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notesSlides/notesSlide102.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3" r:id="rId1"/>
  </p:sldMasterIdLst>
  <p:notesMasterIdLst>
    <p:notesMasterId r:id="rId107"/>
  </p:notesMasterIdLst>
  <p:sldIdLst>
    <p:sldId id="256" r:id="rId2"/>
    <p:sldId id="257" r:id="rId3"/>
    <p:sldId id="362" r:id="rId4"/>
    <p:sldId id="258" r:id="rId5"/>
    <p:sldId id="298" r:id="rId6"/>
    <p:sldId id="294" r:id="rId7"/>
    <p:sldId id="295" r:id="rId8"/>
    <p:sldId id="296" r:id="rId9"/>
    <p:sldId id="354" r:id="rId10"/>
    <p:sldId id="269" r:id="rId11"/>
    <p:sldId id="270" r:id="rId12"/>
    <p:sldId id="271" r:id="rId13"/>
    <p:sldId id="366" r:id="rId14"/>
    <p:sldId id="273" r:id="rId15"/>
    <p:sldId id="349" r:id="rId16"/>
    <p:sldId id="275" r:id="rId17"/>
    <p:sldId id="323" r:id="rId18"/>
    <p:sldId id="324" r:id="rId19"/>
    <p:sldId id="325" r:id="rId20"/>
    <p:sldId id="293" r:id="rId21"/>
    <p:sldId id="316" r:id="rId22"/>
    <p:sldId id="371" r:id="rId23"/>
    <p:sldId id="304" r:id="rId24"/>
    <p:sldId id="305" r:id="rId25"/>
    <p:sldId id="313" r:id="rId26"/>
    <p:sldId id="312" r:id="rId27"/>
    <p:sldId id="306" r:id="rId28"/>
    <p:sldId id="314" r:id="rId29"/>
    <p:sldId id="307" r:id="rId30"/>
    <p:sldId id="308" r:id="rId31"/>
    <p:sldId id="309" r:id="rId32"/>
    <p:sldId id="310" r:id="rId33"/>
    <p:sldId id="311" r:id="rId34"/>
    <p:sldId id="315" r:id="rId35"/>
    <p:sldId id="367" r:id="rId36"/>
    <p:sldId id="259" r:id="rId37"/>
    <p:sldId id="299" r:id="rId38"/>
    <p:sldId id="297" r:id="rId39"/>
    <p:sldId id="303" r:id="rId40"/>
    <p:sldId id="302" r:id="rId41"/>
    <p:sldId id="351" r:id="rId42"/>
    <p:sldId id="276" r:id="rId43"/>
    <p:sldId id="277" r:id="rId44"/>
    <p:sldId id="279" r:id="rId45"/>
    <p:sldId id="300" r:id="rId46"/>
    <p:sldId id="317" r:id="rId47"/>
    <p:sldId id="319" r:id="rId48"/>
    <p:sldId id="318" r:id="rId49"/>
    <p:sldId id="320" r:id="rId50"/>
    <p:sldId id="350" r:id="rId51"/>
    <p:sldId id="370" r:id="rId52"/>
    <p:sldId id="352" r:id="rId53"/>
    <p:sldId id="321" r:id="rId54"/>
    <p:sldId id="322" r:id="rId55"/>
    <p:sldId id="369" r:id="rId56"/>
    <p:sldId id="301" r:id="rId57"/>
    <p:sldId id="285" r:id="rId58"/>
    <p:sldId id="286" r:id="rId59"/>
    <p:sldId id="368" r:id="rId60"/>
    <p:sldId id="287" r:id="rId61"/>
    <p:sldId id="288" r:id="rId62"/>
    <p:sldId id="289" r:id="rId63"/>
    <p:sldId id="291" r:id="rId64"/>
    <p:sldId id="264" r:id="rId65"/>
    <p:sldId id="346" r:id="rId66"/>
    <p:sldId id="363" r:id="rId67"/>
    <p:sldId id="365" r:id="rId68"/>
    <p:sldId id="364" r:id="rId69"/>
    <p:sldId id="347" r:id="rId70"/>
    <p:sldId id="262" r:id="rId71"/>
    <p:sldId id="342" r:id="rId72"/>
    <p:sldId id="343" r:id="rId73"/>
    <p:sldId id="344" r:id="rId74"/>
    <p:sldId id="345" r:id="rId75"/>
    <p:sldId id="263" r:id="rId76"/>
    <p:sldId id="326" r:id="rId77"/>
    <p:sldId id="327" r:id="rId78"/>
    <p:sldId id="328" r:id="rId79"/>
    <p:sldId id="330" r:id="rId80"/>
    <p:sldId id="373" r:id="rId81"/>
    <p:sldId id="265" r:id="rId82"/>
    <p:sldId id="355" r:id="rId83"/>
    <p:sldId id="331" r:id="rId84"/>
    <p:sldId id="332" r:id="rId85"/>
    <p:sldId id="333" r:id="rId86"/>
    <p:sldId id="334" r:id="rId87"/>
    <p:sldId id="348" r:id="rId88"/>
    <p:sldId id="372" r:id="rId89"/>
    <p:sldId id="357" r:id="rId90"/>
    <p:sldId id="340" r:id="rId91"/>
    <p:sldId id="358" r:id="rId92"/>
    <p:sldId id="378" r:id="rId93"/>
    <p:sldId id="341" r:id="rId94"/>
    <p:sldId id="339" r:id="rId95"/>
    <p:sldId id="337" r:id="rId96"/>
    <p:sldId id="336" r:id="rId97"/>
    <p:sldId id="359" r:id="rId98"/>
    <p:sldId id="360" r:id="rId99"/>
    <p:sldId id="335" r:id="rId100"/>
    <p:sldId id="374" r:id="rId101"/>
    <p:sldId id="361" r:id="rId102"/>
    <p:sldId id="375" r:id="rId103"/>
    <p:sldId id="377" r:id="rId104"/>
    <p:sldId id="376" r:id="rId105"/>
    <p:sldId id="379" r:id="rId106"/>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6329"/>
    <a:srgbClr val="46A1EC"/>
    <a:srgbClr val="FFFFCC"/>
    <a:srgbClr val="FFFF99"/>
    <a:srgbClr val="8C320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82034" autoAdjust="0"/>
  </p:normalViewPr>
  <p:slideViewPr>
    <p:cSldViewPr>
      <p:cViewPr varScale="1">
        <p:scale>
          <a:sx n="71" d="100"/>
          <a:sy n="71" d="100"/>
        </p:scale>
        <p:origin x="-108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ru-RU"/>
          </a:p>
        </p:txBody>
      </p:sp>
      <p:sp>
        <p:nvSpPr>
          <p:cNvPr id="583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ru-RU"/>
          </a:p>
        </p:txBody>
      </p:sp>
      <p:sp>
        <p:nvSpPr>
          <p:cNvPr id="11059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83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583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ru-RU"/>
          </a:p>
        </p:txBody>
      </p:sp>
      <p:sp>
        <p:nvSpPr>
          <p:cNvPr id="583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DC520702-64D9-4646-BC8C-CF7990A5412E}"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db.yeastgenome.org/cgi-bin/locus.pl?locus=esp1" TargetMode="External"/><Relationship Id="rId3" Type="http://schemas.openxmlformats.org/officeDocument/2006/relationships/hyperlink" Target="http://db.yeastgenome.org/cgi-bin/locus.pl?locus=YFL008W" TargetMode="External"/><Relationship Id="rId7" Type="http://schemas.openxmlformats.org/officeDocument/2006/relationships/hyperlink" Target="http://db.yeastgenome.org/cgi-bin/locus.pl?locus=pds5"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www.nature.com/nrm/journal/v5/n12/slideshow/nrm1526_bx1.html" TargetMode="External"/><Relationship Id="rId5" Type="http://schemas.openxmlformats.org/officeDocument/2006/relationships/hyperlink" Target="http://db.yeastgenome.org/cgi-bin/locus.pl?dbid=S000001288" TargetMode="External"/><Relationship Id="rId4" Type="http://schemas.openxmlformats.org/officeDocument/2006/relationships/hyperlink" Target="http://db.yeastgenome.org/cgi-bin/locus.pl?locus=YJL074C"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www.ncbi.nlm.nih.gov/books/bv.fcgi?rid=hmg.glossary.3037"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8" Type="http://schemas.openxmlformats.org/officeDocument/2006/relationships/hyperlink" Target="http://opbs.okstate.edu/~melcher/MG/MGW2/MG223.html" TargetMode="External"/><Relationship Id="rId3" Type="http://schemas.openxmlformats.org/officeDocument/2006/relationships/hyperlink" Target="http://opbs.okstate.edu/~melcher/MG/MGW1/MG11226.html" TargetMode="External"/><Relationship Id="rId7" Type="http://schemas.openxmlformats.org/officeDocument/2006/relationships/hyperlink" Target="http://opbs.okstate.edu/~melcher/MG/MGW2/MG2222.html" TargetMode="External"/><Relationship Id="rId2" Type="http://schemas.openxmlformats.org/officeDocument/2006/relationships/slide" Target="../slides/slide91.xml"/><Relationship Id="rId1" Type="http://schemas.openxmlformats.org/officeDocument/2006/relationships/notesMaster" Target="../notesMasters/notesMaster1.xml"/><Relationship Id="rId6" Type="http://schemas.openxmlformats.org/officeDocument/2006/relationships/hyperlink" Target="http://opbs.okstate.edu/~melcher/MG/MGW1/MG11322.html" TargetMode="External"/><Relationship Id="rId5" Type="http://schemas.openxmlformats.org/officeDocument/2006/relationships/hyperlink" Target="http://opbs.okstate.edu/~melcher/MG/MGW1/MG113.html" TargetMode="External"/><Relationship Id="rId10" Type="http://schemas.openxmlformats.org/officeDocument/2006/relationships/hyperlink" Target="http://opbs.okstate.edu/~melcher/MG/MGW1/MG1131.html" TargetMode="External"/><Relationship Id="rId4" Type="http://schemas.openxmlformats.org/officeDocument/2006/relationships/hyperlink" Target="http://opbs.okstate.edu/~melcher/MG/MGW1/MG1361.html" TargetMode="External"/><Relationship Id="rId9" Type="http://schemas.openxmlformats.org/officeDocument/2006/relationships/hyperlink" Target="http://opbs.okstate.edu/~melcher/MG/MGW1/MG11321.html" TargetMode="Externa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632CD85D-9039-4C96-8C4B-9CA0E86CB9FE}" type="slidenum">
              <a:rPr lang="ru-RU"/>
              <a:pPr/>
              <a:t>1</a:t>
            </a:fld>
            <a:endParaRPr lang="ru-RU"/>
          </a:p>
        </p:txBody>
      </p:sp>
      <p:sp>
        <p:nvSpPr>
          <p:cNvPr id="111619" name="Rectangle 2"/>
          <p:cNvSpPr>
            <a:spLocks noRo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10</a:t>
            </a:fld>
            <a:endParaRPr lang="ru-RU"/>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100</a:t>
            </a:fld>
            <a:endParaRPr lang="ru-RU"/>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68190C23-DA50-4D2B-9FD6-5251642FEB65}" type="slidenum">
              <a:rPr lang="ru-RU"/>
              <a:pPr/>
              <a:t>101</a:t>
            </a:fld>
            <a:endParaRPr lang="ru-RU"/>
          </a:p>
        </p:txBody>
      </p:sp>
      <p:sp>
        <p:nvSpPr>
          <p:cNvPr id="131075" name="Rectangle 2"/>
          <p:cNvSpPr>
            <a:spLocks noRo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r>
              <a:rPr lang="ru-RU" smtClean="0"/>
              <a:t>Эти методы возникли в результате попыток доказать, что ядра зрелых клеток, закончивших свое развитие, содержат всю информацию, необходимую для кодирования всех признаков орг-зма, и что специализация клетки обусловлена включением и выключением определенных генов,  не утратой некоторых из них.</a:t>
            </a:r>
          </a:p>
          <a:p>
            <a:pPr eaLnBrk="1" hangingPunct="1"/>
            <a:r>
              <a:rPr lang="ru-RU" smtClean="0"/>
              <a:t>Первый успех был достигнут проф. Стюардом из Корнелльского университета, который показал, что выращивая отдельные клетки корня моркови (ее съедобной части) в среде, содержащей нужные питательные вещества и гормоны, можно инициировать процессы клеточного деления, приводящие к образованию новых растений моркови.</a:t>
            </a:r>
          </a:p>
          <a:p>
            <a:pPr eaLnBrk="1" hangingPunct="1"/>
            <a:r>
              <a:rPr lang="ru-RU" smtClean="0"/>
              <a:t>Вскоре после этого Гёрдон (Оксфордский университет) впервые сумел добиться клонирования позвоночного животного. </a:t>
            </a:r>
            <a:r>
              <a:rPr lang="ru-RU" b="1" smtClean="0"/>
              <a:t>Позвоночные в естественных условиях клонов не образуют. </a:t>
            </a:r>
            <a:r>
              <a:rPr lang="ru-RU" smtClean="0"/>
              <a:t>Однако, пересаживая ядро, взятое из клетки кишечника лягушки, в яйцеклетку, собственное ядро которой было разрушено УФ, Гердону удалось вырастить головастика, а затем и лягушку, идентичную той особи, от которой было взято ядро.</a:t>
            </a:r>
          </a:p>
          <a:p>
            <a:pPr eaLnBrk="1" hangingPunct="1"/>
            <a:r>
              <a:rPr lang="ru-RU" smtClean="0"/>
              <a:t>Эти эксперименты подтвердили </a:t>
            </a:r>
            <a:r>
              <a:rPr lang="ru-RU" b="1" smtClean="0"/>
              <a:t>тотипотентность </a:t>
            </a:r>
            <a:r>
              <a:rPr lang="ru-RU" smtClean="0"/>
              <a:t>клеток.</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102</a:t>
            </a:fld>
            <a:endParaRPr lang="ru-RU"/>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103</a:t>
            </a:fld>
            <a:endParaRPr lang="ru-RU"/>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104</a:t>
            </a:fld>
            <a:endParaRPr lang="ru-RU"/>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105</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11</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12</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13</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14</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886023D0-77AA-438B-B5FC-E2F70CC92C4F}" type="slidenum">
              <a:rPr lang="ru-RU"/>
              <a:pPr/>
              <a:t>15</a:t>
            </a:fld>
            <a:endParaRPr lang="ru-RU"/>
          </a:p>
        </p:txBody>
      </p:sp>
      <p:sp>
        <p:nvSpPr>
          <p:cNvPr id="114691" name="Rectangle 2"/>
          <p:cNvSpPr>
            <a:spLocks noRo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r>
              <a:rPr lang="en-US" b="1" smtClean="0"/>
              <a:t>a</a:t>
            </a:r>
            <a:r>
              <a:rPr lang="en-US" smtClean="0"/>
              <a:t> | During G1, G1 cyclin-dependent kinase (CDK) activity (red) rises and induces the destruction of Sic1 and the inactivation of the anaphase-promoting complex/cyclosome (APC/C), thereby allowing entry into the cell cycle and the accumulation of S-phase CDK activity (green). S-phase CDKs initiate DNA replication163, 164. Mitotic CDKs (blue) promote entry into mitosis. At the end of mitosis, mitotic CDKs are inactivated, which allows for the disassembly of the mitotic spindle and entry into G1. Inactivation of mitotic CDKs occurs through B-type-cyclin destruction165. </a:t>
            </a:r>
            <a:r>
              <a:rPr lang="en-US" b="1" smtClean="0"/>
              <a:t>b</a:t>
            </a:r>
            <a:r>
              <a:rPr lang="en-US" smtClean="0"/>
              <a:t> | During the meiotic cell cycle, a G1-like CDK (red; Ime2 in budding yeast) controls entry into the cell cycle and promotes the activation of S-phase CDKs (green; Cdc28–cyclin-B-5/6 (Clb5/6) in budding yeast) by inducing Sic1 destruction and inactivation of the APC/C. Ime2 has a second peak in kinase activity during the meiotic divisions and is required for the execution of the meiotic divisions16. It is not known if S-phase CDK activity declines after entry into meiosis I (dotted green line)77. Meiotic CDKs (blue; Cdc28–Clb1/3/4 in budding yeast) direct chromosome segregation during meiosis I. In the frog (</a:t>
            </a:r>
            <a:r>
              <a:rPr lang="en-US" i="1" smtClean="0"/>
              <a:t>Xenopus laevis</a:t>
            </a:r>
            <a:r>
              <a:rPr lang="en-US" smtClean="0"/>
              <a:t>), meiotic CDKs are partially inactivated between meiosis I and meiosis II, which prevents further DNA replication and chromosome segregation113. Meiotic CDK activity rises again to allow entry into meiosis II. Complete inactivation of meiotic CDKs triggers exit from meiosis II. Please note that the lengths of the cell-cycle stages are not drawn to scale. </a:t>
            </a:r>
            <a:endParaRPr lang="ru-R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16</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17</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18</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19</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2</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965B788A-FC9B-4BD5-A746-18D36C399641}" type="slidenum">
              <a:rPr lang="ru-RU"/>
              <a:pPr/>
              <a:t>20</a:t>
            </a:fld>
            <a:endParaRPr lang="ru-RU"/>
          </a:p>
        </p:txBody>
      </p:sp>
      <p:sp>
        <p:nvSpPr>
          <p:cNvPr id="115715" name="Rectangle 2"/>
          <p:cNvSpPr>
            <a:spLocks noRo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ru-RU" smtClean="0"/>
              <a:t>Гистоны – это белки, богатые лизином и аргинином, поэтому положительно заряженные. По этой причине они прочно связываются с отрицательно заряженными фосфатами ДНК.</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21</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22</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5DDEAAD2-BA43-4D23-9916-8B4AC5DB6703}" type="slidenum">
              <a:rPr lang="ru-RU"/>
              <a:pPr/>
              <a:t>23</a:t>
            </a:fld>
            <a:endParaRPr lang="ru-RU"/>
          </a:p>
        </p:txBody>
      </p:sp>
      <p:sp>
        <p:nvSpPr>
          <p:cNvPr id="116739" name="Rectangle 2"/>
          <p:cNvSpPr>
            <a:spLocks noRo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r>
              <a:rPr lang="ru-RU" smtClean="0"/>
              <a:t>На протяжении большей части жизни клетки хромосомы очень вытянуты и трудно различимы под микроскопом.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43E69DF8-B2AE-4C25-B5CF-BD025BA8FB6A}" type="slidenum">
              <a:rPr lang="ru-RU"/>
              <a:pPr/>
              <a:t>24</a:t>
            </a:fld>
            <a:endParaRPr lang="ru-RU"/>
          </a:p>
        </p:txBody>
      </p:sp>
      <p:sp>
        <p:nvSpPr>
          <p:cNvPr id="117763" name="Rectangle 2"/>
          <p:cNvSpPr>
            <a:spLocks noRo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r>
              <a:rPr lang="ru-RU" smtClean="0"/>
              <a:t>На протяжении большей части жизни клетки хромосомы очень вытянуты и трудно различимы под микроскопом.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94F669E3-94D5-4629-8FC4-B6BE246CFAFE}" type="slidenum">
              <a:rPr lang="ru-RU"/>
              <a:pPr/>
              <a:t>25</a:t>
            </a:fld>
            <a:endParaRPr lang="ru-RU"/>
          </a:p>
        </p:txBody>
      </p:sp>
      <p:sp>
        <p:nvSpPr>
          <p:cNvPr id="118787" name="Rectangle 2"/>
          <p:cNvSpPr>
            <a:spLocks noRo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lnSpc>
                <a:spcPct val="90000"/>
              </a:lnSpc>
            </a:pPr>
            <a:r>
              <a:rPr lang="ru-RU" sz="1000" b="1" smtClean="0"/>
              <a:t>Центромеры.</a:t>
            </a:r>
            <a:r>
              <a:rPr lang="ru-RU" sz="1000" smtClean="0"/>
              <a:t> Нормальные хромосомы содержат одну центромеру, которая выглядит под микросокопом как первичная перетяжка. В этом регионе сестринские хроматиды соединяются. Центромеры необходимы для разделения во время клеточного деления.</a:t>
            </a:r>
          </a:p>
          <a:p>
            <a:pPr eaLnBrk="1" hangingPunct="1">
              <a:lnSpc>
                <a:spcPct val="90000"/>
              </a:lnSpc>
            </a:pPr>
            <a:r>
              <a:rPr lang="ru-RU" sz="1000" smtClean="0"/>
              <a:t>Во время поздней профазы митоза на каждой центромере формируется пара кинетохоров, каждый из которых присоединяется к сетринской хроматиде. Множество микротрубочек присоединяется к каждому кинетохору, связывая центромеру хромосомы с двумя полюсами веретена деления. В анафазе кинетохорные микротрубочки растягивают сестринские хроматиды к противоположным полюсам веретена деления. Кинетохоры играют центральную роль в этом  процессе, контролируя сборку и разборку присоединенных микротрубочек. </a:t>
            </a:r>
          </a:p>
          <a:p>
            <a:pPr eaLnBrk="1" hangingPunct="1">
              <a:lnSpc>
                <a:spcPct val="90000"/>
              </a:lnSpc>
            </a:pPr>
            <a:r>
              <a:rPr lang="ru-RU" sz="1000" smtClean="0"/>
              <a:t>Терминальные</a:t>
            </a:r>
            <a:r>
              <a:rPr lang="en-US" sz="1000" smtClean="0"/>
              <a:t> </a:t>
            </a:r>
            <a:r>
              <a:rPr lang="ru-RU" sz="1000" smtClean="0"/>
              <a:t>участки</a:t>
            </a:r>
            <a:r>
              <a:rPr lang="en-US" sz="1000" smtClean="0"/>
              <a:t> </a:t>
            </a:r>
            <a:r>
              <a:rPr lang="ru-RU" sz="1000" smtClean="0"/>
              <a:t>хромосом</a:t>
            </a:r>
            <a:r>
              <a:rPr lang="en-US" sz="1000" smtClean="0"/>
              <a:t> – </a:t>
            </a:r>
            <a:r>
              <a:rPr lang="ru-RU" sz="1000" b="1" smtClean="0"/>
              <a:t>теломеры</a:t>
            </a:r>
            <a:r>
              <a:rPr lang="en-US" sz="1000" smtClean="0"/>
              <a:t>.</a:t>
            </a:r>
            <a:r>
              <a:rPr lang="ru-RU" sz="1000" smtClean="0"/>
              <a:t> </a:t>
            </a:r>
          </a:p>
          <a:p>
            <a:pPr eaLnBrk="1" hangingPunct="1">
              <a:lnSpc>
                <a:spcPct val="90000"/>
              </a:lnSpc>
            </a:pPr>
            <a:r>
              <a:rPr lang="ru-RU" sz="1000" smtClean="0"/>
              <a:t>Теломеры – это специализированные структуры, состоящие из ДНК и белка, которые покрывают концы эукариотических хромосом. </a:t>
            </a:r>
            <a:r>
              <a:rPr lang="ru-RU" sz="1000" b="1" smtClean="0"/>
              <a:t>Теломеры выполняют несколько функций</a:t>
            </a:r>
            <a:r>
              <a:rPr lang="en-US" sz="1000" smtClean="0"/>
              <a:t>:</a:t>
            </a:r>
            <a:endParaRPr lang="ru-RU" sz="1000" smtClean="0"/>
          </a:p>
          <a:p>
            <a:pPr eaLnBrk="1" hangingPunct="1">
              <a:lnSpc>
                <a:spcPct val="90000"/>
              </a:lnSpc>
            </a:pPr>
            <a:r>
              <a:rPr lang="ru-RU" sz="1000" b="1" smtClean="0"/>
              <a:t>Поддержание</a:t>
            </a:r>
            <a:r>
              <a:rPr lang="en-US" sz="1000" b="1" smtClean="0"/>
              <a:t> </a:t>
            </a:r>
            <a:r>
              <a:rPr lang="ru-RU" sz="1000" b="1" smtClean="0"/>
              <a:t>структурной</a:t>
            </a:r>
            <a:r>
              <a:rPr lang="en-US" sz="1000" b="1" smtClean="0"/>
              <a:t> </a:t>
            </a:r>
            <a:r>
              <a:rPr lang="ru-RU" sz="1000" b="1" smtClean="0"/>
              <a:t>целостности</a:t>
            </a:r>
            <a:r>
              <a:rPr lang="en-US" sz="1000" b="1" smtClean="0"/>
              <a:t> </a:t>
            </a:r>
            <a:r>
              <a:rPr lang="ru-RU" sz="1000" b="1" smtClean="0"/>
              <a:t>хромосом</a:t>
            </a:r>
            <a:r>
              <a:rPr lang="en-US" sz="1000" smtClean="0"/>
              <a:t>. </a:t>
            </a:r>
            <a:r>
              <a:rPr lang="ru-RU" sz="1000" smtClean="0"/>
              <a:t>Если теломеры утрачиваются, хромосомные концы оказываются нестабильными. Они имеют тенденцию к слиянию с концами других разбитых хромосом, могут участвовать в рекомбинации или могут разрушаться. Петлевидная структура теломеры человека означает, что нормальные хромосомы не имеют свободной ДНК на конце. </a:t>
            </a:r>
          </a:p>
          <a:p>
            <a:pPr eaLnBrk="1" hangingPunct="1">
              <a:lnSpc>
                <a:spcPct val="90000"/>
              </a:lnSpc>
            </a:pPr>
            <a:r>
              <a:rPr lang="ru-RU" sz="1000" b="1" smtClean="0"/>
              <a:t>Обсепечение полной репликации концов хромосом</a:t>
            </a:r>
            <a:r>
              <a:rPr lang="ru-RU" sz="1000" smtClean="0"/>
              <a:t>. Во время репликации ДНК синтез запаздывающей цепи является прерывистым и требует наличия ДНК, используемого в качестве матрицы для РНК-праймера. Однако, на концах линейной молекулы отсутствует такая матрица, поэтому необходимы различные механизмы, обеспечивающие разрешение проблемы репликации концов линейной молекулы. </a:t>
            </a:r>
          </a:p>
          <a:p>
            <a:pPr eaLnBrk="1" hangingPunct="1">
              <a:lnSpc>
                <a:spcPct val="90000"/>
              </a:lnSpc>
            </a:pPr>
            <a:r>
              <a:rPr lang="ru-RU" sz="1000" b="1" smtClean="0"/>
              <a:t>Помогают стабильности трехмерной архитектуры ядра и/или хромосомных пар</a:t>
            </a:r>
            <a:r>
              <a:rPr lang="ru-RU" sz="1000" smtClean="0"/>
              <a:t>. Концы хромосом привязываются к ядерной мембране с помощью теломер.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26</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27</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28</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29</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3</a:t>
            </a:fld>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30</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4E2CE4A6-7E5B-4A9B-90E4-87CE813D85EE}" type="slidenum">
              <a:rPr lang="ru-RU"/>
              <a:pPr/>
              <a:t>31</a:t>
            </a:fld>
            <a:endParaRPr lang="ru-RU"/>
          </a:p>
        </p:txBody>
      </p:sp>
      <p:sp>
        <p:nvSpPr>
          <p:cNvPr id="119811" name="Rectangle 2"/>
          <p:cNvSpPr>
            <a:spLocks noRo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ru-RU"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262CE27B-4D26-4D08-B6E3-171CAE0045C4}" type="slidenum">
              <a:rPr lang="ru-RU"/>
              <a:pPr/>
              <a:t>32</a:t>
            </a:fld>
            <a:endParaRPr lang="ru-RU"/>
          </a:p>
        </p:txBody>
      </p:sp>
      <p:sp>
        <p:nvSpPr>
          <p:cNvPr id="120835" name="Rectangle 2"/>
          <p:cNvSpPr>
            <a:spLocks noRo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ru-RU" b="1"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33</a:t>
            </a:fld>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34</a:t>
            </a:fld>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35</a:t>
            </a:fld>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36</a:t>
            </a:fld>
            <a:endParaRPr 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37</a:t>
            </a:fld>
            <a:endParaRPr lang="ru-R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38</a:t>
            </a:fld>
            <a:endParaRPr 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39</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2C914326-A2FB-459A-8DD0-74BFBCFC8C09}" type="slidenum">
              <a:rPr lang="ru-RU"/>
              <a:pPr/>
              <a:t>4</a:t>
            </a:fld>
            <a:endParaRPr lang="ru-RU"/>
          </a:p>
        </p:txBody>
      </p:sp>
      <p:sp>
        <p:nvSpPr>
          <p:cNvPr id="112643" name="Rectangle 2"/>
          <p:cNvSpPr>
            <a:spLocks noRo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ru-RU" smtClean="0"/>
              <a:t>Такое деление жизни клетки на циклы условно, так как жизнь клетки непрерывна. В эмбриональном периоде, когда клетки быстро делятся, жизненный цикл совпадает с клеточным (митотическим). После дифференцировки клетки жизненный цикл ее дольше клеточного.</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40</a:t>
            </a:fld>
            <a:endParaRPr lang="ru-RU"/>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41</a:t>
            </a:fld>
            <a:endParaRPr lang="ru-RU"/>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DC4A4F4D-9410-4215-91DB-A2BD345ED2BB}" type="slidenum">
              <a:rPr lang="ru-RU"/>
              <a:pPr/>
              <a:t>42</a:t>
            </a:fld>
            <a:endParaRPr lang="ru-RU"/>
          </a:p>
        </p:txBody>
      </p:sp>
      <p:sp>
        <p:nvSpPr>
          <p:cNvPr id="121859" name="Rectangle 2"/>
          <p:cNvSpPr>
            <a:spLocks noRo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r>
              <a:rPr lang="ru-RU" smtClean="0"/>
              <a:t>В родительской клетке достаточно много митохондрий и рибосом, чтобы дочерние клетки гарантировано получили их. Но обеспечение дочерних клеток точным диплоидным набором генов требует большой точности.</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43</a:t>
            </a:fld>
            <a:endParaRPr lang="ru-RU"/>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44</a:t>
            </a:fld>
            <a:endParaRPr lang="ru-RU"/>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45</a:t>
            </a:fld>
            <a:endParaRPr lang="ru-RU"/>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46</a:t>
            </a:fld>
            <a:endParaRPr lang="ru-RU"/>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47</a:t>
            </a:fld>
            <a:endParaRPr lang="ru-RU"/>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48</a:t>
            </a:fld>
            <a:endParaRPr lang="ru-RU"/>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49</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5</a:t>
            </a:fld>
            <a:endParaRPr lang="ru-RU"/>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7F7A5D75-4BD3-4F3F-AA98-0F1AA8AB576D}" type="slidenum">
              <a:rPr lang="ru-RU"/>
              <a:pPr/>
              <a:t>50</a:t>
            </a:fld>
            <a:endParaRPr lang="ru-RU"/>
          </a:p>
        </p:txBody>
      </p:sp>
      <p:sp>
        <p:nvSpPr>
          <p:cNvPr id="122883" name="Rectangle 2"/>
          <p:cNvSpPr>
            <a:spLocks noRo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r>
              <a:rPr lang="en-US" sz="1000" smtClean="0"/>
              <a:t>The alignment of chromosomes on the metaphase spindle and their subsequent segregation at anaphase depends on the establishment and dissolution of linkages between sister chromatids. In mitosis, the cohesin complex, which consists of four proteins (structural maintenance of chromosomes </a:t>
            </a:r>
            <a:r>
              <a:rPr lang="en-US" sz="1000" smtClean="0">
                <a:hlinkClick r:id="rId3"/>
              </a:rPr>
              <a:t>(Smc)1</a:t>
            </a:r>
            <a:r>
              <a:rPr lang="en-US" sz="1000" smtClean="0"/>
              <a:t>, </a:t>
            </a:r>
            <a:r>
              <a:rPr lang="en-US" sz="1000" smtClean="0">
                <a:hlinkClick r:id="rId4"/>
              </a:rPr>
              <a:t>Smc3</a:t>
            </a:r>
            <a:r>
              <a:rPr lang="en-US" sz="1000" smtClean="0"/>
              <a:t>, subunit of the cohesin complex (Scc)1(Mcd1)/Rad21 and </a:t>
            </a:r>
            <a:r>
              <a:rPr lang="en-US" sz="1000" smtClean="0">
                <a:hlinkClick r:id="rId5"/>
              </a:rPr>
              <a:t>Scc3</a:t>
            </a:r>
            <a:r>
              <a:rPr lang="en-US" sz="1000" smtClean="0"/>
              <a:t>/Psc3 (the mammalian homologues of which are SA1/SA2)), provides this sister-chromatid cohesion</a:t>
            </a:r>
            <a:r>
              <a:rPr lang="en-US" sz="1000" smtClean="0">
                <a:hlinkClick r:id="rId6"/>
              </a:rPr>
              <a:t>129-134</a:t>
            </a:r>
            <a:r>
              <a:rPr lang="en-US" sz="1000" smtClean="0"/>
              <a:t> (Table 1). A fifth protein, precocious dissociation of sisters </a:t>
            </a:r>
            <a:r>
              <a:rPr lang="en-US" sz="1000" smtClean="0">
                <a:hlinkClick r:id="rId7"/>
              </a:rPr>
              <a:t>(Pds)5</a:t>
            </a:r>
            <a:r>
              <a:rPr lang="en-US" sz="1000" smtClean="0"/>
              <a:t>, is also essential for cohesin function</a:t>
            </a:r>
            <a:r>
              <a:rPr lang="en-US" sz="1000" smtClean="0">
                <a:hlinkClick r:id="rId6"/>
              </a:rPr>
              <a:t>132</a:t>
            </a:r>
            <a:r>
              <a:rPr lang="en-US" sz="1000" smtClean="0"/>
              <a:t>, </a:t>
            </a:r>
            <a:r>
              <a:rPr lang="en-US" sz="1000" smtClean="0">
                <a:hlinkClick r:id="rId6"/>
              </a:rPr>
              <a:t>135-139</a:t>
            </a:r>
            <a:r>
              <a:rPr lang="en-US" sz="1000" smtClean="0"/>
              <a:t>. Other factors function in the generation of cohesion by promoting the assembly of cohesins on the DNA. First, deposition factors load cohesins onto DNA. Subsequently, for these cohesins to be functional, other factors promote the capture of the two sister chromatids, presumably within the cohesin ring</a:t>
            </a:r>
            <a:r>
              <a:rPr lang="en-US" sz="1000" smtClean="0">
                <a:hlinkClick r:id="rId6"/>
              </a:rPr>
              <a:t>32</a:t>
            </a:r>
            <a:r>
              <a:rPr lang="en-US" sz="1000" smtClean="0"/>
              <a:t>.</a:t>
            </a:r>
          </a:p>
          <a:p>
            <a:pPr eaLnBrk="1" hangingPunct="1"/>
            <a:r>
              <a:rPr lang="en-US" sz="1000" smtClean="0"/>
              <a:t>For sister chromatids to be separated at anaphase, cohesion is eliminated by the proteolytic cleavage of Scc1(Mcd1)/Rad21 by the protease separase (</a:t>
            </a:r>
            <a:r>
              <a:rPr lang="en-US" sz="1000" smtClean="0">
                <a:hlinkClick r:id="rId8"/>
              </a:rPr>
              <a:t>Esp1</a:t>
            </a:r>
            <a:r>
              <a:rPr lang="en-US" sz="1000" smtClean="0"/>
              <a:t> in budding yeast or Cut1 in fission yeast)</a:t>
            </a:r>
            <a:r>
              <a:rPr lang="en-US" sz="1000" smtClean="0">
                <a:hlinkClick r:id="rId6"/>
              </a:rPr>
              <a:t>140-142</a:t>
            </a:r>
            <a:r>
              <a:rPr lang="en-US" sz="1000" smtClean="0"/>
              <a:t>. Separase is held inactive until the onset of anaphase through its binding to the inhibitor protein securin (Pds1 in budding yeast or Cut2 in fission yeast). Activation of separase occurs when the anaphase-promoting complex/cyclosome (APC/C), together with Cdc20, targets securin for destruction by the proteasome</a:t>
            </a:r>
            <a:r>
              <a:rPr lang="en-US" sz="1000" smtClean="0">
                <a:hlinkClick r:id="rId6"/>
              </a:rPr>
              <a:t>143-145</a:t>
            </a:r>
            <a:r>
              <a:rPr lang="en-US" sz="1000" smtClean="0"/>
              <a:t> (see figure). In mammalian cells, the bulk of cohesin is removed from chromosome arms during prophase in a separase-independent, but Aurora-B- and Polo-kinase-dependent, manner</a:t>
            </a:r>
            <a:r>
              <a:rPr lang="en-US" sz="1000" smtClean="0">
                <a:hlinkClick r:id="rId6"/>
              </a:rPr>
              <a:t>62</a:t>
            </a:r>
            <a:r>
              <a:rPr lang="en-US" sz="1000" smtClean="0"/>
              <a:t>, </a:t>
            </a:r>
            <a:r>
              <a:rPr lang="en-US" sz="1000" smtClean="0">
                <a:hlinkClick r:id="rId6"/>
              </a:rPr>
              <a:t>63</a:t>
            </a:r>
            <a:r>
              <a:rPr lang="en-US" sz="1000" smtClean="0"/>
              <a:t>. However, a pool of cohesins is retained on chromosomes, particularly around centromeres, which is sufficient to hold sister chromatids together. Sister chromatids are allowed to separate during anaphase only when separase-mediated cleavage of Scc1 occurs</a:t>
            </a:r>
            <a:r>
              <a:rPr lang="en-US" sz="1000" smtClean="0">
                <a:hlinkClick r:id="rId6"/>
              </a:rPr>
              <a:t>142</a:t>
            </a:r>
            <a:r>
              <a:rPr lang="en-US" sz="1000" smtClean="0"/>
              <a:t>. The spindle checkpoint prevents anaphase onset when kinetochores are not attached to the mitotic spindle</a:t>
            </a:r>
            <a:r>
              <a:rPr lang="en-US" sz="1000" smtClean="0">
                <a:hlinkClick r:id="rId6"/>
              </a:rPr>
              <a:t>146</a:t>
            </a:r>
            <a:r>
              <a:rPr lang="en-US" sz="1000" smtClean="0"/>
              <a:t>. The checkpoint components Mad2 and a BubR1-containing complex bind to the APC/CCdc20, which renders the ubiquitin ligase inactive and prevents separase activation.</a:t>
            </a:r>
            <a:r>
              <a:rPr lang="ru-RU" sz="1000" smtClean="0"/>
              <a:t>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51</a:t>
            </a:fld>
            <a:endParaRPr lang="ru-RU"/>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52</a:t>
            </a:fld>
            <a:endParaRPr lang="ru-RU"/>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53</a:t>
            </a:fld>
            <a:endParaRPr lang="ru-RU"/>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54</a:t>
            </a:fld>
            <a:endParaRPr lang="ru-RU"/>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55</a:t>
            </a:fld>
            <a:endParaRPr lang="ru-RU"/>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C307FF62-1139-4B9D-8091-9DC5061656E2}" type="slidenum">
              <a:rPr lang="ru-RU"/>
              <a:pPr/>
              <a:t>56</a:t>
            </a:fld>
            <a:endParaRPr lang="ru-RU"/>
          </a:p>
        </p:txBody>
      </p:sp>
      <p:sp>
        <p:nvSpPr>
          <p:cNvPr id="123907" name="Rectangle 2"/>
          <p:cNvSpPr>
            <a:spLocks noRo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r>
              <a:rPr lang="ru-RU" smtClean="0"/>
              <a:t>2. Масштабы митоза становятся понятными, если представить, что у взрослого человека 10</a:t>
            </a:r>
            <a:r>
              <a:rPr lang="ru-RU" baseline="30000" smtClean="0"/>
              <a:t>14</a:t>
            </a:r>
            <a:r>
              <a:rPr lang="ru-RU" smtClean="0"/>
              <a:t> степени клеток, образовавшихся из одной зиготы</a:t>
            </a:r>
          </a:p>
          <a:p>
            <a:pPr eaLnBrk="1" hangingPunct="1"/>
            <a:r>
              <a:rPr lang="ru-RU" smtClean="0"/>
              <a:t>3. Ядерный материал контролирует метаболизм клетки. Поддержание равновесия между площадью поверхности и размером клетки, а также между размером ядра и объемом цитоплазмы (кариоплазматический индекс) предельно необходимы для нормального метаболизма. При нарушении этого равновесия, преимущественно в связи с цитоплазматическим ростом в </a:t>
            </a:r>
            <a:r>
              <a:rPr lang="en-US" smtClean="0"/>
              <a:t>G1</a:t>
            </a:r>
            <a:r>
              <a:rPr lang="ru-RU" smtClean="0"/>
              <a:t>-период интерфазы, митоз происходит для восстановления этого равновесия.</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57</a:t>
            </a:fld>
            <a:endParaRPr lang="ru-RU"/>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58</a:t>
            </a:fld>
            <a:endParaRPr lang="ru-RU"/>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59</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59168C1E-CBF9-4766-8E90-893217AD1501}" type="slidenum">
              <a:rPr lang="ru-RU"/>
              <a:pPr/>
              <a:t>6</a:t>
            </a:fld>
            <a:endParaRPr lang="ru-RU"/>
          </a:p>
        </p:txBody>
      </p:sp>
      <p:sp>
        <p:nvSpPr>
          <p:cNvPr id="113667" name="Rectangle 2"/>
          <p:cNvSpPr>
            <a:spLocks noRo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r>
              <a:rPr lang="ru-RU" smtClean="0"/>
              <a:t>Точка рестрикции – точка начала </a:t>
            </a:r>
            <a:r>
              <a:rPr lang="en-US" smtClean="0"/>
              <a:t>S</a:t>
            </a:r>
            <a:r>
              <a:rPr lang="ru-RU" smtClean="0"/>
              <a:t>-фазы. Это связано с появлением сигнальных белков-активаторов </a:t>
            </a:r>
            <a:r>
              <a:rPr lang="en-US" smtClean="0"/>
              <a:t>S</a:t>
            </a:r>
            <a:r>
              <a:rPr lang="ru-RU" smtClean="0"/>
              <a:t>-фазы.</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60</a:t>
            </a:fld>
            <a:endParaRPr lang="ru-RU"/>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61</a:t>
            </a:fld>
            <a:endParaRPr lang="ru-RU"/>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62</a:t>
            </a:fld>
            <a:endParaRPr lang="ru-RU"/>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63</a:t>
            </a:fld>
            <a:endParaRPr lang="ru-RU"/>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64</a:t>
            </a:fld>
            <a:endParaRPr lang="ru-RU"/>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65</a:t>
            </a:fld>
            <a:endParaRPr lang="ru-RU"/>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66</a:t>
            </a:fld>
            <a:endParaRPr lang="ru-RU"/>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67</a:t>
            </a:fld>
            <a:endParaRPr lang="ru-RU"/>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68</a:t>
            </a:fld>
            <a:endParaRPr lang="ru-RU"/>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69B626EE-90C5-42F5-8FF1-870FD030D982}" type="slidenum">
              <a:rPr lang="ru-RU"/>
              <a:pPr/>
              <a:t>69</a:t>
            </a:fld>
            <a:endParaRPr lang="ru-RU"/>
          </a:p>
        </p:txBody>
      </p:sp>
      <p:sp>
        <p:nvSpPr>
          <p:cNvPr id="124931" name="Rectangle 2"/>
          <p:cNvSpPr>
            <a:spLocks noRo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r>
              <a:rPr lang="ru-RU" smtClean="0"/>
              <a:t>Соматические мутации могут приводить к раковым заболеваниям.</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7</a:t>
            </a:fld>
            <a:endParaRPr lang="ru-RU"/>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70</a:t>
            </a:fld>
            <a:endParaRPr lang="ru-RU"/>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71</a:t>
            </a:fld>
            <a:endParaRPr lang="ru-RU"/>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72</a:t>
            </a:fld>
            <a:endParaRPr lang="ru-RU"/>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73</a:t>
            </a:fld>
            <a:endParaRPr lang="ru-RU"/>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74</a:t>
            </a:fld>
            <a:endParaRPr lang="ru-RU"/>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75</a:t>
            </a:fld>
            <a:endParaRPr lang="ru-RU"/>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76</a:t>
            </a:fld>
            <a:endParaRPr lang="ru-RU"/>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77</a:t>
            </a:fld>
            <a:endParaRPr lang="ru-RU"/>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78</a:t>
            </a:fld>
            <a:endParaRPr lang="ru-RU"/>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79</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8</a:t>
            </a:fld>
            <a:endParaRPr lang="ru-RU"/>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80</a:t>
            </a:fld>
            <a:endParaRPr lang="ru-RU"/>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81</a:t>
            </a:fld>
            <a:endParaRPr lang="ru-RU"/>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82</a:t>
            </a:fld>
            <a:endParaRPr lang="ru-RU"/>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83</a:t>
            </a:fld>
            <a:endParaRPr lang="ru-RU"/>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84</a:t>
            </a:fld>
            <a:endParaRPr lang="ru-RU"/>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85</a:t>
            </a:fld>
            <a:endParaRPr lang="ru-RU"/>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86</a:t>
            </a:fld>
            <a:endParaRPr lang="ru-RU"/>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87</a:t>
            </a:fld>
            <a:endParaRPr lang="ru-RU"/>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88</a:t>
            </a:fld>
            <a:endParaRPr lang="ru-RU"/>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89</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9</a:t>
            </a:fld>
            <a:endParaRPr lang="ru-RU"/>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F1B5E380-1AA0-4E1B-ADEB-A1E670D9FC99}" type="slidenum">
              <a:rPr lang="ru-RU"/>
              <a:pPr/>
              <a:t>90</a:t>
            </a:fld>
            <a:endParaRPr lang="ru-RU"/>
          </a:p>
        </p:txBody>
      </p:sp>
      <p:sp>
        <p:nvSpPr>
          <p:cNvPr id="125955" name="Rectangle 2"/>
          <p:cNvSpPr>
            <a:spLocks noRo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ru-RU" b="1" smtClean="0"/>
              <a:t>Пахитена</a:t>
            </a:r>
            <a:r>
              <a:rPr lang="ru-RU" smtClean="0"/>
              <a:t> относительно длительный период, длящийся днями, месяцами или годами.</a:t>
            </a:r>
          </a:p>
          <a:p>
            <a:pPr eaLnBrk="1" hangingPunct="1"/>
            <a:r>
              <a:rPr lang="ru-RU" b="1" smtClean="0"/>
              <a:t>Диплотена </a:t>
            </a:r>
            <a:r>
              <a:rPr lang="ru-RU" smtClean="0"/>
              <a:t>такой же продолжительный, как и пахитена. В яичниках у женщин, например, все герминальные клетки, предназначенные для образования яйцеклетки, становятся овоцитами у эмбриона и вступают в первую стадию мейоза. Перед рождением они входят и остаются в пахитене или диплотене от пубертантного периода (12-13 лет) до менопаузы (45-50 лет) или даже до смерти. </a:t>
            </a:r>
            <a:r>
              <a:rPr lang="ru-RU" b="1" smtClean="0"/>
              <a:t>Новые овоциты не формируются после рождения.</a:t>
            </a:r>
          </a:p>
          <a:p>
            <a:pPr eaLnBrk="1" hangingPunct="1"/>
            <a:r>
              <a:rPr lang="ru-RU" smtClean="0"/>
              <a:t>В овоцитах всех видов и сперматозоидах многих видов петлеформирующая часть хроматид раскручивается до 10 нм хроматиновых волокон. Петли становятся большими и видимыми. Эти хромосомы имеют вид «ламповых щеток». Раскрученные петли являются местами интенсивного синтеза РНК, т.к. в клетке активно синтезируются белки. Поэтому диплотена является периодом активного метаболизма и роста.</a:t>
            </a:r>
          </a:p>
          <a:p>
            <a:pPr eaLnBrk="1" hangingPunct="1"/>
            <a:r>
              <a:rPr lang="ru-RU" smtClean="0"/>
              <a:t>Два гомолога соединяются в специфических точках. Каждое такое соединение описывается как </a:t>
            </a:r>
            <a:r>
              <a:rPr lang="ru-RU" smtClean="0">
                <a:hlinkClick r:id="rId3"/>
              </a:rPr>
              <a:t>хиазма</a:t>
            </a:r>
            <a:r>
              <a:rPr lang="ru-RU" smtClean="0"/>
              <a:t> является точками кроссинговера. В среднем на мейотическую мужскую клетку приходится 55 хиазм, а в женских клетках на 50% больше. </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42EEB652-654A-4028-8218-F1D6892644F3}" type="slidenum">
              <a:rPr lang="ru-RU"/>
              <a:pPr/>
              <a:t>91</a:t>
            </a:fld>
            <a:endParaRPr lang="ru-RU"/>
          </a:p>
        </p:txBody>
      </p:sp>
      <p:sp>
        <p:nvSpPr>
          <p:cNvPr id="126979" name="Rectangle 2"/>
          <p:cNvSpPr>
            <a:spLocks noRo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lnSpc>
                <a:spcPct val="90000"/>
              </a:lnSpc>
            </a:pPr>
            <a:r>
              <a:rPr lang="en-US" sz="1000" smtClean="0"/>
              <a:t>The existence of lampbrush chromosomes supports the concept that </a:t>
            </a:r>
            <a:r>
              <a:rPr lang="en-US" sz="1000" smtClean="0">
                <a:hlinkClick r:id="rId3"/>
              </a:rPr>
              <a:t>chromatin</a:t>
            </a:r>
            <a:r>
              <a:rPr lang="en-US" sz="1000" smtClean="0"/>
              <a:t> is organized in a series of loops. </a:t>
            </a:r>
            <a:endParaRPr lang="ru-RU" sz="1000" b="1" smtClean="0"/>
          </a:p>
          <a:p>
            <a:pPr eaLnBrk="1" hangingPunct="1">
              <a:lnSpc>
                <a:spcPct val="90000"/>
              </a:lnSpc>
            </a:pPr>
            <a:r>
              <a:rPr lang="ru-RU" sz="1000" b="1" smtClean="0"/>
              <a:t>Facts</a:t>
            </a:r>
          </a:p>
          <a:p>
            <a:pPr eaLnBrk="1" hangingPunct="1">
              <a:lnSpc>
                <a:spcPct val="90000"/>
              </a:lnSpc>
            </a:pPr>
            <a:r>
              <a:rPr lang="en-US" sz="1000" smtClean="0"/>
              <a:t>Lampbrush chromosomes occur in a limited phase of </a:t>
            </a:r>
            <a:r>
              <a:rPr lang="en-US" sz="1000" smtClean="0">
                <a:hlinkClick r:id="rId4"/>
              </a:rPr>
              <a:t>meiosis</a:t>
            </a:r>
            <a:r>
              <a:rPr lang="en-US" sz="1000" smtClean="0"/>
              <a:t> during oogenesis in amphibian oocytes. </a:t>
            </a:r>
            <a:endParaRPr lang="ru-RU" sz="1000" smtClean="0"/>
          </a:p>
          <a:p>
            <a:pPr eaLnBrk="1" hangingPunct="1">
              <a:lnSpc>
                <a:spcPct val="90000"/>
              </a:lnSpc>
            </a:pPr>
            <a:r>
              <a:rPr lang="en-US" sz="1000" smtClean="0"/>
              <a:t>The lampbrush chromosome is a </a:t>
            </a:r>
            <a:r>
              <a:rPr lang="en-US" sz="1000" b="1" smtClean="0"/>
              <a:t>bivalent</a:t>
            </a:r>
            <a:r>
              <a:rPr lang="en-US" sz="1000" smtClean="0"/>
              <a:t> (2 pairs of sister chromatids held together by chiasmata). </a:t>
            </a:r>
            <a:endParaRPr lang="ru-RU" sz="1000" smtClean="0"/>
          </a:p>
          <a:p>
            <a:pPr eaLnBrk="1" hangingPunct="1">
              <a:lnSpc>
                <a:spcPct val="90000"/>
              </a:lnSpc>
            </a:pPr>
            <a:r>
              <a:rPr lang="en-US" sz="1000" smtClean="0"/>
              <a:t>The chromosome strands (20 nm diameter fibers consisting of two double strands of DNA) are dotted with about 5000 </a:t>
            </a:r>
            <a:r>
              <a:rPr lang="en-US" sz="1000" b="1" smtClean="0"/>
              <a:t>chromomeres</a:t>
            </a:r>
            <a:r>
              <a:rPr lang="en-US" sz="1000" smtClean="0"/>
              <a:t> (dark staining irregular structures also seen in interphase chromosomes). </a:t>
            </a:r>
            <a:endParaRPr lang="ru-RU" sz="1000" smtClean="0"/>
          </a:p>
          <a:p>
            <a:pPr eaLnBrk="1" hangingPunct="1">
              <a:lnSpc>
                <a:spcPct val="90000"/>
              </a:lnSpc>
            </a:pPr>
            <a:r>
              <a:rPr lang="en-US" sz="1000" smtClean="0"/>
              <a:t>Twin loops (length 400-800 nm) emerge from chromomeres. An identical pattern of twinned loops occurs on both pairs of sister chromatids. </a:t>
            </a:r>
            <a:endParaRPr lang="ru-RU" sz="1000" smtClean="0"/>
          </a:p>
          <a:p>
            <a:pPr eaLnBrk="1" hangingPunct="1">
              <a:lnSpc>
                <a:spcPct val="90000"/>
              </a:lnSpc>
            </a:pPr>
            <a:r>
              <a:rPr lang="en-US" sz="1000" smtClean="0"/>
              <a:t>Loops show a gradual increase of electron density from the chromomere around the loop and back to the chromomere. </a:t>
            </a:r>
            <a:endParaRPr lang="ru-RU" sz="1000" smtClean="0"/>
          </a:p>
          <a:p>
            <a:pPr eaLnBrk="1" hangingPunct="1">
              <a:lnSpc>
                <a:spcPct val="90000"/>
              </a:lnSpc>
            </a:pPr>
            <a:r>
              <a:rPr lang="en-US" sz="1000" smtClean="0"/>
              <a:t>The average length of loops corresponds to the average length of RNA transcripts in these oocytes, but is much longer than the average length of RNA transcribed in somatic cells. </a:t>
            </a:r>
            <a:endParaRPr lang="ru-RU" sz="1000" smtClean="0"/>
          </a:p>
          <a:p>
            <a:pPr eaLnBrk="1" hangingPunct="1">
              <a:lnSpc>
                <a:spcPct val="90000"/>
              </a:lnSpc>
            </a:pPr>
            <a:r>
              <a:rPr lang="ru-RU" sz="1000" b="1" smtClean="0"/>
              <a:t>Interpretations</a:t>
            </a:r>
          </a:p>
          <a:p>
            <a:pPr eaLnBrk="1" hangingPunct="1">
              <a:lnSpc>
                <a:spcPct val="90000"/>
              </a:lnSpc>
            </a:pPr>
            <a:r>
              <a:rPr lang="en-US" sz="1000" smtClean="0"/>
              <a:t>The expanded length of lampbrush chromosomes, relative to metaphase chromosomes, allows a higher resolution mapping of </a:t>
            </a:r>
            <a:r>
              <a:rPr lang="en-US" sz="1000" smtClean="0">
                <a:hlinkClick r:id="rId5"/>
              </a:rPr>
              <a:t>morphological chromosome</a:t>
            </a:r>
            <a:r>
              <a:rPr lang="en-US" sz="1000" smtClean="0"/>
              <a:t> features than is possible with G- or Q-</a:t>
            </a:r>
            <a:r>
              <a:rPr lang="en-US" sz="1000" smtClean="0">
                <a:hlinkClick r:id="rId6"/>
              </a:rPr>
              <a:t>banding</a:t>
            </a:r>
            <a:r>
              <a:rPr lang="en-US" sz="1000" smtClean="0"/>
              <a:t>. </a:t>
            </a:r>
            <a:endParaRPr lang="ru-RU" sz="1000" smtClean="0"/>
          </a:p>
          <a:p>
            <a:pPr eaLnBrk="1" hangingPunct="1">
              <a:lnSpc>
                <a:spcPct val="90000"/>
              </a:lnSpc>
            </a:pPr>
            <a:r>
              <a:rPr lang="en-US" sz="1000" smtClean="0"/>
              <a:t>Loops are </a:t>
            </a:r>
            <a:r>
              <a:rPr lang="en-US" sz="1000" smtClean="0">
                <a:hlinkClick r:id="rId7"/>
              </a:rPr>
              <a:t>transcription units</a:t>
            </a:r>
            <a:r>
              <a:rPr lang="en-US" sz="1000" smtClean="0"/>
              <a:t>. They are longer than in somatic cells due to failure to </a:t>
            </a:r>
            <a:r>
              <a:rPr lang="en-US" sz="1000" smtClean="0">
                <a:hlinkClick r:id="rId8"/>
              </a:rPr>
              <a:t>terminate</a:t>
            </a:r>
            <a:r>
              <a:rPr lang="en-US" sz="1000" smtClean="0"/>
              <a:t> transcription at the same positions. </a:t>
            </a:r>
            <a:endParaRPr lang="ru-RU" sz="1000" smtClean="0"/>
          </a:p>
          <a:p>
            <a:pPr eaLnBrk="1" hangingPunct="1">
              <a:lnSpc>
                <a:spcPct val="90000"/>
              </a:lnSpc>
            </a:pPr>
            <a:r>
              <a:rPr lang="en-US" sz="1000" smtClean="0"/>
              <a:t>Loops in lampbrush chromosomes suggest that </a:t>
            </a:r>
            <a:r>
              <a:rPr lang="en-US" sz="1000" smtClean="0">
                <a:hlinkClick r:id="rId9"/>
              </a:rPr>
              <a:t>metaphase chromosomes</a:t>
            </a:r>
            <a:r>
              <a:rPr lang="en-US" sz="1000" smtClean="0"/>
              <a:t> may result from </a:t>
            </a:r>
            <a:r>
              <a:rPr lang="en-US" sz="1000" smtClean="0">
                <a:hlinkClick r:id="rId10"/>
              </a:rPr>
              <a:t>interphase chromosomes</a:t>
            </a:r>
            <a:r>
              <a:rPr lang="en-US" sz="1000" smtClean="0"/>
              <a:t> by the formation of loops, followed by the aggregation of chromomeres. </a:t>
            </a:r>
            <a:endParaRPr lang="ru-RU" sz="1000" smtClean="0"/>
          </a:p>
          <a:p>
            <a:pPr eaLnBrk="1" hangingPunct="1">
              <a:lnSpc>
                <a:spcPct val="90000"/>
              </a:lnSpc>
            </a:pPr>
            <a:endParaRPr lang="ru-RU" sz="1000"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92</a:t>
            </a:fld>
            <a:endParaRPr lang="ru-RU"/>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70591A62-574F-4EB1-A201-62375A58228A}" type="slidenum">
              <a:rPr lang="ru-RU"/>
              <a:pPr/>
              <a:t>93</a:t>
            </a:fld>
            <a:endParaRPr lang="ru-RU"/>
          </a:p>
        </p:txBody>
      </p:sp>
      <p:sp>
        <p:nvSpPr>
          <p:cNvPr id="128003" name="Rectangle 2"/>
          <p:cNvSpPr>
            <a:spLocks noRo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r>
              <a:rPr lang="en-US" b="1" smtClean="0"/>
              <a:t>Meiosis: from metaphase I to the gametes.</a:t>
            </a:r>
            <a:r>
              <a:rPr lang="en-US" smtClean="0"/>
              <a:t> </a:t>
            </a:r>
            <a:r>
              <a:rPr lang="ru-RU" smtClean="0"/>
              <a:t>Продолжение предыдущего рисунка</a:t>
            </a:r>
            <a:r>
              <a:rPr lang="en-US" smtClean="0"/>
              <a:t> (</a:t>
            </a:r>
            <a:r>
              <a:rPr lang="en-US" b="1" smtClean="0"/>
              <a:t>A</a:t>
            </a:r>
            <a:r>
              <a:rPr lang="en-US" smtClean="0"/>
              <a:t>) From metaphase to cell division in meiosis I. The figure shows one possible segregation pattern of the two bivalents. (</a:t>
            </a:r>
            <a:r>
              <a:rPr lang="en-US" b="1" smtClean="0"/>
              <a:t>B</a:t>
            </a:r>
            <a:r>
              <a:rPr lang="en-US" smtClean="0"/>
              <a:t>) Meiosis II. Although the two sister chromatids of each chromosome will segregate to different daughter cells, the different chromosomes behave independently and so many combinations are possible, as shown.</a:t>
            </a:r>
            <a:r>
              <a:rPr lang="ru-RU" smtClean="0"/>
              <a:t> </a:t>
            </a:r>
          </a:p>
          <a:p>
            <a:pPr eaLnBrk="1" hangingPunct="1"/>
            <a:endParaRPr lang="ru-RU"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6D2C4557-1BB6-4CB3-AF9E-E50FD855CC18}" type="slidenum">
              <a:rPr lang="ru-RU"/>
              <a:pPr/>
              <a:t>94</a:t>
            </a:fld>
            <a:endParaRPr lang="ru-RU"/>
          </a:p>
        </p:txBody>
      </p:sp>
      <p:sp>
        <p:nvSpPr>
          <p:cNvPr id="129027" name="Rectangle 2"/>
          <p:cNvSpPr>
            <a:spLocks noRo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r>
              <a:rPr lang="en-US" smtClean="0"/>
              <a:t>Three factors contribute to the segregation of homologues at meiosis I. First, homologues (shown in red and blue) are linked by at least one chiasma. Second, kinetochores attach to microtubules that emanate from the same pole (co-orientation; indicated by the direction of the arrows on the sister kinetochores). Third, sister chromatids are held together by cohesin rings (yellow). MEI-S332/Sgo1 (green) is shown around the centromere. During metaphase I, chromosomes are aligned ready for segregation, but separase (pink) is kept inactive by securin (purple). At the onset of anaphase I, APC/CCdc20 (red) becomes active and ubiquitylates securin, thereby targeting it for destruction. Active separase now cleaves the Rec8 subunit of cohesin on the chromosome arms, which triggers the separation of homologues to opposite poles of the meiosis-I spindle. Centromeric Rec8 is protected from cleavage, perhaps due to the presence of MEI-S332/Sgo1. At metaphase II, kinetochores are bi-oriented and separase is once again inhibited by securin. MEI-S332/Sgo1 dissociates concomitant with, or before, the re-activation of separase at the metaphase-II–anaphase-II transition. Finally, this MEI-S332/Sgo1 dissociation leaves centromeric Rec8 free for cleavage by separase, which triggers the segregation of sister chromatids to opposite poles. Note that in fission yeast, Sgo1 dissociates from kinetochores before metaphase II and in the frog (</a:t>
            </a:r>
            <a:r>
              <a:rPr lang="en-US" i="1" smtClean="0"/>
              <a:t>Xenopus laevis</a:t>
            </a:r>
            <a:r>
              <a:rPr lang="en-US" smtClean="0"/>
              <a:t>) removal of cohesin in meiosis I seems to be separase independent71. </a:t>
            </a:r>
            <a:r>
              <a:rPr lang="ru-RU" smtClean="0"/>
              <a:t>Ub, ubiquitin. </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C5258EDE-63DC-49A0-B1AB-60F2751B8F69}" type="slidenum">
              <a:rPr lang="ru-RU"/>
              <a:pPr/>
              <a:t>95</a:t>
            </a:fld>
            <a:endParaRPr lang="ru-RU"/>
          </a:p>
        </p:txBody>
      </p:sp>
      <p:sp>
        <p:nvSpPr>
          <p:cNvPr id="130051" name="Rectangle 2"/>
          <p:cNvSpPr>
            <a:spLocks noRo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smtClean="0"/>
              <a:t>There are 2</a:t>
            </a:r>
            <a:r>
              <a:rPr lang="en-US" baseline="30000" smtClean="0"/>
              <a:t>23</a:t>
            </a:r>
            <a:r>
              <a:rPr lang="en-US" smtClean="0"/>
              <a:t> or 8.4 million different ways of picking one chromosome from each of the 23 pairs in a diploid cell. Gametes A-E show just five of the possible combinations of maternal and paternal chromosomes. This diagram ignores recombination, which introduces a second level of genetic diversity by ensuring that each individual chromosome passed on is a mixture of maternal and paternal sequences.</a:t>
            </a:r>
            <a:endParaRPr lang="ru-RU"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96</a:t>
            </a:fld>
            <a:endParaRPr lang="ru-RU"/>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97</a:t>
            </a:fld>
            <a:endParaRPr lang="ru-RU"/>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98</a:t>
            </a:fld>
            <a:endParaRPr lang="ru-RU"/>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pPr>
              <a:defRPr/>
            </a:pPr>
            <a:fld id="{DC520702-64D9-4646-BC8C-CF7990A5412E}" type="slidenum">
              <a:rPr lang="ru-RU" smtClean="0"/>
              <a:pPr>
                <a:defRPr/>
              </a:pPr>
              <a:t>99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Line 7"/>
          <p:cNvSpPr>
            <a:spLocks noChangeShapeType="1"/>
          </p:cNvSpPr>
          <p:nvPr/>
        </p:nvSpPr>
        <p:spPr bwMode="auto">
          <a:xfrm>
            <a:off x="1905000" y="1219200"/>
            <a:ext cx="0" cy="2057400"/>
          </a:xfrm>
          <a:prstGeom prst="line">
            <a:avLst/>
          </a:prstGeom>
          <a:noFill/>
          <a:ln w="34925">
            <a:solidFill>
              <a:schemeClr val="tx2"/>
            </a:solidFill>
            <a:round/>
            <a:headEnd/>
            <a:tailEnd/>
          </a:ln>
          <a:effectLst/>
        </p:spPr>
        <p:txBody>
          <a:bodyPr/>
          <a:lstStyle/>
          <a:p>
            <a:pPr>
              <a:defRPr/>
            </a:pPr>
            <a:endParaRPr lang="ru-RU"/>
          </a:p>
        </p:txBody>
      </p:sp>
      <p:sp>
        <p:nvSpPr>
          <p:cNvPr id="5" name="Oval 8"/>
          <p:cNvSpPr>
            <a:spLocks noChangeArrowheads="1"/>
          </p:cNvSpPr>
          <p:nvPr/>
        </p:nvSpPr>
        <p:spPr bwMode="auto">
          <a:xfrm>
            <a:off x="163513" y="2103438"/>
            <a:ext cx="347662" cy="347662"/>
          </a:xfrm>
          <a:prstGeom prst="ellipse">
            <a:avLst/>
          </a:prstGeom>
          <a:solidFill>
            <a:schemeClr val="tx1"/>
          </a:solidFill>
          <a:ln w="9525">
            <a:noFill/>
            <a:round/>
            <a:headEnd/>
            <a:tailEnd/>
          </a:ln>
          <a:effectLst/>
        </p:spPr>
        <p:txBody>
          <a:bodyPr wrap="none" anchor="ctr"/>
          <a:lstStyle/>
          <a:p>
            <a:pPr algn="ctr">
              <a:defRPr/>
            </a:pPr>
            <a:endParaRPr lang="ru-RU" sz="2400">
              <a:latin typeface="Times New Roman" pitchFamily="18" charset="0"/>
            </a:endParaRPr>
          </a:p>
        </p:txBody>
      </p:sp>
      <p:sp>
        <p:nvSpPr>
          <p:cNvPr id="6" name="Oval 9"/>
          <p:cNvSpPr>
            <a:spLocks noChangeArrowheads="1"/>
          </p:cNvSpPr>
          <p:nvPr/>
        </p:nvSpPr>
        <p:spPr bwMode="auto">
          <a:xfrm>
            <a:off x="739775" y="2105025"/>
            <a:ext cx="349250" cy="347663"/>
          </a:xfrm>
          <a:prstGeom prst="ellipse">
            <a:avLst/>
          </a:prstGeom>
          <a:solidFill>
            <a:schemeClr val="accent1"/>
          </a:solidFill>
          <a:ln w="9525">
            <a:noFill/>
            <a:round/>
            <a:headEnd/>
            <a:tailEnd/>
          </a:ln>
          <a:effectLst/>
        </p:spPr>
        <p:txBody>
          <a:bodyPr wrap="none" anchor="ctr"/>
          <a:lstStyle/>
          <a:p>
            <a:pPr algn="ctr">
              <a:defRPr/>
            </a:pPr>
            <a:endParaRPr lang="ru-RU" sz="2400">
              <a:latin typeface="Times New Roman" pitchFamily="18" charset="0"/>
            </a:endParaRPr>
          </a:p>
        </p:txBody>
      </p:sp>
      <p:sp>
        <p:nvSpPr>
          <p:cNvPr id="7" name="Oval 10"/>
          <p:cNvSpPr>
            <a:spLocks noChangeArrowheads="1"/>
          </p:cNvSpPr>
          <p:nvPr/>
        </p:nvSpPr>
        <p:spPr bwMode="auto">
          <a:xfrm>
            <a:off x="1317625" y="2105025"/>
            <a:ext cx="347663" cy="347663"/>
          </a:xfrm>
          <a:prstGeom prst="ellipse">
            <a:avLst/>
          </a:prstGeom>
          <a:solidFill>
            <a:schemeClr val="accent2"/>
          </a:solidFill>
          <a:ln w="9525">
            <a:noFill/>
            <a:round/>
            <a:headEnd/>
            <a:tailEnd/>
          </a:ln>
          <a:effectLst/>
        </p:spPr>
        <p:txBody>
          <a:bodyPr wrap="none" anchor="ctr"/>
          <a:lstStyle/>
          <a:p>
            <a:pPr algn="ctr">
              <a:defRPr/>
            </a:pPr>
            <a:endParaRPr lang="ru-RU" sz="2400">
              <a:latin typeface="Times New Roman" pitchFamily="18" charset="0"/>
            </a:endParaRPr>
          </a:p>
        </p:txBody>
      </p:sp>
      <p:sp>
        <p:nvSpPr>
          <p:cNvPr id="44034" name="Rectangle 2"/>
          <p:cNvSpPr>
            <a:spLocks noGrp="1" noChangeArrowheads="1"/>
          </p:cNvSpPr>
          <p:nvPr>
            <p:ph type="ctrTitle"/>
          </p:nvPr>
        </p:nvSpPr>
        <p:spPr>
          <a:xfrm>
            <a:off x="2133600" y="1371600"/>
            <a:ext cx="6477000" cy="1752600"/>
          </a:xfrm>
        </p:spPr>
        <p:txBody>
          <a:bodyPr/>
          <a:lstStyle>
            <a:lvl1pPr>
              <a:defRPr sz="5400"/>
            </a:lvl1pPr>
          </a:lstStyle>
          <a:p>
            <a:r>
              <a:rPr lang="ru-RU"/>
              <a:t>Образец заголовка</a:t>
            </a:r>
          </a:p>
        </p:txBody>
      </p:sp>
      <p:sp>
        <p:nvSpPr>
          <p:cNvPr id="44035" name="Rectangle 3"/>
          <p:cNvSpPr>
            <a:spLocks noGrp="1" noChangeArrowheads="1"/>
          </p:cNvSpPr>
          <p:nvPr>
            <p:ph type="subTitle" idx="1"/>
          </p:nvPr>
        </p:nvSpPr>
        <p:spPr>
          <a:xfrm>
            <a:off x="2133600" y="3733800"/>
            <a:ext cx="6477000" cy="1981200"/>
          </a:xfrm>
        </p:spPr>
        <p:txBody>
          <a:bodyPr/>
          <a:lstStyle>
            <a:lvl1pPr marL="0" indent="0">
              <a:buFont typeface="Wingdings" pitchFamily="2" charset="2"/>
              <a:buNone/>
              <a:defRPr/>
            </a:lvl1pPr>
          </a:lstStyle>
          <a:p>
            <a:r>
              <a:rPr lang="ru-RU"/>
              <a:t>Образец подзаголовка</a:t>
            </a:r>
          </a:p>
        </p:txBody>
      </p:sp>
      <p:sp>
        <p:nvSpPr>
          <p:cNvPr id="8" name="Rectangle 4"/>
          <p:cNvSpPr>
            <a:spLocks noGrp="1" noChangeArrowheads="1"/>
          </p:cNvSpPr>
          <p:nvPr>
            <p:ph type="dt" sz="half" idx="10"/>
          </p:nvPr>
        </p:nvSpPr>
        <p:spPr>
          <a:xfrm>
            <a:off x="7086600" y="6248400"/>
            <a:ext cx="1524000" cy="457200"/>
          </a:xfrm>
        </p:spPr>
        <p:txBody>
          <a:bodyPr/>
          <a:lstStyle>
            <a:lvl1pPr>
              <a:defRPr smtClean="0"/>
            </a:lvl1pPr>
          </a:lstStyle>
          <a:p>
            <a:pPr>
              <a:defRPr/>
            </a:pPr>
            <a:endParaRPr lang="ru-RU"/>
          </a:p>
        </p:txBody>
      </p:sp>
      <p:sp>
        <p:nvSpPr>
          <p:cNvPr id="9" name="Rectangle 5"/>
          <p:cNvSpPr>
            <a:spLocks noGrp="1" noChangeArrowheads="1"/>
          </p:cNvSpPr>
          <p:nvPr>
            <p:ph type="ftr" sz="quarter" idx="11"/>
          </p:nvPr>
        </p:nvSpPr>
        <p:spPr>
          <a:xfrm>
            <a:off x="3810000" y="6248400"/>
            <a:ext cx="2895600" cy="457200"/>
          </a:xfrm>
        </p:spPr>
        <p:txBody>
          <a:bodyPr/>
          <a:lstStyle>
            <a:lvl1pPr>
              <a:defRPr smtClean="0"/>
            </a:lvl1pPr>
          </a:lstStyle>
          <a:p>
            <a:pPr>
              <a:defRPr/>
            </a:pPr>
            <a:endParaRPr lang="ru-RU"/>
          </a:p>
        </p:txBody>
      </p:sp>
      <p:sp>
        <p:nvSpPr>
          <p:cNvPr id="10" name="Rectangle 6"/>
          <p:cNvSpPr>
            <a:spLocks noGrp="1" noChangeArrowheads="1"/>
          </p:cNvSpPr>
          <p:nvPr>
            <p:ph type="sldNum" sz="quarter" idx="12"/>
          </p:nvPr>
        </p:nvSpPr>
        <p:spPr>
          <a:xfrm>
            <a:off x="2209800" y="6248400"/>
            <a:ext cx="1219200" cy="457200"/>
          </a:xfrm>
        </p:spPr>
        <p:txBody>
          <a:bodyPr/>
          <a:lstStyle>
            <a:lvl1pPr>
              <a:defRPr smtClean="0"/>
            </a:lvl1pPr>
          </a:lstStyle>
          <a:p>
            <a:pPr>
              <a:defRPr/>
            </a:pPr>
            <a:fld id="{FBBA2A30-340A-4C3C-8B4B-803F4E7A51C9}"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E9225B75-1427-4E41-B908-597CB0A17387}"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90500"/>
            <a:ext cx="1752600" cy="58293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524000" y="190500"/>
            <a:ext cx="5105400" cy="58293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15583654-55CC-4FD1-8B35-CA372D0EC319}"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190500"/>
            <a:ext cx="7010400" cy="152717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1524000" y="1905000"/>
            <a:ext cx="3429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Клип 3"/>
          <p:cNvSpPr>
            <a:spLocks noGrp="1"/>
          </p:cNvSpPr>
          <p:nvPr>
            <p:ph type="clipArt" sz="half" idx="2"/>
          </p:nvPr>
        </p:nvSpPr>
        <p:spPr>
          <a:xfrm>
            <a:off x="5105400" y="1905000"/>
            <a:ext cx="3429000" cy="4114800"/>
          </a:xfrm>
        </p:spPr>
        <p:txBody>
          <a:bodyPr/>
          <a:lstStyle/>
          <a:p>
            <a:pPr lvl="0"/>
            <a:endParaRPr lang="ru-RU"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D2C2CFAB-5DDF-44FB-89A3-BF4C9D2DCE94}"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1524000" y="190500"/>
            <a:ext cx="7010400" cy="58293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92C4E963-7235-4CEF-913A-3B596D245A8C}"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190500"/>
            <a:ext cx="7010400" cy="1527175"/>
          </a:xfrm>
        </p:spPr>
        <p:txBody>
          <a:bodyPr/>
          <a:lstStyle/>
          <a:p>
            <a:r>
              <a:rPr lang="ru-RU" smtClean="0"/>
              <a:t>Образец заголовка</a:t>
            </a:r>
            <a:endParaRPr lang="ru-RU"/>
          </a:p>
        </p:txBody>
      </p:sp>
      <p:sp>
        <p:nvSpPr>
          <p:cNvPr id="3" name="Клип 2"/>
          <p:cNvSpPr>
            <a:spLocks noGrp="1"/>
          </p:cNvSpPr>
          <p:nvPr>
            <p:ph type="clipArt" sz="half" idx="1"/>
          </p:nvPr>
        </p:nvSpPr>
        <p:spPr>
          <a:xfrm>
            <a:off x="1524000" y="1905000"/>
            <a:ext cx="3429000" cy="4114800"/>
          </a:xfrm>
        </p:spPr>
        <p:txBody>
          <a:bodyPr/>
          <a:lstStyle/>
          <a:p>
            <a:pPr lvl="0"/>
            <a:endParaRPr lang="ru-RU" noProof="0" smtClean="0"/>
          </a:p>
        </p:txBody>
      </p:sp>
      <p:sp>
        <p:nvSpPr>
          <p:cNvPr id="4" name="Текст 3"/>
          <p:cNvSpPr>
            <a:spLocks noGrp="1"/>
          </p:cNvSpPr>
          <p:nvPr>
            <p:ph type="body" sz="half" idx="2"/>
          </p:nvPr>
        </p:nvSpPr>
        <p:spPr>
          <a:xfrm>
            <a:off x="5105400" y="1905000"/>
            <a:ext cx="3429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18A847B9-A2AB-47AF-8F4A-3B955D6AC8D3}" type="slidenum">
              <a:rPr lang="ru-RU"/>
              <a:pPr>
                <a:defRPr/>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190500"/>
            <a:ext cx="7010400" cy="1527175"/>
          </a:xfrm>
        </p:spPr>
        <p:txBody>
          <a:bodyPr/>
          <a:lstStyle/>
          <a:p>
            <a:r>
              <a:rPr lang="ru-RU" smtClean="0"/>
              <a:t>Образец заголовка</a:t>
            </a:r>
            <a:endParaRPr lang="ru-RU"/>
          </a:p>
        </p:txBody>
      </p:sp>
      <p:sp>
        <p:nvSpPr>
          <p:cNvPr id="3" name="Таблица 2"/>
          <p:cNvSpPr>
            <a:spLocks noGrp="1"/>
          </p:cNvSpPr>
          <p:nvPr>
            <p:ph type="tbl" idx="1"/>
          </p:nvPr>
        </p:nvSpPr>
        <p:spPr>
          <a:xfrm>
            <a:off x="1524000" y="1905000"/>
            <a:ext cx="7010400" cy="4114800"/>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34D73394-DD33-4CBC-BEC1-10924925D131}"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1A414C4C-CBCB-46A9-AA12-BB5A8AA993AE}"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FBEA25C9-78D9-47EF-A98B-849B90E7F22B}"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524000" y="19050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105400" y="19050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D138A728-1EAC-40DC-9532-39ED8714F192}"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39DDAA01-D615-4CD8-9044-DB6EAE259855}"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CB50E779-9677-4805-8624-3F91DE4EB1E2}"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4ADE819B-0A13-4846-A7B0-241D2300F23C}"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59D81710-47CD-4EC8-90D3-E925B5CFE837}"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DDCA1771-2F8D-4362-9FEA-FAD384AF5B92}"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0" y="190500"/>
            <a:ext cx="7010400" cy="1527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1524000" y="19050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3012" name="Rectangle 4"/>
          <p:cNvSpPr>
            <a:spLocks noGrp="1" noChangeArrowheads="1"/>
          </p:cNvSpPr>
          <p:nvPr>
            <p:ph type="dt" sz="half" idx="2"/>
          </p:nvPr>
        </p:nvSpPr>
        <p:spPr bwMode="auto">
          <a:xfrm>
            <a:off x="6629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smtClean="0"/>
            </a:lvl1pPr>
          </a:lstStyle>
          <a:p>
            <a:pPr>
              <a:defRPr/>
            </a:pPr>
            <a:endParaRPr lang="ru-RU"/>
          </a:p>
        </p:txBody>
      </p:sp>
      <p:sp>
        <p:nvSpPr>
          <p:cNvPr id="43013" name="Rectangle 5"/>
          <p:cNvSpPr>
            <a:spLocks noGrp="1" noChangeArrowheads="1"/>
          </p:cNvSpPr>
          <p:nvPr>
            <p:ph type="ftr" sz="quarter" idx="3"/>
          </p:nvPr>
        </p:nvSpPr>
        <p:spPr bwMode="auto">
          <a:xfrm>
            <a:off x="32766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smtClean="0"/>
            </a:lvl1pPr>
          </a:lstStyle>
          <a:p>
            <a:pPr>
              <a:defRPr/>
            </a:pPr>
            <a:endParaRPr lang="ru-RU"/>
          </a:p>
        </p:txBody>
      </p:sp>
      <p:sp>
        <p:nvSpPr>
          <p:cNvPr id="43014" name="Rectangle 6"/>
          <p:cNvSpPr>
            <a:spLocks noGrp="1" noChangeArrowheads="1"/>
          </p:cNvSpPr>
          <p:nvPr>
            <p:ph type="sldNum" sz="quarter" idx="4"/>
          </p:nvPr>
        </p:nvSpPr>
        <p:spPr bwMode="auto">
          <a:xfrm>
            <a:off x="1524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fld id="{40559D44-39A7-43F1-9157-7839FF19D764}" type="slidenum">
              <a:rPr lang="ru-RU"/>
              <a:pPr>
                <a:defRPr/>
              </a:pPr>
              <a:t>‹#›</a:t>
            </a:fld>
            <a:endParaRPr lang="ru-RU"/>
          </a:p>
        </p:txBody>
      </p:sp>
      <p:sp>
        <p:nvSpPr>
          <p:cNvPr id="43015" name="Line 7"/>
          <p:cNvSpPr>
            <a:spLocks noChangeShapeType="1"/>
          </p:cNvSpPr>
          <p:nvPr/>
        </p:nvSpPr>
        <p:spPr bwMode="auto">
          <a:xfrm flipV="1">
            <a:off x="1371600" y="304800"/>
            <a:ext cx="0" cy="1295400"/>
          </a:xfrm>
          <a:prstGeom prst="line">
            <a:avLst/>
          </a:prstGeom>
          <a:noFill/>
          <a:ln w="38100">
            <a:solidFill>
              <a:schemeClr val="tx2"/>
            </a:solidFill>
            <a:round/>
            <a:headEnd/>
            <a:tailEnd/>
          </a:ln>
          <a:effectLst/>
        </p:spPr>
        <p:txBody>
          <a:bodyPr/>
          <a:lstStyle/>
          <a:p>
            <a:pPr>
              <a:defRPr/>
            </a:pPr>
            <a:endParaRPr lang="ru-RU"/>
          </a:p>
        </p:txBody>
      </p:sp>
      <p:sp>
        <p:nvSpPr>
          <p:cNvPr id="43016" name="Oval 8"/>
          <p:cNvSpPr>
            <a:spLocks noChangeArrowheads="1"/>
          </p:cNvSpPr>
          <p:nvPr/>
        </p:nvSpPr>
        <p:spPr bwMode="auto">
          <a:xfrm>
            <a:off x="152400" y="838200"/>
            <a:ext cx="228600" cy="228600"/>
          </a:xfrm>
          <a:prstGeom prst="ellipse">
            <a:avLst/>
          </a:prstGeom>
          <a:solidFill>
            <a:schemeClr val="tx1"/>
          </a:solidFill>
          <a:ln w="9525">
            <a:noFill/>
            <a:round/>
            <a:headEnd/>
            <a:tailEnd/>
          </a:ln>
          <a:effectLst/>
        </p:spPr>
        <p:txBody>
          <a:bodyPr wrap="none" anchor="ctr"/>
          <a:lstStyle/>
          <a:p>
            <a:pPr algn="ctr">
              <a:defRPr/>
            </a:pPr>
            <a:endParaRPr lang="ru-RU" sz="2400">
              <a:latin typeface="Times New Roman" pitchFamily="18" charset="0"/>
            </a:endParaRPr>
          </a:p>
        </p:txBody>
      </p:sp>
      <p:sp>
        <p:nvSpPr>
          <p:cNvPr id="43017" name="Oval 9"/>
          <p:cNvSpPr>
            <a:spLocks noChangeArrowheads="1"/>
          </p:cNvSpPr>
          <p:nvPr/>
        </p:nvSpPr>
        <p:spPr bwMode="auto">
          <a:xfrm>
            <a:off x="539750" y="838200"/>
            <a:ext cx="228600" cy="228600"/>
          </a:xfrm>
          <a:prstGeom prst="ellipse">
            <a:avLst/>
          </a:prstGeom>
          <a:solidFill>
            <a:schemeClr val="accent1"/>
          </a:solidFill>
          <a:ln w="9525">
            <a:noFill/>
            <a:round/>
            <a:headEnd/>
            <a:tailEnd/>
          </a:ln>
          <a:effectLst/>
        </p:spPr>
        <p:txBody>
          <a:bodyPr wrap="none" anchor="ctr"/>
          <a:lstStyle/>
          <a:p>
            <a:pPr algn="ctr">
              <a:defRPr/>
            </a:pPr>
            <a:endParaRPr lang="ru-RU" sz="2400">
              <a:latin typeface="Times New Roman" pitchFamily="18" charset="0"/>
            </a:endParaRPr>
          </a:p>
        </p:txBody>
      </p:sp>
      <p:sp>
        <p:nvSpPr>
          <p:cNvPr id="43018" name="Oval 10"/>
          <p:cNvSpPr>
            <a:spLocks noChangeArrowheads="1"/>
          </p:cNvSpPr>
          <p:nvPr/>
        </p:nvSpPr>
        <p:spPr bwMode="auto">
          <a:xfrm>
            <a:off x="927100" y="838200"/>
            <a:ext cx="228600" cy="228600"/>
          </a:xfrm>
          <a:prstGeom prst="ellipse">
            <a:avLst/>
          </a:prstGeom>
          <a:solidFill>
            <a:schemeClr val="accent2"/>
          </a:solidFill>
          <a:ln w="9525">
            <a:noFill/>
            <a:round/>
            <a:headEnd/>
            <a:tailEnd/>
          </a:ln>
          <a:effectLst/>
        </p:spPr>
        <p:txBody>
          <a:bodyPr wrap="none" anchor="ctr"/>
          <a:lstStyle/>
          <a:p>
            <a:pPr algn="ctr">
              <a:defRPr/>
            </a:pPr>
            <a:endParaRPr lang="ru-RU"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714"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defRPr>
      </a:lvl2pPr>
      <a:lvl3pPr algn="l" rtl="0" eaLnBrk="0" fontAlgn="base" hangingPunct="0">
        <a:spcBef>
          <a:spcPct val="0"/>
        </a:spcBef>
        <a:spcAft>
          <a:spcPct val="0"/>
        </a:spcAft>
        <a:defRPr sz="4200">
          <a:solidFill>
            <a:schemeClr val="tx2"/>
          </a:solidFill>
          <a:latin typeface="Arial" charset="0"/>
        </a:defRPr>
      </a:lvl3pPr>
      <a:lvl4pPr algn="l" rtl="0" eaLnBrk="0" fontAlgn="base" hangingPunct="0">
        <a:spcBef>
          <a:spcPct val="0"/>
        </a:spcBef>
        <a:spcAft>
          <a:spcPct val="0"/>
        </a:spcAft>
        <a:defRPr sz="4200">
          <a:solidFill>
            <a:schemeClr val="tx2"/>
          </a:solidFill>
          <a:latin typeface="Arial" charset="0"/>
        </a:defRPr>
      </a:lvl4pPr>
      <a:lvl5pPr algn="l" rtl="0" eaLnBrk="0" fontAlgn="base" hangingPunct="0">
        <a:spcBef>
          <a:spcPct val="0"/>
        </a:spcBef>
        <a:spcAft>
          <a:spcPct val="0"/>
        </a:spcAft>
        <a:defRPr sz="4200">
          <a:solidFill>
            <a:schemeClr val="tx2"/>
          </a:solidFill>
          <a:latin typeface="Arial" charset="0"/>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0000"/>
        <a:buFont typeface="Wingdings" pitchFamily="2" charset="2"/>
        <a:buChar char="¢"/>
        <a:defRPr sz="30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l"/>
        <a:defRPr sz="2800">
          <a:solidFill>
            <a:schemeClr val="tx2"/>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2"/>
          </a:solidFill>
          <a:latin typeface="+mn-lt"/>
        </a:defRPr>
      </a:lvl3pPr>
      <a:lvl4pPr marL="1600200" indent="-228600" algn="l" rtl="0" eaLnBrk="0" fontAlgn="base" hangingPunct="0">
        <a:spcBef>
          <a:spcPct val="20000"/>
        </a:spcBef>
        <a:spcAft>
          <a:spcPct val="0"/>
        </a:spcAft>
        <a:buClr>
          <a:schemeClr val="tx1"/>
        </a:buClr>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users.rcn.com/jkimball.ma.ultranet/BiologyPages/A/Apoptosis.html"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file:///C:\Documents%20and%20Settings\ADMIN.MENDEL\&#1056;&#1072;&#1073;&#1086;&#1095;&#1080;&#1081;%20&#1089;&#1090;&#1086;&#1083;\&#1051;&#1045;&#1050;&#1062;&#1048;&#1048;%20&#1052;&#1045;&#1044;%20&#1041;&#1048;&#1054;%20CD\1%20&#1089;&#1077;&#1084;&#1077;&#1089;&#1090;&#1088;\&#1051;&#1045;&#1050;&#1062;&#1048;&#1071;%203%20&#1056;&#1072;&#1079;&#1084;&#1085;&#1086;&#1078;&#1077;&#1085;&#1080;&#1077;\&#1060;&#1048;&#1051;&#1068;&#1052;&#1067;\&#1089;&#1086;&#1083;&#1077;&#1085;&#1086;&#1080;&#1076;.MOV"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file:///C:\Documents%20and%20Settings\ADMIN.MENDEL\&#1056;&#1072;&#1073;&#1086;&#1095;&#1080;&#1081;%20&#1089;&#1090;&#1086;&#1083;\&#1051;&#1045;&#1050;&#1062;&#1048;&#1048;%20&#1052;&#1045;&#1044;%20&#1041;&#1048;&#1054;%20CD\1%20&#1089;&#1077;&#1084;&#1077;&#1089;&#1090;&#1088;\&#1051;&#1045;&#1050;&#1062;&#1048;&#1071;%203%20&#1056;&#1072;&#1079;&#1084;&#1085;&#1086;&#1078;&#1077;&#1085;&#1080;&#1077;\&#1060;&#1048;&#1051;&#1068;&#1052;&#1067;\&#1052;&#1080;&#1090;&#1086;&#1079;.MOV"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users.rcn.com/jkimball.ma.ultranet/BiologyPages/C/CellularRespiration.html"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users.rcn.com/jkimball.ma.ultranet/BiologyPages/P/ProteinKinesis.html" TargetMode="External"/><Relationship Id="rId4" Type="http://schemas.openxmlformats.org/officeDocument/2006/relationships/hyperlink" Target="http://users.rcn.com/jkimball.ma.ultranet/BiologyPages/T/Translation.htm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users.rcn.com/jkimball.ma.ultranet/BiologyPages/C/Cytoskeleton.htm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users.rcn.com/jkimball.ma.ultranet/BiologyPages/C/Chromosomes.html" TargetMode="External"/><Relationship Id="rId4" Type="http://schemas.openxmlformats.org/officeDocument/2006/relationships/hyperlink" Target="http://users.rcn.com/jkimball.ma.ultranet/BiologyPages/C/Cytoskeleton.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file:///C:\Documents%20and%20Settings\ADMIN.MENDEL\&#1056;&#1072;&#1073;&#1086;&#1095;&#1080;&#1081;%20&#1089;&#1090;&#1086;&#1083;\&#1051;&#1045;&#1050;&#1062;&#1048;&#1048;%20&#1052;&#1045;&#1044;%20&#1041;&#1048;&#1054;%20CD\1%20&#1089;&#1077;&#1084;&#1077;&#1089;&#1090;&#1088;\&#1051;&#1045;&#1050;&#1062;&#1048;&#1071;%203%20&#1056;&#1072;&#1079;&#1084;&#1085;&#1086;&#1078;&#1077;&#1085;&#1080;&#1077;\&#1060;&#1048;&#1051;&#1068;&#1052;&#1067;\&#1050;&#1080;&#1085;&#1077;&#1090;&#1086;&#1093;&#1086;&#1088;%20&#1080;%20&#1074;&#1077;&#1088;&#1077;&#1090;&#1077;&#1085;&#1086;.MOV"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file:///C:\Documents%20and%20Settings\VVM\&#1056;&#1072;&#1073;&#1086;&#1095;&#1080;&#1081;%20&#1089;&#1090;&#1086;&#1083;\&#1056;&#1072;&#1079;&#1084;&#1085;&#1086;&#1078;&#1077;&#1085;&#1080;&#1077;\&#1060;&#1048;&#1051;&#1068;&#1052;&#1067;\&#1052;&#1080;&#1090;&#1086;&#1079;&#1099;%20&#1074;%20&#1079;&#1072;&#1088;&#1086;&#1076;&#1099;&#1096;&#1077;%20&#1076;&#1088;&#1086;&#1079;&#1086;&#1092;&#1080;&#1083;&#1099;.MOV"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hyperlink" Target="http://users.rcn.com/jkimball.ma.ultranet/BiologyPages/C/Cytoskeleton.html" TargetMode="External"/><Relationship Id="rId4" Type="http://schemas.openxmlformats.org/officeDocument/2006/relationships/hyperlink" Target="http://users.rcn.com/jkimball.ma.ultranet/BiologyPages/E/EmbryonicDevelopment.html"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file:///C:\Documents%20and%20Settings\VVM\&#1056;&#1072;&#1073;&#1086;&#1095;&#1080;&#1081;%20&#1089;&#1090;&#1086;&#1083;\&#1056;&#1072;&#1079;&#1084;&#1085;&#1086;&#1078;&#1077;&#1085;&#1080;&#1077;\&#1060;&#1048;&#1051;&#1068;&#1052;&#1067;\&#1052;&#1080;&#1090;&#1086;&#1079;%20&#1072;&#1085;&#1080;&#1084;&#1072;.MOV"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users.rcn.com/jkimball.ma.ultranet/BiologyPages/E/Endoreplication.html"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file:///C:\Documents%20and%20Settings\VVM\&#1056;&#1072;&#1073;&#1086;&#1095;&#1080;&#1081;%20&#1089;&#1090;&#1086;&#1083;\&#1056;&#1072;&#1079;&#1084;&#1085;&#1086;&#1078;&#1077;&#1085;&#1080;&#1077;\&#1060;&#1048;&#1051;&#1068;&#1052;&#1067;\&#1052;&#1077;&#1081;&#1086;&#1079;.MOV"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file:///C:\Documents%20and%20Settings\ADMIN.MENDEL\&#1056;&#1072;&#1073;&#1086;&#1095;&#1080;&#1081;%20&#1089;&#1090;&#1086;&#1083;\&#1051;&#1045;&#1050;&#1062;&#1048;&#1048;%20&#1052;&#1045;&#1044;%20&#1041;&#1048;&#1054;%20CD\1%20&#1089;&#1077;&#1084;&#1077;&#1089;&#1090;&#1088;\&#1051;&#1045;&#1050;&#1062;&#1048;&#1071;%203%20&#1056;&#1072;&#1079;&#1084;&#1085;&#1086;&#1078;&#1077;&#1085;&#1080;&#1077;\&#1060;&#1048;&#1051;&#1068;&#1052;&#1067;\&#1069;&#1085;&#1090;&#1077;&#1088;&#1086;&#1094;&#1080;&#1090;&#1086;&#1074;%20&#1094;&#1080;&#1082;&#1083;.MOV"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www.luc.edu/depts/biology/dev/lampbr.htm"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4"/>
          <p:cNvPicPr preferRelativeResize="0">
            <a:picLocks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075" name="Rectangle 2"/>
          <p:cNvSpPr>
            <a:spLocks noGrp="1" noChangeArrowheads="1"/>
          </p:cNvSpPr>
          <p:nvPr>
            <p:ph type="ctrTitle"/>
          </p:nvPr>
        </p:nvSpPr>
        <p:spPr>
          <a:xfrm>
            <a:off x="2124075" y="2060575"/>
            <a:ext cx="6477000" cy="1752600"/>
          </a:xfrm>
        </p:spPr>
        <p:txBody>
          <a:bodyPr/>
          <a:lstStyle/>
          <a:p>
            <a:pPr algn="ctr" eaLnBrk="1" hangingPunct="1"/>
            <a:r>
              <a:rPr lang="ru-RU" b="1" smtClean="0">
                <a:solidFill>
                  <a:schemeClr val="bg1"/>
                </a:solidFill>
              </a:rPr>
              <a:t>Размножение на клеточном уровне</a:t>
            </a:r>
            <a:r>
              <a:rPr lang="en-US" sz="4800" b="1" smtClean="0">
                <a:solidFill>
                  <a:schemeClr val="bg1"/>
                </a:solidFill>
              </a:rPr>
              <a:t/>
            </a:r>
            <a:br>
              <a:rPr lang="en-US" sz="4800" b="1" smtClean="0">
                <a:solidFill>
                  <a:schemeClr val="bg1"/>
                </a:solidFill>
              </a:rPr>
            </a:br>
            <a:r>
              <a:rPr lang="en-US" sz="4800" b="1" smtClean="0">
                <a:solidFill>
                  <a:schemeClr val="bg1"/>
                </a:solidFill>
              </a:rPr>
              <a:t/>
            </a:r>
            <a:br>
              <a:rPr lang="en-US" sz="4800" b="1" smtClean="0">
                <a:solidFill>
                  <a:schemeClr val="bg1"/>
                </a:solidFill>
              </a:rPr>
            </a:br>
            <a:r>
              <a:rPr lang="ru-RU" sz="2400" b="1" smtClean="0">
                <a:solidFill>
                  <a:schemeClr val="bg1"/>
                </a:solidFill>
              </a:rPr>
              <a:t>Слайд-лекция</a:t>
            </a:r>
            <a:r>
              <a:rPr lang="en-US" sz="2400" b="1" smtClean="0">
                <a:solidFill>
                  <a:schemeClr val="bg1"/>
                </a:solidFill>
              </a:rPr>
              <a:t/>
            </a:r>
            <a:br>
              <a:rPr lang="en-US" sz="2400" b="1" smtClean="0">
                <a:solidFill>
                  <a:schemeClr val="bg1"/>
                </a:solidFill>
              </a:rPr>
            </a:br>
            <a:r>
              <a:rPr lang="ru-RU" sz="2400" b="1" smtClean="0">
                <a:solidFill>
                  <a:schemeClr val="bg1"/>
                </a:solidFill>
              </a:rPr>
              <a:t>для студентов </a:t>
            </a:r>
            <a:r>
              <a:rPr lang="en-US" sz="2400" b="1" smtClean="0">
                <a:solidFill>
                  <a:schemeClr val="bg1"/>
                </a:solidFill>
              </a:rPr>
              <a:t>V</a:t>
            </a:r>
            <a:r>
              <a:rPr lang="ru-RU" sz="2400" b="1" smtClean="0">
                <a:solidFill>
                  <a:schemeClr val="bg1"/>
                </a:solidFill>
              </a:rPr>
              <a:t> факультета по подготовке</a:t>
            </a:r>
            <a:br>
              <a:rPr lang="ru-RU" sz="2400" b="1" smtClean="0">
                <a:solidFill>
                  <a:schemeClr val="bg1"/>
                </a:solidFill>
              </a:rPr>
            </a:br>
            <a:r>
              <a:rPr lang="ru-RU" sz="2400" b="1" smtClean="0">
                <a:solidFill>
                  <a:schemeClr val="bg1"/>
                </a:solidFill>
              </a:rPr>
              <a:t>иностранных студентов</a:t>
            </a:r>
          </a:p>
        </p:txBody>
      </p:sp>
      <p:sp>
        <p:nvSpPr>
          <p:cNvPr id="3076" name="Rectangle 3"/>
          <p:cNvSpPr>
            <a:spLocks noGrp="1" noChangeArrowheads="1"/>
          </p:cNvSpPr>
          <p:nvPr>
            <p:ph type="subTitle" idx="1"/>
          </p:nvPr>
        </p:nvSpPr>
        <p:spPr>
          <a:xfrm>
            <a:off x="1835150" y="5589588"/>
            <a:ext cx="6477000" cy="774700"/>
          </a:xfrm>
        </p:spPr>
        <p:txBody>
          <a:bodyPr/>
          <a:lstStyle/>
          <a:p>
            <a:pPr algn="ctr" eaLnBrk="1" hangingPunct="1">
              <a:lnSpc>
                <a:spcPct val="90000"/>
              </a:lnSpc>
            </a:pPr>
            <a:r>
              <a:rPr lang="ru-RU" sz="2100" b="1" smtClean="0">
                <a:solidFill>
                  <a:schemeClr val="bg1"/>
                </a:solidFill>
              </a:rPr>
              <a:t>Кафедра медицинской биологии ХНМУ-2010</a:t>
            </a:r>
            <a:br>
              <a:rPr lang="ru-RU" sz="2100" b="1" smtClean="0">
                <a:solidFill>
                  <a:schemeClr val="bg1"/>
                </a:solidFill>
              </a:rPr>
            </a:br>
            <a:r>
              <a:rPr lang="ru-RU" sz="2100" b="1" smtClean="0">
                <a:solidFill>
                  <a:schemeClr val="bg1"/>
                </a:solidFill>
              </a:rPr>
              <a:t>Проф., д. мед. н. В.В. Мясоедов</a:t>
            </a:r>
          </a:p>
        </p:txBody>
      </p:sp>
      <p:sp>
        <p:nvSpPr>
          <p:cNvPr id="3077" name="Text Box 5"/>
          <p:cNvSpPr txBox="1">
            <a:spLocks noChangeArrowheads="1"/>
          </p:cNvSpPr>
          <p:nvPr/>
        </p:nvSpPr>
        <p:spPr bwMode="auto">
          <a:xfrm>
            <a:off x="6873875" y="6491288"/>
            <a:ext cx="2270125" cy="366712"/>
          </a:xfrm>
          <a:prstGeom prst="rect">
            <a:avLst/>
          </a:prstGeom>
          <a:noFill/>
          <a:ln w="9525">
            <a:noFill/>
            <a:miter lim="800000"/>
            <a:headEnd/>
            <a:tailEnd/>
          </a:ln>
        </p:spPr>
        <p:txBody>
          <a:bodyPr wrap="none" lIns="90000" tIns="46800" rIns="90000" bIns="46800">
            <a:spAutoFit/>
          </a:bodyPr>
          <a:lstStyle/>
          <a:p>
            <a:r>
              <a:rPr lang="ru-RU">
                <a:solidFill>
                  <a:schemeClr val="bg1"/>
                </a:solidFill>
              </a:rPr>
              <a:t>Брейгель Ян «</a:t>
            </a:r>
            <a:r>
              <a:rPr lang="ru-RU" b="1">
                <a:solidFill>
                  <a:schemeClr val="bg1"/>
                </a:solidFill>
              </a:rPr>
              <a:t>Рай»</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ru-RU" b="1" smtClean="0">
                <a:solidFill>
                  <a:schemeClr val="tx1"/>
                </a:solidFill>
              </a:rPr>
              <a:t>Контроль клеточного цикла</a:t>
            </a:r>
          </a:p>
        </p:txBody>
      </p:sp>
      <p:sp>
        <p:nvSpPr>
          <p:cNvPr id="12291" name="Rectangle 3"/>
          <p:cNvSpPr>
            <a:spLocks noGrp="1" noChangeArrowheads="1"/>
          </p:cNvSpPr>
          <p:nvPr>
            <p:ph type="body" idx="1"/>
          </p:nvPr>
        </p:nvSpPr>
        <p:spPr>
          <a:xfrm>
            <a:off x="539750" y="1905000"/>
            <a:ext cx="7994650" cy="4548188"/>
          </a:xfrm>
        </p:spPr>
        <p:txBody>
          <a:bodyPr/>
          <a:lstStyle/>
          <a:p>
            <a:pPr marL="495300" indent="-495300" eaLnBrk="1" hangingPunct="1"/>
            <a:r>
              <a:rPr lang="ru-RU" sz="2600" smtClean="0"/>
              <a:t>Прохождение клетки через клеточный цикл контролируется </a:t>
            </a:r>
            <a:r>
              <a:rPr lang="ru-RU" sz="2600" b="1" smtClean="0"/>
              <a:t>белками цитоплазмы</a:t>
            </a:r>
          </a:p>
          <a:p>
            <a:pPr marL="495300" indent="-495300" eaLnBrk="1" hangingPunct="1"/>
            <a:r>
              <a:rPr lang="ru-RU" sz="2600" smtClean="0"/>
              <a:t>Главными среди белков в животной клетке являются: </a:t>
            </a:r>
          </a:p>
          <a:p>
            <a:pPr marL="914400" lvl="1" indent="-457200" eaLnBrk="1" hangingPunct="1">
              <a:buFont typeface="Wingdings" pitchFamily="2" charset="2"/>
              <a:buAutoNum type="arabicPeriod"/>
            </a:pPr>
            <a:r>
              <a:rPr lang="ru-RU" sz="2400" b="1" smtClean="0"/>
              <a:t>Циклины</a:t>
            </a:r>
            <a:r>
              <a:rPr lang="ru-RU" sz="2400" smtClean="0"/>
              <a:t> </a:t>
            </a:r>
          </a:p>
          <a:p>
            <a:pPr marL="1295400" lvl="2" indent="-381000" eaLnBrk="1" hangingPunct="1"/>
            <a:r>
              <a:rPr lang="en-US" sz="2000" b="1" smtClean="0"/>
              <a:t>G</a:t>
            </a:r>
            <a:r>
              <a:rPr lang="en-US" sz="2000" b="1" baseline="-25000" smtClean="0"/>
              <a:t>1</a:t>
            </a:r>
            <a:r>
              <a:rPr lang="ru-RU" sz="2000" b="1" smtClean="0"/>
              <a:t>-циклин</a:t>
            </a:r>
            <a:r>
              <a:rPr lang="en-US" sz="2000" smtClean="0"/>
              <a:t> (</a:t>
            </a:r>
            <a:r>
              <a:rPr lang="ru-RU" sz="2000" smtClean="0"/>
              <a:t>циклин</a:t>
            </a:r>
            <a:r>
              <a:rPr lang="en-US" sz="2000" smtClean="0"/>
              <a:t> D) </a:t>
            </a:r>
            <a:endParaRPr lang="ru-RU" sz="2000" smtClean="0"/>
          </a:p>
          <a:p>
            <a:pPr marL="1295400" lvl="2" indent="-381000" eaLnBrk="1" hangingPunct="1"/>
            <a:r>
              <a:rPr lang="en-US" sz="2000" b="1" smtClean="0"/>
              <a:t>S- </a:t>
            </a:r>
            <a:r>
              <a:rPr lang="ru-RU" sz="2000" b="1" smtClean="0"/>
              <a:t>циклины</a:t>
            </a:r>
            <a:r>
              <a:rPr lang="en-US" sz="2000" smtClean="0"/>
              <a:t> (</a:t>
            </a:r>
            <a:r>
              <a:rPr lang="ru-RU" sz="2000" smtClean="0"/>
              <a:t>циклины</a:t>
            </a:r>
            <a:r>
              <a:rPr lang="en-US" sz="2000" smtClean="0"/>
              <a:t> E </a:t>
            </a:r>
            <a:r>
              <a:rPr lang="ru-RU" sz="2000" smtClean="0"/>
              <a:t>и</a:t>
            </a:r>
            <a:r>
              <a:rPr lang="en-US" sz="2000" smtClean="0"/>
              <a:t> A) </a:t>
            </a:r>
            <a:endParaRPr lang="ru-RU" sz="2000" smtClean="0"/>
          </a:p>
          <a:p>
            <a:pPr marL="1295400" lvl="2" indent="-381000" eaLnBrk="1" hangingPunct="1"/>
            <a:r>
              <a:rPr lang="ru-RU" sz="2000" b="1" smtClean="0"/>
              <a:t>М-</a:t>
            </a:r>
            <a:r>
              <a:rPr lang="en-US" sz="2000" b="1" smtClean="0"/>
              <a:t> </a:t>
            </a:r>
            <a:r>
              <a:rPr lang="ru-RU" sz="2000" b="1" smtClean="0"/>
              <a:t>циклины</a:t>
            </a:r>
            <a:r>
              <a:rPr lang="en-US" sz="2000" smtClean="0"/>
              <a:t> (</a:t>
            </a:r>
            <a:r>
              <a:rPr lang="ru-RU" sz="2000" smtClean="0"/>
              <a:t>циклины</a:t>
            </a:r>
            <a:r>
              <a:rPr lang="en-US" sz="2000" smtClean="0"/>
              <a:t> B </a:t>
            </a:r>
            <a:r>
              <a:rPr lang="ru-RU" sz="2000" smtClean="0"/>
              <a:t>и</a:t>
            </a:r>
            <a:r>
              <a:rPr lang="en-US" sz="2000" smtClean="0"/>
              <a:t> A) </a:t>
            </a:r>
            <a:endParaRPr lang="ru-RU" sz="2000" smtClean="0"/>
          </a:p>
          <a:p>
            <a:pPr marL="914400" lvl="1" indent="-457200" eaLnBrk="1" hangingPunct="1"/>
            <a:r>
              <a:rPr lang="ru-RU" sz="2400" smtClean="0"/>
              <a:t>Уровень циклинов повышается и снижается в зависимости от фазы цикла</a:t>
            </a:r>
            <a:r>
              <a:rPr lang="en-US" sz="2400" smtClean="0"/>
              <a:t>. </a:t>
            </a:r>
            <a:endParaRPr lang="ru-RU" sz="2400" smtClean="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4"/>
          <p:cNvSpPr>
            <a:spLocks noGrp="1" noChangeArrowheads="1"/>
          </p:cNvSpPr>
          <p:nvPr>
            <p:ph type="ctrTitle"/>
          </p:nvPr>
        </p:nvSpPr>
        <p:spPr/>
        <p:txBody>
          <a:bodyPr/>
          <a:lstStyle/>
          <a:p>
            <a:pPr eaLnBrk="1" hangingPunct="1"/>
            <a:r>
              <a:rPr lang="ru-RU" b="1" smtClean="0">
                <a:solidFill>
                  <a:schemeClr val="tx1"/>
                </a:solidFill>
              </a:rPr>
              <a:t>Клонирование</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ru-RU" b="1" smtClean="0">
                <a:solidFill>
                  <a:schemeClr val="tx1"/>
                </a:solidFill>
              </a:rPr>
              <a:t>Клонирование</a:t>
            </a:r>
          </a:p>
        </p:txBody>
      </p:sp>
      <p:sp>
        <p:nvSpPr>
          <p:cNvPr id="105475" name="Rectangle 3"/>
          <p:cNvSpPr>
            <a:spLocks noGrp="1" noChangeArrowheads="1"/>
          </p:cNvSpPr>
          <p:nvPr>
            <p:ph type="body" idx="1"/>
          </p:nvPr>
        </p:nvSpPr>
        <p:spPr>
          <a:xfrm>
            <a:off x="468313" y="1773238"/>
            <a:ext cx="8424862" cy="4751387"/>
          </a:xfrm>
        </p:spPr>
        <p:txBody>
          <a:bodyPr/>
          <a:lstStyle/>
          <a:p>
            <a:pPr eaLnBrk="1" hangingPunct="1"/>
            <a:r>
              <a:rPr lang="ru-RU" b="1" smtClean="0"/>
              <a:t>Клонирование</a:t>
            </a:r>
            <a:r>
              <a:rPr lang="ru-RU" smtClean="0"/>
              <a:t> – это создание генетически идентичных потомков при помощи бесполого размножения</a:t>
            </a:r>
          </a:p>
          <a:p>
            <a:pPr eaLnBrk="1" hangingPunct="1"/>
            <a:r>
              <a:rPr lang="ru-RU" smtClean="0"/>
              <a:t>В начале 60-х годов ХХ в. были разработаны методы, позволяющие успешно клонировать некоторые высшие растения и животных </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8" name="Picture 4"/>
          <p:cNvPicPr>
            <a:picLocks noChangeAspect="1" noChangeArrowheads="1"/>
          </p:cNvPicPr>
          <p:nvPr/>
        </p:nvPicPr>
        <p:blipFill>
          <a:blip r:embed="rId3">
            <a:lum bright="-6000" contrast="12000"/>
          </a:blip>
          <a:srcRect/>
          <a:stretch>
            <a:fillRect/>
          </a:stretch>
        </p:blipFill>
        <p:spPr bwMode="auto">
          <a:xfrm>
            <a:off x="1908175" y="260350"/>
            <a:ext cx="5324475" cy="6337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2" name="Picture 4" descr="Клонированные человеческие эмбрионы (фото clonaid.com)."/>
          <p:cNvPicPr>
            <a:picLocks noChangeAspect="1" noChangeArrowheads="1"/>
          </p:cNvPicPr>
          <p:nvPr/>
        </p:nvPicPr>
        <p:blipFill>
          <a:blip r:embed="rId3"/>
          <a:srcRect/>
          <a:stretch>
            <a:fillRect/>
          </a:stretch>
        </p:blipFill>
        <p:spPr bwMode="auto">
          <a:xfrm>
            <a:off x="2555875" y="1557338"/>
            <a:ext cx="4176713" cy="3087687"/>
          </a:xfrm>
          <a:prstGeom prst="rect">
            <a:avLst/>
          </a:prstGeom>
          <a:noFill/>
          <a:ln w="9525">
            <a:noFill/>
            <a:miter lim="800000"/>
            <a:headEnd/>
            <a:tailEnd/>
          </a:ln>
        </p:spPr>
      </p:pic>
      <p:sp>
        <p:nvSpPr>
          <p:cNvPr id="107523" name="Text Box 5"/>
          <p:cNvSpPr txBox="1">
            <a:spLocks noChangeArrowheads="1"/>
          </p:cNvSpPr>
          <p:nvPr/>
        </p:nvSpPr>
        <p:spPr bwMode="auto">
          <a:xfrm>
            <a:off x="1547813" y="620713"/>
            <a:ext cx="6530975" cy="579437"/>
          </a:xfrm>
          <a:prstGeom prst="rect">
            <a:avLst/>
          </a:prstGeom>
          <a:noFill/>
          <a:ln w="9525">
            <a:noFill/>
            <a:miter lim="800000"/>
            <a:headEnd/>
            <a:tailEnd/>
          </a:ln>
        </p:spPr>
        <p:txBody>
          <a:bodyPr wrap="none" lIns="90000" tIns="46800" rIns="90000" bIns="46800">
            <a:spAutoFit/>
          </a:bodyPr>
          <a:lstStyle/>
          <a:p>
            <a:r>
              <a:rPr lang="ru-RU" sz="3200" b="1"/>
              <a:t>Репродуктивное клонирование</a:t>
            </a:r>
          </a:p>
        </p:txBody>
      </p:sp>
      <p:sp>
        <p:nvSpPr>
          <p:cNvPr id="107524" name="Text Box 6"/>
          <p:cNvSpPr txBox="1">
            <a:spLocks noChangeArrowheads="1"/>
          </p:cNvSpPr>
          <p:nvPr/>
        </p:nvSpPr>
        <p:spPr bwMode="auto">
          <a:xfrm>
            <a:off x="2033588" y="4816475"/>
            <a:ext cx="5334000" cy="641350"/>
          </a:xfrm>
          <a:prstGeom prst="rect">
            <a:avLst/>
          </a:prstGeom>
          <a:noFill/>
          <a:ln w="9525">
            <a:noFill/>
            <a:miter lim="800000"/>
            <a:headEnd/>
            <a:tailEnd/>
          </a:ln>
        </p:spPr>
        <p:txBody>
          <a:bodyPr wrap="none" lIns="90000" tIns="46800" rIns="90000" bIns="46800">
            <a:spAutoFit/>
          </a:bodyPr>
          <a:lstStyle/>
          <a:p>
            <a:pPr algn="ctr"/>
            <a:r>
              <a:rPr lang="ru-RU" b="1"/>
              <a:t>Клонированные человеческие эмбрионы </a:t>
            </a:r>
          </a:p>
          <a:p>
            <a:pPr algn="ctr"/>
            <a:r>
              <a:rPr lang="ru-RU" b="1"/>
              <a:t>(корейцы вырастили эмбрион до 100 клеток)</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6" name="Picture 4" descr="Клонирование 1"/>
          <p:cNvPicPr>
            <a:picLocks noChangeAspect="1" noChangeArrowheads="1"/>
          </p:cNvPicPr>
          <p:nvPr/>
        </p:nvPicPr>
        <p:blipFill>
          <a:blip r:embed="rId3">
            <a:lum bright="-18000" contrast="12000"/>
          </a:blip>
          <a:srcRect/>
          <a:stretch>
            <a:fillRect/>
          </a:stretch>
        </p:blipFill>
        <p:spPr bwMode="auto">
          <a:xfrm>
            <a:off x="1619250" y="260350"/>
            <a:ext cx="6192838" cy="6192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0" name="WordArt 4"/>
          <p:cNvSpPr>
            <a:spLocks noChangeArrowheads="1" noChangeShapeType="1" noTextEdit="1"/>
          </p:cNvSpPr>
          <p:nvPr/>
        </p:nvSpPr>
        <p:spPr bwMode="auto">
          <a:xfrm>
            <a:off x="1476375" y="2205038"/>
            <a:ext cx="6624638" cy="1485900"/>
          </a:xfrm>
          <a:prstGeom prst="rect">
            <a:avLst/>
          </a:prstGeom>
        </p:spPr>
        <p:txBody>
          <a:bodyPr wrap="none" fromWordArt="1">
            <a:prstTxWarp prst="textPlain">
              <a:avLst>
                <a:gd name="adj" fmla="val 50000"/>
              </a:avLst>
            </a:prstTxWarp>
          </a:bodyPr>
          <a:lstStyle/>
          <a:p>
            <a:pPr algn="ctr"/>
            <a:r>
              <a:rPr lang="ru-RU" sz="3600" kern="10">
                <a:ln w="12700">
                  <a:solidFill>
                    <a:srgbClr val="008000"/>
                  </a:solidFill>
                  <a:round/>
                  <a:headEnd/>
                  <a:tailEnd/>
                </a:ln>
                <a:solidFill>
                  <a:srgbClr val="339966">
                    <a:alpha val="50195"/>
                  </a:srgbClr>
                </a:solidFill>
                <a:effectLst>
                  <a:outerShdw dist="45791" dir="2021404" algn="ctr" rotWithShape="0">
                    <a:srgbClr val="9999FF"/>
                  </a:outerShdw>
                </a:effectLst>
                <a:latin typeface="Arial"/>
                <a:cs typeface="Arial"/>
              </a:rPr>
              <a:t>Благодарю за внимание!</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a:xfrm>
            <a:off x="539750" y="620713"/>
            <a:ext cx="7994650" cy="5399087"/>
          </a:xfrm>
        </p:spPr>
        <p:txBody>
          <a:bodyPr/>
          <a:lstStyle/>
          <a:p>
            <a:pPr marL="990600" lvl="1" indent="-533400" eaLnBrk="1" hangingPunct="1">
              <a:lnSpc>
                <a:spcPct val="90000"/>
              </a:lnSpc>
              <a:buFont typeface="Wingdings" pitchFamily="2" charset="2"/>
              <a:buAutoNum type="arabicPeriod" startAt="2"/>
            </a:pPr>
            <a:r>
              <a:rPr lang="ru-RU" b="1" smtClean="0"/>
              <a:t>Циклин-зависимые киназы (Cdk)</a:t>
            </a:r>
            <a:r>
              <a:rPr lang="ru-RU" smtClean="0"/>
              <a:t> </a:t>
            </a:r>
          </a:p>
          <a:p>
            <a:pPr marL="1371600" lvl="2" indent="-457200" eaLnBrk="1" hangingPunct="1">
              <a:lnSpc>
                <a:spcPct val="90000"/>
              </a:lnSpc>
            </a:pPr>
            <a:r>
              <a:rPr lang="ru-RU" b="1" smtClean="0"/>
              <a:t>G</a:t>
            </a:r>
            <a:r>
              <a:rPr lang="ru-RU" b="1" baseline="-25000" smtClean="0"/>
              <a:t>1</a:t>
            </a:r>
            <a:r>
              <a:rPr lang="ru-RU" b="1" smtClean="0"/>
              <a:t>-фазовая Cdk</a:t>
            </a:r>
            <a:r>
              <a:rPr lang="ru-RU" smtClean="0"/>
              <a:t> (Cdk4) </a:t>
            </a:r>
          </a:p>
          <a:p>
            <a:pPr marL="1371600" lvl="2" indent="-457200" eaLnBrk="1" hangingPunct="1">
              <a:lnSpc>
                <a:spcPct val="90000"/>
              </a:lnSpc>
            </a:pPr>
            <a:r>
              <a:rPr lang="en-US" b="1" smtClean="0"/>
              <a:t>S-</a:t>
            </a:r>
            <a:r>
              <a:rPr lang="ru-RU" b="1" smtClean="0"/>
              <a:t>фазовая</a:t>
            </a:r>
            <a:r>
              <a:rPr lang="en-US" b="1" smtClean="0"/>
              <a:t> Cdk</a:t>
            </a:r>
            <a:r>
              <a:rPr lang="en-US" smtClean="0"/>
              <a:t> (Cdk2) </a:t>
            </a:r>
            <a:endParaRPr lang="ru-RU" smtClean="0"/>
          </a:p>
          <a:p>
            <a:pPr marL="1371600" lvl="2" indent="-457200" eaLnBrk="1" hangingPunct="1">
              <a:lnSpc>
                <a:spcPct val="90000"/>
              </a:lnSpc>
            </a:pPr>
            <a:r>
              <a:rPr lang="en-US" b="1" smtClean="0"/>
              <a:t>M-</a:t>
            </a:r>
            <a:r>
              <a:rPr lang="ru-RU" b="1" smtClean="0"/>
              <a:t>фазовая</a:t>
            </a:r>
            <a:r>
              <a:rPr lang="en-US" b="1" smtClean="0"/>
              <a:t> Cdk</a:t>
            </a:r>
            <a:r>
              <a:rPr lang="en-US" smtClean="0"/>
              <a:t> (Cdk1) </a:t>
            </a:r>
            <a:endParaRPr lang="ru-RU" smtClean="0"/>
          </a:p>
          <a:p>
            <a:pPr marL="571500" indent="-571500" eaLnBrk="1" hangingPunct="1">
              <a:lnSpc>
                <a:spcPct val="90000"/>
              </a:lnSpc>
            </a:pPr>
            <a:r>
              <a:rPr lang="ru-RU" smtClean="0"/>
              <a:t>Уровни киназ в клетке остаются достаточно стабильными</a:t>
            </a:r>
            <a:r>
              <a:rPr lang="en-US" smtClean="0"/>
              <a:t>, </a:t>
            </a:r>
            <a:r>
              <a:rPr lang="ru-RU" smtClean="0"/>
              <a:t>но каждая из них должна связать </a:t>
            </a:r>
            <a:r>
              <a:rPr lang="ru-RU" b="1" smtClean="0"/>
              <a:t>соответствующий циклин</a:t>
            </a:r>
            <a:r>
              <a:rPr lang="ru-RU" smtClean="0"/>
              <a:t> </a:t>
            </a:r>
            <a:r>
              <a:rPr lang="en-US" smtClean="0"/>
              <a:t>(</a:t>
            </a:r>
            <a:r>
              <a:rPr lang="ru-RU" smtClean="0"/>
              <a:t>уровень которого флуктуирует</a:t>
            </a:r>
            <a:r>
              <a:rPr lang="en-US" smtClean="0"/>
              <a:t>) </a:t>
            </a:r>
            <a:r>
              <a:rPr lang="ru-RU" smtClean="0"/>
              <a:t>для активации</a:t>
            </a:r>
          </a:p>
          <a:p>
            <a:pPr marL="571500" indent="-571500" eaLnBrk="1" hangingPunct="1">
              <a:lnSpc>
                <a:spcPct val="90000"/>
              </a:lnSpc>
            </a:pPr>
            <a:r>
              <a:rPr lang="ru-RU" smtClean="0"/>
              <a:t>Киназы присоединяют фосфатные группы к белкам, контролирующим клеточный цикл</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body" idx="1"/>
          </p:nvPr>
        </p:nvSpPr>
        <p:spPr>
          <a:xfrm>
            <a:off x="539750" y="620713"/>
            <a:ext cx="7994650" cy="5399087"/>
          </a:xfrm>
        </p:spPr>
        <p:txBody>
          <a:bodyPr/>
          <a:lstStyle/>
          <a:p>
            <a:pPr marL="990600" lvl="1" indent="-533400" eaLnBrk="1" hangingPunct="1">
              <a:buFont typeface="Wingdings" pitchFamily="2" charset="2"/>
              <a:buAutoNum type="arabicPeriod" startAt="3"/>
            </a:pPr>
            <a:r>
              <a:rPr lang="ru-RU" b="1" smtClean="0"/>
              <a:t>Способствующий анафазе комплекс (АРС -</a:t>
            </a:r>
            <a:r>
              <a:rPr lang="en-US" b="1" smtClean="0"/>
              <a:t> </a:t>
            </a:r>
            <a:r>
              <a:rPr lang="en-US" smtClean="0"/>
              <a:t>anaphase-promoting complex </a:t>
            </a:r>
            <a:r>
              <a:rPr lang="ru-RU" b="1" smtClean="0"/>
              <a:t>)</a:t>
            </a:r>
            <a:r>
              <a:rPr lang="ru-RU" smtClean="0"/>
              <a:t> </a:t>
            </a:r>
          </a:p>
          <a:p>
            <a:pPr marL="1371600" lvl="2" indent="-457200" eaLnBrk="1" hangingPunct="1"/>
            <a:r>
              <a:rPr lang="ru-RU" smtClean="0"/>
              <a:t>запускают</a:t>
            </a:r>
            <a:r>
              <a:rPr lang="en-US" smtClean="0"/>
              <a:t> </a:t>
            </a:r>
            <a:r>
              <a:rPr lang="ru-RU" smtClean="0"/>
              <a:t>события, приводящие к разрушению когезинов (удерживающих сестринские хроматиды) и обеспечивающие разделение сестринских хроматид</a:t>
            </a:r>
            <a:r>
              <a:rPr lang="en-US" smtClean="0"/>
              <a:t>; </a:t>
            </a:r>
            <a:endParaRPr lang="ru-RU" smtClean="0"/>
          </a:p>
          <a:p>
            <a:pPr marL="1371600" lvl="2" indent="-457200" eaLnBrk="1" hangingPunct="1"/>
            <a:r>
              <a:rPr lang="ru-RU" smtClean="0"/>
              <a:t>разрушают</a:t>
            </a:r>
            <a:r>
              <a:rPr lang="ru-RU" sz="2000" smtClean="0"/>
              <a:t> </a:t>
            </a:r>
            <a:r>
              <a:rPr lang="ru-RU" smtClean="0"/>
              <a:t>митотические циклины</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4" descr="CellCycle"/>
          <p:cNvPicPr>
            <a:picLocks noChangeAspect="1" noChangeArrowheads="1"/>
          </p:cNvPicPr>
          <p:nvPr/>
        </p:nvPicPr>
        <p:blipFill>
          <a:blip r:embed="rId3"/>
          <a:srcRect/>
          <a:stretch>
            <a:fillRect/>
          </a:stretch>
        </p:blipFill>
        <p:spPr bwMode="auto">
          <a:xfrm>
            <a:off x="2268538" y="1557338"/>
            <a:ext cx="4319587" cy="4214812"/>
          </a:xfrm>
          <a:prstGeom prst="rect">
            <a:avLst/>
          </a:prstGeom>
          <a:noFill/>
          <a:ln w="9525">
            <a:noFill/>
            <a:miter lim="800000"/>
            <a:headEnd/>
            <a:tailEnd/>
          </a:ln>
        </p:spPr>
      </p:pic>
      <p:sp>
        <p:nvSpPr>
          <p:cNvPr id="15363" name="Text Box 5"/>
          <p:cNvSpPr txBox="1">
            <a:spLocks noChangeArrowheads="1"/>
          </p:cNvSpPr>
          <p:nvPr/>
        </p:nvSpPr>
        <p:spPr bwMode="auto">
          <a:xfrm>
            <a:off x="5003800" y="1052513"/>
            <a:ext cx="3475038" cy="1069975"/>
          </a:xfrm>
          <a:prstGeom prst="rect">
            <a:avLst/>
          </a:prstGeom>
          <a:noFill/>
          <a:ln w="9525">
            <a:noFill/>
            <a:miter lim="800000"/>
            <a:headEnd/>
            <a:tailEnd/>
          </a:ln>
        </p:spPr>
        <p:txBody>
          <a:bodyPr lIns="90000" tIns="46800" rIns="90000" bIns="46800">
            <a:spAutoFit/>
          </a:bodyPr>
          <a:lstStyle/>
          <a:p>
            <a:r>
              <a:rPr lang="ru-RU" sz="1600">
                <a:solidFill>
                  <a:schemeClr val="tx2"/>
                </a:solidFill>
              </a:rPr>
              <a:t>Повышение уровня</a:t>
            </a:r>
            <a:r>
              <a:rPr lang="en-US" sz="1600" b="1">
                <a:solidFill>
                  <a:schemeClr val="tx2"/>
                </a:solidFill>
              </a:rPr>
              <a:t> G1-</a:t>
            </a:r>
            <a:r>
              <a:rPr lang="ru-RU" sz="1600" b="1">
                <a:solidFill>
                  <a:schemeClr val="tx2"/>
                </a:solidFill>
              </a:rPr>
              <a:t>циклинов, </a:t>
            </a:r>
            <a:r>
              <a:rPr lang="ru-RU" sz="1600">
                <a:solidFill>
                  <a:schemeClr val="tx2"/>
                </a:solidFill>
              </a:rPr>
              <a:t>связывание их с</a:t>
            </a:r>
            <a:r>
              <a:rPr lang="en-US" sz="1600">
                <a:solidFill>
                  <a:schemeClr val="tx2"/>
                </a:solidFill>
              </a:rPr>
              <a:t> Cdk</a:t>
            </a:r>
            <a:r>
              <a:rPr lang="ru-RU" sz="1600">
                <a:solidFill>
                  <a:schemeClr val="tx2"/>
                </a:solidFill>
              </a:rPr>
              <a:t>, сигнал клетке для подготовки хромосом к репликации</a:t>
            </a:r>
          </a:p>
        </p:txBody>
      </p:sp>
      <p:sp>
        <p:nvSpPr>
          <p:cNvPr id="15364" name="Text Box 6"/>
          <p:cNvSpPr txBox="1">
            <a:spLocks noChangeArrowheads="1"/>
          </p:cNvSpPr>
          <p:nvPr/>
        </p:nvSpPr>
        <p:spPr bwMode="auto">
          <a:xfrm>
            <a:off x="6118225" y="2708275"/>
            <a:ext cx="2846388" cy="2292350"/>
          </a:xfrm>
          <a:prstGeom prst="rect">
            <a:avLst/>
          </a:prstGeom>
          <a:noFill/>
          <a:ln w="9525">
            <a:noFill/>
            <a:miter lim="800000"/>
            <a:headEnd/>
            <a:tailEnd/>
          </a:ln>
        </p:spPr>
        <p:txBody>
          <a:bodyPr lIns="90000" tIns="46800" rIns="90000" bIns="46800">
            <a:spAutoFit/>
          </a:bodyPr>
          <a:lstStyle/>
          <a:p>
            <a:r>
              <a:rPr lang="ru-RU" sz="1600">
                <a:solidFill>
                  <a:schemeClr val="tx2"/>
                </a:solidFill>
              </a:rPr>
              <a:t>Повышение уровня</a:t>
            </a:r>
            <a:r>
              <a:rPr lang="en-US" sz="1600">
                <a:solidFill>
                  <a:schemeClr val="tx2"/>
                </a:solidFill>
              </a:rPr>
              <a:t> </a:t>
            </a:r>
            <a:r>
              <a:rPr lang="ru-RU" sz="1600" b="1">
                <a:solidFill>
                  <a:schemeClr val="tx2"/>
                </a:solidFill>
              </a:rPr>
              <a:t>способствующего </a:t>
            </a:r>
            <a:r>
              <a:rPr lang="en-US" sz="1600" b="1">
                <a:solidFill>
                  <a:schemeClr val="tx2"/>
                </a:solidFill>
              </a:rPr>
              <a:t>S-</a:t>
            </a:r>
            <a:r>
              <a:rPr lang="ru-RU" sz="1600" b="1">
                <a:solidFill>
                  <a:schemeClr val="tx2"/>
                </a:solidFill>
              </a:rPr>
              <a:t>фазе</a:t>
            </a:r>
            <a:r>
              <a:rPr lang="en-US" sz="1600" b="1">
                <a:solidFill>
                  <a:schemeClr val="tx2"/>
                </a:solidFill>
              </a:rPr>
              <a:t> </a:t>
            </a:r>
            <a:r>
              <a:rPr lang="ru-RU" sz="1600" b="1">
                <a:solidFill>
                  <a:schemeClr val="tx2"/>
                </a:solidFill>
              </a:rPr>
              <a:t>фактора</a:t>
            </a:r>
            <a:r>
              <a:rPr lang="en-US" sz="1600">
                <a:solidFill>
                  <a:schemeClr val="tx2"/>
                </a:solidFill>
              </a:rPr>
              <a:t> (</a:t>
            </a:r>
            <a:r>
              <a:rPr lang="en-US" sz="1600" b="1">
                <a:solidFill>
                  <a:schemeClr val="tx2"/>
                </a:solidFill>
              </a:rPr>
              <a:t>SPF</a:t>
            </a:r>
            <a:r>
              <a:rPr lang="en-US" sz="1600">
                <a:solidFill>
                  <a:schemeClr val="tx2"/>
                </a:solidFill>
              </a:rPr>
              <a:t>) — </a:t>
            </a:r>
            <a:r>
              <a:rPr lang="ru-RU" sz="1600">
                <a:solidFill>
                  <a:schemeClr val="tx2"/>
                </a:solidFill>
              </a:rPr>
              <a:t>включающего</a:t>
            </a:r>
            <a:r>
              <a:rPr lang="en-US" sz="1600">
                <a:solidFill>
                  <a:schemeClr val="tx2"/>
                </a:solidFill>
              </a:rPr>
              <a:t> </a:t>
            </a:r>
            <a:r>
              <a:rPr lang="ru-RU" sz="1600">
                <a:solidFill>
                  <a:schemeClr val="tx2"/>
                </a:solidFill>
              </a:rPr>
              <a:t>циклин</a:t>
            </a:r>
            <a:r>
              <a:rPr lang="en-US" sz="1600">
                <a:solidFill>
                  <a:schemeClr val="tx2"/>
                </a:solidFill>
              </a:rPr>
              <a:t> A</a:t>
            </a:r>
            <a:r>
              <a:rPr lang="ru-RU" sz="1600">
                <a:solidFill>
                  <a:schemeClr val="tx2"/>
                </a:solidFill>
              </a:rPr>
              <a:t>, связанный с</a:t>
            </a:r>
            <a:r>
              <a:rPr lang="en-US" sz="1600">
                <a:solidFill>
                  <a:schemeClr val="tx2"/>
                </a:solidFill>
              </a:rPr>
              <a:t> Cdk2</a:t>
            </a:r>
            <a:r>
              <a:rPr lang="ru-RU" sz="1600">
                <a:solidFill>
                  <a:schemeClr val="tx2"/>
                </a:solidFill>
              </a:rPr>
              <a:t>, поступление его в ядро, подготовка клетки к репликации ДНК</a:t>
            </a:r>
            <a:r>
              <a:rPr lang="en-US" sz="1600">
                <a:solidFill>
                  <a:schemeClr val="tx2"/>
                </a:solidFill>
              </a:rPr>
              <a:t> (</a:t>
            </a:r>
            <a:r>
              <a:rPr lang="ru-RU" sz="1600">
                <a:solidFill>
                  <a:schemeClr val="tx2"/>
                </a:solidFill>
              </a:rPr>
              <a:t>и удвоению центросом</a:t>
            </a:r>
            <a:r>
              <a:rPr lang="en-US" sz="1600">
                <a:solidFill>
                  <a:schemeClr val="tx2"/>
                </a:solidFill>
              </a:rPr>
              <a:t>)</a:t>
            </a:r>
            <a:endParaRPr lang="ru-RU" sz="1600">
              <a:solidFill>
                <a:schemeClr val="tx2"/>
              </a:solidFill>
            </a:endParaRPr>
          </a:p>
        </p:txBody>
      </p:sp>
      <p:sp>
        <p:nvSpPr>
          <p:cNvPr id="15365" name="Text Box 8"/>
          <p:cNvSpPr txBox="1">
            <a:spLocks noChangeArrowheads="1"/>
          </p:cNvSpPr>
          <p:nvPr/>
        </p:nvSpPr>
        <p:spPr bwMode="auto">
          <a:xfrm>
            <a:off x="5273675" y="5392738"/>
            <a:ext cx="2073275" cy="366712"/>
          </a:xfrm>
          <a:prstGeom prst="rect">
            <a:avLst/>
          </a:prstGeom>
          <a:noFill/>
          <a:ln w="9525">
            <a:noFill/>
            <a:miter lim="800000"/>
            <a:headEnd/>
            <a:tailEnd/>
          </a:ln>
        </p:spPr>
        <p:txBody>
          <a:bodyPr wrap="none" lIns="90000" tIns="46800" rIns="90000" bIns="46800">
            <a:spAutoFit/>
          </a:bodyPr>
          <a:lstStyle/>
          <a:p>
            <a:r>
              <a:rPr lang="ru-RU" b="1">
                <a:solidFill>
                  <a:schemeClr val="tx2"/>
                </a:solidFill>
              </a:rPr>
              <a:t>Репликация ДНК</a:t>
            </a:r>
          </a:p>
        </p:txBody>
      </p:sp>
      <p:sp>
        <p:nvSpPr>
          <p:cNvPr id="15366" name="Text Box 9"/>
          <p:cNvSpPr txBox="1">
            <a:spLocks noChangeArrowheads="1"/>
          </p:cNvSpPr>
          <p:nvPr/>
        </p:nvSpPr>
        <p:spPr bwMode="auto">
          <a:xfrm>
            <a:off x="250825" y="2420938"/>
            <a:ext cx="2160588" cy="3759200"/>
          </a:xfrm>
          <a:prstGeom prst="rect">
            <a:avLst/>
          </a:prstGeom>
          <a:noFill/>
          <a:ln w="9525">
            <a:noFill/>
            <a:miter lim="800000"/>
            <a:headEnd/>
            <a:tailEnd/>
          </a:ln>
        </p:spPr>
        <p:txBody>
          <a:bodyPr lIns="90000" tIns="46800" rIns="90000" bIns="46800">
            <a:spAutoFit/>
          </a:bodyPr>
          <a:lstStyle/>
          <a:p>
            <a:r>
              <a:rPr lang="ru-RU" sz="1600" b="1">
                <a:solidFill>
                  <a:schemeClr val="tx2"/>
                </a:solidFill>
              </a:rPr>
              <a:t>Фактор, способствующий М-фазе </a:t>
            </a:r>
            <a:r>
              <a:rPr lang="ru-RU" sz="1600">
                <a:solidFill>
                  <a:schemeClr val="tx2"/>
                </a:solidFill>
              </a:rPr>
              <a:t>– комплекс митотических циклинов с </a:t>
            </a:r>
            <a:r>
              <a:rPr lang="en-US" sz="1600">
                <a:solidFill>
                  <a:schemeClr val="tx2"/>
                </a:solidFill>
              </a:rPr>
              <a:t> M-</a:t>
            </a:r>
            <a:r>
              <a:rPr lang="ru-RU" sz="1600">
                <a:solidFill>
                  <a:schemeClr val="tx2"/>
                </a:solidFill>
              </a:rPr>
              <a:t>фазовой</a:t>
            </a:r>
            <a:r>
              <a:rPr lang="en-US" sz="1600">
                <a:solidFill>
                  <a:schemeClr val="tx2"/>
                </a:solidFill>
              </a:rPr>
              <a:t> Cdk) </a:t>
            </a:r>
            <a:r>
              <a:rPr lang="ru-RU" sz="1600">
                <a:solidFill>
                  <a:schemeClr val="tx2"/>
                </a:solidFill>
              </a:rPr>
              <a:t>инициирует:</a:t>
            </a:r>
            <a:r>
              <a:rPr lang="en-US" sz="1600">
                <a:solidFill>
                  <a:schemeClr val="tx2"/>
                </a:solidFill>
              </a:rPr>
              <a:t> </a:t>
            </a:r>
            <a:endParaRPr lang="ru-RU" sz="1600">
              <a:solidFill>
                <a:schemeClr val="tx2"/>
              </a:solidFill>
            </a:endParaRPr>
          </a:p>
          <a:p>
            <a:pPr lvl="1">
              <a:buFontTx/>
              <a:buChar char="•"/>
            </a:pPr>
            <a:r>
              <a:rPr lang="ru-RU" sz="1600">
                <a:solidFill>
                  <a:schemeClr val="tx2"/>
                </a:solidFill>
              </a:rPr>
              <a:t> Сборку веретена деления</a:t>
            </a:r>
          </a:p>
          <a:p>
            <a:pPr lvl="1">
              <a:buFontTx/>
              <a:buChar char="•"/>
            </a:pPr>
            <a:r>
              <a:rPr lang="ru-RU" sz="1600">
                <a:solidFill>
                  <a:schemeClr val="tx2"/>
                </a:solidFill>
              </a:rPr>
              <a:t> Разрушение ядерной оболочки</a:t>
            </a:r>
            <a:r>
              <a:rPr lang="en-US" sz="1600">
                <a:solidFill>
                  <a:schemeClr val="tx2"/>
                </a:solidFill>
              </a:rPr>
              <a:t> </a:t>
            </a:r>
            <a:endParaRPr lang="ru-RU" sz="1600">
              <a:solidFill>
                <a:schemeClr val="tx2"/>
              </a:solidFill>
            </a:endParaRPr>
          </a:p>
          <a:p>
            <a:pPr lvl="1">
              <a:buFontTx/>
              <a:buChar char="•"/>
            </a:pPr>
            <a:r>
              <a:rPr lang="ru-RU" sz="1600">
                <a:solidFill>
                  <a:schemeClr val="tx2"/>
                </a:solidFill>
              </a:rPr>
              <a:t> Конденсацию хромосом</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395288" y="476250"/>
            <a:ext cx="8139112" cy="5543550"/>
          </a:xfrm>
        </p:spPr>
        <p:txBody>
          <a:bodyPr/>
          <a:lstStyle/>
          <a:p>
            <a:pPr eaLnBrk="1" hangingPunct="1">
              <a:lnSpc>
                <a:spcPct val="90000"/>
              </a:lnSpc>
            </a:pPr>
            <a:r>
              <a:rPr lang="ru-RU" sz="3200" smtClean="0"/>
              <a:t>Указанные события переводят клетку в </a:t>
            </a:r>
            <a:r>
              <a:rPr lang="ru-RU" sz="3200" b="1" smtClean="0"/>
              <a:t>метафазу митоза</a:t>
            </a:r>
          </a:p>
          <a:p>
            <a:pPr eaLnBrk="1" hangingPunct="1">
              <a:lnSpc>
                <a:spcPct val="90000"/>
              </a:lnSpc>
            </a:pPr>
            <a:r>
              <a:rPr lang="ru-RU" sz="3200" smtClean="0"/>
              <a:t>В этой точке М-фазовый фактор активирует</a:t>
            </a:r>
            <a:r>
              <a:rPr lang="en-US" sz="3200" smtClean="0"/>
              <a:t> </a:t>
            </a:r>
            <a:r>
              <a:rPr lang="ru-RU" sz="3200" b="1" smtClean="0"/>
              <a:t>способствующий анафазе комплекс</a:t>
            </a:r>
            <a:r>
              <a:rPr lang="en-US" sz="3200" b="1" smtClean="0"/>
              <a:t> </a:t>
            </a:r>
            <a:r>
              <a:rPr lang="en-US" sz="3200" smtClean="0"/>
              <a:t>(APC)</a:t>
            </a:r>
            <a:r>
              <a:rPr lang="ru-RU" sz="3200" smtClean="0"/>
              <a:t>,</a:t>
            </a:r>
            <a:r>
              <a:rPr lang="en-US" sz="3200" smtClean="0"/>
              <a:t> </a:t>
            </a:r>
            <a:r>
              <a:rPr lang="ru-RU" sz="3200" smtClean="0"/>
              <a:t>который</a:t>
            </a:r>
            <a:r>
              <a:rPr lang="en-US" sz="3200" smtClean="0"/>
              <a:t> </a:t>
            </a:r>
            <a:endParaRPr lang="ru-RU" sz="3200" smtClean="0"/>
          </a:p>
          <a:p>
            <a:pPr lvl="1" eaLnBrk="1" hangingPunct="1">
              <a:lnSpc>
                <a:spcPct val="90000"/>
              </a:lnSpc>
            </a:pPr>
            <a:r>
              <a:rPr lang="ru-RU" smtClean="0"/>
              <a:t>разрешает</a:t>
            </a:r>
            <a:r>
              <a:rPr lang="en-US" smtClean="0"/>
              <a:t> </a:t>
            </a:r>
            <a:r>
              <a:rPr lang="ru-RU" smtClean="0"/>
              <a:t>сестринским хроматидам</a:t>
            </a:r>
            <a:r>
              <a:rPr lang="en-US" smtClean="0"/>
              <a:t> </a:t>
            </a:r>
            <a:r>
              <a:rPr lang="ru-RU" smtClean="0"/>
              <a:t>в метафазной пластинке разделиться и</a:t>
            </a:r>
            <a:r>
              <a:rPr lang="en-US" smtClean="0"/>
              <a:t> </a:t>
            </a:r>
            <a:r>
              <a:rPr lang="ru-RU" smtClean="0"/>
              <a:t>перемещаться к полюсам</a:t>
            </a:r>
            <a:r>
              <a:rPr lang="en-US" smtClean="0"/>
              <a:t> (= </a:t>
            </a:r>
            <a:r>
              <a:rPr lang="ru-RU" smtClean="0"/>
              <a:t>анафаза</a:t>
            </a:r>
            <a:r>
              <a:rPr lang="en-US" smtClean="0"/>
              <a:t>), </a:t>
            </a:r>
            <a:r>
              <a:rPr lang="ru-RU" smtClean="0"/>
              <a:t>завершая митоз</a:t>
            </a:r>
            <a:r>
              <a:rPr lang="en-US" smtClean="0"/>
              <a:t>; </a:t>
            </a:r>
            <a:endParaRPr lang="ru-RU" smtClean="0"/>
          </a:p>
          <a:p>
            <a:pPr lvl="1" eaLnBrk="1" hangingPunct="1">
              <a:lnSpc>
                <a:spcPct val="90000"/>
              </a:lnSpc>
            </a:pPr>
            <a:r>
              <a:rPr lang="ru-RU" smtClean="0"/>
              <a:t>разрушает митотические циклины; </a:t>
            </a:r>
          </a:p>
          <a:p>
            <a:pPr lvl="1" eaLnBrk="1" hangingPunct="1">
              <a:lnSpc>
                <a:spcPct val="90000"/>
              </a:lnSpc>
            </a:pPr>
            <a:r>
              <a:rPr lang="ru-RU" smtClean="0"/>
              <a:t>включает синтез</a:t>
            </a:r>
            <a:r>
              <a:rPr lang="en-US" smtClean="0"/>
              <a:t> G</a:t>
            </a:r>
            <a:r>
              <a:rPr lang="en-US" baseline="-25000" smtClean="0"/>
              <a:t>1</a:t>
            </a:r>
            <a:r>
              <a:rPr lang="en-US" smtClean="0"/>
              <a:t> </a:t>
            </a:r>
            <a:r>
              <a:rPr lang="ru-RU" smtClean="0"/>
              <a:t>циклина для следующего этапа цикла</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4" descr="nrm1526-f2"/>
          <p:cNvPicPr>
            <a:picLocks noChangeAspect="1" noChangeArrowheads="1"/>
          </p:cNvPicPr>
          <p:nvPr/>
        </p:nvPicPr>
        <p:blipFill>
          <a:blip r:embed="rId3"/>
          <a:srcRect/>
          <a:stretch>
            <a:fillRect/>
          </a:stretch>
        </p:blipFill>
        <p:spPr bwMode="auto">
          <a:xfrm>
            <a:off x="900113" y="188913"/>
            <a:ext cx="5715000" cy="6400800"/>
          </a:xfrm>
          <a:prstGeom prst="rect">
            <a:avLst/>
          </a:prstGeom>
          <a:noFill/>
          <a:ln w="9525">
            <a:noFill/>
            <a:miter lim="800000"/>
            <a:headEnd/>
            <a:tailEnd/>
          </a:ln>
        </p:spPr>
      </p:pic>
      <p:sp>
        <p:nvSpPr>
          <p:cNvPr id="17411" name="Text Box 5"/>
          <p:cNvSpPr txBox="1">
            <a:spLocks noChangeArrowheads="1"/>
          </p:cNvSpPr>
          <p:nvPr/>
        </p:nvSpPr>
        <p:spPr bwMode="auto">
          <a:xfrm>
            <a:off x="6659563" y="2081213"/>
            <a:ext cx="2484437" cy="1739900"/>
          </a:xfrm>
          <a:prstGeom prst="rect">
            <a:avLst/>
          </a:prstGeom>
          <a:noFill/>
          <a:ln w="9525">
            <a:noFill/>
            <a:miter lim="800000"/>
            <a:headEnd/>
            <a:tailEnd/>
          </a:ln>
        </p:spPr>
        <p:txBody>
          <a:bodyPr>
            <a:spAutoFit/>
          </a:bodyPr>
          <a:lstStyle/>
          <a:p>
            <a:r>
              <a:rPr lang="ru-RU" b="1"/>
              <a:t>Активность</a:t>
            </a:r>
            <a:br>
              <a:rPr lang="ru-RU" b="1"/>
            </a:br>
            <a:r>
              <a:rPr lang="ru-RU" b="1"/>
              <a:t>циклинзависимых киназ</a:t>
            </a:r>
            <a:br>
              <a:rPr lang="ru-RU" b="1"/>
            </a:br>
            <a:r>
              <a:rPr lang="ru-RU" b="1"/>
              <a:t>во время</a:t>
            </a:r>
            <a:br>
              <a:rPr lang="ru-RU" b="1"/>
            </a:br>
            <a:r>
              <a:rPr lang="ru-RU" b="1"/>
              <a:t>митоза и </a:t>
            </a:r>
            <a:br>
              <a:rPr lang="ru-RU" b="1"/>
            </a:br>
            <a:r>
              <a:rPr lang="ru-RU" b="1"/>
              <a:t>мейоза</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524000" y="190500"/>
            <a:ext cx="7010400" cy="1725613"/>
          </a:xfrm>
        </p:spPr>
        <p:txBody>
          <a:bodyPr/>
          <a:lstStyle/>
          <a:p>
            <a:pPr eaLnBrk="1" hangingPunct="1"/>
            <a:r>
              <a:rPr lang="en-US" b="1" smtClean="0">
                <a:solidFill>
                  <a:schemeClr val="tx1"/>
                </a:solidFill>
              </a:rPr>
              <a:t>G</a:t>
            </a:r>
            <a:r>
              <a:rPr lang="en-US" b="1" baseline="-25000" smtClean="0">
                <a:solidFill>
                  <a:schemeClr val="tx1"/>
                </a:solidFill>
              </a:rPr>
              <a:t>0</a:t>
            </a:r>
            <a:r>
              <a:rPr lang="ru-RU" b="1" smtClean="0">
                <a:solidFill>
                  <a:schemeClr val="tx1"/>
                </a:solidFill>
              </a:rPr>
              <a:t>-фаза</a:t>
            </a:r>
            <a:endParaRPr lang="ru-RU" b="1" baseline="-25000" smtClean="0">
              <a:solidFill>
                <a:schemeClr val="tx1"/>
              </a:solidFill>
            </a:endParaRPr>
          </a:p>
        </p:txBody>
      </p:sp>
      <p:sp>
        <p:nvSpPr>
          <p:cNvPr id="18435" name="Rectangle 3"/>
          <p:cNvSpPr>
            <a:spLocks noGrp="1" noChangeArrowheads="1"/>
          </p:cNvSpPr>
          <p:nvPr>
            <p:ph type="body" idx="1"/>
          </p:nvPr>
        </p:nvSpPr>
        <p:spPr>
          <a:xfrm>
            <a:off x="323850" y="1905000"/>
            <a:ext cx="4248150" cy="4548188"/>
          </a:xfrm>
        </p:spPr>
        <p:txBody>
          <a:bodyPr/>
          <a:lstStyle/>
          <a:p>
            <a:pPr eaLnBrk="1" hangingPunct="1">
              <a:lnSpc>
                <a:spcPct val="80000"/>
              </a:lnSpc>
            </a:pPr>
            <a:r>
              <a:rPr lang="ru-RU" sz="1700" smtClean="0"/>
              <a:t>Клетка может покидать клеточный цикл временно или навсегда</a:t>
            </a:r>
            <a:r>
              <a:rPr lang="en-US" sz="1700" smtClean="0"/>
              <a:t>.</a:t>
            </a:r>
            <a:r>
              <a:rPr lang="ru-RU" sz="1700" smtClean="0"/>
              <a:t> Она выходит из цикла в </a:t>
            </a:r>
            <a:r>
              <a:rPr lang="en-US" sz="1700" smtClean="0"/>
              <a:t>G</a:t>
            </a:r>
            <a:r>
              <a:rPr lang="en-US" sz="1700" baseline="-25000" smtClean="0"/>
              <a:t>1</a:t>
            </a:r>
            <a:r>
              <a:rPr lang="en-US" sz="1700" smtClean="0"/>
              <a:t> </a:t>
            </a:r>
            <a:r>
              <a:rPr lang="ru-RU" sz="1700" smtClean="0"/>
              <a:t>и входит в стадию, называемую </a:t>
            </a:r>
            <a:r>
              <a:rPr lang="en-US" sz="1700" smtClean="0"/>
              <a:t>G</a:t>
            </a:r>
            <a:r>
              <a:rPr lang="en-US" sz="1700" baseline="-25000" smtClean="0"/>
              <a:t>0</a:t>
            </a:r>
            <a:r>
              <a:rPr lang="en-US" sz="1700" smtClean="0"/>
              <a:t>. </a:t>
            </a:r>
          </a:p>
          <a:p>
            <a:pPr eaLnBrk="1" hangingPunct="1">
              <a:lnSpc>
                <a:spcPct val="80000"/>
              </a:lnSpc>
            </a:pPr>
            <a:r>
              <a:rPr lang="ru-RU" sz="1700" b="1" smtClean="0"/>
              <a:t>Часть </a:t>
            </a:r>
            <a:r>
              <a:rPr lang="en-US" sz="1700" b="1" smtClean="0"/>
              <a:t>G</a:t>
            </a:r>
            <a:r>
              <a:rPr lang="en-US" sz="1700" b="1" baseline="-25000" smtClean="0"/>
              <a:t>0</a:t>
            </a:r>
            <a:r>
              <a:rPr lang="ru-RU" sz="1700" b="1" smtClean="0"/>
              <a:t> – клеток предельно дифференцированы</a:t>
            </a:r>
            <a:r>
              <a:rPr lang="en-US" sz="1700" smtClean="0"/>
              <a:t>: </a:t>
            </a:r>
            <a:r>
              <a:rPr lang="ru-RU" sz="1700" smtClean="0"/>
              <a:t>они никогда не вступают повторно в клеточный цикл и выполняют свои функции до гибели (нейроны, кардиомиоциты)</a:t>
            </a:r>
            <a:r>
              <a:rPr lang="en-US" sz="1700" smtClean="0"/>
              <a:t>. </a:t>
            </a:r>
          </a:p>
          <a:p>
            <a:pPr eaLnBrk="1" hangingPunct="1">
              <a:lnSpc>
                <a:spcPct val="80000"/>
              </a:lnSpc>
            </a:pPr>
            <a:r>
              <a:rPr lang="ru-RU" sz="1700" b="1" smtClean="0"/>
              <a:t>Другие </a:t>
            </a:r>
            <a:r>
              <a:rPr lang="en-US" sz="1700" b="1" smtClean="0"/>
              <a:t>G</a:t>
            </a:r>
            <a:r>
              <a:rPr lang="en-US" sz="1700" b="1" baseline="-25000" smtClean="0"/>
              <a:t>0</a:t>
            </a:r>
            <a:r>
              <a:rPr lang="ru-RU" sz="1700" b="1" smtClean="0"/>
              <a:t> –клетки</a:t>
            </a:r>
            <a:r>
              <a:rPr lang="ru-RU" sz="1700" smtClean="0"/>
              <a:t> </a:t>
            </a:r>
            <a:r>
              <a:rPr lang="ru-RU" sz="1700" b="1" smtClean="0"/>
              <a:t>могут вновь вступать в клеточный цикл</a:t>
            </a:r>
            <a:r>
              <a:rPr lang="ru-RU" sz="1700" smtClean="0"/>
              <a:t>. Большинство лимфоцитов в крови человека находятся в </a:t>
            </a:r>
            <a:r>
              <a:rPr lang="en-US" sz="1700" smtClean="0"/>
              <a:t>G</a:t>
            </a:r>
            <a:r>
              <a:rPr lang="en-US" sz="1700" baseline="-25000" smtClean="0"/>
              <a:t>0</a:t>
            </a:r>
            <a:r>
              <a:rPr lang="ru-RU" sz="1700" smtClean="0"/>
              <a:t> состоянии. Но при сильной стимуляции антигенами они могут вступать в </a:t>
            </a:r>
            <a:r>
              <a:rPr lang="en-US" sz="1700" smtClean="0"/>
              <a:t>G</a:t>
            </a:r>
            <a:r>
              <a:rPr lang="ru-RU" sz="1700" baseline="-25000" smtClean="0"/>
              <a:t>1</a:t>
            </a:r>
            <a:r>
              <a:rPr lang="ru-RU" sz="1700" smtClean="0"/>
              <a:t>-фазу и проходить </a:t>
            </a:r>
            <a:r>
              <a:rPr lang="en-US" sz="1700" b="1" smtClean="0"/>
              <a:t>S </a:t>
            </a:r>
            <a:r>
              <a:rPr lang="ru-RU" sz="1700" b="1" smtClean="0"/>
              <a:t>фазу</a:t>
            </a:r>
            <a:r>
              <a:rPr lang="en-US" sz="1700" smtClean="0"/>
              <a:t> </a:t>
            </a:r>
            <a:r>
              <a:rPr lang="ru-RU" sz="1700" smtClean="0"/>
              <a:t>и</a:t>
            </a:r>
            <a:r>
              <a:rPr lang="en-US" sz="1700" smtClean="0"/>
              <a:t> </a:t>
            </a:r>
            <a:r>
              <a:rPr lang="ru-RU" sz="1700" smtClean="0"/>
              <a:t>фазу </a:t>
            </a:r>
            <a:r>
              <a:rPr lang="ru-RU" sz="1700" b="1" smtClean="0"/>
              <a:t>митоза</a:t>
            </a:r>
            <a:r>
              <a:rPr lang="en-US" sz="1700" smtClean="0"/>
              <a:t>.</a:t>
            </a:r>
          </a:p>
          <a:p>
            <a:pPr eaLnBrk="1" hangingPunct="1">
              <a:lnSpc>
                <a:spcPct val="80000"/>
              </a:lnSpc>
            </a:pPr>
            <a:r>
              <a:rPr lang="ru-RU" sz="1700" b="1" smtClean="0"/>
              <a:t>Раковые клетки не могут</a:t>
            </a:r>
            <a:r>
              <a:rPr lang="ru-RU" sz="1700" smtClean="0"/>
              <a:t> переходить в </a:t>
            </a:r>
            <a:r>
              <a:rPr lang="en-US" sz="1700" smtClean="0"/>
              <a:t>G</a:t>
            </a:r>
            <a:r>
              <a:rPr lang="en-US" sz="1700" baseline="-25000" smtClean="0"/>
              <a:t>0</a:t>
            </a:r>
            <a:r>
              <a:rPr lang="ru-RU" sz="1700" smtClean="0"/>
              <a:t> – фазу и постоянно повторяют клеточный цикл</a:t>
            </a:r>
            <a:r>
              <a:rPr lang="en-US" sz="1700" smtClean="0"/>
              <a:t>. </a:t>
            </a:r>
            <a:endParaRPr lang="ru-RU" sz="1700" smtClean="0"/>
          </a:p>
        </p:txBody>
      </p:sp>
      <p:sp>
        <p:nvSpPr>
          <p:cNvPr id="18436" name="Rectangle 13"/>
          <p:cNvSpPr>
            <a:spLocks noChangeArrowheads="1"/>
          </p:cNvSpPr>
          <p:nvPr/>
        </p:nvSpPr>
        <p:spPr bwMode="auto">
          <a:xfrm rot="2212193">
            <a:off x="8316913" y="6597650"/>
            <a:ext cx="503237" cy="71438"/>
          </a:xfrm>
          <a:prstGeom prst="rect">
            <a:avLst/>
          </a:prstGeom>
          <a:solidFill>
            <a:srgbClr val="FF0000"/>
          </a:solidFill>
          <a:ln w="9525">
            <a:noFill/>
            <a:miter lim="800000"/>
            <a:headEnd/>
            <a:tailEnd/>
          </a:ln>
        </p:spPr>
        <p:txBody>
          <a:bodyPr wrap="none" lIns="90000" tIns="46800" rIns="90000" bIns="46800" anchor="ctr">
            <a:spAutoFit/>
          </a:bodyPr>
          <a:lstStyle/>
          <a:p>
            <a:endParaRPr lang="ru-RU"/>
          </a:p>
        </p:txBody>
      </p:sp>
      <p:sp>
        <p:nvSpPr>
          <p:cNvPr id="18437" name="Rectangle 14"/>
          <p:cNvSpPr>
            <a:spLocks noChangeArrowheads="1"/>
          </p:cNvSpPr>
          <p:nvPr/>
        </p:nvSpPr>
        <p:spPr bwMode="auto">
          <a:xfrm rot="-3038434">
            <a:off x="8316913" y="6570663"/>
            <a:ext cx="503237" cy="71437"/>
          </a:xfrm>
          <a:prstGeom prst="rect">
            <a:avLst/>
          </a:prstGeom>
          <a:solidFill>
            <a:srgbClr val="FF0000"/>
          </a:solidFill>
          <a:ln w="9525">
            <a:noFill/>
            <a:miter lim="800000"/>
            <a:headEnd/>
            <a:tailEnd/>
          </a:ln>
        </p:spPr>
        <p:txBody>
          <a:bodyPr wrap="none" lIns="90000" tIns="46800" rIns="90000" bIns="46800" anchor="ctr">
            <a:spAutoFit/>
          </a:bodyPr>
          <a:lstStyle/>
          <a:p>
            <a:endParaRPr lang="ru-RU"/>
          </a:p>
        </p:txBody>
      </p:sp>
      <p:grpSp>
        <p:nvGrpSpPr>
          <p:cNvPr id="18438" name="Group 18"/>
          <p:cNvGrpSpPr>
            <a:grpSpLocks/>
          </p:cNvGrpSpPr>
          <p:nvPr/>
        </p:nvGrpSpPr>
        <p:grpSpPr bwMode="auto">
          <a:xfrm>
            <a:off x="4787900" y="1989138"/>
            <a:ext cx="4176713" cy="4445000"/>
            <a:chOff x="3016" y="1253"/>
            <a:chExt cx="2631" cy="2800"/>
          </a:xfrm>
        </p:grpSpPr>
        <p:pic>
          <p:nvPicPr>
            <p:cNvPr id="18439" name="Picture 5"/>
            <p:cNvPicPr>
              <a:picLocks noChangeAspect="1" noChangeArrowheads="1"/>
            </p:cNvPicPr>
            <p:nvPr/>
          </p:nvPicPr>
          <p:blipFill>
            <a:blip r:embed="rId3"/>
            <a:srcRect/>
            <a:stretch>
              <a:fillRect/>
            </a:stretch>
          </p:blipFill>
          <p:spPr bwMode="auto">
            <a:xfrm>
              <a:off x="3016" y="1253"/>
              <a:ext cx="2535" cy="2496"/>
            </a:xfrm>
            <a:prstGeom prst="rect">
              <a:avLst/>
            </a:prstGeom>
            <a:noFill/>
            <a:ln w="9525">
              <a:noFill/>
              <a:miter lim="800000"/>
              <a:headEnd/>
              <a:tailEnd/>
            </a:ln>
          </p:spPr>
        </p:pic>
        <p:sp>
          <p:nvSpPr>
            <p:cNvPr id="18440" name="AutoShape 6"/>
            <p:cNvSpPr>
              <a:spLocks noChangeArrowheads="1"/>
            </p:cNvSpPr>
            <p:nvPr/>
          </p:nvSpPr>
          <p:spPr bwMode="auto">
            <a:xfrm rot="2368465">
              <a:off x="4901" y="3318"/>
              <a:ext cx="423" cy="234"/>
            </a:xfrm>
            <a:prstGeom prst="rightArrow">
              <a:avLst>
                <a:gd name="adj1" fmla="val 50000"/>
                <a:gd name="adj2" fmla="val 45192"/>
              </a:avLst>
            </a:prstGeom>
            <a:solidFill>
              <a:schemeClr val="accent1"/>
            </a:solidFill>
            <a:ln w="9525">
              <a:solidFill>
                <a:schemeClr val="tx1"/>
              </a:solidFill>
              <a:miter lim="800000"/>
              <a:headEnd/>
              <a:tailEnd/>
            </a:ln>
          </p:spPr>
          <p:txBody>
            <a:bodyPr wrap="none" anchor="ctr"/>
            <a:lstStyle/>
            <a:p>
              <a:endParaRPr lang="ru-RU"/>
            </a:p>
          </p:txBody>
        </p:sp>
        <p:sp>
          <p:nvSpPr>
            <p:cNvPr id="18441" name="Text Box 7"/>
            <p:cNvSpPr txBox="1">
              <a:spLocks noChangeArrowheads="1"/>
            </p:cNvSpPr>
            <p:nvPr/>
          </p:nvSpPr>
          <p:spPr bwMode="auto">
            <a:xfrm>
              <a:off x="5239" y="3521"/>
              <a:ext cx="281" cy="231"/>
            </a:xfrm>
            <a:prstGeom prst="rect">
              <a:avLst/>
            </a:prstGeom>
            <a:noFill/>
            <a:ln w="9525">
              <a:noFill/>
              <a:miter lim="800000"/>
              <a:headEnd/>
              <a:tailEnd/>
            </a:ln>
          </p:spPr>
          <p:txBody>
            <a:bodyPr wrap="none">
              <a:spAutoFit/>
            </a:bodyPr>
            <a:lstStyle/>
            <a:p>
              <a:r>
                <a:rPr lang="en-US" b="1">
                  <a:solidFill>
                    <a:schemeClr val="tx2"/>
                  </a:solidFill>
                </a:rPr>
                <a:t>G</a:t>
              </a:r>
              <a:r>
                <a:rPr lang="en-US" b="1" baseline="-25000">
                  <a:solidFill>
                    <a:schemeClr val="tx2"/>
                  </a:solidFill>
                </a:rPr>
                <a:t>0</a:t>
              </a:r>
              <a:endParaRPr lang="ru-RU" b="1">
                <a:solidFill>
                  <a:schemeClr val="tx2"/>
                </a:solidFill>
              </a:endParaRPr>
            </a:p>
          </p:txBody>
        </p:sp>
        <p:sp>
          <p:nvSpPr>
            <p:cNvPr id="18442" name="Oval 8"/>
            <p:cNvSpPr>
              <a:spLocks noChangeArrowheads="1"/>
            </p:cNvSpPr>
            <p:nvPr/>
          </p:nvSpPr>
          <p:spPr bwMode="auto">
            <a:xfrm>
              <a:off x="4132" y="3630"/>
              <a:ext cx="77" cy="78"/>
            </a:xfrm>
            <a:prstGeom prst="ellipse">
              <a:avLst/>
            </a:prstGeom>
            <a:solidFill>
              <a:srgbClr val="FF0000"/>
            </a:solidFill>
            <a:ln w="9525">
              <a:solidFill>
                <a:schemeClr val="tx1"/>
              </a:solidFill>
              <a:round/>
              <a:headEnd/>
              <a:tailEnd/>
            </a:ln>
          </p:spPr>
          <p:txBody>
            <a:bodyPr wrap="none" anchor="ctr"/>
            <a:lstStyle/>
            <a:p>
              <a:endParaRPr lang="ru-RU"/>
            </a:p>
          </p:txBody>
        </p:sp>
        <p:sp>
          <p:nvSpPr>
            <p:cNvPr id="18443" name="Line 9"/>
            <p:cNvSpPr>
              <a:spLocks noChangeShapeType="1"/>
            </p:cNvSpPr>
            <p:nvPr/>
          </p:nvSpPr>
          <p:spPr bwMode="auto">
            <a:xfrm>
              <a:off x="4171" y="3708"/>
              <a:ext cx="0" cy="156"/>
            </a:xfrm>
            <a:prstGeom prst="line">
              <a:avLst/>
            </a:prstGeom>
            <a:noFill/>
            <a:ln w="9525">
              <a:solidFill>
                <a:schemeClr val="tx1"/>
              </a:solidFill>
              <a:round/>
              <a:headEnd/>
              <a:tailEnd/>
            </a:ln>
          </p:spPr>
          <p:txBody>
            <a:bodyPr/>
            <a:lstStyle/>
            <a:p>
              <a:endParaRPr lang="ru-RU"/>
            </a:p>
          </p:txBody>
        </p:sp>
        <p:sp>
          <p:nvSpPr>
            <p:cNvPr id="18444" name="Text Box 10"/>
            <p:cNvSpPr txBox="1">
              <a:spLocks noChangeArrowheads="1"/>
            </p:cNvSpPr>
            <p:nvPr/>
          </p:nvSpPr>
          <p:spPr bwMode="auto">
            <a:xfrm>
              <a:off x="3593" y="3823"/>
              <a:ext cx="1403" cy="230"/>
            </a:xfrm>
            <a:prstGeom prst="rect">
              <a:avLst/>
            </a:prstGeom>
            <a:noFill/>
            <a:ln w="9525">
              <a:noFill/>
              <a:miter lim="800000"/>
              <a:headEnd/>
              <a:tailEnd/>
            </a:ln>
          </p:spPr>
          <p:txBody>
            <a:bodyPr wrap="none">
              <a:spAutoFit/>
            </a:bodyPr>
            <a:lstStyle/>
            <a:p>
              <a:r>
                <a:rPr lang="ru-RU" b="1"/>
                <a:t>Точка рестрикции</a:t>
              </a:r>
            </a:p>
          </p:txBody>
        </p:sp>
        <p:sp>
          <p:nvSpPr>
            <p:cNvPr id="18445" name="Oval 11"/>
            <p:cNvSpPr>
              <a:spLocks noChangeArrowheads="1"/>
            </p:cNvSpPr>
            <p:nvPr/>
          </p:nvSpPr>
          <p:spPr bwMode="auto">
            <a:xfrm>
              <a:off x="4830" y="3158"/>
              <a:ext cx="817" cy="862"/>
            </a:xfrm>
            <a:prstGeom prst="ellipse">
              <a:avLst/>
            </a:prstGeom>
            <a:noFill/>
            <a:ln w="9525">
              <a:solidFill>
                <a:srgbClr val="FF0000"/>
              </a:solidFill>
              <a:round/>
              <a:headEnd/>
              <a:tailEnd/>
            </a:ln>
          </p:spPr>
          <p:txBody>
            <a:bodyPr wrap="none" lIns="90000" tIns="46800" rIns="90000" bIns="46800" anchor="ctr">
              <a:spAutoFit/>
            </a:bodyPr>
            <a:lstStyle/>
            <a:p>
              <a:endParaRPr lang="ru-RU"/>
            </a:p>
          </p:txBody>
        </p:sp>
        <p:sp>
          <p:nvSpPr>
            <p:cNvPr id="18446" name="AutoShape 12"/>
            <p:cNvSpPr>
              <a:spLocks noChangeArrowheads="1"/>
            </p:cNvSpPr>
            <p:nvPr/>
          </p:nvSpPr>
          <p:spPr bwMode="auto">
            <a:xfrm rot="5400000">
              <a:off x="5249" y="3828"/>
              <a:ext cx="295" cy="136"/>
            </a:xfrm>
            <a:prstGeom prst="rightArrow">
              <a:avLst>
                <a:gd name="adj1" fmla="val 50000"/>
                <a:gd name="adj2" fmla="val 54228"/>
              </a:avLst>
            </a:prstGeom>
            <a:solidFill>
              <a:srgbClr val="FF0000"/>
            </a:solidFill>
            <a:ln w="9525">
              <a:solidFill>
                <a:schemeClr val="tx2"/>
              </a:solidFill>
              <a:miter lim="800000"/>
              <a:headEnd/>
              <a:tailEnd/>
            </a:ln>
          </p:spPr>
          <p:txBody>
            <a:bodyPr wrap="none" lIns="90000" tIns="46800" rIns="90000" bIns="46800" anchor="ctr">
              <a:spAutoFit/>
            </a:bodyPr>
            <a:lstStyle/>
            <a:p>
              <a:endParaRPr lang="ru-RU"/>
            </a:p>
          </p:txBody>
        </p:sp>
        <p:sp>
          <p:nvSpPr>
            <p:cNvPr id="18447" name="Freeform 16"/>
            <p:cNvSpPr>
              <a:spLocks/>
            </p:cNvSpPr>
            <p:nvPr/>
          </p:nvSpPr>
          <p:spPr bwMode="auto">
            <a:xfrm>
              <a:off x="4694" y="3430"/>
              <a:ext cx="635" cy="363"/>
            </a:xfrm>
            <a:custGeom>
              <a:avLst/>
              <a:gdLst>
                <a:gd name="T0" fmla="*/ 635 w 635"/>
                <a:gd name="T1" fmla="*/ 272 h 363"/>
                <a:gd name="T2" fmla="*/ 454 w 635"/>
                <a:gd name="T3" fmla="*/ 363 h 363"/>
                <a:gd name="T4" fmla="*/ 46 w 635"/>
                <a:gd name="T5" fmla="*/ 45 h 363"/>
                <a:gd name="T6" fmla="*/ 0 w 635"/>
                <a:gd name="T7" fmla="*/ 0 h 363"/>
                <a:gd name="T8" fmla="*/ 0 60000 65536"/>
                <a:gd name="T9" fmla="*/ 0 60000 65536"/>
                <a:gd name="T10" fmla="*/ 0 60000 65536"/>
                <a:gd name="T11" fmla="*/ 0 60000 65536"/>
                <a:gd name="T12" fmla="*/ 0 w 635"/>
                <a:gd name="T13" fmla="*/ 0 h 363"/>
                <a:gd name="T14" fmla="*/ 635 w 635"/>
                <a:gd name="T15" fmla="*/ 363 h 363"/>
              </a:gdLst>
              <a:ahLst/>
              <a:cxnLst>
                <a:cxn ang="T8">
                  <a:pos x="T0" y="T1"/>
                </a:cxn>
                <a:cxn ang="T9">
                  <a:pos x="T2" y="T3"/>
                </a:cxn>
                <a:cxn ang="T10">
                  <a:pos x="T4" y="T5"/>
                </a:cxn>
                <a:cxn ang="T11">
                  <a:pos x="T6" y="T7"/>
                </a:cxn>
              </a:cxnLst>
              <a:rect l="T12" t="T13" r="T14" b="T15"/>
              <a:pathLst>
                <a:path w="635" h="363">
                  <a:moveTo>
                    <a:pt x="635" y="272"/>
                  </a:moveTo>
                  <a:lnTo>
                    <a:pt x="454" y="363"/>
                  </a:lnTo>
                  <a:lnTo>
                    <a:pt x="46" y="45"/>
                  </a:lnTo>
                  <a:lnTo>
                    <a:pt x="0" y="0"/>
                  </a:lnTo>
                </a:path>
              </a:pathLst>
            </a:custGeom>
            <a:noFill/>
            <a:ln w="38100">
              <a:solidFill>
                <a:srgbClr val="0000FF"/>
              </a:solidFill>
              <a:round/>
              <a:headEnd/>
              <a:tailEnd type="triangle" w="med" len="med"/>
            </a:ln>
          </p:spPr>
          <p:txBody>
            <a:bodyPr wrap="none" lIns="90000" tIns="46800" rIns="90000" bIns="46800">
              <a:spAutoFit/>
            </a:bodyPr>
            <a:lstStyle/>
            <a:p>
              <a:endParaRPr lang="ru-RU"/>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z="3200" b="1" smtClean="0">
                <a:solidFill>
                  <a:schemeClr val="tx1"/>
                </a:solidFill>
              </a:rPr>
              <a:t>Checkpoints</a:t>
            </a:r>
            <a:r>
              <a:rPr lang="ru-RU" sz="3200" b="1" smtClean="0">
                <a:solidFill>
                  <a:schemeClr val="tx1"/>
                </a:solidFill>
              </a:rPr>
              <a:t> – контрольные точки качества клеточного цикла</a:t>
            </a:r>
            <a:r>
              <a:rPr lang="ru-RU" sz="3800" smtClean="0"/>
              <a:t> </a:t>
            </a:r>
          </a:p>
        </p:txBody>
      </p:sp>
      <p:sp>
        <p:nvSpPr>
          <p:cNvPr id="19459" name="Rectangle 3"/>
          <p:cNvSpPr>
            <a:spLocks noGrp="1" noChangeArrowheads="1"/>
          </p:cNvSpPr>
          <p:nvPr>
            <p:ph type="body" idx="1"/>
          </p:nvPr>
        </p:nvSpPr>
        <p:spPr>
          <a:xfrm>
            <a:off x="539750" y="1905000"/>
            <a:ext cx="7994650" cy="4114800"/>
          </a:xfrm>
        </p:spPr>
        <p:txBody>
          <a:bodyPr/>
          <a:lstStyle/>
          <a:p>
            <a:pPr eaLnBrk="1" hangingPunct="1"/>
            <a:r>
              <a:rPr lang="ru-RU" smtClean="0"/>
              <a:t>Клетка имеет несколько </a:t>
            </a:r>
            <a:r>
              <a:rPr lang="ru-RU" b="1" smtClean="0"/>
              <a:t>систем для прерывания клеточного цикла</a:t>
            </a:r>
            <a:r>
              <a:rPr lang="ru-RU" smtClean="0"/>
              <a:t>, если он пошел неправильно. </a:t>
            </a:r>
          </a:p>
          <a:p>
            <a:pPr lvl="1" eaLnBrk="1" hangingPunct="1"/>
            <a:r>
              <a:rPr lang="ru-RU" b="1" smtClean="0">
                <a:solidFill>
                  <a:srgbClr val="8C320E"/>
                </a:solidFill>
              </a:rPr>
              <a:t>Проверка</a:t>
            </a:r>
            <a:r>
              <a:rPr lang="en-US" b="1" smtClean="0">
                <a:solidFill>
                  <a:srgbClr val="8C320E"/>
                </a:solidFill>
              </a:rPr>
              <a:t> </a:t>
            </a:r>
            <a:r>
              <a:rPr lang="ru-RU" b="1" smtClean="0">
                <a:solidFill>
                  <a:srgbClr val="8C320E"/>
                </a:solidFill>
              </a:rPr>
              <a:t>полноты</a:t>
            </a:r>
            <a:r>
              <a:rPr lang="en-US" b="1" smtClean="0">
                <a:solidFill>
                  <a:srgbClr val="8C320E"/>
                </a:solidFill>
              </a:rPr>
              <a:t> S </a:t>
            </a:r>
            <a:r>
              <a:rPr lang="ru-RU" b="1" smtClean="0">
                <a:solidFill>
                  <a:srgbClr val="8C320E"/>
                </a:solidFill>
              </a:rPr>
              <a:t>фазы</a:t>
            </a:r>
            <a:r>
              <a:rPr lang="en-US" b="1" smtClean="0"/>
              <a:t>.</a:t>
            </a:r>
            <a:r>
              <a:rPr lang="en-US" smtClean="0"/>
              <a:t> </a:t>
            </a:r>
            <a:r>
              <a:rPr lang="ru-RU" smtClean="0"/>
              <a:t>Клетка контролирует наличие фрагментов Оказаки на запаздывающей цепи во время репликации ДНК. Клетка</a:t>
            </a:r>
            <a:r>
              <a:rPr lang="en-US" smtClean="0"/>
              <a:t> </a:t>
            </a:r>
            <a:r>
              <a:rPr lang="ru-RU" smtClean="0"/>
              <a:t>не</a:t>
            </a:r>
            <a:r>
              <a:rPr lang="en-US" smtClean="0"/>
              <a:t> </a:t>
            </a:r>
            <a:r>
              <a:rPr lang="ru-RU" smtClean="0"/>
              <a:t>переходит</a:t>
            </a:r>
            <a:r>
              <a:rPr lang="en-US" smtClean="0"/>
              <a:t> </a:t>
            </a:r>
            <a:r>
              <a:rPr lang="ru-RU" smtClean="0"/>
              <a:t>к</a:t>
            </a:r>
            <a:r>
              <a:rPr lang="en-US" smtClean="0"/>
              <a:t> </a:t>
            </a:r>
            <a:r>
              <a:rPr lang="ru-RU" smtClean="0"/>
              <a:t>следующему</a:t>
            </a:r>
            <a:r>
              <a:rPr lang="en-US" smtClean="0"/>
              <a:t> </a:t>
            </a:r>
            <a:r>
              <a:rPr lang="ru-RU" smtClean="0"/>
              <a:t>этапу</a:t>
            </a:r>
            <a:r>
              <a:rPr lang="en-US" smtClean="0"/>
              <a:t>, </a:t>
            </a:r>
            <a:r>
              <a:rPr lang="ru-RU" smtClean="0"/>
              <a:t>пока</a:t>
            </a:r>
            <a:r>
              <a:rPr lang="en-US" smtClean="0"/>
              <a:t> </a:t>
            </a:r>
            <a:r>
              <a:rPr lang="ru-RU" smtClean="0"/>
              <a:t>фрагменты</a:t>
            </a:r>
            <a:r>
              <a:rPr lang="en-US" smtClean="0"/>
              <a:t> </a:t>
            </a:r>
            <a:r>
              <a:rPr lang="ru-RU" smtClean="0"/>
              <a:t>не</a:t>
            </a:r>
            <a:r>
              <a:rPr lang="en-US" smtClean="0"/>
              <a:t> </a:t>
            </a:r>
            <a:r>
              <a:rPr lang="ru-RU" smtClean="0"/>
              <a:t>исчезнут</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5"/>
          <p:cNvSpPr>
            <a:spLocks noGrp="1" noChangeArrowheads="1"/>
          </p:cNvSpPr>
          <p:nvPr>
            <p:ph type="body" sz="half" idx="1"/>
          </p:nvPr>
        </p:nvSpPr>
        <p:spPr>
          <a:xfrm>
            <a:off x="323850" y="333375"/>
            <a:ext cx="8640763" cy="6191250"/>
          </a:xfrm>
        </p:spPr>
        <p:txBody>
          <a:bodyPr/>
          <a:lstStyle/>
          <a:p>
            <a:pPr eaLnBrk="1" hangingPunct="1"/>
            <a:r>
              <a:rPr lang="ru-RU" sz="2600" b="1" smtClean="0">
                <a:solidFill>
                  <a:srgbClr val="8C320E"/>
                </a:solidFill>
              </a:rPr>
              <a:t>Точки контроля</a:t>
            </a:r>
            <a:r>
              <a:rPr lang="ru-RU" sz="2600" smtClean="0">
                <a:solidFill>
                  <a:srgbClr val="8C320E"/>
                </a:solidFill>
              </a:rPr>
              <a:t> </a:t>
            </a:r>
            <a:r>
              <a:rPr lang="ru-RU" sz="2600" b="1" smtClean="0">
                <a:solidFill>
                  <a:srgbClr val="8C320E"/>
                </a:solidFill>
              </a:rPr>
              <a:t>повреждения ДНК</a:t>
            </a:r>
            <a:r>
              <a:rPr lang="ru-RU" sz="2600" smtClean="0"/>
              <a:t>. Они контролируют повреждение ДНК </a:t>
            </a:r>
          </a:p>
          <a:p>
            <a:pPr lvl="1" eaLnBrk="1" hangingPunct="1"/>
            <a:r>
              <a:rPr lang="ru-RU" sz="2400" smtClean="0"/>
              <a:t>перед вступлением клетки в  </a:t>
            </a:r>
            <a:r>
              <a:rPr lang="en-US" sz="2400" smtClean="0"/>
              <a:t>S</a:t>
            </a:r>
            <a:r>
              <a:rPr lang="ru-RU" sz="2400" smtClean="0"/>
              <a:t>-фазу ( </a:t>
            </a:r>
            <a:r>
              <a:rPr lang="en-US" sz="2400" smtClean="0"/>
              <a:t>G</a:t>
            </a:r>
            <a:r>
              <a:rPr lang="ru-RU" sz="2400" baseline="-25000" smtClean="0"/>
              <a:t>1</a:t>
            </a:r>
            <a:r>
              <a:rPr lang="ru-RU" sz="2400" smtClean="0"/>
              <a:t> контрольная точка); </a:t>
            </a:r>
          </a:p>
          <a:p>
            <a:pPr lvl="1" eaLnBrk="1" hangingPunct="1"/>
            <a:r>
              <a:rPr lang="ru-RU" sz="2400" smtClean="0"/>
              <a:t>во время </a:t>
            </a:r>
            <a:r>
              <a:rPr lang="en-US" sz="2400" smtClean="0"/>
              <a:t>S </a:t>
            </a:r>
            <a:r>
              <a:rPr lang="ru-RU" sz="2400" smtClean="0"/>
              <a:t>фазы, и </a:t>
            </a:r>
          </a:p>
          <a:p>
            <a:pPr lvl="1" eaLnBrk="1" hangingPunct="1"/>
            <a:r>
              <a:rPr lang="ru-RU" sz="2400" smtClean="0"/>
              <a:t>после репликации ДНК (</a:t>
            </a:r>
            <a:r>
              <a:rPr lang="en-US" sz="2400" smtClean="0"/>
              <a:t>G</a:t>
            </a:r>
            <a:r>
              <a:rPr lang="ru-RU" sz="2400" baseline="-25000" smtClean="0"/>
              <a:t>2</a:t>
            </a:r>
            <a:r>
              <a:rPr lang="ru-RU" sz="2400" smtClean="0"/>
              <a:t> контрольная точка). </a:t>
            </a:r>
          </a:p>
          <a:p>
            <a:pPr eaLnBrk="1" hangingPunct="1"/>
            <a:r>
              <a:rPr lang="ru-RU" sz="2600" b="1" smtClean="0">
                <a:solidFill>
                  <a:srgbClr val="8C320E"/>
                </a:solidFill>
              </a:rPr>
              <a:t>Контрольные точки качества веретена</a:t>
            </a:r>
            <a:r>
              <a:rPr lang="ru-RU" sz="2600" smtClean="0"/>
              <a:t>. Некоторые из установленных точек: </a:t>
            </a:r>
          </a:p>
          <a:p>
            <a:pPr lvl="1" eaLnBrk="1" hangingPunct="1"/>
            <a:r>
              <a:rPr lang="ru-RU" sz="2400" smtClean="0"/>
              <a:t>определяют любые дефекты присоединения нитей веретена к </a:t>
            </a:r>
            <a:r>
              <a:rPr lang="ru-RU" sz="2400" b="1" smtClean="0"/>
              <a:t>кинетохорам</a:t>
            </a:r>
            <a:r>
              <a:rPr lang="ru-RU" sz="2400" smtClean="0"/>
              <a:t> и задерживают клетку в </a:t>
            </a:r>
            <a:r>
              <a:rPr lang="ru-RU" sz="2400" b="1" smtClean="0"/>
              <a:t>метафазе</a:t>
            </a:r>
            <a:r>
              <a:rPr lang="ru-RU" sz="2400" smtClean="0"/>
              <a:t> (</a:t>
            </a:r>
            <a:r>
              <a:rPr lang="en-US" sz="2400" smtClean="0"/>
              <a:t>M </a:t>
            </a:r>
            <a:r>
              <a:rPr lang="ru-RU" sz="2400" smtClean="0"/>
              <a:t>контрольная точка); </a:t>
            </a:r>
          </a:p>
          <a:p>
            <a:pPr lvl="1" eaLnBrk="1" hangingPunct="1"/>
            <a:r>
              <a:rPr lang="ru-RU" sz="2400" smtClean="0"/>
              <a:t>определяют неправильное выстраивание самого веретена и </a:t>
            </a:r>
            <a:r>
              <a:rPr lang="ru-RU" sz="2400" b="1" smtClean="0"/>
              <a:t>блокируют цитокинез</a:t>
            </a:r>
            <a:r>
              <a:rPr lang="ru-RU" sz="2400" smtClean="0"/>
              <a:t>; </a:t>
            </a:r>
          </a:p>
          <a:p>
            <a:pPr lvl="1" eaLnBrk="1" hangingPunct="1"/>
            <a:r>
              <a:rPr lang="ru-RU" sz="2400" smtClean="0"/>
              <a:t>запускают </a:t>
            </a:r>
            <a:r>
              <a:rPr lang="ru-RU" sz="2400" b="1" smtClean="0"/>
              <a:t>апоптоз</a:t>
            </a:r>
            <a:r>
              <a:rPr lang="ru-RU" sz="2400" smtClean="0">
                <a:hlinkClick r:id="rId3"/>
              </a:rPr>
              <a:t>,</a:t>
            </a:r>
            <a:r>
              <a:rPr lang="ru-RU" sz="2400" smtClean="0"/>
              <a:t> если повреждение неустранимо.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468313" y="620713"/>
            <a:ext cx="8066087" cy="5399087"/>
          </a:xfrm>
        </p:spPr>
        <p:txBody>
          <a:bodyPr/>
          <a:lstStyle/>
          <a:p>
            <a:pPr eaLnBrk="1" hangingPunct="1">
              <a:lnSpc>
                <a:spcPct val="90000"/>
              </a:lnSpc>
            </a:pPr>
            <a:r>
              <a:rPr lang="ru-RU" sz="2600" smtClean="0"/>
              <a:t>Все точки контроля требуют участия комплекса белков. Мутации в генах, кодирующих некоторые из этих белков, связаны с раком. Такие</a:t>
            </a:r>
            <a:r>
              <a:rPr lang="en-US" sz="2600" smtClean="0"/>
              <a:t> </a:t>
            </a:r>
            <a:r>
              <a:rPr lang="ru-RU" sz="2600" smtClean="0"/>
              <a:t>гены</a:t>
            </a:r>
            <a:r>
              <a:rPr lang="en-US" sz="2600" smtClean="0"/>
              <a:t> </a:t>
            </a:r>
            <a:r>
              <a:rPr lang="ru-RU" sz="2600" smtClean="0"/>
              <a:t>являются </a:t>
            </a:r>
            <a:r>
              <a:rPr lang="ru-RU" sz="2600" b="1" smtClean="0">
                <a:solidFill>
                  <a:srgbClr val="8C320E"/>
                </a:solidFill>
              </a:rPr>
              <a:t>онкогенами</a:t>
            </a:r>
            <a:r>
              <a:rPr lang="en-US" sz="2600" smtClean="0"/>
              <a:t>.</a:t>
            </a:r>
            <a:r>
              <a:rPr lang="ru-RU" sz="2600" smtClean="0"/>
              <a:t> </a:t>
            </a:r>
          </a:p>
          <a:p>
            <a:pPr eaLnBrk="1" hangingPunct="1">
              <a:lnSpc>
                <a:spcPct val="90000"/>
              </a:lnSpc>
            </a:pPr>
            <a:endParaRPr lang="ru-RU" sz="2600" smtClean="0"/>
          </a:p>
          <a:p>
            <a:pPr eaLnBrk="1" hangingPunct="1">
              <a:lnSpc>
                <a:spcPct val="90000"/>
              </a:lnSpc>
              <a:buFont typeface="Wingdings" pitchFamily="2" charset="2"/>
              <a:buNone/>
            </a:pPr>
            <a:r>
              <a:rPr lang="ru-RU" sz="2600" b="1" smtClean="0"/>
              <a:t>        Пример регуляторных белков – белок </a:t>
            </a:r>
            <a:r>
              <a:rPr lang="en-US" sz="2600" b="1" smtClean="0"/>
              <a:t>p53</a:t>
            </a:r>
            <a:r>
              <a:rPr lang="en-US" sz="2600" smtClean="0"/>
              <a:t/>
            </a:r>
            <a:br>
              <a:rPr lang="en-US" sz="2600" smtClean="0"/>
            </a:br>
            <a:endParaRPr lang="ru-RU" sz="2600" smtClean="0"/>
          </a:p>
          <a:p>
            <a:pPr lvl="1" eaLnBrk="1" hangingPunct="1">
              <a:lnSpc>
                <a:spcPct val="90000"/>
              </a:lnSpc>
            </a:pPr>
            <a:r>
              <a:rPr lang="ru-RU" sz="2400" smtClean="0"/>
              <a:t>Белок</a:t>
            </a:r>
            <a:r>
              <a:rPr lang="en-US" sz="2400" smtClean="0"/>
              <a:t> </a:t>
            </a:r>
            <a:r>
              <a:rPr lang="en-US" sz="2400" i="1" smtClean="0"/>
              <a:t>p53</a:t>
            </a:r>
            <a:r>
              <a:rPr lang="en-US" sz="2400" smtClean="0"/>
              <a:t> </a:t>
            </a:r>
            <a:r>
              <a:rPr lang="ru-RU" sz="2400" smtClean="0"/>
              <a:t>реагирует</a:t>
            </a:r>
            <a:r>
              <a:rPr lang="en-US" sz="2400" smtClean="0"/>
              <a:t> </a:t>
            </a:r>
            <a:r>
              <a:rPr lang="ru-RU" sz="2400" smtClean="0"/>
              <a:t>на</a:t>
            </a:r>
            <a:r>
              <a:rPr lang="en-US" sz="2400" smtClean="0"/>
              <a:t> </a:t>
            </a:r>
            <a:r>
              <a:rPr lang="ru-RU" sz="2400" smtClean="0"/>
              <a:t>повреждение</a:t>
            </a:r>
            <a:r>
              <a:rPr lang="en-US" sz="2400" smtClean="0"/>
              <a:t> </a:t>
            </a:r>
            <a:r>
              <a:rPr lang="ru-RU" sz="2400" smtClean="0"/>
              <a:t>ДНК</a:t>
            </a:r>
            <a:r>
              <a:rPr lang="en-US" sz="2400" smtClean="0"/>
              <a:t> </a:t>
            </a:r>
            <a:r>
              <a:rPr lang="ru-RU" sz="2400" smtClean="0"/>
              <a:t>и</a:t>
            </a:r>
            <a:r>
              <a:rPr lang="en-US" sz="2400" smtClean="0"/>
              <a:t> </a:t>
            </a:r>
            <a:r>
              <a:rPr lang="ru-RU" sz="2400" smtClean="0"/>
              <a:t>способен</a:t>
            </a:r>
            <a:r>
              <a:rPr lang="en-US" sz="2400" smtClean="0"/>
              <a:t> </a:t>
            </a:r>
            <a:r>
              <a:rPr lang="ru-RU" sz="2400" smtClean="0"/>
              <a:t>останавливать</a:t>
            </a:r>
            <a:r>
              <a:rPr lang="en-US" sz="2400" smtClean="0"/>
              <a:t> </a:t>
            </a:r>
            <a:r>
              <a:rPr lang="ru-RU" sz="2400" smtClean="0"/>
              <a:t>прогресс</a:t>
            </a:r>
            <a:r>
              <a:rPr lang="en-US" sz="2400" smtClean="0"/>
              <a:t> </a:t>
            </a:r>
            <a:r>
              <a:rPr lang="ru-RU" sz="2400" smtClean="0"/>
              <a:t>клеточного</a:t>
            </a:r>
            <a:r>
              <a:rPr lang="en-US" sz="2400" smtClean="0"/>
              <a:t> </a:t>
            </a:r>
            <a:r>
              <a:rPr lang="ru-RU" sz="2400" smtClean="0"/>
              <a:t>цикла</a:t>
            </a:r>
            <a:r>
              <a:rPr lang="en-US" sz="2400" smtClean="0"/>
              <a:t> </a:t>
            </a:r>
            <a:r>
              <a:rPr lang="ru-RU" sz="2400" smtClean="0"/>
              <a:t>в</a:t>
            </a:r>
            <a:r>
              <a:rPr lang="en-US" sz="2400" smtClean="0"/>
              <a:t> </a:t>
            </a:r>
            <a:r>
              <a:rPr lang="ru-RU" sz="2400" smtClean="0"/>
              <a:t>фазе</a:t>
            </a:r>
            <a:r>
              <a:rPr lang="en-US" sz="2400" smtClean="0"/>
              <a:t> G</a:t>
            </a:r>
            <a:r>
              <a:rPr lang="en-US" sz="2400" baseline="-25000" smtClean="0"/>
              <a:t>1</a:t>
            </a:r>
            <a:r>
              <a:rPr lang="en-US" sz="2400" smtClean="0"/>
              <a:t>. </a:t>
            </a:r>
            <a:r>
              <a:rPr lang="ru-RU" sz="2400" smtClean="0"/>
              <a:t>Ген</a:t>
            </a:r>
            <a:r>
              <a:rPr lang="en-US" sz="2400" smtClean="0"/>
              <a:t>  </a:t>
            </a:r>
            <a:r>
              <a:rPr lang="en-US" sz="2400" i="1" smtClean="0"/>
              <a:t>p53</a:t>
            </a:r>
            <a:r>
              <a:rPr lang="en-US" sz="2400" smtClean="0"/>
              <a:t> </a:t>
            </a:r>
            <a:r>
              <a:rPr lang="ru-RU" sz="2400" smtClean="0"/>
              <a:t>является</a:t>
            </a:r>
            <a:r>
              <a:rPr lang="en-US" sz="2400" smtClean="0"/>
              <a:t> </a:t>
            </a:r>
            <a:r>
              <a:rPr lang="ru-RU" sz="2400" b="1" smtClean="0"/>
              <a:t>геном</a:t>
            </a:r>
            <a:r>
              <a:rPr lang="en-US" sz="2400" b="1" smtClean="0"/>
              <a:t> </a:t>
            </a:r>
            <a:r>
              <a:rPr lang="ru-RU" sz="2400" b="1" smtClean="0"/>
              <a:t>супрессора</a:t>
            </a:r>
            <a:r>
              <a:rPr lang="en-US" sz="2400" b="1" smtClean="0"/>
              <a:t> </a:t>
            </a:r>
            <a:r>
              <a:rPr lang="ru-RU" sz="2400" b="1" smtClean="0"/>
              <a:t>опухолей</a:t>
            </a:r>
            <a:r>
              <a:rPr lang="en-US" sz="2400" smtClean="0"/>
              <a:t>. </a:t>
            </a:r>
            <a:endParaRPr lang="ru-RU" sz="2400" smtClean="0"/>
          </a:p>
          <a:p>
            <a:pPr lvl="1" eaLnBrk="1" hangingPunct="1">
              <a:lnSpc>
                <a:spcPct val="90000"/>
              </a:lnSpc>
            </a:pPr>
            <a:r>
              <a:rPr lang="ru-RU" sz="2400" smtClean="0"/>
              <a:t>Белок </a:t>
            </a:r>
            <a:r>
              <a:rPr lang="en-US" sz="2400" i="1" smtClean="0"/>
              <a:t>p</a:t>
            </a:r>
            <a:r>
              <a:rPr lang="ru-RU" sz="2400" i="1" smtClean="0"/>
              <a:t>53</a:t>
            </a:r>
            <a:r>
              <a:rPr lang="ru-RU" sz="2400" smtClean="0"/>
              <a:t> также играет ключевую роль в </a:t>
            </a:r>
            <a:r>
              <a:rPr lang="ru-RU" sz="2400" b="1" smtClean="0"/>
              <a:t>апоптозе</a:t>
            </a:r>
            <a:r>
              <a:rPr lang="ru-RU" sz="2400" smtClean="0"/>
              <a:t>, стимулируя "плохие" клетки к совершению самоубийства.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ru-RU" b="1" smtClean="0">
                <a:solidFill>
                  <a:schemeClr val="hlink"/>
                </a:solidFill>
              </a:rPr>
              <a:t>Вопросы лекции:</a:t>
            </a:r>
          </a:p>
        </p:txBody>
      </p:sp>
      <p:sp>
        <p:nvSpPr>
          <p:cNvPr id="4099" name="Rectangle 3"/>
          <p:cNvSpPr>
            <a:spLocks noGrp="1" noChangeArrowheads="1"/>
          </p:cNvSpPr>
          <p:nvPr>
            <p:ph type="body" idx="1"/>
          </p:nvPr>
        </p:nvSpPr>
        <p:spPr/>
        <p:txBody>
          <a:bodyPr/>
          <a:lstStyle/>
          <a:p>
            <a:pPr marL="571500" indent="-571500" eaLnBrk="1" hangingPunct="1">
              <a:buSzTx/>
              <a:buFont typeface="Wingdings" pitchFamily="2" charset="2"/>
              <a:buAutoNum type="arabicPeriod"/>
            </a:pPr>
            <a:r>
              <a:rPr lang="ru-RU" smtClean="0"/>
              <a:t>Организация клетки во времени: жизненный цикл клетки и клеточный цикл</a:t>
            </a:r>
          </a:p>
          <a:p>
            <a:pPr marL="571500" indent="-571500" eaLnBrk="1" hangingPunct="1">
              <a:buSzTx/>
              <a:buFont typeface="Wingdings" pitchFamily="2" charset="2"/>
              <a:buAutoNum type="arabicPeriod"/>
            </a:pPr>
            <a:r>
              <a:rPr lang="ru-RU" smtClean="0"/>
              <a:t>Способы деления клетки: митоз, амитоз</a:t>
            </a:r>
          </a:p>
          <a:p>
            <a:pPr marL="571500" indent="-571500" eaLnBrk="1" hangingPunct="1">
              <a:buSzTx/>
              <a:buFont typeface="Wingdings" pitchFamily="2" charset="2"/>
              <a:buAutoNum type="arabicPeriod"/>
            </a:pPr>
            <a:r>
              <a:rPr lang="ru-RU" smtClean="0"/>
              <a:t>Мейоз – особый способ деления клетки</a:t>
            </a:r>
          </a:p>
          <a:p>
            <a:pPr marL="571500" indent="-571500" eaLnBrk="1" hangingPunct="1">
              <a:buSzTx/>
              <a:buFont typeface="Wingdings" pitchFamily="2" charset="2"/>
              <a:buAutoNum type="arabicPeriod"/>
            </a:pPr>
            <a:r>
              <a:rPr lang="ru-RU" smtClean="0"/>
              <a:t>Клонирование</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ru-RU" b="1" smtClean="0">
                <a:solidFill>
                  <a:schemeClr val="tx1"/>
                </a:solidFill>
              </a:rPr>
              <a:t>Хромосомы</a:t>
            </a:r>
          </a:p>
        </p:txBody>
      </p:sp>
      <p:sp>
        <p:nvSpPr>
          <p:cNvPr id="22531" name="Rectangle 4"/>
          <p:cNvSpPr>
            <a:spLocks noGrp="1" noChangeArrowheads="1"/>
          </p:cNvSpPr>
          <p:nvPr>
            <p:ph type="body" sz="half" idx="1"/>
          </p:nvPr>
        </p:nvSpPr>
        <p:spPr>
          <a:xfrm>
            <a:off x="611188" y="1905000"/>
            <a:ext cx="8064500" cy="4476750"/>
          </a:xfrm>
        </p:spPr>
        <p:txBody>
          <a:bodyPr/>
          <a:lstStyle/>
          <a:p>
            <a:pPr eaLnBrk="1" hangingPunct="1"/>
            <a:r>
              <a:rPr lang="ru-RU" sz="2600" smtClean="0"/>
              <a:t>У </a:t>
            </a:r>
            <a:r>
              <a:rPr lang="ru-RU" sz="2600" b="1" u="sng" smtClean="0">
                <a:solidFill>
                  <a:schemeClr val="tx1"/>
                </a:solidFill>
              </a:rPr>
              <a:t>эукариот</a:t>
            </a:r>
            <a:r>
              <a:rPr lang="ru-RU" sz="2600" smtClean="0">
                <a:solidFill>
                  <a:schemeClr val="tx1"/>
                </a:solidFill>
              </a:rPr>
              <a:t> </a:t>
            </a:r>
            <a:r>
              <a:rPr lang="ru-RU" sz="2600" b="1" smtClean="0"/>
              <a:t>в периоде </a:t>
            </a:r>
            <a:r>
              <a:rPr lang="en-US" sz="2600" b="1" smtClean="0"/>
              <a:t>G</a:t>
            </a:r>
            <a:r>
              <a:rPr lang="ru-RU" sz="2600" b="1" baseline="-25000" smtClean="0"/>
              <a:t>1</a:t>
            </a:r>
            <a:r>
              <a:rPr lang="ru-RU" sz="2600" b="1" smtClean="0"/>
              <a:t> </a:t>
            </a:r>
            <a:r>
              <a:rPr lang="ru-RU" sz="2600" smtClean="0"/>
              <a:t>хромосомы содержат </a:t>
            </a:r>
            <a:r>
              <a:rPr lang="ru-RU" sz="2600" b="1" smtClean="0"/>
              <a:t>одну молекулу ДНК </a:t>
            </a:r>
            <a:r>
              <a:rPr lang="ru-RU" sz="2600" smtClean="0"/>
              <a:t>в виде </a:t>
            </a:r>
            <a:r>
              <a:rPr lang="ru-RU" sz="2600" b="1" smtClean="0"/>
              <a:t>30 нм </a:t>
            </a:r>
            <a:r>
              <a:rPr lang="ru-RU" sz="2600" smtClean="0"/>
              <a:t>волокон</a:t>
            </a:r>
            <a:r>
              <a:rPr lang="ru-RU" sz="2600" b="1" smtClean="0"/>
              <a:t>, </a:t>
            </a:r>
            <a:r>
              <a:rPr lang="ru-RU" sz="2600" smtClean="0"/>
              <a:t>связанную с: </a:t>
            </a:r>
          </a:p>
          <a:p>
            <a:pPr lvl="1" eaLnBrk="1" hangingPunct="1"/>
            <a:r>
              <a:rPr lang="ru-RU" sz="2400" smtClean="0"/>
              <a:t>большим числом </a:t>
            </a:r>
            <a:r>
              <a:rPr lang="ru-RU" sz="2400" b="1" u="sng" smtClean="0">
                <a:solidFill>
                  <a:schemeClr val="tx1"/>
                </a:solidFill>
              </a:rPr>
              <a:t>гистонов</a:t>
            </a:r>
            <a:r>
              <a:rPr lang="ru-RU" sz="2400" smtClean="0"/>
              <a:t>; </a:t>
            </a:r>
          </a:p>
          <a:p>
            <a:pPr lvl="1" eaLnBrk="1" hangingPunct="1"/>
            <a:r>
              <a:rPr lang="ru-RU" sz="2400" smtClean="0"/>
              <a:t>небольшим числом различных </a:t>
            </a:r>
            <a:r>
              <a:rPr lang="ru-RU" sz="2400" b="1" u="sng" smtClean="0">
                <a:solidFill>
                  <a:schemeClr val="tx1"/>
                </a:solidFill>
              </a:rPr>
              <a:t>негистоновых белков</a:t>
            </a:r>
            <a:r>
              <a:rPr lang="ru-RU" sz="2400" smtClean="0"/>
              <a:t>, большинство из которых – факторы транскрипции</a:t>
            </a:r>
            <a:r>
              <a:rPr lang="en-US" sz="2400" smtClean="0"/>
              <a:t>. </a:t>
            </a:r>
            <a:endParaRPr lang="ru-RU" sz="2400" smtClea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4" descr="ch2f7"/>
          <p:cNvPicPr>
            <a:picLocks noChangeAspect="1" noChangeArrowheads="1"/>
          </p:cNvPicPr>
          <p:nvPr/>
        </p:nvPicPr>
        <p:blipFill>
          <a:blip r:embed="rId3">
            <a:lum bright="-6000" contrast="12000"/>
          </a:blip>
          <a:srcRect/>
          <a:stretch>
            <a:fillRect/>
          </a:stretch>
        </p:blipFill>
        <p:spPr bwMode="auto">
          <a:xfrm>
            <a:off x="323850" y="260350"/>
            <a:ext cx="8280400" cy="5970588"/>
          </a:xfrm>
          <a:prstGeom prst="rect">
            <a:avLst/>
          </a:prstGeom>
          <a:noFill/>
          <a:ln w="9525">
            <a:noFill/>
            <a:miter lim="800000"/>
            <a:headEnd/>
            <a:tailEnd/>
          </a:ln>
        </p:spPr>
      </p:pic>
      <p:sp>
        <p:nvSpPr>
          <p:cNvPr id="23555" name="Text Box 5"/>
          <p:cNvSpPr txBox="1">
            <a:spLocks noChangeArrowheads="1"/>
          </p:cNvSpPr>
          <p:nvPr/>
        </p:nvSpPr>
        <p:spPr bwMode="auto">
          <a:xfrm>
            <a:off x="3059113" y="6237288"/>
            <a:ext cx="3987800" cy="366712"/>
          </a:xfrm>
          <a:prstGeom prst="rect">
            <a:avLst/>
          </a:prstGeom>
          <a:noFill/>
          <a:ln w="9525">
            <a:noFill/>
            <a:miter lim="800000"/>
            <a:headEnd/>
            <a:tailEnd/>
          </a:ln>
        </p:spPr>
        <p:txBody>
          <a:bodyPr wrap="none">
            <a:spAutoFit/>
          </a:bodyPr>
          <a:lstStyle/>
          <a:p>
            <a:r>
              <a:rPr lang="ru-RU" b="1">
                <a:solidFill>
                  <a:srgbClr val="8C320E"/>
                </a:solidFill>
              </a:rPr>
              <a:t>От ДНК к метафазной хромосоме</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2411413" y="4292600"/>
            <a:ext cx="4429125" cy="457200"/>
          </a:xfrm>
          <a:prstGeom prst="rect">
            <a:avLst/>
          </a:prstGeom>
          <a:noFill/>
          <a:ln w="9525">
            <a:noFill/>
            <a:miter lim="800000"/>
            <a:headEnd/>
            <a:tailEnd/>
          </a:ln>
        </p:spPr>
        <p:txBody>
          <a:bodyPr wrap="none" lIns="90000" tIns="46800" rIns="90000" bIns="46800">
            <a:spAutoFit/>
          </a:bodyPr>
          <a:lstStyle/>
          <a:p>
            <a:r>
              <a:rPr lang="ru-RU" sz="2400" b="1"/>
              <a:t>Упаковка ДНК в хромосомы</a:t>
            </a:r>
          </a:p>
        </p:txBody>
      </p:sp>
      <p:sp>
        <p:nvSpPr>
          <p:cNvPr id="24579" name="AutoShape 5">
            <a:hlinkClick r:id="rId3" action="ppaction://program" highlightClick="1"/>
          </p:cNvPr>
          <p:cNvSpPr>
            <a:spLocks noChangeArrowheads="1"/>
          </p:cNvSpPr>
          <p:nvPr/>
        </p:nvSpPr>
        <p:spPr bwMode="auto">
          <a:xfrm>
            <a:off x="3851275" y="2205038"/>
            <a:ext cx="1728788" cy="1441450"/>
          </a:xfrm>
          <a:prstGeom prst="actionButtonMovie">
            <a:avLst/>
          </a:prstGeom>
          <a:solidFill>
            <a:schemeClr val="bg1"/>
          </a:solidFill>
          <a:ln w="9525">
            <a:noFill/>
            <a:miter lim="800000"/>
            <a:headEnd/>
            <a:tailEnd/>
          </a:ln>
        </p:spPr>
        <p:txBody>
          <a:bodyPr wrap="none" lIns="90000" tIns="46800" rIns="90000" bIns="46800" anchor="ctr">
            <a:spAutoFit/>
          </a:bodyPr>
          <a:lstStyle/>
          <a:p>
            <a:endParaRPr lang="ru-RU"/>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5"/>
          <p:cNvSpPr>
            <a:spLocks noGrp="1" noChangeArrowheads="1"/>
          </p:cNvSpPr>
          <p:nvPr>
            <p:ph type="body" sz="half" idx="1"/>
          </p:nvPr>
        </p:nvSpPr>
        <p:spPr>
          <a:xfrm>
            <a:off x="539750" y="620713"/>
            <a:ext cx="4413250" cy="5399087"/>
          </a:xfrm>
        </p:spPr>
        <p:txBody>
          <a:bodyPr/>
          <a:lstStyle/>
          <a:p>
            <a:pPr eaLnBrk="1" hangingPunct="1">
              <a:lnSpc>
                <a:spcPct val="90000"/>
              </a:lnSpc>
            </a:pPr>
            <a:r>
              <a:rPr lang="ru-RU" sz="2600" smtClean="0"/>
              <a:t>Перед приготовлением клетки к делению митозом каждая хромосома удваивается (в </a:t>
            </a:r>
            <a:r>
              <a:rPr lang="en-US" sz="2600" b="1" smtClean="0"/>
              <a:t>S </a:t>
            </a:r>
            <a:r>
              <a:rPr lang="ru-RU" sz="2600" b="1" smtClean="0"/>
              <a:t>фазу</a:t>
            </a:r>
            <a:r>
              <a:rPr lang="ru-RU" sz="2600" smtClean="0"/>
              <a:t> клеточного цикла). </a:t>
            </a:r>
          </a:p>
          <a:p>
            <a:pPr eaLnBrk="1" hangingPunct="1">
              <a:lnSpc>
                <a:spcPct val="90000"/>
              </a:lnSpc>
            </a:pPr>
            <a:r>
              <a:rPr lang="ru-RU" sz="2600" smtClean="0"/>
              <a:t>С началом митоза удвоенные хромосомы конденсируются, они могут быть окр</a:t>
            </a:r>
            <a:r>
              <a:rPr lang="uk-UA" sz="2600" smtClean="0"/>
              <a:t>а</a:t>
            </a:r>
            <a:r>
              <a:rPr lang="ru-RU" sz="2600" smtClean="0"/>
              <a:t>шены и видны под световым микроскопом. </a:t>
            </a:r>
          </a:p>
          <a:p>
            <a:pPr eaLnBrk="1" hangingPunct="1">
              <a:lnSpc>
                <a:spcPct val="90000"/>
              </a:lnSpc>
            </a:pPr>
            <a:r>
              <a:rPr lang="ru-RU" sz="2600" smtClean="0"/>
              <a:t>Удвоенные хромосомы называются </a:t>
            </a:r>
            <a:r>
              <a:rPr lang="ru-RU" sz="2600" b="1" smtClean="0">
                <a:solidFill>
                  <a:srgbClr val="8C320E"/>
                </a:solidFill>
              </a:rPr>
              <a:t>диадами</a:t>
            </a:r>
            <a:r>
              <a:rPr lang="ru-RU" sz="2600" smtClean="0"/>
              <a:t>. </a:t>
            </a:r>
          </a:p>
        </p:txBody>
      </p:sp>
      <p:pic>
        <p:nvPicPr>
          <p:cNvPr id="25603" name="Picture 7" descr="Dyad"/>
          <p:cNvPicPr>
            <a:picLocks noChangeAspect="1" noChangeArrowheads="1"/>
          </p:cNvPicPr>
          <p:nvPr>
            <p:ph sz="half" idx="2"/>
          </p:nvPr>
        </p:nvPicPr>
        <p:blipFill>
          <a:blip r:embed="rId3"/>
          <a:srcRect/>
          <a:stretch>
            <a:fillRect/>
          </a:stretch>
        </p:blipFill>
        <p:spPr>
          <a:xfrm>
            <a:off x="5003800" y="2060575"/>
            <a:ext cx="3960813" cy="2789238"/>
          </a:xfr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body" sz="half" idx="1"/>
          </p:nvPr>
        </p:nvSpPr>
        <p:spPr>
          <a:xfrm>
            <a:off x="539750" y="333375"/>
            <a:ext cx="4413250" cy="6264275"/>
          </a:xfrm>
        </p:spPr>
        <p:txBody>
          <a:bodyPr/>
          <a:lstStyle/>
          <a:p>
            <a:pPr eaLnBrk="1" hangingPunct="1">
              <a:lnSpc>
                <a:spcPct val="90000"/>
              </a:lnSpc>
            </a:pPr>
            <a:r>
              <a:rPr lang="ru-RU" sz="2000" smtClean="0"/>
              <a:t>Удвоенные</a:t>
            </a:r>
            <a:r>
              <a:rPr lang="en-US" sz="2000" smtClean="0"/>
              <a:t> </a:t>
            </a:r>
            <a:r>
              <a:rPr lang="ru-RU" sz="2000" smtClean="0"/>
              <a:t>хромосомы</a:t>
            </a:r>
            <a:r>
              <a:rPr lang="en-US" sz="2000" smtClean="0"/>
              <a:t> </a:t>
            </a:r>
            <a:r>
              <a:rPr lang="ru-RU" sz="2000" smtClean="0"/>
              <a:t>удерживаются</a:t>
            </a:r>
            <a:r>
              <a:rPr lang="en-US" sz="2000" smtClean="0"/>
              <a:t> </a:t>
            </a:r>
            <a:r>
              <a:rPr lang="ru-RU" sz="2000" smtClean="0"/>
              <a:t>вместе</a:t>
            </a:r>
            <a:r>
              <a:rPr lang="en-US" sz="2000" smtClean="0"/>
              <a:t> </a:t>
            </a:r>
            <a:r>
              <a:rPr lang="ru-RU" sz="2000" smtClean="0"/>
              <a:t>в</a:t>
            </a:r>
            <a:r>
              <a:rPr lang="en-US" sz="2000" smtClean="0"/>
              <a:t> </a:t>
            </a:r>
            <a:r>
              <a:rPr lang="ru-RU" sz="2000" smtClean="0"/>
              <a:t>области</a:t>
            </a:r>
            <a:r>
              <a:rPr lang="en-US" sz="2000" smtClean="0"/>
              <a:t> </a:t>
            </a:r>
            <a:r>
              <a:rPr lang="ru-RU" sz="2000" b="1" smtClean="0"/>
              <a:t>центромеры</a:t>
            </a:r>
            <a:r>
              <a:rPr lang="en-US" sz="2000" smtClean="0"/>
              <a:t>. </a:t>
            </a:r>
            <a:endParaRPr lang="ru-RU" sz="2000" smtClean="0"/>
          </a:p>
          <a:p>
            <a:pPr eaLnBrk="1" hangingPunct="1">
              <a:lnSpc>
                <a:spcPct val="90000"/>
              </a:lnSpc>
            </a:pPr>
            <a:r>
              <a:rPr lang="ru-RU" sz="2000" smtClean="0"/>
              <a:t>Части удвоенных хромосом носят название </a:t>
            </a:r>
            <a:r>
              <a:rPr lang="ru-RU" sz="2000" b="1" smtClean="0"/>
              <a:t>сестринских хроматид</a:t>
            </a:r>
            <a:r>
              <a:rPr lang="ru-RU" sz="2000" smtClean="0"/>
              <a:t>. </a:t>
            </a:r>
          </a:p>
          <a:p>
            <a:pPr eaLnBrk="1" hangingPunct="1">
              <a:lnSpc>
                <a:spcPct val="90000"/>
              </a:lnSpc>
            </a:pPr>
            <a:r>
              <a:rPr lang="ru-RU" sz="2000" b="1" smtClean="0"/>
              <a:t>Кинетохор </a:t>
            </a:r>
            <a:r>
              <a:rPr lang="ru-RU" sz="2000" smtClean="0"/>
              <a:t>– это комплекс белков, формирующихся в центромере и участвующих  в разделении сестринских хроматид в анафазе митоза. </a:t>
            </a:r>
          </a:p>
          <a:p>
            <a:pPr eaLnBrk="1" hangingPunct="1">
              <a:lnSpc>
                <a:spcPct val="90000"/>
              </a:lnSpc>
            </a:pPr>
            <a:r>
              <a:rPr lang="ru-RU" sz="2000" smtClean="0"/>
              <a:t>Короткие плечи обозначаются как </a:t>
            </a:r>
            <a:r>
              <a:rPr lang="en-US" sz="2000" b="1" smtClean="0"/>
              <a:t>p </a:t>
            </a:r>
            <a:r>
              <a:rPr lang="ru-RU" sz="2000" b="1" smtClean="0"/>
              <a:t>плечи</a:t>
            </a:r>
            <a:r>
              <a:rPr lang="ru-RU" sz="2000" smtClean="0"/>
              <a:t>; длинные - как </a:t>
            </a:r>
            <a:r>
              <a:rPr lang="en-US" sz="2000" b="1" smtClean="0"/>
              <a:t>q </a:t>
            </a:r>
            <a:r>
              <a:rPr lang="ru-RU" sz="2000" b="1" smtClean="0"/>
              <a:t>плечи</a:t>
            </a:r>
            <a:r>
              <a:rPr lang="ru-RU" sz="2000" smtClean="0"/>
              <a:t>. </a:t>
            </a:r>
          </a:p>
          <a:p>
            <a:pPr eaLnBrk="1" hangingPunct="1">
              <a:lnSpc>
                <a:spcPct val="90000"/>
              </a:lnSpc>
            </a:pPr>
            <a:r>
              <a:rPr lang="ru-RU" sz="2000" smtClean="0"/>
              <a:t>Окрашивание с помощью красителя Гимза выявляет полосы, называемые </a:t>
            </a:r>
            <a:r>
              <a:rPr lang="en-US" sz="2000" b="1" smtClean="0"/>
              <a:t>G </a:t>
            </a:r>
            <a:r>
              <a:rPr lang="ru-RU" sz="2000" b="1" smtClean="0"/>
              <a:t>полосами</a:t>
            </a:r>
            <a:r>
              <a:rPr lang="ru-RU" sz="2000" smtClean="0"/>
              <a:t>. </a:t>
            </a:r>
          </a:p>
          <a:p>
            <a:pPr eaLnBrk="1" hangingPunct="1">
              <a:lnSpc>
                <a:spcPct val="90000"/>
              </a:lnSpc>
            </a:pPr>
            <a:r>
              <a:rPr lang="en-US" sz="2000" smtClean="0"/>
              <a:t>G </a:t>
            </a:r>
            <a:r>
              <a:rPr lang="ru-RU" sz="2000" smtClean="0"/>
              <a:t>полосы нумеруются и используются в качестве адреса генов. </a:t>
            </a:r>
          </a:p>
        </p:txBody>
      </p:sp>
      <p:pic>
        <p:nvPicPr>
          <p:cNvPr id="26627" name="Picture 3" descr="Dyad"/>
          <p:cNvPicPr>
            <a:picLocks noChangeAspect="1" noChangeArrowheads="1"/>
          </p:cNvPicPr>
          <p:nvPr>
            <p:ph sz="half" idx="2"/>
          </p:nvPr>
        </p:nvPicPr>
        <p:blipFill>
          <a:blip r:embed="rId3"/>
          <a:srcRect/>
          <a:stretch>
            <a:fillRect/>
          </a:stretch>
        </p:blipFill>
        <p:spPr>
          <a:xfrm>
            <a:off x="4859338" y="1989138"/>
            <a:ext cx="4105275" cy="2890837"/>
          </a:xfr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4" descr="ch2f7"/>
          <p:cNvPicPr>
            <a:picLocks noChangeAspect="1" noChangeArrowheads="1"/>
          </p:cNvPicPr>
          <p:nvPr/>
        </p:nvPicPr>
        <p:blipFill>
          <a:blip r:embed="rId3"/>
          <a:srcRect/>
          <a:stretch>
            <a:fillRect/>
          </a:stretch>
        </p:blipFill>
        <p:spPr bwMode="auto">
          <a:xfrm>
            <a:off x="611188" y="981075"/>
            <a:ext cx="4248150" cy="1608138"/>
          </a:xfrm>
          <a:prstGeom prst="rect">
            <a:avLst/>
          </a:prstGeom>
          <a:noFill/>
          <a:ln w="9525">
            <a:noFill/>
            <a:miter lim="800000"/>
            <a:headEnd/>
            <a:tailEnd/>
          </a:ln>
        </p:spPr>
      </p:pic>
      <p:sp>
        <p:nvSpPr>
          <p:cNvPr id="27651" name="Text Box 5"/>
          <p:cNvSpPr txBox="1">
            <a:spLocks noChangeArrowheads="1"/>
          </p:cNvSpPr>
          <p:nvPr/>
        </p:nvSpPr>
        <p:spPr bwMode="auto">
          <a:xfrm>
            <a:off x="900113" y="3116263"/>
            <a:ext cx="3225800" cy="396875"/>
          </a:xfrm>
          <a:prstGeom prst="rect">
            <a:avLst/>
          </a:prstGeom>
          <a:noFill/>
          <a:ln w="9525">
            <a:noFill/>
            <a:miter lim="800000"/>
            <a:headEnd/>
            <a:tailEnd/>
          </a:ln>
        </p:spPr>
        <p:txBody>
          <a:bodyPr wrap="none">
            <a:spAutoFit/>
          </a:bodyPr>
          <a:lstStyle/>
          <a:p>
            <a:r>
              <a:rPr lang="ru-RU" sz="2000" b="1"/>
              <a:t>Метафазная хромосома</a:t>
            </a:r>
          </a:p>
        </p:txBody>
      </p:sp>
      <p:pic>
        <p:nvPicPr>
          <p:cNvPr id="27652" name="Picture 6" descr="ch2f9"/>
          <p:cNvPicPr>
            <a:picLocks noChangeAspect="1" noChangeArrowheads="1"/>
          </p:cNvPicPr>
          <p:nvPr/>
        </p:nvPicPr>
        <p:blipFill>
          <a:blip r:embed="rId4"/>
          <a:srcRect/>
          <a:stretch>
            <a:fillRect/>
          </a:stretch>
        </p:blipFill>
        <p:spPr bwMode="auto">
          <a:xfrm>
            <a:off x="4284663" y="3141663"/>
            <a:ext cx="4464050" cy="3001962"/>
          </a:xfrm>
          <a:prstGeom prst="rect">
            <a:avLst/>
          </a:prstGeom>
          <a:noFill/>
          <a:ln w="9525">
            <a:noFill/>
            <a:miter lim="800000"/>
            <a:headEnd/>
            <a:tailEnd/>
          </a:ln>
        </p:spPr>
      </p:pic>
      <p:sp>
        <p:nvSpPr>
          <p:cNvPr id="27653" name="Text Box 7"/>
          <p:cNvSpPr txBox="1">
            <a:spLocks noChangeArrowheads="1"/>
          </p:cNvSpPr>
          <p:nvPr/>
        </p:nvSpPr>
        <p:spPr bwMode="auto">
          <a:xfrm>
            <a:off x="3713163" y="6165850"/>
            <a:ext cx="5430837" cy="396875"/>
          </a:xfrm>
          <a:prstGeom prst="rect">
            <a:avLst/>
          </a:prstGeom>
          <a:noFill/>
          <a:ln w="9525">
            <a:noFill/>
            <a:miter lim="800000"/>
            <a:headEnd/>
            <a:tailEnd/>
          </a:ln>
        </p:spPr>
        <p:txBody>
          <a:bodyPr wrap="none">
            <a:spAutoFit/>
          </a:bodyPr>
          <a:lstStyle/>
          <a:p>
            <a:r>
              <a:rPr lang="ru-RU" sz="2000" b="1"/>
              <a:t>Роль кинетохора в разделении хроматид</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4" descr="ch2f8"/>
          <p:cNvPicPr>
            <a:picLocks noChangeAspect="1" noChangeArrowheads="1"/>
          </p:cNvPicPr>
          <p:nvPr/>
        </p:nvPicPr>
        <p:blipFill>
          <a:blip r:embed="rId3">
            <a:lum bright="-6000" contrast="18000"/>
          </a:blip>
          <a:srcRect/>
          <a:stretch>
            <a:fillRect/>
          </a:stretch>
        </p:blipFill>
        <p:spPr bwMode="auto">
          <a:xfrm>
            <a:off x="250825" y="144463"/>
            <a:ext cx="4543425" cy="6524625"/>
          </a:xfrm>
          <a:prstGeom prst="rect">
            <a:avLst/>
          </a:prstGeom>
          <a:noFill/>
          <a:ln w="9525">
            <a:noFill/>
            <a:miter lim="800000"/>
            <a:headEnd/>
            <a:tailEnd/>
          </a:ln>
        </p:spPr>
      </p:pic>
      <p:sp>
        <p:nvSpPr>
          <p:cNvPr id="28675" name="Text Box 5"/>
          <p:cNvSpPr txBox="1">
            <a:spLocks noChangeArrowheads="1"/>
          </p:cNvSpPr>
          <p:nvPr/>
        </p:nvSpPr>
        <p:spPr bwMode="auto">
          <a:xfrm>
            <a:off x="5487988" y="3135313"/>
            <a:ext cx="3108325" cy="396875"/>
          </a:xfrm>
          <a:prstGeom prst="rect">
            <a:avLst/>
          </a:prstGeom>
          <a:noFill/>
          <a:ln w="9525">
            <a:noFill/>
            <a:miter lim="800000"/>
            <a:headEnd/>
            <a:tailEnd/>
          </a:ln>
        </p:spPr>
        <p:txBody>
          <a:bodyPr wrap="none">
            <a:spAutoFit/>
          </a:bodyPr>
          <a:lstStyle/>
          <a:p>
            <a:r>
              <a:rPr lang="ru-RU" sz="2000" b="1"/>
              <a:t>Кариограмма человека</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uk-UA" b="1" smtClean="0">
                <a:solidFill>
                  <a:schemeClr val="tx1"/>
                </a:solidFill>
              </a:rPr>
              <a:t>Число хромосом</a:t>
            </a:r>
            <a:endParaRPr lang="ru-RU" b="1" smtClean="0">
              <a:solidFill>
                <a:schemeClr val="tx1"/>
              </a:solidFill>
            </a:endParaRPr>
          </a:p>
        </p:txBody>
      </p:sp>
      <p:sp>
        <p:nvSpPr>
          <p:cNvPr id="29699" name="Rectangle 3"/>
          <p:cNvSpPr>
            <a:spLocks noGrp="1" noChangeArrowheads="1"/>
          </p:cNvSpPr>
          <p:nvPr>
            <p:ph type="body" idx="1"/>
          </p:nvPr>
        </p:nvSpPr>
        <p:spPr>
          <a:xfrm>
            <a:off x="539750" y="1905000"/>
            <a:ext cx="7994650" cy="4114800"/>
          </a:xfrm>
        </p:spPr>
        <p:txBody>
          <a:bodyPr/>
          <a:lstStyle/>
          <a:p>
            <a:pPr eaLnBrk="1" hangingPunct="1">
              <a:lnSpc>
                <a:spcPct val="90000"/>
              </a:lnSpc>
            </a:pPr>
            <a:r>
              <a:rPr lang="ru-RU" smtClean="0"/>
              <a:t>Соматические клетки содержат две копии генома и называются </a:t>
            </a:r>
            <a:r>
              <a:rPr lang="ru-RU" b="1" smtClean="0"/>
              <a:t>диплоидными</a:t>
            </a:r>
            <a:r>
              <a:rPr lang="ru-RU" smtClean="0"/>
              <a:t> (</a:t>
            </a:r>
            <a:r>
              <a:rPr lang="ru-RU" b="1" smtClean="0"/>
              <a:t>2</a:t>
            </a:r>
            <a:r>
              <a:rPr lang="en-US" b="1" smtClean="0"/>
              <a:t>n</a:t>
            </a:r>
            <a:r>
              <a:rPr lang="ru-RU" smtClean="0"/>
              <a:t>). </a:t>
            </a:r>
          </a:p>
          <a:p>
            <a:pPr eaLnBrk="1" hangingPunct="1">
              <a:lnSpc>
                <a:spcPct val="90000"/>
              </a:lnSpc>
            </a:pPr>
            <a:r>
              <a:rPr lang="ru-RU" smtClean="0"/>
              <a:t>Этот набор образован </a:t>
            </a:r>
            <a:r>
              <a:rPr lang="ru-RU" b="1" smtClean="0"/>
              <a:t>гомологичными парами</a:t>
            </a:r>
            <a:r>
              <a:rPr lang="ru-RU" smtClean="0"/>
              <a:t>, каждый член которых происходит из гамет каждого из родителей. </a:t>
            </a:r>
          </a:p>
          <a:p>
            <a:pPr eaLnBrk="1" hangingPunct="1">
              <a:lnSpc>
                <a:spcPct val="90000"/>
              </a:lnSpc>
            </a:pPr>
            <a:r>
              <a:rPr lang="ru-RU" smtClean="0"/>
              <a:t>Гаметы содержат </a:t>
            </a:r>
            <a:r>
              <a:rPr lang="ru-RU" b="1" smtClean="0"/>
              <a:t>гаплоидный</a:t>
            </a:r>
            <a:r>
              <a:rPr lang="ru-RU" smtClean="0"/>
              <a:t> набор (</a:t>
            </a:r>
            <a:r>
              <a:rPr lang="en-US" b="1" smtClean="0"/>
              <a:t>n</a:t>
            </a:r>
            <a:r>
              <a:rPr lang="ru-RU" smtClean="0"/>
              <a:t>) хромосом.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3"/>
          <p:cNvSpPr>
            <a:spLocks noGrp="1" noChangeArrowheads="1"/>
          </p:cNvSpPr>
          <p:nvPr>
            <p:ph type="body" idx="1"/>
          </p:nvPr>
        </p:nvSpPr>
        <p:spPr>
          <a:xfrm>
            <a:off x="539750" y="549275"/>
            <a:ext cx="7994650" cy="5470525"/>
          </a:xfrm>
        </p:spPr>
        <p:txBody>
          <a:bodyPr/>
          <a:lstStyle/>
          <a:p>
            <a:pPr eaLnBrk="1" hangingPunct="1"/>
            <a:r>
              <a:rPr lang="ru-RU" smtClean="0"/>
              <a:t>Содержание ДНК в гаплоидном наборе обозначается  </a:t>
            </a:r>
            <a:r>
              <a:rPr lang="ru-RU" b="1" i="1" smtClean="0"/>
              <a:t>с</a:t>
            </a:r>
          </a:p>
          <a:p>
            <a:pPr eaLnBrk="1" hangingPunct="1"/>
            <a:r>
              <a:rPr lang="ru-RU" smtClean="0"/>
              <a:t>Число хромосом в геноме обозначается </a:t>
            </a:r>
            <a:r>
              <a:rPr lang="en-US" b="1" i="1" smtClean="0"/>
              <a:t>n</a:t>
            </a:r>
            <a:r>
              <a:rPr lang="ru-RU" smtClean="0"/>
              <a:t> </a:t>
            </a:r>
          </a:p>
          <a:p>
            <a:pPr eaLnBrk="1" hangingPunct="1"/>
            <a:r>
              <a:rPr lang="ru-RU" smtClean="0"/>
              <a:t>У людей </a:t>
            </a:r>
          </a:p>
          <a:p>
            <a:pPr lvl="1" eaLnBrk="1" hangingPunct="1"/>
            <a:r>
              <a:rPr lang="ru-RU" b="1" i="1" smtClean="0"/>
              <a:t>с</a:t>
            </a:r>
            <a:r>
              <a:rPr lang="ru-RU" smtClean="0"/>
              <a:t> = 3.5 × 10</a:t>
            </a:r>
            <a:r>
              <a:rPr lang="ru-RU" baseline="30000" smtClean="0"/>
              <a:t>-12</a:t>
            </a:r>
            <a:r>
              <a:rPr lang="ru-RU" smtClean="0"/>
              <a:t> г, </a:t>
            </a:r>
          </a:p>
          <a:p>
            <a:pPr lvl="1" eaLnBrk="1" hangingPunct="1"/>
            <a:r>
              <a:rPr lang="en-US" b="1" i="1" smtClean="0"/>
              <a:t>n</a:t>
            </a:r>
            <a:r>
              <a:rPr lang="ru-RU" smtClean="0"/>
              <a:t> = 23. </a:t>
            </a:r>
          </a:p>
          <a:p>
            <a:pPr eaLnBrk="1" hangingPunct="1"/>
            <a:endParaRPr lang="ru-RU" smtClean="0"/>
          </a:p>
          <a:p>
            <a:pPr eaLnBrk="1" hangingPunct="1"/>
            <a:r>
              <a:rPr lang="ru-RU" smtClean="0"/>
              <a:t>Содержание ДНК в диплоидных клетках – </a:t>
            </a:r>
            <a:r>
              <a:rPr lang="ru-RU" b="1" smtClean="0"/>
              <a:t>2</a:t>
            </a:r>
            <a:r>
              <a:rPr lang="ru-RU" b="1" i="1" smtClean="0"/>
              <a:t>с</a:t>
            </a:r>
            <a:r>
              <a:rPr lang="ru-RU" smtClean="0"/>
              <a:t>, а число хромосом - </a:t>
            </a:r>
            <a:r>
              <a:rPr lang="ru-RU" b="1" smtClean="0"/>
              <a:t>2</a:t>
            </a:r>
            <a:r>
              <a:rPr lang="en-US" b="1" i="1" smtClean="0"/>
              <a:t>n</a:t>
            </a:r>
            <a:r>
              <a:rPr lang="ru-RU" smtClean="0"/>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7594" name="Group 74"/>
          <p:cNvGraphicFramePr>
            <a:graphicFrameLocks noGrp="1"/>
          </p:cNvGraphicFramePr>
          <p:nvPr>
            <p:ph/>
          </p:nvPr>
        </p:nvGraphicFramePr>
        <p:xfrm>
          <a:off x="900113" y="765175"/>
          <a:ext cx="7634287" cy="5254625"/>
        </p:xfrm>
        <a:graphic>
          <a:graphicData uri="http://schemas.openxmlformats.org/drawingml/2006/table">
            <a:tbl>
              <a:tblPr/>
              <a:tblGrid>
                <a:gridCol w="6767512"/>
                <a:gridCol w="866775"/>
              </a:tblGrid>
              <a:tr h="1309688">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smtClean="0">
                          <a:ln>
                            <a:noFill/>
                          </a:ln>
                          <a:solidFill>
                            <a:srgbClr val="8C320E"/>
                          </a:solidFill>
                          <a:effectLst/>
                          <a:latin typeface="Arial Unicode MS" pitchFamily="34" charset="-128"/>
                          <a:cs typeface="Times New Roman" pitchFamily="18" charset="0"/>
                        </a:rPr>
                        <a:t>Диплоидные</a:t>
                      </a:r>
                      <a:r>
                        <a:rPr kumimoji="0" lang="en-US" sz="2800" b="1" i="0" u="none" strike="noStrike" cap="none" normalizeH="0" baseline="0" smtClean="0">
                          <a:ln>
                            <a:noFill/>
                          </a:ln>
                          <a:solidFill>
                            <a:srgbClr val="8C320E"/>
                          </a:solidFill>
                          <a:effectLst/>
                          <a:latin typeface="Arial Unicode MS" pitchFamily="34" charset="-128"/>
                          <a:cs typeface="Times New Roman" pitchFamily="18" charset="0"/>
                        </a:rPr>
                        <a:t> </a:t>
                      </a:r>
                      <a:r>
                        <a:rPr kumimoji="0" lang="ru-RU" sz="2800" b="1" i="0" u="none" strike="noStrike" cap="none" normalizeH="0" baseline="0" smtClean="0">
                          <a:ln>
                            <a:noFill/>
                          </a:ln>
                          <a:solidFill>
                            <a:srgbClr val="8C320E"/>
                          </a:solidFill>
                          <a:effectLst/>
                          <a:latin typeface="Arial Unicode MS" pitchFamily="34" charset="-128"/>
                          <a:cs typeface="Times New Roman" pitchFamily="18" charset="0"/>
                        </a:rPr>
                        <a:t>наборы</a:t>
                      </a:r>
                      <a:r>
                        <a:rPr kumimoji="0" lang="en-US" sz="2800" b="1" i="0" u="none" strike="noStrike" cap="none" normalizeH="0" baseline="0" smtClean="0">
                          <a:ln>
                            <a:noFill/>
                          </a:ln>
                          <a:solidFill>
                            <a:srgbClr val="8C320E"/>
                          </a:solidFill>
                          <a:effectLst/>
                          <a:latin typeface="Arial Unicode MS" pitchFamily="34" charset="-128"/>
                          <a:cs typeface="Times New Roman" pitchFamily="18" charset="0"/>
                        </a:rPr>
                        <a:t> </a:t>
                      </a:r>
                      <a:r>
                        <a:rPr kumimoji="0" lang="ru-RU" sz="2800" b="1" i="0" u="none" strike="noStrike" cap="none" normalizeH="0" baseline="0" smtClean="0">
                          <a:ln>
                            <a:noFill/>
                          </a:ln>
                          <a:solidFill>
                            <a:srgbClr val="8C320E"/>
                          </a:solidFill>
                          <a:effectLst/>
                          <a:latin typeface="Arial Unicode MS" pitchFamily="34" charset="-128"/>
                          <a:cs typeface="Times New Roman" pitchFamily="18" charset="0"/>
                        </a:rPr>
                        <a:t>наиболее</a:t>
                      </a:r>
                      <a:r>
                        <a:rPr kumimoji="0" lang="en-US" sz="2800" b="1" i="0" u="none" strike="noStrike" cap="none" normalizeH="0" baseline="0" smtClean="0">
                          <a:ln>
                            <a:noFill/>
                          </a:ln>
                          <a:solidFill>
                            <a:srgbClr val="8C320E"/>
                          </a:solidFill>
                          <a:effectLst/>
                          <a:latin typeface="Arial Unicode MS" pitchFamily="34" charset="-128"/>
                          <a:cs typeface="Times New Roman" pitchFamily="18" charset="0"/>
                        </a:rPr>
                        <a:t> </a:t>
                      </a:r>
                      <a:r>
                        <a:rPr kumimoji="0" lang="ru-RU" sz="2800" b="1" i="0" u="none" strike="noStrike" cap="none" normalizeH="0" baseline="0" smtClean="0">
                          <a:ln>
                            <a:noFill/>
                          </a:ln>
                          <a:solidFill>
                            <a:srgbClr val="8C320E"/>
                          </a:solidFill>
                          <a:effectLst/>
                          <a:latin typeface="Arial Unicode MS" pitchFamily="34" charset="-128"/>
                          <a:cs typeface="Times New Roman" pitchFamily="18" charset="0"/>
                        </a:rPr>
                        <a:t>изученных</a:t>
                      </a:r>
                      <a:r>
                        <a:rPr kumimoji="0" lang="en-US" sz="2800" b="1" i="0" u="none" strike="noStrike" cap="none" normalizeH="0" baseline="0" smtClean="0">
                          <a:ln>
                            <a:noFill/>
                          </a:ln>
                          <a:solidFill>
                            <a:srgbClr val="8C320E"/>
                          </a:solidFill>
                          <a:effectLst/>
                          <a:latin typeface="Arial Unicode MS" pitchFamily="34" charset="-128"/>
                          <a:cs typeface="Times New Roman" pitchFamily="18" charset="0"/>
                        </a:rPr>
                        <a:t> </a:t>
                      </a:r>
                      <a:r>
                        <a:rPr kumimoji="0" lang="ru-RU" sz="2800" b="1" i="0" u="none" strike="noStrike" cap="none" normalizeH="0" baseline="0" smtClean="0">
                          <a:ln>
                            <a:noFill/>
                          </a:ln>
                          <a:solidFill>
                            <a:srgbClr val="8C320E"/>
                          </a:solidFill>
                          <a:effectLst/>
                          <a:latin typeface="Arial Unicode MS" pitchFamily="34" charset="-128"/>
                          <a:cs typeface="Times New Roman" pitchFamily="18" charset="0"/>
                        </a:rPr>
                        <a:t>организмов</a:t>
                      </a:r>
                      <a:endParaRPr kumimoji="0" lang="ru-RU" sz="2800" b="0" i="0" u="none" strike="noStrike" cap="none" normalizeH="0" baseline="0" smtClean="0">
                        <a:ln>
                          <a:noFill/>
                        </a:ln>
                        <a:solidFill>
                          <a:srgbClr val="8C320E"/>
                        </a:solidFill>
                        <a:effectLst/>
                        <a:latin typeface="Arial Unicode MS" pitchFamily="34" charset="-128"/>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r>
              <a:tr h="7889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2800" b="0" i="0" u="none" strike="noStrike" cap="none" normalizeH="0" baseline="0" smtClean="0">
                          <a:ln>
                            <a:noFill/>
                          </a:ln>
                          <a:solidFill>
                            <a:schemeClr val="tx1"/>
                          </a:solidFill>
                          <a:effectLst/>
                          <a:latin typeface="Times New Roman" pitchFamily="18" charset="0"/>
                          <a:cs typeface="Times New Roman" pitchFamily="18" charset="0"/>
                        </a:rPr>
                        <a:t>Homo sapiens (человек)</a:t>
                      </a:r>
                      <a:endParaRPr kumimoji="0" lang="ru-RU" sz="2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smtClean="0">
                          <a:ln>
                            <a:noFill/>
                          </a:ln>
                          <a:solidFill>
                            <a:schemeClr val="tx1"/>
                          </a:solidFill>
                          <a:effectLst/>
                          <a:latin typeface="Times New Roman" pitchFamily="18" charset="0"/>
                          <a:cs typeface="Times New Roman" pitchFamily="18" charset="0"/>
                        </a:rPr>
                        <a:t>46 </a:t>
                      </a:r>
                      <a:endParaRPr kumimoji="0" lang="ru-RU" sz="2400" b="1"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7889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2800" b="0" i="0" u="none" strike="noStrike" cap="none" normalizeH="0" baseline="0" smtClean="0">
                          <a:ln>
                            <a:noFill/>
                          </a:ln>
                          <a:solidFill>
                            <a:schemeClr val="tx1"/>
                          </a:solidFill>
                          <a:effectLst/>
                          <a:latin typeface="Times New Roman" pitchFamily="18" charset="0"/>
                          <a:cs typeface="Times New Roman" pitchFamily="18" charset="0"/>
                        </a:rPr>
                        <a:t>Мышь домашняя</a:t>
                      </a:r>
                      <a:endParaRPr kumimoji="0" lang="ru-RU" sz="2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smtClean="0">
                          <a:ln>
                            <a:noFill/>
                          </a:ln>
                          <a:solidFill>
                            <a:schemeClr val="tx1"/>
                          </a:solidFill>
                          <a:effectLst/>
                          <a:latin typeface="Times New Roman" pitchFamily="18" charset="0"/>
                          <a:cs typeface="Times New Roman" pitchFamily="18" charset="0"/>
                        </a:rPr>
                        <a:t>40</a:t>
                      </a:r>
                      <a:endParaRPr kumimoji="0" lang="ru-RU" sz="2400" b="1"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7889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2800" b="0" i="0" u="none" strike="noStrike" cap="none" normalizeH="0" baseline="0" smtClean="0">
                          <a:ln>
                            <a:noFill/>
                          </a:ln>
                          <a:solidFill>
                            <a:schemeClr val="tx1"/>
                          </a:solidFill>
                          <a:effectLst/>
                          <a:latin typeface="Times New Roman" pitchFamily="18" charset="0"/>
                          <a:cs typeface="Times New Roman" pitchFamily="18" charset="0"/>
                        </a:rPr>
                        <a:t>Кукуруза</a:t>
                      </a:r>
                      <a:endParaRPr kumimoji="0" lang="ru-RU" sz="2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smtClean="0">
                          <a:ln>
                            <a:noFill/>
                          </a:ln>
                          <a:solidFill>
                            <a:schemeClr val="tx1"/>
                          </a:solidFill>
                          <a:effectLst/>
                          <a:latin typeface="Times New Roman" pitchFamily="18" charset="0"/>
                          <a:cs typeface="Times New Roman" pitchFamily="18" charset="0"/>
                        </a:rPr>
                        <a:t>20</a:t>
                      </a:r>
                      <a:endParaRPr kumimoji="0" lang="ru-RU" sz="2400" b="1"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7889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2800" b="0" i="0" u="none" strike="noStrike" cap="none" normalizeH="0" baseline="0" smtClean="0">
                          <a:ln>
                            <a:noFill/>
                          </a:ln>
                          <a:solidFill>
                            <a:schemeClr val="tx1"/>
                          </a:solidFill>
                          <a:effectLst/>
                          <a:latin typeface="Times New Roman" pitchFamily="18" charset="0"/>
                          <a:cs typeface="Times New Roman" pitchFamily="18" charset="0"/>
                        </a:rPr>
                        <a:t>Drosophila melanogaster (плодовая мушка)</a:t>
                      </a:r>
                      <a:endParaRPr kumimoji="0" lang="ru-RU" sz="2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smtClean="0">
                          <a:ln>
                            <a:noFill/>
                          </a:ln>
                          <a:solidFill>
                            <a:schemeClr val="tx1"/>
                          </a:solidFill>
                          <a:effectLst/>
                          <a:latin typeface="Times New Roman" pitchFamily="18" charset="0"/>
                          <a:cs typeface="Times New Roman" pitchFamily="18" charset="0"/>
                        </a:rPr>
                        <a:t>8</a:t>
                      </a:r>
                      <a:endParaRPr kumimoji="0" lang="ru-RU" sz="2400" b="1"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7889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2800" b="0" i="0" u="none" strike="noStrike" cap="none" normalizeH="0" baseline="0" smtClean="0">
                          <a:ln>
                            <a:noFill/>
                          </a:ln>
                          <a:solidFill>
                            <a:schemeClr val="tx1"/>
                          </a:solidFill>
                          <a:effectLst/>
                          <a:latin typeface="Times New Roman" pitchFamily="18" charset="0"/>
                          <a:cs typeface="Times New Roman" pitchFamily="18" charset="0"/>
                        </a:rPr>
                        <a:t>Собака домашняя</a:t>
                      </a:r>
                      <a:endParaRPr kumimoji="0" lang="ru-RU" sz="2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smtClean="0">
                          <a:ln>
                            <a:noFill/>
                          </a:ln>
                          <a:solidFill>
                            <a:schemeClr val="tx1"/>
                          </a:solidFill>
                          <a:effectLst/>
                          <a:latin typeface="Times New Roman" pitchFamily="18" charset="0"/>
                          <a:cs typeface="Times New Roman" pitchFamily="18" charset="0"/>
                        </a:rPr>
                        <a:t>78</a:t>
                      </a:r>
                      <a:endParaRPr kumimoji="0" lang="ru-RU" sz="2400" b="1"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ctrTitle"/>
          </p:nvPr>
        </p:nvSpPr>
        <p:spPr/>
        <p:txBody>
          <a:bodyPr/>
          <a:lstStyle/>
          <a:p>
            <a:pPr eaLnBrk="1" hangingPunct="1"/>
            <a:r>
              <a:rPr lang="ru-RU" sz="4000" smtClean="0">
                <a:solidFill>
                  <a:schemeClr val="tx1"/>
                </a:solidFill>
              </a:rPr>
              <a:t>Организация клетки во времени: жизненный цикл клетки и клеточный цикл</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uk-UA" b="1" smtClean="0">
                <a:solidFill>
                  <a:schemeClr val="tx1"/>
                </a:solidFill>
              </a:rPr>
              <a:t>Кариотип</a:t>
            </a:r>
            <a:endParaRPr lang="ru-RU" b="1" smtClean="0">
              <a:solidFill>
                <a:schemeClr val="tx1"/>
              </a:solidFill>
            </a:endParaRPr>
          </a:p>
        </p:txBody>
      </p:sp>
      <p:sp>
        <p:nvSpPr>
          <p:cNvPr id="32771" name="Rectangle 3"/>
          <p:cNvSpPr>
            <a:spLocks noGrp="1" noChangeArrowheads="1"/>
          </p:cNvSpPr>
          <p:nvPr>
            <p:ph type="body" idx="1"/>
          </p:nvPr>
        </p:nvSpPr>
        <p:spPr>
          <a:xfrm>
            <a:off x="539750" y="1905000"/>
            <a:ext cx="7994650" cy="4114800"/>
          </a:xfrm>
        </p:spPr>
        <p:txBody>
          <a:bodyPr/>
          <a:lstStyle/>
          <a:p>
            <a:pPr eaLnBrk="1" hangingPunct="1"/>
            <a:r>
              <a:rPr lang="ru-RU" b="1" smtClean="0"/>
              <a:t>Кариотип</a:t>
            </a:r>
            <a:r>
              <a:rPr lang="ru-RU" smtClean="0"/>
              <a:t> – это полный набор хромосом в клетке организма. </a:t>
            </a:r>
          </a:p>
          <a:p>
            <a:pPr eaLnBrk="1" hangingPunct="1"/>
            <a:r>
              <a:rPr lang="ru-RU" smtClean="0"/>
              <a:t>Чаще всего кариотип изучается в метафазе митоза, когда все хромосомы представлены диадами.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ru-RU" smtClean="0">
                <a:solidFill>
                  <a:schemeClr val="tx1"/>
                </a:solidFill>
              </a:rPr>
              <a:t>Кариотип женщины</a:t>
            </a:r>
          </a:p>
        </p:txBody>
      </p:sp>
      <p:sp>
        <p:nvSpPr>
          <p:cNvPr id="33795" name="Rectangle 3"/>
          <p:cNvSpPr>
            <a:spLocks noGrp="1" noChangeArrowheads="1"/>
          </p:cNvSpPr>
          <p:nvPr>
            <p:ph type="body" idx="1"/>
          </p:nvPr>
        </p:nvSpPr>
        <p:spPr>
          <a:xfrm>
            <a:off x="611188" y="1905000"/>
            <a:ext cx="7923212" cy="4114800"/>
          </a:xfrm>
        </p:spPr>
        <p:txBody>
          <a:bodyPr/>
          <a:lstStyle/>
          <a:p>
            <a:pPr eaLnBrk="1" hangingPunct="1"/>
            <a:r>
              <a:rPr lang="ru-RU" smtClean="0"/>
              <a:t>Кариотип женщины содержит </a:t>
            </a:r>
            <a:br>
              <a:rPr lang="ru-RU" smtClean="0"/>
            </a:br>
            <a:r>
              <a:rPr lang="ru-RU" b="1" smtClean="0"/>
              <a:t>23 пары</a:t>
            </a:r>
            <a:r>
              <a:rPr lang="ru-RU" smtClean="0"/>
              <a:t> гомологичных </a:t>
            </a:r>
            <a:br>
              <a:rPr lang="ru-RU" smtClean="0"/>
            </a:br>
            <a:r>
              <a:rPr lang="ru-RU" smtClean="0"/>
              <a:t>хромосом: </a:t>
            </a:r>
          </a:p>
          <a:p>
            <a:pPr lvl="1" eaLnBrk="1" hangingPunct="1"/>
            <a:r>
              <a:rPr lang="ru-RU" smtClean="0"/>
              <a:t>22 пары </a:t>
            </a:r>
            <a:r>
              <a:rPr lang="ru-RU" b="1" smtClean="0"/>
              <a:t>аутосом</a:t>
            </a:r>
            <a:r>
              <a:rPr lang="ru-RU" smtClean="0"/>
              <a:t> </a:t>
            </a:r>
          </a:p>
          <a:p>
            <a:pPr lvl="1" eaLnBrk="1" hangingPunct="1"/>
            <a:r>
              <a:rPr lang="ru-RU" smtClean="0"/>
              <a:t>1 пару </a:t>
            </a:r>
            <a:r>
              <a:rPr lang="ru-RU" b="1" smtClean="0"/>
              <a:t>X хромосом</a:t>
            </a:r>
            <a:r>
              <a:rPr lang="ru-RU" smtClean="0"/>
              <a:t> </a:t>
            </a:r>
          </a:p>
        </p:txBody>
      </p:sp>
      <p:pic>
        <p:nvPicPr>
          <p:cNvPr id="33796" name="Picture 4"/>
          <p:cNvPicPr>
            <a:picLocks noChangeAspect="1" noChangeArrowheads="1"/>
          </p:cNvPicPr>
          <p:nvPr/>
        </p:nvPicPr>
        <p:blipFill>
          <a:blip r:embed="rId3"/>
          <a:srcRect/>
          <a:stretch>
            <a:fillRect/>
          </a:stretch>
        </p:blipFill>
        <p:spPr bwMode="auto">
          <a:xfrm>
            <a:off x="6804025" y="1700213"/>
            <a:ext cx="1865313" cy="4824412"/>
          </a:xfrm>
          <a:prstGeom prst="rect">
            <a:avLst/>
          </a:prstGeom>
          <a:noFill/>
          <a:ln w="9525">
            <a:noFill/>
            <a:miter lim="800000"/>
            <a:headEnd/>
            <a:tailEnd/>
          </a:ln>
        </p:spPr>
      </p:pic>
      <p:sp>
        <p:nvSpPr>
          <p:cNvPr id="33797" name="Text Box 5"/>
          <p:cNvSpPr txBox="1">
            <a:spLocks noChangeArrowheads="1"/>
          </p:cNvSpPr>
          <p:nvPr/>
        </p:nvSpPr>
        <p:spPr bwMode="auto">
          <a:xfrm>
            <a:off x="1763713" y="6092825"/>
            <a:ext cx="4956175" cy="366713"/>
          </a:xfrm>
          <a:prstGeom prst="rect">
            <a:avLst/>
          </a:prstGeom>
          <a:noFill/>
          <a:ln w="9525">
            <a:noFill/>
            <a:miter lim="800000"/>
            <a:headEnd/>
            <a:tailEnd/>
          </a:ln>
        </p:spPr>
        <p:txBody>
          <a:bodyPr wrap="none" lIns="90000" tIns="46800" rIns="90000" bIns="46800">
            <a:spAutoFit/>
          </a:bodyPr>
          <a:lstStyle/>
          <a:p>
            <a:r>
              <a:rPr lang="ru-RU"/>
              <a:t>Бальдунг Грин Ганс </a:t>
            </a:r>
            <a:r>
              <a:rPr lang="ru-RU" b="1"/>
              <a:t>Три возраста и смерть</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ru-RU" smtClean="0">
                <a:solidFill>
                  <a:schemeClr val="tx1"/>
                </a:solidFill>
              </a:rPr>
              <a:t>Кариотип мужчины</a:t>
            </a:r>
          </a:p>
        </p:txBody>
      </p:sp>
      <p:sp>
        <p:nvSpPr>
          <p:cNvPr id="34819" name="Rectangle 3"/>
          <p:cNvSpPr>
            <a:spLocks noGrp="1" noChangeArrowheads="1"/>
          </p:cNvSpPr>
          <p:nvPr>
            <p:ph type="body" idx="1"/>
          </p:nvPr>
        </p:nvSpPr>
        <p:spPr>
          <a:xfrm>
            <a:off x="539750" y="1700213"/>
            <a:ext cx="7994650" cy="4114800"/>
          </a:xfrm>
        </p:spPr>
        <p:txBody>
          <a:bodyPr/>
          <a:lstStyle/>
          <a:p>
            <a:pPr eaLnBrk="1" hangingPunct="1"/>
            <a:r>
              <a:rPr lang="ru-RU" smtClean="0"/>
              <a:t>Кариотип мужчины содержит</a:t>
            </a:r>
            <a:r>
              <a:rPr lang="en-US" smtClean="0"/>
              <a:t>: </a:t>
            </a:r>
            <a:endParaRPr lang="ru-RU" smtClean="0"/>
          </a:p>
          <a:p>
            <a:pPr lvl="1" eaLnBrk="1" hangingPunct="1"/>
            <a:r>
              <a:rPr lang="ru-RU" smtClean="0"/>
              <a:t>22 пары </a:t>
            </a:r>
            <a:r>
              <a:rPr lang="ru-RU" b="1" smtClean="0"/>
              <a:t>аутосом</a:t>
            </a:r>
            <a:r>
              <a:rPr lang="ru-RU" smtClean="0"/>
              <a:t> </a:t>
            </a:r>
          </a:p>
          <a:p>
            <a:pPr lvl="1" eaLnBrk="1" hangingPunct="1"/>
            <a:r>
              <a:rPr lang="ru-RU" smtClean="0"/>
              <a:t>одну X хромосому </a:t>
            </a:r>
          </a:p>
          <a:p>
            <a:pPr lvl="1" eaLnBrk="1" hangingPunct="1"/>
            <a:r>
              <a:rPr lang="ru-RU" smtClean="0"/>
              <a:t>одну </a:t>
            </a:r>
            <a:r>
              <a:rPr lang="ru-RU" b="1" smtClean="0"/>
              <a:t>Y хромосому</a:t>
            </a:r>
            <a:r>
              <a:rPr lang="ru-RU" smtClean="0"/>
              <a:t> </a:t>
            </a:r>
          </a:p>
        </p:txBody>
      </p:sp>
      <p:pic>
        <p:nvPicPr>
          <p:cNvPr id="34820" name="Picture 4"/>
          <p:cNvPicPr>
            <a:picLocks noChangeAspect="1" noChangeArrowheads="1"/>
          </p:cNvPicPr>
          <p:nvPr/>
        </p:nvPicPr>
        <p:blipFill>
          <a:blip r:embed="rId3"/>
          <a:srcRect/>
          <a:stretch>
            <a:fillRect/>
          </a:stretch>
        </p:blipFill>
        <p:spPr bwMode="auto">
          <a:xfrm>
            <a:off x="3708400" y="3746500"/>
            <a:ext cx="5400675" cy="3067050"/>
          </a:xfrm>
          <a:prstGeom prst="rect">
            <a:avLst/>
          </a:prstGeom>
          <a:noFill/>
          <a:ln w="9525">
            <a:noFill/>
            <a:miter lim="800000"/>
            <a:headEnd/>
            <a:tailEnd/>
          </a:ln>
        </p:spPr>
      </p:pic>
      <p:sp>
        <p:nvSpPr>
          <p:cNvPr id="34821" name="Text Box 5"/>
          <p:cNvSpPr txBox="1">
            <a:spLocks noChangeArrowheads="1"/>
          </p:cNvSpPr>
          <p:nvPr/>
        </p:nvSpPr>
        <p:spPr bwMode="auto">
          <a:xfrm>
            <a:off x="1547813" y="4724400"/>
            <a:ext cx="2035175" cy="1739900"/>
          </a:xfrm>
          <a:prstGeom prst="rect">
            <a:avLst/>
          </a:prstGeom>
          <a:noFill/>
          <a:ln w="9525">
            <a:noFill/>
            <a:miter lim="800000"/>
            <a:headEnd/>
            <a:tailEnd/>
          </a:ln>
        </p:spPr>
        <p:txBody>
          <a:bodyPr lIns="90000" tIns="46800" rIns="90000" bIns="46800">
            <a:spAutoFit/>
          </a:bodyPr>
          <a:lstStyle/>
          <a:p>
            <a:r>
              <a:rPr lang="ru-RU"/>
              <a:t>Бара Эдуард </a:t>
            </a:r>
            <a:r>
              <a:rPr lang="ru-RU" b="1"/>
              <a:t>Корнуоллский пейзаж с фигурами и оловянными рудниками</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4" descr="Down"/>
          <p:cNvPicPr>
            <a:picLocks noChangeAspect="1" noChangeArrowheads="1"/>
          </p:cNvPicPr>
          <p:nvPr/>
        </p:nvPicPr>
        <p:blipFill>
          <a:blip r:embed="rId3"/>
          <a:srcRect/>
          <a:stretch>
            <a:fillRect/>
          </a:stretch>
        </p:blipFill>
        <p:spPr bwMode="auto">
          <a:xfrm>
            <a:off x="179388" y="260350"/>
            <a:ext cx="5616575" cy="4906963"/>
          </a:xfrm>
          <a:prstGeom prst="rect">
            <a:avLst/>
          </a:prstGeom>
          <a:noFill/>
          <a:ln w="9525">
            <a:noFill/>
            <a:miter lim="800000"/>
            <a:headEnd/>
            <a:tailEnd/>
          </a:ln>
        </p:spPr>
      </p:pic>
      <p:sp>
        <p:nvSpPr>
          <p:cNvPr id="35843" name="Text Box 5"/>
          <p:cNvSpPr txBox="1">
            <a:spLocks noChangeArrowheads="1"/>
          </p:cNvSpPr>
          <p:nvPr/>
        </p:nvSpPr>
        <p:spPr bwMode="auto">
          <a:xfrm>
            <a:off x="1116013" y="5419725"/>
            <a:ext cx="4113212" cy="701675"/>
          </a:xfrm>
          <a:prstGeom prst="rect">
            <a:avLst/>
          </a:prstGeom>
          <a:noFill/>
          <a:ln w="9525">
            <a:noFill/>
            <a:miter lim="800000"/>
            <a:headEnd/>
            <a:tailEnd/>
          </a:ln>
        </p:spPr>
        <p:txBody>
          <a:bodyPr wrap="none">
            <a:spAutoFit/>
          </a:bodyPr>
          <a:lstStyle/>
          <a:p>
            <a:r>
              <a:rPr lang="ru-RU" sz="2000"/>
              <a:t>Идиограмма человека, больного </a:t>
            </a:r>
            <a:br>
              <a:rPr lang="ru-RU" sz="2000"/>
            </a:br>
            <a:r>
              <a:rPr lang="ru-RU" sz="2000" b="1"/>
              <a:t>синдромом Дауна (+21)</a:t>
            </a:r>
            <a:r>
              <a:rPr lang="ru-RU" sz="2000"/>
              <a:t> </a:t>
            </a:r>
          </a:p>
        </p:txBody>
      </p:sp>
      <p:pic>
        <p:nvPicPr>
          <p:cNvPr id="35844" name="Picture 6"/>
          <p:cNvPicPr>
            <a:picLocks noChangeAspect="1" noChangeArrowheads="1"/>
          </p:cNvPicPr>
          <p:nvPr/>
        </p:nvPicPr>
        <p:blipFill>
          <a:blip r:embed="rId4"/>
          <a:srcRect/>
          <a:stretch>
            <a:fillRect/>
          </a:stretch>
        </p:blipFill>
        <p:spPr bwMode="auto">
          <a:xfrm>
            <a:off x="5800725" y="1916113"/>
            <a:ext cx="3343275" cy="4086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5" descr="ch2f2"/>
          <p:cNvPicPr>
            <a:picLocks noChangeAspect="1" noChangeArrowheads="1"/>
          </p:cNvPicPr>
          <p:nvPr/>
        </p:nvPicPr>
        <p:blipFill>
          <a:blip r:embed="rId3"/>
          <a:srcRect/>
          <a:stretch>
            <a:fillRect/>
          </a:stretch>
        </p:blipFill>
        <p:spPr bwMode="auto">
          <a:xfrm>
            <a:off x="468313" y="333375"/>
            <a:ext cx="4730750" cy="6335713"/>
          </a:xfrm>
          <a:prstGeom prst="rect">
            <a:avLst/>
          </a:prstGeom>
          <a:noFill/>
          <a:ln w="9525">
            <a:noFill/>
            <a:miter lim="800000"/>
            <a:headEnd/>
            <a:tailEnd/>
          </a:ln>
        </p:spPr>
      </p:pic>
      <p:sp>
        <p:nvSpPr>
          <p:cNvPr id="36867" name="Text Box 6"/>
          <p:cNvSpPr txBox="1">
            <a:spLocks noChangeArrowheads="1"/>
          </p:cNvSpPr>
          <p:nvPr/>
        </p:nvSpPr>
        <p:spPr bwMode="auto">
          <a:xfrm>
            <a:off x="5487988" y="333375"/>
            <a:ext cx="3476625" cy="6134100"/>
          </a:xfrm>
          <a:prstGeom prst="rect">
            <a:avLst/>
          </a:prstGeom>
          <a:noFill/>
          <a:ln w="9525">
            <a:noFill/>
            <a:miter lim="800000"/>
            <a:headEnd/>
            <a:tailEnd/>
          </a:ln>
        </p:spPr>
        <p:txBody>
          <a:bodyPr>
            <a:spAutoFit/>
          </a:bodyPr>
          <a:lstStyle/>
          <a:p>
            <a:r>
              <a:rPr lang="ru-RU" b="1"/>
              <a:t>Содержание хромосомной ДНК человека во время клеточного цикла</a:t>
            </a:r>
            <a:r>
              <a:rPr lang="ru-RU"/>
              <a:t> </a:t>
            </a:r>
          </a:p>
          <a:p>
            <a:endParaRPr lang="ru-RU"/>
          </a:p>
          <a:p>
            <a:pPr>
              <a:buFontTx/>
              <a:buChar char="•"/>
            </a:pPr>
            <a:r>
              <a:rPr lang="ru-RU">
                <a:solidFill>
                  <a:schemeClr val="tx2"/>
                </a:solidFill>
              </a:rPr>
              <a:t> Хромосомы содержат одну спираль ДНК </a:t>
            </a:r>
            <a:r>
              <a:rPr lang="ru-RU" b="1">
                <a:solidFill>
                  <a:schemeClr val="tx2"/>
                </a:solidFill>
              </a:rPr>
              <a:t>от анафазы митоза до удвоения ДНК</a:t>
            </a:r>
            <a:r>
              <a:rPr lang="ru-RU">
                <a:solidFill>
                  <a:schemeClr val="tx2"/>
                </a:solidFill>
              </a:rPr>
              <a:t> в </a:t>
            </a:r>
            <a:r>
              <a:rPr lang="en-US">
                <a:solidFill>
                  <a:schemeClr val="tx2"/>
                </a:solidFill>
              </a:rPr>
              <a:t>S </a:t>
            </a:r>
            <a:r>
              <a:rPr lang="ru-RU">
                <a:solidFill>
                  <a:schemeClr val="tx2"/>
                </a:solidFill>
              </a:rPr>
              <a:t>фазу. </a:t>
            </a:r>
          </a:p>
          <a:p>
            <a:pPr>
              <a:buFontTx/>
              <a:buChar char="•"/>
            </a:pPr>
            <a:r>
              <a:rPr lang="ru-RU">
                <a:solidFill>
                  <a:schemeClr val="tx2"/>
                </a:solidFill>
              </a:rPr>
              <a:t> С этой стадии до окончания метафазы митоза хромосома содержит две хроматиды, каждая из которых содержит молекулу ДНК, т.е. на хромосому приходится две молекулы ДНК. </a:t>
            </a:r>
          </a:p>
          <a:p>
            <a:pPr>
              <a:buFontTx/>
              <a:buChar char="•"/>
            </a:pPr>
            <a:r>
              <a:rPr lang="ru-RU">
                <a:solidFill>
                  <a:schemeClr val="tx2"/>
                </a:solidFill>
              </a:rPr>
              <a:t> Содержание ДНК диплоидной клетки </a:t>
            </a:r>
            <a:r>
              <a:rPr lang="ru-RU" b="1">
                <a:solidFill>
                  <a:schemeClr val="tx2"/>
                </a:solidFill>
              </a:rPr>
              <a:t>перед  </a:t>
            </a:r>
            <a:r>
              <a:rPr lang="en-US" b="1">
                <a:solidFill>
                  <a:schemeClr val="tx2"/>
                </a:solidFill>
              </a:rPr>
              <a:t>S </a:t>
            </a:r>
            <a:r>
              <a:rPr lang="ru-RU" b="1">
                <a:solidFill>
                  <a:schemeClr val="tx2"/>
                </a:solidFill>
              </a:rPr>
              <a:t>фазой</a:t>
            </a:r>
            <a:r>
              <a:rPr lang="ru-RU">
                <a:solidFill>
                  <a:schemeClr val="tx2"/>
                </a:solidFill>
              </a:rPr>
              <a:t> -  </a:t>
            </a:r>
            <a:r>
              <a:rPr lang="ru-RU" b="1">
                <a:solidFill>
                  <a:schemeClr val="tx2"/>
                </a:solidFill>
              </a:rPr>
              <a:t>2с</a:t>
            </a:r>
            <a:r>
              <a:rPr lang="ru-RU">
                <a:solidFill>
                  <a:schemeClr val="tx2"/>
                </a:solidFill>
              </a:rPr>
              <a:t> (удвоенное содержание ДНК гаплоидной клетки), тогда как </a:t>
            </a:r>
            <a:r>
              <a:rPr lang="ru-RU" b="1">
                <a:solidFill>
                  <a:schemeClr val="tx2"/>
                </a:solidFill>
              </a:rPr>
              <a:t>между </a:t>
            </a:r>
            <a:r>
              <a:rPr lang="en-US" b="1">
                <a:solidFill>
                  <a:schemeClr val="tx2"/>
                </a:solidFill>
              </a:rPr>
              <a:t>S </a:t>
            </a:r>
            <a:r>
              <a:rPr lang="ru-RU" b="1">
                <a:solidFill>
                  <a:schemeClr val="tx2"/>
                </a:solidFill>
              </a:rPr>
              <a:t>фазой и митозом</a:t>
            </a:r>
            <a:r>
              <a:rPr lang="ru-RU">
                <a:solidFill>
                  <a:schemeClr val="tx2"/>
                </a:solidFill>
              </a:rPr>
              <a:t> оно равно </a:t>
            </a:r>
            <a:r>
              <a:rPr lang="ru-RU" b="1">
                <a:solidFill>
                  <a:schemeClr val="tx2"/>
                </a:solidFill>
              </a:rPr>
              <a:t>4с.</a:t>
            </a:r>
          </a:p>
        </p:txBody>
      </p:sp>
      <p:sp>
        <p:nvSpPr>
          <p:cNvPr id="36868" name="Text Box 7"/>
          <p:cNvSpPr txBox="1">
            <a:spLocks noChangeArrowheads="1"/>
          </p:cNvSpPr>
          <p:nvPr/>
        </p:nvSpPr>
        <p:spPr bwMode="auto">
          <a:xfrm>
            <a:off x="3708400" y="4941888"/>
            <a:ext cx="876300" cy="457200"/>
          </a:xfrm>
          <a:prstGeom prst="rect">
            <a:avLst/>
          </a:prstGeom>
          <a:noFill/>
          <a:ln w="9525">
            <a:noFill/>
            <a:miter lim="800000"/>
            <a:headEnd/>
            <a:tailEnd/>
          </a:ln>
        </p:spPr>
        <p:txBody>
          <a:bodyPr wrap="none" lIns="90000" tIns="46800" rIns="90000" bIns="46800">
            <a:spAutoFit/>
          </a:bodyPr>
          <a:lstStyle/>
          <a:p>
            <a:r>
              <a:rPr lang="ru-RU" sz="2400" b="1">
                <a:solidFill>
                  <a:srgbClr val="F36329"/>
                </a:solidFill>
              </a:rPr>
              <a:t>2</a:t>
            </a:r>
            <a:r>
              <a:rPr lang="en-US" sz="2400" b="1">
                <a:solidFill>
                  <a:srgbClr val="F36329"/>
                </a:solidFill>
              </a:rPr>
              <a:t>n2c</a:t>
            </a:r>
            <a:endParaRPr lang="ru-RU" sz="2400" b="1">
              <a:solidFill>
                <a:srgbClr val="F36329"/>
              </a:solidFill>
            </a:endParaRPr>
          </a:p>
        </p:txBody>
      </p:sp>
      <p:sp>
        <p:nvSpPr>
          <p:cNvPr id="36869" name="Text Box 8"/>
          <p:cNvSpPr txBox="1">
            <a:spLocks noChangeArrowheads="1"/>
          </p:cNvSpPr>
          <p:nvPr/>
        </p:nvSpPr>
        <p:spPr bwMode="auto">
          <a:xfrm>
            <a:off x="179388" y="1052513"/>
            <a:ext cx="876300" cy="457200"/>
          </a:xfrm>
          <a:prstGeom prst="rect">
            <a:avLst/>
          </a:prstGeom>
          <a:noFill/>
          <a:ln w="9525">
            <a:noFill/>
            <a:miter lim="800000"/>
            <a:headEnd/>
            <a:tailEnd/>
          </a:ln>
        </p:spPr>
        <p:txBody>
          <a:bodyPr wrap="none" lIns="90000" tIns="46800" rIns="90000" bIns="46800">
            <a:spAutoFit/>
          </a:bodyPr>
          <a:lstStyle/>
          <a:p>
            <a:r>
              <a:rPr lang="ru-RU" sz="2400" b="1">
                <a:solidFill>
                  <a:srgbClr val="F36329"/>
                </a:solidFill>
              </a:rPr>
              <a:t>2</a:t>
            </a:r>
            <a:r>
              <a:rPr lang="en-US" sz="2400" b="1">
                <a:solidFill>
                  <a:srgbClr val="F36329"/>
                </a:solidFill>
              </a:rPr>
              <a:t>n4c</a:t>
            </a:r>
            <a:endParaRPr lang="ru-RU" sz="2400" b="1">
              <a:solidFill>
                <a:srgbClr val="F36329"/>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noChangeArrowheads="1"/>
          </p:cNvSpPr>
          <p:nvPr>
            <p:ph type="ctrTitle"/>
          </p:nvPr>
        </p:nvSpPr>
        <p:spPr/>
        <p:txBody>
          <a:bodyPr/>
          <a:lstStyle/>
          <a:p>
            <a:pPr eaLnBrk="1" hangingPunct="1"/>
            <a:r>
              <a:rPr lang="ru-RU" sz="4800" smtClean="0">
                <a:solidFill>
                  <a:schemeClr val="tx1"/>
                </a:solidFill>
              </a:rPr>
              <a:t>Способы деления клетки:</a:t>
            </a:r>
            <a:br>
              <a:rPr lang="ru-RU" sz="4800" smtClean="0">
                <a:solidFill>
                  <a:schemeClr val="tx1"/>
                </a:solidFill>
              </a:rPr>
            </a:br>
            <a:r>
              <a:rPr lang="ru-RU" sz="4800" smtClean="0">
                <a:solidFill>
                  <a:schemeClr val="tx1"/>
                </a:solidFill>
              </a:rPr>
              <a:t>митоз, амитоз</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ru-RU" b="1" smtClean="0">
                <a:solidFill>
                  <a:schemeClr val="tx1"/>
                </a:solidFill>
              </a:rPr>
              <a:t>Способы деления клетки: митоз и амитоз</a:t>
            </a:r>
          </a:p>
        </p:txBody>
      </p:sp>
      <p:sp>
        <p:nvSpPr>
          <p:cNvPr id="38915" name="Rectangle 3"/>
          <p:cNvSpPr>
            <a:spLocks noGrp="1" noChangeArrowheads="1"/>
          </p:cNvSpPr>
          <p:nvPr>
            <p:ph type="body" idx="1"/>
          </p:nvPr>
        </p:nvSpPr>
        <p:spPr>
          <a:xfrm>
            <a:off x="611188" y="1905000"/>
            <a:ext cx="7923212" cy="4114800"/>
          </a:xfrm>
        </p:spPr>
        <p:txBody>
          <a:bodyPr/>
          <a:lstStyle/>
          <a:p>
            <a:pPr eaLnBrk="1" hangingPunct="1"/>
            <a:r>
              <a:rPr lang="ru-RU" smtClean="0"/>
              <a:t>Основные способы деления соматических клеток – митоз и амитоз</a:t>
            </a:r>
          </a:p>
          <a:p>
            <a:pPr eaLnBrk="1" hangingPunct="1"/>
            <a:r>
              <a:rPr lang="ru-RU" b="1" smtClean="0">
                <a:solidFill>
                  <a:schemeClr val="tx1"/>
                </a:solidFill>
              </a:rPr>
              <a:t>Митоз</a:t>
            </a:r>
            <a:r>
              <a:rPr lang="ru-RU" b="1" smtClean="0"/>
              <a:t> </a:t>
            </a:r>
            <a:r>
              <a:rPr lang="ru-RU" smtClean="0"/>
              <a:t>(греч. </a:t>
            </a:r>
            <a:r>
              <a:rPr lang="ru-RU" i="1" smtClean="0"/>
              <a:t>митос </a:t>
            </a:r>
            <a:r>
              <a:rPr lang="ru-RU" smtClean="0"/>
              <a:t>– нить) – непрямое деление клетки, преимущественный тип деления соматических клеток эукариот.</a:t>
            </a:r>
          </a:p>
          <a:p>
            <a:pPr eaLnBrk="1" hangingPunct="1"/>
            <a:r>
              <a:rPr lang="ru-RU" smtClean="0"/>
              <a:t>Образующиеся при митозе дочерние клетки </a:t>
            </a:r>
            <a:r>
              <a:rPr lang="ru-RU" b="1" smtClean="0"/>
              <a:t>генетически идентичны</a:t>
            </a:r>
            <a:r>
              <a:rPr lang="ru-RU" smtClean="0"/>
              <a:t> материнской</a:t>
            </a:r>
            <a:endParaRPr lang="ru-RU" b="1"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a:xfrm>
            <a:off x="684213" y="692150"/>
            <a:ext cx="7850187" cy="5327650"/>
          </a:xfrm>
        </p:spPr>
        <p:txBody>
          <a:bodyPr/>
          <a:lstStyle/>
          <a:p>
            <a:pPr eaLnBrk="1" hangingPunct="1"/>
            <a:r>
              <a:rPr lang="ru-RU" smtClean="0"/>
              <a:t>Деление клеток впервые было описано</a:t>
            </a:r>
          </a:p>
          <a:p>
            <a:pPr lvl="1" eaLnBrk="1" hangingPunct="1"/>
            <a:r>
              <a:rPr lang="ru-RU" b="1" smtClean="0"/>
              <a:t>Страсбургером</a:t>
            </a:r>
            <a:r>
              <a:rPr lang="ru-RU" smtClean="0"/>
              <a:t> (1875) в растительных клетках</a:t>
            </a:r>
          </a:p>
          <a:p>
            <a:pPr lvl="1" eaLnBrk="1" hangingPunct="1"/>
            <a:r>
              <a:rPr lang="ru-RU" b="1" smtClean="0"/>
              <a:t>Флемингом </a:t>
            </a:r>
            <a:r>
              <a:rPr lang="ru-RU" smtClean="0"/>
              <a:t>(1879) в животных клетках</a:t>
            </a:r>
          </a:p>
          <a:p>
            <a:pPr lvl="1" eaLnBrk="1" hangingPunct="1">
              <a:buFont typeface="Wingdings" pitchFamily="2" charset="2"/>
              <a:buNone/>
            </a:pPr>
            <a:endParaRPr lang="ru-RU" smtClean="0"/>
          </a:p>
          <a:p>
            <a:pPr eaLnBrk="1" hangingPunct="1"/>
            <a:r>
              <a:rPr lang="ru-RU" smtClean="0"/>
              <a:t>Термин «митоз» был введен </a:t>
            </a:r>
            <a:r>
              <a:rPr lang="ru-RU" b="1" smtClean="0"/>
              <a:t>Флемингом</a:t>
            </a:r>
            <a:r>
              <a:rPr lang="ru-RU" smtClean="0"/>
              <a:t> в 1880 году</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ru-RU" b="1" smtClean="0">
                <a:solidFill>
                  <a:schemeClr val="tx1"/>
                </a:solidFill>
              </a:rPr>
              <a:t>Амитоз</a:t>
            </a:r>
          </a:p>
        </p:txBody>
      </p:sp>
      <p:sp>
        <p:nvSpPr>
          <p:cNvPr id="40963" name="Rectangle 3"/>
          <p:cNvSpPr>
            <a:spLocks noGrp="1" noChangeArrowheads="1"/>
          </p:cNvSpPr>
          <p:nvPr>
            <p:ph type="body" idx="1"/>
          </p:nvPr>
        </p:nvSpPr>
        <p:spPr>
          <a:xfrm>
            <a:off x="539750" y="1905000"/>
            <a:ext cx="7994650" cy="4114800"/>
          </a:xfrm>
        </p:spPr>
        <p:txBody>
          <a:bodyPr/>
          <a:lstStyle/>
          <a:p>
            <a:pPr eaLnBrk="1" hangingPunct="1">
              <a:lnSpc>
                <a:spcPct val="90000"/>
              </a:lnSpc>
            </a:pPr>
            <a:r>
              <a:rPr lang="ru-RU" b="1" smtClean="0">
                <a:solidFill>
                  <a:schemeClr val="tx1"/>
                </a:solidFill>
              </a:rPr>
              <a:t>Амитоз</a:t>
            </a:r>
            <a:r>
              <a:rPr lang="ru-RU" b="1" smtClean="0"/>
              <a:t> </a:t>
            </a:r>
            <a:r>
              <a:rPr lang="ru-RU" smtClean="0"/>
              <a:t>– прямое деление клетки, при котором генетический материал </a:t>
            </a:r>
            <a:r>
              <a:rPr lang="ru-RU" b="1" smtClean="0"/>
              <a:t>не удваивается (?)</a:t>
            </a:r>
            <a:r>
              <a:rPr lang="ru-RU" smtClean="0"/>
              <a:t> и распределяется (равномерно или неравномерно) между дочерними клетками</a:t>
            </a:r>
          </a:p>
          <a:p>
            <a:pPr eaLnBrk="1" hangingPunct="1">
              <a:lnSpc>
                <a:spcPct val="90000"/>
              </a:lnSpc>
            </a:pPr>
            <a:r>
              <a:rPr lang="ru-RU" smtClean="0"/>
              <a:t>Характерен для некоторых одноклеточных организмов</a:t>
            </a:r>
          </a:p>
          <a:p>
            <a:pPr eaLnBrk="1" hangingPunct="1">
              <a:lnSpc>
                <a:spcPct val="90000"/>
              </a:lnSpc>
            </a:pPr>
            <a:r>
              <a:rPr lang="ru-RU" smtClean="0"/>
              <a:t>Встречается в хрящевой, соединительной ткани, в раковых клетках</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a:xfrm>
            <a:off x="539750" y="333375"/>
            <a:ext cx="3168650" cy="5686425"/>
          </a:xfrm>
        </p:spPr>
        <p:txBody>
          <a:bodyPr/>
          <a:lstStyle/>
          <a:p>
            <a:pPr eaLnBrk="1" hangingPunct="1"/>
            <a:r>
              <a:rPr lang="ru-RU" smtClean="0"/>
              <a:t>При амитозе и клетка, и ядро удлиняются и разделяются посередине</a:t>
            </a:r>
          </a:p>
          <a:p>
            <a:pPr eaLnBrk="1" hangingPunct="1"/>
            <a:r>
              <a:rPr lang="ru-RU" smtClean="0"/>
              <a:t>Дочерние клетки – приблизи-тельно равные образования</a:t>
            </a:r>
          </a:p>
        </p:txBody>
      </p:sp>
      <p:grpSp>
        <p:nvGrpSpPr>
          <p:cNvPr id="41987" name="Group 21"/>
          <p:cNvGrpSpPr>
            <a:grpSpLocks/>
          </p:cNvGrpSpPr>
          <p:nvPr/>
        </p:nvGrpSpPr>
        <p:grpSpPr bwMode="auto">
          <a:xfrm>
            <a:off x="3851275" y="1773238"/>
            <a:ext cx="5041900" cy="2557462"/>
            <a:chOff x="2426" y="1117"/>
            <a:chExt cx="3176" cy="1611"/>
          </a:xfrm>
        </p:grpSpPr>
        <p:grpSp>
          <p:nvGrpSpPr>
            <p:cNvPr id="41989" name="Group 8"/>
            <p:cNvGrpSpPr>
              <a:grpSpLocks/>
            </p:cNvGrpSpPr>
            <p:nvPr/>
          </p:nvGrpSpPr>
          <p:grpSpPr bwMode="auto">
            <a:xfrm>
              <a:off x="2426" y="1434"/>
              <a:ext cx="953" cy="953"/>
              <a:chOff x="2653" y="1525"/>
              <a:chExt cx="953" cy="953"/>
            </a:xfrm>
          </p:grpSpPr>
          <p:sp>
            <p:nvSpPr>
              <p:cNvPr id="42001" name="Oval 4"/>
              <p:cNvSpPr>
                <a:spLocks noChangeArrowheads="1"/>
              </p:cNvSpPr>
              <p:nvPr/>
            </p:nvSpPr>
            <p:spPr bwMode="auto">
              <a:xfrm>
                <a:off x="2653" y="1525"/>
                <a:ext cx="953" cy="953"/>
              </a:xfrm>
              <a:prstGeom prst="ellipse">
                <a:avLst/>
              </a:prstGeom>
              <a:solidFill>
                <a:srgbClr val="FFFF00"/>
              </a:solidFill>
              <a:ln w="9525">
                <a:solidFill>
                  <a:schemeClr val="tx1"/>
                </a:solidFill>
                <a:round/>
                <a:headEnd/>
                <a:tailEnd/>
              </a:ln>
            </p:spPr>
            <p:txBody>
              <a:bodyPr wrap="none" anchor="ctr"/>
              <a:lstStyle/>
              <a:p>
                <a:endParaRPr lang="ru-RU"/>
              </a:p>
            </p:txBody>
          </p:sp>
          <p:sp>
            <p:nvSpPr>
              <p:cNvPr id="42002" name="Oval 5"/>
              <p:cNvSpPr>
                <a:spLocks noChangeArrowheads="1"/>
              </p:cNvSpPr>
              <p:nvPr/>
            </p:nvSpPr>
            <p:spPr bwMode="auto">
              <a:xfrm>
                <a:off x="2835" y="1706"/>
                <a:ext cx="589" cy="590"/>
              </a:xfrm>
              <a:prstGeom prst="ellipse">
                <a:avLst/>
              </a:prstGeom>
              <a:solidFill>
                <a:schemeClr val="accent1"/>
              </a:solidFill>
              <a:ln w="9525">
                <a:solidFill>
                  <a:schemeClr val="tx1"/>
                </a:solidFill>
                <a:round/>
                <a:headEnd/>
                <a:tailEnd/>
              </a:ln>
            </p:spPr>
            <p:txBody>
              <a:bodyPr wrap="none" anchor="ctr"/>
              <a:lstStyle/>
              <a:p>
                <a:endParaRPr lang="ru-RU"/>
              </a:p>
            </p:txBody>
          </p:sp>
        </p:grpSp>
        <p:grpSp>
          <p:nvGrpSpPr>
            <p:cNvPr id="41990" name="Group 18"/>
            <p:cNvGrpSpPr>
              <a:grpSpLocks/>
            </p:cNvGrpSpPr>
            <p:nvPr/>
          </p:nvGrpSpPr>
          <p:grpSpPr bwMode="auto">
            <a:xfrm>
              <a:off x="3787" y="1162"/>
              <a:ext cx="758" cy="1566"/>
              <a:chOff x="3959" y="1199"/>
              <a:chExt cx="758" cy="1566"/>
            </a:xfrm>
          </p:grpSpPr>
          <p:sp>
            <p:nvSpPr>
              <p:cNvPr id="41999" name="Freeform 6"/>
              <p:cNvSpPr>
                <a:spLocks/>
              </p:cNvSpPr>
              <p:nvPr/>
            </p:nvSpPr>
            <p:spPr bwMode="auto">
              <a:xfrm>
                <a:off x="3959" y="1199"/>
                <a:ext cx="758" cy="1566"/>
              </a:xfrm>
              <a:custGeom>
                <a:avLst/>
                <a:gdLst>
                  <a:gd name="T0" fmla="*/ 191 w 758"/>
                  <a:gd name="T1" fmla="*/ 8 h 1566"/>
                  <a:gd name="T2" fmla="*/ 55 w 758"/>
                  <a:gd name="T3" fmla="*/ 54 h 1566"/>
                  <a:gd name="T4" fmla="*/ 10 w 758"/>
                  <a:gd name="T5" fmla="*/ 235 h 1566"/>
                  <a:gd name="T6" fmla="*/ 15 w 758"/>
                  <a:gd name="T7" fmla="*/ 395 h 1566"/>
                  <a:gd name="T8" fmla="*/ 102 w 758"/>
                  <a:gd name="T9" fmla="*/ 539 h 1566"/>
                  <a:gd name="T10" fmla="*/ 140 w 758"/>
                  <a:gd name="T11" fmla="*/ 711 h 1566"/>
                  <a:gd name="T12" fmla="*/ 111 w 758"/>
                  <a:gd name="T13" fmla="*/ 884 h 1566"/>
                  <a:gd name="T14" fmla="*/ 73 w 758"/>
                  <a:gd name="T15" fmla="*/ 1038 h 1566"/>
                  <a:gd name="T16" fmla="*/ 54 w 758"/>
                  <a:gd name="T17" fmla="*/ 1259 h 1566"/>
                  <a:gd name="T18" fmla="*/ 146 w 758"/>
                  <a:gd name="T19" fmla="*/ 1415 h 1566"/>
                  <a:gd name="T20" fmla="*/ 373 w 758"/>
                  <a:gd name="T21" fmla="*/ 1551 h 1566"/>
                  <a:gd name="T22" fmla="*/ 599 w 758"/>
                  <a:gd name="T23" fmla="*/ 1505 h 1566"/>
                  <a:gd name="T24" fmla="*/ 735 w 758"/>
                  <a:gd name="T25" fmla="*/ 1279 h 1566"/>
                  <a:gd name="T26" fmla="*/ 735 w 758"/>
                  <a:gd name="T27" fmla="*/ 1006 h 1566"/>
                  <a:gd name="T28" fmla="*/ 668 w 758"/>
                  <a:gd name="T29" fmla="*/ 855 h 1566"/>
                  <a:gd name="T30" fmla="*/ 582 w 758"/>
                  <a:gd name="T31" fmla="*/ 692 h 1566"/>
                  <a:gd name="T32" fmla="*/ 524 w 758"/>
                  <a:gd name="T33" fmla="*/ 577 h 1566"/>
                  <a:gd name="T34" fmla="*/ 543 w 758"/>
                  <a:gd name="T35" fmla="*/ 423 h 1566"/>
                  <a:gd name="T36" fmla="*/ 553 w 758"/>
                  <a:gd name="T37" fmla="*/ 222 h 1566"/>
                  <a:gd name="T38" fmla="*/ 486 w 758"/>
                  <a:gd name="T39" fmla="*/ 59 h 1566"/>
                  <a:gd name="T40" fmla="*/ 327 w 758"/>
                  <a:gd name="T41" fmla="*/ 8 h 1566"/>
                  <a:gd name="T42" fmla="*/ 191 w 758"/>
                  <a:gd name="T43" fmla="*/ 8 h 15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8"/>
                  <a:gd name="T67" fmla="*/ 0 h 1566"/>
                  <a:gd name="T68" fmla="*/ 758 w 758"/>
                  <a:gd name="T69" fmla="*/ 1566 h 15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8" h="1566">
                    <a:moveTo>
                      <a:pt x="191" y="8"/>
                    </a:moveTo>
                    <a:cubicBezTo>
                      <a:pt x="146" y="16"/>
                      <a:pt x="85" y="16"/>
                      <a:pt x="55" y="54"/>
                    </a:cubicBezTo>
                    <a:cubicBezTo>
                      <a:pt x="25" y="92"/>
                      <a:pt x="17" y="178"/>
                      <a:pt x="10" y="235"/>
                    </a:cubicBezTo>
                    <a:cubicBezTo>
                      <a:pt x="3" y="292"/>
                      <a:pt x="0" y="344"/>
                      <a:pt x="15" y="395"/>
                    </a:cubicBezTo>
                    <a:cubicBezTo>
                      <a:pt x="30" y="446"/>
                      <a:pt x="81" y="486"/>
                      <a:pt x="102" y="539"/>
                    </a:cubicBezTo>
                    <a:cubicBezTo>
                      <a:pt x="123" y="592"/>
                      <a:pt x="139" y="654"/>
                      <a:pt x="140" y="711"/>
                    </a:cubicBezTo>
                    <a:cubicBezTo>
                      <a:pt x="141" y="768"/>
                      <a:pt x="122" y="830"/>
                      <a:pt x="111" y="884"/>
                    </a:cubicBezTo>
                    <a:cubicBezTo>
                      <a:pt x="100" y="938"/>
                      <a:pt x="82" y="976"/>
                      <a:pt x="73" y="1038"/>
                    </a:cubicBezTo>
                    <a:cubicBezTo>
                      <a:pt x="64" y="1100"/>
                      <a:pt x="42" y="1196"/>
                      <a:pt x="54" y="1259"/>
                    </a:cubicBezTo>
                    <a:cubicBezTo>
                      <a:pt x="66" y="1322"/>
                      <a:pt x="93" y="1366"/>
                      <a:pt x="146" y="1415"/>
                    </a:cubicBezTo>
                    <a:cubicBezTo>
                      <a:pt x="199" y="1464"/>
                      <a:pt x="298" y="1536"/>
                      <a:pt x="373" y="1551"/>
                    </a:cubicBezTo>
                    <a:cubicBezTo>
                      <a:pt x="448" y="1566"/>
                      <a:pt x="539" y="1550"/>
                      <a:pt x="599" y="1505"/>
                    </a:cubicBezTo>
                    <a:cubicBezTo>
                      <a:pt x="659" y="1460"/>
                      <a:pt x="712" y="1362"/>
                      <a:pt x="735" y="1279"/>
                    </a:cubicBezTo>
                    <a:cubicBezTo>
                      <a:pt x="758" y="1196"/>
                      <a:pt x="746" y="1077"/>
                      <a:pt x="735" y="1006"/>
                    </a:cubicBezTo>
                    <a:cubicBezTo>
                      <a:pt x="724" y="935"/>
                      <a:pt x="693" y="907"/>
                      <a:pt x="668" y="855"/>
                    </a:cubicBezTo>
                    <a:cubicBezTo>
                      <a:pt x="643" y="803"/>
                      <a:pt x="606" y="738"/>
                      <a:pt x="582" y="692"/>
                    </a:cubicBezTo>
                    <a:cubicBezTo>
                      <a:pt x="558" y="646"/>
                      <a:pt x="531" y="622"/>
                      <a:pt x="524" y="577"/>
                    </a:cubicBezTo>
                    <a:cubicBezTo>
                      <a:pt x="517" y="532"/>
                      <a:pt x="538" y="482"/>
                      <a:pt x="543" y="423"/>
                    </a:cubicBezTo>
                    <a:cubicBezTo>
                      <a:pt x="548" y="364"/>
                      <a:pt x="563" y="283"/>
                      <a:pt x="553" y="222"/>
                    </a:cubicBezTo>
                    <a:cubicBezTo>
                      <a:pt x="543" y="161"/>
                      <a:pt x="524" y="95"/>
                      <a:pt x="486" y="59"/>
                    </a:cubicBezTo>
                    <a:cubicBezTo>
                      <a:pt x="448" y="23"/>
                      <a:pt x="376" y="16"/>
                      <a:pt x="327" y="8"/>
                    </a:cubicBezTo>
                    <a:cubicBezTo>
                      <a:pt x="278" y="0"/>
                      <a:pt x="236" y="0"/>
                      <a:pt x="191" y="8"/>
                    </a:cubicBezTo>
                    <a:close/>
                  </a:path>
                </a:pathLst>
              </a:custGeom>
              <a:solidFill>
                <a:srgbClr val="FFFF00"/>
              </a:solidFill>
              <a:ln w="9525">
                <a:solidFill>
                  <a:schemeClr val="tx1"/>
                </a:solidFill>
                <a:round/>
                <a:headEnd/>
                <a:tailEnd/>
              </a:ln>
            </p:spPr>
            <p:txBody>
              <a:bodyPr/>
              <a:lstStyle/>
              <a:p>
                <a:endParaRPr lang="ru-RU"/>
              </a:p>
            </p:txBody>
          </p:sp>
          <p:sp>
            <p:nvSpPr>
              <p:cNvPr id="42000" name="Freeform 7"/>
              <p:cNvSpPr>
                <a:spLocks/>
              </p:cNvSpPr>
              <p:nvPr/>
            </p:nvSpPr>
            <p:spPr bwMode="auto">
              <a:xfrm>
                <a:off x="4150" y="1344"/>
                <a:ext cx="373" cy="1188"/>
              </a:xfrm>
              <a:custGeom>
                <a:avLst/>
                <a:gdLst>
                  <a:gd name="T0" fmla="*/ 191 w 758"/>
                  <a:gd name="T1" fmla="*/ 8 h 1566"/>
                  <a:gd name="T2" fmla="*/ 55 w 758"/>
                  <a:gd name="T3" fmla="*/ 54 h 1566"/>
                  <a:gd name="T4" fmla="*/ 10 w 758"/>
                  <a:gd name="T5" fmla="*/ 235 h 1566"/>
                  <a:gd name="T6" fmla="*/ 15 w 758"/>
                  <a:gd name="T7" fmla="*/ 395 h 1566"/>
                  <a:gd name="T8" fmla="*/ 102 w 758"/>
                  <a:gd name="T9" fmla="*/ 539 h 1566"/>
                  <a:gd name="T10" fmla="*/ 140 w 758"/>
                  <a:gd name="T11" fmla="*/ 711 h 1566"/>
                  <a:gd name="T12" fmla="*/ 111 w 758"/>
                  <a:gd name="T13" fmla="*/ 884 h 1566"/>
                  <a:gd name="T14" fmla="*/ 73 w 758"/>
                  <a:gd name="T15" fmla="*/ 1038 h 1566"/>
                  <a:gd name="T16" fmla="*/ 54 w 758"/>
                  <a:gd name="T17" fmla="*/ 1259 h 1566"/>
                  <a:gd name="T18" fmla="*/ 146 w 758"/>
                  <a:gd name="T19" fmla="*/ 1415 h 1566"/>
                  <a:gd name="T20" fmla="*/ 373 w 758"/>
                  <a:gd name="T21" fmla="*/ 1551 h 1566"/>
                  <a:gd name="T22" fmla="*/ 599 w 758"/>
                  <a:gd name="T23" fmla="*/ 1505 h 1566"/>
                  <a:gd name="T24" fmla="*/ 735 w 758"/>
                  <a:gd name="T25" fmla="*/ 1279 h 1566"/>
                  <a:gd name="T26" fmla="*/ 735 w 758"/>
                  <a:gd name="T27" fmla="*/ 1006 h 1566"/>
                  <a:gd name="T28" fmla="*/ 668 w 758"/>
                  <a:gd name="T29" fmla="*/ 855 h 1566"/>
                  <a:gd name="T30" fmla="*/ 582 w 758"/>
                  <a:gd name="T31" fmla="*/ 692 h 1566"/>
                  <a:gd name="T32" fmla="*/ 524 w 758"/>
                  <a:gd name="T33" fmla="*/ 577 h 1566"/>
                  <a:gd name="T34" fmla="*/ 543 w 758"/>
                  <a:gd name="T35" fmla="*/ 423 h 1566"/>
                  <a:gd name="T36" fmla="*/ 553 w 758"/>
                  <a:gd name="T37" fmla="*/ 222 h 1566"/>
                  <a:gd name="T38" fmla="*/ 486 w 758"/>
                  <a:gd name="T39" fmla="*/ 59 h 1566"/>
                  <a:gd name="T40" fmla="*/ 327 w 758"/>
                  <a:gd name="T41" fmla="*/ 8 h 1566"/>
                  <a:gd name="T42" fmla="*/ 191 w 758"/>
                  <a:gd name="T43" fmla="*/ 8 h 15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8"/>
                  <a:gd name="T67" fmla="*/ 0 h 1566"/>
                  <a:gd name="T68" fmla="*/ 758 w 758"/>
                  <a:gd name="T69" fmla="*/ 1566 h 156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8" h="1566">
                    <a:moveTo>
                      <a:pt x="191" y="8"/>
                    </a:moveTo>
                    <a:cubicBezTo>
                      <a:pt x="146" y="16"/>
                      <a:pt x="85" y="16"/>
                      <a:pt x="55" y="54"/>
                    </a:cubicBezTo>
                    <a:cubicBezTo>
                      <a:pt x="25" y="92"/>
                      <a:pt x="17" y="178"/>
                      <a:pt x="10" y="235"/>
                    </a:cubicBezTo>
                    <a:cubicBezTo>
                      <a:pt x="3" y="292"/>
                      <a:pt x="0" y="344"/>
                      <a:pt x="15" y="395"/>
                    </a:cubicBezTo>
                    <a:cubicBezTo>
                      <a:pt x="30" y="446"/>
                      <a:pt x="81" y="486"/>
                      <a:pt x="102" y="539"/>
                    </a:cubicBezTo>
                    <a:cubicBezTo>
                      <a:pt x="123" y="592"/>
                      <a:pt x="139" y="654"/>
                      <a:pt x="140" y="711"/>
                    </a:cubicBezTo>
                    <a:cubicBezTo>
                      <a:pt x="141" y="768"/>
                      <a:pt x="122" y="830"/>
                      <a:pt x="111" y="884"/>
                    </a:cubicBezTo>
                    <a:cubicBezTo>
                      <a:pt x="100" y="938"/>
                      <a:pt x="82" y="976"/>
                      <a:pt x="73" y="1038"/>
                    </a:cubicBezTo>
                    <a:cubicBezTo>
                      <a:pt x="64" y="1100"/>
                      <a:pt x="42" y="1196"/>
                      <a:pt x="54" y="1259"/>
                    </a:cubicBezTo>
                    <a:cubicBezTo>
                      <a:pt x="66" y="1322"/>
                      <a:pt x="93" y="1366"/>
                      <a:pt x="146" y="1415"/>
                    </a:cubicBezTo>
                    <a:cubicBezTo>
                      <a:pt x="199" y="1464"/>
                      <a:pt x="298" y="1536"/>
                      <a:pt x="373" y="1551"/>
                    </a:cubicBezTo>
                    <a:cubicBezTo>
                      <a:pt x="448" y="1566"/>
                      <a:pt x="539" y="1550"/>
                      <a:pt x="599" y="1505"/>
                    </a:cubicBezTo>
                    <a:cubicBezTo>
                      <a:pt x="659" y="1460"/>
                      <a:pt x="712" y="1362"/>
                      <a:pt x="735" y="1279"/>
                    </a:cubicBezTo>
                    <a:cubicBezTo>
                      <a:pt x="758" y="1196"/>
                      <a:pt x="746" y="1077"/>
                      <a:pt x="735" y="1006"/>
                    </a:cubicBezTo>
                    <a:cubicBezTo>
                      <a:pt x="724" y="935"/>
                      <a:pt x="693" y="907"/>
                      <a:pt x="668" y="855"/>
                    </a:cubicBezTo>
                    <a:cubicBezTo>
                      <a:pt x="643" y="803"/>
                      <a:pt x="606" y="738"/>
                      <a:pt x="582" y="692"/>
                    </a:cubicBezTo>
                    <a:cubicBezTo>
                      <a:pt x="558" y="646"/>
                      <a:pt x="531" y="622"/>
                      <a:pt x="524" y="577"/>
                    </a:cubicBezTo>
                    <a:cubicBezTo>
                      <a:pt x="517" y="532"/>
                      <a:pt x="538" y="482"/>
                      <a:pt x="543" y="423"/>
                    </a:cubicBezTo>
                    <a:cubicBezTo>
                      <a:pt x="548" y="364"/>
                      <a:pt x="563" y="283"/>
                      <a:pt x="553" y="222"/>
                    </a:cubicBezTo>
                    <a:cubicBezTo>
                      <a:pt x="543" y="161"/>
                      <a:pt x="524" y="95"/>
                      <a:pt x="486" y="59"/>
                    </a:cubicBezTo>
                    <a:cubicBezTo>
                      <a:pt x="448" y="23"/>
                      <a:pt x="376" y="16"/>
                      <a:pt x="327" y="8"/>
                    </a:cubicBezTo>
                    <a:cubicBezTo>
                      <a:pt x="278" y="0"/>
                      <a:pt x="236" y="0"/>
                      <a:pt x="191" y="8"/>
                    </a:cubicBezTo>
                    <a:close/>
                  </a:path>
                </a:pathLst>
              </a:custGeom>
              <a:solidFill>
                <a:schemeClr val="accent1"/>
              </a:solidFill>
              <a:ln w="9525">
                <a:solidFill>
                  <a:schemeClr val="tx1"/>
                </a:solidFill>
                <a:round/>
                <a:headEnd/>
                <a:tailEnd/>
              </a:ln>
            </p:spPr>
            <p:txBody>
              <a:bodyPr/>
              <a:lstStyle/>
              <a:p>
                <a:endParaRPr lang="ru-RU"/>
              </a:p>
            </p:txBody>
          </p:sp>
        </p:grpSp>
        <p:grpSp>
          <p:nvGrpSpPr>
            <p:cNvPr id="41991" name="Group 9"/>
            <p:cNvGrpSpPr>
              <a:grpSpLocks/>
            </p:cNvGrpSpPr>
            <p:nvPr/>
          </p:nvGrpSpPr>
          <p:grpSpPr bwMode="auto">
            <a:xfrm>
              <a:off x="4921" y="1117"/>
              <a:ext cx="635" cy="544"/>
              <a:chOff x="2653" y="1525"/>
              <a:chExt cx="953" cy="953"/>
            </a:xfrm>
          </p:grpSpPr>
          <p:sp>
            <p:nvSpPr>
              <p:cNvPr id="41997" name="Oval 10"/>
              <p:cNvSpPr>
                <a:spLocks noChangeArrowheads="1"/>
              </p:cNvSpPr>
              <p:nvPr/>
            </p:nvSpPr>
            <p:spPr bwMode="auto">
              <a:xfrm>
                <a:off x="2653" y="1525"/>
                <a:ext cx="953" cy="953"/>
              </a:xfrm>
              <a:prstGeom prst="ellipse">
                <a:avLst/>
              </a:prstGeom>
              <a:solidFill>
                <a:srgbClr val="FFFF00"/>
              </a:solidFill>
              <a:ln w="9525">
                <a:solidFill>
                  <a:schemeClr val="tx1"/>
                </a:solidFill>
                <a:round/>
                <a:headEnd/>
                <a:tailEnd/>
              </a:ln>
            </p:spPr>
            <p:txBody>
              <a:bodyPr wrap="none" anchor="ctr"/>
              <a:lstStyle/>
              <a:p>
                <a:endParaRPr lang="ru-RU"/>
              </a:p>
            </p:txBody>
          </p:sp>
          <p:sp>
            <p:nvSpPr>
              <p:cNvPr id="41998" name="Oval 11"/>
              <p:cNvSpPr>
                <a:spLocks noChangeArrowheads="1"/>
              </p:cNvSpPr>
              <p:nvPr/>
            </p:nvSpPr>
            <p:spPr bwMode="auto">
              <a:xfrm>
                <a:off x="2835" y="1706"/>
                <a:ext cx="589" cy="590"/>
              </a:xfrm>
              <a:prstGeom prst="ellipse">
                <a:avLst/>
              </a:prstGeom>
              <a:solidFill>
                <a:schemeClr val="accent1"/>
              </a:solidFill>
              <a:ln w="9525">
                <a:solidFill>
                  <a:schemeClr val="tx1"/>
                </a:solidFill>
                <a:round/>
                <a:headEnd/>
                <a:tailEnd/>
              </a:ln>
            </p:spPr>
            <p:txBody>
              <a:bodyPr wrap="none" anchor="ctr"/>
              <a:lstStyle/>
              <a:p>
                <a:endParaRPr lang="ru-RU"/>
              </a:p>
            </p:txBody>
          </p:sp>
        </p:grpSp>
        <p:grpSp>
          <p:nvGrpSpPr>
            <p:cNvPr id="41992" name="Group 15"/>
            <p:cNvGrpSpPr>
              <a:grpSpLocks/>
            </p:cNvGrpSpPr>
            <p:nvPr/>
          </p:nvGrpSpPr>
          <p:grpSpPr bwMode="auto">
            <a:xfrm>
              <a:off x="4967" y="2069"/>
              <a:ext cx="635" cy="544"/>
              <a:chOff x="2653" y="1525"/>
              <a:chExt cx="953" cy="953"/>
            </a:xfrm>
          </p:grpSpPr>
          <p:sp>
            <p:nvSpPr>
              <p:cNvPr id="41995" name="Oval 16"/>
              <p:cNvSpPr>
                <a:spLocks noChangeArrowheads="1"/>
              </p:cNvSpPr>
              <p:nvPr/>
            </p:nvSpPr>
            <p:spPr bwMode="auto">
              <a:xfrm>
                <a:off x="2653" y="1525"/>
                <a:ext cx="953" cy="953"/>
              </a:xfrm>
              <a:prstGeom prst="ellipse">
                <a:avLst/>
              </a:prstGeom>
              <a:solidFill>
                <a:srgbClr val="FFFF00"/>
              </a:solidFill>
              <a:ln w="9525">
                <a:solidFill>
                  <a:schemeClr val="tx1"/>
                </a:solidFill>
                <a:round/>
                <a:headEnd/>
                <a:tailEnd/>
              </a:ln>
            </p:spPr>
            <p:txBody>
              <a:bodyPr wrap="none" anchor="ctr"/>
              <a:lstStyle/>
              <a:p>
                <a:endParaRPr lang="ru-RU"/>
              </a:p>
            </p:txBody>
          </p:sp>
          <p:sp>
            <p:nvSpPr>
              <p:cNvPr id="41996" name="Oval 17"/>
              <p:cNvSpPr>
                <a:spLocks noChangeArrowheads="1"/>
              </p:cNvSpPr>
              <p:nvPr/>
            </p:nvSpPr>
            <p:spPr bwMode="auto">
              <a:xfrm>
                <a:off x="2835" y="1706"/>
                <a:ext cx="589" cy="590"/>
              </a:xfrm>
              <a:prstGeom prst="ellipse">
                <a:avLst/>
              </a:prstGeom>
              <a:solidFill>
                <a:schemeClr val="accent1"/>
              </a:solidFill>
              <a:ln w="9525">
                <a:solidFill>
                  <a:schemeClr val="tx1"/>
                </a:solidFill>
                <a:round/>
                <a:headEnd/>
                <a:tailEnd/>
              </a:ln>
            </p:spPr>
            <p:txBody>
              <a:bodyPr wrap="none" anchor="ctr"/>
              <a:lstStyle/>
              <a:p>
                <a:endParaRPr lang="ru-RU"/>
              </a:p>
            </p:txBody>
          </p:sp>
        </p:grpSp>
        <p:sp>
          <p:nvSpPr>
            <p:cNvPr id="41993" name="AutoShape 19"/>
            <p:cNvSpPr>
              <a:spLocks noChangeArrowheads="1"/>
            </p:cNvSpPr>
            <p:nvPr/>
          </p:nvSpPr>
          <p:spPr bwMode="auto">
            <a:xfrm>
              <a:off x="3515" y="1797"/>
              <a:ext cx="272" cy="272"/>
            </a:xfrm>
            <a:prstGeom prst="rightArrow">
              <a:avLst>
                <a:gd name="adj1" fmla="val 50000"/>
                <a:gd name="adj2" fmla="val 25000"/>
              </a:avLst>
            </a:prstGeom>
            <a:solidFill>
              <a:srgbClr val="FF6600"/>
            </a:solidFill>
            <a:ln w="9525">
              <a:solidFill>
                <a:schemeClr val="tx1"/>
              </a:solidFill>
              <a:miter lim="800000"/>
              <a:headEnd/>
              <a:tailEnd/>
            </a:ln>
          </p:spPr>
          <p:txBody>
            <a:bodyPr wrap="none" anchor="ctr"/>
            <a:lstStyle/>
            <a:p>
              <a:endParaRPr lang="ru-RU"/>
            </a:p>
          </p:txBody>
        </p:sp>
        <p:sp>
          <p:nvSpPr>
            <p:cNvPr id="41994" name="AutoShape 20"/>
            <p:cNvSpPr>
              <a:spLocks noChangeArrowheads="1"/>
            </p:cNvSpPr>
            <p:nvPr/>
          </p:nvSpPr>
          <p:spPr bwMode="auto">
            <a:xfrm>
              <a:off x="4604" y="1752"/>
              <a:ext cx="272" cy="272"/>
            </a:xfrm>
            <a:prstGeom prst="rightArrow">
              <a:avLst>
                <a:gd name="adj1" fmla="val 50000"/>
                <a:gd name="adj2" fmla="val 25000"/>
              </a:avLst>
            </a:prstGeom>
            <a:solidFill>
              <a:srgbClr val="FF6600"/>
            </a:solidFill>
            <a:ln w="9525">
              <a:solidFill>
                <a:schemeClr val="tx1"/>
              </a:solidFill>
              <a:miter lim="800000"/>
              <a:headEnd/>
              <a:tailEnd/>
            </a:ln>
          </p:spPr>
          <p:txBody>
            <a:bodyPr wrap="none" anchor="ctr"/>
            <a:lstStyle/>
            <a:p>
              <a:endParaRPr lang="ru-RU"/>
            </a:p>
          </p:txBody>
        </p:sp>
      </p:grpSp>
      <p:sp>
        <p:nvSpPr>
          <p:cNvPr id="41988" name="Text Box 22"/>
          <p:cNvSpPr txBox="1">
            <a:spLocks noChangeArrowheads="1"/>
          </p:cNvSpPr>
          <p:nvPr/>
        </p:nvSpPr>
        <p:spPr bwMode="auto">
          <a:xfrm>
            <a:off x="6011863" y="4724400"/>
            <a:ext cx="1303337" cy="457200"/>
          </a:xfrm>
          <a:prstGeom prst="rect">
            <a:avLst/>
          </a:prstGeom>
          <a:noFill/>
          <a:ln w="9525">
            <a:noFill/>
            <a:miter lim="800000"/>
            <a:headEnd/>
            <a:tailEnd/>
          </a:ln>
        </p:spPr>
        <p:txBody>
          <a:bodyPr wrap="none">
            <a:spAutoFit/>
          </a:bodyPr>
          <a:lstStyle/>
          <a:p>
            <a:r>
              <a:rPr lang="ru-RU" sz="2400" b="1"/>
              <a:t>Амитоз</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ru-RU" b="1" smtClean="0">
                <a:solidFill>
                  <a:schemeClr val="hlink"/>
                </a:solidFill>
              </a:rPr>
              <a:t>Жизненный и клеточный циклы</a:t>
            </a:r>
          </a:p>
        </p:txBody>
      </p:sp>
      <p:sp>
        <p:nvSpPr>
          <p:cNvPr id="6147" name="Rectangle 3"/>
          <p:cNvSpPr>
            <a:spLocks noGrp="1" noChangeArrowheads="1"/>
          </p:cNvSpPr>
          <p:nvPr>
            <p:ph type="body" idx="1"/>
          </p:nvPr>
        </p:nvSpPr>
        <p:spPr>
          <a:xfrm>
            <a:off x="468313" y="1905000"/>
            <a:ext cx="8066087" cy="4114800"/>
          </a:xfrm>
        </p:spPr>
        <p:txBody>
          <a:bodyPr/>
          <a:lstStyle/>
          <a:p>
            <a:pPr eaLnBrk="1" hangingPunct="1"/>
            <a:r>
              <a:rPr lang="ru-RU" smtClean="0"/>
              <a:t>В жизни клетки различают </a:t>
            </a:r>
            <a:r>
              <a:rPr lang="ru-RU" b="1" smtClean="0"/>
              <a:t>жизненный цикл </a:t>
            </a:r>
            <a:r>
              <a:rPr lang="ru-RU" smtClean="0"/>
              <a:t>и </a:t>
            </a:r>
            <a:r>
              <a:rPr lang="ru-RU" b="1" smtClean="0"/>
              <a:t>клеточный цикл</a:t>
            </a:r>
          </a:p>
          <a:p>
            <a:pPr lvl="1" eaLnBrk="1" hangingPunct="1"/>
            <a:r>
              <a:rPr lang="ru-RU" b="1" smtClean="0"/>
              <a:t>Жизненный цикл</a:t>
            </a:r>
            <a:r>
              <a:rPr lang="ru-RU" smtClean="0"/>
              <a:t> – период от образования клетки из материнской до следующего деления или гибели клетки</a:t>
            </a:r>
          </a:p>
          <a:p>
            <a:pPr lvl="1" eaLnBrk="1" hangingPunct="1"/>
            <a:r>
              <a:rPr lang="ru-RU" b="1" smtClean="0"/>
              <a:t>Клеточный цикл </a:t>
            </a:r>
            <a:r>
              <a:rPr lang="ru-RU" smtClean="0"/>
              <a:t>включает подготовку к митозу (интерфазу) и митоз. Другое название </a:t>
            </a:r>
            <a:r>
              <a:rPr lang="ru-RU" b="1" smtClean="0"/>
              <a:t>митотический цикл</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a:xfrm>
            <a:off x="684213" y="692150"/>
            <a:ext cx="7850187" cy="5327650"/>
          </a:xfrm>
        </p:spPr>
        <p:txBody>
          <a:bodyPr/>
          <a:lstStyle/>
          <a:p>
            <a:pPr eaLnBrk="1" hangingPunct="1"/>
            <a:r>
              <a:rPr lang="ru-RU" smtClean="0"/>
              <a:t>У высокоорганизованных организмов различают амитоз двух типов:</a:t>
            </a:r>
          </a:p>
          <a:p>
            <a:pPr lvl="1" eaLnBrk="1" hangingPunct="1"/>
            <a:r>
              <a:rPr lang="ru-RU" b="1" smtClean="0"/>
              <a:t>Приводящий к образованию многоядерных</a:t>
            </a:r>
            <a:r>
              <a:rPr lang="ru-RU" smtClean="0"/>
              <a:t> (в эпителии, печени) далее не делящихся, стареющих и погибающих клеток</a:t>
            </a:r>
          </a:p>
          <a:p>
            <a:pPr lvl="1" eaLnBrk="1" hangingPunct="1"/>
            <a:r>
              <a:rPr lang="ru-RU" b="1" smtClean="0"/>
              <a:t>Приводящий к разделению одной клетки надвое</a:t>
            </a:r>
            <a:r>
              <a:rPr lang="ru-RU" smtClean="0"/>
              <a:t> (в хряще, рыхлой соединительной ткани) с образованием изогенных групп клеток от одной материнской</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ext Box 4"/>
          <p:cNvSpPr txBox="1">
            <a:spLocks noChangeArrowheads="1"/>
          </p:cNvSpPr>
          <p:nvPr/>
        </p:nvSpPr>
        <p:spPr bwMode="auto">
          <a:xfrm>
            <a:off x="3851275" y="4581525"/>
            <a:ext cx="1111250" cy="457200"/>
          </a:xfrm>
          <a:prstGeom prst="rect">
            <a:avLst/>
          </a:prstGeom>
          <a:noFill/>
          <a:ln w="9525">
            <a:noFill/>
            <a:miter lim="800000"/>
            <a:headEnd/>
            <a:tailEnd/>
          </a:ln>
        </p:spPr>
        <p:txBody>
          <a:bodyPr wrap="none">
            <a:spAutoFit/>
          </a:bodyPr>
          <a:lstStyle/>
          <a:p>
            <a:r>
              <a:rPr lang="ru-RU" sz="2400" b="1"/>
              <a:t>Митоз</a:t>
            </a:r>
          </a:p>
        </p:txBody>
      </p:sp>
      <p:sp>
        <p:nvSpPr>
          <p:cNvPr id="44035" name="AutoShape 5">
            <a:hlinkClick r:id="rId3" action="ppaction://program" highlightClick="1"/>
          </p:cNvPr>
          <p:cNvSpPr>
            <a:spLocks noChangeArrowheads="1"/>
          </p:cNvSpPr>
          <p:nvPr/>
        </p:nvSpPr>
        <p:spPr bwMode="auto">
          <a:xfrm>
            <a:off x="3419475" y="2349500"/>
            <a:ext cx="2160588" cy="1800225"/>
          </a:xfrm>
          <a:prstGeom prst="actionButtonMovie">
            <a:avLst/>
          </a:prstGeom>
          <a:solidFill>
            <a:schemeClr val="bg1"/>
          </a:solidFill>
          <a:ln w="9525">
            <a:noFill/>
            <a:miter lim="800000"/>
            <a:headEnd/>
            <a:tailEnd/>
          </a:ln>
        </p:spPr>
        <p:txBody>
          <a:bodyPr lIns="90000" tIns="46800" rIns="90000" bIns="46800" anchor="ctr">
            <a:spAutoFit/>
          </a:bodyPr>
          <a:lstStyle/>
          <a:p>
            <a:endParaRPr lang="ru-RU"/>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ru-RU" b="1" smtClean="0">
                <a:solidFill>
                  <a:schemeClr val="hlink"/>
                </a:solidFill>
              </a:rPr>
              <a:t>Митоз</a:t>
            </a:r>
          </a:p>
        </p:txBody>
      </p:sp>
      <p:sp>
        <p:nvSpPr>
          <p:cNvPr id="45059" name="Rectangle 3"/>
          <p:cNvSpPr>
            <a:spLocks noGrp="1" noChangeArrowheads="1"/>
          </p:cNvSpPr>
          <p:nvPr>
            <p:ph type="body" idx="1"/>
          </p:nvPr>
        </p:nvSpPr>
        <p:spPr>
          <a:xfrm>
            <a:off x="539750" y="1905000"/>
            <a:ext cx="7994650" cy="4114800"/>
          </a:xfrm>
        </p:spPr>
        <p:txBody>
          <a:bodyPr/>
          <a:lstStyle/>
          <a:p>
            <a:pPr eaLnBrk="1" hangingPunct="1">
              <a:lnSpc>
                <a:spcPct val="90000"/>
              </a:lnSpc>
            </a:pPr>
            <a:r>
              <a:rPr lang="ru-RU" smtClean="0"/>
              <a:t>При делении эукариотической клетки на две, каждая дочерняя клетка должна получить </a:t>
            </a:r>
          </a:p>
          <a:p>
            <a:pPr lvl="1" eaLnBrk="1" hangingPunct="1">
              <a:lnSpc>
                <a:spcPct val="90000"/>
              </a:lnSpc>
            </a:pPr>
            <a:r>
              <a:rPr lang="ru-RU" b="1" u="sng" smtClean="0">
                <a:solidFill>
                  <a:srgbClr val="8C320E"/>
                </a:solidFill>
              </a:rPr>
              <a:t>полный набор генов</a:t>
            </a:r>
            <a:r>
              <a:rPr lang="ru-RU" smtClean="0"/>
              <a:t> (для диплоидных клеток </a:t>
            </a:r>
            <a:r>
              <a:rPr lang="ru-RU" b="1" smtClean="0"/>
              <a:t>2</a:t>
            </a:r>
            <a:r>
              <a:rPr lang="en-US" b="1" smtClean="0"/>
              <a:t>n</a:t>
            </a:r>
            <a:r>
              <a:rPr lang="ru-RU" smtClean="0"/>
              <a:t>) </a:t>
            </a:r>
          </a:p>
          <a:p>
            <a:pPr lvl="1" eaLnBrk="1" hangingPunct="1">
              <a:lnSpc>
                <a:spcPct val="90000"/>
              </a:lnSpc>
            </a:pPr>
            <a:r>
              <a:rPr lang="ru-RU" b="1" u="sng" smtClean="0">
                <a:solidFill>
                  <a:schemeClr val="tx1"/>
                </a:solidFill>
              </a:rPr>
              <a:t>пару центриолей</a:t>
            </a:r>
            <a:r>
              <a:rPr lang="ru-RU" smtClean="0"/>
              <a:t> (в животных клетках) </a:t>
            </a:r>
          </a:p>
          <a:p>
            <a:pPr lvl="1" eaLnBrk="1" hangingPunct="1">
              <a:lnSpc>
                <a:spcPct val="90000"/>
              </a:lnSpc>
            </a:pPr>
            <a:r>
              <a:rPr lang="ru-RU" smtClean="0"/>
              <a:t>определенное количество </a:t>
            </a:r>
            <a:r>
              <a:rPr lang="ru-RU" b="1" smtClean="0">
                <a:hlinkClick r:id="rId3"/>
              </a:rPr>
              <a:t>митохондрий</a:t>
            </a:r>
            <a:endParaRPr lang="ru-RU" smtClean="0"/>
          </a:p>
          <a:p>
            <a:pPr lvl="1" eaLnBrk="1" hangingPunct="1">
              <a:lnSpc>
                <a:spcPct val="90000"/>
              </a:lnSpc>
            </a:pPr>
            <a:r>
              <a:rPr lang="ru-RU" smtClean="0"/>
              <a:t>определенное количество </a:t>
            </a:r>
            <a:r>
              <a:rPr lang="ru-RU" b="1" smtClean="0">
                <a:hlinkClick r:id="rId4"/>
              </a:rPr>
              <a:t>рибосом</a:t>
            </a:r>
            <a:r>
              <a:rPr lang="ru-RU" smtClean="0"/>
              <a:t>, часть </a:t>
            </a:r>
            <a:r>
              <a:rPr lang="ru-RU" b="1" smtClean="0">
                <a:hlinkClick r:id="rId5"/>
              </a:rPr>
              <a:t>ЭПР</a:t>
            </a:r>
            <a:r>
              <a:rPr lang="ru-RU" smtClean="0"/>
              <a:t>, и других органелл</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ru-RU" sz="2800" smtClean="0">
                <a:solidFill>
                  <a:schemeClr val="tx1"/>
                </a:solidFill>
              </a:rPr>
              <a:t>Обеспечение дочерних клеток точным диплоидным набором генов требует </a:t>
            </a:r>
            <a:r>
              <a:rPr lang="ru-RU" sz="2800" b="1" smtClean="0">
                <a:solidFill>
                  <a:schemeClr val="tx1"/>
                </a:solidFill>
              </a:rPr>
              <a:t>большой точности</a:t>
            </a:r>
          </a:p>
        </p:txBody>
      </p:sp>
      <p:sp>
        <p:nvSpPr>
          <p:cNvPr id="46083" name="Rectangle 3"/>
          <p:cNvSpPr>
            <a:spLocks noGrp="1" noChangeArrowheads="1"/>
          </p:cNvSpPr>
          <p:nvPr>
            <p:ph type="body" idx="1"/>
          </p:nvPr>
        </p:nvSpPr>
        <p:spPr>
          <a:xfrm>
            <a:off x="4356100" y="2133600"/>
            <a:ext cx="4249738" cy="4114800"/>
          </a:xfrm>
        </p:spPr>
        <p:txBody>
          <a:bodyPr/>
          <a:lstStyle/>
          <a:p>
            <a:pPr eaLnBrk="1" hangingPunct="1">
              <a:lnSpc>
                <a:spcPct val="90000"/>
              </a:lnSpc>
            </a:pPr>
            <a:r>
              <a:rPr lang="ru-RU" sz="2100" smtClean="0"/>
              <a:t>Снимок дает графическое представление проблемы. Показано не более 3% одной молекулы ДНК из хромосомы человека (после удаления гистонов). Помня, что это только 3% ДНК только одной из 46 хромосом, можно представить проблему с которой встречается клетка перед делением.</a:t>
            </a:r>
          </a:p>
        </p:txBody>
      </p:sp>
      <p:pic>
        <p:nvPicPr>
          <p:cNvPr id="46084" name="Picture 4" descr="Laemmli"/>
          <p:cNvPicPr>
            <a:picLocks noChangeAspect="1" noChangeArrowheads="1"/>
          </p:cNvPicPr>
          <p:nvPr/>
        </p:nvPicPr>
        <p:blipFill>
          <a:blip r:embed="rId3"/>
          <a:srcRect/>
          <a:stretch>
            <a:fillRect/>
          </a:stretch>
        </p:blipFill>
        <p:spPr bwMode="auto">
          <a:xfrm>
            <a:off x="250825" y="2060575"/>
            <a:ext cx="3960813" cy="3552825"/>
          </a:xfrm>
          <a:prstGeom prst="rect">
            <a:avLst/>
          </a:prstGeom>
          <a:noFill/>
          <a:ln w="9525">
            <a:noFill/>
            <a:miter lim="800000"/>
            <a:headEnd/>
            <a:tailEnd/>
          </a:ln>
        </p:spPr>
      </p:pic>
      <p:sp>
        <p:nvSpPr>
          <p:cNvPr id="46085" name="Text Box 5"/>
          <p:cNvSpPr txBox="1">
            <a:spLocks noChangeArrowheads="1"/>
          </p:cNvSpPr>
          <p:nvPr/>
        </p:nvSpPr>
        <p:spPr bwMode="auto">
          <a:xfrm>
            <a:off x="2105025" y="5824538"/>
            <a:ext cx="6327775" cy="457200"/>
          </a:xfrm>
          <a:prstGeom prst="rect">
            <a:avLst/>
          </a:prstGeom>
          <a:noFill/>
          <a:ln w="9525">
            <a:noFill/>
            <a:miter lim="800000"/>
            <a:headEnd/>
            <a:tailEnd/>
          </a:ln>
        </p:spPr>
        <p:txBody>
          <a:bodyPr wrap="none" lIns="90000" tIns="46800" rIns="90000" bIns="46800">
            <a:spAutoFit/>
          </a:bodyPr>
          <a:lstStyle/>
          <a:p>
            <a:r>
              <a:rPr lang="ru-RU" sz="2400" b="1">
                <a:solidFill>
                  <a:srgbClr val="8C320E"/>
                </a:solidFill>
              </a:rPr>
              <a:t>Проблема решается с помощью митоза!</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p:txBody>
          <a:bodyPr/>
          <a:lstStyle/>
          <a:p>
            <a:pPr eaLnBrk="1" hangingPunct="1"/>
            <a:r>
              <a:rPr lang="ru-RU" smtClean="0">
                <a:solidFill>
                  <a:schemeClr val="tx1"/>
                </a:solidFill>
              </a:rPr>
              <a:t>Фазы митоза</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3"/>
          <p:cNvSpPr>
            <a:spLocks noGrp="1" noChangeArrowheads="1"/>
          </p:cNvSpPr>
          <p:nvPr>
            <p:ph type="body" idx="1"/>
          </p:nvPr>
        </p:nvSpPr>
        <p:spPr>
          <a:xfrm>
            <a:off x="684213" y="1773238"/>
            <a:ext cx="7850187" cy="4246562"/>
          </a:xfrm>
        </p:spPr>
        <p:txBody>
          <a:bodyPr/>
          <a:lstStyle/>
          <a:p>
            <a:pPr eaLnBrk="1" hangingPunct="1"/>
            <a:r>
              <a:rPr lang="ru-RU" smtClean="0"/>
              <a:t>Митоз включает:</a:t>
            </a:r>
          </a:p>
          <a:p>
            <a:pPr lvl="1" eaLnBrk="1" hangingPunct="1"/>
            <a:r>
              <a:rPr lang="ru-RU" b="1" smtClean="0"/>
              <a:t>Кариокинез </a:t>
            </a:r>
            <a:r>
              <a:rPr lang="ru-RU" smtClean="0"/>
              <a:t>(деление ядра) – 4 основные фазы</a:t>
            </a:r>
          </a:p>
          <a:p>
            <a:pPr lvl="1" eaLnBrk="1" hangingPunct="1"/>
            <a:r>
              <a:rPr lang="ru-RU" b="1" smtClean="0"/>
              <a:t>Цитокинез </a:t>
            </a:r>
            <a:r>
              <a:rPr lang="ru-RU" smtClean="0"/>
              <a:t>(деление цитоплазмы)</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4" descr="ch2f10"/>
          <p:cNvPicPr>
            <a:picLocks noChangeAspect="1" noChangeArrowheads="1"/>
          </p:cNvPicPr>
          <p:nvPr/>
        </p:nvPicPr>
        <p:blipFill>
          <a:blip r:embed="rId3">
            <a:lum bright="-6000" contrast="12000"/>
          </a:blip>
          <a:srcRect/>
          <a:stretch>
            <a:fillRect/>
          </a:stretch>
        </p:blipFill>
        <p:spPr bwMode="auto">
          <a:xfrm>
            <a:off x="323850" y="260350"/>
            <a:ext cx="5553075" cy="6337300"/>
          </a:xfrm>
          <a:prstGeom prst="rect">
            <a:avLst/>
          </a:prstGeom>
          <a:noFill/>
          <a:ln w="9525">
            <a:noFill/>
            <a:miter lim="800000"/>
            <a:headEnd/>
            <a:tailEnd/>
          </a:ln>
        </p:spPr>
      </p:pic>
      <p:sp>
        <p:nvSpPr>
          <p:cNvPr id="49155" name="Text Box 5"/>
          <p:cNvSpPr txBox="1">
            <a:spLocks noChangeArrowheads="1"/>
          </p:cNvSpPr>
          <p:nvPr/>
        </p:nvSpPr>
        <p:spPr bwMode="auto">
          <a:xfrm>
            <a:off x="6280150" y="1647825"/>
            <a:ext cx="184150" cy="366713"/>
          </a:xfrm>
          <a:prstGeom prst="rect">
            <a:avLst/>
          </a:prstGeom>
          <a:noFill/>
          <a:ln w="9525">
            <a:noFill/>
            <a:miter lim="800000"/>
            <a:headEnd/>
            <a:tailEnd/>
          </a:ln>
        </p:spPr>
        <p:txBody>
          <a:bodyPr wrap="none">
            <a:spAutoFit/>
          </a:bodyPr>
          <a:lstStyle/>
          <a:p>
            <a:endParaRPr lang="ru-RU"/>
          </a:p>
        </p:txBody>
      </p:sp>
      <p:sp>
        <p:nvSpPr>
          <p:cNvPr id="49156" name="Text Box 6"/>
          <p:cNvSpPr txBox="1">
            <a:spLocks noChangeArrowheads="1"/>
          </p:cNvSpPr>
          <p:nvPr/>
        </p:nvSpPr>
        <p:spPr bwMode="auto">
          <a:xfrm>
            <a:off x="5940425" y="333375"/>
            <a:ext cx="2973388" cy="5956300"/>
          </a:xfrm>
          <a:prstGeom prst="rect">
            <a:avLst/>
          </a:prstGeom>
          <a:noFill/>
          <a:ln w="9525">
            <a:noFill/>
            <a:miter lim="800000"/>
            <a:headEnd/>
            <a:tailEnd/>
          </a:ln>
        </p:spPr>
        <p:txBody>
          <a:bodyPr>
            <a:spAutoFit/>
          </a:bodyPr>
          <a:lstStyle/>
          <a:p>
            <a:pPr lvl="1"/>
            <a:r>
              <a:rPr lang="ru-RU" sz="2400" b="1">
                <a:solidFill>
                  <a:schemeClr val="tx2"/>
                </a:solidFill>
              </a:rPr>
              <a:t>Профаза</a:t>
            </a:r>
            <a:r>
              <a:rPr lang="ru-RU" sz="2400">
                <a:solidFill>
                  <a:schemeClr val="tx2"/>
                </a:solidFill>
              </a:rPr>
              <a:t/>
            </a:r>
            <a:br>
              <a:rPr lang="ru-RU" sz="2400">
                <a:solidFill>
                  <a:schemeClr val="tx2"/>
                </a:solidFill>
              </a:rPr>
            </a:br>
            <a:endParaRPr lang="ru-RU" sz="2400">
              <a:solidFill>
                <a:schemeClr val="tx2"/>
              </a:solidFill>
            </a:endParaRPr>
          </a:p>
          <a:p>
            <a:pPr lvl="1"/>
            <a:r>
              <a:rPr lang="ru-RU" sz="1600">
                <a:solidFill>
                  <a:schemeClr val="tx2"/>
                </a:solidFill>
              </a:rPr>
              <a:t>Две </a:t>
            </a:r>
            <a:r>
              <a:rPr lang="ru-RU" sz="1600">
                <a:solidFill>
                  <a:schemeClr val="tx2"/>
                </a:solidFill>
                <a:hlinkClick r:id="rId4"/>
              </a:rPr>
              <a:t>центросомы</a:t>
            </a:r>
            <a:r>
              <a:rPr lang="ru-RU" sz="1600">
                <a:solidFill>
                  <a:schemeClr val="tx2"/>
                </a:solidFill>
              </a:rPr>
              <a:t> клетки, содержащие по паре центриолей, перемещаются к противоположным полюсам клетки. </a:t>
            </a:r>
          </a:p>
          <a:p>
            <a:pPr lvl="1"/>
            <a:r>
              <a:rPr lang="ru-RU" sz="1600">
                <a:solidFill>
                  <a:schemeClr val="tx2"/>
                </a:solidFill>
              </a:rPr>
              <a:t>Формируется</a:t>
            </a:r>
            <a:r>
              <a:rPr lang="en-US" sz="1600">
                <a:solidFill>
                  <a:schemeClr val="tx2"/>
                </a:solidFill>
              </a:rPr>
              <a:t>  </a:t>
            </a:r>
            <a:r>
              <a:rPr lang="ru-RU" sz="1600" b="1">
                <a:solidFill>
                  <a:schemeClr val="tx2"/>
                </a:solidFill>
              </a:rPr>
              <a:t>митотическое</a:t>
            </a:r>
            <a:r>
              <a:rPr lang="en-US" sz="1600" b="1">
                <a:solidFill>
                  <a:schemeClr val="tx2"/>
                </a:solidFill>
              </a:rPr>
              <a:t> </a:t>
            </a:r>
            <a:r>
              <a:rPr lang="ru-RU" sz="1600" b="1">
                <a:solidFill>
                  <a:schemeClr val="tx2"/>
                </a:solidFill>
              </a:rPr>
              <a:t>веретено</a:t>
            </a:r>
            <a:r>
              <a:rPr lang="en-US" sz="1600">
                <a:solidFill>
                  <a:schemeClr val="tx2"/>
                </a:solidFill>
              </a:rPr>
              <a:t>. </a:t>
            </a:r>
            <a:r>
              <a:rPr lang="ru-RU" sz="1600">
                <a:solidFill>
                  <a:schemeClr val="tx2"/>
                </a:solidFill>
              </a:rPr>
              <a:t>Оно образовано нитями, содержащими ~20 </a:t>
            </a:r>
            <a:r>
              <a:rPr lang="ru-RU" sz="1600">
                <a:solidFill>
                  <a:schemeClr val="tx2"/>
                </a:solidFill>
                <a:hlinkClick r:id="rId4"/>
              </a:rPr>
              <a:t>микротрубочек</a:t>
            </a:r>
            <a:r>
              <a:rPr lang="ru-RU" sz="1600">
                <a:solidFill>
                  <a:schemeClr val="tx2"/>
                </a:solidFill>
              </a:rPr>
              <a:t>. Микротрубочки образуются из мономеров тубулина в цитоплазме и растут из каждой центросомы. </a:t>
            </a:r>
          </a:p>
          <a:p>
            <a:pPr lvl="1"/>
            <a:r>
              <a:rPr lang="ru-RU" sz="1600" b="1">
                <a:solidFill>
                  <a:schemeClr val="tx2"/>
                </a:solidFill>
              </a:rPr>
              <a:t>Хромосомы становятся более короткими и компактными.</a:t>
            </a:r>
          </a:p>
        </p:txBody>
      </p:sp>
      <p:sp>
        <p:nvSpPr>
          <p:cNvPr id="49157" name="AutoShape 8"/>
          <p:cNvSpPr>
            <a:spLocks noChangeArrowheads="1"/>
          </p:cNvSpPr>
          <p:nvPr/>
        </p:nvSpPr>
        <p:spPr bwMode="auto">
          <a:xfrm>
            <a:off x="395288" y="1412875"/>
            <a:ext cx="863600" cy="215900"/>
          </a:xfrm>
          <a:prstGeom prst="rightArrow">
            <a:avLst>
              <a:gd name="adj1" fmla="val 50000"/>
              <a:gd name="adj2" fmla="val 100000"/>
            </a:avLst>
          </a:prstGeom>
          <a:solidFill>
            <a:srgbClr val="FF6600"/>
          </a:solidFill>
          <a:ln w="9525">
            <a:solidFill>
              <a:schemeClr val="tx1"/>
            </a:solidFill>
            <a:miter lim="800000"/>
            <a:headEnd/>
            <a:tailEnd/>
          </a:ln>
        </p:spPr>
        <p:txBody>
          <a:bodyPr wrap="none" anchor="ctr"/>
          <a:lstStyle/>
          <a:p>
            <a:endParaRPr lang="ru-RU"/>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8" name="Picture 2" descr="ch2f10"/>
          <p:cNvPicPr>
            <a:picLocks noChangeAspect="1" noChangeArrowheads="1"/>
          </p:cNvPicPr>
          <p:nvPr/>
        </p:nvPicPr>
        <p:blipFill>
          <a:blip r:embed="rId3">
            <a:lum bright="-6000" contrast="12000"/>
          </a:blip>
          <a:srcRect/>
          <a:stretch>
            <a:fillRect/>
          </a:stretch>
        </p:blipFill>
        <p:spPr bwMode="auto">
          <a:xfrm>
            <a:off x="323850" y="260350"/>
            <a:ext cx="5553075" cy="6337300"/>
          </a:xfrm>
          <a:prstGeom prst="rect">
            <a:avLst/>
          </a:prstGeom>
          <a:noFill/>
          <a:ln w="9525">
            <a:noFill/>
            <a:miter lim="800000"/>
            <a:headEnd/>
            <a:tailEnd/>
          </a:ln>
        </p:spPr>
      </p:pic>
      <p:sp>
        <p:nvSpPr>
          <p:cNvPr id="50179" name="Text Box 3"/>
          <p:cNvSpPr txBox="1">
            <a:spLocks noChangeArrowheads="1"/>
          </p:cNvSpPr>
          <p:nvPr/>
        </p:nvSpPr>
        <p:spPr bwMode="auto">
          <a:xfrm>
            <a:off x="6280150" y="1647825"/>
            <a:ext cx="184150" cy="366713"/>
          </a:xfrm>
          <a:prstGeom prst="rect">
            <a:avLst/>
          </a:prstGeom>
          <a:noFill/>
          <a:ln w="9525">
            <a:noFill/>
            <a:miter lim="800000"/>
            <a:headEnd/>
            <a:tailEnd/>
          </a:ln>
        </p:spPr>
        <p:txBody>
          <a:bodyPr wrap="none">
            <a:spAutoFit/>
          </a:bodyPr>
          <a:lstStyle/>
          <a:p>
            <a:endParaRPr lang="ru-RU"/>
          </a:p>
        </p:txBody>
      </p:sp>
      <p:sp>
        <p:nvSpPr>
          <p:cNvPr id="50180" name="Text Box 4"/>
          <p:cNvSpPr txBox="1">
            <a:spLocks noChangeArrowheads="1"/>
          </p:cNvSpPr>
          <p:nvPr/>
        </p:nvSpPr>
        <p:spPr bwMode="auto">
          <a:xfrm>
            <a:off x="5867400" y="188913"/>
            <a:ext cx="3060700" cy="6200775"/>
          </a:xfrm>
          <a:prstGeom prst="rect">
            <a:avLst/>
          </a:prstGeom>
          <a:noFill/>
          <a:ln w="9525">
            <a:noFill/>
            <a:miter lim="800000"/>
            <a:headEnd/>
            <a:tailEnd/>
          </a:ln>
        </p:spPr>
        <p:txBody>
          <a:bodyPr>
            <a:spAutoFit/>
          </a:bodyPr>
          <a:lstStyle/>
          <a:p>
            <a:pPr lvl="1"/>
            <a:r>
              <a:rPr lang="ru-RU" sz="2400" b="1">
                <a:solidFill>
                  <a:schemeClr val="tx2"/>
                </a:solidFill>
              </a:rPr>
              <a:t>Прометафаза</a:t>
            </a:r>
            <a:r>
              <a:rPr lang="ru-RU" sz="2400">
                <a:solidFill>
                  <a:schemeClr val="tx2"/>
                </a:solidFill>
              </a:rPr>
              <a:t/>
            </a:r>
            <a:br>
              <a:rPr lang="ru-RU" sz="2400">
                <a:solidFill>
                  <a:schemeClr val="tx2"/>
                </a:solidFill>
              </a:rPr>
            </a:br>
            <a:endParaRPr lang="ru-RU" sz="2400">
              <a:solidFill>
                <a:schemeClr val="tx2"/>
              </a:solidFill>
            </a:endParaRPr>
          </a:p>
          <a:p>
            <a:r>
              <a:rPr lang="ru-RU" sz="1600" b="1">
                <a:solidFill>
                  <a:schemeClr val="tx2"/>
                </a:solidFill>
              </a:rPr>
              <a:t>Ядерная оболочка</a:t>
            </a:r>
            <a:r>
              <a:rPr lang="ru-RU" sz="1600">
                <a:solidFill>
                  <a:schemeClr val="tx2"/>
                </a:solidFill>
              </a:rPr>
              <a:t> разбирается в связи с нарушением растворимости </a:t>
            </a:r>
            <a:r>
              <a:rPr lang="ru-RU" sz="1600" b="1">
                <a:solidFill>
                  <a:schemeClr val="tx2"/>
                </a:solidFill>
                <a:hlinkClick r:id="rId4"/>
              </a:rPr>
              <a:t>ламин,</a:t>
            </a:r>
            <a:r>
              <a:rPr lang="ru-RU" sz="1600" b="1">
                <a:solidFill>
                  <a:schemeClr val="tx2"/>
                </a:solidFill>
              </a:rPr>
              <a:t> </a:t>
            </a:r>
            <a:r>
              <a:rPr lang="ru-RU" sz="1600">
                <a:solidFill>
                  <a:schemeClr val="tx2"/>
                </a:solidFill>
              </a:rPr>
              <a:t>стабилизирующих внутреннюю мембрану. </a:t>
            </a:r>
          </a:p>
          <a:p>
            <a:endParaRPr lang="ru-RU" sz="1600">
              <a:solidFill>
                <a:schemeClr val="tx2"/>
              </a:solidFill>
            </a:endParaRPr>
          </a:p>
          <a:p>
            <a:r>
              <a:rPr lang="ru-RU" sz="1600">
                <a:solidFill>
                  <a:schemeClr val="tx2"/>
                </a:solidFill>
              </a:rPr>
              <a:t>Белковая структура, </a:t>
            </a:r>
            <a:r>
              <a:rPr lang="ru-RU" sz="1600" b="1">
                <a:solidFill>
                  <a:schemeClr val="tx2"/>
                </a:solidFill>
              </a:rPr>
              <a:t>кинетохор</a:t>
            </a:r>
            <a:r>
              <a:rPr lang="ru-RU" sz="1600">
                <a:solidFill>
                  <a:schemeClr val="tx2"/>
                </a:solidFill>
              </a:rPr>
              <a:t>, находится в  </a:t>
            </a:r>
            <a:r>
              <a:rPr lang="ru-RU" sz="1600" b="1">
                <a:solidFill>
                  <a:schemeClr val="tx2"/>
                </a:solidFill>
                <a:hlinkClick r:id="rId5"/>
              </a:rPr>
              <a:t>центромере</a:t>
            </a:r>
            <a:r>
              <a:rPr lang="ru-RU" sz="1600">
                <a:solidFill>
                  <a:schemeClr val="tx2"/>
                </a:solidFill>
              </a:rPr>
              <a:t> каждой хроматиды. </a:t>
            </a:r>
          </a:p>
          <a:p>
            <a:r>
              <a:rPr lang="ru-RU" sz="1600">
                <a:solidFill>
                  <a:schemeClr val="tx2"/>
                </a:solidFill>
              </a:rPr>
              <a:t>Вместе с разрушением ядерной оболочки </a:t>
            </a:r>
            <a:r>
              <a:rPr lang="ru-RU" sz="1600" b="1">
                <a:solidFill>
                  <a:schemeClr val="tx2"/>
                </a:solidFill>
              </a:rPr>
              <a:t>нити веретена присоединяются к кинетохору</a:t>
            </a:r>
            <a:r>
              <a:rPr lang="ru-RU" sz="1600">
                <a:solidFill>
                  <a:schemeClr val="tx2"/>
                </a:solidFill>
              </a:rPr>
              <a:t>. </a:t>
            </a:r>
          </a:p>
          <a:p>
            <a:r>
              <a:rPr lang="ru-RU" sz="1600">
                <a:solidFill>
                  <a:schemeClr val="tx2"/>
                </a:solidFill>
              </a:rPr>
              <a:t>В каждой диаде один кинетохор присоединяет одну хроматиду к одному полюсу, а второй другую сестринскую хроматиду к другому полюсу. </a:t>
            </a:r>
            <a:r>
              <a:rPr lang="ru-RU" sz="1600" b="1">
                <a:solidFill>
                  <a:schemeClr val="tx2"/>
                </a:solidFill>
              </a:rPr>
              <a:t>Нарушение присоединения нити веретена к кинетохору прерывает процесс</a:t>
            </a:r>
            <a:r>
              <a:rPr lang="ru-RU" sz="1600">
                <a:solidFill>
                  <a:schemeClr val="tx2"/>
                </a:solidFill>
              </a:rPr>
              <a:t>.</a:t>
            </a:r>
          </a:p>
        </p:txBody>
      </p:sp>
      <p:sp>
        <p:nvSpPr>
          <p:cNvPr id="50181" name="AutoShape 5"/>
          <p:cNvSpPr>
            <a:spLocks noChangeArrowheads="1"/>
          </p:cNvSpPr>
          <p:nvPr/>
        </p:nvSpPr>
        <p:spPr bwMode="auto">
          <a:xfrm>
            <a:off x="395288" y="2349500"/>
            <a:ext cx="863600" cy="215900"/>
          </a:xfrm>
          <a:prstGeom prst="rightArrow">
            <a:avLst>
              <a:gd name="adj1" fmla="val 50000"/>
              <a:gd name="adj2" fmla="val 100000"/>
            </a:avLst>
          </a:prstGeom>
          <a:solidFill>
            <a:srgbClr val="FF6600"/>
          </a:solidFill>
          <a:ln w="9525">
            <a:solidFill>
              <a:schemeClr val="tx1"/>
            </a:solidFill>
            <a:miter lim="800000"/>
            <a:headEnd/>
            <a:tailEnd/>
          </a:ln>
        </p:spPr>
        <p:txBody>
          <a:bodyPr wrap="none" anchor="ctr"/>
          <a:lstStyle/>
          <a:p>
            <a:endParaRPr lang="ru-RU"/>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4" descr="Kinetochore"/>
          <p:cNvPicPr>
            <a:picLocks noChangeAspect="1" noChangeArrowheads="1"/>
          </p:cNvPicPr>
          <p:nvPr/>
        </p:nvPicPr>
        <p:blipFill>
          <a:blip r:embed="rId3"/>
          <a:srcRect/>
          <a:stretch>
            <a:fillRect/>
          </a:stretch>
        </p:blipFill>
        <p:spPr bwMode="auto">
          <a:xfrm>
            <a:off x="1835150" y="1557338"/>
            <a:ext cx="5184775" cy="3719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6" name="Picture 4" descr="ch2f11"/>
          <p:cNvPicPr>
            <a:picLocks noChangeAspect="1" noChangeArrowheads="1"/>
          </p:cNvPicPr>
          <p:nvPr/>
        </p:nvPicPr>
        <p:blipFill>
          <a:blip r:embed="rId3"/>
          <a:srcRect/>
          <a:stretch>
            <a:fillRect/>
          </a:stretch>
        </p:blipFill>
        <p:spPr bwMode="auto">
          <a:xfrm>
            <a:off x="755650" y="333375"/>
            <a:ext cx="7416800" cy="4125913"/>
          </a:xfrm>
          <a:prstGeom prst="rect">
            <a:avLst/>
          </a:prstGeom>
          <a:noFill/>
          <a:ln w="9525">
            <a:noFill/>
            <a:miter lim="800000"/>
            <a:headEnd/>
            <a:tailEnd/>
          </a:ln>
        </p:spPr>
      </p:pic>
      <p:sp>
        <p:nvSpPr>
          <p:cNvPr id="52227" name="Rectangle 6"/>
          <p:cNvSpPr>
            <a:spLocks noGrp="1" noChangeArrowheads="1"/>
          </p:cNvSpPr>
          <p:nvPr>
            <p:ph type="body" sz="half" idx="1"/>
          </p:nvPr>
        </p:nvSpPr>
        <p:spPr>
          <a:xfrm>
            <a:off x="323850" y="4724400"/>
            <a:ext cx="4629150" cy="1944688"/>
          </a:xfrm>
        </p:spPr>
        <p:txBody>
          <a:bodyPr/>
          <a:lstStyle/>
          <a:p>
            <a:pPr eaLnBrk="1" hangingPunct="1">
              <a:lnSpc>
                <a:spcPct val="80000"/>
              </a:lnSpc>
            </a:pPr>
            <a:r>
              <a:rPr lang="ru-RU" sz="2000" smtClean="0"/>
              <a:t>В </a:t>
            </a:r>
            <a:r>
              <a:rPr lang="ru-RU" sz="2000" b="1" smtClean="0"/>
              <a:t>метафазу </a:t>
            </a:r>
            <a:r>
              <a:rPr lang="ru-RU" sz="2000" smtClean="0"/>
              <a:t>все диады занимают одинаковое положение в экваторе клетки и образуют </a:t>
            </a:r>
            <a:r>
              <a:rPr lang="ru-RU" sz="2000" b="1" smtClean="0"/>
              <a:t>метафазную пластинку</a:t>
            </a:r>
            <a:r>
              <a:rPr lang="ru-RU" sz="2000" smtClean="0"/>
              <a:t>. В это время хромосомы наиболее компактны.</a:t>
            </a:r>
          </a:p>
        </p:txBody>
      </p:sp>
      <p:sp>
        <p:nvSpPr>
          <p:cNvPr id="52228" name="Rectangle 7"/>
          <p:cNvSpPr>
            <a:spLocks noGrp="1" noChangeArrowheads="1"/>
          </p:cNvSpPr>
          <p:nvPr>
            <p:ph type="body" sz="half" idx="2"/>
          </p:nvPr>
        </p:nvSpPr>
        <p:spPr>
          <a:xfrm>
            <a:off x="5111750" y="4508500"/>
            <a:ext cx="4032250" cy="1944688"/>
          </a:xfrm>
        </p:spPr>
        <p:txBody>
          <a:bodyPr/>
          <a:lstStyle/>
          <a:p>
            <a:pPr eaLnBrk="1" hangingPunct="1">
              <a:lnSpc>
                <a:spcPct val="80000"/>
              </a:lnSpc>
            </a:pPr>
            <a:r>
              <a:rPr lang="ru-RU" sz="1800" smtClean="0"/>
              <a:t>В </a:t>
            </a:r>
            <a:r>
              <a:rPr lang="ru-RU" sz="1800" b="1" smtClean="0"/>
              <a:t>анафазу</a:t>
            </a:r>
            <a:r>
              <a:rPr lang="ru-RU" sz="1800" smtClean="0"/>
              <a:t> сестринские кинетохоры внезапно разделяются и каждый перемещается к соответствующему полюсу, увлекая за собой одну хроматиду. Разделение сестринских хромосом зависит от разрушения </a:t>
            </a:r>
            <a:r>
              <a:rPr lang="ru-RU" sz="1800" b="1" smtClean="0"/>
              <a:t>когезинов</a:t>
            </a:r>
            <a:r>
              <a:rPr lang="ru-RU" sz="1800" smtClean="0"/>
              <a:t>, удерживающих их вместе.</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a:xfrm>
            <a:off x="611188" y="620713"/>
            <a:ext cx="7923212" cy="5399087"/>
          </a:xfrm>
        </p:spPr>
        <p:txBody>
          <a:bodyPr/>
          <a:lstStyle/>
          <a:p>
            <a:pPr eaLnBrk="1" hangingPunct="1"/>
            <a:r>
              <a:rPr lang="ru-RU" smtClean="0"/>
              <a:t>Длительность клеточного цикла у эукариотических клеток – </a:t>
            </a:r>
            <a:r>
              <a:rPr lang="ru-RU" b="1" smtClean="0"/>
              <a:t>10 – 20 часов</a:t>
            </a:r>
          </a:p>
          <a:p>
            <a:pPr eaLnBrk="1" hangingPunct="1"/>
            <a:r>
              <a:rPr lang="ru-RU" smtClean="0"/>
              <a:t>Длительность собственно деления – </a:t>
            </a:r>
            <a:r>
              <a:rPr lang="ru-RU" b="1" smtClean="0"/>
              <a:t>1 час</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4" descr="nrm1526-i1"/>
          <p:cNvPicPr>
            <a:picLocks noChangeAspect="1" noChangeArrowheads="1"/>
          </p:cNvPicPr>
          <p:nvPr/>
        </p:nvPicPr>
        <p:blipFill>
          <a:blip r:embed="rId3"/>
          <a:srcRect/>
          <a:stretch>
            <a:fillRect/>
          </a:stretch>
        </p:blipFill>
        <p:spPr bwMode="auto">
          <a:xfrm>
            <a:off x="468313" y="260350"/>
            <a:ext cx="5013325" cy="6408738"/>
          </a:xfrm>
          <a:prstGeom prst="rect">
            <a:avLst/>
          </a:prstGeom>
          <a:noFill/>
          <a:ln w="9525">
            <a:noFill/>
            <a:miter lim="800000"/>
            <a:headEnd/>
            <a:tailEnd/>
          </a:ln>
        </p:spPr>
      </p:pic>
      <p:sp>
        <p:nvSpPr>
          <p:cNvPr id="53251" name="Text Box 5"/>
          <p:cNvSpPr txBox="1">
            <a:spLocks noChangeArrowheads="1"/>
          </p:cNvSpPr>
          <p:nvPr/>
        </p:nvSpPr>
        <p:spPr bwMode="auto">
          <a:xfrm>
            <a:off x="5867400" y="2636838"/>
            <a:ext cx="2997200" cy="915987"/>
          </a:xfrm>
          <a:prstGeom prst="rect">
            <a:avLst/>
          </a:prstGeom>
          <a:noFill/>
          <a:ln w="9525">
            <a:noFill/>
            <a:miter lim="800000"/>
            <a:headEnd/>
            <a:tailEnd/>
          </a:ln>
        </p:spPr>
        <p:txBody>
          <a:bodyPr wrap="none">
            <a:spAutoFit/>
          </a:bodyPr>
          <a:lstStyle/>
          <a:p>
            <a:r>
              <a:rPr lang="ru-RU" b="1"/>
              <a:t>Разделение (сегрегация)</a:t>
            </a:r>
            <a:br>
              <a:rPr lang="ru-RU" b="1"/>
            </a:br>
            <a:r>
              <a:rPr lang="ru-RU" b="1"/>
              <a:t>хромосом во время</a:t>
            </a:r>
            <a:br>
              <a:rPr lang="ru-RU" b="1"/>
            </a:br>
            <a:r>
              <a:rPr lang="ru-RU" b="1"/>
              <a:t>митоза</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Text Box 4"/>
          <p:cNvSpPr txBox="1">
            <a:spLocks noChangeArrowheads="1"/>
          </p:cNvSpPr>
          <p:nvPr/>
        </p:nvSpPr>
        <p:spPr bwMode="auto">
          <a:xfrm>
            <a:off x="2411413" y="5157788"/>
            <a:ext cx="4902200" cy="457200"/>
          </a:xfrm>
          <a:prstGeom prst="rect">
            <a:avLst/>
          </a:prstGeom>
          <a:noFill/>
          <a:ln w="9525">
            <a:noFill/>
            <a:miter lim="800000"/>
            <a:headEnd/>
            <a:tailEnd/>
          </a:ln>
        </p:spPr>
        <p:txBody>
          <a:bodyPr wrap="none" lIns="90000" tIns="46800" rIns="90000" bIns="46800">
            <a:spAutoFit/>
          </a:bodyPr>
          <a:lstStyle/>
          <a:p>
            <a:r>
              <a:rPr lang="ru-RU" sz="2400" b="1"/>
              <a:t>Кинетохор и веретено деления</a:t>
            </a:r>
          </a:p>
        </p:txBody>
      </p:sp>
      <p:sp>
        <p:nvSpPr>
          <p:cNvPr id="54275" name="AutoShape 5">
            <a:hlinkClick r:id="rId3" action="ppaction://program" highlightClick="1"/>
          </p:cNvPr>
          <p:cNvSpPr>
            <a:spLocks noChangeArrowheads="1"/>
          </p:cNvSpPr>
          <p:nvPr/>
        </p:nvSpPr>
        <p:spPr bwMode="auto">
          <a:xfrm>
            <a:off x="3492500" y="2349500"/>
            <a:ext cx="2592388" cy="2016125"/>
          </a:xfrm>
          <a:prstGeom prst="actionButtonMovie">
            <a:avLst/>
          </a:prstGeom>
          <a:solidFill>
            <a:schemeClr val="bg1"/>
          </a:solidFill>
          <a:ln w="9525">
            <a:noFill/>
            <a:miter lim="800000"/>
            <a:headEnd/>
            <a:tailEnd/>
          </a:ln>
        </p:spPr>
        <p:txBody>
          <a:bodyPr lIns="90000" tIns="46800" rIns="90000" bIns="46800" anchor="ctr">
            <a:spAutoFit/>
          </a:bodyPr>
          <a:lstStyle/>
          <a:p>
            <a:endParaRPr lang="ru-RU"/>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2195513" y="4797425"/>
            <a:ext cx="5191125" cy="457200"/>
          </a:xfrm>
          <a:prstGeom prst="rect">
            <a:avLst/>
          </a:prstGeom>
          <a:noFill/>
          <a:ln w="9525">
            <a:noFill/>
            <a:miter lim="800000"/>
            <a:headEnd/>
            <a:tailEnd/>
          </a:ln>
        </p:spPr>
        <p:txBody>
          <a:bodyPr wrap="none">
            <a:spAutoFit/>
          </a:bodyPr>
          <a:lstStyle/>
          <a:p>
            <a:r>
              <a:rPr lang="ru-RU" sz="2400" b="1"/>
              <a:t>Митозы в зародыше дрозофилы</a:t>
            </a:r>
          </a:p>
        </p:txBody>
      </p:sp>
      <p:sp>
        <p:nvSpPr>
          <p:cNvPr id="55299" name="AutoShape 5">
            <a:hlinkClick r:id="rId3" action="ppaction://program" highlightClick="1"/>
          </p:cNvPr>
          <p:cNvSpPr>
            <a:spLocks noChangeArrowheads="1"/>
          </p:cNvSpPr>
          <p:nvPr/>
        </p:nvSpPr>
        <p:spPr bwMode="auto">
          <a:xfrm>
            <a:off x="3708400" y="2349500"/>
            <a:ext cx="2232025" cy="1944688"/>
          </a:xfrm>
          <a:prstGeom prst="actionButtonMovie">
            <a:avLst/>
          </a:prstGeom>
          <a:solidFill>
            <a:schemeClr val="bg1"/>
          </a:solidFill>
          <a:ln w="9525">
            <a:noFill/>
            <a:miter lim="800000"/>
            <a:headEnd/>
            <a:tailEnd/>
          </a:ln>
        </p:spPr>
        <p:txBody>
          <a:bodyPr lIns="90000" tIns="46800" rIns="90000" bIns="46800" anchor="ctr">
            <a:spAutoFit/>
          </a:bodyPr>
          <a:lstStyle/>
          <a:p>
            <a:endParaRPr lang="ru-RU"/>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2" name="Picture 2" descr="ch2f10"/>
          <p:cNvPicPr>
            <a:picLocks noChangeAspect="1" noChangeArrowheads="1"/>
          </p:cNvPicPr>
          <p:nvPr/>
        </p:nvPicPr>
        <p:blipFill>
          <a:blip r:embed="rId3">
            <a:lum bright="-6000" contrast="12000"/>
          </a:blip>
          <a:srcRect/>
          <a:stretch>
            <a:fillRect/>
          </a:stretch>
        </p:blipFill>
        <p:spPr bwMode="auto">
          <a:xfrm>
            <a:off x="323850" y="260350"/>
            <a:ext cx="5553075" cy="6337300"/>
          </a:xfrm>
          <a:prstGeom prst="rect">
            <a:avLst/>
          </a:prstGeom>
          <a:noFill/>
          <a:ln w="9525">
            <a:noFill/>
            <a:miter lim="800000"/>
            <a:headEnd/>
            <a:tailEnd/>
          </a:ln>
        </p:spPr>
      </p:pic>
      <p:sp>
        <p:nvSpPr>
          <p:cNvPr id="56323" name="Text Box 3"/>
          <p:cNvSpPr txBox="1">
            <a:spLocks noChangeArrowheads="1"/>
          </p:cNvSpPr>
          <p:nvPr/>
        </p:nvSpPr>
        <p:spPr bwMode="auto">
          <a:xfrm>
            <a:off x="6280150" y="1647825"/>
            <a:ext cx="184150" cy="366713"/>
          </a:xfrm>
          <a:prstGeom prst="rect">
            <a:avLst/>
          </a:prstGeom>
          <a:noFill/>
          <a:ln w="9525">
            <a:noFill/>
            <a:miter lim="800000"/>
            <a:headEnd/>
            <a:tailEnd/>
          </a:ln>
        </p:spPr>
        <p:txBody>
          <a:bodyPr wrap="none">
            <a:spAutoFit/>
          </a:bodyPr>
          <a:lstStyle/>
          <a:p>
            <a:endParaRPr lang="ru-RU"/>
          </a:p>
        </p:txBody>
      </p:sp>
      <p:sp>
        <p:nvSpPr>
          <p:cNvPr id="56324" name="Text Box 4"/>
          <p:cNvSpPr txBox="1">
            <a:spLocks noChangeArrowheads="1"/>
          </p:cNvSpPr>
          <p:nvPr/>
        </p:nvSpPr>
        <p:spPr bwMode="auto">
          <a:xfrm>
            <a:off x="5919788" y="476250"/>
            <a:ext cx="2973387" cy="2744788"/>
          </a:xfrm>
          <a:prstGeom prst="rect">
            <a:avLst/>
          </a:prstGeom>
          <a:noFill/>
          <a:ln w="9525">
            <a:noFill/>
            <a:miter lim="800000"/>
            <a:headEnd/>
            <a:tailEnd/>
          </a:ln>
        </p:spPr>
        <p:txBody>
          <a:bodyPr>
            <a:spAutoFit/>
          </a:bodyPr>
          <a:lstStyle/>
          <a:p>
            <a:pPr lvl="1"/>
            <a:r>
              <a:rPr lang="ru-RU" sz="2400" b="1">
                <a:solidFill>
                  <a:schemeClr val="tx2"/>
                </a:solidFill>
              </a:rPr>
              <a:t>Телофаза</a:t>
            </a:r>
            <a:r>
              <a:rPr lang="ru-RU" sz="2400">
                <a:solidFill>
                  <a:schemeClr val="tx2"/>
                </a:solidFill>
              </a:rPr>
              <a:t/>
            </a:r>
            <a:br>
              <a:rPr lang="ru-RU" sz="2400">
                <a:solidFill>
                  <a:schemeClr val="tx2"/>
                </a:solidFill>
              </a:rPr>
            </a:br>
            <a:endParaRPr lang="ru-RU" sz="2400">
              <a:solidFill>
                <a:schemeClr val="tx2"/>
              </a:solidFill>
            </a:endParaRPr>
          </a:p>
          <a:p>
            <a:pPr lvl="1">
              <a:buFontTx/>
              <a:buChar char="•"/>
            </a:pPr>
            <a:r>
              <a:rPr lang="ru-RU">
                <a:solidFill>
                  <a:schemeClr val="tx2"/>
                </a:solidFill>
              </a:rPr>
              <a:t> Вокруг каждой группы хромосом </a:t>
            </a:r>
            <a:r>
              <a:rPr lang="ru-RU" b="1">
                <a:solidFill>
                  <a:schemeClr val="tx2"/>
                </a:solidFill>
              </a:rPr>
              <a:t>формируется ядерная оболочка</a:t>
            </a:r>
            <a:r>
              <a:rPr lang="ru-RU">
                <a:solidFill>
                  <a:schemeClr val="tx2"/>
                </a:solidFill>
              </a:rPr>
              <a:t>, </a:t>
            </a:r>
          </a:p>
          <a:p>
            <a:pPr lvl="1">
              <a:buFontTx/>
              <a:buChar char="•"/>
            </a:pPr>
            <a:r>
              <a:rPr lang="ru-RU">
                <a:solidFill>
                  <a:schemeClr val="tx2"/>
                </a:solidFill>
              </a:rPr>
              <a:t> хромосомы деконденсируются</a:t>
            </a:r>
          </a:p>
          <a:p>
            <a:pPr lvl="1">
              <a:buFontTx/>
              <a:buChar char="•"/>
            </a:pPr>
            <a:r>
              <a:rPr lang="ru-RU">
                <a:solidFill>
                  <a:schemeClr val="tx2"/>
                </a:solidFill>
              </a:rPr>
              <a:t> начинается деление цитоплазмы</a:t>
            </a:r>
            <a:r>
              <a:rPr lang="ru-RU"/>
              <a:t> </a:t>
            </a:r>
          </a:p>
        </p:txBody>
      </p:sp>
      <p:sp>
        <p:nvSpPr>
          <p:cNvPr id="56325" name="AutoShape 5"/>
          <p:cNvSpPr>
            <a:spLocks noChangeArrowheads="1"/>
          </p:cNvSpPr>
          <p:nvPr/>
        </p:nvSpPr>
        <p:spPr bwMode="auto">
          <a:xfrm>
            <a:off x="395288" y="5084763"/>
            <a:ext cx="863600" cy="215900"/>
          </a:xfrm>
          <a:prstGeom prst="rightArrow">
            <a:avLst>
              <a:gd name="adj1" fmla="val 50000"/>
              <a:gd name="adj2" fmla="val 100000"/>
            </a:avLst>
          </a:prstGeom>
          <a:solidFill>
            <a:srgbClr val="FF6600"/>
          </a:solidFill>
          <a:ln w="9525">
            <a:solidFill>
              <a:schemeClr val="tx1"/>
            </a:solidFill>
            <a:miter lim="800000"/>
            <a:headEnd/>
            <a:tailEnd/>
          </a:ln>
        </p:spPr>
        <p:txBody>
          <a:bodyPr wrap="none" anchor="ctr"/>
          <a:lstStyle/>
          <a:p>
            <a:endParaRPr lang="ru-RU"/>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6" name="Picture 2" descr="ch2f10"/>
          <p:cNvPicPr>
            <a:picLocks noChangeAspect="1" noChangeArrowheads="1"/>
          </p:cNvPicPr>
          <p:nvPr/>
        </p:nvPicPr>
        <p:blipFill>
          <a:blip r:embed="rId3">
            <a:lum bright="-6000" contrast="12000"/>
          </a:blip>
          <a:srcRect/>
          <a:stretch>
            <a:fillRect/>
          </a:stretch>
        </p:blipFill>
        <p:spPr bwMode="auto">
          <a:xfrm>
            <a:off x="323850" y="260350"/>
            <a:ext cx="5553075" cy="6337300"/>
          </a:xfrm>
          <a:prstGeom prst="rect">
            <a:avLst/>
          </a:prstGeom>
          <a:noFill/>
          <a:ln w="9525">
            <a:noFill/>
            <a:miter lim="800000"/>
            <a:headEnd/>
            <a:tailEnd/>
          </a:ln>
        </p:spPr>
      </p:pic>
      <p:sp>
        <p:nvSpPr>
          <p:cNvPr id="57347" name="Text Box 3"/>
          <p:cNvSpPr txBox="1">
            <a:spLocks noChangeArrowheads="1"/>
          </p:cNvSpPr>
          <p:nvPr/>
        </p:nvSpPr>
        <p:spPr bwMode="auto">
          <a:xfrm>
            <a:off x="6280150" y="1647825"/>
            <a:ext cx="184150" cy="366713"/>
          </a:xfrm>
          <a:prstGeom prst="rect">
            <a:avLst/>
          </a:prstGeom>
          <a:noFill/>
          <a:ln w="9525">
            <a:noFill/>
            <a:miter lim="800000"/>
            <a:headEnd/>
            <a:tailEnd/>
          </a:ln>
        </p:spPr>
        <p:txBody>
          <a:bodyPr wrap="none">
            <a:spAutoFit/>
          </a:bodyPr>
          <a:lstStyle/>
          <a:p>
            <a:endParaRPr lang="ru-RU"/>
          </a:p>
        </p:txBody>
      </p:sp>
      <p:sp>
        <p:nvSpPr>
          <p:cNvPr id="57348" name="Text Box 4"/>
          <p:cNvSpPr txBox="1">
            <a:spLocks noChangeArrowheads="1"/>
          </p:cNvSpPr>
          <p:nvPr/>
        </p:nvSpPr>
        <p:spPr bwMode="auto">
          <a:xfrm>
            <a:off x="5148263" y="260350"/>
            <a:ext cx="3744912" cy="5222875"/>
          </a:xfrm>
          <a:prstGeom prst="rect">
            <a:avLst/>
          </a:prstGeom>
          <a:solidFill>
            <a:schemeClr val="bg1"/>
          </a:solidFill>
          <a:ln w="9525">
            <a:noFill/>
            <a:miter lim="800000"/>
            <a:headEnd/>
            <a:tailEnd/>
          </a:ln>
        </p:spPr>
        <p:txBody>
          <a:bodyPr>
            <a:spAutoFit/>
          </a:bodyPr>
          <a:lstStyle/>
          <a:p>
            <a:r>
              <a:rPr lang="ru-RU" sz="2400" b="1">
                <a:solidFill>
                  <a:schemeClr val="tx2"/>
                </a:solidFill>
              </a:rPr>
              <a:t>Цитокинез</a:t>
            </a:r>
            <a:r>
              <a:rPr lang="ru-RU" sz="2400">
                <a:solidFill>
                  <a:schemeClr val="tx2"/>
                </a:solidFill>
              </a:rPr>
              <a:t/>
            </a:r>
            <a:br>
              <a:rPr lang="ru-RU" sz="2400">
                <a:solidFill>
                  <a:schemeClr val="tx2"/>
                </a:solidFill>
              </a:rPr>
            </a:br>
            <a:endParaRPr lang="ru-RU" sz="2400">
              <a:solidFill>
                <a:schemeClr val="tx2"/>
              </a:solidFill>
            </a:endParaRPr>
          </a:p>
          <a:p>
            <a:r>
              <a:rPr lang="ru-RU" sz="1600">
                <a:solidFill>
                  <a:schemeClr val="tx2"/>
                </a:solidFill>
              </a:rPr>
              <a:t>За митозом </a:t>
            </a:r>
            <a:r>
              <a:rPr lang="ru-RU" sz="1600" b="1">
                <a:solidFill>
                  <a:schemeClr val="tx2"/>
                </a:solidFill>
              </a:rPr>
              <a:t>обычно</a:t>
            </a:r>
            <a:r>
              <a:rPr lang="ru-RU" sz="1600">
                <a:solidFill>
                  <a:schemeClr val="tx2"/>
                </a:solidFill>
              </a:rPr>
              <a:t> следует деление клетки. Однако, есть случаи (</a:t>
            </a:r>
            <a:r>
              <a:rPr lang="ru-RU" sz="1600">
                <a:solidFill>
                  <a:schemeClr val="tx2"/>
                </a:solidFill>
                <a:hlinkClick r:id="rId4"/>
              </a:rPr>
              <a:t>у эмбрионов</a:t>
            </a:r>
            <a:r>
              <a:rPr lang="ru-RU" sz="1600">
                <a:solidFill>
                  <a:schemeClr val="tx2"/>
                </a:solidFill>
              </a:rPr>
              <a:t> насекомых), когда хромосомы подвергаются митозу без деления клетки. Поэтому, есть специальный термин – </a:t>
            </a:r>
            <a:r>
              <a:rPr lang="ru-RU" sz="1600" b="1">
                <a:solidFill>
                  <a:schemeClr val="tx2"/>
                </a:solidFill>
              </a:rPr>
              <a:t>цитокинез</a:t>
            </a:r>
            <a:r>
              <a:rPr lang="ru-RU" sz="1600">
                <a:solidFill>
                  <a:schemeClr val="tx2"/>
                </a:solidFill>
              </a:rPr>
              <a:t> – для обозначения деления клетки на две. </a:t>
            </a:r>
          </a:p>
          <a:p>
            <a:endParaRPr lang="ru-RU" sz="1600">
              <a:solidFill>
                <a:schemeClr val="tx2"/>
              </a:solidFill>
            </a:endParaRPr>
          </a:p>
          <a:p>
            <a:r>
              <a:rPr lang="ru-RU" sz="1600">
                <a:solidFill>
                  <a:schemeClr val="tx2"/>
                </a:solidFill>
              </a:rPr>
              <a:t>В </a:t>
            </a:r>
            <a:r>
              <a:rPr lang="ru-RU" sz="1600" b="1">
                <a:solidFill>
                  <a:schemeClr val="tx2"/>
                </a:solidFill>
              </a:rPr>
              <a:t>животных клетках</a:t>
            </a:r>
            <a:r>
              <a:rPr lang="ru-RU" sz="1600">
                <a:solidFill>
                  <a:schemeClr val="tx2"/>
                </a:solidFill>
              </a:rPr>
              <a:t> </a:t>
            </a:r>
            <a:r>
              <a:rPr lang="ru-RU" sz="1600" b="1">
                <a:solidFill>
                  <a:schemeClr val="tx2"/>
                </a:solidFill>
                <a:hlinkClick r:id="rId5"/>
              </a:rPr>
              <a:t>актиновые</a:t>
            </a:r>
            <a:r>
              <a:rPr lang="ru-RU" sz="1600" b="1">
                <a:solidFill>
                  <a:schemeClr val="tx2"/>
                </a:solidFill>
              </a:rPr>
              <a:t> </a:t>
            </a:r>
            <a:r>
              <a:rPr lang="ru-RU" sz="1600" b="1"/>
              <a:t>филаменты</a:t>
            </a:r>
            <a:r>
              <a:rPr lang="ru-RU" sz="1600">
                <a:solidFill>
                  <a:schemeClr val="tx2"/>
                </a:solidFill>
              </a:rPr>
              <a:t> формируют </a:t>
            </a:r>
            <a:r>
              <a:rPr lang="ru-RU" sz="1600" b="1">
                <a:solidFill>
                  <a:schemeClr val="tx2"/>
                </a:solidFill>
              </a:rPr>
              <a:t>борозду</a:t>
            </a:r>
            <a:r>
              <a:rPr lang="ru-RU" sz="1600">
                <a:solidFill>
                  <a:schemeClr val="tx2"/>
                </a:solidFill>
              </a:rPr>
              <a:t> по периметру клетки. Углубление</a:t>
            </a:r>
            <a:r>
              <a:rPr lang="en-US" sz="1600">
                <a:solidFill>
                  <a:schemeClr val="tx2"/>
                </a:solidFill>
              </a:rPr>
              <a:t> </a:t>
            </a:r>
            <a:r>
              <a:rPr lang="ru-RU" sz="1600">
                <a:solidFill>
                  <a:schemeClr val="tx2"/>
                </a:solidFill>
              </a:rPr>
              <a:t>борозды</a:t>
            </a:r>
            <a:r>
              <a:rPr lang="en-US" sz="1600">
                <a:solidFill>
                  <a:schemeClr val="tx2"/>
                </a:solidFill>
              </a:rPr>
              <a:t> </a:t>
            </a:r>
            <a:r>
              <a:rPr lang="ru-RU" sz="1600">
                <a:solidFill>
                  <a:schemeClr val="tx2"/>
                </a:solidFill>
              </a:rPr>
              <a:t>приводит</a:t>
            </a:r>
            <a:r>
              <a:rPr lang="en-US" sz="1600">
                <a:solidFill>
                  <a:schemeClr val="tx2"/>
                </a:solidFill>
              </a:rPr>
              <a:t> </a:t>
            </a:r>
            <a:r>
              <a:rPr lang="ru-RU" sz="1600">
                <a:solidFill>
                  <a:schemeClr val="tx2"/>
                </a:solidFill>
              </a:rPr>
              <a:t>к</a:t>
            </a:r>
            <a:r>
              <a:rPr lang="en-US" sz="1600">
                <a:solidFill>
                  <a:schemeClr val="tx2"/>
                </a:solidFill>
              </a:rPr>
              <a:t> </a:t>
            </a:r>
            <a:r>
              <a:rPr lang="ru-RU" sz="1600">
                <a:solidFill>
                  <a:schemeClr val="tx2"/>
                </a:solidFill>
              </a:rPr>
              <a:t>перетяжке</a:t>
            </a:r>
            <a:r>
              <a:rPr lang="en-US" sz="1600">
                <a:solidFill>
                  <a:schemeClr val="tx2"/>
                </a:solidFill>
              </a:rPr>
              <a:t> </a:t>
            </a:r>
            <a:r>
              <a:rPr lang="ru-RU" sz="1600">
                <a:solidFill>
                  <a:schemeClr val="tx2"/>
                </a:solidFill>
              </a:rPr>
              <a:t>клетки</a:t>
            </a:r>
            <a:r>
              <a:rPr lang="en-US" sz="1600">
                <a:solidFill>
                  <a:schemeClr val="tx2"/>
                </a:solidFill>
              </a:rPr>
              <a:t> </a:t>
            </a:r>
            <a:r>
              <a:rPr lang="ru-RU" sz="1600">
                <a:solidFill>
                  <a:schemeClr val="tx2"/>
                </a:solidFill>
              </a:rPr>
              <a:t>на</a:t>
            </a:r>
            <a:r>
              <a:rPr lang="en-US" sz="1600">
                <a:solidFill>
                  <a:schemeClr val="tx2"/>
                </a:solidFill>
              </a:rPr>
              <a:t> </a:t>
            </a:r>
            <a:r>
              <a:rPr lang="ru-RU" sz="1600">
                <a:solidFill>
                  <a:schemeClr val="tx2"/>
                </a:solidFill>
              </a:rPr>
              <a:t>две</a:t>
            </a:r>
            <a:r>
              <a:rPr lang="en-US" sz="1600">
                <a:solidFill>
                  <a:schemeClr val="tx2"/>
                </a:solidFill>
              </a:rPr>
              <a:t>.</a:t>
            </a:r>
            <a:endParaRPr lang="ru-RU" sz="1600">
              <a:solidFill>
                <a:schemeClr val="tx2"/>
              </a:solidFill>
            </a:endParaRPr>
          </a:p>
          <a:p>
            <a:r>
              <a:rPr lang="ru-RU" sz="1600">
                <a:solidFill>
                  <a:schemeClr val="tx2"/>
                </a:solidFill>
              </a:rPr>
              <a:t>В </a:t>
            </a:r>
            <a:r>
              <a:rPr lang="ru-RU" sz="1600" b="1">
                <a:solidFill>
                  <a:schemeClr val="tx2"/>
                </a:solidFill>
              </a:rPr>
              <a:t>растительных клетках </a:t>
            </a:r>
            <a:r>
              <a:rPr lang="ru-RU" sz="1600">
                <a:solidFill>
                  <a:schemeClr val="tx2"/>
                </a:solidFill>
              </a:rPr>
              <a:t>формируется </a:t>
            </a:r>
            <a:r>
              <a:rPr lang="ru-RU" sz="1600" b="1">
                <a:solidFill>
                  <a:schemeClr val="tx2"/>
                </a:solidFill>
              </a:rPr>
              <a:t>клеточная пластинка</a:t>
            </a:r>
            <a:r>
              <a:rPr lang="ru-RU" sz="1600">
                <a:solidFill>
                  <a:schemeClr val="tx2"/>
                </a:solidFill>
              </a:rPr>
              <a:t>, синтезируемая комплексом Гольджи.</a:t>
            </a:r>
          </a:p>
          <a:p>
            <a:pPr lvl="1"/>
            <a:endParaRPr lang="ru-RU" sz="1600"/>
          </a:p>
        </p:txBody>
      </p:sp>
      <p:sp>
        <p:nvSpPr>
          <p:cNvPr id="57349" name="AutoShape 5"/>
          <p:cNvSpPr>
            <a:spLocks noChangeArrowheads="1"/>
          </p:cNvSpPr>
          <p:nvPr/>
        </p:nvSpPr>
        <p:spPr bwMode="auto">
          <a:xfrm>
            <a:off x="323850" y="6092825"/>
            <a:ext cx="863600" cy="215900"/>
          </a:xfrm>
          <a:prstGeom prst="rightArrow">
            <a:avLst>
              <a:gd name="adj1" fmla="val 50000"/>
              <a:gd name="adj2" fmla="val 100000"/>
            </a:avLst>
          </a:prstGeom>
          <a:solidFill>
            <a:srgbClr val="FF6600"/>
          </a:solidFill>
          <a:ln w="9525">
            <a:solidFill>
              <a:schemeClr val="tx1"/>
            </a:solidFill>
            <a:miter lim="800000"/>
            <a:headEnd/>
            <a:tailEnd/>
          </a:ln>
        </p:spPr>
        <p:txBody>
          <a:bodyPr wrap="none" anchor="ctr"/>
          <a:lstStyle/>
          <a:p>
            <a:endParaRPr lang="ru-RU"/>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Text Box 4"/>
          <p:cNvSpPr txBox="1">
            <a:spLocks noChangeArrowheads="1"/>
          </p:cNvSpPr>
          <p:nvPr/>
        </p:nvSpPr>
        <p:spPr bwMode="auto">
          <a:xfrm>
            <a:off x="4211638" y="4868863"/>
            <a:ext cx="1108075" cy="457200"/>
          </a:xfrm>
          <a:prstGeom prst="rect">
            <a:avLst/>
          </a:prstGeom>
          <a:noFill/>
          <a:ln w="9525">
            <a:noFill/>
            <a:miter lim="800000"/>
            <a:headEnd/>
            <a:tailEnd/>
          </a:ln>
        </p:spPr>
        <p:txBody>
          <a:bodyPr wrap="none" lIns="90000" tIns="46800" rIns="90000" bIns="46800">
            <a:spAutoFit/>
          </a:bodyPr>
          <a:lstStyle/>
          <a:p>
            <a:r>
              <a:rPr lang="ru-RU" sz="2400" b="1"/>
              <a:t>Митоз</a:t>
            </a:r>
          </a:p>
        </p:txBody>
      </p:sp>
      <p:sp>
        <p:nvSpPr>
          <p:cNvPr id="58371" name="AutoShape 5">
            <a:hlinkClick r:id="rId3" action="ppaction://program" highlightClick="1"/>
          </p:cNvPr>
          <p:cNvSpPr>
            <a:spLocks noChangeArrowheads="1"/>
          </p:cNvSpPr>
          <p:nvPr/>
        </p:nvSpPr>
        <p:spPr bwMode="auto">
          <a:xfrm>
            <a:off x="3635375" y="2349500"/>
            <a:ext cx="2233613" cy="1943100"/>
          </a:xfrm>
          <a:prstGeom prst="actionButtonMovie">
            <a:avLst/>
          </a:prstGeom>
          <a:solidFill>
            <a:schemeClr val="bg1"/>
          </a:solidFill>
          <a:ln w="9525">
            <a:noFill/>
            <a:miter lim="800000"/>
            <a:headEnd/>
            <a:tailEnd/>
          </a:ln>
        </p:spPr>
        <p:txBody>
          <a:bodyPr lIns="90000" tIns="46800" rIns="90000" bIns="46800" anchor="ctr">
            <a:spAutoFit/>
          </a:bodyPr>
          <a:lstStyle/>
          <a:p>
            <a:endParaRPr lang="ru-RU"/>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ru-RU" b="1" smtClean="0">
                <a:solidFill>
                  <a:schemeClr val="tx1"/>
                </a:solidFill>
              </a:rPr>
              <a:t>Значение митоза</a:t>
            </a:r>
          </a:p>
        </p:txBody>
      </p:sp>
      <p:sp>
        <p:nvSpPr>
          <p:cNvPr id="59395" name="Rectangle 3"/>
          <p:cNvSpPr>
            <a:spLocks noGrp="1" noChangeArrowheads="1"/>
          </p:cNvSpPr>
          <p:nvPr>
            <p:ph type="body" idx="1"/>
          </p:nvPr>
        </p:nvSpPr>
        <p:spPr>
          <a:xfrm>
            <a:off x="684213" y="1905000"/>
            <a:ext cx="7850187" cy="4114800"/>
          </a:xfrm>
        </p:spPr>
        <p:txBody>
          <a:bodyPr/>
          <a:lstStyle/>
          <a:p>
            <a:pPr marL="571500" indent="-571500" eaLnBrk="1" hangingPunct="1">
              <a:buSzTx/>
              <a:buFont typeface="Wingdings" pitchFamily="2" charset="2"/>
              <a:buAutoNum type="arabicPeriod"/>
            </a:pPr>
            <a:r>
              <a:rPr lang="ru-RU" b="1" smtClean="0"/>
              <a:t>Размножение </a:t>
            </a:r>
            <a:r>
              <a:rPr lang="ru-RU" smtClean="0"/>
              <a:t>– например у одноклеточных организмов (амеба)</a:t>
            </a:r>
          </a:p>
          <a:p>
            <a:pPr marL="571500" indent="-571500" eaLnBrk="1" hangingPunct="1">
              <a:buSzTx/>
              <a:buFont typeface="Wingdings" pitchFamily="2" charset="2"/>
              <a:buAutoNum type="arabicPeriod"/>
            </a:pPr>
            <a:r>
              <a:rPr lang="ru-RU" b="1" smtClean="0"/>
              <a:t>Развитие, рост и генетическое постоянство </a:t>
            </a:r>
            <a:r>
              <a:rPr lang="ru-RU" smtClean="0"/>
              <a:t>– у многоклеточных митоз – это часть эмбрионального развития, роста, регенерации и наследственности</a:t>
            </a:r>
          </a:p>
          <a:p>
            <a:pPr marL="571500" indent="-571500" eaLnBrk="1" hangingPunct="1">
              <a:buSzTx/>
              <a:buFont typeface="Wingdings" pitchFamily="2" charset="2"/>
              <a:buAutoNum type="arabicPeriod"/>
            </a:pPr>
            <a:r>
              <a:rPr lang="ru-RU" b="1" smtClean="0"/>
              <a:t>Клеточный метаболизм</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ru-RU" smtClean="0">
                <a:solidFill>
                  <a:schemeClr val="tx1"/>
                </a:solidFill>
              </a:rPr>
              <a:t>Митоз без цитокинеза</a:t>
            </a:r>
          </a:p>
        </p:txBody>
      </p:sp>
      <p:sp>
        <p:nvSpPr>
          <p:cNvPr id="60419" name="Rectangle 3"/>
          <p:cNvSpPr>
            <a:spLocks noGrp="1" noChangeArrowheads="1"/>
          </p:cNvSpPr>
          <p:nvPr>
            <p:ph type="body" idx="1"/>
          </p:nvPr>
        </p:nvSpPr>
        <p:spPr>
          <a:xfrm>
            <a:off x="539750" y="1905000"/>
            <a:ext cx="7994650" cy="4114800"/>
          </a:xfrm>
        </p:spPr>
        <p:txBody>
          <a:bodyPr/>
          <a:lstStyle/>
          <a:p>
            <a:pPr eaLnBrk="1" hangingPunct="1"/>
            <a:r>
              <a:rPr lang="ru-RU" smtClean="0"/>
              <a:t>Митоз без цитокинеза образует массу цитоплазмы со многими ядрами. </a:t>
            </a:r>
          </a:p>
          <a:p>
            <a:pPr lvl="1" eaLnBrk="1" hangingPunct="1">
              <a:buFont typeface="Wingdings" pitchFamily="2" charset="2"/>
              <a:buNone/>
            </a:pPr>
            <a:r>
              <a:rPr lang="ru-RU" smtClean="0"/>
              <a:t>   </a:t>
            </a:r>
            <a:r>
              <a:rPr lang="ru-RU" b="1" smtClean="0"/>
              <a:t>Пример</a:t>
            </a:r>
            <a:r>
              <a:rPr lang="ru-RU" smtClean="0"/>
              <a:t>: </a:t>
            </a:r>
          </a:p>
          <a:p>
            <a:pPr lvl="1" eaLnBrk="1" hangingPunct="1"/>
            <a:r>
              <a:rPr lang="ru-RU" smtClean="0"/>
              <a:t>стадия свободных ядер при эмбриональном развитии мух, подобных </a:t>
            </a:r>
            <a:r>
              <a:rPr lang="en-US" b="1" smtClean="0"/>
              <a:t>Drosophila</a:t>
            </a:r>
            <a:r>
              <a:rPr lang="en-US" smtClean="0"/>
              <a:t> </a:t>
            </a:r>
            <a:endParaRPr lang="ru-RU"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ru-RU" smtClean="0">
                <a:solidFill>
                  <a:schemeClr val="tx1"/>
                </a:solidFill>
              </a:rPr>
              <a:t>Эндорепликация</a:t>
            </a:r>
          </a:p>
        </p:txBody>
      </p:sp>
      <p:sp>
        <p:nvSpPr>
          <p:cNvPr id="61443" name="Rectangle 4"/>
          <p:cNvSpPr>
            <a:spLocks noGrp="1" noChangeArrowheads="1"/>
          </p:cNvSpPr>
          <p:nvPr>
            <p:ph type="body" idx="1"/>
          </p:nvPr>
        </p:nvSpPr>
        <p:spPr>
          <a:xfrm>
            <a:off x="611188" y="1905000"/>
            <a:ext cx="7923212" cy="4114800"/>
          </a:xfrm>
        </p:spPr>
        <p:txBody>
          <a:bodyPr/>
          <a:lstStyle/>
          <a:p>
            <a:pPr eaLnBrk="1" hangingPunct="1"/>
            <a:r>
              <a:rPr lang="ru-RU" sz="3200" b="1" smtClean="0">
                <a:solidFill>
                  <a:schemeClr val="tx1"/>
                </a:solidFill>
              </a:rPr>
              <a:t>Эндорепликация</a:t>
            </a:r>
            <a:r>
              <a:rPr lang="ru-RU" sz="3200" smtClean="0"/>
              <a:t> – это репликация ДНК во время </a:t>
            </a:r>
            <a:r>
              <a:rPr lang="en-US" sz="3200" smtClean="0"/>
              <a:t>S </a:t>
            </a:r>
            <a:r>
              <a:rPr lang="ru-RU" sz="3200" smtClean="0"/>
              <a:t>фазы клеточного цикла </a:t>
            </a:r>
            <a:r>
              <a:rPr lang="ru-RU" sz="3200" b="1" smtClean="0">
                <a:solidFill>
                  <a:schemeClr val="tx1"/>
                </a:solidFill>
              </a:rPr>
              <a:t>без последующего митоза </a:t>
            </a:r>
            <a:r>
              <a:rPr lang="ru-RU" sz="3200" smtClean="0"/>
              <a:t>и/или </a:t>
            </a:r>
            <a:r>
              <a:rPr lang="ru-RU" sz="3200" b="1" smtClean="0">
                <a:solidFill>
                  <a:schemeClr val="tx1"/>
                </a:solidFill>
              </a:rPr>
              <a:t>цитокинеза</a:t>
            </a:r>
            <a:endParaRPr lang="ru-RU" sz="3200" smtClean="0"/>
          </a:p>
          <a:p>
            <a:pPr eaLnBrk="1" hangingPunct="1"/>
            <a:r>
              <a:rPr lang="ru-RU" sz="3200" smtClean="0"/>
              <a:t>Эндорепликация происходит в определенных клетках животных и растений</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3"/>
          <p:cNvSpPr>
            <a:spLocks noGrp="1" noChangeArrowheads="1"/>
          </p:cNvSpPr>
          <p:nvPr>
            <p:ph type="body" idx="1"/>
          </p:nvPr>
        </p:nvSpPr>
        <p:spPr>
          <a:xfrm>
            <a:off x="539750" y="620713"/>
            <a:ext cx="7994650" cy="5399087"/>
          </a:xfrm>
        </p:spPr>
        <p:txBody>
          <a:bodyPr/>
          <a:lstStyle/>
          <a:p>
            <a:pPr marL="571500" indent="-571500" eaLnBrk="1" hangingPunct="1">
              <a:buFont typeface="Wingdings" pitchFamily="2" charset="2"/>
              <a:buNone/>
            </a:pPr>
            <a:r>
              <a:rPr lang="ru-RU" sz="2500" b="1" smtClean="0">
                <a:solidFill>
                  <a:schemeClr val="tx1"/>
                </a:solidFill>
              </a:rPr>
              <a:t>Варианты эндорепликации</a:t>
            </a:r>
            <a:r>
              <a:rPr lang="en-US" sz="2500" b="1" smtClean="0">
                <a:solidFill>
                  <a:schemeClr val="tx1"/>
                </a:solidFill>
              </a:rPr>
              <a:t>:</a:t>
            </a:r>
            <a:r>
              <a:rPr lang="en-US" sz="2500" smtClean="0"/>
              <a:t> </a:t>
            </a:r>
            <a:endParaRPr lang="ru-RU" sz="2500" smtClean="0"/>
          </a:p>
          <a:p>
            <a:pPr marL="571500" indent="-571500" eaLnBrk="1" hangingPunct="1"/>
            <a:r>
              <a:rPr lang="ru-RU" sz="2500" smtClean="0"/>
              <a:t>репликация ДНК с полным митозом, но без цитокинеза </a:t>
            </a:r>
            <a:r>
              <a:rPr lang="ru-RU" sz="2500" smtClean="0">
                <a:solidFill>
                  <a:schemeClr val="tx1"/>
                </a:solidFill>
              </a:rPr>
              <a:t>(+ М, </a:t>
            </a:r>
            <a:r>
              <a:rPr lang="ru-RU" sz="2500" smtClean="0">
                <a:solidFill>
                  <a:schemeClr val="tx1"/>
                </a:solidFill>
                <a:cs typeface="Arial" charset="0"/>
              </a:rPr>
              <a:t>─</a:t>
            </a:r>
            <a:r>
              <a:rPr lang="ru-RU" sz="2500" smtClean="0">
                <a:solidFill>
                  <a:schemeClr val="tx1"/>
                </a:solidFill>
              </a:rPr>
              <a:t> цитокинез)</a:t>
            </a:r>
            <a:r>
              <a:rPr lang="ru-RU" sz="2500" smtClean="0"/>
              <a:t>. </a:t>
            </a:r>
          </a:p>
          <a:p>
            <a:pPr marL="571500" indent="-571500" eaLnBrk="1" hangingPunct="1"/>
            <a:r>
              <a:rPr lang="ru-RU" sz="2500" smtClean="0"/>
              <a:t>повторная репликация ДНК без формирования новых ядер в телофазе </a:t>
            </a:r>
            <a:r>
              <a:rPr lang="ru-RU" sz="2500" smtClean="0">
                <a:solidFill>
                  <a:schemeClr val="tx1"/>
                </a:solidFill>
              </a:rPr>
              <a:t>(+++репликация, </a:t>
            </a:r>
            <a:r>
              <a:rPr lang="ru-RU" sz="2500" smtClean="0">
                <a:solidFill>
                  <a:schemeClr val="tx1"/>
                </a:solidFill>
                <a:cs typeface="Arial" charset="0"/>
              </a:rPr>
              <a:t>─</a:t>
            </a:r>
            <a:r>
              <a:rPr lang="ru-RU" sz="2500" smtClean="0">
                <a:solidFill>
                  <a:schemeClr val="tx1"/>
                </a:solidFill>
              </a:rPr>
              <a:t> ядра в телофазе)</a:t>
            </a:r>
            <a:r>
              <a:rPr lang="ru-RU" sz="2500" smtClean="0"/>
              <a:t>. Результатом может быть</a:t>
            </a:r>
            <a:r>
              <a:rPr lang="en-US" sz="2500" smtClean="0"/>
              <a:t>: </a:t>
            </a:r>
            <a:endParaRPr lang="ru-RU" sz="2500" smtClean="0"/>
          </a:p>
          <a:p>
            <a:pPr marL="990600" lvl="1" indent="-533400" eaLnBrk="1" hangingPunct="1">
              <a:buClr>
                <a:schemeClr val="tx1"/>
              </a:buClr>
              <a:buSzTx/>
              <a:buFont typeface="Wingdings" pitchFamily="2" charset="2"/>
              <a:buAutoNum type="arabicPeriod"/>
            </a:pPr>
            <a:r>
              <a:rPr lang="ru-RU" sz="2400" b="1" smtClean="0">
                <a:hlinkClick r:id="rId3"/>
              </a:rPr>
              <a:t>Полиплоидия</a:t>
            </a:r>
            <a:r>
              <a:rPr lang="ru-RU" sz="2400" smtClean="0"/>
              <a:t>: реплицированные хромосомы остаются в клетке </a:t>
            </a:r>
          </a:p>
          <a:p>
            <a:pPr marL="990600" lvl="1" indent="-533400" eaLnBrk="1" hangingPunct="1">
              <a:buClr>
                <a:schemeClr val="tx1"/>
              </a:buClr>
              <a:buSzTx/>
              <a:buFont typeface="Wingdings" pitchFamily="2" charset="2"/>
              <a:buAutoNum type="arabicPeriod"/>
            </a:pPr>
            <a:r>
              <a:rPr lang="ru-RU" sz="2400" b="1" smtClean="0">
                <a:hlinkClick r:id="rId3"/>
              </a:rPr>
              <a:t>Политения</a:t>
            </a:r>
            <a:r>
              <a:rPr lang="ru-RU" sz="2400" smtClean="0"/>
              <a:t>: реплицированные хромосомы остаются в линии, формируя гигантские хромосомы. </a:t>
            </a:r>
          </a:p>
          <a:p>
            <a:pPr marL="990600" lvl="1" indent="-533400" eaLnBrk="1" hangingPunct="1">
              <a:buClr>
                <a:schemeClr val="tx1"/>
              </a:buClr>
              <a:buSzTx/>
              <a:buFont typeface="Wingdings" pitchFamily="2" charset="2"/>
              <a:buAutoNum type="arabicPeriod"/>
            </a:pPr>
            <a:r>
              <a:rPr lang="ru-RU" sz="2400" smtClean="0"/>
              <a:t>различные промежуточные состояния между </a:t>
            </a:r>
            <a:r>
              <a:rPr lang="ru-RU" sz="2400" b="1" smtClean="0">
                <a:solidFill>
                  <a:schemeClr val="tx1"/>
                </a:solidFill>
              </a:rPr>
              <a:t>1</a:t>
            </a:r>
            <a:r>
              <a:rPr lang="ru-RU" sz="2400" smtClean="0"/>
              <a:t> и </a:t>
            </a:r>
            <a:r>
              <a:rPr lang="ru-RU" sz="2400" b="1" smtClean="0">
                <a:solidFill>
                  <a:schemeClr val="tx1"/>
                </a:solidFill>
              </a:rPr>
              <a:t>2</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ru-RU" b="1" smtClean="0">
                <a:solidFill>
                  <a:schemeClr val="tx1"/>
                </a:solidFill>
              </a:rPr>
              <a:t>Фазы клеточного цикла</a:t>
            </a:r>
          </a:p>
        </p:txBody>
      </p:sp>
      <p:sp>
        <p:nvSpPr>
          <p:cNvPr id="8195" name="Rectangle 3"/>
          <p:cNvSpPr>
            <a:spLocks noGrp="1" noChangeArrowheads="1"/>
          </p:cNvSpPr>
          <p:nvPr>
            <p:ph type="body" idx="1"/>
          </p:nvPr>
        </p:nvSpPr>
        <p:spPr>
          <a:xfrm>
            <a:off x="395288" y="1905000"/>
            <a:ext cx="3889375" cy="4692650"/>
          </a:xfrm>
        </p:spPr>
        <p:txBody>
          <a:bodyPr/>
          <a:lstStyle/>
          <a:p>
            <a:pPr eaLnBrk="1" hangingPunct="1"/>
            <a:r>
              <a:rPr lang="ru-RU" sz="2600" b="1" smtClean="0"/>
              <a:t>Интерфаза</a:t>
            </a:r>
          </a:p>
          <a:p>
            <a:pPr lvl="1" eaLnBrk="1" hangingPunct="1"/>
            <a:r>
              <a:rPr lang="en-US" sz="2400" smtClean="0"/>
              <a:t>G</a:t>
            </a:r>
            <a:r>
              <a:rPr lang="en-US" sz="2400" baseline="-25000" smtClean="0"/>
              <a:t>1</a:t>
            </a:r>
            <a:r>
              <a:rPr lang="en-US" sz="2400" smtClean="0"/>
              <a:t>-</a:t>
            </a:r>
            <a:r>
              <a:rPr lang="ru-RU" sz="2400" smtClean="0"/>
              <a:t>фаза – постмитотическая (пресинтетическая)</a:t>
            </a:r>
          </a:p>
          <a:p>
            <a:pPr lvl="1" eaLnBrk="1" hangingPunct="1"/>
            <a:r>
              <a:rPr lang="en-US" sz="2400" smtClean="0"/>
              <a:t>S</a:t>
            </a:r>
            <a:r>
              <a:rPr lang="ru-RU" sz="2400" smtClean="0"/>
              <a:t>-фаза – синтетическая</a:t>
            </a:r>
          </a:p>
          <a:p>
            <a:pPr lvl="1" eaLnBrk="1" hangingPunct="1"/>
            <a:r>
              <a:rPr lang="en-US" sz="2400" smtClean="0"/>
              <a:t>G</a:t>
            </a:r>
            <a:r>
              <a:rPr lang="en-US" sz="2400" baseline="-25000" smtClean="0"/>
              <a:t>2</a:t>
            </a:r>
            <a:r>
              <a:rPr lang="en-US" sz="2400" smtClean="0"/>
              <a:t>-</a:t>
            </a:r>
            <a:r>
              <a:rPr lang="ru-RU" sz="2400" smtClean="0"/>
              <a:t>фаза – постсинтетическая (премитотическая)</a:t>
            </a:r>
          </a:p>
          <a:p>
            <a:pPr eaLnBrk="1" hangingPunct="1"/>
            <a:r>
              <a:rPr lang="ru-RU" sz="2600" b="1" smtClean="0"/>
              <a:t>Митоз</a:t>
            </a:r>
          </a:p>
          <a:p>
            <a:pPr eaLnBrk="1" hangingPunct="1"/>
            <a:r>
              <a:rPr lang="ru-RU" sz="2600" b="1" smtClean="0"/>
              <a:t>Цитокинез</a:t>
            </a:r>
          </a:p>
        </p:txBody>
      </p:sp>
      <p:grpSp>
        <p:nvGrpSpPr>
          <p:cNvPr id="8196" name="Group 17"/>
          <p:cNvGrpSpPr>
            <a:grpSpLocks/>
          </p:cNvGrpSpPr>
          <p:nvPr/>
        </p:nvGrpSpPr>
        <p:grpSpPr bwMode="auto">
          <a:xfrm>
            <a:off x="4140200" y="1628775"/>
            <a:ext cx="4743450" cy="4975225"/>
            <a:chOff x="2608" y="1026"/>
            <a:chExt cx="2988" cy="3134"/>
          </a:xfrm>
        </p:grpSpPr>
        <p:pic>
          <p:nvPicPr>
            <p:cNvPr id="8197" name="Picture 9"/>
            <p:cNvPicPr>
              <a:picLocks noChangeAspect="1" noChangeArrowheads="1"/>
            </p:cNvPicPr>
            <p:nvPr/>
          </p:nvPicPr>
          <p:blipFill>
            <a:blip r:embed="rId3"/>
            <a:srcRect/>
            <a:stretch>
              <a:fillRect/>
            </a:stretch>
          </p:blipFill>
          <p:spPr bwMode="auto">
            <a:xfrm>
              <a:off x="2608" y="1026"/>
              <a:ext cx="2988" cy="2905"/>
            </a:xfrm>
            <a:prstGeom prst="rect">
              <a:avLst/>
            </a:prstGeom>
            <a:noFill/>
            <a:ln w="9525">
              <a:noFill/>
              <a:miter lim="800000"/>
              <a:headEnd/>
              <a:tailEnd/>
            </a:ln>
          </p:spPr>
        </p:pic>
        <p:sp>
          <p:nvSpPr>
            <p:cNvPr id="8198" name="AutoShape 11"/>
            <p:cNvSpPr>
              <a:spLocks noChangeArrowheads="1"/>
            </p:cNvSpPr>
            <p:nvPr/>
          </p:nvSpPr>
          <p:spPr bwMode="auto">
            <a:xfrm rot="2368465">
              <a:off x="4830" y="3430"/>
              <a:ext cx="499" cy="272"/>
            </a:xfrm>
            <a:prstGeom prst="rightArrow">
              <a:avLst>
                <a:gd name="adj1" fmla="val 50000"/>
                <a:gd name="adj2" fmla="val 45864"/>
              </a:avLst>
            </a:prstGeom>
            <a:solidFill>
              <a:schemeClr val="accent1"/>
            </a:solidFill>
            <a:ln w="9525">
              <a:solidFill>
                <a:schemeClr val="tx1"/>
              </a:solidFill>
              <a:miter lim="800000"/>
              <a:headEnd/>
              <a:tailEnd/>
            </a:ln>
          </p:spPr>
          <p:txBody>
            <a:bodyPr wrap="none" anchor="ctr"/>
            <a:lstStyle/>
            <a:p>
              <a:endParaRPr lang="ru-RU"/>
            </a:p>
          </p:txBody>
        </p:sp>
        <p:sp>
          <p:nvSpPr>
            <p:cNvPr id="8199" name="Text Box 12"/>
            <p:cNvSpPr txBox="1">
              <a:spLocks noChangeArrowheads="1"/>
            </p:cNvSpPr>
            <p:nvPr/>
          </p:nvSpPr>
          <p:spPr bwMode="auto">
            <a:xfrm>
              <a:off x="5284" y="3657"/>
              <a:ext cx="281" cy="231"/>
            </a:xfrm>
            <a:prstGeom prst="rect">
              <a:avLst/>
            </a:prstGeom>
            <a:noFill/>
            <a:ln w="9525">
              <a:noFill/>
              <a:miter lim="800000"/>
              <a:headEnd/>
              <a:tailEnd/>
            </a:ln>
          </p:spPr>
          <p:txBody>
            <a:bodyPr wrap="none">
              <a:spAutoFit/>
            </a:bodyPr>
            <a:lstStyle/>
            <a:p>
              <a:r>
                <a:rPr lang="en-US" b="1">
                  <a:solidFill>
                    <a:schemeClr val="tx2"/>
                  </a:solidFill>
                </a:rPr>
                <a:t>G</a:t>
              </a:r>
              <a:r>
                <a:rPr lang="en-US" b="1" baseline="-25000">
                  <a:solidFill>
                    <a:schemeClr val="tx2"/>
                  </a:solidFill>
                </a:rPr>
                <a:t>0</a:t>
              </a:r>
              <a:endParaRPr lang="ru-RU" b="1">
                <a:solidFill>
                  <a:schemeClr val="tx2"/>
                </a:solidFill>
              </a:endParaRPr>
            </a:p>
          </p:txBody>
        </p:sp>
        <p:sp>
          <p:nvSpPr>
            <p:cNvPr id="8200" name="Oval 13"/>
            <p:cNvSpPr>
              <a:spLocks noChangeArrowheads="1"/>
            </p:cNvSpPr>
            <p:nvPr/>
          </p:nvSpPr>
          <p:spPr bwMode="auto">
            <a:xfrm>
              <a:off x="3923" y="3657"/>
              <a:ext cx="91" cy="91"/>
            </a:xfrm>
            <a:prstGeom prst="ellipse">
              <a:avLst/>
            </a:prstGeom>
            <a:solidFill>
              <a:srgbClr val="FF0000"/>
            </a:solidFill>
            <a:ln w="9525">
              <a:solidFill>
                <a:schemeClr val="tx1"/>
              </a:solidFill>
              <a:round/>
              <a:headEnd/>
              <a:tailEnd/>
            </a:ln>
          </p:spPr>
          <p:txBody>
            <a:bodyPr wrap="none" anchor="ctr"/>
            <a:lstStyle/>
            <a:p>
              <a:endParaRPr lang="ru-RU"/>
            </a:p>
          </p:txBody>
        </p:sp>
        <p:sp>
          <p:nvSpPr>
            <p:cNvPr id="8201" name="Line 14"/>
            <p:cNvSpPr>
              <a:spLocks noChangeShapeType="1"/>
            </p:cNvSpPr>
            <p:nvPr/>
          </p:nvSpPr>
          <p:spPr bwMode="auto">
            <a:xfrm>
              <a:off x="3969" y="3748"/>
              <a:ext cx="0" cy="226"/>
            </a:xfrm>
            <a:prstGeom prst="line">
              <a:avLst/>
            </a:prstGeom>
            <a:noFill/>
            <a:ln w="9525">
              <a:solidFill>
                <a:schemeClr val="tx1"/>
              </a:solidFill>
              <a:round/>
              <a:headEnd/>
              <a:tailEnd/>
            </a:ln>
          </p:spPr>
          <p:txBody>
            <a:bodyPr/>
            <a:lstStyle/>
            <a:p>
              <a:endParaRPr lang="ru-RU"/>
            </a:p>
          </p:txBody>
        </p:sp>
        <p:sp>
          <p:nvSpPr>
            <p:cNvPr id="8202" name="Text Box 15"/>
            <p:cNvSpPr txBox="1">
              <a:spLocks noChangeArrowheads="1"/>
            </p:cNvSpPr>
            <p:nvPr/>
          </p:nvSpPr>
          <p:spPr bwMode="auto">
            <a:xfrm>
              <a:off x="3243" y="3929"/>
              <a:ext cx="1403" cy="231"/>
            </a:xfrm>
            <a:prstGeom prst="rect">
              <a:avLst/>
            </a:prstGeom>
            <a:noFill/>
            <a:ln w="9525">
              <a:noFill/>
              <a:miter lim="800000"/>
              <a:headEnd/>
              <a:tailEnd/>
            </a:ln>
          </p:spPr>
          <p:txBody>
            <a:bodyPr wrap="none">
              <a:spAutoFit/>
            </a:bodyPr>
            <a:lstStyle/>
            <a:p>
              <a:r>
                <a:rPr lang="ru-RU" b="1"/>
                <a:t>Точка рестрикции</a:t>
              </a:r>
            </a:p>
          </p:txBody>
        </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ru-RU" smtClean="0">
                <a:solidFill>
                  <a:schemeClr val="tx1"/>
                </a:solidFill>
              </a:rPr>
              <a:t>Полиплоидия</a:t>
            </a:r>
          </a:p>
        </p:txBody>
      </p:sp>
      <p:sp>
        <p:nvSpPr>
          <p:cNvPr id="63491" name="Rectangle 3"/>
          <p:cNvSpPr>
            <a:spLocks noGrp="1" noChangeArrowheads="1"/>
          </p:cNvSpPr>
          <p:nvPr>
            <p:ph type="body" idx="1"/>
          </p:nvPr>
        </p:nvSpPr>
        <p:spPr>
          <a:xfrm>
            <a:off x="539750" y="1700213"/>
            <a:ext cx="7923213" cy="4953000"/>
          </a:xfrm>
        </p:spPr>
        <p:txBody>
          <a:bodyPr/>
          <a:lstStyle/>
          <a:p>
            <a:pPr eaLnBrk="1" hangingPunct="1">
              <a:lnSpc>
                <a:spcPct val="90000"/>
              </a:lnSpc>
            </a:pPr>
            <a:r>
              <a:rPr lang="ru-RU" sz="2400" smtClean="0"/>
              <a:t>В полиплоидных клетках число хромосом </a:t>
            </a:r>
            <a:r>
              <a:rPr lang="ru-RU" sz="2400" b="1" smtClean="0"/>
              <a:t>на </a:t>
            </a:r>
            <a:r>
              <a:rPr lang="en-US" sz="2400" b="1" smtClean="0"/>
              <a:t>n </a:t>
            </a:r>
            <a:r>
              <a:rPr lang="ru-RU" sz="2400" b="1" smtClean="0"/>
              <a:t>больше</a:t>
            </a:r>
            <a:r>
              <a:rPr lang="ru-RU" sz="2400" smtClean="0"/>
              <a:t>, чем в </a:t>
            </a:r>
            <a:r>
              <a:rPr lang="ru-RU" sz="2400" b="1" smtClean="0"/>
              <a:t>диплоидной клетке (2</a:t>
            </a:r>
            <a:r>
              <a:rPr lang="en-US" sz="2400" b="1" smtClean="0"/>
              <a:t>n</a:t>
            </a:r>
            <a:r>
              <a:rPr lang="ru-RU" sz="2400" b="1" smtClean="0"/>
              <a:t> ): </a:t>
            </a:r>
            <a:r>
              <a:rPr lang="ru-RU" sz="2400" smtClean="0"/>
              <a:t>триплоидная (</a:t>
            </a:r>
            <a:r>
              <a:rPr lang="ru-RU" sz="2400" b="1" smtClean="0"/>
              <a:t>3</a:t>
            </a:r>
            <a:r>
              <a:rPr lang="en-US" sz="2400" b="1" smtClean="0"/>
              <a:t>n</a:t>
            </a:r>
            <a:r>
              <a:rPr lang="ru-RU" sz="2400" smtClean="0"/>
              <a:t>), тетраплоидная (</a:t>
            </a:r>
            <a:r>
              <a:rPr lang="ru-RU" sz="2400" b="1" smtClean="0"/>
              <a:t>4</a:t>
            </a:r>
            <a:r>
              <a:rPr lang="en-US" sz="2400" b="1" smtClean="0"/>
              <a:t>n</a:t>
            </a:r>
            <a:r>
              <a:rPr lang="ru-RU" sz="2400" smtClean="0"/>
              <a:t>) ... </a:t>
            </a:r>
          </a:p>
          <a:p>
            <a:pPr eaLnBrk="1" hangingPunct="1">
              <a:lnSpc>
                <a:spcPct val="90000"/>
              </a:lnSpc>
            </a:pPr>
            <a:r>
              <a:rPr lang="ru-RU" sz="2400" smtClean="0"/>
              <a:t>Полиплоидия обычно ограничена определенными тканями у животных, такими как: </a:t>
            </a:r>
          </a:p>
          <a:p>
            <a:pPr lvl="1" eaLnBrk="1" hangingPunct="1">
              <a:lnSpc>
                <a:spcPct val="90000"/>
              </a:lnSpc>
            </a:pPr>
            <a:r>
              <a:rPr lang="ru-RU" sz="2100" b="1" smtClean="0"/>
              <a:t>гепатоциты</a:t>
            </a:r>
            <a:r>
              <a:rPr lang="ru-RU" sz="2100" smtClean="0"/>
              <a:t>; </a:t>
            </a:r>
          </a:p>
          <a:p>
            <a:pPr lvl="1" eaLnBrk="1" hangingPunct="1">
              <a:lnSpc>
                <a:spcPct val="90000"/>
              </a:lnSpc>
            </a:pPr>
            <a:r>
              <a:rPr lang="ru-RU" sz="2100" b="1" smtClean="0"/>
              <a:t>мегакариоциты</a:t>
            </a:r>
            <a:r>
              <a:rPr lang="ru-RU" sz="2100" smtClean="0"/>
              <a:t>; мегакариоциты, из которых образуются тромбоциты, могут проходить через 7 </a:t>
            </a:r>
            <a:r>
              <a:rPr lang="en-US" sz="2100" smtClean="0"/>
              <a:t>S </a:t>
            </a:r>
            <a:r>
              <a:rPr lang="ru-RU" sz="2100" smtClean="0"/>
              <a:t>фаз, образуя гигантские клетки с одним ядром, содержащим </a:t>
            </a:r>
            <a:r>
              <a:rPr lang="ru-RU" sz="2100" b="1" smtClean="0"/>
              <a:t>128</a:t>
            </a:r>
            <a:r>
              <a:rPr lang="en-US" sz="2100" b="1" smtClean="0"/>
              <a:t>n</a:t>
            </a:r>
            <a:r>
              <a:rPr lang="en-US" sz="2100" smtClean="0"/>
              <a:t> </a:t>
            </a:r>
            <a:r>
              <a:rPr lang="ru-RU" sz="2100" smtClean="0"/>
              <a:t>хромосом. Их фрагментация дает тромбоциты</a:t>
            </a:r>
            <a:r>
              <a:rPr lang="en-US" sz="2100" smtClean="0"/>
              <a:t>. </a:t>
            </a:r>
            <a:endParaRPr lang="ru-RU" sz="2100" smtClean="0"/>
          </a:p>
          <a:p>
            <a:pPr lvl="1" eaLnBrk="1" hangingPunct="1">
              <a:lnSpc>
                <a:spcPct val="90000"/>
              </a:lnSpc>
            </a:pPr>
            <a:r>
              <a:rPr lang="ru-RU" sz="2100" smtClean="0"/>
              <a:t>гигантские </a:t>
            </a:r>
            <a:r>
              <a:rPr lang="ru-RU" sz="2100" b="1" smtClean="0"/>
              <a:t>трофобластные</a:t>
            </a:r>
            <a:r>
              <a:rPr lang="ru-RU" sz="2100" smtClean="0"/>
              <a:t> клетки в плаценте. </a:t>
            </a:r>
          </a:p>
          <a:p>
            <a:pPr eaLnBrk="1" hangingPunct="1">
              <a:lnSpc>
                <a:spcPct val="90000"/>
              </a:lnSpc>
            </a:pPr>
            <a:endParaRPr lang="ru-RU" sz="2400" smtClean="0"/>
          </a:p>
          <a:p>
            <a:pPr eaLnBrk="1" hangingPunct="1">
              <a:lnSpc>
                <a:spcPct val="90000"/>
              </a:lnSpc>
            </a:pPr>
            <a:r>
              <a:rPr lang="ru-RU" sz="2400" i="1" smtClean="0"/>
              <a:t>Полиплоидия у растений – очень частое явление</a:t>
            </a:r>
            <a:r>
              <a:rPr lang="ru-RU" sz="2400" smtClean="0"/>
              <a:t> </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ru-RU" smtClean="0">
                <a:solidFill>
                  <a:schemeClr val="tx1"/>
                </a:solidFill>
              </a:rPr>
              <a:t>Полиплоидия у животных</a:t>
            </a:r>
          </a:p>
        </p:txBody>
      </p:sp>
      <p:sp>
        <p:nvSpPr>
          <p:cNvPr id="64515" name="Rectangle 3"/>
          <p:cNvSpPr>
            <a:spLocks noGrp="1" noChangeArrowheads="1"/>
          </p:cNvSpPr>
          <p:nvPr>
            <p:ph type="body" idx="1"/>
          </p:nvPr>
        </p:nvSpPr>
        <p:spPr>
          <a:xfrm>
            <a:off x="468313" y="1905000"/>
            <a:ext cx="8066087" cy="4114800"/>
          </a:xfrm>
        </p:spPr>
        <p:txBody>
          <a:bodyPr/>
          <a:lstStyle/>
          <a:p>
            <a:pPr eaLnBrk="1" hangingPunct="1">
              <a:lnSpc>
                <a:spcPct val="90000"/>
              </a:lnSpc>
            </a:pPr>
            <a:r>
              <a:rPr lang="ru-RU" sz="2100" smtClean="0"/>
              <a:t>Полиплоидия у животных очень редка. Она обнаружена у некоторых насекомых, рыб, амфибий и рептилий. До недавнего времени о полиплоидии у млекопитающих не было известно. Однако, 23 сентября 1999 в журнале </a:t>
            </a:r>
            <a:r>
              <a:rPr lang="en-US" sz="2100" b="1" smtClean="0"/>
              <a:t>Nature</a:t>
            </a:r>
            <a:r>
              <a:rPr lang="en-US" sz="2100" smtClean="0"/>
              <a:t> </a:t>
            </a:r>
            <a:r>
              <a:rPr lang="ru-RU" sz="2100" smtClean="0"/>
              <a:t>было сообщено о </a:t>
            </a:r>
            <a:r>
              <a:rPr lang="ru-RU" sz="2100" b="1" smtClean="0"/>
              <a:t>полиплоидной крысе </a:t>
            </a:r>
            <a:r>
              <a:rPr lang="ru-RU" sz="2100" smtClean="0"/>
              <a:t>(тетраплоид; 4</a:t>
            </a:r>
            <a:r>
              <a:rPr lang="en-US" sz="2100" smtClean="0"/>
              <a:t>n</a:t>
            </a:r>
            <a:r>
              <a:rPr lang="ru-RU" sz="2100" smtClean="0"/>
              <a:t> = 102), обнаруженной в Аргентине. </a:t>
            </a:r>
          </a:p>
          <a:p>
            <a:pPr eaLnBrk="1" hangingPunct="1">
              <a:lnSpc>
                <a:spcPct val="90000"/>
              </a:lnSpc>
            </a:pPr>
            <a:r>
              <a:rPr lang="ru-RU" sz="2100" smtClean="0"/>
              <a:t>Полиплоидные клетки больше, чем диплоидные; в ядрах клеток увеличенное количество ДНК. Клетки печени Аргентинской крысы больше чем клетки диплоидов, а их сперматозоиды сравнительно огромные. Головка нормального спермия млекопитающего содержит около 3.3 пикограммов (10</a:t>
            </a:r>
            <a:r>
              <a:rPr lang="ru-RU" sz="2100" baseline="30000" smtClean="0"/>
              <a:t>-12 </a:t>
            </a:r>
            <a:r>
              <a:rPr lang="en-US" sz="2100" smtClean="0"/>
              <a:t>g</a:t>
            </a:r>
            <a:r>
              <a:rPr lang="ru-RU" sz="2100" smtClean="0"/>
              <a:t>) ДНК; спермии крысы содержат  9.2 пг.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ru-RU" smtClean="0">
                <a:solidFill>
                  <a:schemeClr val="tx1"/>
                </a:solidFill>
              </a:rPr>
              <a:t>Политения</a:t>
            </a:r>
          </a:p>
        </p:txBody>
      </p:sp>
      <p:sp>
        <p:nvSpPr>
          <p:cNvPr id="65539" name="Rectangle 5"/>
          <p:cNvSpPr>
            <a:spLocks noGrp="1" noChangeArrowheads="1"/>
          </p:cNvSpPr>
          <p:nvPr>
            <p:ph type="body" sz="half" idx="2"/>
          </p:nvPr>
        </p:nvSpPr>
        <p:spPr>
          <a:xfrm>
            <a:off x="4716463" y="1700213"/>
            <a:ext cx="4103687" cy="4752975"/>
          </a:xfrm>
        </p:spPr>
        <p:txBody>
          <a:bodyPr/>
          <a:lstStyle/>
          <a:p>
            <a:pPr eaLnBrk="1" hangingPunct="1">
              <a:lnSpc>
                <a:spcPct val="80000"/>
              </a:lnSpc>
            </a:pPr>
            <a:r>
              <a:rPr lang="ru-RU" sz="1500" smtClean="0"/>
              <a:t>Наиболее изученными примерами политении являются </a:t>
            </a:r>
            <a:r>
              <a:rPr lang="ru-RU" sz="1500" b="1" smtClean="0"/>
              <a:t>гигантские хромосомы, найденные у мух</a:t>
            </a:r>
            <a:r>
              <a:rPr lang="ru-RU" sz="1500" smtClean="0"/>
              <a:t>. </a:t>
            </a:r>
          </a:p>
          <a:p>
            <a:pPr eaLnBrk="1" hangingPunct="1">
              <a:lnSpc>
                <a:spcPct val="80000"/>
              </a:lnSpc>
            </a:pPr>
            <a:r>
              <a:rPr lang="ru-RU" sz="1500" smtClean="0"/>
              <a:t>Микрофотография показывает политенные хромосомы клеток слюнных желез </a:t>
            </a:r>
            <a:r>
              <a:rPr lang="en-US" sz="1500" b="1" smtClean="0"/>
              <a:t>Drosophila melanogaster</a:t>
            </a:r>
            <a:r>
              <a:rPr lang="ru-RU" sz="1500" smtClean="0"/>
              <a:t>. Такие хромосомы также обнаруживаются в других больших, активных клетках. </a:t>
            </a:r>
          </a:p>
          <a:p>
            <a:pPr eaLnBrk="1" hangingPunct="1">
              <a:lnSpc>
                <a:spcPct val="80000"/>
              </a:lnSpc>
            </a:pPr>
            <a:r>
              <a:rPr lang="ru-RU" sz="1500" smtClean="0"/>
              <a:t>Каждые 4 пары хромосом дрозофилы (кариотип) проходят 10 циклов репликации ДНК. </a:t>
            </a:r>
          </a:p>
          <a:p>
            <a:pPr eaLnBrk="1" hangingPunct="1">
              <a:lnSpc>
                <a:spcPct val="80000"/>
              </a:lnSpc>
            </a:pPr>
            <a:r>
              <a:rPr lang="ru-RU" sz="1500" smtClean="0"/>
              <a:t>Материнские и отцовские гомологи – также как и всех их дупликаты - выпрямлены в точном соответствии друг с другом</a:t>
            </a:r>
          </a:p>
          <a:p>
            <a:pPr eaLnBrk="1" hangingPunct="1">
              <a:lnSpc>
                <a:spcPct val="80000"/>
              </a:lnSpc>
            </a:pPr>
            <a:r>
              <a:rPr lang="ru-RU" sz="1500" smtClean="0"/>
              <a:t>Поэтому каждая хромосома представляет собой </a:t>
            </a:r>
            <a:r>
              <a:rPr lang="ru-RU" sz="1500" b="1" smtClean="0"/>
              <a:t>кабель</a:t>
            </a:r>
            <a:r>
              <a:rPr lang="ru-RU" sz="1500" smtClean="0"/>
              <a:t>, содержащий 2048 идентичных цепей ДНК. </a:t>
            </a:r>
          </a:p>
          <a:p>
            <a:pPr eaLnBrk="1" hangingPunct="1">
              <a:lnSpc>
                <a:spcPct val="80000"/>
              </a:lnSpc>
            </a:pPr>
            <a:r>
              <a:rPr lang="ru-RU" sz="1500" smtClean="0"/>
              <a:t>Они так велики, что могут быть увиденными в интерфазу даже в слабый световой микроскоп</a:t>
            </a:r>
          </a:p>
        </p:txBody>
      </p:sp>
      <p:pic>
        <p:nvPicPr>
          <p:cNvPr id="65540" name="Picture 6" descr="Polytene"/>
          <p:cNvPicPr>
            <a:picLocks noChangeAspect="1" noChangeArrowheads="1"/>
          </p:cNvPicPr>
          <p:nvPr>
            <p:ph sz="half" idx="1"/>
          </p:nvPr>
        </p:nvPicPr>
        <p:blipFill>
          <a:blip r:embed="rId3"/>
          <a:srcRect/>
          <a:stretch>
            <a:fillRect/>
          </a:stretch>
        </p:blipFill>
        <p:spPr>
          <a:xfrm>
            <a:off x="395288" y="2349500"/>
            <a:ext cx="3960812" cy="3276600"/>
          </a:xfrm>
          <a:noFill/>
        </p:spPr>
      </p:pic>
      <p:sp>
        <p:nvSpPr>
          <p:cNvPr id="65541" name="Text Box 7"/>
          <p:cNvSpPr txBox="1">
            <a:spLocks noChangeArrowheads="1"/>
          </p:cNvSpPr>
          <p:nvPr/>
        </p:nvSpPr>
        <p:spPr bwMode="auto">
          <a:xfrm>
            <a:off x="395288" y="6308725"/>
            <a:ext cx="8415337" cy="366713"/>
          </a:xfrm>
          <a:prstGeom prst="rect">
            <a:avLst/>
          </a:prstGeom>
          <a:noFill/>
          <a:ln w="9525">
            <a:noFill/>
            <a:miter lim="800000"/>
            <a:headEnd/>
            <a:tailEnd/>
          </a:ln>
        </p:spPr>
        <p:txBody>
          <a:bodyPr wrap="none" lIns="90000" tIns="46800" rIns="90000" bIns="46800">
            <a:spAutoFit/>
          </a:bodyPr>
          <a:lstStyle/>
          <a:p>
            <a:r>
              <a:rPr lang="ru-RU" b="1"/>
              <a:t>Функция политении – амплификация генов, усиление экспрессии генов</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3"/>
          <p:cNvSpPr>
            <a:spLocks noGrp="1" noChangeArrowheads="1"/>
          </p:cNvSpPr>
          <p:nvPr>
            <p:ph type="body" idx="1"/>
          </p:nvPr>
        </p:nvSpPr>
        <p:spPr>
          <a:xfrm>
            <a:off x="468313" y="1341438"/>
            <a:ext cx="5040312" cy="4678362"/>
          </a:xfrm>
        </p:spPr>
        <p:txBody>
          <a:bodyPr/>
          <a:lstStyle/>
          <a:p>
            <a:pPr eaLnBrk="1" hangingPunct="1">
              <a:lnSpc>
                <a:spcPct val="90000"/>
              </a:lnSpc>
            </a:pPr>
            <a:r>
              <a:rPr lang="ru-RU" sz="2400" smtClean="0"/>
              <a:t>Политенные хромосомы имеют регионы, называемые </a:t>
            </a:r>
            <a:r>
              <a:rPr lang="ru-RU" sz="2400" b="1" smtClean="0"/>
              <a:t>«пуффами»</a:t>
            </a:r>
            <a:r>
              <a:rPr lang="ru-RU" sz="2400" smtClean="0"/>
              <a:t> (пуховики) – распушенные регионы</a:t>
            </a:r>
            <a:r>
              <a:rPr lang="en-US" sz="2400" smtClean="0"/>
              <a:t> </a:t>
            </a:r>
            <a:endParaRPr lang="ru-RU" sz="2400" smtClean="0"/>
          </a:p>
          <a:p>
            <a:pPr eaLnBrk="1" hangingPunct="1">
              <a:lnSpc>
                <a:spcPct val="90000"/>
              </a:lnSpc>
            </a:pPr>
            <a:r>
              <a:rPr lang="ru-RU" sz="2400" smtClean="0"/>
              <a:t>Картина пуффов различна в различных типах клеток и изменяется с изменением состояния клетки</a:t>
            </a:r>
          </a:p>
          <a:p>
            <a:pPr eaLnBrk="1" hangingPunct="1">
              <a:lnSpc>
                <a:spcPct val="90000"/>
              </a:lnSpc>
            </a:pPr>
            <a:r>
              <a:rPr lang="ru-RU" sz="2400" smtClean="0"/>
              <a:t>Пуффы представляют собой регионы интенсивной транскрипции генов</a:t>
            </a:r>
          </a:p>
        </p:txBody>
      </p:sp>
      <p:pic>
        <p:nvPicPr>
          <p:cNvPr id="66563" name="Picture 4" descr="Pelling50"/>
          <p:cNvPicPr>
            <a:picLocks noChangeAspect="1" noChangeArrowheads="1"/>
          </p:cNvPicPr>
          <p:nvPr/>
        </p:nvPicPr>
        <p:blipFill>
          <a:blip r:embed="rId3"/>
          <a:srcRect/>
          <a:stretch>
            <a:fillRect/>
          </a:stretch>
        </p:blipFill>
        <p:spPr bwMode="auto">
          <a:xfrm>
            <a:off x="5364163" y="2060575"/>
            <a:ext cx="3455987" cy="2368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ru-RU" b="1" smtClean="0">
                <a:solidFill>
                  <a:schemeClr val="tx1"/>
                </a:solidFill>
              </a:rPr>
              <a:t>Нарушения митоза, соматические мутации</a:t>
            </a:r>
          </a:p>
        </p:txBody>
      </p:sp>
      <p:sp>
        <p:nvSpPr>
          <p:cNvPr id="67587" name="Rectangle 3"/>
          <p:cNvSpPr>
            <a:spLocks noGrp="1" noChangeArrowheads="1"/>
          </p:cNvSpPr>
          <p:nvPr>
            <p:ph type="body" idx="1"/>
          </p:nvPr>
        </p:nvSpPr>
        <p:spPr>
          <a:xfrm>
            <a:off x="539750" y="1905000"/>
            <a:ext cx="7994650" cy="4114800"/>
          </a:xfrm>
        </p:spPr>
        <p:txBody>
          <a:bodyPr/>
          <a:lstStyle/>
          <a:p>
            <a:pPr eaLnBrk="1" hangingPunct="1"/>
            <a:r>
              <a:rPr lang="ru-RU" sz="2600" smtClean="0"/>
              <a:t>Следствием нарушения митоза (</a:t>
            </a:r>
            <a:r>
              <a:rPr lang="ru-RU" sz="2600" b="1" i="1" smtClean="0"/>
              <a:t>патологического митоза</a:t>
            </a:r>
            <a:r>
              <a:rPr lang="ru-RU" sz="2600" smtClean="0"/>
              <a:t>) являются </a:t>
            </a:r>
            <a:r>
              <a:rPr lang="ru-RU" sz="2600" b="1" smtClean="0"/>
              <a:t>дочерние клетки с разными кариотипами</a:t>
            </a:r>
          </a:p>
          <a:p>
            <a:pPr eaLnBrk="1" hangingPunct="1"/>
            <a:r>
              <a:rPr lang="ru-RU" sz="2600" smtClean="0"/>
              <a:t>Патологический митоз – одна из причин соматической анеуплоидии ( -1, +1, -2, +2 …)</a:t>
            </a:r>
          </a:p>
          <a:p>
            <a:pPr eaLnBrk="1" hangingPunct="1"/>
            <a:r>
              <a:rPr lang="ru-RU" sz="2600" smtClean="0"/>
              <a:t>Патологический митоз наблюдается при:</a:t>
            </a:r>
          </a:p>
          <a:p>
            <a:pPr lvl="1" eaLnBrk="1" hangingPunct="1"/>
            <a:r>
              <a:rPr lang="ru-RU" sz="2400" smtClean="0"/>
              <a:t>лучевой болезни</a:t>
            </a:r>
          </a:p>
          <a:p>
            <a:pPr lvl="1" eaLnBrk="1" hangingPunct="1"/>
            <a:r>
              <a:rPr lang="ru-RU" sz="2400" smtClean="0"/>
              <a:t>вирусных инфекциях</a:t>
            </a:r>
          </a:p>
          <a:p>
            <a:pPr lvl="1" eaLnBrk="1" hangingPunct="1"/>
            <a:r>
              <a:rPr lang="ru-RU" sz="2400" smtClean="0"/>
              <a:t>раке</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3"/>
          <p:cNvSpPr>
            <a:spLocks noGrp="1" noChangeArrowheads="1"/>
          </p:cNvSpPr>
          <p:nvPr>
            <p:ph type="body" idx="1"/>
          </p:nvPr>
        </p:nvSpPr>
        <p:spPr>
          <a:xfrm>
            <a:off x="611188" y="765175"/>
            <a:ext cx="7923212" cy="5254625"/>
          </a:xfrm>
        </p:spPr>
        <p:txBody>
          <a:bodyPr/>
          <a:lstStyle/>
          <a:p>
            <a:pPr eaLnBrk="1" hangingPunct="1"/>
            <a:r>
              <a:rPr lang="ru-RU" smtClean="0"/>
              <a:t>При нарушении митоза могут образовываться:</a:t>
            </a:r>
          </a:p>
          <a:p>
            <a:pPr lvl="1" eaLnBrk="1" hangingPunct="1"/>
            <a:r>
              <a:rPr lang="ru-RU" smtClean="0"/>
              <a:t>хромосомные мостики</a:t>
            </a:r>
          </a:p>
          <a:p>
            <a:pPr lvl="1" eaLnBrk="1" hangingPunct="1"/>
            <a:r>
              <a:rPr lang="ru-RU" smtClean="0"/>
              <a:t>микроядра</a:t>
            </a:r>
          </a:p>
          <a:p>
            <a:pPr lvl="1" eaLnBrk="1" hangingPunct="1"/>
            <a:r>
              <a:rPr lang="ru-RU" smtClean="0"/>
              <a:t>повреждение центромер</a:t>
            </a:r>
          </a:p>
          <a:p>
            <a:pPr lvl="1" eaLnBrk="1" hangingPunct="1"/>
            <a:r>
              <a:rPr lang="ru-RU" smtClean="0"/>
              <a:t>склеивание хромосом и др.</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3"/>
          <a:srcRect/>
          <a:stretch>
            <a:fillRect/>
          </a:stretch>
        </p:blipFill>
        <p:spPr bwMode="auto">
          <a:xfrm>
            <a:off x="1042988" y="549275"/>
            <a:ext cx="7056437" cy="4633913"/>
          </a:xfrm>
          <a:prstGeom prst="rect">
            <a:avLst/>
          </a:prstGeom>
          <a:noFill/>
          <a:ln w="9525">
            <a:noFill/>
            <a:miter lim="800000"/>
            <a:headEnd/>
            <a:tailEnd/>
          </a:ln>
        </p:spPr>
      </p:pic>
      <p:sp>
        <p:nvSpPr>
          <p:cNvPr id="69635" name="Text Box 5"/>
          <p:cNvSpPr txBox="1">
            <a:spLocks noChangeArrowheads="1"/>
          </p:cNvSpPr>
          <p:nvPr/>
        </p:nvSpPr>
        <p:spPr bwMode="auto">
          <a:xfrm>
            <a:off x="1763713" y="5445125"/>
            <a:ext cx="6121400" cy="396875"/>
          </a:xfrm>
          <a:prstGeom prst="rect">
            <a:avLst/>
          </a:prstGeom>
          <a:noFill/>
          <a:ln w="9525">
            <a:noFill/>
            <a:miter lim="800000"/>
            <a:headEnd/>
            <a:tailEnd/>
          </a:ln>
        </p:spPr>
        <p:txBody>
          <a:bodyPr lIns="90000" tIns="46800" rIns="90000" bIns="46800">
            <a:spAutoFit/>
          </a:bodyPr>
          <a:lstStyle/>
          <a:p>
            <a:r>
              <a:rPr lang="ru-RU" sz="2000" b="1"/>
              <a:t>Патологические митозы в клетках опухоли</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8" name="Picture 4"/>
          <p:cNvPicPr>
            <a:picLocks noChangeAspect="1" noChangeArrowheads="1"/>
          </p:cNvPicPr>
          <p:nvPr/>
        </p:nvPicPr>
        <p:blipFill>
          <a:blip r:embed="rId3"/>
          <a:srcRect/>
          <a:stretch>
            <a:fillRect/>
          </a:stretch>
        </p:blipFill>
        <p:spPr bwMode="auto">
          <a:xfrm>
            <a:off x="323850" y="1196975"/>
            <a:ext cx="5688013" cy="4203700"/>
          </a:xfrm>
          <a:prstGeom prst="rect">
            <a:avLst/>
          </a:prstGeom>
          <a:noFill/>
          <a:ln w="9525">
            <a:noFill/>
            <a:miter lim="800000"/>
            <a:headEnd/>
            <a:tailEnd/>
          </a:ln>
        </p:spPr>
      </p:pic>
      <p:sp>
        <p:nvSpPr>
          <p:cNvPr id="70659" name="Text Box 5"/>
          <p:cNvSpPr txBox="1">
            <a:spLocks noChangeArrowheads="1"/>
          </p:cNvSpPr>
          <p:nvPr/>
        </p:nvSpPr>
        <p:spPr bwMode="auto">
          <a:xfrm>
            <a:off x="6084888" y="2492375"/>
            <a:ext cx="2916237" cy="822325"/>
          </a:xfrm>
          <a:prstGeom prst="rect">
            <a:avLst/>
          </a:prstGeom>
          <a:noFill/>
          <a:ln w="9525">
            <a:noFill/>
            <a:miter lim="800000"/>
            <a:headEnd/>
            <a:tailEnd/>
          </a:ln>
        </p:spPr>
        <p:txBody>
          <a:bodyPr lIns="90000" tIns="46800" rIns="90000" bIns="46800">
            <a:spAutoFit/>
          </a:bodyPr>
          <a:lstStyle/>
          <a:p>
            <a:r>
              <a:rPr lang="ru-RU" sz="2400" b="1"/>
              <a:t>Пикнотические ядра</a:t>
            </a:r>
          </a:p>
        </p:txBody>
      </p:sp>
      <p:sp>
        <p:nvSpPr>
          <p:cNvPr id="70660" name="Line 6"/>
          <p:cNvSpPr>
            <a:spLocks noChangeShapeType="1"/>
          </p:cNvSpPr>
          <p:nvPr/>
        </p:nvSpPr>
        <p:spPr bwMode="auto">
          <a:xfrm flipH="1" flipV="1">
            <a:off x="3635375" y="2420938"/>
            <a:ext cx="2520950" cy="360362"/>
          </a:xfrm>
          <a:prstGeom prst="line">
            <a:avLst/>
          </a:prstGeom>
          <a:noFill/>
          <a:ln w="9525">
            <a:solidFill>
              <a:srgbClr val="FF0000"/>
            </a:solidFill>
            <a:round/>
            <a:headEnd/>
            <a:tailEnd type="triangle" w="med" len="med"/>
          </a:ln>
        </p:spPr>
        <p:txBody>
          <a:bodyPr lIns="90000" tIns="46800" rIns="90000" bIns="46800">
            <a:spAutoFit/>
          </a:bodyPr>
          <a:lstStyle/>
          <a:p>
            <a:endParaRPr lang="ru-RU"/>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82" name="Picture 4"/>
          <p:cNvPicPr>
            <a:picLocks noChangeAspect="1" noChangeArrowheads="1"/>
          </p:cNvPicPr>
          <p:nvPr/>
        </p:nvPicPr>
        <p:blipFill>
          <a:blip r:embed="rId3"/>
          <a:srcRect/>
          <a:stretch>
            <a:fillRect/>
          </a:stretch>
        </p:blipFill>
        <p:spPr bwMode="auto">
          <a:xfrm>
            <a:off x="1763713" y="1557338"/>
            <a:ext cx="3600450" cy="3017837"/>
          </a:xfrm>
          <a:prstGeom prst="rect">
            <a:avLst/>
          </a:prstGeom>
          <a:noFill/>
          <a:ln w="9525">
            <a:noFill/>
            <a:miter lim="800000"/>
            <a:headEnd/>
            <a:tailEnd/>
          </a:ln>
        </p:spPr>
      </p:pic>
      <p:sp>
        <p:nvSpPr>
          <p:cNvPr id="71683" name="Line 5"/>
          <p:cNvSpPr>
            <a:spLocks noChangeShapeType="1"/>
          </p:cNvSpPr>
          <p:nvPr/>
        </p:nvSpPr>
        <p:spPr bwMode="auto">
          <a:xfrm flipH="1" flipV="1">
            <a:off x="3779838" y="4005263"/>
            <a:ext cx="1655762" cy="1152525"/>
          </a:xfrm>
          <a:prstGeom prst="line">
            <a:avLst/>
          </a:prstGeom>
          <a:noFill/>
          <a:ln w="25400">
            <a:solidFill>
              <a:srgbClr val="FF0000"/>
            </a:solidFill>
            <a:round/>
            <a:headEnd/>
            <a:tailEnd type="triangle" w="med" len="med"/>
          </a:ln>
        </p:spPr>
        <p:txBody>
          <a:bodyPr wrap="none" lIns="90000" tIns="46800" rIns="90000" bIns="46800">
            <a:spAutoFit/>
          </a:bodyPr>
          <a:lstStyle/>
          <a:p>
            <a:endParaRPr lang="ru-RU"/>
          </a:p>
        </p:txBody>
      </p:sp>
      <p:sp>
        <p:nvSpPr>
          <p:cNvPr id="71684" name="Text Box 6"/>
          <p:cNvSpPr txBox="1">
            <a:spLocks noChangeArrowheads="1"/>
          </p:cNvSpPr>
          <p:nvPr/>
        </p:nvSpPr>
        <p:spPr bwMode="auto">
          <a:xfrm>
            <a:off x="5561013" y="4864100"/>
            <a:ext cx="3041650" cy="396875"/>
          </a:xfrm>
          <a:prstGeom prst="rect">
            <a:avLst/>
          </a:prstGeom>
          <a:noFill/>
          <a:ln w="9525">
            <a:noFill/>
            <a:miter lim="800000"/>
            <a:headEnd/>
            <a:tailEnd/>
          </a:ln>
        </p:spPr>
        <p:txBody>
          <a:bodyPr wrap="none" lIns="90000" tIns="46800" rIns="90000" bIns="46800">
            <a:spAutoFit/>
          </a:bodyPr>
          <a:lstStyle/>
          <a:p>
            <a:r>
              <a:rPr lang="ru-RU" sz="2000" b="1"/>
              <a:t>Кольцевая хромосома</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ru-RU" b="1" smtClean="0">
                <a:solidFill>
                  <a:schemeClr val="tx1"/>
                </a:solidFill>
              </a:rPr>
              <a:t>Соматические мутации</a:t>
            </a:r>
          </a:p>
        </p:txBody>
      </p:sp>
      <p:sp>
        <p:nvSpPr>
          <p:cNvPr id="72707" name="Rectangle 3"/>
          <p:cNvSpPr>
            <a:spLocks noGrp="1" noChangeArrowheads="1"/>
          </p:cNvSpPr>
          <p:nvPr>
            <p:ph type="body" idx="1"/>
          </p:nvPr>
        </p:nvSpPr>
        <p:spPr>
          <a:xfrm>
            <a:off x="611188" y="1905000"/>
            <a:ext cx="7923212" cy="4114800"/>
          </a:xfrm>
        </p:spPr>
        <p:txBody>
          <a:bodyPr/>
          <a:lstStyle/>
          <a:p>
            <a:pPr eaLnBrk="1" hangingPunct="1">
              <a:lnSpc>
                <a:spcPct val="90000"/>
              </a:lnSpc>
            </a:pPr>
            <a:r>
              <a:rPr lang="ru-RU" sz="2600" smtClean="0"/>
              <a:t>Это мутации, происходящие в соматических (неполовых) клетках</a:t>
            </a:r>
          </a:p>
          <a:p>
            <a:pPr eaLnBrk="1" hangingPunct="1">
              <a:lnSpc>
                <a:spcPct val="90000"/>
              </a:lnSpc>
            </a:pPr>
            <a:r>
              <a:rPr lang="ru-RU" sz="2600" b="1" smtClean="0"/>
              <a:t>Свойства соматических мутаций:</a:t>
            </a:r>
          </a:p>
          <a:p>
            <a:pPr lvl="1" eaLnBrk="1" hangingPunct="1">
              <a:lnSpc>
                <a:spcPct val="90000"/>
              </a:lnSpc>
            </a:pPr>
            <a:r>
              <a:rPr lang="ru-RU" sz="2400" smtClean="0"/>
              <a:t>Ограничены одним организмом</a:t>
            </a:r>
          </a:p>
          <a:p>
            <a:pPr lvl="1" eaLnBrk="1" hangingPunct="1">
              <a:lnSpc>
                <a:spcPct val="90000"/>
              </a:lnSpc>
            </a:pPr>
            <a:r>
              <a:rPr lang="ru-RU" sz="2400" smtClean="0"/>
              <a:t>Чем раньше в онтогенезе мутация, тем в большем количестве клеток проявляется</a:t>
            </a:r>
          </a:p>
          <a:p>
            <a:pPr lvl="1" eaLnBrk="1" hangingPunct="1">
              <a:lnSpc>
                <a:spcPct val="90000"/>
              </a:lnSpc>
            </a:pPr>
            <a:r>
              <a:rPr lang="ru-RU" sz="2400" smtClean="0"/>
              <a:t>Фенотипическое проявление мутации зависит от количества клеток с мутацией</a:t>
            </a:r>
          </a:p>
          <a:p>
            <a:pPr lvl="1" eaLnBrk="1" hangingPunct="1">
              <a:lnSpc>
                <a:spcPct val="90000"/>
              </a:lnSpc>
            </a:pPr>
            <a:r>
              <a:rPr lang="ru-RU" sz="2400" smtClean="0"/>
              <a:t>Не передаются следующему поколению, но могут снижать репродуктивный потенциал</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ru-RU" b="1" smtClean="0">
                <a:solidFill>
                  <a:schemeClr val="hlink"/>
                </a:solidFill>
              </a:rPr>
              <a:t>Интерфаза (</a:t>
            </a:r>
            <a:r>
              <a:rPr lang="en-US" b="1" smtClean="0">
                <a:solidFill>
                  <a:schemeClr val="hlink"/>
                </a:solidFill>
              </a:rPr>
              <a:t>G</a:t>
            </a:r>
            <a:r>
              <a:rPr lang="en-US" b="1" baseline="-25000" smtClean="0">
                <a:solidFill>
                  <a:schemeClr val="hlink"/>
                </a:solidFill>
              </a:rPr>
              <a:t>1</a:t>
            </a:r>
            <a:r>
              <a:rPr lang="en-US" b="1" smtClean="0">
                <a:solidFill>
                  <a:schemeClr val="hlink"/>
                </a:solidFill>
              </a:rPr>
              <a:t> + S + G</a:t>
            </a:r>
            <a:r>
              <a:rPr lang="en-US" b="1" baseline="-25000" smtClean="0">
                <a:solidFill>
                  <a:schemeClr val="hlink"/>
                </a:solidFill>
              </a:rPr>
              <a:t>2</a:t>
            </a:r>
            <a:r>
              <a:rPr lang="ru-RU" b="1" smtClean="0">
                <a:solidFill>
                  <a:schemeClr val="hlink"/>
                </a:solidFill>
              </a:rPr>
              <a:t>)</a:t>
            </a:r>
          </a:p>
        </p:txBody>
      </p:sp>
      <p:sp>
        <p:nvSpPr>
          <p:cNvPr id="9219" name="Rectangle 3"/>
          <p:cNvSpPr>
            <a:spLocks noGrp="1" noChangeArrowheads="1"/>
          </p:cNvSpPr>
          <p:nvPr>
            <p:ph type="body" idx="1"/>
          </p:nvPr>
        </p:nvSpPr>
        <p:spPr>
          <a:xfrm>
            <a:off x="539750" y="1905000"/>
            <a:ext cx="7994650" cy="4114800"/>
          </a:xfrm>
        </p:spPr>
        <p:txBody>
          <a:bodyPr/>
          <a:lstStyle/>
          <a:p>
            <a:pPr eaLnBrk="1" hangingPunct="1"/>
            <a:r>
              <a:rPr lang="ru-RU" smtClean="0"/>
              <a:t>Занимает 90% всего клеточного цикла</a:t>
            </a:r>
          </a:p>
          <a:p>
            <a:pPr eaLnBrk="1" hangingPunct="1"/>
            <a:r>
              <a:rPr lang="ru-RU" smtClean="0"/>
              <a:t>Период наибольшей метаболической активности</a:t>
            </a:r>
          </a:p>
          <a:p>
            <a:pPr eaLnBrk="1" hangingPunct="1"/>
            <a:r>
              <a:rPr lang="ru-RU" smtClean="0"/>
              <a:t>Период подготовки к делению</a:t>
            </a:r>
          </a:p>
          <a:p>
            <a:pPr eaLnBrk="1" hangingPunct="1"/>
            <a:r>
              <a:rPr lang="ru-RU" smtClean="0"/>
              <a:t>Ядро интактно, заполнено тонкими нитями - </a:t>
            </a:r>
            <a:r>
              <a:rPr lang="ru-RU" b="1" smtClean="0"/>
              <a:t>хромонемами</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ru-RU" b="1" smtClean="0">
                <a:solidFill>
                  <a:schemeClr val="tx1"/>
                </a:solidFill>
              </a:rPr>
              <a:t>Рост клетки, факторы роста</a:t>
            </a:r>
          </a:p>
        </p:txBody>
      </p:sp>
      <p:sp>
        <p:nvSpPr>
          <p:cNvPr id="73731" name="Rectangle 3"/>
          <p:cNvSpPr>
            <a:spLocks noGrp="1" noChangeArrowheads="1"/>
          </p:cNvSpPr>
          <p:nvPr>
            <p:ph type="body" idx="1"/>
          </p:nvPr>
        </p:nvSpPr>
        <p:spPr>
          <a:xfrm>
            <a:off x="684213" y="2420938"/>
            <a:ext cx="7850187" cy="3598862"/>
          </a:xfrm>
        </p:spPr>
        <p:txBody>
          <a:bodyPr/>
          <a:lstStyle/>
          <a:p>
            <a:pPr eaLnBrk="1" hangingPunct="1"/>
            <a:r>
              <a:rPr lang="ru-RU" b="1" smtClean="0"/>
              <a:t>Факторы роста</a:t>
            </a:r>
            <a:r>
              <a:rPr lang="ru-RU" smtClean="0"/>
              <a:t> – это факторы, обеспечивающие выживание и пролиферацию клеток</a:t>
            </a:r>
          </a:p>
          <a:p>
            <a:pPr eaLnBrk="1" hangingPunct="1"/>
            <a:r>
              <a:rPr lang="ru-RU" smtClean="0"/>
              <a:t>Факторами роста могут быть белки, пептиды, стероиды</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3"/>
          <p:cNvSpPr>
            <a:spLocks noGrp="1" noChangeArrowheads="1"/>
          </p:cNvSpPr>
          <p:nvPr>
            <p:ph type="body" idx="1"/>
          </p:nvPr>
        </p:nvSpPr>
        <p:spPr>
          <a:xfrm>
            <a:off x="684213" y="692150"/>
            <a:ext cx="7850187" cy="5327650"/>
          </a:xfrm>
        </p:spPr>
        <p:txBody>
          <a:bodyPr/>
          <a:lstStyle/>
          <a:p>
            <a:pPr eaLnBrk="1" hangingPunct="1">
              <a:lnSpc>
                <a:spcPct val="90000"/>
              </a:lnSpc>
            </a:pPr>
            <a:r>
              <a:rPr lang="ru-RU" sz="2600" smtClean="0"/>
              <a:t>Полипептидные факторы роста делятся на несколько </a:t>
            </a:r>
            <a:r>
              <a:rPr lang="ru-RU" sz="2600" b="1" smtClean="0"/>
              <a:t>суперсемейств</a:t>
            </a:r>
            <a:r>
              <a:rPr lang="ru-RU" sz="2600" smtClean="0"/>
              <a:t>:</a:t>
            </a:r>
          </a:p>
          <a:p>
            <a:pPr lvl="1" eaLnBrk="1" hangingPunct="1">
              <a:lnSpc>
                <a:spcPct val="90000"/>
              </a:lnSpc>
            </a:pPr>
            <a:r>
              <a:rPr lang="ru-RU" sz="2400" smtClean="0"/>
              <a:t>суперсемейство инсулиноподобных факторов роста (инсулин, релаксин и др.)</a:t>
            </a:r>
          </a:p>
          <a:p>
            <a:pPr lvl="1" eaLnBrk="1" hangingPunct="1">
              <a:lnSpc>
                <a:spcPct val="90000"/>
              </a:lnSpc>
            </a:pPr>
            <a:r>
              <a:rPr lang="ru-RU" sz="2400" smtClean="0"/>
              <a:t>суперсемейство эпидермальных факторов роста</a:t>
            </a:r>
          </a:p>
          <a:p>
            <a:pPr lvl="1" eaLnBrk="1" hangingPunct="1">
              <a:lnSpc>
                <a:spcPct val="90000"/>
              </a:lnSpc>
            </a:pPr>
            <a:r>
              <a:rPr lang="ru-RU" sz="2400" smtClean="0"/>
              <a:t>суперсемейство бомбезина (бомбезин, литорин, нейротензин)</a:t>
            </a:r>
          </a:p>
          <a:p>
            <a:pPr lvl="1" eaLnBrk="1" hangingPunct="1">
              <a:lnSpc>
                <a:spcPct val="90000"/>
              </a:lnSpc>
            </a:pPr>
            <a:r>
              <a:rPr lang="ru-RU" sz="2400" smtClean="0"/>
              <a:t>суперсемейство факторов роста фибробластов</a:t>
            </a:r>
          </a:p>
          <a:p>
            <a:pPr lvl="1" eaLnBrk="1" hangingPunct="1">
              <a:lnSpc>
                <a:spcPct val="90000"/>
              </a:lnSpc>
            </a:pPr>
            <a:r>
              <a:rPr lang="ru-RU" sz="2400" smtClean="0"/>
              <a:t>суперсемейство трансформирующих факторов роста</a:t>
            </a:r>
          </a:p>
          <a:p>
            <a:pPr lvl="1" eaLnBrk="1" hangingPunct="1">
              <a:lnSpc>
                <a:spcPct val="90000"/>
              </a:lnSpc>
            </a:pPr>
            <a:r>
              <a:rPr lang="ru-RU" sz="2400" smtClean="0"/>
              <a:t>суперсемейство факторов роста тромбоцитов</a:t>
            </a:r>
          </a:p>
          <a:p>
            <a:pPr lvl="1" eaLnBrk="1" hangingPunct="1">
              <a:lnSpc>
                <a:spcPct val="90000"/>
              </a:lnSpc>
            </a:pPr>
            <a:r>
              <a:rPr lang="ru-RU" sz="2400" smtClean="0"/>
              <a:t>цитокины</a:t>
            </a:r>
          </a:p>
          <a:p>
            <a:pPr lvl="1" eaLnBrk="1" hangingPunct="1">
              <a:lnSpc>
                <a:spcPct val="90000"/>
              </a:lnSpc>
            </a:pPr>
            <a:endParaRPr lang="ru-RU" sz="240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539750" y="549275"/>
            <a:ext cx="7994650" cy="5470525"/>
          </a:xfrm>
        </p:spPr>
        <p:txBody>
          <a:bodyPr/>
          <a:lstStyle/>
          <a:p>
            <a:pPr eaLnBrk="1" hangingPunct="1"/>
            <a:r>
              <a:rPr lang="ru-RU" smtClean="0"/>
              <a:t>Полипептидные факторы роста связываются со специфическими рецепторами плазматической мембраны и вызывают ответную реакцию клетки</a:t>
            </a:r>
          </a:p>
        </p:txBody>
      </p:sp>
      <p:sp>
        <p:nvSpPr>
          <p:cNvPr id="155652" name="Oval 4"/>
          <p:cNvSpPr>
            <a:spLocks noChangeArrowheads="1"/>
          </p:cNvSpPr>
          <p:nvPr/>
        </p:nvSpPr>
        <p:spPr bwMode="auto">
          <a:xfrm>
            <a:off x="2484438" y="3933825"/>
            <a:ext cx="2160587" cy="2016125"/>
          </a:xfrm>
          <a:prstGeom prst="ellipse">
            <a:avLst/>
          </a:prstGeom>
          <a:solidFill>
            <a:srgbClr val="CCFFCC"/>
          </a:solidFill>
          <a:ln w="9525">
            <a:noFill/>
            <a:round/>
            <a:headEnd/>
            <a:tailEnd/>
          </a:ln>
        </p:spPr>
        <p:txBody>
          <a:bodyPr wrap="none" lIns="90000" tIns="46800" rIns="90000" bIns="46800" anchor="ctr">
            <a:spAutoFit/>
          </a:bodyPr>
          <a:lstStyle/>
          <a:p>
            <a:endParaRPr lang="ru-RU"/>
          </a:p>
        </p:txBody>
      </p:sp>
      <p:sp>
        <p:nvSpPr>
          <p:cNvPr id="75780" name="Freeform 5"/>
          <p:cNvSpPr>
            <a:spLocks/>
          </p:cNvSpPr>
          <p:nvPr/>
        </p:nvSpPr>
        <p:spPr bwMode="auto">
          <a:xfrm>
            <a:off x="3419475" y="3789363"/>
            <a:ext cx="288925" cy="215900"/>
          </a:xfrm>
          <a:custGeom>
            <a:avLst/>
            <a:gdLst>
              <a:gd name="T0" fmla="*/ 0 w 182"/>
              <a:gd name="T1" fmla="*/ 0 h 136"/>
              <a:gd name="T2" fmla="*/ 0 w 182"/>
              <a:gd name="T3" fmla="*/ 136 h 136"/>
              <a:gd name="T4" fmla="*/ 182 w 182"/>
              <a:gd name="T5" fmla="*/ 136 h 136"/>
              <a:gd name="T6" fmla="*/ 182 w 182"/>
              <a:gd name="T7" fmla="*/ 0 h 136"/>
              <a:gd name="T8" fmla="*/ 91 w 182"/>
              <a:gd name="T9" fmla="*/ 91 h 136"/>
              <a:gd name="T10" fmla="*/ 0 w 182"/>
              <a:gd name="T11" fmla="*/ 0 h 136"/>
              <a:gd name="T12" fmla="*/ 0 60000 65536"/>
              <a:gd name="T13" fmla="*/ 0 60000 65536"/>
              <a:gd name="T14" fmla="*/ 0 60000 65536"/>
              <a:gd name="T15" fmla="*/ 0 60000 65536"/>
              <a:gd name="T16" fmla="*/ 0 60000 65536"/>
              <a:gd name="T17" fmla="*/ 0 60000 65536"/>
              <a:gd name="T18" fmla="*/ 0 w 182"/>
              <a:gd name="T19" fmla="*/ 0 h 136"/>
              <a:gd name="T20" fmla="*/ 182 w 18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182" h="136">
                <a:moveTo>
                  <a:pt x="0" y="0"/>
                </a:moveTo>
                <a:lnTo>
                  <a:pt x="0" y="136"/>
                </a:lnTo>
                <a:lnTo>
                  <a:pt x="182" y="136"/>
                </a:lnTo>
                <a:lnTo>
                  <a:pt x="182" y="0"/>
                </a:lnTo>
                <a:lnTo>
                  <a:pt x="91" y="91"/>
                </a:lnTo>
                <a:lnTo>
                  <a:pt x="0" y="0"/>
                </a:lnTo>
                <a:close/>
              </a:path>
            </a:pathLst>
          </a:custGeom>
          <a:solidFill>
            <a:srgbClr val="FFFF00"/>
          </a:solidFill>
          <a:ln w="12700">
            <a:solidFill>
              <a:srgbClr val="008080"/>
            </a:solidFill>
            <a:round/>
            <a:headEnd/>
            <a:tailEnd/>
          </a:ln>
        </p:spPr>
        <p:txBody>
          <a:bodyPr wrap="none" lIns="90000" tIns="46800" rIns="90000" bIns="46800">
            <a:spAutoFit/>
          </a:bodyPr>
          <a:lstStyle/>
          <a:p>
            <a:endParaRPr lang="ru-RU"/>
          </a:p>
        </p:txBody>
      </p:sp>
      <p:sp>
        <p:nvSpPr>
          <p:cNvPr id="155654" name="Freeform 6"/>
          <p:cNvSpPr>
            <a:spLocks/>
          </p:cNvSpPr>
          <p:nvPr/>
        </p:nvSpPr>
        <p:spPr bwMode="auto">
          <a:xfrm>
            <a:off x="3419475" y="3068638"/>
            <a:ext cx="288925" cy="144462"/>
          </a:xfrm>
          <a:custGeom>
            <a:avLst/>
            <a:gdLst>
              <a:gd name="T0" fmla="*/ 0 w 182"/>
              <a:gd name="T1" fmla="*/ 0 h 91"/>
              <a:gd name="T2" fmla="*/ 91 w 182"/>
              <a:gd name="T3" fmla="*/ 91 h 91"/>
              <a:gd name="T4" fmla="*/ 182 w 182"/>
              <a:gd name="T5" fmla="*/ 0 h 91"/>
              <a:gd name="T6" fmla="*/ 0 w 182"/>
              <a:gd name="T7" fmla="*/ 0 h 91"/>
              <a:gd name="T8" fmla="*/ 0 60000 65536"/>
              <a:gd name="T9" fmla="*/ 0 60000 65536"/>
              <a:gd name="T10" fmla="*/ 0 60000 65536"/>
              <a:gd name="T11" fmla="*/ 0 60000 65536"/>
              <a:gd name="T12" fmla="*/ 0 w 182"/>
              <a:gd name="T13" fmla="*/ 0 h 91"/>
              <a:gd name="T14" fmla="*/ 182 w 182"/>
              <a:gd name="T15" fmla="*/ 91 h 91"/>
            </a:gdLst>
            <a:ahLst/>
            <a:cxnLst>
              <a:cxn ang="T8">
                <a:pos x="T0" y="T1"/>
              </a:cxn>
              <a:cxn ang="T9">
                <a:pos x="T2" y="T3"/>
              </a:cxn>
              <a:cxn ang="T10">
                <a:pos x="T4" y="T5"/>
              </a:cxn>
              <a:cxn ang="T11">
                <a:pos x="T6" y="T7"/>
              </a:cxn>
            </a:cxnLst>
            <a:rect l="T12" t="T13" r="T14" b="T15"/>
            <a:pathLst>
              <a:path w="182" h="91">
                <a:moveTo>
                  <a:pt x="0" y="0"/>
                </a:moveTo>
                <a:lnTo>
                  <a:pt x="91" y="91"/>
                </a:lnTo>
                <a:lnTo>
                  <a:pt x="182" y="0"/>
                </a:lnTo>
                <a:lnTo>
                  <a:pt x="0" y="0"/>
                </a:lnTo>
                <a:close/>
              </a:path>
            </a:pathLst>
          </a:custGeom>
          <a:solidFill>
            <a:srgbClr val="FF0000"/>
          </a:solidFill>
          <a:ln w="9525">
            <a:solidFill>
              <a:srgbClr val="339966"/>
            </a:solidFill>
            <a:round/>
            <a:headEnd/>
            <a:tailEnd/>
          </a:ln>
        </p:spPr>
        <p:txBody>
          <a:bodyPr wrap="none" lIns="90000" tIns="46800" rIns="90000" bIns="46800">
            <a:spAutoFit/>
          </a:bodyPr>
          <a:lstStyle/>
          <a:p>
            <a:endParaRPr lang="ru-RU"/>
          </a:p>
        </p:txBody>
      </p:sp>
      <p:sp>
        <p:nvSpPr>
          <p:cNvPr id="75782" name="Text Box 7"/>
          <p:cNvSpPr txBox="1">
            <a:spLocks noChangeArrowheads="1"/>
          </p:cNvSpPr>
          <p:nvPr/>
        </p:nvSpPr>
        <p:spPr bwMode="auto">
          <a:xfrm>
            <a:off x="3760788" y="2873375"/>
            <a:ext cx="1603375" cy="366713"/>
          </a:xfrm>
          <a:prstGeom prst="rect">
            <a:avLst/>
          </a:prstGeom>
          <a:noFill/>
          <a:ln w="9525">
            <a:noFill/>
            <a:miter lim="800000"/>
            <a:headEnd/>
            <a:tailEnd/>
          </a:ln>
        </p:spPr>
        <p:txBody>
          <a:bodyPr wrap="none" lIns="90000" tIns="46800" rIns="90000" bIns="46800">
            <a:spAutoFit/>
          </a:bodyPr>
          <a:lstStyle/>
          <a:p>
            <a:r>
              <a:rPr lang="ru-RU"/>
              <a:t>Фактор роста</a:t>
            </a:r>
          </a:p>
        </p:txBody>
      </p:sp>
      <p:sp>
        <p:nvSpPr>
          <p:cNvPr id="75783" name="Text Box 8"/>
          <p:cNvSpPr txBox="1">
            <a:spLocks noChangeArrowheads="1"/>
          </p:cNvSpPr>
          <p:nvPr/>
        </p:nvSpPr>
        <p:spPr bwMode="auto">
          <a:xfrm>
            <a:off x="3905250" y="3665538"/>
            <a:ext cx="1200150" cy="366712"/>
          </a:xfrm>
          <a:prstGeom prst="rect">
            <a:avLst/>
          </a:prstGeom>
          <a:noFill/>
          <a:ln w="9525">
            <a:noFill/>
            <a:miter lim="800000"/>
            <a:headEnd/>
            <a:tailEnd/>
          </a:ln>
        </p:spPr>
        <p:txBody>
          <a:bodyPr wrap="none" lIns="90000" tIns="46800" rIns="90000" bIns="46800">
            <a:spAutoFit/>
          </a:bodyPr>
          <a:lstStyle/>
          <a:p>
            <a:r>
              <a:rPr lang="ru-RU"/>
              <a:t>Рецептор</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05556E-6 1.48148E-6 L 3.05556E-6 0.11273 " pathEditMode="relative" rAng="0" ptsTypes="AA">
                                      <p:cBhvr>
                                        <p:cTn id="6" dur="2000" fill="hold"/>
                                        <p:tgtEl>
                                          <p:spTgt spid="155654"/>
                                        </p:tgtEl>
                                        <p:attrNameLst>
                                          <p:attrName>ppt_x</p:attrName>
                                          <p:attrName>ppt_y</p:attrName>
                                        </p:attrNameLst>
                                      </p:cBhvr>
                                      <p:rCtr x="0" y="56"/>
                                    </p:animMotion>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15565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2" grpId="0" animBg="1"/>
      <p:bldP spid="15565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ru-RU" smtClean="0">
                <a:solidFill>
                  <a:schemeClr val="tx1"/>
                </a:solidFill>
              </a:rPr>
              <a:t>Злокачественная трансформация клеток</a:t>
            </a:r>
          </a:p>
        </p:txBody>
      </p:sp>
      <p:sp>
        <p:nvSpPr>
          <p:cNvPr id="76803" name="Rectangle 3"/>
          <p:cNvSpPr>
            <a:spLocks noGrp="1" noChangeArrowheads="1"/>
          </p:cNvSpPr>
          <p:nvPr>
            <p:ph type="body" idx="1"/>
          </p:nvPr>
        </p:nvSpPr>
        <p:spPr>
          <a:xfrm>
            <a:off x="684213" y="1905000"/>
            <a:ext cx="7850187" cy="4114800"/>
          </a:xfrm>
        </p:spPr>
        <p:txBody>
          <a:bodyPr/>
          <a:lstStyle/>
          <a:p>
            <a:pPr eaLnBrk="1" hangingPunct="1">
              <a:lnSpc>
                <a:spcPct val="80000"/>
              </a:lnSpc>
            </a:pPr>
            <a:r>
              <a:rPr lang="ru-RU" sz="2600" smtClean="0"/>
              <a:t>Изменения регуляции пролиферации клеток могут вызывать </a:t>
            </a:r>
            <a:r>
              <a:rPr lang="ru-RU" sz="2600" b="1" smtClean="0">
                <a:solidFill>
                  <a:srgbClr val="8C320E"/>
                </a:solidFill>
              </a:rPr>
              <a:t>злокачественную трансформацию клеток</a:t>
            </a:r>
          </a:p>
          <a:p>
            <a:pPr lvl="1" eaLnBrk="1" hangingPunct="1">
              <a:lnSpc>
                <a:spcPct val="80000"/>
              </a:lnSpc>
            </a:pPr>
            <a:r>
              <a:rPr lang="ru-RU" sz="2400" smtClean="0"/>
              <a:t>Клетки, способные реагировать на внешние факторы роста, начинают секретировать их сами</a:t>
            </a:r>
          </a:p>
          <a:p>
            <a:pPr lvl="1" eaLnBrk="1" hangingPunct="1">
              <a:lnSpc>
                <a:spcPct val="80000"/>
              </a:lnSpc>
            </a:pPr>
            <a:r>
              <a:rPr lang="ru-RU" sz="2400" smtClean="0"/>
              <a:t>Клетки, продуцирующие факторы роста и не имеющие рецепторов к ним, начинают производить рецепторы</a:t>
            </a:r>
          </a:p>
          <a:p>
            <a:pPr lvl="1" eaLnBrk="1" hangingPunct="1">
              <a:lnSpc>
                <a:spcPct val="80000"/>
              </a:lnSpc>
            </a:pPr>
            <a:r>
              <a:rPr lang="ru-RU" sz="2400" smtClean="0"/>
              <a:t>В клетках даже при отсутствии действия на них факторов роста запускаются механизмы синтеза ДНК и митоза</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ru-RU" smtClean="0">
                <a:solidFill>
                  <a:schemeClr val="tx1"/>
                </a:solidFill>
              </a:rPr>
              <a:t>Свойства злокачественных клеток</a:t>
            </a:r>
          </a:p>
        </p:txBody>
      </p:sp>
      <p:sp>
        <p:nvSpPr>
          <p:cNvPr id="77827" name="Rectangle 3"/>
          <p:cNvSpPr>
            <a:spLocks noGrp="1" noChangeArrowheads="1"/>
          </p:cNvSpPr>
          <p:nvPr>
            <p:ph type="body" idx="1"/>
          </p:nvPr>
        </p:nvSpPr>
        <p:spPr>
          <a:xfrm>
            <a:off x="684213" y="1905000"/>
            <a:ext cx="7850187" cy="4114800"/>
          </a:xfrm>
        </p:spPr>
        <p:txBody>
          <a:bodyPr/>
          <a:lstStyle/>
          <a:p>
            <a:pPr eaLnBrk="1" hangingPunct="1">
              <a:lnSpc>
                <a:spcPct val="90000"/>
              </a:lnSpc>
            </a:pPr>
            <a:r>
              <a:rPr lang="ru-RU" sz="2600" b="1" smtClean="0"/>
              <a:t>Безудержная способность к делению</a:t>
            </a:r>
            <a:r>
              <a:rPr lang="ru-RU" sz="2600" smtClean="0"/>
              <a:t> вследствие аномальной реакции на сигналы контроля деления (</a:t>
            </a:r>
            <a:r>
              <a:rPr lang="ru-RU" sz="2600" i="1" smtClean="0"/>
              <a:t>отсутствие контактного торможения</a:t>
            </a:r>
            <a:r>
              <a:rPr lang="ru-RU" sz="2600" smtClean="0"/>
              <a:t>)</a:t>
            </a:r>
          </a:p>
          <a:p>
            <a:pPr eaLnBrk="1" hangingPunct="1">
              <a:lnSpc>
                <a:spcPct val="90000"/>
              </a:lnSpc>
            </a:pPr>
            <a:r>
              <a:rPr lang="ru-RU" sz="2600" smtClean="0"/>
              <a:t>Требуют </a:t>
            </a:r>
            <a:r>
              <a:rPr lang="ru-RU" sz="2600" b="1" smtClean="0"/>
              <a:t>меньше факторов роста</a:t>
            </a:r>
            <a:r>
              <a:rPr lang="ru-RU" sz="2600" smtClean="0"/>
              <a:t>, чем нормальные клетки</a:t>
            </a:r>
          </a:p>
          <a:p>
            <a:pPr eaLnBrk="1" hangingPunct="1">
              <a:lnSpc>
                <a:spcPct val="90000"/>
              </a:lnSpc>
            </a:pPr>
            <a:r>
              <a:rPr lang="ru-RU" sz="2600" b="1" smtClean="0"/>
              <a:t>Способность делиться многократно</a:t>
            </a:r>
            <a:r>
              <a:rPr lang="ru-RU" sz="2600" smtClean="0"/>
              <a:t>, не снижая митотического потенциала</a:t>
            </a:r>
          </a:p>
          <a:p>
            <a:pPr eaLnBrk="1" hangingPunct="1">
              <a:lnSpc>
                <a:spcPct val="90000"/>
              </a:lnSpc>
            </a:pPr>
            <a:r>
              <a:rPr lang="ru-RU" sz="2600" smtClean="0"/>
              <a:t>Способность </a:t>
            </a:r>
            <a:r>
              <a:rPr lang="ru-RU" sz="2600" b="1" smtClean="0"/>
              <a:t>прорастать в другие ткани</a:t>
            </a:r>
            <a:r>
              <a:rPr lang="ru-RU" sz="2600" smtClean="0"/>
              <a:t> и стимулировать </a:t>
            </a:r>
            <a:r>
              <a:rPr lang="ru-RU" sz="2600" b="1" smtClean="0"/>
              <a:t>рост капилляров </a:t>
            </a:r>
            <a:r>
              <a:rPr lang="ru-RU" sz="2600" smtClean="0"/>
              <a:t>для питания</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ru-RU" b="1" smtClean="0">
                <a:solidFill>
                  <a:schemeClr val="tx1"/>
                </a:solidFill>
              </a:rPr>
              <a:t>Митотическая активность тканей</a:t>
            </a:r>
          </a:p>
        </p:txBody>
      </p:sp>
      <p:sp>
        <p:nvSpPr>
          <p:cNvPr id="78851" name="Rectangle 3"/>
          <p:cNvSpPr>
            <a:spLocks noGrp="1" noChangeArrowheads="1"/>
          </p:cNvSpPr>
          <p:nvPr>
            <p:ph type="body" idx="1"/>
          </p:nvPr>
        </p:nvSpPr>
        <p:spPr>
          <a:xfrm>
            <a:off x="611188" y="1905000"/>
            <a:ext cx="7923212" cy="4114800"/>
          </a:xfrm>
        </p:spPr>
        <p:txBody>
          <a:bodyPr/>
          <a:lstStyle/>
          <a:p>
            <a:pPr eaLnBrk="1" hangingPunct="1">
              <a:lnSpc>
                <a:spcPct val="90000"/>
              </a:lnSpc>
            </a:pPr>
            <a:r>
              <a:rPr lang="ru-RU" b="1" smtClean="0"/>
              <a:t>Показатель митотической активности ткани</a:t>
            </a:r>
            <a:r>
              <a:rPr lang="ru-RU" smtClean="0"/>
              <a:t> – это число делящихся митозом клеток на 1000 изученных клеток гистологического препарата</a:t>
            </a:r>
          </a:p>
          <a:p>
            <a:pPr eaLnBrk="1" hangingPunct="1">
              <a:lnSpc>
                <a:spcPct val="90000"/>
              </a:lnSpc>
            </a:pPr>
            <a:r>
              <a:rPr lang="ru-RU" smtClean="0"/>
              <a:t>Для изучения митотической активности используется </a:t>
            </a:r>
          </a:p>
          <a:p>
            <a:pPr lvl="1" eaLnBrk="1" hangingPunct="1">
              <a:lnSpc>
                <a:spcPct val="90000"/>
              </a:lnSpc>
            </a:pPr>
            <a:r>
              <a:rPr lang="ru-RU" smtClean="0"/>
              <a:t>колхицин (остановка митоза), </a:t>
            </a:r>
          </a:p>
          <a:p>
            <a:pPr lvl="1" eaLnBrk="1" hangingPunct="1">
              <a:lnSpc>
                <a:spcPct val="90000"/>
              </a:lnSpc>
            </a:pPr>
            <a:r>
              <a:rPr lang="ru-RU" smtClean="0"/>
              <a:t>определение включения меченого тимидина в новые молекулы ДНК</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ru-RU" smtClean="0">
                <a:solidFill>
                  <a:schemeClr val="tx1"/>
                </a:solidFill>
              </a:rPr>
              <a:t>Клетки по митотической активности делятся на:</a:t>
            </a:r>
          </a:p>
        </p:txBody>
      </p:sp>
      <p:sp>
        <p:nvSpPr>
          <p:cNvPr id="79875" name="Rectangle 3"/>
          <p:cNvSpPr>
            <a:spLocks noGrp="1" noChangeArrowheads="1"/>
          </p:cNvSpPr>
          <p:nvPr>
            <p:ph type="body" idx="1"/>
          </p:nvPr>
        </p:nvSpPr>
        <p:spPr>
          <a:xfrm>
            <a:off x="971550" y="2276475"/>
            <a:ext cx="7562850" cy="3743325"/>
          </a:xfrm>
        </p:spPr>
        <p:txBody>
          <a:bodyPr/>
          <a:lstStyle/>
          <a:p>
            <a:pPr marL="571500" indent="-571500" eaLnBrk="1" hangingPunct="1">
              <a:buSzTx/>
              <a:buFont typeface="Wingdings" pitchFamily="2" charset="2"/>
              <a:buAutoNum type="arabicPeriod"/>
            </a:pPr>
            <a:r>
              <a:rPr lang="ru-RU" smtClean="0"/>
              <a:t>Митотически активные (лабильные)</a:t>
            </a:r>
          </a:p>
          <a:p>
            <a:pPr marL="571500" indent="-571500" eaLnBrk="1" hangingPunct="1">
              <a:buSzTx/>
              <a:buFont typeface="Wingdings" pitchFamily="2" charset="2"/>
              <a:buAutoNum type="arabicPeriod"/>
            </a:pPr>
            <a:r>
              <a:rPr lang="ru-RU" smtClean="0"/>
              <a:t>Обратимо постмитотические или «покоящиеся» (относительно стабильные)</a:t>
            </a:r>
          </a:p>
          <a:p>
            <a:pPr marL="571500" indent="-571500" eaLnBrk="1" hangingPunct="1">
              <a:buSzTx/>
              <a:buFont typeface="Wingdings" pitchFamily="2" charset="2"/>
              <a:buAutoNum type="arabicPeriod"/>
            </a:pPr>
            <a:r>
              <a:rPr lang="ru-RU" smtClean="0"/>
              <a:t>Необратимо постмитотические (постоянные)</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ru-RU" smtClean="0">
                <a:solidFill>
                  <a:schemeClr val="tx1"/>
                </a:solidFill>
              </a:rPr>
              <a:t>Митотически активные (лабильные) клетки</a:t>
            </a:r>
          </a:p>
        </p:txBody>
      </p:sp>
      <p:sp>
        <p:nvSpPr>
          <p:cNvPr id="80899" name="Rectangle 3"/>
          <p:cNvSpPr>
            <a:spLocks noGrp="1" noChangeArrowheads="1"/>
          </p:cNvSpPr>
          <p:nvPr>
            <p:ph type="body" idx="1"/>
          </p:nvPr>
        </p:nvSpPr>
        <p:spPr>
          <a:xfrm>
            <a:off x="468313" y="1905000"/>
            <a:ext cx="8066087" cy="4548188"/>
          </a:xfrm>
        </p:spPr>
        <p:txBody>
          <a:bodyPr/>
          <a:lstStyle/>
          <a:p>
            <a:pPr eaLnBrk="1" hangingPunct="1">
              <a:lnSpc>
                <a:spcPct val="90000"/>
              </a:lnSpc>
            </a:pPr>
            <a:r>
              <a:rPr lang="ru-RU" sz="2100" b="1" u="sng" smtClean="0"/>
              <a:t>Примеры клеток:</a:t>
            </a:r>
            <a:r>
              <a:rPr lang="ru-RU" sz="2100" smtClean="0"/>
              <a:t> базальные эпителиальные камбиальные клетки всех типов эпителия и гемопоэтические стволовые клетки в костном мозге.</a:t>
            </a:r>
          </a:p>
          <a:p>
            <a:pPr eaLnBrk="1" hangingPunct="1">
              <a:lnSpc>
                <a:spcPct val="90000"/>
              </a:lnSpc>
              <a:buFont typeface="Wingdings" pitchFamily="2" charset="2"/>
              <a:buNone/>
            </a:pPr>
            <a:endParaRPr lang="ru-RU" sz="2100" smtClean="0"/>
          </a:p>
          <a:p>
            <a:pPr eaLnBrk="1" hangingPunct="1">
              <a:lnSpc>
                <a:spcPct val="90000"/>
              </a:lnSpc>
            </a:pPr>
            <a:r>
              <a:rPr lang="ru-RU" sz="2100" u="sng" smtClean="0"/>
              <a:t>Делятся в течение всей жизни</a:t>
            </a:r>
            <a:r>
              <a:rPr lang="ru-RU" sz="2100" smtClean="0"/>
              <a:t>, являясь источником для восстановления клеток, которые непрерывно погибают.</a:t>
            </a:r>
          </a:p>
          <a:p>
            <a:pPr eaLnBrk="1" hangingPunct="1">
              <a:lnSpc>
                <a:spcPct val="90000"/>
              </a:lnSpc>
              <a:buFont typeface="Wingdings" pitchFamily="2" charset="2"/>
              <a:buNone/>
            </a:pPr>
            <a:endParaRPr lang="ru-RU" sz="2100" smtClean="0"/>
          </a:p>
          <a:p>
            <a:pPr eaLnBrk="1" hangingPunct="1">
              <a:lnSpc>
                <a:spcPct val="90000"/>
              </a:lnSpc>
            </a:pPr>
            <a:r>
              <a:rPr lang="ru-RU" sz="2100" u="sng" smtClean="0"/>
              <a:t>Имеют короткий G</a:t>
            </a:r>
            <a:r>
              <a:rPr lang="ru-RU" sz="2100" u="sng" baseline="-25000" smtClean="0"/>
              <a:t>0</a:t>
            </a:r>
            <a:r>
              <a:rPr lang="ru-RU" sz="2100" u="sng" smtClean="0"/>
              <a:t> период.</a:t>
            </a:r>
            <a:endParaRPr lang="ru-RU" sz="2100" smtClean="0"/>
          </a:p>
          <a:p>
            <a:pPr eaLnBrk="1" hangingPunct="1">
              <a:lnSpc>
                <a:spcPct val="90000"/>
              </a:lnSpc>
              <a:buFont typeface="Wingdings" pitchFamily="2" charset="2"/>
              <a:buNone/>
            </a:pPr>
            <a:endParaRPr lang="ru-RU" sz="2100" smtClean="0"/>
          </a:p>
          <a:p>
            <a:pPr eaLnBrk="1" hangingPunct="1">
              <a:lnSpc>
                <a:spcPct val="90000"/>
              </a:lnSpc>
            </a:pPr>
            <a:r>
              <a:rPr lang="ru-RU" sz="2100" u="sng" smtClean="0"/>
              <a:t>Зрелые дифференцированные клетки в этих специфических тканях не могут делиться</a:t>
            </a:r>
            <a:r>
              <a:rPr lang="ru-RU" sz="2100" smtClean="0"/>
              <a:t>; их количество поддерживается делением их стволовых лабильных клеток.</a:t>
            </a:r>
          </a:p>
          <a:p>
            <a:pPr eaLnBrk="1" hangingPunct="1">
              <a:lnSpc>
                <a:spcPct val="90000"/>
              </a:lnSpc>
            </a:pPr>
            <a:endParaRPr lang="ru-RU" sz="2100"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ru-RU" sz="3000" smtClean="0">
                <a:solidFill>
                  <a:schemeClr val="tx1"/>
                </a:solidFill>
              </a:rPr>
              <a:t>Обратимо постмитотические или “покоящиеся” клетки (относительно стабильные)</a:t>
            </a:r>
          </a:p>
        </p:txBody>
      </p:sp>
      <p:sp>
        <p:nvSpPr>
          <p:cNvPr id="81923" name="Rectangle 3"/>
          <p:cNvSpPr>
            <a:spLocks noGrp="1" noChangeArrowheads="1"/>
          </p:cNvSpPr>
          <p:nvPr>
            <p:ph type="body" idx="1"/>
          </p:nvPr>
        </p:nvSpPr>
        <p:spPr>
          <a:xfrm>
            <a:off x="611188" y="1905000"/>
            <a:ext cx="7923212" cy="4114800"/>
          </a:xfrm>
        </p:spPr>
        <p:txBody>
          <a:bodyPr/>
          <a:lstStyle/>
          <a:p>
            <a:pPr eaLnBrk="1" hangingPunct="1">
              <a:lnSpc>
                <a:spcPct val="90000"/>
              </a:lnSpc>
            </a:pPr>
            <a:r>
              <a:rPr lang="ru-RU" sz="2100" b="1" smtClean="0"/>
              <a:t>Примеры клеток:</a:t>
            </a:r>
            <a:r>
              <a:rPr lang="ru-RU" sz="2100" smtClean="0"/>
              <a:t> паренхиматозные клетки наиболее важных железистых органов (печень, поджелудочная железа) и мезенхимальные клетки (фибробласты, эндотелиальные клетки). </a:t>
            </a:r>
          </a:p>
          <a:p>
            <a:pPr eaLnBrk="1" hangingPunct="1">
              <a:lnSpc>
                <a:spcPct val="90000"/>
              </a:lnSpc>
              <a:buFont typeface="Wingdings" pitchFamily="2" charset="2"/>
              <a:buNone/>
            </a:pPr>
            <a:endParaRPr lang="ru-RU" sz="2100" smtClean="0"/>
          </a:p>
          <a:p>
            <a:pPr eaLnBrk="1" hangingPunct="1">
              <a:lnSpc>
                <a:spcPct val="90000"/>
              </a:lnSpc>
            </a:pPr>
            <a:r>
              <a:rPr lang="ru-RU" sz="2100" smtClean="0"/>
              <a:t>Клетки имеют длительный срок существования и поэтому характеризуются </a:t>
            </a:r>
            <a:r>
              <a:rPr lang="ru-RU" sz="2100" u="sng" smtClean="0"/>
              <a:t>низкой митотической активностью</a:t>
            </a:r>
            <a:r>
              <a:rPr lang="ru-RU" sz="2100" smtClean="0"/>
              <a:t>. </a:t>
            </a:r>
          </a:p>
          <a:p>
            <a:pPr eaLnBrk="1" hangingPunct="1">
              <a:lnSpc>
                <a:spcPct val="90000"/>
              </a:lnSpc>
              <a:buFont typeface="Wingdings" pitchFamily="2" charset="2"/>
              <a:buNone/>
            </a:pPr>
            <a:endParaRPr lang="ru-RU" sz="2100" smtClean="0"/>
          </a:p>
          <a:p>
            <a:pPr eaLnBrk="1" hangingPunct="1">
              <a:lnSpc>
                <a:spcPct val="90000"/>
              </a:lnSpc>
            </a:pPr>
            <a:r>
              <a:rPr lang="ru-RU" sz="2100" smtClean="0"/>
              <a:t>Они </a:t>
            </a:r>
            <a:r>
              <a:rPr lang="ru-RU" sz="2100" u="sng" smtClean="0"/>
              <a:t>остаются в фазе G</a:t>
            </a:r>
            <a:r>
              <a:rPr lang="ru-RU" sz="2100" u="sng" baseline="-25000" smtClean="0"/>
              <a:t>0</a:t>
            </a:r>
            <a:r>
              <a:rPr lang="ru-RU" sz="2100" u="sng" smtClean="0"/>
              <a:t> в течение длительного времени</a:t>
            </a:r>
            <a:r>
              <a:rPr lang="ru-RU" sz="2100" smtClean="0"/>
              <a:t> (часто годами), но </a:t>
            </a:r>
            <a:r>
              <a:rPr lang="ru-RU" sz="2100" u="sng" smtClean="0"/>
              <a:t>сохраняют способность к делению</a:t>
            </a:r>
            <a:r>
              <a:rPr lang="ru-RU" sz="2100" smtClean="0"/>
              <a:t>, входя в митотический цикл по мере возникновения потребности. </a:t>
            </a:r>
          </a:p>
          <a:p>
            <a:pPr eaLnBrk="1" hangingPunct="1">
              <a:lnSpc>
                <a:spcPct val="90000"/>
              </a:lnSpc>
            </a:pPr>
            <a:endParaRPr lang="ru-RU" sz="2100"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ru-RU" smtClean="0">
                <a:solidFill>
                  <a:schemeClr val="tx1"/>
                </a:solidFill>
              </a:rPr>
              <a:t>Постоянные (необратимо постмитотические) клетки</a:t>
            </a:r>
          </a:p>
        </p:txBody>
      </p:sp>
      <p:sp>
        <p:nvSpPr>
          <p:cNvPr id="82947" name="Rectangle 3"/>
          <p:cNvSpPr>
            <a:spLocks noGrp="1" noChangeArrowheads="1"/>
          </p:cNvSpPr>
          <p:nvPr>
            <p:ph type="body" idx="1"/>
          </p:nvPr>
        </p:nvSpPr>
        <p:spPr>
          <a:xfrm>
            <a:off x="611188" y="1905000"/>
            <a:ext cx="7923212" cy="4114800"/>
          </a:xfrm>
        </p:spPr>
        <p:txBody>
          <a:bodyPr/>
          <a:lstStyle/>
          <a:p>
            <a:pPr eaLnBrk="1" hangingPunct="1">
              <a:lnSpc>
                <a:spcPct val="90000"/>
              </a:lnSpc>
            </a:pPr>
            <a:r>
              <a:rPr lang="ru-RU" sz="2100" b="1" smtClean="0"/>
              <a:t>Примеры клеток:</a:t>
            </a:r>
            <a:r>
              <a:rPr lang="ru-RU" sz="2100" smtClean="0"/>
              <a:t> нейроны в центральной и периферической нервной системе и клетки миокарда. </a:t>
            </a:r>
          </a:p>
          <a:p>
            <a:pPr eaLnBrk="1" hangingPunct="1">
              <a:lnSpc>
                <a:spcPct val="90000"/>
              </a:lnSpc>
              <a:buFont typeface="Wingdings" pitchFamily="2" charset="2"/>
              <a:buNone/>
            </a:pPr>
            <a:endParaRPr lang="ru-RU" sz="2100" smtClean="0"/>
          </a:p>
          <a:p>
            <a:pPr eaLnBrk="1" hangingPunct="1">
              <a:lnSpc>
                <a:spcPct val="90000"/>
              </a:lnSpc>
            </a:pPr>
            <a:r>
              <a:rPr lang="ru-RU" sz="2100" smtClean="0"/>
              <a:t>Постоянные клетки не имеют никакой способности митотического деления в постнатальной жизни.</a:t>
            </a:r>
          </a:p>
          <a:p>
            <a:pPr eaLnBrk="1" hangingPunct="1">
              <a:lnSpc>
                <a:spcPct val="90000"/>
              </a:lnSpc>
            </a:pPr>
            <a:endParaRPr lang="ru-RU" sz="2100" smtClean="0"/>
          </a:p>
          <a:p>
            <a:pPr eaLnBrk="1" hangingPunct="1">
              <a:lnSpc>
                <a:spcPct val="90000"/>
              </a:lnSpc>
            </a:pPr>
            <a:r>
              <a:rPr lang="ru-RU" sz="2100" b="1" smtClean="0"/>
              <a:t>Повреждение постоянных клеток всегда сопровождается формированием рубца. </a:t>
            </a:r>
          </a:p>
          <a:p>
            <a:pPr eaLnBrk="1" hangingPunct="1">
              <a:lnSpc>
                <a:spcPct val="90000"/>
              </a:lnSpc>
              <a:buFont typeface="Wingdings" pitchFamily="2" charset="2"/>
              <a:buNone/>
            </a:pPr>
            <a:endParaRPr lang="ru-RU" sz="2100" b="1" smtClean="0"/>
          </a:p>
          <a:p>
            <a:pPr eaLnBrk="1" hangingPunct="1">
              <a:lnSpc>
                <a:spcPct val="90000"/>
              </a:lnSpc>
            </a:pPr>
            <a:r>
              <a:rPr lang="ru-RU" sz="2100" b="1" smtClean="0"/>
              <a:t>Полная регенерация невозможна</a:t>
            </a:r>
            <a:r>
              <a:rPr lang="ru-RU" sz="2100" smtClean="0"/>
              <a:t>. Потеря постоянных клеток поэтому необратима и, если некроз обширный, это может приводить к нарушению функции органов.</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395288" y="836613"/>
            <a:ext cx="3744912" cy="5183187"/>
          </a:xfrm>
        </p:spPr>
        <p:txBody>
          <a:bodyPr/>
          <a:lstStyle/>
          <a:p>
            <a:pPr eaLnBrk="1" hangingPunct="1"/>
            <a:r>
              <a:rPr lang="en-US" sz="2600" b="1" smtClean="0"/>
              <a:t>G</a:t>
            </a:r>
            <a:r>
              <a:rPr lang="en-US" sz="2600" b="1" baseline="-25000" smtClean="0"/>
              <a:t>1</a:t>
            </a:r>
            <a:r>
              <a:rPr lang="en-US" sz="2600" b="1" smtClean="0"/>
              <a:t> </a:t>
            </a:r>
            <a:r>
              <a:rPr lang="ru-RU" sz="2600" b="1" smtClean="0"/>
              <a:t>– </a:t>
            </a:r>
            <a:r>
              <a:rPr lang="ru-RU" sz="2600" smtClean="0"/>
              <a:t>рост клетки, синтез РНК, белков, подготовка хромосом к делению</a:t>
            </a:r>
          </a:p>
          <a:p>
            <a:pPr eaLnBrk="1" hangingPunct="1"/>
            <a:r>
              <a:rPr lang="en-US" sz="2600" b="1" smtClean="0"/>
              <a:t>S </a:t>
            </a:r>
            <a:r>
              <a:rPr lang="ru-RU" sz="2600" b="1" smtClean="0"/>
              <a:t>– </a:t>
            </a:r>
            <a:r>
              <a:rPr lang="ru-RU" sz="2600" smtClean="0"/>
              <a:t>репликация</a:t>
            </a:r>
            <a:r>
              <a:rPr lang="en-US" sz="2600" smtClean="0"/>
              <a:t> </a:t>
            </a:r>
            <a:r>
              <a:rPr lang="ru-RU" sz="2600" smtClean="0"/>
              <a:t>ДНК</a:t>
            </a:r>
            <a:r>
              <a:rPr lang="en-US" sz="2600" smtClean="0"/>
              <a:t> (</a:t>
            </a:r>
            <a:r>
              <a:rPr lang="ru-RU" sz="2600" smtClean="0"/>
              <a:t>и</a:t>
            </a:r>
            <a:r>
              <a:rPr lang="en-US" sz="2600" smtClean="0"/>
              <a:t> </a:t>
            </a:r>
            <a:r>
              <a:rPr lang="ru-RU" sz="2600" smtClean="0"/>
              <a:t>центросом</a:t>
            </a:r>
            <a:r>
              <a:rPr lang="en-US" sz="2600" smtClean="0"/>
              <a:t>)</a:t>
            </a:r>
            <a:endParaRPr lang="ru-RU" sz="2600" b="1" smtClean="0"/>
          </a:p>
          <a:p>
            <a:pPr eaLnBrk="1" hangingPunct="1"/>
            <a:r>
              <a:rPr lang="ru-RU" sz="2600" b="1" smtClean="0"/>
              <a:t>G</a:t>
            </a:r>
            <a:r>
              <a:rPr lang="ru-RU" sz="2600" b="1" baseline="-25000" smtClean="0"/>
              <a:t>2</a:t>
            </a:r>
            <a:r>
              <a:rPr lang="ru-RU" sz="2600" b="1" smtClean="0"/>
              <a:t> – </a:t>
            </a:r>
            <a:r>
              <a:rPr lang="ru-RU" sz="2600" smtClean="0"/>
              <a:t>подготовка к митозу, запасание энергии, синтез ахроматинового веретена</a:t>
            </a:r>
          </a:p>
          <a:p>
            <a:pPr eaLnBrk="1" hangingPunct="1"/>
            <a:endParaRPr lang="ru-RU" sz="2600" smtClean="0"/>
          </a:p>
        </p:txBody>
      </p:sp>
      <p:grpSp>
        <p:nvGrpSpPr>
          <p:cNvPr id="10243" name="Group 4"/>
          <p:cNvGrpSpPr>
            <a:grpSpLocks/>
          </p:cNvGrpSpPr>
          <p:nvPr/>
        </p:nvGrpSpPr>
        <p:grpSpPr bwMode="auto">
          <a:xfrm>
            <a:off x="4211638" y="981075"/>
            <a:ext cx="4743450" cy="4975225"/>
            <a:chOff x="2608" y="1026"/>
            <a:chExt cx="2988" cy="3134"/>
          </a:xfrm>
        </p:grpSpPr>
        <p:pic>
          <p:nvPicPr>
            <p:cNvPr id="10244" name="Picture 5"/>
            <p:cNvPicPr>
              <a:picLocks noChangeAspect="1" noChangeArrowheads="1"/>
            </p:cNvPicPr>
            <p:nvPr/>
          </p:nvPicPr>
          <p:blipFill>
            <a:blip r:embed="rId3"/>
            <a:srcRect/>
            <a:stretch>
              <a:fillRect/>
            </a:stretch>
          </p:blipFill>
          <p:spPr bwMode="auto">
            <a:xfrm>
              <a:off x="2608" y="1026"/>
              <a:ext cx="2988" cy="2905"/>
            </a:xfrm>
            <a:prstGeom prst="rect">
              <a:avLst/>
            </a:prstGeom>
            <a:noFill/>
            <a:ln w="9525">
              <a:noFill/>
              <a:miter lim="800000"/>
              <a:headEnd/>
              <a:tailEnd/>
            </a:ln>
          </p:spPr>
        </p:pic>
        <p:sp>
          <p:nvSpPr>
            <p:cNvPr id="10245" name="AutoShape 6"/>
            <p:cNvSpPr>
              <a:spLocks noChangeArrowheads="1"/>
            </p:cNvSpPr>
            <p:nvPr/>
          </p:nvSpPr>
          <p:spPr bwMode="auto">
            <a:xfrm rot="2368465">
              <a:off x="4830" y="3430"/>
              <a:ext cx="499" cy="272"/>
            </a:xfrm>
            <a:prstGeom prst="rightArrow">
              <a:avLst>
                <a:gd name="adj1" fmla="val 50000"/>
                <a:gd name="adj2" fmla="val 45864"/>
              </a:avLst>
            </a:prstGeom>
            <a:solidFill>
              <a:schemeClr val="accent1"/>
            </a:solidFill>
            <a:ln w="9525">
              <a:solidFill>
                <a:schemeClr val="tx1"/>
              </a:solidFill>
              <a:miter lim="800000"/>
              <a:headEnd/>
              <a:tailEnd/>
            </a:ln>
          </p:spPr>
          <p:txBody>
            <a:bodyPr wrap="none" anchor="ctr"/>
            <a:lstStyle/>
            <a:p>
              <a:endParaRPr lang="ru-RU"/>
            </a:p>
          </p:txBody>
        </p:sp>
        <p:sp>
          <p:nvSpPr>
            <p:cNvPr id="10246" name="Text Box 7"/>
            <p:cNvSpPr txBox="1">
              <a:spLocks noChangeArrowheads="1"/>
            </p:cNvSpPr>
            <p:nvPr/>
          </p:nvSpPr>
          <p:spPr bwMode="auto">
            <a:xfrm>
              <a:off x="5284" y="3657"/>
              <a:ext cx="281" cy="231"/>
            </a:xfrm>
            <a:prstGeom prst="rect">
              <a:avLst/>
            </a:prstGeom>
            <a:noFill/>
            <a:ln w="9525">
              <a:noFill/>
              <a:miter lim="800000"/>
              <a:headEnd/>
              <a:tailEnd/>
            </a:ln>
          </p:spPr>
          <p:txBody>
            <a:bodyPr wrap="none">
              <a:spAutoFit/>
            </a:bodyPr>
            <a:lstStyle/>
            <a:p>
              <a:r>
                <a:rPr lang="en-US" b="1">
                  <a:solidFill>
                    <a:schemeClr val="tx2"/>
                  </a:solidFill>
                </a:rPr>
                <a:t>G</a:t>
              </a:r>
              <a:r>
                <a:rPr lang="en-US" b="1" baseline="-25000">
                  <a:solidFill>
                    <a:schemeClr val="tx2"/>
                  </a:solidFill>
                </a:rPr>
                <a:t>0</a:t>
              </a:r>
              <a:endParaRPr lang="ru-RU" b="1">
                <a:solidFill>
                  <a:schemeClr val="tx2"/>
                </a:solidFill>
              </a:endParaRPr>
            </a:p>
          </p:txBody>
        </p:sp>
        <p:sp>
          <p:nvSpPr>
            <p:cNvPr id="10247" name="Oval 8"/>
            <p:cNvSpPr>
              <a:spLocks noChangeArrowheads="1"/>
            </p:cNvSpPr>
            <p:nvPr/>
          </p:nvSpPr>
          <p:spPr bwMode="auto">
            <a:xfrm>
              <a:off x="3923" y="3657"/>
              <a:ext cx="91" cy="91"/>
            </a:xfrm>
            <a:prstGeom prst="ellipse">
              <a:avLst/>
            </a:prstGeom>
            <a:solidFill>
              <a:srgbClr val="FF0000"/>
            </a:solidFill>
            <a:ln w="9525">
              <a:solidFill>
                <a:schemeClr val="tx1"/>
              </a:solidFill>
              <a:round/>
              <a:headEnd/>
              <a:tailEnd/>
            </a:ln>
          </p:spPr>
          <p:txBody>
            <a:bodyPr wrap="none" anchor="ctr"/>
            <a:lstStyle/>
            <a:p>
              <a:endParaRPr lang="ru-RU"/>
            </a:p>
          </p:txBody>
        </p:sp>
        <p:sp>
          <p:nvSpPr>
            <p:cNvPr id="10248" name="Line 9"/>
            <p:cNvSpPr>
              <a:spLocks noChangeShapeType="1"/>
            </p:cNvSpPr>
            <p:nvPr/>
          </p:nvSpPr>
          <p:spPr bwMode="auto">
            <a:xfrm>
              <a:off x="3969" y="3748"/>
              <a:ext cx="0" cy="226"/>
            </a:xfrm>
            <a:prstGeom prst="line">
              <a:avLst/>
            </a:prstGeom>
            <a:noFill/>
            <a:ln w="9525">
              <a:solidFill>
                <a:schemeClr val="tx1"/>
              </a:solidFill>
              <a:round/>
              <a:headEnd/>
              <a:tailEnd/>
            </a:ln>
          </p:spPr>
          <p:txBody>
            <a:bodyPr/>
            <a:lstStyle/>
            <a:p>
              <a:endParaRPr lang="ru-RU"/>
            </a:p>
          </p:txBody>
        </p:sp>
        <p:sp>
          <p:nvSpPr>
            <p:cNvPr id="10249" name="Text Box 10"/>
            <p:cNvSpPr txBox="1">
              <a:spLocks noChangeArrowheads="1"/>
            </p:cNvSpPr>
            <p:nvPr/>
          </p:nvSpPr>
          <p:spPr bwMode="auto">
            <a:xfrm>
              <a:off x="3243" y="3929"/>
              <a:ext cx="1403" cy="231"/>
            </a:xfrm>
            <a:prstGeom prst="rect">
              <a:avLst/>
            </a:prstGeom>
            <a:noFill/>
            <a:ln w="9525">
              <a:noFill/>
              <a:miter lim="800000"/>
              <a:headEnd/>
              <a:tailEnd/>
            </a:ln>
          </p:spPr>
          <p:txBody>
            <a:bodyPr wrap="none">
              <a:spAutoFit/>
            </a:bodyPr>
            <a:lstStyle/>
            <a:p>
              <a:r>
                <a:rPr lang="ru-RU" b="1"/>
                <a:t>Точка рестрикции</a:t>
              </a:r>
            </a:p>
          </p:txBody>
        </p:sp>
      </p:gr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4"/>
          <p:cNvSpPr>
            <a:spLocks noGrp="1" noChangeArrowheads="1"/>
          </p:cNvSpPr>
          <p:nvPr>
            <p:ph type="ctrTitle"/>
          </p:nvPr>
        </p:nvSpPr>
        <p:spPr/>
        <p:txBody>
          <a:bodyPr/>
          <a:lstStyle/>
          <a:p>
            <a:pPr eaLnBrk="1" hangingPunct="1"/>
            <a:r>
              <a:rPr lang="ru-RU" sz="4800" b="1" smtClean="0">
                <a:solidFill>
                  <a:schemeClr val="tx1"/>
                </a:solidFill>
              </a:rPr>
              <a:t>Мейоз – особый способ деления клетки</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ru-RU" smtClean="0">
                <a:solidFill>
                  <a:schemeClr val="tx1"/>
                </a:solidFill>
              </a:rPr>
              <a:t>Мейоз, его биологическое значение</a:t>
            </a:r>
          </a:p>
        </p:txBody>
      </p:sp>
      <p:sp>
        <p:nvSpPr>
          <p:cNvPr id="84995" name="Rectangle 3"/>
          <p:cNvSpPr>
            <a:spLocks noGrp="1" noChangeArrowheads="1"/>
          </p:cNvSpPr>
          <p:nvPr>
            <p:ph type="body" idx="1"/>
          </p:nvPr>
        </p:nvSpPr>
        <p:spPr>
          <a:xfrm>
            <a:off x="611188" y="2276475"/>
            <a:ext cx="7923212" cy="3743325"/>
          </a:xfrm>
        </p:spPr>
        <p:txBody>
          <a:bodyPr/>
          <a:lstStyle/>
          <a:p>
            <a:pPr eaLnBrk="1" hangingPunct="1">
              <a:lnSpc>
                <a:spcPct val="90000"/>
              </a:lnSpc>
            </a:pPr>
            <a:r>
              <a:rPr lang="ru-RU" sz="2600" smtClean="0">
                <a:solidFill>
                  <a:srgbClr val="8C320E"/>
                </a:solidFill>
              </a:rPr>
              <a:t>Каждый организм смертен.</a:t>
            </a:r>
            <a:r>
              <a:rPr lang="ru-RU" sz="2600" smtClean="0"/>
              <a:t> </a:t>
            </a:r>
            <a:r>
              <a:rPr lang="ru-RU" sz="2600" smtClean="0">
                <a:solidFill>
                  <a:srgbClr val="8C320E"/>
                </a:solidFill>
              </a:rPr>
              <a:t>Необходимо размножение!</a:t>
            </a:r>
          </a:p>
          <a:p>
            <a:pPr eaLnBrk="1" hangingPunct="1">
              <a:lnSpc>
                <a:spcPct val="90000"/>
              </a:lnSpc>
            </a:pPr>
            <a:r>
              <a:rPr lang="ru-RU" sz="2600" smtClean="0"/>
              <a:t>Некоторые простейшие и большинство многоклеточных сохраняют свои виды </a:t>
            </a:r>
            <a:r>
              <a:rPr lang="ru-RU" sz="2600" b="1" smtClean="0"/>
              <a:t>половым размножением (объединение двух гамет </a:t>
            </a:r>
            <a:r>
              <a:rPr lang="ru-RU" sz="2600" b="1" smtClean="0">
                <a:cs typeface="Arial" charset="0"/>
              </a:rPr>
              <a:t>→ зигота → ткани и органы)</a:t>
            </a:r>
          </a:p>
          <a:p>
            <a:pPr eaLnBrk="1" hangingPunct="1">
              <a:lnSpc>
                <a:spcPct val="90000"/>
              </a:lnSpc>
            </a:pPr>
            <a:r>
              <a:rPr lang="ru-RU" sz="2600" smtClean="0">
                <a:cs typeface="Arial" charset="0"/>
              </a:rPr>
              <a:t>Диплоидность гамет приводила бы к появлению нежизнеспособных поколений</a:t>
            </a:r>
          </a:p>
          <a:p>
            <a:pPr eaLnBrk="1" hangingPunct="1">
              <a:lnSpc>
                <a:spcPct val="90000"/>
              </a:lnSpc>
            </a:pPr>
            <a:r>
              <a:rPr lang="ru-RU" sz="2600" b="1" smtClean="0">
                <a:solidFill>
                  <a:srgbClr val="8C320E"/>
                </a:solidFill>
                <a:cs typeface="Arial" charset="0"/>
              </a:rPr>
              <a:t>Гаметы должны быть гаплоидными </a:t>
            </a:r>
            <a:r>
              <a:rPr lang="ru-RU" sz="2600" b="1" i="1" smtClean="0">
                <a:solidFill>
                  <a:srgbClr val="8C320E"/>
                </a:solidFill>
                <a:cs typeface="Arial" charset="0"/>
              </a:rPr>
              <a:t>(</a:t>
            </a:r>
            <a:r>
              <a:rPr lang="en-US" sz="2600" b="1" i="1" smtClean="0">
                <a:solidFill>
                  <a:srgbClr val="8C320E"/>
                </a:solidFill>
                <a:cs typeface="Arial" charset="0"/>
              </a:rPr>
              <a:t>n)</a:t>
            </a:r>
            <a:r>
              <a:rPr lang="ru-RU" sz="2600" b="1" smtClean="0">
                <a:solidFill>
                  <a:srgbClr val="8C320E"/>
                </a:solidFill>
                <a:cs typeface="Arial" charset="0"/>
              </a:rPr>
              <a:t>!</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Rectangle 3"/>
          <p:cNvSpPr>
            <a:spLocks noGrp="1" noChangeArrowheads="1"/>
          </p:cNvSpPr>
          <p:nvPr>
            <p:ph type="body" idx="1"/>
          </p:nvPr>
        </p:nvSpPr>
        <p:spPr>
          <a:xfrm>
            <a:off x="468313" y="1700213"/>
            <a:ext cx="8066087" cy="4319587"/>
          </a:xfrm>
        </p:spPr>
        <p:txBody>
          <a:bodyPr/>
          <a:lstStyle/>
          <a:p>
            <a:pPr eaLnBrk="1" hangingPunct="1"/>
            <a:r>
              <a:rPr lang="ru-RU" b="1" i="1" smtClean="0">
                <a:solidFill>
                  <a:srgbClr val="8C320E"/>
                </a:solidFill>
              </a:rPr>
              <a:t>Мейоз</a:t>
            </a:r>
            <a:r>
              <a:rPr lang="ru-RU" b="1" i="1" smtClean="0"/>
              <a:t> </a:t>
            </a:r>
            <a:r>
              <a:rPr lang="ru-RU" smtClean="0">
                <a:solidFill>
                  <a:schemeClr val="hlink"/>
                </a:solidFill>
              </a:rPr>
              <a:t>– </a:t>
            </a:r>
            <a:r>
              <a:rPr lang="ru-RU" i="1" smtClean="0">
                <a:solidFill>
                  <a:schemeClr val="hlink"/>
                </a:solidFill>
              </a:rPr>
              <a:t>специальная форма деления генеративных клеток, приводящая к образованию гаплоидных гамет (сперматозоидов и яйцеклеток у человека)</a:t>
            </a:r>
          </a:p>
          <a:p>
            <a:pPr eaLnBrk="1" hangingPunct="1"/>
            <a:endParaRPr lang="ru-RU"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3"/>
          <p:cNvSpPr>
            <a:spLocks noGrp="1" noChangeArrowheads="1"/>
          </p:cNvSpPr>
          <p:nvPr>
            <p:ph type="body" idx="1"/>
          </p:nvPr>
        </p:nvSpPr>
        <p:spPr>
          <a:xfrm>
            <a:off x="684213" y="692150"/>
            <a:ext cx="7850187" cy="5327650"/>
          </a:xfrm>
        </p:spPr>
        <p:txBody>
          <a:bodyPr/>
          <a:lstStyle/>
          <a:p>
            <a:pPr eaLnBrk="1" hangingPunct="1"/>
            <a:r>
              <a:rPr lang="ru-RU" sz="2900" smtClean="0"/>
              <a:t>Определенный набор диплоидных клеток организма образует </a:t>
            </a:r>
            <a:r>
              <a:rPr lang="ru-RU" sz="2900" b="1" smtClean="0">
                <a:solidFill>
                  <a:srgbClr val="8C320E"/>
                </a:solidFill>
              </a:rPr>
              <a:t>герминальную линию </a:t>
            </a:r>
            <a:r>
              <a:rPr lang="en-US" sz="2900" b="1" smtClean="0">
                <a:solidFill>
                  <a:srgbClr val="8C320E"/>
                </a:solidFill>
              </a:rPr>
              <a:t>(</a:t>
            </a:r>
            <a:r>
              <a:rPr lang="ru-RU" sz="2900" b="1" smtClean="0">
                <a:solidFill>
                  <a:srgbClr val="8C320E"/>
                </a:solidFill>
              </a:rPr>
              <a:t>клетки зачаткового пути</a:t>
            </a:r>
            <a:r>
              <a:rPr lang="en-US" sz="2900" smtClean="0">
                <a:solidFill>
                  <a:srgbClr val="8C320E"/>
                </a:solidFill>
              </a:rPr>
              <a:t>)</a:t>
            </a:r>
            <a:r>
              <a:rPr lang="ru-RU" sz="2900" smtClean="0"/>
              <a:t>, участвующую в размножении</a:t>
            </a:r>
            <a:r>
              <a:rPr lang="en-US" sz="2900" smtClean="0"/>
              <a:t>. </a:t>
            </a:r>
            <a:endParaRPr lang="ru-RU" sz="2900" smtClean="0"/>
          </a:p>
          <a:p>
            <a:pPr eaLnBrk="1" hangingPunct="1"/>
            <a:r>
              <a:rPr lang="ru-RU" sz="2900" smtClean="0"/>
              <a:t>Они дают начало специализированным диплоидным клеткам в яичниках и семенниках, которые могут делиться мейозом и приводить к образованию гаплоидных гамет (сперматозоидов и яйцеклеток). </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4" descr="ch2f3"/>
          <p:cNvPicPr>
            <a:picLocks noChangeAspect="1" noChangeArrowheads="1"/>
          </p:cNvPicPr>
          <p:nvPr/>
        </p:nvPicPr>
        <p:blipFill>
          <a:blip r:embed="rId3"/>
          <a:srcRect/>
          <a:stretch>
            <a:fillRect/>
          </a:stretch>
        </p:blipFill>
        <p:spPr bwMode="auto">
          <a:xfrm>
            <a:off x="250825" y="1700213"/>
            <a:ext cx="8642350" cy="2205037"/>
          </a:xfrm>
          <a:prstGeom prst="rect">
            <a:avLst/>
          </a:prstGeom>
          <a:noFill/>
          <a:ln w="9525">
            <a:noFill/>
            <a:miter lim="800000"/>
            <a:headEnd/>
            <a:tailEnd/>
          </a:ln>
        </p:spPr>
      </p:pic>
      <p:sp>
        <p:nvSpPr>
          <p:cNvPr id="88067" name="Text Box 5"/>
          <p:cNvSpPr txBox="1">
            <a:spLocks noChangeArrowheads="1"/>
          </p:cNvSpPr>
          <p:nvPr/>
        </p:nvSpPr>
        <p:spPr bwMode="auto">
          <a:xfrm>
            <a:off x="1116013" y="4076700"/>
            <a:ext cx="7272337" cy="1709738"/>
          </a:xfrm>
          <a:prstGeom prst="rect">
            <a:avLst/>
          </a:prstGeom>
          <a:noFill/>
          <a:ln w="9525">
            <a:noFill/>
            <a:miter lim="800000"/>
            <a:headEnd/>
            <a:tailEnd/>
          </a:ln>
        </p:spPr>
        <p:txBody>
          <a:bodyPr>
            <a:spAutoFit/>
          </a:bodyPr>
          <a:lstStyle/>
          <a:p>
            <a:r>
              <a:rPr lang="ru-RU" sz="2400" b="1"/>
              <a:t>Жизнь людей с хромосомной точки зрения</a:t>
            </a:r>
          </a:p>
          <a:p>
            <a:r>
              <a:rPr lang="ru-RU" sz="1600">
                <a:solidFill>
                  <a:schemeClr val="tx2"/>
                </a:solidFill>
              </a:rPr>
              <a:t>Гаплоидные сперматозоиды и яйцеклетки образуются в результате мейоза диплоидных клеток-предшественниц.</a:t>
            </a:r>
            <a:br>
              <a:rPr lang="ru-RU" sz="1600">
                <a:solidFill>
                  <a:schemeClr val="tx2"/>
                </a:solidFill>
              </a:rPr>
            </a:br>
            <a:r>
              <a:rPr lang="ru-RU" sz="1600">
                <a:solidFill>
                  <a:schemeClr val="tx2"/>
                </a:solidFill>
              </a:rPr>
              <a:t>В оплодотворенной яйцеклетке хромосомы сперматозоида и яйцеклетки разделены, находясь в мужском и женском пронуклеусах</a:t>
            </a:r>
            <a:r>
              <a:rPr lang="en-US" sz="1600">
                <a:solidFill>
                  <a:schemeClr val="tx2"/>
                </a:solidFill>
              </a:rPr>
              <a:t>. </a:t>
            </a:r>
            <a:r>
              <a:rPr lang="ru-RU" sz="1600">
                <a:solidFill>
                  <a:schemeClr val="tx2"/>
                </a:solidFill>
              </a:rPr>
              <a:t>Они объединяются во время первого митоза</a:t>
            </a:r>
            <a:r>
              <a:rPr lang="en-US" sz="1600">
                <a:solidFill>
                  <a:schemeClr val="tx2"/>
                </a:solidFill>
              </a:rPr>
              <a:t>.</a:t>
            </a:r>
            <a:r>
              <a:rPr lang="ru-RU"/>
              <a:t> </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Rectangle 3"/>
          <p:cNvSpPr>
            <a:spLocks noGrp="1" noChangeArrowheads="1"/>
          </p:cNvSpPr>
          <p:nvPr>
            <p:ph type="body" idx="1"/>
          </p:nvPr>
        </p:nvSpPr>
        <p:spPr>
          <a:xfrm>
            <a:off x="5651500" y="620713"/>
            <a:ext cx="3241675" cy="5903912"/>
          </a:xfrm>
        </p:spPr>
        <p:txBody>
          <a:bodyPr/>
          <a:lstStyle/>
          <a:p>
            <a:pPr eaLnBrk="1" hangingPunct="1">
              <a:lnSpc>
                <a:spcPct val="80000"/>
              </a:lnSpc>
            </a:pPr>
            <a:r>
              <a:rPr lang="ru-RU" sz="1700" b="1" smtClean="0"/>
              <a:t>Первичные  герминальные клетки </a:t>
            </a:r>
            <a:r>
              <a:rPr lang="ru-RU" sz="1700" smtClean="0"/>
              <a:t>мигрируют в гонады эмбриона и подвергаются нескольким </a:t>
            </a:r>
            <a:r>
              <a:rPr lang="ru-RU" sz="1700" b="1" smtClean="0"/>
              <a:t>митотическим делениям</a:t>
            </a:r>
            <a:r>
              <a:rPr lang="ru-RU" sz="1700" smtClean="0"/>
              <a:t> (у мужчин значительно больше, чем у женщин, что может быть фактором, объясняющим половые отличия в в частоте мутаций) с образованием </a:t>
            </a:r>
            <a:r>
              <a:rPr lang="ru-RU" sz="1700" b="1" smtClean="0"/>
              <a:t>овогониев </a:t>
            </a:r>
            <a:r>
              <a:rPr lang="ru-RU" sz="1700" smtClean="0"/>
              <a:t>у женщин и </a:t>
            </a:r>
            <a:r>
              <a:rPr lang="ru-RU" sz="1700" b="1" smtClean="0"/>
              <a:t>сперматогониев </a:t>
            </a:r>
            <a:r>
              <a:rPr lang="ru-RU" sz="1700" smtClean="0"/>
              <a:t>у мужчин. </a:t>
            </a:r>
          </a:p>
          <a:p>
            <a:pPr eaLnBrk="1" hangingPunct="1">
              <a:lnSpc>
                <a:spcPct val="80000"/>
              </a:lnSpc>
            </a:pPr>
            <a:r>
              <a:rPr lang="ru-RU" sz="1700" smtClean="0"/>
              <a:t>Дальнейший рост и дифференциация приводит к образованию </a:t>
            </a:r>
            <a:r>
              <a:rPr lang="ru-RU" sz="1700" b="1" smtClean="0"/>
              <a:t>первичных овоцитов </a:t>
            </a:r>
            <a:r>
              <a:rPr lang="ru-RU" sz="1700" smtClean="0"/>
              <a:t>и в яичниках и </a:t>
            </a:r>
            <a:r>
              <a:rPr lang="ru-RU" sz="1700" b="1" smtClean="0"/>
              <a:t>первичных сперматоцитов</a:t>
            </a:r>
            <a:r>
              <a:rPr lang="ru-RU" sz="1700" smtClean="0"/>
              <a:t> в яичках. Эти специализированные клетки </a:t>
            </a:r>
            <a:r>
              <a:rPr lang="ru-RU" sz="1700" b="1" smtClean="0"/>
              <a:t>могут подвергаться мейозу </a:t>
            </a:r>
          </a:p>
        </p:txBody>
      </p:sp>
      <p:pic>
        <p:nvPicPr>
          <p:cNvPr id="89091" name="Picture 5" descr="ch2f12"/>
          <p:cNvPicPr>
            <a:picLocks noChangeAspect="1" noChangeArrowheads="1"/>
          </p:cNvPicPr>
          <p:nvPr/>
        </p:nvPicPr>
        <p:blipFill>
          <a:blip r:embed="rId3">
            <a:lum bright="-6000" contrast="18000"/>
          </a:blip>
          <a:srcRect/>
          <a:stretch>
            <a:fillRect/>
          </a:stretch>
        </p:blipFill>
        <p:spPr bwMode="auto">
          <a:xfrm>
            <a:off x="250825" y="908050"/>
            <a:ext cx="5400675" cy="515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ru-RU" b="1" smtClean="0">
                <a:solidFill>
                  <a:schemeClr val="tx1"/>
                </a:solidFill>
              </a:rPr>
              <a:t>Фазы мейоза</a:t>
            </a:r>
          </a:p>
        </p:txBody>
      </p:sp>
      <p:sp>
        <p:nvSpPr>
          <p:cNvPr id="90115" name="Rectangle 3"/>
          <p:cNvSpPr>
            <a:spLocks noGrp="1" noChangeArrowheads="1"/>
          </p:cNvSpPr>
          <p:nvPr>
            <p:ph type="body" idx="1"/>
          </p:nvPr>
        </p:nvSpPr>
        <p:spPr>
          <a:xfrm>
            <a:off x="611188" y="2636838"/>
            <a:ext cx="7923212" cy="3382962"/>
          </a:xfrm>
        </p:spPr>
        <p:txBody>
          <a:bodyPr/>
          <a:lstStyle/>
          <a:p>
            <a:pPr eaLnBrk="1" hangingPunct="1">
              <a:lnSpc>
                <a:spcPct val="90000"/>
              </a:lnSpc>
            </a:pPr>
            <a:r>
              <a:rPr lang="ru-RU" sz="2800" smtClean="0"/>
              <a:t>Мей</a:t>
            </a:r>
            <a:r>
              <a:rPr lang="uk-UA" sz="2800" smtClean="0"/>
              <a:t>о</a:t>
            </a:r>
            <a:r>
              <a:rPr lang="ru-RU" sz="2800" smtClean="0"/>
              <a:t>з включает </a:t>
            </a:r>
            <a:r>
              <a:rPr lang="ru-RU" sz="2800" b="1" smtClean="0">
                <a:solidFill>
                  <a:srgbClr val="8C320E"/>
                </a:solidFill>
              </a:rPr>
              <a:t>два</a:t>
            </a:r>
            <a:r>
              <a:rPr lang="ru-RU" sz="2800" b="1" smtClean="0"/>
              <a:t> </a:t>
            </a:r>
            <a:r>
              <a:rPr lang="ru-RU" sz="2800" smtClean="0"/>
              <a:t>последовательных клеточных </a:t>
            </a:r>
            <a:r>
              <a:rPr lang="ru-RU" sz="2800" b="1" smtClean="0">
                <a:solidFill>
                  <a:srgbClr val="8C320E"/>
                </a:solidFill>
              </a:rPr>
              <a:t>деления</a:t>
            </a:r>
            <a:r>
              <a:rPr lang="ru-RU" sz="2800" b="1" smtClean="0"/>
              <a:t> </a:t>
            </a:r>
            <a:r>
              <a:rPr lang="ru-RU" sz="2800" smtClean="0"/>
              <a:t>(мейоз </a:t>
            </a:r>
            <a:r>
              <a:rPr lang="en-US" sz="2800" smtClean="0"/>
              <a:t>I </a:t>
            </a:r>
            <a:r>
              <a:rPr lang="ru-RU" sz="2800" smtClean="0"/>
              <a:t>и мейоз </a:t>
            </a:r>
            <a:r>
              <a:rPr lang="en-US" sz="2800" smtClean="0"/>
              <a:t>II</a:t>
            </a:r>
            <a:r>
              <a:rPr lang="ru-RU" sz="2800" smtClean="0"/>
              <a:t>), </a:t>
            </a:r>
            <a:br>
              <a:rPr lang="ru-RU" sz="2800" smtClean="0"/>
            </a:br>
            <a:r>
              <a:rPr lang="ru-RU" sz="2800" smtClean="0"/>
              <a:t>но только </a:t>
            </a:r>
            <a:r>
              <a:rPr lang="ru-RU" sz="2800" b="1" smtClean="0">
                <a:solidFill>
                  <a:srgbClr val="46A1EC"/>
                </a:solidFill>
              </a:rPr>
              <a:t>один процесс</a:t>
            </a:r>
            <a:r>
              <a:rPr lang="ru-RU" sz="2800" b="1" smtClean="0"/>
              <a:t> </a:t>
            </a:r>
            <a:r>
              <a:rPr lang="ru-RU" sz="2800" smtClean="0"/>
              <a:t>репликации ДНК, поэтому продукты являются </a:t>
            </a:r>
            <a:r>
              <a:rPr lang="ru-RU" sz="2800" b="1" smtClean="0"/>
              <a:t>гаплоидными</a:t>
            </a:r>
            <a:r>
              <a:rPr lang="ru-RU" sz="2800" smtClean="0"/>
              <a:t>. </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4" descr="nrm1526-f1"/>
          <p:cNvPicPr>
            <a:picLocks noChangeAspect="1" noChangeArrowheads="1"/>
          </p:cNvPicPr>
          <p:nvPr/>
        </p:nvPicPr>
        <p:blipFill>
          <a:blip r:embed="rId3"/>
          <a:srcRect/>
          <a:stretch>
            <a:fillRect/>
          </a:stretch>
        </p:blipFill>
        <p:spPr bwMode="auto">
          <a:xfrm>
            <a:off x="1116013" y="188913"/>
            <a:ext cx="6983412" cy="6470650"/>
          </a:xfrm>
          <a:prstGeom prst="rect">
            <a:avLst/>
          </a:prstGeom>
          <a:noFill/>
          <a:ln w="9525">
            <a:noFill/>
            <a:miter lim="800000"/>
            <a:headEnd/>
            <a:tailEnd/>
          </a:ln>
        </p:spPr>
      </p:pic>
      <p:sp>
        <p:nvSpPr>
          <p:cNvPr id="91139" name="Text Box 5"/>
          <p:cNvSpPr txBox="1">
            <a:spLocks noChangeArrowheads="1"/>
          </p:cNvSpPr>
          <p:nvPr/>
        </p:nvSpPr>
        <p:spPr bwMode="auto">
          <a:xfrm>
            <a:off x="2051050" y="5734050"/>
            <a:ext cx="5011738" cy="457200"/>
          </a:xfrm>
          <a:prstGeom prst="rect">
            <a:avLst/>
          </a:prstGeom>
          <a:solidFill>
            <a:schemeClr val="bg1"/>
          </a:solidFill>
          <a:ln w="9525">
            <a:noFill/>
            <a:miter lim="800000"/>
            <a:headEnd/>
            <a:tailEnd/>
          </a:ln>
        </p:spPr>
        <p:txBody>
          <a:bodyPr wrap="none">
            <a:spAutoFit/>
          </a:bodyPr>
          <a:lstStyle/>
          <a:p>
            <a:r>
              <a:rPr lang="en-US" sz="2400" b="1"/>
              <a:t>C</a:t>
            </a:r>
            <a:r>
              <a:rPr lang="ru-RU" sz="2400" b="1"/>
              <a:t>равнение митоза и мейоза</a:t>
            </a:r>
            <a:r>
              <a:rPr lang="ru-RU"/>
              <a:t>         </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Text Box 4"/>
          <p:cNvSpPr txBox="1">
            <a:spLocks noChangeArrowheads="1"/>
          </p:cNvSpPr>
          <p:nvPr/>
        </p:nvSpPr>
        <p:spPr bwMode="auto">
          <a:xfrm>
            <a:off x="4211638" y="4941888"/>
            <a:ext cx="1128712" cy="457200"/>
          </a:xfrm>
          <a:prstGeom prst="rect">
            <a:avLst/>
          </a:prstGeom>
          <a:noFill/>
          <a:ln w="9525">
            <a:noFill/>
            <a:miter lim="800000"/>
            <a:headEnd/>
            <a:tailEnd/>
          </a:ln>
        </p:spPr>
        <p:txBody>
          <a:bodyPr wrap="none" lIns="90000" tIns="46800" rIns="90000" bIns="46800">
            <a:spAutoFit/>
          </a:bodyPr>
          <a:lstStyle/>
          <a:p>
            <a:r>
              <a:rPr lang="ru-RU" sz="2400" b="1"/>
              <a:t>Мейоз</a:t>
            </a:r>
          </a:p>
        </p:txBody>
      </p:sp>
      <p:sp>
        <p:nvSpPr>
          <p:cNvPr id="92163" name="AutoShape 5">
            <a:hlinkClick r:id="rId3" action="ppaction://program" highlightClick="1"/>
          </p:cNvPr>
          <p:cNvSpPr>
            <a:spLocks noChangeArrowheads="1"/>
          </p:cNvSpPr>
          <p:nvPr/>
        </p:nvSpPr>
        <p:spPr bwMode="auto">
          <a:xfrm>
            <a:off x="3851275" y="2708275"/>
            <a:ext cx="1873250" cy="1584325"/>
          </a:xfrm>
          <a:prstGeom prst="actionButtonMovie">
            <a:avLst/>
          </a:prstGeom>
          <a:solidFill>
            <a:schemeClr val="bg1"/>
          </a:solidFill>
          <a:ln w="9525">
            <a:noFill/>
            <a:miter lim="800000"/>
            <a:headEnd/>
            <a:tailEnd/>
          </a:ln>
        </p:spPr>
        <p:txBody>
          <a:bodyPr wrap="none" lIns="90000" tIns="46800" rIns="90000" bIns="46800" anchor="ctr">
            <a:spAutoFit/>
          </a:bodyPr>
          <a:lstStyle/>
          <a:p>
            <a:endParaRPr lang="ru-RU"/>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ru-RU" smtClean="0">
                <a:solidFill>
                  <a:schemeClr val="tx1"/>
                </a:solidFill>
              </a:rPr>
              <a:t>Мейоз </a:t>
            </a:r>
            <a:r>
              <a:rPr lang="en-US" smtClean="0">
                <a:solidFill>
                  <a:schemeClr val="tx1"/>
                </a:solidFill>
              </a:rPr>
              <a:t>I</a:t>
            </a:r>
            <a:r>
              <a:rPr lang="uk-UA" smtClean="0">
                <a:solidFill>
                  <a:schemeClr val="tx1"/>
                </a:solidFill>
              </a:rPr>
              <a:t> </a:t>
            </a:r>
            <a:r>
              <a:rPr lang="ru-RU" smtClean="0">
                <a:solidFill>
                  <a:schemeClr val="tx1"/>
                </a:solidFill>
              </a:rPr>
              <a:t>(редукционное деление)</a:t>
            </a:r>
          </a:p>
        </p:txBody>
      </p:sp>
      <p:sp>
        <p:nvSpPr>
          <p:cNvPr id="93187" name="Rectangle 3"/>
          <p:cNvSpPr>
            <a:spLocks noGrp="1" noChangeArrowheads="1"/>
          </p:cNvSpPr>
          <p:nvPr>
            <p:ph type="body" idx="1"/>
          </p:nvPr>
        </p:nvSpPr>
        <p:spPr>
          <a:xfrm>
            <a:off x="611188" y="1905000"/>
            <a:ext cx="7923212" cy="4114800"/>
          </a:xfrm>
        </p:spPr>
        <p:txBody>
          <a:bodyPr/>
          <a:lstStyle/>
          <a:p>
            <a:pPr eaLnBrk="1" hangingPunct="1"/>
            <a:r>
              <a:rPr lang="ru-RU" b="1" smtClean="0"/>
              <a:t>Интерфаза </a:t>
            </a:r>
            <a:r>
              <a:rPr lang="en-US" b="1" smtClean="0"/>
              <a:t>I</a:t>
            </a:r>
            <a:r>
              <a:rPr lang="ru-RU" b="1" smtClean="0"/>
              <a:t> </a:t>
            </a:r>
            <a:r>
              <a:rPr lang="uk-UA" smtClean="0"/>
              <a:t>– </a:t>
            </a:r>
            <a:r>
              <a:rPr lang="en-US" smtClean="0"/>
              <a:t>S-</a:t>
            </a:r>
            <a:r>
              <a:rPr lang="uk-UA" smtClean="0"/>
              <a:t>фаза (репликация ДНК) относительно длиннее, чем в интерфазе митоза, а </a:t>
            </a:r>
            <a:r>
              <a:rPr lang="en-US" smtClean="0"/>
              <a:t>G</a:t>
            </a:r>
            <a:r>
              <a:rPr lang="en-US" baseline="-25000" smtClean="0"/>
              <a:t>2</a:t>
            </a:r>
            <a:r>
              <a:rPr lang="en-US" smtClean="0"/>
              <a:t>-</a:t>
            </a:r>
            <a:r>
              <a:rPr lang="uk-UA" smtClean="0"/>
              <a:t>фаза короче или отсутствует</a:t>
            </a:r>
          </a:p>
          <a:p>
            <a:pPr eaLnBrk="1" hangingPunct="1"/>
            <a:r>
              <a:rPr lang="ru-RU" b="1" smtClean="0"/>
              <a:t>Профаза </a:t>
            </a:r>
            <a:r>
              <a:rPr lang="en-US" b="1" smtClean="0"/>
              <a:t>I</a:t>
            </a:r>
            <a:r>
              <a:rPr lang="ru-RU" b="1" smtClean="0"/>
              <a:t> </a:t>
            </a:r>
            <a:r>
              <a:rPr lang="ru-RU" smtClean="0"/>
              <a:t>– очень долгий и сложный процесс, разделяется на 5 субфаз</a:t>
            </a:r>
            <a:endParaRPr lang="ru-RU" b="1"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2555875" y="4652963"/>
            <a:ext cx="4797425" cy="457200"/>
          </a:xfrm>
          <a:prstGeom prst="rect">
            <a:avLst/>
          </a:prstGeom>
          <a:noFill/>
          <a:ln w="9525">
            <a:noFill/>
            <a:miter lim="800000"/>
            <a:headEnd/>
            <a:tailEnd/>
          </a:ln>
        </p:spPr>
        <p:txBody>
          <a:bodyPr wrap="none">
            <a:spAutoFit/>
          </a:bodyPr>
          <a:lstStyle/>
          <a:p>
            <a:r>
              <a:rPr lang="ru-RU" sz="2400" b="1"/>
              <a:t>Жизненный цикл энтероцитов</a:t>
            </a:r>
          </a:p>
        </p:txBody>
      </p:sp>
      <p:sp>
        <p:nvSpPr>
          <p:cNvPr id="11267" name="AutoShape 5">
            <a:hlinkClick r:id="rId3" action="ppaction://program" highlightClick="1"/>
          </p:cNvPr>
          <p:cNvSpPr>
            <a:spLocks noChangeArrowheads="1"/>
          </p:cNvSpPr>
          <p:nvPr/>
        </p:nvSpPr>
        <p:spPr bwMode="auto">
          <a:xfrm>
            <a:off x="3779838" y="2565400"/>
            <a:ext cx="1512887" cy="1295400"/>
          </a:xfrm>
          <a:prstGeom prst="actionButtonMovie">
            <a:avLst/>
          </a:prstGeom>
          <a:solidFill>
            <a:schemeClr val="bg1"/>
          </a:solidFill>
          <a:ln w="9525">
            <a:noFill/>
            <a:miter lim="800000"/>
            <a:headEnd/>
            <a:tailEnd/>
          </a:ln>
        </p:spPr>
        <p:txBody>
          <a:bodyPr wrap="none" lIns="90000" tIns="46800" rIns="90000" bIns="46800" anchor="ctr">
            <a:spAutoFit/>
          </a:bodyPr>
          <a:lstStyle/>
          <a:p>
            <a:endParaRPr lang="ru-RU"/>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0" name="Picture 4" descr="ch2f14"/>
          <p:cNvPicPr>
            <a:picLocks noChangeAspect="1" noChangeArrowheads="1"/>
          </p:cNvPicPr>
          <p:nvPr/>
        </p:nvPicPr>
        <p:blipFill>
          <a:blip r:embed="rId3"/>
          <a:srcRect/>
          <a:stretch>
            <a:fillRect/>
          </a:stretch>
        </p:blipFill>
        <p:spPr bwMode="auto">
          <a:xfrm>
            <a:off x="1187450" y="333375"/>
            <a:ext cx="6983413" cy="6105525"/>
          </a:xfrm>
          <a:prstGeom prst="rect">
            <a:avLst/>
          </a:prstGeom>
          <a:noFill/>
          <a:ln w="9525">
            <a:noFill/>
            <a:miter lim="800000"/>
            <a:headEnd/>
            <a:tailEnd/>
          </a:ln>
        </p:spPr>
      </p:pic>
      <p:sp>
        <p:nvSpPr>
          <p:cNvPr id="94211" name="Text Box 13"/>
          <p:cNvSpPr txBox="1">
            <a:spLocks noChangeArrowheads="1"/>
          </p:cNvSpPr>
          <p:nvPr/>
        </p:nvSpPr>
        <p:spPr bwMode="auto">
          <a:xfrm>
            <a:off x="0" y="0"/>
            <a:ext cx="1446213" cy="396875"/>
          </a:xfrm>
          <a:prstGeom prst="rect">
            <a:avLst/>
          </a:prstGeom>
          <a:noFill/>
          <a:ln w="9525">
            <a:noFill/>
            <a:miter lim="800000"/>
            <a:headEnd/>
            <a:tailEnd/>
          </a:ln>
        </p:spPr>
        <p:txBody>
          <a:bodyPr wrap="none" lIns="90000" tIns="46800" rIns="90000" bIns="46800">
            <a:spAutoFit/>
          </a:bodyPr>
          <a:lstStyle/>
          <a:p>
            <a:r>
              <a:rPr lang="ru-RU" sz="2000" b="1">
                <a:solidFill>
                  <a:srgbClr val="8C320E"/>
                </a:solidFill>
              </a:rPr>
              <a:t>Профаза </a:t>
            </a:r>
            <a:r>
              <a:rPr lang="en-US" sz="2000" b="1">
                <a:solidFill>
                  <a:srgbClr val="8C320E"/>
                </a:solidFill>
              </a:rPr>
              <a:t>I</a:t>
            </a:r>
            <a:endParaRPr lang="ru-RU" sz="2000" b="1">
              <a:solidFill>
                <a:srgbClr val="8C320E"/>
              </a:solidFill>
            </a:endParaRPr>
          </a:p>
        </p:txBody>
      </p:sp>
      <p:grpSp>
        <p:nvGrpSpPr>
          <p:cNvPr id="94212" name="Group 19"/>
          <p:cNvGrpSpPr>
            <a:grpSpLocks/>
          </p:cNvGrpSpPr>
          <p:nvPr/>
        </p:nvGrpSpPr>
        <p:grpSpPr bwMode="auto">
          <a:xfrm>
            <a:off x="4932363" y="333375"/>
            <a:ext cx="4211637" cy="6326188"/>
            <a:chOff x="3107" y="210"/>
            <a:chExt cx="2653" cy="3985"/>
          </a:xfrm>
        </p:grpSpPr>
        <p:grpSp>
          <p:nvGrpSpPr>
            <p:cNvPr id="94213" name="Group 12"/>
            <p:cNvGrpSpPr>
              <a:grpSpLocks/>
            </p:cNvGrpSpPr>
            <p:nvPr/>
          </p:nvGrpSpPr>
          <p:grpSpPr bwMode="auto">
            <a:xfrm>
              <a:off x="3470" y="210"/>
              <a:ext cx="2177" cy="3985"/>
              <a:chOff x="3470" y="210"/>
              <a:chExt cx="2177" cy="3985"/>
            </a:xfrm>
          </p:grpSpPr>
          <p:sp>
            <p:nvSpPr>
              <p:cNvPr id="94218" name="Text Box 5"/>
              <p:cNvSpPr txBox="1">
                <a:spLocks noChangeArrowheads="1"/>
              </p:cNvSpPr>
              <p:nvPr/>
            </p:nvSpPr>
            <p:spPr bwMode="auto">
              <a:xfrm>
                <a:off x="3470" y="210"/>
                <a:ext cx="2159" cy="767"/>
              </a:xfrm>
              <a:prstGeom prst="rect">
                <a:avLst/>
              </a:prstGeom>
              <a:solidFill>
                <a:schemeClr val="bg1"/>
              </a:solidFill>
              <a:ln w="9525">
                <a:noFill/>
                <a:miter lim="800000"/>
                <a:headEnd/>
                <a:tailEnd/>
              </a:ln>
            </p:spPr>
            <p:txBody>
              <a:bodyPr wrap="none" lIns="90000" tIns="46800" rIns="90000" bIns="46800">
                <a:spAutoFit/>
              </a:bodyPr>
              <a:lstStyle/>
              <a:p>
                <a:r>
                  <a:rPr lang="ru-RU" b="1">
                    <a:solidFill>
                      <a:srgbClr val="46A1EC"/>
                    </a:solidFill>
                  </a:rPr>
                  <a:t>Лептотена (тонкие нити)</a:t>
                </a:r>
              </a:p>
              <a:p>
                <a:r>
                  <a:rPr lang="ru-RU" sz="1400">
                    <a:solidFill>
                      <a:schemeClr val="tx2"/>
                    </a:solidFill>
                  </a:rPr>
                  <a:t>Гомологичные хромосомы не спарены,</a:t>
                </a:r>
                <a:br>
                  <a:rPr lang="ru-RU" sz="1400">
                    <a:solidFill>
                      <a:schemeClr val="tx2"/>
                    </a:solidFill>
                  </a:rPr>
                </a:br>
                <a:r>
                  <a:rPr lang="ru-RU" sz="1400">
                    <a:solidFill>
                      <a:schemeClr val="tx2"/>
                    </a:solidFill>
                  </a:rPr>
                  <a:t>состоят из двух тесно прилегающих </a:t>
                </a:r>
                <a:br>
                  <a:rPr lang="ru-RU" sz="1400">
                    <a:solidFill>
                      <a:schemeClr val="tx2"/>
                    </a:solidFill>
                  </a:rPr>
                </a:br>
                <a:r>
                  <a:rPr lang="ru-RU" sz="1400">
                    <a:solidFill>
                      <a:schemeClr val="tx2"/>
                    </a:solidFill>
                  </a:rPr>
                  <a:t>связанных сестринских хроматид</a:t>
                </a:r>
              </a:p>
              <a:p>
                <a:endParaRPr lang="ru-RU" sz="1400">
                  <a:solidFill>
                    <a:schemeClr val="tx2"/>
                  </a:solidFill>
                </a:endParaRPr>
              </a:p>
            </p:txBody>
          </p:sp>
          <p:sp>
            <p:nvSpPr>
              <p:cNvPr id="94219" name="Text Box 6"/>
              <p:cNvSpPr txBox="1">
                <a:spLocks noChangeArrowheads="1"/>
              </p:cNvSpPr>
              <p:nvPr/>
            </p:nvSpPr>
            <p:spPr bwMode="auto">
              <a:xfrm>
                <a:off x="3470" y="935"/>
                <a:ext cx="1988" cy="767"/>
              </a:xfrm>
              <a:prstGeom prst="rect">
                <a:avLst/>
              </a:prstGeom>
              <a:solidFill>
                <a:schemeClr val="bg1"/>
              </a:solidFill>
              <a:ln w="9525">
                <a:noFill/>
                <a:miter lim="800000"/>
                <a:headEnd/>
                <a:tailEnd/>
              </a:ln>
            </p:spPr>
            <p:txBody>
              <a:bodyPr wrap="none" lIns="90000" tIns="46800" rIns="90000" bIns="46800">
                <a:spAutoFit/>
              </a:bodyPr>
              <a:lstStyle/>
              <a:p>
                <a:r>
                  <a:rPr lang="ru-RU" b="1">
                    <a:solidFill>
                      <a:srgbClr val="46A1EC"/>
                    </a:solidFill>
                  </a:rPr>
                  <a:t>Зиготена</a:t>
                </a:r>
              </a:p>
              <a:p>
                <a:r>
                  <a:rPr lang="ru-RU" sz="1400">
                    <a:solidFill>
                      <a:schemeClr val="tx2"/>
                    </a:solidFill>
                  </a:rPr>
                  <a:t>Материнские и отцовские гомологи </a:t>
                </a:r>
                <a:br>
                  <a:rPr lang="ru-RU" sz="1400">
                    <a:solidFill>
                      <a:schemeClr val="tx2"/>
                    </a:solidFill>
                  </a:rPr>
                </a:br>
                <a:r>
                  <a:rPr lang="ru-RU" sz="1400">
                    <a:solidFill>
                      <a:schemeClr val="tx2"/>
                    </a:solidFill>
                  </a:rPr>
                  <a:t>объединяются</a:t>
                </a:r>
                <a:br>
                  <a:rPr lang="ru-RU" sz="1400">
                    <a:solidFill>
                      <a:schemeClr val="tx2"/>
                    </a:solidFill>
                  </a:rPr>
                </a:br>
                <a:r>
                  <a:rPr lang="ru-RU" sz="1400">
                    <a:solidFill>
                      <a:schemeClr val="tx2"/>
                    </a:solidFill>
                  </a:rPr>
                  <a:t>в пары (</a:t>
                </a:r>
                <a:r>
                  <a:rPr lang="ru-RU" sz="1400" b="1">
                    <a:solidFill>
                      <a:schemeClr val="tx2"/>
                    </a:solidFill>
                  </a:rPr>
                  <a:t>синапсис) </a:t>
                </a:r>
                <a:r>
                  <a:rPr lang="ru-RU" sz="1400">
                    <a:solidFill>
                      <a:schemeClr val="tx2"/>
                    </a:solidFill>
                  </a:rPr>
                  <a:t>и образуют </a:t>
                </a:r>
                <a:br>
                  <a:rPr lang="ru-RU" sz="1400">
                    <a:solidFill>
                      <a:schemeClr val="tx2"/>
                    </a:solidFill>
                  </a:rPr>
                </a:br>
                <a:r>
                  <a:rPr lang="ru-RU" sz="1400" b="1">
                    <a:solidFill>
                      <a:schemeClr val="tx2"/>
                    </a:solidFill>
                  </a:rPr>
                  <a:t>биваленты</a:t>
                </a:r>
                <a:endParaRPr lang="ru-RU" sz="1400">
                  <a:solidFill>
                    <a:schemeClr val="tx2"/>
                  </a:solidFill>
                </a:endParaRPr>
              </a:p>
            </p:txBody>
          </p:sp>
          <p:sp>
            <p:nvSpPr>
              <p:cNvPr id="94220" name="Text Box 7"/>
              <p:cNvSpPr txBox="1">
                <a:spLocks noChangeArrowheads="1"/>
              </p:cNvSpPr>
              <p:nvPr/>
            </p:nvSpPr>
            <p:spPr bwMode="auto">
              <a:xfrm>
                <a:off x="3470" y="1752"/>
                <a:ext cx="1901" cy="633"/>
              </a:xfrm>
              <a:prstGeom prst="rect">
                <a:avLst/>
              </a:prstGeom>
              <a:solidFill>
                <a:schemeClr val="bg1"/>
              </a:solidFill>
              <a:ln w="9525">
                <a:noFill/>
                <a:miter lim="800000"/>
                <a:headEnd/>
                <a:tailEnd/>
              </a:ln>
            </p:spPr>
            <p:txBody>
              <a:bodyPr wrap="none" lIns="90000" tIns="46800" rIns="90000" bIns="46800">
                <a:spAutoFit/>
              </a:bodyPr>
              <a:lstStyle/>
              <a:p>
                <a:r>
                  <a:rPr lang="ru-RU" b="1">
                    <a:solidFill>
                      <a:srgbClr val="46A1EC"/>
                    </a:solidFill>
                  </a:rPr>
                  <a:t>Пахитена (толстые нити)</a:t>
                </a:r>
              </a:p>
              <a:p>
                <a:r>
                  <a:rPr lang="ru-RU" sz="1400">
                    <a:solidFill>
                      <a:schemeClr val="tx2"/>
                    </a:solidFill>
                  </a:rPr>
                  <a:t>Хромосомы утолщаются, видны </a:t>
                </a:r>
                <a:br>
                  <a:rPr lang="ru-RU" sz="1400">
                    <a:solidFill>
                      <a:schemeClr val="tx2"/>
                    </a:solidFill>
                  </a:rPr>
                </a:br>
                <a:r>
                  <a:rPr lang="ru-RU" sz="1400">
                    <a:solidFill>
                      <a:schemeClr val="tx2"/>
                    </a:solidFill>
                  </a:rPr>
                  <a:t>хроматиды (</a:t>
                </a:r>
                <a:r>
                  <a:rPr lang="ru-RU" sz="1400" b="1">
                    <a:solidFill>
                      <a:schemeClr val="tx2"/>
                    </a:solidFill>
                  </a:rPr>
                  <a:t>тетрады</a:t>
                </a:r>
                <a:r>
                  <a:rPr lang="ru-RU" sz="1400">
                    <a:solidFill>
                      <a:schemeClr val="tx2"/>
                    </a:solidFill>
                  </a:rPr>
                  <a:t>), </a:t>
                </a:r>
                <a:br>
                  <a:rPr lang="ru-RU" sz="1400">
                    <a:solidFill>
                      <a:schemeClr val="tx2"/>
                    </a:solidFill>
                  </a:rPr>
                </a:br>
                <a:r>
                  <a:rPr lang="ru-RU" sz="1400">
                    <a:solidFill>
                      <a:schemeClr val="tx2"/>
                    </a:solidFill>
                  </a:rPr>
                  <a:t>начинается </a:t>
                </a:r>
                <a:r>
                  <a:rPr lang="ru-RU" sz="1400" b="1">
                    <a:solidFill>
                      <a:schemeClr val="tx2"/>
                    </a:solidFill>
                  </a:rPr>
                  <a:t>кроссинговер</a:t>
                </a:r>
              </a:p>
            </p:txBody>
          </p:sp>
          <p:sp>
            <p:nvSpPr>
              <p:cNvPr id="94221" name="Text Box 8"/>
              <p:cNvSpPr txBox="1">
                <a:spLocks noChangeArrowheads="1"/>
              </p:cNvSpPr>
              <p:nvPr/>
            </p:nvSpPr>
            <p:spPr bwMode="auto">
              <a:xfrm>
                <a:off x="3515" y="2478"/>
                <a:ext cx="1923" cy="767"/>
              </a:xfrm>
              <a:prstGeom prst="rect">
                <a:avLst/>
              </a:prstGeom>
              <a:solidFill>
                <a:schemeClr val="bg1"/>
              </a:solidFill>
              <a:ln w="9525">
                <a:noFill/>
                <a:miter lim="800000"/>
                <a:headEnd/>
                <a:tailEnd/>
              </a:ln>
            </p:spPr>
            <p:txBody>
              <a:bodyPr wrap="none" lIns="90000" tIns="46800" rIns="90000" bIns="46800">
                <a:spAutoFit/>
              </a:bodyPr>
              <a:lstStyle/>
              <a:p>
                <a:r>
                  <a:rPr lang="ru-RU" b="1">
                    <a:solidFill>
                      <a:srgbClr val="46A1EC"/>
                    </a:solidFill>
                  </a:rPr>
                  <a:t>Диплотена</a:t>
                </a:r>
              </a:p>
              <a:p>
                <a:r>
                  <a:rPr lang="ru-RU" sz="1400">
                    <a:solidFill>
                      <a:schemeClr val="tx2"/>
                    </a:solidFill>
                  </a:rPr>
                  <a:t>Гомологи разделяются, но</a:t>
                </a:r>
                <a:br>
                  <a:rPr lang="ru-RU" sz="1400">
                    <a:solidFill>
                      <a:schemeClr val="tx2"/>
                    </a:solidFill>
                  </a:rPr>
                </a:br>
                <a:r>
                  <a:rPr lang="ru-RU" sz="1400">
                    <a:solidFill>
                      <a:schemeClr val="tx2"/>
                    </a:solidFill>
                  </a:rPr>
                  <a:t>удерживаются вместе в области</a:t>
                </a:r>
                <a:br>
                  <a:rPr lang="ru-RU" sz="1400">
                    <a:solidFill>
                      <a:schemeClr val="tx2"/>
                    </a:solidFill>
                  </a:rPr>
                </a:br>
                <a:r>
                  <a:rPr lang="ru-RU" sz="1400" b="1">
                    <a:solidFill>
                      <a:schemeClr val="tx2"/>
                    </a:solidFill>
                  </a:rPr>
                  <a:t>хиазм (кроссинговер)</a:t>
                </a:r>
                <a:br>
                  <a:rPr lang="ru-RU" sz="1400" b="1">
                    <a:solidFill>
                      <a:schemeClr val="tx2"/>
                    </a:solidFill>
                  </a:rPr>
                </a:br>
                <a:r>
                  <a:rPr lang="ru-RU" sz="1400">
                    <a:solidFill>
                      <a:schemeClr val="tx2"/>
                    </a:solidFill>
                  </a:rPr>
                  <a:t>Хросомомы – </a:t>
                </a:r>
                <a:r>
                  <a:rPr lang="ru-RU" sz="1400" b="1">
                    <a:solidFill>
                      <a:schemeClr val="tx2"/>
                    </a:solidFill>
                  </a:rPr>
                  <a:t>«ламповые щетки»</a:t>
                </a:r>
              </a:p>
            </p:txBody>
          </p:sp>
          <p:sp>
            <p:nvSpPr>
              <p:cNvPr id="94222" name="AutoShape 9"/>
              <p:cNvSpPr>
                <a:spLocks noChangeArrowheads="1"/>
              </p:cNvSpPr>
              <p:nvPr/>
            </p:nvSpPr>
            <p:spPr bwMode="auto">
              <a:xfrm>
                <a:off x="5465" y="2704"/>
                <a:ext cx="182" cy="272"/>
              </a:xfrm>
              <a:prstGeom prst="rightArrow">
                <a:avLst>
                  <a:gd name="adj1" fmla="val 50000"/>
                  <a:gd name="adj2" fmla="val 25000"/>
                </a:avLst>
              </a:prstGeom>
              <a:solidFill>
                <a:srgbClr val="FF0000"/>
              </a:solidFill>
              <a:ln w="9525">
                <a:noFill/>
                <a:miter lim="800000"/>
                <a:headEnd/>
                <a:tailEnd/>
              </a:ln>
            </p:spPr>
            <p:txBody>
              <a:bodyPr wrap="none" lIns="90000" tIns="46800" rIns="90000" bIns="46800" anchor="ctr">
                <a:spAutoFit/>
              </a:bodyPr>
              <a:lstStyle/>
              <a:p>
                <a:endParaRPr lang="ru-RU"/>
              </a:p>
            </p:txBody>
          </p:sp>
          <p:sp>
            <p:nvSpPr>
              <p:cNvPr id="94223" name="Rectangle 10"/>
              <p:cNvSpPr>
                <a:spLocks noChangeArrowheads="1"/>
              </p:cNvSpPr>
              <p:nvPr/>
            </p:nvSpPr>
            <p:spPr bwMode="auto">
              <a:xfrm>
                <a:off x="3560" y="3203"/>
                <a:ext cx="1407" cy="272"/>
              </a:xfrm>
              <a:prstGeom prst="rect">
                <a:avLst/>
              </a:prstGeom>
              <a:solidFill>
                <a:schemeClr val="bg1"/>
              </a:solidFill>
              <a:ln w="9525">
                <a:noFill/>
                <a:miter lim="800000"/>
                <a:headEnd/>
                <a:tailEnd/>
              </a:ln>
            </p:spPr>
            <p:txBody>
              <a:bodyPr wrap="none" lIns="90000" tIns="46800" rIns="90000" bIns="46800" anchor="ctr">
                <a:spAutoFit/>
              </a:bodyPr>
              <a:lstStyle/>
              <a:p>
                <a:endParaRPr lang="ru-RU"/>
              </a:p>
            </p:txBody>
          </p:sp>
          <p:sp>
            <p:nvSpPr>
              <p:cNvPr id="94224" name="Text Box 11"/>
              <p:cNvSpPr txBox="1">
                <a:spLocks noChangeArrowheads="1"/>
              </p:cNvSpPr>
              <p:nvPr/>
            </p:nvSpPr>
            <p:spPr bwMode="auto">
              <a:xfrm>
                <a:off x="3560" y="3294"/>
                <a:ext cx="2004" cy="901"/>
              </a:xfrm>
              <a:prstGeom prst="rect">
                <a:avLst/>
              </a:prstGeom>
              <a:solidFill>
                <a:schemeClr val="bg1"/>
              </a:solidFill>
              <a:ln w="9525">
                <a:noFill/>
                <a:miter lim="800000"/>
                <a:headEnd/>
                <a:tailEnd/>
              </a:ln>
            </p:spPr>
            <p:txBody>
              <a:bodyPr wrap="none" lIns="90000" tIns="46800" rIns="90000" bIns="46800">
                <a:spAutoFit/>
              </a:bodyPr>
              <a:lstStyle/>
              <a:p>
                <a:r>
                  <a:rPr lang="ru-RU" b="1">
                    <a:solidFill>
                      <a:srgbClr val="46A1EC"/>
                    </a:solidFill>
                  </a:rPr>
                  <a:t>Диакинез</a:t>
                </a:r>
              </a:p>
              <a:p>
                <a:r>
                  <a:rPr lang="ru-RU" sz="1400">
                    <a:solidFill>
                      <a:schemeClr val="tx2"/>
                    </a:solidFill>
                  </a:rPr>
                  <a:t>Хромосомы реконденсируются,</a:t>
                </a:r>
                <a:br>
                  <a:rPr lang="ru-RU" sz="1400">
                    <a:solidFill>
                      <a:schemeClr val="tx2"/>
                    </a:solidFill>
                  </a:rPr>
                </a:br>
                <a:r>
                  <a:rPr lang="ru-RU" sz="1400">
                    <a:solidFill>
                      <a:schemeClr val="tx2"/>
                    </a:solidFill>
                  </a:rPr>
                  <a:t>хиазмы скользят по длине</a:t>
                </a:r>
                <a:br>
                  <a:rPr lang="ru-RU" sz="1400">
                    <a:solidFill>
                      <a:schemeClr val="tx2"/>
                    </a:solidFill>
                  </a:rPr>
                </a:br>
                <a:r>
                  <a:rPr lang="ru-RU" sz="1400">
                    <a:solidFill>
                      <a:schemeClr val="tx2"/>
                    </a:solidFill>
                  </a:rPr>
                  <a:t>бивалентов.</a:t>
                </a:r>
              </a:p>
              <a:p>
                <a:r>
                  <a:rPr lang="ru-RU" sz="1400" b="1">
                    <a:solidFill>
                      <a:schemeClr val="tx2"/>
                    </a:solidFill>
                  </a:rPr>
                  <a:t>Разрушение ядерной оболочки</a:t>
                </a:r>
                <a:r>
                  <a:rPr lang="ru-RU" sz="1400">
                    <a:solidFill>
                      <a:schemeClr val="tx2"/>
                    </a:solidFill>
                  </a:rPr>
                  <a:t>,</a:t>
                </a:r>
                <a:br>
                  <a:rPr lang="ru-RU" sz="1400">
                    <a:solidFill>
                      <a:schemeClr val="tx2"/>
                    </a:solidFill>
                  </a:rPr>
                </a:br>
                <a:r>
                  <a:rPr lang="ru-RU" sz="1400" b="1">
                    <a:solidFill>
                      <a:schemeClr val="tx2"/>
                    </a:solidFill>
                  </a:rPr>
                  <a:t>формирование веретена деления</a:t>
                </a:r>
              </a:p>
            </p:txBody>
          </p:sp>
        </p:grpSp>
        <p:sp>
          <p:nvSpPr>
            <p:cNvPr id="94214" name="Oval 14"/>
            <p:cNvSpPr>
              <a:spLocks noChangeArrowheads="1"/>
            </p:cNvSpPr>
            <p:nvPr/>
          </p:nvSpPr>
          <p:spPr bwMode="auto">
            <a:xfrm>
              <a:off x="3107" y="1616"/>
              <a:ext cx="2653" cy="1769"/>
            </a:xfrm>
            <a:prstGeom prst="ellipse">
              <a:avLst/>
            </a:prstGeom>
            <a:noFill/>
            <a:ln w="9525">
              <a:solidFill>
                <a:srgbClr val="CC99FF"/>
              </a:solidFill>
              <a:round/>
              <a:headEnd/>
              <a:tailEnd/>
            </a:ln>
          </p:spPr>
          <p:txBody>
            <a:bodyPr lIns="90000" tIns="46800" rIns="90000" bIns="46800" anchor="ctr">
              <a:spAutoFit/>
            </a:bodyPr>
            <a:lstStyle/>
            <a:p>
              <a:endParaRPr lang="ru-RU"/>
            </a:p>
          </p:txBody>
        </p:sp>
        <p:sp>
          <p:nvSpPr>
            <p:cNvPr id="94215" name="Oval 16"/>
            <p:cNvSpPr>
              <a:spLocks noChangeArrowheads="1"/>
            </p:cNvSpPr>
            <p:nvPr/>
          </p:nvSpPr>
          <p:spPr bwMode="auto">
            <a:xfrm>
              <a:off x="5465" y="2296"/>
              <a:ext cx="182" cy="182"/>
            </a:xfrm>
            <a:prstGeom prst="ellipse">
              <a:avLst/>
            </a:prstGeom>
            <a:solidFill>
              <a:schemeClr val="bg1"/>
            </a:solidFill>
            <a:ln w="9525">
              <a:solidFill>
                <a:schemeClr val="tx2"/>
              </a:solidFill>
              <a:round/>
              <a:headEnd/>
              <a:tailEnd/>
            </a:ln>
          </p:spPr>
          <p:txBody>
            <a:bodyPr wrap="none" lIns="90000" tIns="46800" rIns="90000" bIns="46800" anchor="ctr">
              <a:spAutoFit/>
            </a:bodyPr>
            <a:lstStyle/>
            <a:p>
              <a:endParaRPr lang="ru-RU"/>
            </a:p>
          </p:txBody>
        </p:sp>
        <p:sp>
          <p:nvSpPr>
            <p:cNvPr id="94216" name="Line 17"/>
            <p:cNvSpPr>
              <a:spLocks noChangeShapeType="1"/>
            </p:cNvSpPr>
            <p:nvPr/>
          </p:nvSpPr>
          <p:spPr bwMode="auto">
            <a:xfrm>
              <a:off x="5556" y="2478"/>
              <a:ext cx="0" cy="181"/>
            </a:xfrm>
            <a:prstGeom prst="line">
              <a:avLst/>
            </a:prstGeom>
            <a:noFill/>
            <a:ln w="9525">
              <a:solidFill>
                <a:schemeClr val="tx2"/>
              </a:solidFill>
              <a:round/>
              <a:headEnd/>
              <a:tailEnd/>
            </a:ln>
          </p:spPr>
          <p:txBody>
            <a:bodyPr wrap="none" lIns="90000" tIns="46800" rIns="90000" bIns="46800">
              <a:spAutoFit/>
            </a:bodyPr>
            <a:lstStyle/>
            <a:p>
              <a:endParaRPr lang="ru-RU"/>
            </a:p>
          </p:txBody>
        </p:sp>
        <p:sp>
          <p:nvSpPr>
            <p:cNvPr id="94217" name="Line 18"/>
            <p:cNvSpPr>
              <a:spLocks noChangeShapeType="1"/>
            </p:cNvSpPr>
            <p:nvPr/>
          </p:nvSpPr>
          <p:spPr bwMode="auto">
            <a:xfrm>
              <a:off x="5465" y="2523"/>
              <a:ext cx="182" cy="0"/>
            </a:xfrm>
            <a:prstGeom prst="line">
              <a:avLst/>
            </a:prstGeom>
            <a:noFill/>
            <a:ln w="9525">
              <a:solidFill>
                <a:schemeClr val="tx2"/>
              </a:solidFill>
              <a:round/>
              <a:headEnd/>
              <a:tailEnd/>
            </a:ln>
          </p:spPr>
          <p:txBody>
            <a:bodyPr wrap="none" lIns="90000" tIns="46800" rIns="90000" bIns="46800">
              <a:spAutoFit/>
            </a:bodyPr>
            <a:lstStyle/>
            <a:p>
              <a:endParaRPr lang="ru-RU"/>
            </a:p>
          </p:txBody>
        </p:sp>
      </p:gr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ru-RU" smtClean="0">
                <a:solidFill>
                  <a:srgbClr val="8C320E"/>
                </a:solidFill>
              </a:rPr>
              <a:t>«Ламповые щетки» в диплотене</a:t>
            </a:r>
          </a:p>
        </p:txBody>
      </p:sp>
      <p:grpSp>
        <p:nvGrpSpPr>
          <p:cNvPr id="95235" name="Group 7"/>
          <p:cNvGrpSpPr>
            <a:grpSpLocks/>
          </p:cNvGrpSpPr>
          <p:nvPr/>
        </p:nvGrpSpPr>
        <p:grpSpPr bwMode="auto">
          <a:xfrm>
            <a:off x="755650" y="2133600"/>
            <a:ext cx="7823200" cy="4316413"/>
            <a:chOff x="476" y="1344"/>
            <a:chExt cx="4928" cy="2719"/>
          </a:xfrm>
        </p:grpSpPr>
        <p:pic>
          <p:nvPicPr>
            <p:cNvPr id="95236" name="Picture 4" descr="i11341">
              <a:hlinkClick r:id="rId3"/>
            </p:cNvPr>
            <p:cNvPicPr>
              <a:picLocks noChangeAspect="1" noChangeArrowheads="1"/>
            </p:cNvPicPr>
            <p:nvPr/>
          </p:nvPicPr>
          <p:blipFill>
            <a:blip r:embed="rId4"/>
            <a:srcRect/>
            <a:stretch>
              <a:fillRect/>
            </a:stretch>
          </p:blipFill>
          <p:spPr bwMode="auto">
            <a:xfrm>
              <a:off x="1791" y="3022"/>
              <a:ext cx="2041" cy="1041"/>
            </a:xfrm>
            <a:prstGeom prst="rect">
              <a:avLst/>
            </a:prstGeom>
            <a:noFill/>
            <a:ln w="9525">
              <a:noFill/>
              <a:miter lim="800000"/>
              <a:headEnd/>
              <a:tailEnd/>
            </a:ln>
          </p:spPr>
        </p:pic>
        <p:pic>
          <p:nvPicPr>
            <p:cNvPr id="95237" name="Picture 5"/>
            <p:cNvPicPr>
              <a:picLocks noChangeAspect="1" noChangeArrowheads="1"/>
            </p:cNvPicPr>
            <p:nvPr/>
          </p:nvPicPr>
          <p:blipFill>
            <a:blip r:embed="rId5"/>
            <a:srcRect/>
            <a:stretch>
              <a:fillRect/>
            </a:stretch>
          </p:blipFill>
          <p:spPr bwMode="auto">
            <a:xfrm>
              <a:off x="476" y="1344"/>
              <a:ext cx="4928" cy="1571"/>
            </a:xfrm>
            <a:prstGeom prst="rect">
              <a:avLst/>
            </a:prstGeom>
            <a:noFill/>
            <a:ln w="9525">
              <a:noFill/>
              <a:miter lim="800000"/>
              <a:headEnd/>
              <a:tailEnd/>
            </a:ln>
          </p:spPr>
        </p:pic>
        <p:sp>
          <p:nvSpPr>
            <p:cNvPr id="95238" name="Text Box 6"/>
            <p:cNvSpPr txBox="1">
              <a:spLocks noChangeArrowheads="1"/>
            </p:cNvSpPr>
            <p:nvPr/>
          </p:nvSpPr>
          <p:spPr bwMode="auto">
            <a:xfrm>
              <a:off x="567" y="2341"/>
              <a:ext cx="4786" cy="577"/>
            </a:xfrm>
            <a:prstGeom prst="rect">
              <a:avLst/>
            </a:prstGeom>
            <a:solidFill>
              <a:schemeClr val="bg1"/>
            </a:solidFill>
            <a:ln w="9525">
              <a:noFill/>
              <a:miter lim="800000"/>
              <a:headEnd/>
              <a:tailEnd/>
            </a:ln>
          </p:spPr>
          <p:txBody>
            <a:bodyPr wrap="none" lIns="90000" tIns="46800" rIns="90000" bIns="46800">
              <a:spAutoFit/>
            </a:bodyPr>
            <a:lstStyle/>
            <a:p>
              <a:r>
                <a:rPr lang="ru-RU"/>
                <a:t>          Пара хромосом                       Две хроматиды одного гомолога   </a:t>
              </a:r>
            </a:p>
            <a:p>
              <a:endParaRPr lang="ru-RU"/>
            </a:p>
            <a:p>
              <a:endParaRPr lang="ru-RU"/>
            </a:p>
          </p:txBody>
        </p:sp>
      </p:gr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6258" name="Picture 4"/>
          <p:cNvPicPr>
            <a:picLocks noChangeAspect="1" noChangeArrowheads="1"/>
          </p:cNvPicPr>
          <p:nvPr/>
        </p:nvPicPr>
        <p:blipFill>
          <a:blip r:embed="rId3"/>
          <a:srcRect/>
          <a:stretch>
            <a:fillRect/>
          </a:stretch>
        </p:blipFill>
        <p:spPr bwMode="auto">
          <a:xfrm>
            <a:off x="2195513" y="549275"/>
            <a:ext cx="4032250" cy="5689600"/>
          </a:xfrm>
          <a:prstGeom prst="rect">
            <a:avLst/>
          </a:prstGeom>
          <a:noFill/>
          <a:ln w="9525">
            <a:noFill/>
            <a:miter lim="800000"/>
            <a:headEnd/>
            <a:tailEnd/>
          </a:ln>
        </p:spPr>
      </p:pic>
      <p:sp>
        <p:nvSpPr>
          <p:cNvPr id="96259" name="Text Box 5"/>
          <p:cNvSpPr txBox="1">
            <a:spLocks noChangeArrowheads="1"/>
          </p:cNvSpPr>
          <p:nvPr/>
        </p:nvSpPr>
        <p:spPr bwMode="auto">
          <a:xfrm>
            <a:off x="6300788" y="2420938"/>
            <a:ext cx="2597150" cy="2014537"/>
          </a:xfrm>
          <a:prstGeom prst="rect">
            <a:avLst/>
          </a:prstGeom>
          <a:noFill/>
          <a:ln w="9525">
            <a:noFill/>
            <a:miter lim="800000"/>
            <a:headEnd/>
            <a:tailEnd/>
          </a:ln>
        </p:spPr>
        <p:txBody>
          <a:bodyPr wrap="none" lIns="90000" tIns="46800" rIns="90000" bIns="46800">
            <a:spAutoFit/>
          </a:bodyPr>
          <a:lstStyle/>
          <a:p>
            <a:r>
              <a:rPr lang="ru-RU" b="1"/>
              <a:t>Микрофотография</a:t>
            </a:r>
            <a:br>
              <a:rPr lang="ru-RU" b="1"/>
            </a:br>
            <a:r>
              <a:rPr lang="ru-RU" b="1"/>
              <a:t>бивалента хромосом</a:t>
            </a:r>
            <a:br>
              <a:rPr lang="ru-RU" b="1"/>
            </a:br>
            <a:r>
              <a:rPr lang="ru-RU" b="1"/>
              <a:t>типа </a:t>
            </a:r>
            <a:br>
              <a:rPr lang="ru-RU" b="1"/>
            </a:br>
            <a:r>
              <a:rPr lang="ru-RU" b="1"/>
              <a:t>«ламповые щетки»</a:t>
            </a:r>
          </a:p>
          <a:p>
            <a:endParaRPr lang="ru-RU" b="1"/>
          </a:p>
          <a:p>
            <a:r>
              <a:rPr lang="ru-RU"/>
              <a:t>Стрелками показаны</a:t>
            </a:r>
            <a:br>
              <a:rPr lang="ru-RU"/>
            </a:br>
            <a:r>
              <a:rPr lang="ru-RU"/>
              <a:t>хиазмы</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282" name="Picture 4" descr="ch2f15"/>
          <p:cNvPicPr>
            <a:picLocks noChangeAspect="1" noChangeArrowheads="1"/>
          </p:cNvPicPr>
          <p:nvPr/>
        </p:nvPicPr>
        <p:blipFill>
          <a:blip r:embed="rId3"/>
          <a:srcRect/>
          <a:stretch>
            <a:fillRect/>
          </a:stretch>
        </p:blipFill>
        <p:spPr bwMode="auto">
          <a:xfrm>
            <a:off x="323850" y="333375"/>
            <a:ext cx="8569325" cy="5656263"/>
          </a:xfrm>
          <a:prstGeom prst="rect">
            <a:avLst/>
          </a:prstGeom>
          <a:noFill/>
          <a:ln w="9525">
            <a:noFill/>
            <a:miter lim="800000"/>
            <a:headEnd/>
            <a:tailEnd/>
          </a:ln>
        </p:spPr>
      </p:pic>
      <p:sp>
        <p:nvSpPr>
          <p:cNvPr id="97283" name="Rectangle 3"/>
          <p:cNvSpPr>
            <a:spLocks noGrp="1" noChangeArrowheads="1"/>
          </p:cNvSpPr>
          <p:nvPr>
            <p:ph type="body" idx="1"/>
          </p:nvPr>
        </p:nvSpPr>
        <p:spPr>
          <a:xfrm>
            <a:off x="4643438" y="188913"/>
            <a:ext cx="4356100" cy="6335712"/>
          </a:xfrm>
          <a:solidFill>
            <a:schemeClr val="bg1"/>
          </a:solidFill>
        </p:spPr>
        <p:txBody>
          <a:bodyPr/>
          <a:lstStyle/>
          <a:p>
            <a:pPr eaLnBrk="1" hangingPunct="1">
              <a:lnSpc>
                <a:spcPct val="90000"/>
              </a:lnSpc>
              <a:buFont typeface="Wingdings" pitchFamily="2" charset="2"/>
              <a:buNone/>
            </a:pPr>
            <a:r>
              <a:rPr lang="ru-RU" sz="2100" b="1" smtClean="0"/>
              <a:t>Метафаза </a:t>
            </a:r>
            <a:r>
              <a:rPr lang="en-US" sz="2100" b="1" smtClean="0"/>
              <a:t>I </a:t>
            </a:r>
            <a:r>
              <a:rPr lang="en-US" sz="2100" smtClean="0"/>
              <a:t>– </a:t>
            </a:r>
            <a:r>
              <a:rPr lang="ru-RU" sz="2100" smtClean="0"/>
              <a:t>биваленты в метафазной пластинке (сестринские хроматиды гомологов соединены с одним полюсом)</a:t>
            </a:r>
          </a:p>
          <a:p>
            <a:pPr eaLnBrk="1" hangingPunct="1">
              <a:lnSpc>
                <a:spcPct val="90000"/>
              </a:lnSpc>
              <a:buFont typeface="Wingdings" pitchFamily="2" charset="2"/>
              <a:buNone/>
            </a:pPr>
            <a:r>
              <a:rPr lang="ru-RU" sz="2100" b="1" smtClean="0"/>
              <a:t>Анафаза </a:t>
            </a:r>
            <a:r>
              <a:rPr lang="en-US" sz="2100" b="1" smtClean="0"/>
              <a:t>I</a:t>
            </a:r>
            <a:r>
              <a:rPr lang="ru-RU" sz="2100" smtClean="0"/>
              <a:t> – гомологичные хромосомы каждого бивалента мигрируют к разным полюсам. </a:t>
            </a:r>
            <a:r>
              <a:rPr lang="ru-RU" sz="2100" b="1" smtClean="0"/>
              <a:t>У каждого полюса собирается гаплоидный набор хромосом</a:t>
            </a:r>
          </a:p>
          <a:p>
            <a:pPr eaLnBrk="1" hangingPunct="1">
              <a:lnSpc>
                <a:spcPct val="90000"/>
              </a:lnSpc>
              <a:buFont typeface="Wingdings" pitchFamily="2" charset="2"/>
              <a:buNone/>
            </a:pPr>
            <a:r>
              <a:rPr lang="ru-RU" sz="2100" b="1" smtClean="0"/>
              <a:t>Телофаза </a:t>
            </a:r>
            <a:r>
              <a:rPr lang="en-US" sz="2100" b="1" smtClean="0"/>
              <a:t>I</a:t>
            </a:r>
            <a:r>
              <a:rPr lang="ru-RU" sz="2100" smtClean="0"/>
              <a:t> – редко завершается к началу второго митоза. Только в некоторых случаях ядерная оболочка может образовываться вокруг гаплоидной группы хромосом. В большинстве случаев мейоз </a:t>
            </a:r>
            <a:r>
              <a:rPr lang="en-US" sz="2100" smtClean="0"/>
              <a:t>II</a:t>
            </a:r>
            <a:r>
              <a:rPr lang="ru-RU" sz="2100" smtClean="0"/>
              <a:t> стартует без этих изменений</a:t>
            </a:r>
            <a:endParaRPr lang="ru-RU" sz="2100" b="1" smtClean="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6" name="Picture 4" descr="nrm1526-f4"/>
          <p:cNvPicPr>
            <a:picLocks noChangeAspect="1" noChangeArrowheads="1"/>
          </p:cNvPicPr>
          <p:nvPr/>
        </p:nvPicPr>
        <p:blipFill>
          <a:blip r:embed="rId3"/>
          <a:srcRect/>
          <a:stretch>
            <a:fillRect/>
          </a:stretch>
        </p:blipFill>
        <p:spPr bwMode="auto">
          <a:xfrm>
            <a:off x="1331913" y="188913"/>
            <a:ext cx="6048375" cy="6027737"/>
          </a:xfrm>
          <a:prstGeom prst="rect">
            <a:avLst/>
          </a:prstGeom>
          <a:noFill/>
          <a:ln w="9525">
            <a:noFill/>
            <a:miter lim="800000"/>
            <a:headEnd/>
            <a:tailEnd/>
          </a:ln>
        </p:spPr>
      </p:pic>
      <p:sp>
        <p:nvSpPr>
          <p:cNvPr id="98307" name="Text Box 5"/>
          <p:cNvSpPr txBox="1">
            <a:spLocks noChangeArrowheads="1"/>
          </p:cNvSpPr>
          <p:nvPr/>
        </p:nvSpPr>
        <p:spPr bwMode="auto">
          <a:xfrm>
            <a:off x="3111500" y="5969000"/>
            <a:ext cx="4719638" cy="366713"/>
          </a:xfrm>
          <a:prstGeom prst="rect">
            <a:avLst/>
          </a:prstGeom>
          <a:solidFill>
            <a:schemeClr val="bg1"/>
          </a:solidFill>
          <a:ln w="9525">
            <a:noFill/>
            <a:miter lim="800000"/>
            <a:headEnd/>
            <a:tailEnd/>
          </a:ln>
        </p:spPr>
        <p:txBody>
          <a:bodyPr wrap="none">
            <a:spAutoFit/>
          </a:bodyPr>
          <a:lstStyle/>
          <a:p>
            <a:r>
              <a:rPr lang="ru-RU" b="1"/>
              <a:t>Разделение хромосом в мейозе              </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Rectangle 3"/>
          <p:cNvSpPr>
            <a:spLocks noGrp="1" noChangeArrowheads="1"/>
          </p:cNvSpPr>
          <p:nvPr>
            <p:ph type="body" idx="1"/>
          </p:nvPr>
        </p:nvSpPr>
        <p:spPr>
          <a:xfrm>
            <a:off x="827088" y="4652963"/>
            <a:ext cx="7707312" cy="1944687"/>
          </a:xfrm>
        </p:spPr>
        <p:txBody>
          <a:bodyPr/>
          <a:lstStyle/>
          <a:p>
            <a:pPr eaLnBrk="1" hangingPunct="1">
              <a:lnSpc>
                <a:spcPct val="80000"/>
              </a:lnSpc>
            </a:pPr>
            <a:r>
              <a:rPr lang="ru-RU" sz="1900" smtClean="0"/>
              <a:t>Второе мейотическое деление идентично митозу, но </a:t>
            </a:r>
            <a:r>
              <a:rPr lang="ru-RU" sz="1900" b="1" smtClean="0"/>
              <a:t>первое деление</a:t>
            </a:r>
            <a:r>
              <a:rPr lang="ru-RU" sz="1900" smtClean="0"/>
              <a:t> имеет важные отличия, целью которых является генерирование </a:t>
            </a:r>
            <a:r>
              <a:rPr lang="ru-RU" sz="1900" b="1" smtClean="0"/>
              <a:t>генетического различия между дочерними клетками</a:t>
            </a:r>
            <a:r>
              <a:rPr lang="ru-RU" sz="1900" smtClean="0"/>
              <a:t>. Это осуществляется двумя механизмами: </a:t>
            </a:r>
          </a:p>
          <a:p>
            <a:pPr lvl="1" eaLnBrk="1" hangingPunct="1">
              <a:lnSpc>
                <a:spcPct val="80000"/>
              </a:lnSpc>
            </a:pPr>
            <a:r>
              <a:rPr lang="ru-RU" sz="1800" b="1" smtClean="0"/>
              <a:t>независимым распределением отцовских и материнских гомологов</a:t>
            </a:r>
            <a:r>
              <a:rPr lang="ru-RU" sz="1800" smtClean="0"/>
              <a:t> и </a:t>
            </a:r>
          </a:p>
          <a:p>
            <a:pPr lvl="1" eaLnBrk="1" hangingPunct="1">
              <a:lnSpc>
                <a:spcPct val="80000"/>
              </a:lnSpc>
            </a:pPr>
            <a:r>
              <a:rPr lang="ru-RU" sz="1800" b="1" smtClean="0"/>
              <a:t>рекомбинацией (кроссинговером) </a:t>
            </a:r>
          </a:p>
        </p:txBody>
      </p:sp>
      <p:pic>
        <p:nvPicPr>
          <p:cNvPr id="99331" name="Picture 4" descr="ch2f13"/>
          <p:cNvPicPr>
            <a:picLocks noChangeAspect="1" noChangeArrowheads="1"/>
          </p:cNvPicPr>
          <p:nvPr/>
        </p:nvPicPr>
        <p:blipFill>
          <a:blip r:embed="rId3"/>
          <a:srcRect/>
          <a:stretch>
            <a:fillRect/>
          </a:stretch>
        </p:blipFill>
        <p:spPr bwMode="auto">
          <a:xfrm>
            <a:off x="468313" y="692150"/>
            <a:ext cx="8281987" cy="3527425"/>
          </a:xfrm>
          <a:prstGeom prst="rect">
            <a:avLst/>
          </a:prstGeom>
          <a:noFill/>
          <a:ln w="9525">
            <a:noFill/>
            <a:miter lim="800000"/>
            <a:headEnd/>
            <a:tailEnd/>
          </a:ln>
        </p:spPr>
      </p:pic>
      <p:sp>
        <p:nvSpPr>
          <p:cNvPr id="99332" name="Text Box 5"/>
          <p:cNvSpPr txBox="1">
            <a:spLocks noChangeArrowheads="1"/>
          </p:cNvSpPr>
          <p:nvPr/>
        </p:nvSpPr>
        <p:spPr bwMode="auto">
          <a:xfrm>
            <a:off x="215900" y="333375"/>
            <a:ext cx="8928100" cy="366713"/>
          </a:xfrm>
          <a:prstGeom prst="rect">
            <a:avLst/>
          </a:prstGeom>
          <a:noFill/>
          <a:ln w="9525">
            <a:noFill/>
            <a:miter lim="800000"/>
            <a:headEnd/>
            <a:tailEnd/>
          </a:ln>
        </p:spPr>
        <p:txBody>
          <a:bodyPr wrap="none">
            <a:spAutoFit/>
          </a:bodyPr>
          <a:lstStyle/>
          <a:p>
            <a:r>
              <a:rPr lang="ru-RU" b="1"/>
              <a:t>Независимое распределение отцовских и материнских хромосом в мейозе </a:t>
            </a:r>
            <a:r>
              <a:rPr lang="en-US" b="1"/>
              <a:t>I</a:t>
            </a:r>
            <a:endParaRPr lang="ru-RU" b="1"/>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descr="ch2f15"/>
          <p:cNvPicPr>
            <a:picLocks noChangeAspect="1" noChangeArrowheads="1"/>
          </p:cNvPicPr>
          <p:nvPr/>
        </p:nvPicPr>
        <p:blipFill>
          <a:blip r:embed="rId3"/>
          <a:srcRect/>
          <a:stretch>
            <a:fillRect/>
          </a:stretch>
        </p:blipFill>
        <p:spPr bwMode="auto">
          <a:xfrm>
            <a:off x="611188" y="1582738"/>
            <a:ext cx="7705725" cy="5086350"/>
          </a:xfrm>
          <a:prstGeom prst="rect">
            <a:avLst/>
          </a:prstGeom>
          <a:noFill/>
          <a:ln w="9525">
            <a:noFill/>
            <a:miter lim="800000"/>
            <a:headEnd/>
            <a:tailEnd/>
          </a:ln>
        </p:spPr>
      </p:pic>
      <p:sp>
        <p:nvSpPr>
          <p:cNvPr id="100355" name="Rectangle 2"/>
          <p:cNvSpPr>
            <a:spLocks noGrp="1" noChangeArrowheads="1"/>
          </p:cNvSpPr>
          <p:nvPr>
            <p:ph type="title"/>
          </p:nvPr>
        </p:nvSpPr>
        <p:spPr/>
        <p:txBody>
          <a:bodyPr/>
          <a:lstStyle/>
          <a:p>
            <a:pPr eaLnBrk="1" hangingPunct="1"/>
            <a:r>
              <a:rPr lang="ru-RU" smtClean="0">
                <a:solidFill>
                  <a:schemeClr val="tx1"/>
                </a:solidFill>
              </a:rPr>
              <a:t>Мейоз </a:t>
            </a:r>
            <a:r>
              <a:rPr lang="en-US" smtClean="0">
                <a:solidFill>
                  <a:schemeClr val="tx1"/>
                </a:solidFill>
              </a:rPr>
              <a:t>II </a:t>
            </a:r>
            <a:r>
              <a:rPr lang="ru-RU" smtClean="0">
                <a:solidFill>
                  <a:schemeClr val="tx1"/>
                </a:solidFill>
              </a:rPr>
              <a:t>(эквационное, митотическое деление)</a:t>
            </a:r>
          </a:p>
        </p:txBody>
      </p:sp>
      <p:sp>
        <p:nvSpPr>
          <p:cNvPr id="100356" name="Rectangle 3"/>
          <p:cNvSpPr>
            <a:spLocks noGrp="1" noChangeArrowheads="1"/>
          </p:cNvSpPr>
          <p:nvPr>
            <p:ph type="body" idx="1"/>
          </p:nvPr>
        </p:nvSpPr>
        <p:spPr>
          <a:xfrm>
            <a:off x="468313" y="1700213"/>
            <a:ext cx="4535487" cy="4968875"/>
          </a:xfrm>
          <a:solidFill>
            <a:schemeClr val="bg1"/>
          </a:solidFill>
        </p:spPr>
        <p:txBody>
          <a:bodyPr/>
          <a:lstStyle/>
          <a:p>
            <a:pPr eaLnBrk="1" hangingPunct="1"/>
            <a:r>
              <a:rPr lang="ru-RU" sz="2600" smtClean="0"/>
              <a:t>Деление соответствует обычному митозу</a:t>
            </a:r>
          </a:p>
          <a:p>
            <a:pPr lvl="1" eaLnBrk="1" hangingPunct="1"/>
            <a:r>
              <a:rPr lang="ru-RU" sz="2400" b="1" smtClean="0"/>
              <a:t>Интерфаза </a:t>
            </a:r>
            <a:r>
              <a:rPr lang="en-US" sz="2400" b="1" smtClean="0"/>
              <a:t>II</a:t>
            </a:r>
            <a:r>
              <a:rPr lang="ru-RU" sz="2400" b="1" smtClean="0"/>
              <a:t> </a:t>
            </a:r>
            <a:r>
              <a:rPr lang="en-US" sz="2400" smtClean="0"/>
              <a:t>– </a:t>
            </a:r>
            <a:r>
              <a:rPr lang="ru-RU" sz="2400" smtClean="0"/>
              <a:t>короткий период, </a:t>
            </a:r>
            <a:r>
              <a:rPr lang="ru-RU" sz="2400" smtClean="0">
                <a:solidFill>
                  <a:srgbClr val="8C320E"/>
                </a:solidFill>
              </a:rPr>
              <a:t>репликации ДНК нет</a:t>
            </a:r>
            <a:r>
              <a:rPr lang="ru-RU" sz="2400" smtClean="0"/>
              <a:t> (лучшее название </a:t>
            </a:r>
            <a:r>
              <a:rPr lang="ru-RU" sz="2400" b="1" smtClean="0"/>
              <a:t>интеркинез</a:t>
            </a:r>
            <a:r>
              <a:rPr lang="ru-RU" sz="2400" smtClean="0"/>
              <a:t>)</a:t>
            </a:r>
          </a:p>
          <a:p>
            <a:pPr lvl="1" eaLnBrk="1" hangingPunct="1"/>
            <a:r>
              <a:rPr lang="ru-RU" sz="2400" b="1" smtClean="0"/>
              <a:t>Профаза </a:t>
            </a:r>
            <a:r>
              <a:rPr lang="en-US" sz="2400" b="1" smtClean="0"/>
              <a:t>II</a:t>
            </a:r>
            <a:endParaRPr lang="ru-RU" sz="2400" b="1" smtClean="0"/>
          </a:p>
          <a:p>
            <a:pPr lvl="1" eaLnBrk="1" hangingPunct="1"/>
            <a:r>
              <a:rPr lang="ru-RU" sz="2400" b="1" smtClean="0"/>
              <a:t>Метафаза </a:t>
            </a:r>
            <a:r>
              <a:rPr lang="en-US" sz="2400" b="1" smtClean="0"/>
              <a:t>II</a:t>
            </a:r>
            <a:endParaRPr lang="ru-RU" sz="2400" b="1" smtClean="0"/>
          </a:p>
          <a:p>
            <a:pPr lvl="1" eaLnBrk="1" hangingPunct="1"/>
            <a:r>
              <a:rPr lang="ru-RU" sz="2400" b="1" smtClean="0"/>
              <a:t>Анафаза </a:t>
            </a:r>
            <a:r>
              <a:rPr lang="en-US" sz="2400" b="1" smtClean="0"/>
              <a:t>II</a:t>
            </a:r>
            <a:endParaRPr lang="ru-RU" sz="2400" b="1" smtClean="0"/>
          </a:p>
          <a:p>
            <a:pPr lvl="1" eaLnBrk="1" hangingPunct="1"/>
            <a:r>
              <a:rPr lang="ru-RU" sz="2400" b="1" smtClean="0"/>
              <a:t>Телофаза </a:t>
            </a:r>
            <a:r>
              <a:rPr lang="en-US" sz="2400" b="1" smtClean="0"/>
              <a:t>II</a:t>
            </a:r>
            <a:endParaRPr lang="ru-RU" sz="2400" b="1" smtClean="0"/>
          </a:p>
        </p:txBody>
      </p:sp>
      <p:sp>
        <p:nvSpPr>
          <p:cNvPr id="100357" name="Rectangle 6"/>
          <p:cNvSpPr>
            <a:spLocks noChangeArrowheads="1"/>
          </p:cNvSpPr>
          <p:nvPr/>
        </p:nvSpPr>
        <p:spPr bwMode="auto">
          <a:xfrm>
            <a:off x="539750" y="1628775"/>
            <a:ext cx="4464050" cy="71438"/>
          </a:xfrm>
          <a:prstGeom prst="rect">
            <a:avLst/>
          </a:prstGeom>
          <a:solidFill>
            <a:schemeClr val="bg1"/>
          </a:solidFill>
          <a:ln w="9525">
            <a:noFill/>
            <a:miter lim="800000"/>
            <a:headEnd/>
            <a:tailEnd/>
          </a:ln>
        </p:spPr>
        <p:txBody>
          <a:bodyPr wrap="none" lIns="90000" tIns="46800" rIns="90000" bIns="46800" anchor="ctr">
            <a:spAutoFit/>
          </a:bodyPr>
          <a:lstStyle/>
          <a:p>
            <a:endParaRPr lang="ru-RU"/>
          </a:p>
        </p:txBody>
      </p:sp>
      <p:sp>
        <p:nvSpPr>
          <p:cNvPr id="100358" name="Text Box 7"/>
          <p:cNvSpPr txBox="1">
            <a:spLocks noChangeArrowheads="1"/>
          </p:cNvSpPr>
          <p:nvPr/>
        </p:nvSpPr>
        <p:spPr bwMode="auto">
          <a:xfrm>
            <a:off x="4625975" y="5176838"/>
            <a:ext cx="180975" cy="366712"/>
          </a:xfrm>
          <a:prstGeom prst="rect">
            <a:avLst/>
          </a:prstGeom>
          <a:noFill/>
          <a:ln w="9525">
            <a:noFill/>
            <a:miter lim="800000"/>
            <a:headEnd/>
            <a:tailEnd/>
          </a:ln>
        </p:spPr>
        <p:txBody>
          <a:bodyPr wrap="none" lIns="90000" tIns="46800" rIns="90000" bIns="46800">
            <a:spAutoFit/>
          </a:bodyPr>
          <a:lstStyle/>
          <a:p>
            <a:endParaRPr lang="ru-RU"/>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1378" name="Picture 4" descr="ch2f12"/>
          <p:cNvPicPr>
            <a:picLocks noChangeAspect="1" noChangeArrowheads="1"/>
          </p:cNvPicPr>
          <p:nvPr/>
        </p:nvPicPr>
        <p:blipFill>
          <a:blip r:embed="rId3">
            <a:lum bright="-6000" contrast="18000"/>
          </a:blip>
          <a:srcRect/>
          <a:stretch>
            <a:fillRect/>
          </a:stretch>
        </p:blipFill>
        <p:spPr bwMode="auto">
          <a:xfrm>
            <a:off x="250825" y="549275"/>
            <a:ext cx="6049963" cy="5780088"/>
          </a:xfrm>
          <a:prstGeom prst="rect">
            <a:avLst/>
          </a:prstGeom>
          <a:noFill/>
          <a:ln w="9525">
            <a:noFill/>
            <a:miter lim="800000"/>
            <a:headEnd/>
            <a:tailEnd/>
          </a:ln>
        </p:spPr>
      </p:pic>
      <p:sp>
        <p:nvSpPr>
          <p:cNvPr id="101379" name="Text Box 5"/>
          <p:cNvSpPr txBox="1">
            <a:spLocks noChangeArrowheads="1"/>
          </p:cNvSpPr>
          <p:nvPr/>
        </p:nvSpPr>
        <p:spPr bwMode="auto">
          <a:xfrm>
            <a:off x="6497638" y="2349500"/>
            <a:ext cx="2251075" cy="2289175"/>
          </a:xfrm>
          <a:prstGeom prst="rect">
            <a:avLst/>
          </a:prstGeom>
          <a:noFill/>
          <a:ln w="9525">
            <a:noFill/>
            <a:miter lim="800000"/>
            <a:headEnd/>
            <a:tailEnd/>
          </a:ln>
        </p:spPr>
        <p:txBody>
          <a:bodyPr lIns="90000" tIns="46800" rIns="90000" bIns="46800">
            <a:spAutoFit/>
          </a:bodyPr>
          <a:lstStyle/>
          <a:p>
            <a:r>
              <a:rPr lang="ru-RU"/>
              <a:t>У мужчин в результате мейоза</a:t>
            </a:r>
            <a:br>
              <a:rPr lang="ru-RU"/>
            </a:br>
            <a:r>
              <a:rPr lang="ru-RU"/>
              <a:t>образуется 4 сперматозоида, а у женщины</a:t>
            </a:r>
            <a:br>
              <a:rPr lang="ru-RU"/>
            </a:br>
            <a:r>
              <a:rPr lang="ru-RU"/>
              <a:t>1 яйцеклетка и 3 полярных тельца</a:t>
            </a:r>
          </a:p>
          <a:p>
            <a:endParaRPr lang="ru-RU"/>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ru-RU" b="1" smtClean="0">
                <a:solidFill>
                  <a:schemeClr val="tx1"/>
                </a:solidFill>
              </a:rPr>
              <a:t>Значение мейоза</a:t>
            </a:r>
          </a:p>
        </p:txBody>
      </p:sp>
      <p:sp>
        <p:nvSpPr>
          <p:cNvPr id="102403" name="Rectangle 3"/>
          <p:cNvSpPr>
            <a:spLocks noGrp="1" noChangeArrowheads="1"/>
          </p:cNvSpPr>
          <p:nvPr>
            <p:ph type="body" idx="1"/>
          </p:nvPr>
        </p:nvSpPr>
        <p:spPr>
          <a:xfrm>
            <a:off x="539750" y="1905000"/>
            <a:ext cx="7994650" cy="4114800"/>
          </a:xfrm>
        </p:spPr>
        <p:txBody>
          <a:bodyPr/>
          <a:lstStyle/>
          <a:p>
            <a:pPr eaLnBrk="1" hangingPunct="1">
              <a:lnSpc>
                <a:spcPct val="80000"/>
              </a:lnSpc>
            </a:pPr>
            <a:r>
              <a:rPr lang="ru-RU" sz="2600" b="1" smtClean="0"/>
              <a:t>Уменьшение числа хромосом.</a:t>
            </a:r>
            <a:r>
              <a:rPr lang="ru-RU" sz="2600" smtClean="0"/>
              <a:t> Гаплоидность – наиболее важная предпосылка полового размножения</a:t>
            </a:r>
          </a:p>
          <a:p>
            <a:pPr eaLnBrk="1" hangingPunct="1">
              <a:lnSpc>
                <a:spcPct val="80000"/>
              </a:lnSpc>
            </a:pPr>
            <a:r>
              <a:rPr lang="ru-RU" sz="2600" b="1" smtClean="0"/>
              <a:t>Наследственность и изменчивость. </a:t>
            </a:r>
            <a:r>
              <a:rPr lang="ru-RU" sz="2600" smtClean="0"/>
              <a:t>В зиготе и во всех клетках тела в паре гомологичных хромосом – 1 отцовская и 1 материнская. Генетическое разнообразие людей – результат 3 процессов:</a:t>
            </a:r>
          </a:p>
          <a:p>
            <a:pPr lvl="1" eaLnBrk="1" hangingPunct="1">
              <a:lnSpc>
                <a:spcPct val="80000"/>
              </a:lnSpc>
            </a:pPr>
            <a:r>
              <a:rPr lang="ru-RU" sz="2400" smtClean="0"/>
              <a:t>случайного расхождения отцовских и материнских хромосом в мейозе </a:t>
            </a:r>
            <a:r>
              <a:rPr lang="en-US" sz="2400" smtClean="0"/>
              <a:t>I</a:t>
            </a:r>
          </a:p>
          <a:p>
            <a:pPr lvl="1" eaLnBrk="1" hangingPunct="1">
              <a:lnSpc>
                <a:spcPct val="80000"/>
              </a:lnSpc>
            </a:pPr>
            <a:r>
              <a:rPr lang="ru-RU" sz="2400" smtClean="0"/>
              <a:t>кроссинговера в профазе мейоза </a:t>
            </a:r>
            <a:r>
              <a:rPr lang="en-US" sz="2400" smtClean="0"/>
              <a:t>I</a:t>
            </a:r>
          </a:p>
          <a:p>
            <a:pPr lvl="1" eaLnBrk="1" hangingPunct="1">
              <a:lnSpc>
                <a:spcPct val="80000"/>
              </a:lnSpc>
            </a:pPr>
            <a:r>
              <a:rPr lang="ru-RU" sz="2400" smtClean="0"/>
              <a:t>случайного объединения гамет</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43551" name="Group 191"/>
          <p:cNvGraphicFramePr>
            <a:graphicFrameLocks noGrp="1"/>
          </p:cNvGraphicFramePr>
          <p:nvPr>
            <p:ph idx="1"/>
          </p:nvPr>
        </p:nvGraphicFramePr>
        <p:xfrm>
          <a:off x="468313" y="836613"/>
          <a:ext cx="8280400" cy="5119687"/>
        </p:xfrm>
        <a:graphic>
          <a:graphicData uri="http://schemas.openxmlformats.org/drawingml/2006/table">
            <a:tbl>
              <a:tblPr/>
              <a:tblGrid>
                <a:gridCol w="2760662"/>
                <a:gridCol w="2759075"/>
                <a:gridCol w="2760663"/>
              </a:tblGrid>
              <a:tr h="639763">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ru-RU" sz="1600" b="0" i="0" u="none" strike="noStrike" cap="none" normalizeH="0" baseline="0" smtClean="0">
                        <a:ln>
                          <a:noFill/>
                        </a:ln>
                        <a:solidFill>
                          <a:schemeClr val="tx2"/>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rgbClr val="8C320E"/>
                          </a:solidFill>
                          <a:effectLst/>
                          <a:latin typeface="Times New Roman" pitchFamily="18" charset="0"/>
                          <a:cs typeface="Times New Roman" pitchFamily="18" charset="0"/>
                        </a:rPr>
                        <a:t>Митоз</a:t>
                      </a:r>
                      <a:endParaRPr kumimoji="0" lang="ru-RU" sz="2000" b="1" i="0" u="none" strike="noStrike" cap="none" normalizeH="0" baseline="0" smtClean="0">
                        <a:ln>
                          <a:noFill/>
                        </a:ln>
                        <a:solidFill>
                          <a:srgbClr val="8C320E"/>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smtClean="0">
                          <a:ln>
                            <a:noFill/>
                          </a:ln>
                          <a:solidFill>
                            <a:srgbClr val="8C320E"/>
                          </a:solidFill>
                          <a:effectLst/>
                          <a:latin typeface="Times New Roman" pitchFamily="18" charset="0"/>
                          <a:cs typeface="Times New Roman" pitchFamily="18" charset="0"/>
                        </a:rPr>
                        <a:t>Мейоз</a:t>
                      </a:r>
                      <a:endParaRPr kumimoji="0" lang="ru-RU" sz="2000" b="1" i="0" u="none" strike="noStrike" cap="none" normalizeH="0" baseline="0" smtClean="0">
                        <a:ln>
                          <a:noFill/>
                        </a:ln>
                        <a:solidFill>
                          <a:srgbClr val="8C320E"/>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Локализация</a:t>
                      </a:r>
                      <a:endParaRPr kumimoji="0" lang="ru-RU"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Все ткани</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Только в яичках и яичниках</a:t>
                      </a:r>
                      <a:endParaRPr kumimoji="0" lang="ru-RU"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Продукты</a:t>
                      </a:r>
                      <a:endParaRPr kumimoji="0" lang="ru-RU"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Диплоидные соматические клетки</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Гаплоидные сперматозоиды и яйцеклетки</a:t>
                      </a:r>
                      <a:endParaRPr kumimoji="0" lang="ru-RU"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r h="5984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Репликация ДНК и деление клеток</a:t>
                      </a:r>
                      <a:endParaRPr kumimoji="0" lang="ru-RU"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В норме одна репликация на одно деление</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Только одна репликация, но два клеточных деления</a:t>
                      </a:r>
                      <a:endParaRPr kumimoji="0" lang="ru-RU"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84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Длительность профазы</a:t>
                      </a:r>
                      <a:endParaRPr kumimoji="0" lang="ru-RU"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Короткая (~30 мин в клетках человека)</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Мейоз </a:t>
                      </a: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I </a:t>
                      </a: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длительный и сложный; может длиться годами до завершения</a:t>
                      </a:r>
                      <a:endParaRPr kumimoji="0" lang="ru-RU"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Спаривание гомологов</a:t>
                      </a:r>
                      <a:endParaRPr kumimoji="0" lang="ru-RU"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Нет</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Да (в мейозе I)</a:t>
                      </a:r>
                      <a:endParaRPr kumimoji="0" lang="ru-RU"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84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Рекомбинация</a:t>
                      </a:r>
                      <a:endParaRPr kumimoji="0" lang="ru-RU"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Редко или в случае аномалии</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В норме, по крайней мере, однократно в каждом плече хромосомы</a:t>
                      </a:r>
                      <a:endParaRPr kumimoji="0" lang="ru-RU"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84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Дочерние клетки</a:t>
                      </a:r>
                      <a:endParaRPr kumimoji="0" lang="ru-RU"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Times New Roman" pitchFamily="18" charset="0"/>
                          <a:cs typeface="Times New Roman" pitchFamily="18" charset="0"/>
                        </a:rPr>
                        <a:t>Генетически идентичны</a:t>
                      </a:r>
                      <a:endParaRPr kumimoji="0" lang="ru-RU"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Times New Roman" pitchFamily="18" charset="0"/>
                          <a:cs typeface="Times New Roman" pitchFamily="18" charset="0"/>
                        </a:rPr>
                        <a:t>Различные (рекомбинация и независимое распреде-ление гомологов)</a:t>
                      </a:r>
                      <a:endParaRPr kumimoji="0" lang="ru-RU"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r>
            </a:tbl>
          </a:graphicData>
        </a:graphic>
      </p:graphicFrame>
      <p:sp>
        <p:nvSpPr>
          <p:cNvPr id="103464" name="Text Box 187"/>
          <p:cNvSpPr txBox="1">
            <a:spLocks noChangeArrowheads="1"/>
          </p:cNvSpPr>
          <p:nvPr/>
        </p:nvSpPr>
        <p:spPr bwMode="auto">
          <a:xfrm>
            <a:off x="2627313" y="188913"/>
            <a:ext cx="4440237" cy="457200"/>
          </a:xfrm>
          <a:prstGeom prst="rect">
            <a:avLst/>
          </a:prstGeom>
          <a:noFill/>
          <a:ln w="9525">
            <a:noFill/>
            <a:miter lim="800000"/>
            <a:headEnd/>
            <a:tailEnd/>
          </a:ln>
        </p:spPr>
        <p:txBody>
          <a:bodyPr wrap="none">
            <a:spAutoFit/>
          </a:bodyPr>
          <a:lstStyle/>
          <a:p>
            <a:r>
              <a:rPr lang="ru-RU" sz="2400" b="1"/>
              <a:t>Сравнение митоза и мейоза</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Эхо">
  <a:themeElements>
    <a:clrScheme name="Эхо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fontScheme name="Эхо">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defRPr>
        </a:defPPr>
      </a:lstStyle>
    </a:lnDef>
  </a:objectDefaults>
  <a:extraClrSchemeLst>
    <a:extraClrScheme>
      <a:clrScheme name="Эхо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Эхо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Эхо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Эхо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Эхо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Эхо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Эхо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Эхо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Эхо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Эхо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Echo</Template>
  <TotalTime>1868</TotalTime>
  <Words>5488</Words>
  <Application>Microsoft Office PowerPoint</Application>
  <PresentationFormat>Экран (4:3)</PresentationFormat>
  <Paragraphs>563</Paragraphs>
  <Slides>105</Slides>
  <Notes>105</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105</vt:i4>
      </vt:variant>
    </vt:vector>
  </HeadingPairs>
  <TitlesOfParts>
    <vt:vector size="110" baseType="lpstr">
      <vt:lpstr>Arial</vt:lpstr>
      <vt:lpstr>Wingdings</vt:lpstr>
      <vt:lpstr>Times New Roman</vt:lpstr>
      <vt:lpstr>Arial Unicode MS</vt:lpstr>
      <vt:lpstr>Эхо</vt:lpstr>
      <vt:lpstr>Размножение на клеточном уровне  Слайд-лекция для студентов V факультета по подготовке иностранных студентов</vt:lpstr>
      <vt:lpstr>Вопросы лекции:</vt:lpstr>
      <vt:lpstr>Организация клетки во времени: жизненный цикл клетки и клеточный цикл</vt:lpstr>
      <vt:lpstr>Жизненный и клеточный циклы</vt:lpstr>
      <vt:lpstr>Слайд 5</vt:lpstr>
      <vt:lpstr>Фазы клеточного цикла</vt:lpstr>
      <vt:lpstr>Интерфаза (G1 + S + G2)</vt:lpstr>
      <vt:lpstr>Слайд 8</vt:lpstr>
      <vt:lpstr>Слайд 9</vt:lpstr>
      <vt:lpstr>Контроль клеточного цикла</vt:lpstr>
      <vt:lpstr>Слайд 11</vt:lpstr>
      <vt:lpstr>Слайд 12</vt:lpstr>
      <vt:lpstr>Слайд 13</vt:lpstr>
      <vt:lpstr>Слайд 14</vt:lpstr>
      <vt:lpstr>Слайд 15</vt:lpstr>
      <vt:lpstr>G0-фаза</vt:lpstr>
      <vt:lpstr>Checkpoints – контрольные точки качества клеточного цикла </vt:lpstr>
      <vt:lpstr>Слайд 18</vt:lpstr>
      <vt:lpstr>Слайд 19</vt:lpstr>
      <vt:lpstr>Хромосомы</vt:lpstr>
      <vt:lpstr>Слайд 21</vt:lpstr>
      <vt:lpstr>Слайд 22</vt:lpstr>
      <vt:lpstr>Слайд 23</vt:lpstr>
      <vt:lpstr>Слайд 24</vt:lpstr>
      <vt:lpstr>Слайд 25</vt:lpstr>
      <vt:lpstr>Слайд 26</vt:lpstr>
      <vt:lpstr>Число хромосом</vt:lpstr>
      <vt:lpstr>Слайд 28</vt:lpstr>
      <vt:lpstr>Слайд 29</vt:lpstr>
      <vt:lpstr>Кариотип</vt:lpstr>
      <vt:lpstr>Кариотип женщины</vt:lpstr>
      <vt:lpstr>Кариотип мужчины</vt:lpstr>
      <vt:lpstr>Слайд 33</vt:lpstr>
      <vt:lpstr>Слайд 34</vt:lpstr>
      <vt:lpstr>Способы деления клетки: митоз, амитоз</vt:lpstr>
      <vt:lpstr>Способы деления клетки: митоз и амитоз</vt:lpstr>
      <vt:lpstr>Слайд 37</vt:lpstr>
      <vt:lpstr>Амитоз</vt:lpstr>
      <vt:lpstr>Слайд 39</vt:lpstr>
      <vt:lpstr>Слайд 40</vt:lpstr>
      <vt:lpstr>Слайд 41</vt:lpstr>
      <vt:lpstr>Митоз</vt:lpstr>
      <vt:lpstr>Обеспечение дочерних клеток точным диплоидным набором генов требует большой точности</vt:lpstr>
      <vt:lpstr>Фазы митоза</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Значение митоза</vt:lpstr>
      <vt:lpstr>Митоз без цитокинеза</vt:lpstr>
      <vt:lpstr>Эндорепликация</vt:lpstr>
      <vt:lpstr>Слайд 59</vt:lpstr>
      <vt:lpstr>Полиплоидия</vt:lpstr>
      <vt:lpstr>Полиплоидия у животных</vt:lpstr>
      <vt:lpstr>Политения</vt:lpstr>
      <vt:lpstr>Слайд 63</vt:lpstr>
      <vt:lpstr>Нарушения митоза, соматические мутации</vt:lpstr>
      <vt:lpstr>Слайд 65</vt:lpstr>
      <vt:lpstr>Слайд 66</vt:lpstr>
      <vt:lpstr>Слайд 67</vt:lpstr>
      <vt:lpstr>Слайд 68</vt:lpstr>
      <vt:lpstr>Соматические мутации</vt:lpstr>
      <vt:lpstr>Рост клетки, факторы роста</vt:lpstr>
      <vt:lpstr>Слайд 71</vt:lpstr>
      <vt:lpstr>Слайд 72</vt:lpstr>
      <vt:lpstr>Злокачественная трансформация клеток</vt:lpstr>
      <vt:lpstr>Свойства злокачественных клеток</vt:lpstr>
      <vt:lpstr>Митотическая активность тканей</vt:lpstr>
      <vt:lpstr>Клетки по митотической активности делятся на:</vt:lpstr>
      <vt:lpstr>Митотически активные (лабильные) клетки</vt:lpstr>
      <vt:lpstr>Обратимо постмитотические или “покоящиеся” клетки (относительно стабильные)</vt:lpstr>
      <vt:lpstr>Постоянные (необратимо постмитотические) клетки</vt:lpstr>
      <vt:lpstr>Мейоз – особый способ деления клетки</vt:lpstr>
      <vt:lpstr>Мейоз, его биологическое значение</vt:lpstr>
      <vt:lpstr>Слайд 82</vt:lpstr>
      <vt:lpstr>Слайд 83</vt:lpstr>
      <vt:lpstr>Слайд 84</vt:lpstr>
      <vt:lpstr>Слайд 85</vt:lpstr>
      <vt:lpstr>Фазы мейоза</vt:lpstr>
      <vt:lpstr>Слайд 87</vt:lpstr>
      <vt:lpstr>Слайд 88</vt:lpstr>
      <vt:lpstr>Мейоз I (редукционное деление)</vt:lpstr>
      <vt:lpstr>Слайд 90</vt:lpstr>
      <vt:lpstr>«Ламповые щетки» в диплотене</vt:lpstr>
      <vt:lpstr>Слайд 92</vt:lpstr>
      <vt:lpstr>Слайд 93</vt:lpstr>
      <vt:lpstr>Слайд 94</vt:lpstr>
      <vt:lpstr>Слайд 95</vt:lpstr>
      <vt:lpstr>Мейоз II (эквационное, митотическое деление)</vt:lpstr>
      <vt:lpstr>Слайд 97</vt:lpstr>
      <vt:lpstr>Значение мейоза</vt:lpstr>
      <vt:lpstr>Слайд 99</vt:lpstr>
      <vt:lpstr>Клонирование</vt:lpstr>
      <vt:lpstr>Клонирование</vt:lpstr>
      <vt:lpstr>Слайд 102</vt:lpstr>
      <vt:lpstr>Слайд 103</vt:lpstr>
      <vt:lpstr>Слайд 104</vt:lpstr>
      <vt:lpstr>Слайд 105</vt:lpstr>
    </vt:vector>
  </TitlesOfParts>
  <Company>KHDMU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Размножение на клеточном уровне</dc:title>
  <dc:creator>Shef</dc:creator>
  <cp:lastModifiedBy>Татьяна</cp:lastModifiedBy>
  <cp:revision>135</cp:revision>
  <dcterms:created xsi:type="dcterms:W3CDTF">2005-09-20T05:38:20Z</dcterms:created>
  <dcterms:modified xsi:type="dcterms:W3CDTF">2011-08-26T07:30:06Z</dcterms:modified>
</cp:coreProperties>
</file>