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5" r:id="rId1"/>
  </p:sldMasterIdLst>
  <p:notesMasterIdLst>
    <p:notesMasterId r:id="rId107"/>
  </p:notesMasterIdLst>
  <p:sldIdLst>
    <p:sldId id="256" r:id="rId2"/>
    <p:sldId id="257" r:id="rId3"/>
    <p:sldId id="362" r:id="rId4"/>
    <p:sldId id="258" r:id="rId5"/>
    <p:sldId id="298" r:id="rId6"/>
    <p:sldId id="294" r:id="rId7"/>
    <p:sldId id="295" r:id="rId8"/>
    <p:sldId id="296" r:id="rId9"/>
    <p:sldId id="380" r:id="rId10"/>
    <p:sldId id="354" r:id="rId11"/>
    <p:sldId id="269" r:id="rId12"/>
    <p:sldId id="381" r:id="rId13"/>
    <p:sldId id="270" r:id="rId14"/>
    <p:sldId id="271" r:id="rId15"/>
    <p:sldId id="382" r:id="rId16"/>
    <p:sldId id="275" r:id="rId17"/>
    <p:sldId id="293" r:id="rId18"/>
    <p:sldId id="383" r:id="rId19"/>
    <p:sldId id="371" r:id="rId20"/>
    <p:sldId id="304" r:id="rId21"/>
    <p:sldId id="305" r:id="rId22"/>
    <p:sldId id="313" r:id="rId23"/>
    <p:sldId id="386" r:id="rId24"/>
    <p:sldId id="385" r:id="rId25"/>
    <p:sldId id="312" r:id="rId26"/>
    <p:sldId id="306" r:id="rId27"/>
    <p:sldId id="314" r:id="rId28"/>
    <p:sldId id="307" r:id="rId29"/>
    <p:sldId id="308" r:id="rId30"/>
    <p:sldId id="309" r:id="rId31"/>
    <p:sldId id="310" r:id="rId32"/>
    <p:sldId id="311" r:id="rId33"/>
    <p:sldId id="315" r:id="rId34"/>
    <p:sldId id="367" r:id="rId35"/>
    <p:sldId id="259" r:id="rId36"/>
    <p:sldId id="299" r:id="rId37"/>
    <p:sldId id="297" r:id="rId38"/>
    <p:sldId id="303" r:id="rId39"/>
    <p:sldId id="302" r:id="rId40"/>
    <p:sldId id="351" r:id="rId41"/>
    <p:sldId id="276" r:id="rId42"/>
    <p:sldId id="277" r:id="rId43"/>
    <p:sldId id="279" r:id="rId44"/>
    <p:sldId id="300" r:id="rId45"/>
    <p:sldId id="317" r:id="rId46"/>
    <p:sldId id="319" r:id="rId47"/>
    <p:sldId id="318" r:id="rId48"/>
    <p:sldId id="320" r:id="rId49"/>
    <p:sldId id="350" r:id="rId50"/>
    <p:sldId id="370" r:id="rId51"/>
    <p:sldId id="352" r:id="rId52"/>
    <p:sldId id="321" r:id="rId53"/>
    <p:sldId id="322" r:id="rId54"/>
    <p:sldId id="387" r:id="rId55"/>
    <p:sldId id="388" r:id="rId56"/>
    <p:sldId id="369" r:id="rId57"/>
    <p:sldId id="301" r:id="rId58"/>
    <p:sldId id="285" r:id="rId59"/>
    <p:sldId id="286" r:id="rId60"/>
    <p:sldId id="368" r:id="rId61"/>
    <p:sldId id="287" r:id="rId62"/>
    <p:sldId id="288" r:id="rId63"/>
    <p:sldId id="289" r:id="rId64"/>
    <p:sldId id="291" r:id="rId65"/>
    <p:sldId id="264" r:id="rId66"/>
    <p:sldId id="346" r:id="rId67"/>
    <p:sldId id="363" r:id="rId68"/>
    <p:sldId id="365" r:id="rId69"/>
    <p:sldId id="364" r:id="rId70"/>
    <p:sldId id="347" r:id="rId71"/>
    <p:sldId id="262" r:id="rId72"/>
    <p:sldId id="342" r:id="rId73"/>
    <p:sldId id="343" r:id="rId74"/>
    <p:sldId id="344" r:id="rId75"/>
    <p:sldId id="345" r:id="rId76"/>
    <p:sldId id="263" r:id="rId77"/>
    <p:sldId id="326" r:id="rId78"/>
    <p:sldId id="327" r:id="rId79"/>
    <p:sldId id="328" r:id="rId80"/>
    <p:sldId id="330" r:id="rId81"/>
    <p:sldId id="373" r:id="rId82"/>
    <p:sldId id="265" r:id="rId83"/>
    <p:sldId id="355" r:id="rId84"/>
    <p:sldId id="331" r:id="rId85"/>
    <p:sldId id="332" r:id="rId86"/>
    <p:sldId id="333" r:id="rId87"/>
    <p:sldId id="334" r:id="rId88"/>
    <p:sldId id="348" r:id="rId89"/>
    <p:sldId id="372" r:id="rId90"/>
    <p:sldId id="357" r:id="rId91"/>
    <p:sldId id="340" r:id="rId92"/>
    <p:sldId id="358" r:id="rId93"/>
    <p:sldId id="378" r:id="rId94"/>
    <p:sldId id="341" r:id="rId95"/>
    <p:sldId id="339" r:id="rId96"/>
    <p:sldId id="337" r:id="rId97"/>
    <p:sldId id="336" r:id="rId98"/>
    <p:sldId id="359" r:id="rId99"/>
    <p:sldId id="360" r:id="rId100"/>
    <p:sldId id="335" r:id="rId101"/>
    <p:sldId id="374" r:id="rId102"/>
    <p:sldId id="361" r:id="rId103"/>
    <p:sldId id="375" r:id="rId104"/>
    <p:sldId id="377" r:id="rId105"/>
    <p:sldId id="376" r:id="rId10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1EC"/>
    <a:srgbClr val="CC3300"/>
    <a:srgbClr val="F36329"/>
    <a:srgbClr val="FFFFCC"/>
    <a:srgbClr val="FFFF99"/>
    <a:srgbClr val="8C32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484" autoAdjust="0"/>
  </p:normalViewPr>
  <p:slideViewPr>
    <p:cSldViewPr>
      <p:cViewPr varScale="1">
        <p:scale>
          <a:sx n="82" d="100"/>
          <a:sy n="82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9C440C-D137-4EB0-9A12-C201636BA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7F2CF-70D1-411B-AE33-4D3A4D14E755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100</a:t>
            </a:fld>
            <a:endParaRPr lang="ru-RU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101</a:t>
            </a:fld>
            <a:endParaRPr lang="ru-RU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9818C-4F73-4FC6-B565-00AACA99211D}" type="slidenum">
              <a:rPr lang="ru-RU" smtClean="0"/>
              <a:pPr/>
              <a:t>102</a:t>
            </a:fld>
            <a:endParaRPr lang="ru-RU" smtClean="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103</a:t>
            </a:fld>
            <a:endParaRPr lang="ru-RU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104</a:t>
            </a:fld>
            <a:endParaRPr lang="ru-RU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105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BA56F-0844-4F56-86D7-74503576F69E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Гистоні – это белки, богатіе лизином и аргинином, поэтому положительно заряженніе. По этой причине они прочно связіваются с отрицательно заряженніми фосфатами ДНК.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D0F0A-00FA-4205-BD1F-11DA6C1AFB20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0F0B6-A2B5-41E7-9899-1F9380D7D309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48AA4-19EA-404F-B9C3-B49D23182FFA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10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BABD1-31D7-46E5-8904-96E75E34FE0E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3C81A-6C69-4A4C-9BC2-27EAD5F4158F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b="1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8EEFF-4A85-4067-9C47-B54EDDE2F1D1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9959E-6F96-4FE7-B17E-B2B00EFB8DF6}" type="slidenum">
              <a:rPr lang="ru-RU" smtClean="0"/>
              <a:pPr/>
              <a:t>41</a:t>
            </a:fld>
            <a:endParaRPr lang="ru-RU" smtClean="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469D5-D971-4BBD-86A0-E912E2C38CC6}" type="slidenum">
              <a:rPr lang="ru-RU" smtClean="0"/>
              <a:pPr/>
              <a:t>49</a:t>
            </a:fld>
            <a:endParaRPr lang="ru-RU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z="10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F947E-8751-4943-AD76-6C944CE6DD92}" type="slidenum">
              <a:rPr lang="ru-RU" smtClean="0"/>
              <a:pPr/>
              <a:t>57</a:t>
            </a:fld>
            <a:endParaRPr lang="ru-RU" smtClean="0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882D5-F2B4-49BF-95FC-2876C660AC21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FF060-7DB2-44FE-8F47-0FFE9C6A67C6}" type="slidenum">
              <a:rPr lang="ru-RU" smtClean="0"/>
              <a:pPr/>
              <a:t>70</a:t>
            </a:fld>
            <a:endParaRPr lang="ru-RU" smtClean="0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80</a:t>
            </a:fld>
            <a:endParaRPr lang="ru-RU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81</a:t>
            </a:fld>
            <a:endParaRPr lang="ru-RU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83</a:t>
            </a:fld>
            <a:endParaRPr lang="ru-RU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84</a:t>
            </a:fld>
            <a:endParaRPr lang="ru-RU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87</a:t>
            </a:fld>
            <a:endParaRPr lang="ru-RU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88</a:t>
            </a:fld>
            <a:endParaRPr lang="ru-RU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89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90</a:t>
            </a:fld>
            <a:endParaRPr lang="ru-RU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53592-1555-47C5-A59E-E31648F21F29}" type="slidenum">
              <a:rPr lang="ru-RU" smtClean="0"/>
              <a:pPr/>
              <a:t>91</a:t>
            </a:fld>
            <a:endParaRPr lang="ru-RU" smtClean="0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DAEE5-9086-4725-A3CD-D76B012BE85D}" type="slidenum">
              <a:rPr lang="ru-RU" smtClean="0"/>
              <a:pPr/>
              <a:t>92</a:t>
            </a:fld>
            <a:endParaRPr lang="ru-RU" smtClean="0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1000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93</a:t>
            </a:fld>
            <a:endParaRPr lang="ru-RU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BE809-B9C1-4EA2-803C-5BEF32DD9F2B}" type="slidenum">
              <a:rPr lang="ru-RU" smtClean="0"/>
              <a:pPr/>
              <a:t>94</a:t>
            </a:fld>
            <a:endParaRPr lang="ru-RU" smtClean="0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EE5F5-E92E-4599-ADA7-7FE741F16362}" type="slidenum">
              <a:rPr lang="ru-RU" smtClean="0"/>
              <a:pPr/>
              <a:t>95</a:t>
            </a:fld>
            <a:endParaRPr lang="ru-RU" smtClean="0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7E5B1-52DF-42AC-B350-24E4D3E4C6CA}" type="slidenum">
              <a:rPr lang="ru-RU" smtClean="0"/>
              <a:pPr/>
              <a:t>96</a:t>
            </a:fld>
            <a:endParaRPr lang="ru-RU" smtClean="0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97</a:t>
            </a:fld>
            <a:endParaRPr lang="ru-RU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98</a:t>
            </a:fld>
            <a:endParaRPr lang="ru-RU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C440C-D137-4EB0-9A12-C201636BA19D}" type="slidenum">
              <a:rPr lang="ru-RU" smtClean="0"/>
              <a:pPr>
                <a:defRPr/>
              </a:pPr>
              <a:t>99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7F90A-1831-495F-9444-00679873A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2841-166A-4708-8349-46D0E4177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D467-0BED-4A9A-BD1A-6E3940A27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05400" y="1905000"/>
            <a:ext cx="34290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ECC9-E733-4D77-8DA9-57793922F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2B88-2046-4A8D-BB2E-149C7489F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524000" y="1905000"/>
            <a:ext cx="34290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27153-44C2-43EC-8B29-0D22E29BD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3E1A-5E6A-459A-9009-8FDE368BE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620B7B-4E65-4FB7-9CFF-91997CD36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50284-B041-41AA-92BE-EB638FC2D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8819-D612-4B46-8194-D37BF211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5533-019E-4D0B-9A06-74F2A046C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1BE91E-B90A-4F2D-8121-641CC3A48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A1B50-3FA3-4A79-99A9-138A5F651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7904236-C9F3-463F-A0E2-8E6AB6EBC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86D551-E6D3-410E-B7A9-7836A35DC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EF0493-B586-4F3E-B8A2-CC3981CD0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68" r:id="rId4"/>
    <p:sldLayoutId id="2147483969" r:id="rId5"/>
    <p:sldLayoutId id="2147483980" r:id="rId6"/>
    <p:sldLayoutId id="2147483970" r:id="rId7"/>
    <p:sldLayoutId id="2147483981" r:id="rId8"/>
    <p:sldLayoutId id="2147483982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&#1056;&#1072;&#1073;&#1086;&#1095;&#1080;&#1081;%20&#1089;&#1090;&#1086;&#1083;\&#1051;&#1045;&#1050;&#1062;&#1030;&#1071;%203%20&#1056;&#1086;&#1079;&#1084;&#1085;&#1086;&#1078;&#1077;&#1085;&#1085;&#1103;%20&#1085;&#1072;%20&#1082;&#1083;&#1110;&#1090;&#1080;&#1085;&#1085;&#1086;&#1084;&#1091;%20&#1088;&#1110;&#1074;&#1085;&#1110;%20%20&#1059;&#1050;&#1056;%202010\&#1069;&#1085;&#1090;&#1077;&#1088;&#1086;&#1094;&#1080;&#1090;&#1086;&#1074;%20&#1094;&#1080;&#1082;&#1083;.M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&#1056;&#1072;&#1073;&#1086;&#1095;&#1080;&#1081;%20&#1089;&#1090;&#1086;&#1083;\&#1051;&#1045;&#1050;&#1062;&#1030;&#1071;%203%20&#1056;&#1086;&#1079;&#1084;&#1085;&#1086;&#1078;&#1077;&#1085;&#1085;&#1103;%20&#1085;&#1072;%20&#1082;&#1083;&#1110;&#1090;&#1080;&#1085;&#1085;&#1086;&#1084;&#1091;%20&#1088;&#1110;&#1074;&#1085;&#1110;%20%20&#1059;&#1050;&#1056;%202010\&#1089;&#1086;&#1083;&#1077;&#1085;&#1086;&#1080;&#1076;.M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&#1056;&#1072;&#1073;&#1086;&#1095;&#1080;&#1081;%20&#1089;&#1090;&#1086;&#1083;\&#1051;&#1045;&#1050;&#1062;&#1030;&#1071;%203%20&#1056;&#1086;&#1079;&#1084;&#1085;&#1086;&#1078;&#1077;&#1085;&#1085;&#1103;%20&#1085;&#1072;%20&#1082;&#1083;&#1110;&#1090;&#1080;&#1085;&#1085;&#1086;&#1084;&#1091;%20&#1088;&#1110;&#1074;&#1085;&#1110;%20%20&#1059;&#1050;&#1056;%202010\&#1052;&#1080;&#1090;&#1086;&#1079;.MOV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rcn.com/jkimball.ma.ultranet/BiologyPages/C/CellularRespiration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sers.rcn.com/jkimball.ma.ultranet/BiologyPages/P/ProteinKinesis.html" TargetMode="External"/><Relationship Id="rId4" Type="http://schemas.openxmlformats.org/officeDocument/2006/relationships/hyperlink" Target="http://users.rcn.com/jkimball.ma.ultranet/BiologyPages/T/Translation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sers.rcn.com/jkimball.ma.ultranet/BiologyPages/C/Cytoskeleton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sers.rcn.com/jkimball.ma.ultranet/BiologyPages/C/Chromosomes.html" TargetMode="External"/><Relationship Id="rId4" Type="http://schemas.openxmlformats.org/officeDocument/2006/relationships/hyperlink" Target="http://users.rcn.com/jkimball.ma.ultranet/BiologyPages/C/Cytoskeleton.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&#1056;&#1072;&#1073;&#1086;&#1095;&#1080;&#1081;%20&#1089;&#1090;&#1086;&#1083;\&#1051;&#1045;&#1050;&#1062;&#1030;&#1071;%203%20&#1056;&#1086;&#1079;&#1084;&#1085;&#1086;&#1078;&#1077;&#1085;&#1085;&#1103;%20&#1085;&#1072;%20&#1082;&#1083;&#1110;&#1090;&#1080;&#1085;&#1085;&#1086;&#1084;&#1091;%20&#1088;&#1110;&#1074;&#1085;&#1110;%20%20&#1059;&#1050;&#1056;%202010\&#1050;&#1080;&#1085;&#1077;&#1090;&#1086;&#1093;&#1086;&#1088;%20&#1080;%20&#1074;&#1077;&#1088;&#1077;&#1090;&#1077;&#1085;&#1086;.MOV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&#1056;&#1072;&#1073;&#1086;&#1095;&#1080;&#1081;%20&#1089;&#1090;&#1086;&#1083;\&#1051;&#1045;&#1050;&#1062;&#1030;&#1071;%203%20&#1056;&#1086;&#1079;&#1084;&#1085;&#1086;&#1078;&#1077;&#1085;&#1085;&#1103;%20&#1085;&#1072;%20&#1082;&#1083;&#1110;&#1090;&#1080;&#1085;&#1085;&#1086;&#1084;&#1091;%20&#1088;&#1110;&#1074;&#1085;&#1110;%20%20&#1059;&#1050;&#1056;%202010\&#1052;&#1080;&#1090;&#1086;&#1079;&#1099;%20&#1074;%20&#1079;&#1072;&#1088;&#1086;&#1076;&#1099;&#1096;&#1077;%20&#1076;&#1088;&#1086;&#1079;&#1086;&#1092;&#1080;&#1083;&#1099;.MOV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sers.rcn.com/jkimball.ma.ultranet/BiologyPages/C/Cytoskeleton.html" TargetMode="External"/><Relationship Id="rId4" Type="http://schemas.openxmlformats.org/officeDocument/2006/relationships/hyperlink" Target="http://users.rcn.com/jkimball.ma.ultranet/BiologyPages/E/EmbryonicDevelopment.html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&#1056;&#1072;&#1073;&#1086;&#1095;&#1080;&#1081;%20&#1089;&#1090;&#1086;&#1083;\&#1051;&#1045;&#1050;&#1062;&#1030;&#1071;%203%20&#1056;&#1086;&#1079;&#1084;&#1085;&#1086;&#1078;&#1077;&#1085;&#1085;&#1103;%20&#1085;&#1072;%20&#1082;&#1083;&#1110;&#1090;&#1080;&#1085;&#1085;&#1086;&#1084;&#1091;%20&#1088;&#1110;&#1074;&#1085;&#1110;%20%20&#1059;&#1050;&#1056;%202010\&#1052;&#1080;&#1090;&#1086;&#1079;%20&#1072;&#1085;&#1080;&#1084;&#1072;.MOV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rcn.com/jkimball.ma.ultranet/BiologyPages/E/Endoreplication.html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VVM\&#1056;&#1072;&#1073;&#1086;&#1095;&#1080;&#1081;%20&#1089;&#1090;&#1086;&#1083;\&#1051;&#1045;&#1050;&#1062;&#1048;&#1048;\&#1051;&#1045;&#1050;&#1062;&#1048;&#1071;%203%20&#1056;&#1072;&#1079;&#1084;&#1085;&#1086;&#1078;&#1077;&#1085;&#1080;&#1077;\&#1060;&#1048;&#1051;&#1068;&#1052;&#1067;\&#1052;&#1077;&#1081;&#1086;&#1079;.MOV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c.edu/depts/biology/dev/lampbr.htm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8875" y="1428750"/>
            <a:ext cx="6477000" cy="2868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Розмноження</a:t>
            </a:r>
            <a:r>
              <a:rPr lang="ru-RU" sz="6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br>
              <a:rPr lang="ru-RU" sz="6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на </a:t>
            </a:r>
            <a:r>
              <a:rPr lang="ru-RU" sz="60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клітинному</a:t>
            </a:r>
            <a:r>
              <a:rPr lang="ru-RU" sz="6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br>
              <a:rPr lang="ru-RU" sz="6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ru-RU" sz="60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рівні</a:t>
            </a:r>
            <a:endParaRPr lang="ru-RU" sz="6000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42875"/>
            <a:ext cx="4762500" cy="990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Кафедра медичної біології ХНМУ-2010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mtClean="0">
                <a:solidFill>
                  <a:schemeClr val="bg1"/>
                </a:solidFill>
                <a:latin typeface="Arial" charset="0"/>
                <a:cs typeface="Arial" charset="0"/>
              </a:rPr>
              <a:t>Проф., д. мед. н. В.В. М</a:t>
            </a:r>
            <a:r>
              <a:rPr 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’</a:t>
            </a:r>
            <a:r>
              <a:rPr lang="uk-UA" smtClean="0">
                <a:solidFill>
                  <a:schemeClr val="bg1"/>
                </a:solidFill>
                <a:latin typeface="Arial" charset="0"/>
                <a:cs typeface="Arial" charset="0"/>
              </a:rPr>
              <a:t>ясоєдов </a:t>
            </a:r>
            <a:endParaRPr lang="ru-RU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73875" y="6491288"/>
            <a:ext cx="22748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Ян Брейгель «</a:t>
            </a:r>
            <a:r>
              <a:rPr lang="ru-RU" b="1" i="1">
                <a:solidFill>
                  <a:schemeClr val="bg1"/>
                </a:solidFill>
              </a:rPr>
              <a:t>Рай»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2500313" y="4929188"/>
            <a:ext cx="2578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Слайд-лекція</a:t>
            </a:r>
            <a:endParaRPr lang="ru-RU" sz="32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555875" y="4652963"/>
            <a:ext cx="451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Життєвий цикл ентероцитів</a:t>
            </a:r>
          </a:p>
        </p:txBody>
      </p:sp>
      <p:sp>
        <p:nvSpPr>
          <p:cNvPr id="17411" name="AutoShape 5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3263900" y="3268663"/>
            <a:ext cx="1868488" cy="406400"/>
          </a:xfrm>
          <a:prstGeom prst="actionButtonMovi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51" name="Group 191"/>
          <p:cNvGraphicFramePr>
            <a:graphicFrameLocks noGrp="1"/>
          </p:cNvGraphicFramePr>
          <p:nvPr>
            <p:ph type="tbl" idx="1"/>
          </p:nvPr>
        </p:nvGraphicFramePr>
        <p:xfrm>
          <a:off x="468313" y="836613"/>
          <a:ext cx="8280400" cy="5119687"/>
        </p:xfrm>
        <a:graphic>
          <a:graphicData uri="http://schemas.openxmlformats.org/drawingml/2006/table">
            <a:tbl>
              <a:tblPr/>
              <a:tblGrid>
                <a:gridCol w="2760662"/>
                <a:gridCol w="2759075"/>
                <a:gridCol w="2760663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C320E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Мітоз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C320E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320E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Мейоз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Локалізація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Усі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тканини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Лише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у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яєчках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яєчниках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Продукти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Диплоїдні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соматичні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клітини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Гаплоїдні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сперматозоїди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яйцеклітини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Реплікація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ДНК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поділ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клітин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нормі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одна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реплікація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на один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поділ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Лише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одна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реплікація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але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два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клітинних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поділи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Тривалість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профази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Коротка (~30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хв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у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клітинах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людини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Мейоз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тривалий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складний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;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може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тривати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роками до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завершення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Спарювання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гомологів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Немає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Є (у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мейозі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Рекомбінація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Рідко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або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у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випадках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аномалії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нормі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по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меншій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мірі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одноразово у кожному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плечі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хромосоми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Дочірні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клітини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Генетично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ідентичні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Різноманітні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рекомбінація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незалежний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розподіл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гомологів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9608" name="Text Box 187"/>
          <p:cNvSpPr txBox="1">
            <a:spLocks noChangeArrowheads="1"/>
          </p:cNvSpPr>
          <p:nvPr/>
        </p:nvSpPr>
        <p:spPr bwMode="auto">
          <a:xfrm>
            <a:off x="2627313" y="188913"/>
            <a:ext cx="4489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Порівняння мітозу і мейозу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43175" y="3178175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Клонування</a:t>
            </a:r>
            <a:endParaRPr lang="ru-RU" sz="48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Клонування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773238"/>
            <a:ext cx="8424862" cy="4751387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libri" pitchFamily="34" charset="0"/>
                <a:cs typeface="Arial" charset="0"/>
              </a:rPr>
              <a:t>Клонування</a:t>
            </a:r>
            <a:r>
              <a:rPr lang="ru-RU" sz="3200" smtClean="0">
                <a:latin typeface="Calibri" pitchFamily="34" charset="0"/>
                <a:cs typeface="Arial" charset="0"/>
              </a:rPr>
              <a:t> – це створення генетично ідентичних нащадків за допомогою нестатевого розмноження</a:t>
            </a:r>
          </a:p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На початку 60-х років ХХ ст. було розроблено методи, що дозволяли успішно клонувати деякі вищі рослини і тварини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1908175" y="260350"/>
            <a:ext cx="53244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 descr="Клонированные человеческие эмбрионы (фото clonaid.com)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557338"/>
            <a:ext cx="4176713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Text Box 5"/>
          <p:cNvSpPr txBox="1">
            <a:spLocks noChangeArrowheads="1"/>
          </p:cNvSpPr>
          <p:nvPr/>
        </p:nvSpPr>
        <p:spPr bwMode="auto">
          <a:xfrm>
            <a:off x="1903413" y="620713"/>
            <a:ext cx="51196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3200" b="1">
                <a:latin typeface="Calibri" pitchFamily="34" charset="0"/>
              </a:rPr>
              <a:t>Репродуктивне клонування</a:t>
            </a:r>
          </a:p>
        </p:txBody>
      </p:sp>
      <p:sp>
        <p:nvSpPr>
          <p:cNvPr id="113668" name="Text Box 6"/>
          <p:cNvSpPr txBox="1">
            <a:spLocks noChangeArrowheads="1"/>
          </p:cNvSpPr>
          <p:nvPr/>
        </p:nvSpPr>
        <p:spPr bwMode="auto">
          <a:xfrm>
            <a:off x="2714625" y="4786313"/>
            <a:ext cx="4054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Клоновані людські ембріони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4" descr="Клонирование 1"/>
          <p:cNvPicPr>
            <a:picLocks noChangeAspect="1" noChangeArrowheads="1"/>
          </p:cNvPicPr>
          <p:nvPr/>
        </p:nvPicPr>
        <p:blipFill>
          <a:blip r:embed="rId3">
            <a:lum bright="-18000" contrast="12000"/>
          </a:blip>
          <a:srcRect/>
          <a:stretch>
            <a:fillRect/>
          </a:stretch>
        </p:blipFill>
        <p:spPr bwMode="auto">
          <a:xfrm>
            <a:off x="1619250" y="260350"/>
            <a:ext cx="6192838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Контроль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клітинного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циклу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905000"/>
            <a:ext cx="7994650" cy="4548188"/>
          </a:xfrm>
        </p:spPr>
        <p:txBody>
          <a:bodyPr/>
          <a:lstStyle/>
          <a:p>
            <a:pPr marL="495300" indent="-495300" eaLnBrk="1" hangingPunct="1"/>
            <a:r>
              <a:rPr lang="ru-RU" sz="2600" smtClean="0">
                <a:latin typeface="Calibri" pitchFamily="34" charset="0"/>
                <a:cs typeface="Arial" charset="0"/>
              </a:rPr>
              <a:t>Проходження клітини через клітинний цикл контролюється </a:t>
            </a:r>
            <a:r>
              <a:rPr lang="ru-RU" sz="2600" b="1" smtClean="0">
                <a:latin typeface="Calibri" pitchFamily="34" charset="0"/>
                <a:cs typeface="Arial" charset="0"/>
              </a:rPr>
              <a:t>білками цитоплазми</a:t>
            </a:r>
          </a:p>
          <a:p>
            <a:pPr marL="495300" indent="-495300" eaLnBrk="1" hangingPunct="1"/>
            <a:r>
              <a:rPr lang="ru-RU" sz="2600" smtClean="0">
                <a:latin typeface="Calibri" pitchFamily="34" charset="0"/>
                <a:cs typeface="Arial" charset="0"/>
              </a:rPr>
              <a:t>Головними серед білків у тваринній клітині є: </a:t>
            </a:r>
          </a:p>
          <a:p>
            <a:pPr marL="914400" lvl="1" indent="-457200" eaLnBrk="1" hangingPunct="1">
              <a:buFont typeface="Wingdings" pitchFamily="2" charset="2"/>
              <a:buAutoNum type="arabicPeriod"/>
            </a:pPr>
            <a:r>
              <a:rPr lang="ru-RU" sz="2400" b="1" smtClean="0">
                <a:latin typeface="Calibri" pitchFamily="34" charset="0"/>
                <a:cs typeface="Arial" charset="0"/>
              </a:rPr>
              <a:t>Цикліни</a:t>
            </a:r>
            <a:r>
              <a:rPr lang="ru-RU" sz="2400" smtClean="0">
                <a:latin typeface="Calibri" pitchFamily="34" charset="0"/>
                <a:cs typeface="Arial" charset="0"/>
              </a:rPr>
              <a:t> </a:t>
            </a:r>
          </a:p>
          <a:p>
            <a:pPr marL="1295400" lvl="2" indent="-381000" eaLnBrk="1" hangingPunct="1"/>
            <a:r>
              <a:rPr lang="en-US" sz="2000" b="1" smtClean="0">
                <a:latin typeface="Calibri" pitchFamily="34" charset="0"/>
                <a:cs typeface="Arial" charset="0"/>
              </a:rPr>
              <a:t>G</a:t>
            </a:r>
            <a:r>
              <a:rPr lang="en-US" sz="2000" b="1" baseline="-25000" smtClean="0">
                <a:latin typeface="Calibri" pitchFamily="34" charset="0"/>
                <a:cs typeface="Arial" charset="0"/>
              </a:rPr>
              <a:t>1</a:t>
            </a:r>
            <a:r>
              <a:rPr lang="ru-RU" sz="2000" b="1" smtClean="0">
                <a:latin typeface="Calibri" pitchFamily="34" charset="0"/>
                <a:cs typeface="Arial" charset="0"/>
              </a:rPr>
              <a:t>-циклін</a:t>
            </a:r>
            <a:r>
              <a:rPr lang="en-US" sz="2000" smtClean="0">
                <a:latin typeface="Calibri" pitchFamily="34" charset="0"/>
                <a:cs typeface="Arial" charset="0"/>
              </a:rPr>
              <a:t> (</a:t>
            </a:r>
            <a:r>
              <a:rPr lang="ru-RU" sz="2000" smtClean="0">
                <a:latin typeface="Calibri" pitchFamily="34" charset="0"/>
                <a:cs typeface="Arial" charset="0"/>
              </a:rPr>
              <a:t>циклін</a:t>
            </a:r>
            <a:r>
              <a:rPr lang="en-US" sz="2000" smtClean="0">
                <a:latin typeface="Calibri" pitchFamily="34" charset="0"/>
                <a:cs typeface="Arial" charset="0"/>
              </a:rPr>
              <a:t> D) </a:t>
            </a:r>
            <a:endParaRPr lang="ru-RU" sz="2000" smtClean="0">
              <a:latin typeface="Calibri" pitchFamily="34" charset="0"/>
              <a:cs typeface="Arial" charset="0"/>
            </a:endParaRPr>
          </a:p>
          <a:p>
            <a:pPr marL="1295400" lvl="2" indent="-381000" eaLnBrk="1" hangingPunct="1"/>
            <a:r>
              <a:rPr lang="en-US" sz="2000" b="1" smtClean="0">
                <a:latin typeface="Calibri" pitchFamily="34" charset="0"/>
                <a:cs typeface="Arial" charset="0"/>
              </a:rPr>
              <a:t>S- </a:t>
            </a:r>
            <a:r>
              <a:rPr lang="ru-RU" sz="2000" b="1" smtClean="0">
                <a:latin typeface="Calibri" pitchFamily="34" charset="0"/>
                <a:cs typeface="Arial" charset="0"/>
              </a:rPr>
              <a:t>цикліни</a:t>
            </a:r>
            <a:r>
              <a:rPr lang="en-US" sz="2000" smtClean="0">
                <a:latin typeface="Calibri" pitchFamily="34" charset="0"/>
                <a:cs typeface="Arial" charset="0"/>
              </a:rPr>
              <a:t> (</a:t>
            </a:r>
            <a:r>
              <a:rPr lang="ru-RU" sz="2000" smtClean="0">
                <a:latin typeface="Calibri" pitchFamily="34" charset="0"/>
                <a:cs typeface="Arial" charset="0"/>
              </a:rPr>
              <a:t>цикліни</a:t>
            </a:r>
            <a:r>
              <a:rPr lang="en-US" sz="2000" smtClean="0">
                <a:latin typeface="Calibri" pitchFamily="34" charset="0"/>
                <a:cs typeface="Arial" charset="0"/>
              </a:rPr>
              <a:t> E </a:t>
            </a:r>
            <a:r>
              <a:rPr lang="ru-RU" sz="2000" smtClean="0">
                <a:latin typeface="Calibri" pitchFamily="34" charset="0"/>
                <a:cs typeface="Arial" charset="0"/>
              </a:rPr>
              <a:t>і</a:t>
            </a:r>
            <a:r>
              <a:rPr lang="en-US" sz="2000" smtClean="0">
                <a:latin typeface="Calibri" pitchFamily="34" charset="0"/>
                <a:cs typeface="Arial" charset="0"/>
              </a:rPr>
              <a:t> A) </a:t>
            </a:r>
            <a:endParaRPr lang="ru-RU" sz="2000" smtClean="0">
              <a:latin typeface="Calibri" pitchFamily="34" charset="0"/>
              <a:cs typeface="Arial" charset="0"/>
            </a:endParaRPr>
          </a:p>
          <a:p>
            <a:pPr marL="1295400" lvl="2" indent="-381000" eaLnBrk="1" hangingPunct="1"/>
            <a:r>
              <a:rPr lang="ru-RU" sz="2000" b="1" smtClean="0">
                <a:latin typeface="Calibri" pitchFamily="34" charset="0"/>
                <a:cs typeface="Arial" charset="0"/>
              </a:rPr>
              <a:t>М-</a:t>
            </a:r>
            <a:r>
              <a:rPr lang="en-US" sz="2000" b="1" smtClean="0">
                <a:latin typeface="Calibri" pitchFamily="34" charset="0"/>
                <a:cs typeface="Arial" charset="0"/>
              </a:rPr>
              <a:t> </a:t>
            </a:r>
            <a:r>
              <a:rPr lang="ru-RU" sz="2000" b="1" smtClean="0">
                <a:latin typeface="Calibri" pitchFamily="34" charset="0"/>
                <a:cs typeface="Arial" charset="0"/>
              </a:rPr>
              <a:t>цикліни</a:t>
            </a:r>
            <a:r>
              <a:rPr lang="en-US" sz="2000" smtClean="0">
                <a:latin typeface="Calibri" pitchFamily="34" charset="0"/>
                <a:cs typeface="Arial" charset="0"/>
              </a:rPr>
              <a:t> (</a:t>
            </a:r>
            <a:r>
              <a:rPr lang="ru-RU" sz="2000" smtClean="0">
                <a:latin typeface="Calibri" pitchFamily="34" charset="0"/>
                <a:cs typeface="Arial" charset="0"/>
              </a:rPr>
              <a:t>цикліни</a:t>
            </a:r>
            <a:r>
              <a:rPr lang="en-US" sz="2000" smtClean="0">
                <a:latin typeface="Calibri" pitchFamily="34" charset="0"/>
                <a:cs typeface="Arial" charset="0"/>
              </a:rPr>
              <a:t> B </a:t>
            </a:r>
            <a:r>
              <a:rPr lang="ru-RU" sz="2000" smtClean="0">
                <a:latin typeface="Calibri" pitchFamily="34" charset="0"/>
                <a:cs typeface="Arial" charset="0"/>
              </a:rPr>
              <a:t>і</a:t>
            </a:r>
            <a:r>
              <a:rPr lang="en-US" sz="2000" smtClean="0">
                <a:latin typeface="Calibri" pitchFamily="34" charset="0"/>
                <a:cs typeface="Arial" charset="0"/>
              </a:rPr>
              <a:t> A) </a:t>
            </a:r>
            <a:endParaRPr lang="ru-RU" sz="2000" smtClean="0">
              <a:latin typeface="Calibri" pitchFamily="34" charset="0"/>
              <a:cs typeface="Arial" charset="0"/>
            </a:endParaRPr>
          </a:p>
          <a:p>
            <a:pPr marL="914400" lvl="1" indent="-457200" eaLnBrk="1" hangingPunct="1"/>
            <a:r>
              <a:rPr lang="ru-RU" sz="2400" smtClean="0">
                <a:latin typeface="Calibri" pitchFamily="34" charset="0"/>
                <a:cs typeface="Arial" charset="0"/>
              </a:rPr>
              <a:t>Рівень циклінів підвищується і знижується у залежності від фази циклу</a:t>
            </a:r>
            <a:r>
              <a:rPr lang="en-US" sz="2400" smtClean="0">
                <a:latin typeface="Calibri" pitchFamily="34" charset="0"/>
                <a:cs typeface="Arial" charset="0"/>
              </a:rPr>
              <a:t>. </a:t>
            </a:r>
            <a:endParaRPr lang="ru-RU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0"/>
            <a:ext cx="6738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620713"/>
            <a:ext cx="7994650" cy="5399087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ru-RU" sz="2600" b="1" smtClean="0">
                <a:latin typeface="Calibri" pitchFamily="34" charset="0"/>
                <a:cs typeface="Arial" charset="0"/>
              </a:rPr>
              <a:t>Циклін-залежні кінази (Cdk)</a:t>
            </a:r>
            <a:r>
              <a:rPr lang="ru-RU" sz="2600" smtClean="0">
                <a:latin typeface="Calibri" pitchFamily="34" charset="0"/>
                <a:cs typeface="Arial" charset="0"/>
              </a:rPr>
              <a:t> 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ru-RU" b="1" smtClean="0">
                <a:latin typeface="Calibri" pitchFamily="34" charset="0"/>
                <a:cs typeface="Arial" charset="0"/>
              </a:rPr>
              <a:t>G</a:t>
            </a:r>
            <a:r>
              <a:rPr lang="ru-RU" b="1" baseline="-25000" smtClean="0">
                <a:latin typeface="Calibri" pitchFamily="34" charset="0"/>
                <a:cs typeface="Arial" charset="0"/>
              </a:rPr>
              <a:t>1</a:t>
            </a:r>
            <a:r>
              <a:rPr lang="ru-RU" b="1" smtClean="0">
                <a:latin typeface="Calibri" pitchFamily="34" charset="0"/>
                <a:cs typeface="Arial" charset="0"/>
              </a:rPr>
              <a:t>-фазова Cdk</a:t>
            </a:r>
            <a:r>
              <a:rPr lang="ru-RU" smtClean="0">
                <a:latin typeface="Calibri" pitchFamily="34" charset="0"/>
                <a:cs typeface="Arial" charset="0"/>
              </a:rPr>
              <a:t> (Cdk4) 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b="1" smtClean="0">
                <a:latin typeface="Calibri" pitchFamily="34" charset="0"/>
                <a:cs typeface="Arial" charset="0"/>
              </a:rPr>
              <a:t>S-</a:t>
            </a:r>
            <a:r>
              <a:rPr lang="ru-RU" b="1" smtClean="0">
                <a:latin typeface="Calibri" pitchFamily="34" charset="0"/>
                <a:cs typeface="Arial" charset="0"/>
              </a:rPr>
              <a:t>фазова</a:t>
            </a:r>
            <a:r>
              <a:rPr lang="en-US" b="1" smtClean="0">
                <a:latin typeface="Calibri" pitchFamily="34" charset="0"/>
                <a:cs typeface="Arial" charset="0"/>
              </a:rPr>
              <a:t> Cdk</a:t>
            </a:r>
            <a:r>
              <a:rPr lang="en-US" smtClean="0">
                <a:latin typeface="Calibri" pitchFamily="34" charset="0"/>
                <a:cs typeface="Arial" charset="0"/>
              </a:rPr>
              <a:t> (Cdk2) </a:t>
            </a:r>
            <a:endParaRPr lang="ru-RU" smtClean="0">
              <a:latin typeface="Calibri" pitchFamily="34" charset="0"/>
              <a:cs typeface="Arial" charset="0"/>
            </a:endParaRP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b="1" smtClean="0">
                <a:latin typeface="Calibri" pitchFamily="34" charset="0"/>
                <a:cs typeface="Arial" charset="0"/>
              </a:rPr>
              <a:t>M-</a:t>
            </a:r>
            <a:r>
              <a:rPr lang="ru-RU" b="1" smtClean="0">
                <a:latin typeface="Calibri" pitchFamily="34" charset="0"/>
                <a:cs typeface="Arial" charset="0"/>
              </a:rPr>
              <a:t>фазова</a:t>
            </a:r>
            <a:r>
              <a:rPr lang="en-US" b="1" smtClean="0">
                <a:latin typeface="Calibri" pitchFamily="34" charset="0"/>
                <a:cs typeface="Arial" charset="0"/>
              </a:rPr>
              <a:t> Cdk</a:t>
            </a:r>
            <a:r>
              <a:rPr lang="en-US" smtClean="0">
                <a:latin typeface="Calibri" pitchFamily="34" charset="0"/>
                <a:cs typeface="Arial" charset="0"/>
              </a:rPr>
              <a:t> (Cdk1) </a:t>
            </a:r>
            <a:endParaRPr lang="ru-RU" smtClean="0">
              <a:latin typeface="Calibri" pitchFamily="34" charset="0"/>
              <a:cs typeface="Arial" charset="0"/>
            </a:endParaRPr>
          </a:p>
          <a:p>
            <a:pPr marL="571500" indent="-571500" eaLnBrk="1" hangingPunct="1">
              <a:lnSpc>
                <a:spcPct val="90000"/>
              </a:lnSpc>
            </a:pPr>
            <a:r>
              <a:rPr lang="ru-RU" sz="2600" smtClean="0">
                <a:latin typeface="Calibri" pitchFamily="34" charset="0"/>
                <a:cs typeface="Arial" charset="0"/>
              </a:rPr>
              <a:t>Рівні кіназ у клітині залишаються достатньо стабільними</a:t>
            </a:r>
            <a:r>
              <a:rPr lang="en-US" sz="2600" smtClean="0">
                <a:latin typeface="Calibri" pitchFamily="34" charset="0"/>
                <a:cs typeface="Arial" charset="0"/>
              </a:rPr>
              <a:t>, </a:t>
            </a:r>
            <a:r>
              <a:rPr lang="ru-RU" sz="2600" smtClean="0">
                <a:latin typeface="Calibri" pitchFamily="34" charset="0"/>
                <a:cs typeface="Arial" charset="0"/>
              </a:rPr>
              <a:t>але кожна з них повинна зв</a:t>
            </a:r>
            <a:r>
              <a:rPr lang="en-US" sz="2600" smtClean="0">
                <a:latin typeface="Calibri" pitchFamily="34" charset="0"/>
                <a:cs typeface="Arial" charset="0"/>
              </a:rPr>
              <a:t>’</a:t>
            </a:r>
            <a:r>
              <a:rPr lang="uk-UA" sz="2600" smtClean="0">
                <a:latin typeface="Calibri" pitchFamily="34" charset="0"/>
                <a:cs typeface="Arial" charset="0"/>
              </a:rPr>
              <a:t>язати</a:t>
            </a:r>
            <a:r>
              <a:rPr lang="ru-RU" sz="2600" smtClean="0">
                <a:latin typeface="Calibri" pitchFamily="34" charset="0"/>
                <a:cs typeface="Arial" charset="0"/>
              </a:rPr>
              <a:t> </a:t>
            </a:r>
            <a:r>
              <a:rPr lang="ru-RU" sz="2600" b="1" smtClean="0">
                <a:latin typeface="Calibri" pitchFamily="34" charset="0"/>
                <a:cs typeface="Arial" charset="0"/>
              </a:rPr>
              <a:t>відповідний циклін</a:t>
            </a:r>
            <a:r>
              <a:rPr lang="ru-RU" sz="2600" smtClean="0">
                <a:latin typeface="Calibri" pitchFamily="34" charset="0"/>
                <a:cs typeface="Arial" charset="0"/>
              </a:rPr>
              <a:t> </a:t>
            </a:r>
            <a:r>
              <a:rPr lang="en-US" sz="2600" smtClean="0">
                <a:latin typeface="Calibri" pitchFamily="34" charset="0"/>
                <a:cs typeface="Arial" charset="0"/>
              </a:rPr>
              <a:t>(</a:t>
            </a:r>
            <a:r>
              <a:rPr lang="ru-RU" sz="2600" smtClean="0">
                <a:latin typeface="Calibri" pitchFamily="34" charset="0"/>
                <a:cs typeface="Arial" charset="0"/>
              </a:rPr>
              <a:t>рівень якого флюктуює</a:t>
            </a:r>
            <a:r>
              <a:rPr lang="en-US" sz="2600" smtClean="0">
                <a:latin typeface="Calibri" pitchFamily="34" charset="0"/>
                <a:cs typeface="Arial" charset="0"/>
              </a:rPr>
              <a:t>) </a:t>
            </a:r>
            <a:r>
              <a:rPr lang="ru-RU" sz="2600" smtClean="0">
                <a:latin typeface="Calibri" pitchFamily="34" charset="0"/>
                <a:cs typeface="Arial" charset="0"/>
              </a:rPr>
              <a:t>для активації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ru-RU" sz="2600" smtClean="0">
                <a:latin typeface="Calibri" pitchFamily="34" charset="0"/>
                <a:cs typeface="Arial" charset="0"/>
              </a:rPr>
              <a:t>Кінази приєднують фосфатні групи до білків, які контролюють клітинний цикл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9750" y="620713"/>
            <a:ext cx="7994650" cy="5399087"/>
          </a:xfrm>
        </p:spPr>
        <p:txBody>
          <a:bodyPr/>
          <a:lstStyle/>
          <a:p>
            <a:pPr marL="990600" lvl="1" indent="-533400" eaLnBrk="1" hangingPunct="1">
              <a:buFont typeface="Wingdings" pitchFamily="2" charset="2"/>
              <a:buAutoNum type="arabicPeriod" startAt="3"/>
            </a:pPr>
            <a:r>
              <a:rPr lang="ru-RU" sz="2800" b="1" smtClean="0">
                <a:latin typeface="Calibri" pitchFamily="34" charset="0"/>
                <a:cs typeface="Arial" charset="0"/>
              </a:rPr>
              <a:t>Комплекс, що сприяє анафазі (АРС -</a:t>
            </a:r>
            <a:r>
              <a:rPr lang="en-US" sz="2800" b="1" smtClean="0">
                <a:latin typeface="Calibri" pitchFamily="34" charset="0"/>
                <a:cs typeface="Arial" charset="0"/>
              </a:rPr>
              <a:t> </a:t>
            </a:r>
            <a:r>
              <a:rPr lang="en-US" sz="2800" smtClean="0">
                <a:latin typeface="Calibri" pitchFamily="34" charset="0"/>
                <a:cs typeface="Arial" charset="0"/>
              </a:rPr>
              <a:t>anaphase-promoting complex</a:t>
            </a:r>
            <a:r>
              <a:rPr lang="ru-RU" sz="2800" b="1" smtClean="0">
                <a:latin typeface="Calibri" pitchFamily="34" charset="0"/>
                <a:cs typeface="Arial" charset="0"/>
              </a:rPr>
              <a:t>)</a:t>
            </a:r>
            <a:r>
              <a:rPr lang="ru-RU" sz="2800" smtClean="0">
                <a:latin typeface="Calibri" pitchFamily="34" charset="0"/>
                <a:cs typeface="Arial" charset="0"/>
              </a:rPr>
              <a:t> </a:t>
            </a:r>
          </a:p>
          <a:p>
            <a:pPr marL="1371600" lvl="2" indent="-457200" eaLnBrk="1" hangingPunct="1"/>
            <a:r>
              <a:rPr lang="ru-RU" sz="2800" smtClean="0">
                <a:latin typeface="Calibri" pitchFamily="34" charset="0"/>
                <a:cs typeface="Arial" charset="0"/>
              </a:rPr>
              <a:t>запускають</a:t>
            </a:r>
            <a:r>
              <a:rPr lang="en-US" sz="2800" smtClean="0">
                <a:latin typeface="Calibri" pitchFamily="34" charset="0"/>
                <a:cs typeface="Arial" charset="0"/>
              </a:rPr>
              <a:t> </a:t>
            </a:r>
            <a:r>
              <a:rPr lang="ru-RU" sz="2800" smtClean="0">
                <a:latin typeface="Calibri" pitchFamily="34" charset="0"/>
                <a:cs typeface="Arial" charset="0"/>
              </a:rPr>
              <a:t>події, що призводять до руйнування когезинів (що утримують сестринські хроматиди) і забезпечують розділення сестринських хроматид</a:t>
            </a:r>
            <a:r>
              <a:rPr lang="en-US" sz="2800" smtClean="0">
                <a:latin typeface="Calibri" pitchFamily="34" charset="0"/>
                <a:cs typeface="Arial" charset="0"/>
              </a:rPr>
              <a:t>; </a:t>
            </a:r>
            <a:endParaRPr lang="ru-RU" sz="2800" smtClean="0">
              <a:latin typeface="Calibri" pitchFamily="34" charset="0"/>
              <a:cs typeface="Arial" charset="0"/>
            </a:endParaRPr>
          </a:p>
          <a:p>
            <a:pPr marL="1371600" lvl="2" indent="-457200" eaLnBrk="1" hangingPunct="1"/>
            <a:r>
              <a:rPr lang="ru-RU" sz="2800" smtClean="0">
                <a:latin typeface="Calibri" pitchFamily="34" charset="0"/>
                <a:cs typeface="Arial" charset="0"/>
              </a:rPr>
              <a:t>руйнують мітотичні цикліни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038350"/>
            <a:ext cx="29622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85750" y="214313"/>
            <a:ext cx="32956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solidFill>
                  <a:srgbClr val="C00000"/>
                </a:solidFill>
                <a:latin typeface="Calibri" pitchFamily="34" charset="0"/>
              </a:rPr>
              <a:t>Точки контролю </a:t>
            </a:r>
            <a:br>
              <a:rPr lang="uk-UA" sz="3200" b="1">
                <a:solidFill>
                  <a:srgbClr val="C00000"/>
                </a:solidFill>
                <a:latin typeface="Calibri" pitchFamily="34" charset="0"/>
              </a:rPr>
            </a:br>
            <a:r>
              <a:rPr lang="uk-UA" sz="3200" b="1">
                <a:solidFill>
                  <a:srgbClr val="C00000"/>
                </a:solidFill>
                <a:latin typeface="Calibri" pitchFamily="34" charset="0"/>
              </a:rPr>
              <a:t>клітинного циклу</a:t>
            </a:r>
            <a:endParaRPr lang="ru-RU" sz="32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143000" y="1643063"/>
            <a:ext cx="1785938" cy="785812"/>
          </a:xfrm>
          <a:prstGeom prst="wedgeRectCallout">
            <a:avLst>
              <a:gd name="adj1" fmla="val 78872"/>
              <a:gd name="adj2" fmla="val 56376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Контроль</a:t>
            </a:r>
          </a:p>
          <a:p>
            <a:pPr>
              <a:defRPr/>
            </a:pPr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виходу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з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S-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фази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072063" y="1214438"/>
            <a:ext cx="1785937" cy="642937"/>
          </a:xfrm>
          <a:prstGeom prst="wedgeRectCallout">
            <a:avLst>
              <a:gd name="adj1" fmla="val -28917"/>
              <a:gd name="adj2" fmla="val 144158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Контроль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входу до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мітозу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572250" y="3000375"/>
            <a:ext cx="1785938" cy="785813"/>
          </a:xfrm>
          <a:prstGeom prst="wedgeRectCallout">
            <a:avLst>
              <a:gd name="adj1" fmla="val -94489"/>
              <a:gd name="adj2" fmla="val 7381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Контроль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переходу до </a:t>
            </a:r>
            <a:r>
              <a:rPr lang="ru-RU" dirty="0" err="1">
                <a:solidFill>
                  <a:schemeClr val="tx1"/>
                </a:solidFill>
                <a:latin typeface="Calibri" pitchFamily="34" charset="0"/>
              </a:rPr>
              <a:t>анафази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786188" y="5214938"/>
            <a:ext cx="1357312" cy="785812"/>
          </a:xfrm>
          <a:prstGeom prst="wedgeRectCallout">
            <a:avLst>
              <a:gd name="adj1" fmla="val 3278"/>
              <a:gd name="adj2" fmla="val -113066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R – </a:t>
            </a:r>
            <a:r>
              <a:rPr lang="uk-UA" b="1" dirty="0">
                <a:solidFill>
                  <a:schemeClr val="tx1"/>
                </a:solidFill>
                <a:latin typeface="Calibri" pitchFamily="34" charset="0"/>
              </a:rPr>
              <a:t>точка рестрикції</a:t>
            </a: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643063" y="4929188"/>
            <a:ext cx="1357312" cy="785812"/>
          </a:xfrm>
          <a:prstGeom prst="wedgeRectCallout">
            <a:avLst>
              <a:gd name="adj1" fmla="val 84829"/>
              <a:gd name="adj2" fmla="val -117149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S – </a:t>
            </a:r>
            <a:r>
              <a:rPr lang="uk-UA" b="1" dirty="0">
                <a:solidFill>
                  <a:schemeClr val="tx1"/>
                </a:solidFill>
                <a:latin typeface="Calibri" pitchFamily="34" charset="0"/>
              </a:rPr>
              <a:t>точка старту</a:t>
            </a: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88" y="2286000"/>
            <a:ext cx="1135062" cy="3698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 err="1">
                <a:solidFill>
                  <a:schemeClr val="accent2">
                    <a:lumMod val="50000"/>
                  </a:schemeClr>
                </a:solidFill>
              </a:rPr>
              <a:t>Апоптоз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643563" y="2428875"/>
            <a:ext cx="357187" cy="14287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85875" y="4143375"/>
            <a:ext cx="1135063" cy="3698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 err="1">
                <a:solidFill>
                  <a:schemeClr val="accent2">
                    <a:lumMod val="50000"/>
                  </a:schemeClr>
                </a:solidFill>
              </a:rPr>
              <a:t>Апоптоз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2571750" y="4286250"/>
            <a:ext cx="357188" cy="14287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41" name="TextBox 14"/>
          <p:cNvSpPr txBox="1">
            <a:spLocks noChangeArrowheads="1"/>
          </p:cNvSpPr>
          <p:nvPr/>
        </p:nvSpPr>
        <p:spPr bwMode="auto">
          <a:xfrm>
            <a:off x="5072063" y="214313"/>
            <a:ext cx="28305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/>
              <a:t>Чи достатній об</a:t>
            </a:r>
            <a:r>
              <a:rPr lang="en-US" sz="1400" i="1"/>
              <a:t>’</a:t>
            </a:r>
            <a:r>
              <a:rPr lang="uk-UA" sz="1400" i="1"/>
              <a:t>єм клітини</a:t>
            </a:r>
            <a:r>
              <a:rPr lang="ru-RU" sz="1400" i="1"/>
              <a:t>?</a:t>
            </a:r>
          </a:p>
          <a:p>
            <a:r>
              <a:rPr lang="ru-RU" sz="1400" i="1"/>
              <a:t>Чи сприятливе середовище?</a:t>
            </a:r>
          </a:p>
          <a:p>
            <a:r>
              <a:rPr lang="ru-RU" sz="1400" i="1"/>
              <a:t>Чи не ушкоджена ДНК?</a:t>
            </a:r>
          </a:p>
          <a:p>
            <a:r>
              <a:rPr lang="ru-RU" sz="1400" i="1"/>
              <a:t>Чи реплікована ДНК повністю?</a:t>
            </a:r>
            <a:endParaRPr lang="ru-RU" sz="1400"/>
          </a:p>
        </p:txBody>
      </p:sp>
      <p:sp>
        <p:nvSpPr>
          <p:cNvPr id="22542" name="TextBox 15"/>
          <p:cNvSpPr txBox="1">
            <a:spLocks noChangeArrowheads="1"/>
          </p:cNvSpPr>
          <p:nvPr/>
        </p:nvSpPr>
        <p:spPr bwMode="auto">
          <a:xfrm>
            <a:off x="6072188" y="4071938"/>
            <a:ext cx="2493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/>
              <a:t>Чи </a:t>
            </a:r>
            <a:r>
              <a:rPr lang="uk-UA" sz="1400" i="1"/>
              <a:t>усі хромосоми пов</a:t>
            </a:r>
            <a:r>
              <a:rPr lang="en-US" sz="1400" i="1"/>
              <a:t>’</a:t>
            </a:r>
            <a:r>
              <a:rPr lang="uk-UA" sz="1400" i="1"/>
              <a:t>язані </a:t>
            </a:r>
            <a:br>
              <a:rPr lang="uk-UA" sz="1400" i="1"/>
            </a:br>
            <a:r>
              <a:rPr lang="uk-UA" sz="1400" i="1"/>
              <a:t>із веретеном?</a:t>
            </a:r>
            <a:endParaRPr lang="ru-RU" sz="1400"/>
          </a:p>
        </p:txBody>
      </p:sp>
      <p:sp>
        <p:nvSpPr>
          <p:cNvPr id="22543" name="TextBox 16"/>
          <p:cNvSpPr txBox="1">
            <a:spLocks noChangeArrowheads="1"/>
          </p:cNvSpPr>
          <p:nvPr/>
        </p:nvSpPr>
        <p:spPr bwMode="auto">
          <a:xfrm>
            <a:off x="5286375" y="5072063"/>
            <a:ext cx="3308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i="1"/>
              <a:t>Ділитися або не ділитися?</a:t>
            </a:r>
          </a:p>
          <a:p>
            <a:r>
              <a:rPr lang="uk-UA" sz="1400" i="1"/>
              <a:t>(взаємодія з ростовими факторами)</a:t>
            </a:r>
            <a:endParaRPr lang="ru-RU" sz="1400"/>
          </a:p>
        </p:txBody>
      </p:sp>
      <p:sp>
        <p:nvSpPr>
          <p:cNvPr id="22544" name="TextBox 17"/>
          <p:cNvSpPr txBox="1">
            <a:spLocks noChangeArrowheads="1"/>
          </p:cNvSpPr>
          <p:nvPr/>
        </p:nvSpPr>
        <p:spPr bwMode="auto">
          <a:xfrm>
            <a:off x="741363" y="5762625"/>
            <a:ext cx="28305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/>
              <a:t>Чи достатній </a:t>
            </a:r>
            <a:r>
              <a:rPr lang="uk-UA" sz="1400" i="1"/>
              <a:t>розмір клітини</a:t>
            </a:r>
            <a:r>
              <a:rPr lang="ru-RU" sz="1400" i="1"/>
              <a:t>?</a:t>
            </a:r>
          </a:p>
          <a:p>
            <a:r>
              <a:rPr lang="ru-RU" sz="1400" i="1"/>
              <a:t>Чи не ушкоджена ДНК?</a:t>
            </a:r>
          </a:p>
          <a:p>
            <a:r>
              <a:rPr lang="ru-RU" sz="1400" i="1"/>
              <a:t>Чи сприятливе середовище?</a:t>
            </a:r>
            <a:endParaRPr lang="ru-RU" sz="1400"/>
          </a:p>
        </p:txBody>
      </p:sp>
      <p:sp>
        <p:nvSpPr>
          <p:cNvPr id="22545" name="TextBox 18"/>
          <p:cNvSpPr txBox="1">
            <a:spLocks noChangeArrowheads="1"/>
          </p:cNvSpPr>
          <p:nvPr/>
        </p:nvSpPr>
        <p:spPr bwMode="auto">
          <a:xfrm>
            <a:off x="500063" y="2500313"/>
            <a:ext cx="2419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/>
              <a:t>Чи </a:t>
            </a:r>
            <a:r>
              <a:rPr lang="uk-UA" sz="1400" i="1"/>
              <a:t>усі райони репліковані?</a:t>
            </a:r>
            <a:endParaRPr lang="ru-RU" sz="1400"/>
          </a:p>
        </p:txBody>
      </p:sp>
      <p:sp>
        <p:nvSpPr>
          <p:cNvPr id="20" name="TextBox 19"/>
          <p:cNvSpPr txBox="1"/>
          <p:nvPr/>
        </p:nvSpPr>
        <p:spPr>
          <a:xfrm>
            <a:off x="4606925" y="6215063"/>
            <a:ext cx="536575" cy="4619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G</a:t>
            </a:r>
            <a:r>
              <a:rPr lang="en-US" sz="2400" b="1" baseline="-25000" dirty="0">
                <a:solidFill>
                  <a:schemeClr val="accent2">
                    <a:lumMod val="50000"/>
                  </a:schemeClr>
                </a:solidFill>
              </a:rPr>
              <a:t>0</a:t>
            </a:r>
            <a:endParaRPr lang="ru-RU" sz="2400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>
            <a:off x="5286375" y="5929313"/>
            <a:ext cx="357188" cy="714375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6667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G</a:t>
            </a:r>
            <a:r>
              <a:rPr lang="en-US" sz="4000" b="1" baseline="-25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0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-фаза</a:t>
            </a:r>
            <a:endParaRPr lang="ru-RU" sz="4000" b="1" baseline="-250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928688"/>
            <a:ext cx="4248150" cy="5524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  <a:cs typeface="Arial" charset="0"/>
              </a:rPr>
              <a:t>Клітина може </a:t>
            </a:r>
            <a:r>
              <a:rPr lang="ru-RU" sz="2000" b="1" smtClean="0">
                <a:latin typeface="Calibri" pitchFamily="34" charset="0"/>
                <a:cs typeface="Arial" charset="0"/>
              </a:rPr>
              <a:t>виходити з клітинного циклу тимчасово або назавжди</a:t>
            </a:r>
            <a:r>
              <a:rPr lang="en-US" sz="2000" b="1" smtClean="0">
                <a:latin typeface="Calibri" pitchFamily="34" charset="0"/>
                <a:cs typeface="Arial" charset="0"/>
              </a:rPr>
              <a:t>.</a:t>
            </a:r>
            <a:r>
              <a:rPr lang="ru-RU" sz="2000" b="1" smtClean="0">
                <a:latin typeface="Calibri" pitchFamily="34" charset="0"/>
                <a:cs typeface="Arial" charset="0"/>
              </a:rPr>
              <a:t> </a:t>
            </a:r>
            <a:r>
              <a:rPr lang="ru-RU" sz="2000" smtClean="0">
                <a:latin typeface="Calibri" pitchFamily="34" charset="0"/>
                <a:cs typeface="Arial" charset="0"/>
              </a:rPr>
              <a:t>Вона виходить із циклу в </a:t>
            </a:r>
            <a:r>
              <a:rPr lang="en-US" sz="2000" smtClean="0">
                <a:latin typeface="Calibri" pitchFamily="34" charset="0"/>
                <a:cs typeface="Arial" charset="0"/>
              </a:rPr>
              <a:t>G</a:t>
            </a:r>
            <a:r>
              <a:rPr lang="en-US" sz="2000" baseline="-25000" smtClean="0">
                <a:latin typeface="Calibri" pitchFamily="34" charset="0"/>
                <a:cs typeface="Arial" charset="0"/>
              </a:rPr>
              <a:t>1</a:t>
            </a:r>
            <a:r>
              <a:rPr lang="en-US" sz="2000" smtClean="0">
                <a:latin typeface="Calibri" pitchFamily="34" charset="0"/>
                <a:cs typeface="Arial" charset="0"/>
              </a:rPr>
              <a:t> </a:t>
            </a:r>
            <a:r>
              <a:rPr lang="ru-RU" sz="2000" smtClean="0">
                <a:latin typeface="Calibri" pitchFamily="34" charset="0"/>
                <a:cs typeface="Arial" charset="0"/>
              </a:rPr>
              <a:t>і входить до стадії, що має назву </a:t>
            </a:r>
            <a:r>
              <a:rPr lang="en-US" sz="2000" smtClean="0">
                <a:latin typeface="Calibri" pitchFamily="34" charset="0"/>
                <a:cs typeface="Arial" charset="0"/>
              </a:rPr>
              <a:t>G</a:t>
            </a:r>
            <a:r>
              <a:rPr lang="en-US" sz="2000" baseline="-25000" smtClean="0">
                <a:latin typeface="Calibri" pitchFamily="34" charset="0"/>
                <a:cs typeface="Arial" charset="0"/>
              </a:rPr>
              <a:t>0</a:t>
            </a:r>
            <a:r>
              <a:rPr lang="en-US" sz="2000" smtClean="0">
                <a:latin typeface="Calibri" pitchFamily="34" charset="0"/>
                <a:cs typeface="Arial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Calibri" pitchFamily="34" charset="0"/>
                <a:cs typeface="Arial" charset="0"/>
              </a:rPr>
              <a:t>Частина </a:t>
            </a:r>
            <a:r>
              <a:rPr lang="en-US" sz="2000" b="1" smtClean="0">
                <a:latin typeface="Calibri" pitchFamily="34" charset="0"/>
                <a:cs typeface="Arial" charset="0"/>
              </a:rPr>
              <a:t>G</a:t>
            </a:r>
            <a:r>
              <a:rPr lang="en-US" sz="2000" b="1" baseline="-25000" smtClean="0">
                <a:latin typeface="Calibri" pitchFamily="34" charset="0"/>
                <a:cs typeface="Arial" charset="0"/>
              </a:rPr>
              <a:t>0</a:t>
            </a:r>
            <a:r>
              <a:rPr lang="ru-RU" sz="2000" b="1" smtClean="0">
                <a:latin typeface="Calibri" pitchFamily="34" charset="0"/>
                <a:cs typeface="Arial" charset="0"/>
              </a:rPr>
              <a:t>–клітин екстремально диференційовані</a:t>
            </a:r>
            <a:r>
              <a:rPr lang="en-US" sz="2000" smtClean="0">
                <a:latin typeface="Calibri" pitchFamily="34" charset="0"/>
                <a:cs typeface="Arial" charset="0"/>
              </a:rPr>
              <a:t>: </a:t>
            </a:r>
            <a:r>
              <a:rPr lang="uk-UA" sz="2000" smtClean="0">
                <a:latin typeface="Calibri" pitchFamily="34" charset="0"/>
                <a:cs typeface="Arial" charset="0"/>
              </a:rPr>
              <a:t>в</a:t>
            </a:r>
            <a:r>
              <a:rPr lang="ru-RU" sz="2000" smtClean="0">
                <a:latin typeface="Calibri" pitchFamily="34" charset="0"/>
                <a:cs typeface="Arial" charset="0"/>
              </a:rPr>
              <a:t>они ніколи не вступають повторно до клітинного циклу і виконують свої функції до загибелі (</a:t>
            </a:r>
            <a:r>
              <a:rPr lang="ru-RU" sz="2000" u="sng" smtClean="0">
                <a:latin typeface="Calibri" pitchFamily="34" charset="0"/>
                <a:cs typeface="Arial" charset="0"/>
              </a:rPr>
              <a:t>нейрони</a:t>
            </a:r>
            <a:r>
              <a:rPr lang="ru-RU" sz="2000" smtClean="0">
                <a:latin typeface="Calibri" pitchFamily="34" charset="0"/>
                <a:cs typeface="Arial" charset="0"/>
              </a:rPr>
              <a:t>, </a:t>
            </a:r>
            <a:r>
              <a:rPr lang="ru-RU" sz="2000" u="sng" smtClean="0">
                <a:latin typeface="Calibri" pitchFamily="34" charset="0"/>
                <a:cs typeface="Arial" charset="0"/>
              </a:rPr>
              <a:t>кардіоміоцити</a:t>
            </a:r>
            <a:r>
              <a:rPr lang="ru-RU" sz="2000" smtClean="0">
                <a:latin typeface="Calibri" pitchFamily="34" charset="0"/>
                <a:cs typeface="Arial" charset="0"/>
              </a:rPr>
              <a:t>)</a:t>
            </a:r>
            <a:r>
              <a:rPr lang="en-US" sz="2000" smtClean="0">
                <a:latin typeface="Calibri" pitchFamily="34" charset="0"/>
                <a:cs typeface="Arial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Calibri" pitchFamily="34" charset="0"/>
                <a:cs typeface="Arial" charset="0"/>
              </a:rPr>
              <a:t>Інші </a:t>
            </a:r>
            <a:r>
              <a:rPr lang="en-US" sz="2000" b="1" smtClean="0">
                <a:latin typeface="Calibri" pitchFamily="34" charset="0"/>
                <a:cs typeface="Arial" charset="0"/>
              </a:rPr>
              <a:t>G</a:t>
            </a:r>
            <a:r>
              <a:rPr lang="en-US" sz="2000" b="1" baseline="-25000" smtClean="0">
                <a:latin typeface="Calibri" pitchFamily="34" charset="0"/>
                <a:cs typeface="Arial" charset="0"/>
              </a:rPr>
              <a:t>0</a:t>
            </a:r>
            <a:r>
              <a:rPr lang="ru-RU" sz="2000" b="1" smtClean="0">
                <a:latin typeface="Calibri" pitchFamily="34" charset="0"/>
                <a:cs typeface="Arial" charset="0"/>
              </a:rPr>
              <a:t>–клітини</a:t>
            </a:r>
            <a:r>
              <a:rPr lang="ru-RU" sz="2000" smtClean="0">
                <a:latin typeface="Calibri" pitchFamily="34" charset="0"/>
                <a:cs typeface="Arial" charset="0"/>
              </a:rPr>
              <a:t> </a:t>
            </a:r>
            <a:r>
              <a:rPr lang="ru-RU" sz="2000" b="1" smtClean="0">
                <a:latin typeface="Calibri" pitchFamily="34" charset="0"/>
                <a:cs typeface="Arial" charset="0"/>
              </a:rPr>
              <a:t>можуть знову вступати до клітинного циклу</a:t>
            </a:r>
            <a:r>
              <a:rPr lang="ru-RU" sz="2000" smtClean="0">
                <a:latin typeface="Calibri" pitchFamily="34" charset="0"/>
                <a:cs typeface="Arial" charset="0"/>
              </a:rPr>
              <a:t>. Більшість </a:t>
            </a:r>
            <a:r>
              <a:rPr lang="ru-RU" sz="2000" u="sng" smtClean="0">
                <a:latin typeface="Calibri" pitchFamily="34" charset="0"/>
                <a:cs typeface="Arial" charset="0"/>
              </a:rPr>
              <a:t>лімфоцитів </a:t>
            </a:r>
            <a:r>
              <a:rPr lang="ru-RU" sz="2000" smtClean="0">
                <a:latin typeface="Calibri" pitchFamily="34" charset="0"/>
                <a:cs typeface="Arial" charset="0"/>
              </a:rPr>
              <a:t>у крові людини знаходяться у </a:t>
            </a:r>
            <a:r>
              <a:rPr lang="en-US" sz="2000" smtClean="0">
                <a:latin typeface="Calibri" pitchFamily="34" charset="0"/>
                <a:cs typeface="Arial" charset="0"/>
              </a:rPr>
              <a:t>G</a:t>
            </a:r>
            <a:r>
              <a:rPr lang="en-US" sz="2000" baseline="-25000" smtClean="0">
                <a:latin typeface="Calibri" pitchFamily="34" charset="0"/>
                <a:cs typeface="Arial" charset="0"/>
              </a:rPr>
              <a:t>0</a:t>
            </a:r>
            <a:r>
              <a:rPr lang="ru-RU" sz="2000" smtClean="0">
                <a:latin typeface="Calibri" pitchFamily="34" charset="0"/>
                <a:cs typeface="Arial" charset="0"/>
              </a:rPr>
              <a:t> стані. Але при сильній стимуляції антигенами вони можуть вступати до </a:t>
            </a:r>
            <a:r>
              <a:rPr lang="en-US" sz="2000" smtClean="0">
                <a:latin typeface="Calibri" pitchFamily="34" charset="0"/>
                <a:cs typeface="Arial" charset="0"/>
              </a:rPr>
              <a:t>G</a:t>
            </a:r>
            <a:r>
              <a:rPr lang="ru-RU" sz="2000" baseline="-25000" smtClean="0">
                <a:latin typeface="Calibri" pitchFamily="34" charset="0"/>
                <a:cs typeface="Arial" charset="0"/>
              </a:rPr>
              <a:t>1</a:t>
            </a:r>
            <a:r>
              <a:rPr lang="ru-RU" sz="2000" smtClean="0">
                <a:latin typeface="Calibri" pitchFamily="34" charset="0"/>
                <a:cs typeface="Arial" charset="0"/>
              </a:rPr>
              <a:t>-фази і проходити </a:t>
            </a:r>
            <a:r>
              <a:rPr lang="en-US" sz="2000" b="1" smtClean="0">
                <a:latin typeface="Calibri" pitchFamily="34" charset="0"/>
                <a:cs typeface="Arial" charset="0"/>
              </a:rPr>
              <a:t>S </a:t>
            </a:r>
            <a:r>
              <a:rPr lang="ru-RU" sz="2000" b="1" smtClean="0">
                <a:latin typeface="Calibri" pitchFamily="34" charset="0"/>
                <a:cs typeface="Arial" charset="0"/>
              </a:rPr>
              <a:t>фазу</a:t>
            </a:r>
            <a:r>
              <a:rPr lang="en-US" sz="2000" smtClean="0">
                <a:latin typeface="Calibri" pitchFamily="34" charset="0"/>
                <a:cs typeface="Arial" charset="0"/>
              </a:rPr>
              <a:t> </a:t>
            </a:r>
            <a:r>
              <a:rPr lang="ru-RU" sz="2000" smtClean="0">
                <a:latin typeface="Calibri" pitchFamily="34" charset="0"/>
                <a:cs typeface="Arial" charset="0"/>
              </a:rPr>
              <a:t>і</a:t>
            </a:r>
            <a:r>
              <a:rPr lang="en-US" sz="2000" smtClean="0">
                <a:latin typeface="Calibri" pitchFamily="34" charset="0"/>
                <a:cs typeface="Arial" charset="0"/>
              </a:rPr>
              <a:t> </a:t>
            </a:r>
            <a:r>
              <a:rPr lang="ru-RU" sz="2000" smtClean="0">
                <a:latin typeface="Calibri" pitchFamily="34" charset="0"/>
                <a:cs typeface="Arial" charset="0"/>
              </a:rPr>
              <a:t>фазу </a:t>
            </a:r>
            <a:r>
              <a:rPr lang="ru-RU" sz="2000" b="1" smtClean="0">
                <a:latin typeface="Calibri" pitchFamily="34" charset="0"/>
                <a:cs typeface="Arial" charset="0"/>
              </a:rPr>
              <a:t>мітозу</a:t>
            </a:r>
            <a:r>
              <a:rPr lang="en-US" sz="2000" smtClean="0">
                <a:latin typeface="Calibri" pitchFamily="34" charset="0"/>
                <a:cs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Calibri" pitchFamily="34" charset="0"/>
                <a:cs typeface="Arial" charset="0"/>
              </a:rPr>
              <a:t>Ракові клітини не можуть</a:t>
            </a:r>
            <a:r>
              <a:rPr lang="ru-RU" sz="2000" smtClean="0">
                <a:latin typeface="Calibri" pitchFamily="34" charset="0"/>
                <a:cs typeface="Arial" charset="0"/>
              </a:rPr>
              <a:t> переходити до </a:t>
            </a:r>
            <a:r>
              <a:rPr lang="en-US" sz="2000" smtClean="0">
                <a:latin typeface="Calibri" pitchFamily="34" charset="0"/>
                <a:cs typeface="Arial" charset="0"/>
              </a:rPr>
              <a:t>G</a:t>
            </a:r>
            <a:r>
              <a:rPr lang="en-US" sz="2000" baseline="-25000" smtClean="0">
                <a:latin typeface="Calibri" pitchFamily="34" charset="0"/>
                <a:cs typeface="Arial" charset="0"/>
              </a:rPr>
              <a:t>0</a:t>
            </a:r>
            <a:r>
              <a:rPr lang="ru-RU" sz="2000" smtClean="0">
                <a:latin typeface="Calibri" pitchFamily="34" charset="0"/>
                <a:cs typeface="Arial" charset="0"/>
              </a:rPr>
              <a:t>–фази і постійно повторююють клітинний цикл</a:t>
            </a:r>
            <a:r>
              <a:rPr lang="en-US" sz="2000" smtClean="0">
                <a:latin typeface="Calibri" pitchFamily="34" charset="0"/>
                <a:cs typeface="Arial" charset="0"/>
              </a:rPr>
              <a:t>. </a:t>
            </a:r>
            <a:endParaRPr lang="ru-RU" sz="2000" smtClean="0">
              <a:latin typeface="Calibri" pitchFamily="34" charset="0"/>
              <a:cs typeface="Arial" charset="0"/>
            </a:endParaRPr>
          </a:p>
        </p:txBody>
      </p:sp>
      <p:sp>
        <p:nvSpPr>
          <p:cNvPr id="23556" name="Rectangle 13"/>
          <p:cNvSpPr>
            <a:spLocks noChangeArrowheads="1"/>
          </p:cNvSpPr>
          <p:nvPr/>
        </p:nvSpPr>
        <p:spPr bwMode="auto">
          <a:xfrm rot="2212193">
            <a:off x="8316913" y="6597650"/>
            <a:ext cx="503237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3557" name="Rectangle 14"/>
          <p:cNvSpPr>
            <a:spLocks noChangeArrowheads="1"/>
          </p:cNvSpPr>
          <p:nvPr/>
        </p:nvSpPr>
        <p:spPr bwMode="auto">
          <a:xfrm rot="-3038434">
            <a:off x="8316913" y="6570663"/>
            <a:ext cx="503237" cy="71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grpSp>
        <p:nvGrpSpPr>
          <p:cNvPr id="23558" name="Group 18"/>
          <p:cNvGrpSpPr>
            <a:grpSpLocks/>
          </p:cNvGrpSpPr>
          <p:nvPr/>
        </p:nvGrpSpPr>
        <p:grpSpPr bwMode="auto">
          <a:xfrm>
            <a:off x="4787900" y="1989138"/>
            <a:ext cx="4176713" cy="4449762"/>
            <a:chOff x="3016" y="1253"/>
            <a:chExt cx="2631" cy="2803"/>
          </a:xfrm>
        </p:grpSpPr>
        <p:pic>
          <p:nvPicPr>
            <p:cNvPr id="2355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16" y="1253"/>
              <a:ext cx="2535" cy="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AutoShape 6"/>
            <p:cNvSpPr>
              <a:spLocks noChangeArrowheads="1"/>
            </p:cNvSpPr>
            <p:nvPr/>
          </p:nvSpPr>
          <p:spPr bwMode="auto">
            <a:xfrm rot="2368465">
              <a:off x="4901" y="3318"/>
              <a:ext cx="423" cy="234"/>
            </a:xfrm>
            <a:prstGeom prst="rightArrow">
              <a:avLst>
                <a:gd name="adj1" fmla="val 50000"/>
                <a:gd name="adj2" fmla="val 451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1" name="Text Box 7"/>
            <p:cNvSpPr txBox="1">
              <a:spLocks noChangeArrowheads="1"/>
            </p:cNvSpPr>
            <p:nvPr/>
          </p:nvSpPr>
          <p:spPr bwMode="auto">
            <a:xfrm>
              <a:off x="5239" y="3521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G</a:t>
              </a:r>
              <a:r>
                <a:rPr lang="en-US" b="1" baseline="-25000">
                  <a:solidFill>
                    <a:schemeClr val="tx2"/>
                  </a:solidFill>
                </a:rPr>
                <a:t>0</a:t>
              </a:r>
              <a:endParaRPr lang="ru-RU" b="1">
                <a:solidFill>
                  <a:schemeClr val="tx2"/>
                </a:solidFill>
              </a:endParaRPr>
            </a:p>
          </p:txBody>
        </p:sp>
        <p:sp>
          <p:nvSpPr>
            <p:cNvPr id="23562" name="Oval 8"/>
            <p:cNvSpPr>
              <a:spLocks noChangeArrowheads="1"/>
            </p:cNvSpPr>
            <p:nvPr/>
          </p:nvSpPr>
          <p:spPr bwMode="auto">
            <a:xfrm>
              <a:off x="4132" y="3630"/>
              <a:ext cx="77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3" name="Line 9"/>
            <p:cNvSpPr>
              <a:spLocks noChangeShapeType="1"/>
            </p:cNvSpPr>
            <p:nvPr/>
          </p:nvSpPr>
          <p:spPr bwMode="auto">
            <a:xfrm>
              <a:off x="4171" y="3708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Text Box 10"/>
            <p:cNvSpPr txBox="1">
              <a:spLocks noChangeArrowheads="1"/>
            </p:cNvSpPr>
            <p:nvPr/>
          </p:nvSpPr>
          <p:spPr bwMode="auto">
            <a:xfrm>
              <a:off x="3510" y="3823"/>
              <a:ext cx="13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/>
                <a:t>Точка рестрикції</a:t>
              </a:r>
            </a:p>
          </p:txBody>
        </p:sp>
        <p:sp>
          <p:nvSpPr>
            <p:cNvPr id="23565" name="Oval 11"/>
            <p:cNvSpPr>
              <a:spLocks noChangeArrowheads="1"/>
            </p:cNvSpPr>
            <p:nvPr/>
          </p:nvSpPr>
          <p:spPr bwMode="auto">
            <a:xfrm>
              <a:off x="4830" y="3158"/>
              <a:ext cx="817" cy="86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23566" name="AutoShape 12"/>
            <p:cNvSpPr>
              <a:spLocks noChangeArrowheads="1"/>
            </p:cNvSpPr>
            <p:nvPr/>
          </p:nvSpPr>
          <p:spPr bwMode="auto">
            <a:xfrm rot="5400000">
              <a:off x="5249" y="3828"/>
              <a:ext cx="295" cy="136"/>
            </a:xfrm>
            <a:prstGeom prst="rightArrow">
              <a:avLst>
                <a:gd name="adj1" fmla="val 50000"/>
                <a:gd name="adj2" fmla="val 54228"/>
              </a:avLst>
            </a:prstGeom>
            <a:solidFill>
              <a:srgbClr val="FF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23567" name="Freeform 16"/>
            <p:cNvSpPr>
              <a:spLocks/>
            </p:cNvSpPr>
            <p:nvPr/>
          </p:nvSpPr>
          <p:spPr bwMode="auto">
            <a:xfrm>
              <a:off x="4694" y="3430"/>
              <a:ext cx="635" cy="363"/>
            </a:xfrm>
            <a:custGeom>
              <a:avLst/>
              <a:gdLst>
                <a:gd name="T0" fmla="*/ 635 w 635"/>
                <a:gd name="T1" fmla="*/ 272 h 363"/>
                <a:gd name="T2" fmla="*/ 454 w 635"/>
                <a:gd name="T3" fmla="*/ 363 h 363"/>
                <a:gd name="T4" fmla="*/ 46 w 635"/>
                <a:gd name="T5" fmla="*/ 45 h 363"/>
                <a:gd name="T6" fmla="*/ 0 w 635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5"/>
                <a:gd name="T13" fmla="*/ 0 h 363"/>
                <a:gd name="T14" fmla="*/ 635 w 635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5" h="363">
                  <a:moveTo>
                    <a:pt x="635" y="272"/>
                  </a:moveTo>
                  <a:lnTo>
                    <a:pt x="454" y="363"/>
                  </a:lnTo>
                  <a:lnTo>
                    <a:pt x="46" y="45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Хромосоми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205038"/>
            <a:ext cx="8064500" cy="4176712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Calibri" pitchFamily="34" charset="0"/>
                <a:cs typeface="Arial" charset="0"/>
              </a:rPr>
              <a:t>У </a:t>
            </a:r>
            <a:r>
              <a:rPr lang="ru-RU" sz="2800" b="1" u="sng" smtClean="0">
                <a:latin typeface="Calibri" pitchFamily="34" charset="0"/>
                <a:cs typeface="Arial" charset="0"/>
              </a:rPr>
              <a:t>еукаріот</a:t>
            </a:r>
            <a:r>
              <a:rPr lang="ru-RU" sz="2800" smtClean="0">
                <a:latin typeface="Calibri" pitchFamily="34" charset="0"/>
                <a:cs typeface="Arial" charset="0"/>
              </a:rPr>
              <a:t> </a:t>
            </a:r>
            <a:r>
              <a:rPr lang="ru-RU" sz="2800" b="1" smtClean="0">
                <a:latin typeface="Calibri" pitchFamily="34" charset="0"/>
                <a:cs typeface="Arial" charset="0"/>
              </a:rPr>
              <a:t>у періоді </a:t>
            </a:r>
            <a:r>
              <a:rPr lang="en-US" sz="2800" b="1" smtClean="0">
                <a:latin typeface="Calibri" pitchFamily="34" charset="0"/>
                <a:cs typeface="Arial" charset="0"/>
              </a:rPr>
              <a:t>G</a:t>
            </a:r>
            <a:r>
              <a:rPr lang="ru-RU" sz="2800" b="1" baseline="-25000" smtClean="0">
                <a:latin typeface="Calibri" pitchFamily="34" charset="0"/>
                <a:cs typeface="Arial" charset="0"/>
              </a:rPr>
              <a:t>1</a:t>
            </a:r>
            <a:r>
              <a:rPr lang="ru-RU" sz="2800" b="1" smtClean="0">
                <a:latin typeface="Calibri" pitchFamily="34" charset="0"/>
                <a:cs typeface="Arial" charset="0"/>
              </a:rPr>
              <a:t> </a:t>
            </a:r>
            <a:r>
              <a:rPr lang="ru-RU" sz="2800" smtClean="0">
                <a:latin typeface="Calibri" pitchFamily="34" charset="0"/>
                <a:cs typeface="Arial" charset="0"/>
              </a:rPr>
              <a:t>хромосоми містять </a:t>
            </a:r>
            <a:r>
              <a:rPr lang="ru-RU" sz="2800" b="1" smtClean="0">
                <a:latin typeface="Calibri" pitchFamily="34" charset="0"/>
                <a:cs typeface="Arial" charset="0"/>
              </a:rPr>
              <a:t>одну молекулу ДНК </a:t>
            </a:r>
            <a:r>
              <a:rPr lang="ru-RU" sz="2800" smtClean="0">
                <a:latin typeface="Calibri" pitchFamily="34" charset="0"/>
                <a:cs typeface="Arial" charset="0"/>
              </a:rPr>
              <a:t>у вигляді </a:t>
            </a:r>
            <a:r>
              <a:rPr lang="ru-RU" sz="2800" b="1" smtClean="0">
                <a:latin typeface="Calibri" pitchFamily="34" charset="0"/>
                <a:cs typeface="Arial" charset="0"/>
              </a:rPr>
              <a:t>30 нм </a:t>
            </a:r>
            <a:r>
              <a:rPr lang="ru-RU" sz="2800" smtClean="0">
                <a:latin typeface="Calibri" pitchFamily="34" charset="0"/>
                <a:cs typeface="Arial" charset="0"/>
              </a:rPr>
              <a:t>волокон</a:t>
            </a:r>
            <a:r>
              <a:rPr lang="ru-RU" sz="2800" b="1" smtClean="0">
                <a:latin typeface="Calibri" pitchFamily="34" charset="0"/>
                <a:cs typeface="Arial" charset="0"/>
              </a:rPr>
              <a:t>, </a:t>
            </a:r>
            <a:r>
              <a:rPr lang="ru-RU" sz="2800" smtClean="0">
                <a:latin typeface="Calibri" pitchFamily="34" charset="0"/>
                <a:cs typeface="Arial" charset="0"/>
              </a:rPr>
              <a:t>пов</a:t>
            </a:r>
            <a:r>
              <a:rPr lang="en-US" sz="2800" smtClean="0">
                <a:latin typeface="Calibri" pitchFamily="34" charset="0"/>
                <a:cs typeface="Arial" charset="0"/>
              </a:rPr>
              <a:t>’</a:t>
            </a:r>
            <a:r>
              <a:rPr lang="uk-UA" sz="2800" smtClean="0">
                <a:latin typeface="Calibri" pitchFamily="34" charset="0"/>
                <a:cs typeface="Arial" charset="0"/>
              </a:rPr>
              <a:t>язану</a:t>
            </a:r>
            <a:r>
              <a:rPr lang="ru-RU" sz="2800" smtClean="0">
                <a:latin typeface="Calibri" pitchFamily="34" charset="0"/>
                <a:cs typeface="Arial" charset="0"/>
              </a:rPr>
              <a:t> з: </a:t>
            </a:r>
          </a:p>
          <a:p>
            <a:pPr lvl="1" eaLnBrk="1" hangingPunct="1"/>
            <a:r>
              <a:rPr lang="ru-RU" sz="2400" smtClean="0">
                <a:latin typeface="Calibri" pitchFamily="34" charset="0"/>
                <a:cs typeface="Arial" charset="0"/>
              </a:rPr>
              <a:t>великою кількістю </a:t>
            </a:r>
            <a:r>
              <a:rPr lang="ru-RU" sz="2400" b="1" u="sng" smtClean="0">
                <a:latin typeface="Calibri" pitchFamily="34" charset="0"/>
                <a:cs typeface="Arial" charset="0"/>
              </a:rPr>
              <a:t>гістонів</a:t>
            </a:r>
            <a:r>
              <a:rPr lang="ru-RU" sz="2400" smtClean="0">
                <a:latin typeface="Calibri" pitchFamily="34" charset="0"/>
                <a:cs typeface="Arial" charset="0"/>
              </a:rPr>
              <a:t>; </a:t>
            </a:r>
          </a:p>
          <a:p>
            <a:pPr lvl="1" eaLnBrk="1" hangingPunct="1"/>
            <a:r>
              <a:rPr lang="ru-RU" sz="2400" smtClean="0">
                <a:latin typeface="Calibri" pitchFamily="34" charset="0"/>
                <a:cs typeface="Arial" charset="0"/>
              </a:rPr>
              <a:t>невеликою кількістю різних </a:t>
            </a:r>
            <a:r>
              <a:rPr lang="ru-RU" sz="2400" b="1" u="sng" smtClean="0">
                <a:latin typeface="Calibri" pitchFamily="34" charset="0"/>
                <a:cs typeface="Arial" charset="0"/>
              </a:rPr>
              <a:t>негістонових білків</a:t>
            </a:r>
            <a:r>
              <a:rPr lang="ru-RU" sz="2400" smtClean="0">
                <a:latin typeface="Calibri" pitchFamily="34" charset="0"/>
                <a:cs typeface="Arial" charset="0"/>
              </a:rPr>
              <a:t>, більшість із яких – фактори транскрипції</a:t>
            </a:r>
            <a:r>
              <a:rPr lang="en-US" sz="2400" smtClean="0">
                <a:latin typeface="Calibri" pitchFamily="34" charset="0"/>
                <a:cs typeface="Arial" charset="0"/>
              </a:rPr>
              <a:t>. </a:t>
            </a:r>
            <a:endParaRPr lang="ru-RU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6143625" y="2571750"/>
            <a:ext cx="23399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C320E"/>
                </a:solidFill>
                <a:latin typeface="Calibri" pitchFamily="34" charset="0"/>
              </a:rPr>
              <a:t>Від ДНК до </a:t>
            </a:r>
            <a:endParaRPr lang="en-US" sz="3200" b="1">
              <a:solidFill>
                <a:srgbClr val="8C320E"/>
              </a:solidFill>
              <a:latin typeface="Calibri" pitchFamily="34" charset="0"/>
            </a:endParaRPr>
          </a:p>
          <a:p>
            <a:r>
              <a:rPr lang="ru-RU" sz="3200" b="1">
                <a:solidFill>
                  <a:srgbClr val="8C320E"/>
                </a:solidFill>
                <a:latin typeface="Calibri" pitchFamily="34" charset="0"/>
              </a:rPr>
              <a:t>метафазної </a:t>
            </a:r>
            <a:endParaRPr lang="en-US" sz="3200" b="1">
              <a:solidFill>
                <a:srgbClr val="8C320E"/>
              </a:solidFill>
              <a:latin typeface="Calibri" pitchFamily="34" charset="0"/>
            </a:endParaRPr>
          </a:p>
          <a:p>
            <a:r>
              <a:rPr lang="ru-RU" sz="3200" b="1">
                <a:solidFill>
                  <a:srgbClr val="8C320E"/>
                </a:solidFill>
                <a:latin typeface="Calibri" pitchFamily="34" charset="0"/>
              </a:rPr>
              <a:t>хромосоми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51435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411413" y="4292600"/>
            <a:ext cx="451326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2800" b="1">
                <a:latin typeface="Calibri" pitchFamily="34" charset="0"/>
              </a:rPr>
              <a:t>Упаковка ДНК у хромосоми</a:t>
            </a:r>
          </a:p>
        </p:txBody>
      </p:sp>
      <p:sp>
        <p:nvSpPr>
          <p:cNvPr id="26627" name="AutoShape 5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3970338" y="3025775"/>
            <a:ext cx="2006600" cy="406400"/>
          </a:xfrm>
          <a:prstGeom prst="actionButtonMovi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845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err="1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Питання</a:t>
            </a:r>
            <a:r>
              <a:rPr lang="ru-RU" sz="4400" b="1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лекції</a:t>
            </a:r>
            <a:r>
              <a:rPr lang="ru-RU" sz="4400" b="1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1563" y="1928813"/>
            <a:ext cx="7715250" cy="4114800"/>
          </a:xfrm>
        </p:spPr>
        <p:txBody>
          <a:bodyPr/>
          <a:lstStyle/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ru-RU" sz="3200" smtClean="0">
                <a:latin typeface="Calibri" pitchFamily="34" charset="0"/>
                <a:cs typeface="Arial" charset="0"/>
              </a:rPr>
              <a:t>Організація клітини у часі: життєвий цикл клітини і клітинний цикл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ru-RU" sz="3200" smtClean="0">
                <a:latin typeface="Calibri" pitchFamily="34" charset="0"/>
                <a:cs typeface="Arial" charset="0"/>
              </a:rPr>
              <a:t>Способи поділу клітини: мітоз, амітоз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ru-RU" sz="3200" smtClean="0">
                <a:latin typeface="Calibri" pitchFamily="34" charset="0"/>
                <a:cs typeface="Arial" charset="0"/>
              </a:rPr>
              <a:t>Мейоз – особливий спосіб поділу клітини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ru-RU" sz="3200" smtClean="0">
                <a:latin typeface="Calibri" pitchFamily="34" charset="0"/>
                <a:cs typeface="Arial" charset="0"/>
              </a:rPr>
              <a:t>Клонування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620713"/>
            <a:ext cx="4413250" cy="5399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smtClean="0">
                <a:latin typeface="Calibri" pitchFamily="34" charset="0"/>
                <a:cs typeface="Arial" charset="0"/>
              </a:rPr>
              <a:t>Перед приготуванням клітини до поділу мітозом </a:t>
            </a:r>
            <a:r>
              <a:rPr lang="ru-RU" sz="2600" b="1" smtClean="0">
                <a:latin typeface="Calibri" pitchFamily="34" charset="0"/>
                <a:cs typeface="Arial" charset="0"/>
              </a:rPr>
              <a:t>кожна хромосома подвоюється </a:t>
            </a:r>
            <a:r>
              <a:rPr lang="ru-RU" sz="2600" smtClean="0">
                <a:latin typeface="Calibri" pitchFamily="34" charset="0"/>
                <a:cs typeface="Arial" charset="0"/>
              </a:rPr>
              <a:t>(у </a:t>
            </a:r>
            <a:r>
              <a:rPr lang="en-US" sz="2600" b="1" smtClean="0">
                <a:latin typeface="Calibri" pitchFamily="34" charset="0"/>
                <a:cs typeface="Arial" charset="0"/>
              </a:rPr>
              <a:t>S </a:t>
            </a:r>
            <a:r>
              <a:rPr lang="ru-RU" sz="2600" b="1" smtClean="0">
                <a:latin typeface="Calibri" pitchFamily="34" charset="0"/>
                <a:cs typeface="Arial" charset="0"/>
              </a:rPr>
              <a:t>фазу</a:t>
            </a:r>
            <a:r>
              <a:rPr lang="ru-RU" sz="2600" smtClean="0">
                <a:latin typeface="Calibri" pitchFamily="34" charset="0"/>
                <a:cs typeface="Arial" charset="0"/>
              </a:rPr>
              <a:t> клітинного циклу)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>
                <a:latin typeface="Calibri" pitchFamily="34" charset="0"/>
                <a:cs typeface="Arial" charset="0"/>
              </a:rPr>
              <a:t>Із початком мітозу подвоєні хромосоми конденсуються, вони можуть бути </a:t>
            </a:r>
            <a:r>
              <a:rPr lang="uk-UA" sz="2600" smtClean="0">
                <a:latin typeface="Calibri" pitchFamily="34" charset="0"/>
                <a:cs typeface="Arial" charset="0"/>
              </a:rPr>
              <a:t>пофарбовані</a:t>
            </a:r>
            <a:r>
              <a:rPr lang="ru-RU" sz="2600" smtClean="0">
                <a:latin typeface="Calibri" pitchFamily="34" charset="0"/>
                <a:cs typeface="Arial" charset="0"/>
              </a:rPr>
              <a:t> й бути побаченими під світловим мікроскопом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>
                <a:latin typeface="Calibri" pitchFamily="34" charset="0"/>
                <a:cs typeface="Arial" charset="0"/>
              </a:rPr>
              <a:t>Подвоєні хромосоми називаються </a:t>
            </a:r>
            <a:r>
              <a:rPr lang="ru-RU" sz="2600" b="1" smtClean="0">
                <a:solidFill>
                  <a:srgbClr val="8C320E"/>
                </a:solidFill>
                <a:latin typeface="Calibri" pitchFamily="34" charset="0"/>
                <a:cs typeface="Arial" charset="0"/>
              </a:rPr>
              <a:t>діадами</a:t>
            </a:r>
            <a:r>
              <a:rPr lang="ru-RU" sz="2600" smtClean="0">
                <a:latin typeface="Calibri" pitchFamily="34" charset="0"/>
                <a:cs typeface="Arial" charset="0"/>
              </a:rPr>
              <a:t>. </a:t>
            </a:r>
          </a:p>
        </p:txBody>
      </p:sp>
      <p:pic>
        <p:nvPicPr>
          <p:cNvPr id="27651" name="Picture 7" descr="Dya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2060575"/>
            <a:ext cx="3960813" cy="2789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4475163"/>
            <a:ext cx="7889875" cy="2382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600" smtClean="0">
                <a:latin typeface="Arial" charset="0"/>
                <a:cs typeface="Arial" charset="0"/>
              </a:rPr>
              <a:t>Подвоєні</a:t>
            </a:r>
            <a:r>
              <a:rPr lang="en-US" sz="1600" smtClean="0">
                <a:latin typeface="Arial" charset="0"/>
                <a:cs typeface="Arial" charset="0"/>
              </a:rPr>
              <a:t> </a:t>
            </a:r>
            <a:r>
              <a:rPr lang="ru-RU" sz="1600" smtClean="0">
                <a:latin typeface="Arial" charset="0"/>
                <a:cs typeface="Arial" charset="0"/>
              </a:rPr>
              <a:t>хромосоми</a:t>
            </a:r>
            <a:r>
              <a:rPr lang="en-US" sz="1600" smtClean="0">
                <a:latin typeface="Arial" charset="0"/>
                <a:cs typeface="Arial" charset="0"/>
              </a:rPr>
              <a:t> </a:t>
            </a:r>
            <a:r>
              <a:rPr lang="ru-RU" sz="1600" smtClean="0">
                <a:latin typeface="Arial" charset="0"/>
                <a:cs typeface="Arial" charset="0"/>
              </a:rPr>
              <a:t>утримуються</a:t>
            </a:r>
            <a:r>
              <a:rPr lang="en-US" sz="1600" smtClean="0">
                <a:latin typeface="Arial" charset="0"/>
                <a:cs typeface="Arial" charset="0"/>
              </a:rPr>
              <a:t> </a:t>
            </a:r>
            <a:r>
              <a:rPr lang="ru-RU" sz="1600" smtClean="0">
                <a:latin typeface="Arial" charset="0"/>
                <a:cs typeface="Arial" charset="0"/>
              </a:rPr>
              <a:t>разом</a:t>
            </a:r>
            <a:r>
              <a:rPr lang="en-US" sz="1600" smtClean="0">
                <a:latin typeface="Arial" charset="0"/>
                <a:cs typeface="Arial" charset="0"/>
              </a:rPr>
              <a:t> </a:t>
            </a:r>
            <a:r>
              <a:rPr lang="ru-RU" sz="1600" smtClean="0">
                <a:latin typeface="Arial" charset="0"/>
                <a:cs typeface="Arial" charset="0"/>
              </a:rPr>
              <a:t>в</a:t>
            </a:r>
            <a:r>
              <a:rPr lang="en-US" sz="1600" smtClean="0">
                <a:latin typeface="Arial" charset="0"/>
                <a:cs typeface="Arial" charset="0"/>
              </a:rPr>
              <a:t> </a:t>
            </a:r>
            <a:r>
              <a:rPr lang="ru-RU" sz="1600" smtClean="0">
                <a:latin typeface="Arial" charset="0"/>
                <a:cs typeface="Arial" charset="0"/>
              </a:rPr>
              <a:t>області</a:t>
            </a:r>
            <a:r>
              <a:rPr lang="en-US" sz="1600" smtClean="0">
                <a:latin typeface="Arial" charset="0"/>
                <a:cs typeface="Arial" charset="0"/>
              </a:rPr>
              <a:t> </a:t>
            </a:r>
            <a:r>
              <a:rPr lang="ru-RU" sz="1600" b="1" smtClean="0">
                <a:latin typeface="Arial" charset="0"/>
                <a:cs typeface="Arial" charset="0"/>
              </a:rPr>
              <a:t>центромери</a:t>
            </a:r>
            <a:endParaRPr lang="ru-RU" sz="16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600" smtClean="0">
                <a:latin typeface="Arial" charset="0"/>
                <a:cs typeface="Arial" charset="0"/>
              </a:rPr>
              <a:t>Частини подвоєних хромосом мають назву </a:t>
            </a:r>
            <a:r>
              <a:rPr lang="ru-RU" sz="1600" b="1" smtClean="0">
                <a:latin typeface="Arial" charset="0"/>
                <a:cs typeface="Arial" charset="0"/>
              </a:rPr>
              <a:t>сестринських хроматид</a:t>
            </a:r>
            <a:endParaRPr lang="ru-RU" sz="16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600" b="1" smtClean="0">
                <a:latin typeface="Arial" charset="0"/>
                <a:cs typeface="Arial" charset="0"/>
              </a:rPr>
              <a:t>Кінетохор </a:t>
            </a:r>
            <a:r>
              <a:rPr lang="ru-RU" sz="1600" smtClean="0">
                <a:latin typeface="Arial" charset="0"/>
                <a:cs typeface="Arial" charset="0"/>
              </a:rPr>
              <a:t>– це комплекс білків, що формуються в центромері й беруть участь у розділенні сестринських хроматид у анафазі мітозу 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smtClean="0">
                <a:latin typeface="Arial" charset="0"/>
                <a:cs typeface="Arial" charset="0"/>
              </a:rPr>
              <a:t>Короткі плечі позначаються як </a:t>
            </a:r>
            <a:r>
              <a:rPr lang="en-US" sz="1600" b="1" smtClean="0">
                <a:latin typeface="Arial" charset="0"/>
                <a:cs typeface="Arial" charset="0"/>
              </a:rPr>
              <a:t>p </a:t>
            </a:r>
            <a:r>
              <a:rPr lang="ru-RU" sz="1600" b="1" smtClean="0">
                <a:latin typeface="Arial" charset="0"/>
                <a:cs typeface="Arial" charset="0"/>
              </a:rPr>
              <a:t>плечі</a:t>
            </a:r>
            <a:r>
              <a:rPr lang="ru-RU" sz="1600" smtClean="0">
                <a:latin typeface="Arial" charset="0"/>
                <a:cs typeface="Arial" charset="0"/>
              </a:rPr>
              <a:t>; довгі - як </a:t>
            </a:r>
            <a:r>
              <a:rPr lang="en-US" sz="1600" b="1" smtClean="0">
                <a:latin typeface="Arial" charset="0"/>
                <a:cs typeface="Arial" charset="0"/>
              </a:rPr>
              <a:t>q </a:t>
            </a:r>
            <a:r>
              <a:rPr lang="ru-RU" sz="1600" b="1" smtClean="0">
                <a:latin typeface="Arial" charset="0"/>
                <a:cs typeface="Arial" charset="0"/>
              </a:rPr>
              <a:t>плечі</a:t>
            </a:r>
            <a:r>
              <a:rPr lang="ru-RU" sz="1600" smtClean="0"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smtClean="0">
                <a:latin typeface="Arial" charset="0"/>
                <a:cs typeface="Arial" charset="0"/>
              </a:rPr>
              <a:t>Забарвлення за допомогою барвника Гімза виявляє смуги, які називаються </a:t>
            </a:r>
            <a:r>
              <a:rPr lang="en-US" sz="1600" b="1" smtClean="0">
                <a:latin typeface="Arial" charset="0"/>
                <a:cs typeface="Arial" charset="0"/>
              </a:rPr>
              <a:t>G </a:t>
            </a:r>
            <a:r>
              <a:rPr lang="ru-RU" sz="1600" b="1" smtClean="0">
                <a:latin typeface="Arial" charset="0"/>
                <a:cs typeface="Arial" charset="0"/>
              </a:rPr>
              <a:t>смугами</a:t>
            </a:r>
            <a:r>
              <a:rPr lang="ru-RU" sz="1600" smtClean="0"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smtClean="0">
                <a:latin typeface="Arial" charset="0"/>
                <a:cs typeface="Arial" charset="0"/>
              </a:rPr>
              <a:t>G </a:t>
            </a:r>
            <a:r>
              <a:rPr lang="ru-RU" sz="1600" smtClean="0">
                <a:latin typeface="Arial" charset="0"/>
                <a:cs typeface="Arial" charset="0"/>
              </a:rPr>
              <a:t>смуги нумеруються і використовуються в якості адреси генів</a:t>
            </a:r>
          </a:p>
        </p:txBody>
      </p:sp>
      <p:grpSp>
        <p:nvGrpSpPr>
          <p:cNvPr id="28675" name="Группа 4"/>
          <p:cNvGrpSpPr>
            <a:grpSpLocks/>
          </p:cNvGrpSpPr>
          <p:nvPr/>
        </p:nvGrpSpPr>
        <p:grpSpPr bwMode="auto">
          <a:xfrm>
            <a:off x="1071563" y="142875"/>
            <a:ext cx="5233987" cy="4084638"/>
            <a:chOff x="1571625" y="1071563"/>
            <a:chExt cx="6591300" cy="5156200"/>
          </a:xfrm>
        </p:grpSpPr>
        <p:pic>
          <p:nvPicPr>
            <p:cNvPr id="2867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0313" y="1071563"/>
              <a:ext cx="4129087" cy="478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TextBox 3"/>
            <p:cNvSpPr txBox="1">
              <a:spLocks noChangeArrowheads="1"/>
            </p:cNvSpPr>
            <p:nvPr/>
          </p:nvSpPr>
          <p:spPr bwMode="auto">
            <a:xfrm>
              <a:off x="4929188" y="1071563"/>
              <a:ext cx="130651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>
                  <a:solidFill>
                    <a:srgbClr val="FF0000"/>
                  </a:solidFill>
                </a:rPr>
                <a:t>Теломери</a:t>
              </a:r>
              <a:endParaRPr lang="ru-RU" b="1">
                <a:solidFill>
                  <a:srgbClr val="FF0000"/>
                </a:solidFill>
              </a:endParaRPr>
            </a:p>
          </p:txBody>
        </p:sp>
        <p:sp>
          <p:nvSpPr>
            <p:cNvPr id="28678" name="TextBox 4"/>
            <p:cNvSpPr txBox="1">
              <a:spLocks noChangeArrowheads="1"/>
            </p:cNvSpPr>
            <p:nvPr/>
          </p:nvSpPr>
          <p:spPr bwMode="auto">
            <a:xfrm>
              <a:off x="5500688" y="1714500"/>
              <a:ext cx="23860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/>
                <a:t>Супутниковий район</a:t>
              </a:r>
              <a:endParaRPr lang="ru-RU"/>
            </a:p>
          </p:txBody>
        </p:sp>
        <p:sp>
          <p:nvSpPr>
            <p:cNvPr id="28679" name="TextBox 5"/>
            <p:cNvSpPr txBox="1">
              <a:spLocks noChangeArrowheads="1"/>
            </p:cNvSpPr>
            <p:nvPr/>
          </p:nvSpPr>
          <p:spPr bwMode="auto">
            <a:xfrm>
              <a:off x="5572125" y="2143125"/>
              <a:ext cx="23669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/>
                <a:t>Вторинна перетинка</a:t>
              </a:r>
              <a:endParaRPr lang="ru-RU"/>
            </a:p>
          </p:txBody>
        </p:sp>
        <p:sp>
          <p:nvSpPr>
            <p:cNvPr id="28680" name="TextBox 6"/>
            <p:cNvSpPr txBox="1">
              <a:spLocks noChangeArrowheads="1"/>
            </p:cNvSpPr>
            <p:nvPr/>
          </p:nvSpPr>
          <p:spPr bwMode="auto">
            <a:xfrm>
              <a:off x="5643563" y="3000375"/>
              <a:ext cx="2519362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/>
                <a:t>Центромерний район</a:t>
              </a:r>
            </a:p>
            <a:p>
              <a:r>
                <a:rPr lang="uk-UA"/>
                <a:t>(первинна перетинка)</a:t>
              </a:r>
              <a:endParaRPr lang="ru-RU"/>
            </a:p>
          </p:txBody>
        </p:sp>
        <p:sp>
          <p:nvSpPr>
            <p:cNvPr id="28681" name="TextBox 7"/>
            <p:cNvSpPr txBox="1">
              <a:spLocks noChangeArrowheads="1"/>
            </p:cNvSpPr>
            <p:nvPr/>
          </p:nvSpPr>
          <p:spPr bwMode="auto">
            <a:xfrm>
              <a:off x="5143500" y="5357813"/>
              <a:ext cx="13065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>
                  <a:solidFill>
                    <a:srgbClr val="FF0000"/>
                  </a:solidFill>
                </a:rPr>
                <a:t>Теломери</a:t>
              </a:r>
              <a:endParaRPr lang="ru-RU" b="1">
                <a:solidFill>
                  <a:srgbClr val="FF0000"/>
                </a:solidFill>
              </a:endParaRPr>
            </a:p>
          </p:txBody>
        </p:sp>
        <p:sp>
          <p:nvSpPr>
            <p:cNvPr id="28682" name="TextBox 8"/>
            <p:cNvSpPr txBox="1">
              <a:spLocks noChangeArrowheads="1"/>
            </p:cNvSpPr>
            <p:nvPr/>
          </p:nvSpPr>
          <p:spPr bwMode="auto">
            <a:xfrm>
              <a:off x="3214688" y="5857875"/>
              <a:ext cx="26876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/>
                <a:t>Сестринські хроматиди</a:t>
              </a:r>
              <a:endParaRPr lang="ru-RU"/>
            </a:p>
          </p:txBody>
        </p:sp>
        <p:sp>
          <p:nvSpPr>
            <p:cNvPr id="13" name="Левая круглая скобка 12"/>
            <p:cNvSpPr/>
            <p:nvPr/>
          </p:nvSpPr>
          <p:spPr>
            <a:xfrm>
              <a:off x="3286923" y="1642693"/>
              <a:ext cx="285882" cy="1500968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Левая круглая скобка 13"/>
            <p:cNvSpPr/>
            <p:nvPr/>
          </p:nvSpPr>
          <p:spPr>
            <a:xfrm>
              <a:off x="3286923" y="3213801"/>
              <a:ext cx="285882" cy="2001959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685" name="TextBox 11"/>
            <p:cNvSpPr txBox="1">
              <a:spLocks noChangeArrowheads="1"/>
            </p:cNvSpPr>
            <p:nvPr/>
          </p:nvSpPr>
          <p:spPr bwMode="auto">
            <a:xfrm>
              <a:off x="1571625" y="2214563"/>
              <a:ext cx="1728788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/>
                <a:t>Коротке плече</a:t>
              </a:r>
            </a:p>
            <a:p>
              <a:r>
                <a:rPr lang="uk-UA"/>
                <a:t>            </a:t>
              </a:r>
              <a:r>
                <a:rPr lang="uk-UA" b="1"/>
                <a:t>р</a:t>
              </a:r>
              <a:endParaRPr lang="ru-RU" b="1"/>
            </a:p>
          </p:txBody>
        </p:sp>
        <p:sp>
          <p:nvSpPr>
            <p:cNvPr id="28686" name="TextBox 12"/>
            <p:cNvSpPr txBox="1">
              <a:spLocks noChangeArrowheads="1"/>
            </p:cNvSpPr>
            <p:nvPr/>
          </p:nvSpPr>
          <p:spPr bwMode="auto">
            <a:xfrm>
              <a:off x="1785938" y="4000500"/>
              <a:ext cx="1497012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/>
                <a:t>Довге плече</a:t>
              </a:r>
            </a:p>
            <a:p>
              <a:r>
                <a:rPr lang="uk-UA"/>
                <a:t>          </a:t>
              </a:r>
              <a:r>
                <a:rPr lang="en-US" b="1"/>
                <a:t>q</a:t>
              </a:r>
              <a:endParaRPr lang="ru-RU" b="1"/>
            </a:p>
          </p:txBody>
        </p:sp>
        <p:cxnSp>
          <p:nvCxnSpPr>
            <p:cNvPr id="17" name="Прямая со стрелкой 16"/>
            <p:cNvCxnSpPr>
              <a:stCxn id="28677" idx="1"/>
            </p:cNvCxnSpPr>
            <p:nvPr/>
          </p:nvCxnSpPr>
          <p:spPr>
            <a:xfrm rot="10800000" flipV="1">
              <a:off x="4286513" y="1255928"/>
              <a:ext cx="641737" cy="3867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28677" idx="1"/>
            </p:cNvCxnSpPr>
            <p:nvPr/>
          </p:nvCxnSpPr>
          <p:spPr>
            <a:xfrm rot="10800000" flipV="1">
              <a:off x="4786308" y="1255928"/>
              <a:ext cx="141941" cy="4589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28678" idx="1"/>
            </p:cNvCxnSpPr>
            <p:nvPr/>
          </p:nvCxnSpPr>
          <p:spPr>
            <a:xfrm rot="10800000" flipV="1">
              <a:off x="5072191" y="1899201"/>
              <a:ext cx="427825" cy="300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28679" idx="1"/>
            </p:cNvCxnSpPr>
            <p:nvPr/>
          </p:nvCxnSpPr>
          <p:spPr>
            <a:xfrm rot="10800000">
              <a:off x="5072191" y="2243883"/>
              <a:ext cx="499795" cy="841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rot="10800000" flipV="1">
              <a:off x="5144161" y="3213801"/>
              <a:ext cx="427825" cy="300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>
              <a:stCxn id="28681" idx="1"/>
            </p:cNvCxnSpPr>
            <p:nvPr/>
          </p:nvCxnSpPr>
          <p:spPr>
            <a:xfrm rot="10800000">
              <a:off x="4142572" y="5285900"/>
              <a:ext cx="1001589" cy="2565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28681" idx="1"/>
            </p:cNvCxnSpPr>
            <p:nvPr/>
          </p:nvCxnSpPr>
          <p:spPr>
            <a:xfrm rot="10800000">
              <a:off x="4714338" y="5285900"/>
              <a:ext cx="429823" cy="2565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rot="16200000" flipV="1">
              <a:off x="3643498" y="5285986"/>
              <a:ext cx="1070117" cy="719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rot="5400000" flipH="1" flipV="1">
              <a:off x="3893311" y="5036002"/>
              <a:ext cx="1142259" cy="4997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h2f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981075"/>
            <a:ext cx="424815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900113" y="3116263"/>
            <a:ext cx="3284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Метафазна хромосома</a:t>
            </a:r>
          </a:p>
        </p:txBody>
      </p:sp>
      <p:pic>
        <p:nvPicPr>
          <p:cNvPr id="29700" name="Picture 6" descr="ch2f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141663"/>
            <a:ext cx="446405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713163" y="6165850"/>
            <a:ext cx="544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Роль кінетохора у розділенні хроматид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57188"/>
            <a:ext cx="5680075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286250" y="2357438"/>
            <a:ext cx="1631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chemeClr val="bg1"/>
                </a:solidFill>
              </a:rPr>
              <a:t>Хромосома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428750" y="2500313"/>
            <a:ext cx="2070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/>
              <a:t>Мікротрубочки</a:t>
            </a:r>
            <a:endParaRPr lang="ru-RU" sz="2000" b="1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215188" y="4143375"/>
            <a:ext cx="158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/>
              <a:t>Кінетохори</a:t>
            </a:r>
            <a:endParaRPr lang="ru-RU" sz="2000" b="1"/>
          </a:p>
        </p:txBody>
      </p:sp>
      <p:cxnSp>
        <p:nvCxnSpPr>
          <p:cNvPr id="10" name="Прямая со стрелкой 9"/>
          <p:cNvCxnSpPr>
            <a:stCxn id="30725" idx="1"/>
          </p:cNvCxnSpPr>
          <p:nvPr/>
        </p:nvCxnSpPr>
        <p:spPr>
          <a:xfrm rot="10800000">
            <a:off x="4143375" y="4071938"/>
            <a:ext cx="3071813" cy="27146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0725" idx="1"/>
          </p:cNvCxnSpPr>
          <p:nvPr/>
        </p:nvCxnSpPr>
        <p:spPr>
          <a:xfrm rot="10800000" flipV="1">
            <a:off x="5143500" y="4343400"/>
            <a:ext cx="2071688" cy="8572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928688"/>
            <a:ext cx="767238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00063" y="3000375"/>
            <a:ext cx="1500187" cy="1143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500063" y="3000375"/>
            <a:ext cx="1214437" cy="9286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h2f8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250825" y="144463"/>
            <a:ext cx="454342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487988" y="3135313"/>
            <a:ext cx="34417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Каріограма людини</a:t>
            </a:r>
          </a:p>
          <a:p>
            <a:r>
              <a:rPr lang="ru-RU" sz="2400" b="1">
                <a:latin typeface="Calibri" pitchFamily="34" charset="0"/>
              </a:rPr>
              <a:t>- </a:t>
            </a:r>
            <a:r>
              <a:rPr lang="ru-RU" sz="2400">
                <a:latin typeface="Calibri" pitchFamily="34" charset="0"/>
              </a:rPr>
              <a:t>схематичне зображення хромосом, розташованих за їхніми розмірами</a:t>
            </a:r>
          </a:p>
          <a:p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Число хромосом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905000"/>
            <a:ext cx="7994650" cy="41148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Соматичні клітини містять дві копії геному і називаються </a:t>
            </a:r>
            <a:r>
              <a:rPr lang="ru-RU" sz="3200" b="1" smtClean="0">
                <a:latin typeface="Calibri" pitchFamily="34" charset="0"/>
                <a:cs typeface="Arial" charset="0"/>
              </a:rPr>
              <a:t>диплоїдними</a:t>
            </a:r>
            <a:r>
              <a:rPr lang="ru-RU" sz="3200" smtClean="0">
                <a:latin typeface="Calibri" pitchFamily="34" charset="0"/>
                <a:cs typeface="Arial" charset="0"/>
              </a:rPr>
              <a:t> (</a:t>
            </a:r>
            <a:r>
              <a:rPr lang="ru-RU" sz="3200" b="1" smtClean="0">
                <a:latin typeface="Calibri" pitchFamily="34" charset="0"/>
                <a:cs typeface="Arial" charset="0"/>
              </a:rPr>
              <a:t>2</a:t>
            </a:r>
            <a:r>
              <a:rPr lang="en-US" sz="3200" b="1" smtClean="0">
                <a:latin typeface="Calibri" pitchFamily="34" charset="0"/>
                <a:cs typeface="Arial" charset="0"/>
              </a:rPr>
              <a:t>n</a:t>
            </a:r>
            <a:r>
              <a:rPr lang="ru-RU" sz="3200" smtClean="0">
                <a:latin typeface="Calibri" pitchFamily="34" charset="0"/>
                <a:cs typeface="Arial" charset="0"/>
              </a:rPr>
              <a:t>)</a:t>
            </a:r>
          </a:p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Цей набір утворений </a:t>
            </a:r>
            <a:r>
              <a:rPr lang="ru-RU" sz="3200" b="1" smtClean="0">
                <a:latin typeface="Calibri" pitchFamily="34" charset="0"/>
                <a:cs typeface="Arial" charset="0"/>
              </a:rPr>
              <a:t>гомологічними парами</a:t>
            </a:r>
            <a:r>
              <a:rPr lang="ru-RU" sz="3200" smtClean="0">
                <a:latin typeface="Calibri" pitchFamily="34" charset="0"/>
                <a:cs typeface="Arial" charset="0"/>
              </a:rPr>
              <a:t>, кожний член яких походить із гамет кожного з батьків</a:t>
            </a:r>
          </a:p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Гамети містять </a:t>
            </a:r>
            <a:r>
              <a:rPr lang="ru-RU" sz="3200" b="1" smtClean="0">
                <a:latin typeface="Calibri" pitchFamily="34" charset="0"/>
                <a:cs typeface="Arial" charset="0"/>
              </a:rPr>
              <a:t>гаплоїдний</a:t>
            </a:r>
            <a:r>
              <a:rPr lang="ru-RU" sz="3200" smtClean="0">
                <a:latin typeface="Calibri" pitchFamily="34" charset="0"/>
                <a:cs typeface="Arial" charset="0"/>
              </a:rPr>
              <a:t> набір (</a:t>
            </a:r>
            <a:r>
              <a:rPr lang="en-US" sz="3200" b="1" smtClean="0">
                <a:latin typeface="Calibri" pitchFamily="34" charset="0"/>
                <a:cs typeface="Arial" charset="0"/>
              </a:rPr>
              <a:t>n</a:t>
            </a:r>
            <a:r>
              <a:rPr lang="ru-RU" sz="3200" smtClean="0">
                <a:latin typeface="Calibri" pitchFamily="34" charset="0"/>
                <a:cs typeface="Arial" charset="0"/>
              </a:rPr>
              <a:t>) хромосом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549275"/>
            <a:ext cx="7994650" cy="54705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Вміст ДНК у гаплоїдному наборі позначається  </a:t>
            </a:r>
            <a:r>
              <a:rPr lang="ru-RU" sz="3200" b="1" i="1" smtClean="0">
                <a:latin typeface="Calibri" pitchFamily="34" charset="0"/>
                <a:cs typeface="Arial" charset="0"/>
              </a:rPr>
              <a:t>с</a:t>
            </a:r>
          </a:p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Число хромосом у геномі позначається </a:t>
            </a:r>
            <a:r>
              <a:rPr lang="en-US" sz="3200" b="1" i="1" smtClean="0">
                <a:latin typeface="Calibri" pitchFamily="34" charset="0"/>
                <a:cs typeface="Arial" charset="0"/>
              </a:rPr>
              <a:t>n</a:t>
            </a:r>
            <a:r>
              <a:rPr lang="ru-RU" sz="3200" smtClean="0">
                <a:latin typeface="Calibri" pitchFamily="34" charset="0"/>
                <a:cs typeface="Arial" charset="0"/>
              </a:rPr>
              <a:t> </a:t>
            </a:r>
          </a:p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У людей </a:t>
            </a:r>
          </a:p>
          <a:p>
            <a:pPr lvl="1" eaLnBrk="1" hangingPunct="1"/>
            <a:r>
              <a:rPr lang="ru-RU" sz="3200" b="1" i="1" smtClean="0">
                <a:latin typeface="Calibri" pitchFamily="34" charset="0"/>
                <a:cs typeface="Arial" charset="0"/>
              </a:rPr>
              <a:t>с</a:t>
            </a:r>
            <a:r>
              <a:rPr lang="ru-RU" sz="3200" smtClean="0">
                <a:latin typeface="Calibri" pitchFamily="34" charset="0"/>
                <a:cs typeface="Arial" charset="0"/>
              </a:rPr>
              <a:t> = 3,5 × 10</a:t>
            </a:r>
            <a:r>
              <a:rPr lang="ru-RU" sz="3200" baseline="30000" smtClean="0">
                <a:latin typeface="Calibri" pitchFamily="34" charset="0"/>
                <a:cs typeface="Arial" charset="0"/>
              </a:rPr>
              <a:t>-12</a:t>
            </a:r>
            <a:r>
              <a:rPr lang="ru-RU" sz="3200" smtClean="0">
                <a:latin typeface="Calibri" pitchFamily="34" charset="0"/>
                <a:cs typeface="Arial" charset="0"/>
              </a:rPr>
              <a:t> г</a:t>
            </a:r>
          </a:p>
          <a:p>
            <a:pPr lvl="1" eaLnBrk="1" hangingPunct="1"/>
            <a:r>
              <a:rPr lang="en-US" sz="3200" b="1" i="1" smtClean="0">
                <a:latin typeface="Calibri" pitchFamily="34" charset="0"/>
                <a:cs typeface="Arial" charset="0"/>
              </a:rPr>
              <a:t>n</a:t>
            </a:r>
            <a:r>
              <a:rPr lang="ru-RU" sz="3200" smtClean="0">
                <a:latin typeface="Calibri" pitchFamily="34" charset="0"/>
                <a:cs typeface="Arial" charset="0"/>
              </a:rPr>
              <a:t> = 23</a:t>
            </a:r>
          </a:p>
          <a:p>
            <a:pPr eaLnBrk="1" hangingPunct="1"/>
            <a:endParaRPr lang="ru-RU" sz="3200" smtClean="0">
              <a:latin typeface="Calibri" pitchFamily="34" charset="0"/>
              <a:cs typeface="Arial" charset="0"/>
            </a:endParaRPr>
          </a:p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Вміст ДНК у диплоїдних клітинах – </a:t>
            </a:r>
            <a:r>
              <a:rPr lang="ru-RU" sz="3200" b="1" smtClean="0">
                <a:latin typeface="Calibri" pitchFamily="34" charset="0"/>
                <a:cs typeface="Arial" charset="0"/>
              </a:rPr>
              <a:t>2</a:t>
            </a:r>
            <a:r>
              <a:rPr lang="ru-RU" sz="3200" b="1" i="1" smtClean="0">
                <a:latin typeface="Calibri" pitchFamily="34" charset="0"/>
                <a:cs typeface="Arial" charset="0"/>
              </a:rPr>
              <a:t>с</a:t>
            </a:r>
            <a:r>
              <a:rPr lang="ru-RU" sz="3200" smtClean="0">
                <a:latin typeface="Calibri" pitchFamily="34" charset="0"/>
                <a:cs typeface="Arial" charset="0"/>
              </a:rPr>
              <a:t>, </a:t>
            </a:r>
            <a:br>
              <a:rPr lang="ru-RU" sz="3200" smtClean="0">
                <a:latin typeface="Calibri" pitchFamily="34" charset="0"/>
                <a:cs typeface="Arial" charset="0"/>
              </a:rPr>
            </a:br>
            <a:r>
              <a:rPr lang="ru-RU" sz="3200" smtClean="0">
                <a:latin typeface="Calibri" pitchFamily="34" charset="0"/>
                <a:cs typeface="Arial" charset="0"/>
              </a:rPr>
              <a:t>а число хромосом - </a:t>
            </a:r>
            <a:r>
              <a:rPr lang="ru-RU" sz="3200" b="1" smtClean="0">
                <a:latin typeface="Calibri" pitchFamily="34" charset="0"/>
                <a:cs typeface="Arial" charset="0"/>
              </a:rPr>
              <a:t>2</a:t>
            </a:r>
            <a:r>
              <a:rPr lang="en-US" sz="3200" b="1" i="1" smtClean="0">
                <a:latin typeface="Calibri" pitchFamily="34" charset="0"/>
                <a:cs typeface="Arial" charset="0"/>
              </a:rPr>
              <a:t>n</a:t>
            </a:r>
            <a:r>
              <a:rPr lang="ru-RU" sz="3200" smtClean="0">
                <a:latin typeface="Calibri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94" name="Group 74"/>
          <p:cNvGraphicFramePr>
            <a:graphicFrameLocks noGrp="1"/>
          </p:cNvGraphicFramePr>
          <p:nvPr>
            <p:ph/>
          </p:nvPr>
        </p:nvGraphicFramePr>
        <p:xfrm>
          <a:off x="900113" y="765175"/>
          <a:ext cx="7634287" cy="5532438"/>
        </p:xfrm>
        <a:graphic>
          <a:graphicData uri="http://schemas.openxmlformats.org/drawingml/2006/table">
            <a:tbl>
              <a:tblPr/>
              <a:tblGrid>
                <a:gridCol w="6767512"/>
                <a:gridCol w="866775"/>
              </a:tblGrid>
              <a:tr h="130968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C320E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Диплоїдні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320E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C320E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набори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320E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C320E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організмів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C320E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8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Homo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sapiens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людина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46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Миша 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домашня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Кукурудза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Drosophila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melanogaster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плодова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мушка)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Собака 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домашній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Каріотип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2205038"/>
            <a:ext cx="7994650" cy="3814762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libri" pitchFamily="34" charset="0"/>
                <a:cs typeface="Arial" charset="0"/>
              </a:rPr>
              <a:t>Каріотип</a:t>
            </a:r>
            <a:r>
              <a:rPr lang="ru-RU" sz="3200" smtClean="0">
                <a:latin typeface="Calibri" pitchFamily="34" charset="0"/>
                <a:cs typeface="Arial" charset="0"/>
              </a:rPr>
              <a:t> – це повний набір хромосом у клітині організму</a:t>
            </a:r>
            <a:br>
              <a:rPr lang="ru-RU" sz="3200" smtClean="0">
                <a:latin typeface="Calibri" pitchFamily="34" charset="0"/>
                <a:cs typeface="Arial" charset="0"/>
              </a:rPr>
            </a:br>
            <a:endParaRPr lang="ru-RU" sz="3200" smtClean="0">
              <a:latin typeface="Calibri" pitchFamily="34" charset="0"/>
              <a:cs typeface="Arial" charset="0"/>
            </a:endParaRPr>
          </a:p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Найчастіше за усе </a:t>
            </a:r>
            <a:r>
              <a:rPr lang="ru-RU" sz="3200" b="1" smtClean="0">
                <a:latin typeface="Calibri" pitchFamily="34" charset="0"/>
                <a:cs typeface="Arial" charset="0"/>
              </a:rPr>
              <a:t>каріотип вивчається у метафазі мітозу</a:t>
            </a:r>
            <a:r>
              <a:rPr lang="ru-RU" sz="3200" smtClean="0">
                <a:latin typeface="Calibri" pitchFamily="34" charset="0"/>
                <a:cs typeface="Arial" charset="0"/>
              </a:rPr>
              <a:t>, коли усі хромосоми представлені діадами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71750" y="3929063"/>
            <a:ext cx="6172200" cy="18938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3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Організація</a:t>
            </a:r>
            <a:r>
              <a:rPr lang="ru-RU" sz="43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3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клітини</a:t>
            </a:r>
            <a:r>
              <a:rPr lang="ru-RU" sz="43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у </a:t>
            </a:r>
            <a:r>
              <a:rPr lang="ru-RU" sz="43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часі</a:t>
            </a:r>
            <a:r>
              <a:rPr lang="ru-RU" sz="43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ru-RU" sz="43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життєвий</a:t>
            </a:r>
            <a:r>
              <a:rPr lang="ru-RU" sz="43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цикл </a:t>
            </a:r>
            <a:r>
              <a:rPr lang="ru-RU" sz="43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клітини</a:t>
            </a:r>
            <a:r>
              <a:rPr lang="ru-RU" sz="43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3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і</a:t>
            </a:r>
            <a:r>
              <a:rPr lang="ru-RU" sz="43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3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клітинний</a:t>
            </a:r>
            <a:r>
              <a:rPr lang="ru-RU" sz="43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3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цикл</a:t>
            </a:r>
            <a:endParaRPr lang="ru-RU" sz="43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Каріотип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жінки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905000"/>
            <a:ext cx="7923212" cy="41148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Каріотип жінки містить </a:t>
            </a:r>
            <a:br>
              <a:rPr lang="ru-RU" sz="3200" smtClean="0">
                <a:latin typeface="Calibri" pitchFamily="34" charset="0"/>
                <a:cs typeface="Arial" charset="0"/>
              </a:rPr>
            </a:br>
            <a:r>
              <a:rPr lang="ru-RU" sz="3200" b="1" smtClean="0">
                <a:latin typeface="Calibri" pitchFamily="34" charset="0"/>
                <a:cs typeface="Arial" charset="0"/>
              </a:rPr>
              <a:t>23 пари</a:t>
            </a:r>
            <a:r>
              <a:rPr lang="ru-RU" sz="3200" smtClean="0">
                <a:latin typeface="Calibri" pitchFamily="34" charset="0"/>
                <a:cs typeface="Arial" charset="0"/>
              </a:rPr>
              <a:t> гомологічних </a:t>
            </a:r>
            <a:br>
              <a:rPr lang="ru-RU" sz="3200" smtClean="0">
                <a:latin typeface="Calibri" pitchFamily="34" charset="0"/>
                <a:cs typeface="Arial" charset="0"/>
              </a:rPr>
            </a:br>
            <a:r>
              <a:rPr lang="ru-RU" sz="3200" smtClean="0">
                <a:latin typeface="Calibri" pitchFamily="34" charset="0"/>
                <a:cs typeface="Arial" charset="0"/>
              </a:rPr>
              <a:t>хромосом: </a:t>
            </a:r>
          </a:p>
          <a:p>
            <a:pPr lvl="1" eaLnBrk="1" hangingPunct="1"/>
            <a:r>
              <a:rPr lang="ru-RU" sz="2800" smtClean="0">
                <a:latin typeface="Calibri" pitchFamily="34" charset="0"/>
                <a:cs typeface="Arial" charset="0"/>
              </a:rPr>
              <a:t>22 пари </a:t>
            </a:r>
            <a:r>
              <a:rPr lang="ru-RU" sz="2800" b="1" smtClean="0">
                <a:latin typeface="Calibri" pitchFamily="34" charset="0"/>
                <a:cs typeface="Arial" charset="0"/>
              </a:rPr>
              <a:t>аутосом</a:t>
            </a:r>
            <a:r>
              <a:rPr lang="ru-RU" sz="2800" smtClean="0">
                <a:latin typeface="Calibri" pitchFamily="34" charset="0"/>
                <a:cs typeface="Arial" charset="0"/>
              </a:rPr>
              <a:t> </a:t>
            </a:r>
          </a:p>
          <a:p>
            <a:pPr lvl="1" eaLnBrk="1" hangingPunct="1"/>
            <a:r>
              <a:rPr lang="ru-RU" sz="2800" smtClean="0">
                <a:latin typeface="Calibri" pitchFamily="34" charset="0"/>
                <a:cs typeface="Arial" charset="0"/>
              </a:rPr>
              <a:t>1 пару </a:t>
            </a:r>
            <a:r>
              <a:rPr lang="ru-RU" sz="2800" b="1" smtClean="0">
                <a:latin typeface="Calibri" pitchFamily="34" charset="0"/>
                <a:cs typeface="Arial" charset="0"/>
              </a:rPr>
              <a:t>X хромосом</a:t>
            </a:r>
            <a:r>
              <a:rPr lang="ru-RU" sz="2800" smtClean="0">
                <a:latin typeface="Calibri" pitchFamily="34" charset="0"/>
                <a:cs typeface="Arial" charset="0"/>
              </a:rPr>
              <a:t> 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76213"/>
            <a:ext cx="2454275" cy="63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763713" y="6092825"/>
            <a:ext cx="43148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/>
              <a:t>Бальдунг Грін Ганс </a:t>
            </a:r>
            <a:r>
              <a:rPr lang="ru-RU" b="1"/>
              <a:t>Три віки і смерть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011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Каріотип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чоловіка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50" y="1500188"/>
            <a:ext cx="7994650" cy="41148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Каріотип чоловіка містить</a:t>
            </a:r>
            <a:r>
              <a:rPr lang="en-US" sz="3200" smtClean="0">
                <a:latin typeface="Calibri" pitchFamily="34" charset="0"/>
                <a:cs typeface="Arial" charset="0"/>
              </a:rPr>
              <a:t>: </a:t>
            </a:r>
            <a:endParaRPr lang="ru-RU" sz="3200" smtClean="0">
              <a:latin typeface="Calibri" pitchFamily="34" charset="0"/>
              <a:cs typeface="Arial" charset="0"/>
            </a:endParaRPr>
          </a:p>
          <a:p>
            <a:pPr lvl="1" eaLnBrk="1" hangingPunct="1"/>
            <a:r>
              <a:rPr lang="ru-RU" sz="2800" smtClean="0">
                <a:latin typeface="Calibri" pitchFamily="34" charset="0"/>
                <a:cs typeface="Arial" charset="0"/>
              </a:rPr>
              <a:t>22 пари </a:t>
            </a:r>
            <a:r>
              <a:rPr lang="ru-RU" sz="2800" b="1" smtClean="0">
                <a:latin typeface="Calibri" pitchFamily="34" charset="0"/>
                <a:cs typeface="Arial" charset="0"/>
              </a:rPr>
              <a:t>аутосом</a:t>
            </a:r>
            <a:r>
              <a:rPr lang="ru-RU" sz="2800" smtClean="0">
                <a:latin typeface="Calibri" pitchFamily="34" charset="0"/>
                <a:cs typeface="Arial" charset="0"/>
              </a:rPr>
              <a:t> </a:t>
            </a:r>
          </a:p>
          <a:p>
            <a:pPr lvl="1" eaLnBrk="1" hangingPunct="1"/>
            <a:r>
              <a:rPr lang="ru-RU" sz="2800" smtClean="0">
                <a:latin typeface="Calibri" pitchFamily="34" charset="0"/>
                <a:cs typeface="Arial" charset="0"/>
              </a:rPr>
              <a:t>одну </a:t>
            </a:r>
            <a:r>
              <a:rPr lang="ru-RU" sz="2800" b="1" smtClean="0">
                <a:latin typeface="Calibri" pitchFamily="34" charset="0"/>
                <a:cs typeface="Arial" charset="0"/>
              </a:rPr>
              <a:t>X хромосому </a:t>
            </a:r>
          </a:p>
          <a:p>
            <a:pPr lvl="1" eaLnBrk="1" hangingPunct="1"/>
            <a:r>
              <a:rPr lang="ru-RU" sz="2800" smtClean="0">
                <a:latin typeface="Calibri" pitchFamily="34" charset="0"/>
                <a:cs typeface="Arial" charset="0"/>
              </a:rPr>
              <a:t>одну </a:t>
            </a:r>
            <a:r>
              <a:rPr lang="ru-RU" sz="2800" b="1" smtClean="0">
                <a:latin typeface="Calibri" pitchFamily="34" charset="0"/>
                <a:cs typeface="Arial" charset="0"/>
              </a:rPr>
              <a:t>Y хромосому</a:t>
            </a:r>
            <a:r>
              <a:rPr lang="ru-RU" sz="2800" smtClean="0">
                <a:latin typeface="Calibri" pitchFamily="34" charset="0"/>
                <a:cs typeface="Arial" charset="0"/>
              </a:rPr>
              <a:t>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3000375" y="3571875"/>
            <a:ext cx="54006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85813" y="4714875"/>
            <a:ext cx="20351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/>
              <a:t>Бара Едуард </a:t>
            </a:r>
            <a:r>
              <a:rPr lang="ru-RU" b="1"/>
              <a:t>Корнуольський пейзаж із фігурами і олов</a:t>
            </a:r>
            <a:r>
              <a:rPr lang="en-US" b="1"/>
              <a:t>’</a:t>
            </a:r>
            <a:r>
              <a:rPr lang="ru-RU" b="1"/>
              <a:t>яними рудниками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Dow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5616575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1116013" y="5419725"/>
            <a:ext cx="3598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Ідіограма людини, хворої 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на </a:t>
            </a:r>
            <a:r>
              <a:rPr lang="ru-RU" sz="2400" b="1">
                <a:latin typeface="Calibri" pitchFamily="34" charset="0"/>
              </a:rPr>
              <a:t>синдром Дауна (+21)</a:t>
            </a:r>
            <a:r>
              <a:rPr lang="ru-RU" sz="2400">
                <a:latin typeface="Calibri" pitchFamily="34" charset="0"/>
              </a:rPr>
              <a:t> 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0725" y="1916113"/>
            <a:ext cx="33432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ch2f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473075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5487988" y="214313"/>
            <a:ext cx="347662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Вміст хромосомної ДНК людини під час клітинного циклу</a:t>
            </a:r>
            <a:r>
              <a:rPr lang="ru-RU" sz="2000">
                <a:latin typeface="Calibri" pitchFamily="34" charset="0"/>
              </a:rPr>
              <a:t> </a:t>
            </a:r>
          </a:p>
          <a:p>
            <a:endParaRPr lang="ru-RU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ru-RU" sz="200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2000">
                <a:latin typeface="Calibri" pitchFamily="34" charset="0"/>
              </a:rPr>
              <a:t>Хромосоми містять одну спіраль ДНК </a:t>
            </a:r>
            <a:r>
              <a:rPr lang="ru-RU" sz="2000" b="1">
                <a:latin typeface="Calibri" pitchFamily="34" charset="0"/>
              </a:rPr>
              <a:t>від анафази мітозу до подвоєння ДНК</a:t>
            </a:r>
            <a:r>
              <a:rPr lang="ru-RU" sz="2000">
                <a:latin typeface="Calibri" pitchFamily="34" charset="0"/>
              </a:rPr>
              <a:t> у </a:t>
            </a:r>
            <a:r>
              <a:rPr lang="en-US" sz="2000">
                <a:latin typeface="Calibri" pitchFamily="34" charset="0"/>
              </a:rPr>
              <a:t>S </a:t>
            </a:r>
            <a:r>
              <a:rPr lang="ru-RU" sz="2000">
                <a:latin typeface="Calibri" pitchFamily="34" charset="0"/>
              </a:rPr>
              <a:t>фазу. </a:t>
            </a:r>
          </a:p>
          <a:p>
            <a:pPr>
              <a:buFontTx/>
              <a:buChar char="•"/>
            </a:pPr>
            <a:r>
              <a:rPr lang="ru-RU" sz="2000">
                <a:latin typeface="Calibri" pitchFamily="34" charset="0"/>
              </a:rPr>
              <a:t> З цієї стадії до закінчення метафази мітозу хромосома містить дві хроматиди, кожна з яких містить молекулу ДНК, тобто на хромосому приходиться дві молекулі ДНК. </a:t>
            </a:r>
          </a:p>
          <a:p>
            <a:pPr>
              <a:buFontTx/>
              <a:buChar char="•"/>
            </a:pPr>
            <a:r>
              <a:rPr lang="ru-RU" sz="2000">
                <a:latin typeface="Calibri" pitchFamily="34" charset="0"/>
              </a:rPr>
              <a:t> Вміст ДНК диплоїдної клітини </a:t>
            </a:r>
            <a:r>
              <a:rPr lang="ru-RU" sz="2000" b="1">
                <a:latin typeface="Calibri" pitchFamily="34" charset="0"/>
              </a:rPr>
              <a:t>перед  </a:t>
            </a:r>
            <a:r>
              <a:rPr lang="en-US" sz="2000" b="1">
                <a:latin typeface="Calibri" pitchFamily="34" charset="0"/>
              </a:rPr>
              <a:t>S </a:t>
            </a:r>
            <a:r>
              <a:rPr lang="ru-RU" sz="2000" b="1">
                <a:latin typeface="Calibri" pitchFamily="34" charset="0"/>
              </a:rPr>
              <a:t>фазою</a:t>
            </a:r>
            <a:r>
              <a:rPr lang="ru-RU" sz="2000">
                <a:latin typeface="Calibri" pitchFamily="34" charset="0"/>
              </a:rPr>
              <a:t> -  </a:t>
            </a:r>
            <a:r>
              <a:rPr lang="ru-RU" sz="2000" b="1">
                <a:latin typeface="Calibri" pitchFamily="34" charset="0"/>
              </a:rPr>
              <a:t>2с</a:t>
            </a:r>
            <a:r>
              <a:rPr lang="ru-RU" sz="2000">
                <a:latin typeface="Calibri" pitchFamily="34" charset="0"/>
              </a:rPr>
              <a:t> (подвоєний вміст ДНК гаплоїдної клітини), тоді як </a:t>
            </a:r>
            <a:r>
              <a:rPr lang="ru-RU" sz="2000" b="1">
                <a:latin typeface="Calibri" pitchFamily="34" charset="0"/>
              </a:rPr>
              <a:t>між </a:t>
            </a:r>
            <a:r>
              <a:rPr lang="en-US" sz="2000" b="1">
                <a:latin typeface="Calibri" pitchFamily="34" charset="0"/>
              </a:rPr>
              <a:t>S </a:t>
            </a:r>
            <a:r>
              <a:rPr lang="ru-RU" sz="2000" b="1">
                <a:latin typeface="Calibri" pitchFamily="34" charset="0"/>
              </a:rPr>
              <a:t>фазою і мітозом</a:t>
            </a:r>
            <a:r>
              <a:rPr lang="ru-RU" sz="2000">
                <a:latin typeface="Calibri" pitchFamily="34" charset="0"/>
              </a:rPr>
              <a:t> він дорівнює </a:t>
            </a:r>
            <a:r>
              <a:rPr lang="ru-RU" sz="2000" b="1">
                <a:latin typeface="Calibri" pitchFamily="34" charset="0"/>
              </a:rPr>
              <a:t>4с.</a:t>
            </a: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3708400" y="4941888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2400" b="1">
                <a:solidFill>
                  <a:srgbClr val="F36329"/>
                </a:solidFill>
              </a:rPr>
              <a:t>2</a:t>
            </a:r>
            <a:r>
              <a:rPr lang="en-US" sz="2400" b="1">
                <a:solidFill>
                  <a:srgbClr val="F36329"/>
                </a:solidFill>
              </a:rPr>
              <a:t>n2c</a:t>
            </a:r>
            <a:endParaRPr lang="ru-RU" sz="2400" b="1">
              <a:solidFill>
                <a:srgbClr val="F36329"/>
              </a:solidFill>
            </a:endParaRP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179388" y="1052513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2400" b="1">
                <a:solidFill>
                  <a:srgbClr val="F36329"/>
                </a:solidFill>
              </a:rPr>
              <a:t>2</a:t>
            </a:r>
            <a:r>
              <a:rPr lang="en-US" sz="2400" b="1">
                <a:solidFill>
                  <a:srgbClr val="F36329"/>
                </a:solidFill>
              </a:rPr>
              <a:t>n4c</a:t>
            </a:r>
            <a:endParaRPr lang="ru-RU" sz="2400" b="1">
              <a:solidFill>
                <a:srgbClr val="F363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57438" y="3786188"/>
            <a:ext cx="6572250" cy="18938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Способи</a:t>
            </a:r>
            <a:r>
              <a:rPr lang="ru-RU" sz="4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поділу</a:t>
            </a:r>
            <a:r>
              <a:rPr lang="ru-RU" sz="4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клітини</a:t>
            </a:r>
            <a:r>
              <a:rPr lang="ru-RU" sz="4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:</a:t>
            </a:r>
            <a:br>
              <a:rPr lang="ru-RU" sz="4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</a:br>
            <a:r>
              <a:rPr lang="ru-RU" sz="48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мітоз</a:t>
            </a:r>
            <a:r>
              <a:rPr lang="ru-RU" sz="4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ru-RU" sz="48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амітоз</a:t>
            </a:r>
            <a:endParaRPr lang="ru-RU" sz="48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Способи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поділу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клітини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мітоз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і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амітоз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905000"/>
            <a:ext cx="7923212" cy="41148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Основні способи поділу </a:t>
            </a:r>
            <a:r>
              <a:rPr lang="ru-RU" sz="3200" b="1" smtClean="0">
                <a:latin typeface="Calibri" pitchFamily="34" charset="0"/>
                <a:cs typeface="Arial" charset="0"/>
              </a:rPr>
              <a:t>соматичних клітин</a:t>
            </a:r>
            <a:r>
              <a:rPr lang="ru-RU" sz="3200" smtClean="0">
                <a:latin typeface="Calibri" pitchFamily="34" charset="0"/>
                <a:cs typeface="Arial" charset="0"/>
              </a:rPr>
              <a:t> – мітоз і амітоз</a:t>
            </a:r>
          </a:p>
          <a:p>
            <a:pPr eaLnBrk="1" hangingPunct="1"/>
            <a:r>
              <a:rPr lang="ru-RU" sz="3200" b="1" smtClean="0">
                <a:latin typeface="Calibri" pitchFamily="34" charset="0"/>
                <a:cs typeface="Arial" charset="0"/>
              </a:rPr>
              <a:t>мітоз </a:t>
            </a:r>
            <a:r>
              <a:rPr lang="ru-RU" sz="3200" smtClean="0">
                <a:latin typeface="Calibri" pitchFamily="34" charset="0"/>
                <a:cs typeface="Arial" charset="0"/>
              </a:rPr>
              <a:t>(грец. </a:t>
            </a:r>
            <a:r>
              <a:rPr lang="ru-RU" sz="3200" i="1" smtClean="0">
                <a:latin typeface="Calibri" pitchFamily="34" charset="0"/>
                <a:cs typeface="Arial" charset="0"/>
              </a:rPr>
              <a:t>мітос </a:t>
            </a:r>
            <a:r>
              <a:rPr lang="ru-RU" sz="3200" smtClean="0">
                <a:latin typeface="Calibri" pitchFamily="34" charset="0"/>
                <a:cs typeface="Arial" charset="0"/>
              </a:rPr>
              <a:t>– нитка) – </a:t>
            </a:r>
            <a:r>
              <a:rPr lang="ru-RU" sz="3200" b="1" smtClean="0">
                <a:latin typeface="Calibri" pitchFamily="34" charset="0"/>
                <a:cs typeface="Arial" charset="0"/>
              </a:rPr>
              <a:t>непрямий поділ клітини</a:t>
            </a:r>
            <a:r>
              <a:rPr lang="ru-RU" sz="3200" smtClean="0">
                <a:latin typeface="Calibri" pitchFamily="34" charset="0"/>
                <a:cs typeface="Arial" charset="0"/>
              </a:rPr>
              <a:t>, переважний тип поділу соматичних клітин еукаріот</a:t>
            </a:r>
          </a:p>
          <a:p>
            <a:pPr eaLnBrk="1" hangingPunct="1"/>
            <a:r>
              <a:rPr lang="ru-RU" sz="3200" b="1" smtClean="0">
                <a:latin typeface="Calibri" pitchFamily="34" charset="0"/>
                <a:cs typeface="Arial" charset="0"/>
              </a:rPr>
              <a:t>Дочірні клітини, </a:t>
            </a:r>
            <a:r>
              <a:rPr lang="ru-RU" sz="3200" smtClean="0">
                <a:latin typeface="Calibri" pitchFamily="34" charset="0"/>
                <a:cs typeface="Arial" charset="0"/>
              </a:rPr>
              <a:t>що утворюються при мітозі, </a:t>
            </a:r>
            <a:r>
              <a:rPr lang="ru-RU" sz="3200" b="1" smtClean="0">
                <a:latin typeface="Calibri" pitchFamily="34" charset="0"/>
                <a:cs typeface="Arial" charset="0"/>
              </a:rPr>
              <a:t>генетично ідентичні материнській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1268413"/>
            <a:ext cx="7850187" cy="4751387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поділ клітин уперше був описаний</a:t>
            </a:r>
          </a:p>
          <a:p>
            <a:pPr lvl="1" eaLnBrk="1" hangingPunct="1"/>
            <a:r>
              <a:rPr lang="ru-RU" sz="3200" b="1" smtClean="0">
                <a:latin typeface="Calibri" pitchFamily="34" charset="0"/>
                <a:cs typeface="Arial" charset="0"/>
              </a:rPr>
              <a:t>Страсбургером</a:t>
            </a:r>
            <a:r>
              <a:rPr lang="ru-RU" sz="3200" smtClean="0">
                <a:latin typeface="Calibri" pitchFamily="34" charset="0"/>
                <a:cs typeface="Arial" charset="0"/>
              </a:rPr>
              <a:t> (1875) у рослинних клітинах</a:t>
            </a:r>
          </a:p>
          <a:p>
            <a:pPr lvl="1" eaLnBrk="1" hangingPunct="1"/>
            <a:r>
              <a:rPr lang="ru-RU" sz="3200" b="1" smtClean="0">
                <a:latin typeface="Calibri" pitchFamily="34" charset="0"/>
                <a:cs typeface="Arial" charset="0"/>
              </a:rPr>
              <a:t>Флемінгом </a:t>
            </a:r>
            <a:r>
              <a:rPr lang="ru-RU" sz="3200" smtClean="0">
                <a:latin typeface="Calibri" pitchFamily="34" charset="0"/>
                <a:cs typeface="Arial" charset="0"/>
              </a:rPr>
              <a:t>(1879) у тваринних клітинах</a:t>
            </a:r>
          </a:p>
          <a:p>
            <a:pPr lvl="1" eaLnBrk="1" hangingPunct="1">
              <a:buFont typeface="Wingdings" pitchFamily="2" charset="2"/>
              <a:buNone/>
            </a:pPr>
            <a:endParaRPr lang="ru-RU" sz="3200" smtClean="0">
              <a:latin typeface="Calibri" pitchFamily="34" charset="0"/>
              <a:cs typeface="Arial" charset="0"/>
            </a:endParaRPr>
          </a:p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Термін «мітоз» було введено </a:t>
            </a:r>
            <a:r>
              <a:rPr lang="ru-RU" sz="3200" b="1" smtClean="0">
                <a:latin typeface="Calibri" pitchFamily="34" charset="0"/>
                <a:cs typeface="Arial" charset="0"/>
              </a:rPr>
              <a:t>Флемінгом</a:t>
            </a:r>
            <a:r>
              <a:rPr lang="ru-RU" sz="3200" smtClean="0">
                <a:latin typeface="Calibri" pitchFamily="34" charset="0"/>
                <a:cs typeface="Arial" charset="0"/>
              </a:rPr>
              <a:t> у 1880 році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Амітоз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905000"/>
            <a:ext cx="7994650" cy="4619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b="1" smtClean="0">
                <a:latin typeface="Calibri" pitchFamily="34" charset="0"/>
                <a:cs typeface="Arial" charset="0"/>
              </a:rPr>
              <a:t>Амітоз </a:t>
            </a:r>
            <a:r>
              <a:rPr lang="ru-RU" sz="3200" smtClean="0">
                <a:latin typeface="Calibri" pitchFamily="34" charset="0"/>
                <a:cs typeface="Arial" charset="0"/>
              </a:rPr>
              <a:t>– </a:t>
            </a:r>
            <a:r>
              <a:rPr lang="ru-RU" sz="3200" b="1" smtClean="0">
                <a:latin typeface="Calibri" pitchFamily="34" charset="0"/>
                <a:cs typeface="Arial" charset="0"/>
              </a:rPr>
              <a:t>прямий поділ клітини</a:t>
            </a:r>
            <a:r>
              <a:rPr lang="ru-RU" sz="3200" smtClean="0">
                <a:latin typeface="Calibri" pitchFamily="34" charset="0"/>
                <a:cs typeface="Arial" charset="0"/>
              </a:rPr>
              <a:t>, при якому генетичний матеріал </a:t>
            </a:r>
            <a:r>
              <a:rPr lang="ru-RU" sz="3200" b="1" smtClean="0">
                <a:latin typeface="Calibri" pitchFamily="34" charset="0"/>
                <a:cs typeface="Arial" charset="0"/>
              </a:rPr>
              <a:t>не подвоюється (?)</a:t>
            </a:r>
            <a:r>
              <a:rPr lang="ru-RU" sz="3200" smtClean="0">
                <a:latin typeface="Calibri" pitchFamily="34" charset="0"/>
                <a:cs typeface="Arial" charset="0"/>
              </a:rPr>
              <a:t> і розподіляється (рівномірно або нерівномірно) поміж дочірніми клітинами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latin typeface="Calibri" pitchFamily="34" charset="0"/>
                <a:cs typeface="Arial" charset="0"/>
              </a:rPr>
              <a:t>Характерний для деяких одноклітинних організмів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smtClean="0">
                <a:latin typeface="Calibri" pitchFamily="34" charset="0"/>
                <a:cs typeface="Arial" charset="0"/>
              </a:rPr>
              <a:t>Зустрічається у хрящевій, сполучній тканинах, у ракових клітинах</a:t>
            </a:r>
          </a:p>
          <a:p>
            <a:pPr eaLnBrk="1" hangingPunct="1">
              <a:lnSpc>
                <a:spcPct val="90000"/>
              </a:lnSpc>
            </a:pPr>
            <a:r>
              <a:rPr lang="uk-UA" sz="3200" smtClean="0">
                <a:latin typeface="Calibri" pitchFamily="34" charset="0"/>
                <a:cs typeface="Arial" charset="0"/>
              </a:rPr>
              <a:t>Поділ амеб</a:t>
            </a:r>
            <a:endParaRPr lang="ru-RU" sz="32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285875"/>
            <a:ext cx="3168650" cy="47339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При амітозі і клітина, і ядро подовжуються і розділяються посередині</a:t>
            </a:r>
          </a:p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Дочірні клітини – приблизно рівні утворення</a:t>
            </a:r>
          </a:p>
        </p:txBody>
      </p:sp>
      <p:grpSp>
        <p:nvGrpSpPr>
          <p:cNvPr id="46083" name="Group 21"/>
          <p:cNvGrpSpPr>
            <a:grpSpLocks/>
          </p:cNvGrpSpPr>
          <p:nvPr/>
        </p:nvGrpSpPr>
        <p:grpSpPr bwMode="auto">
          <a:xfrm>
            <a:off x="3851275" y="1773238"/>
            <a:ext cx="5041900" cy="2557462"/>
            <a:chOff x="2426" y="1117"/>
            <a:chExt cx="3176" cy="1611"/>
          </a:xfrm>
        </p:grpSpPr>
        <p:grpSp>
          <p:nvGrpSpPr>
            <p:cNvPr id="46085" name="Group 8"/>
            <p:cNvGrpSpPr>
              <a:grpSpLocks/>
            </p:cNvGrpSpPr>
            <p:nvPr/>
          </p:nvGrpSpPr>
          <p:grpSpPr bwMode="auto">
            <a:xfrm>
              <a:off x="2426" y="1434"/>
              <a:ext cx="953" cy="953"/>
              <a:chOff x="2653" y="1525"/>
              <a:chExt cx="953" cy="953"/>
            </a:xfrm>
          </p:grpSpPr>
          <p:sp>
            <p:nvSpPr>
              <p:cNvPr id="46097" name="Oval 4"/>
              <p:cNvSpPr>
                <a:spLocks noChangeArrowheads="1"/>
              </p:cNvSpPr>
              <p:nvPr/>
            </p:nvSpPr>
            <p:spPr bwMode="auto">
              <a:xfrm>
                <a:off x="2653" y="1525"/>
                <a:ext cx="953" cy="9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098" name="Oval 5"/>
              <p:cNvSpPr>
                <a:spLocks noChangeArrowheads="1"/>
              </p:cNvSpPr>
              <p:nvPr/>
            </p:nvSpPr>
            <p:spPr bwMode="auto">
              <a:xfrm>
                <a:off x="2835" y="1706"/>
                <a:ext cx="589" cy="5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6086" name="Group 18"/>
            <p:cNvGrpSpPr>
              <a:grpSpLocks/>
            </p:cNvGrpSpPr>
            <p:nvPr/>
          </p:nvGrpSpPr>
          <p:grpSpPr bwMode="auto">
            <a:xfrm>
              <a:off x="3787" y="1162"/>
              <a:ext cx="758" cy="1566"/>
              <a:chOff x="3959" y="1199"/>
              <a:chExt cx="758" cy="1566"/>
            </a:xfrm>
          </p:grpSpPr>
          <p:sp>
            <p:nvSpPr>
              <p:cNvPr id="46095" name="Freeform 6"/>
              <p:cNvSpPr>
                <a:spLocks/>
              </p:cNvSpPr>
              <p:nvPr/>
            </p:nvSpPr>
            <p:spPr bwMode="auto">
              <a:xfrm>
                <a:off x="3959" y="1199"/>
                <a:ext cx="758" cy="1566"/>
              </a:xfrm>
              <a:custGeom>
                <a:avLst/>
                <a:gdLst>
                  <a:gd name="T0" fmla="*/ 191 w 758"/>
                  <a:gd name="T1" fmla="*/ 8 h 1566"/>
                  <a:gd name="T2" fmla="*/ 55 w 758"/>
                  <a:gd name="T3" fmla="*/ 54 h 1566"/>
                  <a:gd name="T4" fmla="*/ 10 w 758"/>
                  <a:gd name="T5" fmla="*/ 235 h 1566"/>
                  <a:gd name="T6" fmla="*/ 15 w 758"/>
                  <a:gd name="T7" fmla="*/ 395 h 1566"/>
                  <a:gd name="T8" fmla="*/ 102 w 758"/>
                  <a:gd name="T9" fmla="*/ 539 h 1566"/>
                  <a:gd name="T10" fmla="*/ 140 w 758"/>
                  <a:gd name="T11" fmla="*/ 711 h 1566"/>
                  <a:gd name="T12" fmla="*/ 111 w 758"/>
                  <a:gd name="T13" fmla="*/ 884 h 1566"/>
                  <a:gd name="T14" fmla="*/ 73 w 758"/>
                  <a:gd name="T15" fmla="*/ 1038 h 1566"/>
                  <a:gd name="T16" fmla="*/ 54 w 758"/>
                  <a:gd name="T17" fmla="*/ 1259 h 1566"/>
                  <a:gd name="T18" fmla="*/ 146 w 758"/>
                  <a:gd name="T19" fmla="*/ 1415 h 1566"/>
                  <a:gd name="T20" fmla="*/ 373 w 758"/>
                  <a:gd name="T21" fmla="*/ 1551 h 1566"/>
                  <a:gd name="T22" fmla="*/ 599 w 758"/>
                  <a:gd name="T23" fmla="*/ 1505 h 1566"/>
                  <a:gd name="T24" fmla="*/ 735 w 758"/>
                  <a:gd name="T25" fmla="*/ 1279 h 1566"/>
                  <a:gd name="T26" fmla="*/ 735 w 758"/>
                  <a:gd name="T27" fmla="*/ 1006 h 1566"/>
                  <a:gd name="T28" fmla="*/ 668 w 758"/>
                  <a:gd name="T29" fmla="*/ 855 h 1566"/>
                  <a:gd name="T30" fmla="*/ 582 w 758"/>
                  <a:gd name="T31" fmla="*/ 692 h 1566"/>
                  <a:gd name="T32" fmla="*/ 524 w 758"/>
                  <a:gd name="T33" fmla="*/ 577 h 1566"/>
                  <a:gd name="T34" fmla="*/ 543 w 758"/>
                  <a:gd name="T35" fmla="*/ 423 h 1566"/>
                  <a:gd name="T36" fmla="*/ 553 w 758"/>
                  <a:gd name="T37" fmla="*/ 222 h 1566"/>
                  <a:gd name="T38" fmla="*/ 486 w 758"/>
                  <a:gd name="T39" fmla="*/ 59 h 1566"/>
                  <a:gd name="T40" fmla="*/ 327 w 758"/>
                  <a:gd name="T41" fmla="*/ 8 h 1566"/>
                  <a:gd name="T42" fmla="*/ 191 w 758"/>
                  <a:gd name="T43" fmla="*/ 8 h 156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58"/>
                  <a:gd name="T67" fmla="*/ 0 h 1566"/>
                  <a:gd name="T68" fmla="*/ 758 w 758"/>
                  <a:gd name="T69" fmla="*/ 1566 h 156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58" h="1566">
                    <a:moveTo>
                      <a:pt x="191" y="8"/>
                    </a:moveTo>
                    <a:cubicBezTo>
                      <a:pt x="146" y="16"/>
                      <a:pt x="85" y="16"/>
                      <a:pt x="55" y="54"/>
                    </a:cubicBezTo>
                    <a:cubicBezTo>
                      <a:pt x="25" y="92"/>
                      <a:pt x="17" y="178"/>
                      <a:pt x="10" y="235"/>
                    </a:cubicBezTo>
                    <a:cubicBezTo>
                      <a:pt x="3" y="292"/>
                      <a:pt x="0" y="344"/>
                      <a:pt x="15" y="395"/>
                    </a:cubicBezTo>
                    <a:cubicBezTo>
                      <a:pt x="30" y="446"/>
                      <a:pt x="81" y="486"/>
                      <a:pt x="102" y="539"/>
                    </a:cubicBezTo>
                    <a:cubicBezTo>
                      <a:pt x="123" y="592"/>
                      <a:pt x="139" y="654"/>
                      <a:pt x="140" y="711"/>
                    </a:cubicBezTo>
                    <a:cubicBezTo>
                      <a:pt x="141" y="768"/>
                      <a:pt x="122" y="830"/>
                      <a:pt x="111" y="884"/>
                    </a:cubicBezTo>
                    <a:cubicBezTo>
                      <a:pt x="100" y="938"/>
                      <a:pt x="82" y="976"/>
                      <a:pt x="73" y="1038"/>
                    </a:cubicBezTo>
                    <a:cubicBezTo>
                      <a:pt x="64" y="1100"/>
                      <a:pt x="42" y="1196"/>
                      <a:pt x="54" y="1259"/>
                    </a:cubicBezTo>
                    <a:cubicBezTo>
                      <a:pt x="66" y="1322"/>
                      <a:pt x="93" y="1366"/>
                      <a:pt x="146" y="1415"/>
                    </a:cubicBezTo>
                    <a:cubicBezTo>
                      <a:pt x="199" y="1464"/>
                      <a:pt x="298" y="1536"/>
                      <a:pt x="373" y="1551"/>
                    </a:cubicBezTo>
                    <a:cubicBezTo>
                      <a:pt x="448" y="1566"/>
                      <a:pt x="539" y="1550"/>
                      <a:pt x="599" y="1505"/>
                    </a:cubicBezTo>
                    <a:cubicBezTo>
                      <a:pt x="659" y="1460"/>
                      <a:pt x="712" y="1362"/>
                      <a:pt x="735" y="1279"/>
                    </a:cubicBezTo>
                    <a:cubicBezTo>
                      <a:pt x="758" y="1196"/>
                      <a:pt x="746" y="1077"/>
                      <a:pt x="735" y="1006"/>
                    </a:cubicBezTo>
                    <a:cubicBezTo>
                      <a:pt x="724" y="935"/>
                      <a:pt x="693" y="907"/>
                      <a:pt x="668" y="855"/>
                    </a:cubicBezTo>
                    <a:cubicBezTo>
                      <a:pt x="643" y="803"/>
                      <a:pt x="606" y="738"/>
                      <a:pt x="582" y="692"/>
                    </a:cubicBezTo>
                    <a:cubicBezTo>
                      <a:pt x="558" y="646"/>
                      <a:pt x="531" y="622"/>
                      <a:pt x="524" y="577"/>
                    </a:cubicBezTo>
                    <a:cubicBezTo>
                      <a:pt x="517" y="532"/>
                      <a:pt x="538" y="482"/>
                      <a:pt x="543" y="423"/>
                    </a:cubicBezTo>
                    <a:cubicBezTo>
                      <a:pt x="548" y="364"/>
                      <a:pt x="563" y="283"/>
                      <a:pt x="553" y="222"/>
                    </a:cubicBezTo>
                    <a:cubicBezTo>
                      <a:pt x="543" y="161"/>
                      <a:pt x="524" y="95"/>
                      <a:pt x="486" y="59"/>
                    </a:cubicBezTo>
                    <a:cubicBezTo>
                      <a:pt x="448" y="23"/>
                      <a:pt x="376" y="16"/>
                      <a:pt x="327" y="8"/>
                    </a:cubicBezTo>
                    <a:cubicBezTo>
                      <a:pt x="278" y="0"/>
                      <a:pt x="236" y="0"/>
                      <a:pt x="191" y="8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6" name="Freeform 7"/>
              <p:cNvSpPr>
                <a:spLocks/>
              </p:cNvSpPr>
              <p:nvPr/>
            </p:nvSpPr>
            <p:spPr bwMode="auto">
              <a:xfrm>
                <a:off x="4150" y="1344"/>
                <a:ext cx="373" cy="1188"/>
              </a:xfrm>
              <a:custGeom>
                <a:avLst/>
                <a:gdLst>
                  <a:gd name="T0" fmla="*/ 0 w 758"/>
                  <a:gd name="T1" fmla="*/ 2 h 1566"/>
                  <a:gd name="T2" fmla="*/ 0 w 758"/>
                  <a:gd name="T3" fmla="*/ 2 h 1566"/>
                  <a:gd name="T4" fmla="*/ 0 w 758"/>
                  <a:gd name="T5" fmla="*/ 6 h 1566"/>
                  <a:gd name="T6" fmla="*/ 0 w 758"/>
                  <a:gd name="T7" fmla="*/ 11 h 1566"/>
                  <a:gd name="T8" fmla="*/ 0 w 758"/>
                  <a:gd name="T9" fmla="*/ 14 h 1566"/>
                  <a:gd name="T10" fmla="*/ 0 w 758"/>
                  <a:gd name="T11" fmla="*/ 19 h 1566"/>
                  <a:gd name="T12" fmla="*/ 0 w 758"/>
                  <a:gd name="T13" fmla="*/ 24 h 1566"/>
                  <a:gd name="T14" fmla="*/ 0 w 758"/>
                  <a:gd name="T15" fmla="*/ 28 h 1566"/>
                  <a:gd name="T16" fmla="*/ 0 w 758"/>
                  <a:gd name="T17" fmla="*/ 35 h 1566"/>
                  <a:gd name="T18" fmla="*/ 0 w 758"/>
                  <a:gd name="T19" fmla="*/ 39 h 1566"/>
                  <a:gd name="T20" fmla="*/ 0 w 758"/>
                  <a:gd name="T21" fmla="*/ 43 h 1566"/>
                  <a:gd name="T22" fmla="*/ 0 w 758"/>
                  <a:gd name="T23" fmla="*/ 42 h 1566"/>
                  <a:gd name="T24" fmla="*/ 0 w 758"/>
                  <a:gd name="T25" fmla="*/ 35 h 1566"/>
                  <a:gd name="T26" fmla="*/ 0 w 758"/>
                  <a:gd name="T27" fmla="*/ 28 h 1566"/>
                  <a:gd name="T28" fmla="*/ 0 w 758"/>
                  <a:gd name="T29" fmla="*/ 24 h 1566"/>
                  <a:gd name="T30" fmla="*/ 0 w 758"/>
                  <a:gd name="T31" fmla="*/ 19 h 1566"/>
                  <a:gd name="T32" fmla="*/ 0 w 758"/>
                  <a:gd name="T33" fmla="*/ 15 h 1566"/>
                  <a:gd name="T34" fmla="*/ 0 w 758"/>
                  <a:gd name="T35" fmla="*/ 11 h 1566"/>
                  <a:gd name="T36" fmla="*/ 0 w 758"/>
                  <a:gd name="T37" fmla="*/ 6 h 1566"/>
                  <a:gd name="T38" fmla="*/ 0 w 758"/>
                  <a:gd name="T39" fmla="*/ 2 h 1566"/>
                  <a:gd name="T40" fmla="*/ 0 w 758"/>
                  <a:gd name="T41" fmla="*/ 2 h 1566"/>
                  <a:gd name="T42" fmla="*/ 0 w 758"/>
                  <a:gd name="T43" fmla="*/ 2 h 156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58"/>
                  <a:gd name="T67" fmla="*/ 0 h 1566"/>
                  <a:gd name="T68" fmla="*/ 758 w 758"/>
                  <a:gd name="T69" fmla="*/ 1566 h 156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58" h="1566">
                    <a:moveTo>
                      <a:pt x="191" y="8"/>
                    </a:moveTo>
                    <a:cubicBezTo>
                      <a:pt x="146" y="16"/>
                      <a:pt x="85" y="16"/>
                      <a:pt x="55" y="54"/>
                    </a:cubicBezTo>
                    <a:cubicBezTo>
                      <a:pt x="25" y="92"/>
                      <a:pt x="17" y="178"/>
                      <a:pt x="10" y="235"/>
                    </a:cubicBezTo>
                    <a:cubicBezTo>
                      <a:pt x="3" y="292"/>
                      <a:pt x="0" y="344"/>
                      <a:pt x="15" y="395"/>
                    </a:cubicBezTo>
                    <a:cubicBezTo>
                      <a:pt x="30" y="446"/>
                      <a:pt x="81" y="486"/>
                      <a:pt x="102" y="539"/>
                    </a:cubicBezTo>
                    <a:cubicBezTo>
                      <a:pt x="123" y="592"/>
                      <a:pt x="139" y="654"/>
                      <a:pt x="140" y="711"/>
                    </a:cubicBezTo>
                    <a:cubicBezTo>
                      <a:pt x="141" y="768"/>
                      <a:pt x="122" y="830"/>
                      <a:pt x="111" y="884"/>
                    </a:cubicBezTo>
                    <a:cubicBezTo>
                      <a:pt x="100" y="938"/>
                      <a:pt x="82" y="976"/>
                      <a:pt x="73" y="1038"/>
                    </a:cubicBezTo>
                    <a:cubicBezTo>
                      <a:pt x="64" y="1100"/>
                      <a:pt x="42" y="1196"/>
                      <a:pt x="54" y="1259"/>
                    </a:cubicBezTo>
                    <a:cubicBezTo>
                      <a:pt x="66" y="1322"/>
                      <a:pt x="93" y="1366"/>
                      <a:pt x="146" y="1415"/>
                    </a:cubicBezTo>
                    <a:cubicBezTo>
                      <a:pt x="199" y="1464"/>
                      <a:pt x="298" y="1536"/>
                      <a:pt x="373" y="1551"/>
                    </a:cubicBezTo>
                    <a:cubicBezTo>
                      <a:pt x="448" y="1566"/>
                      <a:pt x="539" y="1550"/>
                      <a:pt x="599" y="1505"/>
                    </a:cubicBezTo>
                    <a:cubicBezTo>
                      <a:pt x="659" y="1460"/>
                      <a:pt x="712" y="1362"/>
                      <a:pt x="735" y="1279"/>
                    </a:cubicBezTo>
                    <a:cubicBezTo>
                      <a:pt x="758" y="1196"/>
                      <a:pt x="746" y="1077"/>
                      <a:pt x="735" y="1006"/>
                    </a:cubicBezTo>
                    <a:cubicBezTo>
                      <a:pt x="724" y="935"/>
                      <a:pt x="693" y="907"/>
                      <a:pt x="668" y="855"/>
                    </a:cubicBezTo>
                    <a:cubicBezTo>
                      <a:pt x="643" y="803"/>
                      <a:pt x="606" y="738"/>
                      <a:pt x="582" y="692"/>
                    </a:cubicBezTo>
                    <a:cubicBezTo>
                      <a:pt x="558" y="646"/>
                      <a:pt x="531" y="622"/>
                      <a:pt x="524" y="577"/>
                    </a:cubicBezTo>
                    <a:cubicBezTo>
                      <a:pt x="517" y="532"/>
                      <a:pt x="538" y="482"/>
                      <a:pt x="543" y="423"/>
                    </a:cubicBezTo>
                    <a:cubicBezTo>
                      <a:pt x="548" y="364"/>
                      <a:pt x="563" y="283"/>
                      <a:pt x="553" y="222"/>
                    </a:cubicBezTo>
                    <a:cubicBezTo>
                      <a:pt x="543" y="161"/>
                      <a:pt x="524" y="95"/>
                      <a:pt x="486" y="59"/>
                    </a:cubicBezTo>
                    <a:cubicBezTo>
                      <a:pt x="448" y="23"/>
                      <a:pt x="376" y="16"/>
                      <a:pt x="327" y="8"/>
                    </a:cubicBezTo>
                    <a:cubicBezTo>
                      <a:pt x="278" y="0"/>
                      <a:pt x="236" y="0"/>
                      <a:pt x="191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087" name="Group 9"/>
            <p:cNvGrpSpPr>
              <a:grpSpLocks/>
            </p:cNvGrpSpPr>
            <p:nvPr/>
          </p:nvGrpSpPr>
          <p:grpSpPr bwMode="auto">
            <a:xfrm>
              <a:off x="4921" y="1117"/>
              <a:ext cx="635" cy="544"/>
              <a:chOff x="2653" y="1525"/>
              <a:chExt cx="953" cy="953"/>
            </a:xfrm>
          </p:grpSpPr>
          <p:sp>
            <p:nvSpPr>
              <p:cNvPr id="46093" name="Oval 10"/>
              <p:cNvSpPr>
                <a:spLocks noChangeArrowheads="1"/>
              </p:cNvSpPr>
              <p:nvPr/>
            </p:nvSpPr>
            <p:spPr bwMode="auto">
              <a:xfrm>
                <a:off x="2653" y="1525"/>
                <a:ext cx="953" cy="9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094" name="Oval 11"/>
              <p:cNvSpPr>
                <a:spLocks noChangeArrowheads="1"/>
              </p:cNvSpPr>
              <p:nvPr/>
            </p:nvSpPr>
            <p:spPr bwMode="auto">
              <a:xfrm>
                <a:off x="2835" y="1706"/>
                <a:ext cx="589" cy="5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6088" name="Group 15"/>
            <p:cNvGrpSpPr>
              <a:grpSpLocks/>
            </p:cNvGrpSpPr>
            <p:nvPr/>
          </p:nvGrpSpPr>
          <p:grpSpPr bwMode="auto">
            <a:xfrm>
              <a:off x="4967" y="2069"/>
              <a:ext cx="635" cy="544"/>
              <a:chOff x="2653" y="1525"/>
              <a:chExt cx="953" cy="953"/>
            </a:xfrm>
          </p:grpSpPr>
          <p:sp>
            <p:nvSpPr>
              <p:cNvPr id="46091" name="Oval 16"/>
              <p:cNvSpPr>
                <a:spLocks noChangeArrowheads="1"/>
              </p:cNvSpPr>
              <p:nvPr/>
            </p:nvSpPr>
            <p:spPr bwMode="auto">
              <a:xfrm>
                <a:off x="2653" y="1525"/>
                <a:ext cx="953" cy="9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092" name="Oval 17"/>
              <p:cNvSpPr>
                <a:spLocks noChangeArrowheads="1"/>
              </p:cNvSpPr>
              <p:nvPr/>
            </p:nvSpPr>
            <p:spPr bwMode="auto">
              <a:xfrm>
                <a:off x="2835" y="1706"/>
                <a:ext cx="589" cy="5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6089" name="AutoShape 19"/>
            <p:cNvSpPr>
              <a:spLocks noChangeArrowheads="1"/>
            </p:cNvSpPr>
            <p:nvPr/>
          </p:nvSpPr>
          <p:spPr bwMode="auto">
            <a:xfrm>
              <a:off x="3515" y="1797"/>
              <a:ext cx="272" cy="27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0" name="AutoShape 20"/>
            <p:cNvSpPr>
              <a:spLocks noChangeArrowheads="1"/>
            </p:cNvSpPr>
            <p:nvPr/>
          </p:nvSpPr>
          <p:spPr bwMode="auto">
            <a:xfrm>
              <a:off x="4604" y="1752"/>
              <a:ext cx="272" cy="27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084" name="Text Box 22"/>
          <p:cNvSpPr txBox="1">
            <a:spLocks noChangeArrowheads="1"/>
          </p:cNvSpPr>
          <p:nvPr/>
        </p:nvSpPr>
        <p:spPr bwMode="auto">
          <a:xfrm>
            <a:off x="6011863" y="4724400"/>
            <a:ext cx="1201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Амітоз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692150"/>
            <a:ext cx="7850187" cy="532765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У високоорганізованих організмів розрізняють амітоз двох типів:</a:t>
            </a:r>
          </a:p>
          <a:p>
            <a:pPr lvl="1" eaLnBrk="1" hangingPunct="1"/>
            <a:r>
              <a:rPr lang="ru-RU" sz="3200" b="1" smtClean="0">
                <a:latin typeface="Calibri" pitchFamily="34" charset="0"/>
                <a:cs typeface="Arial" charset="0"/>
              </a:rPr>
              <a:t>що призводить до утворення багатоядерних</a:t>
            </a:r>
            <a:r>
              <a:rPr lang="ru-RU" sz="3200" smtClean="0">
                <a:latin typeface="Calibri" pitchFamily="34" charset="0"/>
                <a:cs typeface="Arial" charset="0"/>
              </a:rPr>
              <a:t> </a:t>
            </a:r>
            <a:r>
              <a:rPr lang="ru-RU" sz="3200" b="1" smtClean="0">
                <a:latin typeface="Calibri" pitchFamily="34" charset="0"/>
                <a:cs typeface="Arial" charset="0"/>
              </a:rPr>
              <a:t>клітин </a:t>
            </a:r>
            <a:r>
              <a:rPr lang="ru-RU" sz="3200" smtClean="0">
                <a:latin typeface="Calibri" pitchFamily="34" charset="0"/>
                <a:cs typeface="Arial" charset="0"/>
              </a:rPr>
              <a:t>(в епітелії, печінці), які далі не діляться, старіють і гинуть</a:t>
            </a:r>
          </a:p>
          <a:p>
            <a:pPr lvl="1" eaLnBrk="1" hangingPunct="1"/>
            <a:r>
              <a:rPr lang="ru-RU" sz="3200" b="1" smtClean="0">
                <a:latin typeface="Calibri" pitchFamily="34" charset="0"/>
                <a:cs typeface="Arial" charset="0"/>
              </a:rPr>
              <a:t>що призводить до розділення однієї клітини на дві</a:t>
            </a:r>
            <a:r>
              <a:rPr lang="ru-RU" sz="3200" smtClean="0">
                <a:latin typeface="Calibri" pitchFamily="34" charset="0"/>
                <a:cs typeface="Arial" charset="0"/>
              </a:rPr>
              <a:t> (у хрящі, пухкій сполучній тканині) з утворенням ізогенних груп клітин із однієї материнської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Життєвий</a:t>
            </a:r>
            <a:r>
              <a:rPr lang="ru-RU" sz="4000" b="1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і</a:t>
            </a:r>
            <a:r>
              <a:rPr lang="ru-RU" sz="4000" b="1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клітинний</a:t>
            </a:r>
            <a:r>
              <a:rPr lang="ru-RU" sz="4000" b="1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 цикли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905000"/>
            <a:ext cx="8066087" cy="41148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У житті клітини розрізняють </a:t>
            </a:r>
            <a:r>
              <a:rPr lang="ru-RU" sz="3200" b="1" smtClean="0">
                <a:latin typeface="Calibri" pitchFamily="34" charset="0"/>
                <a:cs typeface="Arial" charset="0"/>
              </a:rPr>
              <a:t>життєвий цикл </a:t>
            </a:r>
            <a:r>
              <a:rPr lang="ru-RU" sz="3200" smtClean="0">
                <a:latin typeface="Calibri" pitchFamily="34" charset="0"/>
                <a:cs typeface="Arial" charset="0"/>
              </a:rPr>
              <a:t>і </a:t>
            </a:r>
            <a:r>
              <a:rPr lang="ru-RU" sz="3200" b="1" smtClean="0">
                <a:latin typeface="Calibri" pitchFamily="34" charset="0"/>
                <a:cs typeface="Arial" charset="0"/>
              </a:rPr>
              <a:t>клітинний цикл</a:t>
            </a:r>
          </a:p>
          <a:p>
            <a:pPr lvl="1" eaLnBrk="1" hangingPunct="1"/>
            <a:r>
              <a:rPr lang="ru-RU" sz="2800" b="1" smtClean="0">
                <a:latin typeface="Calibri" pitchFamily="34" charset="0"/>
                <a:cs typeface="Arial" charset="0"/>
              </a:rPr>
              <a:t>Життєвий цикл</a:t>
            </a:r>
            <a:r>
              <a:rPr lang="ru-RU" sz="2800" smtClean="0">
                <a:latin typeface="Calibri" pitchFamily="34" charset="0"/>
                <a:cs typeface="Arial" charset="0"/>
              </a:rPr>
              <a:t> – період від утворення клітини з материнської до наступного поділу або загибелі клітини</a:t>
            </a:r>
          </a:p>
          <a:p>
            <a:pPr lvl="1" eaLnBrk="1" hangingPunct="1"/>
            <a:r>
              <a:rPr lang="ru-RU" sz="2800" b="1" smtClean="0">
                <a:latin typeface="Calibri" pitchFamily="34" charset="0"/>
                <a:cs typeface="Arial" charset="0"/>
              </a:rPr>
              <a:t>Клітинний цикл </a:t>
            </a:r>
            <a:r>
              <a:rPr lang="ru-RU" sz="2800" smtClean="0">
                <a:latin typeface="Calibri" pitchFamily="34" charset="0"/>
                <a:cs typeface="Arial" charset="0"/>
              </a:rPr>
              <a:t>включає підготовку до мітозу (інтерфазу) і мітоз. Друга назва процесу - </a:t>
            </a:r>
            <a:r>
              <a:rPr lang="ru-RU" sz="2800" b="1" smtClean="0">
                <a:latin typeface="Calibri" pitchFamily="34" charset="0"/>
                <a:cs typeface="Arial" charset="0"/>
              </a:rPr>
              <a:t>мітотичний цикл.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3851275" y="4581525"/>
            <a:ext cx="1196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Мітоз</a:t>
            </a:r>
          </a:p>
        </p:txBody>
      </p:sp>
      <p:sp>
        <p:nvSpPr>
          <p:cNvPr id="48131" name="AutoShape 5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3505200" y="3044825"/>
            <a:ext cx="1987550" cy="406400"/>
          </a:xfrm>
          <a:prstGeom prst="actionButtonMovi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Мітоз</a:t>
            </a:r>
            <a:endParaRPr lang="ru-RU" sz="4000" b="1" dirty="0" smtClean="0">
              <a:solidFill>
                <a:schemeClr val="hlin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905000"/>
            <a:ext cx="79946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smtClean="0">
                <a:latin typeface="Calibri" pitchFamily="34" charset="0"/>
                <a:cs typeface="Arial" charset="0"/>
              </a:rPr>
              <a:t>При поділі еукаріотичної клітини на дві, кожна дочірня клітина повинна отримати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b="1" u="sng" smtClean="0">
                <a:solidFill>
                  <a:srgbClr val="8C320E"/>
                </a:solidFill>
                <a:latin typeface="Calibri" pitchFamily="34" charset="0"/>
                <a:cs typeface="Arial" charset="0"/>
              </a:rPr>
              <a:t>повний набір генів</a:t>
            </a:r>
            <a:r>
              <a:rPr lang="ru-RU" sz="2800" smtClean="0">
                <a:latin typeface="Calibri" pitchFamily="34" charset="0"/>
                <a:cs typeface="Arial" charset="0"/>
              </a:rPr>
              <a:t> (для диплоїдних клітин </a:t>
            </a:r>
            <a:r>
              <a:rPr lang="ru-RU" sz="2800" b="1" smtClean="0">
                <a:latin typeface="Calibri" pitchFamily="34" charset="0"/>
                <a:cs typeface="Arial" charset="0"/>
              </a:rPr>
              <a:t>2</a:t>
            </a:r>
            <a:r>
              <a:rPr lang="en-US" sz="2800" b="1" smtClean="0">
                <a:latin typeface="Calibri" pitchFamily="34" charset="0"/>
                <a:cs typeface="Arial" charset="0"/>
              </a:rPr>
              <a:t>n</a:t>
            </a:r>
            <a:r>
              <a:rPr lang="ru-RU" sz="2800" smtClean="0">
                <a:latin typeface="Calibri" pitchFamily="34" charset="0"/>
                <a:cs typeface="Arial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b="1" u="sng" smtClean="0">
                <a:latin typeface="Calibri" pitchFamily="34" charset="0"/>
                <a:cs typeface="Arial" charset="0"/>
              </a:rPr>
              <a:t>пару центріолей</a:t>
            </a:r>
            <a:r>
              <a:rPr lang="ru-RU" sz="2800" smtClean="0">
                <a:latin typeface="Calibri" pitchFamily="34" charset="0"/>
                <a:cs typeface="Arial" charset="0"/>
              </a:rPr>
              <a:t> (у тваринних клітинах)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певну кількість </a:t>
            </a:r>
            <a:r>
              <a:rPr lang="ru-RU" sz="2800" b="1" smtClean="0">
                <a:latin typeface="Calibri" pitchFamily="34" charset="0"/>
                <a:cs typeface="Arial" charset="0"/>
                <a:hlinkClick r:id="rId3"/>
              </a:rPr>
              <a:t>мітохондрій</a:t>
            </a:r>
            <a:endParaRPr lang="ru-RU" sz="2800" smtClean="0">
              <a:latin typeface="Calibri" pitchFamily="34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певну кількість </a:t>
            </a:r>
            <a:r>
              <a:rPr lang="ru-RU" sz="2800" b="1" smtClean="0">
                <a:latin typeface="Calibri" pitchFamily="34" charset="0"/>
                <a:cs typeface="Arial" charset="0"/>
                <a:hlinkClick r:id="rId4"/>
              </a:rPr>
              <a:t>рибосом</a:t>
            </a:r>
            <a:r>
              <a:rPr lang="ru-RU" sz="2800" smtClean="0">
                <a:latin typeface="Calibri" pitchFamily="34" charset="0"/>
                <a:cs typeface="Arial" charset="0"/>
              </a:rPr>
              <a:t>, частину </a:t>
            </a:r>
            <a:r>
              <a:rPr lang="ru-RU" sz="2800" b="1" smtClean="0">
                <a:latin typeface="Calibri" pitchFamily="34" charset="0"/>
                <a:cs typeface="Arial" charset="0"/>
                <a:hlinkClick r:id="rId5"/>
              </a:rPr>
              <a:t>ЕПР</a:t>
            </a:r>
            <a:r>
              <a:rPr lang="ru-RU" sz="2800" smtClean="0">
                <a:latin typeface="Calibri" pitchFamily="34" charset="0"/>
                <a:cs typeface="Arial" charset="0"/>
              </a:rPr>
              <a:t>, та інших органел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Забезпечення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дочірніх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клітин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точним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диплоїдним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набором </a:t>
            </a:r>
            <a:r>
              <a:rPr lang="ru-RU" sz="28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генів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потребує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великої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точності</a:t>
            </a:r>
            <a:endParaRPr lang="ru-RU" sz="28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56100" y="2133600"/>
            <a:ext cx="42497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Calibri" pitchFamily="34" charset="0"/>
                <a:cs typeface="Arial" charset="0"/>
              </a:rPr>
              <a:t>Фото дає графічне уявлення проблеми. Показано не більше 3% однієї молекули ДНК із хромосоми людини (після видалення гістонів). Розуміючи, що це тільки 3% ДНК лише однієї із 46 хромосом, можно уявити проблему, із якою зустрічається клітина перед поділом.</a:t>
            </a:r>
          </a:p>
        </p:txBody>
      </p:sp>
      <p:pic>
        <p:nvPicPr>
          <p:cNvPr id="50180" name="Picture 4" descr="Laemm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60575"/>
            <a:ext cx="396081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428750" y="5965825"/>
            <a:ext cx="62579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2400" b="1">
                <a:solidFill>
                  <a:srgbClr val="8C320E"/>
                </a:solidFill>
                <a:latin typeface="Calibri" pitchFamily="34" charset="0"/>
              </a:rPr>
              <a:t>Проблема вирішується за допомогою мітозу!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4625" y="314325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Фази</a:t>
            </a:r>
            <a:r>
              <a:rPr lang="ru-RU" sz="4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мітозу</a:t>
            </a:r>
            <a:endParaRPr lang="ru-RU" sz="44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1773238"/>
            <a:ext cx="7850187" cy="4246562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Мітоз включає:</a:t>
            </a:r>
          </a:p>
          <a:p>
            <a:pPr lvl="1" eaLnBrk="1" hangingPunct="1"/>
            <a:r>
              <a:rPr lang="ru-RU" sz="3200" b="1" smtClean="0">
                <a:latin typeface="Calibri" pitchFamily="34" charset="0"/>
                <a:cs typeface="Arial" charset="0"/>
              </a:rPr>
              <a:t>Каріокінез </a:t>
            </a:r>
            <a:r>
              <a:rPr lang="ru-RU" sz="3200" smtClean="0">
                <a:latin typeface="Calibri" pitchFamily="34" charset="0"/>
                <a:cs typeface="Arial" charset="0"/>
              </a:rPr>
              <a:t>(поділ ядра) – 4 основні фази</a:t>
            </a:r>
          </a:p>
          <a:p>
            <a:pPr lvl="1" eaLnBrk="1" hangingPunct="1"/>
            <a:r>
              <a:rPr lang="ru-RU" sz="3200" b="1" smtClean="0">
                <a:latin typeface="Calibri" pitchFamily="34" charset="0"/>
                <a:cs typeface="Arial" charset="0"/>
              </a:rPr>
              <a:t>Цитокінез </a:t>
            </a:r>
            <a:r>
              <a:rPr lang="ru-RU" sz="3200" smtClean="0">
                <a:latin typeface="Calibri" pitchFamily="34" charset="0"/>
                <a:cs typeface="Arial" charset="0"/>
              </a:rPr>
              <a:t>(поділ цитоплазми)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ch2f10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323850" y="260350"/>
            <a:ext cx="5553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6280150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5940425" y="333375"/>
            <a:ext cx="2973388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400" b="1">
                <a:solidFill>
                  <a:schemeClr val="tx2"/>
                </a:solidFill>
              </a:rPr>
              <a:t>Профаза</a:t>
            </a:r>
            <a:r>
              <a:rPr lang="ru-RU" sz="2400">
                <a:solidFill>
                  <a:schemeClr val="tx2"/>
                </a:solidFill>
              </a:rPr>
              <a:t/>
            </a:r>
            <a:br>
              <a:rPr lang="ru-RU" sz="2400">
                <a:solidFill>
                  <a:schemeClr val="tx2"/>
                </a:solidFill>
              </a:rPr>
            </a:br>
            <a:endParaRPr lang="ru-RU" sz="2400">
              <a:solidFill>
                <a:schemeClr val="tx2"/>
              </a:solidFill>
            </a:endParaRPr>
          </a:p>
          <a:p>
            <a:pPr lvl="1"/>
            <a:r>
              <a:rPr lang="ru-RU" sz="1600">
                <a:solidFill>
                  <a:schemeClr val="tx2"/>
                </a:solidFill>
              </a:rPr>
              <a:t>Дві </a:t>
            </a:r>
            <a:r>
              <a:rPr lang="ru-RU" sz="1600">
                <a:solidFill>
                  <a:schemeClr val="tx2"/>
                </a:solidFill>
                <a:hlinkClick r:id="rId4"/>
              </a:rPr>
              <a:t>центросоми</a:t>
            </a:r>
            <a:r>
              <a:rPr lang="ru-RU" sz="1600">
                <a:solidFill>
                  <a:schemeClr val="tx2"/>
                </a:solidFill>
              </a:rPr>
              <a:t> клітини, що містять по парі центріолей, пересуваються до протилежних полюсів клітини. </a:t>
            </a:r>
          </a:p>
          <a:p>
            <a:pPr lvl="1"/>
            <a:r>
              <a:rPr lang="ru-RU" sz="1600">
                <a:solidFill>
                  <a:schemeClr val="tx2"/>
                </a:solidFill>
              </a:rPr>
              <a:t>Форм</a:t>
            </a:r>
            <a:r>
              <a:rPr lang="uk-UA" sz="1600">
                <a:solidFill>
                  <a:schemeClr val="tx2"/>
                </a:solidFill>
              </a:rPr>
              <a:t>ується</a:t>
            </a:r>
            <a:r>
              <a:rPr lang="en-US" sz="1600">
                <a:solidFill>
                  <a:schemeClr val="tx2"/>
                </a:solidFill>
              </a:rPr>
              <a:t> </a:t>
            </a:r>
            <a:r>
              <a:rPr lang="ru-RU" sz="1600" b="1">
                <a:solidFill>
                  <a:schemeClr val="tx2"/>
                </a:solidFill>
              </a:rPr>
              <a:t>мітотичне</a:t>
            </a:r>
            <a:r>
              <a:rPr lang="en-US" sz="1600" b="1">
                <a:solidFill>
                  <a:schemeClr val="tx2"/>
                </a:solidFill>
              </a:rPr>
              <a:t> </a:t>
            </a:r>
            <a:r>
              <a:rPr lang="ru-RU" sz="1600" b="1">
                <a:solidFill>
                  <a:schemeClr val="tx2"/>
                </a:solidFill>
              </a:rPr>
              <a:t>веретено</a:t>
            </a:r>
            <a:r>
              <a:rPr lang="en-US" sz="1600">
                <a:solidFill>
                  <a:schemeClr val="tx2"/>
                </a:solidFill>
              </a:rPr>
              <a:t>. </a:t>
            </a:r>
            <a:r>
              <a:rPr lang="ru-RU" sz="1600">
                <a:solidFill>
                  <a:schemeClr val="tx2"/>
                </a:solidFill>
              </a:rPr>
              <a:t>Воно утворене нитками, які містять ~20 </a:t>
            </a:r>
            <a:r>
              <a:rPr lang="ru-RU" sz="1600">
                <a:solidFill>
                  <a:schemeClr val="tx2"/>
                </a:solidFill>
                <a:hlinkClick r:id="rId4"/>
              </a:rPr>
              <a:t>мікротрубочок</a:t>
            </a:r>
            <a:r>
              <a:rPr lang="ru-RU" sz="1600">
                <a:solidFill>
                  <a:schemeClr val="tx2"/>
                </a:solidFill>
              </a:rPr>
              <a:t>. Мікротрубочки утворюються з мономерів тубуліну в цитоплазмі і ростуть із кожної центросоми. </a:t>
            </a:r>
          </a:p>
          <a:p>
            <a:pPr lvl="1"/>
            <a:r>
              <a:rPr lang="ru-RU" sz="1600" b="1">
                <a:solidFill>
                  <a:schemeClr val="tx2"/>
                </a:solidFill>
              </a:rPr>
              <a:t>Хромосоми стають більш короткими і компактними.</a:t>
            </a:r>
          </a:p>
        </p:txBody>
      </p:sp>
      <p:sp>
        <p:nvSpPr>
          <p:cNvPr id="53253" name="AutoShape 8"/>
          <p:cNvSpPr>
            <a:spLocks noChangeArrowheads="1"/>
          </p:cNvSpPr>
          <p:nvPr/>
        </p:nvSpPr>
        <p:spPr bwMode="auto">
          <a:xfrm>
            <a:off x="395288" y="141287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h2f10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323850" y="260350"/>
            <a:ext cx="5553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280150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867400" y="188913"/>
            <a:ext cx="30607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400" b="1"/>
              <a:t>Прометафаза</a:t>
            </a:r>
            <a:r>
              <a:rPr lang="ru-RU" sz="2400"/>
              <a:t/>
            </a:r>
            <a:br>
              <a:rPr lang="ru-RU" sz="2400"/>
            </a:br>
            <a:endParaRPr lang="ru-RU" sz="2400"/>
          </a:p>
          <a:p>
            <a:r>
              <a:rPr lang="ru-RU" sz="1600" b="1"/>
              <a:t>Ядерна оболонка</a:t>
            </a:r>
            <a:r>
              <a:rPr lang="ru-RU" sz="1600"/>
              <a:t> розбирається у зв</a:t>
            </a:r>
            <a:r>
              <a:rPr lang="en-US" sz="1600"/>
              <a:t>’</a:t>
            </a:r>
            <a:r>
              <a:rPr lang="uk-UA" sz="1600"/>
              <a:t>язку</a:t>
            </a:r>
            <a:r>
              <a:rPr lang="ru-RU" sz="1600"/>
              <a:t> із порушенням розчинності </a:t>
            </a:r>
            <a:r>
              <a:rPr lang="ru-RU" sz="1600" b="1">
                <a:hlinkClick r:id="rId4"/>
              </a:rPr>
              <a:t>ламін,</a:t>
            </a:r>
            <a:r>
              <a:rPr lang="ru-RU" sz="1600" b="1"/>
              <a:t> </a:t>
            </a:r>
            <a:r>
              <a:rPr lang="ru-RU" sz="1600"/>
              <a:t>що стабілізують внутрішню мембрану. </a:t>
            </a:r>
          </a:p>
          <a:p>
            <a:endParaRPr lang="ru-RU" sz="1600"/>
          </a:p>
          <a:p>
            <a:r>
              <a:rPr lang="ru-RU" sz="1600"/>
              <a:t>Білкова структура, </a:t>
            </a:r>
            <a:r>
              <a:rPr lang="ru-RU" sz="1600" b="1"/>
              <a:t>кінетохор</a:t>
            </a:r>
            <a:r>
              <a:rPr lang="ru-RU" sz="1600"/>
              <a:t>, знаходиться в  </a:t>
            </a:r>
            <a:r>
              <a:rPr lang="ru-RU" sz="1600" b="1">
                <a:hlinkClick r:id="rId5"/>
              </a:rPr>
              <a:t>центромері</a:t>
            </a:r>
            <a:r>
              <a:rPr lang="ru-RU" sz="1600"/>
              <a:t> кожної хроматиди. </a:t>
            </a:r>
          </a:p>
          <a:p>
            <a:r>
              <a:rPr lang="ru-RU" sz="1600"/>
              <a:t>Разом із руйнуванням ядерної оболонки </a:t>
            </a:r>
            <a:r>
              <a:rPr lang="ru-RU" sz="1600" b="1"/>
              <a:t>нитки веретена приєднуються до кінетохору</a:t>
            </a:r>
            <a:r>
              <a:rPr lang="ru-RU" sz="1600"/>
              <a:t>. </a:t>
            </a:r>
          </a:p>
          <a:p>
            <a:r>
              <a:rPr lang="ru-RU" sz="1600"/>
              <a:t>У кожній діаді один кінетохор приєднує одну хроматиду до одного полюсу, а другий - іншу сестринську хроматиду до іншого полюсу. </a:t>
            </a:r>
            <a:r>
              <a:rPr lang="ru-RU" sz="1600" b="1"/>
              <a:t>Порушення приєднання нитки веретена до кінетохору перериває процес</a:t>
            </a:r>
            <a:r>
              <a:rPr lang="ru-RU" sz="1600"/>
              <a:t>.</a:t>
            </a: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395288" y="23495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Kinetoch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557338"/>
            <a:ext cx="5184775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ch2f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33375"/>
            <a:ext cx="74168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23850" y="4724400"/>
            <a:ext cx="4629150" cy="1944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Arial" charset="0"/>
                <a:cs typeface="Arial" charset="0"/>
              </a:rPr>
              <a:t>У </a:t>
            </a:r>
            <a:r>
              <a:rPr lang="ru-RU" sz="2000" b="1" smtClean="0">
                <a:latin typeface="Arial" charset="0"/>
                <a:cs typeface="Arial" charset="0"/>
              </a:rPr>
              <a:t>метафазі </a:t>
            </a:r>
            <a:r>
              <a:rPr lang="ru-RU" sz="2000" smtClean="0">
                <a:latin typeface="Arial" charset="0"/>
                <a:cs typeface="Arial" charset="0"/>
              </a:rPr>
              <a:t>усі діади займають однакове положення в екваторі клітини і утворюють </a:t>
            </a:r>
            <a:r>
              <a:rPr lang="ru-RU" sz="2000" b="1" smtClean="0">
                <a:latin typeface="Arial" charset="0"/>
                <a:cs typeface="Arial" charset="0"/>
              </a:rPr>
              <a:t>метафазну пластинку</a:t>
            </a:r>
            <a:r>
              <a:rPr lang="ru-RU" sz="2000" smtClean="0">
                <a:latin typeface="Arial" charset="0"/>
                <a:cs typeface="Arial" charset="0"/>
              </a:rPr>
              <a:t>. У цей час хромосоми найбільш компактні.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5000625" y="4508500"/>
            <a:ext cx="4143375" cy="1944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  <a:cs typeface="Arial" charset="0"/>
              </a:rPr>
              <a:t>У </a:t>
            </a:r>
            <a:r>
              <a:rPr lang="ru-RU" sz="1800" b="1" smtClean="0">
                <a:latin typeface="Arial" charset="0"/>
                <a:cs typeface="Arial" charset="0"/>
              </a:rPr>
              <a:t>анафазу</a:t>
            </a:r>
            <a:r>
              <a:rPr lang="ru-RU" sz="1800" smtClean="0">
                <a:latin typeface="Arial" charset="0"/>
                <a:cs typeface="Arial" charset="0"/>
              </a:rPr>
              <a:t> сестринські кінетохори раптово розділяються і кожний пересувається до відповідного полюсу, тягнучи за собою одну хроматиду. Розподіл сестринських хромосом залежить від руйнування </a:t>
            </a:r>
            <a:r>
              <a:rPr lang="ru-RU" sz="1800" b="1" smtClean="0">
                <a:latin typeface="Arial" charset="0"/>
                <a:cs typeface="Arial" charset="0"/>
              </a:rPr>
              <a:t>когезинів</a:t>
            </a:r>
            <a:r>
              <a:rPr lang="ru-RU" sz="1800" smtClean="0">
                <a:latin typeface="Arial" charset="0"/>
                <a:cs typeface="Arial" charset="0"/>
              </a:rPr>
              <a:t>, які утримують їх разом.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nrm1526-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50133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5867400" y="2636838"/>
            <a:ext cx="3017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Розподіл (сегрегація)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хромосом під час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мітозу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844675"/>
            <a:ext cx="7923212" cy="41751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Тривалість клітинного циклу в еукаріотичних клітинах – </a:t>
            </a:r>
            <a:r>
              <a:rPr lang="ru-RU" sz="3200" b="1" smtClean="0">
                <a:latin typeface="Calibri" pitchFamily="34" charset="0"/>
                <a:cs typeface="Arial" charset="0"/>
              </a:rPr>
              <a:t>10 – 20 годин</a:t>
            </a:r>
          </a:p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Тривалість саме поділу – </a:t>
            </a:r>
            <a:r>
              <a:rPr lang="ru-RU" sz="3200" b="1" smtClean="0">
                <a:latin typeface="Calibri" pitchFamily="34" charset="0"/>
                <a:cs typeface="Arial" charset="0"/>
              </a:rPr>
              <a:t>1 година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2411413" y="5157788"/>
            <a:ext cx="451643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2800" b="1">
                <a:latin typeface="Calibri" pitchFamily="34" charset="0"/>
              </a:rPr>
              <a:t>Кінетохор і веретено поділу</a:t>
            </a:r>
          </a:p>
        </p:txBody>
      </p:sp>
      <p:sp>
        <p:nvSpPr>
          <p:cNvPr id="58371" name="AutoShape 5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3592513" y="3154363"/>
            <a:ext cx="2392362" cy="406400"/>
          </a:xfrm>
          <a:prstGeom prst="actionButtonMovi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2598738" y="4797425"/>
            <a:ext cx="4608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Мітози у зародку дрозофіли</a:t>
            </a:r>
          </a:p>
        </p:txBody>
      </p:sp>
      <p:sp>
        <p:nvSpPr>
          <p:cNvPr id="59395" name="AutoShape 5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3803650" y="3117850"/>
            <a:ext cx="2039938" cy="406400"/>
          </a:xfrm>
          <a:prstGeom prst="actionButtonMovi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h2f10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323850" y="260350"/>
            <a:ext cx="5553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280150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919788" y="476250"/>
            <a:ext cx="297338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400" b="1"/>
              <a:t>Телофаза</a:t>
            </a:r>
            <a:r>
              <a:rPr lang="ru-RU" sz="2400"/>
              <a:t/>
            </a:r>
            <a:br>
              <a:rPr lang="ru-RU" sz="2400"/>
            </a:br>
            <a:endParaRPr lang="ru-RU" sz="2400"/>
          </a:p>
          <a:p>
            <a:pPr lvl="1">
              <a:buFontTx/>
              <a:buChar char="•"/>
            </a:pPr>
            <a:r>
              <a:rPr lang="ru-RU"/>
              <a:t> Навколо кожної групи хромосом </a:t>
            </a:r>
            <a:r>
              <a:rPr lang="ru-RU" b="1"/>
              <a:t>формується ядерна оболонка</a:t>
            </a:r>
            <a:r>
              <a:rPr lang="ru-RU"/>
              <a:t>, </a:t>
            </a:r>
          </a:p>
          <a:p>
            <a:pPr lvl="1">
              <a:buFontTx/>
              <a:buChar char="•"/>
            </a:pPr>
            <a:r>
              <a:rPr lang="ru-RU"/>
              <a:t> хромосоми деконденсуються</a:t>
            </a:r>
          </a:p>
          <a:p>
            <a:pPr lvl="1">
              <a:buFontTx/>
              <a:buChar char="•"/>
            </a:pPr>
            <a:r>
              <a:rPr lang="ru-RU"/>
              <a:t> починається поділ цитоплазми </a:t>
            </a:r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395288" y="508476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h2f10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323850" y="260350"/>
            <a:ext cx="5553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280150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148263" y="260350"/>
            <a:ext cx="3744912" cy="5016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Цитокінез</a:t>
            </a:r>
            <a:r>
              <a:rPr lang="ru-RU" sz="2400"/>
              <a:t/>
            </a:r>
            <a:br>
              <a:rPr lang="ru-RU" sz="2400"/>
            </a:br>
            <a:endParaRPr lang="ru-RU" sz="2400"/>
          </a:p>
          <a:p>
            <a:r>
              <a:rPr lang="ru-RU" sz="1600"/>
              <a:t>За мітозом </a:t>
            </a:r>
            <a:r>
              <a:rPr lang="ru-RU" sz="1600" b="1"/>
              <a:t>зазвичай</a:t>
            </a:r>
            <a:r>
              <a:rPr lang="ru-RU" sz="1600"/>
              <a:t> іде поділ клітини. Однак, є випадки (</a:t>
            </a:r>
            <a:r>
              <a:rPr lang="ru-RU" sz="1600">
                <a:hlinkClick r:id="rId4"/>
              </a:rPr>
              <a:t>у ембріонів</a:t>
            </a:r>
            <a:r>
              <a:rPr lang="ru-RU" sz="1600"/>
              <a:t> комах), коли хромосоми підлягають мітозу без поділу клітини. Тому, є спеціальний термін – </a:t>
            </a:r>
            <a:r>
              <a:rPr lang="ru-RU" sz="1600" b="1"/>
              <a:t>цитокінез</a:t>
            </a:r>
            <a:r>
              <a:rPr lang="ru-RU" sz="1600"/>
              <a:t> – для позначення поділу клітини на дві. </a:t>
            </a:r>
          </a:p>
          <a:p>
            <a:endParaRPr lang="ru-RU" sz="1600"/>
          </a:p>
          <a:p>
            <a:r>
              <a:rPr lang="ru-RU" sz="1600"/>
              <a:t>У </a:t>
            </a:r>
            <a:r>
              <a:rPr lang="ru-RU" sz="1600" b="1"/>
              <a:t>тваринних клітинах</a:t>
            </a:r>
            <a:r>
              <a:rPr lang="ru-RU" sz="1600"/>
              <a:t> </a:t>
            </a:r>
            <a:r>
              <a:rPr lang="ru-RU" sz="1600" b="1">
                <a:hlinkClick r:id="rId5"/>
              </a:rPr>
              <a:t>актинові</a:t>
            </a:r>
            <a:r>
              <a:rPr lang="ru-RU" sz="1600" b="1"/>
              <a:t> філаменти</a:t>
            </a:r>
            <a:r>
              <a:rPr lang="ru-RU" sz="1600"/>
              <a:t> формують </a:t>
            </a:r>
            <a:r>
              <a:rPr lang="ru-RU" sz="1600" b="1"/>
              <a:t>борозну</a:t>
            </a:r>
            <a:r>
              <a:rPr lang="ru-RU" sz="1600"/>
              <a:t> по периметру клітини. </a:t>
            </a:r>
            <a:r>
              <a:rPr lang="uk-UA" sz="1600"/>
              <a:t>Поглиблення </a:t>
            </a:r>
            <a:r>
              <a:rPr lang="ru-RU" sz="1600"/>
              <a:t>борозни</a:t>
            </a:r>
            <a:r>
              <a:rPr lang="en-US" sz="1600"/>
              <a:t> </a:t>
            </a:r>
            <a:r>
              <a:rPr lang="ru-RU" sz="1600"/>
              <a:t>призводить</a:t>
            </a:r>
            <a:r>
              <a:rPr lang="en-US" sz="1600"/>
              <a:t> </a:t>
            </a:r>
            <a:r>
              <a:rPr lang="ru-RU" sz="1600"/>
              <a:t>до</a:t>
            </a:r>
            <a:r>
              <a:rPr lang="en-US" sz="1600"/>
              <a:t> </a:t>
            </a:r>
            <a:r>
              <a:rPr lang="ru-RU" sz="1600"/>
              <a:t>перетяжки</a:t>
            </a:r>
            <a:r>
              <a:rPr lang="en-US" sz="1600"/>
              <a:t> </a:t>
            </a:r>
            <a:r>
              <a:rPr lang="ru-RU" sz="1600"/>
              <a:t>клітини</a:t>
            </a:r>
            <a:r>
              <a:rPr lang="en-US" sz="1600"/>
              <a:t> </a:t>
            </a:r>
            <a:r>
              <a:rPr lang="ru-RU" sz="1600"/>
              <a:t>на</a:t>
            </a:r>
            <a:r>
              <a:rPr lang="en-US" sz="1600"/>
              <a:t> </a:t>
            </a:r>
            <a:r>
              <a:rPr lang="ru-RU" sz="1600"/>
              <a:t>дві</a:t>
            </a:r>
            <a:r>
              <a:rPr lang="en-US" sz="1600"/>
              <a:t>.</a:t>
            </a:r>
            <a:endParaRPr lang="ru-RU" sz="1600"/>
          </a:p>
          <a:p>
            <a:r>
              <a:rPr lang="ru-RU" sz="1600"/>
              <a:t>У </a:t>
            </a:r>
            <a:r>
              <a:rPr lang="ru-RU" sz="1600" b="1"/>
              <a:t>рослинних клітинах </a:t>
            </a:r>
            <a:r>
              <a:rPr lang="ru-RU" sz="1600"/>
              <a:t>формується </a:t>
            </a:r>
            <a:r>
              <a:rPr lang="ru-RU" sz="1600" b="1"/>
              <a:t>клітинна пластинка</a:t>
            </a:r>
            <a:r>
              <a:rPr lang="ru-RU" sz="1600"/>
              <a:t>, яка синтезується комплексом Гольджі.</a:t>
            </a:r>
          </a:p>
          <a:p>
            <a:pPr lvl="1"/>
            <a:endParaRPr lang="ru-RU" sz="1600"/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323850" y="609282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000250"/>
            <a:ext cx="68580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3786188" y="6367463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200 </a:t>
            </a:r>
            <a:r>
              <a:rPr lang="uk-UA" sz="1200"/>
              <a:t>мкм</a:t>
            </a:r>
            <a:endParaRPr lang="ru-RU" sz="1200"/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7167563" y="6357938"/>
            <a:ext cx="6762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  <a:r>
              <a:rPr lang="uk-UA" sz="1200"/>
              <a:t>5</a:t>
            </a:r>
            <a:r>
              <a:rPr lang="en-US" sz="1200"/>
              <a:t> </a:t>
            </a:r>
            <a:r>
              <a:rPr lang="uk-UA" sz="1200"/>
              <a:t>мкм</a:t>
            </a:r>
            <a:endParaRPr lang="ru-RU" sz="1200"/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714375" y="214313"/>
            <a:ext cx="7977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Цитокінез тваринної клітини відбувається завдяки</a:t>
            </a:r>
          </a:p>
          <a:p>
            <a:pPr algn="ctr"/>
            <a:r>
              <a:rPr lang="ru-RU" sz="2400" b="1"/>
              <a:t>актин-міозиновому кільцю</a:t>
            </a:r>
          </a:p>
        </p:txBody>
      </p:sp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1857375" y="1500188"/>
            <a:ext cx="5781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/>
              <a:t>Борозна поділу між двома бластомерами жаби</a:t>
            </a:r>
            <a:endParaRPr lang="ru-RU" sz="2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71450"/>
            <a:ext cx="574357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Box 2"/>
          <p:cNvSpPr txBox="1">
            <a:spLocks noChangeArrowheads="1"/>
          </p:cNvSpPr>
          <p:nvPr/>
        </p:nvSpPr>
        <p:spPr bwMode="auto">
          <a:xfrm>
            <a:off x="4714875" y="3286125"/>
            <a:ext cx="2771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Скорочувальне кільце</a:t>
            </a:r>
            <a:endParaRPr lang="ru-RU" b="1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4211638" y="4868863"/>
            <a:ext cx="10668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2800" b="1">
                <a:latin typeface="Calibri" pitchFamily="34" charset="0"/>
              </a:rPr>
              <a:t>Мітоз</a:t>
            </a:r>
          </a:p>
        </p:txBody>
      </p:sp>
      <p:sp>
        <p:nvSpPr>
          <p:cNvPr id="64515" name="AutoShape 5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3730625" y="3116263"/>
            <a:ext cx="2041525" cy="406400"/>
          </a:xfrm>
          <a:prstGeom prst="actionButtonMovi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Значення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мітозу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1905000"/>
            <a:ext cx="7850187" cy="4114800"/>
          </a:xfrm>
        </p:spPr>
        <p:txBody>
          <a:bodyPr/>
          <a:lstStyle/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ru-RU" sz="3200" b="1" smtClean="0">
                <a:latin typeface="Calibri" pitchFamily="34" charset="0"/>
                <a:cs typeface="Arial" charset="0"/>
              </a:rPr>
              <a:t>Розмноження </a:t>
            </a:r>
            <a:r>
              <a:rPr lang="ru-RU" sz="3200" smtClean="0">
                <a:latin typeface="Calibri" pitchFamily="34" charset="0"/>
                <a:cs typeface="Arial" charset="0"/>
              </a:rPr>
              <a:t>– наприклад у одноклітинних організмів (амеба)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ru-RU" sz="3200" b="1" smtClean="0">
                <a:latin typeface="Calibri" pitchFamily="34" charset="0"/>
                <a:cs typeface="Arial" charset="0"/>
              </a:rPr>
              <a:t>Розвиток, рост і генетична сталість </a:t>
            </a:r>
            <a:r>
              <a:rPr lang="ru-RU" sz="3200" smtClean="0">
                <a:latin typeface="Calibri" pitchFamily="34" charset="0"/>
                <a:cs typeface="Arial" charset="0"/>
              </a:rPr>
              <a:t>– у багатоклітинних мітоз – це частина ембріонального розвитку, росту, регенерації і спадковості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ru-RU" sz="3200" b="1" smtClean="0">
                <a:latin typeface="Calibri" pitchFamily="34" charset="0"/>
                <a:cs typeface="Arial" charset="0"/>
              </a:rPr>
              <a:t>Клітинний метаболізм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Мітоз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без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цитокінезу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905000"/>
            <a:ext cx="7994650" cy="41148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Мітоз без цитокінезу утворює масу цитоплазми із багатьма ядрами.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ru-RU" sz="3200" smtClean="0">
                <a:latin typeface="Calibri" pitchFamily="34" charset="0"/>
                <a:cs typeface="Arial" charset="0"/>
              </a:rPr>
              <a:t>   </a:t>
            </a:r>
            <a:r>
              <a:rPr lang="ru-RU" sz="2800" b="1" smtClean="0">
                <a:latin typeface="Calibri" pitchFamily="34" charset="0"/>
                <a:cs typeface="Arial" charset="0"/>
              </a:rPr>
              <a:t>Приклад</a:t>
            </a:r>
            <a:r>
              <a:rPr lang="ru-RU" sz="2800" smtClean="0">
                <a:latin typeface="Calibri" pitchFamily="34" charset="0"/>
                <a:cs typeface="Arial" charset="0"/>
              </a:rPr>
              <a:t>: </a:t>
            </a:r>
          </a:p>
          <a:p>
            <a:pPr lvl="1" eaLnBrk="1" hangingPunct="1"/>
            <a:r>
              <a:rPr lang="ru-RU" sz="2800" smtClean="0">
                <a:latin typeface="Calibri" pitchFamily="34" charset="0"/>
                <a:cs typeface="Arial" charset="0"/>
              </a:rPr>
              <a:t>стадія вільних ядер при ембріональному розвитку мух, подібних до </a:t>
            </a:r>
            <a:r>
              <a:rPr lang="en-US" sz="2800" b="1" smtClean="0">
                <a:latin typeface="Calibri" pitchFamily="34" charset="0"/>
                <a:cs typeface="Arial" charset="0"/>
              </a:rPr>
              <a:t>Drosophila</a:t>
            </a:r>
            <a:r>
              <a:rPr lang="en-US" sz="2800" smtClean="0">
                <a:latin typeface="Calibri" pitchFamily="34" charset="0"/>
                <a:cs typeface="Arial" charset="0"/>
              </a:rPr>
              <a:t> </a:t>
            </a:r>
            <a:endParaRPr lang="ru-RU" sz="28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Ендореплікація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758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11188" y="1905000"/>
            <a:ext cx="7923212" cy="41148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libri" pitchFamily="34" charset="0"/>
                <a:cs typeface="Arial" charset="0"/>
              </a:rPr>
              <a:t>Ендореплікація</a:t>
            </a:r>
            <a:r>
              <a:rPr lang="ru-RU" sz="3200" smtClean="0">
                <a:latin typeface="Calibri" pitchFamily="34" charset="0"/>
                <a:cs typeface="Arial" charset="0"/>
              </a:rPr>
              <a:t> – це реплікація ДНК під час </a:t>
            </a:r>
            <a:r>
              <a:rPr lang="en-US" sz="3200" smtClean="0">
                <a:latin typeface="Calibri" pitchFamily="34" charset="0"/>
                <a:cs typeface="Arial" charset="0"/>
              </a:rPr>
              <a:t>S </a:t>
            </a:r>
            <a:r>
              <a:rPr lang="ru-RU" sz="3200" smtClean="0">
                <a:latin typeface="Calibri" pitchFamily="34" charset="0"/>
                <a:cs typeface="Arial" charset="0"/>
              </a:rPr>
              <a:t>фази клітинного циклу </a:t>
            </a:r>
            <a:r>
              <a:rPr lang="ru-RU" sz="3200" b="1" smtClean="0">
                <a:latin typeface="Calibri" pitchFamily="34" charset="0"/>
                <a:cs typeface="Arial" charset="0"/>
              </a:rPr>
              <a:t>без наступного мітозу </a:t>
            </a:r>
            <a:r>
              <a:rPr lang="ru-RU" sz="3200" smtClean="0">
                <a:latin typeface="Calibri" pitchFamily="34" charset="0"/>
                <a:cs typeface="Arial" charset="0"/>
              </a:rPr>
              <a:t>та/або </a:t>
            </a:r>
            <a:r>
              <a:rPr lang="ru-RU" sz="3200" b="1" smtClean="0">
                <a:latin typeface="Calibri" pitchFamily="34" charset="0"/>
                <a:cs typeface="Arial" charset="0"/>
              </a:rPr>
              <a:t>цитокінезу</a:t>
            </a:r>
            <a:endParaRPr lang="ru-RU" sz="3200" smtClean="0">
              <a:latin typeface="Calibri" pitchFamily="34" charset="0"/>
              <a:cs typeface="Arial" charset="0"/>
            </a:endParaRPr>
          </a:p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Ендореплікація відбувається у визначених клітинах тварин і рослин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Фази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клітинного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циклу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905000"/>
            <a:ext cx="3889375" cy="4692650"/>
          </a:xfrm>
        </p:spPr>
        <p:txBody>
          <a:bodyPr/>
          <a:lstStyle/>
          <a:p>
            <a:pPr eaLnBrk="1" hangingPunct="1"/>
            <a:r>
              <a:rPr lang="ru-RU" sz="2600" b="1" smtClean="0">
                <a:latin typeface="Calibri" pitchFamily="34" charset="0"/>
                <a:cs typeface="Arial" charset="0"/>
              </a:rPr>
              <a:t>Інтерфаза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  <a:cs typeface="Arial" charset="0"/>
              </a:rPr>
              <a:t>G</a:t>
            </a:r>
            <a:r>
              <a:rPr lang="en-US" sz="2400" baseline="-25000" smtClean="0">
                <a:latin typeface="Calibri" pitchFamily="34" charset="0"/>
                <a:cs typeface="Arial" charset="0"/>
              </a:rPr>
              <a:t>1</a:t>
            </a:r>
            <a:r>
              <a:rPr lang="en-US" sz="2400" smtClean="0">
                <a:latin typeface="Calibri" pitchFamily="34" charset="0"/>
                <a:cs typeface="Arial" charset="0"/>
              </a:rPr>
              <a:t>-</a:t>
            </a:r>
            <a:r>
              <a:rPr lang="ru-RU" sz="2400" smtClean="0">
                <a:latin typeface="Calibri" pitchFamily="34" charset="0"/>
                <a:cs typeface="Arial" charset="0"/>
              </a:rPr>
              <a:t>фаза – постмітотична (пресинтетична)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  <a:cs typeface="Arial" charset="0"/>
              </a:rPr>
              <a:t>S</a:t>
            </a:r>
            <a:r>
              <a:rPr lang="ru-RU" sz="2400" smtClean="0">
                <a:latin typeface="Calibri" pitchFamily="34" charset="0"/>
                <a:cs typeface="Arial" charset="0"/>
              </a:rPr>
              <a:t>-фаза – синтетична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  <a:cs typeface="Arial" charset="0"/>
              </a:rPr>
              <a:t>G</a:t>
            </a:r>
            <a:r>
              <a:rPr lang="en-US" sz="2400" baseline="-25000" smtClean="0">
                <a:latin typeface="Calibri" pitchFamily="34" charset="0"/>
                <a:cs typeface="Arial" charset="0"/>
              </a:rPr>
              <a:t>2</a:t>
            </a:r>
            <a:r>
              <a:rPr lang="en-US" sz="2400" smtClean="0">
                <a:latin typeface="Calibri" pitchFamily="34" charset="0"/>
                <a:cs typeface="Arial" charset="0"/>
              </a:rPr>
              <a:t>-</a:t>
            </a:r>
            <a:r>
              <a:rPr lang="ru-RU" sz="2400" smtClean="0">
                <a:latin typeface="Calibri" pitchFamily="34" charset="0"/>
                <a:cs typeface="Arial" charset="0"/>
              </a:rPr>
              <a:t>фаза – постсинтетична (премітотична)</a:t>
            </a:r>
          </a:p>
          <a:p>
            <a:pPr eaLnBrk="1" hangingPunct="1"/>
            <a:r>
              <a:rPr lang="ru-RU" sz="2600" b="1" smtClean="0">
                <a:latin typeface="Calibri" pitchFamily="34" charset="0"/>
                <a:cs typeface="Arial" charset="0"/>
              </a:rPr>
              <a:t>Мітоз</a:t>
            </a:r>
          </a:p>
          <a:p>
            <a:pPr eaLnBrk="1" hangingPunct="1"/>
            <a:r>
              <a:rPr lang="ru-RU" sz="2600" b="1" smtClean="0">
                <a:latin typeface="Calibri" pitchFamily="34" charset="0"/>
                <a:cs typeface="Arial" charset="0"/>
              </a:rPr>
              <a:t>Цитокінез</a:t>
            </a:r>
          </a:p>
        </p:txBody>
      </p:sp>
      <p:grpSp>
        <p:nvGrpSpPr>
          <p:cNvPr id="13316" name="Group 17"/>
          <p:cNvGrpSpPr>
            <a:grpSpLocks/>
          </p:cNvGrpSpPr>
          <p:nvPr/>
        </p:nvGrpSpPr>
        <p:grpSpPr bwMode="auto">
          <a:xfrm>
            <a:off x="4140200" y="1628775"/>
            <a:ext cx="4743450" cy="5070475"/>
            <a:chOff x="2608" y="1026"/>
            <a:chExt cx="2988" cy="3194"/>
          </a:xfrm>
        </p:grpSpPr>
        <p:pic>
          <p:nvPicPr>
            <p:cNvPr id="13317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08" y="1026"/>
              <a:ext cx="2988" cy="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AutoShape 11"/>
            <p:cNvSpPr>
              <a:spLocks noChangeArrowheads="1"/>
            </p:cNvSpPr>
            <p:nvPr/>
          </p:nvSpPr>
          <p:spPr bwMode="auto">
            <a:xfrm rot="2368465">
              <a:off x="4830" y="3430"/>
              <a:ext cx="499" cy="272"/>
            </a:xfrm>
            <a:prstGeom prst="rightArrow">
              <a:avLst>
                <a:gd name="adj1" fmla="val 50000"/>
                <a:gd name="adj2" fmla="val 458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9" name="Text Box 12"/>
            <p:cNvSpPr txBox="1">
              <a:spLocks noChangeArrowheads="1"/>
            </p:cNvSpPr>
            <p:nvPr/>
          </p:nvSpPr>
          <p:spPr bwMode="auto">
            <a:xfrm>
              <a:off x="5284" y="3657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G</a:t>
              </a:r>
              <a:r>
                <a:rPr lang="en-US" b="1" baseline="-25000">
                  <a:solidFill>
                    <a:schemeClr val="tx2"/>
                  </a:solidFill>
                </a:rPr>
                <a:t>0</a:t>
              </a:r>
              <a:endParaRPr lang="ru-RU" b="1">
                <a:solidFill>
                  <a:schemeClr val="tx2"/>
                </a:solidFill>
              </a:endParaRPr>
            </a:p>
          </p:txBody>
        </p:sp>
        <p:sp>
          <p:nvSpPr>
            <p:cNvPr id="13320" name="Oval 13"/>
            <p:cNvSpPr>
              <a:spLocks noChangeArrowheads="1"/>
            </p:cNvSpPr>
            <p:nvPr/>
          </p:nvSpPr>
          <p:spPr bwMode="auto">
            <a:xfrm>
              <a:off x="3923" y="3657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Line 14"/>
            <p:cNvSpPr>
              <a:spLocks noChangeShapeType="1"/>
            </p:cNvSpPr>
            <p:nvPr/>
          </p:nvSpPr>
          <p:spPr bwMode="auto">
            <a:xfrm>
              <a:off x="3969" y="3748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Text Box 15"/>
            <p:cNvSpPr txBox="1">
              <a:spLocks noChangeArrowheads="1"/>
            </p:cNvSpPr>
            <p:nvPr/>
          </p:nvSpPr>
          <p:spPr bwMode="auto">
            <a:xfrm>
              <a:off x="3330" y="3929"/>
              <a:ext cx="14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Calibri" pitchFamily="34" charset="0"/>
                </a:rPr>
                <a:t>Точка рестрикції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620713"/>
            <a:ext cx="7994650" cy="5399087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ru-RU" sz="2800" b="1" smtClean="0">
                <a:latin typeface="Calibri" pitchFamily="34" charset="0"/>
                <a:cs typeface="Arial" charset="0"/>
              </a:rPr>
              <a:t>Варіанти ендореплікації</a:t>
            </a:r>
            <a:r>
              <a:rPr lang="en-US" sz="2800" b="1" smtClean="0">
                <a:latin typeface="Calibri" pitchFamily="34" charset="0"/>
                <a:cs typeface="Arial" charset="0"/>
              </a:rPr>
              <a:t>:</a:t>
            </a:r>
            <a:r>
              <a:rPr lang="en-US" sz="2800" smtClean="0">
                <a:latin typeface="Calibri" pitchFamily="34" charset="0"/>
                <a:cs typeface="Arial" charset="0"/>
              </a:rPr>
              <a:t> </a:t>
            </a:r>
            <a:endParaRPr lang="ru-RU" sz="2800" smtClean="0">
              <a:latin typeface="Calibri" pitchFamily="34" charset="0"/>
              <a:cs typeface="Arial" charset="0"/>
            </a:endParaRPr>
          </a:p>
          <a:p>
            <a:pPr marL="571500" indent="-571500" eaLnBrk="1" hangingPunct="1"/>
            <a:r>
              <a:rPr lang="ru-RU" sz="2800" smtClean="0">
                <a:latin typeface="Calibri" pitchFamily="34" charset="0"/>
                <a:cs typeface="Arial" charset="0"/>
              </a:rPr>
              <a:t>реплікація ДНК із повним мітозом, але без цитокінезу (+ М, ─ цитокінез). </a:t>
            </a:r>
          </a:p>
          <a:p>
            <a:pPr marL="571500" indent="-571500" eaLnBrk="1" hangingPunct="1"/>
            <a:r>
              <a:rPr lang="ru-RU" sz="2800" smtClean="0">
                <a:latin typeface="Calibri" pitchFamily="34" charset="0"/>
                <a:cs typeface="Arial" charset="0"/>
              </a:rPr>
              <a:t>повторна реплікація ДНК без формування нових ядер у телофазі (+++реплікація, ─ ядра у телофазі). Результатом може бути</a:t>
            </a:r>
            <a:r>
              <a:rPr lang="en-US" sz="2800" smtClean="0">
                <a:latin typeface="Calibri" pitchFamily="34" charset="0"/>
                <a:cs typeface="Arial" charset="0"/>
              </a:rPr>
              <a:t>: </a:t>
            </a:r>
            <a:endParaRPr lang="ru-RU" sz="2800" smtClean="0">
              <a:latin typeface="Calibri" pitchFamily="34" charset="0"/>
              <a:cs typeface="Arial" charset="0"/>
            </a:endParaRP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ru-RU" sz="2800" b="1" smtClean="0">
                <a:latin typeface="Calibri" pitchFamily="34" charset="0"/>
                <a:cs typeface="Arial" charset="0"/>
                <a:hlinkClick r:id="rId3"/>
              </a:rPr>
              <a:t>Поліплоїдія</a:t>
            </a:r>
            <a:r>
              <a:rPr lang="ru-RU" sz="2800" smtClean="0">
                <a:latin typeface="Calibri" pitchFamily="34" charset="0"/>
                <a:cs typeface="Arial" charset="0"/>
              </a:rPr>
              <a:t>: репліковані хромосоми залишаються в клітині </a:t>
            </a: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ru-RU" sz="2800" b="1" smtClean="0">
                <a:latin typeface="Calibri" pitchFamily="34" charset="0"/>
                <a:cs typeface="Arial" charset="0"/>
                <a:hlinkClick r:id="rId3"/>
              </a:rPr>
              <a:t>Політенія</a:t>
            </a:r>
            <a:r>
              <a:rPr lang="ru-RU" sz="2800" smtClean="0">
                <a:latin typeface="Calibri" pitchFamily="34" charset="0"/>
                <a:cs typeface="Arial" charset="0"/>
              </a:rPr>
              <a:t>: репліковані хромосоми залишаються в лінії, формуючи гігантські хромосоми. </a:t>
            </a: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ru-RU" sz="2800" smtClean="0">
                <a:latin typeface="Calibri" pitchFamily="34" charset="0"/>
                <a:cs typeface="Arial" charset="0"/>
              </a:rPr>
              <a:t>різноманітні проміжні стани між </a:t>
            </a:r>
            <a:r>
              <a:rPr lang="ru-RU" sz="2800" b="1" smtClean="0">
                <a:latin typeface="Calibri" pitchFamily="34" charset="0"/>
                <a:cs typeface="Arial" charset="0"/>
              </a:rPr>
              <a:t>1</a:t>
            </a:r>
            <a:r>
              <a:rPr lang="ru-RU" sz="2800" smtClean="0">
                <a:latin typeface="Calibri" pitchFamily="34" charset="0"/>
                <a:cs typeface="Arial" charset="0"/>
              </a:rPr>
              <a:t> та </a:t>
            </a:r>
            <a:r>
              <a:rPr lang="ru-RU" sz="2800" b="1" smtClean="0">
                <a:latin typeface="Calibri" pitchFamily="34" charset="0"/>
                <a:cs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Поліплоїдія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700213"/>
            <a:ext cx="7923213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Calibri" pitchFamily="34" charset="0"/>
                <a:cs typeface="Arial" charset="0"/>
              </a:rPr>
              <a:t>У поліплоїдних клітинах число хромосом </a:t>
            </a:r>
            <a:r>
              <a:rPr lang="ru-RU" b="1" smtClean="0">
                <a:latin typeface="Calibri" pitchFamily="34" charset="0"/>
                <a:cs typeface="Arial" charset="0"/>
              </a:rPr>
              <a:t>на </a:t>
            </a:r>
            <a:r>
              <a:rPr lang="en-US" b="1" smtClean="0">
                <a:latin typeface="Calibri" pitchFamily="34" charset="0"/>
                <a:cs typeface="Arial" charset="0"/>
              </a:rPr>
              <a:t>n </a:t>
            </a:r>
            <a:r>
              <a:rPr lang="ru-RU" b="1" smtClean="0">
                <a:latin typeface="Calibri" pitchFamily="34" charset="0"/>
                <a:cs typeface="Arial" charset="0"/>
              </a:rPr>
              <a:t>більше</a:t>
            </a:r>
            <a:r>
              <a:rPr lang="ru-RU" smtClean="0">
                <a:latin typeface="Calibri" pitchFamily="34" charset="0"/>
                <a:cs typeface="Arial" charset="0"/>
              </a:rPr>
              <a:t>, ніж у </a:t>
            </a:r>
            <a:r>
              <a:rPr lang="ru-RU" b="1" smtClean="0">
                <a:latin typeface="Calibri" pitchFamily="34" charset="0"/>
                <a:cs typeface="Arial" charset="0"/>
              </a:rPr>
              <a:t>диплоїдній клітині (2</a:t>
            </a:r>
            <a:r>
              <a:rPr lang="en-US" b="1" smtClean="0">
                <a:latin typeface="Calibri" pitchFamily="34" charset="0"/>
                <a:cs typeface="Arial" charset="0"/>
              </a:rPr>
              <a:t>n</a:t>
            </a:r>
            <a:r>
              <a:rPr lang="ru-RU" b="1" smtClean="0">
                <a:latin typeface="Calibri" pitchFamily="34" charset="0"/>
                <a:cs typeface="Arial" charset="0"/>
              </a:rPr>
              <a:t> ): </a:t>
            </a:r>
            <a:r>
              <a:rPr lang="ru-RU" smtClean="0">
                <a:latin typeface="Calibri" pitchFamily="34" charset="0"/>
                <a:cs typeface="Arial" charset="0"/>
              </a:rPr>
              <a:t>триплоїдна (</a:t>
            </a:r>
            <a:r>
              <a:rPr lang="ru-RU" b="1" smtClean="0">
                <a:latin typeface="Calibri" pitchFamily="34" charset="0"/>
                <a:cs typeface="Arial" charset="0"/>
              </a:rPr>
              <a:t>3</a:t>
            </a:r>
            <a:r>
              <a:rPr lang="en-US" b="1" smtClean="0">
                <a:latin typeface="Calibri" pitchFamily="34" charset="0"/>
                <a:cs typeface="Arial" charset="0"/>
              </a:rPr>
              <a:t>n</a:t>
            </a:r>
            <a:r>
              <a:rPr lang="ru-RU" smtClean="0">
                <a:latin typeface="Calibri" pitchFamily="34" charset="0"/>
                <a:cs typeface="Arial" charset="0"/>
              </a:rPr>
              <a:t>), тетраплоїдна (</a:t>
            </a:r>
            <a:r>
              <a:rPr lang="ru-RU" b="1" smtClean="0">
                <a:latin typeface="Calibri" pitchFamily="34" charset="0"/>
                <a:cs typeface="Arial" charset="0"/>
              </a:rPr>
              <a:t>4</a:t>
            </a:r>
            <a:r>
              <a:rPr lang="en-US" b="1" smtClean="0">
                <a:latin typeface="Calibri" pitchFamily="34" charset="0"/>
                <a:cs typeface="Arial" charset="0"/>
              </a:rPr>
              <a:t>n</a:t>
            </a:r>
            <a:r>
              <a:rPr lang="ru-RU" smtClean="0">
                <a:latin typeface="Calibri" pitchFamily="34" charset="0"/>
                <a:cs typeface="Arial" charset="0"/>
              </a:rPr>
              <a:t>) ...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Calibri" pitchFamily="34" charset="0"/>
                <a:cs typeface="Arial" charset="0"/>
              </a:rPr>
              <a:t>Поліплоїдія зазвичай обмежена визначеними клітинами у тварин, такими як: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b="1" smtClean="0">
                <a:latin typeface="Calibri" pitchFamily="34" charset="0"/>
                <a:cs typeface="Arial" charset="0"/>
              </a:rPr>
              <a:t>гепатоцити</a:t>
            </a:r>
            <a:r>
              <a:rPr lang="ru-RU" sz="2400" smtClean="0">
                <a:latin typeface="Calibri" pitchFamily="34" charset="0"/>
                <a:cs typeface="Arial" charset="0"/>
              </a:rPr>
              <a:t>;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b="1" smtClean="0">
                <a:latin typeface="Calibri" pitchFamily="34" charset="0"/>
                <a:cs typeface="Arial" charset="0"/>
              </a:rPr>
              <a:t>мегакаріоцити</a:t>
            </a:r>
            <a:r>
              <a:rPr lang="ru-RU" sz="2400" smtClean="0">
                <a:latin typeface="Calibri" pitchFamily="34" charset="0"/>
                <a:cs typeface="Arial" charset="0"/>
              </a:rPr>
              <a:t>; мегакаріоцити, з яких утворюються тромбоцити, можуть проходити через 7 </a:t>
            </a:r>
            <a:r>
              <a:rPr lang="en-US" sz="2400" smtClean="0">
                <a:latin typeface="Calibri" pitchFamily="34" charset="0"/>
                <a:cs typeface="Arial" charset="0"/>
              </a:rPr>
              <a:t>S </a:t>
            </a:r>
            <a:r>
              <a:rPr lang="ru-RU" sz="2400" smtClean="0">
                <a:latin typeface="Calibri" pitchFamily="34" charset="0"/>
                <a:cs typeface="Arial" charset="0"/>
              </a:rPr>
              <a:t>фаз, утворюючи гігантські клітини з одним ядром, що містить </a:t>
            </a:r>
            <a:r>
              <a:rPr lang="ru-RU" sz="2400" b="1" smtClean="0">
                <a:latin typeface="Calibri" pitchFamily="34" charset="0"/>
                <a:cs typeface="Arial" charset="0"/>
              </a:rPr>
              <a:t>128</a:t>
            </a:r>
            <a:r>
              <a:rPr lang="en-US" sz="2400" b="1" smtClean="0">
                <a:latin typeface="Calibri" pitchFamily="34" charset="0"/>
                <a:cs typeface="Arial" charset="0"/>
              </a:rPr>
              <a:t>n</a:t>
            </a:r>
            <a:r>
              <a:rPr lang="en-US" sz="2400" smtClean="0">
                <a:latin typeface="Calibri" pitchFamily="34" charset="0"/>
                <a:cs typeface="Arial" charset="0"/>
              </a:rPr>
              <a:t> </a:t>
            </a:r>
            <a:r>
              <a:rPr lang="ru-RU" sz="2400" smtClean="0">
                <a:latin typeface="Calibri" pitchFamily="34" charset="0"/>
                <a:cs typeface="Arial" charset="0"/>
              </a:rPr>
              <a:t>хромосом. Їхня фрагментація дає тромбоцити</a:t>
            </a:r>
            <a:r>
              <a:rPr lang="en-US" sz="2400" smtClean="0">
                <a:latin typeface="Calibri" pitchFamily="34" charset="0"/>
                <a:cs typeface="Arial" charset="0"/>
              </a:rPr>
              <a:t>. </a:t>
            </a:r>
            <a:endParaRPr lang="ru-RU" sz="2400" smtClean="0">
              <a:latin typeface="Calibri" pitchFamily="34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  <a:cs typeface="Arial" charset="0"/>
              </a:rPr>
              <a:t>гігантські </a:t>
            </a:r>
            <a:r>
              <a:rPr lang="ru-RU" sz="2400" b="1" smtClean="0">
                <a:latin typeface="Calibri" pitchFamily="34" charset="0"/>
                <a:cs typeface="Arial" charset="0"/>
              </a:rPr>
              <a:t>трофобластні</a:t>
            </a:r>
            <a:r>
              <a:rPr lang="ru-RU" sz="2400" smtClean="0">
                <a:latin typeface="Calibri" pitchFamily="34" charset="0"/>
                <a:cs typeface="Arial" charset="0"/>
              </a:rPr>
              <a:t> клітини у плаценті. 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>
                <a:latin typeface="Calibri" pitchFamily="34" charset="0"/>
                <a:cs typeface="Arial" charset="0"/>
              </a:rPr>
              <a:t>Поліплоїдія у рослин – дуже часте явище</a:t>
            </a:r>
            <a:r>
              <a:rPr lang="ru-RU" b="1" smtClean="0">
                <a:latin typeface="Calibri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Поліплоїдія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у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тварин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905000"/>
            <a:ext cx="8066087" cy="4476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Calibri" pitchFamily="34" charset="0"/>
                <a:cs typeface="Arial" charset="0"/>
              </a:rPr>
              <a:t>Поліплоїдія у тварин дуже нечаста. Вона виявлена у деяких комах, риб, амфібій і рептилій. До недавнього часу про поліплоїдію у ссавців не було відомо. Проте, 23 вересня 1999 року у журналі </a:t>
            </a:r>
            <a:r>
              <a:rPr lang="en-US" b="1" smtClean="0">
                <a:latin typeface="Calibri" pitchFamily="34" charset="0"/>
                <a:cs typeface="Arial" charset="0"/>
              </a:rPr>
              <a:t>Nature</a:t>
            </a:r>
            <a:r>
              <a:rPr lang="en-US" smtClean="0">
                <a:latin typeface="Calibri" pitchFamily="34" charset="0"/>
                <a:cs typeface="Arial" charset="0"/>
              </a:rPr>
              <a:t> </a:t>
            </a:r>
            <a:r>
              <a:rPr lang="ru-RU" smtClean="0">
                <a:latin typeface="Calibri" pitchFamily="34" charset="0"/>
                <a:cs typeface="Arial" charset="0"/>
              </a:rPr>
              <a:t>було повідомлення про </a:t>
            </a:r>
            <a:r>
              <a:rPr lang="ru-RU" b="1" smtClean="0">
                <a:latin typeface="Calibri" pitchFamily="34" charset="0"/>
                <a:cs typeface="Arial" charset="0"/>
              </a:rPr>
              <a:t>поліплоїдного щура </a:t>
            </a:r>
            <a:r>
              <a:rPr lang="ru-RU" smtClean="0">
                <a:latin typeface="Calibri" pitchFamily="34" charset="0"/>
                <a:cs typeface="Arial" charset="0"/>
              </a:rPr>
              <a:t>(тетраплоїд; 4</a:t>
            </a:r>
            <a:r>
              <a:rPr lang="en-US" smtClean="0">
                <a:latin typeface="Calibri" pitchFamily="34" charset="0"/>
                <a:cs typeface="Arial" charset="0"/>
              </a:rPr>
              <a:t>n</a:t>
            </a:r>
            <a:r>
              <a:rPr lang="ru-RU" smtClean="0">
                <a:latin typeface="Calibri" pitchFamily="34" charset="0"/>
                <a:cs typeface="Arial" charset="0"/>
              </a:rPr>
              <a:t> = 102), знайденого в Аргентині</a:t>
            </a:r>
            <a:br>
              <a:rPr lang="ru-RU" smtClean="0">
                <a:latin typeface="Calibri" pitchFamily="34" charset="0"/>
                <a:cs typeface="Arial" charset="0"/>
              </a:rPr>
            </a:br>
            <a:endParaRPr lang="ru-RU" smtClean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Calibri" pitchFamily="34" charset="0"/>
                <a:cs typeface="Arial" charset="0"/>
              </a:rPr>
              <a:t>Поліплоїдні клітини більші, ніж диплоїдні; в ядрах клітин збільшена кількість ДНК. Клітини печінки Аргентинського щура більші ніж клітини диплоїдів, а його сперматозоїди порівняно величезні. Голівка нормального спермія ссавця містить біля 3.3 пікограмів (10</a:t>
            </a:r>
            <a:r>
              <a:rPr lang="ru-RU" baseline="30000" smtClean="0">
                <a:latin typeface="Calibri" pitchFamily="34" charset="0"/>
                <a:cs typeface="Arial" charset="0"/>
              </a:rPr>
              <a:t>-12 </a:t>
            </a:r>
            <a:r>
              <a:rPr lang="en-US" smtClean="0">
                <a:latin typeface="Calibri" pitchFamily="34" charset="0"/>
                <a:cs typeface="Arial" charset="0"/>
              </a:rPr>
              <a:t>g</a:t>
            </a:r>
            <a:r>
              <a:rPr lang="ru-RU" smtClean="0">
                <a:latin typeface="Calibri" pitchFamily="34" charset="0"/>
                <a:cs typeface="Arial" charset="0"/>
              </a:rPr>
              <a:t>) ДНК; спермії щура містить 9.2 пг.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Політенія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1683" name="Picture 6" descr="Polyten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2250" y="1928813"/>
            <a:ext cx="4470400" cy="3697287"/>
          </a:xfrm>
          <a:noFill/>
        </p:spPr>
      </p:pic>
      <p:sp>
        <p:nvSpPr>
          <p:cNvPr id="7168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428625"/>
            <a:ext cx="4103687" cy="6024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  <a:cs typeface="Arial" charset="0"/>
              </a:rPr>
              <a:t>Найбільш вивченими прикладами політенії є </a:t>
            </a:r>
            <a:r>
              <a:rPr lang="ru-RU" sz="2000" b="1" smtClean="0">
                <a:latin typeface="Calibri" pitchFamily="34" charset="0"/>
                <a:cs typeface="Arial" charset="0"/>
              </a:rPr>
              <a:t>гігантські хромосоми, знайдені у мух</a:t>
            </a:r>
            <a:r>
              <a:rPr lang="ru-RU" sz="2000" smtClean="0">
                <a:latin typeface="Calibri" pitchFamily="34" charset="0"/>
                <a:cs typeface="Arial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  <a:cs typeface="Arial" charset="0"/>
              </a:rPr>
              <a:t>Мікрофотографія показує політенні хромосоми клітин слинних залоз </a:t>
            </a:r>
            <a:r>
              <a:rPr lang="en-US" sz="2000" b="1" smtClean="0">
                <a:latin typeface="Calibri" pitchFamily="34" charset="0"/>
                <a:cs typeface="Arial" charset="0"/>
              </a:rPr>
              <a:t>Drosophila melanogaster</a:t>
            </a:r>
            <a:r>
              <a:rPr lang="ru-RU" sz="2000" smtClean="0">
                <a:latin typeface="Calibri" pitchFamily="34" charset="0"/>
                <a:cs typeface="Arial" charset="0"/>
              </a:rPr>
              <a:t>. Такі хромосоми також виявляються в інших великих, активних клітинах.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  <a:cs typeface="Arial" charset="0"/>
              </a:rPr>
              <a:t>Кожні 4 пари хромосом дрозофіли (каріотип) проходять 10 циклів реплікації ДНК.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  <a:cs typeface="Arial" charset="0"/>
              </a:rPr>
              <a:t>Материнські і батьківські гомологи – як і усі їхні дуплікати - випрямлені у точній відповідності один із одним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  <a:cs typeface="Arial" charset="0"/>
              </a:rPr>
              <a:t>Тому кожна хромосома уявляє собою </a:t>
            </a:r>
            <a:r>
              <a:rPr lang="ru-RU" sz="2000" b="1" smtClean="0">
                <a:latin typeface="Calibri" pitchFamily="34" charset="0"/>
                <a:cs typeface="Arial" charset="0"/>
              </a:rPr>
              <a:t>кабель</a:t>
            </a:r>
            <a:r>
              <a:rPr lang="ru-RU" sz="2000" smtClean="0">
                <a:latin typeface="Calibri" pitchFamily="34" charset="0"/>
                <a:cs typeface="Arial" charset="0"/>
              </a:rPr>
              <a:t>, який містить 2048 ідентичних ланцюгів ДНК.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  <a:cs typeface="Arial" charset="0"/>
              </a:rPr>
              <a:t>Вони такі великі, що можуть бути побаченими в інтерфазі навіть у слабкому світловому мікроскопі</a:t>
            </a:r>
          </a:p>
        </p:txBody>
      </p:sp>
      <p:sp>
        <p:nvSpPr>
          <p:cNvPr id="71685" name="Text Box 7"/>
          <p:cNvSpPr txBox="1">
            <a:spLocks noChangeArrowheads="1"/>
          </p:cNvSpPr>
          <p:nvPr/>
        </p:nvSpPr>
        <p:spPr bwMode="auto">
          <a:xfrm>
            <a:off x="785813" y="6215063"/>
            <a:ext cx="73977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2000" b="1">
                <a:latin typeface="Calibri" pitchFamily="34" charset="0"/>
              </a:rPr>
              <a:t>Функція політенії – ампліфікація генів, посилення експресії генів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341438"/>
            <a:ext cx="5040312" cy="4678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Політенні хромосоми мають регіони, які називаються </a:t>
            </a:r>
            <a:r>
              <a:rPr lang="ru-RU" sz="2800" b="1" smtClean="0">
                <a:latin typeface="Calibri" pitchFamily="34" charset="0"/>
                <a:cs typeface="Arial" charset="0"/>
              </a:rPr>
              <a:t>«пуфами»</a:t>
            </a:r>
            <a:r>
              <a:rPr lang="ru-RU" sz="2800" smtClean="0">
                <a:latin typeface="Calibri" pitchFamily="34" charset="0"/>
                <a:cs typeface="Arial" charset="0"/>
              </a:rPr>
              <a:t> (пуховики) – розпушені регіони</a:t>
            </a:r>
            <a:r>
              <a:rPr lang="en-US" sz="2800" smtClean="0">
                <a:latin typeface="Calibri" pitchFamily="34" charset="0"/>
                <a:cs typeface="Arial" charset="0"/>
              </a:rPr>
              <a:t> </a:t>
            </a:r>
            <a:endParaRPr lang="ru-RU" sz="2800" smtClean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Картина пуфів різноманітна у різноманітних типах клітин і змінюється із зміною стану клітини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Пуфи уявляють собою регіони інтенсивної транскрипції генів</a:t>
            </a:r>
          </a:p>
        </p:txBody>
      </p:sp>
      <p:pic>
        <p:nvPicPr>
          <p:cNvPr id="72707" name="Picture 4" descr="Pelling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060575"/>
            <a:ext cx="3455987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Порушення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мітозу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соматичні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мутації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643063"/>
            <a:ext cx="7994650" cy="41148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Наслідком порушення мітозу (</a:t>
            </a:r>
            <a:r>
              <a:rPr lang="ru-RU" sz="3200" b="1" i="1" smtClean="0">
                <a:latin typeface="Calibri" pitchFamily="34" charset="0"/>
                <a:cs typeface="Arial" charset="0"/>
              </a:rPr>
              <a:t>патологічного мітозу</a:t>
            </a:r>
            <a:r>
              <a:rPr lang="ru-RU" sz="3200" smtClean="0">
                <a:latin typeface="Calibri" pitchFamily="34" charset="0"/>
                <a:cs typeface="Arial" charset="0"/>
              </a:rPr>
              <a:t>) є </a:t>
            </a:r>
            <a:r>
              <a:rPr lang="ru-RU" sz="3200" b="1" i="1" smtClean="0">
                <a:latin typeface="Calibri" pitchFamily="34" charset="0"/>
                <a:cs typeface="Arial" charset="0"/>
              </a:rPr>
              <a:t>дочірні клітини із різними каріотипами</a:t>
            </a:r>
          </a:p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Патологічний мітоз – одна із причин соматичної анеуплоїдії ( -1, +1, -2, +2 …)</a:t>
            </a:r>
          </a:p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Патологічний мітоз спостерігається при:</a:t>
            </a:r>
          </a:p>
          <a:p>
            <a:pPr lvl="1" eaLnBrk="1" hangingPunct="1"/>
            <a:r>
              <a:rPr lang="ru-RU" sz="2800" smtClean="0">
                <a:latin typeface="Calibri" pitchFamily="34" charset="0"/>
                <a:cs typeface="Arial" charset="0"/>
              </a:rPr>
              <a:t>променевій хворобі</a:t>
            </a:r>
          </a:p>
          <a:p>
            <a:pPr lvl="1" eaLnBrk="1" hangingPunct="1"/>
            <a:r>
              <a:rPr lang="ru-RU" sz="2800" smtClean="0">
                <a:latin typeface="Calibri" pitchFamily="34" charset="0"/>
                <a:cs typeface="Arial" charset="0"/>
              </a:rPr>
              <a:t>вірусних інфекціях</a:t>
            </a:r>
          </a:p>
          <a:p>
            <a:pPr lvl="1" eaLnBrk="1" hangingPunct="1"/>
            <a:r>
              <a:rPr lang="ru-RU" sz="2800" smtClean="0">
                <a:latin typeface="Calibri" pitchFamily="34" charset="0"/>
                <a:cs typeface="Arial" charset="0"/>
              </a:rPr>
              <a:t>раку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765175"/>
            <a:ext cx="7923212" cy="52546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При порушенні мітозу можуть утворюватися:</a:t>
            </a:r>
          </a:p>
          <a:p>
            <a:pPr lvl="1" eaLnBrk="1" hangingPunct="1"/>
            <a:r>
              <a:rPr lang="ru-RU" sz="2800" smtClean="0">
                <a:latin typeface="Calibri" pitchFamily="34" charset="0"/>
                <a:cs typeface="Arial" charset="0"/>
              </a:rPr>
              <a:t>хромосомні мостики</a:t>
            </a:r>
          </a:p>
          <a:p>
            <a:pPr lvl="1" eaLnBrk="1" hangingPunct="1"/>
            <a:r>
              <a:rPr lang="ru-RU" sz="2800" smtClean="0">
                <a:latin typeface="Calibri" pitchFamily="34" charset="0"/>
                <a:cs typeface="Arial" charset="0"/>
              </a:rPr>
              <a:t>мікроядра</a:t>
            </a:r>
          </a:p>
          <a:p>
            <a:pPr lvl="1" eaLnBrk="1" hangingPunct="1"/>
            <a:r>
              <a:rPr lang="ru-RU" sz="2800" smtClean="0">
                <a:latin typeface="Calibri" pitchFamily="34" charset="0"/>
                <a:cs typeface="Arial" charset="0"/>
              </a:rPr>
              <a:t>пошкодження центромер</a:t>
            </a:r>
          </a:p>
          <a:p>
            <a:pPr lvl="1" eaLnBrk="1" hangingPunct="1"/>
            <a:r>
              <a:rPr lang="ru-RU" sz="2800" smtClean="0">
                <a:latin typeface="Calibri" pitchFamily="34" charset="0"/>
                <a:cs typeface="Arial" charset="0"/>
              </a:rPr>
              <a:t>склеювання хромосом та ін.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49275"/>
            <a:ext cx="7056437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1736725" y="5445125"/>
            <a:ext cx="61214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Патологічні мітози в клітинах пухлини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96975"/>
            <a:ext cx="5688013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6084888" y="2492375"/>
            <a:ext cx="291623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2800" b="1">
                <a:latin typeface="Calibri" pitchFamily="34" charset="0"/>
              </a:rPr>
              <a:t>Пікнотичні</a:t>
            </a:r>
          </a:p>
          <a:p>
            <a:r>
              <a:rPr lang="ru-RU" sz="2800" b="1">
                <a:latin typeface="Calibri" pitchFamily="34" charset="0"/>
              </a:rPr>
              <a:t>ядра</a:t>
            </a:r>
          </a:p>
        </p:txBody>
      </p:sp>
      <p:sp>
        <p:nvSpPr>
          <p:cNvPr id="76804" name="Line 6"/>
          <p:cNvSpPr>
            <a:spLocks noChangeShapeType="1"/>
          </p:cNvSpPr>
          <p:nvPr/>
        </p:nvSpPr>
        <p:spPr bwMode="auto">
          <a:xfrm flipH="1" flipV="1">
            <a:off x="3635375" y="2420938"/>
            <a:ext cx="2520950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557338"/>
            <a:ext cx="360045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Line 5"/>
          <p:cNvSpPr>
            <a:spLocks noChangeShapeType="1"/>
          </p:cNvSpPr>
          <p:nvPr/>
        </p:nvSpPr>
        <p:spPr bwMode="auto">
          <a:xfrm flipH="1" flipV="1">
            <a:off x="3779838" y="4005263"/>
            <a:ext cx="1655762" cy="1152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5561013" y="4864100"/>
            <a:ext cx="33416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2400" b="1"/>
              <a:t>К</a:t>
            </a:r>
            <a:r>
              <a:rPr lang="uk-UA" sz="2400" b="1"/>
              <a:t>і</a:t>
            </a:r>
            <a:r>
              <a:rPr lang="ru-RU" sz="2400" b="1"/>
              <a:t>льцева хромосома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Інтерфаза</a:t>
            </a:r>
            <a:r>
              <a:rPr lang="ru-RU" sz="4000" b="1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 (</a:t>
            </a:r>
            <a:r>
              <a:rPr lang="en-US" sz="4000" b="1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G</a:t>
            </a:r>
            <a:r>
              <a:rPr lang="en-US" sz="4000" b="1" baseline="-25000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1</a:t>
            </a:r>
            <a:r>
              <a:rPr lang="en-US" sz="4000" b="1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 + S + G</a:t>
            </a:r>
            <a:r>
              <a:rPr lang="en-US" sz="4000" b="1" baseline="-25000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ru-RU" sz="4000" b="1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905000"/>
            <a:ext cx="7994650" cy="41148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Складає 90% усього клітинного циклу</a:t>
            </a:r>
          </a:p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Період найбільшої метаболічної активності</a:t>
            </a:r>
          </a:p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Період підготовки до поділу</a:t>
            </a:r>
          </a:p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Ядро інтактне, заповнене тонкими нитками - </a:t>
            </a:r>
            <a:r>
              <a:rPr lang="ru-RU" sz="3200" b="1" smtClean="0">
                <a:latin typeface="Calibri" pitchFamily="34" charset="0"/>
                <a:cs typeface="Arial" charset="0"/>
              </a:rPr>
              <a:t>хромонемами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Соматичні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мутації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714500"/>
            <a:ext cx="79232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smtClean="0">
                <a:latin typeface="Calibri" pitchFamily="34" charset="0"/>
                <a:cs typeface="Arial" charset="0"/>
              </a:rPr>
              <a:t>Це мутації, які відбуваються в соматичних (нестатевих) клітинах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smtClean="0">
                <a:latin typeface="Calibri" pitchFamily="34" charset="0"/>
                <a:cs typeface="Arial" charset="0"/>
              </a:rPr>
              <a:t>Властивості соматичних мутацій: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Обмежені одним організмом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Чим раніше в онтогенезі мутація, тим у більшій кількості клітин вона проявляється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Фенотипові прояви мутації залежать від кількості клітин із мутацією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Не передаються наступному поколінню</a:t>
            </a:r>
            <a:r>
              <a:rPr lang="ru-RU" sz="3200" smtClean="0">
                <a:latin typeface="Calibri" pitchFamily="34" charset="0"/>
                <a:cs typeface="Arial" charset="0"/>
              </a:rPr>
              <a:t>, але </a:t>
            </a:r>
            <a:r>
              <a:rPr lang="ru-RU" sz="2800" smtClean="0">
                <a:latin typeface="Calibri" pitchFamily="34" charset="0"/>
                <a:cs typeface="Arial" charset="0"/>
              </a:rPr>
              <a:t>можуть знижувати репродуктивний потенціал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Рост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клітини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фактори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росту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2420938"/>
            <a:ext cx="7850187" cy="3598862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libri" pitchFamily="34" charset="0"/>
                <a:cs typeface="Arial" charset="0"/>
              </a:rPr>
              <a:t>Фактори росту</a:t>
            </a:r>
            <a:r>
              <a:rPr lang="ru-RU" sz="3200" smtClean="0">
                <a:latin typeface="Calibri" pitchFamily="34" charset="0"/>
                <a:cs typeface="Arial" charset="0"/>
              </a:rPr>
              <a:t> – це фактори, які забезпечують виживання і проліферацію клітин</a:t>
            </a:r>
          </a:p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Факторами росту можуть бути білки, пептиди, стероїди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692150"/>
            <a:ext cx="7850187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smtClean="0">
                <a:latin typeface="Calibri" pitchFamily="34" charset="0"/>
                <a:cs typeface="Arial" charset="0"/>
              </a:rPr>
              <a:t>Поліпептидні фактори росту поділяються на декілька </a:t>
            </a:r>
            <a:r>
              <a:rPr lang="ru-RU" sz="3200" b="1" smtClean="0">
                <a:latin typeface="Calibri" pitchFamily="34" charset="0"/>
                <a:cs typeface="Arial" charset="0"/>
              </a:rPr>
              <a:t>суперродин</a:t>
            </a:r>
            <a:r>
              <a:rPr lang="ru-RU" sz="3200" smtClean="0">
                <a:latin typeface="Calibri" pitchFamily="34" charset="0"/>
                <a:cs typeface="Arial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суперродина інсуліноподібних факторів росту (інсулін, релаксин та ін.)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суперродина епідермальних факторів росту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суперродина бомбезину (бомбезин, літорин, нейротензин)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суперродина факторів росту фібробластів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суперродина трансформуючих факторів росту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суперродина факторів росту тромбоцитів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цитокіни</a:t>
            </a:r>
          </a:p>
          <a:p>
            <a:pPr lvl="1" eaLnBrk="1" hangingPunct="1">
              <a:lnSpc>
                <a:spcPct val="90000"/>
              </a:lnSpc>
            </a:pPr>
            <a:endParaRPr lang="ru-RU" sz="32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549275"/>
            <a:ext cx="7994650" cy="54705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Поліпептидні фактори росту пов</a:t>
            </a:r>
            <a:r>
              <a:rPr lang="en-US" sz="3200" smtClean="0">
                <a:latin typeface="Calibri" pitchFamily="34" charset="0"/>
                <a:cs typeface="Arial" charset="0"/>
              </a:rPr>
              <a:t>’</a:t>
            </a:r>
            <a:r>
              <a:rPr lang="uk-UA" sz="3200" smtClean="0">
                <a:latin typeface="Calibri" pitchFamily="34" charset="0"/>
                <a:cs typeface="Arial" charset="0"/>
              </a:rPr>
              <a:t>язуються</a:t>
            </a:r>
            <a:r>
              <a:rPr lang="ru-RU" sz="3200" smtClean="0">
                <a:latin typeface="Calibri" pitchFamily="34" charset="0"/>
                <a:cs typeface="Arial" charset="0"/>
              </a:rPr>
              <a:t> із специфічними рецепторами плазматичної мембрани і викликають відповідну реакцію клітини</a:t>
            </a:r>
          </a:p>
        </p:txBody>
      </p:sp>
      <p:sp>
        <p:nvSpPr>
          <p:cNvPr id="155652" name="Oval 4"/>
          <p:cNvSpPr>
            <a:spLocks noChangeArrowheads="1"/>
          </p:cNvSpPr>
          <p:nvPr/>
        </p:nvSpPr>
        <p:spPr bwMode="auto">
          <a:xfrm>
            <a:off x="2484438" y="3933825"/>
            <a:ext cx="2160587" cy="2016125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81924" name="Freeform 5"/>
          <p:cNvSpPr>
            <a:spLocks/>
          </p:cNvSpPr>
          <p:nvPr/>
        </p:nvSpPr>
        <p:spPr bwMode="auto">
          <a:xfrm>
            <a:off x="3419475" y="3789363"/>
            <a:ext cx="288925" cy="215900"/>
          </a:xfrm>
          <a:custGeom>
            <a:avLst/>
            <a:gdLst>
              <a:gd name="T0" fmla="*/ 0 w 182"/>
              <a:gd name="T1" fmla="*/ 0 h 136"/>
              <a:gd name="T2" fmla="*/ 0 w 182"/>
              <a:gd name="T3" fmla="*/ 2147483647 h 136"/>
              <a:gd name="T4" fmla="*/ 2147483647 w 182"/>
              <a:gd name="T5" fmla="*/ 2147483647 h 136"/>
              <a:gd name="T6" fmla="*/ 2147483647 w 182"/>
              <a:gd name="T7" fmla="*/ 0 h 136"/>
              <a:gd name="T8" fmla="*/ 2147483647 w 182"/>
              <a:gd name="T9" fmla="*/ 2147483647 h 136"/>
              <a:gd name="T10" fmla="*/ 0 w 182"/>
              <a:gd name="T11" fmla="*/ 0 h 1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2"/>
              <a:gd name="T19" fmla="*/ 0 h 136"/>
              <a:gd name="T20" fmla="*/ 182 w 182"/>
              <a:gd name="T21" fmla="*/ 136 h 1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2" h="136">
                <a:moveTo>
                  <a:pt x="0" y="0"/>
                </a:moveTo>
                <a:lnTo>
                  <a:pt x="0" y="136"/>
                </a:lnTo>
                <a:lnTo>
                  <a:pt x="182" y="136"/>
                </a:lnTo>
                <a:lnTo>
                  <a:pt x="182" y="0"/>
                </a:lnTo>
                <a:lnTo>
                  <a:pt x="91" y="9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8080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55654" name="Freeform 6"/>
          <p:cNvSpPr>
            <a:spLocks/>
          </p:cNvSpPr>
          <p:nvPr/>
        </p:nvSpPr>
        <p:spPr bwMode="auto">
          <a:xfrm>
            <a:off x="3419475" y="3068638"/>
            <a:ext cx="288925" cy="144462"/>
          </a:xfrm>
          <a:custGeom>
            <a:avLst/>
            <a:gdLst>
              <a:gd name="T0" fmla="*/ 0 w 182"/>
              <a:gd name="T1" fmla="*/ 0 h 91"/>
              <a:gd name="T2" fmla="*/ 2147483647 w 182"/>
              <a:gd name="T3" fmla="*/ 2147483647 h 91"/>
              <a:gd name="T4" fmla="*/ 2147483647 w 182"/>
              <a:gd name="T5" fmla="*/ 0 h 91"/>
              <a:gd name="T6" fmla="*/ 0 w 182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82"/>
              <a:gd name="T13" fmla="*/ 0 h 91"/>
              <a:gd name="T14" fmla="*/ 182 w 182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" h="91">
                <a:moveTo>
                  <a:pt x="0" y="0"/>
                </a:moveTo>
                <a:lnTo>
                  <a:pt x="91" y="91"/>
                </a:lnTo>
                <a:lnTo>
                  <a:pt x="1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81926" name="Text Box 7"/>
          <p:cNvSpPr txBox="1">
            <a:spLocks noChangeArrowheads="1"/>
          </p:cNvSpPr>
          <p:nvPr/>
        </p:nvSpPr>
        <p:spPr bwMode="auto">
          <a:xfrm>
            <a:off x="3760788" y="2873375"/>
            <a:ext cx="16081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/>
              <a:t>Фактор росту</a:t>
            </a:r>
          </a:p>
        </p:txBody>
      </p:sp>
      <p:sp>
        <p:nvSpPr>
          <p:cNvPr id="81927" name="Text Box 8"/>
          <p:cNvSpPr txBox="1">
            <a:spLocks noChangeArrowheads="1"/>
          </p:cNvSpPr>
          <p:nvPr/>
        </p:nvSpPr>
        <p:spPr bwMode="auto">
          <a:xfrm>
            <a:off x="3905250" y="3665538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/>
              <a:t>Рецептор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3.05556E-6 0.1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5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nimBg="1"/>
      <p:bldP spid="15565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Злоякісна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трансформація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клітин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1905000"/>
            <a:ext cx="7850187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smtClean="0">
                <a:latin typeface="Calibri" pitchFamily="34" charset="0"/>
                <a:cs typeface="Arial" charset="0"/>
              </a:rPr>
              <a:t>Зміни регуляції проліферації клітин можуть викликати </a:t>
            </a:r>
            <a:r>
              <a:rPr lang="ru-RU" sz="3200" b="1" smtClean="0">
                <a:solidFill>
                  <a:srgbClr val="8C320E"/>
                </a:solidFill>
                <a:latin typeface="Calibri" pitchFamily="34" charset="0"/>
                <a:cs typeface="Arial" charset="0"/>
              </a:rPr>
              <a:t>злоякісну трансформацію клітин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клітини, здатні реагувати на зовнішні фактори росту, починають секретувати їх самі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клітини, які продукують фактори росту і не мають рецепторів до них, починають продукувати рецептори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У клітинах навіть за відсутності дії на них факторів росту запускаються механізми синтезу ДНК і мітозу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Властивості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злоякісних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клітин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1905000"/>
            <a:ext cx="785018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Calibri" pitchFamily="34" charset="0"/>
                <a:cs typeface="Arial" charset="0"/>
              </a:rPr>
              <a:t>Невпинна здатність до поділу</a:t>
            </a:r>
            <a:r>
              <a:rPr lang="ru-RU" sz="2800" smtClean="0">
                <a:latin typeface="Calibri" pitchFamily="34" charset="0"/>
                <a:cs typeface="Arial" charset="0"/>
              </a:rPr>
              <a:t> внаслідок аномальної реакції на сигнали контролю поділу (</a:t>
            </a:r>
            <a:r>
              <a:rPr lang="ru-RU" sz="2800" i="1" smtClean="0">
                <a:latin typeface="Calibri" pitchFamily="34" charset="0"/>
                <a:cs typeface="Arial" charset="0"/>
              </a:rPr>
              <a:t>відсутність контактного гальмування</a:t>
            </a:r>
            <a:r>
              <a:rPr lang="ru-RU" sz="2800" smtClean="0">
                <a:latin typeface="Calibri" pitchFamily="34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Потребують </a:t>
            </a:r>
            <a:r>
              <a:rPr lang="ru-RU" sz="2800" b="1" smtClean="0">
                <a:latin typeface="Calibri" pitchFamily="34" charset="0"/>
                <a:cs typeface="Arial" charset="0"/>
              </a:rPr>
              <a:t>менше факторів росту</a:t>
            </a:r>
            <a:r>
              <a:rPr lang="ru-RU" sz="2800" smtClean="0">
                <a:latin typeface="Calibri" pitchFamily="34" charset="0"/>
                <a:cs typeface="Arial" charset="0"/>
              </a:rPr>
              <a:t>, ніж нормальні клітини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Calibri" pitchFamily="34" charset="0"/>
                <a:cs typeface="Arial" charset="0"/>
              </a:rPr>
              <a:t>Здатність ділитися багаторазово</a:t>
            </a:r>
            <a:r>
              <a:rPr lang="ru-RU" sz="2800" smtClean="0">
                <a:latin typeface="Calibri" pitchFamily="34" charset="0"/>
                <a:cs typeface="Arial" charset="0"/>
              </a:rPr>
              <a:t>, не знижуючи мітотичного потенціалу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Здатність </a:t>
            </a:r>
            <a:r>
              <a:rPr lang="ru-RU" sz="2800" b="1" smtClean="0">
                <a:latin typeface="Calibri" pitchFamily="34" charset="0"/>
                <a:cs typeface="Arial" charset="0"/>
              </a:rPr>
              <a:t>проростати в інші тканини</a:t>
            </a:r>
            <a:r>
              <a:rPr lang="ru-RU" sz="2800" smtClean="0">
                <a:latin typeface="Calibri" pitchFamily="34" charset="0"/>
                <a:cs typeface="Arial" charset="0"/>
              </a:rPr>
              <a:t> і стимулювати </a:t>
            </a:r>
            <a:r>
              <a:rPr lang="ru-RU" sz="2800" b="1" smtClean="0">
                <a:latin typeface="Calibri" pitchFamily="34" charset="0"/>
                <a:cs typeface="Arial" charset="0"/>
              </a:rPr>
              <a:t>рост капілярів </a:t>
            </a:r>
            <a:r>
              <a:rPr lang="ru-RU" sz="2800" smtClean="0">
                <a:latin typeface="Calibri" pitchFamily="34" charset="0"/>
                <a:cs typeface="Arial" charset="0"/>
              </a:rPr>
              <a:t>для живлення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Мітотична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активність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тканин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905000"/>
            <a:ext cx="79232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b="1" smtClean="0">
                <a:latin typeface="Calibri" pitchFamily="34" charset="0"/>
                <a:cs typeface="Arial" charset="0"/>
              </a:rPr>
              <a:t>Показник мітотичної активності тканин</a:t>
            </a:r>
            <a:r>
              <a:rPr lang="ru-RU" sz="3200" smtClean="0">
                <a:latin typeface="Calibri" pitchFamily="34" charset="0"/>
                <a:cs typeface="Arial" charset="0"/>
              </a:rPr>
              <a:t> – це число клітин, що діляться мітозом, на 1000 вивчених клітин гістологічного препарата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latin typeface="Calibri" pitchFamily="34" charset="0"/>
                <a:cs typeface="Arial" charset="0"/>
              </a:rPr>
              <a:t>Для вивчення мітотичної активності використовується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колхіцин (припинення мітозу),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smtClean="0">
                <a:latin typeface="Calibri" pitchFamily="34" charset="0"/>
                <a:cs typeface="Arial" charset="0"/>
              </a:rPr>
              <a:t>визначення включення міченого тимідину в нові молекули ДНК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7467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Клітини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за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мітотичною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активністю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поділяються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на: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71550" y="2276475"/>
            <a:ext cx="7562850" cy="3743325"/>
          </a:xfrm>
        </p:spPr>
        <p:txBody>
          <a:bodyPr/>
          <a:lstStyle/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ru-RU" sz="3200" smtClean="0">
                <a:latin typeface="Calibri" pitchFamily="34" charset="0"/>
                <a:cs typeface="Arial" charset="0"/>
              </a:rPr>
              <a:t>Мітотично активні (лабільні)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ru-RU" sz="3200" smtClean="0">
                <a:latin typeface="Calibri" pitchFamily="34" charset="0"/>
                <a:cs typeface="Arial" charset="0"/>
              </a:rPr>
              <a:t>Зворотньо постмітотичні або «ті, що покояться» (відносно стабільні)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ru-RU" sz="3200" smtClean="0">
                <a:latin typeface="Calibri" pitchFamily="34" charset="0"/>
                <a:cs typeface="Arial" charset="0"/>
              </a:rPr>
              <a:t>Незворотньо постмітотичні (постійні)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Мітотично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активні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(</a:t>
            </a:r>
            <a:r>
              <a:rPr lang="ru-RU" sz="36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лабільні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) </a:t>
            </a:r>
            <a:r>
              <a:rPr lang="ru-RU" sz="36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клітини</a:t>
            </a:r>
            <a:endParaRPr lang="ru-RU" sz="3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643063"/>
            <a:ext cx="8066087" cy="4548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u="sng" smtClean="0">
                <a:latin typeface="Calibri" pitchFamily="34" charset="0"/>
                <a:cs typeface="Arial" charset="0"/>
              </a:rPr>
              <a:t>Приклади клітин:</a:t>
            </a:r>
            <a:r>
              <a:rPr lang="ru-RU" smtClean="0">
                <a:latin typeface="Calibri" pitchFamily="34" charset="0"/>
                <a:cs typeface="Arial" charset="0"/>
              </a:rPr>
              <a:t> базальні епітеліальні камбіальні клітини усіх типів епітелію і гемопоетичні стовбурові клітини у кістковому мозку.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u="sng" smtClean="0">
                <a:latin typeface="Calibri" pitchFamily="34" charset="0"/>
                <a:cs typeface="Arial" charset="0"/>
              </a:rPr>
              <a:t>Діляться протягом усього життя</a:t>
            </a:r>
            <a:r>
              <a:rPr lang="ru-RU" smtClean="0">
                <a:latin typeface="Calibri" pitchFamily="34" charset="0"/>
                <a:cs typeface="Arial" charset="0"/>
              </a:rPr>
              <a:t>, є джерелом для відновлення клітин, які безперервно гинуть.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u="sng" smtClean="0">
                <a:latin typeface="Calibri" pitchFamily="34" charset="0"/>
                <a:cs typeface="Arial" charset="0"/>
              </a:rPr>
              <a:t>Мають короткий G</a:t>
            </a:r>
            <a:r>
              <a:rPr lang="ru-RU" u="sng" baseline="-25000" smtClean="0">
                <a:latin typeface="Calibri" pitchFamily="34" charset="0"/>
                <a:cs typeface="Arial" charset="0"/>
              </a:rPr>
              <a:t>0</a:t>
            </a:r>
            <a:r>
              <a:rPr lang="ru-RU" u="sng" smtClean="0">
                <a:latin typeface="Calibri" pitchFamily="34" charset="0"/>
                <a:cs typeface="Arial" charset="0"/>
              </a:rPr>
              <a:t> період.</a:t>
            </a:r>
            <a:endParaRPr lang="ru-RU" smtClean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u="sng" smtClean="0">
                <a:latin typeface="Calibri" pitchFamily="34" charset="0"/>
                <a:cs typeface="Arial" charset="0"/>
              </a:rPr>
              <a:t>Зрілі диференційовані клітини у цих специфічних тканинах не можуть ділитися</a:t>
            </a:r>
            <a:r>
              <a:rPr lang="ru-RU" smtClean="0">
                <a:latin typeface="Calibri" pitchFamily="34" charset="0"/>
                <a:cs typeface="Arial" charset="0"/>
              </a:rPr>
              <a:t>; їхня кількість підтримується поділом їхніх стовбурових лабільних клітин.</a:t>
            </a:r>
          </a:p>
          <a:p>
            <a:pPr eaLnBrk="1" hangingPunct="1">
              <a:lnSpc>
                <a:spcPct val="90000"/>
              </a:lnSpc>
            </a:pPr>
            <a:endParaRPr 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58175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Зворотньо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постмітотичні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або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“</a:t>
            </a:r>
            <a:r>
              <a:rPr lang="ru-RU" sz="36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ті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ru-RU" sz="36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що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покояться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” </a:t>
            </a:r>
            <a:r>
              <a:rPr lang="ru-RU" sz="36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клітини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(</a:t>
            </a:r>
            <a:r>
              <a:rPr lang="ru-RU" sz="36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відносно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стабільні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905000"/>
            <a:ext cx="79232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Calibri" pitchFamily="34" charset="0"/>
                <a:cs typeface="Arial" charset="0"/>
              </a:rPr>
              <a:t>Приклади клітин:</a:t>
            </a:r>
            <a:r>
              <a:rPr lang="ru-RU" smtClean="0">
                <a:latin typeface="Calibri" pitchFamily="34" charset="0"/>
                <a:cs typeface="Arial" charset="0"/>
              </a:rPr>
              <a:t> паренхіматозні клітини найбільш важливих залозистих органів (печінка, підшлункова залоза) і мезенхімальні клітини (фібробласти, ендотеліальні клітини).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Calibri" pitchFamily="34" charset="0"/>
                <a:cs typeface="Arial" charset="0"/>
              </a:rPr>
              <a:t>Клітини мають тривалий термін існування і тому характеризуються </a:t>
            </a:r>
            <a:r>
              <a:rPr lang="ru-RU" u="sng" smtClean="0">
                <a:latin typeface="Calibri" pitchFamily="34" charset="0"/>
                <a:cs typeface="Arial" charset="0"/>
              </a:rPr>
              <a:t>низькою мітотичною активністю</a:t>
            </a:r>
            <a:r>
              <a:rPr lang="ru-RU" smtClean="0">
                <a:latin typeface="Calibri" pitchFamily="34" charset="0"/>
                <a:cs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Calibri" pitchFamily="34" charset="0"/>
                <a:cs typeface="Arial" charset="0"/>
              </a:rPr>
              <a:t>Вони </a:t>
            </a:r>
            <a:r>
              <a:rPr lang="ru-RU" u="sng" smtClean="0">
                <a:latin typeface="Calibri" pitchFamily="34" charset="0"/>
                <a:cs typeface="Arial" charset="0"/>
              </a:rPr>
              <a:t>залишаються у фазі G</a:t>
            </a:r>
            <a:r>
              <a:rPr lang="ru-RU" baseline="-25000" smtClean="0">
                <a:latin typeface="Calibri" pitchFamily="34" charset="0"/>
                <a:cs typeface="Arial" charset="0"/>
              </a:rPr>
              <a:t>0</a:t>
            </a:r>
            <a:r>
              <a:rPr lang="ru-RU" u="sng" smtClean="0">
                <a:latin typeface="Calibri" pitchFamily="34" charset="0"/>
                <a:cs typeface="Arial" charset="0"/>
              </a:rPr>
              <a:t> протягом тривалого часу</a:t>
            </a:r>
            <a:r>
              <a:rPr lang="ru-RU" smtClean="0">
                <a:latin typeface="Calibri" pitchFamily="34" charset="0"/>
                <a:cs typeface="Arial" charset="0"/>
              </a:rPr>
              <a:t> (часто роками), але </a:t>
            </a:r>
            <a:r>
              <a:rPr lang="ru-RU" u="sng" smtClean="0">
                <a:latin typeface="Calibri" pitchFamily="34" charset="0"/>
                <a:cs typeface="Arial" charset="0"/>
              </a:rPr>
              <a:t>зберігають здатність до поділу</a:t>
            </a:r>
            <a:r>
              <a:rPr lang="ru-RU" smtClean="0">
                <a:latin typeface="Calibri" pitchFamily="34" charset="0"/>
                <a:cs typeface="Arial" charset="0"/>
              </a:rPr>
              <a:t>, коли входять до мітотичного циклу за потребою. </a:t>
            </a:r>
          </a:p>
          <a:p>
            <a:pPr eaLnBrk="1" hangingPunct="1">
              <a:lnSpc>
                <a:spcPct val="90000"/>
              </a:lnSpc>
            </a:pPr>
            <a:endParaRPr 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052513"/>
            <a:ext cx="3744912" cy="4967287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Calibri" pitchFamily="34" charset="0"/>
                <a:cs typeface="Arial" charset="0"/>
              </a:rPr>
              <a:t>G</a:t>
            </a:r>
            <a:r>
              <a:rPr lang="en-US" sz="2800" b="1" baseline="-25000" smtClean="0">
                <a:latin typeface="Calibri" pitchFamily="34" charset="0"/>
                <a:cs typeface="Arial" charset="0"/>
              </a:rPr>
              <a:t>1</a:t>
            </a:r>
            <a:r>
              <a:rPr lang="en-US" sz="2800" b="1" smtClean="0">
                <a:latin typeface="Calibri" pitchFamily="34" charset="0"/>
                <a:cs typeface="Arial" charset="0"/>
              </a:rPr>
              <a:t> </a:t>
            </a:r>
            <a:r>
              <a:rPr lang="ru-RU" sz="2800" b="1" smtClean="0">
                <a:latin typeface="Calibri" pitchFamily="34" charset="0"/>
                <a:cs typeface="Arial" charset="0"/>
              </a:rPr>
              <a:t>– </a:t>
            </a:r>
            <a:r>
              <a:rPr lang="ru-RU" sz="2800" smtClean="0">
                <a:latin typeface="Calibri" pitchFamily="34" charset="0"/>
                <a:cs typeface="Arial" charset="0"/>
              </a:rPr>
              <a:t>рост клітини, синтез РНК, білків, підготовка хромосом до поділу</a:t>
            </a:r>
          </a:p>
          <a:p>
            <a:pPr eaLnBrk="1" hangingPunct="1"/>
            <a:r>
              <a:rPr lang="en-US" sz="2800" b="1" smtClean="0">
                <a:latin typeface="Calibri" pitchFamily="34" charset="0"/>
                <a:cs typeface="Arial" charset="0"/>
              </a:rPr>
              <a:t>S </a:t>
            </a:r>
            <a:r>
              <a:rPr lang="ru-RU" sz="2800" b="1" smtClean="0">
                <a:latin typeface="Calibri" pitchFamily="34" charset="0"/>
                <a:cs typeface="Arial" charset="0"/>
              </a:rPr>
              <a:t>– </a:t>
            </a:r>
            <a:r>
              <a:rPr lang="ru-RU" sz="2800" smtClean="0">
                <a:latin typeface="Calibri" pitchFamily="34" charset="0"/>
                <a:cs typeface="Arial" charset="0"/>
              </a:rPr>
              <a:t>реплікація</a:t>
            </a:r>
            <a:r>
              <a:rPr lang="en-US" sz="2800" smtClean="0">
                <a:latin typeface="Calibri" pitchFamily="34" charset="0"/>
                <a:cs typeface="Arial" charset="0"/>
              </a:rPr>
              <a:t> </a:t>
            </a:r>
            <a:r>
              <a:rPr lang="ru-RU" sz="2800" smtClean="0">
                <a:latin typeface="Calibri" pitchFamily="34" charset="0"/>
                <a:cs typeface="Arial" charset="0"/>
              </a:rPr>
              <a:t>ДНК</a:t>
            </a:r>
            <a:r>
              <a:rPr lang="en-US" sz="2800" smtClean="0">
                <a:latin typeface="Calibri" pitchFamily="34" charset="0"/>
                <a:cs typeface="Arial" charset="0"/>
              </a:rPr>
              <a:t> (</a:t>
            </a:r>
            <a:r>
              <a:rPr lang="ru-RU" sz="2800" smtClean="0">
                <a:latin typeface="Calibri" pitchFamily="34" charset="0"/>
                <a:cs typeface="Arial" charset="0"/>
              </a:rPr>
              <a:t>і</a:t>
            </a:r>
            <a:r>
              <a:rPr lang="en-US" sz="2800" smtClean="0">
                <a:latin typeface="Calibri" pitchFamily="34" charset="0"/>
                <a:cs typeface="Arial" charset="0"/>
              </a:rPr>
              <a:t> </a:t>
            </a:r>
            <a:r>
              <a:rPr lang="ru-RU" sz="2800" smtClean="0">
                <a:latin typeface="Calibri" pitchFamily="34" charset="0"/>
                <a:cs typeface="Arial" charset="0"/>
              </a:rPr>
              <a:t>центросом</a:t>
            </a:r>
            <a:r>
              <a:rPr lang="en-US" sz="2800" smtClean="0">
                <a:latin typeface="Calibri" pitchFamily="34" charset="0"/>
                <a:cs typeface="Arial" charset="0"/>
              </a:rPr>
              <a:t>)</a:t>
            </a:r>
            <a:endParaRPr lang="ru-RU" sz="2800" b="1" smtClean="0">
              <a:latin typeface="Calibri" pitchFamily="34" charset="0"/>
              <a:cs typeface="Arial" charset="0"/>
            </a:endParaRPr>
          </a:p>
          <a:p>
            <a:pPr eaLnBrk="1" hangingPunct="1"/>
            <a:r>
              <a:rPr lang="ru-RU" sz="2800" b="1" smtClean="0">
                <a:latin typeface="Calibri" pitchFamily="34" charset="0"/>
                <a:cs typeface="Arial" charset="0"/>
              </a:rPr>
              <a:t>G</a:t>
            </a:r>
            <a:r>
              <a:rPr lang="ru-RU" sz="2800" b="1" baseline="-25000" smtClean="0">
                <a:latin typeface="Calibri" pitchFamily="34" charset="0"/>
                <a:cs typeface="Arial" charset="0"/>
              </a:rPr>
              <a:t>2</a:t>
            </a:r>
            <a:r>
              <a:rPr lang="ru-RU" sz="2800" b="1" smtClean="0">
                <a:latin typeface="Calibri" pitchFamily="34" charset="0"/>
                <a:cs typeface="Arial" charset="0"/>
              </a:rPr>
              <a:t> – </a:t>
            </a:r>
            <a:r>
              <a:rPr lang="ru-RU" sz="2800" smtClean="0">
                <a:latin typeface="Calibri" pitchFamily="34" charset="0"/>
                <a:cs typeface="Arial" charset="0"/>
              </a:rPr>
              <a:t>підготовка до мітозу, запасання енергії, синтез веретена поділу</a:t>
            </a:r>
          </a:p>
          <a:p>
            <a:pPr eaLnBrk="1" hangingPunct="1"/>
            <a:endParaRPr lang="ru-RU" sz="2800" smtClean="0">
              <a:latin typeface="Calibri" pitchFamily="34" charset="0"/>
              <a:cs typeface="Arial" charset="0"/>
            </a:endParaRPr>
          </a:p>
        </p:txBody>
      </p: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4211638" y="981075"/>
            <a:ext cx="4743450" cy="5070475"/>
            <a:chOff x="2608" y="1026"/>
            <a:chExt cx="2988" cy="3194"/>
          </a:xfrm>
        </p:grpSpPr>
        <p:pic>
          <p:nvPicPr>
            <p:cNvPr id="15364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08" y="1026"/>
              <a:ext cx="2988" cy="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5" name="AutoShape 6"/>
            <p:cNvSpPr>
              <a:spLocks noChangeArrowheads="1"/>
            </p:cNvSpPr>
            <p:nvPr/>
          </p:nvSpPr>
          <p:spPr bwMode="auto">
            <a:xfrm rot="2368465">
              <a:off x="4830" y="3430"/>
              <a:ext cx="499" cy="272"/>
            </a:xfrm>
            <a:prstGeom prst="rightArrow">
              <a:avLst>
                <a:gd name="adj1" fmla="val 50000"/>
                <a:gd name="adj2" fmla="val 458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6" name="Text Box 7"/>
            <p:cNvSpPr txBox="1">
              <a:spLocks noChangeArrowheads="1"/>
            </p:cNvSpPr>
            <p:nvPr/>
          </p:nvSpPr>
          <p:spPr bwMode="auto">
            <a:xfrm>
              <a:off x="5284" y="3657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G</a:t>
              </a:r>
              <a:r>
                <a:rPr lang="en-US" b="1" baseline="-25000">
                  <a:solidFill>
                    <a:schemeClr val="tx2"/>
                  </a:solidFill>
                </a:rPr>
                <a:t>0</a:t>
              </a:r>
              <a:endParaRPr lang="ru-RU" b="1">
                <a:solidFill>
                  <a:schemeClr val="tx2"/>
                </a:solidFill>
              </a:endParaRPr>
            </a:p>
          </p:txBody>
        </p:sp>
        <p:sp>
          <p:nvSpPr>
            <p:cNvPr id="15367" name="Oval 8"/>
            <p:cNvSpPr>
              <a:spLocks noChangeArrowheads="1"/>
            </p:cNvSpPr>
            <p:nvPr/>
          </p:nvSpPr>
          <p:spPr bwMode="auto">
            <a:xfrm>
              <a:off x="3923" y="3657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Line 9"/>
            <p:cNvSpPr>
              <a:spLocks noChangeShapeType="1"/>
            </p:cNvSpPr>
            <p:nvPr/>
          </p:nvSpPr>
          <p:spPr bwMode="auto">
            <a:xfrm>
              <a:off x="3969" y="3748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Text Box 10"/>
            <p:cNvSpPr txBox="1">
              <a:spLocks noChangeArrowheads="1"/>
            </p:cNvSpPr>
            <p:nvPr/>
          </p:nvSpPr>
          <p:spPr bwMode="auto">
            <a:xfrm>
              <a:off x="3332" y="3929"/>
              <a:ext cx="14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Calibri" pitchFamily="34" charset="0"/>
                </a:rPr>
                <a:t>Точка рестрикції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Постійно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(</a:t>
            </a:r>
            <a:r>
              <a:rPr lang="ru-RU" sz="36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незворотньо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постмітотичні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) </a:t>
            </a:r>
            <a:r>
              <a:rPr lang="ru-RU" sz="36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клітини</a:t>
            </a:r>
            <a:endParaRPr lang="ru-RU" sz="3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643063"/>
            <a:ext cx="79232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Calibri" pitchFamily="34" charset="0"/>
                <a:cs typeface="Arial" charset="0"/>
              </a:rPr>
              <a:t>Приклади клітин:</a:t>
            </a:r>
            <a:r>
              <a:rPr lang="ru-RU" smtClean="0">
                <a:latin typeface="Calibri" pitchFamily="34" charset="0"/>
                <a:cs typeface="Arial" charset="0"/>
              </a:rPr>
              <a:t> нейрони у центральній і периферичній нервовій системі і клітини міокарда.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Calibri" pitchFamily="34" charset="0"/>
                <a:cs typeface="Arial" charset="0"/>
              </a:rPr>
              <a:t>Постійні клітини не мають будь-якої здатності до мітотичного поділу в постнатальному житті.</a:t>
            </a:r>
          </a:p>
          <a:p>
            <a:pPr eaLnBrk="1" hangingPunct="1">
              <a:lnSpc>
                <a:spcPct val="90000"/>
              </a:lnSpc>
            </a:pPr>
            <a:endParaRPr lang="ru-RU" smtClean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Calibri" pitchFamily="34" charset="0"/>
                <a:cs typeface="Arial" charset="0"/>
              </a:rPr>
              <a:t>Пошкодження постійних клітин завжди супроводжується формуванням рубця.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smtClean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latin typeface="Calibri" pitchFamily="34" charset="0"/>
                <a:cs typeface="Arial" charset="0"/>
              </a:rPr>
              <a:t>Повна регенерація неможлива</a:t>
            </a:r>
            <a:r>
              <a:rPr lang="ru-RU" smtClean="0">
                <a:latin typeface="Calibri" pitchFamily="34" charset="0"/>
                <a:cs typeface="Arial" charset="0"/>
              </a:rPr>
              <a:t>. Втрата постійних клітин є незворотною і, якщо некроз великий за обсягом, це може призводити до порушення функції органів.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14613" y="3571875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Мейоз – </a:t>
            </a:r>
            <a:r>
              <a:rPr lang="ru-RU" sz="48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особливий</a:t>
            </a:r>
            <a:r>
              <a:rPr lang="ru-RU" sz="4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спосіб</a:t>
            </a:r>
            <a:r>
              <a:rPr lang="ru-RU" sz="4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поділу</a:t>
            </a:r>
            <a:r>
              <a:rPr lang="ru-RU" sz="4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клітини</a:t>
            </a:r>
            <a:endParaRPr lang="ru-RU" sz="48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7467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Мейоз,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його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біологічне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значення</a:t>
            </a:r>
            <a:endParaRPr lang="ru-RU" sz="40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928813"/>
            <a:ext cx="7923212" cy="3743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smtClean="0">
                <a:solidFill>
                  <a:srgbClr val="8C320E"/>
                </a:solidFill>
                <a:latin typeface="Calibri" pitchFamily="34" charset="0"/>
                <a:cs typeface="Arial" charset="0"/>
              </a:rPr>
              <a:t>Кожний організм є смертним.</a:t>
            </a:r>
            <a:r>
              <a:rPr lang="ru-RU" sz="3200" smtClean="0">
                <a:latin typeface="Calibri" pitchFamily="34" charset="0"/>
                <a:cs typeface="Arial" charset="0"/>
              </a:rPr>
              <a:t> </a:t>
            </a:r>
            <a:r>
              <a:rPr lang="ru-RU" sz="3200" smtClean="0">
                <a:solidFill>
                  <a:srgbClr val="8C320E"/>
                </a:solidFill>
                <a:latin typeface="Calibri" pitchFamily="34" charset="0"/>
                <a:cs typeface="Arial" charset="0"/>
              </a:rPr>
              <a:t>Необхідним є  розмноження!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latin typeface="Calibri" pitchFamily="34" charset="0"/>
                <a:cs typeface="Arial" charset="0"/>
              </a:rPr>
              <a:t>Деякі найпростіші і більшість багатоклітинних зберігають свої види </a:t>
            </a:r>
            <a:r>
              <a:rPr lang="ru-RU" sz="3200" b="1" smtClean="0">
                <a:latin typeface="Calibri" pitchFamily="34" charset="0"/>
                <a:cs typeface="Arial" charset="0"/>
              </a:rPr>
              <a:t>статевим розмноженням (об</a:t>
            </a:r>
            <a:r>
              <a:rPr lang="en-US" sz="3200" b="1" smtClean="0">
                <a:latin typeface="Calibri" pitchFamily="34" charset="0"/>
                <a:cs typeface="Arial" charset="0"/>
              </a:rPr>
              <a:t>’</a:t>
            </a:r>
            <a:r>
              <a:rPr lang="uk-UA" sz="3200" b="1" smtClean="0">
                <a:latin typeface="Calibri" pitchFamily="34" charset="0"/>
                <a:cs typeface="Arial" charset="0"/>
              </a:rPr>
              <a:t>єднання</a:t>
            </a:r>
            <a:r>
              <a:rPr lang="ru-RU" sz="3200" b="1" smtClean="0">
                <a:latin typeface="Calibri" pitchFamily="34" charset="0"/>
                <a:cs typeface="Arial" charset="0"/>
              </a:rPr>
              <a:t> двох гамет → зигота → тканини і органи)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latin typeface="Calibri" pitchFamily="34" charset="0"/>
                <a:cs typeface="Arial" charset="0"/>
              </a:rPr>
              <a:t>Диплоїдність гамет призводила б до появи нежиттєздатних поколінь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smtClean="0">
                <a:solidFill>
                  <a:srgbClr val="8C320E"/>
                </a:solidFill>
                <a:latin typeface="Calibri" pitchFamily="34" charset="0"/>
                <a:cs typeface="Arial" charset="0"/>
              </a:rPr>
              <a:t>Гамети повинні бути гаплоїдними </a:t>
            </a:r>
            <a:r>
              <a:rPr lang="ru-RU" sz="3200" b="1" i="1" smtClean="0">
                <a:solidFill>
                  <a:srgbClr val="8C320E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3200" b="1" i="1" smtClean="0">
                <a:solidFill>
                  <a:srgbClr val="8C320E"/>
                </a:solidFill>
                <a:latin typeface="Calibri" pitchFamily="34" charset="0"/>
                <a:cs typeface="Arial" charset="0"/>
              </a:rPr>
              <a:t>n)</a:t>
            </a:r>
            <a:r>
              <a:rPr lang="ru-RU" sz="3200" b="1" smtClean="0">
                <a:solidFill>
                  <a:srgbClr val="8C320E"/>
                </a:solidFill>
                <a:latin typeface="Calibri" pitchFamily="34" charset="0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700213"/>
            <a:ext cx="8066087" cy="4319587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8C320E"/>
                </a:solidFill>
                <a:latin typeface="Calibri" pitchFamily="34" charset="0"/>
                <a:cs typeface="Arial" charset="0"/>
              </a:rPr>
              <a:t>Мейоз</a:t>
            </a:r>
            <a:r>
              <a:rPr lang="ru-RU" sz="3200" b="1" i="1" smtClean="0">
                <a:latin typeface="Calibri" pitchFamily="34" charset="0"/>
                <a:cs typeface="Arial" charset="0"/>
              </a:rPr>
              <a:t> </a:t>
            </a:r>
            <a:r>
              <a:rPr lang="ru-RU" sz="3200" smtClean="0">
                <a:solidFill>
                  <a:schemeClr val="hlink"/>
                </a:solidFill>
                <a:latin typeface="Calibri" pitchFamily="34" charset="0"/>
                <a:cs typeface="Arial" charset="0"/>
              </a:rPr>
              <a:t>– </a:t>
            </a:r>
            <a:r>
              <a:rPr lang="ru-RU" sz="3200" i="1" smtClean="0">
                <a:solidFill>
                  <a:schemeClr val="hlink"/>
                </a:solidFill>
                <a:latin typeface="Calibri" pitchFamily="34" charset="0"/>
                <a:cs typeface="Arial" charset="0"/>
              </a:rPr>
              <a:t>спеціальна форма поділу генеративних клітин, яка призводить до утворення гаплоїдних гамет (сперматозоїдів і яйцеклітин у людини)</a:t>
            </a:r>
          </a:p>
          <a:p>
            <a:pPr eaLnBrk="1" hangingPunct="1"/>
            <a:endParaRPr lang="ru-RU" sz="32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692150"/>
            <a:ext cx="7850187" cy="532765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Визначений набір диплоїдних клітин організма утворює </a:t>
            </a:r>
            <a:r>
              <a:rPr lang="ru-RU" sz="3200" b="1" smtClean="0">
                <a:solidFill>
                  <a:srgbClr val="8C320E"/>
                </a:solidFill>
                <a:latin typeface="Calibri" pitchFamily="34" charset="0"/>
                <a:cs typeface="Arial" charset="0"/>
              </a:rPr>
              <a:t>гермінальну лінію </a:t>
            </a:r>
            <a:r>
              <a:rPr lang="en-US" sz="3200" b="1" smtClean="0">
                <a:solidFill>
                  <a:srgbClr val="8C320E"/>
                </a:solidFill>
                <a:latin typeface="Calibri" pitchFamily="34" charset="0"/>
                <a:cs typeface="Arial" charset="0"/>
              </a:rPr>
              <a:t>(</a:t>
            </a:r>
            <a:r>
              <a:rPr lang="ru-RU" sz="3200" b="1" smtClean="0">
                <a:solidFill>
                  <a:srgbClr val="8C320E"/>
                </a:solidFill>
                <a:latin typeface="Calibri" pitchFamily="34" charset="0"/>
                <a:cs typeface="Arial" charset="0"/>
              </a:rPr>
              <a:t>клітини зародкового шляху</a:t>
            </a:r>
            <a:r>
              <a:rPr lang="en-US" sz="3200" smtClean="0">
                <a:solidFill>
                  <a:srgbClr val="8C320E"/>
                </a:solidFill>
                <a:latin typeface="Calibri" pitchFamily="34" charset="0"/>
                <a:cs typeface="Arial" charset="0"/>
              </a:rPr>
              <a:t>)</a:t>
            </a:r>
            <a:r>
              <a:rPr lang="ru-RU" sz="3200" smtClean="0">
                <a:latin typeface="Calibri" pitchFamily="34" charset="0"/>
                <a:cs typeface="Arial" charset="0"/>
              </a:rPr>
              <a:t>, що бере участь у розмноженні</a:t>
            </a:r>
            <a:br>
              <a:rPr lang="ru-RU" sz="3200" smtClean="0">
                <a:latin typeface="Calibri" pitchFamily="34" charset="0"/>
                <a:cs typeface="Arial" charset="0"/>
              </a:rPr>
            </a:br>
            <a:endParaRPr lang="ru-RU" sz="3200" smtClean="0">
              <a:latin typeface="Calibri" pitchFamily="34" charset="0"/>
              <a:cs typeface="Arial" charset="0"/>
            </a:endParaRPr>
          </a:p>
          <a:p>
            <a:pPr eaLnBrk="1" hangingPunct="1"/>
            <a:r>
              <a:rPr lang="ru-RU" sz="3200" smtClean="0">
                <a:latin typeface="Calibri" pitchFamily="34" charset="0"/>
                <a:cs typeface="Arial" charset="0"/>
              </a:rPr>
              <a:t>Вони </a:t>
            </a:r>
            <a:r>
              <a:rPr lang="ru-RU" sz="3200" b="1" smtClean="0">
                <a:latin typeface="Calibri" pitchFamily="34" charset="0"/>
                <a:cs typeface="Arial" charset="0"/>
              </a:rPr>
              <a:t>дають початок спеціалізованим диплоїдним клітинам у яєчниках і сім</a:t>
            </a:r>
            <a:r>
              <a:rPr lang="en-US" sz="3200" b="1" smtClean="0">
                <a:latin typeface="Calibri" pitchFamily="34" charset="0"/>
                <a:cs typeface="Arial" charset="0"/>
              </a:rPr>
              <a:t>’</a:t>
            </a:r>
            <a:r>
              <a:rPr lang="uk-UA" sz="3200" b="1" smtClean="0">
                <a:latin typeface="Calibri" pitchFamily="34" charset="0"/>
                <a:cs typeface="Arial" charset="0"/>
              </a:rPr>
              <a:t>яниках</a:t>
            </a:r>
            <a:r>
              <a:rPr lang="ru-RU" sz="3200" smtClean="0">
                <a:latin typeface="Calibri" pitchFamily="34" charset="0"/>
                <a:cs typeface="Arial" charset="0"/>
              </a:rPr>
              <a:t>, які можуть поділятися мейозом і призводить </a:t>
            </a:r>
            <a:r>
              <a:rPr lang="ru-RU" sz="3200" b="1" smtClean="0">
                <a:latin typeface="Calibri" pitchFamily="34" charset="0"/>
                <a:cs typeface="Arial" charset="0"/>
              </a:rPr>
              <a:t>до утворення гаплоїдних гамет</a:t>
            </a:r>
            <a:r>
              <a:rPr lang="ru-RU" sz="3200" smtClean="0">
                <a:latin typeface="Calibri" pitchFamily="34" charset="0"/>
                <a:cs typeface="Arial" charset="0"/>
              </a:rPr>
              <a:t> (сперматозоїдів і яйцеклітин)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ch2f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00213"/>
            <a:ext cx="86423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Text Box 5"/>
          <p:cNvSpPr txBox="1">
            <a:spLocks noChangeArrowheads="1"/>
          </p:cNvSpPr>
          <p:nvPr/>
        </p:nvSpPr>
        <p:spPr bwMode="auto">
          <a:xfrm>
            <a:off x="1116013" y="4076700"/>
            <a:ext cx="72723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Життя людей іх хромосомної точки зору</a:t>
            </a:r>
          </a:p>
          <a:p>
            <a:r>
              <a:rPr lang="ru-RU">
                <a:latin typeface="Calibri" pitchFamily="34" charset="0"/>
              </a:rPr>
              <a:t>Гаплоїдні сперматозоїди і яйцеклітини утворюються внаслідок мейозу диплоїдних клітин-попередниць.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У заплідненій яйцеклітині хромосоми сперматозоїда і яйцеклітини розділені, коли знаходяться у чоловічому та жіночому пронуклеусах</a:t>
            </a:r>
            <a:r>
              <a:rPr lang="en-US">
                <a:latin typeface="Calibri" pitchFamily="34" charset="0"/>
              </a:rPr>
              <a:t>. </a:t>
            </a:r>
            <a:r>
              <a:rPr lang="ru-RU">
                <a:latin typeface="Calibri" pitchFamily="34" charset="0"/>
              </a:rPr>
              <a:t>Вони об</a:t>
            </a:r>
            <a:r>
              <a:rPr lang="en-US">
                <a:latin typeface="Calibri" pitchFamily="34" charset="0"/>
              </a:rPr>
              <a:t>’</a:t>
            </a:r>
            <a:r>
              <a:rPr lang="uk-UA">
                <a:latin typeface="Calibri" pitchFamily="34" charset="0"/>
              </a:rPr>
              <a:t>єднуються</a:t>
            </a:r>
            <a:r>
              <a:rPr lang="ru-RU">
                <a:latin typeface="Calibri" pitchFamily="34" charset="0"/>
              </a:rPr>
              <a:t> під час першого мітозу</a:t>
            </a:r>
            <a:r>
              <a:rPr lang="en-US">
                <a:latin typeface="Calibri" pitchFamily="34" charset="0"/>
              </a:rPr>
              <a:t>.</a:t>
            </a:r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51500" y="620713"/>
            <a:ext cx="3241675" cy="59039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Calibri" pitchFamily="34" charset="0"/>
                <a:cs typeface="Arial" charset="0"/>
              </a:rPr>
              <a:t>Первинні гермінальні клітини </a:t>
            </a:r>
            <a:r>
              <a:rPr lang="ru-RU" sz="2000" smtClean="0">
                <a:latin typeface="Calibri" pitchFamily="34" charset="0"/>
                <a:cs typeface="Arial" charset="0"/>
              </a:rPr>
              <a:t>мігрують у гонади ембріона і підлягає декільком </a:t>
            </a:r>
            <a:r>
              <a:rPr lang="ru-RU" sz="2000" b="1" smtClean="0">
                <a:latin typeface="Calibri" pitchFamily="34" charset="0"/>
                <a:cs typeface="Arial" charset="0"/>
              </a:rPr>
              <a:t>мітотичним поділам</a:t>
            </a:r>
            <a:r>
              <a:rPr lang="ru-RU" sz="2000" smtClean="0">
                <a:latin typeface="Calibri" pitchFamily="34" charset="0"/>
                <a:cs typeface="Arial" charset="0"/>
              </a:rPr>
              <a:t> (у чоловіків значно більше, ніж у жінок, що може бути фактором, який пояснює статеві відміни у частоті мутацій) з утворенням </a:t>
            </a:r>
            <a:r>
              <a:rPr lang="ru-RU" sz="2000" b="1" smtClean="0">
                <a:latin typeface="Calibri" pitchFamily="34" charset="0"/>
                <a:cs typeface="Arial" charset="0"/>
              </a:rPr>
              <a:t>овогоніїв </a:t>
            </a:r>
            <a:r>
              <a:rPr lang="ru-RU" sz="2000" smtClean="0">
                <a:latin typeface="Calibri" pitchFamily="34" charset="0"/>
                <a:cs typeface="Arial" charset="0"/>
              </a:rPr>
              <a:t>у жінок і </a:t>
            </a:r>
            <a:r>
              <a:rPr lang="ru-RU" sz="2000" b="1" smtClean="0">
                <a:latin typeface="Calibri" pitchFamily="34" charset="0"/>
                <a:cs typeface="Arial" charset="0"/>
              </a:rPr>
              <a:t>сперматогоніїв </a:t>
            </a:r>
            <a:r>
              <a:rPr lang="ru-RU" sz="2000" smtClean="0">
                <a:latin typeface="Calibri" pitchFamily="34" charset="0"/>
                <a:cs typeface="Arial" charset="0"/>
              </a:rPr>
              <a:t>у чоловіків.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  <a:cs typeface="Arial" charset="0"/>
              </a:rPr>
              <a:t>Подальший рост і диференціація призводять до утворення </a:t>
            </a:r>
            <a:r>
              <a:rPr lang="ru-RU" sz="2000" b="1" smtClean="0">
                <a:latin typeface="Calibri" pitchFamily="34" charset="0"/>
                <a:cs typeface="Arial" charset="0"/>
              </a:rPr>
              <a:t>первинних овоцитів </a:t>
            </a:r>
            <a:r>
              <a:rPr lang="ru-RU" sz="2000" smtClean="0">
                <a:latin typeface="Calibri" pitchFamily="34" charset="0"/>
                <a:cs typeface="Arial" charset="0"/>
              </a:rPr>
              <a:t>у яєчниках і </a:t>
            </a:r>
            <a:r>
              <a:rPr lang="ru-RU" sz="2000" b="1" smtClean="0">
                <a:latin typeface="Calibri" pitchFamily="34" charset="0"/>
                <a:cs typeface="Arial" charset="0"/>
              </a:rPr>
              <a:t>первинниіх сперматоцитів</a:t>
            </a:r>
            <a:r>
              <a:rPr lang="ru-RU" sz="2000" smtClean="0">
                <a:latin typeface="Calibri" pitchFamily="34" charset="0"/>
                <a:cs typeface="Arial" charset="0"/>
              </a:rPr>
              <a:t> у яєчках. Ці спеціалізовані клітини </a:t>
            </a:r>
            <a:r>
              <a:rPr lang="ru-RU" sz="2000" b="1" smtClean="0">
                <a:latin typeface="Calibri" pitchFamily="34" charset="0"/>
                <a:cs typeface="Arial" charset="0"/>
              </a:rPr>
              <a:t>можуть підлягати мейозу </a:t>
            </a:r>
          </a:p>
        </p:txBody>
      </p:sp>
      <p:pic>
        <p:nvPicPr>
          <p:cNvPr id="95235" name="Picture 5" descr="ch2f12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250825" y="908050"/>
            <a:ext cx="5400675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Фази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мейозу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2636838"/>
            <a:ext cx="7923212" cy="3382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smtClean="0">
                <a:latin typeface="Calibri" pitchFamily="34" charset="0"/>
                <a:cs typeface="Arial" charset="0"/>
              </a:rPr>
              <a:t> Мей</a:t>
            </a:r>
            <a:r>
              <a:rPr lang="uk-UA" sz="3200" smtClean="0">
                <a:latin typeface="Calibri" pitchFamily="34" charset="0"/>
                <a:cs typeface="Arial" charset="0"/>
              </a:rPr>
              <a:t>о</a:t>
            </a:r>
            <a:r>
              <a:rPr lang="ru-RU" sz="3200" smtClean="0">
                <a:latin typeface="Calibri" pitchFamily="34" charset="0"/>
                <a:cs typeface="Arial" charset="0"/>
              </a:rPr>
              <a:t>з включає </a:t>
            </a:r>
            <a:r>
              <a:rPr lang="ru-RU" sz="3200" b="1" smtClean="0">
                <a:solidFill>
                  <a:srgbClr val="8C320E"/>
                </a:solidFill>
                <a:latin typeface="Calibri" pitchFamily="34" charset="0"/>
                <a:cs typeface="Arial" charset="0"/>
              </a:rPr>
              <a:t>два</a:t>
            </a:r>
            <a:r>
              <a:rPr lang="ru-RU" sz="3200" b="1" smtClean="0">
                <a:latin typeface="Calibri" pitchFamily="34" charset="0"/>
                <a:cs typeface="Arial" charset="0"/>
              </a:rPr>
              <a:t> </a:t>
            </a:r>
            <a:r>
              <a:rPr lang="ru-RU" sz="3200" smtClean="0">
                <a:latin typeface="Calibri" pitchFamily="34" charset="0"/>
                <a:cs typeface="Arial" charset="0"/>
              </a:rPr>
              <a:t>послідовних клітинних </a:t>
            </a:r>
            <a:r>
              <a:rPr lang="ru-RU" sz="3200" b="1" smtClean="0">
                <a:solidFill>
                  <a:srgbClr val="8C320E"/>
                </a:solidFill>
                <a:latin typeface="Calibri" pitchFamily="34" charset="0"/>
                <a:cs typeface="Arial" charset="0"/>
              </a:rPr>
              <a:t>поділи</a:t>
            </a:r>
            <a:r>
              <a:rPr lang="ru-RU" sz="3200" b="1" smtClean="0">
                <a:latin typeface="Calibri" pitchFamily="34" charset="0"/>
                <a:cs typeface="Arial" charset="0"/>
              </a:rPr>
              <a:t> </a:t>
            </a:r>
            <a:r>
              <a:rPr lang="ru-RU" sz="3200" smtClean="0">
                <a:latin typeface="Calibri" pitchFamily="34" charset="0"/>
                <a:cs typeface="Arial" charset="0"/>
              </a:rPr>
              <a:t>(мейоз </a:t>
            </a:r>
            <a:r>
              <a:rPr lang="en-US" sz="3200" smtClean="0">
                <a:latin typeface="Calibri" pitchFamily="34" charset="0"/>
                <a:cs typeface="Arial" charset="0"/>
              </a:rPr>
              <a:t>I </a:t>
            </a:r>
            <a:r>
              <a:rPr lang="ru-RU" sz="3200" smtClean="0">
                <a:latin typeface="Calibri" pitchFamily="34" charset="0"/>
                <a:cs typeface="Arial" charset="0"/>
              </a:rPr>
              <a:t>і мейоз </a:t>
            </a:r>
            <a:r>
              <a:rPr lang="en-US" sz="3200" smtClean="0">
                <a:latin typeface="Calibri" pitchFamily="34" charset="0"/>
                <a:cs typeface="Arial" charset="0"/>
              </a:rPr>
              <a:t>II</a:t>
            </a:r>
            <a:r>
              <a:rPr lang="ru-RU" sz="3200" smtClean="0">
                <a:latin typeface="Calibri" pitchFamily="34" charset="0"/>
                <a:cs typeface="Arial" charset="0"/>
              </a:rPr>
              <a:t>), </a:t>
            </a:r>
            <a:br>
              <a:rPr lang="ru-RU" sz="3200" smtClean="0">
                <a:latin typeface="Calibri" pitchFamily="34" charset="0"/>
                <a:cs typeface="Arial" charset="0"/>
              </a:rPr>
            </a:br>
            <a:r>
              <a:rPr lang="ru-RU" sz="3200" smtClean="0">
                <a:latin typeface="Calibri" pitchFamily="34" charset="0"/>
                <a:cs typeface="Arial" charset="0"/>
              </a:rPr>
              <a:t>але лише </a:t>
            </a:r>
            <a:r>
              <a:rPr lang="ru-RU" sz="3200" b="1" smtClean="0">
                <a:solidFill>
                  <a:srgbClr val="46A1EC"/>
                </a:solidFill>
                <a:latin typeface="Calibri" pitchFamily="34" charset="0"/>
                <a:cs typeface="Arial" charset="0"/>
              </a:rPr>
              <a:t>один процес</a:t>
            </a:r>
            <a:r>
              <a:rPr lang="ru-RU" sz="3200" b="1" smtClean="0">
                <a:latin typeface="Calibri" pitchFamily="34" charset="0"/>
                <a:cs typeface="Arial" charset="0"/>
              </a:rPr>
              <a:t> </a:t>
            </a:r>
            <a:r>
              <a:rPr lang="ru-RU" sz="3200" b="1" smtClean="0">
                <a:solidFill>
                  <a:srgbClr val="46A1EC"/>
                </a:solidFill>
                <a:latin typeface="Calibri" pitchFamily="34" charset="0"/>
                <a:cs typeface="Arial" charset="0"/>
              </a:rPr>
              <a:t>реплікації ДНК</a:t>
            </a:r>
            <a:r>
              <a:rPr lang="ru-RU" sz="3200" smtClean="0">
                <a:latin typeface="Calibri" pitchFamily="34" charset="0"/>
                <a:cs typeface="Arial" charset="0"/>
              </a:rPr>
              <a:t>, тому продукти є </a:t>
            </a:r>
            <a:r>
              <a:rPr lang="ru-RU" sz="3200" b="1" smtClean="0">
                <a:latin typeface="Calibri" pitchFamily="34" charset="0"/>
                <a:cs typeface="Arial" charset="0"/>
              </a:rPr>
              <a:t>гаплоїдними</a:t>
            </a:r>
            <a:r>
              <a:rPr lang="ru-RU" sz="3200" smtClean="0">
                <a:latin typeface="Calibri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nrm1526-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88913"/>
            <a:ext cx="6983412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2311400" y="5734050"/>
            <a:ext cx="504666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/>
              <a:t>Порівняння</a:t>
            </a:r>
            <a:r>
              <a:rPr lang="ru-RU" sz="2400" b="1"/>
              <a:t> мітозу й мейозу</a:t>
            </a:r>
            <a:r>
              <a:rPr lang="ru-RU"/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4"/>
          <p:cNvSpPr txBox="1">
            <a:spLocks noChangeArrowheads="1"/>
          </p:cNvSpPr>
          <p:nvPr/>
        </p:nvSpPr>
        <p:spPr bwMode="auto">
          <a:xfrm>
            <a:off x="4211638" y="4941888"/>
            <a:ext cx="13731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3200" b="1">
                <a:latin typeface="Calibri" pitchFamily="34" charset="0"/>
              </a:rPr>
              <a:t>Мейоз</a:t>
            </a:r>
          </a:p>
        </p:txBody>
      </p:sp>
      <p:sp>
        <p:nvSpPr>
          <p:cNvPr id="98307" name="AutoShape 5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3851275" y="2708275"/>
            <a:ext cx="1873250" cy="1584325"/>
          </a:xfrm>
          <a:prstGeom prst="actionButtonMovi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http://bio.fizteh.ru/student/files/biology/biolections/lection15/fig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1143000"/>
            <a:ext cx="78168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Мейоз 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uk-UA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(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редукційний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поділ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905000"/>
            <a:ext cx="7923212" cy="41148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libri" pitchFamily="34" charset="0"/>
                <a:cs typeface="Arial" charset="0"/>
              </a:rPr>
              <a:t>Інтерфаза </a:t>
            </a:r>
            <a:r>
              <a:rPr lang="en-US" sz="3200" b="1" smtClean="0">
                <a:latin typeface="Calibri" pitchFamily="34" charset="0"/>
                <a:cs typeface="Arial" charset="0"/>
              </a:rPr>
              <a:t>I</a:t>
            </a:r>
            <a:r>
              <a:rPr lang="ru-RU" sz="3200" b="1" smtClean="0">
                <a:latin typeface="Calibri" pitchFamily="34" charset="0"/>
                <a:cs typeface="Arial" charset="0"/>
              </a:rPr>
              <a:t> </a:t>
            </a:r>
            <a:r>
              <a:rPr lang="uk-UA" sz="3200" smtClean="0">
                <a:latin typeface="Calibri" pitchFamily="34" charset="0"/>
                <a:cs typeface="Arial" charset="0"/>
              </a:rPr>
              <a:t>– </a:t>
            </a:r>
            <a:r>
              <a:rPr lang="en-US" sz="3200" smtClean="0">
                <a:latin typeface="Calibri" pitchFamily="34" charset="0"/>
                <a:cs typeface="Arial" charset="0"/>
              </a:rPr>
              <a:t>S-</a:t>
            </a:r>
            <a:r>
              <a:rPr lang="uk-UA" sz="3200" smtClean="0">
                <a:latin typeface="Calibri" pitchFamily="34" charset="0"/>
                <a:cs typeface="Arial" charset="0"/>
              </a:rPr>
              <a:t>фаза (реплікація ДНК) відносно триваліша, ніж в інтерфазі мітозу, а </a:t>
            </a:r>
            <a:r>
              <a:rPr lang="en-US" sz="3200" smtClean="0">
                <a:latin typeface="Calibri" pitchFamily="34" charset="0"/>
                <a:cs typeface="Arial" charset="0"/>
              </a:rPr>
              <a:t>G</a:t>
            </a:r>
            <a:r>
              <a:rPr lang="en-US" sz="3200" baseline="-25000" smtClean="0">
                <a:latin typeface="Calibri" pitchFamily="34" charset="0"/>
                <a:cs typeface="Arial" charset="0"/>
              </a:rPr>
              <a:t>2</a:t>
            </a:r>
            <a:r>
              <a:rPr lang="en-US" sz="3200" smtClean="0">
                <a:latin typeface="Calibri" pitchFamily="34" charset="0"/>
                <a:cs typeface="Arial" charset="0"/>
              </a:rPr>
              <a:t>-</a:t>
            </a:r>
            <a:r>
              <a:rPr lang="uk-UA" sz="3200" smtClean="0">
                <a:latin typeface="Calibri" pitchFamily="34" charset="0"/>
                <a:cs typeface="Arial" charset="0"/>
              </a:rPr>
              <a:t>фаза більш коротка або відсутня</a:t>
            </a:r>
          </a:p>
          <a:p>
            <a:pPr eaLnBrk="1" hangingPunct="1"/>
            <a:r>
              <a:rPr lang="ru-RU" sz="3200" b="1" smtClean="0">
                <a:latin typeface="Calibri" pitchFamily="34" charset="0"/>
                <a:cs typeface="Arial" charset="0"/>
              </a:rPr>
              <a:t>Профаза </a:t>
            </a:r>
            <a:r>
              <a:rPr lang="en-US" sz="3200" b="1" smtClean="0">
                <a:latin typeface="Calibri" pitchFamily="34" charset="0"/>
                <a:cs typeface="Arial" charset="0"/>
              </a:rPr>
              <a:t>I</a:t>
            </a:r>
            <a:r>
              <a:rPr lang="ru-RU" sz="3200" b="1" smtClean="0">
                <a:latin typeface="Calibri" pitchFamily="34" charset="0"/>
                <a:cs typeface="Arial" charset="0"/>
              </a:rPr>
              <a:t> </a:t>
            </a:r>
            <a:r>
              <a:rPr lang="ru-RU" sz="3200" smtClean="0">
                <a:latin typeface="Calibri" pitchFamily="34" charset="0"/>
                <a:cs typeface="Arial" charset="0"/>
              </a:rPr>
              <a:t>– дуже тривалий і складний процес, поділяється на 5 субфаз</a:t>
            </a:r>
            <a:endParaRPr lang="ru-RU" sz="3200" b="1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ch2f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33375"/>
            <a:ext cx="6983413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Text Box 13"/>
          <p:cNvSpPr txBox="1">
            <a:spLocks noChangeArrowheads="1"/>
          </p:cNvSpPr>
          <p:nvPr/>
        </p:nvSpPr>
        <p:spPr bwMode="auto">
          <a:xfrm>
            <a:off x="0" y="0"/>
            <a:ext cx="144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2000" b="1">
                <a:solidFill>
                  <a:srgbClr val="8C320E"/>
                </a:solidFill>
              </a:rPr>
              <a:t>Профаза </a:t>
            </a:r>
            <a:r>
              <a:rPr lang="en-US" sz="2000" b="1">
                <a:solidFill>
                  <a:srgbClr val="8C320E"/>
                </a:solidFill>
              </a:rPr>
              <a:t>I</a:t>
            </a:r>
            <a:endParaRPr lang="ru-RU" sz="2000" b="1">
              <a:solidFill>
                <a:srgbClr val="8C320E"/>
              </a:solidFill>
            </a:endParaRPr>
          </a:p>
        </p:txBody>
      </p:sp>
      <p:grpSp>
        <p:nvGrpSpPr>
          <p:cNvPr id="100356" name="Group 19"/>
          <p:cNvGrpSpPr>
            <a:grpSpLocks/>
          </p:cNvGrpSpPr>
          <p:nvPr/>
        </p:nvGrpSpPr>
        <p:grpSpPr bwMode="auto">
          <a:xfrm>
            <a:off x="4932363" y="333375"/>
            <a:ext cx="4211637" cy="6345238"/>
            <a:chOff x="3107" y="210"/>
            <a:chExt cx="2653" cy="3997"/>
          </a:xfrm>
        </p:grpSpPr>
        <p:grpSp>
          <p:nvGrpSpPr>
            <p:cNvPr id="100357" name="Group 12"/>
            <p:cNvGrpSpPr>
              <a:grpSpLocks/>
            </p:cNvGrpSpPr>
            <p:nvPr/>
          </p:nvGrpSpPr>
          <p:grpSpPr bwMode="auto">
            <a:xfrm>
              <a:off x="3470" y="210"/>
              <a:ext cx="2177" cy="3997"/>
              <a:chOff x="3470" y="210"/>
              <a:chExt cx="2177" cy="3997"/>
            </a:xfrm>
          </p:grpSpPr>
          <p:sp>
            <p:nvSpPr>
              <p:cNvPr id="100362" name="Text Box 5"/>
              <p:cNvSpPr txBox="1">
                <a:spLocks noChangeArrowheads="1"/>
              </p:cNvSpPr>
              <p:nvPr/>
            </p:nvSpPr>
            <p:spPr bwMode="auto">
              <a:xfrm>
                <a:off x="3470" y="210"/>
                <a:ext cx="2173" cy="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ru-RU" b="1">
                    <a:solidFill>
                      <a:srgbClr val="46A1EC"/>
                    </a:solidFill>
                  </a:rPr>
                  <a:t>Лептотена (тонкі нитки)</a:t>
                </a:r>
              </a:p>
              <a:p>
                <a:r>
                  <a:rPr lang="ru-RU" sz="1400"/>
                  <a:t>Гомологічні хромосомі не спарені,</a:t>
                </a:r>
                <a:br>
                  <a:rPr lang="ru-RU" sz="1400"/>
                </a:br>
                <a:r>
                  <a:rPr lang="ru-RU" sz="1400"/>
                  <a:t>складаються із двох щільно прилеглих </a:t>
                </a:r>
                <a:br>
                  <a:rPr lang="ru-RU" sz="1400"/>
                </a:br>
                <a:r>
                  <a:rPr lang="ru-RU" sz="1400"/>
                  <a:t>пов</a:t>
                </a:r>
                <a:r>
                  <a:rPr lang="en-US" sz="1400"/>
                  <a:t>’</a:t>
                </a:r>
                <a:r>
                  <a:rPr lang="uk-UA" sz="1400"/>
                  <a:t>язаних</a:t>
                </a:r>
                <a:r>
                  <a:rPr lang="ru-RU" sz="1400"/>
                  <a:t> сестринських хроматид</a:t>
                </a:r>
              </a:p>
              <a:p>
                <a:endParaRPr lang="ru-RU" sz="14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363" name="Text Box 6"/>
              <p:cNvSpPr txBox="1">
                <a:spLocks noChangeArrowheads="1"/>
              </p:cNvSpPr>
              <p:nvPr/>
            </p:nvSpPr>
            <p:spPr bwMode="auto">
              <a:xfrm>
                <a:off x="3470" y="935"/>
                <a:ext cx="1942" cy="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ru-RU" b="1">
                    <a:solidFill>
                      <a:srgbClr val="46A1EC"/>
                    </a:solidFill>
                  </a:rPr>
                  <a:t>Зиготена</a:t>
                </a:r>
              </a:p>
              <a:p>
                <a:r>
                  <a:rPr lang="ru-RU" sz="1400"/>
                  <a:t>Материнські і батьківські гомологи </a:t>
                </a:r>
                <a:br>
                  <a:rPr lang="ru-RU" sz="1400"/>
                </a:br>
                <a:r>
                  <a:rPr lang="ru-RU" sz="1400"/>
                  <a:t>об</a:t>
                </a:r>
                <a:r>
                  <a:rPr lang="en-US" sz="1400"/>
                  <a:t>’</a:t>
                </a:r>
                <a:r>
                  <a:rPr lang="uk-UA" sz="1400"/>
                  <a:t>єднуються</a:t>
                </a:r>
                <a:r>
                  <a:rPr lang="ru-RU" sz="1400"/>
                  <a:t/>
                </a:r>
                <a:br>
                  <a:rPr lang="ru-RU" sz="1400"/>
                </a:br>
                <a:r>
                  <a:rPr lang="ru-RU" sz="1400"/>
                  <a:t>в парі (</a:t>
                </a:r>
                <a:r>
                  <a:rPr lang="ru-RU" sz="1400" b="1"/>
                  <a:t>синапсис) </a:t>
                </a:r>
                <a:r>
                  <a:rPr lang="ru-RU" sz="1400"/>
                  <a:t>і утворюють </a:t>
                </a:r>
                <a:br>
                  <a:rPr lang="ru-RU" sz="1400"/>
                </a:br>
                <a:r>
                  <a:rPr lang="ru-RU" sz="1400" b="1"/>
                  <a:t>біваленти</a:t>
                </a:r>
                <a:endParaRPr lang="ru-RU" sz="1400"/>
              </a:p>
            </p:txBody>
          </p:sp>
          <p:sp>
            <p:nvSpPr>
              <p:cNvPr id="100364" name="Text Box 7"/>
              <p:cNvSpPr txBox="1">
                <a:spLocks noChangeArrowheads="1"/>
              </p:cNvSpPr>
              <p:nvPr/>
            </p:nvSpPr>
            <p:spPr bwMode="auto">
              <a:xfrm>
                <a:off x="3470" y="1752"/>
                <a:ext cx="1914" cy="64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ru-RU" b="1">
                    <a:solidFill>
                      <a:srgbClr val="46A1EC"/>
                    </a:solidFill>
                  </a:rPr>
                  <a:t>Пахитена (товсті нитки)</a:t>
                </a:r>
              </a:p>
              <a:p>
                <a:r>
                  <a:rPr lang="ru-RU" sz="1400"/>
                  <a:t>Хромосоми потовщуються, видно </a:t>
                </a:r>
                <a:br>
                  <a:rPr lang="ru-RU" sz="1400"/>
                </a:br>
                <a:r>
                  <a:rPr lang="ru-RU" sz="1400"/>
                  <a:t>хроматиди (</a:t>
                </a:r>
                <a:r>
                  <a:rPr lang="ru-RU" sz="1400" b="1"/>
                  <a:t>тетради</a:t>
                </a:r>
                <a:r>
                  <a:rPr lang="ru-RU" sz="1400"/>
                  <a:t>), </a:t>
                </a:r>
                <a:br>
                  <a:rPr lang="ru-RU" sz="1400"/>
                </a:br>
                <a:r>
                  <a:rPr lang="ru-RU" sz="1400"/>
                  <a:t>починається </a:t>
                </a:r>
                <a:r>
                  <a:rPr lang="ru-RU" sz="1400" b="1"/>
                  <a:t>кросинговер</a:t>
                </a:r>
              </a:p>
            </p:txBody>
          </p:sp>
          <p:sp>
            <p:nvSpPr>
              <p:cNvPr id="100365" name="Text Box 8"/>
              <p:cNvSpPr txBox="1">
                <a:spLocks noChangeArrowheads="1"/>
              </p:cNvSpPr>
              <p:nvPr/>
            </p:nvSpPr>
            <p:spPr bwMode="auto">
              <a:xfrm>
                <a:off x="3515" y="2478"/>
                <a:ext cx="1795" cy="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ru-RU" b="1">
                    <a:solidFill>
                      <a:srgbClr val="46A1EC"/>
                    </a:solidFill>
                  </a:rPr>
                  <a:t>Диплотена</a:t>
                </a:r>
              </a:p>
              <a:p>
                <a:r>
                  <a:rPr lang="ru-RU" sz="1400"/>
                  <a:t>Гомологи розділяються, але</a:t>
                </a:r>
                <a:br>
                  <a:rPr lang="ru-RU" sz="1400"/>
                </a:br>
                <a:r>
                  <a:rPr lang="ru-RU" sz="1400"/>
                  <a:t>утримуються разом в області</a:t>
                </a:r>
                <a:br>
                  <a:rPr lang="ru-RU" sz="1400"/>
                </a:br>
                <a:r>
                  <a:rPr lang="ru-RU" sz="1400" b="1"/>
                  <a:t>хіазм (кросинговер)</a:t>
                </a:r>
                <a:br>
                  <a:rPr lang="ru-RU" sz="1400" b="1"/>
                </a:br>
                <a:r>
                  <a:rPr lang="ru-RU" sz="1400"/>
                  <a:t>Хросомоми – </a:t>
                </a:r>
                <a:r>
                  <a:rPr lang="ru-RU" sz="1400" b="1"/>
                  <a:t>«лампові щітки»</a:t>
                </a:r>
              </a:p>
            </p:txBody>
          </p:sp>
          <p:sp>
            <p:nvSpPr>
              <p:cNvPr id="100366" name="AutoShape 9"/>
              <p:cNvSpPr>
                <a:spLocks noChangeArrowheads="1"/>
              </p:cNvSpPr>
              <p:nvPr/>
            </p:nvSpPr>
            <p:spPr bwMode="auto">
              <a:xfrm>
                <a:off x="5465" y="2704"/>
                <a:ext cx="182" cy="272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00367" name="Rectangle 10"/>
              <p:cNvSpPr>
                <a:spLocks noChangeArrowheads="1"/>
              </p:cNvSpPr>
              <p:nvPr/>
            </p:nvSpPr>
            <p:spPr bwMode="auto">
              <a:xfrm>
                <a:off x="3560" y="3203"/>
                <a:ext cx="1407" cy="2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00368" name="Text Box 11"/>
              <p:cNvSpPr txBox="1">
                <a:spLocks noChangeArrowheads="1"/>
              </p:cNvSpPr>
              <p:nvPr/>
            </p:nvSpPr>
            <p:spPr bwMode="auto">
              <a:xfrm>
                <a:off x="3560" y="3294"/>
                <a:ext cx="1915" cy="9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ru-RU" b="1">
                    <a:solidFill>
                      <a:srgbClr val="46A1EC"/>
                    </a:solidFill>
                  </a:rPr>
                  <a:t>Діакінез</a:t>
                </a:r>
              </a:p>
              <a:p>
                <a:r>
                  <a:rPr lang="ru-RU" sz="1400"/>
                  <a:t>Хромосоми реконденсуються,</a:t>
                </a:r>
                <a:br>
                  <a:rPr lang="ru-RU" sz="1400"/>
                </a:br>
                <a:r>
                  <a:rPr lang="ru-RU" sz="1400"/>
                  <a:t>хіазми пересуваються по довжині</a:t>
                </a:r>
                <a:br>
                  <a:rPr lang="ru-RU" sz="1400"/>
                </a:br>
                <a:r>
                  <a:rPr lang="ru-RU" sz="1400"/>
                  <a:t>бівалентів.</a:t>
                </a:r>
              </a:p>
              <a:p>
                <a:r>
                  <a:rPr lang="ru-RU" sz="1400" b="1"/>
                  <a:t>Руйнування ядерної оболонки</a:t>
                </a:r>
                <a:r>
                  <a:rPr lang="ru-RU" sz="1400"/>
                  <a:t>,</a:t>
                </a:r>
                <a:br>
                  <a:rPr lang="ru-RU" sz="1400"/>
                </a:br>
                <a:r>
                  <a:rPr lang="ru-RU" sz="1400" b="1"/>
                  <a:t>формування веретена поділу</a:t>
                </a:r>
              </a:p>
            </p:txBody>
          </p:sp>
        </p:grpSp>
        <p:sp>
          <p:nvSpPr>
            <p:cNvPr id="100358" name="Oval 14"/>
            <p:cNvSpPr>
              <a:spLocks noChangeArrowheads="1"/>
            </p:cNvSpPr>
            <p:nvPr/>
          </p:nvSpPr>
          <p:spPr bwMode="auto">
            <a:xfrm>
              <a:off x="3107" y="1616"/>
              <a:ext cx="2653" cy="1769"/>
            </a:xfrm>
            <a:prstGeom prst="ellipse">
              <a:avLst/>
            </a:prstGeom>
            <a:noFill/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100359" name="Oval 16"/>
            <p:cNvSpPr>
              <a:spLocks noChangeArrowheads="1"/>
            </p:cNvSpPr>
            <p:nvPr/>
          </p:nvSpPr>
          <p:spPr bwMode="auto">
            <a:xfrm>
              <a:off x="5465" y="2296"/>
              <a:ext cx="182" cy="1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100360" name="Line 17"/>
            <p:cNvSpPr>
              <a:spLocks noChangeShapeType="1"/>
            </p:cNvSpPr>
            <p:nvPr/>
          </p:nvSpPr>
          <p:spPr bwMode="auto">
            <a:xfrm>
              <a:off x="5556" y="2478"/>
              <a:ext cx="0" cy="18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100361" name="Line 18"/>
            <p:cNvSpPr>
              <a:spLocks noChangeShapeType="1"/>
            </p:cNvSpPr>
            <p:nvPr/>
          </p:nvSpPr>
          <p:spPr bwMode="auto">
            <a:xfrm>
              <a:off x="5465" y="2523"/>
              <a:ext cx="18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8C320E"/>
                </a:solidFill>
                <a:latin typeface="Calibri" pitchFamily="34" charset="0"/>
                <a:cs typeface="Arial" pitchFamily="34" charset="0"/>
              </a:rPr>
              <a:t>«</a:t>
            </a:r>
            <a:r>
              <a:rPr lang="ru-RU" sz="4000" b="1" dirty="0" err="1" smtClean="0">
                <a:solidFill>
                  <a:srgbClr val="8C320E"/>
                </a:solidFill>
                <a:latin typeface="Calibri" pitchFamily="34" charset="0"/>
                <a:cs typeface="Arial" pitchFamily="34" charset="0"/>
              </a:rPr>
              <a:t>Лампові</a:t>
            </a:r>
            <a:r>
              <a:rPr lang="ru-RU" sz="4000" b="1" dirty="0" smtClean="0">
                <a:solidFill>
                  <a:srgbClr val="8C320E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8C320E"/>
                </a:solidFill>
                <a:latin typeface="Calibri" pitchFamily="34" charset="0"/>
                <a:cs typeface="Arial" pitchFamily="34" charset="0"/>
              </a:rPr>
              <a:t>щітки</a:t>
            </a:r>
            <a:r>
              <a:rPr lang="ru-RU" sz="4000" b="1" dirty="0" smtClean="0">
                <a:solidFill>
                  <a:srgbClr val="8C320E"/>
                </a:solidFill>
                <a:latin typeface="Calibri" pitchFamily="34" charset="0"/>
                <a:cs typeface="Arial" pitchFamily="34" charset="0"/>
              </a:rPr>
              <a:t>» у </a:t>
            </a:r>
            <a:r>
              <a:rPr lang="ru-RU" sz="4000" b="1" dirty="0" err="1" smtClean="0">
                <a:solidFill>
                  <a:srgbClr val="8C320E"/>
                </a:solidFill>
                <a:latin typeface="Calibri" pitchFamily="34" charset="0"/>
                <a:cs typeface="Arial" pitchFamily="34" charset="0"/>
              </a:rPr>
              <a:t>диплотені</a:t>
            </a:r>
            <a:endParaRPr lang="ru-RU" sz="4000" b="1" dirty="0" smtClean="0">
              <a:solidFill>
                <a:srgbClr val="8C320E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01379" name="Group 7"/>
          <p:cNvGrpSpPr>
            <a:grpSpLocks/>
          </p:cNvGrpSpPr>
          <p:nvPr/>
        </p:nvGrpSpPr>
        <p:grpSpPr bwMode="auto">
          <a:xfrm>
            <a:off x="755650" y="2133600"/>
            <a:ext cx="7823200" cy="4316413"/>
            <a:chOff x="476" y="1344"/>
            <a:chExt cx="4928" cy="2719"/>
          </a:xfrm>
        </p:grpSpPr>
        <p:pic>
          <p:nvPicPr>
            <p:cNvPr id="101380" name="Picture 4" descr="i1134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1" y="3022"/>
              <a:ext cx="2041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38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6" y="1344"/>
              <a:ext cx="4928" cy="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382" name="Text Box 6"/>
            <p:cNvSpPr txBox="1">
              <a:spLocks noChangeArrowheads="1"/>
            </p:cNvSpPr>
            <p:nvPr/>
          </p:nvSpPr>
          <p:spPr bwMode="auto">
            <a:xfrm>
              <a:off x="567" y="2341"/>
              <a:ext cx="4742" cy="5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/>
                <a:t>          Пара хромосом                       Дві хроматиди одного гомолога   </a:t>
              </a:r>
            </a:p>
            <a:p>
              <a:endParaRPr lang="ru-RU"/>
            </a:p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549275"/>
            <a:ext cx="40322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Text Box 5"/>
          <p:cNvSpPr txBox="1">
            <a:spLocks noChangeArrowheads="1"/>
          </p:cNvSpPr>
          <p:nvPr/>
        </p:nvSpPr>
        <p:spPr bwMode="auto">
          <a:xfrm>
            <a:off x="6300788" y="2420938"/>
            <a:ext cx="2843212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2000" b="1">
                <a:latin typeface="Calibri" pitchFamily="34" charset="0"/>
              </a:rPr>
              <a:t>Мікрофотографія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бівалента хромосом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типа «лампові щітки»</a:t>
            </a:r>
          </a:p>
          <a:p>
            <a:endParaRPr lang="ru-RU" sz="2000" b="1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Стрілками показано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хіазми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 descr="ch2f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8569325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43438" y="188913"/>
            <a:ext cx="4356100" cy="633571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smtClean="0">
                <a:latin typeface="Arial" charset="0"/>
                <a:cs typeface="Arial" charset="0"/>
              </a:rPr>
              <a:t>Метафаза </a:t>
            </a:r>
            <a:r>
              <a:rPr lang="en-US" sz="2100" b="1" smtClean="0">
                <a:latin typeface="Arial" charset="0"/>
                <a:cs typeface="Arial" charset="0"/>
              </a:rPr>
              <a:t>I </a:t>
            </a:r>
            <a:r>
              <a:rPr lang="en-US" sz="2100" smtClean="0">
                <a:latin typeface="Arial" charset="0"/>
                <a:cs typeface="Arial" charset="0"/>
              </a:rPr>
              <a:t>– </a:t>
            </a:r>
            <a:r>
              <a:rPr lang="ru-RU" sz="2100" smtClean="0">
                <a:latin typeface="Arial" charset="0"/>
                <a:cs typeface="Arial" charset="0"/>
              </a:rPr>
              <a:t>біваленти в метафазній пластинці (сестринські хроматиди гомологів поєднані з одним полюсом)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smtClean="0">
                <a:latin typeface="Arial" charset="0"/>
                <a:cs typeface="Arial" charset="0"/>
              </a:rPr>
              <a:t>Анафаза </a:t>
            </a:r>
            <a:r>
              <a:rPr lang="en-US" sz="2100" b="1" smtClean="0">
                <a:latin typeface="Arial" charset="0"/>
                <a:cs typeface="Arial" charset="0"/>
              </a:rPr>
              <a:t>I</a:t>
            </a:r>
            <a:r>
              <a:rPr lang="ru-RU" sz="2100" smtClean="0">
                <a:latin typeface="Arial" charset="0"/>
                <a:cs typeface="Arial" charset="0"/>
              </a:rPr>
              <a:t> – гомологічні хромосоми кожного бівалента мігрують до різних полюсів. </a:t>
            </a:r>
            <a:r>
              <a:rPr lang="ru-RU" sz="2100" b="1" smtClean="0">
                <a:latin typeface="Arial" charset="0"/>
                <a:cs typeface="Arial" charset="0"/>
              </a:rPr>
              <a:t>У кожного полюса збирається гаплоїдний набір хромосом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smtClean="0">
                <a:latin typeface="Arial" charset="0"/>
                <a:cs typeface="Arial" charset="0"/>
              </a:rPr>
              <a:t>Телофаза </a:t>
            </a:r>
            <a:r>
              <a:rPr lang="en-US" sz="2100" b="1" smtClean="0">
                <a:latin typeface="Arial" charset="0"/>
                <a:cs typeface="Arial" charset="0"/>
              </a:rPr>
              <a:t>I</a:t>
            </a:r>
            <a:r>
              <a:rPr lang="ru-RU" sz="2100" smtClean="0">
                <a:latin typeface="Arial" charset="0"/>
                <a:cs typeface="Arial" charset="0"/>
              </a:rPr>
              <a:t> – </a:t>
            </a:r>
            <a:r>
              <a:rPr lang="ru-RU" sz="2100" smtClean="0">
                <a:solidFill>
                  <a:srgbClr val="8C320E"/>
                </a:solidFill>
                <a:latin typeface="Arial" charset="0"/>
                <a:cs typeface="Arial" charset="0"/>
              </a:rPr>
              <a:t>рідко завершується до початку другого мітозу</a:t>
            </a:r>
            <a:r>
              <a:rPr lang="ru-RU" sz="2100" smtClean="0">
                <a:latin typeface="Arial" charset="0"/>
                <a:cs typeface="Arial" charset="0"/>
              </a:rPr>
              <a:t>. Лише у деяких випадках ядерна оболонка може утворюватися навколо гаплоїдної групи хромосом. </a:t>
            </a:r>
            <a:r>
              <a:rPr lang="ru-RU" sz="2100" smtClean="0">
                <a:solidFill>
                  <a:srgbClr val="8C320E"/>
                </a:solidFill>
                <a:latin typeface="Arial" charset="0"/>
                <a:cs typeface="Arial" charset="0"/>
              </a:rPr>
              <a:t>У більшості випадків мейоз </a:t>
            </a:r>
            <a:r>
              <a:rPr lang="en-US" sz="2100" smtClean="0">
                <a:solidFill>
                  <a:srgbClr val="8C320E"/>
                </a:solidFill>
                <a:latin typeface="Arial" charset="0"/>
                <a:cs typeface="Arial" charset="0"/>
              </a:rPr>
              <a:t>II</a:t>
            </a:r>
            <a:r>
              <a:rPr lang="ru-RU" sz="2100" smtClean="0">
                <a:solidFill>
                  <a:srgbClr val="8C320E"/>
                </a:solidFill>
                <a:latin typeface="Arial" charset="0"/>
                <a:cs typeface="Arial" charset="0"/>
              </a:rPr>
              <a:t> стартує без цих змін</a:t>
            </a:r>
            <a:endParaRPr lang="ru-RU" sz="2100" b="1" smtClean="0">
              <a:solidFill>
                <a:srgbClr val="8C320E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 descr="nrm1526-f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88913"/>
            <a:ext cx="6048375" cy="60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Text Box 5"/>
          <p:cNvSpPr txBox="1">
            <a:spLocks noChangeArrowheads="1"/>
          </p:cNvSpPr>
          <p:nvPr/>
        </p:nvSpPr>
        <p:spPr bwMode="auto">
          <a:xfrm>
            <a:off x="3111500" y="5969000"/>
            <a:ext cx="498633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Розподіл хромосом у мейозі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4652963"/>
            <a:ext cx="7707312" cy="1944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900" smtClean="0">
                <a:latin typeface="Arial" charset="0"/>
                <a:cs typeface="Arial" charset="0"/>
              </a:rPr>
              <a:t>Другий мейотичний поділ є ідентичним мітозу, але </a:t>
            </a:r>
            <a:r>
              <a:rPr lang="ru-RU" sz="1900" b="1" smtClean="0">
                <a:latin typeface="Arial" charset="0"/>
                <a:cs typeface="Arial" charset="0"/>
              </a:rPr>
              <a:t>перший поділ</a:t>
            </a:r>
            <a:r>
              <a:rPr lang="ru-RU" sz="1900" smtClean="0">
                <a:latin typeface="Arial" charset="0"/>
                <a:cs typeface="Arial" charset="0"/>
              </a:rPr>
              <a:t> має важливі відміни, метою яких є генерування </a:t>
            </a:r>
            <a:r>
              <a:rPr lang="ru-RU" sz="1900" b="1" smtClean="0">
                <a:latin typeface="Arial" charset="0"/>
                <a:cs typeface="Arial" charset="0"/>
              </a:rPr>
              <a:t>генетичної відміни між дочірніми клітинами</a:t>
            </a:r>
            <a:r>
              <a:rPr lang="ru-RU" sz="1900" smtClean="0">
                <a:latin typeface="Arial" charset="0"/>
                <a:cs typeface="Arial" charset="0"/>
              </a:rPr>
              <a:t>. Це здійснюється двома механізмами: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b="1" smtClean="0">
                <a:latin typeface="Arial" charset="0"/>
                <a:cs typeface="Arial" charset="0"/>
              </a:rPr>
              <a:t>незалежним розподілом батьківських і материнських гомологів</a:t>
            </a:r>
            <a:r>
              <a:rPr lang="ru-RU" sz="1800" smtClean="0">
                <a:latin typeface="Arial" charset="0"/>
                <a:cs typeface="Arial" charset="0"/>
              </a:rPr>
              <a:t> і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b="1" smtClean="0">
                <a:latin typeface="Arial" charset="0"/>
                <a:cs typeface="Arial" charset="0"/>
              </a:rPr>
              <a:t>рекомбінацією (кросинговером) </a:t>
            </a:r>
          </a:p>
        </p:txBody>
      </p:sp>
      <p:pic>
        <p:nvPicPr>
          <p:cNvPr id="105475" name="Picture 4" descr="ch2f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92150"/>
            <a:ext cx="82819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Text Box 5"/>
          <p:cNvSpPr txBox="1">
            <a:spLocks noChangeArrowheads="1"/>
          </p:cNvSpPr>
          <p:nvPr/>
        </p:nvSpPr>
        <p:spPr bwMode="auto">
          <a:xfrm>
            <a:off x="215900" y="333375"/>
            <a:ext cx="8416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Незалежний розподіл батьківських і материнських хромосом у мейозі </a:t>
            </a:r>
            <a:r>
              <a:rPr lang="en-US" b="1"/>
              <a:t>I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 descr="ch2f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582738"/>
            <a:ext cx="80327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Мейоз 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II 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(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екваційний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мітотичний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поділ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500" y="1500188"/>
            <a:ext cx="4643438" cy="51689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600" smtClean="0">
                <a:latin typeface="Arial" charset="0"/>
                <a:cs typeface="Arial" charset="0"/>
              </a:rPr>
              <a:t>Поділ відповідає звичайному мітозу</a:t>
            </a:r>
          </a:p>
          <a:p>
            <a:pPr lvl="1" eaLnBrk="1" hangingPunct="1"/>
            <a:r>
              <a:rPr lang="ru-RU" sz="2400" b="1" smtClean="0">
                <a:latin typeface="Arial" charset="0"/>
                <a:cs typeface="Arial" charset="0"/>
              </a:rPr>
              <a:t>Інтерфаза </a:t>
            </a:r>
            <a:r>
              <a:rPr lang="en-US" sz="2400" b="1" smtClean="0">
                <a:latin typeface="Arial" charset="0"/>
                <a:cs typeface="Arial" charset="0"/>
              </a:rPr>
              <a:t>II</a:t>
            </a:r>
            <a:r>
              <a:rPr lang="ru-RU" sz="2400" b="1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– </a:t>
            </a:r>
            <a:r>
              <a:rPr lang="ru-RU" sz="2400" smtClean="0">
                <a:latin typeface="Arial" charset="0"/>
                <a:cs typeface="Arial" charset="0"/>
              </a:rPr>
              <a:t>короткий період, </a:t>
            </a:r>
            <a:r>
              <a:rPr lang="ru-RU" sz="2400" smtClean="0">
                <a:solidFill>
                  <a:srgbClr val="8C320E"/>
                </a:solidFill>
                <a:latin typeface="Arial" charset="0"/>
                <a:cs typeface="Arial" charset="0"/>
              </a:rPr>
              <a:t>реплікації ДНК немає</a:t>
            </a:r>
            <a:r>
              <a:rPr lang="ru-RU" sz="2400" smtClean="0">
                <a:latin typeface="Arial" charset="0"/>
                <a:cs typeface="Arial" charset="0"/>
              </a:rPr>
              <a:t> (краща назва </a:t>
            </a:r>
            <a:r>
              <a:rPr lang="ru-RU" sz="2400" b="1" smtClean="0">
                <a:latin typeface="Arial" charset="0"/>
                <a:cs typeface="Arial" charset="0"/>
              </a:rPr>
              <a:t>інтеркінез</a:t>
            </a:r>
            <a:r>
              <a:rPr lang="ru-RU" sz="2400" smtClean="0">
                <a:latin typeface="Arial" charset="0"/>
                <a:cs typeface="Arial" charset="0"/>
              </a:rPr>
              <a:t>)</a:t>
            </a:r>
          </a:p>
          <a:p>
            <a:pPr lvl="1" eaLnBrk="1" hangingPunct="1"/>
            <a:r>
              <a:rPr lang="ru-RU" sz="2400" b="1" smtClean="0">
                <a:latin typeface="Arial" charset="0"/>
                <a:cs typeface="Arial" charset="0"/>
              </a:rPr>
              <a:t>Профаза </a:t>
            </a:r>
            <a:r>
              <a:rPr lang="en-US" sz="2400" b="1" smtClean="0">
                <a:latin typeface="Arial" charset="0"/>
                <a:cs typeface="Arial" charset="0"/>
              </a:rPr>
              <a:t>II</a:t>
            </a:r>
            <a:endParaRPr lang="ru-RU" sz="2400" b="1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ru-RU" sz="2400" b="1" smtClean="0">
                <a:latin typeface="Arial" charset="0"/>
                <a:cs typeface="Arial" charset="0"/>
              </a:rPr>
              <a:t>Метафаза </a:t>
            </a:r>
            <a:r>
              <a:rPr lang="en-US" sz="2400" b="1" smtClean="0">
                <a:latin typeface="Arial" charset="0"/>
                <a:cs typeface="Arial" charset="0"/>
              </a:rPr>
              <a:t>II</a:t>
            </a:r>
            <a:endParaRPr lang="ru-RU" sz="2400" b="1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ru-RU" sz="2400" b="1" smtClean="0">
                <a:latin typeface="Arial" charset="0"/>
                <a:cs typeface="Arial" charset="0"/>
              </a:rPr>
              <a:t>Анафаза </a:t>
            </a:r>
            <a:r>
              <a:rPr lang="en-US" sz="2400" b="1" smtClean="0">
                <a:latin typeface="Arial" charset="0"/>
                <a:cs typeface="Arial" charset="0"/>
              </a:rPr>
              <a:t>II</a:t>
            </a:r>
            <a:endParaRPr lang="ru-RU" sz="2400" b="1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ru-RU" sz="2400" b="1" smtClean="0">
                <a:latin typeface="Arial" charset="0"/>
                <a:cs typeface="Arial" charset="0"/>
              </a:rPr>
              <a:t>Телофаза </a:t>
            </a:r>
            <a:r>
              <a:rPr lang="en-US" sz="2400" b="1" smtClean="0">
                <a:latin typeface="Arial" charset="0"/>
                <a:cs typeface="Arial" charset="0"/>
              </a:rPr>
              <a:t>II</a:t>
            </a:r>
            <a:endParaRPr lang="ru-RU" sz="2400" b="1" smtClean="0">
              <a:latin typeface="Arial" charset="0"/>
              <a:cs typeface="Arial" charset="0"/>
            </a:endParaRPr>
          </a:p>
        </p:txBody>
      </p:sp>
      <p:sp>
        <p:nvSpPr>
          <p:cNvPr id="106501" name="Text Box 7"/>
          <p:cNvSpPr txBox="1">
            <a:spLocks noChangeArrowheads="1"/>
          </p:cNvSpPr>
          <p:nvPr/>
        </p:nvSpPr>
        <p:spPr bwMode="auto">
          <a:xfrm>
            <a:off x="4625975" y="5176838"/>
            <a:ext cx="180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 descr="ch2f12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250825" y="549275"/>
            <a:ext cx="6049963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6497638" y="2349500"/>
            <a:ext cx="22510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/>
              <a:t>У чоловіків внаслідок мейозу</a:t>
            </a:r>
            <a:br>
              <a:rPr lang="ru-RU"/>
            </a:br>
            <a:r>
              <a:rPr lang="ru-RU"/>
              <a:t>утворюється </a:t>
            </a:r>
            <a:r>
              <a:rPr lang="ru-RU" b="1"/>
              <a:t>4 сперматозоїда</a:t>
            </a:r>
            <a:r>
              <a:rPr lang="ru-RU"/>
              <a:t>, а у жінок</a:t>
            </a:r>
            <a:br>
              <a:rPr lang="ru-RU"/>
            </a:br>
            <a:r>
              <a:rPr lang="ru-RU" b="1"/>
              <a:t>1 яйцеклітина і 3 полярних тільця</a:t>
            </a:r>
          </a:p>
          <a:p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Значення</a:t>
            </a:r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мейозу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905000"/>
            <a:ext cx="799465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smtClean="0">
                <a:latin typeface="Calibri" pitchFamily="34" charset="0"/>
                <a:cs typeface="Arial" charset="0"/>
              </a:rPr>
              <a:t>Зменшення числа хромосом.</a:t>
            </a:r>
            <a:r>
              <a:rPr lang="ru-RU" sz="3200" smtClean="0">
                <a:latin typeface="Calibri" pitchFamily="34" charset="0"/>
                <a:cs typeface="Arial" charset="0"/>
              </a:rPr>
              <a:t> Гаплоїдність – найважливіше підґрунтя статевого розмноження</a:t>
            </a:r>
          </a:p>
          <a:p>
            <a:pPr eaLnBrk="1" hangingPunct="1">
              <a:lnSpc>
                <a:spcPct val="80000"/>
              </a:lnSpc>
            </a:pPr>
            <a:r>
              <a:rPr lang="ru-RU" sz="3200" b="1" smtClean="0">
                <a:latin typeface="Calibri" pitchFamily="34" charset="0"/>
                <a:cs typeface="Arial" charset="0"/>
              </a:rPr>
              <a:t>Спадковість і мінливість. </a:t>
            </a:r>
            <a:r>
              <a:rPr lang="ru-RU" sz="3200" smtClean="0">
                <a:latin typeface="Calibri" pitchFamily="34" charset="0"/>
                <a:cs typeface="Arial" charset="0"/>
              </a:rPr>
              <a:t>У зиготі й у всіх клітинах тіла в парі гомологічних хромосом – 1 батьківська і 1 материнська. Генетичне розмаїття людей – результат 3 процесів: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800" i="1" smtClean="0">
                <a:latin typeface="Calibri" pitchFamily="34" charset="0"/>
                <a:cs typeface="Arial" charset="0"/>
              </a:rPr>
              <a:t>випадкового розходження батьківських і материнських хромосом у мейозі </a:t>
            </a:r>
            <a:r>
              <a:rPr lang="en-US" sz="2800" i="1" smtClean="0">
                <a:latin typeface="Calibri" pitchFamily="34" charset="0"/>
                <a:cs typeface="Arial" charset="0"/>
              </a:rPr>
              <a:t>I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800" i="1" smtClean="0">
                <a:latin typeface="Calibri" pitchFamily="34" charset="0"/>
                <a:cs typeface="Arial" charset="0"/>
              </a:rPr>
              <a:t>кросинговера у профазі мейоза </a:t>
            </a:r>
            <a:r>
              <a:rPr lang="en-US" sz="2800" i="1" smtClean="0">
                <a:latin typeface="Calibri" pitchFamily="34" charset="0"/>
                <a:cs typeface="Arial" charset="0"/>
              </a:rPr>
              <a:t>I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800" i="1" smtClean="0">
                <a:latin typeface="Calibri" pitchFamily="34" charset="0"/>
                <a:cs typeface="Arial" charset="0"/>
              </a:rPr>
              <a:t>випадковості у об</a:t>
            </a:r>
            <a:r>
              <a:rPr lang="en-US" sz="2800" i="1" smtClean="0">
                <a:latin typeface="Calibri" pitchFamily="34" charset="0"/>
                <a:cs typeface="Arial" charset="0"/>
              </a:rPr>
              <a:t>’</a:t>
            </a:r>
            <a:r>
              <a:rPr lang="ru-RU" sz="2800" i="1" smtClean="0">
                <a:latin typeface="Calibri" pitchFamily="34" charset="0"/>
                <a:cs typeface="Arial" charset="0"/>
              </a:rPr>
              <a:t>єднанні гамет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3000</TotalTime>
  <Words>3222</Words>
  <Application>Microsoft Office PowerPoint</Application>
  <PresentationFormat>Экран (4:3)</PresentationFormat>
  <Paragraphs>540</Paragraphs>
  <Slides>105</Slides>
  <Notes>105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105</vt:i4>
      </vt:variant>
    </vt:vector>
  </HeadingPairs>
  <TitlesOfParts>
    <vt:vector size="111" baseType="lpstr">
      <vt:lpstr>Arial</vt:lpstr>
      <vt:lpstr>Century Schoolbook</vt:lpstr>
      <vt:lpstr>Wingdings</vt:lpstr>
      <vt:lpstr>Wingdings 2</vt:lpstr>
      <vt:lpstr>Calibri</vt:lpstr>
      <vt:lpstr>Эркер</vt:lpstr>
      <vt:lpstr>Розмноження  на клітинному  рівні</vt:lpstr>
      <vt:lpstr>Питання лекції:</vt:lpstr>
      <vt:lpstr>Організація клітини у часі: життєвий цикл клітини і клітинний цикл</vt:lpstr>
      <vt:lpstr>Життєвий і клітинний цикли</vt:lpstr>
      <vt:lpstr>Слайд 5</vt:lpstr>
      <vt:lpstr>Фази клітинного циклу</vt:lpstr>
      <vt:lpstr>Інтерфаза (G1 + S + G2)</vt:lpstr>
      <vt:lpstr>Слайд 8</vt:lpstr>
      <vt:lpstr>Слайд 9</vt:lpstr>
      <vt:lpstr>Слайд 10</vt:lpstr>
      <vt:lpstr>Контроль клітинного циклу</vt:lpstr>
      <vt:lpstr>Слайд 12</vt:lpstr>
      <vt:lpstr>Слайд 13</vt:lpstr>
      <vt:lpstr>Слайд 14</vt:lpstr>
      <vt:lpstr>Слайд 15</vt:lpstr>
      <vt:lpstr>G0-фаза</vt:lpstr>
      <vt:lpstr>Хромосоми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Число хромосом</vt:lpstr>
      <vt:lpstr>Слайд 27</vt:lpstr>
      <vt:lpstr>Слайд 28</vt:lpstr>
      <vt:lpstr>Каріотип</vt:lpstr>
      <vt:lpstr>Каріотип жінки</vt:lpstr>
      <vt:lpstr>Каріотип чоловіка</vt:lpstr>
      <vt:lpstr>Слайд 32</vt:lpstr>
      <vt:lpstr>Слайд 33</vt:lpstr>
      <vt:lpstr>Способи поділу клітини: мітоз, амітоз</vt:lpstr>
      <vt:lpstr>Способи поділу клітини: мітоз і амітоз</vt:lpstr>
      <vt:lpstr>Слайд 36</vt:lpstr>
      <vt:lpstr>Амітоз</vt:lpstr>
      <vt:lpstr>Слайд 38</vt:lpstr>
      <vt:lpstr>Слайд 39</vt:lpstr>
      <vt:lpstr>Слайд 40</vt:lpstr>
      <vt:lpstr>Мітоз</vt:lpstr>
      <vt:lpstr>Забезпечення дочірніх клітин точним диплоїдним набором генів потребує великої точності</vt:lpstr>
      <vt:lpstr>Фази мітозу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Значення мітозу</vt:lpstr>
      <vt:lpstr>Мітоз без цитокінезу</vt:lpstr>
      <vt:lpstr>Ендореплікація</vt:lpstr>
      <vt:lpstr>Слайд 60</vt:lpstr>
      <vt:lpstr>Поліплоїдія</vt:lpstr>
      <vt:lpstr>Поліплоїдія у тварин</vt:lpstr>
      <vt:lpstr>Політенія</vt:lpstr>
      <vt:lpstr>Слайд 64</vt:lpstr>
      <vt:lpstr>Порушення мітозу, соматичні мутації</vt:lpstr>
      <vt:lpstr>Слайд 66</vt:lpstr>
      <vt:lpstr>Слайд 67</vt:lpstr>
      <vt:lpstr>Слайд 68</vt:lpstr>
      <vt:lpstr>Слайд 69</vt:lpstr>
      <vt:lpstr>Соматичні мутації</vt:lpstr>
      <vt:lpstr>Рост клітини, фактори росту</vt:lpstr>
      <vt:lpstr>Слайд 72</vt:lpstr>
      <vt:lpstr>Слайд 73</vt:lpstr>
      <vt:lpstr>Злоякісна трансформація клітин</vt:lpstr>
      <vt:lpstr>Властивості злоякісних клітин</vt:lpstr>
      <vt:lpstr>Мітотична активність тканин</vt:lpstr>
      <vt:lpstr>Клітини за мітотичною активністю поділяються на:</vt:lpstr>
      <vt:lpstr>Мітотично активні (лабільні) клітини</vt:lpstr>
      <vt:lpstr>Зворотньо постмітотичні або “ті, що покояться” клітини (відносно стабільні)</vt:lpstr>
      <vt:lpstr>Постійно (незворотньо постмітотичні) клітини</vt:lpstr>
      <vt:lpstr>Мейоз – особливий спосіб поділу клітини</vt:lpstr>
      <vt:lpstr>Мейоз, його біологічне значення</vt:lpstr>
      <vt:lpstr>Слайд 83</vt:lpstr>
      <vt:lpstr>Слайд 84</vt:lpstr>
      <vt:lpstr>Слайд 85</vt:lpstr>
      <vt:lpstr>Слайд 86</vt:lpstr>
      <vt:lpstr>Фази мейозу</vt:lpstr>
      <vt:lpstr>Слайд 88</vt:lpstr>
      <vt:lpstr>Слайд 89</vt:lpstr>
      <vt:lpstr>Мейоз I (редукційний поділ)</vt:lpstr>
      <vt:lpstr>Слайд 91</vt:lpstr>
      <vt:lpstr>«Лампові щітки» у диплотені</vt:lpstr>
      <vt:lpstr>Слайд 93</vt:lpstr>
      <vt:lpstr>Слайд 94</vt:lpstr>
      <vt:lpstr>Слайд 95</vt:lpstr>
      <vt:lpstr>Слайд 96</vt:lpstr>
      <vt:lpstr>Мейоз II (екваційний, мітотичний поділ)</vt:lpstr>
      <vt:lpstr>Слайд 98</vt:lpstr>
      <vt:lpstr>Значення мейозу</vt:lpstr>
      <vt:lpstr>Слайд 100</vt:lpstr>
      <vt:lpstr>Клонування</vt:lpstr>
      <vt:lpstr>Клонування</vt:lpstr>
      <vt:lpstr>Слайд 103</vt:lpstr>
      <vt:lpstr>Слайд 104</vt:lpstr>
      <vt:lpstr>Слайд 105</vt:lpstr>
    </vt:vector>
  </TitlesOfParts>
  <Company>KHDMU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Размножение на клеточном уровне</dc:title>
  <dc:creator>Shef</dc:creator>
  <cp:lastModifiedBy>Татьяна</cp:lastModifiedBy>
  <cp:revision>231</cp:revision>
  <dcterms:created xsi:type="dcterms:W3CDTF">2005-09-20T05:38:20Z</dcterms:created>
  <dcterms:modified xsi:type="dcterms:W3CDTF">2011-08-26T07:28:07Z</dcterms:modified>
</cp:coreProperties>
</file>