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57" r:id="rId4"/>
    <p:sldId id="258" r:id="rId5"/>
    <p:sldId id="275" r:id="rId6"/>
    <p:sldId id="259" r:id="rId7"/>
    <p:sldId id="260" r:id="rId8"/>
    <p:sldId id="261" r:id="rId9"/>
    <p:sldId id="287" r:id="rId10"/>
    <p:sldId id="262" r:id="rId11"/>
    <p:sldId id="288" r:id="rId12"/>
    <p:sldId id="263" r:id="rId13"/>
    <p:sldId id="276" r:id="rId14"/>
    <p:sldId id="264" r:id="rId15"/>
    <p:sldId id="265" r:id="rId16"/>
    <p:sldId id="266" r:id="rId17"/>
    <p:sldId id="267" r:id="rId18"/>
    <p:sldId id="268" r:id="rId19"/>
    <p:sldId id="278" r:id="rId20"/>
    <p:sldId id="279" r:id="rId21"/>
    <p:sldId id="271" r:id="rId22"/>
    <p:sldId id="269" r:id="rId23"/>
    <p:sldId id="280" r:id="rId24"/>
    <p:sldId id="282" r:id="rId25"/>
    <p:sldId id="273" r:id="rId26"/>
    <p:sldId id="272" r:id="rId27"/>
    <p:sldId id="274" r:id="rId28"/>
    <p:sldId id="270" r:id="rId29"/>
    <p:sldId id="283" r:id="rId30"/>
    <p:sldId id="284" r:id="rId31"/>
    <p:sldId id="285" r:id="rId32"/>
    <p:sldId id="286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9900"/>
    <a:srgbClr val="683D08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5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A4A988-7032-4521-856A-491625D2330A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7AFEEAB-22DD-49E0-9B7D-9AB376C5288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078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A988-7032-4521-856A-491625D2330A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EEAB-22DD-49E0-9B7D-9AB376C52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920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A988-7032-4521-856A-491625D2330A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EEAB-22DD-49E0-9B7D-9AB376C52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054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A988-7032-4521-856A-491625D2330A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EEAB-22DD-49E0-9B7D-9AB376C52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264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A988-7032-4521-856A-491625D2330A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EEAB-22DD-49E0-9B7D-9AB376C5288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194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A988-7032-4521-856A-491625D2330A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EEAB-22DD-49E0-9B7D-9AB376C52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679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A988-7032-4521-856A-491625D2330A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EEAB-22DD-49E0-9B7D-9AB376C52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758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A988-7032-4521-856A-491625D2330A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EEAB-22DD-49E0-9B7D-9AB376C52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961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A988-7032-4521-856A-491625D2330A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EEAB-22DD-49E0-9B7D-9AB376C52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002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A988-7032-4521-856A-491625D2330A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EEAB-22DD-49E0-9B7D-9AB376C52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962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A988-7032-4521-856A-491625D2330A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EEAB-22DD-49E0-9B7D-9AB376C52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253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AA4A988-7032-4521-856A-491625D2330A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7AFEEAB-22DD-49E0-9B7D-9AB376C52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19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type="title"/>
          </p:nvPr>
        </p:nvSpPr>
        <p:spPr>
          <a:xfrm>
            <a:off x="922287" y="2294791"/>
            <a:ext cx="3764013" cy="80650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009900"/>
                </a:solidFill>
              </a:rPr>
              <a:t>Харьковский национальный медицинский университет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3538" y="3202733"/>
            <a:ext cx="11160438" cy="150922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ONGRESS «CURRENT ISSUE IN MEDICINE»</a:t>
            </a:r>
            <a:endParaRPr lang="ru-RU" sz="1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Азербайджанский Медицинский Университет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200" b="1" dirty="0">
                <a:solidFill>
                  <a:srgbClr val="FF0000"/>
                </a:solidFill>
              </a:rPr>
              <a:t>Биохимические маркеры патологии соединительной ткани при заболеваниях височно-нижнечелюстных суставов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4364" y="4914831"/>
            <a:ext cx="108495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B050"/>
                </a:solidFill>
                <a:ea typeface="Calibri" panose="020F0502020204030204" pitchFamily="34" charset="0"/>
              </a:rPr>
              <a:t>7 0ктября 2021 год</a:t>
            </a:r>
          </a:p>
          <a:p>
            <a:pPr algn="ctr"/>
            <a:r>
              <a:rPr lang="ru-RU" sz="2000" dirty="0">
                <a:solidFill>
                  <a:srgbClr val="009900"/>
                </a:solidFill>
                <a:ea typeface="Calibri" panose="020F0502020204030204" pitchFamily="34" charset="0"/>
              </a:rPr>
              <a:t>Кафедра стоматологии ХНМУ</a:t>
            </a:r>
          </a:p>
          <a:p>
            <a:pPr algn="ctr"/>
            <a:r>
              <a:rPr lang="ru-RU" sz="2000" i="1" dirty="0">
                <a:solidFill>
                  <a:srgbClr val="009900"/>
                </a:solidFill>
                <a:ea typeface="Calibri" panose="020F0502020204030204" pitchFamily="34" charset="0"/>
              </a:rPr>
              <a:t>Доцент </a:t>
            </a:r>
            <a:r>
              <a:rPr lang="ru-RU" sz="2000" i="1" dirty="0" err="1">
                <a:solidFill>
                  <a:srgbClr val="009900"/>
                </a:solidFill>
                <a:ea typeface="Calibri" panose="020F0502020204030204" pitchFamily="34" charset="0"/>
              </a:rPr>
              <a:t>Стоян</a:t>
            </a:r>
            <a:r>
              <a:rPr lang="ru-RU" sz="2000" i="1" dirty="0">
                <a:solidFill>
                  <a:srgbClr val="009900"/>
                </a:solidFill>
                <a:ea typeface="Calibri" panose="020F0502020204030204" pitchFamily="34" charset="0"/>
              </a:rPr>
              <a:t> Е.Ю, Доцент Денисова Е.Г., Проф. </a:t>
            </a:r>
            <a:r>
              <a:rPr lang="uk-UA" sz="2000" i="1" dirty="0">
                <a:solidFill>
                  <a:srgbClr val="009900"/>
                </a:solidFill>
                <a:ea typeface="Calibri" panose="020F0502020204030204" pitchFamily="34" charset="0"/>
              </a:rPr>
              <a:t>Савельєва Н.Н.</a:t>
            </a:r>
          </a:p>
          <a:p>
            <a:pPr algn="ctr"/>
            <a:r>
              <a:rPr lang="ru-RU" sz="2000" dirty="0">
                <a:solidFill>
                  <a:srgbClr val="009900"/>
                </a:solidFill>
              </a:rPr>
              <a:t>Отдел лабораторной диагностики и иммунологии </a:t>
            </a:r>
            <a:r>
              <a:rPr lang="ru-RU" sz="2000" i="0" dirty="0">
                <a:solidFill>
                  <a:srgbClr val="009900"/>
                </a:solidFill>
                <a:effectLst/>
              </a:rPr>
              <a:t>Института патологии позвоночника и суставов им. проф. М.И. </a:t>
            </a:r>
            <a:r>
              <a:rPr lang="ru-RU" sz="2000" i="0" dirty="0" err="1">
                <a:solidFill>
                  <a:srgbClr val="009900"/>
                </a:solidFill>
                <a:effectLst/>
              </a:rPr>
              <a:t>Ситенко</a:t>
            </a:r>
            <a:r>
              <a:rPr lang="ru-RU" sz="2000" i="0" dirty="0">
                <a:solidFill>
                  <a:srgbClr val="009900"/>
                </a:solidFill>
                <a:effectLst/>
              </a:rPr>
              <a:t> АМН Украины </a:t>
            </a:r>
            <a:r>
              <a:rPr lang="ru-RU" sz="2000" dirty="0">
                <a:solidFill>
                  <a:srgbClr val="009900"/>
                </a:solidFill>
              </a:rPr>
              <a:t>, заведующая отделом, </a:t>
            </a:r>
            <a:r>
              <a:rPr lang="ru-RU" sz="2000" i="1" dirty="0" err="1">
                <a:solidFill>
                  <a:srgbClr val="009900"/>
                </a:solidFill>
              </a:rPr>
              <a:t>к.биол.н</a:t>
            </a:r>
            <a:r>
              <a:rPr lang="ru-RU" sz="2000" i="1" dirty="0">
                <a:solidFill>
                  <a:srgbClr val="009900"/>
                </a:solidFill>
              </a:rPr>
              <a:t>. Леонтьева Ф.С.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128" y="375746"/>
            <a:ext cx="2763378" cy="18176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481" y="375746"/>
            <a:ext cx="2949357" cy="163133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986512" y="2393411"/>
            <a:ext cx="57853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>
                <a:solidFill>
                  <a:srgbClr val="009900"/>
                </a:solidFill>
                <a:effectLst/>
              </a:rPr>
              <a:t>Институт патологии позвоночника и суставов им. проф. М.И. </a:t>
            </a:r>
            <a:r>
              <a:rPr lang="ru-RU" sz="2000" b="1" i="0" dirty="0" err="1">
                <a:solidFill>
                  <a:srgbClr val="009900"/>
                </a:solidFill>
                <a:effectLst/>
              </a:rPr>
              <a:t>Ситенко</a:t>
            </a:r>
            <a:r>
              <a:rPr lang="ru-RU" sz="2000" b="1" i="0" dirty="0">
                <a:solidFill>
                  <a:srgbClr val="009900"/>
                </a:solidFill>
                <a:effectLst/>
              </a:rPr>
              <a:t> АМН Украины</a:t>
            </a:r>
            <a:endParaRPr lang="ru-RU" sz="20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906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6077" y="677594"/>
            <a:ext cx="9997440" cy="5547360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</a:rPr>
              <a:t>Всестороннее обследование пациенток </a:t>
            </a:r>
            <a:r>
              <a:rPr lang="ru-RU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выявили жалобы </a:t>
            </a:r>
            <a:r>
              <a:rPr lang="ru-RU" sz="2800" dirty="0">
                <a:solidFill>
                  <a:schemeClr val="tx1"/>
                </a:solidFill>
              </a:rPr>
              <a:t>на боль, «щелчки» в ВНЧС. Визуально определялось изменение конфигурации лица. Функциональные нарушения состояли в ограничении подвижности суставов, затрудненное жевание, нарушение фонетики. Наблюдалась </a:t>
            </a:r>
            <a:r>
              <a:rPr lang="ru-RU" sz="2800" dirty="0" err="1">
                <a:solidFill>
                  <a:schemeClr val="tx1"/>
                </a:solidFill>
              </a:rPr>
              <a:t>дизокклюзия</a:t>
            </a:r>
            <a:r>
              <a:rPr lang="ru-RU" sz="2800" dirty="0">
                <a:solidFill>
                  <a:schemeClr val="tx1"/>
                </a:solidFill>
              </a:rPr>
              <a:t> центральных зубов до 1,5 см, боковое смещение нижней челюсти во всех случаях.</a:t>
            </a:r>
          </a:p>
          <a:p>
            <a:pPr algn="just"/>
            <a:r>
              <a:rPr lang="ru-RU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 слов пациенток</a:t>
            </a:r>
            <a:r>
              <a:rPr lang="ru-RU" sz="2800" dirty="0">
                <a:solidFill>
                  <a:schemeClr val="tx1"/>
                </a:solidFill>
              </a:rPr>
              <a:t>, боль не поддавалась никаким методам лечения. </a:t>
            </a:r>
          </a:p>
          <a:p>
            <a:pPr algn="just"/>
            <a:r>
              <a:rPr lang="ru-RU" sz="2800" b="1" i="1" dirty="0">
                <a:solidFill>
                  <a:srgbClr val="C00000"/>
                </a:solidFill>
              </a:rPr>
              <a:t>Всем пациенткам были проведены исследования: КТ ВНЧС, биохимический анализ крови и суточный анализ мочи для оценки показателей характеризующих состояние соединительной ткани.</a:t>
            </a:r>
          </a:p>
        </p:txBody>
      </p:sp>
    </p:spTree>
    <p:extLst>
      <p:ext uri="{BB962C8B-B14F-4D97-AF65-F5344CB8AC3E}">
        <p14:creationId xmlns:p14="http://schemas.microsoft.com/office/powerpoint/2010/main" val="794497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34" y="365483"/>
            <a:ext cx="11220464" cy="57012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22131" y="6163408"/>
            <a:ext cx="10119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Пациентка Ш., 34 года. </a:t>
            </a:r>
            <a:r>
              <a:rPr lang="ru-RU" dirty="0" err="1">
                <a:solidFill>
                  <a:srgbClr val="FF0000"/>
                </a:solidFill>
              </a:rPr>
              <a:t>Зонография</a:t>
            </a:r>
            <a:r>
              <a:rPr lang="ru-RU" dirty="0">
                <a:solidFill>
                  <a:srgbClr val="FF0000"/>
                </a:solidFill>
              </a:rPr>
              <a:t> ВНЧС (закрытый, открытый рот) Лизис головки левого ВНЧС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7341576" y="2250831"/>
            <a:ext cx="386861" cy="2549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9873761" y="1688123"/>
            <a:ext cx="351692" cy="2549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230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5391" y="895801"/>
            <a:ext cx="673416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ru-RU" sz="2800" dirty="0"/>
              <a:t>Обследование этих пациентов в данном направлении, к сожалению, не проводятся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800" dirty="0"/>
              <a:t>Не достаточно изучен метаболизм нарушений в ВНЧС у таких пациентов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800" dirty="0"/>
              <a:t>Целесообразно изучать </a:t>
            </a:r>
            <a:r>
              <a:rPr lang="ru-RU" sz="2800" dirty="0" err="1"/>
              <a:t>диагностически</a:t>
            </a:r>
            <a:r>
              <a:rPr lang="ru-RU" sz="2800" dirty="0"/>
              <a:t> значимые показатели, которые позволят оценить особенности течения патологического процесса в тканях ВНЧС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800" dirty="0"/>
              <a:t>Нами исследован более широкий спектр биохимических показателей. 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554" y="1669461"/>
            <a:ext cx="4432975" cy="270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3847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04135" y="731521"/>
            <a:ext cx="6201294" cy="5469774"/>
          </a:xfrm>
        </p:spPr>
        <p:txBody>
          <a:bodyPr>
            <a:normAutofit/>
          </a:bodyPr>
          <a:lstStyle/>
          <a:p>
            <a:pPr algn="just"/>
            <a:r>
              <a:rPr lang="ru-RU" sz="3000" b="1" i="1" dirty="0">
                <a:solidFill>
                  <a:srgbClr val="FF0000"/>
                </a:solidFill>
              </a:rPr>
              <a:t>Были определены наиболее </a:t>
            </a:r>
            <a:r>
              <a:rPr lang="uk-UA" sz="3000" b="1" i="1" dirty="0">
                <a:solidFill>
                  <a:srgbClr val="FF0000"/>
                </a:solidFill>
              </a:rPr>
              <a:t>значим</a:t>
            </a:r>
            <a:r>
              <a:rPr lang="ru-RU" sz="3000" b="1" i="1" dirty="0" err="1">
                <a:solidFill>
                  <a:srgbClr val="FF0000"/>
                </a:solidFill>
              </a:rPr>
              <a:t>ые</a:t>
            </a:r>
            <a:r>
              <a:rPr lang="ru-RU" sz="3000" b="1" i="1" dirty="0">
                <a:solidFill>
                  <a:srgbClr val="FF0000"/>
                </a:solidFill>
              </a:rPr>
              <a:t> маркеры по диагностической чувствительности для данной патологии.</a:t>
            </a:r>
          </a:p>
          <a:p>
            <a:pPr algn="just"/>
            <a:endParaRPr lang="ru-RU" sz="3000" dirty="0">
              <a:solidFill>
                <a:schemeClr val="tx1"/>
              </a:solidFill>
            </a:endParaRPr>
          </a:p>
          <a:p>
            <a:pPr algn="just"/>
            <a:r>
              <a:rPr lang="ru-RU" sz="3000" dirty="0">
                <a:solidFill>
                  <a:schemeClr val="tx1"/>
                </a:solidFill>
              </a:rPr>
              <a:t>Нами исследованы маркеры метаболизма коллагена, </a:t>
            </a:r>
            <a:r>
              <a:rPr lang="ru-RU" sz="3000" dirty="0" err="1">
                <a:solidFill>
                  <a:schemeClr val="tx1"/>
                </a:solidFill>
              </a:rPr>
              <a:t>протеогликозаминогликанов</a:t>
            </a:r>
            <a:r>
              <a:rPr lang="ru-RU" sz="3000" dirty="0">
                <a:solidFill>
                  <a:schemeClr val="tx1"/>
                </a:solidFill>
              </a:rPr>
              <a:t> и гликопротеинов в биологических жидкостях (сыворотка крови и суточная моча)</a:t>
            </a:r>
          </a:p>
          <a:p>
            <a:pPr algn="just"/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00" y="1579418"/>
            <a:ext cx="4630633" cy="242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66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8000" y="814949"/>
            <a:ext cx="4182601" cy="233610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3300" dirty="0">
                <a:solidFill>
                  <a:schemeClr val="tx1"/>
                </a:solidFill>
              </a:rPr>
              <a:t>Так, </a:t>
            </a:r>
            <a:r>
              <a:rPr lang="ru-RU" sz="3300" b="1" i="1" dirty="0">
                <a:solidFill>
                  <a:srgbClr val="C00000"/>
                </a:solidFill>
              </a:rPr>
              <a:t>коллаген</a:t>
            </a:r>
            <a:r>
              <a:rPr lang="ru-RU" sz="3300" dirty="0">
                <a:solidFill>
                  <a:schemeClr val="tx1"/>
                </a:solidFill>
              </a:rPr>
              <a:t> – фибриллярный белок, составляющий основу соединительной ткани и обеспечивающий ее прочность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311" t="2096" r="2770" b="10996"/>
          <a:stretch/>
        </p:blipFill>
        <p:spPr>
          <a:xfrm>
            <a:off x="6069626" y="3692790"/>
            <a:ext cx="2650270" cy="20907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8000" y="3967619"/>
            <a:ext cx="35143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Маркером обмена коллагена является аминокислота – </a:t>
            </a:r>
            <a:r>
              <a:rPr lang="ru-RU" sz="2800" b="1" i="1" dirty="0" err="1">
                <a:solidFill>
                  <a:srgbClr val="C00000"/>
                </a:solidFill>
              </a:rPr>
              <a:t>оксипролин</a:t>
            </a:r>
            <a:r>
              <a:rPr lang="ru-RU" sz="2800" b="1" i="1" dirty="0">
                <a:solidFill>
                  <a:srgbClr val="C00000"/>
                </a:solidFill>
              </a:rPr>
              <a:t> (ОП)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5949" t="6672" r="6310" b="10754"/>
          <a:stretch/>
        </p:blipFill>
        <p:spPr>
          <a:xfrm>
            <a:off x="8954752" y="3598342"/>
            <a:ext cx="2268415" cy="2312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381" y="814950"/>
            <a:ext cx="2626238" cy="2336108"/>
          </a:xfrm>
          <a:prstGeom prst="rect">
            <a:avLst/>
          </a:prstGeom>
        </p:spPr>
      </p:pic>
      <p:pic>
        <p:nvPicPr>
          <p:cNvPr id="2050" name="Picture 2" descr="кол - Nature's Sunshine Produc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627" y="662199"/>
            <a:ext cx="2717802" cy="272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право 8"/>
          <p:cNvSpPr/>
          <p:nvPr/>
        </p:nvSpPr>
        <p:spPr>
          <a:xfrm>
            <a:off x="4985239" y="1872762"/>
            <a:ext cx="914400" cy="2637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4554415" y="4781258"/>
            <a:ext cx="1019908" cy="3358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533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551527"/>
            <a:ext cx="4193929" cy="1315162"/>
          </a:xfrm>
        </p:spPr>
        <p:txBody>
          <a:bodyPr>
            <a:normAutofit/>
          </a:bodyPr>
          <a:lstStyle/>
          <a:p>
            <a:pPr algn="just"/>
            <a:r>
              <a:rPr lang="ru-RU" sz="2400" b="1" i="1" dirty="0" err="1">
                <a:solidFill>
                  <a:srgbClr val="C00000"/>
                </a:solidFill>
              </a:rPr>
              <a:t>Гликозаминогликан</a:t>
            </a:r>
            <a:r>
              <a:rPr lang="ru-RU" b="1" i="1" dirty="0">
                <a:solidFill>
                  <a:srgbClr val="C00000"/>
                </a:solidFill>
              </a:rPr>
              <a:t> (ГАГ) </a:t>
            </a:r>
            <a:r>
              <a:rPr lang="ru-RU" dirty="0">
                <a:solidFill>
                  <a:schemeClr val="tx1"/>
                </a:solidFill>
              </a:rPr>
              <a:t>– углеводный компонент </a:t>
            </a:r>
            <a:r>
              <a:rPr lang="ru-RU" dirty="0" err="1">
                <a:solidFill>
                  <a:schemeClr val="tx1"/>
                </a:solidFill>
              </a:rPr>
              <a:t>протеогликанов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458" y="469667"/>
            <a:ext cx="3899754" cy="15087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7539" y="5378428"/>
            <a:ext cx="46106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</a:rPr>
              <a:t>Маркером обмена ГАГ являются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</a:rPr>
              <a:t>уроновые</a:t>
            </a:r>
            <a:r>
              <a:rPr lang="ru-RU" sz="2400" b="1" i="1" dirty="0">
                <a:solidFill>
                  <a:srgbClr val="C00000"/>
                </a:solidFill>
              </a:rPr>
              <a:t> кислоты (УК)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4764" y="2707794"/>
            <a:ext cx="43961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К сульфатированным ГАГ, которая содержится в тканях суставов, относится </a:t>
            </a:r>
            <a:r>
              <a:rPr lang="ru-RU" sz="2400" b="1" i="1" dirty="0" err="1">
                <a:solidFill>
                  <a:srgbClr val="C00000"/>
                </a:solidFill>
              </a:rPr>
              <a:t>хондроитинсульфаты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b="1" i="1" dirty="0">
                <a:solidFill>
                  <a:srgbClr val="C00000"/>
                </a:solidFill>
              </a:rPr>
              <a:t>(ХСТ)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217" t="24616" r="4551" b="1027"/>
          <a:stretch/>
        </p:blipFill>
        <p:spPr>
          <a:xfrm>
            <a:off x="6738343" y="2193897"/>
            <a:ext cx="4860866" cy="2597454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5138143" y="997214"/>
            <a:ext cx="1600200" cy="423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5138143" y="3173543"/>
            <a:ext cx="1160585" cy="3868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730" y="4901075"/>
            <a:ext cx="4564091" cy="13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5030917" y="5589283"/>
            <a:ext cx="1267811" cy="3293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964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00300" y="607276"/>
            <a:ext cx="9266182" cy="346022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</a:rPr>
              <a:t>К гликопротеинам (ГП) относится большинство белков «острой фазы» поэтому у пациентов с патологией ВНЧС было важно определение этих маркеров воспаления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i="1" dirty="0">
                <a:solidFill>
                  <a:srgbClr val="FF0000"/>
                </a:solidFill>
              </a:rPr>
              <a:t>Повышение уровня содержания ГП свидетельствует о наличии воспалительного процесса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i="1" dirty="0">
                <a:solidFill>
                  <a:srgbClr val="FF0000"/>
                </a:solidFill>
              </a:rPr>
              <a:t>Повышение уровня ХСТ  характеризует процесс деструкции хрящевой ткани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i="1" dirty="0">
                <a:solidFill>
                  <a:srgbClr val="FF0000"/>
                </a:solidFill>
              </a:rPr>
              <a:t>Повышение уровня ОП характеризует процесс деструкции костной ткани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i="1" dirty="0">
                <a:solidFill>
                  <a:srgbClr val="FF0000"/>
                </a:solidFill>
              </a:rPr>
              <a:t>Повышение уровня УК  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0468" y="4357788"/>
            <a:ext cx="107941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800" dirty="0"/>
              <a:t>Одной из целей постоянного диалога клинициста и специалиста по клинической лабораторной диагностике является выбор наиболее разумного в каждой клинической ситуации </a:t>
            </a:r>
            <a:r>
              <a:rPr lang="ru-RU" altLang="ru-RU" sz="2800" b="1" i="1" dirty="0">
                <a:solidFill>
                  <a:srgbClr val="FF0000"/>
                </a:solidFill>
              </a:rPr>
              <a:t>алгоритма лабораторного обследования пациента</a:t>
            </a:r>
            <a:endParaRPr lang="ru-RU" sz="2800" dirty="0"/>
          </a:p>
        </p:txBody>
      </p:sp>
      <p:pic>
        <p:nvPicPr>
          <p:cNvPr id="4" name="Picture 25" descr="molecu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26154">
            <a:off x="197525" y="1333113"/>
            <a:ext cx="2154221" cy="204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638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12986" y="578109"/>
            <a:ext cx="10749391" cy="15696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FF0000"/>
                </a:solidFill>
              </a:rPr>
              <a:t>Алгоритмы обследования должны строится на основе использования </a:t>
            </a:r>
            <a:r>
              <a:rPr lang="ru-RU" sz="3200" b="1" u="sng" dirty="0">
                <a:solidFill>
                  <a:srgbClr val="FF0000"/>
                </a:solidFill>
              </a:rPr>
              <a:t>минимального</a:t>
            </a:r>
            <a:r>
              <a:rPr lang="ru-RU" sz="3200" b="1" dirty="0">
                <a:solidFill>
                  <a:srgbClr val="FF0000"/>
                </a:solidFill>
              </a:rPr>
              <a:t> числа исследований, наиболее </a:t>
            </a:r>
            <a:r>
              <a:rPr lang="ru-RU" sz="3200" b="1" u="sng" dirty="0">
                <a:solidFill>
                  <a:srgbClr val="FF0000"/>
                </a:solidFill>
              </a:rPr>
              <a:t>информативных</a:t>
            </a:r>
            <a:r>
              <a:rPr lang="ru-RU" sz="3200" b="1" dirty="0">
                <a:solidFill>
                  <a:srgbClr val="FF0000"/>
                </a:solidFill>
              </a:rPr>
              <a:t> для данной патологии.</a:t>
            </a:r>
          </a:p>
        </p:txBody>
      </p:sp>
      <p:pic>
        <p:nvPicPr>
          <p:cNvPr id="6" name="Picture 32" descr="_drop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500" y="2366406"/>
            <a:ext cx="1152525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6" descr="_жи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686" y="2367339"/>
            <a:ext cx="115252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7" descr="кристал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169" y="2366406"/>
            <a:ext cx="115252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1" descr="_prote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930" y="2367339"/>
            <a:ext cx="115252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3" descr="_glu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021" y="2367339"/>
            <a:ext cx="115252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4" descr="ig-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978" y="2370515"/>
            <a:ext cx="1152525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5" descr="_fer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950" y="2495956"/>
            <a:ext cx="115252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8" descr="решетка"/>
          <p:cNvPicPr>
            <a:picLocks noChangeAspect="1" noChangeArrowheads="1"/>
          </p:cNvPicPr>
          <p:nvPr/>
        </p:nvPicPr>
        <p:blipFill>
          <a:blip r:embed="rId9">
            <a:lum bright="6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90"/>
          <a:stretch>
            <a:fillRect/>
          </a:stretch>
        </p:blipFill>
        <p:spPr bwMode="auto">
          <a:xfrm>
            <a:off x="563453" y="3965270"/>
            <a:ext cx="11098924" cy="935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37"/>
          <p:cNvSpPr>
            <a:spLocks noChangeArrowheads="1"/>
          </p:cNvSpPr>
          <p:nvPr/>
        </p:nvSpPr>
        <p:spPr bwMode="auto">
          <a:xfrm>
            <a:off x="4569481" y="3789363"/>
            <a:ext cx="215900" cy="1282700"/>
          </a:xfrm>
          <a:prstGeom prst="downArrow">
            <a:avLst>
              <a:gd name="adj1" fmla="val 50000"/>
              <a:gd name="adj2" fmla="val 148529"/>
            </a:avLst>
          </a:prstGeom>
          <a:solidFill>
            <a:srgbClr val="FFFF00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16" name="AutoShape 37"/>
          <p:cNvSpPr>
            <a:spLocks noChangeArrowheads="1"/>
          </p:cNvSpPr>
          <p:nvPr/>
        </p:nvSpPr>
        <p:spPr bwMode="auto">
          <a:xfrm>
            <a:off x="5945606" y="3789363"/>
            <a:ext cx="215900" cy="1282700"/>
          </a:xfrm>
          <a:prstGeom prst="downArrow">
            <a:avLst>
              <a:gd name="adj1" fmla="val 50000"/>
              <a:gd name="adj2" fmla="val 148529"/>
            </a:avLst>
          </a:prstGeom>
          <a:solidFill>
            <a:srgbClr val="00CC00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17" name="AutoShape 37"/>
          <p:cNvSpPr>
            <a:spLocks noChangeArrowheads="1"/>
          </p:cNvSpPr>
          <p:nvPr/>
        </p:nvSpPr>
        <p:spPr bwMode="auto">
          <a:xfrm>
            <a:off x="8979777" y="3789363"/>
            <a:ext cx="215900" cy="1282700"/>
          </a:xfrm>
          <a:prstGeom prst="downArrow">
            <a:avLst>
              <a:gd name="adj1" fmla="val 50000"/>
              <a:gd name="adj2" fmla="val 148529"/>
            </a:avLst>
          </a:prstGeom>
          <a:solidFill>
            <a:srgbClr val="D60093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pic>
        <p:nvPicPr>
          <p:cNvPr id="18" name="Picture 37" descr="кристал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168" y="5293537"/>
            <a:ext cx="1152525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1" descr="_prote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996" y="5293537"/>
            <a:ext cx="115252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4" descr="ig-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978" y="5264463"/>
            <a:ext cx="1152525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74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242" y="411480"/>
            <a:ext cx="3120397" cy="9202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</a:rPr>
              <a:t>Результаты и </a:t>
            </a:r>
            <a:br>
              <a:rPr lang="ru-RU" sz="3200" b="1" i="1" dirty="0">
                <a:solidFill>
                  <a:srgbClr val="C00000"/>
                </a:solidFill>
              </a:rPr>
            </a:br>
            <a:r>
              <a:rPr lang="ru-RU" sz="3200" b="1" i="1" dirty="0">
                <a:solidFill>
                  <a:srgbClr val="C00000"/>
                </a:solidFill>
              </a:rPr>
              <a:t>обсуждение.</a:t>
            </a:r>
            <a:r>
              <a:rPr lang="ru-RU" sz="3200" i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336" y="1688124"/>
            <a:ext cx="3254303" cy="3250116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Анализ КТ ВНЧС выявил одностороннее отсутствие суставных головок, или – нарушение конфигурации головок или - суставных бугорков, наличие экзостозов, что свидетельствует о деструктивном процессе.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8351"/>
          <a:stretch/>
        </p:blipFill>
        <p:spPr>
          <a:xfrm>
            <a:off x="8880231" y="590401"/>
            <a:ext cx="2980591" cy="57840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2475"/>
          <a:stretch/>
        </p:blipFill>
        <p:spPr>
          <a:xfrm>
            <a:off x="3780131" y="580196"/>
            <a:ext cx="3059754" cy="57942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39886" y="2497574"/>
            <a:ext cx="20403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Пациентка Ч., 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34 года. </a:t>
            </a:r>
            <a:r>
              <a:rPr lang="ru-RU" dirty="0" err="1">
                <a:solidFill>
                  <a:srgbClr val="FF0000"/>
                </a:solidFill>
              </a:rPr>
              <a:t>Зонография</a:t>
            </a:r>
            <a:r>
              <a:rPr lang="ru-RU" dirty="0">
                <a:solidFill>
                  <a:srgbClr val="FF0000"/>
                </a:solidFill>
              </a:rPr>
              <a:t> ВНЧС (открытый рот)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Одностороннее нарушение конфигурации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 головки левого ВНЧС 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9697915" y="3235569"/>
            <a:ext cx="589608" cy="4332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5636985" y="2926175"/>
            <a:ext cx="536306" cy="5260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704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0034"/>
          <a:stretch/>
        </p:blipFill>
        <p:spPr>
          <a:xfrm>
            <a:off x="618909" y="472861"/>
            <a:ext cx="3627776" cy="59584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8814"/>
          <a:stretch/>
        </p:blipFill>
        <p:spPr>
          <a:xfrm>
            <a:off x="7350911" y="594399"/>
            <a:ext cx="3760478" cy="58369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863839" y="699321"/>
            <a:ext cx="27346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Лизис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</a:rPr>
              <a:t> головки левого ВНЧС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6" name="Выгнутая вверх стрелка 15"/>
          <p:cNvSpPr/>
          <p:nvPr/>
        </p:nvSpPr>
        <p:spPr>
          <a:xfrm rot="758881">
            <a:off x="8462305" y="1525064"/>
            <a:ext cx="975360" cy="45895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62225" y="575881"/>
            <a:ext cx="3312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Нормальная 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</a:rPr>
              <a:t> головка правого ВНЧС </a:t>
            </a:r>
          </a:p>
        </p:txBody>
      </p:sp>
      <p:sp>
        <p:nvSpPr>
          <p:cNvPr id="18" name="Выгнутая вверх стрелка 17"/>
          <p:cNvSpPr/>
          <p:nvPr/>
        </p:nvSpPr>
        <p:spPr>
          <a:xfrm rot="21416689">
            <a:off x="1455068" y="1410405"/>
            <a:ext cx="899160" cy="48321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10800000" flipV="1">
            <a:off x="4465320" y="1607792"/>
            <a:ext cx="266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Пациент Л., 43 г.</a:t>
            </a:r>
          </a:p>
          <a:p>
            <a:pPr algn="ctr"/>
            <a:r>
              <a:rPr lang="ru-RU" sz="2400" dirty="0" err="1">
                <a:solidFill>
                  <a:srgbClr val="FF0000"/>
                </a:solidFill>
              </a:rPr>
              <a:t>Зонография</a:t>
            </a:r>
            <a:r>
              <a:rPr lang="ru-RU" sz="2400" dirty="0">
                <a:solidFill>
                  <a:srgbClr val="FF0000"/>
                </a:solidFill>
              </a:rPr>
              <a:t> ВНЧС (открытый рот)</a:t>
            </a:r>
          </a:p>
        </p:txBody>
      </p:sp>
    </p:spTree>
    <p:extLst>
      <p:ext uri="{BB962C8B-B14F-4D97-AF65-F5344CB8AC3E}">
        <p14:creationId xmlns:p14="http://schemas.microsoft.com/office/powerpoint/2010/main" val="3663677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://ramki-photoshop.ru/fon/fon-145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577" y="89545"/>
            <a:ext cx="10157016" cy="624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41683" y="1228482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3600" b="1" dirty="0">
                <a:solidFill>
                  <a:srgbClr val="361B00"/>
                </a:solidFill>
              </a:rPr>
              <a:t>Если врач говорит, что может поставить диагноз без лабораторных исследований – пациенту грозит опасность.</a:t>
            </a:r>
          </a:p>
          <a:p>
            <a:pPr algn="ctr"/>
            <a:endParaRPr lang="ru-RU" altLang="ru-RU" sz="3600" b="1" dirty="0">
              <a:solidFill>
                <a:srgbClr val="361B00"/>
              </a:solidFill>
            </a:endParaRPr>
          </a:p>
          <a:p>
            <a:pPr algn="ctr"/>
            <a:r>
              <a:rPr lang="ru-RU" altLang="ru-RU" sz="3600" b="1" dirty="0">
                <a:solidFill>
                  <a:srgbClr val="361B00"/>
                </a:solidFill>
              </a:rPr>
              <a:t>Д. </a:t>
            </a:r>
            <a:r>
              <a:rPr lang="ru-RU" altLang="ru-RU" sz="3600" b="1" dirty="0" err="1">
                <a:solidFill>
                  <a:srgbClr val="361B00"/>
                </a:solidFill>
              </a:rPr>
              <a:t>Холстет</a:t>
            </a:r>
            <a:r>
              <a:rPr lang="ru-RU" altLang="ru-RU" sz="3600" b="1" dirty="0">
                <a:solidFill>
                  <a:srgbClr val="361B00"/>
                </a:solidFill>
              </a:rPr>
              <a:t>, 2007 </a:t>
            </a:r>
          </a:p>
        </p:txBody>
      </p:sp>
    </p:spTree>
    <p:extLst>
      <p:ext uri="{BB962C8B-B14F-4D97-AF65-F5344CB8AC3E}">
        <p14:creationId xmlns:p14="http://schemas.microsoft.com/office/powerpoint/2010/main" val="1136592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b="7865"/>
          <a:stretch/>
        </p:blipFill>
        <p:spPr>
          <a:xfrm rot="10800000" flipH="1">
            <a:off x="352426" y="401598"/>
            <a:ext cx="2758778" cy="52731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b="7943"/>
          <a:stretch/>
        </p:blipFill>
        <p:spPr>
          <a:xfrm rot="10800000" flipH="1">
            <a:off x="3111203" y="401596"/>
            <a:ext cx="2746671" cy="528497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767255" y="5758249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Пациентка В., 1987 г.р. </a:t>
            </a:r>
            <a:r>
              <a:rPr lang="ru-RU" dirty="0" err="1">
                <a:solidFill>
                  <a:srgbClr val="FF0000"/>
                </a:solidFill>
              </a:rPr>
              <a:t>Зонография</a:t>
            </a:r>
            <a:r>
              <a:rPr lang="ru-RU" dirty="0">
                <a:solidFill>
                  <a:srgbClr val="FF0000"/>
                </a:solidFill>
              </a:rPr>
              <a:t> ВНЧС (закрытый, открытый рот)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Лизис головки левого ВНЧС, нарушение конфигурации правого бугорка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3777956" y="1644162"/>
            <a:ext cx="287325" cy="6462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984162" y="676980"/>
            <a:ext cx="1669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Закрытый   рот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990428" y="676980"/>
            <a:ext cx="1747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Открытый    рот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6524625" y="438149"/>
            <a:ext cx="5250951" cy="5248427"/>
            <a:chOff x="6524625" y="438149"/>
            <a:chExt cx="5250951" cy="5248427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4"/>
            <a:srcRect b="34553"/>
            <a:stretch/>
          </p:blipFill>
          <p:spPr>
            <a:xfrm rot="10800000" flipH="1">
              <a:off x="6524625" y="438149"/>
              <a:ext cx="2698335" cy="5248425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5"/>
            <a:srcRect b="28812"/>
            <a:stretch/>
          </p:blipFill>
          <p:spPr>
            <a:xfrm rot="10800000" flipH="1">
              <a:off x="9222960" y="438149"/>
              <a:ext cx="2552616" cy="5248427"/>
            </a:xfrm>
            <a:prstGeom prst="rect">
              <a:avLst/>
            </a:prstGeom>
          </p:spPr>
        </p:pic>
        <p:cxnSp>
          <p:nvCxnSpPr>
            <p:cNvPr id="17" name="Прямая со стрелкой 16"/>
            <p:cNvCxnSpPr/>
            <p:nvPr/>
          </p:nvCxnSpPr>
          <p:spPr>
            <a:xfrm flipH="1">
              <a:off x="10499268" y="1318846"/>
              <a:ext cx="228599" cy="45280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 стрелкой 5"/>
            <p:cNvCxnSpPr/>
            <p:nvPr/>
          </p:nvCxnSpPr>
          <p:spPr>
            <a:xfrm flipV="1">
              <a:off x="7693269" y="1878255"/>
              <a:ext cx="297159" cy="22640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7208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01" y="384619"/>
            <a:ext cx="9354930" cy="59316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908930" y="1870474"/>
            <a:ext cx="20046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Пациент М., </a:t>
            </a:r>
            <a:r>
              <a:rPr lang="ru-RU" i="1" dirty="0">
                <a:solidFill>
                  <a:srgbClr val="FF0000"/>
                </a:solidFill>
              </a:rPr>
              <a:t>1987 </a:t>
            </a:r>
            <a:r>
              <a:rPr lang="ru-RU" dirty="0">
                <a:solidFill>
                  <a:srgbClr val="FF0000"/>
                </a:solidFill>
              </a:rPr>
              <a:t>г.р. </a:t>
            </a:r>
          </a:p>
          <a:p>
            <a:pPr algn="ctr"/>
            <a:r>
              <a:rPr lang="ru-RU" dirty="0" err="1">
                <a:solidFill>
                  <a:srgbClr val="FF0000"/>
                </a:solidFill>
              </a:rPr>
              <a:t>Зонография</a:t>
            </a:r>
            <a:r>
              <a:rPr lang="ru-RU" dirty="0">
                <a:solidFill>
                  <a:srgbClr val="FF0000"/>
                </a:solidFill>
              </a:rPr>
              <a:t> ВНЧС 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(закрытый, открытый рот)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Лизис головки правого ВНЧС, 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4475285" y="1685835"/>
            <a:ext cx="378068" cy="3692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729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2920" y="587216"/>
            <a:ext cx="708191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Использование современных лечебно-чувствительных лабораторных методов </a:t>
            </a:r>
            <a:r>
              <a:rPr lang="ru-RU" sz="3200" b="1" i="1" dirty="0">
                <a:solidFill>
                  <a:srgbClr val="FF0000"/>
                </a:solidFill>
              </a:rPr>
              <a:t>способствует:</a:t>
            </a:r>
          </a:p>
          <a:p>
            <a:pPr marL="342900" indent="-342900" algn="just">
              <a:buFontTx/>
              <a:buChar char="-"/>
            </a:pPr>
            <a:r>
              <a:rPr lang="ru-RU" sz="3200" dirty="0"/>
              <a:t>ранней диагностике воспаления</a:t>
            </a:r>
          </a:p>
          <a:p>
            <a:pPr marL="342900" indent="-342900" algn="just">
              <a:buFontTx/>
              <a:buChar char="-"/>
            </a:pPr>
            <a:r>
              <a:rPr lang="ru-RU" sz="3200" dirty="0"/>
              <a:t>оценке степени тяжести воспалительных процессов и </a:t>
            </a:r>
          </a:p>
          <a:p>
            <a:pPr algn="just"/>
            <a:endParaRPr lang="ru-RU" sz="3200" b="1" i="1" dirty="0">
              <a:solidFill>
                <a:srgbClr val="FF0000"/>
              </a:solidFill>
            </a:endParaRPr>
          </a:p>
          <a:p>
            <a:pPr algn="just"/>
            <a:r>
              <a:rPr lang="ru-RU" sz="3200" b="1" i="1" dirty="0">
                <a:solidFill>
                  <a:srgbClr val="FF0000"/>
                </a:solidFill>
              </a:rPr>
              <a:t>обеспечивает: </a:t>
            </a:r>
          </a:p>
          <a:p>
            <a:pPr marL="342900" indent="-342900" algn="just">
              <a:buFontTx/>
              <a:buChar char="-"/>
            </a:pPr>
            <a:r>
              <a:rPr lang="ru-RU" sz="3200" dirty="0"/>
              <a:t>своевременное назначение адекватного лечения</a:t>
            </a:r>
          </a:p>
          <a:p>
            <a:pPr marL="342900" indent="-342900" algn="just">
              <a:buFontTx/>
              <a:buChar char="-"/>
            </a:pPr>
            <a:r>
              <a:rPr lang="ru-RU" sz="3200" dirty="0"/>
              <a:t> оценку его эффективности</a:t>
            </a:r>
          </a:p>
        </p:txBody>
      </p:sp>
      <p:pic>
        <p:nvPicPr>
          <p:cNvPr id="4" name="Picture 8" descr="Image result for medical laboratory graphic"/>
          <p:cNvPicPr>
            <a:picLocks noChangeAspect="1" noChangeArrowheads="1"/>
          </p:cNvPicPr>
          <p:nvPr/>
        </p:nvPicPr>
        <p:blipFill>
          <a:blip r:embed="rId2" cstate="print"/>
          <a:srcRect l="33081" t="1411" r="4727"/>
          <a:stretch>
            <a:fillRect/>
          </a:stretch>
        </p:blipFill>
        <p:spPr bwMode="auto">
          <a:xfrm>
            <a:off x="470491" y="339512"/>
            <a:ext cx="3522389" cy="5431423"/>
          </a:xfrm>
          <a:prstGeom prst="roundRect">
            <a:avLst>
              <a:gd name="adj" fmla="val 129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22977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2682240" y="668476"/>
            <a:ext cx="8686800" cy="5374124"/>
          </a:xfrm>
        </p:spPr>
        <p:txBody>
          <a:bodyPr>
            <a:noAutofit/>
          </a:bodyPr>
          <a:lstStyle/>
          <a:p>
            <a:pPr algn="just"/>
            <a:r>
              <a:rPr lang="ru-RU" sz="3200" dirty="0">
                <a:solidFill>
                  <a:schemeClr val="tx1"/>
                </a:solidFill>
              </a:rPr>
              <a:t>Характеристика показателей крови и суточной мочи дала нам возможность предположить наличие нарушений метаболизма соединительной ткани. </a:t>
            </a:r>
          </a:p>
          <a:p>
            <a:pPr algn="just"/>
            <a:r>
              <a:rPr lang="ru-RU" sz="3200" dirty="0">
                <a:solidFill>
                  <a:schemeClr val="tx1"/>
                </a:solidFill>
              </a:rPr>
              <a:t>В крови были выявлены характерные изменения обмена коллагена и </a:t>
            </a:r>
            <a:r>
              <a:rPr lang="ru-RU" sz="3200" dirty="0" err="1">
                <a:solidFill>
                  <a:schemeClr val="tx1"/>
                </a:solidFill>
              </a:rPr>
              <a:t>гликозаминогликанов</a:t>
            </a:r>
            <a:r>
              <a:rPr lang="ru-RU" sz="3200" dirty="0">
                <a:solidFill>
                  <a:schemeClr val="tx1"/>
                </a:solidFill>
              </a:rPr>
              <a:t> (ГАГ): соотношение фракций сульфатированных ГАГ с повышением уровня </a:t>
            </a:r>
            <a:r>
              <a:rPr lang="ru-RU" sz="3200" dirty="0" err="1">
                <a:solidFill>
                  <a:schemeClr val="tx1"/>
                </a:solidFill>
              </a:rPr>
              <a:t>хондроитинсульфатов</a:t>
            </a:r>
            <a:r>
              <a:rPr lang="ru-RU" sz="3200" dirty="0">
                <a:solidFill>
                  <a:schemeClr val="tx1"/>
                </a:solidFill>
              </a:rPr>
              <a:t>, а также увеличение экскреции с мочой </a:t>
            </a:r>
            <a:r>
              <a:rPr lang="ru-RU" sz="3200" dirty="0" err="1">
                <a:solidFill>
                  <a:schemeClr val="tx1"/>
                </a:solidFill>
              </a:rPr>
              <a:t>оксипролина</a:t>
            </a:r>
            <a:r>
              <a:rPr lang="ru-RU" sz="3200" dirty="0">
                <a:solidFill>
                  <a:schemeClr val="tx1"/>
                </a:solidFill>
              </a:rPr>
              <a:t> и </a:t>
            </a:r>
            <a:r>
              <a:rPr lang="ru-RU" sz="3200" dirty="0" err="1">
                <a:solidFill>
                  <a:schemeClr val="tx1"/>
                </a:solidFill>
              </a:rPr>
              <a:t>уроновых</a:t>
            </a:r>
            <a:r>
              <a:rPr lang="ru-RU" sz="3200" dirty="0">
                <a:solidFill>
                  <a:schemeClr val="tx1"/>
                </a:solidFill>
              </a:rPr>
              <a:t> кислот</a:t>
            </a:r>
          </a:p>
        </p:txBody>
      </p:sp>
      <p:pic>
        <p:nvPicPr>
          <p:cNvPr id="5" name="Picture 2" descr="ÐÐ°ÑÑÐ¸Ð½ÐºÐ¸ Ð¿Ð¾ Ð·Ð°Ð¿ÑÐ¾ÑÑ collagen molecu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79" r="1721"/>
          <a:stretch>
            <a:fillRect/>
          </a:stretch>
        </p:blipFill>
        <p:spPr bwMode="auto">
          <a:xfrm>
            <a:off x="730568" y="569476"/>
            <a:ext cx="1951672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924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Line 29"/>
          <p:cNvSpPr>
            <a:spLocks noChangeShapeType="1"/>
          </p:cNvSpPr>
          <p:nvPr/>
        </p:nvSpPr>
        <p:spPr bwMode="auto">
          <a:xfrm flipH="1">
            <a:off x="2505076" y="1752600"/>
            <a:ext cx="18510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1139" name="Line 15"/>
          <p:cNvSpPr>
            <a:spLocks noChangeShapeType="1"/>
          </p:cNvSpPr>
          <p:nvPr/>
        </p:nvSpPr>
        <p:spPr bwMode="auto">
          <a:xfrm>
            <a:off x="6172200" y="1847850"/>
            <a:ext cx="0" cy="382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1140" name="Line 21"/>
          <p:cNvSpPr>
            <a:spLocks noChangeShapeType="1"/>
          </p:cNvSpPr>
          <p:nvPr/>
        </p:nvSpPr>
        <p:spPr bwMode="auto">
          <a:xfrm>
            <a:off x="7551738" y="2635251"/>
            <a:ext cx="0" cy="3476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1141" name="Line 21"/>
          <p:cNvSpPr>
            <a:spLocks noChangeShapeType="1"/>
          </p:cNvSpPr>
          <p:nvPr/>
        </p:nvSpPr>
        <p:spPr bwMode="auto">
          <a:xfrm>
            <a:off x="4808538" y="2609851"/>
            <a:ext cx="0" cy="3476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1142" name="Line 29"/>
          <p:cNvSpPr>
            <a:spLocks noChangeShapeType="1"/>
          </p:cNvSpPr>
          <p:nvPr/>
        </p:nvSpPr>
        <p:spPr bwMode="auto">
          <a:xfrm>
            <a:off x="8001001" y="1752600"/>
            <a:ext cx="18510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91143" name="Group 7"/>
          <p:cNvGrpSpPr>
            <a:grpSpLocks/>
          </p:cNvGrpSpPr>
          <p:nvPr/>
        </p:nvGrpSpPr>
        <p:grpSpPr bwMode="auto">
          <a:xfrm>
            <a:off x="2514600" y="1752601"/>
            <a:ext cx="7335838" cy="2722563"/>
            <a:chOff x="618" y="944"/>
            <a:chExt cx="4621" cy="2169"/>
          </a:xfrm>
        </p:grpSpPr>
        <p:sp>
          <p:nvSpPr>
            <p:cNvPr id="91174" name="Line 30"/>
            <p:cNvSpPr>
              <a:spLocks noChangeShapeType="1"/>
            </p:cNvSpPr>
            <p:nvPr/>
          </p:nvSpPr>
          <p:spPr bwMode="auto">
            <a:xfrm>
              <a:off x="624" y="2687"/>
              <a:ext cx="907" cy="4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1175" name="Line 38"/>
            <p:cNvSpPr>
              <a:spLocks noChangeShapeType="1"/>
            </p:cNvSpPr>
            <p:nvPr/>
          </p:nvSpPr>
          <p:spPr bwMode="auto">
            <a:xfrm flipH="1">
              <a:off x="618" y="944"/>
              <a:ext cx="0" cy="17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1176" name="Line 30"/>
            <p:cNvSpPr>
              <a:spLocks noChangeShapeType="1"/>
            </p:cNvSpPr>
            <p:nvPr/>
          </p:nvSpPr>
          <p:spPr bwMode="auto">
            <a:xfrm flipH="1">
              <a:off x="4326" y="2687"/>
              <a:ext cx="907" cy="4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1177" name="Line 38"/>
            <p:cNvSpPr>
              <a:spLocks noChangeShapeType="1"/>
            </p:cNvSpPr>
            <p:nvPr/>
          </p:nvSpPr>
          <p:spPr bwMode="auto">
            <a:xfrm>
              <a:off x="5239" y="944"/>
              <a:ext cx="0" cy="17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1144" name="Line 21"/>
          <p:cNvSpPr>
            <a:spLocks noChangeShapeType="1"/>
          </p:cNvSpPr>
          <p:nvPr/>
        </p:nvSpPr>
        <p:spPr bwMode="auto">
          <a:xfrm>
            <a:off x="7586663" y="4017963"/>
            <a:ext cx="0" cy="3476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1145" name="Line 21"/>
          <p:cNvSpPr>
            <a:spLocks noChangeShapeType="1"/>
          </p:cNvSpPr>
          <p:nvPr/>
        </p:nvSpPr>
        <p:spPr bwMode="auto">
          <a:xfrm>
            <a:off x="4808538" y="4017963"/>
            <a:ext cx="0" cy="3476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1146" name="Rectangle 14"/>
          <p:cNvSpPr>
            <a:spLocks noChangeArrowheads="1"/>
          </p:cNvSpPr>
          <p:nvPr/>
        </p:nvSpPr>
        <p:spPr bwMode="auto">
          <a:xfrm>
            <a:off x="1828801" y="4876801"/>
            <a:ext cx="2016125" cy="720725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91147" name="Rectangle 15"/>
          <p:cNvSpPr>
            <a:spLocks noChangeArrowheads="1"/>
          </p:cNvSpPr>
          <p:nvPr/>
        </p:nvSpPr>
        <p:spPr bwMode="auto">
          <a:xfrm>
            <a:off x="3987801" y="4868864"/>
            <a:ext cx="2016125" cy="720725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91148" name="Rectangle 16"/>
          <p:cNvSpPr>
            <a:spLocks noChangeArrowheads="1"/>
          </p:cNvSpPr>
          <p:nvPr/>
        </p:nvSpPr>
        <p:spPr bwMode="auto">
          <a:xfrm>
            <a:off x="6076951" y="4876801"/>
            <a:ext cx="2016125" cy="720725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91149" name="Rectangle 17"/>
          <p:cNvSpPr>
            <a:spLocks noChangeArrowheads="1"/>
          </p:cNvSpPr>
          <p:nvPr/>
        </p:nvSpPr>
        <p:spPr bwMode="auto">
          <a:xfrm>
            <a:off x="8210551" y="4876801"/>
            <a:ext cx="2016125" cy="720725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91150" name="Rectangle 6"/>
          <p:cNvSpPr>
            <a:spLocks noChangeArrowheads="1"/>
          </p:cNvSpPr>
          <p:nvPr/>
        </p:nvSpPr>
        <p:spPr bwMode="auto">
          <a:xfrm>
            <a:off x="3752851" y="1524000"/>
            <a:ext cx="4918075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b="1" dirty="0" err="1">
                <a:solidFill>
                  <a:srgbClr val="00151E"/>
                </a:solidFill>
                <a:latin typeface="Arial Narrow" panose="020B0606020202030204" pitchFamily="34" charset="0"/>
              </a:rPr>
              <a:t>Провоспалительные</a:t>
            </a:r>
            <a:r>
              <a:rPr lang="uk-UA" altLang="ru-RU" b="1" dirty="0">
                <a:solidFill>
                  <a:srgbClr val="00151E"/>
                </a:solidFill>
                <a:latin typeface="Arial Narrow" panose="020B0606020202030204" pitchFamily="34" charset="0"/>
              </a:rPr>
              <a:t> </a:t>
            </a:r>
            <a:r>
              <a:rPr lang="uk-UA" altLang="ru-RU" b="1" dirty="0" err="1">
                <a:solidFill>
                  <a:srgbClr val="00151E"/>
                </a:solidFill>
                <a:latin typeface="Arial Narrow" panose="020B0606020202030204" pitchFamily="34" charset="0"/>
              </a:rPr>
              <a:t>интерлейкины</a:t>
            </a:r>
            <a:endParaRPr lang="ru-RU" altLang="ru-RU" sz="2000" b="1" dirty="0">
              <a:solidFill>
                <a:srgbClr val="00151E"/>
              </a:solidFill>
              <a:latin typeface="Arial Narrow" panose="020B0606020202030204" pitchFamily="34" charset="0"/>
            </a:endParaRPr>
          </a:p>
        </p:txBody>
      </p:sp>
      <p:sp>
        <p:nvSpPr>
          <p:cNvPr id="91151" name="Rectangle 22"/>
          <p:cNvSpPr>
            <a:spLocks noChangeArrowheads="1"/>
          </p:cNvSpPr>
          <p:nvPr/>
        </p:nvSpPr>
        <p:spPr bwMode="auto">
          <a:xfrm>
            <a:off x="3979864" y="4375150"/>
            <a:ext cx="4365625" cy="3429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400" b="1">
                <a:solidFill>
                  <a:srgbClr val="00151E"/>
                </a:solidFill>
                <a:latin typeface="Arial Black" panose="020B0A04020102020204" pitchFamily="34" charset="0"/>
              </a:rPr>
              <a:t>НАРУШЕНИЕ СИСТЕМЫ ФИБРИНОЛИЗА:</a:t>
            </a:r>
            <a:endParaRPr lang="ru-RU" altLang="ru-RU" sz="1400" b="1">
              <a:solidFill>
                <a:srgbClr val="00151E"/>
              </a:solidFill>
              <a:latin typeface="Arial Black" panose="020B0A04020102020204" pitchFamily="34" charset="0"/>
            </a:endParaRPr>
          </a:p>
        </p:txBody>
      </p:sp>
      <p:sp>
        <p:nvSpPr>
          <p:cNvPr id="91152" name="Rectangle 25"/>
          <p:cNvSpPr>
            <a:spLocks noChangeArrowheads="1"/>
          </p:cNvSpPr>
          <p:nvPr/>
        </p:nvSpPr>
        <p:spPr bwMode="auto">
          <a:xfrm>
            <a:off x="3594100" y="2895600"/>
            <a:ext cx="2503488" cy="107950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200" b="1">
                <a:solidFill>
                  <a:srgbClr val="00151E"/>
                </a:solidFill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uk-UA" altLang="ru-RU" sz="1400" b="1">
                <a:solidFill>
                  <a:srgbClr val="00151E"/>
                </a:solidFill>
                <a:latin typeface="Arial Narrow" panose="020B0606020202030204" pitchFamily="34" charset="0"/>
              </a:rPr>
              <a:t>ХОНДРОИТИНСУЛЬФАТЫ</a:t>
            </a:r>
          </a:p>
          <a:p>
            <a:pPr algn="ctr"/>
            <a:r>
              <a:rPr lang="uk-UA" altLang="ru-RU" sz="1400" b="1">
                <a:solidFill>
                  <a:srgbClr val="00151E"/>
                </a:solidFill>
                <a:latin typeface="Arial Narrow" panose="020B0606020202030204" pitchFamily="34" charset="0"/>
              </a:rPr>
              <a:t>ГИДРОКСИПРОЛИН</a:t>
            </a:r>
            <a:endParaRPr lang="ru-RU" altLang="ru-RU" sz="2000">
              <a:solidFill>
                <a:srgbClr val="00151E"/>
              </a:solidFill>
              <a:latin typeface="Arial Narrow" panose="020B0606020202030204" pitchFamily="34" charset="0"/>
            </a:endParaRPr>
          </a:p>
        </p:txBody>
      </p:sp>
      <p:sp>
        <p:nvSpPr>
          <p:cNvPr id="91153" name="Rectangle 26"/>
          <p:cNvSpPr>
            <a:spLocks noChangeArrowheads="1"/>
          </p:cNvSpPr>
          <p:nvPr/>
        </p:nvSpPr>
        <p:spPr bwMode="auto">
          <a:xfrm>
            <a:off x="6324600" y="2895600"/>
            <a:ext cx="2400300" cy="107950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ru-RU" altLang="ru-RU">
              <a:solidFill>
                <a:srgbClr val="00151E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altLang="ru-RU" sz="1400" b="1">
                <a:solidFill>
                  <a:srgbClr val="00151E"/>
                </a:solidFill>
                <a:latin typeface="Arial Narrow" panose="020B0606020202030204" pitchFamily="34" charset="0"/>
              </a:rPr>
              <a:t>СИАЛОПРОТЕИНЫ</a:t>
            </a:r>
          </a:p>
          <a:p>
            <a:pPr algn="ctr"/>
            <a:r>
              <a:rPr lang="ru-RU" altLang="ru-RU" sz="1400" b="1">
                <a:solidFill>
                  <a:srgbClr val="00151E"/>
                </a:solidFill>
                <a:latin typeface="Arial Narrow" panose="020B0606020202030204" pitchFamily="34" charset="0"/>
              </a:rPr>
              <a:t>ГЛИКОПРОТЕИНЫ</a:t>
            </a:r>
          </a:p>
        </p:txBody>
      </p:sp>
      <p:sp>
        <p:nvSpPr>
          <p:cNvPr id="91154" name="Rectangle 32"/>
          <p:cNvSpPr>
            <a:spLocks noChangeArrowheads="1"/>
          </p:cNvSpPr>
          <p:nvPr/>
        </p:nvSpPr>
        <p:spPr bwMode="auto">
          <a:xfrm>
            <a:off x="1884363" y="5051426"/>
            <a:ext cx="201136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600" b="1">
                <a:solidFill>
                  <a:srgbClr val="00151E"/>
                </a:solidFill>
                <a:latin typeface="Arial Narrow" panose="020B0606020202030204" pitchFamily="34" charset="0"/>
              </a:rPr>
              <a:t>Фибриноген</a:t>
            </a:r>
            <a:endParaRPr lang="ru-RU" altLang="ru-RU" sz="1600">
              <a:solidFill>
                <a:srgbClr val="00151E"/>
              </a:solidFill>
              <a:latin typeface="Arial Narrow" panose="020B0606020202030204" pitchFamily="34" charset="0"/>
            </a:endParaRPr>
          </a:p>
        </p:txBody>
      </p:sp>
      <p:sp>
        <p:nvSpPr>
          <p:cNvPr id="91155" name="Rectangle 34"/>
          <p:cNvSpPr>
            <a:spLocks noChangeArrowheads="1"/>
          </p:cNvSpPr>
          <p:nvPr/>
        </p:nvSpPr>
        <p:spPr bwMode="auto">
          <a:xfrm>
            <a:off x="4343400" y="5060951"/>
            <a:ext cx="13716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600" b="1">
                <a:solidFill>
                  <a:srgbClr val="00151E"/>
                </a:solidFill>
                <a:latin typeface="Arial Narrow" panose="020B0606020202030204" pitchFamily="34" charset="0"/>
              </a:rPr>
              <a:t>РФМК</a:t>
            </a:r>
            <a:endParaRPr lang="ru-RU" altLang="ru-RU" sz="1600">
              <a:solidFill>
                <a:srgbClr val="00151E"/>
              </a:solidFill>
              <a:latin typeface="Arial Narrow" panose="020B0606020202030204" pitchFamily="34" charset="0"/>
            </a:endParaRPr>
          </a:p>
        </p:txBody>
      </p:sp>
      <p:sp>
        <p:nvSpPr>
          <p:cNvPr id="91156" name="Rectangle 41"/>
          <p:cNvSpPr>
            <a:spLocks noChangeArrowheads="1"/>
          </p:cNvSpPr>
          <p:nvPr/>
        </p:nvSpPr>
        <p:spPr bwMode="auto">
          <a:xfrm>
            <a:off x="3748088" y="2238375"/>
            <a:ext cx="4959350" cy="34290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400" b="1">
                <a:solidFill>
                  <a:srgbClr val="00151E"/>
                </a:solidFill>
                <a:latin typeface="Arial Narrow" panose="020B0606020202030204" pitchFamily="34" charset="0"/>
              </a:rPr>
              <a:t>Деградация коллагенов и протеогликанов сустава</a:t>
            </a:r>
            <a:endParaRPr lang="ru-RU" altLang="ru-RU" sz="1400" b="1">
              <a:solidFill>
                <a:srgbClr val="00151E"/>
              </a:solidFill>
              <a:latin typeface="Arial Narrow" panose="020B0606020202030204" pitchFamily="34" charset="0"/>
            </a:endParaRPr>
          </a:p>
        </p:txBody>
      </p:sp>
      <p:sp>
        <p:nvSpPr>
          <p:cNvPr id="91157" name="Rectangle 42"/>
          <p:cNvSpPr>
            <a:spLocks noChangeArrowheads="1"/>
          </p:cNvSpPr>
          <p:nvPr/>
        </p:nvSpPr>
        <p:spPr bwMode="auto">
          <a:xfrm>
            <a:off x="729615" y="370740"/>
            <a:ext cx="10018396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0070C0"/>
                </a:solidFill>
                <a:latin typeface="+mn-lt"/>
              </a:rPr>
              <a:t>Схема механизмов нарушения системы гемостаза</a:t>
            </a:r>
          </a:p>
          <a:p>
            <a:pPr algn="ctr"/>
            <a:r>
              <a:rPr lang="ru-RU" altLang="ru-RU" sz="2400" b="1" dirty="0">
                <a:solidFill>
                  <a:srgbClr val="0070C0"/>
                </a:solidFill>
                <a:latin typeface="+mn-lt"/>
              </a:rPr>
              <a:t>и воспалительно-деструктивных изменений при патологии ВНЧС</a:t>
            </a:r>
          </a:p>
        </p:txBody>
      </p:sp>
      <p:sp>
        <p:nvSpPr>
          <p:cNvPr id="91158" name="Rectangle 20"/>
          <p:cNvSpPr>
            <a:spLocks noChangeArrowheads="1"/>
          </p:cNvSpPr>
          <p:nvPr/>
        </p:nvSpPr>
        <p:spPr bwMode="auto">
          <a:xfrm>
            <a:off x="8458200" y="5029201"/>
            <a:ext cx="17145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600" b="1" dirty="0" err="1">
                <a:solidFill>
                  <a:srgbClr val="00151E"/>
                </a:solidFill>
                <a:latin typeface="Arial Narrow" panose="020B0606020202030204" pitchFamily="34" charset="0"/>
              </a:rPr>
              <a:t>протеин</a:t>
            </a:r>
            <a:r>
              <a:rPr lang="uk-UA" altLang="ru-RU" sz="1600" b="1" dirty="0">
                <a:solidFill>
                  <a:srgbClr val="00151E"/>
                </a:solidFill>
                <a:latin typeface="Arial Narrow" panose="020B0606020202030204" pitchFamily="34" charset="0"/>
              </a:rPr>
              <a:t> С</a:t>
            </a:r>
            <a:endParaRPr lang="ru-RU" altLang="ru-RU" sz="1600" dirty="0">
              <a:solidFill>
                <a:srgbClr val="00151E"/>
              </a:solidFill>
              <a:latin typeface="Arial Narrow" panose="020B0606020202030204" pitchFamily="34" charset="0"/>
            </a:endParaRPr>
          </a:p>
        </p:txBody>
      </p:sp>
      <p:sp>
        <p:nvSpPr>
          <p:cNvPr id="91159" name="Rectangle 27"/>
          <p:cNvSpPr>
            <a:spLocks noChangeArrowheads="1"/>
          </p:cNvSpPr>
          <p:nvPr/>
        </p:nvSpPr>
        <p:spPr bwMode="auto">
          <a:xfrm>
            <a:off x="4008439" y="5715001"/>
            <a:ext cx="2016125" cy="720725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91160" name="Rectangle 28"/>
          <p:cNvSpPr>
            <a:spLocks noChangeArrowheads="1"/>
          </p:cNvSpPr>
          <p:nvPr/>
        </p:nvSpPr>
        <p:spPr bwMode="auto">
          <a:xfrm>
            <a:off x="6096001" y="5715001"/>
            <a:ext cx="2016125" cy="720725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91161" name="Rectangle 34"/>
          <p:cNvSpPr>
            <a:spLocks noChangeArrowheads="1"/>
          </p:cNvSpPr>
          <p:nvPr/>
        </p:nvSpPr>
        <p:spPr bwMode="auto">
          <a:xfrm>
            <a:off x="4367213" y="5911851"/>
            <a:ext cx="13716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600" b="1">
                <a:solidFill>
                  <a:srgbClr val="00151E"/>
                </a:solidFill>
                <a:latin typeface="Arial Narrow" panose="020B0606020202030204" pitchFamily="34" charset="0"/>
              </a:rPr>
              <a:t> </a:t>
            </a:r>
            <a:r>
              <a:rPr lang="en-US" altLang="ru-RU" sz="1600" b="1">
                <a:solidFill>
                  <a:srgbClr val="00151E"/>
                </a:solidFill>
                <a:latin typeface="Arial Narrow" panose="020B0606020202030204" pitchFamily="34" charset="0"/>
              </a:rPr>
              <a:t>D-</a:t>
            </a:r>
            <a:r>
              <a:rPr lang="uk-UA" altLang="ru-RU" sz="1600" b="1">
                <a:solidFill>
                  <a:srgbClr val="00151E"/>
                </a:solidFill>
                <a:latin typeface="Arial Narrow" panose="020B0606020202030204" pitchFamily="34" charset="0"/>
              </a:rPr>
              <a:t>димер</a:t>
            </a:r>
            <a:endParaRPr lang="ru-RU" altLang="ru-RU" sz="1600">
              <a:solidFill>
                <a:srgbClr val="00151E"/>
              </a:solidFill>
              <a:latin typeface="Arial Narrow" panose="020B0606020202030204" pitchFamily="34" charset="0"/>
            </a:endParaRPr>
          </a:p>
        </p:txBody>
      </p:sp>
      <p:sp>
        <p:nvSpPr>
          <p:cNvPr id="91162" name="Rectangle 34"/>
          <p:cNvSpPr>
            <a:spLocks noChangeArrowheads="1"/>
          </p:cNvSpPr>
          <p:nvPr/>
        </p:nvSpPr>
        <p:spPr bwMode="auto">
          <a:xfrm>
            <a:off x="6205538" y="5048251"/>
            <a:ext cx="194786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600" b="1">
                <a:solidFill>
                  <a:srgbClr val="00151E"/>
                </a:solidFill>
                <a:latin typeface="Arial Narrow" panose="020B0606020202030204" pitchFamily="34" charset="0"/>
              </a:rPr>
              <a:t>Антитромбин</a:t>
            </a:r>
            <a:r>
              <a:rPr lang="en-US" altLang="ru-RU" sz="1600" b="1">
                <a:solidFill>
                  <a:srgbClr val="00151E"/>
                </a:solidFill>
                <a:latin typeface="Arial Narrow" panose="020B0606020202030204" pitchFamily="34" charset="0"/>
              </a:rPr>
              <a:t>-III</a:t>
            </a:r>
            <a:endParaRPr lang="ru-RU" altLang="ru-RU" sz="1600">
              <a:solidFill>
                <a:srgbClr val="00151E"/>
              </a:solidFill>
              <a:latin typeface="Arial Narrow" panose="020B0606020202030204" pitchFamily="34" charset="0"/>
            </a:endParaRPr>
          </a:p>
        </p:txBody>
      </p:sp>
      <p:sp>
        <p:nvSpPr>
          <p:cNvPr id="91163" name="Rectangle 33"/>
          <p:cNvSpPr>
            <a:spLocks noChangeArrowheads="1"/>
          </p:cNvSpPr>
          <p:nvPr/>
        </p:nvSpPr>
        <p:spPr bwMode="auto">
          <a:xfrm>
            <a:off x="6178551" y="5819776"/>
            <a:ext cx="215582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uk-UA" altLang="ru-RU" sz="1600" b="1">
                <a:solidFill>
                  <a:srgbClr val="00151E"/>
                </a:solidFill>
                <a:latin typeface="Arial Narrow" panose="020B0606020202030204" pitchFamily="34" charset="0"/>
              </a:rPr>
              <a:t>Фибринолитическая</a:t>
            </a:r>
          </a:p>
          <a:p>
            <a:pPr algn="ctr">
              <a:lnSpc>
                <a:spcPct val="60000"/>
              </a:lnSpc>
            </a:pPr>
            <a:r>
              <a:rPr lang="uk-UA" altLang="ru-RU" sz="1600" b="1">
                <a:solidFill>
                  <a:srgbClr val="00151E"/>
                </a:solidFill>
                <a:latin typeface="Arial Narrow" panose="020B0606020202030204" pitchFamily="34" charset="0"/>
              </a:rPr>
              <a:t>активность </a:t>
            </a:r>
          </a:p>
          <a:p>
            <a:pPr algn="ctr">
              <a:lnSpc>
                <a:spcPct val="60000"/>
              </a:lnSpc>
            </a:pPr>
            <a:r>
              <a:rPr lang="uk-UA" altLang="ru-RU" sz="1600" b="1">
                <a:solidFill>
                  <a:srgbClr val="00151E"/>
                </a:solidFill>
                <a:latin typeface="Arial Narrow" panose="020B0606020202030204" pitchFamily="34" charset="0"/>
              </a:rPr>
              <a:t>(время</a:t>
            </a:r>
            <a:r>
              <a:rPr lang="uk-UA" altLang="ru-RU" b="1">
                <a:solidFill>
                  <a:srgbClr val="00151E"/>
                </a:solidFill>
                <a:latin typeface="Arial Narrow" panose="020B0606020202030204" pitchFamily="34" charset="0"/>
              </a:rPr>
              <a:t>↑</a:t>
            </a:r>
            <a:r>
              <a:rPr lang="uk-UA" altLang="ru-RU" sz="1600" b="1">
                <a:solidFill>
                  <a:srgbClr val="00151E"/>
                </a:solidFill>
                <a:latin typeface="Arial Narrow" panose="020B0606020202030204" pitchFamily="34" charset="0"/>
              </a:rPr>
              <a:t>)</a:t>
            </a:r>
            <a:endParaRPr lang="ru-RU" altLang="ru-RU" sz="1600" b="1">
              <a:solidFill>
                <a:srgbClr val="00151E"/>
              </a:solidFill>
              <a:latin typeface="Arial Narrow" panose="020B0606020202030204" pitchFamily="34" charset="0"/>
            </a:endParaRPr>
          </a:p>
        </p:txBody>
      </p:sp>
      <p:sp>
        <p:nvSpPr>
          <p:cNvPr id="91164" name="AutoShape 32"/>
          <p:cNvSpPr>
            <a:spLocks noChangeArrowheads="1"/>
          </p:cNvSpPr>
          <p:nvPr/>
        </p:nvSpPr>
        <p:spPr bwMode="auto">
          <a:xfrm>
            <a:off x="4133850" y="5848351"/>
            <a:ext cx="215900" cy="504825"/>
          </a:xfrm>
          <a:prstGeom prst="upArrow">
            <a:avLst>
              <a:gd name="adj1" fmla="val 50000"/>
              <a:gd name="adj2" fmla="val 58456"/>
            </a:avLst>
          </a:prstGeom>
          <a:solidFill>
            <a:srgbClr val="FFCC66"/>
          </a:solidFill>
          <a:ln w="9525">
            <a:solidFill>
              <a:srgbClr val="00151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91165" name="AutoShape 33"/>
          <p:cNvSpPr>
            <a:spLocks noChangeArrowheads="1"/>
          </p:cNvSpPr>
          <p:nvPr/>
        </p:nvSpPr>
        <p:spPr bwMode="auto">
          <a:xfrm>
            <a:off x="4114800" y="4953001"/>
            <a:ext cx="215900" cy="504825"/>
          </a:xfrm>
          <a:prstGeom prst="upArrow">
            <a:avLst>
              <a:gd name="adj1" fmla="val 50000"/>
              <a:gd name="adj2" fmla="val 58456"/>
            </a:avLst>
          </a:prstGeom>
          <a:solidFill>
            <a:srgbClr val="FFCC66"/>
          </a:solidFill>
          <a:ln w="9525">
            <a:solidFill>
              <a:srgbClr val="00151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91166" name="AutoShape 34"/>
          <p:cNvSpPr>
            <a:spLocks noChangeArrowheads="1"/>
          </p:cNvSpPr>
          <p:nvPr/>
        </p:nvSpPr>
        <p:spPr bwMode="auto">
          <a:xfrm>
            <a:off x="1924050" y="4970464"/>
            <a:ext cx="215900" cy="504825"/>
          </a:xfrm>
          <a:prstGeom prst="upArrow">
            <a:avLst>
              <a:gd name="adj1" fmla="val 50000"/>
              <a:gd name="adj2" fmla="val 58456"/>
            </a:avLst>
          </a:prstGeom>
          <a:solidFill>
            <a:srgbClr val="FFCC66"/>
          </a:solidFill>
          <a:ln w="9525">
            <a:solidFill>
              <a:srgbClr val="00151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91167" name="AutoShape 35"/>
          <p:cNvSpPr>
            <a:spLocks noChangeArrowheads="1"/>
          </p:cNvSpPr>
          <p:nvPr/>
        </p:nvSpPr>
        <p:spPr bwMode="auto">
          <a:xfrm>
            <a:off x="6429375" y="3135313"/>
            <a:ext cx="215900" cy="576262"/>
          </a:xfrm>
          <a:prstGeom prst="upArrow">
            <a:avLst>
              <a:gd name="adj1" fmla="val 41176"/>
              <a:gd name="adj2" fmla="val 67642"/>
            </a:avLst>
          </a:prstGeom>
          <a:solidFill>
            <a:srgbClr val="FF6600"/>
          </a:solidFill>
          <a:ln w="9525">
            <a:solidFill>
              <a:srgbClr val="00151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91168" name="AutoShape 36"/>
          <p:cNvSpPr>
            <a:spLocks noChangeArrowheads="1"/>
          </p:cNvSpPr>
          <p:nvPr/>
        </p:nvSpPr>
        <p:spPr bwMode="auto">
          <a:xfrm>
            <a:off x="8134350" y="1619251"/>
            <a:ext cx="215900" cy="288925"/>
          </a:xfrm>
          <a:prstGeom prst="upArrow">
            <a:avLst>
              <a:gd name="adj1" fmla="val 50000"/>
              <a:gd name="adj2" fmla="val 60295"/>
            </a:avLst>
          </a:prstGeom>
          <a:solidFill>
            <a:srgbClr val="FF6600"/>
          </a:solidFill>
          <a:ln w="9525">
            <a:solidFill>
              <a:srgbClr val="00151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91169" name="AutoShape 37"/>
          <p:cNvSpPr>
            <a:spLocks noChangeArrowheads="1"/>
          </p:cNvSpPr>
          <p:nvPr/>
        </p:nvSpPr>
        <p:spPr bwMode="auto">
          <a:xfrm>
            <a:off x="4141788" y="1585914"/>
            <a:ext cx="215900" cy="288925"/>
          </a:xfrm>
          <a:prstGeom prst="upArrow">
            <a:avLst>
              <a:gd name="adj1" fmla="val 50000"/>
              <a:gd name="adj2" fmla="val 60295"/>
            </a:avLst>
          </a:prstGeom>
          <a:solidFill>
            <a:srgbClr val="FF6600"/>
          </a:solidFill>
          <a:ln w="9525">
            <a:solidFill>
              <a:srgbClr val="00151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91170" name="AutoShape 38"/>
          <p:cNvSpPr>
            <a:spLocks noChangeArrowheads="1"/>
          </p:cNvSpPr>
          <p:nvPr/>
        </p:nvSpPr>
        <p:spPr bwMode="auto">
          <a:xfrm rot="10800000">
            <a:off x="8324850" y="4997451"/>
            <a:ext cx="215900" cy="466725"/>
          </a:xfrm>
          <a:prstGeom prst="upArrow">
            <a:avLst>
              <a:gd name="adj1" fmla="val 50000"/>
              <a:gd name="adj2" fmla="val 71318"/>
            </a:avLst>
          </a:prstGeom>
          <a:solidFill>
            <a:srgbClr val="00FF00"/>
          </a:solidFill>
          <a:ln w="9525">
            <a:solidFill>
              <a:srgbClr val="00151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91171" name="AutoShape 39"/>
          <p:cNvSpPr>
            <a:spLocks noChangeArrowheads="1"/>
          </p:cNvSpPr>
          <p:nvPr/>
        </p:nvSpPr>
        <p:spPr bwMode="auto">
          <a:xfrm rot="10800000">
            <a:off x="6200775" y="5867401"/>
            <a:ext cx="215900" cy="466725"/>
          </a:xfrm>
          <a:prstGeom prst="upArrow">
            <a:avLst>
              <a:gd name="adj1" fmla="val 50000"/>
              <a:gd name="adj2" fmla="val 71318"/>
            </a:avLst>
          </a:prstGeom>
          <a:solidFill>
            <a:srgbClr val="00FF00"/>
          </a:solidFill>
          <a:ln w="9525">
            <a:solidFill>
              <a:srgbClr val="00151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91172" name="AutoShape 40"/>
          <p:cNvSpPr>
            <a:spLocks noChangeArrowheads="1"/>
          </p:cNvSpPr>
          <p:nvPr/>
        </p:nvSpPr>
        <p:spPr bwMode="auto">
          <a:xfrm>
            <a:off x="3648075" y="3089276"/>
            <a:ext cx="215900" cy="576263"/>
          </a:xfrm>
          <a:prstGeom prst="upArrow">
            <a:avLst>
              <a:gd name="adj1" fmla="val 41176"/>
              <a:gd name="adj2" fmla="val 67642"/>
            </a:avLst>
          </a:prstGeom>
          <a:solidFill>
            <a:srgbClr val="FF6600"/>
          </a:solidFill>
          <a:ln w="9525">
            <a:solidFill>
              <a:srgbClr val="00151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91173" name="AutoShape 42"/>
          <p:cNvSpPr>
            <a:spLocks noChangeArrowheads="1"/>
          </p:cNvSpPr>
          <p:nvPr/>
        </p:nvSpPr>
        <p:spPr bwMode="auto">
          <a:xfrm rot="10800000">
            <a:off x="6172200" y="4984751"/>
            <a:ext cx="215900" cy="466725"/>
          </a:xfrm>
          <a:prstGeom prst="upArrow">
            <a:avLst>
              <a:gd name="adj1" fmla="val 50000"/>
              <a:gd name="adj2" fmla="val 71318"/>
            </a:avLst>
          </a:prstGeom>
          <a:solidFill>
            <a:srgbClr val="00FF00"/>
          </a:solidFill>
          <a:ln w="9525">
            <a:solidFill>
              <a:srgbClr val="00151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0169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44881" y="506323"/>
            <a:ext cx="68890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Диагностическую информативность параметра определяют его: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2193" y="1868215"/>
            <a:ext cx="10972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i="1" dirty="0">
                <a:solidFill>
                  <a:srgbClr val="FF0000"/>
                </a:solidFill>
              </a:rPr>
              <a:t>Диагностическая чувствительность (ДЧ) </a:t>
            </a:r>
            <a:r>
              <a:rPr lang="ru-RU" sz="3200" dirty="0"/>
              <a:t>- частота истинно положительных результатов теста у больных данным заболеванием;</a:t>
            </a:r>
          </a:p>
          <a:p>
            <a:pPr algn="just"/>
            <a:r>
              <a:rPr lang="ru-RU" sz="3200" i="1" dirty="0">
                <a:solidFill>
                  <a:srgbClr val="FF0000"/>
                </a:solidFill>
              </a:rPr>
              <a:t>Диагностическая специфичность (ДС) </a:t>
            </a:r>
            <a:r>
              <a:rPr lang="ru-RU" sz="3200" dirty="0"/>
              <a:t>- частота истинно отрицательных результатов у лиц, не страдающих этой болезнью;</a:t>
            </a:r>
          </a:p>
          <a:p>
            <a:pPr algn="just"/>
            <a:r>
              <a:rPr lang="ru-RU" sz="3200" i="1" dirty="0">
                <a:solidFill>
                  <a:srgbClr val="FF0000"/>
                </a:solidFill>
              </a:rPr>
              <a:t>Диагностическая эффективность (ДЭ) </a:t>
            </a:r>
            <a:r>
              <a:rPr lang="ru-RU" sz="3200" dirty="0"/>
              <a:t>- отношение действительных результатов теста к общему числу полученных результатов.</a:t>
            </a:r>
          </a:p>
        </p:txBody>
      </p:sp>
      <p:pic>
        <p:nvPicPr>
          <p:cNvPr id="6" name="Picture 25" descr="molecu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58575">
            <a:off x="8888235" y="-1675"/>
            <a:ext cx="2307220" cy="209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226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574857"/>
              </p:ext>
            </p:extLst>
          </p:nvPr>
        </p:nvGraphicFramePr>
        <p:xfrm>
          <a:off x="548640" y="2057400"/>
          <a:ext cx="10683241" cy="3249930"/>
        </p:xfrm>
        <a:graphic>
          <a:graphicData uri="http://schemas.openxmlformats.org/drawingml/2006/table">
            <a:tbl>
              <a:tblPr/>
              <a:tblGrid>
                <a:gridCol w="3437676">
                  <a:extLst>
                    <a:ext uri="{9D8B030D-6E8A-4147-A177-3AD203B41FA5}">
                      <a16:colId xmlns:a16="http://schemas.microsoft.com/office/drawing/2014/main" val="2386744999"/>
                    </a:ext>
                  </a:extLst>
                </a:gridCol>
                <a:gridCol w="3437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7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FF0000"/>
                          </a:solidFill>
                        </a:rPr>
                        <a:t>БИОЛОГИЧЕСКАЯ СРЕДА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МАРКЕРЫ 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ДИАГНОСТИЧЕСКАЯ ЧУВСТВИТЕЛЬНОСТЬ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7821907"/>
                  </a:ext>
                </a:extLst>
              </a:tr>
              <a:tr h="487680">
                <a:tc rowSpan="2">
                  <a:txBody>
                    <a:bodyPr/>
                    <a:lstStyle/>
                    <a:p>
                      <a:pPr algn="ctr"/>
                      <a:endParaRPr lang="ru-RU" sz="2400" b="0" dirty="0"/>
                    </a:p>
                    <a:p>
                      <a:pPr algn="ctr"/>
                      <a:r>
                        <a:rPr lang="ru-RU" sz="2400" b="0" dirty="0"/>
                        <a:t>ВЕНОЗНАЯ</a:t>
                      </a:r>
                      <a:r>
                        <a:rPr lang="ru-RU" sz="2400" b="0" baseline="0" dirty="0"/>
                        <a:t> КРОВЬ</a:t>
                      </a:r>
                      <a:endParaRPr lang="ru-RU" sz="2400" b="0" dirty="0"/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Гликопротеины</a:t>
                      </a:r>
                      <a:endParaRPr lang="ru-RU" sz="2400" b="0" dirty="0"/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98,8%</a:t>
                      </a:r>
                      <a:endParaRPr lang="ru-RU" sz="2400" b="0" dirty="0"/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uk-UA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Хондроитинсульфаты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uk-UA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94,3%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05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СУТОЧНАЯ МОЧА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Оксипролин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96,4%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9055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Уроновые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кислоты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uk-UA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93,7%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26720" y="484554"/>
            <a:ext cx="9265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2"/>
              </a:buClr>
              <a:buSzPct val="70000"/>
            </a:pPr>
            <a:r>
              <a:rPr lang="ru-RU" altLang="ru-RU" sz="2800" b="1" dirty="0">
                <a:solidFill>
                  <a:srgbClr val="0070C0"/>
                </a:solidFill>
              </a:rPr>
              <a:t>ДИАГНОСТИЧЕСКАЯ ЧУВСТВИТЕЛЬНОСТЬ БИОХИМИЧЕСКИХ МАРКЕРОВ У ПАЦИЕНТОВ С ПАТОЛОГИЕЙ ВНЧС</a:t>
            </a:r>
          </a:p>
        </p:txBody>
      </p:sp>
      <p:pic>
        <p:nvPicPr>
          <p:cNvPr id="6" name="Picture 25" descr="molecu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73815">
            <a:off x="9386217" y="297470"/>
            <a:ext cx="2020615" cy="191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5" descr="molecul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2922">
            <a:off x="824980" y="4849555"/>
            <a:ext cx="1932166" cy="183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10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8470952"/>
              </p:ext>
            </p:extLst>
          </p:nvPr>
        </p:nvGraphicFramePr>
        <p:xfrm>
          <a:off x="492922" y="1547306"/>
          <a:ext cx="11319325" cy="4765678"/>
        </p:xfrm>
        <a:graphic>
          <a:graphicData uri="http://schemas.openxmlformats.org/drawingml/2006/table">
            <a:tbl>
              <a:tblPr/>
              <a:tblGrid>
                <a:gridCol w="541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8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98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8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6267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МАРКЕРЫ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algn="ctr"/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sz="1800" b="1" dirty="0" err="1">
                          <a:solidFill>
                            <a:schemeClr val="tx1"/>
                          </a:solidFill>
                        </a:rPr>
                        <a:t>Группа</a:t>
                      </a:r>
                      <a:r>
                        <a:rPr lang="uk-UA" sz="1800" b="1" baseline="0" dirty="0">
                          <a:solidFill>
                            <a:schemeClr val="tx1"/>
                          </a:solidFill>
                        </a:rPr>
                        <a:t> 1 – </a:t>
                      </a:r>
                      <a:r>
                        <a:rPr lang="uk-UA" sz="1800" b="1" baseline="0" dirty="0" err="1">
                          <a:solidFill>
                            <a:schemeClr val="tx1"/>
                          </a:solidFill>
                        </a:rPr>
                        <a:t>функционалные</a:t>
                      </a:r>
                      <a:r>
                        <a:rPr lang="uk-UA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uk-UA" sz="1800" b="1" baseline="0" dirty="0" err="1">
                          <a:solidFill>
                            <a:schemeClr val="tx1"/>
                          </a:solidFill>
                        </a:rPr>
                        <a:t>нарушения</a:t>
                      </a:r>
                      <a:r>
                        <a:rPr lang="uk-UA" sz="1800" b="1" baseline="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uk-UA" sz="1800" b="1" baseline="0" dirty="0" err="1">
                          <a:solidFill>
                            <a:schemeClr val="tx1"/>
                          </a:solidFill>
                        </a:rPr>
                        <a:t>мышечная</a:t>
                      </a:r>
                      <a:r>
                        <a:rPr lang="uk-UA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uk-UA" sz="1800" b="1" baseline="0" dirty="0" err="1">
                          <a:solidFill>
                            <a:schemeClr val="tx1"/>
                          </a:solidFill>
                        </a:rPr>
                        <a:t>дифункция</a:t>
                      </a:r>
                      <a:r>
                        <a:rPr lang="uk-UA" sz="1800" b="1" baseline="0" dirty="0">
                          <a:solidFill>
                            <a:schemeClr val="tx1"/>
                          </a:solidFill>
                        </a:rPr>
                        <a:t> ВНЧС) </a:t>
                      </a:r>
                      <a:endParaRPr lang="en-US" sz="1800" b="1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uk-UA" sz="1800" b="1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n =278</a:t>
                      </a:r>
                      <a:r>
                        <a:rPr lang="uk-UA" sz="1800" b="1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800" b="1" dirty="0" err="1">
                          <a:solidFill>
                            <a:schemeClr val="tx1"/>
                          </a:solidFill>
                        </a:rPr>
                        <a:t>Группа</a:t>
                      </a:r>
                      <a:r>
                        <a:rPr lang="uk-UA" sz="1800" b="1" baseline="0" dirty="0">
                          <a:solidFill>
                            <a:schemeClr val="tx1"/>
                          </a:solidFill>
                        </a:rPr>
                        <a:t> 2 – </a:t>
                      </a:r>
                      <a:r>
                        <a:rPr lang="uk-UA" sz="1800" b="1" baseline="0" dirty="0" err="1">
                          <a:solidFill>
                            <a:schemeClr val="tx1"/>
                          </a:solidFill>
                        </a:rPr>
                        <a:t>выраженные</a:t>
                      </a:r>
                      <a:r>
                        <a:rPr lang="uk-UA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uk-UA" sz="1800" b="1" baseline="0" dirty="0" err="1">
                          <a:solidFill>
                            <a:schemeClr val="tx1"/>
                          </a:solidFill>
                        </a:rPr>
                        <a:t>деструктивные</a:t>
                      </a:r>
                      <a:r>
                        <a:rPr lang="uk-UA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uk-UA" sz="1800" b="1" baseline="0" dirty="0" err="1">
                          <a:solidFill>
                            <a:schemeClr val="tx1"/>
                          </a:solidFill>
                        </a:rPr>
                        <a:t>изменения</a:t>
                      </a:r>
                      <a:r>
                        <a:rPr lang="uk-UA" sz="1800" b="1" baseline="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uk-UA" sz="1800" b="1" baseline="0" dirty="0" err="1">
                          <a:solidFill>
                            <a:schemeClr val="tx1"/>
                          </a:solidFill>
                        </a:rPr>
                        <a:t>мышечно-суставная</a:t>
                      </a:r>
                      <a:r>
                        <a:rPr lang="uk-UA" sz="1800" b="1" baseline="0" dirty="0">
                          <a:solidFill>
                            <a:schemeClr val="tx1"/>
                          </a:solidFill>
                        </a:rPr>
                        <a:t> и </a:t>
                      </a:r>
                      <a:r>
                        <a:rPr lang="uk-UA" sz="1800" b="1" baseline="0" dirty="0" err="1">
                          <a:solidFill>
                            <a:schemeClr val="tx1"/>
                          </a:solidFill>
                        </a:rPr>
                        <a:t>суставная</a:t>
                      </a:r>
                      <a:r>
                        <a:rPr lang="uk-UA" sz="1800" b="1" baseline="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uk-UA" sz="1800" b="1" baseline="0" dirty="0" err="1">
                          <a:solidFill>
                            <a:schemeClr val="tx1"/>
                          </a:solidFill>
                        </a:rPr>
                        <a:t>дифункции</a:t>
                      </a:r>
                      <a:r>
                        <a:rPr lang="uk-UA" sz="1800" b="1" baseline="0" dirty="0">
                          <a:solidFill>
                            <a:schemeClr val="tx1"/>
                          </a:solidFill>
                        </a:rPr>
                        <a:t> ВНЧС) </a:t>
                      </a:r>
                      <a:endParaRPr lang="en-US" sz="1800" b="1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uk-UA" sz="1800" b="1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n = 880</a:t>
                      </a:r>
                      <a:r>
                        <a:rPr lang="uk-UA" sz="1800" b="1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076"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Воспалительный</a:t>
                      </a:r>
                      <a:r>
                        <a:rPr lang="ru-RU" sz="1800" b="1" baseline="0" dirty="0">
                          <a:solidFill>
                            <a:schemeClr val="tx1"/>
                          </a:solidFill>
                        </a:rPr>
                        <a:t> процесс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Дистрофический процесс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2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Венозная кровь</a:t>
                      </a:r>
                    </a:p>
                  </a:txBody>
                  <a:tcPr marT="45718" marB="45718" vert="vert27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Гликопротеины</a:t>
                      </a: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, г/л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0,60 ± 0,008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0,84 ± 0,07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algn="ctr"/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0,45 ± 0,06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496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Хондроитин-сульфаты</a:t>
                      </a: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, г/л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0,09 ± 0,003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0,062±0,007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uk-U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algn="ctr"/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0,26 ± 0,04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01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Суточная моча</a:t>
                      </a:r>
                    </a:p>
                  </a:txBody>
                  <a:tcPr marT="45718" marB="45718" vert="vert27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Оксипролин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, мг/л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1,6 ± 3,2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2,24 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± 3,5 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32,4 ± 5,6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921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Уроновые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кислоты, г/л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3,0 ± 0,4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2,6 ± 0,4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4,8 ± 0,6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69624" y="457522"/>
            <a:ext cx="11242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2"/>
              </a:buClr>
              <a:buSzPct val="70000"/>
            </a:pPr>
            <a:r>
              <a:rPr lang="ru-RU" sz="2400" b="1" dirty="0">
                <a:solidFill>
                  <a:srgbClr val="FF0000"/>
                </a:solidFill>
              </a:rPr>
              <a:t>Показатели маркеров воспаления и дистрофического процесса </a:t>
            </a:r>
            <a:r>
              <a:rPr lang="ru-RU" altLang="ru-RU" sz="2400" b="1" dirty="0">
                <a:solidFill>
                  <a:srgbClr val="FF0000"/>
                </a:solidFill>
              </a:rPr>
              <a:t>у пациентов с патологией ВНЧС</a:t>
            </a:r>
          </a:p>
        </p:txBody>
      </p:sp>
    </p:spTree>
    <p:extLst>
      <p:ext uri="{BB962C8B-B14F-4D97-AF65-F5344CB8AC3E}">
        <p14:creationId xmlns:p14="http://schemas.microsoft.com/office/powerpoint/2010/main" val="1437796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67069" y="770480"/>
            <a:ext cx="725523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ru-RU" sz="2000" dirty="0"/>
              <a:t>Таким образом дисплазия соединительной ткани (ДСТ) - понятие собирательное, характеризующиеся врожденными, наследуемыми отклонениями в развитии соединительной ткани, формирующей органы, в том числе органы зубочелюстной системы, которые при определенных условиях могут стать причиной нарушения функции.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000" dirty="0"/>
              <a:t>Поражения при ДСТ имеют системный характер, и патогенез заболеваний ВНЧС на фоне ДСТ по ряду признаков отличается от </a:t>
            </a:r>
            <a:r>
              <a:rPr lang="ru-RU" sz="2000" dirty="0" err="1"/>
              <a:t>окклюзионного</a:t>
            </a:r>
            <a:r>
              <a:rPr lang="ru-RU" sz="2000" dirty="0"/>
              <a:t> и нейромускулярного синдромов.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000" dirty="0"/>
              <a:t>На фоне </a:t>
            </a:r>
            <a:r>
              <a:rPr lang="ru-RU" sz="2000" dirty="0" err="1"/>
              <a:t>диспластических</a:t>
            </a:r>
            <a:r>
              <a:rPr lang="ru-RU" sz="2000" dirty="0"/>
              <a:t> процессов в соединительной ткани развиваются дегенеративно-дистрофические изменения в ВНЧС, при воздействии на которые даже в условиях обычной физиологической нагрузки возникает их дополнительная травма.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000" dirty="0"/>
              <a:t>Поэтому вопрос реабилитации таких пациентов остается открытым.</a:t>
            </a:r>
          </a:p>
        </p:txBody>
      </p:sp>
      <p:pic>
        <p:nvPicPr>
          <p:cNvPr id="1026" name="Picture 2" descr="https://medcenter4.by/wp-content/uploads/2021/01/a2955bb86bdd4baef34d193bb38714d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7" t="50000"/>
          <a:stretch/>
        </p:blipFill>
        <p:spPr bwMode="auto">
          <a:xfrm>
            <a:off x="705292" y="1461047"/>
            <a:ext cx="3518677" cy="312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8251" y="4993457"/>
            <a:ext cx="3412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https://medcenter4.by/wp-content/uploads/2021/01/a2955bb86bdd4baef34d193bb38714d9.jpg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55046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4756" y="454489"/>
            <a:ext cx="661066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ru-RU" sz="2400" dirty="0"/>
              <a:t>Изменения у всех пациентов были системными, хотя и не имели явно выраженных соматических причин или генетической предрасположенности.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400" dirty="0"/>
              <a:t>С начала 90-х годов прошлого века публикуются работы, объясняющие масштабность </a:t>
            </a:r>
            <a:r>
              <a:rPr lang="ru-RU" sz="2400" dirty="0" err="1"/>
              <a:t>патоморфоза</a:t>
            </a:r>
            <a:r>
              <a:rPr lang="ru-RU" sz="2400" dirty="0"/>
              <a:t> многих болезней ДСТ. В XXI столетии это научное направление активно развивается.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400" dirty="0"/>
              <a:t>Многие авторы, занимающиеся этой проблемой, считают, что строение организма, его органов и систем определяется эволюционным приспособлением к условиям окружающей среды, когда используются эволюционно выгодные врожденные системы адаптации </a:t>
            </a:r>
          </a:p>
        </p:txBody>
      </p:sp>
    </p:spTree>
    <p:extLst>
      <p:ext uri="{BB962C8B-B14F-4D97-AF65-F5344CB8AC3E}">
        <p14:creationId xmlns:p14="http://schemas.microsoft.com/office/powerpoint/2010/main" val="1958006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4561" y="715108"/>
            <a:ext cx="6751602" cy="5386754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</a:rPr>
              <a:t>Вопросы патологии височно-нижнечелюстных суставов (ВНЧС) для современной стоматологии достаточно актуальны, что обусловлено ее распространенностью и разнообразием проявлений. 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</a:rPr>
              <a:t>Заболевания ВНЧС, в связи со сложностью клинической симптоматики, нередко напоминают болезни, входящих в компетенцию врачей различных специальностей (ортопеды, кардиологи, ревматологи, невропатологи, стоматологи, ЛОР-врачи и т.д.). 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</a:rPr>
              <a:t>В связи с этим, такая категория пациентов, требует особого подхода, как в обследовании, так и в выборе лечебной тактики.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77" y="1481503"/>
            <a:ext cx="4239729" cy="321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003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Дисплазия соединительной ткани: причины, симптомы и леч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51" y="1243465"/>
            <a:ext cx="5975981" cy="358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675620" y="1041418"/>
            <a:ext cx="500171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ru-RU" sz="2800" dirty="0"/>
              <a:t>Сегодня нельзя не акцентировать внимание на современные медико-географические условия жизни, которые включают в себя нынешний состав атмосферы, уровень радиационного фона, особенности питания в частности женского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25194001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90846" y="452372"/>
            <a:ext cx="535826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/>
              <a:t>Выводы.</a:t>
            </a:r>
            <a:r>
              <a:rPr lang="ru-RU" sz="2400" dirty="0"/>
              <a:t> Таким образом, мы можем предположить, что совокупность многих факторов нужно рассматривать в качестве пускового механизма развития выявленной системной патологии соединительной ткани и деструктивных явлений в ВНЧС.</a:t>
            </a:r>
          </a:p>
          <a:p>
            <a:pPr algn="just"/>
            <a:r>
              <a:rPr lang="ru-RU" sz="2400" dirty="0"/>
              <a:t>Лечением и реабилитацией таких пациентов, при условии своевременной верификации патологического процесса, должны заниматься профильные специалисты в тесном сотрудничестве со стоматологами.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93" y="1694717"/>
            <a:ext cx="511785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570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" y="228600"/>
            <a:ext cx="11755315" cy="646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87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2193" y="825304"/>
            <a:ext cx="4636477" cy="4676336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</a:rPr>
              <a:t>Из ведущих факторов развития патологии ВНЧС многие клиницисты делают акцент на нарушении развития тканевых структур, участвующих в формировании сустава. 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</a:rPr>
              <a:t>Зачастую такие изменения характерны для генетически обусловленного системного процесса, описываемого в литературе под названием «Дисплазия соединительной ткани» (ДСТ).</a:t>
            </a: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1" y="1079694"/>
            <a:ext cx="5754930" cy="416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52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8476" y="756138"/>
            <a:ext cx="4273061" cy="515229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</a:rPr>
              <a:t>Изменения ВНЧС могут протекать в виде спонтанного лизиса суставных головок, известного как «атрофия </a:t>
            </a:r>
            <a:r>
              <a:rPr lang="ru-RU" sz="2800" dirty="0" err="1">
                <a:solidFill>
                  <a:schemeClr val="tx1"/>
                </a:solidFill>
              </a:rPr>
              <a:t>Зудека</a:t>
            </a:r>
            <a:r>
              <a:rPr lang="ru-RU" sz="2800" dirty="0">
                <a:solidFill>
                  <a:schemeClr val="tx1"/>
                </a:solidFill>
              </a:rPr>
              <a:t>», при которой наблюдают остеопороз костной ткани чаще кистей рук, стоп. 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</a:rPr>
              <a:t>Поэтому изучение изменений в ВНЧС на фоне системных патологий не теряет своей актуальности и на сегодняшний день. </a:t>
            </a:r>
          </a:p>
          <a:p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401" y="303334"/>
            <a:ext cx="1872762" cy="21532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999" y="303334"/>
            <a:ext cx="3091559" cy="20266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219" y="2570927"/>
            <a:ext cx="2347771" cy="39843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476" y="2570927"/>
            <a:ext cx="2315977" cy="3984381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9385538" y="3727939"/>
            <a:ext cx="413736" cy="5451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8737887" y="1658477"/>
            <a:ext cx="520412" cy="1758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5565734" y="2680671"/>
            <a:ext cx="20654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Пациентка В., 37 лет </a:t>
            </a:r>
            <a:r>
              <a:rPr lang="ru-RU" sz="1600" dirty="0" err="1"/>
              <a:t>Зонография</a:t>
            </a:r>
            <a:r>
              <a:rPr lang="ru-RU" sz="1600" dirty="0"/>
              <a:t> ВНЧС (открытый рот)</a:t>
            </a:r>
          </a:p>
          <a:p>
            <a:pPr algn="ctr"/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39760" y="1012146"/>
            <a:ext cx="1409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Пациент М., 46 лет</a:t>
            </a:r>
          </a:p>
        </p:txBody>
      </p:sp>
    </p:spTree>
    <p:extLst>
      <p:ext uri="{BB962C8B-B14F-4D97-AF65-F5344CB8AC3E}">
        <p14:creationId xmlns:p14="http://schemas.microsoft.com/office/powerpoint/2010/main" val="3948772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38192" y="1310640"/>
            <a:ext cx="4837528" cy="4043875"/>
          </a:xfrm>
        </p:spPr>
        <p:txBody>
          <a:bodyPr>
            <a:normAutofit/>
          </a:bodyPr>
          <a:lstStyle/>
          <a:p>
            <a:pPr algn="just"/>
            <a:r>
              <a:rPr lang="ru-RU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Целью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нашей работы являлось определение биохимических маркеров патологии соединительной ткани при заболеваниях височно-нижнечелюстных суставов для планирования дальнейшего лечения этой категории пациентов.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31" y="1310640"/>
            <a:ext cx="5725588" cy="423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60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5669" y="853439"/>
            <a:ext cx="7710853" cy="5635284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70000"/>
              </a:lnSpc>
            </a:pPr>
            <a:r>
              <a:rPr lang="ru-RU" sz="3200" dirty="0">
                <a:solidFill>
                  <a:schemeClr val="tx1"/>
                </a:solidFill>
              </a:rPr>
              <a:t>Клинические наблюдения пациентов с патологией ВНЧС проводились в течение 23 лет. За этот период было обследовано 1158 человек, из них женщин 1135 (98 %), мужчин  - 23 (2 %). Возраст пациентов составил 35 - 50 лет. </a:t>
            </a:r>
          </a:p>
          <a:p>
            <a:pPr algn="just">
              <a:lnSpc>
                <a:spcPct val="170000"/>
              </a:lnSpc>
            </a:pPr>
            <a:r>
              <a:rPr lang="ru-RU" sz="3200" dirty="0">
                <a:solidFill>
                  <a:schemeClr val="tx1"/>
                </a:solidFill>
              </a:rPr>
              <a:t> У большинства пациентов - 880 (76%) (в основном у женщин) рентгенологически выявлен спонтанный лизис суставных головок, как односторонний, так и двухсторонний. Были единичные случаи этих изменений и у мужчин.</a:t>
            </a:r>
          </a:p>
          <a:p>
            <a:pPr algn="just">
              <a:lnSpc>
                <a:spcPct val="170000"/>
              </a:lnSpc>
            </a:pPr>
            <a:r>
              <a:rPr lang="ru-RU" sz="3200" dirty="0">
                <a:solidFill>
                  <a:schemeClr val="tx1"/>
                </a:solidFill>
              </a:rPr>
              <a:t>Но последние 5 лет отмечены достаточным ростом количества пациенток в возрасте от 14-16 до 35 лет с таковыми изменениями в одном из ВНЧС. 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91661" y="481509"/>
            <a:ext cx="2965939" cy="574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05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811" y="805668"/>
            <a:ext cx="6805690" cy="5360963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</a:rPr>
              <a:t>Нужно сделать акцент на том, что с патологией ВНЧС к нам в 90-98 % случаев обращаются женщины фертильного периода. 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</a:rPr>
              <a:t>Особое внимание обращает на себя подростковый возраст пациенток. Все пациентки, не зависимо от возраста, считали себя практически здоровыми и не могли выделить явную причину проблем с суставом.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</a:rPr>
              <a:t>Как правило, со слов пациенток, они наблюдали, так называемое, нарушение прикуса что сопровождалось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болевыми ощущениями разной интенсивности. 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</a:rPr>
              <a:t>Временной промежуток в среднем занимал от нескольких месяцев до года.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082" t="36"/>
          <a:stretch/>
        </p:blipFill>
        <p:spPr>
          <a:xfrm>
            <a:off x="633046" y="1714500"/>
            <a:ext cx="4227765" cy="301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75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36" t="-1176" r="3529" b="-1"/>
          <a:stretch/>
        </p:blipFill>
        <p:spPr>
          <a:xfrm>
            <a:off x="1362808" y="455506"/>
            <a:ext cx="9372601" cy="57190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49869" y="6112999"/>
            <a:ext cx="6180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Пациентка С., 28 лет. ОПГ. Лизис головки правого ВНЧС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778370" y="1477107"/>
            <a:ext cx="246184" cy="2725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290662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Оранжевый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778</TotalTime>
  <Words>1582</Words>
  <Application>Microsoft Office PowerPoint</Application>
  <PresentationFormat>Широкоэкранный</PresentationFormat>
  <Paragraphs>163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Arial Black</vt:lpstr>
      <vt:lpstr>Arial Narrow</vt:lpstr>
      <vt:lpstr>Calibri</vt:lpstr>
      <vt:lpstr>Corbel</vt:lpstr>
      <vt:lpstr>Wingdings</vt:lpstr>
      <vt:lpstr>Базис</vt:lpstr>
      <vt:lpstr>Харьковский национальный медицинский университет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и  обсуждение.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Харьковский национальный медицинский университет</dc:title>
  <dc:creator>admin</dc:creator>
  <cp:lastModifiedBy>Maryna</cp:lastModifiedBy>
  <cp:revision>108</cp:revision>
  <dcterms:created xsi:type="dcterms:W3CDTF">2021-09-23T09:46:52Z</dcterms:created>
  <dcterms:modified xsi:type="dcterms:W3CDTF">2022-06-28T11:33:46Z</dcterms:modified>
</cp:coreProperties>
</file>