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94" r:id="rId4"/>
    <p:sldId id="305" r:id="rId5"/>
    <p:sldId id="306" r:id="rId6"/>
    <p:sldId id="258" r:id="rId7"/>
    <p:sldId id="309" r:id="rId8"/>
    <p:sldId id="298" r:id="rId9"/>
    <p:sldId id="300" r:id="rId10"/>
    <p:sldId id="301" r:id="rId11"/>
    <p:sldId id="302" r:id="rId12"/>
    <p:sldId id="303" r:id="rId13"/>
    <p:sldId id="308" r:id="rId14"/>
    <p:sldId id="275" r:id="rId15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4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221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267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5942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EC1C8-74D4-48C6-BD08-FF11894728D6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FA69-3123-4B9E-8ADB-E901FB0129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1896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EC1C8-74D4-48C6-BD08-FF11894728D6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FA69-3123-4B9E-8ADB-E901FB0129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2903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EC1C8-74D4-48C6-BD08-FF11894728D6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FA69-3123-4B9E-8ADB-E901FB0129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53797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EC1C8-74D4-48C6-BD08-FF11894728D6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FA69-3123-4B9E-8ADB-E901FB0129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9703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EC1C8-74D4-48C6-BD08-FF11894728D6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FA69-3123-4B9E-8ADB-E901FB0129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9989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EC1C8-74D4-48C6-BD08-FF11894728D6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FA69-3123-4B9E-8ADB-E901FB0129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86985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EC1C8-74D4-48C6-BD08-FF11894728D6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FA69-3123-4B9E-8ADB-E901FB0129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6970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EC1C8-74D4-48C6-BD08-FF11894728D6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FA69-3123-4B9E-8ADB-E901FB0129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1818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0075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EC1C8-74D4-48C6-BD08-FF11894728D6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FA69-3123-4B9E-8ADB-E901FB0129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3583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EC1C8-74D4-48C6-BD08-FF11894728D6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FA69-3123-4B9E-8ADB-E901FB0129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73977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EC1C8-74D4-48C6-BD08-FF11894728D6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FA69-3123-4B9E-8ADB-E901FB0129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972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255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2/17/2022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649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2/17/2022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284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2/17/2022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475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2/17/2022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176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2/17/2022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669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2/17/2022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780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0613" y="1465729"/>
            <a:ext cx="10493188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pPr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78542" y="1"/>
            <a:ext cx="10452847" cy="1337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2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8EC1C8-74D4-48C6-BD08-FF11894728D6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FA69-3123-4B9E-8ADB-E901FB0129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516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way2drug.com/gusar/index.html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6B9164E-F0C3-4529-B582-59CC061445DA}"/>
              </a:ext>
            </a:extLst>
          </p:cNvPr>
          <p:cNvSpPr txBox="1"/>
          <p:nvPr/>
        </p:nvSpPr>
        <p:spPr>
          <a:xfrm>
            <a:off x="2751826" y="157404"/>
            <a:ext cx="665959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dirty="0"/>
              <a:t>ХАРКІВСЬКИЙ НАЦІОНАЛЬНИЙ МЕДИЧНИЙ УНІВЕРСИТЕТ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>
                <a:solidFill>
                  <a:prstClr val="black"/>
                </a:solidFill>
                <a:latin typeface="Calibri"/>
              </a:rPr>
              <a:t>К</a:t>
            </a:r>
            <a:r>
              <a:rPr kumimoji="0" lang="uk-UA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афедра</a:t>
            </a: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медичної та біоорганічної хімії</a:t>
            </a:r>
          </a:p>
          <a:p>
            <a:pPr algn="ctr"/>
            <a:endParaRPr lang="uk-U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72FD07C-F442-44FD-B946-D198DCDB2FB3}"/>
              </a:ext>
            </a:extLst>
          </p:cNvPr>
          <p:cNvSpPr txBox="1"/>
          <p:nvPr/>
        </p:nvSpPr>
        <p:spPr>
          <a:xfrm>
            <a:off x="4535013" y="5453559"/>
            <a:ext cx="31419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uk-UA" sz="1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17 лютого </a:t>
            </a: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2022 року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м. Харків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F0612DE-48D6-441E-B94C-1AE654796831}"/>
              </a:ext>
            </a:extLst>
          </p:cNvPr>
          <p:cNvSpPr txBox="1"/>
          <p:nvPr/>
        </p:nvSpPr>
        <p:spPr>
          <a:xfrm>
            <a:off x="1579851" y="1689036"/>
            <a:ext cx="905229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ВИВЧЕННЯ ГОСТРО</a:t>
            </a:r>
            <a:r>
              <a:rPr lang="uk-UA" sz="2800" b="1" dirty="0">
                <a:solidFill>
                  <a:srgbClr val="FF0000"/>
                </a:solidFill>
              </a:rPr>
              <a:t>Ї ТОКСИЧНОСТІ ЗА ДОПОМОГОЮ ПРОГРАМИ </a:t>
            </a:r>
            <a:r>
              <a:rPr lang="en-US" sz="2800" b="1" dirty="0">
                <a:solidFill>
                  <a:srgbClr val="FF0000"/>
                </a:solidFill>
              </a:rPr>
              <a:t>GUSAR-online,</a:t>
            </a:r>
          </a:p>
          <a:p>
            <a:pPr algn="ctr"/>
            <a:r>
              <a:rPr lang="uk-UA" sz="2800" b="1" dirty="0">
                <a:solidFill>
                  <a:srgbClr val="FF0000"/>
                </a:solidFill>
              </a:rPr>
              <a:t>Присвячений Міжнародному дню жінок і дівчат у науці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2402C7CF-7FF8-43E1-BA0D-FA3EFF67EF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6242"/>
            <a:ext cx="2065887" cy="179608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34A9C8D-BBC8-4B42-B743-BF6812F86104}"/>
              </a:ext>
            </a:extLst>
          </p:cNvPr>
          <p:cNvSpPr txBox="1"/>
          <p:nvPr/>
        </p:nvSpPr>
        <p:spPr>
          <a:xfrm>
            <a:off x="9072283" y="5285020"/>
            <a:ext cx="31197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358775"/>
            <a:r>
              <a:rPr lang="uk-UA" dirty="0" smtClean="0"/>
              <a:t>Доповідач </a:t>
            </a:r>
            <a:r>
              <a:rPr lang="uk-UA" dirty="0"/>
              <a:t>– </a:t>
            </a:r>
            <a:r>
              <a:rPr lang="uk-UA" dirty="0" err="1"/>
              <a:t>к.фарм.н</a:t>
            </a:r>
            <a:r>
              <a:rPr lang="uk-UA" dirty="0"/>
              <a:t>., </a:t>
            </a:r>
          </a:p>
          <a:p>
            <a:pPr algn="just"/>
            <a:r>
              <a:rPr lang="uk-UA" dirty="0" err="1"/>
              <a:t>ст.викл</a:t>
            </a:r>
            <a:r>
              <a:rPr lang="uk-UA" dirty="0"/>
              <a:t>. Чаленко Н.М.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5969C71-C55F-4D2F-9BC4-BE01D3B81C31}"/>
              </a:ext>
            </a:extLst>
          </p:cNvPr>
          <p:cNvSpPr txBox="1"/>
          <p:nvPr/>
        </p:nvSpPr>
        <p:spPr>
          <a:xfrm>
            <a:off x="4872625" y="867597"/>
            <a:ext cx="2204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НАУКОВИЙ СЕМІНАР</a:t>
            </a:r>
          </a:p>
        </p:txBody>
      </p:sp>
      <p:pic>
        <p:nvPicPr>
          <p:cNvPr id="10" name="Picture 7" descr="ANd9GcRv7AMOqLl5WhhCy5i8k0F3mDmr-5f2uTQ5pDcWjeSsyNZbPhcUN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977" y="3074031"/>
            <a:ext cx="4875504" cy="2272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234\Downloads\Емблема каф УКР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" t="4131" r="25128" b="50048"/>
          <a:stretch/>
        </p:blipFill>
        <p:spPr bwMode="auto">
          <a:xfrm>
            <a:off x="10419437" y="24773"/>
            <a:ext cx="1760845" cy="1703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48163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6368" y="0"/>
            <a:ext cx="31783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>
                <a:latin typeface="TimesNewRoman"/>
              </a:rPr>
              <a:t>Введення</a:t>
            </a:r>
            <a:r>
              <a:rPr lang="ru-RU" dirty="0">
                <a:latin typeface="TimesNewRoman"/>
              </a:rPr>
              <a:t> </a:t>
            </a:r>
            <a:r>
              <a:rPr lang="ru-RU" dirty="0" err="1">
                <a:latin typeface="TimesNewRoman"/>
              </a:rPr>
              <a:t>формули</a:t>
            </a:r>
            <a:r>
              <a:rPr lang="ru-RU" dirty="0">
                <a:latin typeface="TimesNewRoman"/>
              </a:rPr>
              <a:t> </a:t>
            </a:r>
            <a:r>
              <a:rPr lang="ru-RU" dirty="0" err="1">
                <a:latin typeface="TimesNewRoman"/>
              </a:rPr>
              <a:t>сполуки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445361"/>
            <a:ext cx="106508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NewRoman"/>
              </a:rPr>
              <a:t>	</a:t>
            </a:r>
            <a:r>
              <a:rPr lang="ru-RU" dirty="0" err="1">
                <a:latin typeface="TimesNewRoman"/>
              </a:rPr>
              <a:t>Програма</a:t>
            </a:r>
            <a:r>
              <a:rPr lang="ru-RU" dirty="0">
                <a:latin typeface="TimesNewRoman"/>
              </a:rPr>
              <a:t> </a:t>
            </a:r>
            <a:r>
              <a:rPr lang="ru-RU" dirty="0" err="1">
                <a:latin typeface="TimesNewRoman"/>
              </a:rPr>
              <a:t>містить</a:t>
            </a:r>
            <a:r>
              <a:rPr lang="ru-RU" dirty="0">
                <a:latin typeface="TimesNewRoman"/>
              </a:rPr>
              <a:t> </a:t>
            </a:r>
            <a:r>
              <a:rPr lang="ru-RU" dirty="0" err="1">
                <a:latin typeface="TimesNewRoman"/>
              </a:rPr>
              <a:t>вікно</a:t>
            </a:r>
            <a:r>
              <a:rPr lang="ru-RU" dirty="0">
                <a:latin typeface="TimesNewRoman"/>
              </a:rPr>
              <a:t> </a:t>
            </a:r>
            <a:r>
              <a:rPr lang="ru-RU" dirty="0" err="1">
                <a:latin typeface="TimesNewRoman"/>
              </a:rPr>
              <a:t>аплету</a:t>
            </a:r>
            <a:r>
              <a:rPr lang="ru-RU" dirty="0">
                <a:latin typeface="TimesNewRoman"/>
              </a:rPr>
              <a:t> </a:t>
            </a:r>
            <a:r>
              <a:rPr lang="ru-RU" dirty="0" err="1">
                <a:latin typeface="TimesNewRoman"/>
              </a:rPr>
              <a:t>Marvin</a:t>
            </a:r>
            <a:r>
              <a:rPr lang="ru-RU" dirty="0">
                <a:latin typeface="TimesNewRoman"/>
              </a:rPr>
              <a:t> JS для </a:t>
            </a:r>
            <a:r>
              <a:rPr lang="ru-RU" dirty="0" err="1">
                <a:latin typeface="TimesNewRoman"/>
              </a:rPr>
              <a:t>створення</a:t>
            </a:r>
            <a:r>
              <a:rPr lang="ru-RU" dirty="0">
                <a:latin typeface="TimesNewRoman"/>
              </a:rPr>
              <a:t> </a:t>
            </a:r>
            <a:r>
              <a:rPr lang="ru-RU" dirty="0" err="1">
                <a:latin typeface="TimesNewRoman"/>
              </a:rPr>
              <a:t>формули</a:t>
            </a:r>
            <a:r>
              <a:rPr lang="ru-RU" dirty="0">
                <a:latin typeface="TimesNewRoman"/>
              </a:rPr>
              <a:t> </a:t>
            </a:r>
            <a:r>
              <a:rPr lang="ru-RU" dirty="0" err="1">
                <a:latin typeface="TimesNewRoman"/>
              </a:rPr>
              <a:t>речовини</a:t>
            </a:r>
            <a:r>
              <a:rPr lang="ru-RU" dirty="0">
                <a:latin typeface="TimesNewRoman"/>
              </a:rPr>
              <a:t>: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368" y="814693"/>
            <a:ext cx="3950444" cy="51156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548647" y="1437918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/>
            <a:r>
              <a:rPr lang="ru-RU" dirty="0">
                <a:solidFill>
                  <a:prstClr val="black"/>
                </a:solidFill>
                <a:latin typeface="TimesNewRoman"/>
              </a:rPr>
              <a:t>	</a:t>
            </a:r>
            <a:r>
              <a:rPr lang="ru-RU" dirty="0" err="1">
                <a:solidFill>
                  <a:prstClr val="black"/>
                </a:solidFill>
                <a:latin typeface="TimesNewRoman"/>
              </a:rPr>
              <a:t>Натискаємо</a:t>
            </a:r>
            <a:r>
              <a:rPr lang="ru-RU" dirty="0">
                <a:solidFill>
                  <a:prstClr val="black"/>
                </a:solidFill>
                <a:latin typeface="TimesNewRoman"/>
              </a:rPr>
              <a:t> кнопку </a:t>
            </a:r>
            <a:r>
              <a:rPr lang="ru-RU" dirty="0" err="1">
                <a:solidFill>
                  <a:prstClr val="black"/>
                </a:solidFill>
                <a:latin typeface="TimesNewRoman"/>
              </a:rPr>
              <a:t>Рredict</a:t>
            </a:r>
            <a:r>
              <a:rPr lang="ru-RU" dirty="0">
                <a:solidFill>
                  <a:prstClr val="black"/>
                </a:solidFill>
                <a:latin typeface="TimesNewRoman"/>
              </a:rPr>
              <a:t> (</a:t>
            </a:r>
            <a:r>
              <a:rPr lang="ru-RU" dirty="0" err="1">
                <a:solidFill>
                  <a:prstClr val="black"/>
                </a:solidFill>
                <a:latin typeface="TimesNewRoman"/>
              </a:rPr>
              <a:t>Одержати</a:t>
            </a:r>
            <a:r>
              <a:rPr lang="ru-RU" dirty="0">
                <a:solidFill>
                  <a:prstClr val="black"/>
                </a:solidFill>
                <a:latin typeface="TimesNewRoman"/>
              </a:rPr>
              <a:t> прогноз) і у </a:t>
            </a:r>
            <a:r>
              <a:rPr lang="ru-RU" dirty="0" err="1">
                <a:solidFill>
                  <a:prstClr val="black"/>
                </a:solidFill>
                <a:latin typeface="TimesNewRoman"/>
              </a:rPr>
              <a:t>новій</a:t>
            </a:r>
            <a:r>
              <a:rPr lang="ru-RU" dirty="0">
                <a:solidFill>
                  <a:prstClr val="black"/>
                </a:solidFill>
                <a:latin typeface="TimesNewRoman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NewRoman"/>
              </a:rPr>
              <a:t>вкладці</a:t>
            </a:r>
            <a:r>
              <a:rPr lang="ru-RU" dirty="0">
                <a:solidFill>
                  <a:prstClr val="black"/>
                </a:solidFill>
                <a:latin typeface="TimesNewRoman"/>
              </a:rPr>
              <a:t> браузера </a:t>
            </a:r>
            <a:r>
              <a:rPr lang="ru-RU" dirty="0" err="1">
                <a:solidFill>
                  <a:prstClr val="black"/>
                </a:solidFill>
                <a:latin typeface="TimesNewRoman"/>
              </a:rPr>
              <a:t>відкривається</a:t>
            </a:r>
            <a:r>
              <a:rPr lang="ru-RU" dirty="0">
                <a:solidFill>
                  <a:prstClr val="black"/>
                </a:solidFill>
                <a:latin typeface="TimesNewRoman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NewRoman"/>
              </a:rPr>
              <a:t>таблиця</a:t>
            </a:r>
            <a:r>
              <a:rPr lang="ru-RU" dirty="0">
                <a:solidFill>
                  <a:prstClr val="black"/>
                </a:solidFill>
                <a:latin typeface="TimesNewRoman"/>
              </a:rPr>
              <a:t> з результатами </a:t>
            </a:r>
            <a:r>
              <a:rPr lang="ru-RU" dirty="0" err="1">
                <a:solidFill>
                  <a:prstClr val="black"/>
                </a:solidFill>
                <a:latin typeface="TimesNewRoman"/>
              </a:rPr>
              <a:t>розрахунку</a:t>
            </a:r>
            <a:r>
              <a:rPr lang="ru-RU" dirty="0">
                <a:solidFill>
                  <a:prstClr val="black"/>
                </a:solidFill>
                <a:latin typeface="TimesNewRoman"/>
              </a:rPr>
              <a:t> та </a:t>
            </a:r>
            <a:r>
              <a:rPr lang="ru-RU" dirty="0" err="1">
                <a:solidFill>
                  <a:prstClr val="black"/>
                </a:solidFill>
                <a:latin typeface="TimesNewRoman"/>
              </a:rPr>
              <a:t>розшифровкою</a:t>
            </a:r>
            <a:r>
              <a:rPr lang="ru-RU" dirty="0">
                <a:solidFill>
                  <a:prstClr val="black"/>
                </a:solidFill>
                <a:latin typeface="TimesNewRoman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NewRoman"/>
              </a:rPr>
              <a:t>умовних</a:t>
            </a:r>
            <a:r>
              <a:rPr lang="ru-RU" dirty="0">
                <a:solidFill>
                  <a:prstClr val="black"/>
                </a:solidFill>
                <a:latin typeface="TimesNewRoman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NewRoman"/>
              </a:rPr>
              <a:t>позначень</a:t>
            </a:r>
            <a:r>
              <a:rPr lang="ru-RU" dirty="0">
                <a:solidFill>
                  <a:prstClr val="black"/>
                </a:solidFill>
                <a:latin typeface="TimesNewRoman"/>
              </a:rPr>
              <a:t>.</a:t>
            </a:r>
            <a:endParaRPr lang="ru-RU" dirty="0">
              <a:solidFill>
                <a:prstClr val="black"/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3078051" y="2408349"/>
            <a:ext cx="4893972" cy="3013657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99969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20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NewRoman"/>
              </a:rPr>
              <a:t>Запуск </a:t>
            </a:r>
            <a:r>
              <a:rPr lang="ru-RU" dirty="0" err="1">
                <a:latin typeface="TimesNewRoman"/>
              </a:rPr>
              <a:t>прогнозування</a:t>
            </a:r>
            <a:endParaRPr lang="ru-RU" dirty="0">
              <a:latin typeface="TimesNewRoman"/>
            </a:endParaRPr>
          </a:p>
          <a:p>
            <a:r>
              <a:rPr lang="ru-RU" dirty="0">
                <a:latin typeface="TimesNewRoman"/>
              </a:rPr>
              <a:t>	</a:t>
            </a:r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8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10" y="620263"/>
            <a:ext cx="9415261" cy="565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967212" y="4190828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/>
              <a:t>	</a:t>
            </a:r>
            <a:r>
              <a:rPr lang="ru-RU" dirty="0" err="1"/>
              <a:t>Одержані</a:t>
            </a:r>
            <a:r>
              <a:rPr lang="ru-RU" dirty="0"/>
              <a:t> </a:t>
            </a:r>
            <a:r>
              <a:rPr lang="ru-RU" dirty="0" err="1"/>
              <a:t>результати</a:t>
            </a:r>
            <a:r>
              <a:rPr lang="ru-RU" dirty="0"/>
              <a:t> </a:t>
            </a:r>
            <a:r>
              <a:rPr lang="ru-RU" dirty="0" err="1"/>
              <a:t>прогнозування</a:t>
            </a:r>
            <a:r>
              <a:rPr lang="ru-RU" dirty="0"/>
              <a:t> </a:t>
            </a:r>
            <a:r>
              <a:rPr lang="ru-RU" dirty="0" err="1"/>
              <a:t>гострої</a:t>
            </a:r>
            <a:r>
              <a:rPr lang="ru-RU" dirty="0"/>
              <a:t> </a:t>
            </a:r>
            <a:r>
              <a:rPr lang="ru-RU" dirty="0" err="1"/>
              <a:t>токсичності</a:t>
            </a:r>
            <a:r>
              <a:rPr lang="ru-RU" dirty="0"/>
              <a:t> для </a:t>
            </a:r>
            <a:r>
              <a:rPr lang="ru-RU" dirty="0" err="1"/>
              <a:t>молекули</a:t>
            </a:r>
            <a:r>
              <a:rPr lang="ru-RU" dirty="0"/>
              <a:t> </a:t>
            </a:r>
            <a:r>
              <a:rPr lang="ru-RU" dirty="0" err="1"/>
              <a:t>аніліну</a:t>
            </a:r>
            <a:r>
              <a:rPr lang="ru-RU" dirty="0"/>
              <a:t>. Результат представлено у </a:t>
            </a:r>
            <a:r>
              <a:rPr lang="ru-RU" dirty="0" err="1"/>
              <a:t>вигляді</a:t>
            </a:r>
            <a:r>
              <a:rPr lang="ru-RU" dirty="0"/>
              <a:t> </a:t>
            </a:r>
            <a:r>
              <a:rPr lang="ru-RU" dirty="0" err="1"/>
              <a:t>таблиці</a:t>
            </a:r>
            <a:r>
              <a:rPr lang="ru-RU" dirty="0"/>
              <a:t> з </a:t>
            </a:r>
            <a:r>
              <a:rPr lang="ru-RU" dirty="0" err="1"/>
              <a:t>зазначенням</a:t>
            </a:r>
            <a:r>
              <a:rPr lang="ru-RU" dirty="0"/>
              <a:t> </a:t>
            </a:r>
            <a:r>
              <a:rPr lang="en-US" dirty="0"/>
              <a:t>LD</a:t>
            </a:r>
            <a:r>
              <a:rPr lang="en-US" baseline="-25000" dirty="0"/>
              <a:t>50</a:t>
            </a:r>
            <a:r>
              <a:rPr lang="en-US" dirty="0"/>
              <a:t> </a:t>
            </a:r>
            <a:r>
              <a:rPr lang="ru-RU" dirty="0"/>
              <a:t>та </a:t>
            </a:r>
            <a:r>
              <a:rPr lang="ru-RU" dirty="0" err="1"/>
              <a:t>класу</a:t>
            </a:r>
            <a:r>
              <a:rPr lang="ru-RU" dirty="0"/>
              <a:t> </a:t>
            </a:r>
            <a:r>
              <a:rPr lang="ru-RU" dirty="0" err="1"/>
              <a:t>токсичності</a:t>
            </a:r>
            <a:r>
              <a:rPr lang="ru-RU" dirty="0"/>
              <a:t> для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способів</a:t>
            </a:r>
            <a:r>
              <a:rPr lang="ru-RU" dirty="0"/>
              <a:t> </a:t>
            </a:r>
            <a:r>
              <a:rPr lang="ru-RU" dirty="0" err="1"/>
              <a:t>введення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інформація</a:t>
            </a:r>
            <a:r>
              <a:rPr lang="ru-RU" dirty="0"/>
              <a:t>,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потрапляє</a:t>
            </a:r>
            <a:r>
              <a:rPr lang="ru-RU" dirty="0"/>
              <a:t> </a:t>
            </a:r>
            <a:r>
              <a:rPr lang="ru-RU" dirty="0" err="1"/>
              <a:t>сполука</a:t>
            </a:r>
            <a:r>
              <a:rPr lang="ru-RU" dirty="0"/>
              <a:t> в область </a:t>
            </a:r>
            <a:r>
              <a:rPr lang="ru-RU" dirty="0" err="1"/>
              <a:t>застосування</a:t>
            </a:r>
            <a:r>
              <a:rPr lang="ru-RU" dirty="0"/>
              <a:t> </a:t>
            </a:r>
            <a:r>
              <a:rPr lang="ru-RU" dirty="0" err="1"/>
              <a:t>моделі</a:t>
            </a:r>
            <a:r>
              <a:rPr lang="ru-RU" dirty="0"/>
              <a:t> </a:t>
            </a:r>
            <a:r>
              <a:rPr lang="ru-RU" dirty="0" err="1"/>
              <a:t>розрахунку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застосовується</a:t>
            </a:r>
            <a:r>
              <a:rPr lang="ru-RU" dirty="0"/>
              <a:t> в </a:t>
            </a:r>
            <a:r>
              <a:rPr lang="ru-RU" dirty="0" err="1"/>
              <a:t>програмі</a:t>
            </a:r>
            <a:r>
              <a:rPr lang="ru-RU" dirty="0"/>
              <a:t> (</a:t>
            </a:r>
            <a:r>
              <a:rPr lang="en-US" dirty="0"/>
              <a:t>in AD ‒ </a:t>
            </a:r>
            <a:r>
              <a:rPr lang="ru-RU" dirty="0" err="1"/>
              <a:t>потрапляє</a:t>
            </a:r>
            <a:r>
              <a:rPr lang="ru-RU" dirty="0"/>
              <a:t>; </a:t>
            </a:r>
            <a:r>
              <a:rPr lang="en-US" dirty="0"/>
              <a:t>out of AD – </a:t>
            </a:r>
            <a:r>
              <a:rPr lang="ru-RU" dirty="0" err="1"/>
              <a:t>ні</a:t>
            </a:r>
            <a:r>
              <a:rPr lang="ru-RU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7930119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00CA069-9BFE-4705-9723-534D00DD17A7}"/>
              </a:ext>
            </a:extLst>
          </p:cNvPr>
          <p:cNvSpPr txBox="1"/>
          <p:nvPr/>
        </p:nvSpPr>
        <p:spPr>
          <a:xfrm>
            <a:off x="2916999" y="0"/>
            <a:ext cx="609704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solidFill>
                  <a:srgbClr val="FF0000"/>
                </a:solidFill>
              </a:rPr>
              <a:t>Переваги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моделі</a:t>
            </a:r>
            <a:r>
              <a:rPr lang="ru-RU" sz="2800" b="1" dirty="0">
                <a:solidFill>
                  <a:srgbClr val="FF0000"/>
                </a:solidFill>
              </a:rPr>
              <a:t> без тварин перед </a:t>
            </a:r>
            <a:r>
              <a:rPr lang="ru-RU" sz="2800" b="1" dirty="0" err="1">
                <a:solidFill>
                  <a:srgbClr val="FF0000"/>
                </a:solidFill>
              </a:rPr>
              <a:t>експериментами</a:t>
            </a:r>
            <a:r>
              <a:rPr lang="ru-RU" sz="2800" b="1" dirty="0">
                <a:solidFill>
                  <a:srgbClr val="FF0000"/>
                </a:solidFill>
              </a:rPr>
              <a:t> на тваринах</a:t>
            </a:r>
            <a:endParaRPr lang="uk-UA" sz="2800" b="1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349455E-3891-485F-A83E-20FD3A922C5C}"/>
              </a:ext>
            </a:extLst>
          </p:cNvPr>
          <p:cNvSpPr txBox="1"/>
          <p:nvPr/>
        </p:nvSpPr>
        <p:spPr>
          <a:xfrm>
            <a:off x="340812" y="1183648"/>
            <a:ext cx="11851188" cy="42131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Ø"/>
            </a:pPr>
            <a:r>
              <a:rPr lang="ru-RU" sz="2400" dirty="0"/>
              <a:t>Робота з альтернативами </a:t>
            </a:r>
            <a:r>
              <a:rPr lang="ru-RU" sz="2400" dirty="0" err="1"/>
              <a:t>виключає</a:t>
            </a:r>
            <a:r>
              <a:rPr lang="ru-RU" sz="2400" dirty="0"/>
              <a:t> </a:t>
            </a:r>
            <a:r>
              <a:rPr lang="ru-RU" sz="2400" dirty="0" err="1"/>
              <a:t>вплив</a:t>
            </a:r>
            <a:r>
              <a:rPr lang="ru-RU" sz="2400" dirty="0"/>
              <a:t> </a:t>
            </a:r>
            <a:r>
              <a:rPr lang="ru-RU" sz="2400" dirty="0" err="1"/>
              <a:t>емоцій</a:t>
            </a:r>
            <a:r>
              <a:rPr lang="ru-RU" sz="2400" dirty="0"/>
              <a:t>,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виникають</a:t>
            </a:r>
            <a:r>
              <a:rPr lang="ru-RU" sz="2400" dirty="0"/>
              <a:t> при </a:t>
            </a:r>
            <a:r>
              <a:rPr lang="ru-RU" sz="2400" dirty="0" err="1"/>
              <a:t>взаємодії</a:t>
            </a:r>
            <a:r>
              <a:rPr lang="ru-RU" sz="2400" dirty="0"/>
              <a:t> з </a:t>
            </a:r>
            <a:r>
              <a:rPr lang="ru-RU" sz="2400" dirty="0" err="1"/>
              <a:t>мертвими</a:t>
            </a:r>
            <a:r>
              <a:rPr lang="ru-RU" sz="2400" dirty="0"/>
              <a:t> </a:t>
            </a:r>
            <a:r>
              <a:rPr lang="ru-RU" sz="2400" dirty="0" err="1"/>
              <a:t>чи</a:t>
            </a:r>
            <a:r>
              <a:rPr lang="ru-RU" sz="2400" dirty="0"/>
              <a:t> </a:t>
            </a:r>
            <a:r>
              <a:rPr lang="ru-RU" sz="2400" dirty="0" err="1"/>
              <a:t>живими</a:t>
            </a:r>
            <a:r>
              <a:rPr lang="ru-RU" sz="2400" dirty="0"/>
              <a:t> тваринами.</a:t>
            </a:r>
          </a:p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Ø"/>
            </a:pPr>
            <a:r>
              <a:rPr lang="ru-RU" sz="2400" dirty="0"/>
              <a:t>У той час коли </a:t>
            </a:r>
            <a:r>
              <a:rPr lang="ru-RU" sz="2400" dirty="0" err="1"/>
              <a:t>певний</a:t>
            </a:r>
            <a:r>
              <a:rPr lang="ru-RU" sz="2400" dirty="0"/>
              <a:t> </a:t>
            </a:r>
            <a:r>
              <a:rPr lang="ru-RU" sz="2400" dirty="0" err="1"/>
              <a:t>експеримент</a:t>
            </a:r>
            <a:r>
              <a:rPr lang="ru-RU" sz="2400" dirty="0"/>
              <a:t> </a:t>
            </a:r>
            <a:r>
              <a:rPr lang="ru-RU" sz="2400" dirty="0" err="1"/>
              <a:t>може</a:t>
            </a:r>
            <a:r>
              <a:rPr lang="ru-RU" sz="2400" dirty="0"/>
              <a:t> бути проведений </a:t>
            </a:r>
            <a:r>
              <a:rPr lang="ru-RU" sz="2400" dirty="0" err="1"/>
              <a:t>лише</a:t>
            </a:r>
            <a:r>
              <a:rPr lang="ru-RU" sz="2400" dirty="0"/>
              <a:t> один раз, альтернативна модель </a:t>
            </a:r>
            <a:r>
              <a:rPr lang="ru-RU" sz="2400" dirty="0" err="1"/>
              <a:t>може</a:t>
            </a:r>
            <a:r>
              <a:rPr lang="ru-RU" sz="2400" dirty="0"/>
              <a:t> бути </a:t>
            </a:r>
            <a:r>
              <a:rPr lang="ru-RU" sz="2400" dirty="0" err="1"/>
              <a:t>використана</a:t>
            </a:r>
            <a:r>
              <a:rPr lang="ru-RU" sz="2400" dirty="0"/>
              <a:t> </a:t>
            </a:r>
            <a:r>
              <a:rPr lang="ru-RU" sz="2400" dirty="0" err="1"/>
              <a:t>знову</a:t>
            </a:r>
            <a:r>
              <a:rPr lang="ru-RU" sz="2400" dirty="0"/>
              <a:t> і </a:t>
            </a:r>
            <a:r>
              <a:rPr lang="ru-RU" sz="2400" dirty="0" err="1"/>
              <a:t>знову</a:t>
            </a:r>
            <a:r>
              <a:rPr lang="ru-RU" sz="2400" dirty="0"/>
              <a:t>.</a:t>
            </a:r>
          </a:p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Ø"/>
            </a:pPr>
            <a:r>
              <a:rPr lang="ru-RU" sz="2400" dirty="0"/>
              <a:t>Модель </a:t>
            </a:r>
            <a:r>
              <a:rPr lang="ru-RU" sz="2400" dirty="0" err="1"/>
              <a:t>може</a:t>
            </a:r>
            <a:r>
              <a:rPr lang="ru-RU" sz="2400" dirty="0"/>
              <a:t> </a:t>
            </a:r>
            <a:r>
              <a:rPr lang="ru-RU" sz="2400" dirty="0" err="1"/>
              <a:t>мати</a:t>
            </a:r>
            <a:r>
              <a:rPr lang="ru-RU" sz="2400" dirty="0"/>
              <a:t> </a:t>
            </a:r>
            <a:r>
              <a:rPr lang="ru-RU" sz="2400" dirty="0" err="1"/>
              <a:t>вбудовану</a:t>
            </a:r>
            <a:r>
              <a:rPr lang="ru-RU" sz="2400" dirty="0"/>
              <a:t> систему </a:t>
            </a:r>
            <a:r>
              <a:rPr lang="ru-RU" sz="2400" dirty="0" err="1"/>
              <a:t>самооцінки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дозволяє</a:t>
            </a:r>
            <a:r>
              <a:rPr lang="ru-RU" sz="2400" dirty="0"/>
              <a:t> </a:t>
            </a:r>
            <a:r>
              <a:rPr lang="ru-RU" sz="2400" dirty="0" err="1"/>
              <a:t>оцінити</a:t>
            </a:r>
            <a:r>
              <a:rPr lang="ru-RU" sz="2400" dirty="0"/>
              <a:t> </a:t>
            </a:r>
            <a:r>
              <a:rPr lang="ru-RU" sz="2400" dirty="0" err="1"/>
              <a:t>рівень</a:t>
            </a:r>
            <a:r>
              <a:rPr lang="ru-RU" sz="2400" dirty="0"/>
              <a:t> </a:t>
            </a:r>
            <a:r>
              <a:rPr lang="ru-RU" sz="2400" dirty="0" err="1"/>
              <a:t>досягнення</a:t>
            </a:r>
            <a:r>
              <a:rPr lang="ru-RU" sz="2400" dirty="0"/>
              <a:t> </a:t>
            </a:r>
            <a:r>
              <a:rPr lang="ru-RU" sz="2400" dirty="0" err="1"/>
              <a:t>цілей</a:t>
            </a:r>
            <a:r>
              <a:rPr lang="ru-RU" sz="2400" dirty="0"/>
              <a:t> </a:t>
            </a:r>
            <a:r>
              <a:rPr lang="ru-RU" sz="2400" dirty="0" err="1"/>
              <a:t>експерименту</a:t>
            </a:r>
            <a:r>
              <a:rPr lang="ru-RU" sz="2400" dirty="0"/>
              <a:t>.</a:t>
            </a:r>
          </a:p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Ø"/>
            </a:pPr>
            <a:r>
              <a:rPr lang="ru-RU" sz="2400" dirty="0" err="1"/>
              <a:t>Альтернативи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включають</a:t>
            </a:r>
            <a:r>
              <a:rPr lang="ru-RU" sz="2400" dirty="0"/>
              <a:t> </a:t>
            </a:r>
            <a:r>
              <a:rPr lang="ru-RU" sz="2400" dirty="0" err="1"/>
              <a:t>аудіовізуальні</a:t>
            </a:r>
            <a:r>
              <a:rPr lang="ru-RU" sz="2400" dirty="0"/>
              <a:t> </a:t>
            </a:r>
            <a:r>
              <a:rPr lang="ru-RU" sz="2400" dirty="0" err="1"/>
              <a:t>технології</a:t>
            </a:r>
            <a:r>
              <a:rPr lang="ru-RU" sz="2400" dirty="0"/>
              <a:t>, </a:t>
            </a:r>
            <a:r>
              <a:rPr lang="ru-RU" sz="2400" dirty="0" err="1"/>
              <a:t>надають</a:t>
            </a:r>
            <a:r>
              <a:rPr lang="ru-RU" sz="2400" dirty="0"/>
              <a:t> </a:t>
            </a:r>
            <a:r>
              <a:rPr lang="ru-RU" sz="2400" dirty="0" err="1"/>
              <a:t>можливість</a:t>
            </a:r>
            <a:r>
              <a:rPr lang="ru-RU" sz="2400" dirty="0"/>
              <a:t> </a:t>
            </a:r>
            <a:r>
              <a:rPr lang="ru-RU" sz="2400" dirty="0" err="1"/>
              <a:t>демонстрації</a:t>
            </a:r>
            <a:r>
              <a:rPr lang="ru-RU" sz="2400" dirty="0"/>
              <a:t> </a:t>
            </a:r>
            <a:r>
              <a:rPr lang="ru-RU" sz="2400" dirty="0" err="1"/>
              <a:t>явищ</a:t>
            </a:r>
            <a:r>
              <a:rPr lang="ru-RU" sz="2400" dirty="0"/>
              <a:t>,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зазвичай</a:t>
            </a:r>
            <a:r>
              <a:rPr lang="ru-RU" sz="2400" dirty="0"/>
              <a:t> не </a:t>
            </a:r>
            <a:r>
              <a:rPr lang="ru-RU" sz="2400" dirty="0" err="1"/>
              <a:t>спостерігається</a:t>
            </a:r>
            <a:r>
              <a:rPr lang="ru-RU" sz="2400" dirty="0"/>
              <a:t> в </a:t>
            </a:r>
            <a:r>
              <a:rPr lang="ru-RU" sz="2400" dirty="0" err="1"/>
              <a:t>подібному</a:t>
            </a:r>
            <a:r>
              <a:rPr lang="ru-RU" sz="2400" dirty="0"/>
              <a:t> </a:t>
            </a:r>
            <a:r>
              <a:rPr lang="ru-RU" sz="2400" dirty="0" err="1"/>
              <a:t>експерименті</a:t>
            </a:r>
            <a:r>
              <a:rPr lang="ru-RU" sz="2400" dirty="0"/>
              <a:t> на </a:t>
            </a:r>
            <a:r>
              <a:rPr lang="ru-RU" sz="2400" dirty="0" err="1"/>
              <a:t>тварині</a:t>
            </a:r>
            <a:r>
              <a:rPr lang="ru-RU" sz="2400" dirty="0"/>
              <a:t>.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9071949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BECCF5E-B2D5-413D-BBD7-231EB7B79907}"/>
              </a:ext>
            </a:extLst>
          </p:cNvPr>
          <p:cNvSpPr txBox="1"/>
          <p:nvPr/>
        </p:nvSpPr>
        <p:spPr>
          <a:xfrm>
            <a:off x="1995188" y="76875"/>
            <a:ext cx="86869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5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 я к у ю    з а   у в а г у !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7D68E38-BE1C-414F-BDF4-BFD3F57AA7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504" y="1092538"/>
            <a:ext cx="8686992" cy="44014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89295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torage.yandexcloud.net/wr4img/371102_26_i_0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7423" y="0"/>
            <a:ext cx="2587624" cy="388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363971" y="3981989"/>
            <a:ext cx="223452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4A4A4A"/>
                </a:solidFill>
                <a:latin typeface="Georgia"/>
              </a:rPr>
              <a:t>Парацельс </a:t>
            </a:r>
          </a:p>
          <a:p>
            <a:pPr algn="ctr"/>
            <a:r>
              <a:rPr lang="ru-RU" dirty="0">
                <a:solidFill>
                  <a:srgbClr val="4A4A4A"/>
                </a:solidFill>
                <a:latin typeface="Georgia"/>
              </a:rPr>
              <a:t>(</a:t>
            </a:r>
            <a:r>
              <a:rPr lang="ru-RU" dirty="0" err="1">
                <a:solidFill>
                  <a:srgbClr val="4A4A4A"/>
                </a:solidFill>
                <a:latin typeface="Georgia"/>
              </a:rPr>
              <a:t>Філіп</a:t>
            </a:r>
            <a:r>
              <a:rPr lang="ru-RU" dirty="0">
                <a:solidFill>
                  <a:srgbClr val="4A4A4A"/>
                </a:solidFill>
                <a:latin typeface="Georgia"/>
              </a:rPr>
              <a:t> </a:t>
            </a:r>
            <a:r>
              <a:rPr lang="ru-RU" dirty="0" err="1">
                <a:solidFill>
                  <a:srgbClr val="4A4A4A"/>
                </a:solidFill>
                <a:latin typeface="Georgia"/>
              </a:rPr>
              <a:t>Ауреол</a:t>
            </a:r>
            <a:r>
              <a:rPr lang="ru-RU" dirty="0">
                <a:solidFill>
                  <a:srgbClr val="4A4A4A"/>
                </a:solidFill>
                <a:latin typeface="Georgia"/>
              </a:rPr>
              <a:t> Теофраст </a:t>
            </a:r>
            <a:r>
              <a:rPr lang="ru-RU" dirty="0" err="1">
                <a:solidFill>
                  <a:srgbClr val="4A4A4A"/>
                </a:solidFill>
                <a:latin typeface="Georgia"/>
              </a:rPr>
              <a:t>Бомбаст</a:t>
            </a:r>
            <a:r>
              <a:rPr lang="ru-RU" dirty="0">
                <a:solidFill>
                  <a:srgbClr val="4A4A4A"/>
                </a:solidFill>
                <a:latin typeface="Georgia"/>
              </a:rPr>
              <a:t> Фон </a:t>
            </a:r>
            <a:r>
              <a:rPr lang="ru-RU" dirty="0" err="1">
                <a:solidFill>
                  <a:srgbClr val="4A4A4A"/>
                </a:solidFill>
                <a:latin typeface="Georgia"/>
              </a:rPr>
              <a:t>Гогенгейм</a:t>
            </a:r>
            <a:r>
              <a:rPr lang="ru-RU" dirty="0">
                <a:solidFill>
                  <a:srgbClr val="4A4A4A"/>
                </a:solidFill>
                <a:latin typeface="Georgia"/>
              </a:rPr>
              <a:t>)</a:t>
            </a:r>
          </a:p>
          <a:p>
            <a:pPr algn="ctr"/>
            <a:r>
              <a:rPr lang="ru-RU" dirty="0">
                <a:solidFill>
                  <a:srgbClr val="4A4A4A"/>
                </a:solidFill>
                <a:latin typeface="Georgia"/>
              </a:rPr>
              <a:t>1493–1541 </a:t>
            </a:r>
            <a:r>
              <a:rPr lang="ru-RU" dirty="0" err="1">
                <a:solidFill>
                  <a:srgbClr val="4A4A4A"/>
                </a:solidFill>
                <a:latin typeface="Georgia"/>
              </a:rPr>
              <a:t>рр</a:t>
            </a:r>
            <a:r>
              <a:rPr lang="ru-RU" dirty="0">
                <a:solidFill>
                  <a:srgbClr val="4A4A4A"/>
                </a:solidFill>
                <a:latin typeface="Georgia"/>
              </a:rPr>
              <a:t>.</a:t>
            </a:r>
            <a:endParaRPr lang="ru-RU" b="0" i="0" dirty="0">
              <a:solidFill>
                <a:srgbClr val="4A4A4A"/>
              </a:solidFill>
              <a:effectLst/>
              <a:latin typeface="Georgia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41667" y="379283"/>
            <a:ext cx="10431888" cy="107274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Arial" pitchFamily="34" charset="0"/>
              </a:rPr>
              <a:t>	</a:t>
            </a:r>
            <a:r>
              <a:rPr kumimoji="0" lang="uk-UA" sz="36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Book Antiqua" pitchFamily="18" charset="0"/>
                <a:cs typeface="Arial" pitchFamily="34" charset="0"/>
              </a:rPr>
              <a:t>Все - отрута, все - ліки; </a:t>
            </a:r>
            <a:r>
              <a:rPr kumimoji="0" lang="uk-UA" sz="3600" b="1" i="1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Book Antiqua" pitchFamily="18" charset="0"/>
                <a:cs typeface="Arial" pitchFamily="34" charset="0"/>
              </a:rPr>
              <a:t> </a:t>
            </a:r>
            <a:r>
              <a:rPr kumimoji="0" lang="uk-UA" sz="36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Book Antiqua" pitchFamily="18" charset="0"/>
                <a:cs typeface="Arial" pitchFamily="34" charset="0"/>
              </a:rPr>
              <a:t>те та інше визначає доза.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27" b="33176"/>
          <a:stretch/>
        </p:blipFill>
        <p:spPr bwMode="auto">
          <a:xfrm>
            <a:off x="602753" y="1567231"/>
            <a:ext cx="8207537" cy="42282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5372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81F33F07-2A42-4B2F-8F40-E77A22C8F5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294" y="188176"/>
            <a:ext cx="2461848" cy="333079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9D07152-889B-4767-9822-5418244E2151}"/>
              </a:ext>
            </a:extLst>
          </p:cNvPr>
          <p:cNvSpPr txBox="1"/>
          <p:nvPr/>
        </p:nvSpPr>
        <p:spPr>
          <a:xfrm>
            <a:off x="4786662" y="639379"/>
            <a:ext cx="609704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Альберт Швейцер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(1875 – 1965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рр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Німецько-французький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протестантський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теолог,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філософ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лікар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лауреат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Нобелівської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премії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миру (1952 р.)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CCC205B-2D47-4638-A0F9-34B07E8122B3}"/>
              </a:ext>
            </a:extLst>
          </p:cNvPr>
          <p:cNvSpPr txBox="1"/>
          <p:nvPr/>
        </p:nvSpPr>
        <p:spPr>
          <a:xfrm>
            <a:off x="207495" y="3554576"/>
            <a:ext cx="1171131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dirty="0"/>
              <a:t>	</a:t>
            </a:r>
            <a:r>
              <a:rPr lang="uk-UA" sz="2000" dirty="0"/>
              <a:t>«Ті люди, які проводять експерименти над тваринами, пов'язані з розробкою нових операцій чи із застосуванням нових медикаментів, тобто, які прищеплюють тваринам хвороби, щоб використовувати отримані результати для лікування </a:t>
            </a:r>
            <a:r>
              <a:rPr lang="uk-UA" sz="2000" dirty="0" err="1"/>
              <a:t>хвороб</a:t>
            </a:r>
            <a:r>
              <a:rPr lang="uk-UA" sz="2000" dirty="0"/>
              <a:t> людей, ніколи не повинні заспокоювати себе тим, що їх жорстокі дії переслідують шляхетні цілі. У кожному окремому випадку вони повинні зважити, чи існує насправді необхідність приносити цю тварину в жертву людству. Вони повинні бути постійно стурбовані тим, щоб послабити біль, наскільки це можливо…». («Культура та етика», 1923р.)</a:t>
            </a:r>
          </a:p>
        </p:txBody>
      </p:sp>
    </p:spTree>
    <p:extLst>
      <p:ext uri="{BB962C8B-B14F-4D97-AF65-F5344CB8AC3E}">
        <p14:creationId xmlns:p14="http://schemas.microsoft.com/office/powerpoint/2010/main" val="2045389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ECACE52-9A00-4B88-B6E6-674B340B0860}"/>
              </a:ext>
            </a:extLst>
          </p:cNvPr>
          <p:cNvSpPr txBox="1"/>
          <p:nvPr/>
        </p:nvSpPr>
        <p:spPr>
          <a:xfrm>
            <a:off x="2215540" y="0"/>
            <a:ext cx="804327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solidFill>
                  <a:srgbClr val="FF0000"/>
                </a:solidFill>
              </a:rPr>
              <a:t>Принципи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гуманної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методології</a:t>
            </a:r>
            <a:r>
              <a:rPr lang="ru-RU" sz="2400" b="1" dirty="0">
                <a:solidFill>
                  <a:srgbClr val="FF0000"/>
                </a:solidFill>
              </a:rPr>
              <a:t> медико-</a:t>
            </a:r>
            <a:r>
              <a:rPr lang="ru-RU" sz="2400" b="1" dirty="0" err="1">
                <a:solidFill>
                  <a:srgbClr val="FF0000"/>
                </a:solidFill>
              </a:rPr>
              <a:t>біологічних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експериментів</a:t>
            </a:r>
            <a:r>
              <a:rPr lang="ru-RU" sz="2400" b="1" dirty="0">
                <a:solidFill>
                  <a:srgbClr val="FF0000"/>
                </a:solidFill>
              </a:rPr>
              <a:t> на тваринах (принцип </a:t>
            </a:r>
            <a:r>
              <a:rPr lang="ru-RU" sz="2400" b="1" dirty="0" err="1">
                <a:solidFill>
                  <a:srgbClr val="FF0000"/>
                </a:solidFill>
              </a:rPr>
              <a:t>трьох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Rs</a:t>
            </a:r>
            <a:r>
              <a:rPr lang="ru-RU" sz="2400" b="1" dirty="0">
                <a:solidFill>
                  <a:srgbClr val="FF0000"/>
                </a:solidFill>
              </a:rPr>
              <a:t>)</a:t>
            </a:r>
            <a:endParaRPr lang="uk-UA" sz="2400" b="1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7330CF7-318D-4BAB-ACD4-0A45523C66F2}"/>
              </a:ext>
            </a:extLst>
          </p:cNvPr>
          <p:cNvSpPr txBox="1"/>
          <p:nvPr/>
        </p:nvSpPr>
        <p:spPr>
          <a:xfrm>
            <a:off x="207984" y="830997"/>
            <a:ext cx="8785704" cy="5122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uk-UA" sz="2000" b="1" dirty="0">
                <a:solidFill>
                  <a:srgbClr val="FF0000"/>
                </a:solidFill>
              </a:rPr>
              <a:t>Заміна (</a:t>
            </a:r>
            <a:r>
              <a:rPr lang="en-US" sz="2000" b="1" dirty="0">
                <a:solidFill>
                  <a:srgbClr val="FF0000"/>
                </a:solidFill>
              </a:rPr>
              <a:t>Replacement) </a:t>
            </a:r>
            <a:r>
              <a:rPr lang="uk-UA" sz="2000" dirty="0"/>
              <a:t>− використання замість живих тварин альтернативних матеріалів та методів.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uk-UA" sz="2000" b="1" dirty="0">
                <a:solidFill>
                  <a:srgbClr val="FF0000"/>
                </a:solidFill>
              </a:rPr>
              <a:t>Скорочення (</a:t>
            </a:r>
            <a:r>
              <a:rPr lang="en-US" sz="2000" b="1" dirty="0">
                <a:solidFill>
                  <a:srgbClr val="FF0000"/>
                </a:solidFill>
              </a:rPr>
              <a:t>Reduction) </a:t>
            </a:r>
            <a:r>
              <a:rPr lang="en-US" sz="2000" dirty="0"/>
              <a:t>– </a:t>
            </a:r>
            <a:r>
              <a:rPr lang="uk-UA" sz="2000" dirty="0"/>
              <a:t>зменшення кількості тварин, що використовуються в експерименті. Моральний обов'язок експериментатора – досягнення відтворюваних результатів з використанням мінімальної кількості тварин.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uk-UA" sz="2000" b="1" dirty="0">
                <a:solidFill>
                  <a:srgbClr val="FF0000"/>
                </a:solidFill>
              </a:rPr>
              <a:t> Удосконалення (</a:t>
            </a:r>
            <a:r>
              <a:rPr lang="en-US" sz="2000" b="1" dirty="0">
                <a:solidFill>
                  <a:srgbClr val="FF0000"/>
                </a:solidFill>
              </a:rPr>
              <a:t>Refinement) </a:t>
            </a:r>
            <a:r>
              <a:rPr lang="en-US" sz="2000" dirty="0"/>
              <a:t>– </a:t>
            </a:r>
            <a:r>
              <a:rPr lang="uk-UA" sz="2000" dirty="0"/>
              <a:t>удосконалення технології роботи з лабораторними тваринами. Експериментатор повинен звести до мінімуму біль, дискомфорт та незручності у піддослідних тварин. У разі йдеться не про захист лабораторних тварин від експерименту, а про їх захист у процесі експерименту.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D3843DF-1171-44E8-832A-82538073E8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3689" y="1578279"/>
            <a:ext cx="3144554" cy="3870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523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099" y="432857"/>
            <a:ext cx="3982051" cy="2914650"/>
          </a:xfrm>
          <a:prstGeom prst="rect">
            <a:avLst/>
          </a:prstGeom>
        </p:spPr>
      </p:pic>
      <p:sp>
        <p:nvSpPr>
          <p:cNvPr id="5" name="Стрелка вправо 4"/>
          <p:cNvSpPr/>
          <p:nvPr/>
        </p:nvSpPr>
        <p:spPr>
          <a:xfrm>
            <a:off x="6177888" y="1282274"/>
            <a:ext cx="614149" cy="7512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099" y="3665756"/>
            <a:ext cx="3921874" cy="242930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372" y="3665755"/>
            <a:ext cx="2410719" cy="242930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420277" y="-57217"/>
            <a:ext cx="612937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6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Заміна</a:t>
            </a:r>
            <a:r>
              <a:rPr lang="ru-RU" sz="26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prstClr val="black"/>
                </a:solidFill>
                <a:cs typeface="Times New Roman" panose="02020603050405020304" pitchFamily="18" charset="0"/>
              </a:rPr>
              <a:t>хребетних</a:t>
            </a:r>
            <a:r>
              <a:rPr lang="ru-RU" sz="2600" dirty="0">
                <a:solidFill>
                  <a:prstClr val="black"/>
                </a:solidFill>
                <a:cs typeface="Times New Roman" panose="02020603050405020304" pitchFamily="18" charset="0"/>
              </a:rPr>
              <a:t> тварин на </a:t>
            </a:r>
            <a:r>
              <a:rPr lang="ru-RU" sz="26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безхребетних</a:t>
            </a:r>
            <a:endParaRPr lang="ru-RU" sz="2600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71123" y="3206668"/>
            <a:ext cx="81890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Використання</a:t>
            </a:r>
            <a:r>
              <a:rPr lang="ru-RU" sz="2600" dirty="0">
                <a:solidFill>
                  <a:prstClr val="black"/>
                </a:solidFill>
                <a:cs typeface="Times New Roman" panose="02020603050405020304" pitchFamily="18" charset="0"/>
              </a:rPr>
              <a:t> культур тканин та </a:t>
            </a:r>
            <a:r>
              <a:rPr lang="ru-RU" sz="26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мікроорганізмів</a:t>
            </a:r>
            <a:endParaRPr lang="ru-RU" sz="2600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AFEAE88-588F-4779-8CA2-9238DBAC1B41}"/>
              </a:ext>
            </a:extLst>
          </p:cNvPr>
          <p:cNvSpPr txBox="1"/>
          <p:nvPr/>
        </p:nvSpPr>
        <p:spPr>
          <a:xfrm>
            <a:off x="3743515" y="6219411"/>
            <a:ext cx="60970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800" b="1" dirty="0">
                <a:solidFill>
                  <a:srgbClr val="FF0000"/>
                </a:solidFill>
              </a:rPr>
              <a:t>Комп'ютерні та математичні методи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CCA68477-773A-4261-A8A7-4EBE2E7B7E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3372" y="1887533"/>
            <a:ext cx="2410719" cy="142661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2B44B465-1910-4304-8667-8DB993EAED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23372" y="354213"/>
            <a:ext cx="2410718" cy="147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073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485976D-267F-40D5-A4E1-B722675EA7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5066" y="234079"/>
            <a:ext cx="3894550" cy="5488420"/>
          </a:xfrm>
          <a:prstGeom prst="rect">
            <a:avLst/>
          </a:prstGeom>
        </p:spPr>
      </p:pic>
      <p:pic>
        <p:nvPicPr>
          <p:cNvPr id="1026" name="Picture 2" descr="Информатика и Физика: (И5) 04. Управление компьютером. Вспоминаем приѐмы  управления компьютером">
            <a:extLst>
              <a:ext uri="{FF2B5EF4-FFF2-40B4-BE49-F238E27FC236}">
                <a16:creationId xmlns:a16="http://schemas.microsoft.com/office/drawing/2014/main" xmlns="" id="{158BD46D-68B8-4C85-8543-02D32FA60F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462" y="995450"/>
            <a:ext cx="5131032" cy="4384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9688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3901" y="83357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NewRoman"/>
              </a:rPr>
              <a:t>	1. </a:t>
            </a:r>
            <a:r>
              <a:rPr lang="ru-RU" dirty="0" err="1">
                <a:latin typeface="TimesNewRoman"/>
              </a:rPr>
              <a:t>Перехід</a:t>
            </a:r>
            <a:r>
              <a:rPr lang="ru-RU" dirty="0">
                <a:latin typeface="TimesNewRoman"/>
              </a:rPr>
              <a:t> на </a:t>
            </a:r>
            <a:r>
              <a:rPr lang="ru-RU" dirty="0" err="1">
                <a:latin typeface="TimesNewRoman"/>
              </a:rPr>
              <a:t>сторінку</a:t>
            </a:r>
            <a:r>
              <a:rPr lang="ru-RU" dirty="0">
                <a:latin typeface="TimesNewRoman"/>
              </a:rPr>
              <a:t> </a:t>
            </a:r>
            <a:r>
              <a:rPr lang="ru-RU" dirty="0" err="1">
                <a:latin typeface="TimesNewRoman"/>
              </a:rPr>
              <a:t>програми</a:t>
            </a:r>
            <a:r>
              <a:rPr lang="ru-RU" dirty="0">
                <a:latin typeface="TimesNewRoman"/>
              </a:rPr>
              <a:t> </a:t>
            </a:r>
            <a:r>
              <a:rPr lang="ru-RU" dirty="0">
                <a:latin typeface="TimesNewRoman"/>
                <a:hlinkClick r:id="rId2"/>
              </a:rPr>
              <a:t>http://www.way2drug.com/gusar/index.html</a:t>
            </a:r>
            <a:r>
              <a:rPr lang="ru-RU" dirty="0">
                <a:latin typeface="TimesNewRoman"/>
              </a:rPr>
              <a:t>. На </a:t>
            </a:r>
            <a:r>
              <a:rPr lang="ru-RU" dirty="0" err="1">
                <a:latin typeface="TimesNewRoman"/>
              </a:rPr>
              <a:t>сторінці</a:t>
            </a:r>
            <a:r>
              <a:rPr lang="ru-RU" dirty="0">
                <a:latin typeface="TimesNewRoman"/>
              </a:rPr>
              <a:t> </a:t>
            </a:r>
            <a:r>
              <a:rPr lang="ru-RU" dirty="0" err="1">
                <a:latin typeface="TimesNewRoman"/>
              </a:rPr>
              <a:t>знаходиться</a:t>
            </a:r>
            <a:r>
              <a:rPr lang="ru-RU" dirty="0">
                <a:latin typeface="TimesNewRoman"/>
              </a:rPr>
              <a:t> </a:t>
            </a:r>
            <a:r>
              <a:rPr lang="ru-RU" dirty="0" err="1">
                <a:latin typeface="TimesNewRoman"/>
              </a:rPr>
              <a:t>загальна</a:t>
            </a:r>
            <a:r>
              <a:rPr lang="ru-RU" dirty="0">
                <a:latin typeface="TimesNewRoman"/>
              </a:rPr>
              <a:t> </a:t>
            </a:r>
            <a:r>
              <a:rPr lang="ru-RU" dirty="0" err="1">
                <a:latin typeface="TimesNewRoman"/>
              </a:rPr>
              <a:t>інформація</a:t>
            </a:r>
            <a:r>
              <a:rPr lang="ru-RU" dirty="0">
                <a:latin typeface="TimesNewRoman"/>
              </a:rPr>
              <a:t> про </a:t>
            </a:r>
            <a:r>
              <a:rPr lang="ru-RU" dirty="0" err="1">
                <a:latin typeface="TimesNewRoman"/>
              </a:rPr>
              <a:t>програму</a:t>
            </a:r>
            <a:r>
              <a:rPr lang="ru-RU" dirty="0">
                <a:latin typeface="TimesNewRoman"/>
              </a:rPr>
              <a:t> та </a:t>
            </a:r>
            <a:r>
              <a:rPr lang="ru-RU" dirty="0" err="1">
                <a:latin typeface="TimesNewRoman"/>
              </a:rPr>
              <a:t>новини</a:t>
            </a:r>
            <a:r>
              <a:rPr lang="ru-RU" dirty="0">
                <a:latin typeface="TimesNewRoman"/>
              </a:rPr>
              <a:t> про </a:t>
            </a:r>
            <a:r>
              <a:rPr lang="ru-RU" dirty="0" err="1">
                <a:latin typeface="TimesNewRoman"/>
              </a:rPr>
              <a:t>неї</a:t>
            </a:r>
            <a:r>
              <a:rPr lang="ru-RU" dirty="0">
                <a:latin typeface="TimesNewRoman"/>
              </a:rPr>
              <a:t>. </a:t>
            </a:r>
            <a:r>
              <a:rPr lang="ru-RU" dirty="0" err="1">
                <a:latin typeface="TimesNewRoman"/>
              </a:rPr>
              <a:t>Програма</a:t>
            </a:r>
            <a:r>
              <a:rPr lang="ru-RU" dirty="0">
                <a:latin typeface="TimesNewRoman"/>
              </a:rPr>
              <a:t> є у </a:t>
            </a:r>
            <a:r>
              <a:rPr lang="ru-RU" dirty="0" err="1">
                <a:latin typeface="TimesNewRoman"/>
              </a:rPr>
              <a:t>вільному</a:t>
            </a:r>
            <a:r>
              <a:rPr lang="ru-RU" dirty="0">
                <a:latin typeface="TimesNewRoman"/>
              </a:rPr>
              <a:t> </a:t>
            </a:r>
            <a:r>
              <a:rPr lang="ru-RU" dirty="0" err="1">
                <a:latin typeface="TimesNewRoman"/>
              </a:rPr>
              <a:t>доступі</a:t>
            </a:r>
            <a:r>
              <a:rPr lang="ru-RU" dirty="0">
                <a:latin typeface="TimesNewRoman"/>
              </a:rPr>
              <a:t> без </a:t>
            </a:r>
            <a:r>
              <a:rPr lang="ru-RU" dirty="0" err="1">
                <a:latin typeface="TimesNewRoman"/>
              </a:rPr>
              <a:t>реєстрації</a:t>
            </a:r>
            <a:r>
              <a:rPr lang="ru-RU" dirty="0">
                <a:latin typeface="TimesNewRoman"/>
              </a:rPr>
              <a:t>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282" y="2303035"/>
            <a:ext cx="37877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/>
              <a:t>Стартова</a:t>
            </a:r>
            <a:r>
              <a:rPr lang="ru-RU" b="1" dirty="0"/>
              <a:t> </a:t>
            </a:r>
            <a:r>
              <a:rPr lang="ru-RU" b="1" dirty="0" err="1"/>
              <a:t>сторінка</a:t>
            </a:r>
            <a:r>
              <a:rPr lang="ru-RU" b="1" dirty="0"/>
              <a:t> </a:t>
            </a:r>
            <a:r>
              <a:rPr lang="ru-RU" b="1" dirty="0" err="1"/>
              <a:t>програми</a:t>
            </a:r>
            <a:r>
              <a:rPr lang="ru-RU" b="1" dirty="0"/>
              <a:t> </a:t>
            </a:r>
            <a:r>
              <a:rPr lang="en-US" b="1" dirty="0"/>
              <a:t>GUSAR</a:t>
            </a:r>
            <a:endParaRPr lang="ru-RU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724" y="729688"/>
            <a:ext cx="7482625" cy="57936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6119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56123"/>
            <a:ext cx="12192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На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стартовій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сторінці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програми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є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наступні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вкладки:</a:t>
            </a:r>
          </a:p>
          <a:p>
            <a:pPr algn="just">
              <a:lnSpc>
                <a:spcPct val="125000"/>
              </a:lnSpc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	‒ 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Acute Rat Toxicity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-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прогнозування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і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n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silico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LD</a:t>
            </a:r>
            <a:r>
              <a:rPr lang="en-US" sz="1600" baseline="-25000" dirty="0">
                <a:latin typeface="Arial" pitchFamily="34" charset="0"/>
                <a:cs typeface="Arial" pitchFamily="34" charset="0"/>
              </a:rPr>
              <a:t>50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для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щурів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за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п’ятьма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типами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введення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(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оральний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внутрішньовенний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внутрішньочеревний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підшкірний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інгаляційний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). Для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прогнозування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використовується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навчальна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вибірка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, створена на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основі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даних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SYMYX MDL Toxicity Database,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яка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містить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інформацію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про ~ 10000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хімічних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сполук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з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даними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про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гостру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токсичність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для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щурів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Також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для кожного шляху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введення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зазначається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клас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токсичності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lnSpc>
                <a:spcPct val="125000"/>
              </a:lnSpc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	‒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Antitarget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-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кількісне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прогнозування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антитаргетних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профілів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взаємодії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для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хімічних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сполук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Моделі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QSAR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для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наборів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з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тридцяти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двох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кінцевих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точок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IC50, Ki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і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Kact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)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включають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дані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про 4000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хімічних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сполук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що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взаємодіють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з 18</a:t>
            </a:r>
          </a:p>
          <a:p>
            <a:pPr algn="just">
              <a:lnSpc>
                <a:spcPct val="125000"/>
              </a:lnSpc>
            </a:pPr>
            <a:r>
              <a:rPr lang="ru-RU" sz="1600" dirty="0" err="1">
                <a:latin typeface="Arial" pitchFamily="34" charset="0"/>
                <a:cs typeface="Arial" pitchFamily="34" charset="0"/>
              </a:rPr>
              <a:t>антитаргетними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білками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(13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рецепторів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, 2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ферменти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та 3 транспортера).</a:t>
            </a:r>
          </a:p>
          <a:p>
            <a:pPr algn="just">
              <a:lnSpc>
                <a:spcPct val="125000"/>
              </a:lnSpc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	‒ 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Environmental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-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кількісний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прогноз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екотоксичності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хімічних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сполук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lnSpc>
                <a:spcPct val="125000"/>
              </a:lnSpc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	‒ 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QSAR Method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-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опис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квантово-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механічних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характеристик,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які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використовуються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при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проведенні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розрахунків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Програма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використовує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дескриптори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QNA (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значення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P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та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Q,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розраховані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для кожного атома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молекули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).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Розрахунок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значень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P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і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Q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базується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на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матриці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зв'язності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стандартних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значеннях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потенціалу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іонізації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та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спорідненості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електронів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атомів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у</a:t>
            </a:r>
          </a:p>
          <a:p>
            <a:pPr algn="just">
              <a:lnSpc>
                <a:spcPct val="125000"/>
              </a:lnSpc>
            </a:pPr>
            <a:r>
              <a:rPr lang="ru-RU" sz="1600" dirty="0" err="1">
                <a:latin typeface="Arial" pitchFamily="34" charset="0"/>
                <a:cs typeface="Arial" pitchFamily="34" charset="0"/>
              </a:rPr>
              <a:t>молекулі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.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Загальна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оцінка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властивостей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хімічної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сполуки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розраховується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як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середнє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значення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функції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P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та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Q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значень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атомів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молекули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в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просторі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дескрипторів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QNA.</a:t>
            </a:r>
          </a:p>
          <a:p>
            <a:pPr algn="just">
              <a:lnSpc>
                <a:spcPct val="125000"/>
              </a:lnSpc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‒ 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Applicability Domain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‒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сторінка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що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містить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опис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параметрів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пов'язаних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з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визначенням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реальності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прогнозу для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тестової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сполуки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lnSpc>
                <a:spcPct val="125000"/>
              </a:lnSpc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	‒ 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Consensus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-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опис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алгоритму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проведення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розрахунків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lnSpc>
                <a:spcPct val="125000"/>
              </a:lnSpc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	‒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References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-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посилання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на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літературні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джерела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та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бази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даних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656295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6999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NewRoman"/>
              </a:rPr>
              <a:t>	</a:t>
            </a:r>
            <a:r>
              <a:rPr lang="ru-RU" b="1" dirty="0" err="1">
                <a:solidFill>
                  <a:srgbClr val="FF0000"/>
                </a:solidFill>
                <a:latin typeface="TimesNewRoman"/>
              </a:rPr>
              <a:t>Перехід</a:t>
            </a:r>
            <a:r>
              <a:rPr lang="ru-RU" b="1" dirty="0">
                <a:solidFill>
                  <a:srgbClr val="FF0000"/>
                </a:solidFill>
                <a:latin typeface="TimesNewRoman"/>
              </a:rPr>
              <a:t> до </a:t>
            </a:r>
            <a:r>
              <a:rPr lang="ru-RU" b="1" dirty="0" err="1">
                <a:solidFill>
                  <a:srgbClr val="FF0000"/>
                </a:solidFill>
                <a:latin typeface="TimesNewRoman"/>
              </a:rPr>
              <a:t>сторінки</a:t>
            </a:r>
            <a:r>
              <a:rPr lang="ru-RU" b="1" dirty="0">
                <a:solidFill>
                  <a:srgbClr val="FF0000"/>
                </a:solidFill>
                <a:latin typeface="TimesNewRoman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NewRoman"/>
              </a:rPr>
              <a:t>розрахунку</a:t>
            </a:r>
            <a:r>
              <a:rPr lang="ru-RU" b="1" dirty="0">
                <a:solidFill>
                  <a:srgbClr val="FF0000"/>
                </a:solidFill>
                <a:latin typeface="TimesNewRoman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NewRoman"/>
              </a:rPr>
              <a:t>токсичності</a:t>
            </a:r>
            <a:endParaRPr lang="ru-RU" b="1" dirty="0">
              <a:solidFill>
                <a:srgbClr val="FF0000"/>
              </a:solidFill>
              <a:latin typeface="TimesNewRoman"/>
            </a:endParaRPr>
          </a:p>
          <a:p>
            <a:r>
              <a:rPr lang="ru-RU" dirty="0">
                <a:latin typeface="TimesNewRoman"/>
              </a:rPr>
              <a:t>	Для переходу на </a:t>
            </a:r>
            <a:r>
              <a:rPr lang="ru-RU" dirty="0" err="1">
                <a:latin typeface="TimesNewRoman"/>
              </a:rPr>
              <a:t>сторінку</a:t>
            </a:r>
            <a:r>
              <a:rPr lang="ru-RU" dirty="0">
                <a:latin typeface="TimesNewRoman"/>
              </a:rPr>
              <a:t> </a:t>
            </a:r>
            <a:r>
              <a:rPr lang="ru-RU" dirty="0" err="1">
                <a:latin typeface="TimesNewRoman"/>
              </a:rPr>
              <a:t>розрахунку</a:t>
            </a:r>
            <a:r>
              <a:rPr lang="ru-RU" dirty="0">
                <a:latin typeface="TimesNewRoman"/>
              </a:rPr>
              <a:t> </a:t>
            </a:r>
            <a:r>
              <a:rPr lang="ru-RU" dirty="0" err="1">
                <a:latin typeface="TimesNewRoman"/>
              </a:rPr>
              <a:t>обираємо</a:t>
            </a:r>
            <a:r>
              <a:rPr lang="ru-RU" dirty="0">
                <a:latin typeface="TimesNewRoman"/>
              </a:rPr>
              <a:t> </a:t>
            </a:r>
            <a:r>
              <a:rPr lang="ru-RU" dirty="0" err="1">
                <a:latin typeface="TimesNewRoman"/>
              </a:rPr>
              <a:t>клавішу</a:t>
            </a:r>
            <a:r>
              <a:rPr lang="ru-RU" dirty="0">
                <a:latin typeface="TimesNewRoman"/>
              </a:rPr>
              <a:t> ≪</a:t>
            </a:r>
            <a:r>
              <a:rPr lang="ru-RU" b="1" dirty="0" err="1">
                <a:latin typeface="TimesNewRoman,Bold"/>
              </a:rPr>
              <a:t>Acute</a:t>
            </a:r>
            <a:r>
              <a:rPr lang="ru-RU" b="1" dirty="0">
                <a:latin typeface="TimesNewRoman,Bold"/>
              </a:rPr>
              <a:t> </a:t>
            </a:r>
            <a:r>
              <a:rPr lang="ru-RU" b="1" dirty="0" err="1">
                <a:latin typeface="TimesNewRoman,Bold"/>
              </a:rPr>
              <a:t>Rat</a:t>
            </a:r>
            <a:r>
              <a:rPr lang="ru-RU" b="1" dirty="0">
                <a:latin typeface="TimesNewRoman,Bold"/>
              </a:rPr>
              <a:t> </a:t>
            </a:r>
            <a:r>
              <a:rPr lang="en-US" b="1" dirty="0">
                <a:latin typeface="TimesNewRoman,Bold"/>
              </a:rPr>
              <a:t>Toxicity</a:t>
            </a:r>
            <a:r>
              <a:rPr lang="en-US" dirty="0">
                <a:latin typeface="TimesNewRoman"/>
              </a:rPr>
              <a:t>≫.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975" y="1418352"/>
            <a:ext cx="6677025" cy="54396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4" y="813242"/>
            <a:ext cx="8525814" cy="1544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Прямая со стрелкой 3"/>
          <p:cNvCxnSpPr/>
          <p:nvPr/>
        </p:nvCxnSpPr>
        <p:spPr>
          <a:xfrm flipH="1">
            <a:off x="3438659" y="693330"/>
            <a:ext cx="5164429" cy="892178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5378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871</TotalTime>
  <Words>308</Words>
  <Application>Microsoft Office PowerPoint</Application>
  <PresentationFormat>Произвольный</PresentationFormat>
  <Paragraphs>50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Office Theme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 Чаленко</dc:creator>
  <cp:lastModifiedBy>234</cp:lastModifiedBy>
  <cp:revision>40</cp:revision>
  <cp:lastPrinted>2022-01-27T10:41:31Z</cp:lastPrinted>
  <dcterms:created xsi:type="dcterms:W3CDTF">2021-03-30T06:11:25Z</dcterms:created>
  <dcterms:modified xsi:type="dcterms:W3CDTF">2022-02-17T08:22:50Z</dcterms:modified>
</cp:coreProperties>
</file>