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41"/>
  </p:notesMasterIdLst>
  <p:sldIdLst>
    <p:sldId id="294" r:id="rId2"/>
    <p:sldId id="326" r:id="rId3"/>
    <p:sldId id="359" r:id="rId4"/>
    <p:sldId id="334" r:id="rId5"/>
    <p:sldId id="366" r:id="rId6"/>
    <p:sldId id="367" r:id="rId7"/>
    <p:sldId id="288" r:id="rId8"/>
    <p:sldId id="295" r:id="rId9"/>
    <p:sldId id="287" r:id="rId10"/>
    <p:sldId id="369" r:id="rId11"/>
    <p:sldId id="372" r:id="rId12"/>
    <p:sldId id="374" r:id="rId13"/>
    <p:sldId id="373" r:id="rId14"/>
    <p:sldId id="371" r:id="rId15"/>
    <p:sldId id="375" r:id="rId16"/>
    <p:sldId id="355" r:id="rId17"/>
    <p:sldId id="340" r:id="rId18"/>
    <p:sldId id="341" r:id="rId19"/>
    <p:sldId id="342" r:id="rId20"/>
    <p:sldId id="343" r:id="rId21"/>
    <p:sldId id="293" r:id="rId22"/>
    <p:sldId id="356" r:id="rId23"/>
    <p:sldId id="378" r:id="rId24"/>
    <p:sldId id="381" r:id="rId25"/>
    <p:sldId id="380" r:id="rId26"/>
    <p:sldId id="336" r:id="rId27"/>
    <p:sldId id="337" r:id="rId28"/>
    <p:sldId id="338" r:id="rId29"/>
    <p:sldId id="339" r:id="rId30"/>
    <p:sldId id="351" r:id="rId31"/>
    <p:sldId id="352" r:id="rId32"/>
    <p:sldId id="354" r:id="rId33"/>
    <p:sldId id="297" r:id="rId34"/>
    <p:sldId id="298" r:id="rId35"/>
    <p:sldId id="382" r:id="rId36"/>
    <p:sldId id="353" r:id="rId37"/>
    <p:sldId id="376" r:id="rId38"/>
    <p:sldId id="368" r:id="rId39"/>
    <p:sldId id="379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3300"/>
    <a:srgbClr val="6699FF"/>
    <a:srgbClr val="66FF33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2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30003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0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0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300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40C2685-88D6-48B5-9AAF-79B68C0BB79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10035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035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035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036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3F756D1-495B-4204-975E-20F5EE1B6934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0036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E117D-AA0C-4CBE-8763-616838A3C08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5FC53-A17E-49FC-BAAC-3F170F44DFA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9717012-E7C4-4A9A-B0C0-4E5617EE32C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F46EC9B-4272-4ECA-BD98-6484BD86E1E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CEF87-7DF2-4183-8636-170F79BFE40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39CF8-3C58-4952-A946-AE538401B98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E972D-AC71-48DF-8513-43EB535480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9C68A-0D59-4B00-BD26-5DA663BE0F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D204F-1EE9-4ECA-90EA-8146F1FD990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772F1-BD15-4534-9A8A-DE02B2B42D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7844C-8EA1-4B2E-835B-EBC112BF1E3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6AEBA-D1CE-4D39-8AA9-4B48D902F80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99331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9332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93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9933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993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6D8C97C-CF79-4135-ABCC-C059CB84F18E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9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0.jpeg"/><Relationship Id="rId4" Type="http://schemas.openxmlformats.org/officeDocument/2006/relationships/oleObject" Target="../embeddings/oleObject12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Diabetes Mellitus in Children</a:t>
            </a:r>
            <a:endParaRPr lang="ru-RU"/>
          </a:p>
        </p:txBody>
      </p:sp>
      <p:graphicFrame>
        <p:nvGraphicFramePr>
          <p:cNvPr id="120835" name="Object 3"/>
          <p:cNvGraphicFramePr>
            <a:graphicFrameLocks noChangeAspect="1"/>
          </p:cNvGraphicFramePr>
          <p:nvPr>
            <p:ph idx="1"/>
          </p:nvPr>
        </p:nvGraphicFramePr>
        <p:xfrm>
          <a:off x="827088" y="1622425"/>
          <a:ext cx="7127875" cy="5235575"/>
        </p:xfrm>
        <a:graphic>
          <a:graphicData uri="http://schemas.openxmlformats.org/presentationml/2006/ole">
            <p:oleObj spid="_x0000_s120835" name="Точечный рисунок" r:id="rId3" imgW="4667902" imgH="3428571" progId="Paint.Picture">
              <p:embed/>
            </p:oleObj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6788" name="Picture 4" descr="Фрагмент (7)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908050"/>
            <a:ext cx="4038600" cy="5041900"/>
          </a:xfrm>
          <a:noFill/>
          <a:ln/>
        </p:spPr>
      </p:pic>
      <p:pic>
        <p:nvPicPr>
          <p:cNvPr id="246793" name="Picture 9" descr="pf_ipt_paradigm_sensor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7900" y="981075"/>
            <a:ext cx="4176713" cy="4752975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2932" name="Picture 4" descr="Guardian RT Torso 3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333375"/>
            <a:ext cx="6985000" cy="6335713"/>
          </a:xfrm>
          <a:noFill/>
          <a:ln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7028" name="Picture 4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404813"/>
            <a:ext cx="4464050" cy="6119812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4980" name="Picture 4" descr="Маргарита 2 мес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692150"/>
            <a:ext cx="4465637" cy="5689600"/>
          </a:xfrm>
          <a:noFill/>
          <a:ln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9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0884" name="Picture 4" descr="Pres Kit_PressKitSticker-k copy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6300" y="1052513"/>
            <a:ext cx="4271963" cy="4967287"/>
          </a:xfrm>
          <a:noFill/>
          <a:ln/>
        </p:spPr>
      </p:pic>
      <p:pic>
        <p:nvPicPr>
          <p:cNvPr id="250889" name="Picture 9" descr="pf_products_infusion_qsplus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51500" y="2060575"/>
            <a:ext cx="3168650" cy="3744913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0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3172" name="Picture 4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 l="3149" t="1422" r="48920" b="15443"/>
          <a:stretch>
            <a:fillRect/>
          </a:stretch>
        </p:blipFill>
        <p:spPr>
          <a:xfrm>
            <a:off x="2809875" y="549275"/>
            <a:ext cx="4210050" cy="554355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 regimen</a:t>
            </a:r>
            <a:endParaRPr lang="ru-RU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346825" cy="4495800"/>
          </a:xfrm>
        </p:spPr>
        <p:txBody>
          <a:bodyPr/>
          <a:lstStyle/>
          <a:p>
            <a:r>
              <a:rPr lang="en-US" sz="3600"/>
              <a:t>Basis permanent Ins secretion (immitation by long acting Ins)</a:t>
            </a:r>
          </a:p>
          <a:p>
            <a:r>
              <a:rPr lang="en-US" sz="3600"/>
              <a:t>Bolus (immitation of stimulation Ins secretion) – short Ins </a:t>
            </a:r>
            <a:endParaRPr lang="ru-RU" sz="3600"/>
          </a:p>
        </p:txBody>
      </p:sp>
      <p:pic>
        <p:nvPicPr>
          <p:cNvPr id="211974" name="Picture 6"/>
          <p:cNvPicPr>
            <a:picLocks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16688" y="4652963"/>
            <a:ext cx="2627312" cy="2205037"/>
          </a:xfrm>
          <a:noFill/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Duration of Ins acting</a:t>
            </a:r>
            <a:endParaRPr lang="ru-RU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691063" cy="449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600"/>
              <a:t>Very fast acting </a:t>
            </a:r>
          </a:p>
          <a:p>
            <a:pPr>
              <a:buFont typeface="Wingdings" pitchFamily="2" charset="2"/>
              <a:buNone/>
            </a:pPr>
            <a:r>
              <a:rPr lang="en-US" sz="4000"/>
              <a:t>Fast acting</a:t>
            </a:r>
          </a:p>
          <a:p>
            <a:pPr>
              <a:buFont typeface="Wingdings" pitchFamily="2" charset="2"/>
              <a:buNone/>
            </a:pPr>
            <a:r>
              <a:rPr lang="en-US" sz="4000"/>
              <a:t>Intermediate acting</a:t>
            </a:r>
          </a:p>
          <a:p>
            <a:pPr>
              <a:buFont typeface="Wingdings" pitchFamily="2" charset="2"/>
              <a:buNone/>
            </a:pPr>
            <a:r>
              <a:rPr lang="en-US" sz="4000"/>
              <a:t>Long acting</a:t>
            </a:r>
          </a:p>
          <a:p>
            <a:pPr>
              <a:buFont typeface="Wingdings" pitchFamily="2" charset="2"/>
              <a:buNone/>
            </a:pPr>
            <a:r>
              <a:rPr lang="en-US" sz="4000"/>
              <a:t>Ultra-long acting</a:t>
            </a:r>
          </a:p>
          <a:p>
            <a:pPr>
              <a:buFont typeface="Wingdings" pitchFamily="2" charset="2"/>
              <a:buNone/>
            </a:pPr>
            <a:r>
              <a:rPr lang="en-US" sz="4000"/>
              <a:t>Ins mixtures</a:t>
            </a:r>
          </a:p>
          <a:p>
            <a:endParaRPr lang="ru-RU" sz="4000"/>
          </a:p>
        </p:txBody>
      </p:sp>
      <p:pic>
        <p:nvPicPr>
          <p:cNvPr id="192517" name="Picture 5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3800" y="1700213"/>
            <a:ext cx="4140200" cy="44656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Short – effect medication</a:t>
            </a:r>
            <a:endParaRPr lang="ru-RU" sz="540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/>
            <a:endParaRPr lang="en-US" sz="3600"/>
          </a:p>
          <a:p>
            <a:pPr algn="ctr"/>
            <a:r>
              <a:rPr lang="en-US" sz="3600"/>
              <a:t>Onset in 15 -30 min</a:t>
            </a:r>
          </a:p>
          <a:p>
            <a:pPr algn="ctr"/>
            <a:r>
              <a:rPr lang="en-US" sz="3600"/>
              <a:t>Peak 1.5-3 hrs</a:t>
            </a:r>
          </a:p>
          <a:p>
            <a:pPr algn="ctr"/>
            <a:r>
              <a:rPr lang="en-US" sz="3600"/>
              <a:t>Duration 4-6 hrs</a:t>
            </a:r>
            <a:endParaRPr lang="ru-RU" sz="3600"/>
          </a:p>
        </p:txBody>
      </p:sp>
      <p:graphicFrame>
        <p:nvGraphicFramePr>
          <p:cNvPr id="193542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4648200" y="1989138"/>
          <a:ext cx="5468938" cy="3744912"/>
        </p:xfrm>
        <a:graphic>
          <a:graphicData uri="http://schemas.openxmlformats.org/presentationml/2006/ole">
            <p:oleObj spid="_x0000_s193542" name="Точечный рисунок" r:id="rId3" imgW="8790476" imgH="3495238" progId="Paint.Picture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Medium-effect medication</a:t>
            </a:r>
            <a:endParaRPr lang="ru-RU" sz="540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3635375" cy="4495800"/>
          </a:xfrm>
        </p:spPr>
        <p:txBody>
          <a:bodyPr/>
          <a:lstStyle/>
          <a:p>
            <a:pPr algn="ctr"/>
            <a:endParaRPr lang="en-US" sz="3600"/>
          </a:p>
          <a:p>
            <a:pPr algn="ctr">
              <a:buFont typeface="Wingdings" pitchFamily="2" charset="2"/>
              <a:buNone/>
            </a:pPr>
            <a:r>
              <a:rPr lang="en-US" sz="3600"/>
              <a:t>Onset in 1.5 hrs</a:t>
            </a:r>
          </a:p>
          <a:p>
            <a:pPr algn="ctr">
              <a:buFont typeface="Wingdings" pitchFamily="2" charset="2"/>
              <a:buNone/>
            </a:pPr>
            <a:r>
              <a:rPr lang="en-US" sz="3600"/>
              <a:t>Peak 4-12 hrs</a:t>
            </a:r>
          </a:p>
          <a:p>
            <a:pPr algn="ctr">
              <a:buFont typeface="Wingdings" pitchFamily="2" charset="2"/>
              <a:buNone/>
            </a:pPr>
            <a:r>
              <a:rPr lang="en-US" sz="3600"/>
              <a:t>Duration 12-18 hrs</a:t>
            </a:r>
            <a:endParaRPr lang="ru-RU" sz="3600"/>
          </a:p>
          <a:p>
            <a:endParaRPr lang="ru-RU" sz="2800"/>
          </a:p>
        </p:txBody>
      </p:sp>
      <p:graphicFrame>
        <p:nvGraphicFramePr>
          <p:cNvPr id="194566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3635375" y="1412875"/>
          <a:ext cx="5051425" cy="4392613"/>
        </p:xfrm>
        <a:graphic>
          <a:graphicData uri="http://schemas.openxmlformats.org/presentationml/2006/ole">
            <p:oleObj spid="_x0000_s194566" name="Точечный рисунок" r:id="rId3" imgW="9190476" imgH="6039693" progId="Paint.Picture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Historical Data </a:t>
            </a:r>
            <a:endParaRPr lang="ru-RU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1412875"/>
            <a:ext cx="8147050" cy="5040313"/>
          </a:xfrm>
        </p:spPr>
        <p:txBody>
          <a:bodyPr/>
          <a:lstStyle/>
          <a:p>
            <a:r>
              <a:rPr lang="en-US" sz="2800"/>
              <a:t>1921 yr Banting &amp; Best (USA) extracted INS</a:t>
            </a:r>
          </a:p>
          <a:p>
            <a:r>
              <a:rPr lang="en-US" sz="2800"/>
              <a:t>1923 yr Ins production and first injection to teenager (USA)   and Ins industry “Lilly” (USA) &amp; “Novo Nordisk” Danmark</a:t>
            </a:r>
          </a:p>
          <a:p>
            <a:r>
              <a:rPr lang="en-US" sz="2800"/>
              <a:t>1923 yr the Nobel Prize for Ins discovering</a:t>
            </a:r>
          </a:p>
          <a:p>
            <a:r>
              <a:rPr lang="en-US" sz="2800"/>
              <a:t>1936 yr Hagedorn synthesized firs prolonged Ins (with Zn)</a:t>
            </a:r>
            <a:endParaRPr lang="ru-RU" sz="2800"/>
          </a:p>
        </p:txBody>
      </p:sp>
      <p:pic>
        <p:nvPicPr>
          <p:cNvPr id="173061" name="Picture 5" descr="MMj03544060000[1]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5300663"/>
            <a:ext cx="1541463" cy="1223962"/>
          </a:xfrm>
          <a:noFill/>
          <a:ln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/>
            </a:r>
            <a:br>
              <a:rPr lang="en-US" sz="4000"/>
            </a:br>
            <a:r>
              <a:rPr lang="en-US" sz="4000"/>
              <a:t>Long-effect medication</a:t>
            </a:r>
            <a:br>
              <a:rPr lang="en-US" sz="4000"/>
            </a:br>
            <a:r>
              <a:rPr lang="ru-RU" sz="4000"/>
              <a:t/>
            </a:r>
            <a:br>
              <a:rPr lang="ru-RU" sz="4000"/>
            </a:br>
            <a:endParaRPr lang="ru-RU" sz="400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9138"/>
            <a:ext cx="4043363" cy="410686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3600"/>
              <a:t>Onset in 4-6 hrs</a:t>
            </a:r>
          </a:p>
          <a:p>
            <a:pPr algn="ctr">
              <a:buFont typeface="Wingdings" pitchFamily="2" charset="2"/>
              <a:buNone/>
            </a:pPr>
            <a:r>
              <a:rPr lang="en-US" sz="3600"/>
              <a:t>Peak 10-18 hrs</a:t>
            </a:r>
          </a:p>
          <a:p>
            <a:pPr algn="ctr">
              <a:buFont typeface="Wingdings" pitchFamily="2" charset="2"/>
              <a:buNone/>
            </a:pPr>
            <a:r>
              <a:rPr lang="en-US" sz="3600"/>
              <a:t>Duration 20-26 hrs</a:t>
            </a:r>
            <a:endParaRPr lang="ru-RU" sz="3600"/>
          </a:p>
          <a:p>
            <a:endParaRPr lang="ru-RU" sz="2800"/>
          </a:p>
        </p:txBody>
      </p:sp>
      <p:graphicFrame>
        <p:nvGraphicFramePr>
          <p:cNvPr id="195589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4427538" y="1989138"/>
          <a:ext cx="4716462" cy="3671887"/>
        </p:xfrm>
        <a:graphic>
          <a:graphicData uri="http://schemas.openxmlformats.org/presentationml/2006/ole">
            <p:oleObj spid="_x0000_s195589" name="Точечный рисунок" r:id="rId3" imgW="8961905" imgH="3362794" progId="Paint.Picture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19811" name="Object 3"/>
          <p:cNvGraphicFramePr>
            <a:graphicFrameLocks noChangeAspect="1"/>
          </p:cNvGraphicFramePr>
          <p:nvPr>
            <p:ph idx="1"/>
          </p:nvPr>
        </p:nvGraphicFramePr>
        <p:xfrm>
          <a:off x="468313" y="333375"/>
          <a:ext cx="8280400" cy="5762625"/>
        </p:xfrm>
        <a:graphic>
          <a:graphicData uri="http://schemas.openxmlformats.org/presentationml/2006/ole">
            <p:oleObj spid="_x0000_s119811" name="Точечный рисунок" r:id="rId3" imgW="8714286" imgH="6087325" progId="Paint.Picture">
              <p:embed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 doses</a:t>
            </a:r>
            <a:endParaRPr lang="ru-RU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116013" y="1600200"/>
            <a:ext cx="7570787" cy="4495800"/>
          </a:xfrm>
        </p:spPr>
        <p:txBody>
          <a:bodyPr/>
          <a:lstStyle/>
          <a:p>
            <a:r>
              <a:rPr lang="en-US" sz="2800"/>
              <a:t>First DM (Debut)</a:t>
            </a:r>
            <a:r>
              <a:rPr lang="ru-RU" sz="2800"/>
              <a:t> </a:t>
            </a:r>
            <a:r>
              <a:rPr lang="en-US" sz="2800"/>
              <a:t>– </a:t>
            </a:r>
            <a:r>
              <a:rPr lang="ru-RU" sz="2800"/>
              <a:t>0</a:t>
            </a:r>
            <a:r>
              <a:rPr lang="en-US" sz="2800"/>
              <a:t>.</a:t>
            </a:r>
            <a:r>
              <a:rPr lang="ru-RU" sz="2800"/>
              <a:t>5-0</a:t>
            </a:r>
            <a:r>
              <a:rPr lang="en-US" sz="2800"/>
              <a:t>.</a:t>
            </a:r>
            <a:r>
              <a:rPr lang="ru-RU" sz="2800"/>
              <a:t>6</a:t>
            </a:r>
            <a:r>
              <a:rPr lang="en-US" sz="2800"/>
              <a:t> U/kg</a:t>
            </a:r>
          </a:p>
          <a:p>
            <a:r>
              <a:rPr lang="en-US" sz="2800"/>
              <a:t>Honeymoon period – 0.3-0.4 U/kg</a:t>
            </a:r>
          </a:p>
          <a:p>
            <a:r>
              <a:rPr lang="en-US" sz="2800"/>
              <a:t>Remission (compensated) - &lt; 0.5 U/kg</a:t>
            </a:r>
          </a:p>
          <a:p>
            <a:r>
              <a:rPr lang="en-US" sz="2800"/>
              <a:t>Prolonged DM 0.7-0.8 U/kg</a:t>
            </a:r>
          </a:p>
          <a:p>
            <a:r>
              <a:rPr lang="en-US" sz="2800"/>
              <a:t>Ketoacidosis 1.0 -1.5 U/kg</a:t>
            </a:r>
          </a:p>
          <a:p>
            <a:r>
              <a:rPr lang="en-US" sz="2800"/>
              <a:t>Prepuberty period – 0.6-1.0 U/kg</a:t>
            </a:r>
          </a:p>
          <a:p>
            <a:r>
              <a:rPr lang="en-US" sz="2800"/>
              <a:t>Puberty period- 1.0 -2.0 U/kg</a:t>
            </a:r>
            <a:endParaRPr lang="ru-RU" sz="2800"/>
          </a:p>
        </p:txBody>
      </p:sp>
      <p:pic>
        <p:nvPicPr>
          <p:cNvPr id="212997" name="Picture 5" descr="j0240719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868863"/>
            <a:ext cx="1547813" cy="1989137"/>
          </a:xfrm>
          <a:noFill/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Honeymoon period</a:t>
            </a:r>
            <a:endParaRPr lang="ru-RU"/>
          </a:p>
        </p:txBody>
      </p:sp>
      <p:pic>
        <p:nvPicPr>
          <p:cNvPr id="269316" name="Picture 4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268413"/>
            <a:ext cx="7632700" cy="5040312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Manifestation of the DM if the 80-90% betta cells were destructed</a:t>
            </a:r>
            <a:endParaRPr lang="ru-RU" sz="4000"/>
          </a:p>
        </p:txBody>
      </p:sp>
      <p:graphicFrame>
        <p:nvGraphicFramePr>
          <p:cNvPr id="290819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0" y="1557338"/>
          <a:ext cx="5148263" cy="3743325"/>
        </p:xfrm>
        <a:graphic>
          <a:graphicData uri="http://schemas.openxmlformats.org/presentationml/2006/ole">
            <p:oleObj spid="_x0000_s290819" name="Точечный рисунок" r:id="rId3" imgW="9135750" imgH="4266667" progId="Paint.Picture">
              <p:embed/>
            </p:oleObj>
          </a:graphicData>
        </a:graphic>
      </p:graphicFrame>
      <p:graphicFrame>
        <p:nvGraphicFramePr>
          <p:cNvPr id="290820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5148263" y="1557338"/>
          <a:ext cx="4211637" cy="3743325"/>
        </p:xfrm>
        <a:graphic>
          <a:graphicData uri="http://schemas.openxmlformats.org/presentationml/2006/ole">
            <p:oleObj spid="_x0000_s290820" name="Точечный рисунок" r:id="rId4" imgW="5095238" imgH="4048690" progId="Paint.Picture">
              <p:embed/>
            </p:oleObj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Honeymoon period</a:t>
            </a:r>
            <a:endParaRPr lang="ru-RU"/>
          </a:p>
        </p:txBody>
      </p:sp>
      <p:pic>
        <p:nvPicPr>
          <p:cNvPr id="289796" name="Picture 4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628775"/>
            <a:ext cx="7416800" cy="4321175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24" name="Picture 4" descr="DSC00135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4800" y="1600200"/>
            <a:ext cx="5994400" cy="4495800"/>
          </a:xfrm>
          <a:noFill/>
          <a:ln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6372" name="Picture 4" descr="DSC00136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4800" y="1600200"/>
            <a:ext cx="5994400" cy="4495800"/>
          </a:xfrm>
          <a:noFill/>
          <a:ln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8420" name="Picture 4" descr="DSC00138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4800" y="1600200"/>
            <a:ext cx="5994400" cy="4495800"/>
          </a:xfrm>
          <a:noFill/>
          <a:ln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0468" name="Picture 4" descr="DSC00139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4800" y="1600200"/>
            <a:ext cx="5994400" cy="4495800"/>
          </a:xfrm>
          <a:noFill/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1187" name="Picture 3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 t="10997" b="25774"/>
          <a:stretch>
            <a:fillRect/>
          </a:stretch>
        </p:blipFill>
        <p:spPr>
          <a:xfrm>
            <a:off x="-180975" y="549275"/>
            <a:ext cx="9577388" cy="5975350"/>
          </a:xfrm>
          <a:noFill/>
          <a:ln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Diabetic Ketoacidosis </a:t>
            </a:r>
            <a:br>
              <a:rPr lang="en-US" sz="4000"/>
            </a:br>
            <a:r>
              <a:rPr lang="en-US" sz="2800">
                <a:solidFill>
                  <a:srgbClr val="6699FF"/>
                </a:solidFill>
              </a:rPr>
              <a:t>Treatment protocol</a:t>
            </a:r>
            <a:endParaRPr lang="ru-RU" sz="2800">
              <a:solidFill>
                <a:srgbClr val="6699FF"/>
              </a:solidFill>
            </a:endParaRP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1</a:t>
            </a:r>
            <a:r>
              <a:rPr lang="en-US" sz="2800" baseline="30000"/>
              <a:t>st</a:t>
            </a:r>
            <a:r>
              <a:rPr lang="en-US" sz="2800"/>
              <a:t> hour – 10-20 mL/kg i/v bolus 0.9% NaCl or Lactate Ringer Ins drip at 0.05-0.1 u/kg/hr (complications-brain edema due to increasing spread)</a:t>
            </a:r>
          </a:p>
          <a:p>
            <a:r>
              <a:rPr lang="en-US" sz="2800"/>
              <a:t>2</a:t>
            </a:r>
            <a:r>
              <a:rPr lang="en-US" sz="2800" baseline="30000"/>
              <a:t>nd</a:t>
            </a:r>
            <a:r>
              <a:rPr lang="en-US" sz="2800"/>
              <a:t> hour until DKA resolution –  10 mL/kg 0.45% NaCl plus continue Ins drip 20 mEq/l  Potassium 5% glucose if blood suger &lt; 14 mmol/L</a:t>
            </a:r>
          </a:p>
          <a:p>
            <a:r>
              <a:rPr lang="en-US" sz="2800"/>
              <a:t>PH&lt;7.0- Na bicarbonate 1-2 mmol/kg- 1-2 hrs</a:t>
            </a:r>
          </a:p>
          <a:p>
            <a:r>
              <a:rPr lang="en-US" sz="2800"/>
              <a:t>Oral intake with subcutaneus Ins</a:t>
            </a:r>
            <a:endParaRPr lang="ru-RU" sz="2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Rehydration</a:t>
            </a:r>
            <a:endParaRPr lang="ru-RU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Fluid deficiency=Degree dehydration (%) + maintenance daily fluid </a:t>
            </a:r>
          </a:p>
          <a:p>
            <a:pPr>
              <a:buFont typeface="Wingdings" pitchFamily="2" charset="2"/>
              <a:buNone/>
            </a:pPr>
            <a:r>
              <a:rPr lang="en-US"/>
              <a:t>    &lt;1 year old (3-9 kg) – </a:t>
            </a:r>
            <a:r>
              <a:rPr lang="en-US" b="1"/>
              <a:t>80</a:t>
            </a:r>
            <a:r>
              <a:rPr lang="en-US"/>
              <a:t> mL/kg/hr</a:t>
            </a:r>
          </a:p>
          <a:p>
            <a:pPr>
              <a:buFont typeface="Wingdings" pitchFamily="2" charset="2"/>
              <a:buNone/>
            </a:pPr>
            <a:r>
              <a:rPr lang="en-US"/>
              <a:t>    1-5 yrs old (10-19 kg) – </a:t>
            </a:r>
            <a:r>
              <a:rPr lang="en-US" b="1"/>
              <a:t>70</a:t>
            </a:r>
            <a:r>
              <a:rPr lang="en-US"/>
              <a:t> mL/kg/hr</a:t>
            </a:r>
          </a:p>
          <a:p>
            <a:pPr>
              <a:buFont typeface="Wingdings" pitchFamily="2" charset="2"/>
              <a:buNone/>
            </a:pPr>
            <a:r>
              <a:rPr lang="en-US"/>
              <a:t>    6-9 yrs old (20-29 kg) – </a:t>
            </a:r>
            <a:r>
              <a:rPr lang="en-US" b="1"/>
              <a:t>60</a:t>
            </a:r>
            <a:r>
              <a:rPr lang="en-US"/>
              <a:t> mL/kg/hr</a:t>
            </a:r>
          </a:p>
          <a:p>
            <a:pPr>
              <a:buFont typeface="Wingdings" pitchFamily="2" charset="2"/>
              <a:buNone/>
            </a:pPr>
            <a:r>
              <a:rPr lang="en-US"/>
              <a:t>   10-14 yrs old (30-50 kg) – </a:t>
            </a:r>
            <a:r>
              <a:rPr lang="en-US" b="1"/>
              <a:t>50</a:t>
            </a:r>
            <a:r>
              <a:rPr lang="en-US"/>
              <a:t> mL/kg/hr</a:t>
            </a:r>
          </a:p>
          <a:p>
            <a:pPr>
              <a:buFont typeface="Wingdings" pitchFamily="2" charset="2"/>
              <a:buNone/>
            </a:pPr>
            <a:r>
              <a:rPr lang="en-US"/>
              <a:t>    &gt;15 yrs old (&gt;50 kg) – </a:t>
            </a:r>
            <a:r>
              <a:rPr lang="en-US" b="1"/>
              <a:t>35</a:t>
            </a:r>
            <a:r>
              <a:rPr lang="en-US"/>
              <a:t> mL/kg/hr</a:t>
            </a:r>
          </a:p>
          <a:p>
            <a:pPr>
              <a:buFont typeface="Wingdings" pitchFamily="2" charset="2"/>
              <a:buNone/>
            </a:pPr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Causes of the Hypoglycemia</a:t>
            </a:r>
            <a:endParaRPr lang="ru-RU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>
                <a:solidFill>
                  <a:srgbClr val="FFFF00"/>
                </a:solidFill>
              </a:rPr>
              <a:t>Delaying or skipping a meal</a:t>
            </a:r>
          </a:p>
          <a:p>
            <a:r>
              <a:rPr lang="en-US" sz="3600">
                <a:solidFill>
                  <a:srgbClr val="FFFF00"/>
                </a:solidFill>
              </a:rPr>
              <a:t>Taking too little food at a meal</a:t>
            </a:r>
          </a:p>
          <a:p>
            <a:r>
              <a:rPr lang="en-US" sz="3600">
                <a:solidFill>
                  <a:srgbClr val="FFFF00"/>
                </a:solidFill>
              </a:rPr>
              <a:t>Getting more exercise than usual</a:t>
            </a:r>
          </a:p>
          <a:p>
            <a:r>
              <a:rPr lang="en-US" sz="3600">
                <a:solidFill>
                  <a:srgbClr val="FFFF00"/>
                </a:solidFill>
              </a:rPr>
              <a:t>Taking too much diabetes medicine (Ins)</a:t>
            </a:r>
          </a:p>
          <a:p>
            <a:r>
              <a:rPr lang="en-US" sz="3600">
                <a:solidFill>
                  <a:srgbClr val="FFFF00"/>
                </a:solidFill>
              </a:rPr>
              <a:t>Drinking alcohol</a:t>
            </a:r>
          </a:p>
          <a:p>
            <a:endParaRPr lang="ru-RU" sz="36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Hypoglycemia</a:t>
            </a:r>
            <a:endParaRPr lang="ru-RU"/>
          </a:p>
        </p:txBody>
      </p:sp>
      <p:graphicFrame>
        <p:nvGraphicFramePr>
          <p:cNvPr id="129027" name="Object 3"/>
          <p:cNvGraphicFramePr>
            <a:graphicFrameLocks noChangeAspect="1"/>
          </p:cNvGraphicFramePr>
          <p:nvPr>
            <p:ph idx="1"/>
          </p:nvPr>
        </p:nvGraphicFramePr>
        <p:xfrm>
          <a:off x="2551113" y="1600200"/>
          <a:ext cx="4041775" cy="4495800"/>
        </p:xfrm>
        <a:graphic>
          <a:graphicData uri="http://schemas.openxmlformats.org/presentationml/2006/ole">
            <p:oleObj spid="_x0000_s129027" name="Точечный рисунок" r:id="rId3" imgW="4153480" imgH="4619048" progId="Paint.Picture">
              <p:embed/>
            </p:oleObj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Hypoglycemia</a:t>
            </a:r>
            <a:endParaRPr lang="ru-RU"/>
          </a:p>
        </p:txBody>
      </p:sp>
      <p:graphicFrame>
        <p:nvGraphicFramePr>
          <p:cNvPr id="130051" name="Object 3"/>
          <p:cNvGraphicFramePr>
            <a:graphicFrameLocks noChangeAspect="1"/>
          </p:cNvGraphicFramePr>
          <p:nvPr>
            <p:ph idx="1"/>
          </p:nvPr>
        </p:nvGraphicFramePr>
        <p:xfrm>
          <a:off x="1692275" y="1600200"/>
          <a:ext cx="5757863" cy="4495800"/>
        </p:xfrm>
        <a:graphic>
          <a:graphicData uri="http://schemas.openxmlformats.org/presentationml/2006/ole">
            <p:oleObj spid="_x0000_s130051" name="Точечный рисунок" r:id="rId3" imgW="6001588" imgH="4686954" progId="Paint.Picture">
              <p:embed/>
            </p:oleObj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4916" name="Picture 4" descr="1161894170_C4E5F2E8203539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76250"/>
            <a:ext cx="7964487" cy="5976938"/>
          </a:xfrm>
          <a:noFill/>
          <a:ln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US"/>
              <a:t>Treatment of Hypoglycemia</a:t>
            </a:r>
            <a:endParaRPr lang="ru-RU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1125538"/>
            <a:ext cx="8362950" cy="4464050"/>
          </a:xfrm>
        </p:spPr>
        <p:txBody>
          <a:bodyPr/>
          <a:lstStyle/>
          <a:p>
            <a:r>
              <a:rPr lang="en-US" sz="2800"/>
              <a:t>Consciousness is present (1-2 tea spoons of sugar or honey or 5-6 pieces of hard candy, 1 cup of djuce or milk; in 15 min – sandwich, crackers) </a:t>
            </a:r>
          </a:p>
          <a:p>
            <a:r>
              <a:rPr lang="en-US" sz="2800"/>
              <a:t>Consciousness is absent Glucagon s/c or i/m &lt; 5 yrs old 0.5 mg, &gt;5 yrs old 1 mg,</a:t>
            </a:r>
          </a:p>
          <a:p>
            <a:r>
              <a:rPr lang="en-US" sz="2800"/>
              <a:t>20% Glucose 1 mL/kg -3 min, than 10% Glucose 2-4 mL/kg </a:t>
            </a:r>
          </a:p>
          <a:p>
            <a:endParaRPr lang="ru-RU" sz="2800"/>
          </a:p>
          <a:p>
            <a:endParaRPr lang="ru-RU" sz="2800"/>
          </a:p>
        </p:txBody>
      </p:sp>
      <p:pic>
        <p:nvPicPr>
          <p:cNvPr id="209925" name="Picture 5" descr="1153473742_anne_geddes_19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868863"/>
            <a:ext cx="3851275" cy="24479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0" name="Picture 4"/>
          <p:cNvPicPr>
            <a:picLocks noChangeAspect="1" noChangeArrowheads="1"/>
          </p:cNvPicPr>
          <p:nvPr>
            <p:ph type="title"/>
          </p:nvPr>
        </p:nvPicPr>
        <p:blipFill>
          <a:blip r:embed="rId2" cstate="print"/>
          <a:srcRect l="12050" t="13429" r="12808" b="63713"/>
          <a:stretch>
            <a:fillRect/>
          </a:stretch>
        </p:blipFill>
        <p:spPr>
          <a:xfrm>
            <a:off x="900113" y="274638"/>
            <a:ext cx="7559675" cy="1641475"/>
          </a:xfrm>
          <a:noFill/>
          <a:ln/>
        </p:spPr>
      </p:pic>
      <p:pic>
        <p:nvPicPr>
          <p:cNvPr id="265221" name="Picture 5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2205038"/>
            <a:ext cx="8064500" cy="4032250"/>
          </a:xfrm>
          <a:noFill/>
          <a:ln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40" name="Picture 4"/>
          <p:cNvPicPr>
            <a:picLocks noChangeArrowheads="1"/>
          </p:cNvPicPr>
          <p:nvPr>
            <p:ph sz="half" idx="2"/>
          </p:nvPr>
        </p:nvPicPr>
        <p:blipFill>
          <a:blip r:embed="rId3" cstate="print"/>
          <a:srcRect l="15599" t="11090" r="10310" b="7919"/>
          <a:stretch>
            <a:fillRect/>
          </a:stretch>
        </p:blipFill>
        <p:spPr>
          <a:xfrm>
            <a:off x="6443663" y="3141663"/>
            <a:ext cx="2700337" cy="3716337"/>
          </a:xfrm>
          <a:noFill/>
          <a:ln/>
          <a:effectLst>
            <a:outerShdw dist="107763" dir="2700000" algn="ctr" rotWithShape="0">
              <a:schemeClr val="bg2"/>
            </a:outerShdw>
          </a:effectLst>
        </p:spPr>
      </p:pic>
      <p:graphicFrame>
        <p:nvGraphicFramePr>
          <p:cNvPr id="244745" name="Object 9"/>
          <p:cNvGraphicFramePr>
            <a:graphicFrameLocks noChangeAspect="1"/>
          </p:cNvGraphicFramePr>
          <p:nvPr>
            <p:ph sz="half" idx="1"/>
          </p:nvPr>
        </p:nvGraphicFramePr>
        <p:xfrm>
          <a:off x="0" y="188913"/>
          <a:ext cx="6300788" cy="6669087"/>
        </p:xfrm>
        <a:graphic>
          <a:graphicData uri="http://schemas.openxmlformats.org/presentationml/2006/ole">
            <p:oleObj spid="_x0000_s244745" name="Acrobat Document" r:id="rId4" imgW="5666667" imgH="8019048" progId="AcroExch.Document.7">
              <p:embed/>
            </p:oleObj>
          </a:graphicData>
        </a:graphic>
      </p:graphicFrame>
      <p:pic>
        <p:nvPicPr>
          <p:cNvPr id="244750" name="Picture 14" descr="1153473679_anne_geddes_10"/>
          <p:cNvPicPr>
            <a:picLocks noChangeAspect="1" noChangeArrowheads="1"/>
          </p:cNvPicPr>
          <p:nvPr>
            <p:ph type="title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372225" y="274638"/>
            <a:ext cx="2771775" cy="2794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4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4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1367" name="Picture 7" descr="1153473679_anne_geddes_01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351838" cy="6191250"/>
          </a:xfrm>
          <a:noFill/>
          <a:ln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Types of the INS (Ins is non kind -specific hormone)</a:t>
            </a:r>
            <a:endParaRPr lang="ru-RU" sz="4000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843588" cy="4495800"/>
          </a:xfrm>
        </p:spPr>
        <p:txBody>
          <a:bodyPr/>
          <a:lstStyle/>
          <a:p>
            <a:r>
              <a:rPr lang="en-US" sz="2800"/>
              <a:t>Bovine (differences from human Ins  by 3 aminoacids)</a:t>
            </a:r>
          </a:p>
          <a:p>
            <a:r>
              <a:rPr lang="en-US" sz="2800"/>
              <a:t>Pig (differences from human Ins by 1 one)</a:t>
            </a:r>
          </a:p>
          <a:p>
            <a:r>
              <a:rPr lang="en-US" sz="2800"/>
              <a:t> Human (gene-engineering) -2 types: </a:t>
            </a:r>
          </a:p>
          <a:p>
            <a:pPr>
              <a:buFont typeface="Wingdings" pitchFamily="2" charset="2"/>
              <a:buNone/>
            </a:pPr>
            <a:endParaRPr lang="en-US" sz="2800"/>
          </a:p>
          <a:p>
            <a:pPr>
              <a:buFont typeface="Wingdings" pitchFamily="2" charset="2"/>
              <a:buNone/>
            </a:pPr>
            <a:r>
              <a:rPr lang="en-US" sz="2800"/>
              <a:t>Biosynthetic      Semi-synthetic</a:t>
            </a:r>
            <a:endParaRPr lang="ru-RU" sz="2800"/>
          </a:p>
        </p:txBody>
      </p:sp>
      <p:pic>
        <p:nvPicPr>
          <p:cNvPr id="182280" name="Picture 8" descr="j01496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11863" y="1989138"/>
            <a:ext cx="3132137" cy="2759075"/>
          </a:xfrm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14500"/>
          </a:xfrm>
        </p:spPr>
        <p:txBody>
          <a:bodyPr/>
          <a:lstStyle/>
          <a:p>
            <a:pPr algn="l"/>
            <a:r>
              <a:rPr lang="en-US" sz="4800"/>
              <a:t/>
            </a:r>
            <a:br>
              <a:rPr lang="en-US" sz="4800"/>
            </a:br>
            <a:r>
              <a:rPr lang="en-US" sz="4000"/>
              <a:t>Bovine and pig Ins lead to pathoimmune reactions, vessels damage, lypodistrophy</a:t>
            </a:r>
            <a:endParaRPr lang="ru-RU" sz="400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636838"/>
            <a:ext cx="5194300" cy="34591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3600"/>
          </a:p>
          <a:p>
            <a:pPr>
              <a:buFont typeface="Wingdings" pitchFamily="2" charset="2"/>
              <a:buNone/>
            </a:pPr>
            <a:r>
              <a:rPr lang="en-US" sz="4000">
                <a:solidFill>
                  <a:srgbClr val="66FF33"/>
                </a:solidFill>
                <a:latin typeface="Arial Black" pitchFamily="34" charset="0"/>
              </a:rPr>
              <a:t>Human INS must be use </a:t>
            </a:r>
          </a:p>
          <a:p>
            <a:pPr algn="ctr">
              <a:buFont typeface="Wingdings" pitchFamily="2" charset="2"/>
              <a:buNone/>
            </a:pPr>
            <a:r>
              <a:rPr lang="en-US" sz="3600">
                <a:solidFill>
                  <a:srgbClr val="66FF33"/>
                </a:solidFill>
                <a:latin typeface="Arial Black" pitchFamily="34" charset="0"/>
              </a:rPr>
              <a:t>in </a:t>
            </a:r>
            <a:r>
              <a:rPr lang="en-US" sz="4000">
                <a:solidFill>
                  <a:srgbClr val="66FF33"/>
                </a:solidFill>
                <a:latin typeface="Arial Black" pitchFamily="34" charset="0"/>
              </a:rPr>
              <a:t>childhood</a:t>
            </a:r>
            <a:r>
              <a:rPr lang="en-US" sz="3600">
                <a:solidFill>
                  <a:srgbClr val="66FF33"/>
                </a:solidFill>
                <a:latin typeface="Arial Black" pitchFamily="34" charset="0"/>
              </a:rPr>
              <a:t> only</a:t>
            </a:r>
            <a:endParaRPr lang="ru-RU" sz="3600">
              <a:solidFill>
                <a:srgbClr val="66FF33"/>
              </a:solidFill>
              <a:latin typeface="Arial Black" pitchFamily="34" charset="0"/>
            </a:endParaRPr>
          </a:p>
        </p:txBody>
      </p:sp>
      <p:pic>
        <p:nvPicPr>
          <p:cNvPr id="240644" name="Picture 4" descr="j02167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42013" y="1844675"/>
            <a:ext cx="2951162" cy="410527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Techniques of Ins introduction</a:t>
            </a:r>
            <a:endParaRPr lang="ru-RU"/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773238"/>
            <a:ext cx="4038600" cy="4495800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800"/>
          </a:p>
          <a:p>
            <a:r>
              <a:rPr lang="en-US" sz="3600"/>
              <a:t>Subcutaneous injection</a:t>
            </a:r>
          </a:p>
          <a:p>
            <a:endParaRPr lang="en-US" sz="3600"/>
          </a:p>
          <a:p>
            <a:endParaRPr lang="en-US" sz="3600"/>
          </a:p>
          <a:p>
            <a:endParaRPr lang="en-US" sz="2800"/>
          </a:p>
          <a:p>
            <a:endParaRPr lang="en-US" sz="2800"/>
          </a:p>
          <a:p>
            <a:endParaRPr lang="ru-RU" sz="2800"/>
          </a:p>
        </p:txBody>
      </p:sp>
      <p:pic>
        <p:nvPicPr>
          <p:cNvPr id="242693" name="Picture 5"/>
          <p:cNvPicPr>
            <a:picLocks noChangeArrowheads="1"/>
          </p:cNvPicPr>
          <p:nvPr>
            <p:ph sz="half" idx="2"/>
          </p:nvPr>
        </p:nvPicPr>
        <p:blipFill>
          <a:blip r:embed="rId2" cstate="print"/>
          <a:srcRect l="9470" t="8189" r="12531" b="5800"/>
          <a:stretch>
            <a:fillRect/>
          </a:stretch>
        </p:blipFill>
        <p:spPr>
          <a:xfrm>
            <a:off x="4953000" y="2447925"/>
            <a:ext cx="3429000" cy="2800350"/>
          </a:xfrm>
          <a:noFill/>
          <a:ln/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2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Syringe is a last century ?</a:t>
            </a:r>
            <a:endParaRPr lang="ru-RU"/>
          </a:p>
        </p:txBody>
      </p:sp>
      <p:graphicFrame>
        <p:nvGraphicFramePr>
          <p:cNvPr id="109571" name="Object 3"/>
          <p:cNvGraphicFramePr>
            <a:graphicFrameLocks noChangeAspect="1"/>
          </p:cNvGraphicFramePr>
          <p:nvPr>
            <p:ph idx="1"/>
          </p:nvPr>
        </p:nvGraphicFramePr>
        <p:xfrm>
          <a:off x="457200" y="1617663"/>
          <a:ext cx="8229600" cy="4460875"/>
        </p:xfrm>
        <a:graphic>
          <a:graphicData uri="http://schemas.openxmlformats.org/presentationml/2006/ole">
            <p:oleObj spid="_x0000_s109571" name="Точечный рисунок" r:id="rId3" imgW="8380952" imgH="4544059" progId="Paint.Picture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Nowdays using pen, Ins jet injectors and external Ins pumps, and implantable Ins pumps</a:t>
            </a:r>
            <a:endParaRPr lang="ru-RU" sz="4000"/>
          </a:p>
        </p:txBody>
      </p:sp>
      <p:pic>
        <p:nvPicPr>
          <p:cNvPr id="121860" name="Picture 4" descr="File0019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2060575"/>
            <a:ext cx="5759450" cy="4797425"/>
          </a:xfrm>
          <a:noFill/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4451" name="Object 3"/>
          <p:cNvGraphicFramePr>
            <a:graphicFrameLocks noChangeAspect="1"/>
          </p:cNvGraphicFramePr>
          <p:nvPr>
            <p:ph idx="1"/>
          </p:nvPr>
        </p:nvGraphicFramePr>
        <p:xfrm>
          <a:off x="539750" y="476250"/>
          <a:ext cx="8208963" cy="5338763"/>
        </p:xfrm>
        <a:graphic>
          <a:graphicData uri="http://schemas.openxmlformats.org/presentationml/2006/ole">
            <p:oleObj spid="_x0000_s104451" name="Точечный рисунок" r:id="rId3" imgW="8209524" imgH="4114286" progId="Paint.Picture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Разрез">
  <a:themeElements>
    <a:clrScheme name="Разрез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900</TotalTime>
  <Words>522</Words>
  <Application>Microsoft Office PowerPoint</Application>
  <PresentationFormat>Экран (4:3)</PresentationFormat>
  <Paragraphs>83</Paragraphs>
  <Slides>39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Arial</vt:lpstr>
      <vt:lpstr>Tahoma</vt:lpstr>
      <vt:lpstr>Times New Roman</vt:lpstr>
      <vt:lpstr>Wingdings</vt:lpstr>
      <vt:lpstr>Arial Black</vt:lpstr>
      <vt:lpstr>Разрез</vt:lpstr>
      <vt:lpstr>Точечный рисунок</vt:lpstr>
      <vt:lpstr>Adobe Acrobat Document</vt:lpstr>
      <vt:lpstr>Diabetes Mellitus in Children</vt:lpstr>
      <vt:lpstr>Historical Data </vt:lpstr>
      <vt:lpstr>Слайд 3</vt:lpstr>
      <vt:lpstr>Types of the INS (Ins is non kind -specific hormone)</vt:lpstr>
      <vt:lpstr> Bovine and pig Ins lead to pathoimmune reactions, vessels damage, lypodistrophy</vt:lpstr>
      <vt:lpstr>Techniques of Ins introduction</vt:lpstr>
      <vt:lpstr>Syringe is a last century ?</vt:lpstr>
      <vt:lpstr>Nowdays using pen, Ins jet injectors and external Ins pumps, and implantable Ins pumps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Ins regimen</vt:lpstr>
      <vt:lpstr>Duration of Ins acting</vt:lpstr>
      <vt:lpstr>Short – effect medication</vt:lpstr>
      <vt:lpstr>Medium-effect medication</vt:lpstr>
      <vt:lpstr> Long-effect medication  </vt:lpstr>
      <vt:lpstr>Слайд 21</vt:lpstr>
      <vt:lpstr>Ins doses</vt:lpstr>
      <vt:lpstr>Honeymoon period</vt:lpstr>
      <vt:lpstr>Manifestation of the DM if the 80-90% betta cells were destructed</vt:lpstr>
      <vt:lpstr>Honeymoon period</vt:lpstr>
      <vt:lpstr>Слайд 26</vt:lpstr>
      <vt:lpstr>Слайд 27</vt:lpstr>
      <vt:lpstr>Слайд 28</vt:lpstr>
      <vt:lpstr>Слайд 29</vt:lpstr>
      <vt:lpstr>Diabetic Ketoacidosis  Treatment protocol</vt:lpstr>
      <vt:lpstr>Rehydration</vt:lpstr>
      <vt:lpstr>Causes of the Hypoglycemia</vt:lpstr>
      <vt:lpstr>Hypoglycemia</vt:lpstr>
      <vt:lpstr>Hypoglycemia</vt:lpstr>
      <vt:lpstr>Слайд 35</vt:lpstr>
      <vt:lpstr>Treatment of Hypoglycemia</vt:lpstr>
      <vt:lpstr>Слайд 37</vt:lpstr>
      <vt:lpstr>Слайд 38</vt:lpstr>
      <vt:lpstr>Слайд 39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Mellitus in Children</dc:title>
  <dc:creator>Артем</dc:creator>
  <cp:lastModifiedBy>Ирочка</cp:lastModifiedBy>
  <cp:revision>26</cp:revision>
  <dcterms:created xsi:type="dcterms:W3CDTF">2006-12-13T13:22:50Z</dcterms:created>
  <dcterms:modified xsi:type="dcterms:W3CDTF">2013-02-18T14:01:04Z</dcterms:modified>
</cp:coreProperties>
</file>