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 id="2147483677" r:id="rId3"/>
    <p:sldMasterId id="2147483678" r:id="rId4"/>
  </p:sldMasterIdLst>
  <p:notesMasterIdLst>
    <p:notesMasterId r:id="rId16"/>
  </p:notesMasterIdLst>
  <p:sldIdLst>
    <p:sldId id="256" r:id="rId5"/>
    <p:sldId id="257" r:id="rId6"/>
    <p:sldId id="258" r:id="rId7"/>
    <p:sldId id="259" r:id="rId8"/>
    <p:sldId id="260" r:id="rId9"/>
    <p:sldId id="262" r:id="rId10"/>
    <p:sldId id="263" r:id="rId11"/>
    <p:sldId id="264" r:id="rId12"/>
    <p:sldId id="267" r:id="rId13"/>
    <p:sldId id="265" r:id="rId14"/>
    <p:sldId id="266" r:id="rId15"/>
  </p:sldIdLst>
  <p:sldSz cx="9144000" cy="5143500" type="screen16x9"/>
  <p:notesSz cx="6858000" cy="9144000"/>
  <p:defaultTextStyle>
    <a:defPPr>
      <a:defRPr lang="ru-RU"/>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77777"/>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6383" autoAdjust="0"/>
    <p:restoredTop sz="94660"/>
  </p:normalViewPr>
  <p:slideViewPr>
    <p:cSldViewPr snapToGrid="0">
      <p:cViewPr varScale="1">
        <p:scale>
          <a:sx n="83" d="100"/>
          <a:sy n="83" d="100"/>
        </p:scale>
        <p:origin x="-132" y="-6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Shape 3"/>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a:tailEn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52"/>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35842" name="Shape 153"/>
          <p:cNvSpPr>
            <a:spLocks noGrp="1" noRot="1" noChangeAspect="1"/>
          </p:cNvSpPr>
          <p:nvPr>
            <p:ph type="sldImg" idx="2"/>
          </p:nvPr>
        </p:nvSpPr>
        <p:spPr>
          <a:ln>
            <a:miter lim="800000"/>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230"/>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55298" name="Shape 231"/>
          <p:cNvSpPr>
            <a:spLocks noGrp="1" noRot="1" noChangeAspect="1"/>
          </p:cNvSpPr>
          <p:nvPr>
            <p:ph type="sldImg" idx="2"/>
          </p:nvPr>
        </p:nvSpPr>
        <p:spPr>
          <a:ln>
            <a:miter lim="800000"/>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58"/>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37890" name="Shape 159"/>
          <p:cNvSpPr>
            <a:spLocks noGrp="1" noRot="1" noChangeAspect="1"/>
          </p:cNvSpPr>
          <p:nvPr>
            <p:ph type="sldImg" idx="2"/>
          </p:nvPr>
        </p:nvSpPr>
        <p:spPr>
          <a:ln>
            <a:miter lim="800000"/>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64"/>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39938" name="Shape 165"/>
          <p:cNvSpPr>
            <a:spLocks noGrp="1" noRot="1" noChangeAspect="1"/>
          </p:cNvSpPr>
          <p:nvPr>
            <p:ph type="sldImg" idx="2"/>
          </p:nvPr>
        </p:nvSpPr>
        <p:spPr>
          <a:ln>
            <a:miter lim="800000"/>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70"/>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1986" name="Shape 171"/>
          <p:cNvSpPr>
            <a:spLocks noGrp="1" noRot="1" noChangeAspect="1"/>
          </p:cNvSpPr>
          <p:nvPr>
            <p:ph type="sldImg" idx="2"/>
          </p:nvPr>
        </p:nvSpPr>
        <p:spPr>
          <a:ln>
            <a:miter lim="800000"/>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77"/>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4034" name="Shape 178"/>
          <p:cNvSpPr>
            <a:spLocks noGrp="1" noRot="1" noChangeAspect="1"/>
          </p:cNvSpPr>
          <p:nvPr>
            <p:ph type="sldImg" idx="2"/>
          </p:nvPr>
        </p:nvSpPr>
        <p:spPr>
          <a:ln>
            <a:miter lim="800000"/>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193"/>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6082" name="Shape 194"/>
          <p:cNvSpPr>
            <a:spLocks noGrp="1" noRot="1" noChangeAspect="1"/>
          </p:cNvSpPr>
          <p:nvPr>
            <p:ph type="sldImg" idx="2"/>
          </p:nvPr>
        </p:nvSpPr>
        <p:spPr>
          <a:ln>
            <a:miter lim="800000"/>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202"/>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48130" name="Shape 203"/>
          <p:cNvSpPr>
            <a:spLocks noGrp="1" noRot="1" noChangeAspect="1"/>
          </p:cNvSpPr>
          <p:nvPr>
            <p:ph type="sldImg" idx="2"/>
          </p:nvPr>
        </p:nvSpPr>
        <p:spPr>
          <a:ln>
            <a:miter lim="800000"/>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211"/>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50178" name="Shape 212"/>
          <p:cNvSpPr>
            <a:spLocks noGrp="1" noRot="1" noChangeAspect="1"/>
          </p:cNvSpPr>
          <p:nvPr>
            <p:ph type="sldImg" idx="2"/>
          </p:nvPr>
        </p:nvSpPr>
        <p:spPr>
          <a:ln>
            <a:miter lim="800000"/>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20"/>
          <p:cNvSpPr txBox="1">
            <a:spLocks noGrp="1"/>
          </p:cNvSpPr>
          <p:nvPr>
            <p:ph type="body" idx="1"/>
          </p:nvPr>
        </p:nvSpPr>
        <p:spPr bwMode="auto">
          <a:noFill/>
        </p:spPr>
        <p:txBody>
          <a:bodyPr vert="horz" numCol="1" anchor="ctr" compatLnSpc="1">
            <a:prstTxWarp prst="textNoShape">
              <a:avLst/>
            </a:prstTxWarp>
          </a:bodyPr>
          <a:lstStyle/>
          <a:p>
            <a:pPr eaLnBrk="1" hangingPunct="1">
              <a:spcBef>
                <a:spcPct val="0"/>
              </a:spcBef>
              <a:buSzTx/>
              <a:buFontTx/>
              <a:buNone/>
            </a:pPr>
            <a:endParaRPr lang="ru-RU" smtClean="0"/>
          </a:p>
        </p:txBody>
      </p:sp>
      <p:sp>
        <p:nvSpPr>
          <p:cNvPr id="53250" name="Shape 221"/>
          <p:cNvSpPr>
            <a:spLocks noGrp="1" noRot="1" noChangeAspect="1"/>
          </p:cNvSpPr>
          <p:nvPr>
            <p:ph type="sldImg" idx="2"/>
          </p:nvPr>
        </p:nvSpPr>
        <p:spPr>
          <a:ln>
            <a:miter lim="800000"/>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E5ED8029-1D02-42C7-8FCF-A6199ABC4ED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anchor="b"/>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 name="Shape 47"/>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C4F23FEF-0683-4B46-9CD8-034D304709E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48"/>
        <p:cNvGrpSpPr/>
        <p:nvPr/>
      </p:nvGrpSpPr>
      <p:grpSpPr>
        <a:xfrm>
          <a:off x="0" y="0"/>
          <a:ext cx="0" cy="0"/>
          <a:chOff x="0" y="0"/>
          <a:chExt cx="0" cy="0"/>
        </a:xfrm>
      </p:grpSpPr>
      <p:sp>
        <p:nvSpPr>
          <p:cNvPr id="2" name="Shape 4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977E4CEA-DC3A-4493-9B6A-B5617BE24656}"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 Images">
    <p:spTree>
      <p:nvGrpSpPr>
        <p:cNvPr id="1" name="Shape 56"/>
        <p:cNvGrpSpPr/>
        <p:nvPr/>
      </p:nvGrpSpPr>
      <p:grpSpPr>
        <a:xfrm>
          <a:off x="0" y="0"/>
          <a:ext cx="0" cy="0"/>
          <a:chOff x="0" y="0"/>
          <a:chExt cx="0" cy="0"/>
        </a:xfrm>
      </p:grpSpPr>
      <p:grpSp>
        <p:nvGrpSpPr>
          <p:cNvPr id="4" name="Shape 59"/>
          <p:cNvGrpSpPr>
            <a:grpSpLocks/>
          </p:cNvGrpSpPr>
          <p:nvPr/>
        </p:nvGrpSpPr>
        <p:grpSpPr bwMode="auto">
          <a:xfrm>
            <a:off x="0" y="595313"/>
            <a:ext cx="9140825" cy="1836737"/>
            <a:chOff x="0" y="1074510"/>
            <a:chExt cx="9141074" cy="1835951"/>
          </a:xfrm>
        </p:grpSpPr>
        <p:pic>
          <p:nvPicPr>
            <p:cNvPr id="5" name="Shape 60"/>
            <p:cNvPicPr preferRelativeResize="0">
              <a:picLocks noChangeAspect="1" noChangeArrowheads="1"/>
            </p:cNvPicPr>
            <p:nvPr/>
          </p:nvPicPr>
          <p:blipFill>
            <a:blip r:embed="rId2"/>
            <a:srcRect/>
            <a:stretch>
              <a:fillRect/>
            </a:stretch>
          </p:blipFill>
          <p:spPr bwMode="auto">
            <a:xfrm>
              <a:off x="0" y="1084587"/>
              <a:ext cx="1823679" cy="1823679"/>
            </a:xfrm>
            <a:prstGeom prst="rect">
              <a:avLst/>
            </a:prstGeom>
            <a:noFill/>
            <a:ln w="9525">
              <a:noFill/>
              <a:miter lim="800000"/>
              <a:headEnd/>
              <a:tailEnd/>
            </a:ln>
          </p:spPr>
        </p:pic>
        <p:pic>
          <p:nvPicPr>
            <p:cNvPr id="6" name="Shape 61"/>
            <p:cNvPicPr preferRelativeResize="0">
              <a:picLocks noChangeAspect="1" noChangeArrowheads="1"/>
            </p:cNvPicPr>
            <p:nvPr/>
          </p:nvPicPr>
          <p:blipFill>
            <a:blip r:embed="rId3"/>
            <a:srcRect/>
            <a:stretch>
              <a:fillRect/>
            </a:stretch>
          </p:blipFill>
          <p:spPr bwMode="auto">
            <a:xfrm>
              <a:off x="1828800" y="1074510"/>
              <a:ext cx="1825874" cy="1825874"/>
            </a:xfrm>
            <a:prstGeom prst="rect">
              <a:avLst/>
            </a:prstGeom>
            <a:noFill/>
            <a:ln w="9525">
              <a:noFill/>
              <a:miter lim="800000"/>
              <a:headEnd/>
              <a:tailEnd/>
            </a:ln>
          </p:spPr>
        </p:pic>
        <p:pic>
          <p:nvPicPr>
            <p:cNvPr id="7" name="Shape 62"/>
            <p:cNvPicPr preferRelativeResize="0">
              <a:picLocks noChangeAspect="1" noChangeArrowheads="1"/>
            </p:cNvPicPr>
            <p:nvPr/>
          </p:nvPicPr>
          <p:blipFill>
            <a:blip r:embed="rId4"/>
            <a:srcRect/>
            <a:stretch>
              <a:fillRect/>
            </a:stretch>
          </p:blipFill>
          <p:spPr bwMode="auto">
            <a:xfrm>
              <a:off x="3657600" y="1084587"/>
              <a:ext cx="1825874" cy="1825874"/>
            </a:xfrm>
            <a:prstGeom prst="rect">
              <a:avLst/>
            </a:prstGeom>
            <a:noFill/>
            <a:ln w="9525">
              <a:noFill/>
              <a:miter lim="800000"/>
              <a:headEnd/>
              <a:tailEnd/>
            </a:ln>
          </p:spPr>
        </p:pic>
        <p:pic>
          <p:nvPicPr>
            <p:cNvPr id="8" name="Shape 63"/>
            <p:cNvPicPr preferRelativeResize="0">
              <a:picLocks noChangeAspect="1" noChangeArrowheads="1"/>
            </p:cNvPicPr>
            <p:nvPr/>
          </p:nvPicPr>
          <p:blipFill>
            <a:blip r:embed="rId5"/>
            <a:srcRect/>
            <a:stretch>
              <a:fillRect/>
            </a:stretch>
          </p:blipFill>
          <p:spPr bwMode="auto">
            <a:xfrm>
              <a:off x="5486400" y="1084587"/>
              <a:ext cx="1825874" cy="1825874"/>
            </a:xfrm>
            <a:prstGeom prst="rect">
              <a:avLst/>
            </a:prstGeom>
            <a:noFill/>
            <a:ln w="9525">
              <a:noFill/>
              <a:miter lim="800000"/>
              <a:headEnd/>
              <a:tailEnd/>
            </a:ln>
          </p:spPr>
        </p:pic>
        <p:pic>
          <p:nvPicPr>
            <p:cNvPr id="9" name="Shape 64"/>
            <p:cNvPicPr preferRelativeResize="0">
              <a:picLocks noChangeAspect="1" noChangeArrowheads="1"/>
            </p:cNvPicPr>
            <p:nvPr/>
          </p:nvPicPr>
          <p:blipFill>
            <a:blip r:embed="rId6"/>
            <a:srcRect/>
            <a:stretch>
              <a:fillRect/>
            </a:stretch>
          </p:blipFill>
          <p:spPr bwMode="auto">
            <a:xfrm>
              <a:off x="7315200" y="1084587"/>
              <a:ext cx="1825874" cy="1825874"/>
            </a:xfrm>
            <a:prstGeom prst="rect">
              <a:avLst/>
            </a:prstGeom>
            <a:noFill/>
            <a:ln w="9525">
              <a:noFill/>
              <a:miter lim="800000"/>
              <a:headEnd/>
              <a:tailEnd/>
            </a:ln>
          </p:spPr>
        </p:pic>
      </p:grpSp>
      <p:sp>
        <p:nvSpPr>
          <p:cNvPr id="57" name="Shape 57"/>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58" name="Shape 58"/>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571499" y="2571988"/>
            <a:ext cx="7917982"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67" name="Shape 67"/>
          <p:cNvSpPr txBox="1">
            <a:spLocks noGrp="1"/>
          </p:cNvSpPr>
          <p:nvPr>
            <p:ph type="subTitle" idx="1"/>
          </p:nvPr>
        </p:nvSpPr>
        <p:spPr>
          <a:xfrm>
            <a:off x="571499" y="3318987"/>
            <a:ext cx="7917982"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vider Slide">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514349" y="1705089"/>
            <a:ext cx="8141168" cy="67794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3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76" name="Shape 76"/>
          <p:cNvSpPr txBox="1">
            <a:spLocks noGrp="1"/>
          </p:cNvSpPr>
          <p:nvPr>
            <p:ph type="subTitle" idx="1"/>
          </p:nvPr>
        </p:nvSpPr>
        <p:spPr>
          <a:xfrm>
            <a:off x="514349" y="2452088"/>
            <a:ext cx="8141168" cy="93321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4" name="Shape 8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body" idx="2"/>
          </p:nvPr>
        </p:nvSpPr>
        <p:spPr>
          <a:xfrm>
            <a:off x="297611" y="1369219"/>
            <a:ext cx="8531162"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ntent Slide_TwoColumnBullets">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88" name="Shape 8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body" idx="3"/>
          </p:nvPr>
        </p:nvSpPr>
        <p:spPr>
          <a:xfrm>
            <a:off x="4672294"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Slide_TwoColumnBulletsGraphic">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3" name="Shape 93"/>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body" idx="3"/>
          </p:nvPr>
        </p:nvSpPr>
        <p:spPr>
          <a:xfrm>
            <a:off x="4563191" y="1369219"/>
            <a:ext cx="4265581" cy="310753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Slide_TwoColumnBullets2Graphics">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98" name="Shape 9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3"/>
          </p:nvPr>
        </p:nvSpPr>
        <p:spPr>
          <a:xfrm>
            <a:off x="4563191" y="1369219"/>
            <a:ext cx="4265581" cy="1489484"/>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4"/>
          </p:nvPr>
        </p:nvSpPr>
        <p:spPr>
          <a:xfrm>
            <a:off x="4563191" y="2991236"/>
            <a:ext cx="4265581" cy="148587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Slide_BulletsTextObject">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04" name="Shape 104"/>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body" idx="2"/>
          </p:nvPr>
        </p:nvSpPr>
        <p:spPr>
          <a:xfrm>
            <a:off x="297611" y="1369219"/>
            <a:ext cx="4156479"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body" idx="3"/>
          </p:nvPr>
        </p:nvSpPr>
        <p:spPr>
          <a:xfrm>
            <a:off x="4563191" y="2506856"/>
            <a:ext cx="4265581" cy="197025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body" idx="4"/>
          </p:nvPr>
        </p:nvSpPr>
        <p:spPr>
          <a:xfrm>
            <a:off x="4563190" y="1369219"/>
            <a:ext cx="4265581" cy="98474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anchor="ctr"/>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 name="Shape 15"/>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1B0D5FCE-5D01-442A-BEE6-68D14FF07B14}"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ontent Slide_ObjectTextBullets">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10" name="Shape 110"/>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4563190" y="2506856"/>
            <a:ext cx="4265581" cy="1970252"/>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body" idx="3"/>
          </p:nvPr>
        </p:nvSpPr>
        <p:spPr>
          <a:xfrm>
            <a:off x="297611" y="1368835"/>
            <a:ext cx="4149260" cy="3108274"/>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4"/>
          </p:nvPr>
        </p:nvSpPr>
        <p:spPr>
          <a:xfrm>
            <a:off x="4563190" y="1369219"/>
            <a:ext cx="4265581" cy="98474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ontent Slide_Bullets3Objects">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16" name="Shape 116"/>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297611" y="3032870"/>
            <a:ext cx="4149260" cy="1444238"/>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3"/>
          </p:nvPr>
        </p:nvSpPr>
        <p:spPr>
          <a:xfrm>
            <a:off x="297611" y="1368835"/>
            <a:ext cx="4149260" cy="1511525"/>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4"/>
          </p:nvPr>
        </p:nvSpPr>
        <p:spPr>
          <a:xfrm>
            <a:off x="4634565" y="1368835"/>
            <a:ext cx="4194209" cy="151152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5"/>
          </p:nvPr>
        </p:nvSpPr>
        <p:spPr>
          <a:xfrm>
            <a:off x="4634565" y="3032870"/>
            <a:ext cx="4194209" cy="1448692"/>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ntent Slide_BulletsSmallObjectLarge">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23" name="Shape 123"/>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body" idx="2"/>
          </p:nvPr>
        </p:nvSpPr>
        <p:spPr>
          <a:xfrm>
            <a:off x="297611" y="1369219"/>
            <a:ext cx="2654938" cy="3107891"/>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body" idx="3"/>
          </p:nvPr>
        </p:nvSpPr>
        <p:spPr>
          <a:xfrm>
            <a:off x="3082490" y="1369219"/>
            <a:ext cx="5746282" cy="31078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Slide_BulletsTextObjectRight">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28" name="Shape 128"/>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body" idx="2"/>
          </p:nvPr>
        </p:nvSpPr>
        <p:spPr>
          <a:xfrm>
            <a:off x="297611" y="1369219"/>
            <a:ext cx="4156479" cy="2067000"/>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body" idx="3"/>
          </p:nvPr>
        </p:nvSpPr>
        <p:spPr>
          <a:xfrm>
            <a:off x="4563191" y="1369219"/>
            <a:ext cx="4265581" cy="3107891"/>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4"/>
          </p:nvPr>
        </p:nvSpPr>
        <p:spPr>
          <a:xfrm>
            <a:off x="297610" y="3522846"/>
            <a:ext cx="4156480" cy="95426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lank">
    <p:spTree>
      <p:nvGrpSpPr>
        <p:cNvPr id="1" name="Shape 13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Slide_TextA">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35" name="Shape 135"/>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297611" y="1913663"/>
            <a:ext cx="8531162" cy="1941256"/>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body" idx="3"/>
          </p:nvPr>
        </p:nvSpPr>
        <p:spPr>
          <a:xfrm>
            <a:off x="297611" y="1300461"/>
            <a:ext cx="8531162" cy="52906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body" idx="4"/>
          </p:nvPr>
        </p:nvSpPr>
        <p:spPr>
          <a:xfrm>
            <a:off x="297611" y="3949093"/>
            <a:ext cx="8531162" cy="52906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0066A1"/>
              </a:buClr>
              <a:buSzPct val="100000"/>
              <a:buFont typeface="Arial"/>
              <a:buChar char="●"/>
              <a:defRPr sz="1400" b="1" i="1" u="none" strike="noStrike" cap="none">
                <a:solidFill>
                  <a:srgbClr val="0066A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ntent Slide_TextTwoColumn">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41" name="Shape 141"/>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body" idx="2"/>
          </p:nvPr>
        </p:nvSpPr>
        <p:spPr>
          <a:xfrm>
            <a:off x="297610" y="3190775"/>
            <a:ext cx="4271983" cy="1287384"/>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3"/>
          </p:nvPr>
        </p:nvSpPr>
        <p:spPr>
          <a:xfrm>
            <a:off x="297611" y="1300461"/>
            <a:ext cx="8531162" cy="1796468"/>
          </a:xfrm>
          <a:prstGeom prst="rect">
            <a:avLst/>
          </a:prstGeom>
          <a:noFill/>
          <a:ln>
            <a:noFill/>
          </a:ln>
        </p:spPr>
        <p:txBody>
          <a:bodyPr wrap="square" lIns="68575" tIns="68575" rIns="68575" bIns="68575" anchor="t" anchorCtr="0"/>
          <a:lstStyle>
            <a:lvl1pPr marL="0" marR="0" lvl="0" indent="0" algn="l" rtl="0">
              <a:lnSpc>
                <a:spcPct val="90000"/>
              </a:lnSpc>
              <a:spcBef>
                <a:spcPts val="800"/>
              </a:spcBef>
              <a:spcAft>
                <a:spcPts val="0"/>
              </a:spcAft>
              <a:buClr>
                <a:schemeClr val="dk1"/>
              </a:buClr>
              <a:buSzPct val="100000"/>
              <a:buFont typeface="Arial"/>
              <a:buChar char="●"/>
              <a:defRPr sz="1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4"/>
          </p:nvPr>
        </p:nvSpPr>
        <p:spPr>
          <a:xfrm>
            <a:off x="4656221" y="3190774"/>
            <a:ext cx="4172552" cy="128633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_BulletsTextBelowObject">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297611" y="424066"/>
            <a:ext cx="8531162" cy="391130"/>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2600" b="1" i="0" u="none" strike="noStrike" cap="none">
                <a:solidFill>
                  <a:srgbClr val="0066A1"/>
                </a:solidFill>
                <a:latin typeface="Calibri"/>
                <a:ea typeface="Calibri"/>
                <a:cs typeface="Calibri"/>
                <a:sym typeface="Calibri"/>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
        <p:nvSpPr>
          <p:cNvPr id="147" name="Shape 147"/>
          <p:cNvSpPr txBox="1">
            <a:spLocks noGrp="1"/>
          </p:cNvSpPr>
          <p:nvPr>
            <p:ph type="subTitle" idx="1"/>
          </p:nvPr>
        </p:nvSpPr>
        <p:spPr>
          <a:xfrm>
            <a:off x="297611" y="899332"/>
            <a:ext cx="8531162" cy="316993"/>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7F7F7F"/>
              </a:buClr>
              <a:buSzPct val="100000"/>
              <a:buFont typeface="Arial"/>
              <a:buNone/>
              <a:defRPr sz="18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400"/>
              </a:spcBef>
              <a:buClr>
                <a:schemeClr val="dk1"/>
              </a:buClr>
              <a:buSzPct val="1000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400"/>
              </a:spcBef>
              <a:buClr>
                <a:schemeClr val="dk1"/>
              </a:buClr>
              <a:buSzPct val="100000"/>
              <a:buFont typeface="Arial"/>
              <a:buNone/>
              <a:defRPr sz="140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400"/>
              </a:spcBef>
              <a:buClr>
                <a:schemeClr val="dk1"/>
              </a:buClr>
              <a:buSzPct val="1000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2"/>
          </p:nvPr>
        </p:nvSpPr>
        <p:spPr>
          <a:xfrm>
            <a:off x="297611" y="1300461"/>
            <a:ext cx="4401923" cy="2352326"/>
          </a:xfrm>
          <a:prstGeom prst="rect">
            <a:avLst/>
          </a:prstGeom>
          <a:noFill/>
          <a:ln>
            <a:noFill/>
          </a:ln>
        </p:spPr>
        <p:txBody>
          <a:bodyPr wrap="square" lIns="68575" tIns="68575" rIns="68575" bIns="68575" anchor="t" anchorCtr="0"/>
          <a:lstStyle>
            <a:lvl1pPr marL="342900" marR="0" lvl="0" indent="-279400" algn="l" rtl="0">
              <a:lnSpc>
                <a:spcPct val="90000"/>
              </a:lnSpc>
              <a:spcBef>
                <a:spcPts val="800"/>
              </a:spcBef>
              <a:buClr>
                <a:srgbClr val="0066A1"/>
              </a:buClr>
              <a:buSzPct val="60000"/>
              <a:buFont typeface="Merriweather Sans"/>
              <a:buChar char="▶"/>
              <a:defRPr sz="1500" b="0" i="0" u="none" strike="noStrike" cap="none">
                <a:solidFill>
                  <a:schemeClr val="dk1"/>
                </a:solidFill>
                <a:latin typeface="Calibri"/>
                <a:ea typeface="Calibri"/>
                <a:cs typeface="Calibri"/>
                <a:sym typeface="Calibri"/>
              </a:defRPr>
            </a:lvl1pPr>
            <a:lvl2pPr marL="596900" marR="0" lvl="1" indent="-165100" algn="l" rtl="0">
              <a:lnSpc>
                <a:spcPct val="90000"/>
              </a:lnSpc>
              <a:spcBef>
                <a:spcPts val="400"/>
              </a:spcBef>
              <a:buClr>
                <a:srgbClr val="0066A1"/>
              </a:buClr>
              <a:buSzPct val="100000"/>
              <a:buFont typeface="Noto Sans Symbols"/>
              <a:buChar char="▪"/>
              <a:defRPr sz="1400" b="0" i="0" u="none" strike="noStrike" cap="none">
                <a:solidFill>
                  <a:schemeClr val="dk1"/>
                </a:solidFill>
                <a:latin typeface="Calibri"/>
                <a:ea typeface="Calibri"/>
                <a:cs typeface="Calibri"/>
                <a:sym typeface="Calibri"/>
              </a:defRPr>
            </a:lvl2pPr>
            <a:lvl3pPr marL="939800" marR="0" lvl="2" indent="-177800" algn="l" rtl="0">
              <a:lnSpc>
                <a:spcPct val="90000"/>
              </a:lnSpc>
              <a:spcBef>
                <a:spcPts val="400"/>
              </a:spcBef>
              <a:buClr>
                <a:srgbClr val="0066A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244600" marR="0" lvl="3"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4pPr>
            <a:lvl5pPr marL="1587500" marR="0" lvl="4" indent="-152400" algn="l" rtl="0">
              <a:lnSpc>
                <a:spcPct val="90000"/>
              </a:lnSpc>
              <a:spcBef>
                <a:spcPts val="400"/>
              </a:spcBef>
              <a:buClr>
                <a:srgbClr val="0066A1"/>
              </a:buClr>
              <a:buSzPct val="100000"/>
              <a:buFont typeface="Noto Sans Symbols"/>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3"/>
          </p:nvPr>
        </p:nvSpPr>
        <p:spPr>
          <a:xfrm>
            <a:off x="297611" y="3736924"/>
            <a:ext cx="4401923" cy="741235"/>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rgbClr val="0066A1"/>
              </a:buClr>
              <a:buSzPct val="100000"/>
              <a:buFont typeface="Arial"/>
              <a:buChar char="●"/>
              <a:defRPr sz="1400" b="1" i="1" u="none" strike="noStrike" cap="none">
                <a:solidFill>
                  <a:srgbClr val="0066A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1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body" idx="4"/>
          </p:nvPr>
        </p:nvSpPr>
        <p:spPr>
          <a:xfrm>
            <a:off x="4833698" y="1300460"/>
            <a:ext cx="3995075" cy="3177698"/>
          </a:xfrm>
          <a:prstGeom prst="rect">
            <a:avLst/>
          </a:prstGeom>
          <a:noFill/>
          <a:ln>
            <a:noFill/>
          </a:ln>
        </p:spPr>
        <p:txBody>
          <a:bodyPr wrap="square" lIns="68575" tIns="68575" rIns="68575" bIns="68575" anchor="t" anchorCtr="0"/>
          <a:lstStyle>
            <a:lvl1pPr marL="0" marR="0" lvl="0" indent="0" algn="l" rtl="0">
              <a:lnSpc>
                <a:spcPct val="90000"/>
              </a:lnSpc>
              <a:spcBef>
                <a:spcPts val="800"/>
              </a:spcBef>
              <a:buClr>
                <a:schemeClr val="dk1"/>
              </a:buClr>
              <a:buSzPct val="100000"/>
              <a:buFont typeface="Arial"/>
              <a:buChar char="●"/>
              <a:defRPr sz="1400" b="0" i="1" u="none" strike="noStrike" cap="none">
                <a:solidFill>
                  <a:schemeClr val="dk1"/>
                </a:solidFill>
                <a:latin typeface="Calibri"/>
                <a:ea typeface="Calibri"/>
                <a:cs typeface="Calibri"/>
                <a:sym typeface="Calibri"/>
              </a:defRPr>
            </a:lvl1pPr>
            <a:lvl2pPr marL="342900" marR="0" lvl="1" indent="0" algn="l" rtl="0">
              <a:lnSpc>
                <a:spcPct val="90000"/>
              </a:lnSpc>
              <a:spcBef>
                <a:spcPts val="4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685800" marR="0" lvl="2" indent="0" algn="l" rtl="0">
              <a:lnSpc>
                <a:spcPct val="90000"/>
              </a:lnSpc>
              <a:spcBef>
                <a:spcPts val="4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5pPr>
            <a:lvl6pPr marL="1892300" marR="0" lvl="5"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6pPr>
            <a:lvl7pPr marL="2235200" marR="0" lvl="6"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7pPr>
            <a:lvl8pPr marL="2578100" marR="0" lvl="7"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8pPr>
            <a:lvl9pPr marL="2921000" marR="0" lvl="8" indent="-88900" algn="l" rtl="0">
              <a:lnSpc>
                <a:spcPct val="90000"/>
              </a:lnSpc>
              <a:spcBef>
                <a:spcPts val="400"/>
              </a:spcBef>
              <a:buClr>
                <a:schemeClr val="dk1"/>
              </a:buClr>
              <a:buSzPct val="1000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a:prstGeom prst="rect">
            <a:avLst/>
          </a:prstGeom>
        </p:spPr>
        <p:txBody>
          <a:bodyPr/>
          <a:lstStyle/>
          <a:p>
            <a:r>
              <a:rPr lang="en-US"/>
              <a:t>Образец заголовка</a:t>
            </a:r>
            <a:endParaRPr lang="ru-RU"/>
          </a:p>
        </p:txBody>
      </p:sp>
      <p:sp>
        <p:nvSpPr>
          <p:cNvPr id="3" name="Таблица 2"/>
          <p:cNvSpPr>
            <a:spLocks noGrp="1"/>
          </p:cNvSpPr>
          <p:nvPr>
            <p:ph type="tbl" idx="1"/>
          </p:nvPr>
        </p:nvSpPr>
        <p:spPr>
          <a:xfrm>
            <a:off x="457200" y="1200150"/>
            <a:ext cx="8229600" cy="3394075"/>
          </a:xfrm>
          <a:prstGeom prst="rect">
            <a:avLst/>
          </a:prstGeom>
        </p:spPr>
        <p:txBody>
          <a:bodyPr/>
          <a:lstStyle/>
          <a:p>
            <a:pPr lvl="0"/>
            <a:endParaRPr lang="ru-RU" noProof="0">
              <a:sym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9CCDCA05-3E28-487B-80FC-FA74A30716F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5" name="Shape 24"/>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2CF7539C-5A63-4845-B059-6377679DBA0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 name="Shape 27"/>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2040382B-0E71-45DD-A6C4-195AE5ED2C8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anchor="b"/>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 name="Shape 31"/>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9561AD79-9F13-48F6-A498-D8271EE96C6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anchor="ctr"/>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 name="Shape 34"/>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8EFFB8C1-80BC-4F3E-94DD-30E195D85D7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spTree>
      <p:nvGrpSpPr>
        <p:cNvPr id="1" name="Shape 35"/>
        <p:cNvGrpSpPr/>
        <p:nvPr/>
      </p:nvGrpSpPr>
      <p:grpSpPr>
        <a:xfrm>
          <a:off x="0" y="0"/>
          <a:ext cx="0" cy="0"/>
          <a:chOff x="0" y="0"/>
          <a:chExt cx="0" cy="0"/>
        </a:xfrm>
      </p:grpSpPr>
      <p:sp>
        <p:nvSpPr>
          <p:cNvPr id="5" name="Shape 36"/>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pPr>
              <a:defRPr/>
            </a:pPr>
            <a:endParaRPr lang="ru-RU"/>
          </a:p>
        </p:txBody>
      </p:sp>
      <p:sp>
        <p:nvSpPr>
          <p:cNvPr id="37" name="Shape 37"/>
          <p:cNvSpPr txBox="1">
            <a:spLocks noGrp="1"/>
          </p:cNvSpPr>
          <p:nvPr>
            <p:ph type="title"/>
          </p:nvPr>
        </p:nvSpPr>
        <p:spPr>
          <a:xfrm>
            <a:off x="265500" y="1233175"/>
            <a:ext cx="4045200" cy="1482300"/>
          </a:xfrm>
          <a:prstGeom prst="rect">
            <a:avLst/>
          </a:prstGeom>
        </p:spPr>
        <p:txBody>
          <a:bodyPr anchor="b"/>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anchor="ct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 name="Shape 40"/>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2A32D4EB-F001-4AB6-BBFC-97F83ABFFBF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anchor="ctr"/>
          <a:lstStyle>
            <a:lvl1pPr lvl="0">
              <a:lnSpc>
                <a:spcPct val="100000"/>
              </a:lnSpc>
              <a:spcBef>
                <a:spcPts val="0"/>
              </a:spcBef>
              <a:spcAft>
                <a:spcPts val="0"/>
              </a:spcAft>
              <a:buNone/>
              <a:defRPr/>
            </a:lvl1pPr>
          </a:lstStyle>
          <a:p>
            <a:endParaRPr/>
          </a:p>
        </p:txBody>
      </p:sp>
      <p:sp>
        <p:nvSpPr>
          <p:cNvPr id="3" name="Shape 43"/>
          <p:cNvSpPr txBox="1">
            <a:spLocks noGrp="1"/>
          </p:cNvSpPr>
          <p:nvPr>
            <p:ph type="sldNum" idx="10"/>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lvl1pPr>
          </a:lstStyle>
          <a:p>
            <a:pPr>
              <a:defRPr/>
            </a:pPr>
            <a:fld id="{DE50F063-374D-4F1D-A6BD-68B5F385185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1.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0.gif"/><Relationship Id="rId2" Type="http://schemas.openxmlformats.org/officeDocument/2006/relationships/slideLayout" Target="../slideLayouts/slideLayout16.xml"/><Relationship Id="rId16" Type="http://schemas.openxmlformats.org/officeDocument/2006/relationships/image" Target="../media/image12.gi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4.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7" name="Shape 7"/>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smtClean="0">
              <a:sym typeface="Arial" charset="0"/>
            </a:endParaRPr>
          </a:p>
        </p:txBody>
      </p:sp>
      <p:sp>
        <p:nvSpPr>
          <p:cNvPr id="1028" name="Shape 8"/>
          <p:cNvSpPr txBox="1">
            <a:spLocks noGrp="1"/>
          </p:cNvSpPr>
          <p:nvPr/>
        </p:nvSpPr>
        <p:spPr bwMode="auto">
          <a:xfrm>
            <a:off x="8472488" y="4662488"/>
            <a:ext cx="549275" cy="393700"/>
          </a:xfrm>
          <a:prstGeom prst="rect">
            <a:avLst/>
          </a:prstGeom>
          <a:noFill/>
          <a:ln w="9525">
            <a:noFill/>
            <a:miter lim="800000"/>
            <a:headEnd/>
            <a:tailEnd/>
          </a:ln>
        </p:spPr>
        <p:txBody>
          <a:bodyPr lIns="91425" tIns="91425" rIns="91425" bIns="91425" anchor="ctr"/>
          <a:lstStyle/>
          <a:p>
            <a:pPr algn="r">
              <a:defRPr/>
            </a:pPr>
            <a:fld id="{61815559-12EA-4264-9609-E7B9A4F10FAB}" type="slidenum">
              <a:rPr lang="ru-RU" sz="1000">
                <a:solidFill>
                  <a:srgbClr val="595959"/>
                </a:solidFill>
              </a:rPr>
              <a:pPr algn="r">
                <a:defRPr/>
              </a:pPr>
              <a:t>‹#›</a:t>
            </a:fld>
            <a:endParaRPr lang="ru-RU" sz="1000">
              <a:solidFill>
                <a:srgbClr val="595959"/>
              </a:solidFill>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Shape 51"/>
          <p:cNvPicPr preferRelativeResize="0">
            <a:picLocks noChangeAspect="1" noChangeArrowheads="1"/>
          </p:cNvPicPr>
          <p:nvPr/>
        </p:nvPicPr>
        <p:blipFill>
          <a:blip r:embed="rId4"/>
          <a:srcRect/>
          <a:stretch>
            <a:fillRect/>
          </a:stretch>
        </p:blipFill>
        <p:spPr bwMode="auto">
          <a:xfrm>
            <a:off x="0" y="0"/>
            <a:ext cx="9144000" cy="5132388"/>
          </a:xfrm>
          <a:prstGeom prst="rect">
            <a:avLst/>
          </a:prstGeom>
          <a:noFill/>
          <a:ln w="9525">
            <a:noFill/>
            <a:miter lim="800000"/>
            <a:headEnd/>
            <a:tailEnd/>
          </a:ln>
        </p:spPr>
      </p:pic>
      <p:pic>
        <p:nvPicPr>
          <p:cNvPr id="13315" name="Shape 52"/>
          <p:cNvPicPr preferRelativeResize="0">
            <a:picLocks noChangeAspect="1" noChangeArrowheads="1"/>
          </p:cNvPicPr>
          <p:nvPr/>
        </p:nvPicPr>
        <p:blipFill>
          <a:blip r:embed="rId5"/>
          <a:srcRect/>
          <a:stretch>
            <a:fillRect/>
          </a:stretch>
        </p:blipFill>
        <p:spPr bwMode="auto">
          <a:xfrm>
            <a:off x="0" y="3760788"/>
            <a:ext cx="9144000" cy="1381125"/>
          </a:xfrm>
          <a:prstGeom prst="rect">
            <a:avLst/>
          </a:prstGeom>
          <a:noFill/>
          <a:ln w="9525">
            <a:noFill/>
            <a:miter lim="800000"/>
            <a:headEnd/>
            <a:tailEnd/>
          </a:ln>
        </p:spPr>
      </p:pic>
      <p:pic>
        <p:nvPicPr>
          <p:cNvPr id="13316" name="Shape 53"/>
          <p:cNvPicPr preferRelativeResize="0">
            <a:picLocks noChangeAspect="1" noChangeArrowheads="1"/>
          </p:cNvPicPr>
          <p:nvPr/>
        </p:nvPicPr>
        <p:blipFill>
          <a:blip r:embed="rId6"/>
          <a:srcRect/>
          <a:stretch>
            <a:fillRect/>
          </a:stretch>
        </p:blipFill>
        <p:spPr bwMode="auto">
          <a:xfrm>
            <a:off x="0" y="0"/>
            <a:ext cx="9144000" cy="690563"/>
          </a:xfrm>
          <a:prstGeom prst="rect">
            <a:avLst/>
          </a:prstGeom>
          <a:noFill/>
          <a:ln w="9525">
            <a:noFill/>
            <a:miter lim="800000"/>
            <a:headEnd/>
            <a:tailEnd/>
          </a:ln>
        </p:spPr>
      </p:pic>
      <p:sp>
        <p:nvSpPr>
          <p:cNvPr id="13317" name="Shape 54"/>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SzPct val="25000"/>
              <a:defRPr/>
            </a:pPr>
            <a:fld id="{96597E19-2E73-4724-B74B-4EA62E99CA8A}" type="slidenum">
              <a:rPr lang="ru-RU" sz="900">
                <a:solidFill>
                  <a:srgbClr val="FFFFFF"/>
                </a:solidFill>
                <a:latin typeface="Calibri" pitchFamily="34" charset="0"/>
                <a:cs typeface="Calibri" pitchFamily="34" charset="0"/>
                <a:sym typeface="Calibri" pitchFamily="34" charset="0"/>
              </a:rPr>
              <a:pPr>
                <a:buSzPct val="25000"/>
                <a:defRPr/>
              </a:pPr>
              <a:t>‹#›</a:t>
            </a:fld>
            <a:endParaRPr lang="ru-RU" sz="900">
              <a:solidFill>
                <a:srgbClr val="FFFFFF"/>
              </a:solidFill>
              <a:latin typeface="Calibri" pitchFamily="34" charset="0"/>
              <a:cs typeface="Calibri" pitchFamily="34" charset="0"/>
              <a:sym typeface="Calibri" pitchFamily="34" charset="0"/>
            </a:endParaRPr>
          </a:p>
        </p:txBody>
      </p:sp>
      <p:pic>
        <p:nvPicPr>
          <p:cNvPr id="13318" name="Shape 55"/>
          <p:cNvPicPr preferRelativeResize="0">
            <a:picLocks noChangeAspect="1" noChangeArrowheads="1"/>
          </p:cNvPicPr>
          <p:nvPr/>
        </p:nvPicPr>
        <p:blipFill>
          <a:blip r:embed="rId7"/>
          <a:srcRect r="2161"/>
          <a:stretch>
            <a:fillRect/>
          </a:stretch>
        </p:blipFill>
        <p:spPr bwMode="auto">
          <a:xfrm>
            <a:off x="8039100" y="4560888"/>
            <a:ext cx="857250" cy="498475"/>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718" r:id="rId1"/>
    <p:sldLayoutId id="2147483691"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Shape 69"/>
          <p:cNvPicPr preferRelativeResize="0">
            <a:picLocks noChangeAspect="1" noChangeArrowheads="1"/>
          </p:cNvPicPr>
          <p:nvPr/>
        </p:nvPicPr>
        <p:blipFill>
          <a:blip r:embed="rId3"/>
          <a:srcRect/>
          <a:stretch>
            <a:fillRect/>
          </a:stretch>
        </p:blipFill>
        <p:spPr bwMode="auto">
          <a:xfrm>
            <a:off x="0" y="0"/>
            <a:ext cx="9144000" cy="5132388"/>
          </a:xfrm>
          <a:prstGeom prst="rect">
            <a:avLst/>
          </a:prstGeom>
          <a:noFill/>
          <a:ln w="9525">
            <a:noFill/>
            <a:miter lim="800000"/>
            <a:headEnd/>
            <a:tailEnd/>
          </a:ln>
        </p:spPr>
      </p:pic>
      <p:pic>
        <p:nvPicPr>
          <p:cNvPr id="16387" name="Shape 70"/>
          <p:cNvPicPr preferRelativeResize="0">
            <a:picLocks noChangeAspect="1" noChangeArrowheads="1"/>
          </p:cNvPicPr>
          <p:nvPr/>
        </p:nvPicPr>
        <p:blipFill>
          <a:blip r:embed="rId4"/>
          <a:srcRect/>
          <a:stretch>
            <a:fillRect/>
          </a:stretch>
        </p:blipFill>
        <p:spPr bwMode="auto">
          <a:xfrm>
            <a:off x="3175" y="0"/>
            <a:ext cx="9140825" cy="685800"/>
          </a:xfrm>
          <a:prstGeom prst="rect">
            <a:avLst/>
          </a:prstGeom>
          <a:noFill/>
          <a:ln w="9525">
            <a:noFill/>
            <a:miter lim="800000"/>
            <a:headEnd/>
            <a:tailEnd/>
          </a:ln>
        </p:spPr>
      </p:pic>
      <p:pic>
        <p:nvPicPr>
          <p:cNvPr id="16388" name="Shape 71"/>
          <p:cNvPicPr preferRelativeResize="0">
            <a:picLocks noChangeAspect="1" noChangeArrowheads="1"/>
          </p:cNvPicPr>
          <p:nvPr/>
        </p:nvPicPr>
        <p:blipFill>
          <a:blip r:embed="rId5"/>
          <a:srcRect/>
          <a:stretch>
            <a:fillRect/>
          </a:stretch>
        </p:blipFill>
        <p:spPr bwMode="auto">
          <a:xfrm>
            <a:off x="0" y="4457700"/>
            <a:ext cx="9140825" cy="685800"/>
          </a:xfrm>
          <a:prstGeom prst="rect">
            <a:avLst/>
          </a:prstGeom>
          <a:noFill/>
          <a:ln w="9525">
            <a:noFill/>
            <a:miter lim="800000"/>
            <a:headEnd/>
            <a:tailEnd/>
          </a:ln>
        </p:spPr>
      </p:pic>
      <p:sp>
        <p:nvSpPr>
          <p:cNvPr id="16389" name="Shape 72"/>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SzPct val="25000"/>
              <a:defRPr/>
            </a:pPr>
            <a:fld id="{301983DB-7273-4BD4-8882-984FFE2E2776}" type="slidenum">
              <a:rPr lang="ru-RU" sz="900">
                <a:solidFill>
                  <a:srgbClr val="0066A1"/>
                </a:solidFill>
                <a:latin typeface="Calibri" pitchFamily="34" charset="0"/>
                <a:cs typeface="Calibri" pitchFamily="34" charset="0"/>
                <a:sym typeface="Calibri" pitchFamily="34" charset="0"/>
              </a:rPr>
              <a:pPr>
                <a:buSzPct val="25000"/>
                <a:defRPr/>
              </a:pPr>
              <a:t>‹#›</a:t>
            </a:fld>
            <a:endParaRPr lang="ru-RU" sz="900">
              <a:solidFill>
                <a:srgbClr val="0066A1"/>
              </a:solidFill>
              <a:latin typeface="Calibri" pitchFamily="34" charset="0"/>
              <a:cs typeface="Calibri" pitchFamily="34" charset="0"/>
              <a:sym typeface="Calibri" pitchFamily="34" charset="0"/>
            </a:endParaRPr>
          </a:p>
        </p:txBody>
      </p:sp>
      <p:pic>
        <p:nvPicPr>
          <p:cNvPr id="16390" name="Shape 73"/>
          <p:cNvPicPr preferRelativeResize="0">
            <a:picLocks noChangeAspect="1" noChangeArrowheads="1"/>
          </p:cNvPicPr>
          <p:nvPr/>
        </p:nvPicPr>
        <p:blipFill>
          <a:blip r:embed="rId6"/>
          <a:srcRect/>
          <a:stretch>
            <a:fillRect/>
          </a:stretch>
        </p:blipFill>
        <p:spPr bwMode="auto">
          <a:xfrm>
            <a:off x="8153400" y="4554538"/>
            <a:ext cx="858838" cy="2667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92"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Shape 78"/>
          <p:cNvSpPr txBox="1">
            <a:spLocks noChangeArrowheads="1"/>
          </p:cNvSpPr>
          <p:nvPr/>
        </p:nvSpPr>
        <p:spPr bwMode="auto">
          <a:xfrm>
            <a:off x="284163" y="4629150"/>
            <a:ext cx="1543050" cy="273050"/>
          </a:xfrm>
          <a:prstGeom prst="rect">
            <a:avLst/>
          </a:prstGeom>
          <a:noFill/>
          <a:ln w="9525">
            <a:noFill/>
            <a:miter lim="800000"/>
            <a:headEnd/>
            <a:tailEnd/>
          </a:ln>
        </p:spPr>
        <p:txBody>
          <a:bodyPr lIns="68575" tIns="34275" rIns="68575" bIns="34275" anchor="ctr"/>
          <a:lstStyle/>
          <a:p>
            <a:pPr>
              <a:buSzPct val="25000"/>
              <a:defRPr/>
            </a:pPr>
            <a:fld id="{0E7C2085-DC1F-41C0-84C4-4A0D418E7CDA}" type="slidenum">
              <a:rPr lang="ru-RU" sz="900">
                <a:solidFill>
                  <a:srgbClr val="0066A1"/>
                </a:solidFill>
                <a:latin typeface="Calibri" pitchFamily="34" charset="0"/>
                <a:cs typeface="Calibri" pitchFamily="34" charset="0"/>
                <a:sym typeface="Calibri" pitchFamily="34" charset="0"/>
              </a:rPr>
              <a:pPr>
                <a:buSzPct val="25000"/>
                <a:defRPr/>
              </a:pPr>
              <a:t>‹#›</a:t>
            </a:fld>
            <a:endParaRPr lang="ru-RU" sz="900">
              <a:solidFill>
                <a:srgbClr val="0066A1"/>
              </a:solidFill>
              <a:latin typeface="Calibri" pitchFamily="34" charset="0"/>
              <a:cs typeface="Calibri" pitchFamily="34" charset="0"/>
              <a:sym typeface="Calibri" pitchFamily="34" charset="0"/>
            </a:endParaRPr>
          </a:p>
        </p:txBody>
      </p:sp>
      <p:pic>
        <p:nvPicPr>
          <p:cNvPr id="18435" name="Shape 79"/>
          <p:cNvPicPr preferRelativeResize="0">
            <a:picLocks noChangeAspect="1" noChangeArrowheads="1"/>
          </p:cNvPicPr>
          <p:nvPr/>
        </p:nvPicPr>
        <p:blipFill>
          <a:blip r:embed="rId16"/>
          <a:srcRect/>
          <a:stretch>
            <a:fillRect/>
          </a:stretch>
        </p:blipFill>
        <p:spPr bwMode="auto">
          <a:xfrm>
            <a:off x="8153400" y="4554538"/>
            <a:ext cx="858838" cy="266700"/>
          </a:xfrm>
          <a:prstGeom prst="rect">
            <a:avLst/>
          </a:prstGeom>
          <a:noFill/>
          <a:ln w="9525">
            <a:noFill/>
            <a:miter lim="800000"/>
            <a:headEnd/>
            <a:tailEnd/>
          </a:ln>
        </p:spPr>
      </p:pic>
      <p:pic>
        <p:nvPicPr>
          <p:cNvPr id="18436" name="Shape 80"/>
          <p:cNvPicPr preferRelativeResize="0">
            <a:picLocks noChangeAspect="1" noChangeArrowheads="1"/>
          </p:cNvPicPr>
          <p:nvPr/>
        </p:nvPicPr>
        <p:blipFill>
          <a:blip r:embed="rId17"/>
          <a:srcRect/>
          <a:stretch>
            <a:fillRect/>
          </a:stretch>
        </p:blipFill>
        <p:spPr bwMode="auto">
          <a:xfrm>
            <a:off x="3175" y="0"/>
            <a:ext cx="9140825" cy="685800"/>
          </a:xfrm>
          <a:prstGeom prst="rect">
            <a:avLst/>
          </a:prstGeom>
          <a:noFill/>
          <a:ln w="9525">
            <a:noFill/>
            <a:miter lim="800000"/>
            <a:headEnd/>
            <a:tailEnd/>
          </a:ln>
        </p:spPr>
      </p:pic>
      <p:pic>
        <p:nvPicPr>
          <p:cNvPr id="18437" name="Shape 81"/>
          <p:cNvPicPr preferRelativeResize="0">
            <a:picLocks noChangeAspect="1" noChangeArrowheads="1"/>
          </p:cNvPicPr>
          <p:nvPr/>
        </p:nvPicPr>
        <p:blipFill>
          <a:blip r:embed="rId18"/>
          <a:srcRect/>
          <a:stretch>
            <a:fillRect/>
          </a:stretch>
        </p:blipFill>
        <p:spPr bwMode="auto">
          <a:xfrm>
            <a:off x="0" y="4457700"/>
            <a:ext cx="9140825" cy="685800"/>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 id="2147483695" r:id="rId12"/>
    <p:sldLayoutId id="2147483694" r:id="rId13"/>
    <p:sldLayoutId id="2147483693"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har char="•"/>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har char="–"/>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har char="»"/>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audio" Target="../media/audio1.wav"/><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audio" Target="../media/audio10.wav"/><Relationship Id="rId5" Type="http://schemas.openxmlformats.org/officeDocument/2006/relationships/image" Target="../media/image1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audio" Target="../media/audio11.wav"/><Relationship Id="rId5" Type="http://schemas.openxmlformats.org/officeDocument/2006/relationships/image" Target="../media/image1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audio" Target="../media/audio2.wav"/><Relationship Id="rId5" Type="http://schemas.openxmlformats.org/officeDocument/2006/relationships/image" Target="../media/image1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audio" Target="../media/audio3.wav"/><Relationship Id="rId5" Type="http://schemas.openxmlformats.org/officeDocument/2006/relationships/image" Target="../media/image18.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audio" Target="../media/audio4.wav"/><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audio" Target="../media/audio5.wav"/><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png"/><Relationship Id="rId2" Type="http://schemas.openxmlformats.org/officeDocument/2006/relationships/slideLayout" Target="../slideLayouts/slideLayout18.xml"/><Relationship Id="rId1" Type="http://schemas.openxmlformats.org/officeDocument/2006/relationships/audio" Target="../media/audio6.wav"/><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audio" Target="../media/audio7.wav"/><Relationship Id="rId5" Type="http://schemas.openxmlformats.org/officeDocument/2006/relationships/image" Target="../media/image1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20.xml"/><Relationship Id="rId1" Type="http://schemas.openxmlformats.org/officeDocument/2006/relationships/audio" Target="../media/audio8.wav"/><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8.xml"/><Relationship Id="rId1" Type="http://schemas.openxmlformats.org/officeDocument/2006/relationships/audio" Target="../media/audio9.wav"/><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55"/>
          <p:cNvSpPr txBox="1">
            <a:spLocks noGrp="1"/>
          </p:cNvSpPr>
          <p:nvPr>
            <p:ph type="ctrTitle"/>
          </p:nvPr>
        </p:nvSpPr>
        <p:spPr bwMode="auto">
          <a:xfrm>
            <a:off x="877888" y="2601913"/>
            <a:ext cx="8131175" cy="677862"/>
          </a:xfrm>
          <a:noFill/>
          <a:ln>
            <a:miter lim="800000"/>
            <a:headEnd/>
            <a:tailEnd/>
          </a:ln>
        </p:spPr>
        <p:txBody>
          <a:bodyPr vert="horz" tIns="34275" bIns="34275" numCol="1" compatLnSpc="1">
            <a:prstTxWarp prst="textNoShape">
              <a:avLst/>
            </a:prstTxWarp>
          </a:bodyPr>
          <a:lstStyle/>
          <a:p>
            <a:pPr indent="-209550" eaLnBrk="1" hangingPunct="1">
              <a:spcBef>
                <a:spcPct val="0"/>
              </a:spcBef>
              <a:buSzTx/>
              <a:buFont typeface="Calibri" pitchFamily="34" charset="0"/>
              <a:buNone/>
            </a:pPr>
            <a:r>
              <a:rPr lang="en-US" sz="2800" i="1" smtClean="0">
                <a:solidFill>
                  <a:schemeClr val="accent1"/>
                </a:solidFill>
                <a:latin typeface="Arial" charset="0"/>
                <a:cs typeface="Calibri" pitchFamily="34" charset="0"/>
                <a:sym typeface="Calibri" pitchFamily="34" charset="0"/>
              </a:rPr>
              <a:t>Complex Automatic Evaluation of the Medical Images of the Paranasal Sinuses</a:t>
            </a:r>
            <a:endParaRPr lang="ru-RU" sz="2800" i="1" smtClean="0">
              <a:solidFill>
                <a:schemeClr val="accent1"/>
              </a:solidFill>
              <a:latin typeface="Arial" charset="0"/>
              <a:cs typeface="Calibri" pitchFamily="34" charset="0"/>
              <a:sym typeface="Calibri" pitchFamily="34" charset="0"/>
            </a:endParaRPr>
          </a:p>
        </p:txBody>
      </p:sp>
      <p:sp>
        <p:nvSpPr>
          <p:cNvPr id="34818" name="Shape 156"/>
          <p:cNvSpPr txBox="1">
            <a:spLocks noGrp="1"/>
          </p:cNvSpPr>
          <p:nvPr>
            <p:ph type="subTitle" idx="1"/>
          </p:nvPr>
        </p:nvSpPr>
        <p:spPr bwMode="auto">
          <a:xfrm>
            <a:off x="563563" y="3556000"/>
            <a:ext cx="7918450" cy="933450"/>
          </a:xfrm>
          <a:noFill/>
          <a:ln>
            <a:miter lim="800000"/>
            <a:headEnd/>
            <a:tailEnd/>
          </a:ln>
        </p:spPr>
        <p:txBody>
          <a:bodyPr vert="horz" tIns="34275" bIns="34275" numCol="1" compatLnSpc="1">
            <a:prstTxWarp prst="textNoShape">
              <a:avLst/>
            </a:prstTxWarp>
          </a:bodyPr>
          <a:lstStyle/>
          <a:p>
            <a:pPr indent="-133350" eaLnBrk="1" hangingPunct="1">
              <a:spcBef>
                <a:spcPct val="0"/>
              </a:spcBef>
              <a:buSzTx/>
              <a:buFontTx/>
              <a:buNone/>
            </a:pPr>
            <a:r>
              <a:rPr lang="en-US" sz="1800" smtClean="0">
                <a:solidFill>
                  <a:srgbClr val="777777"/>
                </a:solidFill>
                <a:latin typeface="Arial" charset="0"/>
                <a:cs typeface="Calibri" pitchFamily="34" charset="0"/>
                <a:sym typeface="Calibri" pitchFamily="34" charset="0"/>
              </a:rPr>
              <a:t>Radiy Radutny, Alina Nechyporenko, Victoriia Alekseeva, Nadiia Yurevych, Andrii Lupyr, Vitaliy Gargin</a:t>
            </a:r>
          </a:p>
        </p:txBody>
      </p:sp>
      <p:pic>
        <p:nvPicPr>
          <p:cNvPr id="34819" name="Picture 8"/>
          <p:cNvPicPr>
            <a:picLocks noChangeAspect="1" noChangeArrowheads="1"/>
          </p:cNvPicPr>
          <p:nvPr/>
        </p:nvPicPr>
        <p:blipFill>
          <a:blip r:embed="rId4"/>
          <a:srcRect/>
          <a:stretch>
            <a:fillRect/>
          </a:stretch>
        </p:blipFill>
        <p:spPr bwMode="auto">
          <a:xfrm>
            <a:off x="8004175" y="4003675"/>
            <a:ext cx="1139825" cy="1139825"/>
          </a:xfrm>
          <a:prstGeom prst="rect">
            <a:avLst/>
          </a:prstGeom>
          <a:noFill/>
          <a:ln w="9525">
            <a:noFill/>
            <a:miter lim="800000"/>
            <a:headEnd/>
            <a:tailEnd/>
          </a:ln>
        </p:spPr>
      </p:pic>
      <p:pic>
        <p:nvPicPr>
          <p:cNvPr id="34820" name="Рисунок 5"/>
          <p:cNvPicPr>
            <a:picLocks noChangeAspect="1" noChangeArrowheads="1"/>
          </p:cNvPicPr>
          <p:nvPr/>
        </p:nvPicPr>
        <p:blipFill>
          <a:blip r:embed="rId5"/>
          <a:srcRect/>
          <a:stretch>
            <a:fillRect/>
          </a:stretch>
        </p:blipFill>
        <p:spPr bwMode="auto">
          <a:xfrm>
            <a:off x="0" y="595313"/>
            <a:ext cx="2897188" cy="1839912"/>
          </a:xfrm>
          <a:prstGeom prst="rect">
            <a:avLst/>
          </a:prstGeom>
          <a:noFill/>
          <a:ln w="9525">
            <a:noFill/>
            <a:miter lim="800000"/>
            <a:headEnd/>
            <a:tailEnd/>
          </a:ln>
        </p:spPr>
      </p:pic>
      <p:pic>
        <p:nvPicPr>
          <p:cNvPr id="34821" name="Рисунок 6"/>
          <p:cNvPicPr>
            <a:picLocks noChangeAspect="1" noChangeArrowheads="1"/>
          </p:cNvPicPr>
          <p:nvPr/>
        </p:nvPicPr>
        <p:blipFill>
          <a:blip r:embed="rId6"/>
          <a:srcRect/>
          <a:stretch>
            <a:fillRect/>
          </a:stretch>
        </p:blipFill>
        <p:spPr bwMode="auto">
          <a:xfrm>
            <a:off x="2903538" y="581025"/>
            <a:ext cx="2360612" cy="1847850"/>
          </a:xfrm>
          <a:prstGeom prst="rect">
            <a:avLst/>
          </a:prstGeom>
          <a:noFill/>
          <a:ln w="9525">
            <a:noFill/>
            <a:miter lim="800000"/>
            <a:headEnd/>
            <a:tailEnd/>
          </a:ln>
        </p:spPr>
      </p:pic>
      <p:pic>
        <p:nvPicPr>
          <p:cNvPr id="34822" name="Рисунок 7"/>
          <p:cNvPicPr>
            <a:picLocks noChangeAspect="1" noChangeArrowheads="1"/>
          </p:cNvPicPr>
          <p:nvPr/>
        </p:nvPicPr>
        <p:blipFill>
          <a:blip r:embed="rId7"/>
          <a:srcRect/>
          <a:stretch>
            <a:fillRect/>
          </a:stretch>
        </p:blipFill>
        <p:spPr bwMode="auto">
          <a:xfrm>
            <a:off x="5243513" y="654050"/>
            <a:ext cx="1809750" cy="1773238"/>
          </a:xfrm>
          <a:prstGeom prst="rect">
            <a:avLst/>
          </a:prstGeom>
          <a:noFill/>
          <a:ln w="9525">
            <a:noFill/>
            <a:miter lim="800000"/>
            <a:headEnd/>
            <a:tailEnd/>
          </a:ln>
        </p:spPr>
      </p:pic>
      <p:pic>
        <p:nvPicPr>
          <p:cNvPr id="34823" name="Рисунок 8"/>
          <p:cNvPicPr>
            <a:picLocks noChangeAspect="1" noChangeArrowheads="1"/>
          </p:cNvPicPr>
          <p:nvPr/>
        </p:nvPicPr>
        <p:blipFill>
          <a:blip r:embed="rId8"/>
          <a:srcRect/>
          <a:stretch>
            <a:fillRect/>
          </a:stretch>
        </p:blipFill>
        <p:spPr bwMode="auto">
          <a:xfrm>
            <a:off x="7042150" y="592138"/>
            <a:ext cx="2101850" cy="1822450"/>
          </a:xfrm>
          <a:prstGeom prst="rect">
            <a:avLst/>
          </a:prstGeom>
          <a:noFill/>
          <a:ln w="9525">
            <a:noFill/>
            <a:miter lim="800000"/>
            <a:headEnd/>
            <a:tailEnd/>
          </a:ln>
        </p:spPr>
      </p:pic>
      <p:pic>
        <p:nvPicPr>
          <p:cNvPr id="33811" name="Picture 19">
            <a:hlinkClick r:id="" action="ppaction://media"/>
          </p:cNvPr>
          <p:cNvPicPr>
            <a:picLocks noRot="1" noChangeAspect="1" noChangeArrowheads="1"/>
          </p:cNvPicPr>
          <p:nvPr>
            <a:wavAudioFile r:embed="rId1" name="~PP2701.WAV"/>
          </p:nvPr>
        </p:nvPicPr>
        <p:blipFill>
          <a:blip r:embed="rId9"/>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131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8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38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223"/>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2300" smtClean="0">
                <a:latin typeface="Calibri" pitchFamily="34" charset="0"/>
                <a:cs typeface="Calibri" pitchFamily="34" charset="0"/>
                <a:sym typeface="Calibri" pitchFamily="34" charset="0"/>
              </a:rPr>
              <a:t>Results</a:t>
            </a:r>
            <a:endParaRPr lang="ru-RU" sz="2300" smtClean="0">
              <a:latin typeface="Calibri" pitchFamily="34" charset="0"/>
              <a:cs typeface="Calibri" pitchFamily="34" charset="0"/>
              <a:sym typeface="Calibri" pitchFamily="34" charset="0"/>
            </a:endParaRPr>
          </a:p>
        </p:txBody>
      </p:sp>
      <p:sp>
        <p:nvSpPr>
          <p:cNvPr id="52226" name="Shape 226"/>
          <p:cNvSpPr txBox="1">
            <a:spLocks noGrp="1"/>
          </p:cNvSpPr>
          <p:nvPr>
            <p:ph type="body" idx="3"/>
          </p:nvPr>
        </p:nvSpPr>
        <p:spPr bwMode="auto">
          <a:xfrm>
            <a:off x="220663" y="903288"/>
            <a:ext cx="8402637" cy="1511300"/>
          </a:xfrm>
          <a:noFill/>
          <a:ln>
            <a:miter lim="800000"/>
            <a:headEnd/>
            <a:tailEnd/>
          </a:ln>
        </p:spPr>
        <p:txBody>
          <a:bodyPr vert="horz" tIns="34275" bIns="34275" numCol="1" compatLnSpc="1">
            <a:prstTxWarp prst="textNoShape">
              <a:avLst/>
            </a:prstTxWarp>
          </a:bodyPr>
          <a:lstStyle/>
          <a:p>
            <a:pPr indent="-336550">
              <a:lnSpc>
                <a:spcPct val="100000"/>
              </a:lnSpc>
              <a:spcBef>
                <a:spcPct val="0"/>
              </a:spcBef>
              <a:buClrTx/>
              <a:buSzTx/>
              <a:buFontTx/>
              <a:buChar char="•"/>
            </a:pPr>
            <a:r>
              <a:rPr lang="en-US" sz="1400" smtClean="0">
                <a:solidFill>
                  <a:srgbClr val="000000"/>
                </a:solidFill>
                <a:latin typeface="Arial" charset="0"/>
                <a:cs typeface="Calibri" pitchFamily="34" charset="0"/>
                <a:sym typeface="Calibri" pitchFamily="34" charset="0"/>
              </a:rPr>
              <a:t>In the presented research, an algorithm, for solving such a difficult task as the measuring density according to the SCT data, is shown, which is undoubtedly one of the key indicators of the structure of the bone tissue of the paranasal sinusesʾ walls.</a:t>
            </a:r>
          </a:p>
          <a:p>
            <a:pPr indent="-336550">
              <a:lnSpc>
                <a:spcPct val="100000"/>
              </a:lnSpc>
              <a:spcBef>
                <a:spcPct val="0"/>
              </a:spcBef>
              <a:buClrTx/>
              <a:buSzTx/>
              <a:buFontTx/>
              <a:buChar char="•"/>
            </a:pPr>
            <a:r>
              <a:rPr lang="en-US" sz="1400" smtClean="0">
                <a:solidFill>
                  <a:srgbClr val="000000"/>
                </a:solidFill>
                <a:latin typeface="Arial" charset="0"/>
                <a:cs typeface="Calibri" pitchFamily="34" charset="0"/>
                <a:sym typeface="Calibri" pitchFamily="34" charset="0"/>
              </a:rPr>
              <a:t>It is also interesting that there is a slight difference in the calculation of parameters in manual and automatic modes, which allows us to make an assumption about the reliability of our proposed method. The most variable parameter with the most significant difference in results of automatic and calculation was bone density. This difference may be connected with difficulties in the calculation process. </a:t>
            </a:r>
            <a:endParaRPr lang="ru-RU" sz="1400" smtClean="0">
              <a:solidFill>
                <a:srgbClr val="000000"/>
              </a:solidFill>
              <a:latin typeface="Arial" charset="0"/>
              <a:cs typeface="Calibri" pitchFamily="34" charset="0"/>
              <a:sym typeface="Calibri" pitchFamily="34" charset="0"/>
            </a:endParaRPr>
          </a:p>
        </p:txBody>
      </p:sp>
      <p:pic>
        <p:nvPicPr>
          <p:cNvPr id="52227" name="Picture 4"/>
          <p:cNvPicPr>
            <a:picLocks noChangeAspect="1" noChangeArrowheads="1"/>
          </p:cNvPicPr>
          <p:nvPr/>
        </p:nvPicPr>
        <p:blipFill>
          <a:blip r:embed="rId4"/>
          <a:srcRect/>
          <a:stretch>
            <a:fillRect/>
          </a:stretch>
        </p:blipFill>
        <p:spPr bwMode="auto">
          <a:xfrm>
            <a:off x="7889875" y="3760788"/>
            <a:ext cx="1139825" cy="1139825"/>
          </a:xfrm>
          <a:prstGeom prst="rect">
            <a:avLst/>
          </a:prstGeom>
          <a:noFill/>
          <a:ln w="9525">
            <a:noFill/>
            <a:miter lim="800000"/>
            <a:headEnd/>
            <a:tailEnd/>
          </a:ln>
        </p:spPr>
      </p:pic>
      <p:pic>
        <p:nvPicPr>
          <p:cNvPr id="52230" name="Picture 6">
            <a:hlinkClick r:id="" action="ppaction://media"/>
          </p:cNvPr>
          <p:cNvPicPr>
            <a:picLocks noRot="1" noChangeAspect="1" noChangeArrowheads="1"/>
          </p:cNvPicPr>
          <p:nvPr>
            <a:wavAudioFile r:embed="rId1" name="~PP2431.WAV"/>
          </p:nvPr>
        </p:nvPicPr>
        <p:blipFill>
          <a:blip r:embed="rId5"/>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56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2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223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233"/>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2300" smtClean="0">
                <a:latin typeface="Calibri" pitchFamily="34" charset="0"/>
                <a:cs typeface="Calibri" pitchFamily="34" charset="0"/>
                <a:sym typeface="Calibri" pitchFamily="34" charset="0"/>
              </a:rPr>
              <a:t>Conclusions</a:t>
            </a:r>
            <a:endParaRPr lang="ru-RU" sz="2300" smtClean="0">
              <a:latin typeface="Calibri" pitchFamily="34" charset="0"/>
              <a:cs typeface="Calibri" pitchFamily="34" charset="0"/>
              <a:sym typeface="Calibri" pitchFamily="34" charset="0"/>
            </a:endParaRPr>
          </a:p>
        </p:txBody>
      </p:sp>
      <p:sp>
        <p:nvSpPr>
          <p:cNvPr id="54274" name="Shape 235"/>
          <p:cNvSpPr txBox="1">
            <a:spLocks noGrp="1"/>
          </p:cNvSpPr>
          <p:nvPr>
            <p:ph type="body" idx="2"/>
          </p:nvPr>
        </p:nvSpPr>
        <p:spPr bwMode="auto">
          <a:xfrm>
            <a:off x="296863" y="1370013"/>
            <a:ext cx="8393112" cy="3106737"/>
          </a:xfrm>
          <a:noFill/>
          <a:ln>
            <a:miter lim="800000"/>
            <a:headEnd/>
            <a:tailEnd/>
          </a:ln>
        </p:spPr>
        <p:txBody>
          <a:bodyPr vert="horz" tIns="34275" bIns="34275" numCol="1" compatLnSpc="1">
            <a:prstTxWarp prst="textNoShape">
              <a:avLst/>
            </a:prstTxWarp>
          </a:bodyPr>
          <a:lstStyle/>
          <a:p>
            <a:pPr indent="-336550" algn="just">
              <a:lnSpc>
                <a:spcPct val="100000"/>
              </a:lnSpc>
              <a:spcBef>
                <a:spcPct val="0"/>
              </a:spcBef>
              <a:buClrTx/>
              <a:buSzTx/>
              <a:buFontTx/>
              <a:buNone/>
            </a:pPr>
            <a:r>
              <a:rPr lang="en-US" sz="1400" smtClean="0">
                <a:solidFill>
                  <a:srgbClr val="000000"/>
                </a:solidFill>
                <a:latin typeface="Arial" charset="0"/>
                <a:cs typeface="Calibri" pitchFamily="34" charset="0"/>
                <a:sym typeface="Calibri" pitchFamily="34" charset="0"/>
              </a:rPr>
              <a:t>In the course of our research, an algorithm was developed for the automatic assessment of the state of the mucous membrane of the maxillary sinus and its bone walls according to the data of the spiral computed tomography. The difference between obtained data in the manual and automatic mode is minimal. The obtained data shows minimal average related error in the most of cases in the automatic detection of the structure of mucosa of Maxillary sinus as well as in the structure of density and thickness of its walls. The most variable parameter with the biggest difference in results the manual and automatic calculation was bone density.</a:t>
            </a:r>
            <a:endParaRPr lang="ru-RU" sz="1400" smtClean="0">
              <a:solidFill>
                <a:srgbClr val="000000"/>
              </a:solidFill>
              <a:latin typeface="Arial" charset="0"/>
              <a:cs typeface="Calibri" pitchFamily="34" charset="0"/>
              <a:sym typeface="Calibri" pitchFamily="34" charset="0"/>
            </a:endParaRPr>
          </a:p>
        </p:txBody>
      </p:sp>
      <p:pic>
        <p:nvPicPr>
          <p:cNvPr id="54275" name="Picture 4"/>
          <p:cNvPicPr>
            <a:picLocks noChangeAspect="1" noChangeArrowheads="1"/>
          </p:cNvPicPr>
          <p:nvPr/>
        </p:nvPicPr>
        <p:blipFill>
          <a:blip r:embed="rId4"/>
          <a:srcRect/>
          <a:stretch>
            <a:fillRect/>
          </a:stretch>
        </p:blipFill>
        <p:spPr bwMode="auto">
          <a:xfrm>
            <a:off x="7889875" y="3714750"/>
            <a:ext cx="1139825" cy="1139825"/>
          </a:xfrm>
          <a:prstGeom prst="rect">
            <a:avLst/>
          </a:prstGeom>
          <a:noFill/>
          <a:ln w="9525">
            <a:noFill/>
            <a:miter lim="800000"/>
            <a:headEnd/>
            <a:tailEnd/>
          </a:ln>
        </p:spPr>
      </p:pic>
      <p:pic>
        <p:nvPicPr>
          <p:cNvPr id="54279" name="Picture 7">
            <a:hlinkClick r:id="" action="ppaction://media"/>
          </p:cNvPr>
          <p:cNvPicPr>
            <a:picLocks noRot="1" noChangeAspect="1" noChangeArrowheads="1"/>
          </p:cNvPicPr>
          <p:nvPr>
            <a:wavAudioFile r:embed="rId1" name="~PP3636.WAV"/>
          </p:nvPr>
        </p:nvPicPr>
        <p:blipFill>
          <a:blip r:embed="rId5"/>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543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427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427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61"/>
          <p:cNvSpPr txBox="1">
            <a:spLocks noGrp="1"/>
          </p:cNvSpPr>
          <p:nvPr>
            <p:ph type="ctrTitle"/>
          </p:nvPr>
        </p:nvSpPr>
        <p:spPr bwMode="auto">
          <a:xfrm>
            <a:off x="655638" y="536575"/>
            <a:ext cx="7918450" cy="677863"/>
          </a:xfrm>
          <a:noFill/>
          <a:ln>
            <a:miter lim="800000"/>
            <a:headEnd/>
            <a:tailEnd/>
          </a:ln>
        </p:spPr>
        <p:txBody>
          <a:bodyPr vert="horz" tIns="34275" bIns="34275" numCol="1" compatLnSpc="1">
            <a:prstTxWarp prst="textNoShape">
              <a:avLst/>
            </a:prstTxWarp>
          </a:bodyPr>
          <a:lstStyle/>
          <a:p>
            <a:pPr indent="-209550" eaLnBrk="1" hangingPunct="1">
              <a:spcBef>
                <a:spcPct val="0"/>
              </a:spcBef>
              <a:buSzTx/>
              <a:buFont typeface="Calibri" pitchFamily="34" charset="0"/>
              <a:buNone/>
            </a:pPr>
            <a:r>
              <a:rPr lang="en-US" smtClean="0">
                <a:latin typeface="Calibri" pitchFamily="34" charset="0"/>
                <a:cs typeface="Calibri" pitchFamily="34" charset="0"/>
                <a:sym typeface="Calibri" pitchFamily="34" charset="0"/>
              </a:rPr>
              <a:t>Introduction</a:t>
            </a:r>
            <a:endParaRPr lang="ru-RU" smtClean="0">
              <a:latin typeface="Calibri" pitchFamily="34" charset="0"/>
              <a:cs typeface="Calibri" pitchFamily="34" charset="0"/>
              <a:sym typeface="Calibri" pitchFamily="34" charset="0"/>
            </a:endParaRPr>
          </a:p>
        </p:txBody>
      </p:sp>
      <p:sp>
        <p:nvSpPr>
          <p:cNvPr id="36866" name="Shape 162"/>
          <p:cNvSpPr txBox="1">
            <a:spLocks noGrp="1"/>
          </p:cNvSpPr>
          <p:nvPr>
            <p:ph type="subTitle" idx="1"/>
          </p:nvPr>
        </p:nvSpPr>
        <p:spPr bwMode="auto">
          <a:xfrm>
            <a:off x="327025" y="1398588"/>
            <a:ext cx="7918450" cy="933450"/>
          </a:xfrm>
          <a:noFill/>
          <a:ln>
            <a:miter lim="800000"/>
            <a:headEnd/>
            <a:tailEnd/>
          </a:ln>
        </p:spPr>
        <p:txBody>
          <a:bodyPr vert="horz" tIns="34275" bIns="34275" numCol="1" compatLnSpc="1">
            <a:prstTxWarp prst="textNoShape">
              <a:avLst/>
            </a:prstTxWarp>
          </a:bodyPr>
          <a:lstStyle/>
          <a:p>
            <a:pPr indent="-133350" eaLnBrk="1" hangingPunct="1">
              <a:lnSpc>
                <a:spcPct val="100000"/>
              </a:lnSpc>
              <a:spcBef>
                <a:spcPct val="0"/>
              </a:spcBef>
              <a:buSzTx/>
              <a:buFontTx/>
              <a:buNone/>
            </a:pPr>
            <a:r>
              <a:rPr lang="en-US" sz="2000" b="0" smtClean="0">
                <a:solidFill>
                  <a:srgbClr val="000000"/>
                </a:solidFill>
                <a:latin typeface="Arial" charset="0"/>
                <a:cs typeface="Calibri" pitchFamily="34" charset="0"/>
                <a:sym typeface="Calibri" pitchFamily="34" charset="0"/>
              </a:rPr>
              <a:t>Evaluation of medical images is of key importance in the work of medical staff today. In connection with the daily increasing load, the issue of automating the process is especially relevant, which would allow to analyze the images accurately, informatively and fastly. One of the areas of application of this technique can be the automation of the processing of histological images.</a:t>
            </a:r>
            <a:endParaRPr lang="ru-RU" sz="2000" b="0" smtClean="0">
              <a:solidFill>
                <a:srgbClr val="000000"/>
              </a:solidFill>
              <a:latin typeface="Arial" charset="0"/>
              <a:cs typeface="Calibri" pitchFamily="34" charset="0"/>
              <a:sym typeface="Calibri" pitchFamily="34" charset="0"/>
            </a:endParaRPr>
          </a:p>
        </p:txBody>
      </p:sp>
      <p:pic>
        <p:nvPicPr>
          <p:cNvPr id="36867" name="Picture 4"/>
          <p:cNvPicPr>
            <a:picLocks noChangeAspect="1" noChangeArrowheads="1"/>
          </p:cNvPicPr>
          <p:nvPr/>
        </p:nvPicPr>
        <p:blipFill>
          <a:blip r:embed="rId4"/>
          <a:srcRect/>
          <a:stretch>
            <a:fillRect/>
          </a:stretch>
        </p:blipFill>
        <p:spPr bwMode="auto">
          <a:xfrm>
            <a:off x="8094663" y="4094163"/>
            <a:ext cx="1049337" cy="1049337"/>
          </a:xfrm>
          <a:prstGeom prst="rect">
            <a:avLst/>
          </a:prstGeom>
          <a:noFill/>
          <a:ln w="9525">
            <a:noFill/>
            <a:miter lim="800000"/>
            <a:headEnd/>
            <a:tailEnd/>
          </a:ln>
        </p:spPr>
      </p:pic>
      <p:pic>
        <p:nvPicPr>
          <p:cNvPr id="35848" name="Picture 8">
            <a:hlinkClick r:id="" action="ppaction://media"/>
          </p:cNvPr>
          <p:cNvPicPr>
            <a:picLocks noRot="1" noChangeAspect="1" noChangeArrowheads="1"/>
          </p:cNvPicPr>
          <p:nvPr>
            <a:wavAudioFile r:embed="rId1" name="~PP105.WAV"/>
          </p:nvPr>
        </p:nvPicPr>
        <p:blipFill>
          <a:blip r:embed="rId5"/>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29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84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584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67"/>
          <p:cNvSpPr txBox="1">
            <a:spLocks noGrp="1"/>
          </p:cNvSpPr>
          <p:nvPr>
            <p:ph type="ctrTitle"/>
          </p:nvPr>
        </p:nvSpPr>
        <p:spPr bwMode="auto">
          <a:xfrm>
            <a:off x="498475" y="873125"/>
            <a:ext cx="8140700" cy="677863"/>
          </a:xfrm>
          <a:noFill/>
          <a:ln>
            <a:miter lim="800000"/>
            <a:headEnd/>
            <a:tailEnd/>
          </a:ln>
        </p:spPr>
        <p:txBody>
          <a:bodyPr vert="horz" tIns="34275" bIns="34275" numCol="1" compatLnSpc="1">
            <a:prstTxWarp prst="textNoShape">
              <a:avLst/>
            </a:prstTxWarp>
          </a:bodyPr>
          <a:lstStyle/>
          <a:p>
            <a:pPr indent="-209550" eaLnBrk="1" hangingPunct="1">
              <a:spcBef>
                <a:spcPct val="0"/>
              </a:spcBef>
              <a:buSzTx/>
              <a:buFont typeface="Calibri" pitchFamily="34" charset="0"/>
              <a:buNone/>
            </a:pPr>
            <a:r>
              <a:rPr lang="en-US" smtClean="0">
                <a:latin typeface="Calibri" pitchFamily="34" charset="0"/>
                <a:cs typeface="Calibri" pitchFamily="34" charset="0"/>
                <a:sym typeface="Calibri" pitchFamily="34" charset="0"/>
              </a:rPr>
              <a:t>The aim of our work</a:t>
            </a:r>
            <a:endParaRPr lang="ru-RU" smtClean="0">
              <a:latin typeface="Calibri" pitchFamily="34" charset="0"/>
              <a:cs typeface="Calibri" pitchFamily="34" charset="0"/>
              <a:sym typeface="Calibri" pitchFamily="34" charset="0"/>
            </a:endParaRPr>
          </a:p>
        </p:txBody>
      </p:sp>
      <p:sp>
        <p:nvSpPr>
          <p:cNvPr id="38914" name="Shape 168"/>
          <p:cNvSpPr txBox="1">
            <a:spLocks noGrp="1"/>
          </p:cNvSpPr>
          <p:nvPr>
            <p:ph type="subTitle" idx="1"/>
          </p:nvPr>
        </p:nvSpPr>
        <p:spPr bwMode="auto">
          <a:xfrm>
            <a:off x="514350" y="2452688"/>
            <a:ext cx="8140700" cy="931862"/>
          </a:xfrm>
          <a:noFill/>
          <a:ln>
            <a:miter lim="800000"/>
            <a:headEnd/>
            <a:tailEnd/>
          </a:ln>
        </p:spPr>
        <p:txBody>
          <a:bodyPr vert="horz" tIns="34275" bIns="34275" numCol="1" compatLnSpc="1">
            <a:prstTxWarp prst="textNoShape">
              <a:avLst/>
            </a:prstTxWarp>
          </a:bodyPr>
          <a:lstStyle/>
          <a:p>
            <a:pPr indent="-133350" eaLnBrk="1" hangingPunct="1">
              <a:spcBef>
                <a:spcPct val="0"/>
              </a:spcBef>
              <a:buSzTx/>
              <a:buFontTx/>
              <a:buNone/>
            </a:pPr>
            <a:r>
              <a:rPr lang="en-US" sz="2000" smtClean="0">
                <a:solidFill>
                  <a:srgbClr val="000000"/>
                </a:solidFill>
                <a:latin typeface="Arial" charset="0"/>
                <a:cs typeface="Calibri" pitchFamily="34" charset="0"/>
                <a:sym typeface="Calibri" pitchFamily="34" charset="0"/>
              </a:rPr>
              <a:t>was to design an automatic complex method for assessing the state of the human paranasal sinuses</a:t>
            </a:r>
            <a:r>
              <a:rPr lang="ru-RU" sz="2000" b="0" i="0" smtClean="0">
                <a:solidFill>
                  <a:srgbClr val="000000"/>
                </a:solidFill>
                <a:latin typeface="Arial" charset="0"/>
                <a:cs typeface="Calibri" pitchFamily="34" charset="0"/>
                <a:sym typeface="Calibri" pitchFamily="34" charset="0"/>
              </a:rPr>
              <a:t> </a:t>
            </a:r>
          </a:p>
        </p:txBody>
      </p:sp>
      <p:pic>
        <p:nvPicPr>
          <p:cNvPr id="38915" name="Picture 4"/>
          <p:cNvPicPr>
            <a:picLocks noChangeAspect="1" noChangeArrowheads="1"/>
          </p:cNvPicPr>
          <p:nvPr/>
        </p:nvPicPr>
        <p:blipFill>
          <a:blip r:embed="rId4"/>
          <a:srcRect/>
          <a:stretch>
            <a:fillRect/>
          </a:stretch>
        </p:blipFill>
        <p:spPr bwMode="auto">
          <a:xfrm>
            <a:off x="8004175" y="3744913"/>
            <a:ext cx="1139825" cy="1139825"/>
          </a:xfrm>
          <a:prstGeom prst="rect">
            <a:avLst/>
          </a:prstGeom>
          <a:noFill/>
          <a:ln w="9525">
            <a:noFill/>
            <a:miter lim="800000"/>
            <a:headEnd/>
            <a:tailEnd/>
          </a:ln>
        </p:spPr>
      </p:pic>
      <p:pic>
        <p:nvPicPr>
          <p:cNvPr id="37896" name="Picture 8">
            <a:hlinkClick r:id="" action="ppaction://media"/>
          </p:cNvPr>
          <p:cNvPicPr>
            <a:picLocks noRot="1" noChangeAspect="1" noChangeArrowheads="1"/>
          </p:cNvPicPr>
          <p:nvPr>
            <a:wavAudioFile r:embed="rId1" name="~PP4038.WAV"/>
          </p:nvPr>
        </p:nvPicPr>
        <p:blipFill>
          <a:blip r:embed="rId5"/>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11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89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789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73"/>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2300" smtClean="0">
                <a:latin typeface="Calibri" pitchFamily="34" charset="0"/>
                <a:cs typeface="Calibri" pitchFamily="34" charset="0"/>
                <a:sym typeface="Calibri" pitchFamily="34" charset="0"/>
              </a:rPr>
              <a:t>Material and methods</a:t>
            </a:r>
            <a:endParaRPr lang="ru-RU" sz="2300" smtClean="0">
              <a:latin typeface="Calibri" pitchFamily="34" charset="0"/>
              <a:cs typeface="Calibri" pitchFamily="34" charset="0"/>
              <a:sym typeface="Calibri" pitchFamily="34" charset="0"/>
            </a:endParaRPr>
          </a:p>
        </p:txBody>
      </p:sp>
      <p:sp>
        <p:nvSpPr>
          <p:cNvPr id="40962" name="Shape 175"/>
          <p:cNvSpPr txBox="1">
            <a:spLocks noGrp="1"/>
          </p:cNvSpPr>
          <p:nvPr>
            <p:ph type="body" idx="2"/>
          </p:nvPr>
        </p:nvSpPr>
        <p:spPr bwMode="auto">
          <a:xfrm>
            <a:off x="190500" y="874713"/>
            <a:ext cx="8531225" cy="1223962"/>
          </a:xfrm>
          <a:noFill/>
          <a:ln>
            <a:miter lim="800000"/>
            <a:headEnd/>
            <a:tailEnd/>
          </a:ln>
        </p:spPr>
        <p:txBody>
          <a:bodyPr vert="horz" tIns="34275" bIns="34275" numCol="1" compatLnSpc="1">
            <a:prstTxWarp prst="textNoShape">
              <a:avLst/>
            </a:prstTxWarp>
          </a:bodyPr>
          <a:lstStyle/>
          <a:p>
            <a:pPr indent="-336550">
              <a:lnSpc>
                <a:spcPct val="100000"/>
              </a:lnSpc>
              <a:spcBef>
                <a:spcPct val="0"/>
              </a:spcBef>
              <a:buClrTx/>
              <a:buSzTx/>
              <a:buFontTx/>
              <a:buNone/>
            </a:pPr>
            <a:r>
              <a:rPr lang="en-US" sz="1400" smtClean="0">
                <a:solidFill>
                  <a:srgbClr val="000000"/>
                </a:solidFill>
                <a:latin typeface="Arial" charset="0"/>
                <a:cs typeface="Calibri" pitchFamily="34" charset="0"/>
                <a:sym typeface="Calibri" pitchFamily="34" charset="0"/>
              </a:rPr>
              <a:t>Our research included 10 people of different sex and age, who were divided into groups, taking into account the recommendations of the WHO for 2019-2021.The selection criterion for the examined persons was the presence of an unilateral cyst of the maxillary sinus, which was subsequently removed endoscopically. During the removal of the cyst and the enlargement of the natural anastomosis, samples of the mucous membrane of the maxillary sinus were taken</a:t>
            </a:r>
            <a:r>
              <a:rPr lang="ru-RU" sz="1400" smtClean="0">
                <a:solidFill>
                  <a:srgbClr val="000000"/>
                </a:solidFill>
                <a:latin typeface="Arial" charset="0"/>
                <a:cs typeface="Calibri" pitchFamily="34" charset="0"/>
                <a:sym typeface="Calibri" pitchFamily="34" charset="0"/>
              </a:rPr>
              <a:t> </a:t>
            </a:r>
          </a:p>
        </p:txBody>
      </p:sp>
      <p:pic>
        <p:nvPicPr>
          <p:cNvPr id="40963" name="Picture 5"/>
          <p:cNvPicPr>
            <a:picLocks noChangeAspect="1" noChangeArrowheads="1"/>
          </p:cNvPicPr>
          <p:nvPr/>
        </p:nvPicPr>
        <p:blipFill>
          <a:blip r:embed="rId4"/>
          <a:srcRect/>
          <a:stretch>
            <a:fillRect/>
          </a:stretch>
        </p:blipFill>
        <p:spPr bwMode="auto">
          <a:xfrm>
            <a:off x="8004175" y="3905250"/>
            <a:ext cx="1139825" cy="1139825"/>
          </a:xfrm>
          <a:prstGeom prst="rect">
            <a:avLst/>
          </a:prstGeom>
          <a:noFill/>
          <a:ln w="9525">
            <a:noFill/>
            <a:miter lim="800000"/>
            <a:headEnd/>
            <a:tailEnd/>
          </a:ln>
        </p:spPr>
      </p:pic>
      <p:sp>
        <p:nvSpPr>
          <p:cNvPr id="40964" name="Rectangle 6"/>
          <p:cNvSpPr>
            <a:spLocks noChangeArrowheads="1"/>
          </p:cNvSpPr>
          <p:nvPr/>
        </p:nvSpPr>
        <p:spPr bwMode="auto">
          <a:xfrm>
            <a:off x="6030913" y="2292350"/>
            <a:ext cx="2851150" cy="641350"/>
          </a:xfrm>
          <a:prstGeom prst="rect">
            <a:avLst/>
          </a:prstGeom>
          <a:noFill/>
          <a:ln w="9525">
            <a:noFill/>
            <a:miter lim="800000"/>
            <a:headEnd/>
            <a:tailEnd/>
          </a:ln>
        </p:spPr>
        <p:txBody>
          <a:bodyPr wrap="none" anchor="ctr">
            <a:spAutoFit/>
          </a:bodyPr>
          <a:lstStyle/>
          <a:p>
            <a:pPr algn="ctr"/>
            <a:r>
              <a:rPr lang="en-US" sz="1100" b="1">
                <a:cs typeface="Calibri" pitchFamily="34" charset="0"/>
              </a:rPr>
              <a:t>Distribution of the examined persons by</a:t>
            </a:r>
          </a:p>
          <a:p>
            <a:pPr algn="ctr"/>
            <a:r>
              <a:rPr lang="en-US" sz="1100" b="1">
                <a:cs typeface="Calibri" pitchFamily="34" charset="0"/>
              </a:rPr>
              <a:t> sex and age</a:t>
            </a:r>
            <a:endParaRPr lang="ru-RU" sz="600" b="1"/>
          </a:p>
          <a:p>
            <a:pPr algn="ctr" eaLnBrk="0" hangingPunct="0"/>
            <a:endParaRPr lang="ru-RU"/>
          </a:p>
        </p:txBody>
      </p:sp>
      <p:graphicFrame>
        <p:nvGraphicFramePr>
          <p:cNvPr id="40064" name="Group 128"/>
          <p:cNvGraphicFramePr>
            <a:graphicFrameLocks noGrp="1"/>
          </p:cNvGraphicFramePr>
          <p:nvPr/>
        </p:nvGraphicFramePr>
        <p:xfrm>
          <a:off x="6035675" y="2901950"/>
          <a:ext cx="2330450" cy="1041400"/>
        </p:xfrm>
        <a:graphic>
          <a:graphicData uri="http://schemas.openxmlformats.org/drawingml/2006/table">
            <a:tbl>
              <a:tblPr/>
              <a:tblGrid>
                <a:gridCol w="654050"/>
                <a:gridCol w="549275"/>
                <a:gridCol w="514350"/>
                <a:gridCol w="612775"/>
              </a:tblGrid>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Age</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25-44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45-60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61-75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Male</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Female</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Total</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0992" name="Rectangle 109"/>
          <p:cNvSpPr>
            <a:spLocks noChangeArrowheads="1"/>
          </p:cNvSpPr>
          <p:nvPr/>
        </p:nvSpPr>
        <p:spPr bwMode="auto">
          <a:xfrm>
            <a:off x="0" y="2160588"/>
            <a:ext cx="9144000" cy="0"/>
          </a:xfrm>
          <a:prstGeom prst="rect">
            <a:avLst/>
          </a:prstGeom>
          <a:noFill/>
          <a:ln w="9525">
            <a:noFill/>
            <a:miter lim="800000"/>
            <a:headEnd/>
            <a:tailEnd/>
          </a:ln>
        </p:spPr>
        <p:txBody>
          <a:bodyPr wrap="none" anchor="ctr">
            <a:spAutoFit/>
          </a:bodyPr>
          <a:lstStyle/>
          <a:p>
            <a:endParaRPr lang="ru-RU"/>
          </a:p>
        </p:txBody>
      </p:sp>
      <p:pic>
        <p:nvPicPr>
          <p:cNvPr id="40993" name="Рисунок 1"/>
          <p:cNvPicPr>
            <a:picLocks noChangeAspect="1" noChangeArrowheads="1"/>
          </p:cNvPicPr>
          <p:nvPr/>
        </p:nvPicPr>
        <p:blipFill>
          <a:blip r:embed="rId5"/>
          <a:srcRect/>
          <a:stretch>
            <a:fillRect/>
          </a:stretch>
        </p:blipFill>
        <p:spPr bwMode="auto">
          <a:xfrm>
            <a:off x="190500" y="2722563"/>
            <a:ext cx="3187700" cy="1851025"/>
          </a:xfrm>
          <a:prstGeom prst="rect">
            <a:avLst/>
          </a:prstGeom>
          <a:noFill/>
          <a:ln w="9525">
            <a:noFill/>
            <a:miter lim="800000"/>
            <a:headEnd/>
            <a:tailEnd/>
          </a:ln>
        </p:spPr>
      </p:pic>
      <p:sp>
        <p:nvSpPr>
          <p:cNvPr id="40994" name="Rectangle 115"/>
          <p:cNvSpPr>
            <a:spLocks noChangeArrowheads="1"/>
          </p:cNvSpPr>
          <p:nvPr/>
        </p:nvSpPr>
        <p:spPr bwMode="auto">
          <a:xfrm>
            <a:off x="61913" y="2173288"/>
            <a:ext cx="2816225" cy="428625"/>
          </a:xfrm>
          <a:prstGeom prst="rect">
            <a:avLst/>
          </a:prstGeom>
          <a:noFill/>
          <a:ln w="9525">
            <a:noFill/>
            <a:miter lim="800000"/>
            <a:headEnd/>
            <a:tailEnd/>
          </a:ln>
        </p:spPr>
        <p:txBody>
          <a:bodyPr wrap="none" anchor="ctr">
            <a:spAutoFit/>
          </a:bodyPr>
          <a:lstStyle/>
          <a:p>
            <a:pPr algn="ctr"/>
            <a:r>
              <a:rPr lang="en-US" sz="1100" b="1"/>
              <a:t>CT scan of the maxillary sinuses with a </a:t>
            </a:r>
          </a:p>
          <a:p>
            <a:pPr algn="ctr"/>
            <a:r>
              <a:rPr lang="en-US" sz="1100" b="1"/>
              <a:t>cyst in the right one (axial projection)</a:t>
            </a:r>
          </a:p>
        </p:txBody>
      </p:sp>
      <p:pic>
        <p:nvPicPr>
          <p:cNvPr id="40995" name="Рисунок 2"/>
          <p:cNvPicPr>
            <a:picLocks noChangeAspect="1" noChangeArrowheads="1"/>
          </p:cNvPicPr>
          <p:nvPr/>
        </p:nvPicPr>
        <p:blipFill>
          <a:blip r:embed="rId6"/>
          <a:srcRect/>
          <a:stretch>
            <a:fillRect/>
          </a:stretch>
        </p:blipFill>
        <p:spPr bwMode="auto">
          <a:xfrm>
            <a:off x="3476625" y="2751138"/>
            <a:ext cx="2495550" cy="1828800"/>
          </a:xfrm>
          <a:prstGeom prst="rect">
            <a:avLst/>
          </a:prstGeom>
          <a:noFill/>
          <a:ln w="9525">
            <a:noFill/>
            <a:miter lim="800000"/>
            <a:headEnd/>
            <a:tailEnd/>
          </a:ln>
        </p:spPr>
      </p:pic>
      <p:sp>
        <p:nvSpPr>
          <p:cNvPr id="40996" name="Rectangle 130"/>
          <p:cNvSpPr>
            <a:spLocks noChangeArrowheads="1"/>
          </p:cNvSpPr>
          <p:nvPr/>
        </p:nvSpPr>
        <p:spPr bwMode="auto">
          <a:xfrm>
            <a:off x="3363913" y="2243138"/>
            <a:ext cx="2606675" cy="473075"/>
          </a:xfrm>
          <a:prstGeom prst="rect">
            <a:avLst/>
          </a:prstGeom>
          <a:noFill/>
          <a:ln w="9525">
            <a:noFill/>
            <a:miter lim="800000"/>
            <a:headEnd/>
            <a:tailEnd/>
          </a:ln>
        </p:spPr>
        <p:txBody>
          <a:bodyPr wrap="none" anchor="ctr">
            <a:spAutoFit/>
          </a:bodyPr>
          <a:lstStyle/>
          <a:p>
            <a:pPr algn="ctr"/>
            <a:r>
              <a:rPr lang="en-US" sz="1100" b="1"/>
              <a:t>Samples of the examined mucous </a:t>
            </a:r>
          </a:p>
          <a:p>
            <a:pPr algn="ctr"/>
            <a:r>
              <a:rPr lang="en-US" sz="1100" b="1"/>
              <a:t>membrane of the paranasal sinuses</a:t>
            </a:r>
            <a:r>
              <a:rPr lang="ru-RU"/>
              <a:t> </a:t>
            </a:r>
          </a:p>
        </p:txBody>
      </p:sp>
      <p:pic>
        <p:nvPicPr>
          <p:cNvPr id="40071" name="Picture 135">
            <a:hlinkClick r:id="" action="ppaction://media"/>
          </p:cNvPr>
          <p:cNvPicPr>
            <a:picLocks noRot="1" noChangeAspect="1" noChangeArrowheads="1"/>
          </p:cNvPicPr>
          <p:nvPr>
            <a:wavAudioFile r:embed="rId1" name="~PP1093.WAV"/>
          </p:nvPr>
        </p:nvPicPr>
        <p:blipFill>
          <a:blip r:embed="rId7"/>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665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07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007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80"/>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2300" smtClean="0">
                <a:latin typeface="Calibri" pitchFamily="34" charset="0"/>
                <a:cs typeface="Calibri" pitchFamily="34" charset="0"/>
                <a:sym typeface="Calibri" pitchFamily="34" charset="0"/>
              </a:rPr>
              <a:t>Material and methods</a:t>
            </a:r>
            <a:endParaRPr lang="ru-RU" sz="2300" smtClean="0">
              <a:latin typeface="Calibri" pitchFamily="34" charset="0"/>
              <a:cs typeface="Calibri" pitchFamily="34" charset="0"/>
              <a:sym typeface="Calibri" pitchFamily="34" charset="0"/>
            </a:endParaRPr>
          </a:p>
        </p:txBody>
      </p:sp>
      <p:sp>
        <p:nvSpPr>
          <p:cNvPr id="43010" name="Shape 182"/>
          <p:cNvSpPr txBox="1">
            <a:spLocks noGrp="1"/>
          </p:cNvSpPr>
          <p:nvPr>
            <p:ph type="body" idx="2"/>
          </p:nvPr>
        </p:nvSpPr>
        <p:spPr bwMode="auto">
          <a:xfrm>
            <a:off x="107950" y="814388"/>
            <a:ext cx="4065588" cy="4035425"/>
          </a:xfrm>
          <a:noFill/>
          <a:ln>
            <a:miter lim="800000"/>
            <a:headEnd/>
            <a:tailEnd/>
          </a:ln>
        </p:spPr>
        <p:txBody>
          <a:bodyPr vert="horz" tIns="34275" bIns="34275" numCol="1" compatLnSpc="1">
            <a:prstTxWarp prst="textNoShape">
              <a:avLst/>
            </a:prstTxWarp>
          </a:bodyPr>
          <a:lstStyle/>
          <a:p>
            <a:pPr indent="-336550" algn="just">
              <a:lnSpc>
                <a:spcPct val="100000"/>
              </a:lnSpc>
              <a:spcBef>
                <a:spcPct val="0"/>
              </a:spcBef>
              <a:buClrTx/>
              <a:buSzTx/>
              <a:buFontTx/>
              <a:buNone/>
            </a:pPr>
            <a:endParaRPr lang="en-US" sz="1400" smtClean="0">
              <a:solidFill>
                <a:srgbClr val="000000"/>
              </a:solidFill>
              <a:latin typeface="Arial" charset="0"/>
              <a:cs typeface="Calibri" pitchFamily="34" charset="0"/>
              <a:sym typeface="Calibri" pitchFamily="34" charset="0"/>
            </a:endParaRPr>
          </a:p>
          <a:p>
            <a:pPr indent="-336550" algn="just">
              <a:lnSpc>
                <a:spcPct val="100000"/>
              </a:lnSpc>
              <a:spcBef>
                <a:spcPct val="0"/>
              </a:spcBef>
              <a:buClrTx/>
              <a:buSzTx/>
              <a:buFontTx/>
              <a:buNone/>
            </a:pPr>
            <a:r>
              <a:rPr lang="en-US" sz="1400" smtClean="0">
                <a:solidFill>
                  <a:srgbClr val="000000"/>
                </a:solidFill>
                <a:latin typeface="Arial" charset="0"/>
                <a:cs typeface="Calibri" pitchFamily="34" charset="0"/>
                <a:sym typeface="Calibri" pitchFamily="34" charset="0"/>
              </a:rPr>
              <a:t>The study was performed on Toshiba Aquilion-4 CT scanner. SCT images were examined using RadiAnt DICOM viewer software, which allows the most accurate measurements in the study areas. Staining with hematoxylin and eosin is most widespread method for investigation in histology, pathologic anatomy, biology. Nuclei are stained in blue Staining with hematoxylin, cellular cytoplasm is stained in pink-red with eosin as result. </a:t>
            </a:r>
          </a:p>
          <a:p>
            <a:pPr indent="-336550" algn="just">
              <a:lnSpc>
                <a:spcPct val="100000"/>
              </a:lnSpc>
              <a:spcBef>
                <a:spcPct val="0"/>
              </a:spcBef>
              <a:buClrTx/>
              <a:buSzTx/>
              <a:buFontTx/>
              <a:buNone/>
            </a:pPr>
            <a:r>
              <a:rPr lang="en-US" sz="1400" smtClean="0">
                <a:solidFill>
                  <a:srgbClr val="000000"/>
                </a:solidFill>
                <a:latin typeface="Arial" charset="0"/>
                <a:cs typeface="Calibri" pitchFamily="34" charset="0"/>
                <a:sym typeface="Calibri" pitchFamily="34" charset="0"/>
              </a:rPr>
              <a:t>The location of the stained structures can be membranous, vascular, nuclear, cytoplasmic depending on the localization of receptors Our study is one of the first attempts to automatically assess such staining.</a:t>
            </a:r>
            <a:r>
              <a:rPr lang="ru-RU" sz="1400" smtClean="0">
                <a:solidFill>
                  <a:srgbClr val="000000"/>
                </a:solidFill>
                <a:latin typeface="Arial" charset="0"/>
                <a:cs typeface="Calibri" pitchFamily="34" charset="0"/>
                <a:sym typeface="Calibri" pitchFamily="34" charset="0"/>
              </a:rPr>
              <a:t> </a:t>
            </a:r>
          </a:p>
        </p:txBody>
      </p:sp>
      <p:pic>
        <p:nvPicPr>
          <p:cNvPr id="43011" name="Picture 12"/>
          <p:cNvPicPr>
            <a:picLocks noChangeAspect="1" noChangeArrowheads="1"/>
          </p:cNvPicPr>
          <p:nvPr/>
        </p:nvPicPr>
        <p:blipFill>
          <a:blip r:embed="rId4"/>
          <a:srcRect/>
          <a:stretch>
            <a:fillRect/>
          </a:stretch>
        </p:blipFill>
        <p:spPr bwMode="auto">
          <a:xfrm>
            <a:off x="8216900" y="4025900"/>
            <a:ext cx="927100" cy="927100"/>
          </a:xfrm>
          <a:prstGeom prst="rect">
            <a:avLst/>
          </a:prstGeom>
          <a:noFill/>
          <a:ln w="9525">
            <a:noFill/>
            <a:miter lim="800000"/>
            <a:headEnd/>
            <a:tailEnd/>
          </a:ln>
        </p:spPr>
      </p:pic>
      <p:pic>
        <p:nvPicPr>
          <p:cNvPr id="43012" name="Рисунок 4"/>
          <p:cNvPicPr>
            <a:picLocks noChangeAspect="1" noChangeArrowheads="1"/>
          </p:cNvPicPr>
          <p:nvPr/>
        </p:nvPicPr>
        <p:blipFill>
          <a:blip r:embed="rId5"/>
          <a:srcRect/>
          <a:stretch>
            <a:fillRect/>
          </a:stretch>
        </p:blipFill>
        <p:spPr bwMode="auto">
          <a:xfrm>
            <a:off x="5607050" y="642938"/>
            <a:ext cx="3149600" cy="2127250"/>
          </a:xfrm>
          <a:prstGeom prst="rect">
            <a:avLst/>
          </a:prstGeom>
          <a:noFill/>
          <a:ln w="9525">
            <a:noFill/>
            <a:miter lim="800000"/>
            <a:headEnd/>
            <a:tailEnd/>
          </a:ln>
        </p:spPr>
      </p:pic>
      <p:sp>
        <p:nvSpPr>
          <p:cNvPr id="43013" name="Rectangle 14"/>
          <p:cNvSpPr>
            <a:spLocks noChangeArrowheads="1"/>
          </p:cNvSpPr>
          <p:nvPr/>
        </p:nvSpPr>
        <p:spPr bwMode="auto">
          <a:xfrm>
            <a:off x="5611813" y="2982913"/>
            <a:ext cx="3532187" cy="703262"/>
          </a:xfrm>
          <a:prstGeom prst="rect">
            <a:avLst/>
          </a:prstGeom>
          <a:noFill/>
          <a:ln w="9525">
            <a:noFill/>
            <a:miter lim="800000"/>
            <a:headEnd/>
            <a:tailEnd/>
          </a:ln>
        </p:spPr>
        <p:txBody>
          <a:bodyPr anchor="ctr">
            <a:spAutoFit/>
          </a:bodyPr>
          <a:lstStyle/>
          <a:p>
            <a:pPr algn="ctr"/>
            <a:r>
              <a:rPr lang="en-US" sz="800" b="1"/>
              <a:t>The investigated parameters of the structure of the nasal mucosa (black line - the thickness of the epithelium with the basement membrane, yellow arrow - the cell nucleus under the basement membrane, blue - above the basement membrane, green - basement membrane)</a:t>
            </a:r>
          </a:p>
        </p:txBody>
      </p:sp>
      <p:pic>
        <p:nvPicPr>
          <p:cNvPr id="42002" name="Picture 18">
            <a:hlinkClick r:id="" action="ppaction://media"/>
          </p:cNvPr>
          <p:cNvPicPr>
            <a:picLocks noRot="1" noChangeAspect="1" noChangeArrowheads="1"/>
          </p:cNvPicPr>
          <p:nvPr>
            <a:wavAudioFile r:embed="rId1" name="~PP189.WAV"/>
          </p:nvPr>
        </p:nvPicPr>
        <p:blipFill>
          <a:blip r:embed="rId6"/>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807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00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200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hape 196"/>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2300" smtClean="0">
                <a:latin typeface="Calibri" pitchFamily="34" charset="0"/>
                <a:cs typeface="Calibri" pitchFamily="34" charset="0"/>
                <a:sym typeface="Calibri" pitchFamily="34" charset="0"/>
              </a:rPr>
              <a:t>Results</a:t>
            </a:r>
            <a:endParaRPr lang="ru-RU" sz="2300" smtClean="0">
              <a:latin typeface="Calibri" pitchFamily="34" charset="0"/>
              <a:cs typeface="Calibri" pitchFamily="34" charset="0"/>
              <a:sym typeface="Calibri" pitchFamily="34" charset="0"/>
            </a:endParaRPr>
          </a:p>
        </p:txBody>
      </p:sp>
      <p:sp>
        <p:nvSpPr>
          <p:cNvPr id="45058" name="Shape 197"/>
          <p:cNvSpPr txBox="1">
            <a:spLocks noGrp="1"/>
          </p:cNvSpPr>
          <p:nvPr>
            <p:ph type="subTitle" idx="1"/>
          </p:nvPr>
        </p:nvSpPr>
        <p:spPr bwMode="auto">
          <a:xfrm>
            <a:off x="296863" y="900113"/>
            <a:ext cx="8531225" cy="315912"/>
          </a:xfrm>
          <a:noFill/>
          <a:ln>
            <a:miter lim="800000"/>
            <a:headEnd/>
            <a:tailEnd/>
          </a:ln>
        </p:spPr>
        <p:txBody>
          <a:bodyPr vert="horz" tIns="34275" bIns="34275" numCol="1" compatLnSpc="1">
            <a:prstTxWarp prst="textNoShape">
              <a:avLst/>
            </a:prstTxWarp>
          </a:bodyPr>
          <a:lstStyle/>
          <a:p>
            <a:pPr indent="-114300" eaLnBrk="1" hangingPunct="1">
              <a:spcBef>
                <a:spcPct val="0"/>
              </a:spcBef>
              <a:buSzTx/>
              <a:buFontTx/>
              <a:buNone/>
            </a:pPr>
            <a:r>
              <a:rPr lang="en-US" sz="1400" smtClean="0">
                <a:solidFill>
                  <a:srgbClr val="000000"/>
                </a:solidFill>
                <a:latin typeface="Arial" charset="0"/>
                <a:cs typeface="Calibri" pitchFamily="34" charset="0"/>
                <a:sym typeface="Calibri" pitchFamily="34" charset="0"/>
              </a:rPr>
              <a:t>During the work, the data of the studied signs of the structure of the mucous membrane were obtained both in manual and automatic modes</a:t>
            </a:r>
            <a:r>
              <a:rPr lang="ru-RU" sz="1400" b="0" i="0" smtClean="0">
                <a:solidFill>
                  <a:srgbClr val="000000"/>
                </a:solidFill>
                <a:latin typeface="Arial" charset="0"/>
                <a:cs typeface="Calibri" pitchFamily="34" charset="0"/>
                <a:sym typeface="Calibri" pitchFamily="34" charset="0"/>
              </a:rPr>
              <a:t> </a:t>
            </a:r>
          </a:p>
        </p:txBody>
      </p:sp>
      <p:pic>
        <p:nvPicPr>
          <p:cNvPr id="45059" name="Picture 25"/>
          <p:cNvPicPr>
            <a:picLocks noChangeAspect="1" noChangeArrowheads="1"/>
          </p:cNvPicPr>
          <p:nvPr/>
        </p:nvPicPr>
        <p:blipFill>
          <a:blip r:embed="rId4"/>
          <a:srcRect/>
          <a:stretch>
            <a:fillRect/>
          </a:stretch>
        </p:blipFill>
        <p:spPr bwMode="auto">
          <a:xfrm>
            <a:off x="8004175" y="3736975"/>
            <a:ext cx="1139825" cy="1139825"/>
          </a:xfrm>
          <a:prstGeom prst="rect">
            <a:avLst/>
          </a:prstGeom>
          <a:noFill/>
          <a:ln w="9525">
            <a:noFill/>
            <a:miter lim="800000"/>
            <a:headEnd/>
            <a:tailEnd/>
          </a:ln>
        </p:spPr>
      </p:pic>
      <p:pic>
        <p:nvPicPr>
          <p:cNvPr id="45060" name="Рисунок 5"/>
          <p:cNvPicPr>
            <a:picLocks noChangeAspect="1" noChangeArrowheads="1"/>
          </p:cNvPicPr>
          <p:nvPr/>
        </p:nvPicPr>
        <p:blipFill>
          <a:blip r:embed="rId5"/>
          <a:srcRect/>
          <a:stretch>
            <a:fillRect/>
          </a:stretch>
        </p:blipFill>
        <p:spPr bwMode="auto">
          <a:xfrm>
            <a:off x="323850" y="1387475"/>
            <a:ext cx="3956050" cy="2514600"/>
          </a:xfrm>
          <a:prstGeom prst="rect">
            <a:avLst/>
          </a:prstGeom>
          <a:noFill/>
          <a:ln w="9525">
            <a:noFill/>
            <a:miter lim="800000"/>
            <a:headEnd/>
            <a:tailEnd/>
          </a:ln>
        </p:spPr>
      </p:pic>
      <p:sp>
        <p:nvSpPr>
          <p:cNvPr id="45061" name="Rectangle 28"/>
          <p:cNvSpPr>
            <a:spLocks noChangeArrowheads="1"/>
          </p:cNvSpPr>
          <p:nvPr/>
        </p:nvSpPr>
        <p:spPr bwMode="auto">
          <a:xfrm>
            <a:off x="190500" y="4170363"/>
            <a:ext cx="4229100" cy="428625"/>
          </a:xfrm>
          <a:prstGeom prst="rect">
            <a:avLst/>
          </a:prstGeom>
          <a:noFill/>
          <a:ln w="9525">
            <a:noFill/>
            <a:miter lim="800000"/>
            <a:headEnd/>
            <a:tailEnd/>
          </a:ln>
        </p:spPr>
        <p:txBody>
          <a:bodyPr wrap="none" anchor="ctr">
            <a:spAutoFit/>
          </a:bodyPr>
          <a:lstStyle/>
          <a:p>
            <a:pPr algn="ctr"/>
            <a:r>
              <a:rPr lang="en-US" sz="1100"/>
              <a:t>An example of automatic measurement of the thickness (px) of </a:t>
            </a:r>
          </a:p>
          <a:p>
            <a:pPr algn="ctr"/>
            <a:r>
              <a:rPr lang="en-US" sz="1100"/>
              <a:t>various areas of the mucous membrane of the paranasal sinuses.</a:t>
            </a:r>
          </a:p>
        </p:txBody>
      </p:sp>
      <p:pic>
        <p:nvPicPr>
          <p:cNvPr id="45062" name="Рисунок 6"/>
          <p:cNvPicPr>
            <a:picLocks noChangeAspect="1" noChangeArrowheads="1"/>
          </p:cNvPicPr>
          <p:nvPr/>
        </p:nvPicPr>
        <p:blipFill>
          <a:blip r:embed="rId6"/>
          <a:srcRect/>
          <a:stretch>
            <a:fillRect/>
          </a:stretch>
        </p:blipFill>
        <p:spPr bwMode="auto">
          <a:xfrm>
            <a:off x="4797425" y="1296988"/>
            <a:ext cx="3278188" cy="2601912"/>
          </a:xfrm>
          <a:prstGeom prst="rect">
            <a:avLst/>
          </a:prstGeom>
          <a:noFill/>
          <a:ln w="9525">
            <a:noFill/>
            <a:miter lim="800000"/>
            <a:headEnd/>
            <a:tailEnd/>
          </a:ln>
        </p:spPr>
      </p:pic>
      <p:sp>
        <p:nvSpPr>
          <p:cNvPr id="45063" name="Rectangle 30"/>
          <p:cNvSpPr>
            <a:spLocks noChangeArrowheads="1"/>
          </p:cNvSpPr>
          <p:nvPr/>
        </p:nvSpPr>
        <p:spPr bwMode="auto">
          <a:xfrm>
            <a:off x="4583113" y="4094163"/>
            <a:ext cx="3544887" cy="428625"/>
          </a:xfrm>
          <a:prstGeom prst="rect">
            <a:avLst/>
          </a:prstGeom>
          <a:noFill/>
          <a:ln w="9525">
            <a:noFill/>
            <a:miter lim="800000"/>
            <a:headEnd/>
            <a:tailEnd/>
          </a:ln>
        </p:spPr>
        <p:txBody>
          <a:bodyPr wrap="none" anchor="ctr">
            <a:spAutoFit/>
          </a:bodyPr>
          <a:lstStyle/>
          <a:p>
            <a:pPr algn="ctr"/>
            <a:r>
              <a:rPr lang="en-US" sz="1100"/>
              <a:t>An example of automatic measurement of the number </a:t>
            </a:r>
          </a:p>
          <a:p>
            <a:pPr algn="ctr"/>
            <a:r>
              <a:rPr lang="en-US" sz="1100"/>
              <a:t>of cells below the basement membrane </a:t>
            </a:r>
          </a:p>
        </p:txBody>
      </p:sp>
      <p:pic>
        <p:nvPicPr>
          <p:cNvPr id="46113" name="Picture 33">
            <a:hlinkClick r:id="" action="ppaction://media"/>
          </p:cNvPr>
          <p:cNvPicPr>
            <a:picLocks noRot="1" noChangeAspect="1" noChangeArrowheads="1"/>
          </p:cNvPicPr>
          <p:nvPr>
            <a:wavAudioFile r:embed="rId1" name="~PP1280.WAV"/>
          </p:nvPr>
        </p:nvPicPr>
        <p:blipFill>
          <a:blip r:embed="rId7"/>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336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1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61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hape 205"/>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2300" smtClean="0">
                <a:latin typeface="Calibri" pitchFamily="34" charset="0"/>
                <a:cs typeface="Calibri" pitchFamily="34" charset="0"/>
                <a:sym typeface="Calibri" pitchFamily="34" charset="0"/>
              </a:rPr>
              <a:t>Results</a:t>
            </a:r>
            <a:endParaRPr lang="ru-RU" sz="2300" smtClean="0">
              <a:latin typeface="Calibri" pitchFamily="34" charset="0"/>
              <a:cs typeface="Calibri" pitchFamily="34" charset="0"/>
              <a:sym typeface="Calibri" pitchFamily="34" charset="0"/>
            </a:endParaRPr>
          </a:p>
        </p:txBody>
      </p:sp>
      <p:pic>
        <p:nvPicPr>
          <p:cNvPr id="47106" name="Picture 14"/>
          <p:cNvPicPr>
            <a:picLocks noChangeAspect="1" noChangeArrowheads="1"/>
          </p:cNvPicPr>
          <p:nvPr/>
        </p:nvPicPr>
        <p:blipFill>
          <a:blip r:embed="rId4"/>
          <a:srcRect/>
          <a:stretch>
            <a:fillRect/>
          </a:stretch>
        </p:blipFill>
        <p:spPr bwMode="auto">
          <a:xfrm>
            <a:off x="8004175" y="3654425"/>
            <a:ext cx="1139825" cy="1139825"/>
          </a:xfrm>
          <a:prstGeom prst="rect">
            <a:avLst/>
          </a:prstGeom>
          <a:noFill/>
          <a:ln w="9525">
            <a:noFill/>
            <a:miter lim="800000"/>
            <a:headEnd/>
            <a:tailEnd/>
          </a:ln>
        </p:spPr>
      </p:pic>
      <p:sp>
        <p:nvSpPr>
          <p:cNvPr id="47107" name="Rectangle 15"/>
          <p:cNvSpPr>
            <a:spLocks noChangeArrowheads="1"/>
          </p:cNvSpPr>
          <p:nvPr/>
        </p:nvSpPr>
        <p:spPr bwMode="auto">
          <a:xfrm>
            <a:off x="212725" y="838200"/>
            <a:ext cx="4762500" cy="428625"/>
          </a:xfrm>
          <a:prstGeom prst="rect">
            <a:avLst/>
          </a:prstGeom>
          <a:noFill/>
          <a:ln w="9525">
            <a:noFill/>
            <a:miter lim="800000"/>
            <a:headEnd/>
            <a:tailEnd/>
          </a:ln>
        </p:spPr>
        <p:txBody>
          <a:bodyPr wrap="none">
            <a:spAutoFit/>
          </a:bodyPr>
          <a:lstStyle/>
          <a:p>
            <a:pPr algn="ctr"/>
            <a:r>
              <a:rPr lang="en-US" sz="1100" b="1"/>
              <a:t>The research results of indicators of the structure of the mucous</a:t>
            </a:r>
          </a:p>
          <a:p>
            <a:pPr algn="ctr"/>
            <a:r>
              <a:rPr lang="en-US" sz="1100" b="1"/>
              <a:t> membrane of the maxillary sinus by the manual and automatic mode</a:t>
            </a:r>
            <a:endParaRPr lang="ru-RU" sz="1100" b="1"/>
          </a:p>
        </p:txBody>
      </p:sp>
      <p:graphicFrame>
        <p:nvGraphicFramePr>
          <p:cNvPr id="48681" name="Group 553"/>
          <p:cNvGraphicFramePr>
            <a:graphicFrameLocks noGrp="1"/>
          </p:cNvGraphicFramePr>
          <p:nvPr/>
        </p:nvGraphicFramePr>
        <p:xfrm>
          <a:off x="360363" y="1365250"/>
          <a:ext cx="6962775" cy="3451225"/>
        </p:xfrm>
        <a:graphic>
          <a:graphicData uri="http://schemas.openxmlformats.org/drawingml/2006/table">
            <a:tbl>
              <a:tblPr/>
              <a:tblGrid>
                <a:gridCol w="768350"/>
                <a:gridCol w="1173162"/>
                <a:gridCol w="1104900"/>
                <a:gridCol w="1219200"/>
                <a:gridCol w="928688"/>
                <a:gridCol w="981075"/>
                <a:gridCol w="787400"/>
              </a:tblGrid>
              <a:tr h="260350">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Number</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Basement membrane thickness, px</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 number of cells above the basement membrane</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 number of cells below basement membrane</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825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Manu</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Automa</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tically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Manu</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Automa</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tically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Manu</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Automa</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tically</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200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201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45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206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49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46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153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176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145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187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172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70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154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134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71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139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155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75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198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8684" name="Picture 556">
            <a:hlinkClick r:id="" action="ppaction://media"/>
          </p:cNvPr>
          <p:cNvPicPr>
            <a:picLocks noRot="1" noChangeAspect="1" noChangeArrowheads="1"/>
          </p:cNvPicPr>
          <p:nvPr>
            <a:wavAudioFile r:embed="rId1" name="~PP3211.WAV"/>
          </p:nvPr>
        </p:nvPicPr>
        <p:blipFill>
          <a:blip r:embed="rId5"/>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140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868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868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214"/>
          <p:cNvSpPr txBox="1">
            <a:spLocks noGrp="1"/>
          </p:cNvSpPr>
          <p:nvPr>
            <p:ph type="ctrTitle"/>
          </p:nvPr>
        </p:nvSpPr>
        <p:spPr bwMode="auto">
          <a:xfrm>
            <a:off x="296863" y="423863"/>
            <a:ext cx="8531225" cy="392112"/>
          </a:xfrm>
          <a:noFill/>
          <a:ln>
            <a:miter lim="800000"/>
            <a:headEnd/>
            <a:tailEnd/>
          </a:ln>
        </p:spPr>
        <p:txBody>
          <a:bodyPr vert="horz" tIns="34275" bIns="34275" numCol="1" compatLnSpc="1">
            <a:prstTxWarp prst="textNoShape">
              <a:avLst/>
            </a:prstTxWarp>
          </a:bodyPr>
          <a:lstStyle/>
          <a:p>
            <a:pPr indent="-146050" eaLnBrk="1" hangingPunct="1">
              <a:spcBef>
                <a:spcPct val="0"/>
              </a:spcBef>
              <a:buSzTx/>
              <a:buFont typeface="Calibri" pitchFamily="34" charset="0"/>
              <a:buNone/>
            </a:pPr>
            <a:r>
              <a:rPr lang="en-US" sz="2300" smtClean="0">
                <a:latin typeface="Calibri" pitchFamily="34" charset="0"/>
                <a:cs typeface="Calibri" pitchFamily="34" charset="0"/>
                <a:sym typeface="Calibri" pitchFamily="34" charset="0"/>
              </a:rPr>
              <a:t>Results</a:t>
            </a:r>
            <a:endParaRPr lang="ru-RU" sz="2300" smtClean="0">
              <a:latin typeface="Calibri" pitchFamily="34" charset="0"/>
              <a:cs typeface="Calibri" pitchFamily="34" charset="0"/>
              <a:sym typeface="Calibri" pitchFamily="34" charset="0"/>
            </a:endParaRPr>
          </a:p>
        </p:txBody>
      </p:sp>
      <p:sp>
        <p:nvSpPr>
          <p:cNvPr id="49154" name="Text Box 591"/>
          <p:cNvSpPr txBox="1">
            <a:spLocks noChangeArrowheads="1"/>
          </p:cNvSpPr>
          <p:nvPr/>
        </p:nvSpPr>
        <p:spPr bwMode="auto">
          <a:xfrm>
            <a:off x="182563" y="4270375"/>
            <a:ext cx="184150" cy="304800"/>
          </a:xfrm>
          <a:prstGeom prst="rect">
            <a:avLst/>
          </a:prstGeom>
          <a:noFill/>
          <a:ln w="9525">
            <a:noFill/>
            <a:miter lim="800000"/>
            <a:headEnd/>
            <a:tailEnd/>
          </a:ln>
        </p:spPr>
        <p:txBody>
          <a:bodyPr wrap="none">
            <a:spAutoFit/>
          </a:bodyPr>
          <a:lstStyle/>
          <a:p>
            <a:endParaRPr lang="ru-RU"/>
          </a:p>
        </p:txBody>
      </p:sp>
      <p:pic>
        <p:nvPicPr>
          <p:cNvPr id="49155" name="Picture 119"/>
          <p:cNvPicPr>
            <a:picLocks noChangeAspect="1" noChangeArrowheads="1"/>
          </p:cNvPicPr>
          <p:nvPr/>
        </p:nvPicPr>
        <p:blipFill>
          <a:blip r:embed="rId4"/>
          <a:srcRect/>
          <a:stretch>
            <a:fillRect/>
          </a:stretch>
        </p:blipFill>
        <p:spPr bwMode="auto">
          <a:xfrm>
            <a:off x="8197850" y="4346575"/>
            <a:ext cx="796925" cy="796925"/>
          </a:xfrm>
          <a:prstGeom prst="rect">
            <a:avLst/>
          </a:prstGeom>
          <a:noFill/>
          <a:ln w="9525">
            <a:noFill/>
            <a:miter lim="800000"/>
            <a:headEnd/>
            <a:tailEnd/>
          </a:ln>
        </p:spPr>
      </p:pic>
      <p:sp>
        <p:nvSpPr>
          <p:cNvPr id="49156" name="Rectangle 120"/>
          <p:cNvSpPr>
            <a:spLocks noChangeArrowheads="1"/>
          </p:cNvSpPr>
          <p:nvPr/>
        </p:nvSpPr>
        <p:spPr bwMode="auto">
          <a:xfrm>
            <a:off x="330200" y="950913"/>
            <a:ext cx="8586788" cy="730250"/>
          </a:xfrm>
          <a:prstGeom prst="rect">
            <a:avLst/>
          </a:prstGeom>
          <a:noFill/>
          <a:ln w="9525">
            <a:noFill/>
            <a:miter lim="800000"/>
            <a:headEnd/>
            <a:tailEnd/>
          </a:ln>
        </p:spPr>
        <p:txBody>
          <a:bodyPr anchor="ctr">
            <a:spAutoFit/>
          </a:bodyPr>
          <a:lstStyle/>
          <a:p>
            <a:r>
              <a:rPr lang="en-US"/>
              <a:t>At the subsequent stages, automatic and manual measurements of the thickness and the density of the bone of the upper and lower walls of the maxillary sinus were carried out, as potentially dangerous for the development of the complications, according to the data of the spiral computed tomography. </a:t>
            </a:r>
          </a:p>
        </p:txBody>
      </p:sp>
      <p:pic>
        <p:nvPicPr>
          <p:cNvPr id="49157" name="Рисунок 7"/>
          <p:cNvPicPr>
            <a:picLocks noChangeAspect="1" noChangeArrowheads="1"/>
          </p:cNvPicPr>
          <p:nvPr/>
        </p:nvPicPr>
        <p:blipFill>
          <a:blip r:embed="rId5"/>
          <a:srcRect/>
          <a:stretch>
            <a:fillRect/>
          </a:stretch>
        </p:blipFill>
        <p:spPr bwMode="auto">
          <a:xfrm>
            <a:off x="422275" y="1654175"/>
            <a:ext cx="2508250" cy="2628900"/>
          </a:xfrm>
          <a:prstGeom prst="rect">
            <a:avLst/>
          </a:prstGeom>
          <a:noFill/>
          <a:ln w="9525">
            <a:noFill/>
            <a:miter lim="800000"/>
            <a:headEnd/>
            <a:tailEnd/>
          </a:ln>
        </p:spPr>
      </p:pic>
      <p:pic>
        <p:nvPicPr>
          <p:cNvPr id="49158" name="Рисунок 8"/>
          <p:cNvPicPr>
            <a:picLocks noChangeAspect="1" noChangeArrowheads="1"/>
          </p:cNvPicPr>
          <p:nvPr/>
        </p:nvPicPr>
        <p:blipFill>
          <a:blip r:embed="rId6"/>
          <a:srcRect/>
          <a:stretch>
            <a:fillRect/>
          </a:stretch>
        </p:blipFill>
        <p:spPr bwMode="auto">
          <a:xfrm>
            <a:off x="3319463" y="1654175"/>
            <a:ext cx="2901950" cy="2628900"/>
          </a:xfrm>
          <a:prstGeom prst="rect">
            <a:avLst/>
          </a:prstGeom>
          <a:noFill/>
          <a:ln w="9525">
            <a:noFill/>
            <a:miter lim="800000"/>
            <a:headEnd/>
            <a:tailEnd/>
          </a:ln>
        </p:spPr>
      </p:pic>
      <p:sp>
        <p:nvSpPr>
          <p:cNvPr id="49159" name="Rectangle 123"/>
          <p:cNvSpPr>
            <a:spLocks noChangeArrowheads="1"/>
          </p:cNvSpPr>
          <p:nvPr/>
        </p:nvSpPr>
        <p:spPr bwMode="auto">
          <a:xfrm>
            <a:off x="293688" y="4368800"/>
            <a:ext cx="2859087" cy="428625"/>
          </a:xfrm>
          <a:prstGeom prst="rect">
            <a:avLst/>
          </a:prstGeom>
          <a:noFill/>
          <a:ln w="9525">
            <a:noFill/>
            <a:miter lim="800000"/>
            <a:headEnd/>
            <a:tailEnd/>
          </a:ln>
        </p:spPr>
        <p:txBody>
          <a:bodyPr wrap="none" anchor="ctr">
            <a:spAutoFit/>
          </a:bodyPr>
          <a:lstStyle/>
          <a:p>
            <a:r>
              <a:rPr lang="en-US" sz="1100" b="1"/>
              <a:t>Complex measurement of the thickness </a:t>
            </a:r>
          </a:p>
          <a:p>
            <a:r>
              <a:rPr lang="en-US" sz="1100" b="1"/>
              <a:t>and density by the automatic method</a:t>
            </a:r>
            <a:r>
              <a:rPr lang="ru-RU" sz="1100"/>
              <a:t> </a:t>
            </a:r>
          </a:p>
        </p:txBody>
      </p:sp>
      <p:sp>
        <p:nvSpPr>
          <p:cNvPr id="49160" name="Rectangle 124"/>
          <p:cNvSpPr>
            <a:spLocks noChangeArrowheads="1"/>
          </p:cNvSpPr>
          <p:nvPr/>
        </p:nvSpPr>
        <p:spPr bwMode="auto">
          <a:xfrm>
            <a:off x="3317875" y="4322763"/>
            <a:ext cx="4367213" cy="428625"/>
          </a:xfrm>
          <a:prstGeom prst="rect">
            <a:avLst/>
          </a:prstGeom>
          <a:noFill/>
          <a:ln w="9525">
            <a:noFill/>
            <a:miter lim="800000"/>
            <a:headEnd/>
            <a:tailEnd/>
          </a:ln>
        </p:spPr>
        <p:txBody>
          <a:bodyPr wrap="none" anchor="ctr">
            <a:spAutoFit/>
          </a:bodyPr>
          <a:lstStyle/>
          <a:p>
            <a:pPr algn="just"/>
            <a:r>
              <a:rPr lang="en-US" sz="1100" b="1"/>
              <a:t>An example of the manual measurement </a:t>
            </a:r>
          </a:p>
          <a:p>
            <a:pPr algn="just"/>
            <a:r>
              <a:rPr lang="en-US" sz="1100" b="1"/>
              <a:t>of the minimum density of the lower wall of the maxillary sinus.</a:t>
            </a:r>
          </a:p>
        </p:txBody>
      </p:sp>
      <p:pic>
        <p:nvPicPr>
          <p:cNvPr id="50302" name="Picture 126">
            <a:hlinkClick r:id="" action="ppaction://media"/>
          </p:cNvPr>
          <p:cNvPicPr>
            <a:picLocks noRot="1" noChangeAspect="1" noChangeArrowheads="1"/>
          </p:cNvPicPr>
          <p:nvPr>
            <a:wavAudioFile r:embed="rId1" name="~PP608.WAV"/>
          </p:nvPr>
        </p:nvPicPr>
        <p:blipFill>
          <a:blip r:embed="rId7"/>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42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30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030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300" b="1" smtClean="0">
                <a:solidFill>
                  <a:srgbClr val="0066A1"/>
                </a:solidFill>
                <a:latin typeface="Calibri" pitchFamily="34" charset="0"/>
                <a:cs typeface="Calibri" pitchFamily="34" charset="0"/>
                <a:sym typeface="Calibri" pitchFamily="34" charset="0"/>
              </a:rPr>
              <a:t>Results</a:t>
            </a:r>
            <a:endParaRPr lang="ru-RU" sz="2300" b="1" smtClean="0">
              <a:solidFill>
                <a:srgbClr val="0066A1"/>
              </a:solidFill>
              <a:latin typeface="Calibri" pitchFamily="34" charset="0"/>
              <a:cs typeface="Calibri" pitchFamily="34" charset="0"/>
              <a:sym typeface="Calibri" pitchFamily="34" charset="0"/>
            </a:endParaRPr>
          </a:p>
        </p:txBody>
      </p:sp>
      <p:graphicFrame>
        <p:nvGraphicFramePr>
          <p:cNvPr id="68975" name="Group 367"/>
          <p:cNvGraphicFramePr>
            <a:graphicFrameLocks noGrp="1"/>
          </p:cNvGraphicFramePr>
          <p:nvPr>
            <p:ph idx="1"/>
          </p:nvPr>
        </p:nvGraphicFramePr>
        <p:xfrm>
          <a:off x="258763" y="1535113"/>
          <a:ext cx="6300787" cy="3276600"/>
        </p:xfrm>
        <a:graphic>
          <a:graphicData uri="http://schemas.openxmlformats.org/drawingml/2006/table">
            <a:tbl>
              <a:tblPr/>
              <a:tblGrid>
                <a:gridCol w="2051050"/>
                <a:gridCol w="1063625"/>
                <a:gridCol w="1062037"/>
                <a:gridCol w="1062038"/>
                <a:gridCol w="1062037"/>
              </a:tblGrid>
              <a:tr h="222250">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Number</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Density, Hu</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Thickness, mm</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65125">
                <a:tc vMerge="1">
                  <a:txBody>
                    <a:bodyPr/>
                    <a:lstStyle/>
                    <a:p>
                      <a:endParaRPr lang="ru-RU"/>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Manu</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Automa</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tically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Manu</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Automa</a:t>
                      </a:r>
                      <a:endParaRPr kumimoji="0" lang="ru-RU" sz="10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tically</a:t>
                      </a:r>
                      <a:endParaRPr kumimoji="0" lang="en-US" sz="1400" b="0" i="0" u="none" strike="noStrike" cap="none" normalizeH="0" baseline="0" smtClean="0">
                        <a:ln>
                          <a:noFill/>
                        </a:ln>
                        <a:solidFill>
                          <a:srgbClr val="000000"/>
                        </a:solidFill>
                        <a:effectLst/>
                        <a:latin typeface="Arial"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8</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8,4</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155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9,21</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231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154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a:t>
                      </a: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,3</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176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a:t>
                      </a: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241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7</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8,1</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9,5</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7</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79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12,1</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8</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103</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154</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11,96</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175</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116</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9,9</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10</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122</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111</a:t>
                      </a:r>
                      <a:endParaRPr kumimoji="0" lang="en-US"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a:t>
                      </a:r>
                      <a:r>
                        <a:rPr kumimoji="0" lang="uk-UA" sz="11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sym typeface="Arial" charset="0"/>
                        </a:rPr>
                        <a:t>1,4</a:t>
                      </a:r>
                      <a:endParaRPr kumimoji="0" lang="uk-UA" sz="1400" b="0" i="0" u="none" strike="noStrike" cap="none" normalizeH="0" baseline="0" smtClean="0">
                        <a:ln>
                          <a:noFill/>
                        </a:ln>
                        <a:solidFill>
                          <a:srgbClr val="000000"/>
                        </a:solidFill>
                        <a:effectLst/>
                        <a:latin typeface="Arial" charset="0"/>
                        <a:ea typeface="Calibri" pitchFamily="34" charset="0"/>
                        <a:cs typeface="Arial" charset="0"/>
                        <a:sym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1289" name="Picture 119"/>
          <p:cNvPicPr>
            <a:picLocks noChangeAspect="1" noChangeArrowheads="1"/>
          </p:cNvPicPr>
          <p:nvPr/>
        </p:nvPicPr>
        <p:blipFill>
          <a:blip r:embed="rId3"/>
          <a:srcRect/>
          <a:stretch>
            <a:fillRect/>
          </a:stretch>
        </p:blipFill>
        <p:spPr bwMode="auto">
          <a:xfrm>
            <a:off x="8243888" y="4116388"/>
            <a:ext cx="796925" cy="796925"/>
          </a:xfrm>
          <a:prstGeom prst="rect">
            <a:avLst/>
          </a:prstGeom>
          <a:noFill/>
          <a:ln w="9525">
            <a:noFill/>
            <a:miter lim="800000"/>
            <a:headEnd/>
            <a:tailEnd/>
          </a:ln>
        </p:spPr>
      </p:pic>
      <p:sp>
        <p:nvSpPr>
          <p:cNvPr id="51290" name="Rectangle 369"/>
          <p:cNvSpPr>
            <a:spLocks noChangeArrowheads="1"/>
          </p:cNvSpPr>
          <p:nvPr/>
        </p:nvSpPr>
        <p:spPr bwMode="auto">
          <a:xfrm>
            <a:off x="828675" y="885825"/>
            <a:ext cx="5438775" cy="428625"/>
          </a:xfrm>
          <a:prstGeom prst="rect">
            <a:avLst/>
          </a:prstGeom>
          <a:noFill/>
          <a:ln w="9525">
            <a:noFill/>
            <a:miter lim="800000"/>
            <a:headEnd/>
            <a:tailEnd/>
          </a:ln>
        </p:spPr>
        <p:txBody>
          <a:bodyPr wrap="none" anchor="ctr">
            <a:spAutoFit/>
          </a:bodyPr>
          <a:lstStyle/>
          <a:p>
            <a:pPr algn="ctr"/>
            <a:r>
              <a:rPr lang="en-US" sz="1100" b="1"/>
              <a:t>Research results of the thickness and density indicators on the example of the </a:t>
            </a:r>
          </a:p>
          <a:p>
            <a:pPr algn="ctr"/>
            <a:r>
              <a:rPr lang="en-US" sz="1100" b="1"/>
              <a:t>lower wall of the maxillary sinus by the manual and automatic model</a:t>
            </a:r>
          </a:p>
        </p:txBody>
      </p:sp>
      <p:pic>
        <p:nvPicPr>
          <p:cNvPr id="68979" name="Picture 371">
            <a:hlinkClick r:id="" action="ppaction://media"/>
          </p:cNvPr>
          <p:cNvPicPr>
            <a:picLocks noRot="1" noChangeAspect="1" noChangeArrowheads="1"/>
          </p:cNvPicPr>
          <p:nvPr>
            <a:wavAudioFile r:embed="rId1" name="~PP3166.WAV"/>
          </p:nvPr>
        </p:nvPicPr>
        <p:blipFill>
          <a:blip r:embed="rId4"/>
          <a:srcRect/>
          <a:stretch>
            <a:fillRect/>
          </a:stretch>
        </p:blipFill>
        <p:spPr bwMode="auto">
          <a:xfrm>
            <a:off x="8750300" y="4749800"/>
            <a:ext cx="203200" cy="203200"/>
          </a:xfrm>
          <a:prstGeom prst="rect">
            <a:avLst/>
          </a:prstGeom>
          <a:noFill/>
          <a:ln w="9525">
            <a:noFill/>
            <a:miter lim="800000"/>
            <a:headEnd/>
            <a:tailEnd/>
          </a:ln>
        </p:spPr>
      </p:pic>
    </p:spTree>
  </p:cSld>
  <p:clrMapOvr>
    <a:masterClrMapping/>
  </p:clrMapOvr>
  <p:transition advTm="105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897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8979"/>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934</Words>
  <Application>Microsoft Office PowerPoint</Application>
  <PresentationFormat>Экран (16:9)</PresentationFormat>
  <Paragraphs>205</Paragraphs>
  <Slides>11</Slides>
  <Notes>10</Notes>
  <HiddenSlides>0</HiddenSlides>
  <MMClips>11</MMClips>
  <ScaleCrop>false</ScaleCrop>
  <HeadingPairs>
    <vt:vector size="6" baseType="variant">
      <vt:variant>
        <vt:lpstr>Использованные шрифты</vt:lpstr>
      </vt:variant>
      <vt:variant>
        <vt:i4>3</vt:i4>
      </vt:variant>
      <vt:variant>
        <vt:lpstr>Шаблон оформления</vt:lpstr>
      </vt:variant>
      <vt:variant>
        <vt:i4>16</vt:i4>
      </vt:variant>
      <vt:variant>
        <vt:lpstr>Заголовки слайдов</vt:lpstr>
      </vt:variant>
      <vt:variant>
        <vt:i4>11</vt:i4>
      </vt:variant>
    </vt:vector>
  </HeadingPairs>
  <TitlesOfParts>
    <vt:vector size="30" baseType="lpstr">
      <vt:lpstr>Arial</vt:lpstr>
      <vt:lpstr>Calibri</vt:lpstr>
      <vt:lpstr>Times New Roman</vt:lpstr>
      <vt:lpstr>Simple Light</vt:lpstr>
      <vt:lpstr>Title Slides</vt:lpstr>
      <vt:lpstr>Divider Slides</vt:lpstr>
      <vt:lpstr>Content Slides</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Title Slides</vt:lpstr>
      <vt:lpstr>Complex Automatic Evaluation of the Medical Images of the Paranasal Sinuses</vt:lpstr>
      <vt:lpstr>Introduction</vt:lpstr>
      <vt:lpstr>The aim of our work</vt:lpstr>
      <vt:lpstr>Material and methods</vt:lpstr>
      <vt:lpstr>Material and methods</vt:lpstr>
      <vt:lpstr>Results</vt:lpstr>
      <vt:lpstr>Results</vt:lpstr>
      <vt:lpstr>Results</vt:lpstr>
      <vt:lpstr>Results</vt:lpstr>
      <vt:lpstr>Results</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Ievgen Pichkalov</dc:creator>
  <cp:lastModifiedBy>Microsoft Office</cp:lastModifiedBy>
  <cp:revision>15</cp:revision>
  <dcterms:modified xsi:type="dcterms:W3CDTF">2021-11-18T19:48:12Z</dcterms:modified>
</cp:coreProperties>
</file>