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Lst>
  <p:notesMasterIdLst>
    <p:notesMasterId r:id="rId171"/>
  </p:notesMasterIdLst>
  <p:sldIdLst>
    <p:sldId id="314" r:id="rId2"/>
    <p:sldId id="504" r:id="rId3"/>
    <p:sldId id="414" r:id="rId4"/>
    <p:sldId id="413" r:id="rId5"/>
    <p:sldId id="476" r:id="rId6"/>
    <p:sldId id="478" r:id="rId7"/>
    <p:sldId id="479" r:id="rId8"/>
    <p:sldId id="471" r:id="rId9"/>
    <p:sldId id="472" r:id="rId10"/>
    <p:sldId id="475" r:id="rId11"/>
    <p:sldId id="473" r:id="rId12"/>
    <p:sldId id="480" r:id="rId13"/>
    <p:sldId id="481" r:id="rId14"/>
    <p:sldId id="484" r:id="rId15"/>
    <p:sldId id="417" r:id="rId16"/>
    <p:sldId id="420" r:id="rId17"/>
    <p:sldId id="641" r:id="rId18"/>
    <p:sldId id="421" r:id="rId19"/>
    <p:sldId id="416" r:id="rId20"/>
    <p:sldId id="492" r:id="rId21"/>
    <p:sldId id="640" r:id="rId22"/>
    <p:sldId id="457" r:id="rId23"/>
    <p:sldId id="422" r:id="rId24"/>
    <p:sldId id="485" r:id="rId25"/>
    <p:sldId id="411" r:id="rId26"/>
    <p:sldId id="357" r:id="rId27"/>
    <p:sldId id="349" r:id="rId28"/>
    <p:sldId id="348" r:id="rId29"/>
    <p:sldId id="374" r:id="rId30"/>
    <p:sldId id="429" r:id="rId31"/>
    <p:sldId id="375" r:id="rId32"/>
    <p:sldId id="353" r:id="rId33"/>
    <p:sldId id="412" r:id="rId34"/>
    <p:sldId id="352" r:id="rId35"/>
    <p:sldId id="355" r:id="rId36"/>
    <p:sldId id="356" r:id="rId37"/>
    <p:sldId id="354" r:id="rId38"/>
    <p:sldId id="486" r:id="rId39"/>
    <p:sldId id="461" r:id="rId40"/>
    <p:sldId id="462" r:id="rId41"/>
    <p:sldId id="449" r:id="rId42"/>
    <p:sldId id="448" r:id="rId43"/>
    <p:sldId id="446" r:id="rId44"/>
    <p:sldId id="491" r:id="rId45"/>
    <p:sldId id="487" r:id="rId46"/>
    <p:sldId id="493" r:id="rId47"/>
    <p:sldId id="494" r:id="rId48"/>
    <p:sldId id="359" r:id="rId49"/>
    <p:sldId id="489" r:id="rId50"/>
    <p:sldId id="289" r:id="rId51"/>
    <p:sldId id="291" r:id="rId52"/>
    <p:sldId id="325" r:id="rId53"/>
    <p:sldId id="286" r:id="rId54"/>
    <p:sldId id="496" r:id="rId55"/>
    <p:sldId id="497" r:id="rId56"/>
    <p:sldId id="295" r:id="rId57"/>
    <p:sldId id="498" r:id="rId58"/>
    <p:sldId id="466" r:id="rId59"/>
    <p:sldId id="469" r:id="rId60"/>
    <p:sldId id="467" r:id="rId61"/>
    <p:sldId id="468" r:id="rId62"/>
    <p:sldId id="499" r:id="rId63"/>
    <p:sldId id="500" r:id="rId64"/>
    <p:sldId id="503" r:id="rId65"/>
    <p:sldId id="443" r:id="rId66"/>
    <p:sldId id="442" r:id="rId67"/>
    <p:sldId id="501" r:id="rId68"/>
    <p:sldId id="459" r:id="rId69"/>
    <p:sldId id="460" r:id="rId70"/>
    <p:sldId id="463" r:id="rId71"/>
    <p:sldId id="502" r:id="rId72"/>
    <p:sldId id="441" r:id="rId73"/>
    <p:sldId id="635" r:id="rId74"/>
    <p:sldId id="639" r:id="rId75"/>
    <p:sldId id="638" r:id="rId76"/>
    <p:sldId id="636" r:id="rId77"/>
    <p:sldId id="507" r:id="rId78"/>
    <p:sldId id="508" r:id="rId79"/>
    <p:sldId id="509" r:id="rId80"/>
    <p:sldId id="510" r:id="rId81"/>
    <p:sldId id="511" r:id="rId82"/>
    <p:sldId id="512" r:id="rId83"/>
    <p:sldId id="513" r:id="rId84"/>
    <p:sldId id="514" r:id="rId85"/>
    <p:sldId id="515" r:id="rId86"/>
    <p:sldId id="517" r:id="rId87"/>
    <p:sldId id="518" r:id="rId88"/>
    <p:sldId id="519" r:id="rId89"/>
    <p:sldId id="520" r:id="rId90"/>
    <p:sldId id="521" r:id="rId91"/>
    <p:sldId id="522" r:id="rId92"/>
    <p:sldId id="523" r:id="rId93"/>
    <p:sldId id="525" r:id="rId94"/>
    <p:sldId id="526" r:id="rId95"/>
    <p:sldId id="527" r:id="rId96"/>
    <p:sldId id="528" r:id="rId97"/>
    <p:sldId id="529" r:id="rId98"/>
    <p:sldId id="530" r:id="rId99"/>
    <p:sldId id="531" r:id="rId100"/>
    <p:sldId id="537" r:id="rId101"/>
    <p:sldId id="539" r:id="rId102"/>
    <p:sldId id="541" r:id="rId103"/>
    <p:sldId id="542" r:id="rId104"/>
    <p:sldId id="543" r:id="rId105"/>
    <p:sldId id="544" r:id="rId106"/>
    <p:sldId id="545" r:id="rId107"/>
    <p:sldId id="546" r:id="rId108"/>
    <p:sldId id="549" r:id="rId109"/>
    <p:sldId id="550" r:id="rId110"/>
    <p:sldId id="551" r:id="rId111"/>
    <p:sldId id="552" r:id="rId112"/>
    <p:sldId id="553" r:id="rId113"/>
    <p:sldId id="554" r:id="rId114"/>
    <p:sldId id="555" r:id="rId115"/>
    <p:sldId id="556" r:id="rId116"/>
    <p:sldId id="557" r:id="rId117"/>
    <p:sldId id="558" r:id="rId118"/>
    <p:sldId id="559" r:id="rId119"/>
    <p:sldId id="560" r:id="rId120"/>
    <p:sldId id="561" r:id="rId121"/>
    <p:sldId id="564" r:id="rId122"/>
    <p:sldId id="565" r:id="rId123"/>
    <p:sldId id="566" r:id="rId124"/>
    <p:sldId id="567" r:id="rId125"/>
    <p:sldId id="572" r:id="rId126"/>
    <p:sldId id="573" r:id="rId127"/>
    <p:sldId id="574" r:id="rId128"/>
    <p:sldId id="575" r:id="rId129"/>
    <p:sldId id="576" r:id="rId130"/>
    <p:sldId id="577" r:id="rId131"/>
    <p:sldId id="579" r:id="rId132"/>
    <p:sldId id="580" r:id="rId133"/>
    <p:sldId id="581" r:id="rId134"/>
    <p:sldId id="583" r:id="rId135"/>
    <p:sldId id="586" r:id="rId136"/>
    <p:sldId id="587" r:id="rId137"/>
    <p:sldId id="588" r:id="rId138"/>
    <p:sldId id="589" r:id="rId139"/>
    <p:sldId id="590" r:id="rId140"/>
    <p:sldId id="591" r:id="rId141"/>
    <p:sldId id="592" r:id="rId142"/>
    <p:sldId id="593" r:id="rId143"/>
    <p:sldId id="594" r:id="rId144"/>
    <p:sldId id="595" r:id="rId145"/>
    <p:sldId id="596" r:id="rId146"/>
    <p:sldId id="597" r:id="rId147"/>
    <p:sldId id="598" r:id="rId148"/>
    <p:sldId id="599" r:id="rId149"/>
    <p:sldId id="600" r:id="rId150"/>
    <p:sldId id="601" r:id="rId151"/>
    <p:sldId id="602" r:id="rId152"/>
    <p:sldId id="603" r:id="rId153"/>
    <p:sldId id="604" r:id="rId154"/>
    <p:sldId id="605" r:id="rId155"/>
    <p:sldId id="606" r:id="rId156"/>
    <p:sldId id="607" r:id="rId157"/>
    <p:sldId id="608" r:id="rId158"/>
    <p:sldId id="609" r:id="rId159"/>
    <p:sldId id="610" r:id="rId160"/>
    <p:sldId id="611" r:id="rId161"/>
    <p:sldId id="613" r:id="rId162"/>
    <p:sldId id="614" r:id="rId163"/>
    <p:sldId id="615" r:id="rId164"/>
    <p:sldId id="616" r:id="rId165"/>
    <p:sldId id="617" r:id="rId166"/>
    <p:sldId id="618" r:id="rId167"/>
    <p:sldId id="619" r:id="rId168"/>
    <p:sldId id="620" r:id="rId169"/>
    <p:sldId id="621" r:id="rId17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0099"/>
    <a:srgbClr val="000000"/>
    <a:srgbClr val="FC600A"/>
    <a:srgbClr val="CCECFF"/>
    <a:srgbClr val="5F5F5F"/>
    <a:srgbClr val="008000"/>
    <a:srgbClr val="00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169" autoAdjust="0"/>
  </p:normalViewPr>
  <p:slideViewPr>
    <p:cSldViewPr>
      <p:cViewPr varScale="1">
        <p:scale>
          <a:sx n="76" d="100"/>
          <a:sy n="76" d="100"/>
        </p:scale>
        <p:origin x="-14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4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image" Target="../media/image24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image" Target="../media/image25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image" Target="../media/image26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1.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wmf"/><Relationship Id="rId1" Type="http://schemas.openxmlformats.org/officeDocument/2006/relationships/image" Target="../media/image3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p>
        </p:txBody>
      </p:sp>
      <p:sp>
        <p:nvSpPr>
          <p:cNvPr id="93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34D07591-6A0D-4B39-B18C-F7C70E1185FE}" type="slidenum">
              <a:rPr lang="ru-RU"/>
              <a:pPr>
                <a:defRPr/>
              </a:pPr>
              <a:t>‹№›</a:t>
            </a:fld>
            <a:endParaRPr lang="ru-RU"/>
          </a:p>
        </p:txBody>
      </p:sp>
    </p:spTree>
    <p:extLst>
      <p:ext uri="{BB962C8B-B14F-4D97-AF65-F5344CB8AC3E}">
        <p14:creationId xmlns:p14="http://schemas.microsoft.com/office/powerpoint/2010/main" xmlns="" val="82646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defRPr/>
            </a:pPr>
            <a:fld id="{34D07591-6A0D-4B39-B18C-F7C70E1185FE}" type="slidenum">
              <a:rPr lang="ru-RU" smtClean="0"/>
              <a:pPr>
                <a:defRPr/>
              </a:pPr>
              <a:t>4</a:t>
            </a:fld>
            <a:endParaRPr lang="ru-RU"/>
          </a:p>
        </p:txBody>
      </p:sp>
    </p:spTree>
    <p:extLst>
      <p:ext uri="{BB962C8B-B14F-4D97-AF65-F5344CB8AC3E}">
        <p14:creationId xmlns:p14="http://schemas.microsoft.com/office/powerpoint/2010/main" xmlns="" val="1321086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34D07591-6A0D-4B39-B18C-F7C70E1185FE}" type="slidenum">
              <a:rPr lang="ru-RU" smtClean="0"/>
              <a:pPr>
                <a:defRPr/>
              </a:pPr>
              <a:t>21</a:t>
            </a:fld>
            <a:endParaRPr lang="ru-RU"/>
          </a:p>
        </p:txBody>
      </p:sp>
    </p:spTree>
    <p:extLst>
      <p:ext uri="{BB962C8B-B14F-4D97-AF65-F5344CB8AC3E}">
        <p14:creationId xmlns:p14="http://schemas.microsoft.com/office/powerpoint/2010/main" xmlns="" val="228395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miter lim="800000"/>
            <a:headEnd/>
            <a:tailEnd/>
          </a:ln>
        </p:spPr>
        <p:txBody>
          <a:bodyPr/>
          <a:lstStyle/>
          <a:p>
            <a:fld id="{EEA72BB8-DC46-49C2-9D96-D6B38B101A62}" type="slidenum">
              <a:rPr lang="ru-RU" smtClean="0"/>
              <a:pPr/>
              <a:t>53</a:t>
            </a:fld>
            <a:endParaRPr lang="ru-RU"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xmlns="" val="76724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34D07591-6A0D-4B39-B18C-F7C70E1185FE}" type="slidenum">
              <a:rPr lang="ru-RU" smtClean="0"/>
              <a:pPr>
                <a:defRPr/>
              </a:pPr>
              <a:t>73</a:t>
            </a:fld>
            <a:endParaRPr lang="ru-RU"/>
          </a:p>
        </p:txBody>
      </p:sp>
    </p:spTree>
    <p:extLst>
      <p:ext uri="{BB962C8B-B14F-4D97-AF65-F5344CB8AC3E}">
        <p14:creationId xmlns:p14="http://schemas.microsoft.com/office/powerpoint/2010/main" xmlns="" val="110290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4B70D4-8C1C-4974-AB0D-4226E8D5D5B8}" type="slidenum">
              <a:rPr lang="ru-RU"/>
              <a:pPr/>
              <a:t>127</a:t>
            </a:fld>
            <a:endParaRPr lang="ru-RU"/>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xmlns="" val="101887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E9123C9-4D5A-48A7-99BB-EB27E33B0E46}" type="slidenum">
              <a:rPr lang="ru-RU"/>
              <a:pPr/>
              <a:t>162</a:t>
            </a:fld>
            <a:endParaRPr lang="ru-RU"/>
          </a:p>
        </p:txBody>
      </p:sp>
      <p:sp>
        <p:nvSpPr>
          <p:cNvPr id="291842" name="1 Slayt Görüntüsü Yer Tutucusu"/>
          <p:cNvSpPr>
            <a:spLocks noGrp="1" noRot="1" noChangeAspect="1" noTextEdit="1"/>
          </p:cNvSpPr>
          <p:nvPr>
            <p:ph type="sldImg"/>
          </p:nvPr>
        </p:nvSpPr>
        <p:spPr>
          <a:ln/>
        </p:spPr>
      </p:sp>
      <p:sp>
        <p:nvSpPr>
          <p:cNvPr id="291843" name="2 Not Yer Tutucusu"/>
          <p:cNvSpPr>
            <a:spLocks noGrp="1"/>
          </p:cNvSpPr>
          <p:nvPr>
            <p:ph type="body" idx="1"/>
          </p:nvPr>
        </p:nvSpPr>
        <p:spPr/>
        <p:txBody>
          <a:bodyPr/>
          <a:lstStyle/>
          <a:p>
            <a:endParaRPr lang="ru-RU"/>
          </a:p>
        </p:txBody>
      </p:sp>
      <p:sp>
        <p:nvSpPr>
          <p:cNvPr id="4" name="3 Slayt Numarası Yer Tutucusu"/>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04759D28-62CB-4B93-A78C-D98DDE130CAE}" type="slidenum">
              <a:rPr lang="tr-TR" sz="1200">
                <a:latin typeface="+mn-lt"/>
              </a:rPr>
              <a:pPr algn="r" fontAlgn="auto">
                <a:spcBef>
                  <a:spcPts val="0"/>
                </a:spcBef>
                <a:spcAft>
                  <a:spcPts val="0"/>
                </a:spcAft>
                <a:defRPr/>
              </a:pPr>
              <a:t>162</a:t>
            </a:fld>
            <a:endParaRPr lang="tr-TR" sz="1200">
              <a:latin typeface="+mn-lt"/>
            </a:endParaRPr>
          </a:p>
        </p:txBody>
      </p:sp>
    </p:spTree>
    <p:extLst>
      <p:ext uri="{BB962C8B-B14F-4D97-AF65-F5344CB8AC3E}">
        <p14:creationId xmlns:p14="http://schemas.microsoft.com/office/powerpoint/2010/main" xmlns="" val="3181769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15A49-453A-48FD-B58F-EF5E79D1D5CB}" type="slidenum">
              <a:rPr lang="ru-RU"/>
              <a:pPr/>
              <a:t>163</a:t>
            </a:fld>
            <a:endParaRPr lang="ru-RU"/>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xfrm>
            <a:off x="914400" y="4343400"/>
            <a:ext cx="5029200" cy="4114800"/>
          </a:xfrm>
        </p:spPr>
        <p:txBody>
          <a:bodyPr/>
          <a:lstStyle/>
          <a:p>
            <a:r>
              <a:rPr lang="en-GB"/>
              <a:t>This slide highlights the best bone quality are in the Occiput. A light was shone through the inside of a cadaveric specemin. The darker the area, the thicker the bone. The mid line area is the thickest bone available. This is a major competitive advantage!</a:t>
            </a:r>
          </a:p>
        </p:txBody>
      </p:sp>
    </p:spTree>
    <p:extLst>
      <p:ext uri="{BB962C8B-B14F-4D97-AF65-F5344CB8AC3E}">
        <p14:creationId xmlns:p14="http://schemas.microsoft.com/office/powerpoint/2010/main" xmlns="" val="306853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34D07591-6A0D-4B39-B18C-F7C70E1185FE}" type="slidenum">
              <a:rPr lang="ru-RU" smtClean="0"/>
              <a:pPr>
                <a:defRPr/>
              </a:pPr>
              <a:t>169</a:t>
            </a:fld>
            <a:endParaRPr lang="ru-RU"/>
          </a:p>
        </p:txBody>
      </p:sp>
    </p:spTree>
    <p:extLst>
      <p:ext uri="{BB962C8B-B14F-4D97-AF65-F5344CB8AC3E}">
        <p14:creationId xmlns:p14="http://schemas.microsoft.com/office/powerpoint/2010/main" xmlns="" val="322407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2338FB9C-EB89-4EC8-A53E-F3ED369D5F14}" type="slidenum">
              <a:rPr lang="ru-RU" smtClean="0"/>
              <a:pPr>
                <a:defRPr/>
              </a:pPr>
              <a:t>‹№›</a:t>
            </a:fld>
            <a:endParaRPr lang="ru-RU"/>
          </a:p>
        </p:txBody>
      </p:sp>
    </p:spTree>
    <p:extLst>
      <p:ext uri="{BB962C8B-B14F-4D97-AF65-F5344CB8AC3E}">
        <p14:creationId xmlns:p14="http://schemas.microsoft.com/office/powerpoint/2010/main" xmlns="" val="213140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D4D257FD-E174-4E87-8132-7F717D4DCAD2}" type="slidenum">
              <a:rPr lang="ru-RU" smtClean="0"/>
              <a:pPr>
                <a:defRPr/>
              </a:pPr>
              <a:t>‹№›</a:t>
            </a:fld>
            <a:endParaRPr lang="ru-RU"/>
          </a:p>
        </p:txBody>
      </p:sp>
    </p:spTree>
    <p:extLst>
      <p:ext uri="{BB962C8B-B14F-4D97-AF65-F5344CB8AC3E}">
        <p14:creationId xmlns:p14="http://schemas.microsoft.com/office/powerpoint/2010/main" xmlns="" val="425466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D4D257FD-E174-4E87-8132-7F717D4DCAD2}" type="slidenum">
              <a:rPr lang="ru-RU" smtClean="0"/>
              <a:pPr>
                <a:defRPr/>
              </a:pPr>
              <a:t>‹№›</a:t>
            </a:fld>
            <a:endParaRPr 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867170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4D257FD-E174-4E87-8132-7F717D4DCAD2}" type="slidenum">
              <a:rPr lang="ru-RU" smtClean="0"/>
              <a:pPr>
                <a:defRPr/>
              </a:pPr>
              <a:t>‹№›</a:t>
            </a:fld>
            <a:endParaRPr lang="ru-RU"/>
          </a:p>
        </p:txBody>
      </p:sp>
    </p:spTree>
    <p:extLst>
      <p:ext uri="{BB962C8B-B14F-4D97-AF65-F5344CB8AC3E}">
        <p14:creationId xmlns:p14="http://schemas.microsoft.com/office/powerpoint/2010/main" xmlns="" val="2433486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4D257FD-E174-4E87-8132-7F717D4DCAD2}" type="slidenum">
              <a:rPr lang="ru-RU" smtClean="0"/>
              <a:pPr>
                <a:defRPr/>
              </a:pPr>
              <a:t>‹№›</a:t>
            </a:fld>
            <a:endParaRPr 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623557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4D257FD-E174-4E87-8132-7F717D4DCAD2}" type="slidenum">
              <a:rPr lang="ru-RU" smtClean="0"/>
              <a:pPr>
                <a:defRPr/>
              </a:pPr>
              <a:t>‹№›</a:t>
            </a:fld>
            <a:endParaRPr lang="ru-RU"/>
          </a:p>
        </p:txBody>
      </p:sp>
    </p:spTree>
    <p:extLst>
      <p:ext uri="{BB962C8B-B14F-4D97-AF65-F5344CB8AC3E}">
        <p14:creationId xmlns:p14="http://schemas.microsoft.com/office/powerpoint/2010/main" xmlns="" val="2194583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C68BF91D-1F8D-486B-BB16-A1B617B53FE1}" type="slidenum">
              <a:rPr lang="ru-RU" smtClean="0"/>
              <a:pPr>
                <a:defRPr/>
              </a:pPr>
              <a:t>‹№›</a:t>
            </a:fld>
            <a:endParaRPr lang="ru-RU"/>
          </a:p>
        </p:txBody>
      </p:sp>
    </p:spTree>
    <p:extLst>
      <p:ext uri="{BB962C8B-B14F-4D97-AF65-F5344CB8AC3E}">
        <p14:creationId xmlns:p14="http://schemas.microsoft.com/office/powerpoint/2010/main" xmlns="" val="2256702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6EFA3011-C09B-4B96-BDA8-9992956E669F}" type="slidenum">
              <a:rPr lang="ru-RU" smtClean="0"/>
              <a:pPr>
                <a:defRPr/>
              </a:pPr>
              <a:t>‹№›</a:t>
            </a:fld>
            <a:endParaRPr lang="ru-RU"/>
          </a:p>
        </p:txBody>
      </p:sp>
    </p:spTree>
    <p:extLst>
      <p:ext uri="{BB962C8B-B14F-4D97-AF65-F5344CB8AC3E}">
        <p14:creationId xmlns:p14="http://schemas.microsoft.com/office/powerpoint/2010/main" xmlns="" val="156692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7FCF36ED-AA65-4C30-B6F9-3514782ECFB5}" type="slidenum">
              <a:rPr lang="ru-RU"/>
              <a:pPr>
                <a:defRPr/>
              </a:pPr>
              <a:t>‹№›</a:t>
            </a:fld>
            <a:endParaRPr lang="ru-RU"/>
          </a:p>
        </p:txBody>
      </p:sp>
    </p:spTree>
    <p:extLst>
      <p:ext uri="{BB962C8B-B14F-4D97-AF65-F5344CB8AC3E}">
        <p14:creationId xmlns:p14="http://schemas.microsoft.com/office/powerpoint/2010/main" xmlns="" val="865955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DA156D0A-2BFB-4524-888D-368DCF3C17A3}" type="slidenum">
              <a:rPr lang="ru-RU"/>
              <a:pPr>
                <a:defRPr/>
              </a:pPr>
              <a:t>‹№›</a:t>
            </a:fld>
            <a:endParaRPr lang="ru-RU"/>
          </a:p>
        </p:txBody>
      </p:sp>
    </p:spTree>
    <p:extLst>
      <p:ext uri="{BB962C8B-B14F-4D97-AF65-F5344CB8AC3E}">
        <p14:creationId xmlns:p14="http://schemas.microsoft.com/office/powerpoint/2010/main" xmlns="" val="1652385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CA895F7-DFA3-4FC0-A4E8-3ACB970D841C}" type="slidenum">
              <a:rPr lang="ru-RU"/>
              <a:pPr>
                <a:defRPr/>
              </a:pPr>
              <a:t>‹№›</a:t>
            </a:fld>
            <a:endParaRPr lang="ru-RU"/>
          </a:p>
        </p:txBody>
      </p:sp>
    </p:spTree>
    <p:extLst>
      <p:ext uri="{BB962C8B-B14F-4D97-AF65-F5344CB8AC3E}">
        <p14:creationId xmlns:p14="http://schemas.microsoft.com/office/powerpoint/2010/main" xmlns="" val="372696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6D6000E-7F45-405A-969E-95B1B8B31FAD}" type="slidenum">
              <a:rPr lang="ru-RU" smtClean="0"/>
              <a:pPr>
                <a:defRPr/>
              </a:pPr>
              <a:t>‹№›</a:t>
            </a:fld>
            <a:endParaRPr lang="ru-RU"/>
          </a:p>
        </p:txBody>
      </p:sp>
    </p:spTree>
    <p:extLst>
      <p:ext uri="{BB962C8B-B14F-4D97-AF65-F5344CB8AC3E}">
        <p14:creationId xmlns:p14="http://schemas.microsoft.com/office/powerpoint/2010/main" xmlns="" val="393669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0B5F7727-4AA1-4EA1-A254-BA04AE8C2830}" type="slidenum">
              <a:rPr lang="ru-RU" smtClean="0"/>
              <a:pPr>
                <a:defRPr/>
              </a:pPr>
              <a:t>‹№›</a:t>
            </a:fld>
            <a:endParaRPr lang="ru-RU"/>
          </a:p>
        </p:txBody>
      </p:sp>
    </p:spTree>
    <p:extLst>
      <p:ext uri="{BB962C8B-B14F-4D97-AF65-F5344CB8AC3E}">
        <p14:creationId xmlns:p14="http://schemas.microsoft.com/office/powerpoint/2010/main" xmlns="" val="427451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2"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511228" y="787783"/>
            <a:ext cx="584978" cy="365125"/>
          </a:xfrm>
        </p:spPr>
        <p:txBody>
          <a:bodyPr/>
          <a:lstStyle/>
          <a:p>
            <a:pPr>
              <a:defRPr/>
            </a:pPr>
            <a:fld id="{D154A718-ED6E-43CC-9E55-3D741AC4DF10}" type="slidenum">
              <a:rPr lang="ru-RU" smtClean="0"/>
              <a:pPr>
                <a:defRPr/>
              </a:pPr>
              <a:t>‹№›</a:t>
            </a:fld>
            <a:endParaRPr lang="ru-RU"/>
          </a:p>
        </p:txBody>
      </p:sp>
    </p:spTree>
    <p:extLst>
      <p:ext uri="{BB962C8B-B14F-4D97-AF65-F5344CB8AC3E}">
        <p14:creationId xmlns:p14="http://schemas.microsoft.com/office/powerpoint/2010/main" xmlns="" val="400515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F45A7B57-B116-4924-816F-ACFE918909A0}" type="slidenum">
              <a:rPr lang="ru-RU" smtClean="0"/>
              <a:pPr>
                <a:defRPr/>
              </a:pPr>
              <a:t>‹№›</a:t>
            </a:fld>
            <a:endParaRPr lang="ru-RU"/>
          </a:p>
        </p:txBody>
      </p:sp>
    </p:spTree>
    <p:extLst>
      <p:ext uri="{BB962C8B-B14F-4D97-AF65-F5344CB8AC3E}">
        <p14:creationId xmlns:p14="http://schemas.microsoft.com/office/powerpoint/2010/main" xmlns="" val="222618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1AEA7298-F54A-47CE-A91C-91B917A8160E}" type="slidenum">
              <a:rPr lang="ru-RU" smtClean="0"/>
              <a:pPr>
                <a:defRPr/>
              </a:pPr>
              <a:t>‹№›</a:t>
            </a:fld>
            <a:endParaRPr lang="ru-RU"/>
          </a:p>
        </p:txBody>
      </p:sp>
    </p:spTree>
    <p:extLst>
      <p:ext uri="{BB962C8B-B14F-4D97-AF65-F5344CB8AC3E}">
        <p14:creationId xmlns:p14="http://schemas.microsoft.com/office/powerpoint/2010/main" xmlns="" val="360869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68FA7965-4257-44FC-A7A5-E3BE09086B74}" type="slidenum">
              <a:rPr lang="ru-RU" smtClean="0"/>
              <a:pPr>
                <a:defRPr/>
              </a:pPr>
              <a:t>‹№›</a:t>
            </a:fld>
            <a:endParaRPr lang="ru-RU"/>
          </a:p>
        </p:txBody>
      </p:sp>
    </p:spTree>
    <p:extLst>
      <p:ext uri="{BB962C8B-B14F-4D97-AF65-F5344CB8AC3E}">
        <p14:creationId xmlns:p14="http://schemas.microsoft.com/office/powerpoint/2010/main" xmlns="" val="275533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BF38B02C-3AD5-438F-890A-118B20C57951}" type="slidenum">
              <a:rPr lang="ru-RU" smtClean="0"/>
              <a:pPr>
                <a:defRPr/>
              </a:pPr>
              <a:t>‹№›</a:t>
            </a:fld>
            <a:endParaRPr lang="ru-RU"/>
          </a:p>
        </p:txBody>
      </p:sp>
    </p:spTree>
    <p:extLst>
      <p:ext uri="{BB962C8B-B14F-4D97-AF65-F5344CB8AC3E}">
        <p14:creationId xmlns:p14="http://schemas.microsoft.com/office/powerpoint/2010/main" xmlns="" val="216024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A9EF92C-77F2-4610-863C-E9606C771EAF}" type="slidenum">
              <a:rPr lang="ru-RU" smtClean="0"/>
              <a:pPr>
                <a:defRPr/>
              </a:pPr>
              <a:t>‹№›</a:t>
            </a:fld>
            <a:endParaRPr lang="ru-RU"/>
          </a:p>
        </p:txBody>
      </p:sp>
    </p:spTree>
    <p:extLst>
      <p:ext uri="{BB962C8B-B14F-4D97-AF65-F5344CB8AC3E}">
        <p14:creationId xmlns:p14="http://schemas.microsoft.com/office/powerpoint/2010/main" xmlns="" val="82817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04"/>
            <a:ext cx="1952272"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D4D257FD-E174-4E87-8132-7F717D4DCAD2}" type="slidenum">
              <a:rPr lang="ru-RU" smtClean="0"/>
              <a:pPr>
                <a:defRPr/>
              </a:pPr>
              <a:t>‹№›</a:t>
            </a:fld>
            <a:endParaRPr lang="ru-RU"/>
          </a:p>
        </p:txBody>
      </p:sp>
    </p:spTree>
    <p:extLst>
      <p:ext uri="{BB962C8B-B14F-4D97-AF65-F5344CB8AC3E}">
        <p14:creationId xmlns:p14="http://schemas.microsoft.com/office/powerpoint/2010/main" xmlns="" val="387929993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6.xml"/><Relationship Id="rId5" Type="http://schemas.openxmlformats.org/officeDocument/2006/relationships/image" Target="../media/image199.png"/><Relationship Id="rId4" Type="http://schemas.openxmlformats.org/officeDocument/2006/relationships/image" Target="../media/image198.png"/></Relationships>
</file>

<file path=ppt/slides/_rels/slide1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e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1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22.xml.rels><?xml version="1.0" encoding="UTF-8" standalone="yes"?>
<Relationships xmlns="http://schemas.openxmlformats.org/package/2006/relationships"><Relationship Id="rId3" Type="http://schemas.openxmlformats.org/officeDocument/2006/relationships/image" Target="../media/image230.jpeg"/><Relationship Id="rId7" Type="http://schemas.openxmlformats.org/officeDocument/2006/relationships/image" Target="../media/image234.png"/><Relationship Id="rId2" Type="http://schemas.openxmlformats.org/officeDocument/2006/relationships/image" Target="../media/image229.jpeg"/><Relationship Id="rId1" Type="http://schemas.openxmlformats.org/officeDocument/2006/relationships/slideLayout" Target="../slideLayouts/slideLayout6.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123.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6.png"/><Relationship Id="rId7" Type="http://schemas.openxmlformats.org/officeDocument/2006/relationships/image" Target="../media/image239.jpeg"/><Relationship Id="rId2"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image" Target="../media/image238.jpeg"/><Relationship Id="rId5" Type="http://schemas.openxmlformats.org/officeDocument/2006/relationships/hyperlink" Target="http://www.google.com.ua/imgres?q=%D0%B2%D0%BD%D1%83%D1%82%D1%80%D0%B8%D0%BC%D0%BE%D0%B7%D0%B3%D0%BE%D0%B2%D0%B0%D1%8F+%D0%B3%D0%B5%D0%BC%D0%B0%D1%82%D0%BE%D0%BC%D0%B0&amp;um=1&amp;hl=ru&amp;biw=1066&amp;bih=896&amp;tbm=isch&amp;tbnid=oYQ6jGU4F8fo9M:&amp;imgrefurl=http://www.medrf.ru/neirofoto/51.htm&amp;docid=NmQkKpHr3Xhf3M&amp;imgurl=http://www.medrf.ru/neirofoto/05_1.jpg&amp;w=500&amp;h=500&amp;ei=V5a1TruXPKaO4gSN--npAw&amp;zoom=1&amp;iact=hc&amp;vpx=394&amp;vpy=261&amp;dur=2659&amp;hovh=225&amp;hovw=225&amp;tx=121&amp;ty=114&amp;sig=112299463584955928973&amp;page=2&amp;tbnh=157&amp;tbnw=157&amp;start=19&amp;ndsp=19&amp;ved=1t:429,r:7,s:19" TargetMode="External"/><Relationship Id="rId4" Type="http://schemas.openxmlformats.org/officeDocument/2006/relationships/image" Target="../media/image237.png"/></Relationships>
</file>

<file path=ppt/slides/_rels/slide12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2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246.png"/></Relationships>
</file>

<file path=ppt/slides/_rels/slide1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7.png"/></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hyperlink" Target="http://www.radikal.ru/"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5" Type="http://schemas.openxmlformats.org/officeDocument/2006/relationships/image" Target="../media/image254.png"/><Relationship Id="rId4" Type="http://schemas.openxmlformats.org/officeDocument/2006/relationships/image" Target="../media/image253.png"/></Relationships>
</file>

<file path=ppt/slides/_rels/slide13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2.xml"/><Relationship Id="rId4" Type="http://schemas.openxmlformats.org/officeDocument/2006/relationships/image" Target="../media/image257.jpeg"/></Relationships>
</file>

<file path=ppt/slides/_rels/slide13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7.xml"/><Relationship Id="rId4" Type="http://schemas.openxmlformats.org/officeDocument/2006/relationships/image" Target="../media/image260.jpeg"/></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9.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66.png"/><Relationship Id="rId5" Type="http://schemas.openxmlformats.org/officeDocument/2006/relationships/image" Target="../media/image265.jpeg"/><Relationship Id="rId4" Type="http://schemas.openxmlformats.org/officeDocument/2006/relationships/image" Target="../media/image264.png"/></Relationships>
</file>

<file path=ppt/slides/_rels/slide135.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0.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om.ua/imgres?q=%D0%B1%D0%B5%D1%85%D1%82%D0%B5%D1%80%D0%B5%D0%B2+%D0%B2%D0%BB%D0%B0%D0%B4%D0%B8%D0%BC%D0%B8%D1%80+%D0%BC%D0%B8%D1%85%D0%B0%D0%B9%D0%BB%D0%BE%D0%B2%D0%B8%D1%87&amp;um=1&amp;hl=ru&amp;sa=N&amp;biw=854&amp;bih=461&amp;tbm=isch&amp;tbnid=8NAPIs-wZylWaM:&amp;imgrefurl=http://www.bekhterev.net/modules/tinyd2/&amp;docid=goJVLNNUMZI0aM&amp;imgurl=http://www.bekhterev.net/files/foto/bekhterev_1911.jpg&amp;w=365&amp;h=536&amp;ei=ub6tTp3vF6SL4gSi8v35Dg&amp;zoom=1&amp;iact=hc&amp;vpx=616&amp;vpy=75&amp;dur=1320&amp;hovh=272&amp;hovw=185&amp;tx=112&amp;ty=159&amp;sig=107590251949785741866&amp;page=1&amp;tbnh=132&amp;tbnw=89&amp;start=0&amp;ndsp=11&amp;ved=1t:429,r:10,s:0"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289.jpeg"/><Relationship Id="rId2" Type="http://schemas.openxmlformats.org/officeDocument/2006/relationships/image" Target="../media/image284.jpeg"/><Relationship Id="rId1" Type="http://schemas.openxmlformats.org/officeDocument/2006/relationships/slideLayout" Target="../slideLayouts/slideLayout7.xml"/><Relationship Id="rId6" Type="http://schemas.openxmlformats.org/officeDocument/2006/relationships/image" Target="../media/image288.jpeg"/><Relationship Id="rId5" Type="http://schemas.openxmlformats.org/officeDocument/2006/relationships/image" Target="../media/image287.png"/><Relationship Id="rId4" Type="http://schemas.openxmlformats.org/officeDocument/2006/relationships/image" Target="../media/image286.png"/></Relationships>
</file>

<file path=ppt/slides/_rels/slide151.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7.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hyperlink" Target="http://www.minclinic.ru/vertebral/vertebral.html"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www.minclinic.ru/vertebral/vertebral.html" TargetMode="External"/><Relationship Id="rId2"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303.jpeg"/><Relationship Id="rId5" Type="http://schemas.openxmlformats.org/officeDocument/2006/relationships/hyperlink" Target="http://www.minclinic.ru/MRI/MRI-pozvonochnik.html" TargetMode="External"/><Relationship Id="rId4" Type="http://schemas.openxmlformats.org/officeDocument/2006/relationships/image" Target="../media/image302.jpeg"/></Relationships>
</file>

<file path=ppt/slides/_rels/slide15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hyperlink" Target="http://www.minclinic.ru/vertebral/vertebral.html" TargetMode="External"/><Relationship Id="rId1" Type="http://schemas.openxmlformats.org/officeDocument/2006/relationships/slideLayout" Target="../slideLayouts/slideLayout7.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image" Target="../media/image305.jpeg"/></Relationships>
</file>

<file path=ppt/slides/_rels/slide159.xml.rels><?xml version="1.0" encoding="UTF-8" standalone="yes"?>
<Relationships xmlns="http://schemas.openxmlformats.org/package/2006/relationships"><Relationship Id="rId3" Type="http://schemas.openxmlformats.org/officeDocument/2006/relationships/image" Target="../media/image308.jpeg"/><Relationship Id="rId7" Type="http://schemas.openxmlformats.org/officeDocument/2006/relationships/image" Target="../media/image311.jpeg"/><Relationship Id="rId2" Type="http://schemas.openxmlformats.org/officeDocument/2006/relationships/hyperlink" Target="http://www.minclinic.ru/stranicy/apteka.html" TargetMode="External"/><Relationship Id="rId1" Type="http://schemas.openxmlformats.org/officeDocument/2006/relationships/slideLayout" Target="../slideLayouts/slideLayout7.xml"/><Relationship Id="rId6" Type="http://schemas.openxmlformats.org/officeDocument/2006/relationships/image" Target="../media/image310.jpeg"/><Relationship Id="rId5" Type="http://schemas.openxmlformats.org/officeDocument/2006/relationships/image" Target="../media/image309.jpeg"/><Relationship Id="rId4" Type="http://schemas.openxmlformats.org/officeDocument/2006/relationships/hyperlink" Target="http://www.minclinic.ru/vertebral/vertebral.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318.jpeg"/><Relationship Id="rId3" Type="http://schemas.openxmlformats.org/officeDocument/2006/relationships/image" Target="../media/image313.jpeg"/><Relationship Id="rId7" Type="http://schemas.openxmlformats.org/officeDocument/2006/relationships/image" Target="../media/image317.jpeg"/><Relationship Id="rId2" Type="http://schemas.openxmlformats.org/officeDocument/2006/relationships/image" Target="../media/image312.jpeg"/><Relationship Id="rId1" Type="http://schemas.openxmlformats.org/officeDocument/2006/relationships/slideLayout" Target="../slideLayouts/slideLayout7.xml"/><Relationship Id="rId6" Type="http://schemas.openxmlformats.org/officeDocument/2006/relationships/image" Target="../media/image316.jpeg"/><Relationship Id="rId5" Type="http://schemas.openxmlformats.org/officeDocument/2006/relationships/image" Target="../media/image315.jpeg"/><Relationship Id="rId10" Type="http://schemas.openxmlformats.org/officeDocument/2006/relationships/image" Target="../media/image320.jpeg"/><Relationship Id="rId4" Type="http://schemas.openxmlformats.org/officeDocument/2006/relationships/image" Target="../media/image314.png"/><Relationship Id="rId9" Type="http://schemas.openxmlformats.org/officeDocument/2006/relationships/image" Target="../media/image319.jpeg"/></Relationships>
</file>

<file path=ppt/slides/_rels/slide161.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23.wmf"/><Relationship Id="rId4" Type="http://schemas.openxmlformats.org/officeDocument/2006/relationships/oleObject" Target="../embeddings/oleObject10.bin"/></Relationships>
</file>

<file path=ppt/slides/_rels/slide162.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5.jpeg"/></Relationships>
</file>

<file path=ppt/slides/_rels/slide163.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8.jpeg"/><Relationship Id="rId4" Type="http://schemas.openxmlformats.org/officeDocument/2006/relationships/image" Target="../media/image327.jpeg"/></Relationships>
</file>

<file path=ppt/slides/_rels/slide164.xml.rels><?xml version="1.0" encoding="UTF-8" standalone="yes"?>
<Relationships xmlns="http://schemas.openxmlformats.org/package/2006/relationships"><Relationship Id="rId3" Type="http://schemas.openxmlformats.org/officeDocument/2006/relationships/image" Target="../media/image330.wmf"/><Relationship Id="rId2" Type="http://schemas.openxmlformats.org/officeDocument/2006/relationships/image" Target="../media/image329.png"/><Relationship Id="rId1" Type="http://schemas.openxmlformats.org/officeDocument/2006/relationships/slideLayout" Target="../slideLayouts/slideLayout2.xml"/><Relationship Id="rId4" Type="http://schemas.openxmlformats.org/officeDocument/2006/relationships/image" Target="../media/image331.wmf"/></Relationships>
</file>

<file path=ppt/slides/_rels/slide165.x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slideLayout" Target="../slideLayouts/slideLayout2.xml"/><Relationship Id="rId4" Type="http://schemas.openxmlformats.org/officeDocument/2006/relationships/image" Target="../media/image334.wmf"/></Relationships>
</file>

<file path=ppt/slides/_rels/slide166.xml.rels><?xml version="1.0" encoding="UTF-8" standalone="yes"?>
<Relationships xmlns="http://schemas.openxmlformats.org/package/2006/relationships"><Relationship Id="rId8" Type="http://schemas.openxmlformats.org/officeDocument/2006/relationships/image" Target="../media/image340.wmf"/><Relationship Id="rId3" Type="http://schemas.openxmlformats.org/officeDocument/2006/relationships/image" Target="../media/image338.wmf"/><Relationship Id="rId7" Type="http://schemas.openxmlformats.org/officeDocument/2006/relationships/oleObject" Target="../embeddings/oleObject13.bin"/><Relationship Id="rId2" Type="http://schemas.openxmlformats.org/officeDocument/2006/relationships/slideLayout" Target="../slideLayouts/slideLayout17.xml"/><Relationship Id="rId1" Type="http://schemas.openxmlformats.org/officeDocument/2006/relationships/vmlDrawing" Target="../drawings/vmlDrawing8.vml"/><Relationship Id="rId6" Type="http://schemas.openxmlformats.org/officeDocument/2006/relationships/oleObject" Target="../embeddings/oleObject12.bin"/><Relationship Id="rId11" Type="http://schemas.openxmlformats.org/officeDocument/2006/relationships/image" Target="../media/image343.wmf"/><Relationship Id="rId5" Type="http://schemas.openxmlformats.org/officeDocument/2006/relationships/oleObject" Target="../embeddings/oleObject11.bin"/><Relationship Id="rId10" Type="http://schemas.openxmlformats.org/officeDocument/2006/relationships/image" Target="../media/image342.wmf"/><Relationship Id="rId4" Type="http://schemas.openxmlformats.org/officeDocument/2006/relationships/image" Target="../media/image339.wmf"/><Relationship Id="rId9" Type="http://schemas.openxmlformats.org/officeDocument/2006/relationships/image" Target="../media/image341.wmf"/></Relationships>
</file>

<file path=ppt/slides/_rels/slide167.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7.xml"/><Relationship Id="rId6" Type="http://schemas.openxmlformats.org/officeDocument/2006/relationships/image" Target="../media/image350.jpeg"/><Relationship Id="rId5" Type="http://schemas.openxmlformats.org/officeDocument/2006/relationships/image" Target="../media/image349.jpeg"/><Relationship Id="rId4" Type="http://schemas.openxmlformats.org/officeDocument/2006/relationships/image" Target="../media/image348.jpeg"/></Relationships>
</file>

<file path=ppt/slides/_rels/slide169.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www.google.com.ua/imgres?q=%D0%BF%D0%BD%D0%B5%D0%B2%D0%BC%D0%BE%D1%8D%D0%BD%D1%86%D0%B5%D1%84%D0%B0%D0%BB%D0%BE%D0%B3%D1%80%D0%B0%D1%84%D0%B8%D1%8F&amp;um=1&amp;hl=ru&amp;biw=1368&amp;bih=785&amp;tbm=isch&amp;tbnid=e5ixvrIKkNPp_M:&amp;imgrefurl=http://medicinacom.ru/vyiyavlenie-opuholey-iii-zheludochka.html&amp;docid=4Ge1cGawBeE3RM&amp;imgurl=http://medicinacom.ru/rentgen/img_14.jpeg&amp;w=660&amp;h=715&amp;ei=7mC0TvvGHZTE4gSz4ZHRAw&amp;zoom=1&amp;iact=hc&amp;vpx=450&amp;vpy=414&amp;dur=8775&amp;hovh=234&amp;hovw=216&amp;tx=124&amp;ty=94&amp;sig=112299463584955928973&amp;page=4&amp;tbnh=130&amp;tbnw=120&amp;start=85&amp;ndsp=29&amp;ved=1t:429,r:23,s:85" TargetMode="External"/><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hyperlink" Target="http://img12.nnm.ru/4/b/c/9/f/78ec4170f60732f35a50b30ddf4.jp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2.xml"/><Relationship Id="rId4" Type="http://schemas.openxmlformats.org/officeDocument/2006/relationships/image" Target="../media/image71.wmf"/></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wmf"/><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minclinic.ru/cns/cns.html"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mg15.nnm.ru/0/6/f/0/f/8ccd0b0d3c5466a551166940908.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img12.nnm.ru/2/d/2/3/d/f2f9f030489ca9fffea70c595bc.jpg"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a/imgres?q=%D1%8D%D1%8D%D0%B3&amp;um=1&amp;hl=ru&amp;sa=N&amp;biw=795&amp;bih=461&amp;tbm=isch&amp;tbnid=QUswzFkGSEhhyM:&amp;imgrefurl=http://www.lermed101.ru/diag_otdelenie.htm&amp;docid=CX9rghY46WecoM&amp;imgurl=http://www.lermed101.ru/images/foto/diagnostika1.jpg&amp;w=404&amp;h=347&amp;ei=5warTrj-EcKP4gSSj4HrDg&amp;zoom=1&amp;iact=hc&amp;vpx=394&amp;vpy=103&amp;dur=4005&amp;hovh=208&amp;hovw=242&amp;tx=122&amp;ty=103&amp;sig=107590251949785741866&amp;page=2&amp;tbnh=116&amp;tbnw=135&amp;start=7&amp;ndsp=8&amp;ved=1t:429,r:2,s:7" TargetMode="External"/><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wmf"/></Relationships>
</file>

<file path=ppt/slides/_rels/slide4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3.jpeg"/><Relationship Id="rId7" Type="http://schemas.openxmlformats.org/officeDocument/2006/relationships/hyperlink" Target="http://surgface.ru/wp-content/uploads/2011/03/avtotrauma3.jpg" TargetMode="External"/><Relationship Id="rId2" Type="http://schemas.openxmlformats.org/officeDocument/2006/relationships/hyperlink" Target="http://surgface.ru/wp-content/uploads/2011/03/avtotrauma4.jpg" TargetMode="Externa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hyperlink" Target="http://surgface.ru/wp-content/uploads/2011/03/avtotrauma5.jp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img12.nnm.ru/5/f/0/c/3/62e5579112366f925438e5cd350.jpg" TargetMode="External"/><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hyperlink" Target="http://img12.nnm.ru/b/9/1/f/8/cfd62c12741144b0ccfa13de36f.jpg" TargetMode="External"/><Relationship Id="rId4" Type="http://schemas.openxmlformats.org/officeDocument/2006/relationships/image" Target="../media/image8.jpe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0.jpeg"/><Relationship Id="rId5" Type="http://schemas.openxmlformats.org/officeDocument/2006/relationships/oleObject" Target="../embeddings/oleObject2.bin"/><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slideLayout" Target="../slideLayouts/slideLayout2.xml"/><Relationship Id="rId4" Type="http://schemas.openxmlformats.org/officeDocument/2006/relationships/image" Target="../media/image154.wmf"/></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6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wmf"/><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7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radikal.ru/" TargetMode="Externa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medhelp4you.ru/img/img-pages/img-pages-chmt/ugm2.jpg" TargetMode="External"/><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9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9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9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9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533400" y="2553630"/>
            <a:ext cx="7010400" cy="2895600"/>
          </a:xfrm>
        </p:spPr>
        <p:txBody>
          <a:bodyPr/>
          <a:lstStyle/>
          <a:p>
            <a:pPr eaLnBrk="1" hangingPunct="1">
              <a:defRPr/>
            </a:pPr>
            <a:r>
              <a:rPr lang="ru-RU" sz="2800" b="1" i="1" dirty="0" smtClean="0">
                <a:solidFill>
                  <a:srgbClr val="FF0000"/>
                </a:solidFill>
                <a:effectLst>
                  <a:outerShdw blurRad="38100" dist="38100" dir="2700000" algn="tl">
                    <a:srgbClr val="C0C0C0"/>
                  </a:outerShdw>
                </a:effectLst>
              </a:rPr>
              <a:t>ІСТОРІЯ РОЗВИТКУ НЕЙРОХІРУРГЇЇ, АНАТОМІЯ ТА ФІЗІОЛОГІЯ НЕРВОВОЇ СИСТЕМИ, МЕТОДИ ДОСЛІДЖЕННЯ, ЧЕРЕПНО-МОЗКОВА ТА ХРЕБЕТНО-СПИННОМОЗКОВА ТРАВМА</a:t>
            </a:r>
            <a:endParaRPr lang="ru-RU" sz="3200" dirty="0" smtClean="0"/>
          </a:p>
        </p:txBody>
      </p:sp>
      <p:pic>
        <p:nvPicPr>
          <p:cNvPr id="3075" name="Picture 7" descr="Head Injury"/>
          <p:cNvPicPr>
            <a:picLocks noChangeAspect="1" noChangeArrowheads="1"/>
          </p:cNvPicPr>
          <p:nvPr/>
        </p:nvPicPr>
        <p:blipFill>
          <a:blip r:embed="rId3" cstate="print"/>
          <a:srcRect/>
          <a:stretch>
            <a:fillRect/>
          </a:stretch>
        </p:blipFill>
        <p:spPr bwMode="auto">
          <a:xfrm>
            <a:off x="7138988" y="0"/>
            <a:ext cx="2005012" cy="6858000"/>
          </a:xfrm>
          <a:prstGeom prst="rect">
            <a:avLst/>
          </a:prstGeom>
          <a:noFill/>
          <a:ln w="9525">
            <a:noFill/>
            <a:miter lim="800000"/>
            <a:headEnd/>
            <a:tailEnd/>
          </a:ln>
        </p:spPr>
      </p:pic>
      <p:graphicFrame>
        <p:nvGraphicFramePr>
          <p:cNvPr id="3082" name="Object 3"/>
          <p:cNvGraphicFramePr>
            <a:graphicFrameLocks noChangeAspect="1"/>
          </p:cNvGraphicFramePr>
          <p:nvPr/>
        </p:nvGraphicFramePr>
        <p:xfrm>
          <a:off x="0" y="0"/>
          <a:ext cx="2376487" cy="2290762"/>
        </p:xfrm>
        <a:graphic>
          <a:graphicData uri="http://schemas.openxmlformats.org/presentationml/2006/ole">
            <p:oleObj spid="_x0000_s3198" name="CorelDRAW" r:id="rId4" imgW="5722920" imgH="5531400" progId="">
              <p:embed/>
            </p:oleObj>
          </a:graphicData>
        </a:graphic>
      </p:graphicFrame>
      <p:sp>
        <p:nvSpPr>
          <p:cNvPr id="221189" name="Rectangle 5"/>
          <p:cNvSpPr>
            <a:spLocks noChangeArrowheads="1"/>
          </p:cNvSpPr>
          <p:nvPr/>
        </p:nvSpPr>
        <p:spPr bwMode="auto">
          <a:xfrm>
            <a:off x="4114800" y="1600200"/>
            <a:ext cx="2743200" cy="412750"/>
          </a:xfrm>
          <a:prstGeom prst="rect">
            <a:avLst/>
          </a:prstGeom>
          <a:noFill/>
          <a:ln w="9525">
            <a:noFill/>
            <a:miter lim="800000"/>
            <a:headEnd/>
            <a:tailEnd/>
          </a:ln>
          <a:effectLst/>
        </p:spPr>
        <p:txBody>
          <a:bodyPr>
            <a:spAutoFit/>
          </a:bodyPr>
          <a:lstStyle/>
          <a:p>
            <a:pPr algn="ctr"/>
            <a:r>
              <a:rPr lang="uk-UA" sz="2100" b="1" u="sng" smtClean="0">
                <a:solidFill>
                  <a:srgbClr val="3333CC"/>
                </a:solidFill>
                <a:effectLst>
                  <a:outerShdw blurRad="38100" dist="38100" dir="2700000" algn="tl">
                    <a:srgbClr val="C0C0C0"/>
                  </a:outerShdw>
                </a:effectLst>
              </a:rPr>
              <a:t> </a:t>
            </a:r>
            <a:endParaRPr lang="ru-RU" sz="2000" dirty="0"/>
          </a:p>
        </p:txBody>
      </p:sp>
      <p:sp>
        <p:nvSpPr>
          <p:cNvPr id="2060" name="Rectangle 12"/>
          <p:cNvSpPr>
            <a:spLocks noChangeArrowheads="1"/>
          </p:cNvSpPr>
          <p:nvPr/>
        </p:nvSpPr>
        <p:spPr bwMode="auto">
          <a:xfrm>
            <a:off x="1202098" y="5362045"/>
            <a:ext cx="4953000" cy="1255728"/>
          </a:xfrm>
          <a:prstGeom prst="rect">
            <a:avLst/>
          </a:prstGeom>
          <a:noFill/>
          <a:ln w="9525">
            <a:noFill/>
            <a:miter lim="800000"/>
            <a:headEnd/>
            <a:tailEnd/>
          </a:ln>
          <a:effectLst/>
        </p:spPr>
        <p:txBody>
          <a:bodyPr anchor="ctr">
            <a:spAutoFit/>
          </a:bodyPr>
          <a:lstStyle/>
          <a:p>
            <a:pPr>
              <a:lnSpc>
                <a:spcPct val="90000"/>
              </a:lnSpc>
              <a:tabLst>
                <a:tab pos="5943600" algn="l"/>
              </a:tabLst>
            </a:pPr>
            <a:r>
              <a:rPr lang="ru-RU" sz="2800" b="1" dirty="0" err="1" smtClean="0">
                <a:solidFill>
                  <a:srgbClr val="3333CC"/>
                </a:solidFill>
                <a:effectLst>
                  <a:outerShdw blurRad="38100" dist="38100" dir="2700000" algn="tl">
                    <a:srgbClr val="C0C0C0"/>
                  </a:outerShdw>
                </a:effectLst>
              </a:rPr>
              <a:t>професор</a:t>
            </a:r>
            <a:r>
              <a:rPr lang="ru-RU" sz="2800" b="1" dirty="0" smtClean="0">
                <a:solidFill>
                  <a:srgbClr val="3333CC"/>
                </a:solidFill>
                <a:effectLst>
                  <a:outerShdw blurRad="38100" dist="38100" dir="2700000" algn="tl">
                    <a:srgbClr val="C0C0C0"/>
                  </a:outerShdw>
                </a:effectLst>
              </a:rPr>
              <a:t> П</a:t>
            </a:r>
            <a:r>
              <a:rPr lang="en-US" sz="2800" b="1" dirty="0" smtClean="0">
                <a:solidFill>
                  <a:srgbClr val="3333CC"/>
                </a:solidFill>
                <a:effectLst>
                  <a:outerShdw blurRad="38100" dist="38100" dir="2700000" algn="tl">
                    <a:srgbClr val="C0C0C0"/>
                  </a:outerShdw>
                </a:effectLst>
              </a:rPr>
              <a:t>’</a:t>
            </a:r>
            <a:r>
              <a:rPr lang="ru-RU" sz="2800" b="1" dirty="0" err="1" smtClean="0">
                <a:solidFill>
                  <a:srgbClr val="3333CC"/>
                </a:solidFill>
                <a:effectLst>
                  <a:outerShdw blurRad="38100" dist="38100" dir="2700000" algn="tl">
                    <a:srgbClr val="C0C0C0"/>
                  </a:outerShdw>
                </a:effectLst>
              </a:rPr>
              <a:t>ятикоп</a:t>
            </a:r>
            <a:r>
              <a:rPr lang="ru-RU" sz="2800" b="1" dirty="0" smtClean="0">
                <a:solidFill>
                  <a:srgbClr val="3333CC"/>
                </a:solidFill>
                <a:effectLst>
                  <a:outerShdw blurRad="38100" dist="38100" dir="2700000" algn="tl">
                    <a:srgbClr val="C0C0C0"/>
                  </a:outerShdw>
                </a:effectLst>
              </a:rPr>
              <a:t> В.О.,</a:t>
            </a:r>
          </a:p>
          <a:p>
            <a:pPr>
              <a:lnSpc>
                <a:spcPct val="90000"/>
              </a:lnSpc>
              <a:tabLst>
                <a:tab pos="5943600" algn="l"/>
              </a:tabLst>
            </a:pPr>
            <a:r>
              <a:rPr lang="uk-UA" sz="2800" b="1" dirty="0">
                <a:solidFill>
                  <a:srgbClr val="3333CC"/>
                </a:solidFill>
                <a:effectLst>
                  <a:outerShdw blurRad="38100" dist="38100" dir="2700000" algn="tl">
                    <a:srgbClr val="C0C0C0"/>
                  </a:outerShdw>
                </a:effectLst>
              </a:rPr>
              <a:t>д</a:t>
            </a:r>
            <a:r>
              <a:rPr lang="uk-UA" sz="2800" b="1" dirty="0" smtClean="0">
                <a:solidFill>
                  <a:srgbClr val="3333CC"/>
                </a:solidFill>
                <a:effectLst>
                  <a:outerShdw blurRad="38100" dist="38100" dir="2700000" algn="tl">
                    <a:srgbClr val="C0C0C0"/>
                  </a:outerShdw>
                </a:effectLst>
              </a:rPr>
              <a:t>оцент </a:t>
            </a:r>
            <a:r>
              <a:rPr lang="uk-UA" sz="2800" b="1" dirty="0" err="1" smtClean="0">
                <a:solidFill>
                  <a:srgbClr val="3333CC"/>
                </a:solidFill>
                <a:effectLst>
                  <a:outerShdw blurRad="38100" dist="38100" dir="2700000" algn="tl">
                    <a:srgbClr val="C0C0C0"/>
                  </a:outerShdw>
                </a:effectLst>
              </a:rPr>
              <a:t>Завгородня</a:t>
            </a:r>
            <a:r>
              <a:rPr lang="uk-UA" sz="2800" b="1" dirty="0" smtClean="0">
                <a:solidFill>
                  <a:srgbClr val="3333CC"/>
                </a:solidFill>
                <a:effectLst>
                  <a:outerShdw blurRad="38100" dist="38100" dir="2700000" algn="tl">
                    <a:srgbClr val="C0C0C0"/>
                  </a:outerShdw>
                </a:effectLst>
              </a:rPr>
              <a:t> Н.І.</a:t>
            </a:r>
          </a:p>
          <a:p>
            <a:pPr>
              <a:lnSpc>
                <a:spcPct val="90000"/>
              </a:lnSpc>
              <a:tabLst>
                <a:tab pos="5943600" algn="l"/>
              </a:tabLst>
            </a:pPr>
            <a:endParaRPr lang="ru-RU" sz="2800" b="1" dirty="0">
              <a:solidFill>
                <a:srgbClr val="3333CC"/>
              </a:solidFill>
              <a:effectLst>
                <a:outerShdw blurRad="38100" dist="38100" dir="2700000" algn="tl">
                  <a:srgbClr val="C0C0C0"/>
                </a:outerShdw>
              </a:effectLst>
            </a:endParaRPr>
          </a:p>
        </p:txBody>
      </p:sp>
      <p:sp>
        <p:nvSpPr>
          <p:cNvPr id="2" name="Rectangle 5"/>
          <p:cNvSpPr>
            <a:spLocks noChangeArrowheads="1"/>
          </p:cNvSpPr>
          <p:nvPr/>
        </p:nvSpPr>
        <p:spPr bwMode="auto">
          <a:xfrm>
            <a:off x="2590800" y="533400"/>
            <a:ext cx="4572000" cy="969496"/>
          </a:xfrm>
          <a:prstGeom prst="rect">
            <a:avLst/>
          </a:prstGeom>
          <a:noFill/>
          <a:ln w="9525">
            <a:noFill/>
            <a:miter lim="800000"/>
            <a:headEnd/>
            <a:tailEnd/>
          </a:ln>
          <a:effectLst/>
        </p:spPr>
        <p:txBody>
          <a:bodyPr>
            <a:spAutoFit/>
          </a:bodyPr>
          <a:lstStyle/>
          <a:p>
            <a:pPr algn="ctr"/>
            <a:r>
              <a:rPr lang="ru-RU" sz="1900" b="1" dirty="0" smtClean="0">
                <a:solidFill>
                  <a:srgbClr val="3333CC"/>
                </a:solidFill>
                <a:effectLst>
                  <a:outerShdw blurRad="38100" dist="38100" dir="2700000" algn="tl">
                    <a:srgbClr val="C0C0C0"/>
                  </a:outerShdw>
                </a:effectLst>
              </a:rPr>
              <a:t>ХАРКІВСЬКИЙ НАЦІОНАЛЬНИЙ МЕДИЧНИЙ УНІВЕРСИТЕТ</a:t>
            </a:r>
            <a:r>
              <a:rPr lang="ru-RU" sz="1900" b="1" dirty="0">
                <a:solidFill>
                  <a:srgbClr val="3333CC"/>
                </a:solidFill>
                <a:effectLst>
                  <a:outerShdw blurRad="38100" dist="38100" dir="2700000" algn="tl">
                    <a:srgbClr val="C0C0C0"/>
                  </a:outerShdw>
                </a:effectLst>
              </a:rPr>
              <a:t>, </a:t>
            </a:r>
          </a:p>
          <a:p>
            <a:pPr algn="ctr"/>
            <a:r>
              <a:rPr lang="ru-RU" sz="1900" b="1" dirty="0">
                <a:solidFill>
                  <a:srgbClr val="3333CC"/>
                </a:solidFill>
                <a:effectLst>
                  <a:outerShdw blurRad="38100" dist="38100" dir="2700000" algn="tl">
                    <a:srgbClr val="C0C0C0"/>
                  </a:outerShdw>
                </a:effectLst>
              </a:rPr>
              <a:t>КАФЕДРА </a:t>
            </a:r>
            <a:r>
              <a:rPr lang="ru-RU" sz="1900" b="1" dirty="0" smtClean="0">
                <a:solidFill>
                  <a:srgbClr val="3333CC"/>
                </a:solidFill>
                <a:effectLst>
                  <a:outerShdw blurRad="38100" dist="38100" dir="2700000" algn="tl">
                    <a:srgbClr val="C0C0C0"/>
                  </a:outerShdw>
                </a:effectLst>
              </a:rPr>
              <a:t>НЕЙРОХІРУРГЇЇ</a:t>
            </a:r>
            <a:endParaRPr lang="ru-RU" sz="1900" b="1" dirty="0">
              <a:solidFill>
                <a:srgbClr val="3333CC"/>
              </a:solidFill>
              <a:effectLst>
                <a:outerShdw blurRad="38100" dist="38100" dir="2700000" algn="tl">
                  <a:srgbClr val="C0C0C0"/>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cstate="print"/>
          <a:srcRect/>
          <a:stretch>
            <a:fillRect/>
          </a:stretch>
        </p:blipFill>
        <p:spPr bwMode="auto">
          <a:xfrm>
            <a:off x="838200" y="0"/>
            <a:ext cx="7620000" cy="6865938"/>
          </a:xfrm>
          <a:prstGeom prst="rect">
            <a:avLst/>
          </a:prstGeom>
          <a:noFill/>
          <a:ln w="9525">
            <a:noFill/>
            <a:miter lim="800000"/>
            <a:headEnd/>
            <a:tailEnd/>
          </a:ln>
        </p:spPr>
      </p:pic>
      <p:sp>
        <p:nvSpPr>
          <p:cNvPr id="104455" name="Rectangle 7"/>
          <p:cNvSpPr>
            <a:spLocks noChangeArrowheads="1"/>
          </p:cNvSpPr>
          <p:nvPr/>
        </p:nvSpPr>
        <p:spPr bwMode="auto">
          <a:xfrm>
            <a:off x="0" y="6344529"/>
            <a:ext cx="8434168" cy="507831"/>
          </a:xfrm>
          <a:prstGeom prst="rect">
            <a:avLst/>
          </a:prstGeom>
          <a:noFill/>
          <a:ln w="9525">
            <a:noFill/>
            <a:miter lim="800000"/>
            <a:headEnd/>
            <a:tailEnd/>
          </a:ln>
          <a:effectLst/>
        </p:spPr>
        <p:txBody>
          <a:bodyPr wrap="none" anchor="ctr">
            <a:spAutoFit/>
          </a:bodyPr>
          <a:lstStyle/>
          <a:p>
            <a:pPr eaLnBrk="0" hangingPunct="0">
              <a:defRPr/>
            </a:pPr>
            <a:r>
              <a:rPr lang="ru-RU" sz="2700" b="1" dirty="0" err="1">
                <a:solidFill>
                  <a:srgbClr val="FFFF00"/>
                </a:solidFill>
                <a:effectLst>
                  <a:outerShdw blurRad="38100" dist="38100" dir="2700000" algn="tl">
                    <a:srgbClr val="000000"/>
                  </a:outerShdw>
                </a:effectLst>
              </a:rPr>
              <a:t>Ієронім</a:t>
            </a:r>
            <a:r>
              <a:rPr lang="ru-RU" sz="2700" b="1" dirty="0">
                <a:solidFill>
                  <a:srgbClr val="FFFF00"/>
                </a:solidFill>
                <a:effectLst>
                  <a:outerShdw blurRad="38100" dist="38100" dir="2700000" algn="tl">
                    <a:srgbClr val="000000"/>
                  </a:outerShdw>
                </a:effectLst>
              </a:rPr>
              <a:t> Босх, «</a:t>
            </a:r>
            <a:r>
              <a:rPr lang="ru-RU" sz="2700" b="1" dirty="0" err="1" smtClean="0">
                <a:solidFill>
                  <a:srgbClr val="FFFF00"/>
                </a:solidFill>
                <a:effectLst>
                  <a:outerShdw blurRad="38100" dist="38100" dir="2700000" algn="tl">
                    <a:srgbClr val="000000"/>
                  </a:outerShdw>
                </a:effectLst>
              </a:rPr>
              <a:t>Витягання</a:t>
            </a:r>
            <a:r>
              <a:rPr lang="ru-RU" sz="2700" b="1" dirty="0" smtClean="0">
                <a:solidFill>
                  <a:srgbClr val="FFFF00"/>
                </a:solidFill>
                <a:effectLst>
                  <a:outerShdw blurRad="38100" dist="38100" dir="2700000" algn="tl">
                    <a:srgbClr val="000000"/>
                  </a:outerShdw>
                </a:effectLst>
              </a:rPr>
              <a:t> </a:t>
            </a:r>
            <a:r>
              <a:rPr lang="ru-RU" sz="2700" b="1" dirty="0" err="1">
                <a:solidFill>
                  <a:srgbClr val="FFFF00"/>
                </a:solidFill>
                <a:effectLst>
                  <a:outerShdw blurRad="38100" dist="38100" dir="2700000" algn="tl">
                    <a:srgbClr val="000000"/>
                  </a:outerShdw>
                </a:effectLst>
              </a:rPr>
              <a:t>каменів</a:t>
            </a:r>
            <a:r>
              <a:rPr lang="ru-RU" sz="2700" b="1" dirty="0">
                <a:solidFill>
                  <a:srgbClr val="FFFF00"/>
                </a:solidFill>
                <a:effectLst>
                  <a:outerShdw blurRad="38100" dist="38100" dir="2700000" algn="tl">
                    <a:srgbClr val="000000"/>
                  </a:outerShdw>
                </a:effectLst>
              </a:rPr>
              <a:t> дурості»1475</a:t>
            </a:r>
            <a:r>
              <a:rPr lang="ru-RU" sz="2700" b="1" dirty="0" smtClean="0">
                <a:solidFill>
                  <a:srgbClr val="FFFF00"/>
                </a:solidFill>
              </a:rPr>
              <a:t> </a:t>
            </a:r>
            <a:endParaRPr lang="ru-RU" sz="2700" b="1" dirty="0">
              <a:solidFill>
                <a:srgbClr val="FFFF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52_008"/>
          <p:cNvPicPr>
            <a:picLocks noChangeAspect="1" noChangeArrowheads="1"/>
          </p:cNvPicPr>
          <p:nvPr/>
        </p:nvPicPr>
        <p:blipFill>
          <a:blip r:embed="rId2" cstate="print"/>
          <a:srcRect/>
          <a:stretch>
            <a:fillRect/>
          </a:stretch>
        </p:blipFill>
        <p:spPr bwMode="auto">
          <a:xfrm>
            <a:off x="2761730" y="2209800"/>
            <a:ext cx="6382270" cy="4386350"/>
          </a:xfrm>
          <a:prstGeom prst="rect">
            <a:avLst/>
          </a:prstGeom>
          <a:noFill/>
          <a:ln w="9525">
            <a:noFill/>
            <a:miter lim="800000"/>
            <a:headEnd/>
            <a:tailEnd/>
          </a:ln>
        </p:spPr>
      </p:pic>
      <p:pic>
        <p:nvPicPr>
          <p:cNvPr id="307204" name="Picture 4" descr="hematoma"/>
          <p:cNvPicPr>
            <a:picLocks noChangeAspect="1" noChangeArrowheads="1"/>
          </p:cNvPicPr>
          <p:nvPr/>
        </p:nvPicPr>
        <p:blipFill>
          <a:blip r:embed="rId3" cstate="print"/>
          <a:srcRect/>
          <a:stretch>
            <a:fillRect/>
          </a:stretch>
        </p:blipFill>
        <p:spPr bwMode="auto">
          <a:xfrm>
            <a:off x="119776" y="0"/>
            <a:ext cx="4012487" cy="5105400"/>
          </a:xfrm>
          <a:prstGeom prst="rect">
            <a:avLst/>
          </a:prstGeom>
          <a:noFill/>
        </p:spPr>
      </p:pic>
      <p:sp>
        <p:nvSpPr>
          <p:cNvPr id="307203" name="Rectangle 3"/>
          <p:cNvSpPr>
            <a:spLocks noGrp="1" noChangeArrowheads="1"/>
          </p:cNvSpPr>
          <p:nvPr>
            <p:ph type="title"/>
          </p:nvPr>
        </p:nvSpPr>
        <p:spPr>
          <a:xfrm>
            <a:off x="3657600" y="152400"/>
            <a:ext cx="5486400" cy="1524000"/>
          </a:xfrm>
        </p:spPr>
        <p:txBody>
          <a:bodyPr>
            <a:normAutofit fontScale="90000"/>
          </a:bodyPr>
          <a:lstStyle/>
          <a:p>
            <a:r>
              <a:rPr lang="ru-RU" sz="2400" b="1" i="1" dirty="0" err="1">
                <a:solidFill>
                  <a:srgbClr val="0000FF"/>
                </a:solidFill>
                <a:effectLst>
                  <a:outerShdw blurRad="38100" dist="38100" dir="2700000" algn="tl">
                    <a:srgbClr val="C0C0C0"/>
                  </a:outerShdw>
                </a:effectLst>
              </a:rPr>
              <a:t>Напрями</a:t>
            </a:r>
            <a:r>
              <a:rPr lang="ru-RU" sz="2400" b="1" i="1" dirty="0">
                <a:solidFill>
                  <a:srgbClr val="0000FF"/>
                </a:solidFill>
                <a:effectLst>
                  <a:outerShdw blurRad="38100" dist="38100" dir="2700000" algn="tl">
                    <a:srgbClr val="C0C0C0"/>
                  </a:outerShdw>
                </a:effectLst>
              </a:rPr>
              <a:t> </a:t>
            </a:r>
            <a:r>
              <a:rPr lang="ru-RU" sz="2400" b="1" i="1" dirty="0" err="1">
                <a:solidFill>
                  <a:srgbClr val="0000FF"/>
                </a:solidFill>
                <a:effectLst>
                  <a:outerShdw blurRad="38100" dist="38100" dir="2700000" algn="tl">
                    <a:srgbClr val="C0C0C0"/>
                  </a:outerShdw>
                </a:effectLst>
              </a:rPr>
              <a:t>зміщення</a:t>
            </a:r>
            <a:r>
              <a:rPr lang="ru-RU" sz="2400" b="1" i="1" dirty="0">
                <a:solidFill>
                  <a:srgbClr val="0000FF"/>
                </a:solidFill>
                <a:effectLst>
                  <a:outerShdw blurRad="38100" dist="38100" dir="2700000" algn="tl">
                    <a:srgbClr val="C0C0C0"/>
                  </a:outerShdw>
                </a:effectLst>
              </a:rPr>
              <a:t> </a:t>
            </a:r>
            <a:r>
              <a:rPr lang="ru-RU" sz="2400" b="1" i="1" dirty="0" err="1">
                <a:solidFill>
                  <a:srgbClr val="0000FF"/>
                </a:solidFill>
                <a:effectLst>
                  <a:outerShdw blurRad="38100" dist="38100" dir="2700000" algn="tl">
                    <a:srgbClr val="C0C0C0"/>
                  </a:outerShdw>
                </a:effectLst>
              </a:rPr>
              <a:t>серединних</a:t>
            </a:r>
            <a:r>
              <a:rPr lang="ru-RU" sz="2400" b="1" i="1" dirty="0">
                <a:solidFill>
                  <a:srgbClr val="0000FF"/>
                </a:solidFill>
                <a:effectLst>
                  <a:outerShdw blurRad="38100" dist="38100" dir="2700000" algn="tl">
                    <a:srgbClr val="C0C0C0"/>
                  </a:outerShdw>
                </a:effectLst>
              </a:rPr>
              <a:t> структур при </a:t>
            </a:r>
            <a:r>
              <a:rPr lang="ru-RU" sz="2400" b="1" i="1" dirty="0" err="1">
                <a:solidFill>
                  <a:srgbClr val="0000FF"/>
                </a:solidFill>
                <a:effectLst>
                  <a:outerShdw blurRad="38100" dist="38100" dir="2700000" algn="tl">
                    <a:srgbClr val="C0C0C0"/>
                  </a:outerShdw>
                </a:effectLst>
              </a:rPr>
              <a:t>здавленні</a:t>
            </a:r>
            <a:r>
              <a:rPr lang="ru-RU" sz="2400" b="1" i="1" dirty="0">
                <a:solidFill>
                  <a:srgbClr val="0000FF"/>
                </a:solidFill>
                <a:effectLst>
                  <a:outerShdw blurRad="38100" dist="38100" dir="2700000" algn="tl">
                    <a:srgbClr val="C0C0C0"/>
                  </a:outerShdw>
                </a:effectLst>
              </a:rPr>
              <a:t> головного </a:t>
            </a:r>
            <a:r>
              <a:rPr lang="ru-RU" sz="2400" b="1" i="1" dirty="0" err="1">
                <a:solidFill>
                  <a:srgbClr val="0000FF"/>
                </a:solidFill>
                <a:effectLst>
                  <a:outerShdw blurRad="38100" dist="38100" dir="2700000" algn="tl">
                    <a:srgbClr val="C0C0C0"/>
                  </a:outerShdw>
                </a:effectLst>
              </a:rPr>
              <a:t>мозку</a:t>
            </a:r>
            <a:r>
              <a:rPr lang="ru-RU" sz="2400" b="1" i="1" dirty="0">
                <a:solidFill>
                  <a:srgbClr val="0000FF"/>
                </a:solidFill>
                <a:effectLst>
                  <a:outerShdw blurRad="38100" dist="38100" dir="2700000" algn="tl">
                    <a:srgbClr val="C0C0C0"/>
                  </a:outerShdw>
                </a:effectLst>
              </a:rPr>
              <a:t> </a:t>
            </a:r>
            <a:r>
              <a:rPr lang="ru-RU" sz="2400" b="1" i="1" dirty="0" err="1">
                <a:solidFill>
                  <a:srgbClr val="0000FF"/>
                </a:solidFill>
                <a:effectLst>
                  <a:outerShdw blurRad="38100" dist="38100" dir="2700000" algn="tl">
                    <a:srgbClr val="C0C0C0"/>
                  </a:outerShdw>
                </a:effectLst>
              </a:rPr>
              <a:t>внутрішньочерепними</a:t>
            </a:r>
            <a:r>
              <a:rPr lang="ru-RU" sz="2400" b="1" i="1" dirty="0">
                <a:solidFill>
                  <a:srgbClr val="0000FF"/>
                </a:solidFill>
                <a:effectLst>
                  <a:outerShdw blurRad="38100" dist="38100" dir="2700000" algn="tl">
                    <a:srgbClr val="C0C0C0"/>
                  </a:outerShdw>
                </a:effectLst>
              </a:rPr>
              <a:t> гематомами</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perf1"/>
          <p:cNvPicPr>
            <a:picLocks noChangeAspect="1" noChangeArrowheads="1"/>
          </p:cNvPicPr>
          <p:nvPr/>
        </p:nvPicPr>
        <p:blipFill>
          <a:blip r:embed="rId2" cstate="print"/>
          <a:srcRect/>
          <a:stretch>
            <a:fillRect/>
          </a:stretch>
        </p:blipFill>
        <p:spPr bwMode="auto">
          <a:xfrm>
            <a:off x="4038600" y="2667001"/>
            <a:ext cx="4872763" cy="3886200"/>
          </a:xfrm>
          <a:prstGeom prst="rect">
            <a:avLst/>
          </a:prstGeom>
          <a:noFill/>
          <a:ln w="9525">
            <a:noFill/>
            <a:miter lim="800000"/>
            <a:headEnd/>
            <a:tailEnd/>
          </a:ln>
        </p:spPr>
      </p:pic>
      <p:sp>
        <p:nvSpPr>
          <p:cNvPr id="309251" name="Rectangle 3"/>
          <p:cNvSpPr>
            <a:spLocks noGrp="1" noChangeArrowheads="1"/>
          </p:cNvSpPr>
          <p:nvPr>
            <p:ph type="title"/>
          </p:nvPr>
        </p:nvSpPr>
        <p:spPr>
          <a:xfrm>
            <a:off x="838200" y="152400"/>
            <a:ext cx="9144000" cy="609600"/>
          </a:xfrm>
        </p:spPr>
        <p:txBody>
          <a:bodyPr/>
          <a:lstStyle/>
          <a:p>
            <a:r>
              <a:rPr lang="ru-RU" sz="2800" b="1" i="1" dirty="0" err="1">
                <a:solidFill>
                  <a:srgbClr val="FF0000"/>
                </a:solidFill>
                <a:latin typeface="Times New Roman" pitchFamily="18" charset="0"/>
                <a:cs typeface="Times New Roman" pitchFamily="18" charset="0"/>
              </a:rPr>
              <a:t>Клінічні</a:t>
            </a:r>
            <a:r>
              <a:rPr lang="ru-RU" sz="2800" b="1" i="1" dirty="0">
                <a:solidFill>
                  <a:srgbClr val="FF0000"/>
                </a:solidFill>
                <a:latin typeface="Times New Roman" pitchFamily="18" charset="0"/>
                <a:cs typeface="Times New Roman" pitchFamily="18" charset="0"/>
              </a:rPr>
              <a:t> </a:t>
            </a:r>
            <a:r>
              <a:rPr lang="ru-RU" sz="2800" b="1" i="1" dirty="0" err="1">
                <a:solidFill>
                  <a:srgbClr val="FF0000"/>
                </a:solidFill>
                <a:latin typeface="Times New Roman" pitchFamily="18" charset="0"/>
                <a:cs typeface="Times New Roman" pitchFamily="18" charset="0"/>
              </a:rPr>
              <a:t>форми</a:t>
            </a:r>
            <a:r>
              <a:rPr lang="ru-RU" sz="2800" b="1" i="1" dirty="0">
                <a:solidFill>
                  <a:srgbClr val="FF0000"/>
                </a:solidFill>
                <a:latin typeface="Times New Roman" pitchFamily="18" charset="0"/>
                <a:cs typeface="Times New Roman" pitchFamily="18" charset="0"/>
              </a:rPr>
              <a:t> </a:t>
            </a:r>
            <a:r>
              <a:rPr lang="ru-RU" sz="2800" b="1" i="1" dirty="0" err="1">
                <a:solidFill>
                  <a:srgbClr val="FF0000"/>
                </a:solidFill>
                <a:latin typeface="Times New Roman" pitchFamily="18" charset="0"/>
                <a:cs typeface="Times New Roman" pitchFamily="18" charset="0"/>
              </a:rPr>
              <a:t>внутрішньочерепних</a:t>
            </a:r>
            <a:r>
              <a:rPr lang="ru-RU" sz="2800" b="1" i="1" dirty="0">
                <a:solidFill>
                  <a:srgbClr val="FF0000"/>
                </a:solidFill>
                <a:latin typeface="Times New Roman" pitchFamily="18" charset="0"/>
                <a:cs typeface="Times New Roman" pitchFamily="18" charset="0"/>
              </a:rPr>
              <a:t> гематом</a:t>
            </a:r>
          </a:p>
        </p:txBody>
      </p:sp>
      <p:sp>
        <p:nvSpPr>
          <p:cNvPr id="309252" name="Rectangle 4"/>
          <p:cNvSpPr>
            <a:spLocks noChangeArrowheads="1"/>
          </p:cNvSpPr>
          <p:nvPr/>
        </p:nvSpPr>
        <p:spPr bwMode="auto">
          <a:xfrm>
            <a:off x="685800" y="762000"/>
            <a:ext cx="8382000" cy="1752600"/>
          </a:xfrm>
          <a:prstGeom prst="rect">
            <a:avLst/>
          </a:prstGeom>
          <a:noFill/>
          <a:ln w="9525">
            <a:noFill/>
            <a:miter lim="800000"/>
            <a:headEnd/>
            <a:tailEnd/>
          </a:ln>
          <a:effectLst/>
        </p:spPr>
        <p:txBody>
          <a:bodyPr anchor="ctr"/>
          <a:lstStyle/>
          <a:p>
            <a:r>
              <a:rPr lang="ru-RU" sz="3600" i="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Гостра</a:t>
            </a:r>
            <a:r>
              <a:rPr lang="ru-RU" sz="3600"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гематома - до 3 </a:t>
            </a:r>
            <a:r>
              <a:rPr lang="ru-RU" sz="3600" i="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діб</a:t>
            </a:r>
            <a:r>
              <a:rPr lang="ru-RU" sz="3600" i="1"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r>
              <a:rPr lang="ru-RU" sz="3600" i="1"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Підгостра</a:t>
            </a:r>
            <a:r>
              <a:rPr lang="ru-RU" sz="3600" i="1"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3600"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гематома - до 2 </a:t>
            </a:r>
            <a:r>
              <a:rPr lang="ru-RU" sz="3600" i="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тижнів</a:t>
            </a:r>
            <a:r>
              <a:rPr lang="ru-RU" sz="3600"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3600" i="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Хронічна</a:t>
            </a:r>
            <a:r>
              <a:rPr lang="ru-RU" sz="3600"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гематома - </a:t>
            </a:r>
            <a:r>
              <a:rPr lang="ru-RU" sz="3600" i="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більше</a:t>
            </a:r>
            <a:r>
              <a:rPr lang="ru-RU" sz="3600"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 </a:t>
            </a:r>
            <a:r>
              <a:rPr lang="ru-RU" sz="3600" i="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тижнів</a:t>
            </a:r>
            <a:endParaRPr lang="ru-RU" sz="3600"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309253" name="Picture 5" descr="http://medprep.info/img/ail/1557_1557_1.jpg"/>
          <p:cNvPicPr>
            <a:picLocks noChangeAspect="1" noChangeArrowheads="1"/>
          </p:cNvPicPr>
          <p:nvPr/>
        </p:nvPicPr>
        <p:blipFill>
          <a:blip r:embed="rId3" cstate="print"/>
          <a:srcRect/>
          <a:stretch>
            <a:fillRect/>
          </a:stretch>
        </p:blipFill>
        <p:spPr bwMode="auto">
          <a:xfrm>
            <a:off x="381000" y="3133726"/>
            <a:ext cx="3810000" cy="365125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2451" name="Rectangle 3"/>
          <p:cNvSpPr>
            <a:spLocks noGrp="1" noChangeArrowheads="1"/>
          </p:cNvSpPr>
          <p:nvPr>
            <p:ph type="title"/>
          </p:nvPr>
        </p:nvSpPr>
        <p:spPr>
          <a:xfrm>
            <a:off x="685800" y="228600"/>
            <a:ext cx="4343400" cy="1371600"/>
          </a:xfrm>
        </p:spPr>
        <p:txBody>
          <a:bodyPr/>
          <a:lstStyle/>
          <a:p>
            <a:pPr algn="l"/>
            <a:r>
              <a:rPr lang="ru-RU" b="1" i="1" dirty="0" err="1" smtClean="0">
                <a:solidFill>
                  <a:srgbClr val="FF0000"/>
                </a:solidFill>
                <a:latin typeface="Times New Roman" pitchFamily="18" charset="0"/>
                <a:cs typeface="Times New Roman" pitchFamily="18" charset="0"/>
              </a:rPr>
              <a:t>Епідуральна</a:t>
            </a:r>
            <a:r>
              <a:rPr lang="ru-RU" b="1" i="1" dirty="0" smtClean="0">
                <a:solidFill>
                  <a:srgbClr val="FF0000"/>
                </a:solidFill>
                <a:latin typeface="Times New Roman" pitchFamily="18" charset="0"/>
                <a:cs typeface="Times New Roman" pitchFamily="18" charset="0"/>
              </a:rPr>
              <a:t> </a:t>
            </a:r>
            <a:r>
              <a:rPr lang="ru-RU" b="1" i="1" dirty="0">
                <a:solidFill>
                  <a:srgbClr val="FF0000"/>
                </a:solidFill>
                <a:latin typeface="Times New Roman" pitchFamily="18" charset="0"/>
                <a:cs typeface="Times New Roman" pitchFamily="18" charset="0"/>
              </a:rPr>
              <a:t>гематома</a:t>
            </a:r>
            <a:endParaRPr lang="cs-CZ" b="1" i="1" dirty="0">
              <a:solidFill>
                <a:srgbClr val="FF0000"/>
              </a:solidFill>
              <a:latin typeface="Times New Roman" pitchFamily="18" charset="0"/>
              <a:cs typeface="Times New Roman" pitchFamily="18" charset="0"/>
            </a:endParaRPr>
          </a:p>
        </p:txBody>
      </p:sp>
      <p:pic>
        <p:nvPicPr>
          <p:cNvPr id="232452" name="Picture 4"/>
          <p:cNvPicPr>
            <a:picLocks noChangeAspect="1" noChangeArrowheads="1"/>
          </p:cNvPicPr>
          <p:nvPr/>
        </p:nvPicPr>
        <p:blipFill>
          <a:blip r:embed="rId2" cstate="print"/>
          <a:srcRect/>
          <a:stretch>
            <a:fillRect/>
          </a:stretch>
        </p:blipFill>
        <p:spPr bwMode="auto">
          <a:xfrm>
            <a:off x="6118225" y="3429000"/>
            <a:ext cx="3025775" cy="3429000"/>
          </a:xfrm>
          <a:prstGeom prst="rect">
            <a:avLst/>
          </a:prstGeom>
          <a:noFill/>
          <a:ln w="9525">
            <a:noFill/>
            <a:miter lim="800000"/>
            <a:headEnd/>
            <a:tailEnd/>
          </a:ln>
          <a:effectLst/>
        </p:spPr>
      </p:pic>
      <p:pic>
        <p:nvPicPr>
          <p:cNvPr id="232453" name="Picture 5"/>
          <p:cNvPicPr>
            <a:picLocks noChangeAspect="1" noChangeArrowheads="1"/>
          </p:cNvPicPr>
          <p:nvPr/>
        </p:nvPicPr>
        <p:blipFill>
          <a:blip r:embed="rId3" cstate="print"/>
          <a:srcRect/>
          <a:stretch>
            <a:fillRect/>
          </a:stretch>
        </p:blipFill>
        <p:spPr bwMode="auto">
          <a:xfrm>
            <a:off x="4114800" y="0"/>
            <a:ext cx="3529013" cy="3581400"/>
          </a:xfrm>
          <a:prstGeom prst="rect">
            <a:avLst/>
          </a:prstGeom>
          <a:noFill/>
          <a:ln w="9525">
            <a:noFill/>
            <a:miter lim="800000"/>
            <a:headEnd/>
            <a:tailEnd/>
          </a:ln>
          <a:effectLst/>
        </p:spPr>
      </p:pic>
      <p:pic>
        <p:nvPicPr>
          <p:cNvPr id="232454" name="Picture 6"/>
          <p:cNvPicPr>
            <a:picLocks noChangeAspect="1" noChangeArrowheads="1"/>
          </p:cNvPicPr>
          <p:nvPr/>
        </p:nvPicPr>
        <p:blipFill>
          <a:blip r:embed="rId4" cstate="print"/>
          <a:srcRect/>
          <a:stretch>
            <a:fillRect/>
          </a:stretch>
        </p:blipFill>
        <p:spPr bwMode="auto">
          <a:xfrm>
            <a:off x="3124200" y="3733800"/>
            <a:ext cx="2947988" cy="3124200"/>
          </a:xfrm>
          <a:prstGeom prst="rect">
            <a:avLst/>
          </a:prstGeom>
          <a:noFill/>
          <a:ln w="9525">
            <a:noFill/>
            <a:miter lim="800000"/>
            <a:headEnd/>
            <a:tailEnd/>
          </a:ln>
          <a:effectLst/>
        </p:spPr>
      </p:pic>
      <p:pic>
        <p:nvPicPr>
          <p:cNvPr id="232455" name="Picture 7"/>
          <p:cNvPicPr>
            <a:picLocks noChangeAspect="1" noChangeArrowheads="1"/>
          </p:cNvPicPr>
          <p:nvPr/>
        </p:nvPicPr>
        <p:blipFill>
          <a:blip r:embed="rId5" cstate="print"/>
          <a:srcRect/>
          <a:stretch>
            <a:fillRect/>
          </a:stretch>
        </p:blipFill>
        <p:spPr bwMode="auto">
          <a:xfrm>
            <a:off x="228600" y="1676400"/>
            <a:ext cx="3338513"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295400" y="228600"/>
            <a:ext cx="9144000" cy="639763"/>
          </a:xfrm>
        </p:spPr>
        <p:txBody>
          <a:bodyPr/>
          <a:lstStyle/>
          <a:p>
            <a:r>
              <a:rPr lang="ru-RU" sz="2800" i="1" dirty="0" err="1" smtClean="0">
                <a:solidFill>
                  <a:srgbClr val="FF0000"/>
                </a:solidFill>
                <a:latin typeface="Times New Roman" pitchFamily="18" charset="0"/>
                <a:cs typeface="Times New Roman" pitchFamily="18" charset="0"/>
              </a:rPr>
              <a:t>Епідуральна</a:t>
            </a:r>
            <a:r>
              <a:rPr lang="ru-RU" sz="2800" i="1" dirty="0" smtClean="0">
                <a:solidFill>
                  <a:srgbClr val="FF0000"/>
                </a:solidFill>
                <a:latin typeface="Times New Roman" pitchFamily="18" charset="0"/>
                <a:cs typeface="Times New Roman" pitchFamily="18" charset="0"/>
              </a:rPr>
              <a:t> </a:t>
            </a:r>
            <a:r>
              <a:rPr lang="ru-RU" sz="2800" i="1" dirty="0">
                <a:solidFill>
                  <a:srgbClr val="FF0000"/>
                </a:solidFill>
                <a:latin typeface="Times New Roman" pitchFamily="18" charset="0"/>
                <a:cs typeface="Times New Roman" pitchFamily="18" charset="0"/>
              </a:rPr>
              <a:t>гематома, </a:t>
            </a:r>
            <a:r>
              <a:rPr lang="ru-RU" sz="2800" i="1" dirty="0" smtClean="0">
                <a:solidFill>
                  <a:srgbClr val="FF0000"/>
                </a:solidFill>
                <a:latin typeface="Times New Roman" pitchFamily="18" charset="0"/>
                <a:cs typeface="Times New Roman" pitchFamily="18" charset="0"/>
              </a:rPr>
              <a:t>вдавлений </a:t>
            </a:r>
            <a:r>
              <a:rPr lang="ru-RU" sz="2800" i="1" dirty="0">
                <a:solidFill>
                  <a:srgbClr val="FF0000"/>
                </a:solidFill>
                <a:latin typeface="Times New Roman" pitchFamily="18" charset="0"/>
                <a:cs typeface="Times New Roman" pitchFamily="18" charset="0"/>
              </a:rPr>
              <a:t>перелом</a:t>
            </a:r>
            <a:endParaRPr lang="en-US" sz="2800" i="1" dirty="0">
              <a:solidFill>
                <a:srgbClr val="FF0000"/>
              </a:solidFill>
              <a:latin typeface="Times New Roman" pitchFamily="18" charset="0"/>
              <a:cs typeface="Times New Roman" pitchFamily="18" charset="0"/>
            </a:endParaRPr>
          </a:p>
        </p:txBody>
      </p:sp>
      <p:pic>
        <p:nvPicPr>
          <p:cNvPr id="197635" name="Picture 3" descr="N06a"/>
          <p:cNvPicPr>
            <a:picLocks noGrp="1" noChangeAspect="1" noChangeArrowheads="1"/>
          </p:cNvPicPr>
          <p:nvPr>
            <p:ph sz="half" idx="1"/>
          </p:nvPr>
        </p:nvPicPr>
        <p:blipFill>
          <a:blip r:embed="rId2" cstate="print"/>
          <a:srcRect/>
          <a:stretch>
            <a:fillRect/>
          </a:stretch>
        </p:blipFill>
        <p:spPr>
          <a:xfrm>
            <a:off x="321138" y="1524000"/>
            <a:ext cx="4174794" cy="4953000"/>
          </a:xfrm>
          <a:noFill/>
          <a:ln/>
        </p:spPr>
      </p:pic>
      <p:pic>
        <p:nvPicPr>
          <p:cNvPr id="197636" name="Picture 4" descr="N06b"/>
          <p:cNvPicPr>
            <a:picLocks noGrp="1" noChangeAspect="1" noChangeArrowheads="1"/>
          </p:cNvPicPr>
          <p:nvPr>
            <p:ph sz="half" idx="2"/>
          </p:nvPr>
        </p:nvPicPr>
        <p:blipFill>
          <a:blip r:embed="rId3" cstate="print"/>
          <a:stretch>
            <a:fillRect/>
          </a:stretch>
        </p:blipFill>
        <p:spPr>
          <a:xfrm>
            <a:off x="4572000" y="1371600"/>
            <a:ext cx="4240305" cy="5029200"/>
          </a:xfrm>
          <a:no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2" name="Picture 4" descr="craniotomySDH"/>
          <p:cNvPicPr>
            <a:picLocks noChangeAspect="1" noChangeArrowheads="1"/>
          </p:cNvPicPr>
          <p:nvPr/>
        </p:nvPicPr>
        <p:blipFill>
          <a:blip r:embed="rId2" cstate="print"/>
          <a:srcRect/>
          <a:stretch>
            <a:fillRect/>
          </a:stretch>
        </p:blipFill>
        <p:spPr bwMode="auto">
          <a:xfrm>
            <a:off x="304800" y="0"/>
            <a:ext cx="8534400" cy="6827838"/>
          </a:xfrm>
          <a:prstGeom prst="rect">
            <a:avLst/>
          </a:prstGeom>
          <a:noFill/>
          <a:ln w="9525">
            <a:noFill/>
            <a:miter lim="800000"/>
            <a:headEnd/>
            <a:tailEnd/>
          </a:ln>
        </p:spPr>
      </p:pic>
      <p:sp>
        <p:nvSpPr>
          <p:cNvPr id="124930" name="Rectangle 2"/>
          <p:cNvSpPr>
            <a:spLocks noGrp="1" noChangeArrowheads="1"/>
          </p:cNvSpPr>
          <p:nvPr>
            <p:ph type="title"/>
          </p:nvPr>
        </p:nvSpPr>
        <p:spPr>
          <a:xfrm>
            <a:off x="1295400" y="152400"/>
            <a:ext cx="8839200" cy="609600"/>
          </a:xfrm>
        </p:spPr>
        <p:txBody>
          <a:bodyPr>
            <a:normAutofit fontScale="90000"/>
          </a:bodyPr>
          <a:lstStyle/>
          <a:p>
            <a:r>
              <a:rPr lang="ru-RU" sz="3600" b="1" i="1" dirty="0" err="1">
                <a:solidFill>
                  <a:srgbClr val="FF0000"/>
                </a:solidFill>
                <a:latin typeface="Times New Roman" pitchFamily="18" charset="0"/>
                <a:cs typeface="Times New Roman" pitchFamily="18" charset="0"/>
              </a:rPr>
              <a:t>Видалення</a:t>
            </a:r>
            <a:r>
              <a:rPr lang="ru-RU" sz="3600" b="1" i="1" dirty="0">
                <a:solidFill>
                  <a:srgbClr val="FF0000"/>
                </a:solidFill>
                <a:latin typeface="Times New Roman" pitchFamily="18" charset="0"/>
                <a:cs typeface="Times New Roman" pitchFamily="18" charset="0"/>
              </a:rPr>
              <a:t> </a:t>
            </a:r>
            <a:r>
              <a:rPr lang="ru-RU" sz="3600" b="1" i="1" dirty="0" err="1">
                <a:solidFill>
                  <a:srgbClr val="FF0000"/>
                </a:solidFill>
                <a:latin typeface="Times New Roman" pitchFamily="18" charset="0"/>
                <a:cs typeface="Times New Roman" pitchFamily="18" charset="0"/>
              </a:rPr>
              <a:t>епідуральної</a:t>
            </a:r>
            <a:r>
              <a:rPr lang="ru-RU" sz="3600" b="1" i="1" dirty="0">
                <a:solidFill>
                  <a:srgbClr val="FF0000"/>
                </a:solidFill>
                <a:latin typeface="Times New Roman" pitchFamily="18" charset="0"/>
                <a:cs typeface="Times New Roman" pitchFamily="18" charset="0"/>
              </a:rPr>
              <a:t> </a:t>
            </a:r>
            <a:r>
              <a:rPr lang="ru-RU" sz="3600" b="1" i="1" dirty="0" err="1">
                <a:solidFill>
                  <a:srgbClr val="FF0000"/>
                </a:solidFill>
                <a:latin typeface="Times New Roman" pitchFamily="18" charset="0"/>
                <a:cs typeface="Times New Roman" pitchFamily="18" charset="0"/>
              </a:rPr>
              <a:t>гематоми</a:t>
            </a:r>
            <a:endParaRPr lang="ru-RU" sz="36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P3290009"/>
          <p:cNvPicPr>
            <a:picLocks noChangeAspect="1" noChangeArrowheads="1"/>
          </p:cNvPicPr>
          <p:nvPr/>
        </p:nvPicPr>
        <p:blipFill>
          <a:blip r:embed="rId2" cstate="print"/>
          <a:srcRect/>
          <a:stretch>
            <a:fillRect/>
          </a:stretch>
        </p:blipFill>
        <p:spPr bwMode="auto">
          <a:xfrm>
            <a:off x="152400" y="0"/>
            <a:ext cx="9144000" cy="6858000"/>
          </a:xfrm>
          <a:prstGeom prst="rect">
            <a:avLst/>
          </a:prstGeom>
          <a:noFill/>
          <a:ln w="9525">
            <a:noFill/>
            <a:miter lim="800000"/>
            <a:headEnd/>
            <a:tailEnd/>
          </a:ln>
        </p:spPr>
      </p:pic>
      <p:sp>
        <p:nvSpPr>
          <p:cNvPr id="149509" name="Rectangle 5"/>
          <p:cNvSpPr>
            <a:spLocks noGrp="1" noChangeArrowheads="1"/>
          </p:cNvSpPr>
          <p:nvPr>
            <p:ph type="title"/>
          </p:nvPr>
        </p:nvSpPr>
        <p:spPr>
          <a:xfrm>
            <a:off x="1066800" y="5105400"/>
            <a:ext cx="8686800" cy="1066800"/>
          </a:xfrm>
          <a:noFill/>
          <a:ln/>
        </p:spPr>
        <p:txBody>
          <a:bodyPr>
            <a:normAutofit/>
          </a:bodyPr>
          <a:lstStyle/>
          <a:p>
            <a:r>
              <a:rPr lang="ru-RU" sz="3200" i="1" dirty="0" err="1">
                <a:solidFill>
                  <a:srgbClr val="FFFF00"/>
                </a:solidFill>
                <a:effectLst>
                  <a:outerShdw blurRad="38100" dist="38100" dir="2700000" algn="tl">
                    <a:srgbClr val="000000"/>
                  </a:outerShdw>
                </a:effectLst>
                <a:latin typeface="Times New Roman" pitchFamily="18" charset="0"/>
                <a:cs typeface="Times New Roman" pitchFamily="18" charset="0"/>
              </a:rPr>
              <a:t>Операція</a:t>
            </a:r>
            <a:r>
              <a:rPr lang="ru-RU" sz="3200"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3200" i="1" dirty="0" err="1">
                <a:solidFill>
                  <a:srgbClr val="FFFF00"/>
                </a:solidFill>
                <a:effectLst>
                  <a:outerShdw blurRad="38100" dist="38100" dir="2700000" algn="tl">
                    <a:srgbClr val="000000"/>
                  </a:outerShdw>
                </a:effectLst>
                <a:latin typeface="Times New Roman" pitchFamily="18" charset="0"/>
                <a:cs typeface="Times New Roman" pitchFamily="18" charset="0"/>
              </a:rPr>
              <a:t>видалення</a:t>
            </a:r>
            <a:r>
              <a:rPr lang="ru-RU" sz="3200"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3200" i="1" dirty="0" err="1">
                <a:solidFill>
                  <a:srgbClr val="FFFF00"/>
                </a:solidFill>
                <a:effectLst>
                  <a:outerShdw blurRad="38100" dist="38100" dir="2700000" algn="tl">
                    <a:srgbClr val="000000"/>
                  </a:outerShdw>
                </a:effectLst>
                <a:latin typeface="Times New Roman" pitchFamily="18" charset="0"/>
                <a:cs typeface="Times New Roman" pitchFamily="18" charset="0"/>
              </a:rPr>
              <a:t>епідуральної</a:t>
            </a:r>
            <a:r>
              <a:rPr lang="ru-RU" sz="3200"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3200" i="1" dirty="0" err="1">
                <a:solidFill>
                  <a:srgbClr val="FFFF00"/>
                </a:solidFill>
                <a:effectLst>
                  <a:outerShdw blurRad="38100" dist="38100" dir="2700000" algn="tl">
                    <a:srgbClr val="000000"/>
                  </a:outerShdw>
                </a:effectLst>
                <a:latin typeface="Times New Roman" pitchFamily="18" charset="0"/>
                <a:cs typeface="Times New Roman" pitchFamily="18" charset="0"/>
              </a:rPr>
              <a:t>гематоми</a:t>
            </a:r>
            <a:r>
              <a:rPr lang="ru-RU" sz="3200" i="1" dirty="0">
                <a:solidFill>
                  <a:schemeClr val="bg1"/>
                </a:solidFill>
                <a:effectLst>
                  <a:outerShdw blurRad="38100" dist="38100" dir="2700000" algn="tl">
                    <a:srgbClr val="000000"/>
                  </a:outerShdw>
                </a:effectLst>
                <a:latin typeface="Times New Roman" pitchFamily="18" charset="0"/>
                <a:cs typeface="Times New Roman" pitchFamily="18" charset="0"/>
              </a:rPr>
              <a:t/>
            </a:r>
            <a:br>
              <a:rPr lang="ru-RU" sz="3200" i="1" dirty="0">
                <a:solidFill>
                  <a:schemeClr val="bg1"/>
                </a:solidFill>
                <a:effectLst>
                  <a:outerShdw blurRad="38100" dist="38100" dir="2700000" algn="tl">
                    <a:srgbClr val="000000"/>
                  </a:outerShdw>
                </a:effectLst>
                <a:latin typeface="Times New Roman" pitchFamily="18" charset="0"/>
                <a:cs typeface="Times New Roman" pitchFamily="18" charset="0"/>
              </a:rPr>
            </a:br>
            <a:endParaRPr lang="ru-RU" sz="3200" i="1"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149510" name="Rectangle 6"/>
          <p:cNvSpPr>
            <a:spLocks noChangeArrowheads="1"/>
          </p:cNvSpPr>
          <p:nvPr/>
        </p:nvSpPr>
        <p:spPr bwMode="auto">
          <a:xfrm>
            <a:off x="228600" y="5638800"/>
            <a:ext cx="8686800" cy="1066800"/>
          </a:xfrm>
          <a:prstGeom prst="rect">
            <a:avLst/>
          </a:prstGeom>
          <a:noFill/>
          <a:ln w="9525">
            <a:noFill/>
            <a:miter lim="800000"/>
            <a:headEnd/>
            <a:tailEnd/>
          </a:ln>
          <a:effectLst/>
        </p:spPr>
        <p:txBody>
          <a:bodyPr anchor="ctr"/>
          <a:lstStyle/>
          <a:p>
            <a:pPr algn="ctr"/>
            <a:endParaRPr lang="ru-RU" sz="4000" b="1" i="1" dirty="0">
              <a:solidFill>
                <a:schemeClr val="bg1"/>
              </a:solidFill>
              <a:effectLst>
                <a:outerShdw blurRad="38100" dist="38100" dir="2700000" algn="tl">
                  <a:srgbClr val="000000"/>
                </a:outerShdw>
              </a:effectLst>
            </a:endParaRPr>
          </a:p>
        </p:txBody>
      </p:sp>
      <p:sp>
        <p:nvSpPr>
          <p:cNvPr id="149511" name="Rectangle 7"/>
          <p:cNvSpPr>
            <a:spLocks noChangeArrowheads="1"/>
          </p:cNvSpPr>
          <p:nvPr/>
        </p:nvSpPr>
        <p:spPr bwMode="auto">
          <a:xfrm>
            <a:off x="2057400" y="762000"/>
            <a:ext cx="1752600" cy="1569660"/>
          </a:xfrm>
          <a:prstGeom prst="rect">
            <a:avLst/>
          </a:prstGeom>
          <a:noFill/>
          <a:ln w="9525">
            <a:noFill/>
            <a:miter lim="800000"/>
            <a:headEnd/>
            <a:tailEnd/>
          </a:ln>
          <a:effectLst/>
        </p:spPr>
        <p:txBody>
          <a:bodyPr>
            <a:spAutoFit/>
          </a:bodyPr>
          <a:lstStyle/>
          <a:p>
            <a:r>
              <a:rPr lang="ru-RU" sz="2400" b="1" i="1" dirty="0" err="1">
                <a:solidFill>
                  <a:srgbClr val="FFFF00"/>
                </a:solidFill>
                <a:effectLst>
                  <a:outerShdw blurRad="38100" dist="38100" dir="2700000" algn="tl">
                    <a:srgbClr val="000000"/>
                  </a:outerShdw>
                </a:effectLst>
              </a:rPr>
              <a:t>Лінійний</a:t>
            </a:r>
            <a:r>
              <a:rPr lang="ru-RU" sz="2400" b="1" i="1" dirty="0">
                <a:solidFill>
                  <a:srgbClr val="FFFF00"/>
                </a:solidFill>
                <a:effectLst>
                  <a:outerShdw blurRad="38100" dist="38100" dir="2700000" algn="tl">
                    <a:srgbClr val="000000"/>
                  </a:outerShdw>
                </a:effectLst>
              </a:rPr>
              <a:t> перелом </a:t>
            </a:r>
            <a:r>
              <a:rPr lang="ru-RU" sz="2400" b="1" i="1" dirty="0" err="1">
                <a:solidFill>
                  <a:srgbClr val="FFFF00"/>
                </a:solidFill>
                <a:effectLst>
                  <a:outerShdw blurRad="38100" dist="38100" dir="2700000" algn="tl">
                    <a:srgbClr val="000000"/>
                  </a:outerShdw>
                </a:effectLst>
              </a:rPr>
              <a:t>скроневої</a:t>
            </a:r>
            <a:r>
              <a:rPr lang="ru-RU" sz="2400" b="1" i="1" dirty="0">
                <a:solidFill>
                  <a:srgbClr val="FFFF00"/>
                </a:solidFill>
                <a:effectLst>
                  <a:outerShdw blurRad="38100" dist="38100" dir="2700000" algn="tl">
                    <a:srgbClr val="000000"/>
                  </a:outerShdw>
                </a:effectLst>
              </a:rPr>
              <a:t> </a:t>
            </a:r>
            <a:r>
              <a:rPr lang="ru-RU" sz="2400" b="1" i="1" dirty="0" err="1">
                <a:solidFill>
                  <a:srgbClr val="FFFF00"/>
                </a:solidFill>
                <a:effectLst>
                  <a:outerShdw blurRad="38100" dist="38100" dir="2700000" algn="tl">
                    <a:srgbClr val="000000"/>
                  </a:outerShdw>
                </a:effectLst>
              </a:rPr>
              <a:t>кістки</a:t>
            </a:r>
            <a:endParaRPr lang="ru-RU" sz="2400" b="1" i="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descr="P32900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2582" name="Rectangle 6"/>
          <p:cNvSpPr>
            <a:spLocks noChangeArrowheads="1"/>
          </p:cNvSpPr>
          <p:nvPr/>
        </p:nvSpPr>
        <p:spPr bwMode="auto">
          <a:xfrm>
            <a:off x="228600" y="5638800"/>
            <a:ext cx="8686800" cy="1066800"/>
          </a:xfrm>
          <a:prstGeom prst="rect">
            <a:avLst/>
          </a:prstGeom>
          <a:noFill/>
          <a:ln w="9525">
            <a:noFill/>
            <a:miter lim="800000"/>
            <a:headEnd/>
            <a:tailEnd/>
          </a:ln>
          <a:effectLst/>
        </p:spPr>
        <p:txBody>
          <a:bodyPr anchor="ctr"/>
          <a:lstStyle/>
          <a:p>
            <a:pPr algn="ctr"/>
            <a:r>
              <a:rPr lang="ru-RU" sz="28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Операція</a:t>
            </a:r>
            <a:r>
              <a:rPr lang="ru-RU" sz="28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8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видалення</a:t>
            </a:r>
            <a:r>
              <a:rPr lang="ru-RU" sz="28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8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епідуральної</a:t>
            </a:r>
            <a:r>
              <a:rPr lang="ru-RU" sz="28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8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гематоми</a:t>
            </a:r>
            <a:endParaRPr lang="ru-RU" sz="28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52583" name="Rectangle 7"/>
          <p:cNvSpPr>
            <a:spLocks noChangeArrowheads="1"/>
          </p:cNvSpPr>
          <p:nvPr/>
        </p:nvSpPr>
        <p:spPr bwMode="auto">
          <a:xfrm>
            <a:off x="6858000" y="1600200"/>
            <a:ext cx="2057400" cy="2308324"/>
          </a:xfrm>
          <a:prstGeom prst="rect">
            <a:avLst/>
          </a:prstGeom>
          <a:noFill/>
          <a:ln w="9525">
            <a:noFill/>
            <a:miter lim="800000"/>
            <a:headEnd/>
            <a:tailEnd/>
          </a:ln>
          <a:effectLst/>
        </p:spPr>
        <p:txBody>
          <a:bodyPr>
            <a:spAutoFit/>
          </a:bodyPr>
          <a:lstStyle/>
          <a:p>
            <a:r>
              <a:rPr lang="ru-RU" sz="2400" b="1" i="1" dirty="0" err="1">
                <a:solidFill>
                  <a:srgbClr val="FFFF00"/>
                </a:solidFill>
                <a:effectLst>
                  <a:outerShdw blurRad="38100" dist="38100" dir="2700000" algn="tl">
                    <a:srgbClr val="000000">
                      <a:alpha val="43137"/>
                    </a:srgbClr>
                  </a:outerShdw>
                </a:effectLst>
              </a:rPr>
              <a:t>Кістковий</a:t>
            </a:r>
            <a:r>
              <a:rPr lang="ru-RU" sz="2400" b="1" i="1" dirty="0">
                <a:solidFill>
                  <a:srgbClr val="FFFF00"/>
                </a:solidFill>
                <a:effectLst>
                  <a:outerShdw blurRad="38100" dist="38100" dir="2700000" algn="tl">
                    <a:srgbClr val="000000">
                      <a:alpha val="43137"/>
                    </a:srgbClr>
                  </a:outerShdw>
                </a:effectLst>
              </a:rPr>
              <a:t> </a:t>
            </a:r>
            <a:r>
              <a:rPr lang="ru-RU" sz="2400" b="1" i="1" dirty="0" err="1">
                <a:solidFill>
                  <a:srgbClr val="FFFF00"/>
                </a:solidFill>
                <a:effectLst>
                  <a:outerShdw blurRad="38100" dist="38100" dir="2700000" algn="tl">
                    <a:srgbClr val="000000">
                      <a:alpha val="43137"/>
                    </a:srgbClr>
                  </a:outerShdw>
                </a:effectLst>
              </a:rPr>
              <a:t>клапоть</a:t>
            </a:r>
            <a:r>
              <a:rPr lang="ru-RU" sz="2400" b="1" i="1" dirty="0">
                <a:solidFill>
                  <a:srgbClr val="FFFF00"/>
                </a:solidFill>
                <a:effectLst>
                  <a:outerShdw blurRad="38100" dist="38100" dir="2700000" algn="tl">
                    <a:srgbClr val="000000">
                      <a:alpha val="43137"/>
                    </a:srgbClr>
                  </a:outerShdw>
                </a:effectLst>
              </a:rPr>
              <a:t> </a:t>
            </a:r>
            <a:r>
              <a:rPr lang="ru-RU" sz="2400" b="1" i="1" dirty="0" err="1">
                <a:solidFill>
                  <a:srgbClr val="FFFF00"/>
                </a:solidFill>
                <a:effectLst>
                  <a:outerShdw blurRad="38100" dist="38100" dir="2700000" algn="tl">
                    <a:srgbClr val="000000">
                      <a:alpha val="43137"/>
                    </a:srgbClr>
                  </a:outerShdw>
                </a:effectLst>
              </a:rPr>
              <a:t>витягнутий</a:t>
            </a:r>
            <a:r>
              <a:rPr lang="ru-RU" sz="2400" b="1" i="1" dirty="0">
                <a:solidFill>
                  <a:srgbClr val="FFFF00"/>
                </a:solidFill>
                <a:effectLst>
                  <a:outerShdw blurRad="38100" dist="38100" dir="2700000" algn="tl">
                    <a:srgbClr val="000000">
                      <a:alpha val="43137"/>
                    </a:srgbClr>
                  </a:outerShdw>
                </a:effectLst>
              </a:rPr>
              <a:t>, </a:t>
            </a:r>
            <a:r>
              <a:rPr lang="ru-RU" sz="2400" b="1" i="1" dirty="0" err="1">
                <a:solidFill>
                  <a:srgbClr val="FFFF00"/>
                </a:solidFill>
                <a:effectLst>
                  <a:outerShdw blurRad="38100" dist="38100" dir="2700000" algn="tl">
                    <a:srgbClr val="000000">
                      <a:alpha val="43137"/>
                    </a:srgbClr>
                  </a:outerShdw>
                </a:effectLst>
              </a:rPr>
              <a:t>відмивання</a:t>
            </a:r>
            <a:r>
              <a:rPr lang="ru-RU" sz="2400" b="1" i="1" dirty="0">
                <a:solidFill>
                  <a:srgbClr val="FFFF00"/>
                </a:solidFill>
                <a:effectLst>
                  <a:outerShdw blurRad="38100" dist="38100" dir="2700000" algn="tl">
                    <a:srgbClr val="000000">
                      <a:alpha val="43137"/>
                    </a:srgbClr>
                  </a:outerShdw>
                </a:effectLst>
              </a:rPr>
              <a:t> </a:t>
            </a:r>
            <a:r>
              <a:rPr lang="ru-RU" sz="2400" b="1" i="1" dirty="0" err="1">
                <a:solidFill>
                  <a:srgbClr val="FFFF00"/>
                </a:solidFill>
                <a:effectLst>
                  <a:outerShdw blurRad="38100" dist="38100" dir="2700000" algn="tl">
                    <a:srgbClr val="000000">
                      <a:alpha val="43137"/>
                    </a:srgbClr>
                  </a:outerShdw>
                </a:effectLst>
              </a:rPr>
              <a:t>гематоми</a:t>
            </a:r>
            <a:endParaRPr lang="ru-RU" sz="2400" b="1" i="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P329001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05" name="Rectangle 5"/>
          <p:cNvSpPr>
            <a:spLocks noChangeArrowheads="1"/>
          </p:cNvSpPr>
          <p:nvPr/>
        </p:nvSpPr>
        <p:spPr bwMode="auto">
          <a:xfrm>
            <a:off x="685800" y="2590800"/>
            <a:ext cx="1676400" cy="1569660"/>
          </a:xfrm>
          <a:prstGeom prst="rect">
            <a:avLst/>
          </a:prstGeom>
          <a:noFill/>
          <a:ln w="9525">
            <a:noFill/>
            <a:miter lim="800000"/>
            <a:headEnd/>
            <a:tailEnd/>
          </a:ln>
          <a:effectLst/>
        </p:spPr>
        <p:txBody>
          <a:bodyPr>
            <a:spAutoFit/>
          </a:bodyPr>
          <a:lstStyle/>
          <a:p>
            <a:r>
              <a:rPr lang="ru-RU" sz="2400" b="1" i="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згустки</a:t>
            </a:r>
            <a:r>
              <a:rPr lang="ru-RU" sz="24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b="1"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крові</a:t>
            </a:r>
            <a:r>
              <a:rPr lang="ru-RU" sz="24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на </a:t>
            </a:r>
            <a:r>
              <a:rPr lang="ru-RU" sz="2400" b="1"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кістковому</a:t>
            </a:r>
            <a:r>
              <a:rPr lang="ru-RU" sz="24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b="1"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клапті</a:t>
            </a:r>
            <a:endParaRPr lang="ru-RU" sz="24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3606" name="Rectangle 6"/>
          <p:cNvSpPr>
            <a:spLocks noChangeArrowheads="1"/>
          </p:cNvSpPr>
          <p:nvPr/>
        </p:nvSpPr>
        <p:spPr bwMode="auto">
          <a:xfrm>
            <a:off x="304800" y="0"/>
            <a:ext cx="8686800" cy="533400"/>
          </a:xfrm>
          <a:prstGeom prst="rect">
            <a:avLst/>
          </a:prstGeom>
          <a:noFill/>
          <a:ln w="9525">
            <a:noFill/>
            <a:miter lim="800000"/>
            <a:headEnd/>
            <a:tailEnd/>
          </a:ln>
          <a:effectLst/>
        </p:spPr>
        <p:txBody>
          <a:bodyPr anchor="ctr"/>
          <a:lstStyle/>
          <a:p>
            <a:pPr algn="ctr"/>
            <a:endParaRPr lang="ru-RU" sz="2800" b="1" i="1" dirty="0" smtClean="0">
              <a:solidFill>
                <a:schemeClr val="bg1"/>
              </a:solidFill>
              <a:effectLst>
                <a:outerShdw blurRad="38100" dist="38100" dir="2700000" algn="tl">
                  <a:srgbClr val="000000"/>
                </a:outerShdw>
              </a:effectLst>
            </a:endParaRPr>
          </a:p>
          <a:p>
            <a:pPr algn="ctr"/>
            <a:r>
              <a:rPr lang="ru-RU" sz="2800"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Операція</a:t>
            </a:r>
            <a:r>
              <a:rPr lang="ru-RU" sz="2800"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видалення</a:t>
            </a:r>
            <a:r>
              <a:rPr lang="ru-RU" sz="28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епідуральної</a:t>
            </a:r>
            <a:r>
              <a:rPr lang="ru-RU" sz="28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гематоми</a:t>
            </a:r>
            <a:endParaRPr lang="ru-RU" sz="28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ru-RU" sz="2800" b="1" i="1" dirty="0">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1316" name="Picture 4"/>
          <p:cNvPicPr>
            <a:picLocks noChangeAspect="1" noChangeArrowheads="1"/>
          </p:cNvPicPr>
          <p:nvPr/>
        </p:nvPicPr>
        <p:blipFill>
          <a:blip r:embed="rId2" cstate="print"/>
          <a:srcRect/>
          <a:stretch>
            <a:fillRect/>
          </a:stretch>
        </p:blipFill>
        <p:spPr bwMode="auto">
          <a:xfrm>
            <a:off x="685800" y="-20638"/>
            <a:ext cx="7842250" cy="6878638"/>
          </a:xfrm>
          <a:prstGeom prst="rect">
            <a:avLst/>
          </a:prstGeom>
          <a:noFill/>
          <a:ln w="9525">
            <a:noFill/>
            <a:miter lim="800000"/>
            <a:headEnd/>
            <a:tailEnd/>
          </a:ln>
          <a:effectLst/>
        </p:spPr>
      </p:pic>
      <p:sp>
        <p:nvSpPr>
          <p:cNvPr id="141317" name="Rectangle 5"/>
          <p:cNvSpPr>
            <a:spLocks noGrp="1" noChangeArrowheads="1"/>
          </p:cNvSpPr>
          <p:nvPr>
            <p:ph type="title"/>
          </p:nvPr>
        </p:nvSpPr>
        <p:spPr>
          <a:xfrm>
            <a:off x="762000" y="2971800"/>
            <a:ext cx="8229600" cy="762000"/>
          </a:xfrm>
          <a:noFill/>
          <a:ln/>
        </p:spPr>
        <p:txBody>
          <a:bodyPr>
            <a:normAutofit/>
          </a:bodyPr>
          <a:lstStyle/>
          <a:p>
            <a:r>
              <a:rPr lang="ru-RU" sz="2800" b="1" i="1" dirty="0" err="1" smtClean="0">
                <a:solidFill>
                  <a:srgbClr val="FF0000"/>
                </a:solidFill>
                <a:latin typeface="Times New Roman" pitchFamily="18" charset="0"/>
                <a:cs typeface="Times New Roman" pitchFamily="18" charset="0"/>
              </a:rPr>
              <a:t>Субдуральна</a:t>
            </a:r>
            <a:r>
              <a:rPr lang="ru-RU" sz="2800" b="1" i="1" dirty="0" smtClean="0">
                <a:solidFill>
                  <a:srgbClr val="FF0000"/>
                </a:solidFill>
                <a:latin typeface="Times New Roman" pitchFamily="18" charset="0"/>
                <a:cs typeface="Times New Roman" pitchFamily="18" charset="0"/>
              </a:rPr>
              <a:t> гематома у </a:t>
            </a:r>
            <a:r>
              <a:rPr lang="ru-RU" sz="2800" b="1" i="1" dirty="0" err="1" smtClean="0">
                <a:solidFill>
                  <a:srgbClr val="FF0000"/>
                </a:solidFill>
                <a:latin typeface="Times New Roman" pitchFamily="18" charset="0"/>
                <a:cs typeface="Times New Roman" pitchFamily="18" charset="0"/>
              </a:rPr>
              <a:t>дитини</a:t>
            </a:r>
            <a:endParaRPr lang="cs-CZ" sz="2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8664" name="Rectangle 8"/>
          <p:cNvSpPr>
            <a:spLocks noGrp="1" noChangeArrowheads="1"/>
          </p:cNvSpPr>
          <p:nvPr>
            <p:ph type="title"/>
          </p:nvPr>
        </p:nvSpPr>
        <p:spPr>
          <a:xfrm>
            <a:off x="228600" y="4419600"/>
            <a:ext cx="3581400" cy="2743200"/>
          </a:xfrm>
          <a:noFill/>
          <a:ln/>
        </p:spPr>
        <p:txBody>
          <a:bodyPr/>
          <a:lstStyle/>
          <a:p>
            <a:r>
              <a:rPr lang="ru-RU" sz="2800" i="1" dirty="0" err="1">
                <a:solidFill>
                  <a:srgbClr val="0000FF"/>
                </a:solidFill>
                <a:effectLst>
                  <a:outerShdw blurRad="38100" dist="38100" dir="2700000" algn="tl">
                    <a:srgbClr val="C0C0C0"/>
                  </a:outerShdw>
                </a:effectLst>
                <a:latin typeface="Times New Roman" pitchFamily="18" charset="0"/>
                <a:cs typeface="Times New Roman" pitchFamily="18" charset="0"/>
              </a:rPr>
              <a:t>Гостра</a:t>
            </a:r>
            <a:r>
              <a:rPr lang="ru-RU" sz="2800" i="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800" i="1" dirty="0" err="1">
                <a:solidFill>
                  <a:srgbClr val="0000FF"/>
                </a:solidFill>
                <a:effectLst>
                  <a:outerShdw blurRad="38100" dist="38100" dir="2700000" algn="tl">
                    <a:srgbClr val="C0C0C0"/>
                  </a:outerShdw>
                </a:effectLst>
                <a:latin typeface="Times New Roman" pitchFamily="18" charset="0"/>
                <a:cs typeface="Times New Roman" pitchFamily="18" charset="0"/>
              </a:rPr>
              <a:t>субдуральна</a:t>
            </a:r>
            <a:r>
              <a:rPr lang="ru-RU" sz="2800" i="1" dirty="0">
                <a:solidFill>
                  <a:srgbClr val="0000FF"/>
                </a:solidFill>
                <a:effectLst>
                  <a:outerShdw blurRad="38100" dist="38100" dir="2700000" algn="tl">
                    <a:srgbClr val="C0C0C0"/>
                  </a:outerShdw>
                </a:effectLst>
                <a:latin typeface="Times New Roman" pitchFamily="18" charset="0"/>
                <a:cs typeface="Times New Roman" pitchFamily="18" charset="0"/>
              </a:rPr>
              <a:t> гематома з </a:t>
            </a:r>
            <a:r>
              <a:rPr lang="ru-RU" sz="2800" i="1" dirty="0" err="1">
                <a:solidFill>
                  <a:srgbClr val="0000FF"/>
                </a:solidFill>
                <a:effectLst>
                  <a:outerShdw blurRad="38100" dist="38100" dir="2700000" algn="tl">
                    <a:srgbClr val="C0C0C0"/>
                  </a:outerShdw>
                </a:effectLst>
                <a:latin typeface="Times New Roman" pitchFamily="18" charset="0"/>
                <a:cs typeface="Times New Roman" pitchFamily="18" charset="0"/>
              </a:rPr>
              <a:t>дислокацією</a:t>
            </a:r>
            <a:r>
              <a:rPr lang="ru-RU" sz="2800" i="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800" i="1" dirty="0" err="1">
                <a:solidFill>
                  <a:srgbClr val="0000FF"/>
                </a:solidFill>
                <a:effectLst>
                  <a:outerShdw blurRad="38100" dist="38100" dir="2700000" algn="tl">
                    <a:srgbClr val="C0C0C0"/>
                  </a:outerShdw>
                </a:effectLst>
                <a:latin typeface="Times New Roman" pitchFamily="18" charset="0"/>
                <a:cs typeface="Times New Roman" pitchFamily="18" charset="0"/>
              </a:rPr>
              <a:t>серединних</a:t>
            </a:r>
            <a:r>
              <a:rPr lang="ru-RU" sz="2800" i="1" dirty="0">
                <a:solidFill>
                  <a:srgbClr val="0000FF"/>
                </a:solidFill>
                <a:effectLst>
                  <a:outerShdw blurRad="38100" dist="38100" dir="2700000" algn="tl">
                    <a:srgbClr val="C0C0C0"/>
                  </a:outerShdw>
                </a:effectLst>
                <a:latin typeface="Times New Roman" pitchFamily="18" charset="0"/>
                <a:cs typeface="Times New Roman" pitchFamily="18" charset="0"/>
              </a:rPr>
              <a:t> структур</a:t>
            </a:r>
            <a:endParaRPr lang="cs-CZ" sz="2800" i="1" dirty="0">
              <a:solidFill>
                <a:srgbClr val="0000FF"/>
              </a:solidFill>
              <a:effectLst>
                <a:outerShdw blurRad="38100" dist="38100" dir="2700000" algn="tl">
                  <a:srgbClr val="C0C0C0"/>
                </a:outerShdw>
              </a:effectLst>
              <a:latin typeface="Times New Roman" pitchFamily="18" charset="0"/>
              <a:cs typeface="Times New Roman" pitchFamily="18" charset="0"/>
            </a:endParaRPr>
          </a:p>
        </p:txBody>
      </p:sp>
      <p:pic>
        <p:nvPicPr>
          <p:cNvPr id="198668" name="Picture 12" descr="0_2967f_e4cda7e0_L"/>
          <p:cNvPicPr>
            <a:picLocks noChangeAspect="1" noChangeArrowheads="1"/>
          </p:cNvPicPr>
          <p:nvPr/>
        </p:nvPicPr>
        <p:blipFill>
          <a:blip r:embed="rId2" cstate="print"/>
          <a:srcRect/>
          <a:stretch>
            <a:fillRect/>
          </a:stretch>
        </p:blipFill>
        <p:spPr bwMode="auto">
          <a:xfrm>
            <a:off x="3352800" y="1576388"/>
            <a:ext cx="5791200" cy="5281612"/>
          </a:xfrm>
          <a:prstGeom prst="rect">
            <a:avLst/>
          </a:prstGeom>
          <a:noFill/>
        </p:spPr>
      </p:pic>
      <p:pic>
        <p:nvPicPr>
          <p:cNvPr id="198665" name="Picture 9"/>
          <p:cNvPicPr>
            <a:picLocks noChangeAspect="1" noChangeArrowheads="1"/>
          </p:cNvPicPr>
          <p:nvPr/>
        </p:nvPicPr>
        <p:blipFill>
          <a:blip r:embed="rId3" cstate="print"/>
          <a:srcRect/>
          <a:stretch>
            <a:fillRect/>
          </a:stretch>
        </p:blipFill>
        <p:spPr bwMode="auto">
          <a:xfrm>
            <a:off x="0" y="0"/>
            <a:ext cx="3597275"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800px-Jan_Sanders_van_Hemessen_0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3" name="Rectangle 6"/>
          <p:cNvSpPr>
            <a:spLocks noChangeArrowheads="1"/>
          </p:cNvSpPr>
          <p:nvPr/>
        </p:nvSpPr>
        <p:spPr bwMode="auto">
          <a:xfrm>
            <a:off x="4876800" y="4945252"/>
            <a:ext cx="4267200" cy="1569660"/>
          </a:xfrm>
          <a:prstGeom prst="rect">
            <a:avLst/>
          </a:prstGeom>
          <a:noFill/>
          <a:ln w="9525">
            <a:noFill/>
            <a:miter lim="800000"/>
            <a:headEnd/>
            <a:tailEnd/>
          </a:ln>
        </p:spPr>
        <p:txBody>
          <a:bodyPr anchor="ctr">
            <a:spAutoFit/>
          </a:bodyPr>
          <a:lstStyle/>
          <a:p>
            <a:pPr eaLnBrk="0" hangingPunct="0"/>
            <a:r>
              <a:rPr lang="ru-RU" sz="3200" b="1" dirty="0">
                <a:solidFill>
                  <a:srgbClr val="FFFF00"/>
                </a:solidFill>
                <a:latin typeface="Times New Roman" panose="02020603050405020304" pitchFamily="18" charset="0"/>
                <a:cs typeface="Times New Roman" panose="02020603050405020304" pitchFamily="18" charset="0"/>
              </a:rPr>
              <a:t>Ян </a:t>
            </a:r>
            <a:r>
              <a:rPr lang="ru-RU" sz="3200" b="1" dirty="0" err="1">
                <a:solidFill>
                  <a:srgbClr val="FFFF00"/>
                </a:solidFill>
                <a:latin typeface="Times New Roman" panose="02020603050405020304" pitchFamily="18" charset="0"/>
                <a:cs typeface="Times New Roman" panose="02020603050405020304" pitchFamily="18" charset="0"/>
              </a:rPr>
              <a:t>Сандерс</a:t>
            </a:r>
            <a:r>
              <a:rPr lang="ru-RU" sz="3200" b="1" dirty="0">
                <a:solidFill>
                  <a:srgbClr val="FFFF00"/>
                </a:solidFill>
                <a:latin typeface="Times New Roman" panose="02020603050405020304" pitchFamily="18" charset="0"/>
                <a:cs typeface="Times New Roman" panose="02020603050405020304" pitchFamily="18" charset="0"/>
              </a:rPr>
              <a:t> Ван </a:t>
            </a:r>
            <a:r>
              <a:rPr lang="ru-RU" sz="3200" b="1" dirty="0" err="1" smtClean="0">
                <a:solidFill>
                  <a:srgbClr val="FFFF00"/>
                </a:solidFill>
                <a:latin typeface="Times New Roman" panose="02020603050405020304" pitchFamily="18" charset="0"/>
                <a:cs typeface="Times New Roman" panose="02020603050405020304" pitchFamily="18" charset="0"/>
              </a:rPr>
              <a:t>Хемесен</a:t>
            </a:r>
            <a:r>
              <a:rPr lang="ru-RU" sz="3200" b="1" dirty="0">
                <a:solidFill>
                  <a:srgbClr val="FFFF00"/>
                </a:solidFill>
                <a:latin typeface="Times New Roman" panose="02020603050405020304" pitchFamily="18" charset="0"/>
                <a:cs typeface="Times New Roman" panose="02020603050405020304" pitchFamily="18" charset="0"/>
              </a:rPr>
              <a:t>, «</a:t>
            </a:r>
            <a:r>
              <a:rPr lang="ru-RU" sz="3200" b="1" dirty="0" err="1" smtClean="0">
                <a:solidFill>
                  <a:srgbClr val="FFFF00"/>
                </a:solidFill>
                <a:latin typeface="Times New Roman" panose="02020603050405020304" pitchFamily="18" charset="0"/>
                <a:cs typeface="Times New Roman" panose="02020603050405020304" pitchFamily="18" charset="0"/>
              </a:rPr>
              <a:t>Хірург</a:t>
            </a:r>
            <a:r>
              <a:rPr lang="ru-RU" sz="3200" b="1" dirty="0">
                <a:solidFill>
                  <a:srgbClr val="FFFF00"/>
                </a:solidFill>
                <a:latin typeface="Times New Roman" panose="02020603050405020304" pitchFamily="18" charset="0"/>
                <a:cs typeface="Times New Roman" panose="02020603050405020304" pitchFamily="18" charset="0"/>
              </a:rPr>
              <a:t>», 1560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9" name="Picture 9" descr="http://forens.ru/index.php?app=core&amp;module=attach&amp;section=attach&amp;attach_rel_module=post&amp;attach_id=4202"/>
          <p:cNvPicPr>
            <a:picLocks noChangeAspect="1" noChangeArrowheads="1"/>
          </p:cNvPicPr>
          <p:nvPr/>
        </p:nvPicPr>
        <p:blipFill>
          <a:blip r:embed="rId2" cstate="print"/>
          <a:srcRect/>
          <a:stretch>
            <a:fillRect/>
          </a:stretch>
        </p:blipFill>
        <p:spPr bwMode="auto">
          <a:xfrm>
            <a:off x="3810000" y="0"/>
            <a:ext cx="5334000" cy="6858000"/>
          </a:xfrm>
          <a:prstGeom prst="rect">
            <a:avLst/>
          </a:prstGeom>
          <a:noFill/>
        </p:spPr>
      </p:pic>
      <p:sp>
        <p:nvSpPr>
          <p:cNvPr id="87042" name="Rectangle 2"/>
          <p:cNvSpPr>
            <a:spLocks noGrp="1" noChangeArrowheads="1"/>
          </p:cNvSpPr>
          <p:nvPr>
            <p:ph type="title"/>
          </p:nvPr>
        </p:nvSpPr>
        <p:spPr>
          <a:xfrm>
            <a:off x="101077" y="-76200"/>
            <a:ext cx="6553200" cy="762000"/>
          </a:xfrm>
        </p:spPr>
        <p:txBody>
          <a:bodyPr/>
          <a:lstStyle/>
          <a:p>
            <a:r>
              <a:rPr lang="ru-RU" sz="3600" b="1" i="1" dirty="0" err="1" smtClean="0">
                <a:solidFill>
                  <a:srgbClr val="FF0000"/>
                </a:solidFill>
                <a:latin typeface="Times New Roman" pitchFamily="18" charset="0"/>
                <a:cs typeface="Times New Roman" pitchFamily="18" charset="0"/>
              </a:rPr>
              <a:t>Субдуральна</a:t>
            </a:r>
            <a:r>
              <a:rPr lang="ru-RU" sz="3600" b="1" i="1" dirty="0" smtClean="0">
                <a:solidFill>
                  <a:srgbClr val="FF0000"/>
                </a:solidFill>
                <a:latin typeface="Times New Roman" pitchFamily="18" charset="0"/>
                <a:cs typeface="Times New Roman" pitchFamily="18" charset="0"/>
              </a:rPr>
              <a:t> </a:t>
            </a:r>
            <a:r>
              <a:rPr lang="ru-RU" sz="3600" b="1" i="1" dirty="0">
                <a:solidFill>
                  <a:srgbClr val="FF0000"/>
                </a:solidFill>
                <a:latin typeface="Times New Roman" pitchFamily="18" charset="0"/>
                <a:cs typeface="Times New Roman" pitchFamily="18" charset="0"/>
              </a:rPr>
              <a:t>гематома</a:t>
            </a:r>
            <a:endParaRPr lang="cs-CZ" sz="3600" b="1" i="1" dirty="0">
              <a:solidFill>
                <a:srgbClr val="FF0000"/>
              </a:solidFill>
              <a:latin typeface="Times New Roman" pitchFamily="18" charset="0"/>
              <a:cs typeface="Times New Roman" pitchFamily="18" charset="0"/>
            </a:endParaRPr>
          </a:p>
        </p:txBody>
      </p:sp>
      <p:pic>
        <p:nvPicPr>
          <p:cNvPr id="87043" name="Picture 3"/>
          <p:cNvPicPr>
            <a:picLocks noGrp="1" noChangeAspect="1" noChangeArrowheads="1"/>
          </p:cNvPicPr>
          <p:nvPr>
            <p:ph idx="1"/>
          </p:nvPr>
        </p:nvPicPr>
        <p:blipFill>
          <a:blip r:embed="rId3" cstate="print"/>
          <a:srcRect/>
          <a:stretch>
            <a:fillRect/>
          </a:stretch>
        </p:blipFill>
        <p:spPr>
          <a:xfrm>
            <a:off x="101077" y="685800"/>
            <a:ext cx="3775075" cy="4038600"/>
          </a:xfrm>
        </p:spPr>
      </p:pic>
      <p:sp>
        <p:nvSpPr>
          <p:cNvPr id="87051" name="Rectangle 11"/>
          <p:cNvSpPr>
            <a:spLocks noChangeArrowheads="1"/>
          </p:cNvSpPr>
          <p:nvPr/>
        </p:nvSpPr>
        <p:spPr bwMode="auto">
          <a:xfrm>
            <a:off x="2362200" y="1676400"/>
            <a:ext cx="3733800" cy="1015663"/>
          </a:xfrm>
          <a:prstGeom prst="rect">
            <a:avLst/>
          </a:prstGeom>
          <a:noFill/>
          <a:ln w="9525">
            <a:noFill/>
            <a:miter lim="800000"/>
            <a:headEnd/>
            <a:tailEnd/>
          </a:ln>
          <a:effectLst/>
        </p:spPr>
        <p:txBody>
          <a:bodyPr>
            <a:spAutoFit/>
          </a:bodyPr>
          <a:lstStyle/>
          <a:p>
            <a:r>
              <a:rPr lang="ru-RU" sz="2000" b="1" i="1" dirty="0" err="1" smtClean="0">
                <a:solidFill>
                  <a:srgbClr val="FFFF00"/>
                </a:solidFill>
                <a:effectLst>
                  <a:outerShdw blurRad="38100" dist="38100" dir="2700000" algn="tl">
                    <a:srgbClr val="808080"/>
                  </a:outerShdw>
                </a:effectLst>
              </a:rPr>
              <a:t>Масивний</a:t>
            </a:r>
            <a:r>
              <a:rPr lang="ru-RU" sz="2000" b="1" i="1" dirty="0" smtClean="0">
                <a:solidFill>
                  <a:srgbClr val="FFFF00"/>
                </a:solidFill>
                <a:effectLst>
                  <a:outerShdw blurRad="38100" dist="38100" dir="2700000" algn="tl">
                    <a:srgbClr val="808080"/>
                  </a:outerShdw>
                </a:effectLst>
              </a:rPr>
              <a:t> </a:t>
            </a:r>
            <a:r>
              <a:rPr lang="ru-RU" sz="2000" b="1" i="1" dirty="0" err="1" smtClean="0">
                <a:solidFill>
                  <a:srgbClr val="FFFF00"/>
                </a:solidFill>
                <a:effectLst>
                  <a:outerShdw blurRad="38100" dist="38100" dir="2700000" algn="tl">
                    <a:srgbClr val="808080"/>
                  </a:outerShdw>
                </a:effectLst>
              </a:rPr>
              <a:t>субдуральний</a:t>
            </a:r>
            <a:r>
              <a:rPr lang="ru-RU" sz="2000" b="1" i="1" dirty="0" smtClean="0">
                <a:solidFill>
                  <a:srgbClr val="FFFF00"/>
                </a:solidFill>
                <a:effectLst>
                  <a:outerShdw blurRad="38100" dist="38100" dir="2700000" algn="tl">
                    <a:srgbClr val="808080"/>
                  </a:outerShdw>
                </a:effectLst>
              </a:rPr>
              <a:t> </a:t>
            </a:r>
            <a:r>
              <a:rPr lang="ru-RU" sz="2000" b="1" i="1" dirty="0" err="1" smtClean="0">
                <a:solidFill>
                  <a:srgbClr val="FFFF00"/>
                </a:solidFill>
                <a:effectLst>
                  <a:outerShdw blurRad="38100" dist="38100" dir="2700000" algn="tl">
                    <a:srgbClr val="808080"/>
                  </a:outerShdw>
                </a:effectLst>
              </a:rPr>
              <a:t>крововилив</a:t>
            </a:r>
            <a:r>
              <a:rPr lang="ru-RU" sz="2000" b="1" i="1" dirty="0" smtClean="0">
                <a:solidFill>
                  <a:srgbClr val="FFFF00"/>
                </a:solidFill>
                <a:effectLst>
                  <a:outerShdw blurRad="38100" dist="38100" dir="2700000" algn="tl">
                    <a:srgbClr val="808080"/>
                  </a:outerShdw>
                </a:effectLst>
              </a:rPr>
              <a:t> </a:t>
            </a:r>
            <a:r>
              <a:rPr lang="ru-RU" sz="2000" b="1" i="1" dirty="0" err="1">
                <a:solidFill>
                  <a:srgbClr val="FFFF00"/>
                </a:solidFill>
                <a:effectLst>
                  <a:outerShdw blurRad="38100" dist="38100" dir="2700000" algn="tl">
                    <a:srgbClr val="808080"/>
                  </a:outerShdw>
                </a:effectLst>
              </a:rPr>
              <a:t>зі</a:t>
            </a:r>
            <a:r>
              <a:rPr lang="ru-RU" sz="2000" b="1" i="1" dirty="0">
                <a:solidFill>
                  <a:srgbClr val="FFFF00"/>
                </a:solidFill>
                <a:effectLst>
                  <a:outerShdw blurRad="38100" dist="38100" dir="2700000" algn="tl">
                    <a:srgbClr val="808080"/>
                  </a:outerShdw>
                </a:effectLst>
              </a:rPr>
              <a:t> </a:t>
            </a:r>
            <a:r>
              <a:rPr lang="ru-RU" sz="2000" b="1" i="1" dirty="0" err="1">
                <a:solidFill>
                  <a:srgbClr val="FFFF00"/>
                </a:solidFill>
                <a:effectLst>
                  <a:outerShdw blurRad="38100" dist="38100" dir="2700000" algn="tl">
                    <a:srgbClr val="808080"/>
                  </a:outerShdw>
                </a:effectLst>
              </a:rPr>
              <a:t>зміщенням</a:t>
            </a:r>
            <a:r>
              <a:rPr lang="ru-RU" sz="2000" b="1" i="1" dirty="0">
                <a:solidFill>
                  <a:srgbClr val="FFFF00"/>
                </a:solidFill>
                <a:effectLst>
                  <a:outerShdw blurRad="38100" dist="38100" dir="2700000" algn="tl">
                    <a:srgbClr val="808080"/>
                  </a:outerShdw>
                </a:effectLst>
              </a:rPr>
              <a:t> </a:t>
            </a:r>
            <a:r>
              <a:rPr lang="ru-RU" sz="2000" b="1" i="1" dirty="0" err="1">
                <a:solidFill>
                  <a:srgbClr val="FFFF00"/>
                </a:solidFill>
                <a:effectLst>
                  <a:outerShdw blurRad="38100" dist="38100" dir="2700000" algn="tl">
                    <a:srgbClr val="808080"/>
                  </a:outerShdw>
                </a:effectLst>
              </a:rPr>
              <a:t>серединних</a:t>
            </a:r>
            <a:r>
              <a:rPr lang="ru-RU" sz="2000" b="1" i="1" dirty="0">
                <a:solidFill>
                  <a:srgbClr val="FFFF00"/>
                </a:solidFill>
                <a:effectLst>
                  <a:outerShdw blurRad="38100" dist="38100" dir="2700000" algn="tl">
                    <a:srgbClr val="808080"/>
                  </a:outerShdw>
                </a:effectLst>
              </a:rPr>
              <a:t> структур</a:t>
            </a:r>
            <a:endParaRPr lang="ru-RU" sz="2800" b="1" i="1" dirty="0">
              <a:solidFill>
                <a:srgbClr val="FFFF00"/>
              </a:solidFill>
              <a:effectLst>
                <a:outerShdw blurRad="38100" dist="38100" dir="2700000" algn="tl">
                  <a:srgbClr val="808080"/>
                </a:outerShdw>
              </a:effectLst>
            </a:endParaRPr>
          </a:p>
        </p:txBody>
      </p:sp>
      <p:pic>
        <p:nvPicPr>
          <p:cNvPr id="87052" name="Picture 12"/>
          <p:cNvPicPr>
            <a:picLocks noChangeAspect="1" noChangeArrowheads="1"/>
          </p:cNvPicPr>
          <p:nvPr/>
        </p:nvPicPr>
        <p:blipFill>
          <a:blip r:embed="rId4" cstate="print"/>
          <a:srcRect/>
          <a:stretch>
            <a:fillRect/>
          </a:stretch>
        </p:blipFill>
        <p:spPr bwMode="auto">
          <a:xfrm>
            <a:off x="0" y="4000500"/>
            <a:ext cx="3810000" cy="2857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7" descr="P40300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1557" name="Rectangle 5"/>
          <p:cNvSpPr>
            <a:spLocks noGrp="1" noChangeArrowheads="1"/>
          </p:cNvSpPr>
          <p:nvPr>
            <p:ph type="title"/>
          </p:nvPr>
        </p:nvSpPr>
        <p:spPr>
          <a:xfrm>
            <a:off x="381000" y="5943600"/>
            <a:ext cx="9144000" cy="914400"/>
          </a:xfrm>
          <a:noFill/>
          <a:ln/>
        </p:spPr>
        <p:txBody>
          <a:bodyPr>
            <a:normAutofit fontScale="90000"/>
          </a:bodyPr>
          <a:lstStyle/>
          <a:p>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Операція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видалення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гострої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субдуральної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гематоми</a:t>
            </a:r>
            <a:endParaRPr lang="cs-CZ"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51558" name="Rectangle 6"/>
          <p:cNvSpPr>
            <a:spLocks noChangeArrowheads="1"/>
          </p:cNvSpPr>
          <p:nvPr/>
        </p:nvSpPr>
        <p:spPr bwMode="auto">
          <a:xfrm>
            <a:off x="304800" y="3352800"/>
            <a:ext cx="2667000" cy="1311275"/>
          </a:xfrm>
          <a:prstGeom prst="rect">
            <a:avLst/>
          </a:prstGeom>
          <a:noFill/>
          <a:ln w="9525">
            <a:noFill/>
            <a:miter lim="800000"/>
            <a:headEnd/>
            <a:tailEnd/>
          </a:ln>
          <a:effectLst/>
        </p:spPr>
        <p:txBody>
          <a:bodyPr wrap="square">
            <a:spAutoFit/>
          </a:bodyPr>
          <a:lstStyle/>
          <a:p>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Проведена </a:t>
            </a:r>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краніотомія</a:t>
            </a:r>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виражене</a:t>
            </a:r>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напруження</a:t>
            </a:r>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ТМО</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PB010001"/>
          <p:cNvPicPr>
            <a:picLocks noChangeAspect="1" noChangeArrowheads="1"/>
          </p:cNvPicPr>
          <p:nvPr/>
        </p:nvPicPr>
        <p:blipFill>
          <a:blip r:embed="rId2" cstate="print"/>
          <a:srcRect/>
          <a:stretch>
            <a:fillRect/>
          </a:stretch>
        </p:blipFill>
        <p:spPr bwMode="auto">
          <a:xfrm>
            <a:off x="0" y="19050"/>
            <a:ext cx="9144000" cy="6838950"/>
          </a:xfrm>
          <a:prstGeom prst="rect">
            <a:avLst/>
          </a:prstGeom>
          <a:noFill/>
          <a:ln w="9525">
            <a:noFill/>
            <a:miter lim="800000"/>
            <a:headEnd/>
            <a:tailEnd/>
          </a:ln>
        </p:spPr>
      </p:pic>
      <p:sp>
        <p:nvSpPr>
          <p:cNvPr id="150533" name="Rectangle 5"/>
          <p:cNvSpPr>
            <a:spLocks noChangeArrowheads="1"/>
          </p:cNvSpPr>
          <p:nvPr/>
        </p:nvSpPr>
        <p:spPr bwMode="auto">
          <a:xfrm>
            <a:off x="152400" y="3733800"/>
            <a:ext cx="2514600" cy="1311275"/>
          </a:xfrm>
          <a:prstGeom prst="rect">
            <a:avLst/>
          </a:prstGeom>
          <a:noFill/>
          <a:ln w="9525">
            <a:noFill/>
            <a:miter lim="800000"/>
            <a:headEnd/>
            <a:tailEnd/>
          </a:ln>
          <a:effectLst/>
        </p:spPr>
        <p:txBody>
          <a:bodyPr>
            <a:spAutoFit/>
          </a:bodyPr>
          <a:lstStyle/>
          <a:p>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Розтин</a:t>
            </a:r>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ТМО, </a:t>
            </a:r>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відмивання</a:t>
            </a:r>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і </a:t>
            </a:r>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аспірація</a:t>
            </a:r>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згустків</a:t>
            </a:r>
            <a:r>
              <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0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крові</a:t>
            </a:r>
            <a:endParaRPr lang="ru-RU" sz="20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50534" name="Rectangle 6"/>
          <p:cNvSpPr>
            <a:spLocks noGrp="1" noChangeArrowheads="1"/>
          </p:cNvSpPr>
          <p:nvPr>
            <p:ph type="title"/>
          </p:nvPr>
        </p:nvSpPr>
        <p:spPr>
          <a:xfrm>
            <a:off x="228600" y="5791200"/>
            <a:ext cx="9144000" cy="914400"/>
          </a:xfrm>
          <a:noFill/>
          <a:ln/>
        </p:spPr>
        <p:txBody>
          <a:bodyPr>
            <a:normAutofit fontScale="90000"/>
          </a:bodyPr>
          <a:lstStyle/>
          <a:p>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Операція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видалення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гострої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субдуральної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гематоми</a:t>
            </a:r>
            <a:endParaRPr lang="cs-CZ"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P403531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23235" name="Rectangle 3"/>
          <p:cNvSpPr>
            <a:spLocks noChangeArrowheads="1"/>
          </p:cNvSpPr>
          <p:nvPr/>
        </p:nvSpPr>
        <p:spPr bwMode="auto">
          <a:xfrm>
            <a:off x="304800" y="5410200"/>
            <a:ext cx="9144000" cy="1077218"/>
          </a:xfrm>
          <a:prstGeom prst="rect">
            <a:avLst/>
          </a:prstGeom>
          <a:noFill/>
          <a:ln w="9525">
            <a:noFill/>
            <a:miter lim="800000"/>
            <a:headEnd/>
            <a:tailEnd/>
          </a:ln>
          <a:effectLst/>
        </p:spPr>
        <p:txBody>
          <a:bodyPr>
            <a:spAutoFit/>
          </a:bodyPr>
          <a:lstStyle/>
          <a:p>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Операція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видалення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гострої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субдуральної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гематоми</a:t>
            </a:r>
            <a:endPar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23236" name="Rectangle 4"/>
          <p:cNvSpPr>
            <a:spLocks noChangeArrowheads="1"/>
          </p:cNvSpPr>
          <p:nvPr/>
        </p:nvSpPr>
        <p:spPr bwMode="auto">
          <a:xfrm>
            <a:off x="304800" y="3962400"/>
            <a:ext cx="2819400" cy="1200329"/>
          </a:xfrm>
          <a:prstGeom prst="rect">
            <a:avLst/>
          </a:prstGeom>
          <a:noFill/>
          <a:ln w="9525">
            <a:noFill/>
            <a:miter lim="800000"/>
            <a:headEnd/>
            <a:tailEnd/>
          </a:ln>
          <a:effectLst/>
        </p:spPr>
        <p:txBody>
          <a:bodyPr>
            <a:spAutoFit/>
          </a:bodyPr>
          <a:lstStyle/>
          <a:p>
            <a:r>
              <a:rPr lang="ru-RU" sz="2400" i="1" dirty="0" err="1">
                <a:solidFill>
                  <a:srgbClr val="FFFF00"/>
                </a:solidFill>
                <a:latin typeface="Times New Roman" panose="02020603050405020304" pitchFamily="18" charset="0"/>
                <a:cs typeface="Times New Roman" panose="02020603050405020304" pitchFamily="18" charset="0"/>
              </a:rPr>
              <a:t>Відмивання</a:t>
            </a:r>
            <a:r>
              <a:rPr lang="ru-RU" sz="2400" i="1" dirty="0">
                <a:solidFill>
                  <a:srgbClr val="FFFF00"/>
                </a:solidFill>
                <a:latin typeface="Times New Roman" panose="02020603050405020304" pitchFamily="18" charset="0"/>
                <a:cs typeface="Times New Roman" panose="02020603050405020304" pitchFamily="18" charset="0"/>
              </a:rPr>
              <a:t> і </a:t>
            </a:r>
            <a:r>
              <a:rPr lang="ru-RU" sz="2400" i="1" dirty="0" err="1">
                <a:solidFill>
                  <a:srgbClr val="FFFF00"/>
                </a:solidFill>
                <a:latin typeface="Times New Roman" panose="02020603050405020304" pitchFamily="18" charset="0"/>
                <a:cs typeface="Times New Roman" panose="02020603050405020304" pitchFamily="18" charset="0"/>
              </a:rPr>
              <a:t>аспірація</a:t>
            </a:r>
            <a:r>
              <a:rPr lang="ru-RU" sz="2400" i="1" dirty="0">
                <a:solidFill>
                  <a:srgbClr val="FFFF00"/>
                </a:solidFill>
                <a:latin typeface="Times New Roman" panose="02020603050405020304" pitchFamily="18" charset="0"/>
                <a:cs typeface="Times New Roman" panose="02020603050405020304" pitchFamily="18" charset="0"/>
              </a:rPr>
              <a:t> </a:t>
            </a:r>
            <a:r>
              <a:rPr lang="ru-RU" sz="2400" i="1" dirty="0" err="1">
                <a:solidFill>
                  <a:srgbClr val="FFFF00"/>
                </a:solidFill>
                <a:latin typeface="Times New Roman" panose="02020603050405020304" pitchFamily="18" charset="0"/>
                <a:cs typeface="Times New Roman" panose="02020603050405020304" pitchFamily="18" charset="0"/>
              </a:rPr>
              <a:t>згустків</a:t>
            </a:r>
            <a:r>
              <a:rPr lang="ru-RU" sz="2400" i="1" dirty="0">
                <a:solidFill>
                  <a:srgbClr val="FFFF00"/>
                </a:solidFill>
                <a:latin typeface="Times New Roman" panose="02020603050405020304" pitchFamily="18" charset="0"/>
                <a:cs typeface="Times New Roman" panose="02020603050405020304" pitchFamily="18" charset="0"/>
              </a:rPr>
              <a:t> </a:t>
            </a:r>
            <a:r>
              <a:rPr lang="ru-RU" sz="2400" i="1" dirty="0" err="1">
                <a:solidFill>
                  <a:srgbClr val="FFFF00"/>
                </a:solidFill>
                <a:latin typeface="Times New Roman" panose="02020603050405020304" pitchFamily="18" charset="0"/>
                <a:cs typeface="Times New Roman" panose="02020603050405020304" pitchFamily="18" charset="0"/>
              </a:rPr>
              <a:t>крові</a:t>
            </a:r>
            <a:endParaRPr lang="ru-RU" sz="2400" i="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15042010215"/>
          <p:cNvPicPr>
            <a:picLocks noChangeAspect="1" noChangeArrowheads="1"/>
          </p:cNvPicPr>
          <p:nvPr/>
        </p:nvPicPr>
        <p:blipFill>
          <a:blip r:embed="rId2" cstate="print"/>
          <a:srcRect/>
          <a:stretch>
            <a:fillRect/>
          </a:stretch>
        </p:blipFill>
        <p:spPr bwMode="auto">
          <a:xfrm>
            <a:off x="8965" y="0"/>
            <a:ext cx="9144000" cy="6858000"/>
          </a:xfrm>
          <a:prstGeom prst="rect">
            <a:avLst/>
          </a:prstGeom>
          <a:noFill/>
        </p:spPr>
      </p:pic>
      <p:sp>
        <p:nvSpPr>
          <p:cNvPr id="220163" name="Rectangle 3"/>
          <p:cNvSpPr>
            <a:spLocks noChangeArrowheads="1"/>
          </p:cNvSpPr>
          <p:nvPr/>
        </p:nvSpPr>
        <p:spPr bwMode="auto">
          <a:xfrm>
            <a:off x="381000" y="5181600"/>
            <a:ext cx="9144000" cy="1066800"/>
          </a:xfrm>
          <a:prstGeom prst="rect">
            <a:avLst/>
          </a:prstGeom>
          <a:noFill/>
          <a:ln w="9525">
            <a:noFill/>
            <a:miter lim="800000"/>
            <a:headEnd/>
            <a:tailEnd/>
          </a:ln>
          <a:effectLst/>
        </p:spPr>
        <p:txBody>
          <a:bodyPr>
            <a:spAutoFit/>
          </a:bodyPr>
          <a:lstStyle/>
          <a:p>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Операція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видалення</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гострої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субдуральної</a:t>
            </a:r>
            <a:r>
              <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гематоми</a:t>
            </a:r>
            <a:endParaRPr lang="ru-RU" sz="32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20164" name="Rectangle 4"/>
          <p:cNvSpPr>
            <a:spLocks noChangeArrowheads="1"/>
          </p:cNvSpPr>
          <p:nvPr/>
        </p:nvSpPr>
        <p:spPr bwMode="auto">
          <a:xfrm>
            <a:off x="304800" y="3581400"/>
            <a:ext cx="2819400" cy="1200329"/>
          </a:xfrm>
          <a:prstGeom prst="rect">
            <a:avLst/>
          </a:prstGeom>
          <a:noFill/>
          <a:ln w="9525">
            <a:noFill/>
            <a:miter lim="800000"/>
            <a:headEnd/>
            <a:tailEnd/>
          </a:ln>
          <a:effectLst/>
        </p:spPr>
        <p:txBody>
          <a:bodyPr>
            <a:spAutoFit/>
          </a:bodyPr>
          <a:lstStyle/>
          <a:p>
            <a:r>
              <a:rPr lang="ru-RU" sz="24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Гематома </a:t>
            </a:r>
            <a:r>
              <a:rPr lang="ru-RU" sz="24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видалена</a:t>
            </a:r>
            <a:r>
              <a:rPr lang="ru-RU" sz="24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гемостаз з </a:t>
            </a:r>
            <a:r>
              <a:rPr lang="ru-RU" sz="24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Surgicel</a:t>
            </a:r>
            <a:r>
              <a:rPr lang="ru-RU" sz="24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i="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Fibrilar</a:t>
            </a:r>
            <a:endParaRPr lang="ru-RU" sz="2400" b="1" i="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8" name="Picture 4" descr="PB01000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4629" name="Rectangle 5"/>
          <p:cNvSpPr>
            <a:spLocks noChangeArrowheads="1"/>
          </p:cNvSpPr>
          <p:nvPr/>
        </p:nvSpPr>
        <p:spPr bwMode="auto">
          <a:xfrm>
            <a:off x="228600" y="5181600"/>
            <a:ext cx="9144000" cy="1077218"/>
          </a:xfrm>
          <a:prstGeom prst="rect">
            <a:avLst/>
          </a:prstGeom>
          <a:noFill/>
          <a:ln w="9525">
            <a:noFill/>
            <a:miter lim="800000"/>
            <a:headEnd/>
            <a:tailEnd/>
          </a:ln>
          <a:effectLst/>
        </p:spPr>
        <p:txBody>
          <a:bodyPr>
            <a:spAutoFit/>
          </a:bodyPr>
          <a:lstStyle/>
          <a:p>
            <a:r>
              <a:rPr lang="ru-RU" sz="3200" b="1" i="1" dirty="0" err="1">
                <a:solidFill>
                  <a:srgbClr val="FFFF00"/>
                </a:solidFill>
                <a:effectLst>
                  <a:outerShdw blurRad="38100" dist="38100" dir="2700000" algn="tl">
                    <a:srgbClr val="000000"/>
                  </a:outerShdw>
                </a:effectLst>
              </a:rPr>
              <a:t>Операція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видалення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гострої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субдуральної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гематоми</a:t>
            </a:r>
            <a:endParaRPr lang="ru-RU" sz="3200" b="1" i="1" dirty="0">
              <a:solidFill>
                <a:srgbClr val="FFFF00"/>
              </a:solidFill>
              <a:effectLst>
                <a:outerShdw blurRad="38100" dist="38100" dir="2700000" algn="tl">
                  <a:srgbClr val="000000"/>
                </a:outerShdw>
              </a:effectLst>
            </a:endParaRPr>
          </a:p>
        </p:txBody>
      </p:sp>
      <p:sp>
        <p:nvSpPr>
          <p:cNvPr id="154630" name="Rectangle 6"/>
          <p:cNvSpPr>
            <a:spLocks noChangeArrowheads="1"/>
          </p:cNvSpPr>
          <p:nvPr/>
        </p:nvSpPr>
        <p:spPr bwMode="auto">
          <a:xfrm>
            <a:off x="228600" y="3505200"/>
            <a:ext cx="2514600" cy="1569660"/>
          </a:xfrm>
          <a:prstGeom prst="rect">
            <a:avLst/>
          </a:prstGeom>
          <a:noFill/>
          <a:ln w="9525">
            <a:noFill/>
            <a:miter lim="800000"/>
            <a:headEnd/>
            <a:tailEnd/>
          </a:ln>
          <a:effectLst/>
        </p:spPr>
        <p:txBody>
          <a:bodyPr>
            <a:spAutoFit/>
          </a:bodyPr>
          <a:lstStyle/>
          <a:p>
            <a:r>
              <a:rPr lang="ru-RU" sz="2400" b="1" i="1" dirty="0" err="1">
                <a:solidFill>
                  <a:srgbClr val="FFFF00"/>
                </a:solidFill>
                <a:effectLst>
                  <a:outerShdw blurRad="38100" dist="38100" dir="2700000" algn="tl">
                    <a:srgbClr val="000000"/>
                  </a:outerShdw>
                </a:effectLst>
              </a:rPr>
              <a:t>Мозок</a:t>
            </a:r>
            <a:r>
              <a:rPr lang="ru-RU" sz="2400" b="1" i="1" dirty="0">
                <a:solidFill>
                  <a:srgbClr val="FFFF00"/>
                </a:solidFill>
                <a:effectLst>
                  <a:outerShdw blurRad="38100" dist="38100" dir="2700000" algn="tl">
                    <a:srgbClr val="000000"/>
                  </a:outerShdw>
                </a:effectLst>
              </a:rPr>
              <a:t> </a:t>
            </a:r>
            <a:r>
              <a:rPr lang="ru-RU" sz="2400" b="1" i="1" dirty="0" err="1">
                <a:solidFill>
                  <a:srgbClr val="FFFF00"/>
                </a:solidFill>
                <a:effectLst>
                  <a:outerShdw blurRad="38100" dist="38100" dir="2700000" algn="tl">
                    <a:srgbClr val="000000"/>
                  </a:outerShdw>
                </a:effectLst>
              </a:rPr>
              <a:t>розправився</a:t>
            </a:r>
            <a:r>
              <a:rPr lang="ru-RU" sz="2400" b="1" i="1" dirty="0">
                <a:solidFill>
                  <a:srgbClr val="FFFF00"/>
                </a:solidFill>
                <a:effectLst>
                  <a:outerShdw blurRad="38100" dist="38100" dir="2700000" algn="tl">
                    <a:srgbClr val="000000"/>
                  </a:outerShdw>
                </a:effectLst>
              </a:rPr>
              <a:t>, </a:t>
            </a:r>
            <a:r>
              <a:rPr lang="ru-RU" sz="2400" b="1" i="1" dirty="0" err="1">
                <a:solidFill>
                  <a:srgbClr val="FFFF00"/>
                </a:solidFill>
                <a:effectLst>
                  <a:outerShdw blurRad="38100" dist="38100" dir="2700000" algn="tl">
                    <a:srgbClr val="000000"/>
                  </a:outerShdw>
                </a:effectLst>
              </a:rPr>
              <a:t>з'явилася</a:t>
            </a:r>
            <a:r>
              <a:rPr lang="ru-RU" sz="2400" b="1" i="1" dirty="0">
                <a:solidFill>
                  <a:srgbClr val="FFFF00"/>
                </a:solidFill>
                <a:effectLst>
                  <a:outerShdw blurRad="38100" dist="38100" dir="2700000" algn="tl">
                    <a:srgbClr val="000000"/>
                  </a:outerShdw>
                </a:effectLst>
              </a:rPr>
              <a:t> </a:t>
            </a:r>
            <a:r>
              <a:rPr lang="ru-RU" sz="2400" b="1" i="1" dirty="0" err="1">
                <a:solidFill>
                  <a:srgbClr val="FFFF00"/>
                </a:solidFill>
                <a:effectLst>
                  <a:outerShdw blurRad="38100" dist="38100" dir="2700000" algn="tl">
                    <a:srgbClr val="000000"/>
                  </a:outerShdw>
                </a:effectLst>
              </a:rPr>
              <a:t>його</a:t>
            </a:r>
            <a:r>
              <a:rPr lang="ru-RU" sz="2400" b="1" i="1" dirty="0">
                <a:solidFill>
                  <a:srgbClr val="FFFF00"/>
                </a:solidFill>
                <a:effectLst>
                  <a:outerShdw blurRad="38100" dist="38100" dir="2700000" algn="tl">
                    <a:srgbClr val="000000"/>
                  </a:outerShdw>
                </a:effectLst>
              </a:rPr>
              <a:t> </a:t>
            </a:r>
            <a:r>
              <a:rPr lang="ru-RU" sz="2400" b="1" i="1" dirty="0" err="1">
                <a:solidFill>
                  <a:srgbClr val="FFFF00"/>
                </a:solidFill>
                <a:effectLst>
                  <a:outerShdw blurRad="38100" dist="38100" dir="2700000" algn="tl">
                    <a:srgbClr val="000000"/>
                  </a:outerShdw>
                </a:effectLst>
              </a:rPr>
              <a:t>пульсація</a:t>
            </a:r>
            <a:endParaRPr lang="ru-RU" sz="2400" b="1" i="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P4035327"/>
          <p:cNvPicPr>
            <a:picLocks noChangeAspect="1" noChangeArrowheads="1"/>
          </p:cNvPicPr>
          <p:nvPr/>
        </p:nvPicPr>
        <p:blipFill>
          <a:blip r:embed="rId2" cstate="print"/>
          <a:srcRect/>
          <a:stretch>
            <a:fillRect/>
          </a:stretch>
        </p:blipFill>
        <p:spPr bwMode="auto">
          <a:xfrm>
            <a:off x="-457200" y="228600"/>
            <a:ext cx="9144000" cy="6858000"/>
          </a:xfrm>
          <a:prstGeom prst="rect">
            <a:avLst/>
          </a:prstGeom>
          <a:noFill/>
        </p:spPr>
      </p:pic>
      <p:sp>
        <p:nvSpPr>
          <p:cNvPr id="224259" name="Rectangle 3"/>
          <p:cNvSpPr>
            <a:spLocks noChangeArrowheads="1"/>
          </p:cNvSpPr>
          <p:nvPr/>
        </p:nvSpPr>
        <p:spPr bwMode="auto">
          <a:xfrm>
            <a:off x="-152400" y="5105400"/>
            <a:ext cx="9144000" cy="1569660"/>
          </a:xfrm>
          <a:prstGeom prst="rect">
            <a:avLst/>
          </a:prstGeom>
          <a:noFill/>
          <a:ln w="9525">
            <a:noFill/>
            <a:miter lim="800000"/>
            <a:headEnd/>
            <a:tailEnd/>
          </a:ln>
          <a:effectLst/>
        </p:spPr>
        <p:txBody>
          <a:bodyPr>
            <a:spAutoFit/>
          </a:bodyPr>
          <a:lstStyle/>
          <a:p>
            <a:r>
              <a:rPr lang="ru-RU" sz="3200" b="1" i="1" dirty="0" err="1">
                <a:solidFill>
                  <a:srgbClr val="FFFF00"/>
                </a:solidFill>
                <a:effectLst>
                  <a:outerShdw blurRad="38100" dist="38100" dir="2700000" algn="tl">
                    <a:srgbClr val="000000"/>
                  </a:outerShdw>
                </a:effectLst>
              </a:rPr>
              <a:t>Операція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видалення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гострої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субдуральної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гематоми</a:t>
            </a:r>
            <a:endParaRPr lang="ru-RU" sz="3200" b="1" i="1" dirty="0">
              <a:solidFill>
                <a:srgbClr val="FFFF00"/>
              </a:solidFill>
              <a:effectLst>
                <a:outerShdw blurRad="38100" dist="38100" dir="2700000" algn="tl">
                  <a:srgbClr val="000000"/>
                </a:outerShdw>
              </a:effectLst>
            </a:endParaRPr>
          </a:p>
          <a:p>
            <a:endParaRPr lang="ru-RU" sz="3200" b="1" i="1" dirty="0">
              <a:solidFill>
                <a:schemeClr val="bg1"/>
              </a:solidFill>
              <a:effectLst>
                <a:outerShdw blurRad="38100" dist="38100" dir="2700000" algn="tl">
                  <a:srgbClr val="000000"/>
                </a:outerShdw>
              </a:effectLst>
            </a:endParaRPr>
          </a:p>
        </p:txBody>
      </p:sp>
      <p:sp>
        <p:nvSpPr>
          <p:cNvPr id="224260" name="Rectangle 4"/>
          <p:cNvSpPr>
            <a:spLocks noChangeArrowheads="1"/>
          </p:cNvSpPr>
          <p:nvPr/>
        </p:nvSpPr>
        <p:spPr bwMode="auto">
          <a:xfrm>
            <a:off x="609600" y="2057400"/>
            <a:ext cx="1981200" cy="1200329"/>
          </a:xfrm>
          <a:prstGeom prst="rect">
            <a:avLst/>
          </a:prstGeom>
          <a:noFill/>
          <a:ln w="9525">
            <a:noFill/>
            <a:miter lim="800000"/>
            <a:headEnd/>
            <a:tailEnd/>
          </a:ln>
          <a:effectLst/>
        </p:spPr>
        <p:txBody>
          <a:bodyPr>
            <a:spAutoFit/>
          </a:bodyPr>
          <a:lstStyle/>
          <a:p>
            <a:r>
              <a:rPr lang="ru-RU" sz="2400" b="1" i="1" dirty="0" err="1">
                <a:solidFill>
                  <a:srgbClr val="FFFF00"/>
                </a:solidFill>
              </a:rPr>
              <a:t>Пошарове</a:t>
            </a:r>
            <a:r>
              <a:rPr lang="ru-RU" sz="2400" b="1" i="1" dirty="0">
                <a:solidFill>
                  <a:srgbClr val="FFFF00"/>
                </a:solidFill>
              </a:rPr>
              <a:t> </a:t>
            </a:r>
            <a:r>
              <a:rPr lang="ru-RU" sz="2400" b="1" i="1" dirty="0" err="1">
                <a:solidFill>
                  <a:srgbClr val="FFFF00"/>
                </a:solidFill>
              </a:rPr>
              <a:t>ушивання</a:t>
            </a:r>
            <a:r>
              <a:rPr lang="ru-RU" sz="2400" b="1" i="1" dirty="0">
                <a:solidFill>
                  <a:srgbClr val="FFFF00"/>
                </a:solidFill>
              </a:rPr>
              <a:t> рани</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4" descr="PB01000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5653" name="Rectangle 5"/>
          <p:cNvSpPr>
            <a:spLocks noChangeArrowheads="1"/>
          </p:cNvSpPr>
          <p:nvPr/>
        </p:nvSpPr>
        <p:spPr bwMode="auto">
          <a:xfrm>
            <a:off x="304800" y="5257800"/>
            <a:ext cx="9144000" cy="1077218"/>
          </a:xfrm>
          <a:prstGeom prst="rect">
            <a:avLst/>
          </a:prstGeom>
          <a:noFill/>
          <a:ln w="9525">
            <a:noFill/>
            <a:miter lim="800000"/>
            <a:headEnd/>
            <a:tailEnd/>
          </a:ln>
          <a:effectLst/>
        </p:spPr>
        <p:txBody>
          <a:bodyPr>
            <a:spAutoFit/>
          </a:bodyPr>
          <a:lstStyle/>
          <a:p>
            <a:r>
              <a:rPr lang="ru-RU" sz="3200" b="1" i="1" dirty="0" err="1">
                <a:solidFill>
                  <a:srgbClr val="FFFF00"/>
                </a:solidFill>
                <a:effectLst>
                  <a:outerShdw blurRad="38100" dist="38100" dir="2700000" algn="tl">
                    <a:srgbClr val="000000"/>
                  </a:outerShdw>
                </a:effectLst>
              </a:rPr>
              <a:t>Операція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видалення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гострої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субдуральної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гематоми</a:t>
            </a:r>
            <a:endParaRPr lang="ru-RU" sz="3200" b="1" i="1" dirty="0">
              <a:solidFill>
                <a:srgbClr val="FFFF00"/>
              </a:solidFill>
              <a:effectLst>
                <a:outerShdw blurRad="38100" dist="38100" dir="2700000" algn="tl">
                  <a:srgbClr val="000000"/>
                </a:outerShdw>
              </a:effectLst>
            </a:endParaRPr>
          </a:p>
        </p:txBody>
      </p:sp>
      <p:sp>
        <p:nvSpPr>
          <p:cNvPr id="155654" name="Rectangle 6"/>
          <p:cNvSpPr>
            <a:spLocks noChangeArrowheads="1"/>
          </p:cNvSpPr>
          <p:nvPr/>
        </p:nvSpPr>
        <p:spPr bwMode="auto">
          <a:xfrm>
            <a:off x="381000" y="3276600"/>
            <a:ext cx="2514600" cy="1569660"/>
          </a:xfrm>
          <a:prstGeom prst="rect">
            <a:avLst/>
          </a:prstGeom>
          <a:noFill/>
          <a:ln w="9525">
            <a:noFill/>
            <a:miter lim="800000"/>
            <a:headEnd/>
            <a:tailEnd/>
          </a:ln>
          <a:effectLst/>
        </p:spPr>
        <p:txBody>
          <a:bodyPr>
            <a:spAutoFit/>
          </a:bodyPr>
          <a:lstStyle/>
          <a:p>
            <a:r>
              <a:rPr lang="ru-RU" sz="2400" b="1" i="1" dirty="0" err="1" smtClean="0">
                <a:solidFill>
                  <a:srgbClr val="FFFF00"/>
                </a:solidFill>
                <a:effectLst>
                  <a:outerShdw blurRad="38100" dist="38100" dir="2700000" algn="tl">
                    <a:srgbClr val="000000"/>
                  </a:outerShdw>
                </a:effectLst>
              </a:rPr>
              <a:t>Кістка</a:t>
            </a:r>
            <a:r>
              <a:rPr lang="ru-RU" sz="2400" b="1" i="1" dirty="0" smtClean="0">
                <a:solidFill>
                  <a:srgbClr val="FFFF00"/>
                </a:solidFill>
                <a:effectLst>
                  <a:outerShdw blurRad="38100" dist="38100" dir="2700000" algn="tl">
                    <a:srgbClr val="000000"/>
                  </a:outerShdw>
                </a:effectLst>
              </a:rPr>
              <a:t> </a:t>
            </a:r>
            <a:r>
              <a:rPr lang="ru-RU" sz="2400" b="1" i="1" dirty="0" err="1">
                <a:solidFill>
                  <a:srgbClr val="FFFF00"/>
                </a:solidFill>
                <a:effectLst>
                  <a:outerShdw blurRad="38100" dist="38100" dir="2700000" algn="tl">
                    <a:srgbClr val="000000"/>
                  </a:outerShdw>
                </a:effectLst>
              </a:rPr>
              <a:t>покладена</a:t>
            </a:r>
            <a:r>
              <a:rPr lang="ru-RU" sz="2400" b="1" i="1" dirty="0">
                <a:solidFill>
                  <a:srgbClr val="FFFF00"/>
                </a:solidFill>
                <a:effectLst>
                  <a:outerShdw blurRad="38100" dist="38100" dir="2700000" algn="tl">
                    <a:srgbClr val="000000"/>
                  </a:outerShdw>
                </a:effectLst>
              </a:rPr>
              <a:t> на </a:t>
            </a:r>
            <a:r>
              <a:rPr lang="ru-RU" sz="2400" b="1" i="1" dirty="0" err="1">
                <a:solidFill>
                  <a:srgbClr val="FFFF00"/>
                </a:solidFill>
                <a:effectLst>
                  <a:outerShdw blurRad="38100" dist="38100" dir="2700000" algn="tl">
                    <a:srgbClr val="000000"/>
                  </a:outerShdw>
                </a:effectLst>
              </a:rPr>
              <a:t>місце</a:t>
            </a:r>
            <a:r>
              <a:rPr lang="ru-RU" sz="2400" b="1" i="1" dirty="0">
                <a:solidFill>
                  <a:srgbClr val="FFFF00"/>
                </a:solidFill>
                <a:effectLst>
                  <a:outerShdw blurRad="38100" dist="38100" dir="2700000" algn="tl">
                    <a:srgbClr val="000000"/>
                  </a:outerShdw>
                </a:effectLst>
              </a:rPr>
              <a:t> і </a:t>
            </a:r>
            <a:r>
              <a:rPr lang="ru-RU" sz="2400" b="1" i="1" dirty="0" err="1">
                <a:solidFill>
                  <a:srgbClr val="FFFF00"/>
                </a:solidFill>
                <a:effectLst>
                  <a:outerShdw blurRad="38100" dist="38100" dir="2700000" algn="tl">
                    <a:srgbClr val="000000"/>
                  </a:outerShdw>
                </a:effectLst>
              </a:rPr>
              <a:t>фіксована</a:t>
            </a:r>
            <a:endParaRPr lang="ru-RU" sz="2400" b="1" i="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P403533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25283" name="Rectangle 3"/>
          <p:cNvSpPr>
            <a:spLocks noChangeArrowheads="1"/>
          </p:cNvSpPr>
          <p:nvPr/>
        </p:nvSpPr>
        <p:spPr bwMode="auto">
          <a:xfrm>
            <a:off x="152400" y="5105400"/>
            <a:ext cx="9144000" cy="1066800"/>
          </a:xfrm>
          <a:prstGeom prst="rect">
            <a:avLst/>
          </a:prstGeom>
          <a:noFill/>
          <a:ln w="9525">
            <a:noFill/>
            <a:miter lim="800000"/>
            <a:headEnd/>
            <a:tailEnd/>
          </a:ln>
          <a:effectLst/>
        </p:spPr>
        <p:txBody>
          <a:bodyPr>
            <a:spAutoFit/>
          </a:bodyPr>
          <a:lstStyle/>
          <a:p>
            <a:r>
              <a:rPr lang="ru-RU" sz="3200" b="1" i="1" dirty="0" err="1">
                <a:solidFill>
                  <a:srgbClr val="FFFF00"/>
                </a:solidFill>
                <a:effectLst>
                  <a:outerShdw blurRad="38100" dist="38100" dir="2700000" algn="tl">
                    <a:srgbClr val="000000"/>
                  </a:outerShdw>
                </a:effectLst>
              </a:rPr>
              <a:t>Операція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видалення</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гострої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субдуральної</a:t>
            </a:r>
            <a:r>
              <a:rPr lang="ru-RU" sz="3200" b="1" i="1" dirty="0">
                <a:solidFill>
                  <a:srgbClr val="FFFF00"/>
                </a:solidFill>
                <a:effectLst>
                  <a:outerShdw blurRad="38100" dist="38100" dir="2700000" algn="tl">
                    <a:srgbClr val="000000"/>
                  </a:outerShdw>
                </a:effectLst>
              </a:rPr>
              <a:t> </a:t>
            </a:r>
            <a:r>
              <a:rPr lang="ru-RU" sz="3200" b="1" i="1" dirty="0" err="1">
                <a:solidFill>
                  <a:srgbClr val="FFFF00"/>
                </a:solidFill>
                <a:effectLst>
                  <a:outerShdw blurRad="38100" dist="38100" dir="2700000" algn="tl">
                    <a:srgbClr val="000000"/>
                  </a:outerShdw>
                </a:effectLst>
              </a:rPr>
              <a:t>гематоми</a:t>
            </a:r>
            <a:endParaRPr lang="ru-RU" sz="3200" b="1" i="1" dirty="0">
              <a:solidFill>
                <a:srgbClr val="FFFF00"/>
              </a:solidFill>
              <a:effectLst>
                <a:outerShdw blurRad="38100" dist="38100" dir="2700000" algn="tl">
                  <a:srgbClr val="000000"/>
                </a:outerShdw>
              </a:effectLst>
            </a:endParaRPr>
          </a:p>
        </p:txBody>
      </p:sp>
      <p:sp>
        <p:nvSpPr>
          <p:cNvPr id="225284" name="Rectangle 4"/>
          <p:cNvSpPr>
            <a:spLocks noChangeArrowheads="1"/>
          </p:cNvSpPr>
          <p:nvPr/>
        </p:nvSpPr>
        <p:spPr bwMode="auto">
          <a:xfrm>
            <a:off x="6629400" y="1905000"/>
            <a:ext cx="2514600" cy="1200329"/>
          </a:xfrm>
          <a:prstGeom prst="rect">
            <a:avLst/>
          </a:prstGeom>
          <a:noFill/>
          <a:ln w="9525">
            <a:noFill/>
            <a:miter lim="800000"/>
            <a:headEnd/>
            <a:tailEnd/>
          </a:ln>
          <a:effectLst/>
        </p:spPr>
        <p:txBody>
          <a:bodyPr>
            <a:spAutoFit/>
          </a:bodyPr>
          <a:lstStyle/>
          <a:p>
            <a:r>
              <a:rPr lang="ru-RU" sz="2400" b="1" i="1" dirty="0" err="1">
                <a:solidFill>
                  <a:srgbClr val="FFFF00"/>
                </a:solidFill>
                <a:effectLst>
                  <a:outerShdw blurRad="38100" dist="38100" dir="2700000" algn="tl">
                    <a:srgbClr val="000000"/>
                  </a:outerShdw>
                </a:effectLst>
              </a:rPr>
              <a:t>Залишені</a:t>
            </a:r>
            <a:r>
              <a:rPr lang="ru-RU" sz="2400" b="1" i="1" dirty="0">
                <a:solidFill>
                  <a:srgbClr val="FFFF00"/>
                </a:solidFill>
                <a:effectLst>
                  <a:outerShdw blurRad="38100" dist="38100" dir="2700000" algn="tl">
                    <a:srgbClr val="000000"/>
                  </a:outerShdw>
                </a:effectLst>
              </a:rPr>
              <a:t> </a:t>
            </a:r>
            <a:r>
              <a:rPr lang="ru-RU" sz="2400" b="1" i="1" dirty="0" err="1" smtClean="0">
                <a:solidFill>
                  <a:srgbClr val="FFFF00"/>
                </a:solidFill>
                <a:effectLst>
                  <a:outerShdw blurRad="38100" dist="38100" dir="2700000" algn="tl">
                    <a:srgbClr val="000000"/>
                  </a:outerShdw>
                </a:effectLst>
              </a:rPr>
              <a:t>дренажі</a:t>
            </a:r>
            <a:r>
              <a:rPr lang="ru-RU" sz="2400" b="1" i="1" dirty="0" smtClean="0">
                <a:solidFill>
                  <a:srgbClr val="FFFF00"/>
                </a:solidFill>
                <a:effectLst>
                  <a:outerShdw blurRad="38100" dist="38100" dir="2700000" algn="tl">
                    <a:srgbClr val="000000"/>
                  </a:outerShdw>
                </a:effectLst>
              </a:rPr>
              <a:t> з </a:t>
            </a:r>
            <a:r>
              <a:rPr lang="ru-RU" sz="2400" b="1" i="1" dirty="0" err="1" smtClean="0">
                <a:solidFill>
                  <a:srgbClr val="FFFF00"/>
                </a:solidFill>
                <a:effectLst>
                  <a:outerShdw blurRad="38100" dist="38100" dir="2700000" algn="tl">
                    <a:srgbClr val="000000"/>
                  </a:outerShdw>
                </a:effectLst>
              </a:rPr>
              <a:t>рікавичок</a:t>
            </a:r>
            <a:endParaRPr lang="ru-RU" sz="2400" b="1" i="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52400" y="381000"/>
            <a:ext cx="4495800" cy="2209800"/>
          </a:xfrm>
        </p:spPr>
        <p:txBody>
          <a:bodyPr>
            <a:normAutofit/>
          </a:bodyPr>
          <a:lstStyle/>
          <a:p>
            <a:r>
              <a:rPr lang="ru-RU" sz="3200" b="1" i="1" dirty="0" err="1">
                <a:solidFill>
                  <a:srgbClr val="FF0000"/>
                </a:solidFill>
              </a:rPr>
              <a:t>Гостра</a:t>
            </a:r>
            <a:r>
              <a:rPr lang="ru-RU" sz="3200" b="1" i="1" dirty="0">
                <a:solidFill>
                  <a:srgbClr val="FF0000"/>
                </a:solidFill>
              </a:rPr>
              <a:t> </a:t>
            </a:r>
            <a:r>
              <a:rPr lang="ru-RU" sz="3200" b="1" i="1" dirty="0" err="1">
                <a:solidFill>
                  <a:srgbClr val="FF0000"/>
                </a:solidFill>
              </a:rPr>
              <a:t>субдуральна</a:t>
            </a:r>
            <a:r>
              <a:rPr lang="ru-RU" sz="3200" b="1" i="1" dirty="0">
                <a:solidFill>
                  <a:srgbClr val="FF0000"/>
                </a:solidFill>
              </a:rPr>
              <a:t> гематома</a:t>
            </a:r>
            <a:endParaRPr lang="en-US" sz="3200" b="1" i="1" dirty="0">
              <a:solidFill>
                <a:srgbClr val="FF0000"/>
              </a:solidFill>
            </a:endParaRPr>
          </a:p>
        </p:txBody>
      </p:sp>
      <p:pic>
        <p:nvPicPr>
          <p:cNvPr id="200708" name="Picture 4" descr="Sciavicco_1_14"/>
          <p:cNvPicPr>
            <a:picLocks noGrp="1" noChangeAspect="1" noChangeArrowheads="1"/>
          </p:cNvPicPr>
          <p:nvPr>
            <p:ph sz="half" idx="1"/>
          </p:nvPr>
        </p:nvPicPr>
        <p:blipFill>
          <a:blip r:embed="rId2" cstate="print"/>
          <a:srcRect/>
          <a:stretch>
            <a:fillRect/>
          </a:stretch>
        </p:blipFill>
        <p:spPr>
          <a:xfrm>
            <a:off x="76200" y="1676400"/>
            <a:ext cx="4724400" cy="4724400"/>
          </a:xfrm>
          <a:noFill/>
          <a:ln/>
        </p:spPr>
      </p:pic>
      <p:pic>
        <p:nvPicPr>
          <p:cNvPr id="200707" name="Picture 3" descr="VictorKeller_1_11"/>
          <p:cNvPicPr>
            <a:picLocks noGrp="1" noChangeAspect="1" noChangeArrowheads="1"/>
          </p:cNvPicPr>
          <p:nvPr>
            <p:ph sz="half" idx="2"/>
          </p:nvPr>
        </p:nvPicPr>
        <p:blipFill>
          <a:blip r:embed="rId3" cstate="print"/>
          <a:stretch>
            <a:fillRect/>
          </a:stretch>
        </p:blipFill>
        <p:spPr>
          <a:xfrm>
            <a:off x="4876800" y="2133600"/>
            <a:ext cx="4098131" cy="4098131"/>
          </a:xfrm>
          <a:noFill/>
          <a:ln/>
        </p:spPr>
      </p:pic>
      <p:sp>
        <p:nvSpPr>
          <p:cNvPr id="200709" name="Rectangle 5"/>
          <p:cNvSpPr>
            <a:spLocks noChangeArrowheads="1"/>
          </p:cNvSpPr>
          <p:nvPr/>
        </p:nvSpPr>
        <p:spPr bwMode="auto">
          <a:xfrm>
            <a:off x="4495800" y="0"/>
            <a:ext cx="4648200" cy="2209800"/>
          </a:xfrm>
          <a:prstGeom prst="rect">
            <a:avLst/>
          </a:prstGeom>
          <a:noFill/>
          <a:ln w="9525">
            <a:noFill/>
            <a:miter lim="800000"/>
            <a:headEnd/>
            <a:tailEnd/>
          </a:ln>
          <a:effectLst/>
        </p:spPr>
        <p:txBody>
          <a:bodyPr anchor="ctr"/>
          <a:lstStyle/>
          <a:p>
            <a:pPr algn="ctr"/>
            <a:r>
              <a:rPr lang="ru-RU" sz="3600" b="1" i="1" dirty="0" err="1">
                <a:solidFill>
                  <a:srgbClr val="FF0000"/>
                </a:solidFill>
              </a:rPr>
              <a:t>Хронічна</a:t>
            </a:r>
            <a:r>
              <a:rPr lang="ru-RU" sz="3600" b="1" i="1" dirty="0">
                <a:solidFill>
                  <a:srgbClr val="FF0000"/>
                </a:solidFill>
              </a:rPr>
              <a:t> </a:t>
            </a:r>
            <a:r>
              <a:rPr lang="ru-RU" sz="3600" b="1" i="1" dirty="0" err="1">
                <a:solidFill>
                  <a:srgbClr val="FF0000"/>
                </a:solidFill>
              </a:rPr>
              <a:t>субдуральна</a:t>
            </a:r>
            <a:r>
              <a:rPr lang="ru-RU" sz="3600" b="1" i="1" dirty="0">
                <a:solidFill>
                  <a:srgbClr val="FF0000"/>
                </a:solidFill>
              </a:rPr>
              <a:t> гематома</a:t>
            </a:r>
            <a:endParaRPr lang="en-US" sz="3600" b="1" i="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7" descr="scary_old_school_surgical_tools_19"/>
          <p:cNvPicPr>
            <a:picLocks noChangeAspect="1" noChangeArrowheads="1"/>
          </p:cNvPicPr>
          <p:nvPr/>
        </p:nvPicPr>
        <p:blipFill>
          <a:blip r:embed="rId2" cstate="print"/>
          <a:srcRect/>
          <a:stretch>
            <a:fillRect/>
          </a:stretch>
        </p:blipFill>
        <p:spPr bwMode="auto">
          <a:xfrm>
            <a:off x="0" y="0"/>
            <a:ext cx="4800600" cy="3036888"/>
          </a:xfrm>
          <a:prstGeom prst="rect">
            <a:avLst/>
          </a:prstGeom>
          <a:noFill/>
          <a:ln w="9525">
            <a:noFill/>
            <a:miter lim="800000"/>
            <a:headEnd/>
            <a:tailEnd/>
          </a:ln>
        </p:spPr>
      </p:pic>
      <p:sp>
        <p:nvSpPr>
          <p:cNvPr id="16387" name="Rectangle 8"/>
          <p:cNvSpPr>
            <a:spLocks noChangeArrowheads="1"/>
          </p:cNvSpPr>
          <p:nvPr/>
        </p:nvSpPr>
        <p:spPr bwMode="auto">
          <a:xfrm>
            <a:off x="3352800" y="25311"/>
            <a:ext cx="4572000" cy="1200329"/>
          </a:xfrm>
          <a:prstGeom prst="rect">
            <a:avLst/>
          </a:prstGeom>
          <a:noFill/>
          <a:ln w="9525">
            <a:noFill/>
            <a:miter lim="800000"/>
            <a:headEnd/>
            <a:tailEnd/>
          </a:ln>
        </p:spPr>
        <p:txBody>
          <a:bodyPr anchor="ctr">
            <a:spAutoFit/>
          </a:bodyPr>
          <a:lstStyle/>
          <a:p>
            <a:pPr eaLnBrk="0" hangingPunct="0"/>
            <a:r>
              <a:rPr lang="ru-RU" sz="2400" b="1" dirty="0" err="1" smtClean="0">
                <a:solidFill>
                  <a:srgbClr val="0000FF"/>
                </a:solidFill>
                <a:latin typeface="Times New Roman" panose="02020603050405020304" pitchFamily="18" charset="0"/>
                <a:cs typeface="Times New Roman" panose="02020603050405020304" pitchFamily="18" charset="0"/>
              </a:rPr>
              <a:t>Прилад</a:t>
            </a:r>
            <a:r>
              <a:rPr lang="ru-RU" sz="2400" b="1" dirty="0" smtClean="0">
                <a:solidFill>
                  <a:srgbClr val="0000FF"/>
                </a:solidFill>
                <a:latin typeface="Times New Roman" panose="02020603050405020304" pitchFamily="18" charset="0"/>
                <a:cs typeface="Times New Roman" panose="02020603050405020304" pitchFamily="18" charset="0"/>
              </a:rPr>
              <a:t> </a:t>
            </a:r>
            <a:r>
              <a:rPr lang="ru-RU" sz="2400" b="1" dirty="0">
                <a:solidFill>
                  <a:srgbClr val="0000FF"/>
                </a:solidFill>
                <a:latin typeface="Times New Roman" panose="02020603050405020304" pitchFamily="18" charset="0"/>
                <a:cs typeface="Times New Roman" panose="02020603050405020304" pitchFamily="18" charset="0"/>
              </a:rPr>
              <a:t>для </a:t>
            </a:r>
            <a:r>
              <a:rPr lang="ru-RU" sz="2400" b="1" dirty="0" err="1" smtClean="0">
                <a:solidFill>
                  <a:srgbClr val="0000FF"/>
                </a:solidFill>
                <a:latin typeface="Times New Roman" panose="02020603050405020304" pitchFamily="18" charset="0"/>
                <a:cs typeface="Times New Roman" panose="02020603050405020304" pitchFamily="18" charset="0"/>
              </a:rPr>
              <a:t>розтину</a:t>
            </a:r>
            <a:r>
              <a:rPr lang="ru-RU" sz="2400" b="1" dirty="0" smtClean="0">
                <a:solidFill>
                  <a:srgbClr val="0000FF"/>
                </a:solidFill>
                <a:latin typeface="Times New Roman" panose="02020603050405020304" pitchFamily="18" charset="0"/>
                <a:cs typeface="Times New Roman" panose="02020603050405020304" pitchFamily="18" charset="0"/>
              </a:rPr>
              <a:t> </a:t>
            </a:r>
            <a:r>
              <a:rPr lang="ru-RU" sz="2400" b="1" dirty="0" err="1" smtClean="0">
                <a:solidFill>
                  <a:srgbClr val="0000FF"/>
                </a:solidFill>
                <a:latin typeface="Times New Roman" panose="02020603050405020304" pitchFamily="18" charset="0"/>
                <a:cs typeface="Times New Roman" panose="02020603050405020304" pitchFamily="18" charset="0"/>
              </a:rPr>
              <a:t>черепної</a:t>
            </a:r>
            <a:r>
              <a:rPr lang="ru-RU" sz="2400" b="1" dirty="0" smtClean="0">
                <a:solidFill>
                  <a:srgbClr val="0000FF"/>
                </a:solidFill>
                <a:latin typeface="Times New Roman" panose="02020603050405020304" pitchFamily="18" charset="0"/>
                <a:cs typeface="Times New Roman" panose="02020603050405020304" pitchFamily="18" charset="0"/>
              </a:rPr>
              <a:t> коробки </a:t>
            </a:r>
            <a:r>
              <a:rPr lang="ru-RU" sz="2400" b="1" dirty="0">
                <a:solidFill>
                  <a:srgbClr val="0000FF"/>
                </a:solidFill>
                <a:latin typeface="Times New Roman" panose="02020603050405020304" pitchFamily="18" charset="0"/>
                <a:cs typeface="Times New Roman" panose="02020603050405020304" pitchFamily="18" charset="0"/>
              </a:rPr>
              <a:t>(19 </a:t>
            </a:r>
            <a:r>
              <a:rPr lang="ru-RU" sz="2400" b="1" dirty="0" err="1" smtClean="0">
                <a:solidFill>
                  <a:srgbClr val="0000FF"/>
                </a:solidFill>
                <a:latin typeface="Times New Roman" panose="02020603050405020304" pitchFamily="18" charset="0"/>
                <a:cs typeface="Times New Roman" panose="02020603050405020304" pitchFamily="18" charset="0"/>
              </a:rPr>
              <a:t>століття</a:t>
            </a:r>
            <a:r>
              <a:rPr lang="ru-RU" sz="2400" b="1" dirty="0" smtClean="0">
                <a:solidFill>
                  <a:srgbClr val="0000FF"/>
                </a:solidFill>
                <a:latin typeface="Times New Roman" panose="02020603050405020304" pitchFamily="18" charset="0"/>
                <a:cs typeface="Times New Roman" panose="02020603050405020304" pitchFamily="18" charset="0"/>
              </a:rPr>
              <a:t>) </a:t>
            </a:r>
            <a:r>
              <a:rPr lang="ru-RU" sz="2400" b="1" dirty="0" err="1">
                <a:solidFill>
                  <a:srgbClr val="0000FF"/>
                </a:solidFill>
                <a:latin typeface="Times New Roman" panose="02020603050405020304" pitchFamily="18" charset="0"/>
                <a:cs typeface="Times New Roman" panose="02020603050405020304" pitchFamily="18" charset="0"/>
              </a:rPr>
              <a:t>Trephine</a:t>
            </a:r>
            <a:r>
              <a:rPr lang="ru-RU" sz="2400" b="1" dirty="0">
                <a:solidFill>
                  <a:srgbClr val="0000FF"/>
                </a:solidFill>
                <a:latin typeface="Times New Roman" panose="02020603050405020304" pitchFamily="18" charset="0"/>
                <a:cs typeface="Times New Roman" panose="02020603050405020304" pitchFamily="18" charset="0"/>
              </a:rPr>
              <a:t> (1800 </a:t>
            </a:r>
            <a:r>
              <a:rPr lang="ru-RU" sz="2400" b="1" dirty="0" err="1" smtClean="0">
                <a:solidFill>
                  <a:srgbClr val="0000FF"/>
                </a:solidFill>
                <a:latin typeface="Times New Roman" panose="02020603050405020304" pitchFamily="18" charset="0"/>
                <a:cs typeface="Times New Roman" panose="02020603050405020304" pitchFamily="18" charset="0"/>
              </a:rPr>
              <a:t>рік</a:t>
            </a:r>
            <a:r>
              <a:rPr lang="ru-RU" sz="2400" b="1" dirty="0" smtClean="0">
                <a:solidFill>
                  <a:srgbClr val="0000FF"/>
                </a:solidFill>
                <a:latin typeface="Times New Roman" panose="02020603050405020304" pitchFamily="18" charset="0"/>
                <a:cs typeface="Times New Roman" panose="02020603050405020304" pitchFamily="18" charset="0"/>
              </a:rPr>
              <a:t>)</a:t>
            </a:r>
            <a:endParaRPr lang="ru-RU" sz="2400" b="1" dirty="0">
              <a:solidFill>
                <a:srgbClr val="0000FF"/>
              </a:solidFill>
              <a:latin typeface="Times New Roman" panose="02020603050405020304" pitchFamily="18" charset="0"/>
              <a:cs typeface="Times New Roman" panose="02020603050405020304" pitchFamily="18" charset="0"/>
            </a:endParaRPr>
          </a:p>
        </p:txBody>
      </p:sp>
      <p:pic>
        <p:nvPicPr>
          <p:cNvPr id="16388" name="Picture 10" descr="Медицина в старые времена (14 фото)"/>
          <p:cNvPicPr>
            <a:picLocks noChangeAspect="1" noChangeArrowheads="1"/>
          </p:cNvPicPr>
          <p:nvPr/>
        </p:nvPicPr>
        <p:blipFill>
          <a:blip r:embed="rId3" cstate="print"/>
          <a:srcRect/>
          <a:stretch>
            <a:fillRect/>
          </a:stretch>
        </p:blipFill>
        <p:spPr bwMode="auto">
          <a:xfrm>
            <a:off x="3962400" y="3503613"/>
            <a:ext cx="5048250" cy="3354387"/>
          </a:xfrm>
          <a:prstGeom prst="rect">
            <a:avLst/>
          </a:prstGeom>
          <a:noFill/>
          <a:ln w="9525">
            <a:noFill/>
            <a:miter lim="800000"/>
            <a:headEnd/>
            <a:tailEnd/>
          </a:ln>
        </p:spPr>
      </p:pic>
      <p:sp>
        <p:nvSpPr>
          <p:cNvPr id="109579" name="Rectangle 11"/>
          <p:cNvSpPr>
            <a:spLocks noChangeArrowheads="1"/>
          </p:cNvSpPr>
          <p:nvPr/>
        </p:nvSpPr>
        <p:spPr bwMode="auto">
          <a:xfrm>
            <a:off x="458037" y="2994674"/>
            <a:ext cx="3884525" cy="830997"/>
          </a:xfrm>
          <a:prstGeom prst="rect">
            <a:avLst/>
          </a:prstGeom>
          <a:noFill/>
          <a:ln w="9525">
            <a:noFill/>
            <a:miter lim="800000"/>
            <a:headEnd/>
            <a:tailEnd/>
          </a:ln>
          <a:effectLst/>
        </p:spPr>
        <p:txBody>
          <a:bodyPr wrap="none" anchor="ctr">
            <a:spAutoFit/>
          </a:bodyPr>
          <a:lstStyle/>
          <a:p>
            <a:pPr eaLnBrk="0" hangingPunct="0">
              <a:defRPr/>
            </a:pPr>
            <a:r>
              <a:rPr lang="ru-RU" sz="2400" b="1"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Пилка </a:t>
            </a:r>
            <a:r>
              <a:rPr lang="ru-RU" sz="24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для </a:t>
            </a:r>
            <a:r>
              <a:rPr lang="ru-RU" sz="2400" b="1"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розпилювання</a:t>
            </a:r>
            <a:r>
              <a:rPr lang="ru-RU" sz="2400" b="1"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sz="2400" b="1"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0" hangingPunct="0">
              <a:defRPr/>
            </a:pPr>
            <a:r>
              <a:rPr lang="ru-RU" sz="2400" b="1"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черепа </a:t>
            </a:r>
            <a:r>
              <a:rPr lang="ru-RU" sz="24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(1830)</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24000" y="152400"/>
            <a:ext cx="9144000" cy="685800"/>
          </a:xfrm>
        </p:spPr>
        <p:txBody>
          <a:bodyPr/>
          <a:lstStyle/>
          <a:p>
            <a:r>
              <a:rPr lang="ru-RU" sz="3600" b="1" i="1" dirty="0" err="1">
                <a:solidFill>
                  <a:srgbClr val="FF0000"/>
                </a:solidFill>
                <a:latin typeface="Times New Roman" pitchFamily="18" charset="0"/>
                <a:cs typeface="Times New Roman" pitchFamily="18" charset="0"/>
              </a:rPr>
              <a:t>Хронічна</a:t>
            </a:r>
            <a:r>
              <a:rPr lang="ru-RU" sz="3600" b="1" i="1" dirty="0">
                <a:solidFill>
                  <a:srgbClr val="FF0000"/>
                </a:solidFill>
                <a:latin typeface="Times New Roman" pitchFamily="18" charset="0"/>
                <a:cs typeface="Times New Roman" pitchFamily="18" charset="0"/>
              </a:rPr>
              <a:t> </a:t>
            </a:r>
            <a:r>
              <a:rPr lang="ru-RU" sz="3600" b="1" i="1" dirty="0" err="1">
                <a:solidFill>
                  <a:srgbClr val="FF0000"/>
                </a:solidFill>
                <a:latin typeface="Times New Roman" pitchFamily="18" charset="0"/>
                <a:cs typeface="Times New Roman" pitchFamily="18" charset="0"/>
              </a:rPr>
              <a:t>субдуральна</a:t>
            </a:r>
            <a:r>
              <a:rPr lang="ru-RU" sz="3600" b="1" i="1" dirty="0">
                <a:solidFill>
                  <a:srgbClr val="FF0000"/>
                </a:solidFill>
                <a:latin typeface="Times New Roman" pitchFamily="18" charset="0"/>
                <a:cs typeface="Times New Roman" pitchFamily="18" charset="0"/>
              </a:rPr>
              <a:t> гематома</a:t>
            </a:r>
            <a:endParaRPr lang="cs-CZ" sz="3600" b="1" i="1" dirty="0">
              <a:solidFill>
                <a:srgbClr val="FF0000"/>
              </a:solidFill>
              <a:latin typeface="Times New Roman" pitchFamily="18" charset="0"/>
              <a:cs typeface="Times New Roman" pitchFamily="18" charset="0"/>
            </a:endParaRPr>
          </a:p>
        </p:txBody>
      </p:sp>
      <p:pic>
        <p:nvPicPr>
          <p:cNvPr id="89092" name="Picture 4"/>
          <p:cNvPicPr>
            <a:picLocks noChangeAspect="1" noChangeArrowheads="1"/>
          </p:cNvPicPr>
          <p:nvPr/>
        </p:nvPicPr>
        <p:blipFill>
          <a:blip r:embed="rId2" cstate="print"/>
          <a:srcRect/>
          <a:stretch>
            <a:fillRect/>
          </a:stretch>
        </p:blipFill>
        <p:spPr bwMode="auto">
          <a:xfrm>
            <a:off x="152400" y="3379596"/>
            <a:ext cx="3370263" cy="3505200"/>
          </a:xfrm>
          <a:prstGeom prst="rect">
            <a:avLst/>
          </a:prstGeom>
          <a:noFill/>
          <a:ln w="9525">
            <a:noFill/>
            <a:miter lim="800000"/>
            <a:headEnd/>
            <a:tailEnd/>
          </a:ln>
          <a:effectLst/>
        </p:spPr>
      </p:pic>
      <p:pic>
        <p:nvPicPr>
          <p:cNvPr id="89093" name="Picture 5"/>
          <p:cNvPicPr>
            <a:picLocks noChangeAspect="1" noChangeArrowheads="1"/>
          </p:cNvPicPr>
          <p:nvPr/>
        </p:nvPicPr>
        <p:blipFill>
          <a:blip r:embed="rId3" cstate="print"/>
          <a:srcRect/>
          <a:stretch>
            <a:fillRect/>
          </a:stretch>
        </p:blipFill>
        <p:spPr bwMode="auto">
          <a:xfrm>
            <a:off x="5334000" y="2743200"/>
            <a:ext cx="3774722" cy="3810000"/>
          </a:xfrm>
          <a:prstGeom prst="rect">
            <a:avLst/>
          </a:prstGeom>
          <a:noFill/>
          <a:ln w="9525">
            <a:noFill/>
            <a:miter lim="800000"/>
            <a:headEnd/>
            <a:tailEnd/>
          </a:ln>
          <a:effectLst/>
        </p:spPr>
      </p:pic>
      <p:pic>
        <p:nvPicPr>
          <p:cNvPr id="89097" name="Picture 9"/>
          <p:cNvPicPr>
            <a:picLocks noChangeAspect="1" noChangeArrowheads="1"/>
          </p:cNvPicPr>
          <p:nvPr/>
        </p:nvPicPr>
        <p:blipFill>
          <a:blip r:embed="rId4" cstate="print"/>
          <a:srcRect/>
          <a:stretch>
            <a:fillRect/>
          </a:stretch>
        </p:blipFill>
        <p:spPr bwMode="auto">
          <a:xfrm>
            <a:off x="2667000" y="762000"/>
            <a:ext cx="3482975" cy="3581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6200" name="Picture 8"/>
          <p:cNvPicPr>
            <a:picLocks noChangeAspect="1" noChangeArrowheads="1"/>
          </p:cNvPicPr>
          <p:nvPr/>
        </p:nvPicPr>
        <p:blipFill>
          <a:blip r:embed="rId2" cstate="print"/>
          <a:srcRect/>
          <a:stretch>
            <a:fillRect/>
          </a:stretch>
        </p:blipFill>
        <p:spPr bwMode="auto">
          <a:xfrm>
            <a:off x="1828800" y="152400"/>
            <a:ext cx="4800600" cy="4800600"/>
          </a:xfrm>
          <a:prstGeom prst="rect">
            <a:avLst/>
          </a:prstGeom>
          <a:noFill/>
          <a:ln w="9525">
            <a:noFill/>
            <a:miter lim="800000"/>
            <a:headEnd/>
            <a:tailEnd/>
          </a:ln>
          <a:effectLst/>
        </p:spPr>
      </p:pic>
      <p:pic>
        <p:nvPicPr>
          <p:cNvPr id="136196" name="Picture 4"/>
          <p:cNvPicPr>
            <a:picLocks noChangeAspect="1" noChangeArrowheads="1"/>
          </p:cNvPicPr>
          <p:nvPr/>
        </p:nvPicPr>
        <p:blipFill>
          <a:blip r:embed="rId3" cstate="print"/>
          <a:srcRect/>
          <a:stretch>
            <a:fillRect/>
          </a:stretch>
        </p:blipFill>
        <p:spPr bwMode="auto">
          <a:xfrm>
            <a:off x="5927725" y="533400"/>
            <a:ext cx="3216275" cy="3810000"/>
          </a:xfrm>
          <a:prstGeom prst="rect">
            <a:avLst/>
          </a:prstGeom>
          <a:noFill/>
          <a:ln w="12700">
            <a:noFill/>
            <a:miter lim="800000"/>
            <a:headEnd type="none" w="sm" len="sm"/>
            <a:tailEnd type="none" w="sm" len="sm"/>
          </a:ln>
          <a:effectLst/>
        </p:spPr>
      </p:pic>
      <p:pic>
        <p:nvPicPr>
          <p:cNvPr id="136199" name="Picture 7"/>
          <p:cNvPicPr>
            <a:picLocks noChangeAspect="1" noChangeArrowheads="1"/>
          </p:cNvPicPr>
          <p:nvPr/>
        </p:nvPicPr>
        <p:blipFill>
          <a:blip r:embed="rId4" cstate="print"/>
          <a:srcRect/>
          <a:stretch>
            <a:fillRect/>
          </a:stretch>
        </p:blipFill>
        <p:spPr bwMode="auto">
          <a:xfrm>
            <a:off x="0" y="533400"/>
            <a:ext cx="2984500" cy="3352800"/>
          </a:xfrm>
          <a:prstGeom prst="rect">
            <a:avLst/>
          </a:prstGeom>
          <a:noFill/>
          <a:ln w="9525">
            <a:noFill/>
            <a:miter lim="800000"/>
            <a:headEnd/>
            <a:tailEnd/>
          </a:ln>
          <a:effectLst/>
        </p:spPr>
      </p:pic>
      <p:sp>
        <p:nvSpPr>
          <p:cNvPr id="136197" name="Rectangle 5"/>
          <p:cNvSpPr>
            <a:spLocks noChangeArrowheads="1"/>
          </p:cNvSpPr>
          <p:nvPr/>
        </p:nvSpPr>
        <p:spPr bwMode="auto">
          <a:xfrm>
            <a:off x="0" y="76200"/>
            <a:ext cx="9144000" cy="457200"/>
          </a:xfrm>
          <a:prstGeom prst="rect">
            <a:avLst/>
          </a:prstGeom>
          <a:noFill/>
          <a:ln w="9525">
            <a:noFill/>
            <a:miter lim="800000"/>
            <a:headEnd/>
            <a:tailEnd/>
          </a:ln>
          <a:effectLst/>
        </p:spPr>
        <p:txBody>
          <a:bodyPr anchor="ctr"/>
          <a:lstStyle/>
          <a:p>
            <a:pPr algn="ctr"/>
            <a:r>
              <a:rPr lang="ru-RU" sz="2800" b="1" i="1" dirty="0" err="1">
                <a:solidFill>
                  <a:srgbClr val="FF0000"/>
                </a:solidFill>
                <a:latin typeface="Times New Roman" pitchFamily="18" charset="0"/>
                <a:cs typeface="Times New Roman" pitchFamily="18" charset="0"/>
              </a:rPr>
              <a:t>Субдуральні</a:t>
            </a:r>
            <a:r>
              <a:rPr lang="ru-RU" sz="2800" b="1" i="1" dirty="0">
                <a:solidFill>
                  <a:srgbClr val="FF0000"/>
                </a:solidFill>
                <a:latin typeface="Times New Roman" pitchFamily="18" charset="0"/>
                <a:cs typeface="Times New Roman" pitchFamily="18" charset="0"/>
              </a:rPr>
              <a:t> </a:t>
            </a:r>
            <a:r>
              <a:rPr lang="ru-RU" sz="2800" b="1" i="1" dirty="0" err="1">
                <a:solidFill>
                  <a:srgbClr val="FF0000"/>
                </a:solidFill>
                <a:latin typeface="Times New Roman" pitchFamily="18" charset="0"/>
                <a:cs typeface="Times New Roman" pitchFamily="18" charset="0"/>
              </a:rPr>
              <a:t>посттравматичні</a:t>
            </a:r>
            <a:r>
              <a:rPr lang="ru-RU" sz="2800" b="1" i="1" dirty="0">
                <a:solidFill>
                  <a:srgbClr val="FF0000"/>
                </a:solidFill>
                <a:latin typeface="Times New Roman" pitchFamily="18" charset="0"/>
                <a:cs typeface="Times New Roman" pitchFamily="18" charset="0"/>
              </a:rPr>
              <a:t> </a:t>
            </a:r>
            <a:r>
              <a:rPr lang="ru-RU" sz="2800" b="1" i="1" dirty="0" err="1">
                <a:solidFill>
                  <a:srgbClr val="FF0000"/>
                </a:solidFill>
                <a:latin typeface="Times New Roman" pitchFamily="18" charset="0"/>
                <a:cs typeface="Times New Roman" pitchFamily="18" charset="0"/>
              </a:rPr>
              <a:t>гігроми</a:t>
            </a:r>
            <a:endParaRPr lang="cs-CZ" sz="2800" b="1" i="1" dirty="0">
              <a:solidFill>
                <a:srgbClr val="FF0000"/>
              </a:solidFill>
              <a:latin typeface="Times New Roman" pitchFamily="18" charset="0"/>
              <a:cs typeface="Times New Roman" pitchFamily="18" charset="0"/>
            </a:endParaRPr>
          </a:p>
        </p:txBody>
      </p:sp>
      <p:pic>
        <p:nvPicPr>
          <p:cNvPr id="136201" name="Picture 9"/>
          <p:cNvPicPr>
            <a:picLocks noChangeAspect="1" noChangeArrowheads="1"/>
          </p:cNvPicPr>
          <p:nvPr/>
        </p:nvPicPr>
        <p:blipFill>
          <a:blip r:embed="rId5" cstate="print"/>
          <a:srcRect/>
          <a:stretch>
            <a:fillRect/>
          </a:stretch>
        </p:blipFill>
        <p:spPr bwMode="auto">
          <a:xfrm>
            <a:off x="0" y="3733800"/>
            <a:ext cx="3124200" cy="3124200"/>
          </a:xfrm>
          <a:prstGeom prst="rect">
            <a:avLst/>
          </a:prstGeom>
          <a:noFill/>
          <a:ln w="9525">
            <a:noFill/>
            <a:miter lim="800000"/>
            <a:headEnd/>
            <a:tailEnd/>
          </a:ln>
          <a:effectLst/>
        </p:spPr>
      </p:pic>
      <p:pic>
        <p:nvPicPr>
          <p:cNvPr id="136202" name="Picture 10"/>
          <p:cNvPicPr>
            <a:picLocks noChangeAspect="1" noChangeArrowheads="1"/>
          </p:cNvPicPr>
          <p:nvPr/>
        </p:nvPicPr>
        <p:blipFill>
          <a:blip r:embed="rId6" cstate="print"/>
          <a:srcRect/>
          <a:stretch>
            <a:fillRect/>
          </a:stretch>
        </p:blipFill>
        <p:spPr bwMode="auto">
          <a:xfrm>
            <a:off x="3505200" y="4114800"/>
            <a:ext cx="2401888"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3894" name="Picture 6" descr="1256570873"/>
          <p:cNvPicPr>
            <a:picLocks noChangeAspect="1" noChangeArrowheads="1"/>
          </p:cNvPicPr>
          <p:nvPr/>
        </p:nvPicPr>
        <p:blipFill>
          <a:blip r:embed="rId2" cstate="print"/>
          <a:srcRect/>
          <a:stretch>
            <a:fillRect/>
          </a:stretch>
        </p:blipFill>
        <p:spPr bwMode="auto">
          <a:xfrm>
            <a:off x="0" y="736600"/>
            <a:ext cx="3581400" cy="2990850"/>
          </a:xfrm>
          <a:prstGeom prst="rect">
            <a:avLst/>
          </a:prstGeom>
          <a:noFill/>
        </p:spPr>
      </p:pic>
      <p:pic>
        <p:nvPicPr>
          <p:cNvPr id="293903" name="Picture 15" descr="d70cdec214f5"/>
          <p:cNvPicPr>
            <a:picLocks noChangeAspect="1" noChangeArrowheads="1"/>
          </p:cNvPicPr>
          <p:nvPr/>
        </p:nvPicPr>
        <p:blipFill>
          <a:blip r:embed="rId3" cstate="print"/>
          <a:srcRect/>
          <a:stretch>
            <a:fillRect/>
          </a:stretch>
        </p:blipFill>
        <p:spPr bwMode="auto">
          <a:xfrm>
            <a:off x="3295650" y="685800"/>
            <a:ext cx="2400300" cy="3200400"/>
          </a:xfrm>
          <a:prstGeom prst="rect">
            <a:avLst/>
          </a:prstGeom>
          <a:noFill/>
        </p:spPr>
      </p:pic>
      <p:pic>
        <p:nvPicPr>
          <p:cNvPr id="293897" name="Picture 9" descr="rrr-31"/>
          <p:cNvPicPr>
            <a:picLocks noChangeAspect="1" noChangeArrowheads="1"/>
          </p:cNvPicPr>
          <p:nvPr/>
        </p:nvPicPr>
        <p:blipFill>
          <a:blip r:embed="rId4" cstate="print"/>
          <a:srcRect/>
          <a:stretch>
            <a:fillRect/>
          </a:stretch>
        </p:blipFill>
        <p:spPr bwMode="auto">
          <a:xfrm>
            <a:off x="0" y="3581400"/>
            <a:ext cx="3276600" cy="3276600"/>
          </a:xfrm>
          <a:prstGeom prst="rect">
            <a:avLst/>
          </a:prstGeom>
          <a:noFill/>
        </p:spPr>
      </p:pic>
      <p:sp>
        <p:nvSpPr>
          <p:cNvPr id="293892" name="Rectangle 4"/>
          <p:cNvSpPr>
            <a:spLocks noGrp="1" noChangeArrowheads="1"/>
          </p:cNvSpPr>
          <p:nvPr>
            <p:ph type="title"/>
          </p:nvPr>
        </p:nvSpPr>
        <p:spPr>
          <a:xfrm>
            <a:off x="2133600" y="0"/>
            <a:ext cx="5867400" cy="487363"/>
          </a:xfrm>
        </p:spPr>
        <p:txBody>
          <a:bodyPr>
            <a:normAutofit fontScale="90000"/>
          </a:bodyPr>
          <a:lstStyle/>
          <a:p>
            <a:r>
              <a:rPr lang="ru-RU" sz="2800" b="1" i="1" dirty="0" smtClean="0">
                <a:solidFill>
                  <a:srgbClr val="FF0000"/>
                </a:solidFill>
                <a:latin typeface="Times New Roman" pitchFamily="18" charset="0"/>
                <a:cs typeface="Times New Roman" pitchFamily="18" charset="0"/>
              </a:rPr>
              <a:t>Напружена </a:t>
            </a:r>
            <a:r>
              <a:rPr lang="ru-RU" sz="2800" b="1" i="1" dirty="0" err="1">
                <a:solidFill>
                  <a:srgbClr val="FF0000"/>
                </a:solidFill>
                <a:latin typeface="Times New Roman" pitchFamily="18" charset="0"/>
                <a:cs typeface="Times New Roman" pitchFamily="18" charset="0"/>
              </a:rPr>
              <a:t>пневмоцефалія</a:t>
            </a:r>
            <a:endParaRPr lang="ru-RU" sz="2800" b="1" i="1" dirty="0">
              <a:solidFill>
                <a:srgbClr val="FF0000"/>
              </a:solidFill>
              <a:latin typeface="Times New Roman" pitchFamily="18" charset="0"/>
              <a:cs typeface="Times New Roman" pitchFamily="18" charset="0"/>
            </a:endParaRPr>
          </a:p>
        </p:txBody>
      </p:sp>
      <p:pic>
        <p:nvPicPr>
          <p:cNvPr id="293899" name="Picture 11" descr="SDH_subacute0002"/>
          <p:cNvPicPr>
            <a:picLocks noChangeAspect="1" noChangeArrowheads="1"/>
          </p:cNvPicPr>
          <p:nvPr/>
        </p:nvPicPr>
        <p:blipFill>
          <a:blip r:embed="rId5" cstate="print"/>
          <a:srcRect/>
          <a:stretch>
            <a:fillRect/>
          </a:stretch>
        </p:blipFill>
        <p:spPr bwMode="auto">
          <a:xfrm>
            <a:off x="3352800" y="3733800"/>
            <a:ext cx="3124200" cy="3124200"/>
          </a:xfrm>
          <a:prstGeom prst="rect">
            <a:avLst/>
          </a:prstGeom>
          <a:noFill/>
        </p:spPr>
      </p:pic>
      <p:pic>
        <p:nvPicPr>
          <p:cNvPr id="293901" name="Picture 13" descr="1256570714"/>
          <p:cNvPicPr>
            <a:picLocks noChangeAspect="1" noChangeArrowheads="1"/>
          </p:cNvPicPr>
          <p:nvPr/>
        </p:nvPicPr>
        <p:blipFill>
          <a:blip r:embed="rId6" cstate="print"/>
          <a:srcRect/>
          <a:stretch>
            <a:fillRect/>
          </a:stretch>
        </p:blipFill>
        <p:spPr bwMode="auto">
          <a:xfrm>
            <a:off x="5715000" y="1066800"/>
            <a:ext cx="3429000" cy="2868613"/>
          </a:xfrm>
          <a:prstGeom prst="rect">
            <a:avLst/>
          </a:prstGeom>
          <a:noFill/>
        </p:spPr>
      </p:pic>
      <p:pic>
        <p:nvPicPr>
          <p:cNvPr id="293895" name="Picture 7"/>
          <p:cNvPicPr>
            <a:picLocks noChangeAspect="1" noChangeArrowheads="1"/>
          </p:cNvPicPr>
          <p:nvPr/>
        </p:nvPicPr>
        <p:blipFill>
          <a:blip r:embed="rId7" cstate="print"/>
          <a:srcRect/>
          <a:stretch>
            <a:fillRect/>
          </a:stretch>
        </p:blipFill>
        <p:spPr bwMode="auto">
          <a:xfrm>
            <a:off x="6096000" y="4159250"/>
            <a:ext cx="3048000" cy="2405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67" name="Picture 11" descr="AHM_T2ax03"/>
          <p:cNvPicPr>
            <a:picLocks noChangeAspect="1" noChangeArrowheads="1"/>
          </p:cNvPicPr>
          <p:nvPr/>
        </p:nvPicPr>
        <p:blipFill>
          <a:blip r:embed="rId2" cstate="print"/>
          <a:srcRect/>
          <a:stretch>
            <a:fillRect/>
          </a:stretch>
        </p:blipFill>
        <p:spPr bwMode="auto">
          <a:xfrm>
            <a:off x="2819400" y="0"/>
            <a:ext cx="3848100" cy="3840163"/>
          </a:xfrm>
          <a:prstGeom prst="rect">
            <a:avLst/>
          </a:prstGeom>
          <a:noFill/>
        </p:spPr>
      </p:pic>
      <p:sp>
        <p:nvSpPr>
          <p:cNvPr id="96258" name="Rectangle 2"/>
          <p:cNvSpPr>
            <a:spLocks noGrp="1" noChangeArrowheads="1"/>
          </p:cNvSpPr>
          <p:nvPr>
            <p:ph type="title"/>
          </p:nvPr>
        </p:nvSpPr>
        <p:spPr>
          <a:xfrm>
            <a:off x="762000" y="0"/>
            <a:ext cx="9144000" cy="715963"/>
          </a:xfrm>
        </p:spPr>
        <p:txBody>
          <a:bodyPr>
            <a:normAutofit/>
          </a:bodyPr>
          <a:lstStyle/>
          <a:p>
            <a:r>
              <a:rPr lang="ru-RU" b="1" i="1" dirty="0" err="1" smtClean="0">
                <a:solidFill>
                  <a:srgbClr val="FF0000"/>
                </a:solidFill>
                <a:latin typeface="Times New Roman" pitchFamily="18" charset="0"/>
                <a:cs typeface="Times New Roman" pitchFamily="18" charset="0"/>
              </a:rPr>
              <a:t>Внутрішньомозкова</a:t>
            </a:r>
            <a:r>
              <a:rPr lang="ru-RU" b="1" i="1" dirty="0" smtClean="0">
                <a:solidFill>
                  <a:srgbClr val="FF0000"/>
                </a:solidFill>
                <a:latin typeface="Times New Roman" pitchFamily="18" charset="0"/>
                <a:cs typeface="Times New Roman" pitchFamily="18" charset="0"/>
              </a:rPr>
              <a:t> </a:t>
            </a:r>
            <a:r>
              <a:rPr lang="ru-RU" b="1" i="1" dirty="0">
                <a:solidFill>
                  <a:srgbClr val="FF0000"/>
                </a:solidFill>
                <a:latin typeface="Times New Roman" pitchFamily="18" charset="0"/>
                <a:cs typeface="Times New Roman" pitchFamily="18" charset="0"/>
              </a:rPr>
              <a:t>гематома(МРТ)</a:t>
            </a:r>
          </a:p>
        </p:txBody>
      </p:sp>
      <p:pic>
        <p:nvPicPr>
          <p:cNvPr id="96263" name="Picture 7" descr="AHM_T2cor01"/>
          <p:cNvPicPr>
            <a:picLocks noChangeAspect="1" noChangeArrowheads="1"/>
          </p:cNvPicPr>
          <p:nvPr/>
        </p:nvPicPr>
        <p:blipFill>
          <a:blip r:embed="rId3" cstate="print"/>
          <a:srcRect/>
          <a:stretch>
            <a:fillRect/>
          </a:stretch>
        </p:blipFill>
        <p:spPr bwMode="auto">
          <a:xfrm>
            <a:off x="0" y="3132138"/>
            <a:ext cx="3733800" cy="3725862"/>
          </a:xfrm>
          <a:prstGeom prst="rect">
            <a:avLst/>
          </a:prstGeom>
          <a:noFill/>
        </p:spPr>
      </p:pic>
      <p:pic>
        <p:nvPicPr>
          <p:cNvPr id="96265" name="Picture 9" descr="AHM_T2ax06"/>
          <p:cNvPicPr>
            <a:picLocks noChangeAspect="1" noChangeArrowheads="1"/>
          </p:cNvPicPr>
          <p:nvPr/>
        </p:nvPicPr>
        <p:blipFill>
          <a:blip r:embed="rId4" cstate="print"/>
          <a:srcRect/>
          <a:stretch>
            <a:fillRect/>
          </a:stretch>
        </p:blipFill>
        <p:spPr bwMode="auto">
          <a:xfrm>
            <a:off x="5562600" y="3282950"/>
            <a:ext cx="3581400" cy="3575050"/>
          </a:xfrm>
          <a:prstGeom prst="rect">
            <a:avLst/>
          </a:prstGeom>
          <a:noFill/>
        </p:spPr>
      </p:pic>
      <p:pic>
        <p:nvPicPr>
          <p:cNvPr id="96269" name="Picture 13" descr="ANd9GcQzqoGXrOyCIK47hNCAP3TLG4vjTMmnwhn3qBr2Fb8B-Q2T4wnu8Q">
            <a:hlinkClick r:id="rId5"/>
          </p:cNvPr>
          <p:cNvPicPr>
            <a:picLocks noChangeAspect="1" noChangeArrowheads="1"/>
          </p:cNvPicPr>
          <p:nvPr/>
        </p:nvPicPr>
        <p:blipFill>
          <a:blip r:embed="rId6" cstate="print"/>
          <a:srcRect/>
          <a:stretch>
            <a:fillRect/>
          </a:stretch>
        </p:blipFill>
        <p:spPr bwMode="auto">
          <a:xfrm>
            <a:off x="6553200" y="619125"/>
            <a:ext cx="2590800" cy="2590800"/>
          </a:xfrm>
          <a:prstGeom prst="rect">
            <a:avLst/>
          </a:prstGeom>
          <a:noFill/>
        </p:spPr>
      </p:pic>
      <p:pic>
        <p:nvPicPr>
          <p:cNvPr id="96271" name="Picture 15" descr="826b5fa01d78703fbee700dbb0a91b72"/>
          <p:cNvPicPr>
            <a:picLocks noChangeAspect="1" noChangeArrowheads="1"/>
          </p:cNvPicPr>
          <p:nvPr/>
        </p:nvPicPr>
        <p:blipFill>
          <a:blip r:embed="rId7" cstate="print"/>
          <a:srcRect/>
          <a:stretch>
            <a:fillRect/>
          </a:stretch>
        </p:blipFill>
        <p:spPr bwMode="auto">
          <a:xfrm>
            <a:off x="36844" y="595313"/>
            <a:ext cx="3352800" cy="2536825"/>
          </a:xfrm>
          <a:prstGeom prst="rect">
            <a:avLst/>
          </a:prstGeom>
          <a:noFill/>
        </p:spPr>
      </p:pic>
      <p:pic>
        <p:nvPicPr>
          <p:cNvPr id="96273" name="Picture 17" descr="1011_1011_1"/>
          <p:cNvPicPr>
            <a:picLocks noChangeAspect="1" noChangeArrowheads="1"/>
          </p:cNvPicPr>
          <p:nvPr/>
        </p:nvPicPr>
        <p:blipFill>
          <a:blip r:embed="rId8" cstate="print"/>
          <a:srcRect/>
          <a:stretch>
            <a:fillRect/>
          </a:stretch>
        </p:blipFill>
        <p:spPr bwMode="auto">
          <a:xfrm>
            <a:off x="3657600" y="3733800"/>
            <a:ext cx="2447925" cy="26670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1733" name="Picture 5" descr="ICH"/>
          <p:cNvPicPr>
            <a:picLocks noChangeAspect="1" noChangeArrowheads="1"/>
          </p:cNvPicPr>
          <p:nvPr/>
        </p:nvPicPr>
        <p:blipFill>
          <a:blip r:embed="rId2" cstate="print"/>
          <a:srcRect/>
          <a:stretch>
            <a:fillRect/>
          </a:stretch>
        </p:blipFill>
        <p:spPr bwMode="auto">
          <a:xfrm>
            <a:off x="3810000" y="533400"/>
            <a:ext cx="6019800" cy="6019800"/>
          </a:xfrm>
          <a:prstGeom prst="rect">
            <a:avLst/>
          </a:prstGeom>
          <a:noFill/>
          <a:ln w="9525">
            <a:noFill/>
            <a:miter lim="800000"/>
            <a:headEnd/>
            <a:tailEnd/>
          </a:ln>
        </p:spPr>
      </p:pic>
      <p:pic>
        <p:nvPicPr>
          <p:cNvPr id="201734" name="Picture 3" descr="001ins_haemor"/>
          <p:cNvPicPr>
            <a:picLocks noChangeAspect="1" noChangeArrowheads="1"/>
          </p:cNvPicPr>
          <p:nvPr/>
        </p:nvPicPr>
        <p:blipFill>
          <a:blip r:embed="rId3" cstate="print"/>
          <a:srcRect/>
          <a:stretch>
            <a:fillRect/>
          </a:stretch>
        </p:blipFill>
        <p:spPr bwMode="auto">
          <a:xfrm>
            <a:off x="0" y="685800"/>
            <a:ext cx="4773613" cy="6172200"/>
          </a:xfrm>
          <a:prstGeom prst="rect">
            <a:avLst/>
          </a:prstGeom>
          <a:noFill/>
          <a:ln w="9525">
            <a:noFill/>
            <a:miter lim="800000"/>
            <a:headEnd/>
            <a:tailEnd/>
          </a:ln>
        </p:spPr>
      </p:pic>
      <p:sp>
        <p:nvSpPr>
          <p:cNvPr id="201732" name="Rectangle 4"/>
          <p:cNvSpPr>
            <a:spLocks noGrp="1" noChangeArrowheads="1"/>
          </p:cNvSpPr>
          <p:nvPr>
            <p:ph type="title"/>
          </p:nvPr>
        </p:nvSpPr>
        <p:spPr>
          <a:xfrm>
            <a:off x="1295400" y="76200"/>
            <a:ext cx="7848600" cy="990600"/>
          </a:xfrm>
          <a:noFill/>
          <a:ln/>
        </p:spPr>
        <p:txBody>
          <a:bodyPr>
            <a:normAutofit fontScale="90000"/>
          </a:bodyPr>
          <a:lstStyle/>
          <a:p>
            <a:pPr algn="ctr"/>
            <a:r>
              <a:rPr lang="ru-RU" sz="3200" b="1" i="1" dirty="0" err="1" smtClean="0">
                <a:solidFill>
                  <a:srgbClr val="FF0000"/>
                </a:solidFill>
                <a:latin typeface="Times New Roman" pitchFamily="18" charset="0"/>
                <a:cs typeface="Times New Roman" pitchFamily="18" charset="0"/>
              </a:rPr>
              <a:t>Вентрикулярно-паренхіматозний</a:t>
            </a:r>
            <a:r>
              <a:rPr lang="ru-RU" sz="3200" b="1" i="1" dirty="0" smtClean="0">
                <a:solidFill>
                  <a:srgbClr val="FF0000"/>
                </a:solidFill>
                <a:latin typeface="Times New Roman" pitchFamily="18" charset="0"/>
                <a:cs typeface="Times New Roman" pitchFamily="18" charset="0"/>
              </a:rPr>
              <a:t> </a:t>
            </a:r>
            <a:r>
              <a:rPr lang="ru-RU" sz="3200" b="1" i="1" dirty="0" err="1">
                <a:solidFill>
                  <a:srgbClr val="FF0000"/>
                </a:solidFill>
                <a:latin typeface="Times New Roman" pitchFamily="18" charset="0"/>
                <a:cs typeface="Times New Roman" pitchFamily="18" charset="0"/>
              </a:rPr>
              <a:t>крововилив</a:t>
            </a:r>
            <a:endParaRPr lang="ru-RU" sz="32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5" name="Picture 7"/>
          <p:cNvPicPr>
            <a:picLocks noChangeAspect="1" noChangeArrowheads="1"/>
          </p:cNvPicPr>
          <p:nvPr/>
        </p:nvPicPr>
        <p:blipFill>
          <a:blip r:embed="rId2" cstate="print"/>
          <a:srcRect/>
          <a:stretch>
            <a:fillRect/>
          </a:stretch>
        </p:blipFill>
        <p:spPr bwMode="auto">
          <a:xfrm>
            <a:off x="4724400" y="0"/>
            <a:ext cx="4419600" cy="3657600"/>
          </a:xfrm>
          <a:prstGeom prst="rect">
            <a:avLst/>
          </a:prstGeom>
          <a:noFill/>
          <a:ln w="9525">
            <a:noFill/>
            <a:miter lim="800000"/>
            <a:headEnd/>
            <a:tailEnd/>
          </a:ln>
          <a:effectLst/>
        </p:spPr>
      </p:pic>
      <p:sp>
        <p:nvSpPr>
          <p:cNvPr id="181250" name="Rectangle 2"/>
          <p:cNvSpPr>
            <a:spLocks noGrp="1" noChangeArrowheads="1"/>
          </p:cNvSpPr>
          <p:nvPr>
            <p:ph type="title"/>
          </p:nvPr>
        </p:nvSpPr>
        <p:spPr>
          <a:xfrm>
            <a:off x="6324600" y="2514600"/>
            <a:ext cx="2819400" cy="1219200"/>
          </a:xfrm>
        </p:spPr>
        <p:txBody>
          <a:bodyPr/>
          <a:lstStyle/>
          <a:p>
            <a:r>
              <a:rPr lang="ru-RU" sz="6000" b="1" i="1" dirty="0">
                <a:solidFill>
                  <a:srgbClr val="FF0000"/>
                </a:solidFill>
                <a:effectLst>
                  <a:outerShdw blurRad="38100" dist="38100" dir="2700000" algn="tl">
                    <a:srgbClr val="000000"/>
                  </a:outerShdw>
                </a:effectLst>
              </a:rPr>
              <a:t>САК</a:t>
            </a:r>
          </a:p>
        </p:txBody>
      </p:sp>
      <p:pic>
        <p:nvPicPr>
          <p:cNvPr id="181252" name="Picture 4"/>
          <p:cNvPicPr>
            <a:picLocks noChangeAspect="1" noChangeArrowheads="1"/>
          </p:cNvPicPr>
          <p:nvPr/>
        </p:nvPicPr>
        <p:blipFill>
          <a:blip r:embed="rId3" cstate="print"/>
          <a:srcRect/>
          <a:stretch>
            <a:fillRect/>
          </a:stretch>
        </p:blipFill>
        <p:spPr bwMode="auto">
          <a:xfrm>
            <a:off x="0" y="0"/>
            <a:ext cx="5334000" cy="6858000"/>
          </a:xfrm>
          <a:prstGeom prst="rect">
            <a:avLst/>
          </a:prstGeom>
          <a:noFill/>
          <a:ln w="9525">
            <a:solidFill>
              <a:schemeClr val="folHlink"/>
            </a:solidFill>
            <a:miter lim="800000"/>
            <a:headEnd/>
            <a:tailEnd/>
          </a:ln>
          <a:effectLst/>
        </p:spPr>
      </p:pic>
      <p:pic>
        <p:nvPicPr>
          <p:cNvPr id="181253" name="Picture 5"/>
          <p:cNvPicPr>
            <a:picLocks noChangeAspect="1" noChangeArrowheads="1"/>
          </p:cNvPicPr>
          <p:nvPr/>
        </p:nvPicPr>
        <p:blipFill>
          <a:blip r:embed="rId4" cstate="print"/>
          <a:srcRect/>
          <a:stretch>
            <a:fillRect/>
          </a:stretch>
        </p:blipFill>
        <p:spPr bwMode="auto">
          <a:xfrm>
            <a:off x="5334000" y="3657600"/>
            <a:ext cx="3810000"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6" name="Picture 4"/>
          <p:cNvPicPr>
            <a:picLocks noChangeAspect="1" noChangeArrowheads="1"/>
          </p:cNvPicPr>
          <p:nvPr/>
        </p:nvPicPr>
        <p:blipFill>
          <a:blip r:embed="rId2" cstate="print"/>
          <a:srcRect/>
          <a:stretch>
            <a:fillRect/>
          </a:stretch>
        </p:blipFill>
        <p:spPr bwMode="auto">
          <a:xfrm>
            <a:off x="5257800" y="0"/>
            <a:ext cx="3886200" cy="3886200"/>
          </a:xfrm>
          <a:prstGeom prst="rect">
            <a:avLst/>
          </a:prstGeom>
          <a:noFill/>
          <a:ln w="9525">
            <a:noFill/>
            <a:miter lim="800000"/>
            <a:headEnd/>
            <a:tailEnd/>
          </a:ln>
          <a:effectLst/>
        </p:spPr>
      </p:pic>
      <p:pic>
        <p:nvPicPr>
          <p:cNvPr id="300034" name="Picture 2"/>
          <p:cNvPicPr>
            <a:picLocks noChangeAspect="1" noChangeArrowheads="1"/>
          </p:cNvPicPr>
          <p:nvPr/>
        </p:nvPicPr>
        <p:blipFill>
          <a:blip r:embed="rId3" cstate="print"/>
          <a:srcRect/>
          <a:stretch>
            <a:fillRect/>
          </a:stretch>
        </p:blipFill>
        <p:spPr bwMode="auto">
          <a:xfrm>
            <a:off x="0" y="0"/>
            <a:ext cx="3200400" cy="3048000"/>
          </a:xfrm>
          <a:prstGeom prst="rect">
            <a:avLst/>
          </a:prstGeom>
          <a:noFill/>
          <a:ln w="9525">
            <a:noFill/>
            <a:miter lim="800000"/>
            <a:headEnd/>
            <a:tailEnd/>
          </a:ln>
          <a:effectLst/>
        </p:spPr>
      </p:pic>
      <p:pic>
        <p:nvPicPr>
          <p:cNvPr id="300037" name="Picture 5"/>
          <p:cNvPicPr>
            <a:picLocks noChangeAspect="1" noChangeArrowheads="1"/>
          </p:cNvPicPr>
          <p:nvPr/>
        </p:nvPicPr>
        <p:blipFill>
          <a:blip r:embed="rId4" cstate="print"/>
          <a:srcRect/>
          <a:stretch>
            <a:fillRect/>
          </a:stretch>
        </p:blipFill>
        <p:spPr bwMode="auto">
          <a:xfrm>
            <a:off x="-76200" y="3097213"/>
            <a:ext cx="6400800" cy="3760787"/>
          </a:xfrm>
          <a:prstGeom prst="rect">
            <a:avLst/>
          </a:prstGeom>
          <a:noFill/>
          <a:ln w="9525">
            <a:noFill/>
            <a:miter lim="800000"/>
            <a:headEnd/>
            <a:tailEnd/>
          </a:ln>
          <a:effectLst/>
        </p:spPr>
      </p:pic>
      <p:sp>
        <p:nvSpPr>
          <p:cNvPr id="300039" name="Rectangle 7"/>
          <p:cNvSpPr>
            <a:spLocks noChangeArrowheads="1"/>
          </p:cNvSpPr>
          <p:nvPr/>
        </p:nvSpPr>
        <p:spPr bwMode="auto">
          <a:xfrm>
            <a:off x="6324600" y="4114800"/>
            <a:ext cx="2590800" cy="1219200"/>
          </a:xfrm>
          <a:prstGeom prst="rect">
            <a:avLst/>
          </a:prstGeom>
          <a:noFill/>
          <a:ln w="9525">
            <a:noFill/>
            <a:miter lim="800000"/>
            <a:headEnd/>
            <a:tailEnd/>
          </a:ln>
          <a:effectLst/>
        </p:spPr>
        <p:txBody>
          <a:bodyPr anchor="ctr"/>
          <a:lstStyle/>
          <a:p>
            <a:pPr algn="ctr"/>
            <a:r>
              <a:rPr lang="ru-RU" sz="6000" b="1" i="1" dirty="0">
                <a:solidFill>
                  <a:srgbClr val="0000FF"/>
                </a:solidFill>
                <a:effectLst>
                  <a:outerShdw blurRad="38100" dist="38100" dir="2700000" algn="tl">
                    <a:srgbClr val="C0C0C0"/>
                  </a:outerShdw>
                </a:effectLst>
              </a:rPr>
              <a:t>САК</a:t>
            </a:r>
          </a:p>
        </p:txBody>
      </p:sp>
      <p:pic>
        <p:nvPicPr>
          <p:cNvPr id="300040" name="Picture 8" descr="image005"/>
          <p:cNvPicPr>
            <a:picLocks noChangeAspect="1" noChangeArrowheads="1"/>
          </p:cNvPicPr>
          <p:nvPr/>
        </p:nvPicPr>
        <p:blipFill>
          <a:blip r:embed="rId5" cstate="print"/>
          <a:srcRect/>
          <a:stretch>
            <a:fillRect/>
          </a:stretch>
        </p:blipFill>
        <p:spPr bwMode="auto">
          <a:xfrm>
            <a:off x="2522538" y="0"/>
            <a:ext cx="2709862" cy="3048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0905" name="Rectangle 9"/>
          <p:cNvSpPr>
            <a:spLocks noGrp="1" noChangeArrowheads="1"/>
          </p:cNvSpPr>
          <p:nvPr>
            <p:ph type="title"/>
          </p:nvPr>
        </p:nvSpPr>
        <p:spPr>
          <a:xfrm>
            <a:off x="838200" y="228600"/>
            <a:ext cx="9144000" cy="685800"/>
          </a:xfrm>
          <a:noFill/>
          <a:ln/>
        </p:spPr>
        <p:txBody>
          <a:bodyPr>
            <a:normAutofit/>
          </a:bodyPr>
          <a:lstStyle/>
          <a:p>
            <a:r>
              <a:rPr lang="ru-RU" sz="3500" b="1" i="1" dirty="0" err="1" smtClean="0">
                <a:solidFill>
                  <a:srgbClr val="FF0000"/>
                </a:solidFill>
                <a:latin typeface="Times New Roman" pitchFamily="18" charset="0"/>
                <a:cs typeface="Times New Roman" pitchFamily="18" charset="0"/>
              </a:rPr>
              <a:t>Вогнище</a:t>
            </a:r>
            <a:r>
              <a:rPr lang="ru-RU" sz="3500" b="1" i="1" dirty="0" smtClean="0">
                <a:solidFill>
                  <a:srgbClr val="FF0000"/>
                </a:solidFill>
                <a:latin typeface="Times New Roman" pitchFamily="18" charset="0"/>
                <a:cs typeface="Times New Roman" pitchFamily="18" charset="0"/>
              </a:rPr>
              <a:t> </a:t>
            </a:r>
            <a:r>
              <a:rPr lang="ru-RU" sz="3500" b="1" i="1" dirty="0" err="1">
                <a:solidFill>
                  <a:srgbClr val="FF0000"/>
                </a:solidFill>
                <a:latin typeface="Times New Roman" pitchFamily="18" charset="0"/>
                <a:cs typeface="Times New Roman" pitchFamily="18" charset="0"/>
              </a:rPr>
              <a:t>контузії</a:t>
            </a:r>
            <a:r>
              <a:rPr lang="ru-RU" sz="3500" b="1" i="1" dirty="0">
                <a:solidFill>
                  <a:srgbClr val="FF0000"/>
                </a:solidFill>
                <a:latin typeface="Times New Roman" pitchFamily="18" charset="0"/>
                <a:cs typeface="Times New Roman" pitchFamily="18" charset="0"/>
              </a:rPr>
              <a:t> </a:t>
            </a:r>
            <a:r>
              <a:rPr lang="ru-RU" sz="3500" b="1" i="1" dirty="0" err="1">
                <a:solidFill>
                  <a:srgbClr val="FF0000"/>
                </a:solidFill>
                <a:latin typeface="Times New Roman" pitchFamily="18" charset="0"/>
                <a:cs typeface="Times New Roman" pitchFamily="18" charset="0"/>
              </a:rPr>
              <a:t>лобової</a:t>
            </a:r>
            <a:r>
              <a:rPr lang="ru-RU" sz="3500" b="1" i="1" dirty="0">
                <a:solidFill>
                  <a:srgbClr val="FF0000"/>
                </a:solidFill>
                <a:latin typeface="Times New Roman" pitchFamily="18" charset="0"/>
                <a:cs typeface="Times New Roman" pitchFamily="18" charset="0"/>
              </a:rPr>
              <a:t> </a:t>
            </a:r>
            <a:r>
              <a:rPr lang="ru-RU" sz="3500" b="1" i="1" dirty="0" err="1">
                <a:solidFill>
                  <a:srgbClr val="FF0000"/>
                </a:solidFill>
                <a:latin typeface="Times New Roman" pitchFamily="18" charset="0"/>
                <a:cs typeface="Times New Roman" pitchFamily="18" charset="0"/>
              </a:rPr>
              <a:t>частки</a:t>
            </a:r>
            <a:r>
              <a:rPr lang="ru-RU" sz="3500" b="1" i="1" dirty="0">
                <a:solidFill>
                  <a:srgbClr val="FF0000"/>
                </a:solidFill>
                <a:latin typeface="Times New Roman" pitchFamily="18" charset="0"/>
                <a:cs typeface="Times New Roman" pitchFamily="18" charset="0"/>
              </a:rPr>
              <a:t>(СКТ)</a:t>
            </a:r>
            <a:endParaRPr lang="cs-CZ" sz="3500" b="1" i="1" dirty="0">
              <a:solidFill>
                <a:srgbClr val="FF0000"/>
              </a:solidFill>
              <a:latin typeface="Times New Roman" pitchFamily="18" charset="0"/>
              <a:cs typeface="Times New Roman" pitchFamily="18" charset="0"/>
            </a:endParaRPr>
          </a:p>
        </p:txBody>
      </p:sp>
      <p:pic>
        <p:nvPicPr>
          <p:cNvPr id="80900" name="Picture 4"/>
          <p:cNvPicPr>
            <a:picLocks noGrp="1" noChangeAspect="1" noChangeArrowheads="1"/>
          </p:cNvPicPr>
          <p:nvPr>
            <p:ph sz="half" idx="1"/>
          </p:nvPr>
        </p:nvPicPr>
        <p:blipFill>
          <a:blip r:embed="rId3" cstate="print"/>
          <a:stretch>
            <a:fillRect/>
          </a:stretch>
        </p:blipFill>
        <p:spPr>
          <a:xfrm>
            <a:off x="2057400" y="2209800"/>
            <a:ext cx="3197225" cy="3501141"/>
          </a:xfrm>
        </p:spPr>
      </p:pic>
      <p:pic>
        <p:nvPicPr>
          <p:cNvPr id="80901" name="Picture 5"/>
          <p:cNvPicPr>
            <a:picLocks noChangeAspect="1" noChangeArrowheads="1"/>
          </p:cNvPicPr>
          <p:nvPr/>
        </p:nvPicPr>
        <p:blipFill>
          <a:blip r:embed="rId4" cstate="print"/>
          <a:srcRect/>
          <a:stretch>
            <a:fillRect/>
          </a:stretch>
        </p:blipFill>
        <p:spPr bwMode="auto">
          <a:xfrm>
            <a:off x="1828800" y="1090223"/>
            <a:ext cx="4953000" cy="56153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3970" name="AutoShape 2"/>
          <p:cNvSpPr>
            <a:spLocks noGrp="1" noChangeAspect="1" noChangeArrowheads="1"/>
          </p:cNvSpPr>
          <p:nvPr>
            <p:ph type="title"/>
          </p:nvPr>
        </p:nvSpPr>
        <p:spPr>
          <a:xfrm>
            <a:off x="609600" y="304800"/>
            <a:ext cx="9144000" cy="1600200"/>
          </a:xfrm>
        </p:spPr>
        <p:txBody>
          <a:bodyPr/>
          <a:lstStyle/>
          <a:p>
            <a:r>
              <a:rPr lang="ru-RU" b="1" i="1" dirty="0" err="1">
                <a:solidFill>
                  <a:srgbClr val="FF0000"/>
                </a:solidFill>
                <a:latin typeface="Times New Roman" pitchFamily="18" charset="0"/>
                <a:cs typeface="Times New Roman" pitchFamily="18" charset="0"/>
              </a:rPr>
              <a:t>Множинні</a:t>
            </a:r>
            <a:r>
              <a:rPr lang="ru-RU" b="1" i="1" dirty="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осередки</a:t>
            </a:r>
            <a:r>
              <a:rPr lang="ru-RU" b="1" i="1" dirty="0" smtClean="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контузії</a:t>
            </a:r>
            <a:r>
              <a:rPr lang="ru-RU" b="1" i="1" dirty="0" smtClean="0">
                <a:solidFill>
                  <a:srgbClr val="FF0000"/>
                </a:solidFill>
                <a:latin typeface="Times New Roman" pitchFamily="18" charset="0"/>
                <a:cs typeface="Times New Roman" pitchFamily="18" charset="0"/>
              </a:rPr>
              <a:t> (СКТ</a:t>
            </a:r>
            <a:r>
              <a:rPr lang="ru-RU" b="1" i="1" dirty="0">
                <a:solidFill>
                  <a:srgbClr val="FF0000"/>
                </a:solidFill>
                <a:latin typeface="Times New Roman" pitchFamily="18" charset="0"/>
                <a:cs typeface="Times New Roman" pitchFamily="18" charset="0"/>
              </a:rPr>
              <a:t>)</a:t>
            </a:r>
            <a:endParaRPr lang="cs-CZ" b="1" i="1" dirty="0">
              <a:solidFill>
                <a:srgbClr val="FF0000"/>
              </a:solidFill>
              <a:latin typeface="Times New Roman" pitchFamily="18" charset="0"/>
              <a:cs typeface="Times New Roman" pitchFamily="18" charset="0"/>
            </a:endParaRPr>
          </a:p>
        </p:txBody>
      </p:sp>
      <p:sp>
        <p:nvSpPr>
          <p:cNvPr id="83971" name="Rectangle 3"/>
          <p:cNvSpPr>
            <a:spLocks noGrp="1" noChangeArrowheads="1"/>
          </p:cNvSpPr>
          <p:nvPr>
            <p:ph type="body" sz="half" idx="1"/>
          </p:nvPr>
        </p:nvSpPr>
        <p:spPr>
          <a:xfrm>
            <a:off x="457200" y="1600200"/>
            <a:ext cx="4033838" cy="4525963"/>
          </a:xfrm>
        </p:spPr>
        <p:txBody>
          <a:bodyPr/>
          <a:lstStyle/>
          <a:p>
            <a:endParaRPr lang="cs-CZ" sz="2800"/>
          </a:p>
          <a:p>
            <a:endParaRPr lang="cs-CZ" sz="2800"/>
          </a:p>
        </p:txBody>
      </p:sp>
      <p:graphicFrame>
        <p:nvGraphicFramePr>
          <p:cNvPr id="83972" name="Object 4"/>
          <p:cNvGraphicFramePr>
            <a:graphicFrameLocks noGrp="1" noChangeAspect="1"/>
          </p:cNvGraphicFramePr>
          <p:nvPr>
            <p:ph sz="quarter" idx="2"/>
          </p:nvPr>
        </p:nvGraphicFramePr>
        <p:xfrm>
          <a:off x="0" y="1698625"/>
          <a:ext cx="4503738" cy="5060950"/>
        </p:xfrm>
        <a:graphic>
          <a:graphicData uri="http://schemas.openxmlformats.org/presentationml/2006/ole">
            <p:oleObj spid="_x0000_s89322" name="Rastrový obrázek" r:id="rId3" imgW="3772427" imgH="4238095" progId="PBrush">
              <p:embed/>
            </p:oleObj>
          </a:graphicData>
        </a:graphic>
      </p:graphicFrame>
      <p:graphicFrame>
        <p:nvGraphicFramePr>
          <p:cNvPr id="83973" name="Object 5"/>
          <p:cNvGraphicFramePr>
            <a:graphicFrameLocks noGrp="1" noChangeAspect="1"/>
          </p:cNvGraphicFramePr>
          <p:nvPr>
            <p:ph sz="quarter" idx="3"/>
          </p:nvPr>
        </p:nvGraphicFramePr>
        <p:xfrm>
          <a:off x="4532313" y="1698625"/>
          <a:ext cx="4611687" cy="5060950"/>
        </p:xfrm>
        <a:graphic>
          <a:graphicData uri="http://schemas.openxmlformats.org/presentationml/2006/ole">
            <p:oleObj spid="_x0000_s89323" name="Rastrový obrázek" r:id="rId4" imgW="3820058" imgH="4191585" progId="PBrush">
              <p:embed/>
            </p:oleObj>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09800" y="152400"/>
            <a:ext cx="9144000" cy="1143000"/>
          </a:xfrm>
        </p:spPr>
        <p:txBody>
          <a:bodyPr>
            <a:noAutofit/>
          </a:bodyPr>
          <a:lstStyle/>
          <a:p>
            <a:r>
              <a:rPr lang="ru-RU" b="1" i="1" dirty="0" err="1">
                <a:solidFill>
                  <a:srgbClr val="FF0000"/>
                </a:solidFill>
                <a:latin typeface="Times New Roman" pitchFamily="18" charset="0"/>
                <a:cs typeface="Times New Roman" pitchFamily="18" charset="0"/>
              </a:rPr>
              <a:t>Множинні</a:t>
            </a:r>
            <a:r>
              <a:rPr lang="ru-RU" b="1" i="1" dirty="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вогнища</a:t>
            </a:r>
            <a:r>
              <a:rPr lang="ru-RU" b="1" i="1" dirty="0" smtClean="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контузії</a:t>
            </a:r>
            <a:r>
              <a:rPr lang="ru-RU" b="1" i="1" dirty="0" smtClean="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пневмоцефалія</a:t>
            </a:r>
            <a:r>
              <a:rPr lang="ru-RU" b="1" i="1" dirty="0">
                <a:solidFill>
                  <a:srgbClr val="FF0000"/>
                </a:solidFill>
                <a:latin typeface="Times New Roman" pitchFamily="18" charset="0"/>
                <a:cs typeface="Times New Roman" pitchFamily="18" charset="0"/>
              </a:rPr>
              <a:t>(СКТ)</a:t>
            </a:r>
            <a:endParaRPr lang="cs-CZ" b="1" i="1" dirty="0">
              <a:solidFill>
                <a:srgbClr val="FF0000"/>
              </a:solidFill>
              <a:latin typeface="Times New Roman" pitchFamily="18" charset="0"/>
              <a:cs typeface="Times New Roman" pitchFamily="18" charset="0"/>
            </a:endParaRPr>
          </a:p>
        </p:txBody>
      </p:sp>
      <p:graphicFrame>
        <p:nvGraphicFramePr>
          <p:cNvPr id="84995" name="Object 3"/>
          <p:cNvGraphicFramePr>
            <a:graphicFrameLocks noGrp="1" noChangeAspect="1"/>
          </p:cNvGraphicFramePr>
          <p:nvPr>
            <p:ph sz="half" idx="1"/>
          </p:nvPr>
        </p:nvGraphicFramePr>
        <p:xfrm>
          <a:off x="0" y="1428750"/>
          <a:ext cx="4343400" cy="5067300"/>
        </p:xfrm>
        <a:graphic>
          <a:graphicData uri="http://schemas.openxmlformats.org/presentationml/2006/ole">
            <p:oleObj spid="_x0000_s90346" name="Rastrový obrázek" r:id="rId3" imgW="3657143" imgH="4266667" progId="PBrush">
              <p:embed/>
            </p:oleObj>
          </a:graphicData>
        </a:graphic>
      </p:graphicFrame>
      <p:graphicFrame>
        <p:nvGraphicFramePr>
          <p:cNvPr id="84996" name="Object 4"/>
          <p:cNvGraphicFramePr>
            <a:graphicFrameLocks noGrp="1" noChangeAspect="1"/>
          </p:cNvGraphicFramePr>
          <p:nvPr>
            <p:ph sz="half" idx="2"/>
          </p:nvPr>
        </p:nvGraphicFramePr>
        <p:xfrm>
          <a:off x="5337175" y="2279650"/>
          <a:ext cx="3195638" cy="3481388"/>
        </p:xfrm>
        <a:graphic>
          <a:graphicData uri="http://schemas.openxmlformats.org/presentationml/2006/ole">
            <p:oleObj spid="_x0000_s90347" name="Rastrový obrázek" r:id="rId4" imgW="4057143" imgH="4420217" progId="PBrush">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410" name="Picture 5" descr="07321842ac08ace39404b378e4ae"/>
          <p:cNvPicPr>
            <a:picLocks noChangeAspect="1" noChangeArrowheads="1"/>
          </p:cNvPicPr>
          <p:nvPr/>
        </p:nvPicPr>
        <p:blipFill>
          <a:blip r:embed="rId2" cstate="print"/>
          <a:srcRect/>
          <a:stretch>
            <a:fillRect/>
          </a:stretch>
        </p:blipFill>
        <p:spPr bwMode="auto">
          <a:xfrm>
            <a:off x="0" y="0"/>
            <a:ext cx="4051300" cy="5029200"/>
          </a:xfrm>
          <a:prstGeom prst="rect">
            <a:avLst/>
          </a:prstGeom>
          <a:noFill/>
          <a:ln w="9525">
            <a:noFill/>
            <a:miter lim="800000"/>
            <a:headEnd/>
            <a:tailEnd/>
          </a:ln>
        </p:spPr>
      </p:pic>
      <p:sp>
        <p:nvSpPr>
          <p:cNvPr id="110598" name="Rectangle 6"/>
          <p:cNvSpPr>
            <a:spLocks noChangeArrowheads="1"/>
          </p:cNvSpPr>
          <p:nvPr/>
        </p:nvSpPr>
        <p:spPr bwMode="auto">
          <a:xfrm>
            <a:off x="4343400" y="288925"/>
            <a:ext cx="4191000" cy="1373188"/>
          </a:xfrm>
          <a:prstGeom prst="rect">
            <a:avLst/>
          </a:prstGeom>
          <a:noFill/>
          <a:ln w="9525">
            <a:noFill/>
            <a:miter lim="800000"/>
            <a:headEnd/>
            <a:tailEnd/>
          </a:ln>
          <a:effectLst/>
        </p:spPr>
        <p:txBody>
          <a:bodyPr anchor="ctr">
            <a:spAutoFit/>
          </a:bodyPr>
          <a:lstStyle/>
          <a:p>
            <a:pPr eaLnBrk="0" hangingPunct="0">
              <a:defRPr/>
            </a:pPr>
            <a:r>
              <a:rPr lang="ru-RU" sz="2800" b="1" dirty="0" err="1" smtClean="0">
                <a:solidFill>
                  <a:srgbClr val="0000FF"/>
                </a:solidFill>
                <a:latin typeface="Times New Roman" panose="02020603050405020304" pitchFamily="18" charset="0"/>
                <a:cs typeface="Times New Roman" panose="02020603050405020304" pitchFamily="18" charset="0"/>
              </a:rPr>
              <a:t>Набір</a:t>
            </a:r>
            <a:r>
              <a:rPr lang="ru-RU" sz="2800" b="1" dirty="0" smtClean="0">
                <a:solidFill>
                  <a:srgbClr val="0000FF"/>
                </a:solidFill>
                <a:latin typeface="Times New Roman" panose="02020603050405020304" pitchFamily="18" charset="0"/>
                <a:cs typeface="Times New Roman" panose="02020603050405020304" pitchFamily="18" charset="0"/>
              </a:rPr>
              <a:t> </a:t>
            </a:r>
            <a:r>
              <a:rPr lang="ru-RU" sz="2800" b="1" dirty="0" err="1" smtClean="0">
                <a:solidFill>
                  <a:srgbClr val="0000FF"/>
                </a:solidFill>
                <a:latin typeface="Times New Roman" panose="02020603050405020304" pitchFamily="18" charset="0"/>
                <a:cs typeface="Times New Roman" panose="02020603050405020304" pitchFamily="18" charset="0"/>
              </a:rPr>
              <a:t>інструментів</a:t>
            </a:r>
            <a:r>
              <a:rPr lang="ru-RU" sz="2800" b="1" dirty="0" smtClean="0">
                <a:solidFill>
                  <a:srgbClr val="0000FF"/>
                </a:solidFill>
                <a:latin typeface="Times New Roman" panose="02020603050405020304" pitchFamily="18" charset="0"/>
                <a:cs typeface="Times New Roman" panose="02020603050405020304" pitchFamily="18" charset="0"/>
              </a:rPr>
              <a:t> </a:t>
            </a:r>
            <a:r>
              <a:rPr lang="ru-RU" sz="2800" b="1" dirty="0">
                <a:solidFill>
                  <a:srgbClr val="0000FF"/>
                </a:solidFill>
                <a:latin typeface="Times New Roman" panose="02020603050405020304" pitchFamily="18" charset="0"/>
                <a:cs typeface="Times New Roman" panose="02020603050405020304" pitchFamily="18" charset="0"/>
              </a:rPr>
              <a:t>для </a:t>
            </a:r>
            <a:r>
              <a:rPr lang="ru-RU" sz="2800" b="1" dirty="0" err="1" smtClean="0">
                <a:solidFill>
                  <a:srgbClr val="0000FF"/>
                </a:solidFill>
                <a:latin typeface="Times New Roman" panose="02020603050405020304" pitchFamily="18" charset="0"/>
                <a:cs typeface="Times New Roman" panose="02020603050405020304" pitchFamily="18" charset="0"/>
              </a:rPr>
              <a:t>трепанацїї</a:t>
            </a:r>
            <a:r>
              <a:rPr lang="ru-RU" sz="2800" b="1" dirty="0" smtClean="0">
                <a:solidFill>
                  <a:srgbClr val="0000FF"/>
                </a:solidFill>
                <a:latin typeface="Times New Roman" panose="02020603050405020304" pitchFamily="18" charset="0"/>
                <a:cs typeface="Times New Roman" panose="02020603050405020304" pitchFamily="18" charset="0"/>
              </a:rPr>
              <a:t> </a:t>
            </a:r>
            <a:r>
              <a:rPr lang="ru-RU" sz="2800" b="1" dirty="0">
                <a:solidFill>
                  <a:srgbClr val="0000FF"/>
                </a:solidFill>
                <a:latin typeface="Times New Roman" panose="02020603050405020304" pitchFamily="18" charset="0"/>
                <a:cs typeface="Times New Roman" panose="02020603050405020304" pitchFamily="18" charset="0"/>
              </a:rPr>
              <a:t>черепа (</a:t>
            </a:r>
            <a:r>
              <a:rPr lang="ru-RU" sz="2800" b="1" dirty="0" smtClean="0">
                <a:solidFill>
                  <a:srgbClr val="0000FF"/>
                </a:solidFill>
                <a:latin typeface="Times New Roman" panose="02020603050405020304" pitchFamily="18" charset="0"/>
                <a:cs typeface="Times New Roman" panose="02020603050405020304" pitchFamily="18" charset="0"/>
              </a:rPr>
              <a:t>1806 </a:t>
            </a:r>
            <a:r>
              <a:rPr lang="ru-RU" sz="2800" b="1" dirty="0" err="1" smtClean="0">
                <a:solidFill>
                  <a:srgbClr val="0000FF"/>
                </a:solidFill>
                <a:latin typeface="Times New Roman" panose="02020603050405020304" pitchFamily="18" charset="0"/>
                <a:cs typeface="Times New Roman" panose="02020603050405020304" pitchFamily="18" charset="0"/>
              </a:rPr>
              <a:t>рік</a:t>
            </a:r>
            <a:r>
              <a:rPr lang="ru-RU" sz="2800" b="1" dirty="0" smtClean="0">
                <a:solidFill>
                  <a:srgbClr val="0000FF"/>
                </a:solidFill>
                <a:latin typeface="Times New Roman" panose="02020603050405020304" pitchFamily="18" charset="0"/>
                <a:cs typeface="Times New Roman" panose="02020603050405020304" pitchFamily="18" charset="0"/>
              </a:rPr>
              <a:t>) </a:t>
            </a:r>
            <a:endParaRPr lang="ru-RU" sz="2800" b="1" dirty="0">
              <a:solidFill>
                <a:srgbClr val="0000FF"/>
              </a:solidFill>
              <a:latin typeface="Times New Roman" panose="02020603050405020304" pitchFamily="18" charset="0"/>
              <a:cs typeface="Times New Roman" panose="02020603050405020304" pitchFamily="18" charset="0"/>
            </a:endParaRPr>
          </a:p>
        </p:txBody>
      </p:sp>
      <p:pic>
        <p:nvPicPr>
          <p:cNvPr id="17412" name="Picture 8" descr="6ab3705e6ca1">
            <a:hlinkClick r:id="rId3"/>
          </p:cNvPr>
          <p:cNvPicPr>
            <a:picLocks noChangeAspect="1" noChangeArrowheads="1"/>
          </p:cNvPicPr>
          <p:nvPr/>
        </p:nvPicPr>
        <p:blipFill>
          <a:blip r:embed="rId4" cstate="print"/>
          <a:srcRect/>
          <a:stretch>
            <a:fillRect/>
          </a:stretch>
        </p:blipFill>
        <p:spPr bwMode="auto">
          <a:xfrm>
            <a:off x="3657600" y="1928813"/>
            <a:ext cx="5486400" cy="492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7" name="Picture 5"/>
          <p:cNvPicPr>
            <a:picLocks noChangeAspect="1" noChangeArrowheads="1"/>
          </p:cNvPicPr>
          <p:nvPr/>
        </p:nvPicPr>
        <p:blipFill>
          <a:blip r:embed="rId2" cstate="print"/>
          <a:srcRect/>
          <a:stretch>
            <a:fillRect/>
          </a:stretch>
        </p:blipFill>
        <p:spPr bwMode="auto">
          <a:xfrm>
            <a:off x="4419600" y="3314700"/>
            <a:ext cx="4724400" cy="3543300"/>
          </a:xfrm>
          <a:prstGeom prst="rect">
            <a:avLst/>
          </a:prstGeom>
          <a:noFill/>
          <a:ln w="9525">
            <a:noFill/>
            <a:miter lim="800000"/>
            <a:headEnd/>
            <a:tailEnd/>
          </a:ln>
          <a:effectLst/>
        </p:spPr>
      </p:pic>
      <p:pic>
        <p:nvPicPr>
          <p:cNvPr id="315398" name="Picture 6"/>
          <p:cNvPicPr>
            <a:picLocks noChangeAspect="1" noChangeArrowheads="1"/>
          </p:cNvPicPr>
          <p:nvPr/>
        </p:nvPicPr>
        <p:blipFill>
          <a:blip r:embed="rId3" cstate="print"/>
          <a:srcRect/>
          <a:stretch>
            <a:fillRect/>
          </a:stretch>
        </p:blipFill>
        <p:spPr bwMode="auto">
          <a:xfrm>
            <a:off x="4267200" y="0"/>
            <a:ext cx="4876800" cy="3311525"/>
          </a:xfrm>
          <a:prstGeom prst="rect">
            <a:avLst/>
          </a:prstGeom>
          <a:noFill/>
          <a:ln w="9525">
            <a:noFill/>
            <a:miter lim="800000"/>
            <a:headEnd/>
            <a:tailEnd/>
          </a:ln>
          <a:effectLst/>
        </p:spPr>
      </p:pic>
      <p:pic>
        <p:nvPicPr>
          <p:cNvPr id="315396" name="Picture 4"/>
          <p:cNvPicPr>
            <a:picLocks noChangeAspect="1" noChangeArrowheads="1"/>
          </p:cNvPicPr>
          <p:nvPr/>
        </p:nvPicPr>
        <p:blipFill>
          <a:blip r:embed="rId4" cstate="print"/>
          <a:srcRect/>
          <a:stretch>
            <a:fillRect/>
          </a:stretch>
        </p:blipFill>
        <p:spPr bwMode="auto">
          <a:xfrm>
            <a:off x="0" y="0"/>
            <a:ext cx="4419600" cy="3348038"/>
          </a:xfrm>
          <a:prstGeom prst="rect">
            <a:avLst/>
          </a:prstGeom>
          <a:noFill/>
          <a:ln w="9525">
            <a:noFill/>
            <a:miter lim="800000"/>
            <a:headEnd/>
            <a:tailEnd/>
          </a:ln>
          <a:effectLst/>
        </p:spPr>
      </p:pic>
      <p:pic>
        <p:nvPicPr>
          <p:cNvPr id="315399" name="Picture 7"/>
          <p:cNvPicPr>
            <a:picLocks noChangeAspect="1" noChangeArrowheads="1"/>
          </p:cNvPicPr>
          <p:nvPr/>
        </p:nvPicPr>
        <p:blipFill>
          <a:blip r:embed="rId5" cstate="print"/>
          <a:srcRect/>
          <a:stretch>
            <a:fillRect/>
          </a:stretch>
        </p:blipFill>
        <p:spPr bwMode="auto">
          <a:xfrm>
            <a:off x="0" y="3352800"/>
            <a:ext cx="4419600" cy="3505200"/>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11" name="Picture 15" descr="ostr3"/>
          <p:cNvPicPr>
            <a:picLocks noChangeAspect="1" noChangeArrowheads="1"/>
          </p:cNvPicPr>
          <p:nvPr/>
        </p:nvPicPr>
        <p:blipFill>
          <a:blip r:embed="rId2" cstate="print"/>
          <a:srcRect/>
          <a:stretch>
            <a:fillRect/>
          </a:stretch>
        </p:blipFill>
        <p:spPr bwMode="auto">
          <a:xfrm>
            <a:off x="0" y="0"/>
            <a:ext cx="4114800" cy="3667125"/>
          </a:xfrm>
          <a:prstGeom prst="rect">
            <a:avLst/>
          </a:prstGeom>
          <a:noFill/>
        </p:spPr>
      </p:pic>
      <p:pic>
        <p:nvPicPr>
          <p:cNvPr id="183304" name="Picture 8" descr="ostr2"/>
          <p:cNvPicPr>
            <a:picLocks noChangeAspect="1" noChangeArrowheads="1"/>
          </p:cNvPicPr>
          <p:nvPr/>
        </p:nvPicPr>
        <p:blipFill>
          <a:blip r:embed="rId3" cstate="print"/>
          <a:srcRect/>
          <a:stretch>
            <a:fillRect/>
          </a:stretch>
        </p:blipFill>
        <p:spPr bwMode="auto">
          <a:xfrm>
            <a:off x="3962400" y="0"/>
            <a:ext cx="5181600" cy="6858000"/>
          </a:xfrm>
          <a:prstGeom prst="rect">
            <a:avLst/>
          </a:prstGeom>
          <a:noFill/>
        </p:spPr>
      </p:pic>
      <p:pic>
        <p:nvPicPr>
          <p:cNvPr id="183313" name="Picture 17" descr="http://forens.ru/index.php?app=core&amp;module=attach&amp;section=attach&amp;attach_rel_module=post&amp;attach_id=4709"/>
          <p:cNvPicPr>
            <a:picLocks noChangeAspect="1" noChangeArrowheads="1"/>
          </p:cNvPicPr>
          <p:nvPr/>
        </p:nvPicPr>
        <p:blipFill>
          <a:blip r:embed="rId4" cstate="print"/>
          <a:srcRect/>
          <a:stretch>
            <a:fillRect/>
          </a:stretch>
        </p:blipFill>
        <p:spPr bwMode="auto">
          <a:xfrm>
            <a:off x="228600" y="3644900"/>
            <a:ext cx="3733800" cy="3213100"/>
          </a:xfrm>
          <a:prstGeom prst="rect">
            <a:avLst/>
          </a:prstGeom>
          <a:noFill/>
        </p:spPr>
      </p:pic>
      <p:sp>
        <p:nvSpPr>
          <p:cNvPr id="183314" name="Text Box 18"/>
          <p:cNvSpPr txBox="1">
            <a:spLocks noChangeArrowheads="1"/>
          </p:cNvSpPr>
          <p:nvPr/>
        </p:nvSpPr>
        <p:spPr bwMode="auto">
          <a:xfrm>
            <a:off x="457200" y="152400"/>
            <a:ext cx="8534400" cy="553998"/>
          </a:xfrm>
          <a:prstGeom prst="rect">
            <a:avLst/>
          </a:prstGeom>
          <a:noFill/>
          <a:ln w="9525">
            <a:noFill/>
            <a:miter lim="800000"/>
            <a:headEnd/>
            <a:tailEnd/>
          </a:ln>
          <a:effectLst/>
        </p:spPr>
        <p:txBody>
          <a:bodyPr>
            <a:spAutoFit/>
          </a:bodyPr>
          <a:lstStyle/>
          <a:p>
            <a:r>
              <a:rPr lang="ru-RU" sz="3000" b="1" i="1" dirty="0">
                <a:solidFill>
                  <a:srgbClr val="0000FF"/>
                </a:solidFill>
                <a:latin typeface="Times New Roman" pitchFamily="18" charset="0"/>
                <a:cs typeface="Times New Roman" pitchFamily="18" charset="0"/>
              </a:rPr>
              <a:t>Перелом </a:t>
            </a:r>
            <a:r>
              <a:rPr lang="ru-RU" sz="3000" b="1" i="1" dirty="0" err="1">
                <a:solidFill>
                  <a:srgbClr val="0000FF"/>
                </a:solidFill>
                <a:latin typeface="Times New Roman" pitchFamily="18" charset="0"/>
                <a:cs typeface="Times New Roman" pitchFamily="18" charset="0"/>
              </a:rPr>
              <a:t>кісток</a:t>
            </a:r>
            <a:r>
              <a:rPr lang="ru-RU" sz="3000" b="1" i="1" dirty="0">
                <a:solidFill>
                  <a:srgbClr val="0000FF"/>
                </a:solidFill>
                <a:latin typeface="Times New Roman" pitchFamily="18" charset="0"/>
                <a:cs typeface="Times New Roman" pitchFamily="18" charset="0"/>
              </a:rPr>
              <a:t> </a:t>
            </a:r>
            <a:r>
              <a:rPr lang="ru-RU" sz="3000" b="1" i="1" dirty="0" err="1">
                <a:solidFill>
                  <a:srgbClr val="0000FF"/>
                </a:solidFill>
                <a:latin typeface="Times New Roman" pitchFamily="18" charset="0"/>
                <a:cs typeface="Times New Roman" pitchFamily="18" charset="0"/>
              </a:rPr>
              <a:t>склепіння</a:t>
            </a:r>
            <a:r>
              <a:rPr lang="ru-RU" sz="3000" b="1" i="1" dirty="0">
                <a:solidFill>
                  <a:srgbClr val="0000FF"/>
                </a:solidFill>
                <a:latin typeface="Times New Roman" pitchFamily="18" charset="0"/>
                <a:cs typeface="Times New Roman" pitchFamily="18" charset="0"/>
              </a:rPr>
              <a:t> та </a:t>
            </a:r>
            <a:r>
              <a:rPr lang="ru-RU" sz="3000" b="1" i="1" dirty="0" err="1">
                <a:solidFill>
                  <a:srgbClr val="0000FF"/>
                </a:solidFill>
                <a:latin typeface="Times New Roman" pitchFamily="18" charset="0"/>
                <a:cs typeface="Times New Roman" pitchFamily="18" charset="0"/>
              </a:rPr>
              <a:t>основи</a:t>
            </a:r>
            <a:r>
              <a:rPr lang="ru-RU" sz="3000" b="1" i="1" dirty="0">
                <a:solidFill>
                  <a:srgbClr val="0000FF"/>
                </a:solidFill>
                <a:latin typeface="Times New Roman" pitchFamily="18" charset="0"/>
                <a:cs typeface="Times New Roman" pitchFamily="18" charset="0"/>
              </a:rPr>
              <a:t> черепа</a:t>
            </a:r>
            <a:endParaRPr lang="en-US" sz="3000" b="1" i="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1752600" y="0"/>
            <a:ext cx="7543800" cy="579438"/>
          </a:xfrm>
          <a:prstGeom prst="rect">
            <a:avLst/>
          </a:prstGeom>
          <a:noFill/>
          <a:ln w="9525">
            <a:noFill/>
            <a:miter lim="800000"/>
            <a:headEnd/>
            <a:tailEnd/>
          </a:ln>
          <a:effectLst/>
        </p:spPr>
        <p:txBody>
          <a:bodyPr>
            <a:spAutoFit/>
          </a:bodyPr>
          <a:lstStyle/>
          <a:p>
            <a:r>
              <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rPr>
              <a:t>Перелом </a:t>
            </a:r>
            <a:r>
              <a:rPr lang="ru-RU" sz="3200" b="1" i="1" dirty="0" err="1">
                <a:solidFill>
                  <a:srgbClr val="FF0000"/>
                </a:solidFill>
                <a:effectLst>
                  <a:outerShdw blurRad="38100" dist="38100" dir="2700000" algn="tl">
                    <a:srgbClr val="C0C0C0"/>
                  </a:outerShdw>
                </a:effectLst>
                <a:latin typeface="Times New Roman" pitchFamily="18" charset="0"/>
                <a:cs typeface="Times New Roman" pitchFamily="18" charset="0"/>
              </a:rPr>
              <a:t>кісток</a:t>
            </a:r>
            <a:r>
              <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200" b="1" i="1" dirty="0" err="1">
                <a:solidFill>
                  <a:srgbClr val="FF0000"/>
                </a:solidFill>
                <a:effectLst>
                  <a:outerShdw blurRad="38100" dist="38100" dir="2700000" algn="tl">
                    <a:srgbClr val="C0C0C0"/>
                  </a:outerShdw>
                </a:effectLst>
                <a:latin typeface="Times New Roman" pitchFamily="18" charset="0"/>
                <a:cs typeface="Times New Roman" pitchFamily="18" charset="0"/>
              </a:rPr>
              <a:t>основи</a:t>
            </a:r>
            <a:r>
              <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rPr>
              <a:t> черепа</a:t>
            </a:r>
            <a:endParaRPr lang="en-US" sz="32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pic>
        <p:nvPicPr>
          <p:cNvPr id="169993" name="Picture 9" descr="perelom_verhney"/>
          <p:cNvPicPr>
            <a:picLocks noChangeAspect="1" noChangeArrowheads="1"/>
          </p:cNvPicPr>
          <p:nvPr/>
        </p:nvPicPr>
        <p:blipFill>
          <a:blip r:embed="rId2" cstate="print"/>
          <a:srcRect/>
          <a:stretch>
            <a:fillRect/>
          </a:stretch>
        </p:blipFill>
        <p:spPr bwMode="auto">
          <a:xfrm>
            <a:off x="4829175" y="685800"/>
            <a:ext cx="4314825" cy="5715000"/>
          </a:xfrm>
          <a:prstGeom prst="rect">
            <a:avLst/>
          </a:prstGeom>
          <a:noFill/>
        </p:spPr>
      </p:pic>
      <p:pic>
        <p:nvPicPr>
          <p:cNvPr id="169995" name="Picture 11" descr="trauma_head_1"/>
          <p:cNvPicPr>
            <a:picLocks noChangeAspect="1" noChangeArrowheads="1"/>
          </p:cNvPicPr>
          <p:nvPr/>
        </p:nvPicPr>
        <p:blipFill>
          <a:blip r:embed="rId3" cstate="print"/>
          <a:srcRect/>
          <a:stretch>
            <a:fillRect/>
          </a:stretch>
        </p:blipFill>
        <p:spPr bwMode="auto">
          <a:xfrm>
            <a:off x="0" y="3735388"/>
            <a:ext cx="4953000" cy="3046412"/>
          </a:xfrm>
          <a:prstGeom prst="rect">
            <a:avLst/>
          </a:prstGeom>
          <a:noFill/>
        </p:spPr>
      </p:pic>
      <p:pic>
        <p:nvPicPr>
          <p:cNvPr id="169992" name="Picture 8" descr="06b"/>
          <p:cNvPicPr>
            <a:picLocks noChangeAspect="1" noChangeArrowheads="1"/>
          </p:cNvPicPr>
          <p:nvPr/>
        </p:nvPicPr>
        <p:blipFill>
          <a:blip r:embed="rId4" cstate="print"/>
          <a:srcRect/>
          <a:stretch>
            <a:fillRect/>
          </a:stretch>
        </p:blipFill>
        <p:spPr bwMode="auto">
          <a:xfrm>
            <a:off x="0" y="685800"/>
            <a:ext cx="4953000" cy="3036888"/>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9" name="Object 5"/>
          <p:cNvGraphicFramePr>
            <a:graphicFrameLocks noChangeAspect="1"/>
          </p:cNvGraphicFramePr>
          <p:nvPr/>
        </p:nvGraphicFramePr>
        <p:xfrm>
          <a:off x="4471988" y="914400"/>
          <a:ext cx="4672012" cy="5943600"/>
        </p:xfrm>
        <a:graphic>
          <a:graphicData uri="http://schemas.openxmlformats.org/presentationml/2006/ole">
            <p:oleObj spid="_x0000_s91370" name="Photo Editor Photo" r:id="rId3" imgW="7059010" imgH="9266667" progId="">
              <p:embed/>
            </p:oleObj>
          </a:graphicData>
        </a:graphic>
      </p:graphicFrame>
      <p:graphicFrame>
        <p:nvGraphicFramePr>
          <p:cNvPr id="77831" name="Object 7"/>
          <p:cNvGraphicFramePr>
            <a:graphicFrameLocks noChangeAspect="1"/>
          </p:cNvGraphicFramePr>
          <p:nvPr/>
        </p:nvGraphicFramePr>
        <p:xfrm>
          <a:off x="0" y="914400"/>
          <a:ext cx="4649788" cy="5943600"/>
        </p:xfrm>
        <a:graphic>
          <a:graphicData uri="http://schemas.openxmlformats.org/presentationml/2006/ole">
            <p:oleObj spid="_x0000_s91371" name="Photo Editor Photo" r:id="rId4" imgW="3858164" imgH="5001323" progId="">
              <p:embed/>
            </p:oleObj>
          </a:graphicData>
        </a:graphic>
      </p:graphicFrame>
      <p:sp>
        <p:nvSpPr>
          <p:cNvPr id="77826" name="Rectangle 2"/>
          <p:cNvSpPr>
            <a:spLocks noGrp="1" noChangeArrowheads="1"/>
          </p:cNvSpPr>
          <p:nvPr>
            <p:ph type="title"/>
          </p:nvPr>
        </p:nvSpPr>
        <p:spPr>
          <a:xfrm>
            <a:off x="1295400" y="228600"/>
            <a:ext cx="9144000" cy="533400"/>
          </a:xfrm>
        </p:spPr>
        <p:txBody>
          <a:bodyPr>
            <a:normAutofit fontScale="90000"/>
          </a:bodyPr>
          <a:lstStyle/>
          <a:p>
            <a:r>
              <a:rPr lang="ru-RU" sz="3200" b="1" i="1" dirty="0" err="1">
                <a:solidFill>
                  <a:srgbClr val="FF0000"/>
                </a:solidFill>
                <a:effectLst>
                  <a:outerShdw blurRad="38100" dist="38100" dir="2700000" algn="tl">
                    <a:srgbClr val="C0C0C0"/>
                  </a:outerShdw>
                </a:effectLst>
                <a:latin typeface="Times New Roman" pitchFamily="18" charset="0"/>
                <a:cs typeface="Times New Roman" pitchFamily="18" charset="0"/>
              </a:rPr>
              <a:t>Види</a:t>
            </a:r>
            <a:r>
              <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200" b="1" i="1" dirty="0" err="1">
                <a:solidFill>
                  <a:srgbClr val="FF0000"/>
                </a:solidFill>
                <a:effectLst>
                  <a:outerShdw blurRad="38100" dist="38100" dir="2700000" algn="tl">
                    <a:srgbClr val="C0C0C0"/>
                  </a:outerShdw>
                </a:effectLst>
                <a:latin typeface="Times New Roman" pitchFamily="18" charset="0"/>
                <a:cs typeface="Times New Roman" pitchFamily="18" charset="0"/>
              </a:rPr>
              <a:t>переломів</a:t>
            </a:r>
            <a:r>
              <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200" b="1" i="1" dirty="0" err="1">
                <a:solidFill>
                  <a:srgbClr val="FF0000"/>
                </a:solidFill>
                <a:effectLst>
                  <a:outerShdw blurRad="38100" dist="38100" dir="2700000" algn="tl">
                    <a:srgbClr val="C0C0C0"/>
                  </a:outerShdw>
                </a:effectLst>
                <a:latin typeface="Times New Roman" pitchFamily="18" charset="0"/>
                <a:cs typeface="Times New Roman" pitchFamily="18" charset="0"/>
              </a:rPr>
              <a:t>кісток</a:t>
            </a:r>
            <a:r>
              <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200" b="1" i="1" dirty="0" err="1">
                <a:solidFill>
                  <a:srgbClr val="FF0000"/>
                </a:solidFill>
                <a:effectLst>
                  <a:outerShdw blurRad="38100" dist="38100" dir="2700000" algn="tl">
                    <a:srgbClr val="C0C0C0"/>
                  </a:outerShdw>
                </a:effectLst>
                <a:latin typeface="Times New Roman" pitchFamily="18" charset="0"/>
                <a:cs typeface="Times New Roman" pitchFamily="18" charset="0"/>
              </a:rPr>
              <a:t>основи</a:t>
            </a:r>
            <a:r>
              <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rPr>
              <a:t> черепа</a:t>
            </a:r>
            <a:endParaRPr lang="cs-CZ" sz="32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type="title"/>
          </p:nvPr>
        </p:nvSpPr>
        <p:spPr>
          <a:xfrm>
            <a:off x="838200" y="3581400"/>
            <a:ext cx="3581400" cy="563563"/>
          </a:xfrm>
        </p:spPr>
        <p:txBody>
          <a:bodyPr>
            <a:normAutofit fontScale="90000"/>
          </a:bodyPr>
          <a:lstStyle/>
          <a:p>
            <a:r>
              <a:rPr lang="ru-RU" sz="4000" b="1" i="1" dirty="0" err="1" smtClean="0">
                <a:solidFill>
                  <a:srgbClr val="FF0000"/>
                </a:solidFill>
                <a:effectLst>
                  <a:outerShdw blurRad="38100" dist="38100" dir="2700000" algn="tl">
                    <a:srgbClr val="C0C0C0"/>
                  </a:outerShdw>
                </a:effectLst>
                <a:cs typeface="Arial" charset="0"/>
              </a:rPr>
              <a:t>Лікворея</a:t>
            </a:r>
            <a:endParaRPr lang="ru-RU" sz="4000" b="1" i="1" dirty="0">
              <a:solidFill>
                <a:srgbClr val="FF0000"/>
              </a:solidFill>
              <a:effectLst>
                <a:outerShdw blurRad="38100" dist="38100" dir="2700000" algn="tl">
                  <a:srgbClr val="C0C0C0"/>
                </a:outerShdw>
              </a:effectLst>
              <a:cs typeface="Arial" charset="0"/>
            </a:endParaRPr>
          </a:p>
        </p:txBody>
      </p:sp>
      <p:graphicFrame>
        <p:nvGraphicFramePr>
          <p:cNvPr id="185348" name="Object 4"/>
          <p:cNvGraphicFramePr>
            <a:graphicFrameLocks noGrp="1" noChangeAspect="1"/>
          </p:cNvGraphicFramePr>
          <p:nvPr>
            <p:ph idx="1"/>
          </p:nvPr>
        </p:nvGraphicFramePr>
        <p:xfrm>
          <a:off x="114300" y="3551238"/>
          <a:ext cx="4038600" cy="3306762"/>
        </p:xfrm>
        <a:graphic>
          <a:graphicData uri="http://schemas.openxmlformats.org/presentationml/2006/ole">
            <p:oleObj spid="_x0000_s92278" name="Photo Editor Photo" r:id="rId3" imgW="8828571" imgH="7228571" progId="">
              <p:embed/>
            </p:oleObj>
          </a:graphicData>
        </a:graphic>
      </p:graphicFrame>
      <p:pic>
        <p:nvPicPr>
          <p:cNvPr id="185351" name="Picture 7"/>
          <p:cNvPicPr>
            <a:picLocks noChangeAspect="1" noChangeArrowheads="1"/>
          </p:cNvPicPr>
          <p:nvPr/>
        </p:nvPicPr>
        <p:blipFill>
          <a:blip r:embed="rId4" cstate="print"/>
          <a:srcRect/>
          <a:stretch>
            <a:fillRect/>
          </a:stretch>
        </p:blipFill>
        <p:spPr bwMode="auto">
          <a:xfrm>
            <a:off x="4267200" y="3294063"/>
            <a:ext cx="4876800" cy="3563937"/>
          </a:xfrm>
          <a:prstGeom prst="rect">
            <a:avLst/>
          </a:prstGeom>
          <a:noFill/>
          <a:ln w="9525">
            <a:solidFill>
              <a:schemeClr val="tx1"/>
            </a:solidFill>
            <a:miter lim="800000"/>
            <a:headEnd/>
            <a:tailEnd/>
          </a:ln>
          <a:effectLst/>
        </p:spPr>
      </p:pic>
      <p:pic>
        <p:nvPicPr>
          <p:cNvPr id="185353" name="Picture 9" descr="ushib-mozga4"/>
          <p:cNvPicPr>
            <a:picLocks noChangeAspect="1" noChangeArrowheads="1"/>
          </p:cNvPicPr>
          <p:nvPr/>
        </p:nvPicPr>
        <p:blipFill>
          <a:blip r:embed="rId5" cstate="print"/>
          <a:srcRect/>
          <a:stretch>
            <a:fillRect/>
          </a:stretch>
        </p:blipFill>
        <p:spPr bwMode="auto">
          <a:xfrm>
            <a:off x="0" y="0"/>
            <a:ext cx="4267200" cy="3579813"/>
          </a:xfrm>
          <a:prstGeom prst="rect">
            <a:avLst/>
          </a:prstGeom>
          <a:noFill/>
        </p:spPr>
      </p:pic>
      <p:pic>
        <p:nvPicPr>
          <p:cNvPr id="185355" name="Picture 11" descr="&amp;Scy;&amp;pcy;&amp;ocy;&amp;ncy;&amp;tcy;&amp;acy;&amp;ncy;&amp;ncy;&amp;acy;&amp;yacy; &amp;kcy;&amp;rcy;&amp;acy;&amp;ncy;&amp;icy;&amp;acy;&amp;lcy;&amp;softcy;&amp;ncy;&amp;acy;&amp;yacy; &amp;lcy;&amp;icy;&amp;kcy;&amp;vcy;&amp;ocy;&amp;rcy;&amp;iecy;&amp;yacy;, &amp;pcy;&amp;rcy;&amp;icy;&amp;chcy;&amp;icy;&amp;ncy;&amp;ycy; &amp;icy; &amp;mcy;&amp;iecy;&amp;khcy;&amp;acy;&amp;ncy;&amp;icy;&amp;zcy;&amp;mcy;&amp;ycy; &amp;vcy;&amp;ocy;&amp;zcy;&amp;ncy;&amp;icy;&amp;kcy;&amp;ncy;&amp;ocy;&amp;vcy;&amp;iecy;&amp;ncy;&amp;icy;&amp;yacy; &amp;scy;&amp;pcy;&amp;ocy;&amp;ncy;&amp;tcy;&amp;acy;&amp;ncy;&amp;ncy;&amp;ocy;&amp;jcy; &amp;lcy;&amp;icy;&amp;kcy;&amp;vcy;&amp;ocy;&amp;rcy;&amp;iecy;&amp;icy;, &amp;ncy;&amp;ocy;&amp;scy;&amp;ocy;&amp;vcy;&amp;acy;&amp;yacy; &amp;scy;&amp;pcy;&amp;ocy;&amp;ncy;&amp;tcy;&amp;acy;&amp;ncy;&amp;ncy;&amp;acy;&amp;yacy; &amp;lcy;&amp;icy;&amp;kcy;&amp;vcy;&amp;ocy;&amp;rcy;&amp;iecy;&amp;yacy;, &amp;ucy;&amp;shcy;&amp;ncy;&amp;acy;&amp;yacy; &amp;scy;&amp;pcy;&amp;ocy;&amp;ncy;&amp;tcy;&amp;acy;&amp;ncy;&amp;ncy;&amp;acy;&amp;yacy; &amp;lcy;&amp;icy;&amp;kcy;&amp;vcy;&amp;ocy;&amp;rcy;&amp;iecy;&amp;yacy;, &amp;ocy;&amp;rcy;&amp;bcy;&amp;icy;&amp;tcy;&amp;acy;&amp;lcy;&amp;softcy;&amp;ncy;&amp;acy;&amp;yacy; &amp;scy;&amp;pcy;&amp;ocy;&amp;ncy;&amp;tcy;&amp;acy;&amp;ncy;&amp;ncy;&amp;acy;&amp;yacy; &amp;lcy;&amp;icy;&amp;kcy;&amp;vcy;&amp;ocy;&amp;rcy;&amp;iecy;&amp;yacy;, &amp;kcy;&amp;lcy;&amp;icy;&amp;ncy;&amp;icy;&amp;chcy;&amp;iecy;&amp;scy;&amp;kcy;&amp;icy;&amp;iecy; &amp;pcy;&amp;rcy;&amp;ocy;&amp;yacy;&amp;vcy;&amp;lcy;&amp;iecy;&amp;ncy;&amp;icy;&amp;yacy; &amp;icy; &amp;scy;&amp;icy;&amp;mcy;&amp;pcy;&amp;tcy;&amp;ocy;&amp;mcy;&amp;ycy; &amp;scy;&amp;pcy;&amp;ocy;&amp;ncy;&amp;tcy;&amp;acy;&amp;ncy;&amp;ncy;&amp;ocy;&amp;jcy; &amp;lcy;&amp;icy;&amp;kcy;&amp;vcy;&amp;ocy;&amp;rcy;&amp;iecy;&amp;icy;, &amp;dcy;&amp;icy;&amp;acy;&amp;gcy;&amp;ncy;&amp;ocy;&amp;scy;&amp;tcy;&amp;icy;&amp;kcy;&amp;acy; &amp;scy;&amp;pcy;&amp;ocy;&amp;ncy;&amp;tcy;&amp;acy;&amp;ncy;&amp;ncy;&amp;ocy;&amp;jcy; &amp;lcy;&amp;icy;&amp;kcy;&amp;vcy;&amp;ocy;&amp;rcy;&amp;iecy;&amp;icy;, &amp;Kcy;&amp;Tcy;, &amp;Mcy;&amp;Rcy;&amp;Tcy;, &amp;tcy;&amp;ocy;&amp;mcy;&amp;ocy;&amp;gcy;&amp;rcy;&amp;acy;&amp;fcy;&amp;icy;&amp;yacy;, &amp;tscy;&amp;icy;&amp;scy;&amp;tcy;&amp;iecy;&amp;rcy;&amp;ncy;&amp;ocy;&amp;gcy;&amp;rcy;&amp;acy;&amp;fcy;&amp;icy;&amp;yacy;, &amp;lcy;&amp;iecy;&amp;chcy;&amp;iecy;&amp;ncy;&amp;icy;&amp;iecy; &amp;scy;&amp;pcy;&amp;ocy;&amp;ncy;&amp;tcy;&amp;acy;&amp;ncy;&amp;ncy;&amp;ocy;&amp;jcy; &amp;lcy;&amp;icy;&amp;kcy;&amp;vcy;&amp;ocy;&amp;rcy;&amp;iecy;&amp;icy;, &amp;icy;&amp;scy;&amp;khcy;&amp;ocy;&amp;dcy;&amp;ycy; &amp;icy; &amp;pcy;&amp;ocy;&amp;scy;&amp;lcy;&amp;iecy;&amp;dcy;&amp;scy;&amp;tcy;&amp;vcy;&amp;icy;&amp;yacy; &amp;ocy;&amp;pcy;&amp;iecy;&amp;rcy;&amp;acy;&amp;tcy;&amp;icy;&amp;vcy;&amp;ncy;&amp;ocy;&amp;gcy;&amp;ocy; &amp;lcy;&amp;iecy;&amp;chcy;&amp;iecy;&amp;ncy;&amp;icy;&amp;yacy; &amp;scy;&amp;pcy;&amp;ocy;&amp;ncy;&amp;tcy;&amp;acy;&amp;ncy;&amp;ncy;&amp;ocy;&amp;jcy; &amp;lcy;&amp;icy;&amp;kcy;&amp;vcy;&amp;ocy;&amp;rcy;&amp;iecy;&amp;icy;, &amp;mcy;&amp;acy;&amp;lcy;&amp;ocy;&amp;icy;&amp;ncy;&amp;vcy;&amp;acy;&amp;zcy;&amp;icy;&amp;vcy;&amp;ncy;&amp;ycy;&amp;iecy; &amp;ncy;&amp;iecy;&amp;jcy;&amp;rcy;&amp;ocy;&amp;khcy;&amp;icy;&amp;rcy;&amp;ucy;&amp;rcy;&amp;gcy;&amp;icy;&amp;chcy;&amp;iecy;&amp;scy;&amp;kcy;&amp;icy;&amp;iecy; &amp;ocy;&amp;pcy;&amp;iecy;&amp;rcy;&amp;acy;&amp;tscy;&amp;icy;&amp;icy; &amp;vcy; &amp;scy;&amp;tcy;&amp;acy;&amp;tscy;&amp;icy;&amp;ocy;&amp;ncy;&amp;acy;&amp;rcy;&amp;iecy; &amp;vcy; &amp;Mcy;&amp;ocy;&amp;scy;&amp;kcy;&amp;vcy;&amp;iecy;, &amp;kcy;&amp;ocy;&amp;ncy;&amp;scy;&amp;ucy;&amp;lcy;&amp;softcy;&amp;tcy;&amp;acy;&amp;tscy;&amp;icy;&amp;yacy; &amp;ncy;&amp;iecy;&amp;jcy;&amp;rcy;&amp;ocy;&amp;khcy;&amp;icy;&amp;rcy;&amp;ucy;&amp;rcy;&amp;gcy;&amp;acy; &amp;vcy; &amp;kcy;&amp;lcy;&amp;icy;&amp;ncy;&amp;icy;&amp;kcy;&amp;iecy;, &amp;vcy;&amp;ycy;&amp;zcy;&amp;ocy;&amp;vcy; &amp;vcy;&amp;rcy;&amp;acy;&amp;chcy;&amp;acy; &amp;ncy;&amp;acy; &amp;dcy;&amp;ocy;&amp;mcy;."/>
          <p:cNvPicPr>
            <a:picLocks noChangeAspect="1" noChangeArrowheads="1"/>
          </p:cNvPicPr>
          <p:nvPr/>
        </p:nvPicPr>
        <p:blipFill>
          <a:blip r:embed="rId6" cstate="print"/>
          <a:srcRect/>
          <a:stretch>
            <a:fillRect/>
          </a:stretch>
        </p:blipFill>
        <p:spPr bwMode="auto">
          <a:xfrm>
            <a:off x="4267200" y="0"/>
            <a:ext cx="4876800" cy="3290888"/>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P315509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16067" name="Rectangle 3"/>
          <p:cNvSpPr>
            <a:spLocks noGrp="1" noChangeArrowheads="1"/>
          </p:cNvSpPr>
          <p:nvPr>
            <p:ph type="title"/>
          </p:nvPr>
        </p:nvSpPr>
        <p:spPr>
          <a:xfrm>
            <a:off x="1447800" y="152400"/>
            <a:ext cx="9144000" cy="457200"/>
          </a:xfrm>
          <a:noFill/>
          <a:ln/>
        </p:spPr>
        <p:txBody>
          <a:bodyPr>
            <a:normAutofit fontScale="90000"/>
          </a:bodyPr>
          <a:lstStyle/>
          <a:p>
            <a:r>
              <a:rPr lang="ru-RU" sz="2600" b="1" i="1" dirty="0" err="1">
                <a:solidFill>
                  <a:srgbClr val="FF0000"/>
                </a:solidFill>
                <a:effectLst>
                  <a:outerShdw blurRad="38100" dist="38100" dir="2700000" algn="tl">
                    <a:srgbClr val="000000"/>
                  </a:outerShdw>
                </a:effectLst>
                <a:latin typeface="Times New Roman" pitchFamily="18" charset="0"/>
                <a:cs typeface="Times New Roman" pitchFamily="18" charset="0"/>
              </a:rPr>
              <a:t>Хворий</a:t>
            </a:r>
            <a:r>
              <a:rPr lang="ru-RU" sz="2600" b="1" i="1" dirty="0">
                <a:solidFill>
                  <a:srgbClr val="FF0000"/>
                </a:solidFill>
                <a:effectLst>
                  <a:outerShdw blurRad="38100" dist="38100" dir="2700000" algn="tl">
                    <a:srgbClr val="000000"/>
                  </a:outerShdw>
                </a:effectLst>
                <a:latin typeface="Times New Roman" pitchFamily="18" charset="0"/>
                <a:cs typeface="Times New Roman" pitchFamily="18" charset="0"/>
              </a:rPr>
              <a:t> з </a:t>
            </a:r>
            <a:r>
              <a:rPr lang="ru-RU" sz="2600" b="1" i="1" dirty="0" err="1">
                <a:solidFill>
                  <a:srgbClr val="FF0000"/>
                </a:solidFill>
                <a:effectLst>
                  <a:outerShdw blurRad="38100" dist="38100" dir="2700000" algn="tl">
                    <a:srgbClr val="000000"/>
                  </a:outerShdw>
                </a:effectLst>
                <a:latin typeface="Times New Roman" pitchFamily="18" charset="0"/>
                <a:cs typeface="Times New Roman" pitchFamily="18" charset="0"/>
              </a:rPr>
              <a:t>післяопераційним</a:t>
            </a:r>
            <a:r>
              <a:rPr lang="ru-RU" sz="2600" b="1" i="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lang="ru-RU" sz="2600" b="1" i="1" dirty="0" err="1">
                <a:solidFill>
                  <a:srgbClr val="FF0000"/>
                </a:solidFill>
                <a:effectLst>
                  <a:outerShdw blurRad="38100" dist="38100" dir="2700000" algn="tl">
                    <a:srgbClr val="000000"/>
                  </a:outerShdw>
                </a:effectLst>
                <a:latin typeface="Times New Roman" pitchFamily="18" charset="0"/>
                <a:cs typeface="Times New Roman" pitchFamily="18" charset="0"/>
              </a:rPr>
              <a:t>кістковим</a:t>
            </a:r>
            <a:r>
              <a:rPr lang="ru-RU" sz="2600" b="1" i="1" dirty="0">
                <a:solidFill>
                  <a:srgbClr val="FF0000"/>
                </a:solidFill>
                <a:effectLst>
                  <a:outerShdw blurRad="38100" dist="38100" dir="2700000" algn="tl">
                    <a:srgbClr val="000000"/>
                  </a:outerShdw>
                </a:effectLst>
                <a:latin typeface="Times New Roman" pitchFamily="18" charset="0"/>
                <a:cs typeface="Times New Roman" pitchFamily="18" charset="0"/>
              </a:rPr>
              <a:t> дефектом</a:t>
            </a:r>
            <a:endParaRPr lang="cs-CZ" sz="2600" b="1" i="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
        <p:nvSpPr>
          <p:cNvPr id="216068" name="Rectangle 4"/>
          <p:cNvSpPr>
            <a:spLocks noChangeArrowheads="1"/>
          </p:cNvSpPr>
          <p:nvPr/>
        </p:nvSpPr>
        <p:spPr bwMode="auto">
          <a:xfrm>
            <a:off x="152400" y="1371600"/>
            <a:ext cx="3200400" cy="2092881"/>
          </a:xfrm>
          <a:prstGeom prst="rect">
            <a:avLst/>
          </a:prstGeom>
          <a:noFill/>
          <a:ln w="9525">
            <a:noFill/>
            <a:miter lim="800000"/>
            <a:headEnd/>
            <a:tailEnd/>
          </a:ln>
          <a:effectLst/>
        </p:spPr>
        <p:txBody>
          <a:bodyPr wrap="square">
            <a:spAutoFit/>
          </a:bodyPr>
          <a:lstStyle/>
          <a:p>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Стан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після</a:t>
            </a:r>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операції</a:t>
            </a:r>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резекції</a:t>
            </a:r>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відламків</a:t>
            </a:r>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вдавленого</a:t>
            </a:r>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 перелому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лобної</a:t>
            </a:r>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 і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скроневої</a:t>
            </a:r>
            <a:r>
              <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600" b="1" i="1" dirty="0" err="1">
                <a:solidFill>
                  <a:srgbClr val="FFFF00"/>
                </a:solidFill>
                <a:effectLst>
                  <a:outerShdw blurRad="38100" dist="38100" dir="2700000" algn="tl">
                    <a:srgbClr val="000000"/>
                  </a:outerShdw>
                </a:effectLst>
                <a:latin typeface="Times New Roman" pitchFamily="18" charset="0"/>
                <a:cs typeface="Times New Roman" pitchFamily="18" charset="0"/>
              </a:rPr>
              <a:t>кісток</a:t>
            </a:r>
            <a:endParaRPr lang="ru-RU" sz="2600" b="1" i="1"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P3155100"/>
          <p:cNvPicPr>
            <a:picLocks noChangeAspect="1" noChangeArrowheads="1"/>
          </p:cNvPicPr>
          <p:nvPr/>
        </p:nvPicPr>
        <p:blipFill>
          <a:blip r:embed="rId2" cstate="print"/>
          <a:srcRect/>
          <a:stretch>
            <a:fillRect/>
          </a:stretch>
        </p:blipFill>
        <p:spPr bwMode="auto">
          <a:xfrm>
            <a:off x="0" y="0"/>
            <a:ext cx="9372600" cy="6858000"/>
          </a:xfrm>
          <a:prstGeom prst="rect">
            <a:avLst/>
          </a:prstGeom>
          <a:noFill/>
        </p:spPr>
      </p:pic>
      <p:sp>
        <p:nvSpPr>
          <p:cNvPr id="218115" name="Rectangle 3"/>
          <p:cNvSpPr>
            <a:spLocks noGrp="1" noChangeArrowheads="1"/>
          </p:cNvSpPr>
          <p:nvPr>
            <p:ph type="title"/>
          </p:nvPr>
        </p:nvSpPr>
        <p:spPr>
          <a:xfrm>
            <a:off x="1676400" y="228600"/>
            <a:ext cx="9144000" cy="457200"/>
          </a:xfrm>
          <a:noFill/>
          <a:ln/>
        </p:spPr>
        <p:txBody>
          <a:bodyPr/>
          <a:lstStyle/>
          <a:p>
            <a:r>
              <a:rPr lang="uk-UA" sz="2400" b="1" i="1" dirty="0" smtClean="0">
                <a:solidFill>
                  <a:srgbClr val="FF0000"/>
                </a:solidFill>
                <a:effectLst>
                  <a:outerShdw blurRad="38100" dist="38100" dir="2700000" algn="tl">
                    <a:srgbClr val="000000"/>
                  </a:outerShdw>
                </a:effectLst>
                <a:latin typeface="Times New Roman" pitchFamily="18" charset="0"/>
                <a:cs typeface="Times New Roman" pitchFamily="18" charset="0"/>
              </a:rPr>
              <a:t>Хворий з   дефектом тім’яної кістки</a:t>
            </a:r>
            <a:endParaRPr lang="cs-CZ" sz="2400" b="1" i="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3" name="Picture 5"/>
          <p:cNvPicPr>
            <a:picLocks noChangeAspect="1" noChangeArrowheads="1"/>
          </p:cNvPicPr>
          <p:nvPr/>
        </p:nvPicPr>
        <p:blipFill>
          <a:blip r:embed="rId2" cstate="print"/>
          <a:srcRect/>
          <a:stretch>
            <a:fillRect/>
          </a:stretch>
        </p:blipFill>
        <p:spPr bwMode="auto">
          <a:xfrm>
            <a:off x="1223963" y="0"/>
            <a:ext cx="6772275" cy="6858000"/>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P3155106"/>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14019" name="Rectangle 3"/>
          <p:cNvSpPr>
            <a:spLocks noGrp="1" noChangeArrowheads="1"/>
          </p:cNvSpPr>
          <p:nvPr>
            <p:ph type="title"/>
          </p:nvPr>
        </p:nvSpPr>
        <p:spPr>
          <a:xfrm>
            <a:off x="990600" y="381000"/>
            <a:ext cx="9144000" cy="457200"/>
          </a:xfrm>
          <a:noFill/>
          <a:ln/>
        </p:spPr>
        <p:txBody>
          <a:bodyPr>
            <a:normAutofit fontScale="90000"/>
          </a:bodyPr>
          <a:lstStyle/>
          <a:p>
            <a:r>
              <a:rPr lang="ru-RU" sz="2800" b="1" i="1" dirty="0" err="1">
                <a:solidFill>
                  <a:srgbClr val="FF0000"/>
                </a:solidFill>
                <a:effectLst>
                  <a:outerShdw blurRad="38100" dist="38100" dir="2700000" algn="tl">
                    <a:srgbClr val="000000"/>
                  </a:outerShdw>
                </a:effectLst>
                <a:latin typeface="Times New Roman" pitchFamily="18" charset="0"/>
                <a:cs typeface="Times New Roman" pitchFamily="18" charset="0"/>
              </a:rPr>
              <a:t>Операція</a:t>
            </a:r>
            <a:r>
              <a:rPr lang="ru-RU" sz="2800" b="1" i="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lang="ru-RU" sz="2800" b="1" i="1" dirty="0" err="1">
                <a:solidFill>
                  <a:srgbClr val="FF0000"/>
                </a:solidFill>
                <a:effectLst>
                  <a:outerShdw blurRad="38100" dist="38100" dir="2700000" algn="tl">
                    <a:srgbClr val="000000"/>
                  </a:outerShdw>
                </a:effectLst>
                <a:latin typeface="Times New Roman" pitchFamily="18" charset="0"/>
                <a:cs typeface="Times New Roman" pitchFamily="18" charset="0"/>
              </a:rPr>
              <a:t>краніопластики</a:t>
            </a:r>
            <a:r>
              <a:rPr lang="ru-RU" sz="2800" b="1" i="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lang="ru-RU" sz="2800" b="1" i="1" dirty="0" err="1">
                <a:solidFill>
                  <a:srgbClr val="FF0000"/>
                </a:solidFill>
                <a:effectLst>
                  <a:outerShdw blurRad="38100" dist="38100" dir="2700000" algn="tl">
                    <a:srgbClr val="000000"/>
                  </a:outerShdw>
                </a:effectLst>
                <a:latin typeface="Times New Roman" pitchFamily="18" charset="0"/>
                <a:cs typeface="Times New Roman" pitchFamily="18" charset="0"/>
              </a:rPr>
              <a:t>кісткового</a:t>
            </a:r>
            <a:r>
              <a:rPr lang="ru-RU" sz="2800" b="1" i="1" dirty="0">
                <a:solidFill>
                  <a:srgbClr val="FF0000"/>
                </a:solidFill>
                <a:effectLst>
                  <a:outerShdw blurRad="38100" dist="38100" dir="2700000" algn="tl">
                    <a:srgbClr val="000000"/>
                  </a:outerShdw>
                </a:effectLst>
                <a:latin typeface="Times New Roman" pitchFamily="18" charset="0"/>
                <a:cs typeface="Times New Roman" pitchFamily="18" charset="0"/>
              </a:rPr>
              <a:t> дефекту</a:t>
            </a:r>
            <a:endParaRPr lang="cs-CZ" sz="2800" b="1" i="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
        <p:nvSpPr>
          <p:cNvPr id="214020" name="Rectangle 4"/>
          <p:cNvSpPr>
            <a:spLocks noChangeArrowheads="1"/>
          </p:cNvSpPr>
          <p:nvPr/>
        </p:nvSpPr>
        <p:spPr bwMode="auto">
          <a:xfrm>
            <a:off x="6324600" y="4191000"/>
            <a:ext cx="2819400" cy="892552"/>
          </a:xfrm>
          <a:prstGeom prst="rect">
            <a:avLst/>
          </a:prstGeom>
          <a:noFill/>
          <a:ln w="9525">
            <a:noFill/>
            <a:miter lim="800000"/>
            <a:headEnd/>
            <a:tailEnd/>
          </a:ln>
          <a:effectLst/>
        </p:spPr>
        <p:txBody>
          <a:bodyPr>
            <a:spAutoFit/>
          </a:bodyPr>
          <a:lstStyle/>
          <a:p>
            <a:pPr algn="ctr"/>
            <a:r>
              <a:rPr lang="ru-RU" sz="26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Після</a:t>
            </a:r>
            <a:r>
              <a:rPr lang="ru-RU" sz="26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6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обробки</a:t>
            </a:r>
            <a:r>
              <a:rPr lang="ru-RU" sz="26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6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операційного</a:t>
            </a:r>
            <a:r>
              <a:rPr lang="ru-RU" sz="26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поля</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P315512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15044" name="Rectangle 4"/>
          <p:cNvSpPr>
            <a:spLocks noChangeArrowheads="1"/>
          </p:cNvSpPr>
          <p:nvPr/>
        </p:nvSpPr>
        <p:spPr bwMode="auto">
          <a:xfrm>
            <a:off x="0" y="4343400"/>
            <a:ext cx="2819400" cy="892552"/>
          </a:xfrm>
          <a:prstGeom prst="rect">
            <a:avLst/>
          </a:prstGeom>
          <a:noFill/>
          <a:ln w="9525">
            <a:noFill/>
            <a:miter lim="800000"/>
            <a:headEnd/>
            <a:tailEnd/>
          </a:ln>
          <a:effectLst/>
        </p:spPr>
        <p:txBody>
          <a:bodyPr>
            <a:spAutoFit/>
          </a:bodyPr>
          <a:lstStyle/>
          <a:p>
            <a:pPr algn="ctr"/>
            <a:r>
              <a:rPr lang="ru-RU" sz="2600" b="1" i="1" dirty="0" err="1">
                <a:solidFill>
                  <a:srgbClr val="FF0000"/>
                </a:solidFill>
                <a:latin typeface="Times New Roman" pitchFamily="18" charset="0"/>
                <a:cs typeface="Times New Roman" pitchFamily="18" charset="0"/>
              </a:rPr>
              <a:t>Оновлені</a:t>
            </a:r>
            <a:r>
              <a:rPr lang="ru-RU" sz="2600" b="1" i="1" dirty="0">
                <a:solidFill>
                  <a:srgbClr val="FF0000"/>
                </a:solidFill>
                <a:latin typeface="Times New Roman" pitchFamily="18" charset="0"/>
                <a:cs typeface="Times New Roman" pitchFamily="18" charset="0"/>
              </a:rPr>
              <a:t> </a:t>
            </a:r>
            <a:r>
              <a:rPr lang="ru-RU" sz="2600" b="1" i="1" dirty="0" err="1" smtClean="0">
                <a:solidFill>
                  <a:srgbClr val="FF0000"/>
                </a:solidFill>
                <a:latin typeface="Times New Roman" pitchFamily="18" charset="0"/>
                <a:cs typeface="Times New Roman" pitchFamily="18" charset="0"/>
              </a:rPr>
              <a:t>краї</a:t>
            </a:r>
            <a:r>
              <a:rPr lang="ru-RU" sz="2600" b="1" i="1" dirty="0" smtClean="0">
                <a:solidFill>
                  <a:srgbClr val="FF0000"/>
                </a:solidFill>
                <a:latin typeface="Times New Roman" pitchFamily="18" charset="0"/>
                <a:cs typeface="Times New Roman" pitchFamily="18" charset="0"/>
              </a:rPr>
              <a:t> </a:t>
            </a:r>
            <a:r>
              <a:rPr lang="ru-RU" sz="2600" b="1" i="1" dirty="0">
                <a:solidFill>
                  <a:srgbClr val="FF0000"/>
                </a:solidFill>
                <a:latin typeface="Times New Roman" pitchFamily="18" charset="0"/>
                <a:cs typeface="Times New Roman" pitchFamily="18" charset="0"/>
              </a:rPr>
              <a:t>дефекту </a:t>
            </a:r>
            <a:r>
              <a:rPr lang="ru-RU" sz="2600" b="1" i="1" dirty="0" err="1">
                <a:solidFill>
                  <a:srgbClr val="FF0000"/>
                </a:solidFill>
                <a:latin typeface="Times New Roman" pitchFamily="18" charset="0"/>
                <a:cs typeface="Times New Roman" pitchFamily="18" charset="0"/>
              </a:rPr>
              <a:t>кістки</a:t>
            </a:r>
            <a:endParaRPr lang="ru-RU" sz="26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458" name="Picture 5" descr="IPB Image"/>
          <p:cNvPicPr>
            <a:picLocks noChangeAspect="1" noChangeArrowheads="1"/>
          </p:cNvPicPr>
          <p:nvPr/>
        </p:nvPicPr>
        <p:blipFill>
          <a:blip r:embed="rId2" cstate="print"/>
          <a:srcRect/>
          <a:stretch>
            <a:fillRect/>
          </a:stretch>
        </p:blipFill>
        <p:spPr bwMode="auto">
          <a:xfrm>
            <a:off x="0" y="3376613"/>
            <a:ext cx="4953000" cy="3481387"/>
          </a:xfrm>
          <a:prstGeom prst="rect">
            <a:avLst/>
          </a:prstGeom>
          <a:noFill/>
          <a:ln w="9525">
            <a:noFill/>
            <a:miter lim="800000"/>
            <a:headEnd/>
            <a:tailEnd/>
          </a:ln>
        </p:spPr>
      </p:pic>
      <p:pic>
        <p:nvPicPr>
          <p:cNvPr id="19459" name="Picture 3" descr="IPB Image"/>
          <p:cNvPicPr>
            <a:picLocks noChangeAspect="1" noChangeArrowheads="1"/>
          </p:cNvPicPr>
          <p:nvPr/>
        </p:nvPicPr>
        <p:blipFill>
          <a:blip r:embed="rId3" cstate="print"/>
          <a:srcRect/>
          <a:stretch>
            <a:fillRect/>
          </a:stretch>
        </p:blipFill>
        <p:spPr bwMode="auto">
          <a:xfrm>
            <a:off x="0" y="0"/>
            <a:ext cx="3581400" cy="3392488"/>
          </a:xfrm>
          <a:prstGeom prst="rect">
            <a:avLst/>
          </a:prstGeom>
          <a:noFill/>
          <a:ln w="9525">
            <a:noFill/>
            <a:miter lim="800000"/>
            <a:headEnd/>
            <a:tailEnd/>
          </a:ln>
        </p:spPr>
      </p:pic>
      <p:sp>
        <p:nvSpPr>
          <p:cNvPr id="115718" name="Rectangle 6"/>
          <p:cNvSpPr>
            <a:spLocks noChangeArrowheads="1"/>
          </p:cNvSpPr>
          <p:nvPr/>
        </p:nvSpPr>
        <p:spPr bwMode="auto">
          <a:xfrm>
            <a:off x="228600" y="2814548"/>
            <a:ext cx="2971800" cy="1200329"/>
          </a:xfrm>
          <a:prstGeom prst="rect">
            <a:avLst/>
          </a:prstGeom>
          <a:noFill/>
          <a:ln w="9525">
            <a:noFill/>
            <a:miter lim="800000"/>
            <a:headEnd/>
            <a:tailEnd/>
          </a:ln>
          <a:effectLst/>
        </p:spPr>
        <p:txBody>
          <a:bodyPr wrap="square" anchor="ctr">
            <a:spAutoFit/>
          </a:bodyPr>
          <a:lstStyle/>
          <a:p>
            <a:pPr eaLnBrk="0" hangingPunct="0"/>
            <a:r>
              <a:rPr lang="ru-RU" sz="2400" b="1"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Charles</a:t>
            </a:r>
            <a:r>
              <a:rPr lang="ru-RU" sz="2400" b="1"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dirty="0" err="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Bell</a:t>
            </a:r>
            <a:r>
              <a:rPr lang="ru-RU" sz="2400" b="1"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dirty="0" err="1" smtClean="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Хірург</a:t>
            </a:r>
            <a:r>
              <a:rPr lang="ru-RU" sz="2400" b="1" dirty="0" smtClean="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r>
              <a:rPr lang="uk-UA" sz="2400" b="1"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х</a:t>
            </a:r>
            <a:r>
              <a:rPr lang="ru-RU" sz="2400" b="1" dirty="0" err="1" smtClean="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удожник</a:t>
            </a:r>
            <a:r>
              <a:rPr lang="ru-RU" sz="2400" b="1"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(1774-1842) </a:t>
            </a:r>
          </a:p>
        </p:txBody>
      </p:sp>
      <p:pic>
        <p:nvPicPr>
          <p:cNvPr id="19461" name="Picture 5" descr="7211031534_2ece425fb5_b"/>
          <p:cNvPicPr>
            <a:picLocks noChangeAspect="1" noChangeArrowheads="1"/>
          </p:cNvPicPr>
          <p:nvPr/>
        </p:nvPicPr>
        <p:blipFill>
          <a:blip r:embed="rId4" cstate="print"/>
          <a:srcRect/>
          <a:stretch>
            <a:fillRect/>
          </a:stretch>
        </p:blipFill>
        <p:spPr bwMode="auto">
          <a:xfrm>
            <a:off x="3581400" y="0"/>
            <a:ext cx="5562600" cy="3954463"/>
          </a:xfrm>
          <a:prstGeom prst="rect">
            <a:avLst/>
          </a:prstGeom>
          <a:noFill/>
        </p:spPr>
      </p:pic>
      <p:pic>
        <p:nvPicPr>
          <p:cNvPr id="19463" name="Picture 7" descr="Resize of Firenza-body1"/>
          <p:cNvPicPr>
            <a:picLocks noChangeAspect="1" noChangeArrowheads="1"/>
          </p:cNvPicPr>
          <p:nvPr/>
        </p:nvPicPr>
        <p:blipFill>
          <a:blip r:embed="rId5" cstate="print"/>
          <a:srcRect/>
          <a:stretch>
            <a:fillRect/>
          </a:stretch>
        </p:blipFill>
        <p:spPr bwMode="auto">
          <a:xfrm>
            <a:off x="4953000" y="3940175"/>
            <a:ext cx="4191000" cy="2917825"/>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P315512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12996" name="Rectangle 4"/>
          <p:cNvSpPr>
            <a:spLocks noChangeArrowheads="1"/>
          </p:cNvSpPr>
          <p:nvPr/>
        </p:nvSpPr>
        <p:spPr bwMode="auto">
          <a:xfrm>
            <a:off x="0" y="762000"/>
            <a:ext cx="2819400" cy="1815882"/>
          </a:xfrm>
          <a:prstGeom prst="rect">
            <a:avLst/>
          </a:prstGeom>
          <a:noFill/>
          <a:ln w="9525">
            <a:noFill/>
            <a:miter lim="800000"/>
            <a:headEnd/>
            <a:tailEnd/>
          </a:ln>
          <a:effectLst/>
        </p:spPr>
        <p:txBody>
          <a:bodyPr>
            <a:spAutoFit/>
          </a:bodyPr>
          <a:lstStyle/>
          <a:p>
            <a:pPr algn="ctr"/>
            <a:r>
              <a:rPr lang="ru-RU" sz="2800" b="1" i="1" dirty="0" err="1">
                <a:solidFill>
                  <a:srgbClr val="FFFF00"/>
                </a:solidFill>
                <a:effectLst>
                  <a:outerShdw blurRad="38100" dist="38100" dir="2700000" algn="tl">
                    <a:srgbClr val="000000"/>
                  </a:outerShdw>
                </a:effectLst>
                <a:latin typeface="Times New Roman" pitchFamily="18" charset="0"/>
                <a:cs typeface="Times New Roman" pitchFamily="18" charset="0"/>
              </a:rPr>
              <a:t>Фіксація</a:t>
            </a:r>
            <a:r>
              <a:rPr lang="ru-RU" sz="28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800" b="1" i="1" dirty="0" err="1">
                <a:solidFill>
                  <a:srgbClr val="FFFF00"/>
                </a:solidFill>
                <a:effectLst>
                  <a:outerShdw blurRad="38100" dist="38100" dir="2700000" algn="tl">
                    <a:srgbClr val="000000"/>
                  </a:outerShdw>
                </a:effectLst>
                <a:latin typeface="Times New Roman" pitchFamily="18" charset="0"/>
                <a:cs typeface="Times New Roman" pitchFamily="18" charset="0"/>
              </a:rPr>
              <a:t>титанової</a:t>
            </a:r>
            <a:r>
              <a:rPr lang="ru-RU" sz="28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800" b="1" i="1" dirty="0" err="1">
                <a:solidFill>
                  <a:srgbClr val="FFFF00"/>
                </a:solidFill>
                <a:effectLst>
                  <a:outerShdw blurRad="38100" dist="38100" dir="2700000" algn="tl">
                    <a:srgbClr val="000000"/>
                  </a:outerShdw>
                </a:effectLst>
                <a:latin typeface="Times New Roman" pitchFamily="18" charset="0"/>
                <a:cs typeface="Times New Roman" pitchFamily="18" charset="0"/>
              </a:rPr>
              <a:t>пластини</a:t>
            </a:r>
            <a:r>
              <a:rPr lang="ru-RU" sz="2800" b="1" i="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ru-RU" sz="2800" b="1" i="1" dirty="0" err="1">
                <a:solidFill>
                  <a:srgbClr val="FFFF00"/>
                </a:solidFill>
                <a:effectLst>
                  <a:outerShdw blurRad="38100" dist="38100" dir="2700000" algn="tl">
                    <a:srgbClr val="000000"/>
                  </a:outerShdw>
                </a:effectLst>
                <a:latin typeface="Times New Roman" pitchFamily="18" charset="0"/>
                <a:cs typeface="Times New Roman" pitchFamily="18" charset="0"/>
              </a:rPr>
              <a:t>гвинтами</a:t>
            </a:r>
            <a:endParaRPr lang="ru-RU" sz="2800" b="1" i="1"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P316513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17092" name="Rectangle 4"/>
          <p:cNvSpPr>
            <a:spLocks noChangeArrowheads="1"/>
          </p:cNvSpPr>
          <p:nvPr/>
        </p:nvSpPr>
        <p:spPr bwMode="auto">
          <a:xfrm>
            <a:off x="0" y="4572000"/>
            <a:ext cx="3429000" cy="1631216"/>
          </a:xfrm>
          <a:prstGeom prst="rect">
            <a:avLst/>
          </a:prstGeom>
          <a:noFill/>
          <a:ln w="9525">
            <a:noFill/>
            <a:miter lim="800000"/>
            <a:headEnd/>
            <a:tailEnd/>
          </a:ln>
          <a:effectLst/>
        </p:spPr>
        <p:txBody>
          <a:bodyPr>
            <a:spAutoFit/>
          </a:bodyPr>
          <a:lstStyle/>
          <a:p>
            <a:pPr algn="ctr"/>
            <a:r>
              <a:rPr lang="ru-RU" sz="2500" b="1" i="1" dirty="0" err="1">
                <a:solidFill>
                  <a:srgbClr val="FFFF00"/>
                </a:solidFill>
                <a:effectLst>
                  <a:outerShdw blurRad="38100" dist="38100" dir="2700000" algn="tl">
                    <a:srgbClr val="000000"/>
                  </a:outerShdw>
                </a:effectLst>
              </a:rPr>
              <a:t>Післяопераційна</a:t>
            </a:r>
            <a:r>
              <a:rPr lang="ru-RU" sz="2500" b="1" i="1" dirty="0">
                <a:solidFill>
                  <a:srgbClr val="FFFF00"/>
                </a:solidFill>
                <a:effectLst>
                  <a:outerShdw blurRad="38100" dist="38100" dir="2700000" algn="tl">
                    <a:srgbClr val="000000"/>
                  </a:outerShdw>
                </a:effectLst>
              </a:rPr>
              <a:t> рана ушита до </a:t>
            </a:r>
            <a:r>
              <a:rPr lang="ru-RU" sz="2500" b="1" i="1" dirty="0" err="1">
                <a:solidFill>
                  <a:srgbClr val="FFFF00"/>
                </a:solidFill>
                <a:effectLst>
                  <a:outerShdw blurRad="38100" dist="38100" dir="2700000" algn="tl">
                    <a:srgbClr val="000000"/>
                  </a:outerShdw>
                </a:effectLst>
              </a:rPr>
              <a:t>двох</a:t>
            </a:r>
            <a:r>
              <a:rPr lang="ru-RU" sz="2500" b="1" i="1" dirty="0">
                <a:solidFill>
                  <a:srgbClr val="FFFF00"/>
                </a:solidFill>
                <a:effectLst>
                  <a:outerShdw blurRad="38100" dist="38100" dir="2700000" algn="tl">
                    <a:srgbClr val="000000"/>
                  </a:outerShdw>
                </a:effectLst>
              </a:rPr>
              <a:t> </a:t>
            </a:r>
            <a:r>
              <a:rPr lang="ru-RU" sz="2500" b="1" i="1" dirty="0" err="1" smtClean="0">
                <a:solidFill>
                  <a:srgbClr val="FFFF00"/>
                </a:solidFill>
                <a:effectLst>
                  <a:outerShdw blurRad="38100" dist="38100" dir="2700000" algn="tl">
                    <a:srgbClr val="000000"/>
                  </a:outerShdw>
                </a:effectLst>
              </a:rPr>
              <a:t>дренажів</a:t>
            </a:r>
            <a:r>
              <a:rPr lang="ru-RU" sz="2500" b="1" i="1" dirty="0" smtClean="0">
                <a:solidFill>
                  <a:srgbClr val="FFFF00"/>
                </a:solidFill>
                <a:effectLst>
                  <a:outerShdw blurRad="38100" dist="38100" dir="2700000" algn="tl">
                    <a:srgbClr val="000000"/>
                  </a:outerShdw>
                </a:effectLst>
              </a:rPr>
              <a:t> з </a:t>
            </a:r>
            <a:r>
              <a:rPr lang="ru-RU" sz="2500" b="1" i="1" dirty="0" err="1" smtClean="0">
                <a:solidFill>
                  <a:srgbClr val="FFFF00"/>
                </a:solidFill>
                <a:effectLst>
                  <a:outerShdw blurRad="38100" dist="38100" dir="2700000" algn="tl">
                    <a:srgbClr val="000000"/>
                  </a:outerShdw>
                </a:effectLst>
              </a:rPr>
              <a:t>рукавичок</a:t>
            </a:r>
            <a:endParaRPr lang="ru-RU" sz="2500" b="1" i="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P316514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21187" name="Rectangle 3"/>
          <p:cNvSpPr>
            <a:spLocks noChangeArrowheads="1"/>
          </p:cNvSpPr>
          <p:nvPr/>
        </p:nvSpPr>
        <p:spPr bwMode="auto">
          <a:xfrm>
            <a:off x="609600" y="457200"/>
            <a:ext cx="4480714" cy="523220"/>
          </a:xfrm>
          <a:prstGeom prst="rect">
            <a:avLst/>
          </a:prstGeom>
          <a:noFill/>
          <a:ln w="9525">
            <a:noFill/>
            <a:miter lim="800000"/>
            <a:headEnd/>
            <a:tailEnd/>
          </a:ln>
          <a:effectLst/>
        </p:spPr>
        <p:txBody>
          <a:bodyPr wrap="none">
            <a:spAutoFit/>
          </a:bodyPr>
          <a:lstStyle/>
          <a:p>
            <a:r>
              <a:rPr lang="ru-RU" sz="2800" b="1" i="1" dirty="0" smtClean="0">
                <a:solidFill>
                  <a:srgbClr val="FF0000"/>
                </a:solidFill>
                <a:latin typeface="Times New Roman" pitchFamily="18" charset="0"/>
                <a:cs typeface="Times New Roman" pitchFamily="18" charset="0"/>
              </a:rPr>
              <a:t>Перша </a:t>
            </a:r>
            <a:r>
              <a:rPr lang="ru-RU" sz="2800" b="1" i="1" dirty="0" err="1" smtClean="0">
                <a:solidFill>
                  <a:srgbClr val="FF0000"/>
                </a:solidFill>
                <a:latin typeface="Times New Roman" pitchFamily="18" charset="0"/>
                <a:cs typeface="Times New Roman" pitchFamily="18" charset="0"/>
              </a:rPr>
              <a:t>доба</a:t>
            </a:r>
            <a:r>
              <a:rPr lang="ru-RU" sz="2800" b="1" i="1" dirty="0" smtClean="0">
                <a:solidFill>
                  <a:srgbClr val="FF0000"/>
                </a:solidFill>
                <a:latin typeface="Times New Roman" pitchFamily="18" charset="0"/>
                <a:cs typeface="Times New Roman" pitchFamily="18" charset="0"/>
              </a:rPr>
              <a:t> </a:t>
            </a:r>
            <a:r>
              <a:rPr lang="ru-RU" sz="2800" b="1" i="1" dirty="0" err="1" smtClean="0">
                <a:solidFill>
                  <a:srgbClr val="FF0000"/>
                </a:solidFill>
                <a:latin typeface="Times New Roman" pitchFamily="18" charset="0"/>
                <a:cs typeface="Times New Roman" pitchFamily="18" charset="0"/>
              </a:rPr>
              <a:t>після</a:t>
            </a:r>
            <a:r>
              <a:rPr lang="ru-RU" sz="2800" b="1" i="1" dirty="0" smtClean="0">
                <a:solidFill>
                  <a:srgbClr val="FF0000"/>
                </a:solidFill>
                <a:latin typeface="Times New Roman" pitchFamily="18" charset="0"/>
                <a:cs typeface="Times New Roman" pitchFamily="18" charset="0"/>
              </a:rPr>
              <a:t> </a:t>
            </a:r>
            <a:r>
              <a:rPr lang="ru-RU" sz="2800" b="1" i="1" dirty="0" err="1" smtClean="0">
                <a:solidFill>
                  <a:srgbClr val="FF0000"/>
                </a:solidFill>
                <a:latin typeface="Times New Roman" pitchFamily="18" charset="0"/>
                <a:cs typeface="Times New Roman" pitchFamily="18" charset="0"/>
              </a:rPr>
              <a:t>операції</a:t>
            </a:r>
            <a:r>
              <a:rPr lang="ru-RU" sz="2800" b="1" i="1" dirty="0" smtClean="0">
                <a:solidFill>
                  <a:srgbClr val="FF0000"/>
                </a:solidFill>
                <a:latin typeface="Times New Roman" pitchFamily="18" charset="0"/>
                <a:cs typeface="Times New Roman" pitchFamily="18" charset="0"/>
              </a:rPr>
              <a:t> </a:t>
            </a:r>
            <a:endParaRPr lang="ru-RU" sz="2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P322516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22212" name="Rectangle 4"/>
          <p:cNvSpPr>
            <a:spLocks noChangeArrowheads="1"/>
          </p:cNvSpPr>
          <p:nvPr/>
        </p:nvSpPr>
        <p:spPr bwMode="auto">
          <a:xfrm>
            <a:off x="914400" y="228600"/>
            <a:ext cx="6168676" cy="523220"/>
          </a:xfrm>
          <a:prstGeom prst="rect">
            <a:avLst/>
          </a:prstGeom>
          <a:noFill/>
          <a:ln w="9525">
            <a:noFill/>
            <a:miter lim="800000"/>
            <a:headEnd/>
            <a:tailEnd/>
          </a:ln>
          <a:effectLst/>
        </p:spPr>
        <p:txBody>
          <a:bodyPr wrap="none">
            <a:spAutoFit/>
          </a:bodyPr>
          <a:lstStyle/>
          <a:p>
            <a:r>
              <a:rPr lang="uk-UA" sz="2800" b="1" i="1" dirty="0" smtClean="0">
                <a:solidFill>
                  <a:srgbClr val="FF0000"/>
                </a:solidFill>
                <a:effectLst>
                  <a:outerShdw blurRad="38100" dist="38100" dir="2700000" algn="tl">
                    <a:srgbClr val="000000"/>
                  </a:outerShdw>
                </a:effectLst>
                <a:latin typeface="Times New Roman" pitchFamily="18" charset="0"/>
                <a:cs typeface="Times New Roman" pitchFamily="18" charset="0"/>
              </a:rPr>
              <a:t>7 доба після операції </a:t>
            </a:r>
            <a:r>
              <a:rPr lang="uk-UA" sz="2800" b="1" i="1" dirty="0" err="1" smtClean="0">
                <a:solidFill>
                  <a:srgbClr val="FF0000"/>
                </a:solidFill>
                <a:effectLst>
                  <a:outerShdw blurRad="38100" dist="38100" dir="2700000" algn="tl">
                    <a:srgbClr val="000000"/>
                  </a:outerShdw>
                </a:effectLst>
                <a:latin typeface="Times New Roman" pitchFamily="18" charset="0"/>
                <a:cs typeface="Times New Roman" pitchFamily="18" charset="0"/>
              </a:rPr>
              <a:t>краніопластики</a:t>
            </a:r>
            <a:endParaRPr lang="ru-RU" sz="2800" b="1" i="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4" descr="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Content Placeholder 3" descr="open dura pus coming from brain.jpg"/>
          <p:cNvPicPr>
            <a:picLocks noGrp="1" noChangeAspect="1"/>
          </p:cNvPicPr>
          <p:nvPr>
            <p:ph idx="4294967295"/>
          </p:nvPr>
        </p:nvPicPr>
        <p:blipFill>
          <a:blip r:embed="rId2" cstate="print"/>
          <a:srcRect/>
          <a:stretch>
            <a:fillRect/>
          </a:stretch>
        </p:blipFill>
        <p:spPr>
          <a:xfrm>
            <a:off x="0" y="15073"/>
            <a:ext cx="9144000" cy="6858000"/>
          </a:xfrm>
        </p:spPr>
      </p:pic>
      <p:sp>
        <p:nvSpPr>
          <p:cNvPr id="144386" name="Title 1"/>
          <p:cNvSpPr>
            <a:spLocks noGrp="1"/>
          </p:cNvSpPr>
          <p:nvPr>
            <p:ph type="title" idx="4294967295"/>
          </p:nvPr>
        </p:nvSpPr>
        <p:spPr>
          <a:xfrm>
            <a:off x="4572000" y="0"/>
            <a:ext cx="4572000" cy="762000"/>
          </a:xfrm>
        </p:spPr>
        <p:txBody>
          <a:bodyPr anchor="b">
            <a:normAutofit fontScale="90000"/>
          </a:bodyPr>
          <a:lstStyle/>
          <a:p>
            <a:r>
              <a:rPr lang="ru-RU" b="1" i="1" dirty="0" err="1" smtClean="0">
                <a:solidFill>
                  <a:srgbClr val="0000FF"/>
                </a:solidFill>
                <a:effectLst>
                  <a:outerShdw blurRad="38100" dist="38100" dir="2700000" algn="tl">
                    <a:srgbClr val="000000"/>
                  </a:outerShdw>
                </a:effectLst>
                <a:latin typeface="Times New Roman" pitchFamily="18" charset="0"/>
                <a:cs typeface="Times New Roman" pitchFamily="18" charset="0"/>
              </a:rPr>
              <a:t>Абсцес</a:t>
            </a:r>
            <a:r>
              <a:rPr lang="ru-RU" b="1" i="1" dirty="0" smtClean="0">
                <a:solidFill>
                  <a:srgbClr val="0000FF"/>
                </a:solidFill>
                <a:effectLst>
                  <a:outerShdw blurRad="38100" dist="38100" dir="2700000" algn="tl">
                    <a:srgbClr val="000000"/>
                  </a:outerShdw>
                </a:effectLst>
                <a:latin typeface="Times New Roman" pitchFamily="18" charset="0"/>
                <a:cs typeface="Times New Roman" pitchFamily="18" charset="0"/>
              </a:rPr>
              <a:t> головного </a:t>
            </a:r>
            <a:r>
              <a:rPr lang="ru-RU" b="1" i="1" dirty="0" err="1" smtClean="0">
                <a:solidFill>
                  <a:srgbClr val="0000FF"/>
                </a:solidFill>
                <a:effectLst>
                  <a:outerShdw blurRad="38100" dist="38100" dir="2700000" algn="tl">
                    <a:srgbClr val="000000"/>
                  </a:outerShdw>
                </a:effectLst>
                <a:latin typeface="Times New Roman" pitchFamily="18" charset="0"/>
                <a:cs typeface="Times New Roman" pitchFamily="18" charset="0"/>
              </a:rPr>
              <a:t>мозку</a:t>
            </a:r>
            <a:endParaRPr lang="en-US" b="1" i="1" dirty="0">
              <a:solidFill>
                <a:srgbClr val="0000FF"/>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301" name="Picture 13" descr="F2"/>
          <p:cNvPicPr>
            <a:picLocks noChangeAspect="1" noChangeArrowheads="1"/>
          </p:cNvPicPr>
          <p:nvPr/>
        </p:nvPicPr>
        <p:blipFill>
          <a:blip r:embed="rId2" cstate="print"/>
          <a:srcRect/>
          <a:stretch>
            <a:fillRect/>
          </a:stretch>
        </p:blipFill>
        <p:spPr bwMode="auto">
          <a:xfrm>
            <a:off x="381000" y="2209800"/>
            <a:ext cx="5029199" cy="3797484"/>
          </a:xfrm>
          <a:prstGeom prst="rect">
            <a:avLst/>
          </a:prstGeom>
          <a:noFill/>
        </p:spPr>
      </p:pic>
      <p:pic>
        <p:nvPicPr>
          <p:cNvPr id="268297" name="Picture 9" descr="Spinal-Cord-Injury"/>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p:spPr>
      </p:pic>
      <p:sp>
        <p:nvSpPr>
          <p:cNvPr id="268300" name="Rectangle 12"/>
          <p:cNvSpPr>
            <a:spLocks noChangeArrowheads="1"/>
          </p:cNvSpPr>
          <p:nvPr/>
        </p:nvSpPr>
        <p:spPr bwMode="auto">
          <a:xfrm>
            <a:off x="685800" y="228600"/>
            <a:ext cx="5029200" cy="1739900"/>
          </a:xfrm>
          <a:prstGeom prst="rect">
            <a:avLst/>
          </a:prstGeom>
          <a:noFill/>
          <a:ln w="9525">
            <a:noFill/>
            <a:miter lim="800000"/>
            <a:headEnd/>
            <a:tailEnd/>
          </a:ln>
          <a:effectLst/>
        </p:spPr>
        <p:txBody>
          <a:bodyPr>
            <a:spAutoFit/>
          </a:bodyPr>
          <a:lstStyle/>
          <a:p>
            <a:r>
              <a:rPr lang="ru-RU" sz="3600" b="1" i="1" dirty="0" smtClean="0">
                <a:solidFill>
                  <a:srgbClr val="FF0000"/>
                </a:solidFill>
                <a:latin typeface="Times New Roman" pitchFamily="18" charset="0"/>
                <a:cs typeface="Times New Roman" pitchFamily="18" charset="0"/>
              </a:rPr>
              <a:t>ХРЕБЕТНО-СПИННОМОЗКОВА </a:t>
            </a:r>
            <a:r>
              <a:rPr lang="ru-RU" sz="3600" b="1" i="1" dirty="0">
                <a:solidFill>
                  <a:srgbClr val="FF0000"/>
                </a:solidFill>
                <a:latin typeface="Times New Roman" pitchFamily="18" charset="0"/>
                <a:cs typeface="Times New Roman" pitchFamily="18" charset="0"/>
              </a:rPr>
              <a:t>ТРАВМА</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6" name="Picture 6" descr="8310_dtp_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71364" name="Rectangle 4"/>
          <p:cNvSpPr>
            <a:spLocks noChangeArrowheads="1"/>
          </p:cNvSpPr>
          <p:nvPr/>
        </p:nvSpPr>
        <p:spPr bwMode="auto">
          <a:xfrm>
            <a:off x="0" y="2819400"/>
            <a:ext cx="8839200" cy="2800767"/>
          </a:xfrm>
          <a:prstGeom prst="rect">
            <a:avLst/>
          </a:prstGeom>
          <a:noFill/>
          <a:ln w="9525">
            <a:noFill/>
            <a:miter lim="800000"/>
            <a:headEnd/>
            <a:tailEnd/>
          </a:ln>
          <a:effectLst/>
        </p:spPr>
        <p:txBody>
          <a:bodyPr>
            <a:spAutoFit/>
          </a:bodyPr>
          <a:lstStyle/>
          <a:p>
            <a:pPr marL="176213" indent="-176213">
              <a:buFontTx/>
              <a:buChar char="•"/>
            </a:pPr>
            <a:r>
              <a:rPr lang="ru-RU" sz="2400" b="1" dirty="0">
                <a:solidFill>
                  <a:srgbClr val="FFF907"/>
                </a:solidFill>
                <a:effectLst>
                  <a:outerShdw blurRad="38100" dist="38100" dir="2700000" algn="tl">
                    <a:srgbClr val="000000"/>
                  </a:outerShdw>
                </a:effectLst>
              </a:rPr>
              <a:t>В США </a:t>
            </a:r>
            <a:r>
              <a:rPr lang="ru-RU" sz="2400" b="1" dirty="0" err="1" smtClean="0">
                <a:solidFill>
                  <a:srgbClr val="FFF907"/>
                </a:solidFill>
                <a:effectLst>
                  <a:outerShdw blurRad="38100" dist="38100" dir="2700000" algn="tl">
                    <a:srgbClr val="000000"/>
                  </a:outerShdw>
                </a:effectLst>
              </a:rPr>
              <a:t>щорічно</a:t>
            </a:r>
            <a:r>
              <a:rPr lang="ru-RU" sz="2400" b="1" dirty="0" smtClean="0">
                <a:solidFill>
                  <a:srgbClr val="FFF907"/>
                </a:solidFill>
                <a:effectLst>
                  <a:outerShdw blurRad="38100" dist="38100" dir="2700000" algn="tl">
                    <a:srgbClr val="000000"/>
                  </a:outerShdw>
                </a:effectLst>
              </a:rPr>
              <a:t> </a:t>
            </a:r>
            <a:r>
              <a:rPr lang="ru-RU" sz="2400" b="1" dirty="0" err="1" smtClean="0">
                <a:solidFill>
                  <a:srgbClr val="FFF907"/>
                </a:solidFill>
                <a:effectLst>
                  <a:outerShdw blurRad="38100" dist="38100" dir="2700000" algn="tl">
                    <a:srgbClr val="000000"/>
                  </a:outerShdw>
                </a:effectLst>
              </a:rPr>
              <a:t>реєструється</a:t>
            </a:r>
            <a:r>
              <a:rPr lang="ru-RU" sz="2400" b="1" dirty="0" smtClean="0">
                <a:solidFill>
                  <a:srgbClr val="FFF907"/>
                </a:solidFill>
                <a:effectLst>
                  <a:outerShdw blurRad="38100" dist="38100" dir="2700000" algn="tl">
                    <a:srgbClr val="000000"/>
                  </a:outerShdw>
                </a:effectLst>
              </a:rPr>
              <a:t> </a:t>
            </a:r>
            <a:r>
              <a:rPr lang="ru-RU" sz="3200" b="1" i="1" dirty="0" smtClean="0">
                <a:solidFill>
                  <a:srgbClr val="FF0000"/>
                </a:solidFill>
                <a:effectLst>
                  <a:outerShdw blurRad="38100" dist="38100" dir="2700000" algn="tl">
                    <a:srgbClr val="000000"/>
                  </a:outerShdw>
                </a:effectLst>
              </a:rPr>
              <a:t>8000-10000 </a:t>
            </a:r>
            <a:r>
              <a:rPr lang="ru-RU" sz="3200" b="1" i="1" dirty="0" err="1" smtClean="0">
                <a:solidFill>
                  <a:srgbClr val="FFFF00"/>
                </a:solidFill>
                <a:effectLst>
                  <a:outerShdw blurRad="38100" dist="38100" dir="2700000" algn="tl">
                    <a:srgbClr val="000000"/>
                  </a:outerShdw>
                </a:effectLst>
              </a:rPr>
              <a:t>нових</a:t>
            </a:r>
            <a:r>
              <a:rPr lang="ru-RU" sz="3200" b="1" i="1" dirty="0" smtClean="0">
                <a:solidFill>
                  <a:srgbClr val="FFFF00"/>
                </a:solidFill>
                <a:effectLst>
                  <a:outerShdw blurRad="38100" dist="38100" dir="2700000" algn="tl">
                    <a:srgbClr val="000000"/>
                  </a:outerShdw>
                </a:effectLst>
              </a:rPr>
              <a:t> </a:t>
            </a:r>
            <a:r>
              <a:rPr lang="ru-RU" sz="3200" b="1" i="1" dirty="0" err="1" smtClean="0">
                <a:solidFill>
                  <a:srgbClr val="FFFF00"/>
                </a:solidFill>
                <a:effectLst>
                  <a:outerShdw blurRad="38100" dist="38100" dir="2700000" algn="tl">
                    <a:srgbClr val="000000"/>
                  </a:outerShdw>
                </a:effectLst>
              </a:rPr>
              <a:t>випадків</a:t>
            </a:r>
            <a:r>
              <a:rPr lang="ru-RU" sz="3200" b="1" i="1" dirty="0" smtClean="0">
                <a:solidFill>
                  <a:srgbClr val="FFFF00"/>
                </a:solidFill>
                <a:effectLst>
                  <a:outerShdw blurRad="38100" dist="38100" dir="2700000" algn="tl">
                    <a:srgbClr val="000000"/>
                  </a:outerShdw>
                </a:effectLst>
              </a:rPr>
              <a:t> </a:t>
            </a:r>
            <a:r>
              <a:rPr lang="ru-RU" sz="3200" b="1" i="1" dirty="0" err="1" smtClean="0">
                <a:solidFill>
                  <a:srgbClr val="FFFF00"/>
                </a:solidFill>
                <a:effectLst>
                  <a:outerShdw blurRad="38100" dist="38100" dir="2700000" algn="tl">
                    <a:srgbClr val="000000"/>
                  </a:outerShdw>
                </a:effectLst>
              </a:rPr>
              <a:t>ускладненої</a:t>
            </a:r>
            <a:r>
              <a:rPr lang="ru-RU" sz="3200" b="1" i="1" dirty="0" smtClean="0">
                <a:solidFill>
                  <a:srgbClr val="FFFF00"/>
                </a:solidFill>
                <a:effectLst>
                  <a:outerShdw blurRad="38100" dist="38100" dir="2700000" algn="tl">
                    <a:srgbClr val="000000"/>
                  </a:outerShdw>
                </a:effectLst>
              </a:rPr>
              <a:t> </a:t>
            </a:r>
            <a:r>
              <a:rPr lang="ru-RU" sz="3200" b="1" i="1" dirty="0" err="1" smtClean="0">
                <a:solidFill>
                  <a:srgbClr val="FFFF00"/>
                </a:solidFill>
                <a:effectLst>
                  <a:outerShdw blurRad="38100" dist="38100" dir="2700000" algn="tl">
                    <a:srgbClr val="000000"/>
                  </a:outerShdw>
                </a:effectLst>
              </a:rPr>
              <a:t>хребетно-спинномозкової</a:t>
            </a:r>
            <a:r>
              <a:rPr lang="ru-RU" sz="3200" b="1" i="1" dirty="0" smtClean="0">
                <a:solidFill>
                  <a:srgbClr val="FFFF00"/>
                </a:solidFill>
                <a:effectLst>
                  <a:outerShdw blurRad="38100" dist="38100" dir="2700000" algn="tl">
                    <a:srgbClr val="000000"/>
                  </a:outerShdw>
                </a:effectLst>
              </a:rPr>
              <a:t> </a:t>
            </a:r>
            <a:r>
              <a:rPr lang="ru-RU" sz="3200" b="1" i="1" dirty="0" err="1" smtClean="0">
                <a:solidFill>
                  <a:srgbClr val="FFFF00"/>
                </a:solidFill>
                <a:effectLst>
                  <a:outerShdw blurRad="38100" dist="38100" dir="2700000" algn="tl">
                    <a:srgbClr val="000000"/>
                  </a:outerShdw>
                </a:effectLst>
              </a:rPr>
              <a:t>травми</a:t>
            </a:r>
            <a:endParaRPr lang="ru-RU" sz="2400" b="1" dirty="0">
              <a:solidFill>
                <a:srgbClr val="FFFF00"/>
              </a:solidFill>
              <a:effectLst>
                <a:outerShdw blurRad="38100" dist="38100" dir="2700000" algn="tl">
                  <a:srgbClr val="000000"/>
                </a:outerShdw>
              </a:effectLst>
            </a:endParaRPr>
          </a:p>
          <a:p>
            <a:pPr marL="176213" indent="-176213">
              <a:buFontTx/>
              <a:buChar char="•"/>
            </a:pPr>
            <a:r>
              <a:rPr lang="ru-RU" sz="2400" b="1" dirty="0">
                <a:solidFill>
                  <a:srgbClr val="FFF907"/>
                </a:solidFill>
                <a:effectLst>
                  <a:outerShdw blurRad="38100" dist="38100" dir="2700000" algn="tl">
                    <a:srgbClr val="000000"/>
                  </a:outerShdw>
                </a:effectLst>
              </a:rPr>
              <a:t>В </a:t>
            </a:r>
            <a:r>
              <a:rPr lang="ru-RU" sz="2400" b="1" dirty="0" err="1" smtClean="0">
                <a:solidFill>
                  <a:srgbClr val="FFF907"/>
                </a:solidFill>
                <a:effectLst>
                  <a:outerShdw blurRad="38100" dist="38100" dir="2700000" algn="tl">
                    <a:srgbClr val="000000"/>
                  </a:outerShdw>
                </a:effectLst>
              </a:rPr>
              <a:t>Україні</a:t>
            </a:r>
            <a:r>
              <a:rPr lang="ru-RU" sz="2400" b="1" dirty="0" smtClean="0">
                <a:solidFill>
                  <a:srgbClr val="FFF907"/>
                </a:solidFill>
                <a:effectLst>
                  <a:outerShdw blurRad="38100" dist="38100" dir="2700000" algn="tl">
                    <a:srgbClr val="000000"/>
                  </a:outerShdw>
                </a:effectLst>
              </a:rPr>
              <a:t> </a:t>
            </a:r>
            <a:r>
              <a:rPr lang="ru-RU" sz="2400" b="1" dirty="0" err="1" smtClean="0">
                <a:solidFill>
                  <a:srgbClr val="FFF907"/>
                </a:solidFill>
                <a:effectLst>
                  <a:outerShdw blurRad="38100" dist="38100" dir="2700000" algn="tl">
                    <a:srgbClr val="000000"/>
                  </a:outerShdw>
                </a:effectLst>
              </a:rPr>
              <a:t>реєструється</a:t>
            </a:r>
            <a:r>
              <a:rPr lang="ru-RU" sz="2400" b="1" dirty="0" smtClean="0">
                <a:solidFill>
                  <a:srgbClr val="FFF907"/>
                </a:solidFill>
                <a:effectLst>
                  <a:outerShdw blurRad="38100" dist="38100" dir="2700000" algn="tl">
                    <a:srgbClr val="000000"/>
                  </a:outerShdw>
                </a:effectLst>
              </a:rPr>
              <a:t> </a:t>
            </a:r>
            <a:r>
              <a:rPr lang="ru-RU" sz="2400" b="1" dirty="0" err="1" smtClean="0">
                <a:solidFill>
                  <a:srgbClr val="FFF907"/>
                </a:solidFill>
                <a:effectLst>
                  <a:outerShdw blurRad="38100" dist="38100" dir="2700000" algn="tl">
                    <a:srgbClr val="000000"/>
                  </a:outerShdw>
                </a:effectLst>
              </a:rPr>
              <a:t>щорічно</a:t>
            </a:r>
            <a:r>
              <a:rPr lang="ru-RU" sz="2400" b="1" dirty="0" smtClean="0">
                <a:solidFill>
                  <a:srgbClr val="FFF907"/>
                </a:solidFill>
                <a:effectLst>
                  <a:outerShdw blurRad="38100" dist="38100" dir="2700000" algn="tl">
                    <a:srgbClr val="000000"/>
                  </a:outerShdw>
                </a:effectLst>
              </a:rPr>
              <a:t> </a:t>
            </a:r>
            <a:r>
              <a:rPr lang="ru-RU" sz="2400" b="1" dirty="0" err="1" smtClean="0">
                <a:solidFill>
                  <a:srgbClr val="FFF907"/>
                </a:solidFill>
                <a:effectLst>
                  <a:outerShdw blurRad="38100" dist="38100" dir="2700000" algn="tl">
                    <a:srgbClr val="000000"/>
                  </a:outerShdw>
                </a:effectLst>
              </a:rPr>
              <a:t>від</a:t>
            </a:r>
            <a:r>
              <a:rPr lang="ru-RU" sz="2400" b="1" dirty="0" smtClean="0">
                <a:solidFill>
                  <a:srgbClr val="FFF907"/>
                </a:solidFill>
                <a:effectLst>
                  <a:outerShdw blurRad="38100" dist="38100" dir="2700000" algn="tl">
                    <a:srgbClr val="000000"/>
                  </a:outerShdw>
                </a:effectLst>
              </a:rPr>
              <a:t> </a:t>
            </a:r>
            <a:r>
              <a:rPr lang="ru-RU" sz="3200" b="1" i="1" dirty="0">
                <a:solidFill>
                  <a:srgbClr val="FF0000"/>
                </a:solidFill>
                <a:effectLst>
                  <a:outerShdw blurRad="38100" dist="38100" dir="2700000" algn="tl">
                    <a:srgbClr val="000000"/>
                  </a:outerShdw>
                </a:effectLst>
              </a:rPr>
              <a:t>2000 до 3000</a:t>
            </a:r>
            <a:r>
              <a:rPr lang="ru-RU" sz="2400" b="1" dirty="0">
                <a:solidFill>
                  <a:srgbClr val="FFF907"/>
                </a:solidFill>
                <a:effectLst>
                  <a:outerShdw blurRad="38100" dist="38100" dir="2700000" algn="tl">
                    <a:srgbClr val="000000"/>
                  </a:outerShdw>
                </a:effectLst>
              </a:rPr>
              <a:t> </a:t>
            </a:r>
            <a:r>
              <a:rPr lang="ru-RU" sz="2400" b="1" dirty="0" err="1" smtClean="0">
                <a:solidFill>
                  <a:srgbClr val="FFF907"/>
                </a:solidFill>
                <a:effectLst>
                  <a:outerShdw blurRad="38100" dist="38100" dir="2700000" algn="tl">
                    <a:srgbClr val="000000"/>
                  </a:outerShdw>
                </a:effectLst>
              </a:rPr>
              <a:t>випадків</a:t>
            </a:r>
            <a:r>
              <a:rPr lang="ru-RU" sz="2400" b="1" dirty="0" smtClean="0">
                <a:solidFill>
                  <a:srgbClr val="FFF907"/>
                </a:solidFill>
                <a:effectLst>
                  <a:outerShdw blurRad="38100" dist="38100" dir="2700000" algn="tl">
                    <a:srgbClr val="000000"/>
                  </a:outerShdw>
                </a:effectLst>
              </a:rPr>
              <a:t> </a:t>
            </a:r>
            <a:r>
              <a:rPr lang="ru-RU" sz="2400" b="1" dirty="0" err="1" smtClean="0">
                <a:solidFill>
                  <a:srgbClr val="FFF907"/>
                </a:solidFill>
                <a:effectLst>
                  <a:outerShdw blurRad="38100" dist="38100" dir="2700000" algn="tl">
                    <a:srgbClr val="000000"/>
                  </a:outerShdw>
                </a:effectLst>
              </a:rPr>
              <a:t>пошкодження</a:t>
            </a:r>
            <a:r>
              <a:rPr lang="ru-RU" sz="2400" b="1" dirty="0" smtClean="0">
                <a:solidFill>
                  <a:srgbClr val="FFF907"/>
                </a:solidFill>
                <a:effectLst>
                  <a:outerShdw blurRad="38100" dist="38100" dir="2700000" algn="tl">
                    <a:srgbClr val="000000"/>
                  </a:outerShdw>
                </a:effectLst>
              </a:rPr>
              <a:t> </a:t>
            </a:r>
            <a:r>
              <a:rPr lang="ru-RU" sz="2400" b="1" dirty="0">
                <a:solidFill>
                  <a:srgbClr val="FFF907"/>
                </a:solidFill>
                <a:effectLst>
                  <a:outerShdw blurRad="38100" dist="38100" dir="2700000" algn="tl">
                    <a:srgbClr val="000000"/>
                  </a:outerShdw>
                </a:effectLst>
              </a:rPr>
              <a:t>спинного </a:t>
            </a:r>
            <a:r>
              <a:rPr lang="ru-RU" sz="2400" b="1" dirty="0" err="1" smtClean="0">
                <a:solidFill>
                  <a:srgbClr val="FFF907"/>
                </a:solidFill>
                <a:effectLst>
                  <a:outerShdw blurRad="38100" dist="38100" dir="2700000" algn="tl">
                    <a:srgbClr val="000000"/>
                  </a:outerShdw>
                </a:effectLst>
              </a:rPr>
              <a:t>мозку</a:t>
            </a:r>
            <a:r>
              <a:rPr lang="ru-RU" sz="2000" b="1" dirty="0" smtClean="0">
                <a:solidFill>
                  <a:srgbClr val="FFF907"/>
                </a:solidFill>
                <a:effectLst>
                  <a:outerShdw blurRad="38100" dist="38100" dir="2700000" algn="tl">
                    <a:srgbClr val="000000"/>
                  </a:outerShdw>
                </a:effectLst>
              </a:rPr>
              <a:t> </a:t>
            </a:r>
            <a:endParaRPr lang="ru-RU" sz="2000" b="1" dirty="0">
              <a:solidFill>
                <a:srgbClr val="FFF907"/>
              </a:solidFill>
              <a:effectLst>
                <a:outerShdw blurRad="38100" dist="38100" dir="2700000" algn="tl">
                  <a:srgbClr val="000000"/>
                </a:outerShdw>
              </a:effectLst>
            </a:endParaRPr>
          </a:p>
          <a:p>
            <a:pPr marL="176213" indent="-176213">
              <a:buFontTx/>
              <a:buChar char="•"/>
            </a:pPr>
            <a:endParaRPr lang="ru-RU" sz="2400" b="1" dirty="0">
              <a:solidFill>
                <a:srgbClr val="FFF907"/>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ws_890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97987" name="Text Box 3"/>
          <p:cNvSpPr txBox="1">
            <a:spLocks noChangeArrowheads="1"/>
          </p:cNvSpPr>
          <p:nvPr/>
        </p:nvSpPr>
        <p:spPr bwMode="auto">
          <a:xfrm>
            <a:off x="1828800" y="2209800"/>
            <a:ext cx="1519238" cy="876300"/>
          </a:xfrm>
          <a:prstGeom prst="rect">
            <a:avLst/>
          </a:prstGeom>
          <a:noFill/>
          <a:ln w="9525">
            <a:noFill/>
            <a:miter lim="800000"/>
            <a:headEnd/>
            <a:tailEnd/>
          </a:ln>
          <a:effectLst/>
        </p:spPr>
        <p:txBody>
          <a:bodyPr wrap="none" lIns="0" tIns="0" rIns="0" bIns="0">
            <a:spAutoFit/>
          </a:bodyPr>
          <a:lstStyle/>
          <a:p>
            <a:pPr defTabSz="820738">
              <a:lnSpc>
                <a:spcPts val="3450"/>
              </a:lnSpc>
              <a:tabLst>
                <a:tab pos="296863" algn="l"/>
              </a:tabLst>
            </a:pPr>
            <a:r>
              <a:rPr lang="ru-RU" sz="1600"/>
              <a:t>	</a:t>
            </a:r>
            <a:r>
              <a:rPr lang="ru-RU" sz="2900" b="1">
                <a:solidFill>
                  <a:srgbClr val="000000"/>
                </a:solidFill>
                <a:latin typeface="Tahoma" pitchFamily="34" charset="0"/>
              </a:rPr>
              <a:t>80%</a:t>
            </a:r>
          </a:p>
          <a:p>
            <a:pPr defTabSz="820738">
              <a:lnSpc>
                <a:spcPts val="3450"/>
              </a:lnSpc>
              <a:tabLst>
                <a:tab pos="296863" algn="l"/>
              </a:tabLst>
            </a:pPr>
            <a:r>
              <a:rPr lang="ru-RU" sz="2900" b="1">
                <a:solidFill>
                  <a:srgbClr val="000000"/>
                </a:solidFill>
                <a:latin typeface="Tahoma" pitchFamily="34" charset="0"/>
              </a:rPr>
              <a:t>Anterior</a:t>
            </a:r>
          </a:p>
        </p:txBody>
      </p:sp>
      <p:sp>
        <p:nvSpPr>
          <p:cNvPr id="297988" name="Text Box 4"/>
          <p:cNvSpPr txBox="1">
            <a:spLocks noChangeArrowheads="1"/>
          </p:cNvSpPr>
          <p:nvPr/>
        </p:nvSpPr>
        <p:spPr bwMode="auto">
          <a:xfrm>
            <a:off x="7010400" y="2209800"/>
            <a:ext cx="1687513" cy="876300"/>
          </a:xfrm>
          <a:prstGeom prst="rect">
            <a:avLst/>
          </a:prstGeom>
          <a:noFill/>
          <a:ln w="9525">
            <a:noFill/>
            <a:miter lim="800000"/>
            <a:headEnd/>
            <a:tailEnd/>
          </a:ln>
          <a:effectLst/>
        </p:spPr>
        <p:txBody>
          <a:bodyPr wrap="none" lIns="0" tIns="0" rIns="0" bIns="0">
            <a:spAutoFit/>
          </a:bodyPr>
          <a:lstStyle/>
          <a:p>
            <a:pPr defTabSz="820738">
              <a:lnSpc>
                <a:spcPts val="3450"/>
              </a:lnSpc>
              <a:tabLst>
                <a:tab pos="387350" algn="l"/>
              </a:tabLst>
            </a:pPr>
            <a:r>
              <a:rPr lang="ru-RU" sz="1600"/>
              <a:t>	</a:t>
            </a:r>
            <a:r>
              <a:rPr lang="ru-RU" sz="2900" b="1">
                <a:solidFill>
                  <a:srgbClr val="000000"/>
                </a:solidFill>
                <a:latin typeface="Tahoma" pitchFamily="34" charset="0"/>
              </a:rPr>
              <a:t>20%</a:t>
            </a:r>
          </a:p>
          <a:p>
            <a:pPr defTabSz="820738">
              <a:lnSpc>
                <a:spcPts val="3450"/>
              </a:lnSpc>
              <a:tabLst>
                <a:tab pos="387350" algn="l"/>
              </a:tabLst>
            </a:pPr>
            <a:r>
              <a:rPr lang="ru-RU" sz="2900" b="1">
                <a:solidFill>
                  <a:srgbClr val="000000"/>
                </a:solidFill>
                <a:latin typeface="Tahoma" pitchFamily="34" charset="0"/>
              </a:rPr>
              <a:t>Posterior</a:t>
            </a:r>
          </a:p>
        </p:txBody>
      </p:sp>
      <p:sp>
        <p:nvSpPr>
          <p:cNvPr id="297989" name="Text Box 5"/>
          <p:cNvSpPr txBox="1">
            <a:spLocks noChangeArrowheads="1"/>
          </p:cNvSpPr>
          <p:nvPr/>
        </p:nvSpPr>
        <p:spPr bwMode="auto">
          <a:xfrm>
            <a:off x="2362200" y="5791200"/>
            <a:ext cx="5073505" cy="333425"/>
          </a:xfrm>
          <a:prstGeom prst="rect">
            <a:avLst/>
          </a:prstGeom>
          <a:noFill/>
          <a:ln w="9525">
            <a:noFill/>
            <a:miter lim="800000"/>
            <a:headEnd/>
            <a:tailEnd/>
          </a:ln>
          <a:effectLst/>
        </p:spPr>
        <p:txBody>
          <a:bodyPr wrap="none" lIns="0" tIns="0" rIns="0" bIns="0">
            <a:spAutoFit/>
          </a:bodyPr>
          <a:lstStyle/>
          <a:p>
            <a:pPr defTabSz="820738">
              <a:lnSpc>
                <a:spcPts val="2600"/>
              </a:lnSpc>
            </a:pPr>
            <a:r>
              <a:rPr lang="ru-RU" sz="2200" b="1" dirty="0" err="1" smtClean="0">
                <a:solidFill>
                  <a:srgbClr val="000000"/>
                </a:solidFill>
                <a:latin typeface="Tahoma" pitchFamily="34" charset="0"/>
              </a:rPr>
              <a:t>Розподіл</a:t>
            </a:r>
            <a:r>
              <a:rPr lang="ru-RU" sz="2200" b="1" dirty="0" smtClean="0">
                <a:solidFill>
                  <a:srgbClr val="000000"/>
                </a:solidFill>
                <a:latin typeface="Tahoma" pitchFamily="34" charset="0"/>
              </a:rPr>
              <a:t> </a:t>
            </a:r>
            <a:r>
              <a:rPr lang="ru-RU" sz="2200" b="1" dirty="0" err="1" smtClean="0">
                <a:solidFill>
                  <a:srgbClr val="000000"/>
                </a:solidFill>
                <a:latin typeface="Tahoma" pitchFamily="34" charset="0"/>
              </a:rPr>
              <a:t>навантаження</a:t>
            </a:r>
            <a:r>
              <a:rPr lang="ru-RU" sz="2200" b="1" dirty="0" smtClean="0">
                <a:solidFill>
                  <a:srgbClr val="000000"/>
                </a:solidFill>
                <a:latin typeface="Tahoma" pitchFamily="34" charset="0"/>
              </a:rPr>
              <a:t> на хребет</a:t>
            </a:r>
            <a:endParaRPr lang="ru-RU" sz="2200" b="1" dirty="0">
              <a:solidFill>
                <a:srgbClr val="000000"/>
              </a:solidFill>
              <a:latin typeface="Tahoma" pitchFamily="34" charset="0"/>
            </a:endParaRPr>
          </a:p>
        </p:txBody>
      </p:sp>
      <p:sp>
        <p:nvSpPr>
          <p:cNvPr id="297990" name="Text Box 6"/>
          <p:cNvSpPr txBox="1">
            <a:spLocks noChangeArrowheads="1"/>
          </p:cNvSpPr>
          <p:nvPr/>
        </p:nvSpPr>
        <p:spPr bwMode="auto">
          <a:xfrm>
            <a:off x="3581400" y="914400"/>
            <a:ext cx="2921121" cy="615553"/>
          </a:xfrm>
          <a:prstGeom prst="rect">
            <a:avLst/>
          </a:prstGeom>
          <a:noFill/>
          <a:ln w="9525">
            <a:noFill/>
            <a:miter lim="800000"/>
            <a:headEnd/>
            <a:tailEnd/>
          </a:ln>
          <a:effectLst/>
        </p:spPr>
        <p:txBody>
          <a:bodyPr wrap="none" lIns="0" tIns="0" rIns="0" bIns="0">
            <a:spAutoFit/>
          </a:bodyPr>
          <a:lstStyle/>
          <a:p>
            <a:pPr defTabSz="820738">
              <a:lnSpc>
                <a:spcPts val="4813"/>
              </a:lnSpc>
            </a:pPr>
            <a:r>
              <a:rPr lang="ru-RU" sz="4300" b="1" i="1" dirty="0" err="1" smtClean="0">
                <a:solidFill>
                  <a:srgbClr val="FF0000"/>
                </a:solidFill>
                <a:latin typeface="Times New Roman" pitchFamily="18" charset="0"/>
                <a:cs typeface="Times New Roman" pitchFamily="18" charset="0"/>
              </a:rPr>
              <a:t>Біомеханіка</a:t>
            </a:r>
            <a:endParaRPr lang="ru-RU" sz="4300" b="1" i="1" dirty="0">
              <a:solidFill>
                <a:srgbClr val="FF0000"/>
              </a:solidFill>
              <a:latin typeface="Times New Roman" pitchFamily="18" charset="0"/>
              <a:cs typeface="Times New Roman"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ChangeArrowheads="1"/>
          </p:cNvSpPr>
          <p:nvPr/>
        </p:nvSpPr>
        <p:spPr bwMode="auto">
          <a:xfrm>
            <a:off x="152400" y="609600"/>
            <a:ext cx="8763000" cy="1484830"/>
          </a:xfrm>
          <a:prstGeom prst="rect">
            <a:avLst/>
          </a:prstGeom>
          <a:noFill/>
          <a:ln w="9525">
            <a:noFill/>
            <a:miter lim="800000"/>
            <a:headEnd/>
            <a:tailEnd/>
          </a:ln>
          <a:effectLst/>
        </p:spPr>
        <p:txBody>
          <a:bodyPr>
            <a:spAutoFit/>
          </a:bodyPr>
          <a:lstStyle/>
          <a:p>
            <a:pPr marL="176213" indent="-176213">
              <a:lnSpc>
                <a:spcPct val="130000"/>
              </a:lnSpc>
              <a:buFontTx/>
              <a:buChar char="•"/>
            </a:pP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Пошкодження</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хребта без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пошкодження</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спинного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мозку</a:t>
            </a:r>
            <a:endPar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176213" indent="-176213">
              <a:lnSpc>
                <a:spcPct val="130000"/>
              </a:lnSpc>
              <a:buFontTx/>
              <a:buChar char="•"/>
            </a:pP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Пошкодження</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хребта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із</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пошкодженням</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спинного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мозку</a:t>
            </a:r>
            <a:endPar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176213" indent="-176213">
              <a:lnSpc>
                <a:spcPct val="130000"/>
              </a:lnSpc>
              <a:buFontTx/>
              <a:buChar char="•"/>
            </a:pP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Пошкодження</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спинного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мозку</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без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пошкодження</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хребта </a:t>
            </a:r>
            <a:endPar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72389" name="Rectangle 5"/>
          <p:cNvSpPr>
            <a:spLocks noChangeArrowheads="1"/>
          </p:cNvSpPr>
          <p:nvPr/>
        </p:nvSpPr>
        <p:spPr bwMode="auto">
          <a:xfrm>
            <a:off x="533400" y="152400"/>
            <a:ext cx="1002197" cy="523220"/>
          </a:xfrm>
          <a:prstGeom prst="rect">
            <a:avLst/>
          </a:prstGeom>
          <a:noFill/>
          <a:ln w="9525">
            <a:noFill/>
            <a:miter lim="800000"/>
            <a:headEnd/>
            <a:tailEnd/>
          </a:ln>
          <a:effectLst/>
        </p:spPr>
        <p:txBody>
          <a:bodyPr wrap="none">
            <a:spAutoFit/>
          </a:bodyPr>
          <a:lstStyle/>
          <a:p>
            <a:r>
              <a:rPr lang="ru-RU" sz="2800"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Види</a:t>
            </a:r>
            <a:endParaRPr lang="ru-RU" sz="28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pic>
        <p:nvPicPr>
          <p:cNvPr id="272390" name="Picture 6" descr="lumbar_spondylolisthesis_grades"/>
          <p:cNvPicPr>
            <a:picLocks noChangeAspect="1" noChangeArrowheads="1"/>
          </p:cNvPicPr>
          <p:nvPr/>
        </p:nvPicPr>
        <p:blipFill>
          <a:blip r:embed="rId2" cstate="print"/>
          <a:srcRect/>
          <a:stretch>
            <a:fillRect/>
          </a:stretch>
        </p:blipFill>
        <p:spPr bwMode="auto">
          <a:xfrm>
            <a:off x="0" y="1981200"/>
            <a:ext cx="4876800" cy="4876800"/>
          </a:xfrm>
          <a:prstGeom prst="rect">
            <a:avLst/>
          </a:prstGeom>
          <a:noFill/>
        </p:spPr>
      </p:pic>
      <p:pic>
        <p:nvPicPr>
          <p:cNvPr id="272392" name="Picture 8" descr="Spinal Cord Injuries"/>
          <p:cNvPicPr>
            <a:picLocks noChangeAspect="1" noChangeArrowheads="1"/>
          </p:cNvPicPr>
          <p:nvPr/>
        </p:nvPicPr>
        <p:blipFill>
          <a:blip r:embed="rId3" cstate="print"/>
          <a:srcRect/>
          <a:stretch>
            <a:fillRect/>
          </a:stretch>
        </p:blipFill>
        <p:spPr bwMode="auto">
          <a:xfrm>
            <a:off x="4648200" y="2514600"/>
            <a:ext cx="4495800" cy="359727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0482" name="Picture 4" descr="ANd9GcSljQCKd6eXAdow5SSFL6vL0l7q3ZcyEhvAwIFF-uRdguWxTmMf">
            <a:hlinkClick r:id="rId2"/>
          </p:cNvPr>
          <p:cNvPicPr>
            <a:picLocks noChangeAspect="1" noChangeArrowheads="1"/>
          </p:cNvPicPr>
          <p:nvPr/>
        </p:nvPicPr>
        <p:blipFill>
          <a:blip r:embed="rId3" cstate="print"/>
          <a:srcRect/>
          <a:stretch>
            <a:fillRect/>
          </a:stretch>
        </p:blipFill>
        <p:spPr bwMode="auto">
          <a:xfrm>
            <a:off x="207283" y="228600"/>
            <a:ext cx="3368334" cy="4953000"/>
          </a:xfrm>
          <a:prstGeom prst="rect">
            <a:avLst/>
          </a:prstGeom>
          <a:noFill/>
          <a:ln w="9525">
            <a:noFill/>
            <a:miter lim="800000"/>
            <a:headEnd/>
            <a:tailEnd/>
          </a:ln>
        </p:spPr>
      </p:pic>
      <p:sp>
        <p:nvSpPr>
          <p:cNvPr id="7171" name="Rectangle 2"/>
          <p:cNvSpPr>
            <a:spLocks noChangeArrowheads="1"/>
          </p:cNvSpPr>
          <p:nvPr/>
        </p:nvSpPr>
        <p:spPr bwMode="auto">
          <a:xfrm>
            <a:off x="3505200" y="136525"/>
            <a:ext cx="5638800" cy="6286336"/>
          </a:xfrm>
          <a:prstGeom prst="rect">
            <a:avLst/>
          </a:prstGeom>
          <a:noFill/>
          <a:ln w="9525">
            <a:noFill/>
            <a:miter lim="800000"/>
            <a:headEnd/>
            <a:tailEnd/>
          </a:ln>
        </p:spPr>
        <p:txBody>
          <a:bodyPr>
            <a:spAutoFit/>
          </a:bodyPr>
          <a:lstStyle/>
          <a:p>
            <a:pPr algn="just">
              <a:lnSpc>
                <a:spcPts val="2280"/>
              </a:lnSpc>
            </a:pPr>
            <a:r>
              <a:rPr lang="ru-RU" sz="2400" dirty="0" smtClean="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Нейрохірургія</a:t>
            </a:r>
            <a:r>
              <a:rPr lang="ru-RU" sz="2400" dirty="0"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виділилася</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з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хірургії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та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неврології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й </a:t>
            </a:r>
            <a:r>
              <a:rPr lang="ru-RU" sz="2400" dirty="0" err="1"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сформувалася</a:t>
            </a:r>
            <a:r>
              <a:rPr lang="ru-RU" sz="2400" dirty="0"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як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самостійна</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спеціальність</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на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рубежі</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fr-FR"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XIX </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і </a:t>
            </a:r>
            <a:r>
              <a:rPr lang="fr-FR"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XX </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ст.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Важливою</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віхою</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в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розвитку</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нейрохірургії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був</a:t>
            </a:r>
            <a:r>
              <a:rPr lang="ru-RU" sz="2400" dirty="0"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1897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рік</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коли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видатний</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психоневролог </a:t>
            </a:r>
            <a:r>
              <a:rPr lang="ru-RU" sz="2400" dirty="0" err="1"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академік</a:t>
            </a:r>
            <a:r>
              <a:rPr lang="ru-RU" sz="2400" dirty="0"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Володимир</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Михайлович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Бехтерєв</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(1857-1927)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відкрив</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при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клініці</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нервових</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і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душевних</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хвороб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Військово-медичної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академії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першу в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світі</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операційну</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для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хірургічного</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лікування</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хворих</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із</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захворюваннями</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нервової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системи</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На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її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відкритті</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він</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виголосив</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слова,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що</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визначили</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шлях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становлення</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нейрохірургії</a:t>
            </a:r>
            <a:r>
              <a:rPr lang="ru-RU" sz="2400"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Якщо</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нинішні</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лікарі</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-невропатологи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ще</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звертаються</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за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допомогою</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до </a:t>
            </a:r>
            <a:r>
              <a:rPr lang="ru-RU" sz="2400" b="1" i="1" dirty="0" err="1"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хірургів</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то </a:t>
            </a:r>
            <a:r>
              <a:rPr lang="ru-RU" sz="2400" b="1" i="1" dirty="0" err="1"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майбутні</a:t>
            </a:r>
            <a:r>
              <a:rPr lang="ru-RU" sz="2400" b="1" i="1" dirty="0"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покоління</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вже</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напевно, не </a:t>
            </a:r>
            <a:r>
              <a:rPr lang="ru-RU" sz="2400" b="1" i="1" dirty="0" err="1"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будуть</a:t>
            </a:r>
            <a:r>
              <a:rPr lang="ru-RU" sz="2400" b="1" i="1" dirty="0"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мати</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потребу в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цьому</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Взявшись за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ніж</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вони </a:t>
            </a:r>
            <a:r>
              <a:rPr lang="ru-RU" sz="2400" b="1" i="1" dirty="0" err="1"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самі</a:t>
            </a:r>
            <a:r>
              <a:rPr lang="ru-RU" sz="2400" b="1" i="1" dirty="0"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будуть</a:t>
            </a:r>
            <a:r>
              <a:rPr lang="ru-RU" sz="2400" b="1" i="1" dirty="0"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виконувати</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те,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що</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належить</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err="1"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їм</a:t>
            </a:r>
            <a:r>
              <a:rPr lang="ru-RU" sz="2400" b="1" i="1" dirty="0" smtClean="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400" b="1" i="1" dirty="0">
                <a:solidFill>
                  <a:srgbClr val="000099"/>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по праву "</a:t>
            </a:r>
            <a:endParaRPr lang="ru-RU" sz="2400" b="1" i="1" dirty="0">
              <a:solidFill>
                <a:srgbClr val="000099"/>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5" name="Picture 9" descr="Spinnoymozg"/>
          <p:cNvPicPr>
            <a:picLocks noChangeAspect="1" noChangeArrowheads="1"/>
          </p:cNvPicPr>
          <p:nvPr/>
        </p:nvPicPr>
        <p:blipFill>
          <a:blip r:embed="rId2" cstate="print"/>
          <a:srcRect/>
          <a:stretch>
            <a:fillRect/>
          </a:stretch>
        </p:blipFill>
        <p:spPr bwMode="auto">
          <a:xfrm>
            <a:off x="5181600" y="3813175"/>
            <a:ext cx="3962400" cy="3044825"/>
          </a:xfrm>
          <a:prstGeom prst="rect">
            <a:avLst/>
          </a:prstGeom>
          <a:noFill/>
        </p:spPr>
      </p:pic>
      <p:pic>
        <p:nvPicPr>
          <p:cNvPr id="280578" name="Picture 11"/>
          <p:cNvPicPr>
            <a:picLocks noChangeAspect="1" noChangeArrowheads="1"/>
          </p:cNvPicPr>
          <p:nvPr/>
        </p:nvPicPr>
        <p:blipFill>
          <a:blip r:embed="rId3" cstate="print"/>
          <a:srcRect/>
          <a:stretch>
            <a:fillRect/>
          </a:stretch>
        </p:blipFill>
        <p:spPr bwMode="auto">
          <a:xfrm>
            <a:off x="3335338" y="0"/>
            <a:ext cx="2028825" cy="3962400"/>
          </a:xfrm>
          <a:prstGeom prst="rect">
            <a:avLst/>
          </a:prstGeom>
          <a:noFill/>
          <a:ln w="9525">
            <a:noFill/>
            <a:miter lim="800000"/>
            <a:headEnd/>
            <a:tailEnd/>
          </a:ln>
        </p:spPr>
      </p:pic>
      <p:sp>
        <p:nvSpPr>
          <p:cNvPr id="2" name="1 Başlık"/>
          <p:cNvSpPr>
            <a:spLocks noGrp="1"/>
          </p:cNvSpPr>
          <p:nvPr>
            <p:ph type="title" idx="4294967295"/>
          </p:nvPr>
        </p:nvSpPr>
        <p:spPr>
          <a:xfrm>
            <a:off x="838200" y="381000"/>
            <a:ext cx="8077200" cy="990600"/>
          </a:xfrm>
        </p:spPr>
        <p:txBody>
          <a:bodyPr anchor="t">
            <a:noAutofit/>
          </a:bodyPr>
          <a:lstStyle/>
          <a:p>
            <a:pPr algn="l"/>
            <a:r>
              <a:rPr lang="ru-RU" sz="2400" b="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Механізми</a:t>
            </a:r>
            <a:r>
              <a:rPr lang="ru-RU" sz="24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 та </a:t>
            </a:r>
            <a:r>
              <a:rPr lang="ru-RU" sz="2400" b="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типи</a:t>
            </a:r>
            <a:endParaRPr lang="tr-TR" sz="24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280580" name="2 İçerik Yer Tutucusu"/>
          <p:cNvSpPr>
            <a:spLocks noGrp="1"/>
          </p:cNvSpPr>
          <p:nvPr>
            <p:ph idx="4294967295"/>
          </p:nvPr>
        </p:nvSpPr>
        <p:spPr>
          <a:xfrm>
            <a:off x="0" y="1295400"/>
            <a:ext cx="4038600" cy="2819400"/>
          </a:xfrm>
        </p:spPr>
        <p:txBody>
          <a:bodyPr>
            <a:normAutofit/>
          </a:bodyPr>
          <a:lstStyle/>
          <a:p>
            <a:pPr marL="180975" indent="-180975">
              <a:lnSpc>
                <a:spcPct val="90000"/>
              </a:lnSpc>
              <a:buFontTx/>
              <a:buAutoNum type="romanUcPeriod"/>
            </a:pPr>
            <a:r>
              <a:rPr lang="ru-RU" sz="2000" b="1" dirty="0">
                <a:solidFill>
                  <a:srgbClr val="C00000"/>
                </a:solidFill>
              </a:rPr>
              <a:t> </a:t>
            </a:r>
            <a:r>
              <a:rPr lang="ru-RU" sz="2000" dirty="0" err="1" smtClean="0">
                <a:solidFill>
                  <a:srgbClr val="0000FF"/>
                </a:solidFill>
                <a:latin typeface="Times New Roman" panose="02020603050405020304" pitchFamily="18" charset="0"/>
                <a:cs typeface="Times New Roman" panose="02020603050405020304" pitchFamily="18" charset="0"/>
              </a:rPr>
              <a:t>Флексійні</a:t>
            </a:r>
            <a:endParaRPr lang="ru-RU" sz="2000" dirty="0">
              <a:solidFill>
                <a:srgbClr val="0000FF"/>
              </a:solidFill>
              <a:latin typeface="Times New Roman" panose="02020603050405020304" pitchFamily="18" charset="0"/>
              <a:cs typeface="Times New Roman" panose="02020603050405020304" pitchFamily="18" charset="0"/>
            </a:endParaRPr>
          </a:p>
          <a:p>
            <a:pPr marL="180975" indent="-180975">
              <a:lnSpc>
                <a:spcPct val="90000"/>
              </a:lnSpc>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Флексійно-ротаційні</a:t>
            </a:r>
            <a:endParaRPr lang="ru-RU" sz="2000" dirty="0">
              <a:solidFill>
                <a:srgbClr val="0000FF"/>
              </a:solidFill>
              <a:latin typeface="Times New Roman" panose="02020603050405020304" pitchFamily="18" charset="0"/>
              <a:cs typeface="Times New Roman" panose="02020603050405020304" pitchFamily="18" charset="0"/>
            </a:endParaRPr>
          </a:p>
          <a:p>
            <a:pPr marL="180975" indent="-180975">
              <a:lnSpc>
                <a:spcPct val="90000"/>
              </a:lnSpc>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Гіперекстензійно-ротаційні</a:t>
            </a:r>
            <a:endParaRPr lang="ru-RU" sz="2000" dirty="0">
              <a:solidFill>
                <a:srgbClr val="0000FF"/>
              </a:solidFill>
              <a:latin typeface="Times New Roman" panose="02020603050405020304" pitchFamily="18" charset="0"/>
              <a:cs typeface="Times New Roman" panose="02020603050405020304" pitchFamily="18" charset="0"/>
            </a:endParaRPr>
          </a:p>
          <a:p>
            <a:pPr marL="180975" indent="-180975">
              <a:lnSpc>
                <a:spcPct val="90000"/>
              </a:lnSpc>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Вертикальні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компресійні</a:t>
            </a:r>
            <a:endParaRPr lang="ru-RU" sz="2000" dirty="0">
              <a:solidFill>
                <a:srgbClr val="0000FF"/>
              </a:solidFill>
              <a:latin typeface="Times New Roman" panose="02020603050405020304" pitchFamily="18" charset="0"/>
              <a:cs typeface="Times New Roman" panose="02020603050405020304" pitchFamily="18" charset="0"/>
            </a:endParaRPr>
          </a:p>
          <a:p>
            <a:pPr marL="180975" indent="-180975">
              <a:lnSpc>
                <a:spcPct val="90000"/>
              </a:lnSpc>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Гіперекстензійні</a:t>
            </a:r>
            <a:endParaRPr lang="ru-RU" sz="2000" dirty="0">
              <a:solidFill>
                <a:srgbClr val="0000FF"/>
              </a:solidFill>
              <a:latin typeface="Times New Roman" panose="02020603050405020304" pitchFamily="18" charset="0"/>
              <a:cs typeface="Times New Roman" panose="02020603050405020304" pitchFamily="18" charset="0"/>
            </a:endParaRPr>
          </a:p>
          <a:p>
            <a:pPr marL="180975" indent="-180975">
              <a:lnSpc>
                <a:spcPct val="90000"/>
              </a:lnSpc>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Пошкодження</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внаслідок</a:t>
            </a:r>
            <a:r>
              <a:rPr lang="ru-RU" sz="2000" dirty="0" smtClean="0">
                <a:solidFill>
                  <a:srgbClr val="0000FF"/>
                </a:solidFill>
                <a:latin typeface="Times New Roman" panose="02020603050405020304" pitchFamily="18" charset="0"/>
                <a:cs typeface="Times New Roman" panose="02020603050405020304" pitchFamily="18" charset="0"/>
              </a:rPr>
              <a:t> бокового </a:t>
            </a:r>
            <a:r>
              <a:rPr lang="ru-RU" sz="2000" dirty="0" err="1" smtClean="0">
                <a:solidFill>
                  <a:srgbClr val="0000FF"/>
                </a:solidFill>
                <a:latin typeface="Times New Roman" panose="02020603050405020304" pitchFamily="18" charset="0"/>
                <a:cs typeface="Times New Roman" panose="02020603050405020304" pitchFamily="18" charset="0"/>
              </a:rPr>
              <a:t>згинання</a:t>
            </a:r>
            <a:endParaRPr lang="tr-TR" sz="2000" dirty="0">
              <a:solidFill>
                <a:srgbClr val="0000FF"/>
              </a:solidFill>
              <a:latin typeface="Times New Roman" panose="02020603050405020304" pitchFamily="18" charset="0"/>
              <a:cs typeface="Times New Roman" panose="02020603050405020304" pitchFamily="18" charset="0"/>
            </a:endParaRPr>
          </a:p>
        </p:txBody>
      </p:sp>
      <p:pic>
        <p:nvPicPr>
          <p:cNvPr id="280581" name="Picture 12"/>
          <p:cNvPicPr>
            <a:picLocks noChangeAspect="1" noChangeArrowheads="1"/>
          </p:cNvPicPr>
          <p:nvPr/>
        </p:nvPicPr>
        <p:blipFill>
          <a:blip r:embed="rId4" cstate="print"/>
          <a:srcRect/>
          <a:stretch>
            <a:fillRect/>
          </a:stretch>
        </p:blipFill>
        <p:spPr bwMode="auto">
          <a:xfrm>
            <a:off x="5334000" y="0"/>
            <a:ext cx="2008188" cy="4038600"/>
          </a:xfrm>
          <a:prstGeom prst="rect">
            <a:avLst/>
          </a:prstGeom>
          <a:noFill/>
          <a:ln w="9525">
            <a:noFill/>
            <a:miter lim="800000"/>
            <a:headEnd/>
            <a:tailEnd/>
          </a:ln>
        </p:spPr>
      </p:pic>
      <p:pic>
        <p:nvPicPr>
          <p:cNvPr id="280582" name="Picture 3"/>
          <p:cNvPicPr>
            <a:picLocks noChangeAspect="1" noChangeArrowheads="1"/>
          </p:cNvPicPr>
          <p:nvPr/>
        </p:nvPicPr>
        <p:blipFill>
          <a:blip r:embed="rId5" cstate="print"/>
          <a:srcRect/>
          <a:stretch>
            <a:fillRect/>
          </a:stretch>
        </p:blipFill>
        <p:spPr bwMode="auto">
          <a:xfrm>
            <a:off x="7172325" y="0"/>
            <a:ext cx="1971675" cy="4038600"/>
          </a:xfrm>
          <a:prstGeom prst="rect">
            <a:avLst/>
          </a:prstGeom>
          <a:noFill/>
          <a:ln w="9525">
            <a:noFill/>
            <a:miter lim="800000"/>
            <a:headEnd/>
            <a:tailEnd/>
          </a:ln>
        </p:spPr>
      </p:pic>
      <p:sp>
        <p:nvSpPr>
          <p:cNvPr id="280583" name="Rectangle 7"/>
          <p:cNvSpPr>
            <a:spLocks noChangeArrowheads="1"/>
          </p:cNvSpPr>
          <p:nvPr/>
        </p:nvSpPr>
        <p:spPr bwMode="auto">
          <a:xfrm>
            <a:off x="914400" y="914400"/>
            <a:ext cx="2489977" cy="400110"/>
          </a:xfrm>
          <a:prstGeom prst="rect">
            <a:avLst/>
          </a:prstGeom>
          <a:noFill/>
          <a:ln w="9525">
            <a:noFill/>
            <a:miter lim="800000"/>
            <a:headEnd/>
            <a:tailEnd/>
          </a:ln>
          <a:effectLst/>
        </p:spPr>
        <p:txBody>
          <a:bodyPr wrap="none">
            <a:spAutoFit/>
          </a:bodyPr>
          <a:lstStyle/>
          <a:p>
            <a:r>
              <a:rPr lang="ru-RU" sz="2000" b="1" u="sng" dirty="0" err="1">
                <a:solidFill>
                  <a:srgbClr val="FF0000"/>
                </a:solidFill>
                <a:latin typeface="Times New Roman" pitchFamily="18" charset="0"/>
                <a:cs typeface="Times New Roman" pitchFamily="18" charset="0"/>
              </a:rPr>
              <a:t>у</a:t>
            </a:r>
            <a:r>
              <a:rPr lang="ru-RU" sz="2000" b="1" u="sng" dirty="0" err="1" smtClean="0">
                <a:solidFill>
                  <a:srgbClr val="FF0000"/>
                </a:solidFill>
                <a:latin typeface="Times New Roman" pitchFamily="18" charset="0"/>
                <a:cs typeface="Times New Roman" pitchFamily="18" charset="0"/>
              </a:rPr>
              <a:t>шкодження</a:t>
            </a:r>
            <a:r>
              <a:rPr lang="ru-RU" sz="2000" b="1" u="sng" dirty="0" smtClean="0">
                <a:solidFill>
                  <a:srgbClr val="FF0000"/>
                </a:solidFill>
                <a:latin typeface="Times New Roman" pitchFamily="18" charset="0"/>
                <a:cs typeface="Times New Roman" pitchFamily="18" charset="0"/>
              </a:rPr>
              <a:t> хребта</a:t>
            </a:r>
            <a:endParaRPr lang="ru-RU" sz="2000" b="1" u="sng" dirty="0">
              <a:solidFill>
                <a:srgbClr val="FF0000"/>
              </a:solidFill>
              <a:latin typeface="Times New Roman" pitchFamily="18" charset="0"/>
              <a:cs typeface="Times New Roman" pitchFamily="18" charset="0"/>
            </a:endParaRPr>
          </a:p>
        </p:txBody>
      </p:sp>
      <p:pic>
        <p:nvPicPr>
          <p:cNvPr id="280586" name="Picture 10" descr="ANd9GcSFwTzaPERWTLLA732pnzScrf3in-SbAdnmtHxA7sCkI2mS6igrbQOxr2gDhQ"/>
          <p:cNvPicPr>
            <a:picLocks noChangeAspect="1" noChangeArrowheads="1"/>
          </p:cNvPicPr>
          <p:nvPr/>
        </p:nvPicPr>
        <p:blipFill>
          <a:blip r:embed="rId6" cstate="print"/>
          <a:srcRect/>
          <a:stretch>
            <a:fillRect/>
          </a:stretch>
        </p:blipFill>
        <p:spPr bwMode="auto">
          <a:xfrm>
            <a:off x="0" y="4100513"/>
            <a:ext cx="2819400" cy="2757487"/>
          </a:xfrm>
          <a:prstGeom prst="rect">
            <a:avLst/>
          </a:prstGeom>
          <a:noFill/>
        </p:spPr>
      </p:pic>
      <p:pic>
        <p:nvPicPr>
          <p:cNvPr id="280587" name="Picture 11" descr="c1c2fracdisl"/>
          <p:cNvPicPr>
            <a:picLocks noChangeAspect="1" noChangeArrowheads="1"/>
          </p:cNvPicPr>
          <p:nvPr/>
        </p:nvPicPr>
        <p:blipFill>
          <a:blip r:embed="rId7" cstate="print"/>
          <a:srcRect/>
          <a:stretch>
            <a:fillRect/>
          </a:stretch>
        </p:blipFill>
        <p:spPr bwMode="auto">
          <a:xfrm>
            <a:off x="2819400" y="3886200"/>
            <a:ext cx="2435225" cy="2971800"/>
          </a:xfrm>
          <a:prstGeom prst="rect">
            <a:avLst/>
          </a:prstGeom>
          <a:noFill/>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75" name="Picture 11" descr="spinal_cord_and_vertebral_column"/>
          <p:cNvPicPr>
            <a:picLocks noChangeAspect="1" noChangeArrowheads="1"/>
          </p:cNvPicPr>
          <p:nvPr/>
        </p:nvPicPr>
        <p:blipFill>
          <a:blip r:embed="rId2" cstate="print"/>
          <a:srcRect/>
          <a:stretch>
            <a:fillRect/>
          </a:stretch>
        </p:blipFill>
        <p:spPr bwMode="auto">
          <a:xfrm>
            <a:off x="6281738" y="1524000"/>
            <a:ext cx="2862262" cy="3352800"/>
          </a:xfrm>
          <a:prstGeom prst="rect">
            <a:avLst/>
          </a:prstGeom>
          <a:noFill/>
        </p:spPr>
      </p:pic>
      <p:sp>
        <p:nvSpPr>
          <p:cNvPr id="267268" name="Rectangle 4"/>
          <p:cNvSpPr>
            <a:spLocks noChangeArrowheads="1"/>
          </p:cNvSpPr>
          <p:nvPr/>
        </p:nvSpPr>
        <p:spPr bwMode="auto">
          <a:xfrm>
            <a:off x="0" y="-28575"/>
            <a:ext cx="9144000" cy="1800225"/>
          </a:xfrm>
          <a:prstGeom prst="rect">
            <a:avLst/>
          </a:prstGeom>
          <a:noFill/>
          <a:ln w="9525">
            <a:noFill/>
            <a:miter lim="800000"/>
            <a:headEnd/>
            <a:tailEnd/>
          </a:ln>
          <a:effectLst/>
        </p:spPr>
        <p:txBody>
          <a:bodyPr anchor="ctr">
            <a:spAutoFit/>
          </a:bodyPr>
          <a:lstStyle/>
          <a:p>
            <a:r>
              <a:rPr lang="ru-RU" b="1" i="1" dirty="0" err="1">
                <a:solidFill>
                  <a:srgbClr val="FF0000"/>
                </a:solidFill>
                <a:effectLst>
                  <a:outerShdw blurRad="38100" dist="38100" dir="2700000" algn="tl">
                    <a:srgbClr val="C0C0C0"/>
                  </a:outerShdw>
                </a:effectLst>
                <a:latin typeface="Times New Roman" pitchFamily="18" charset="0"/>
                <a:cs typeface="Times New Roman" pitchFamily="18" charset="0"/>
              </a:rPr>
              <a:t>Ускладнена</a:t>
            </a:r>
            <a:r>
              <a:rPr lang="ru-RU" b="1" i="1" dirty="0">
                <a:solidFill>
                  <a:srgbClr val="FF0000"/>
                </a:solidFill>
                <a:effectLst>
                  <a:outerShdw blurRad="38100" dist="38100" dir="2700000" algn="tl">
                    <a:srgbClr val="C0C0C0"/>
                  </a:outerShdw>
                </a:effectLst>
                <a:latin typeface="Times New Roman" pitchFamily="18" charset="0"/>
                <a:cs typeface="Times New Roman" pitchFamily="18" charset="0"/>
              </a:rPr>
              <a:t> травма хребта </a:t>
            </a:r>
            <a:r>
              <a:rPr lang="ru-RU" b="1" i="1" dirty="0">
                <a:solidFill>
                  <a:srgbClr val="0000FF"/>
                </a:solidFill>
                <a:effectLst>
                  <a:outerShdw blurRad="38100" dist="38100" dir="2700000" algn="tl">
                    <a:srgbClr val="C0C0C0"/>
                  </a:outerShdw>
                </a:effectLst>
              </a:rPr>
              <a:t>- </a:t>
            </a:r>
            <a:r>
              <a:rPr lang="ru-RU" b="1" i="1" dirty="0" err="1">
                <a:solidFill>
                  <a:srgbClr val="0000FF"/>
                </a:solidFill>
              </a:rPr>
              <a:t>це</a:t>
            </a:r>
            <a:r>
              <a:rPr lang="ru-RU" b="1" i="1" dirty="0">
                <a:solidFill>
                  <a:srgbClr val="0000FF"/>
                </a:solidFill>
              </a:rPr>
              <a:t> </a:t>
            </a:r>
            <a:r>
              <a:rPr lang="ru-RU" b="1" i="1" dirty="0" err="1">
                <a:solidFill>
                  <a:srgbClr val="0000FF"/>
                </a:solidFill>
              </a:rPr>
              <a:t>хребетно-спинномозкова</a:t>
            </a:r>
            <a:r>
              <a:rPr lang="ru-RU" b="1" i="1" dirty="0">
                <a:solidFill>
                  <a:srgbClr val="0000FF"/>
                </a:solidFill>
              </a:rPr>
              <a:t> травма, при </a:t>
            </a:r>
            <a:r>
              <a:rPr lang="ru-RU" b="1" i="1" dirty="0" err="1">
                <a:solidFill>
                  <a:srgbClr val="0000FF"/>
                </a:solidFill>
              </a:rPr>
              <a:t>якій</a:t>
            </a:r>
            <a:r>
              <a:rPr lang="ru-RU" b="1" i="1" dirty="0">
                <a:solidFill>
                  <a:srgbClr val="0000FF"/>
                </a:solidFill>
              </a:rPr>
              <a:t> </a:t>
            </a:r>
            <a:r>
              <a:rPr lang="ru-RU" b="1" i="1" dirty="0" err="1">
                <a:solidFill>
                  <a:srgbClr val="0000FF"/>
                </a:solidFill>
              </a:rPr>
              <a:t>пошкоджуються</a:t>
            </a:r>
            <a:r>
              <a:rPr lang="ru-RU" b="1" i="1" dirty="0">
                <a:solidFill>
                  <a:srgbClr val="0000FF"/>
                </a:solidFill>
              </a:rPr>
              <a:t> не </a:t>
            </a:r>
            <a:r>
              <a:rPr lang="ru-RU" b="1" i="1" dirty="0" err="1">
                <a:solidFill>
                  <a:srgbClr val="0000FF"/>
                </a:solidFill>
              </a:rPr>
              <a:t>тільки</a:t>
            </a:r>
            <a:r>
              <a:rPr lang="ru-RU" b="1" i="1" dirty="0">
                <a:solidFill>
                  <a:srgbClr val="0000FF"/>
                </a:solidFill>
              </a:rPr>
              <a:t> </a:t>
            </a:r>
            <a:r>
              <a:rPr lang="ru-RU" b="1" i="1" dirty="0" err="1">
                <a:solidFill>
                  <a:srgbClr val="0000FF"/>
                </a:solidFill>
              </a:rPr>
              <a:t>опорні</a:t>
            </a:r>
            <a:r>
              <a:rPr lang="ru-RU" b="1" i="1" dirty="0">
                <a:solidFill>
                  <a:srgbClr val="0000FF"/>
                </a:solidFill>
              </a:rPr>
              <a:t> </a:t>
            </a:r>
            <a:r>
              <a:rPr lang="ru-RU" b="1" i="1" dirty="0" err="1">
                <a:solidFill>
                  <a:srgbClr val="0000FF"/>
                </a:solidFill>
              </a:rPr>
              <a:t>структури</a:t>
            </a:r>
            <a:r>
              <a:rPr lang="ru-RU" b="1" i="1" dirty="0">
                <a:solidFill>
                  <a:srgbClr val="0000FF"/>
                </a:solidFill>
              </a:rPr>
              <a:t> </a:t>
            </a:r>
            <a:r>
              <a:rPr lang="ru-RU" b="1" i="1" dirty="0" err="1">
                <a:solidFill>
                  <a:srgbClr val="0000FF"/>
                </a:solidFill>
              </a:rPr>
              <a:t>хребця</a:t>
            </a:r>
            <a:r>
              <a:rPr lang="ru-RU" b="1" i="1" dirty="0">
                <a:solidFill>
                  <a:srgbClr val="0000FF"/>
                </a:solidFill>
              </a:rPr>
              <a:t>, а й </a:t>
            </a:r>
            <a:r>
              <a:rPr lang="ru-RU" b="1" i="1" dirty="0" err="1">
                <a:solidFill>
                  <a:srgbClr val="0000FF"/>
                </a:solidFill>
              </a:rPr>
              <a:t>спинний</a:t>
            </a:r>
            <a:r>
              <a:rPr lang="ru-RU" b="1" i="1" dirty="0">
                <a:solidFill>
                  <a:srgbClr val="0000FF"/>
                </a:solidFill>
              </a:rPr>
              <a:t> </a:t>
            </a:r>
            <a:r>
              <a:rPr lang="ru-RU" b="1" i="1" dirty="0" err="1">
                <a:solidFill>
                  <a:srgbClr val="0000FF"/>
                </a:solidFill>
              </a:rPr>
              <a:t>мозок</a:t>
            </a:r>
            <a:r>
              <a:rPr lang="ru-RU" b="1" i="1" dirty="0">
                <a:solidFill>
                  <a:srgbClr val="0000FF"/>
                </a:solidFill>
              </a:rPr>
              <a:t> і </a:t>
            </a:r>
            <a:r>
              <a:rPr lang="ru-RU" b="1" i="1" dirty="0" err="1">
                <a:solidFill>
                  <a:srgbClr val="0000FF"/>
                </a:solidFill>
              </a:rPr>
              <a:t>його</a:t>
            </a:r>
            <a:r>
              <a:rPr lang="ru-RU" b="1" i="1" dirty="0">
                <a:solidFill>
                  <a:srgbClr val="0000FF"/>
                </a:solidFill>
              </a:rPr>
              <a:t> </a:t>
            </a:r>
            <a:r>
              <a:rPr lang="ru-RU" b="1" i="1" dirty="0" err="1">
                <a:solidFill>
                  <a:srgbClr val="0000FF"/>
                </a:solidFill>
              </a:rPr>
              <a:t>корінці</a:t>
            </a:r>
            <a:r>
              <a:rPr lang="ru-RU" b="1" i="1" dirty="0">
                <a:solidFill>
                  <a:srgbClr val="0000FF"/>
                </a:solidFill>
              </a:rPr>
              <a:t>. </a:t>
            </a:r>
            <a:r>
              <a:rPr lang="ru-RU" b="1" i="1" dirty="0" err="1">
                <a:solidFill>
                  <a:srgbClr val="0000FF"/>
                </a:solidFill>
              </a:rPr>
              <a:t>Ускладнена</a:t>
            </a:r>
            <a:r>
              <a:rPr lang="ru-RU" b="1" i="1" dirty="0">
                <a:solidFill>
                  <a:srgbClr val="0000FF"/>
                </a:solidFill>
              </a:rPr>
              <a:t> травма хребта </a:t>
            </a:r>
            <a:r>
              <a:rPr lang="ru-RU" b="1" i="1" dirty="0" err="1">
                <a:solidFill>
                  <a:srgbClr val="0000FF"/>
                </a:solidFill>
              </a:rPr>
              <a:t>спостерігається</a:t>
            </a:r>
            <a:r>
              <a:rPr lang="ru-RU" b="1" i="1" dirty="0">
                <a:solidFill>
                  <a:srgbClr val="0000FF"/>
                </a:solidFill>
              </a:rPr>
              <a:t> у 3-6% </a:t>
            </a:r>
            <a:r>
              <a:rPr lang="ru-RU" b="1" i="1" dirty="0" err="1">
                <a:solidFill>
                  <a:srgbClr val="0000FF"/>
                </a:solidFill>
              </a:rPr>
              <a:t>випадків</a:t>
            </a:r>
            <a:r>
              <a:rPr lang="ru-RU" b="1" i="1" dirty="0">
                <a:solidFill>
                  <a:srgbClr val="0000FF"/>
                </a:solidFill>
              </a:rPr>
              <a:t> </a:t>
            </a:r>
            <a:r>
              <a:rPr lang="ru-RU" b="1" i="1" dirty="0" err="1">
                <a:solidFill>
                  <a:srgbClr val="0000FF"/>
                </a:solidFill>
              </a:rPr>
              <a:t>серед</a:t>
            </a:r>
            <a:r>
              <a:rPr lang="ru-RU" b="1" i="1" dirty="0">
                <a:solidFill>
                  <a:srgbClr val="0000FF"/>
                </a:solidFill>
              </a:rPr>
              <a:t> </a:t>
            </a:r>
            <a:r>
              <a:rPr lang="ru-RU" b="1" i="1" dirty="0" err="1">
                <a:solidFill>
                  <a:srgbClr val="0000FF"/>
                </a:solidFill>
              </a:rPr>
              <a:t>усіх</a:t>
            </a:r>
            <a:r>
              <a:rPr lang="ru-RU" b="1" i="1" dirty="0">
                <a:solidFill>
                  <a:srgbClr val="0000FF"/>
                </a:solidFill>
              </a:rPr>
              <a:t> </a:t>
            </a:r>
            <a:r>
              <a:rPr lang="ru-RU" b="1" i="1" dirty="0" err="1">
                <a:solidFill>
                  <a:srgbClr val="0000FF"/>
                </a:solidFill>
              </a:rPr>
              <a:t>хворих</a:t>
            </a:r>
            <a:r>
              <a:rPr lang="ru-RU" b="1" i="1" dirty="0">
                <a:solidFill>
                  <a:srgbClr val="0000FF"/>
                </a:solidFill>
              </a:rPr>
              <a:t> з травмою опорно-</a:t>
            </a:r>
            <a:r>
              <a:rPr lang="ru-RU" b="1" i="1" dirty="0" err="1">
                <a:solidFill>
                  <a:srgbClr val="0000FF"/>
                </a:solidFill>
              </a:rPr>
              <a:t>рухового</a:t>
            </a:r>
            <a:r>
              <a:rPr lang="ru-RU" b="1" i="1" dirty="0">
                <a:solidFill>
                  <a:srgbClr val="0000FF"/>
                </a:solidFill>
              </a:rPr>
              <a:t> </a:t>
            </a:r>
            <a:r>
              <a:rPr lang="ru-RU" b="1" i="1" dirty="0" err="1">
                <a:solidFill>
                  <a:srgbClr val="0000FF"/>
                </a:solidFill>
              </a:rPr>
              <a:t>апарату</a:t>
            </a:r>
            <a:r>
              <a:rPr lang="ru-RU" b="1" i="1" dirty="0">
                <a:solidFill>
                  <a:srgbClr val="0000FF"/>
                </a:solidFill>
              </a:rPr>
              <a:t>. </a:t>
            </a:r>
            <a:r>
              <a:rPr lang="ru-RU" b="1" i="1" dirty="0" err="1">
                <a:solidFill>
                  <a:srgbClr val="0000FF"/>
                </a:solidFill>
              </a:rPr>
              <a:t>Найбільш</a:t>
            </a:r>
            <a:r>
              <a:rPr lang="ru-RU" b="1" i="1" dirty="0">
                <a:solidFill>
                  <a:srgbClr val="0000FF"/>
                </a:solidFill>
              </a:rPr>
              <a:t> часто </a:t>
            </a:r>
            <a:r>
              <a:rPr lang="ru-RU" b="1" i="1" dirty="0" err="1">
                <a:solidFill>
                  <a:srgbClr val="0000FF"/>
                </a:solidFill>
              </a:rPr>
              <a:t>вражаються</a:t>
            </a:r>
            <a:r>
              <a:rPr lang="ru-RU" b="1" i="1" dirty="0">
                <a:solidFill>
                  <a:srgbClr val="0000FF"/>
                </a:solidFill>
              </a:rPr>
              <a:t> С5 і С6 </a:t>
            </a:r>
            <a:r>
              <a:rPr lang="ru-RU" b="1" i="1" dirty="0" err="1">
                <a:solidFill>
                  <a:srgbClr val="0000FF"/>
                </a:solidFill>
              </a:rPr>
              <a:t>хребці</a:t>
            </a:r>
            <a:r>
              <a:rPr lang="ru-RU" b="1" i="1" dirty="0">
                <a:solidFill>
                  <a:srgbClr val="0000FF"/>
                </a:solidFill>
              </a:rPr>
              <a:t>. У 90-95% </a:t>
            </a:r>
            <a:r>
              <a:rPr lang="ru-RU" b="1" i="1" dirty="0" err="1">
                <a:solidFill>
                  <a:srgbClr val="0000FF"/>
                </a:solidFill>
              </a:rPr>
              <a:t>випадків</a:t>
            </a:r>
            <a:r>
              <a:rPr lang="ru-RU" b="1" i="1" dirty="0">
                <a:solidFill>
                  <a:srgbClr val="0000FF"/>
                </a:solidFill>
              </a:rPr>
              <a:t> </a:t>
            </a:r>
            <a:r>
              <a:rPr lang="ru-RU" b="1" i="1" dirty="0" err="1">
                <a:solidFill>
                  <a:srgbClr val="0000FF"/>
                </a:solidFill>
              </a:rPr>
              <a:t>розвивається</a:t>
            </a:r>
            <a:r>
              <a:rPr lang="ru-RU" b="1" i="1" dirty="0">
                <a:solidFill>
                  <a:srgbClr val="0000FF"/>
                </a:solidFill>
              </a:rPr>
              <a:t> </a:t>
            </a:r>
            <a:r>
              <a:rPr lang="ru-RU" b="1" i="1" dirty="0" err="1">
                <a:solidFill>
                  <a:srgbClr val="0000FF"/>
                </a:solidFill>
              </a:rPr>
              <a:t>передня</a:t>
            </a:r>
            <a:r>
              <a:rPr lang="ru-RU" b="1" i="1" dirty="0">
                <a:solidFill>
                  <a:srgbClr val="0000FF"/>
                </a:solidFill>
              </a:rPr>
              <a:t> </a:t>
            </a:r>
            <a:r>
              <a:rPr lang="ru-RU" b="1" i="1" dirty="0" err="1">
                <a:solidFill>
                  <a:srgbClr val="0000FF"/>
                </a:solidFill>
              </a:rPr>
              <a:t>компресія</a:t>
            </a:r>
            <a:r>
              <a:rPr lang="ru-RU" b="1" i="1" dirty="0">
                <a:solidFill>
                  <a:srgbClr val="0000FF"/>
                </a:solidFill>
              </a:rPr>
              <a:t> спинного </a:t>
            </a:r>
            <a:r>
              <a:rPr lang="ru-RU" b="1" i="1" dirty="0" err="1">
                <a:solidFill>
                  <a:srgbClr val="0000FF"/>
                </a:solidFill>
              </a:rPr>
              <a:t>мозку</a:t>
            </a:r>
            <a:endParaRPr lang="ru-RU" dirty="0">
              <a:solidFill>
                <a:srgbClr val="0000FF"/>
              </a:solidFill>
            </a:endParaRPr>
          </a:p>
        </p:txBody>
      </p:sp>
      <p:sp>
        <p:nvSpPr>
          <p:cNvPr id="267272" name="Rectangle 8"/>
          <p:cNvSpPr>
            <a:spLocks noChangeArrowheads="1"/>
          </p:cNvSpPr>
          <p:nvPr/>
        </p:nvSpPr>
        <p:spPr bwMode="auto">
          <a:xfrm>
            <a:off x="0" y="1676400"/>
            <a:ext cx="6400800" cy="677108"/>
          </a:xfrm>
          <a:prstGeom prst="rect">
            <a:avLst/>
          </a:prstGeom>
          <a:noFill/>
          <a:ln w="9525">
            <a:noFill/>
            <a:miter lim="800000"/>
            <a:headEnd/>
            <a:tailEnd/>
          </a:ln>
          <a:effectLst/>
        </p:spPr>
        <p:txBody>
          <a:bodyPr>
            <a:spAutoFit/>
          </a:bodyPr>
          <a:lstStyle/>
          <a:p>
            <a:r>
              <a:rPr lang="ru-RU" sz="1900" b="1" i="1" dirty="0" err="1">
                <a:solidFill>
                  <a:srgbClr val="0000FF"/>
                </a:solidFill>
                <a:effectLst>
                  <a:outerShdw blurRad="38100" dist="38100" dir="2700000" algn="tl">
                    <a:srgbClr val="C0C0C0"/>
                  </a:outerShdw>
                </a:effectLst>
              </a:rPr>
              <a:t>Клінічні</a:t>
            </a:r>
            <a:r>
              <a:rPr lang="ru-RU" sz="1900" b="1" i="1" dirty="0">
                <a:solidFill>
                  <a:srgbClr val="0000FF"/>
                </a:solidFill>
                <a:effectLst>
                  <a:outerShdw blurRad="38100" dist="38100" dir="2700000" algn="tl">
                    <a:srgbClr val="C0C0C0"/>
                  </a:outerShdw>
                </a:effectLst>
              </a:rPr>
              <a:t> </a:t>
            </a:r>
            <a:r>
              <a:rPr lang="ru-RU" sz="1900" b="1" i="1" dirty="0" err="1">
                <a:solidFill>
                  <a:srgbClr val="0000FF"/>
                </a:solidFill>
                <a:effectLst>
                  <a:outerShdw blurRad="38100" dist="38100" dir="2700000" algn="tl">
                    <a:srgbClr val="C0C0C0"/>
                  </a:outerShdw>
                </a:effectLst>
              </a:rPr>
              <a:t>форми</a:t>
            </a:r>
            <a:r>
              <a:rPr lang="ru-RU" sz="1900" b="1" i="1" dirty="0">
                <a:solidFill>
                  <a:srgbClr val="0000FF"/>
                </a:solidFill>
                <a:effectLst>
                  <a:outerShdw blurRad="38100" dist="38100" dir="2700000" algn="tl">
                    <a:srgbClr val="C0C0C0"/>
                  </a:outerShdw>
                </a:effectLst>
              </a:rPr>
              <a:t> </a:t>
            </a:r>
            <a:r>
              <a:rPr lang="ru-RU" sz="1900" b="1" i="1" dirty="0" err="1">
                <a:solidFill>
                  <a:srgbClr val="0000FF"/>
                </a:solidFill>
                <a:effectLst>
                  <a:outerShdw blurRad="38100" dist="38100" dir="2700000" algn="tl">
                    <a:srgbClr val="C0C0C0"/>
                  </a:outerShdw>
                </a:effectLst>
              </a:rPr>
              <a:t>травматичних</a:t>
            </a:r>
            <a:r>
              <a:rPr lang="ru-RU" sz="1900" b="1" i="1" dirty="0">
                <a:solidFill>
                  <a:srgbClr val="0000FF"/>
                </a:solidFill>
                <a:effectLst>
                  <a:outerShdw blurRad="38100" dist="38100" dir="2700000" algn="tl">
                    <a:srgbClr val="C0C0C0"/>
                  </a:outerShdw>
                </a:effectLst>
              </a:rPr>
              <a:t> </a:t>
            </a:r>
            <a:r>
              <a:rPr lang="ru-RU" sz="1900" b="1" i="1" dirty="0" err="1">
                <a:solidFill>
                  <a:srgbClr val="0000FF"/>
                </a:solidFill>
                <a:effectLst>
                  <a:outerShdw blurRad="38100" dist="38100" dir="2700000" algn="tl">
                    <a:srgbClr val="C0C0C0"/>
                  </a:outerShdw>
                </a:effectLst>
              </a:rPr>
              <a:t>уражень</a:t>
            </a:r>
            <a:r>
              <a:rPr lang="ru-RU" sz="1900" b="1" i="1" dirty="0">
                <a:solidFill>
                  <a:srgbClr val="0000FF"/>
                </a:solidFill>
                <a:effectLst>
                  <a:outerShdw blurRad="38100" dist="38100" dir="2700000" algn="tl">
                    <a:srgbClr val="C0C0C0"/>
                  </a:outerShdw>
                </a:effectLst>
              </a:rPr>
              <a:t>  спинного </a:t>
            </a:r>
            <a:r>
              <a:rPr lang="ru-RU" sz="1900" b="1" i="1" dirty="0" err="1">
                <a:solidFill>
                  <a:srgbClr val="0000FF"/>
                </a:solidFill>
                <a:effectLst>
                  <a:outerShdw blurRad="38100" dist="38100" dir="2700000" algn="tl">
                    <a:srgbClr val="C0C0C0"/>
                  </a:outerShdw>
                </a:effectLst>
              </a:rPr>
              <a:t>мозку</a:t>
            </a:r>
            <a:endParaRPr lang="ru-RU" sz="1900" b="1" i="1" dirty="0">
              <a:solidFill>
                <a:srgbClr val="0000FF"/>
              </a:solidFill>
              <a:effectLst>
                <a:outerShdw blurRad="38100" dist="38100" dir="2700000" algn="tl">
                  <a:srgbClr val="C0C0C0"/>
                </a:outerShdw>
              </a:effectLst>
            </a:endParaRPr>
          </a:p>
        </p:txBody>
      </p:sp>
      <p:sp>
        <p:nvSpPr>
          <p:cNvPr id="267273" name="2 İçerik Yer Tutucusu"/>
          <p:cNvSpPr>
            <a:spLocks/>
          </p:cNvSpPr>
          <p:nvPr/>
        </p:nvSpPr>
        <p:spPr bwMode="auto">
          <a:xfrm>
            <a:off x="0" y="2286000"/>
            <a:ext cx="7010400" cy="4572000"/>
          </a:xfrm>
          <a:prstGeom prst="rect">
            <a:avLst/>
          </a:prstGeom>
          <a:noFill/>
          <a:ln w="9525">
            <a:noFill/>
            <a:miter lim="800000"/>
            <a:headEnd/>
            <a:tailEnd/>
          </a:ln>
          <a:effectLst/>
        </p:spPr>
        <p:txBody>
          <a:bodyPr/>
          <a:lstStyle/>
          <a:p>
            <a:pPr marL="180975" indent="-180975">
              <a:spcBef>
                <a:spcPct val="20000"/>
              </a:spcBef>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Струс</a:t>
            </a:r>
            <a:r>
              <a:rPr lang="ru-RU" sz="2000" dirty="0">
                <a:solidFill>
                  <a:srgbClr val="0000FF"/>
                </a:solidFill>
                <a:latin typeface="Times New Roman" panose="02020603050405020304" pitchFamily="18" charset="0"/>
                <a:cs typeface="Times New Roman" panose="02020603050405020304" pitchFamily="18" charset="0"/>
              </a:rPr>
              <a:t> спинного </a:t>
            </a:r>
            <a:r>
              <a:rPr lang="ru-RU" sz="2000" dirty="0" err="1">
                <a:solidFill>
                  <a:srgbClr val="0000FF"/>
                </a:solidFill>
                <a:latin typeface="Times New Roman" panose="02020603050405020304" pitchFamily="18" charset="0"/>
                <a:cs typeface="Times New Roman" panose="02020603050405020304" pitchFamily="18" charset="0"/>
              </a:rPr>
              <a:t>мозку</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Оборотні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функціональні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err="1" smtClean="0">
                <a:solidFill>
                  <a:srgbClr val="0000FF"/>
                </a:solidFill>
                <a:latin typeface="Times New Roman" panose="02020603050405020304" pitchFamily="18" charset="0"/>
                <a:cs typeface="Times New Roman" panose="02020603050405020304" pitchFamily="18" charset="0"/>
              </a:rPr>
              <a:t>зміни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які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регресують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протягом</a:t>
            </a:r>
            <a:r>
              <a:rPr lang="ru-RU" sz="2000" dirty="0">
                <a:solidFill>
                  <a:srgbClr val="0000FF"/>
                </a:solidFill>
                <a:latin typeface="Times New Roman" panose="02020603050405020304" pitchFamily="18" charset="0"/>
                <a:cs typeface="Times New Roman" panose="02020603050405020304" pitchFamily="18" charset="0"/>
              </a:rPr>
              <a:t> 1-7 </a:t>
            </a:r>
            <a:r>
              <a:rPr lang="ru-RU" sz="2000" dirty="0" err="1">
                <a:solidFill>
                  <a:srgbClr val="0000FF"/>
                </a:solidFill>
                <a:latin typeface="Times New Roman" panose="02020603050405020304" pitchFamily="18" charset="0"/>
                <a:cs typeface="Times New Roman" panose="02020603050405020304" pitchFamily="18" charset="0"/>
              </a:rPr>
              <a:t>діб</a:t>
            </a:r>
            <a:r>
              <a:rPr lang="ru-RU" sz="2000" dirty="0">
                <a:solidFill>
                  <a:srgbClr val="0000FF"/>
                </a:solidFill>
                <a:latin typeface="Times New Roman" panose="02020603050405020304" pitchFamily="18" charset="0"/>
                <a:cs typeface="Times New Roman" panose="02020603050405020304" pitchFamily="18" charset="0"/>
              </a:rPr>
              <a:t> </a:t>
            </a:r>
            <a:endParaRPr lang="ru-RU" sz="2000" dirty="0" smtClean="0">
              <a:solidFill>
                <a:srgbClr val="0000FF"/>
              </a:solidFill>
              <a:latin typeface="Times New Roman" panose="02020603050405020304" pitchFamily="18" charset="0"/>
              <a:cs typeface="Times New Roman" panose="02020603050405020304" pitchFamily="18" charset="0"/>
            </a:endParaRPr>
          </a:p>
          <a:p>
            <a:pPr marL="180975" indent="-180975">
              <a:spcBef>
                <a:spcPct val="20000"/>
              </a:spcBef>
              <a:buFontTx/>
              <a:buAutoNum type="romanUcPeriod"/>
            </a:pPr>
            <a:r>
              <a:rPr lang="ru-RU" sz="2000" dirty="0" err="1" smtClean="0">
                <a:solidFill>
                  <a:srgbClr val="0000FF"/>
                </a:solidFill>
                <a:latin typeface="Times New Roman" panose="02020603050405020304" pitchFamily="18" charset="0"/>
                <a:cs typeface="Times New Roman" panose="02020603050405020304" pitchFamily="18" charset="0"/>
              </a:rPr>
              <a:t>Забиття</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спинного </a:t>
            </a:r>
            <a:r>
              <a:rPr lang="ru-RU" sz="2000" dirty="0" err="1">
                <a:solidFill>
                  <a:srgbClr val="0000FF"/>
                </a:solidFill>
                <a:latin typeface="Times New Roman" panose="02020603050405020304" pitchFamily="18" charset="0"/>
                <a:cs typeface="Times New Roman" panose="02020603050405020304" pitchFamily="18" charset="0"/>
              </a:rPr>
              <a:t>мозку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Стійкі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неврологічні</a:t>
            </a:r>
            <a:r>
              <a:rPr lang="ru-RU" sz="2000" dirty="0">
                <a:solidFill>
                  <a:srgbClr val="0000FF"/>
                </a:solidFill>
                <a:latin typeface="Times New Roman" panose="02020603050405020304" pitchFamily="18" charset="0"/>
                <a:cs typeface="Times New Roman" panose="02020603050405020304" pitchFamily="18" charset="0"/>
              </a:rPr>
              <a:t> прояви, </a:t>
            </a:r>
            <a:r>
              <a:rPr lang="ru-RU" sz="2000" dirty="0" err="1">
                <a:solidFill>
                  <a:srgbClr val="0000FF"/>
                </a:solidFill>
                <a:latin typeface="Times New Roman" panose="02020603050405020304" pitchFamily="18" charset="0"/>
                <a:cs typeface="Times New Roman" panose="02020603050405020304" pitchFamily="18" charset="0"/>
              </a:rPr>
              <a:t>що</a:t>
            </a:r>
            <a:r>
              <a:rPr lang="ru-RU" sz="2000" dirty="0">
                <a:solidFill>
                  <a:srgbClr val="0000FF"/>
                </a:solidFill>
                <a:latin typeface="Times New Roman" panose="02020603050405020304" pitchFamily="18" charset="0"/>
                <a:cs typeface="Times New Roman" panose="02020603050405020304" pitchFamily="18" charset="0"/>
              </a:rPr>
              <a:t> не </a:t>
            </a:r>
            <a:r>
              <a:rPr lang="ru-RU" sz="2000" dirty="0" err="1">
                <a:solidFill>
                  <a:srgbClr val="0000FF"/>
                </a:solidFill>
                <a:latin typeface="Times New Roman" panose="02020603050405020304" pitchFamily="18" charset="0"/>
                <a:cs typeface="Times New Roman" panose="02020603050405020304" pitchFamily="18" charset="0"/>
              </a:rPr>
              <a:t>регресують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регресують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частково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Гематомієлія</a:t>
            </a:r>
            <a:endParaRPr lang="ru-RU" sz="2000" dirty="0">
              <a:solidFill>
                <a:srgbClr val="0000FF"/>
              </a:solidFill>
              <a:latin typeface="Times New Roman" panose="02020603050405020304" pitchFamily="18" charset="0"/>
              <a:cs typeface="Times New Roman" panose="02020603050405020304" pitchFamily="18" charset="0"/>
            </a:endParaRPr>
          </a:p>
          <a:p>
            <a:pPr marL="180975" indent="-180975">
              <a:spcBef>
                <a:spcPct val="20000"/>
              </a:spcBef>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Анатомічне</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ушкодження</a:t>
            </a:r>
            <a:r>
              <a:rPr lang="ru-RU" sz="2000" dirty="0">
                <a:solidFill>
                  <a:srgbClr val="0000FF"/>
                </a:solidFill>
                <a:latin typeface="Times New Roman" panose="02020603050405020304" pitchFamily="18" charset="0"/>
                <a:cs typeface="Times New Roman" panose="02020603050405020304" pitchFamily="18" charset="0"/>
              </a:rPr>
              <a:t> спинного </a:t>
            </a:r>
            <a:r>
              <a:rPr lang="ru-RU" sz="2000" dirty="0" err="1">
                <a:solidFill>
                  <a:srgbClr val="0000FF"/>
                </a:solidFill>
                <a:latin typeface="Times New Roman" panose="02020603050405020304" pitchFamily="18" charset="0"/>
                <a:cs typeface="Times New Roman" panose="02020603050405020304" pitchFamily="18" charset="0"/>
              </a:rPr>
              <a:t>мозку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надриви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розриви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розтрощення</a:t>
            </a:r>
            <a:r>
              <a:rPr lang="ru-RU" sz="2000" dirty="0" smtClean="0">
                <a:solidFill>
                  <a:srgbClr val="0000FF"/>
                </a:solidFill>
                <a:latin typeface="Times New Roman" panose="02020603050405020304" pitchFamily="18" charset="0"/>
                <a:cs typeface="Times New Roman" panose="02020603050405020304" pitchFamily="18" charset="0"/>
              </a:rPr>
              <a:t>)</a:t>
            </a:r>
          </a:p>
          <a:p>
            <a:pPr marL="180975" indent="-180975">
              <a:spcBef>
                <a:spcPct val="20000"/>
              </a:spcBef>
              <a:buFontTx/>
              <a:buAutoNum type="romanUcPeriod"/>
            </a:pP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Здавлення</a:t>
            </a:r>
            <a:r>
              <a:rPr lang="ru-RU" sz="2000" dirty="0">
                <a:solidFill>
                  <a:srgbClr val="0000FF"/>
                </a:solidFill>
                <a:latin typeface="Times New Roman" panose="02020603050405020304" pitchFamily="18" charset="0"/>
                <a:cs typeface="Times New Roman" panose="02020603050405020304" pitchFamily="18" charset="0"/>
              </a:rPr>
              <a:t> спинного </a:t>
            </a:r>
            <a:r>
              <a:rPr lang="ru-RU" sz="2000" dirty="0" err="1">
                <a:solidFill>
                  <a:srgbClr val="0000FF"/>
                </a:solidFill>
                <a:latin typeface="Times New Roman" panose="02020603050405020304" pitchFamily="18" charset="0"/>
                <a:cs typeface="Times New Roman" panose="02020603050405020304" pitchFamily="18" charset="0"/>
              </a:rPr>
              <a:t>мозку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кістковими</a:t>
            </a:r>
            <a:r>
              <a:rPr lang="ru-RU" sz="2000" dirty="0">
                <a:solidFill>
                  <a:srgbClr val="0000FF"/>
                </a:solidFill>
                <a:latin typeface="Times New Roman" panose="02020603050405020304" pitchFamily="18" charset="0"/>
                <a:cs typeface="Times New Roman" panose="02020603050405020304" pitchFamily="18" charset="0"/>
              </a:rPr>
              <a:t> структурами, </a:t>
            </a:r>
            <a:r>
              <a:rPr lang="ru-RU" sz="2000" dirty="0" err="1">
                <a:solidFill>
                  <a:srgbClr val="0000FF"/>
                </a:solidFill>
                <a:latin typeface="Times New Roman" panose="02020603050405020304" pitchFamily="18" charset="0"/>
                <a:cs typeface="Times New Roman" panose="02020603050405020304" pitchFamily="18" charset="0"/>
              </a:rPr>
              <a:t>зв'язками</a:t>
            </a:r>
            <a:r>
              <a:rPr lang="ru-RU" sz="2000" dirty="0">
                <a:solidFill>
                  <a:srgbClr val="0000FF"/>
                </a:solidFill>
                <a:latin typeface="Times New Roman" panose="02020603050405020304" pitchFamily="18" charset="0"/>
                <a:cs typeface="Times New Roman" panose="02020603050405020304" pitchFamily="18" charset="0"/>
              </a:rPr>
              <a:t> і дисками, гематомами, </a:t>
            </a:r>
            <a:r>
              <a:rPr lang="ru-RU" sz="2000" dirty="0" err="1">
                <a:solidFill>
                  <a:srgbClr val="0000FF"/>
                </a:solidFill>
                <a:latin typeface="Times New Roman" panose="02020603050405020304" pitchFamily="18" charset="0"/>
                <a:cs typeface="Times New Roman" panose="02020603050405020304" pitchFamily="18" charset="0"/>
              </a:rPr>
              <a:t>чужорідними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тілами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набряком-набуханням</a:t>
            </a:r>
            <a:r>
              <a:rPr lang="ru-RU" sz="2000" dirty="0">
                <a:solidFill>
                  <a:srgbClr val="0000FF"/>
                </a:solidFill>
                <a:latin typeface="Times New Roman" panose="02020603050405020304" pitchFamily="18" charset="0"/>
                <a:cs typeface="Times New Roman" panose="02020603050405020304" pitchFamily="18" charset="0"/>
              </a:rPr>
              <a:t> спинного </a:t>
            </a:r>
            <a:r>
              <a:rPr lang="ru-RU" sz="2000" dirty="0" err="1">
                <a:solidFill>
                  <a:srgbClr val="0000FF"/>
                </a:solidFill>
                <a:latin typeface="Times New Roman" panose="02020603050405020304" pitchFamily="18" charset="0"/>
                <a:cs typeface="Times New Roman" panose="02020603050405020304" pitchFamily="18" charset="0"/>
              </a:rPr>
              <a:t>мозку</a:t>
            </a:r>
            <a:r>
              <a:rPr lang="ru-RU" sz="2000" dirty="0" smtClean="0">
                <a:solidFill>
                  <a:srgbClr val="0000FF"/>
                </a:solidFill>
                <a:latin typeface="Times New Roman" panose="02020603050405020304" pitchFamily="18" charset="0"/>
                <a:cs typeface="Times New Roman" panose="02020603050405020304" pitchFamily="18" charset="0"/>
              </a:rPr>
              <a:t>)</a:t>
            </a:r>
          </a:p>
          <a:p>
            <a:pPr marL="180975" indent="-180975">
              <a:spcBef>
                <a:spcPct val="20000"/>
              </a:spcBef>
              <a:buFontTx/>
              <a:buAutoNum type="romanUcPeriod"/>
            </a:pP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Натяг спинного </a:t>
            </a:r>
            <a:r>
              <a:rPr lang="ru-RU" sz="2000" dirty="0" err="1">
                <a:solidFill>
                  <a:srgbClr val="0000FF"/>
                </a:solidFill>
                <a:latin typeface="Times New Roman" panose="02020603050405020304" pitchFamily="18" charset="0"/>
                <a:cs typeface="Times New Roman" panose="02020603050405020304" pitchFamily="18" charset="0"/>
              </a:rPr>
              <a:t>мозку</a:t>
            </a:r>
            <a:r>
              <a:rPr lang="ru-RU" sz="2000" dirty="0">
                <a:solidFill>
                  <a:srgbClr val="0000FF"/>
                </a:solidFill>
                <a:latin typeface="Times New Roman" panose="02020603050405020304" pitchFamily="18" charset="0"/>
                <a:cs typeface="Times New Roman" panose="02020603050405020304" pitchFamily="18" charset="0"/>
              </a:rPr>
              <a:t> на </a:t>
            </a:r>
            <a:r>
              <a:rPr lang="ru-RU" sz="2000" dirty="0" err="1">
                <a:solidFill>
                  <a:srgbClr val="0000FF"/>
                </a:solidFill>
                <a:latin typeface="Times New Roman" panose="02020603050405020304" pitchFamily="18" charset="0"/>
                <a:cs typeface="Times New Roman" panose="02020603050405020304" pitchFamily="18" charset="0"/>
              </a:rPr>
              <a:t>зміщених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хребцях</a:t>
            </a:r>
            <a:endParaRPr lang="ru-RU" dirty="0">
              <a:solidFill>
                <a:srgbClr val="0000FF"/>
              </a:solidFill>
              <a:latin typeface="Times New Roman" panose="02020603050405020304" pitchFamily="18" charset="0"/>
              <a:cs typeface="Times New Roman" panose="02020603050405020304" pitchFamily="18" charset="0"/>
            </a:endParaRPr>
          </a:p>
          <a:p>
            <a:pPr marL="180975" indent="-180975">
              <a:spcBef>
                <a:spcPct val="20000"/>
              </a:spcBef>
              <a:buFontTx/>
              <a:buAutoNum type="romanUcPeriod"/>
            </a:pP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Пошкодження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корінців</a:t>
            </a:r>
            <a:r>
              <a:rPr lang="ru-RU" sz="2000" dirty="0">
                <a:solidFill>
                  <a:srgbClr val="0000FF"/>
                </a:solidFill>
                <a:latin typeface="Times New Roman" panose="02020603050405020304" pitchFamily="18" charset="0"/>
                <a:cs typeface="Times New Roman" panose="02020603050405020304" pitchFamily="18" charset="0"/>
              </a:rPr>
              <a:t> спинного </a:t>
            </a:r>
            <a:r>
              <a:rPr lang="ru-RU" sz="2000" dirty="0" err="1">
                <a:solidFill>
                  <a:srgbClr val="0000FF"/>
                </a:solidFill>
                <a:latin typeface="Times New Roman" panose="02020603050405020304" pitchFamily="18" charset="0"/>
                <a:cs typeface="Times New Roman" panose="02020603050405020304" pitchFamily="18" charset="0"/>
              </a:rPr>
              <a:t>мозку</a:t>
            </a:r>
            <a:endParaRPr lang="tr-TR" sz="2000" dirty="0">
              <a:solidFill>
                <a:srgbClr val="0000FF"/>
              </a:solidFill>
              <a:latin typeface="Times New Roman" panose="02020603050405020304" pitchFamily="18" charset="0"/>
              <a:cs typeface="Times New Roman" panose="02020603050405020304" pitchFamily="18" charset="0"/>
            </a:endParaRPr>
          </a:p>
        </p:txBody>
      </p:sp>
      <p:pic>
        <p:nvPicPr>
          <p:cNvPr id="267276" name="Picture 12" descr="1119402079607-08-04_188"/>
          <p:cNvPicPr>
            <a:picLocks noChangeAspect="1" noChangeArrowheads="1"/>
          </p:cNvPicPr>
          <p:nvPr/>
        </p:nvPicPr>
        <p:blipFill>
          <a:blip r:embed="rId3" cstate="print"/>
          <a:srcRect/>
          <a:stretch>
            <a:fillRect/>
          </a:stretch>
        </p:blipFill>
        <p:spPr bwMode="auto">
          <a:xfrm>
            <a:off x="6629400" y="4887913"/>
            <a:ext cx="2514600" cy="1970087"/>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23587" name="Rectangle 3"/>
          <p:cNvSpPr>
            <a:spLocks noChangeArrowheads="1"/>
          </p:cNvSpPr>
          <p:nvPr/>
        </p:nvSpPr>
        <p:spPr bwMode="auto">
          <a:xfrm>
            <a:off x="228600" y="457200"/>
            <a:ext cx="8785225" cy="1200329"/>
          </a:xfrm>
          <a:prstGeom prst="rect">
            <a:avLst/>
          </a:prstGeom>
          <a:noFill/>
          <a:ln w="9525">
            <a:noFill/>
            <a:miter lim="800000"/>
            <a:headEnd/>
            <a:tailEnd/>
          </a:ln>
          <a:effectLst/>
        </p:spPr>
        <p:txBody>
          <a:bodyPr anchor="ctr">
            <a:spAutoFit/>
          </a:bodyPr>
          <a:lstStyle/>
          <a:p>
            <a:pPr eaLnBrk="0" hangingPunct="0"/>
            <a:r>
              <a:rPr lang="ru-RU" sz="2400" b="1" i="1" dirty="0" err="1">
                <a:solidFill>
                  <a:srgbClr val="FFFF00"/>
                </a:solidFill>
                <a:effectLst>
                  <a:outerShdw blurRad="38100" dist="38100" dir="2700000" algn="tl">
                    <a:srgbClr val="000000"/>
                  </a:outerShdw>
                </a:effectLst>
              </a:rPr>
              <a:t>Переломовивіх</a:t>
            </a:r>
            <a:r>
              <a:rPr lang="ru-RU" sz="2400" b="1" i="1" dirty="0">
                <a:solidFill>
                  <a:srgbClr val="FFFF00"/>
                </a:solidFill>
                <a:effectLst>
                  <a:outerShdw blurRad="38100" dist="38100" dir="2700000" algn="tl">
                    <a:srgbClr val="000000"/>
                  </a:outerShdw>
                </a:effectLst>
              </a:rPr>
              <a:t> в грудному </a:t>
            </a:r>
            <a:r>
              <a:rPr lang="ru-RU" sz="2400" b="1" i="1" dirty="0" err="1">
                <a:solidFill>
                  <a:srgbClr val="FFFF00"/>
                </a:solidFill>
                <a:effectLst>
                  <a:outerShdw blurRad="38100" dist="38100" dir="2700000" algn="tl">
                    <a:srgbClr val="000000"/>
                  </a:outerShdw>
                </a:effectLst>
              </a:rPr>
              <a:t>відділі</a:t>
            </a:r>
            <a:r>
              <a:rPr lang="ru-RU" sz="2400" b="1" i="1" dirty="0">
                <a:solidFill>
                  <a:srgbClr val="FFFF00"/>
                </a:solidFill>
                <a:effectLst>
                  <a:outerShdw blurRad="38100" dist="38100" dir="2700000" algn="tl">
                    <a:srgbClr val="000000"/>
                  </a:outerShdw>
                </a:effectLst>
              </a:rPr>
              <a:t> хребта з </a:t>
            </a:r>
            <a:r>
              <a:rPr lang="ru-RU" sz="2400" b="1" i="1" dirty="0" err="1">
                <a:solidFill>
                  <a:srgbClr val="FFFF00"/>
                </a:solidFill>
                <a:effectLst>
                  <a:outerShdw blurRad="38100" dist="38100" dir="2700000" algn="tl">
                    <a:srgbClr val="000000"/>
                  </a:outerShdw>
                </a:effectLst>
              </a:rPr>
              <a:t>контузією</a:t>
            </a:r>
            <a:r>
              <a:rPr lang="ru-RU" sz="2400" b="1" i="1" dirty="0">
                <a:solidFill>
                  <a:srgbClr val="FFFF00"/>
                </a:solidFill>
                <a:effectLst>
                  <a:outerShdw blurRad="38100" dist="38100" dir="2700000" algn="tl">
                    <a:srgbClr val="000000"/>
                  </a:outerShdw>
                </a:effectLst>
              </a:rPr>
              <a:t> спинного </a:t>
            </a:r>
            <a:r>
              <a:rPr lang="ru-RU" sz="2400" b="1" i="1" dirty="0" err="1">
                <a:solidFill>
                  <a:srgbClr val="FFFF00"/>
                </a:solidFill>
                <a:effectLst>
                  <a:outerShdw blurRad="38100" dist="38100" dir="2700000" algn="tl">
                    <a:srgbClr val="000000"/>
                  </a:outerShdw>
                </a:effectLst>
              </a:rPr>
              <a:t>мозку</a:t>
            </a:r>
            <a:r>
              <a:rPr lang="ru-RU" sz="2400" b="1" i="1" dirty="0">
                <a:solidFill>
                  <a:srgbClr val="FFFF00"/>
                </a:solidFill>
                <a:effectLst>
                  <a:outerShdw blurRad="38100" dist="38100" dir="2700000" algn="tl">
                    <a:srgbClr val="000000"/>
                  </a:outerShdw>
                </a:effectLst>
              </a:rPr>
              <a:t>, </a:t>
            </a:r>
            <a:r>
              <a:rPr lang="ru-RU" sz="2400" b="1" i="1" dirty="0" err="1">
                <a:solidFill>
                  <a:srgbClr val="FFFF00"/>
                </a:solidFill>
                <a:effectLst>
                  <a:outerShdw blurRad="38100" dist="38100" dir="2700000" algn="tl">
                    <a:srgbClr val="000000"/>
                  </a:outerShdw>
                </a:effectLst>
              </a:rPr>
              <a:t>гематомієлія</a:t>
            </a:r>
            <a:r>
              <a:rPr lang="ru-RU" sz="2400" b="1" i="1" dirty="0">
                <a:solidFill>
                  <a:srgbClr val="FFFF00"/>
                </a:solidFill>
                <a:effectLst>
                  <a:outerShdw blurRad="38100" dist="38100" dir="2700000" algn="tl">
                    <a:srgbClr val="000000"/>
                  </a:outerShdw>
                </a:effectLst>
              </a:rPr>
              <a:t>, стеноз хребетного каналу</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2" cstate="print"/>
          <a:srcRect/>
          <a:stretch>
            <a:fillRect/>
          </a:stretch>
        </p:blipFill>
        <p:spPr bwMode="auto">
          <a:xfrm>
            <a:off x="228600" y="-13138"/>
            <a:ext cx="9144000" cy="6858000"/>
          </a:xfrm>
          <a:prstGeom prst="rect">
            <a:avLst/>
          </a:prstGeom>
          <a:noFill/>
          <a:ln w="9525">
            <a:noFill/>
            <a:miter lim="800000"/>
            <a:headEnd/>
            <a:tailEnd/>
          </a:ln>
          <a:effectLst/>
        </p:spPr>
      </p:pic>
      <p:sp>
        <p:nvSpPr>
          <p:cNvPr id="324611" name="Rectangle 3"/>
          <p:cNvSpPr>
            <a:spLocks noChangeArrowheads="1"/>
          </p:cNvSpPr>
          <p:nvPr/>
        </p:nvSpPr>
        <p:spPr bwMode="auto">
          <a:xfrm>
            <a:off x="611188" y="5586919"/>
            <a:ext cx="7693196" cy="584775"/>
          </a:xfrm>
          <a:prstGeom prst="rect">
            <a:avLst/>
          </a:prstGeom>
          <a:noFill/>
          <a:ln w="9525">
            <a:noFill/>
            <a:miter lim="800000"/>
            <a:headEnd/>
            <a:tailEnd/>
          </a:ln>
          <a:effectLst/>
        </p:spPr>
        <p:txBody>
          <a:bodyPr wrap="none" anchor="ctr">
            <a:spAutoFit/>
          </a:bodyPr>
          <a:lstStyle/>
          <a:p>
            <a:pPr eaLnBrk="0" hangingPunct="0"/>
            <a:r>
              <a:rPr lang="ru-RU" sz="3200" b="1" i="1" dirty="0" err="1">
                <a:solidFill>
                  <a:srgbClr val="FFFF00"/>
                </a:solidFill>
                <a:effectLst>
                  <a:outerShdw blurRad="38100" dist="38100" dir="2700000" algn="tl">
                    <a:srgbClr val="000000"/>
                  </a:outerShdw>
                </a:effectLst>
              </a:rPr>
              <a:t>Переломовивіх</a:t>
            </a:r>
            <a:r>
              <a:rPr lang="ru-RU" sz="3200" b="1" i="1" dirty="0">
                <a:solidFill>
                  <a:srgbClr val="FFFF00"/>
                </a:solidFill>
                <a:effectLst>
                  <a:outerShdw blurRad="38100" dist="38100" dir="2700000" algn="tl">
                    <a:srgbClr val="000000"/>
                  </a:outerShdw>
                </a:effectLst>
              </a:rPr>
              <a:t> С5-С6, </a:t>
            </a:r>
            <a:r>
              <a:rPr lang="ru-RU" sz="3200" b="1" i="1" dirty="0" err="1">
                <a:solidFill>
                  <a:srgbClr val="FFFF00"/>
                </a:solidFill>
                <a:effectLst>
                  <a:outerShdw blurRad="38100" dist="38100" dir="2700000" algn="tl">
                    <a:srgbClr val="000000"/>
                  </a:outerShdw>
                </a:effectLst>
              </a:rPr>
              <a:t>гематомієлія</a:t>
            </a:r>
            <a:endParaRPr lang="ru-RU" sz="2400" b="1" i="1" dirty="0">
              <a:solidFill>
                <a:srgbClr val="FFFF00"/>
              </a:solidFill>
              <a:effectLst>
                <a:outerShdw blurRad="38100" dist="38100" dir="2700000" algn="tl">
                  <a:srgbClr val="000000"/>
                </a:outerShdw>
              </a:effectLst>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9" name="Rectangle 5"/>
          <p:cNvSpPr>
            <a:spLocks noChangeArrowheads="1"/>
          </p:cNvSpPr>
          <p:nvPr/>
        </p:nvSpPr>
        <p:spPr bwMode="auto">
          <a:xfrm>
            <a:off x="304800" y="685800"/>
            <a:ext cx="5410200" cy="2437655"/>
          </a:xfrm>
          <a:prstGeom prst="rect">
            <a:avLst/>
          </a:prstGeom>
          <a:noFill/>
          <a:ln w="9525">
            <a:noFill/>
            <a:miter lim="800000"/>
            <a:headEnd/>
            <a:tailEnd/>
          </a:ln>
          <a:effectLst/>
        </p:spPr>
        <p:txBody>
          <a:bodyPr>
            <a:spAutoFit/>
          </a:bodyPr>
          <a:lstStyle/>
          <a:p>
            <a:pPr marL="176213" indent="-176213">
              <a:lnSpc>
                <a:spcPct val="110000"/>
              </a:lnSpc>
              <a:buFontTx/>
              <a:buChar char="•"/>
            </a:pP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Спинальний</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 шок</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a:t>
            </a:r>
          </a:p>
          <a:p>
            <a:pPr marL="176213" indent="-176213">
              <a:lnSpc>
                <a:spcPct val="110000"/>
              </a:lnSpc>
              <a:buFontTx/>
              <a:buChar char="•"/>
            </a:pP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Синдром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ушкодження</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 поперечника спинного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мозку</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 з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відповідною</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провідниковою</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і </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сегментарною </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симптоматикою</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a:t>
            </a:r>
          </a:p>
          <a:p>
            <a:pPr marL="176213" indent="-176213">
              <a:lnSpc>
                <a:spcPct val="110000"/>
              </a:lnSpc>
              <a:buFontTx/>
              <a:buChar char="•"/>
            </a:pP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Синдром </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вегетативно-</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трофічних</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порушень</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a:t>
            </a:r>
          </a:p>
          <a:p>
            <a:pPr marL="176213" indent="-176213">
              <a:lnSpc>
                <a:spcPct val="110000"/>
              </a:lnSpc>
              <a:buFontTx/>
              <a:buChar char="•"/>
            </a:pPr>
            <a:r>
              <a:rPr lang="ru-RU" sz="2000"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Порушення</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функції</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тазових</a:t>
            </a:r>
            <a:r>
              <a:rPr lang="ru-RU" sz="20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органів</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ликвородинамічні</a:t>
            </a:r>
            <a:r>
              <a:rPr lang="ru-RU" sz="20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2000" dirty="0" err="1">
                <a:solidFill>
                  <a:srgbClr val="0000FF"/>
                </a:solidFill>
                <a:effectLst>
                  <a:outerShdw blurRad="38100" dist="38100" dir="2700000" algn="tl">
                    <a:srgbClr val="C0C0C0"/>
                  </a:outerShdw>
                </a:effectLst>
                <a:latin typeface="Times New Roman" pitchFamily="18" charset="0"/>
                <a:cs typeface="Times New Roman" pitchFamily="18" charset="0"/>
              </a:rPr>
              <a:t>порушення</a:t>
            </a:r>
            <a:endParaRPr lang="ru-RU" sz="2000" dirty="0">
              <a:solidFill>
                <a:srgbClr val="0000FF"/>
              </a:solidFill>
              <a:effectLst>
                <a:outerShdw blurRad="38100" dist="38100" dir="2700000" algn="tl">
                  <a:srgbClr val="C0C0C0"/>
                </a:outerShdw>
              </a:effectLst>
              <a:latin typeface="Times New Roman" pitchFamily="18" charset="0"/>
              <a:cs typeface="Times New Roman" pitchFamily="18" charset="0"/>
            </a:endParaRPr>
          </a:p>
        </p:txBody>
      </p:sp>
      <p:pic>
        <p:nvPicPr>
          <p:cNvPr id="282632" name="Picture 8" descr="fon_70"/>
          <p:cNvPicPr>
            <a:picLocks noChangeAspect="1" noChangeArrowheads="1"/>
          </p:cNvPicPr>
          <p:nvPr/>
        </p:nvPicPr>
        <p:blipFill>
          <a:blip r:embed="rId2" cstate="print"/>
          <a:srcRect/>
          <a:stretch>
            <a:fillRect/>
          </a:stretch>
        </p:blipFill>
        <p:spPr bwMode="auto">
          <a:xfrm>
            <a:off x="11206" y="3756451"/>
            <a:ext cx="4648200" cy="3486150"/>
          </a:xfrm>
          <a:prstGeom prst="rect">
            <a:avLst/>
          </a:prstGeom>
          <a:noFill/>
        </p:spPr>
      </p:pic>
      <p:pic>
        <p:nvPicPr>
          <p:cNvPr id="282634" name="Picture 10" descr="paralysis"/>
          <p:cNvPicPr>
            <a:picLocks noChangeAspect="1" noChangeArrowheads="1"/>
          </p:cNvPicPr>
          <p:nvPr/>
        </p:nvPicPr>
        <p:blipFill>
          <a:blip r:embed="rId3" cstate="print"/>
          <a:srcRect/>
          <a:stretch>
            <a:fillRect/>
          </a:stretch>
        </p:blipFill>
        <p:spPr bwMode="auto">
          <a:xfrm>
            <a:off x="5510213" y="0"/>
            <a:ext cx="3633787" cy="6858000"/>
          </a:xfrm>
          <a:prstGeom prst="rect">
            <a:avLst/>
          </a:prstGeom>
          <a:noFill/>
        </p:spPr>
      </p:pic>
      <p:sp>
        <p:nvSpPr>
          <p:cNvPr id="282628" name="Rectangle 4"/>
          <p:cNvSpPr>
            <a:spLocks noChangeArrowheads="1"/>
          </p:cNvSpPr>
          <p:nvPr/>
        </p:nvSpPr>
        <p:spPr bwMode="auto">
          <a:xfrm>
            <a:off x="0" y="0"/>
            <a:ext cx="9144000" cy="457200"/>
          </a:xfrm>
          <a:prstGeom prst="rect">
            <a:avLst/>
          </a:prstGeom>
          <a:noFill/>
          <a:ln w="9525">
            <a:noFill/>
            <a:miter lim="800000"/>
            <a:headEnd/>
            <a:tailEnd/>
          </a:ln>
          <a:effectLst/>
        </p:spPr>
        <p:txBody>
          <a:bodyPr>
            <a:spAutoFit/>
          </a:bodyPr>
          <a:lstStyle/>
          <a:p>
            <a:pPr algn="ctr"/>
            <a:r>
              <a:rPr lang="ru-RU" sz="2400" b="1" i="1" dirty="0" err="1">
                <a:solidFill>
                  <a:srgbClr val="FF0000"/>
                </a:solidFill>
                <a:effectLst>
                  <a:outerShdw blurRad="38100" dist="38100" dir="2700000" algn="tl">
                    <a:srgbClr val="C0C0C0"/>
                  </a:outerShdw>
                </a:effectLst>
                <a:latin typeface="Times New Roman" pitchFamily="18" charset="0"/>
                <a:cs typeface="Times New Roman" pitchFamily="18" charset="0"/>
              </a:rPr>
              <a:t>Основні</a:t>
            </a:r>
            <a:r>
              <a:rPr lang="ru-RU" sz="24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2400" b="1" i="1" dirty="0" err="1">
                <a:solidFill>
                  <a:srgbClr val="FF0000"/>
                </a:solidFill>
                <a:effectLst>
                  <a:outerShdw blurRad="38100" dist="38100" dir="2700000" algn="tl">
                    <a:srgbClr val="C0C0C0"/>
                  </a:outerShdw>
                </a:effectLst>
                <a:latin typeface="Times New Roman" pitchFamily="18" charset="0"/>
                <a:cs typeface="Times New Roman" pitchFamily="18" charset="0"/>
              </a:rPr>
              <a:t>клінічні</a:t>
            </a:r>
            <a:r>
              <a:rPr lang="ru-RU" sz="2400" b="1" i="1" dirty="0">
                <a:solidFill>
                  <a:srgbClr val="FF0000"/>
                </a:solidFill>
                <a:effectLst>
                  <a:outerShdw blurRad="38100" dist="38100" dir="2700000" algn="tl">
                    <a:srgbClr val="C0C0C0"/>
                  </a:outerShdw>
                </a:effectLst>
                <a:latin typeface="Times New Roman" pitchFamily="18" charset="0"/>
                <a:cs typeface="Times New Roman" pitchFamily="18" charset="0"/>
              </a:rPr>
              <a:t> прояви </a:t>
            </a:r>
            <a:r>
              <a:rPr lang="ru-RU" sz="2400"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спинальної</a:t>
            </a:r>
            <a:r>
              <a:rPr lang="ru-RU" sz="2400" b="1" i="1" dirty="0" smtClean="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2400" b="1" i="1" dirty="0" err="1">
                <a:solidFill>
                  <a:srgbClr val="FF0000"/>
                </a:solidFill>
                <a:effectLst>
                  <a:outerShdw blurRad="38100" dist="38100" dir="2700000" algn="tl">
                    <a:srgbClr val="C0C0C0"/>
                  </a:outerShdw>
                </a:effectLst>
                <a:latin typeface="Times New Roman" pitchFamily="18" charset="0"/>
                <a:cs typeface="Times New Roman" pitchFamily="18" charset="0"/>
              </a:rPr>
              <a:t>травми</a:t>
            </a:r>
            <a:endParaRPr lang="ru-RU" sz="24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47" name="Picture 11" descr="spinal-cord-injury-levels"/>
          <p:cNvPicPr>
            <a:picLocks noChangeAspect="1" noChangeArrowheads="1"/>
          </p:cNvPicPr>
          <p:nvPr/>
        </p:nvPicPr>
        <p:blipFill>
          <a:blip r:embed="rId2" cstate="print"/>
          <a:srcRect/>
          <a:stretch>
            <a:fillRect/>
          </a:stretch>
        </p:blipFill>
        <p:spPr bwMode="auto">
          <a:xfrm>
            <a:off x="457200" y="685801"/>
            <a:ext cx="8686800" cy="5663010"/>
          </a:xfrm>
          <a:prstGeom prst="rect">
            <a:avLst/>
          </a:prstGeom>
          <a:noFill/>
        </p:spPr>
      </p:pic>
      <p:sp>
        <p:nvSpPr>
          <p:cNvPr id="270348" name="Rectangle 12"/>
          <p:cNvSpPr>
            <a:spLocks noChangeArrowheads="1"/>
          </p:cNvSpPr>
          <p:nvPr/>
        </p:nvSpPr>
        <p:spPr bwMode="auto">
          <a:xfrm>
            <a:off x="1066800" y="0"/>
            <a:ext cx="8305800" cy="641350"/>
          </a:xfrm>
          <a:prstGeom prst="rect">
            <a:avLst/>
          </a:prstGeom>
          <a:noFill/>
          <a:ln w="9525">
            <a:noFill/>
            <a:miter lim="800000"/>
            <a:headEnd/>
            <a:tailEnd/>
          </a:ln>
          <a:effectLst/>
        </p:spPr>
        <p:txBody>
          <a:bodyPr>
            <a:spAutoFit/>
          </a:bodyPr>
          <a:lstStyle/>
          <a:p>
            <a:r>
              <a:rPr lang="ru-RU" sz="3600" b="1" i="1" dirty="0" err="1">
                <a:solidFill>
                  <a:srgbClr val="FF0000"/>
                </a:solidFill>
                <a:effectLst>
                  <a:outerShdw blurRad="38100" dist="38100" dir="2700000" algn="tl">
                    <a:srgbClr val="C0C0C0"/>
                  </a:outerShdw>
                </a:effectLst>
                <a:latin typeface="Times New Roman" pitchFamily="18" charset="0"/>
                <a:cs typeface="Times New Roman" pitchFamily="18" charset="0"/>
              </a:rPr>
              <a:t>Рівні</a:t>
            </a:r>
            <a:r>
              <a:rPr lang="ru-RU" sz="36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600" b="1" i="1" dirty="0" err="1">
                <a:solidFill>
                  <a:srgbClr val="FF0000"/>
                </a:solidFill>
                <a:effectLst>
                  <a:outerShdw blurRad="38100" dist="38100" dir="2700000" algn="tl">
                    <a:srgbClr val="C0C0C0"/>
                  </a:outerShdw>
                </a:effectLst>
                <a:latin typeface="Times New Roman" pitchFamily="18" charset="0"/>
                <a:cs typeface="Times New Roman" pitchFamily="18" charset="0"/>
              </a:rPr>
              <a:t>ураження</a:t>
            </a:r>
            <a:r>
              <a:rPr lang="ru-RU" sz="3600" b="1" i="1" dirty="0">
                <a:solidFill>
                  <a:srgbClr val="FF0000"/>
                </a:solidFill>
                <a:effectLst>
                  <a:outerShdw blurRad="38100" dist="38100" dir="2700000" algn="tl">
                    <a:srgbClr val="C0C0C0"/>
                  </a:outerShdw>
                </a:effectLst>
                <a:latin typeface="Times New Roman" pitchFamily="18" charset="0"/>
                <a:cs typeface="Times New Roman" pitchFamily="18" charset="0"/>
              </a:rPr>
              <a:t> спинного </a:t>
            </a:r>
            <a:r>
              <a:rPr lang="ru-RU" sz="3600" b="1" i="1" dirty="0" err="1">
                <a:solidFill>
                  <a:srgbClr val="FF0000"/>
                </a:solidFill>
                <a:effectLst>
                  <a:outerShdw blurRad="38100" dist="38100" dir="2700000" algn="tl">
                    <a:srgbClr val="C0C0C0"/>
                  </a:outerShdw>
                </a:effectLst>
                <a:latin typeface="Times New Roman" pitchFamily="18" charset="0"/>
                <a:cs typeface="Times New Roman" pitchFamily="18" charset="0"/>
              </a:rPr>
              <a:t>мозку</a:t>
            </a:r>
            <a:endParaRPr lang="ru-RU" sz="36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85" name="Picture 13" descr="http://drugster.info/img/ail/1214_1221_1.jpg"/>
          <p:cNvPicPr>
            <a:picLocks noChangeAspect="1" noChangeArrowheads="1"/>
          </p:cNvPicPr>
          <p:nvPr/>
        </p:nvPicPr>
        <p:blipFill>
          <a:blip r:embed="rId2" cstate="print"/>
          <a:srcRect/>
          <a:stretch>
            <a:fillRect/>
          </a:stretch>
        </p:blipFill>
        <p:spPr bwMode="auto">
          <a:xfrm>
            <a:off x="3200400" y="3733800"/>
            <a:ext cx="3035300" cy="3124200"/>
          </a:xfrm>
          <a:prstGeom prst="rect">
            <a:avLst/>
          </a:prstGeom>
          <a:noFill/>
        </p:spPr>
      </p:pic>
      <p:pic>
        <p:nvPicPr>
          <p:cNvPr id="259083" name="Picture 11" descr="1233153351"/>
          <p:cNvPicPr>
            <a:picLocks noChangeAspect="1" noChangeArrowheads="1"/>
          </p:cNvPicPr>
          <p:nvPr/>
        </p:nvPicPr>
        <p:blipFill>
          <a:blip r:embed="rId3" cstate="print"/>
          <a:srcRect/>
          <a:stretch>
            <a:fillRect/>
          </a:stretch>
        </p:blipFill>
        <p:spPr bwMode="auto">
          <a:xfrm>
            <a:off x="3200400" y="1371600"/>
            <a:ext cx="2743200" cy="2495550"/>
          </a:xfrm>
          <a:prstGeom prst="rect">
            <a:avLst/>
          </a:prstGeom>
          <a:noFill/>
        </p:spPr>
      </p:pic>
      <p:sp>
        <p:nvSpPr>
          <p:cNvPr id="259074" name="Rectangle 2"/>
          <p:cNvSpPr>
            <a:spLocks noChangeArrowheads="1"/>
          </p:cNvSpPr>
          <p:nvPr/>
        </p:nvSpPr>
        <p:spPr bwMode="auto">
          <a:xfrm>
            <a:off x="286407" y="537865"/>
            <a:ext cx="9144000" cy="923330"/>
          </a:xfrm>
          <a:prstGeom prst="rect">
            <a:avLst/>
          </a:prstGeom>
          <a:noFill/>
          <a:ln w="9525">
            <a:noFill/>
            <a:miter lim="800000"/>
            <a:headEnd/>
            <a:tailEnd/>
          </a:ln>
          <a:effectLst/>
        </p:spPr>
        <p:txBody>
          <a:bodyPr anchor="ctr">
            <a:spAutoFit/>
          </a:bodyPr>
          <a:lstStyle/>
          <a:p>
            <a:r>
              <a:rPr lang="ru-RU" dirty="0" err="1">
                <a:solidFill>
                  <a:srgbClr val="0000FF"/>
                </a:solidFill>
              </a:rPr>
              <a:t>Ця</a:t>
            </a:r>
            <a:r>
              <a:rPr lang="ru-RU" dirty="0">
                <a:solidFill>
                  <a:srgbClr val="0000FF"/>
                </a:solidFill>
              </a:rPr>
              <a:t> </a:t>
            </a:r>
            <a:r>
              <a:rPr lang="ru-RU" dirty="0" err="1">
                <a:solidFill>
                  <a:srgbClr val="0000FF"/>
                </a:solidFill>
              </a:rPr>
              <a:t>патологія</a:t>
            </a:r>
            <a:r>
              <a:rPr lang="ru-RU" dirty="0">
                <a:solidFill>
                  <a:srgbClr val="0000FF"/>
                </a:solidFill>
              </a:rPr>
              <a:t> </a:t>
            </a:r>
            <a:r>
              <a:rPr lang="ru-RU" dirty="0" err="1">
                <a:solidFill>
                  <a:srgbClr val="0000FF"/>
                </a:solidFill>
              </a:rPr>
              <a:t>досить</a:t>
            </a:r>
            <a:r>
              <a:rPr lang="ru-RU" dirty="0">
                <a:solidFill>
                  <a:srgbClr val="0000FF"/>
                </a:solidFill>
              </a:rPr>
              <a:t> </a:t>
            </a:r>
            <a:r>
              <a:rPr lang="ru-RU" dirty="0" err="1" smtClean="0">
                <a:solidFill>
                  <a:srgbClr val="0000FF"/>
                </a:solidFill>
              </a:rPr>
              <a:t>поширена</a:t>
            </a:r>
            <a:r>
              <a:rPr lang="ru-RU" dirty="0" smtClean="0">
                <a:solidFill>
                  <a:srgbClr val="0000FF"/>
                </a:solidFill>
              </a:rPr>
              <a:t> та </a:t>
            </a:r>
            <a:r>
              <a:rPr lang="ru-RU" dirty="0" err="1" smtClean="0">
                <a:solidFill>
                  <a:srgbClr val="0000FF"/>
                </a:solidFill>
              </a:rPr>
              <a:t>викликається</a:t>
            </a:r>
            <a:r>
              <a:rPr lang="ru-RU" dirty="0" smtClean="0">
                <a:solidFill>
                  <a:srgbClr val="0000FF"/>
                </a:solidFill>
              </a:rPr>
              <a:t> </a:t>
            </a:r>
            <a:r>
              <a:rPr lang="ru-RU" dirty="0">
                <a:solidFill>
                  <a:srgbClr val="0000FF"/>
                </a:solidFill>
              </a:rPr>
              <a:t>в першу </a:t>
            </a:r>
            <a:r>
              <a:rPr lang="ru-RU" dirty="0" err="1">
                <a:solidFill>
                  <a:srgbClr val="0000FF"/>
                </a:solidFill>
              </a:rPr>
              <a:t>чергу</a:t>
            </a:r>
            <a:r>
              <a:rPr lang="ru-RU" dirty="0">
                <a:solidFill>
                  <a:srgbClr val="0000FF"/>
                </a:solidFill>
              </a:rPr>
              <a:t> </a:t>
            </a:r>
            <a:r>
              <a:rPr lang="ru-RU" dirty="0" err="1">
                <a:solidFill>
                  <a:srgbClr val="0000FF"/>
                </a:solidFill>
              </a:rPr>
              <a:t>автомобільними</a:t>
            </a:r>
            <a:r>
              <a:rPr lang="ru-RU" dirty="0">
                <a:solidFill>
                  <a:srgbClr val="0000FF"/>
                </a:solidFill>
              </a:rPr>
              <a:t> </a:t>
            </a:r>
            <a:r>
              <a:rPr lang="ru-RU" dirty="0" err="1">
                <a:solidFill>
                  <a:srgbClr val="0000FF"/>
                </a:solidFill>
              </a:rPr>
              <a:t>аваріями</a:t>
            </a:r>
            <a:r>
              <a:rPr lang="ru-RU" dirty="0">
                <a:solidFill>
                  <a:srgbClr val="0000FF"/>
                </a:solidFill>
              </a:rPr>
              <a:t>, </a:t>
            </a:r>
            <a:r>
              <a:rPr lang="ru-RU" dirty="0" err="1">
                <a:solidFill>
                  <a:srgbClr val="0000FF"/>
                </a:solidFill>
              </a:rPr>
              <a:t>падіннями</a:t>
            </a:r>
            <a:r>
              <a:rPr lang="ru-RU" dirty="0">
                <a:solidFill>
                  <a:srgbClr val="0000FF"/>
                </a:solidFill>
              </a:rPr>
              <a:t> з </a:t>
            </a:r>
            <a:r>
              <a:rPr lang="ru-RU" dirty="0" err="1">
                <a:solidFill>
                  <a:srgbClr val="0000FF"/>
                </a:solidFill>
              </a:rPr>
              <a:t>висоти</a:t>
            </a:r>
            <a:r>
              <a:rPr lang="ru-RU" dirty="0">
                <a:solidFill>
                  <a:srgbClr val="0000FF"/>
                </a:solidFill>
              </a:rPr>
              <a:t> і </a:t>
            </a:r>
            <a:r>
              <a:rPr lang="ru-RU" dirty="0" err="1">
                <a:solidFill>
                  <a:srgbClr val="0000FF"/>
                </a:solidFill>
              </a:rPr>
              <a:t>пірнанням</a:t>
            </a:r>
            <a:r>
              <a:rPr lang="ru-RU" dirty="0">
                <a:solidFill>
                  <a:srgbClr val="0000FF"/>
                </a:solidFill>
              </a:rPr>
              <a:t> в </a:t>
            </a:r>
            <a:r>
              <a:rPr lang="ru-RU" dirty="0" err="1" smtClean="0">
                <a:solidFill>
                  <a:srgbClr val="0000FF"/>
                </a:solidFill>
              </a:rPr>
              <a:t>неглибоке</a:t>
            </a:r>
            <a:r>
              <a:rPr lang="ru-RU" dirty="0" smtClean="0">
                <a:solidFill>
                  <a:srgbClr val="0000FF"/>
                </a:solidFill>
              </a:rPr>
              <a:t> </a:t>
            </a:r>
            <a:r>
              <a:rPr lang="ru-RU" dirty="0">
                <a:solidFill>
                  <a:srgbClr val="0000FF"/>
                </a:solidFill>
              </a:rPr>
              <a:t>для </a:t>
            </a:r>
            <a:r>
              <a:rPr lang="ru-RU" dirty="0" err="1" smtClean="0">
                <a:solidFill>
                  <a:srgbClr val="0000FF"/>
                </a:solidFill>
              </a:rPr>
              <a:t>зросту</a:t>
            </a:r>
            <a:r>
              <a:rPr lang="ru-RU" dirty="0" smtClean="0">
                <a:solidFill>
                  <a:srgbClr val="0000FF"/>
                </a:solidFill>
              </a:rPr>
              <a:t> </a:t>
            </a:r>
            <a:r>
              <a:rPr lang="ru-RU" dirty="0" err="1">
                <a:solidFill>
                  <a:srgbClr val="0000FF"/>
                </a:solidFill>
              </a:rPr>
              <a:t>людини</a:t>
            </a:r>
            <a:r>
              <a:rPr lang="ru-RU" dirty="0">
                <a:solidFill>
                  <a:srgbClr val="0000FF"/>
                </a:solidFill>
              </a:rPr>
              <a:t> </a:t>
            </a:r>
            <a:r>
              <a:rPr lang="ru-RU" dirty="0" err="1" smtClean="0">
                <a:solidFill>
                  <a:srgbClr val="0000FF"/>
                </a:solidFill>
              </a:rPr>
              <a:t>водоймище</a:t>
            </a:r>
            <a:r>
              <a:rPr lang="ru-RU" dirty="0" smtClean="0">
                <a:solidFill>
                  <a:srgbClr val="0000FF"/>
                </a:solidFill>
              </a:rPr>
              <a:t>, </a:t>
            </a:r>
            <a:r>
              <a:rPr lang="ru-RU" dirty="0">
                <a:solidFill>
                  <a:srgbClr val="0000FF"/>
                </a:solidFill>
              </a:rPr>
              <a:t>остеопорозом </a:t>
            </a:r>
            <a:r>
              <a:rPr lang="ru-RU" dirty="0" err="1">
                <a:solidFill>
                  <a:srgbClr val="0000FF"/>
                </a:solidFill>
              </a:rPr>
              <a:t>кісток</a:t>
            </a:r>
            <a:r>
              <a:rPr lang="ru-RU" dirty="0">
                <a:solidFill>
                  <a:srgbClr val="0000FF"/>
                </a:solidFill>
              </a:rPr>
              <a:t> і т.д.</a:t>
            </a:r>
          </a:p>
        </p:txBody>
      </p:sp>
      <p:sp>
        <p:nvSpPr>
          <p:cNvPr id="259075" name="Rectangle 3"/>
          <p:cNvSpPr>
            <a:spLocks noChangeArrowheads="1"/>
          </p:cNvSpPr>
          <p:nvPr/>
        </p:nvSpPr>
        <p:spPr bwMode="auto">
          <a:xfrm>
            <a:off x="304800" y="76200"/>
            <a:ext cx="8001000" cy="461665"/>
          </a:xfrm>
          <a:prstGeom prst="rect">
            <a:avLst/>
          </a:prstGeom>
          <a:noFill/>
          <a:ln w="9525">
            <a:noFill/>
            <a:miter lim="800000"/>
            <a:headEnd/>
            <a:tailEnd/>
          </a:ln>
          <a:effectLst/>
        </p:spPr>
        <p:txBody>
          <a:bodyPr wrap="square">
            <a:spAutoFit/>
          </a:bodyPr>
          <a:lstStyle/>
          <a:p>
            <a:r>
              <a:rPr lang="ru-RU" sz="2400" b="1" i="1" dirty="0" err="1">
                <a:solidFill>
                  <a:srgbClr val="0000FF"/>
                </a:solidFill>
                <a:effectLst>
                  <a:outerShdw blurRad="38100" dist="38100" dir="2700000" algn="tl">
                    <a:srgbClr val="C0C0C0"/>
                  </a:outerShdw>
                </a:effectLst>
              </a:rPr>
              <a:t>Компресійний</a:t>
            </a:r>
            <a:r>
              <a:rPr lang="ru-RU" sz="2400" b="1" i="1" dirty="0">
                <a:solidFill>
                  <a:srgbClr val="0000FF"/>
                </a:solidFill>
                <a:effectLst>
                  <a:outerShdw blurRad="38100" dist="38100" dir="2700000" algn="tl">
                    <a:srgbClr val="C0C0C0"/>
                  </a:outerShdw>
                </a:effectLst>
              </a:rPr>
              <a:t> перелом хребта</a:t>
            </a:r>
          </a:p>
        </p:txBody>
      </p:sp>
      <p:pic>
        <p:nvPicPr>
          <p:cNvPr id="259077" name="Picture 5" descr="Перелом позвоночника, неосложнённые переломы позвоночника, осложнённые переломы позвоночника, неврологическая симптоматика, компрессионный перелом позвоночника, компрессионный перелом позвонка, компрессионный перелом позвонков, лечение перелома позвоночника, лечить перелома позвоночника, как лечат, как лечить, где лечат, где лечить, симптом болезней, симптом болезни, симптомы воспаления, симптомы заболеваний, симптомы болезней, симптомы болезни, синдром заболевания, синдромы болезни, снижение высота тела позвонка">
            <a:hlinkClick r:id="rId4"/>
          </p:cNvPr>
          <p:cNvPicPr>
            <a:picLocks noChangeAspect="1" noChangeArrowheads="1"/>
          </p:cNvPicPr>
          <p:nvPr/>
        </p:nvPicPr>
        <p:blipFill>
          <a:blip r:embed="rId5" cstate="print"/>
          <a:srcRect/>
          <a:stretch>
            <a:fillRect/>
          </a:stretch>
        </p:blipFill>
        <p:spPr bwMode="auto">
          <a:xfrm>
            <a:off x="0" y="1676400"/>
            <a:ext cx="2971800" cy="2601913"/>
          </a:xfrm>
          <a:prstGeom prst="rect">
            <a:avLst/>
          </a:prstGeom>
          <a:noFill/>
        </p:spPr>
      </p:pic>
      <p:sp>
        <p:nvSpPr>
          <p:cNvPr id="259078" name="Rectangle 6"/>
          <p:cNvSpPr>
            <a:spLocks noChangeArrowheads="1"/>
          </p:cNvSpPr>
          <p:nvPr/>
        </p:nvSpPr>
        <p:spPr bwMode="auto">
          <a:xfrm>
            <a:off x="325821" y="4357486"/>
            <a:ext cx="3124200" cy="1754326"/>
          </a:xfrm>
          <a:prstGeom prst="rect">
            <a:avLst/>
          </a:prstGeom>
          <a:noFill/>
          <a:ln w="9525">
            <a:noFill/>
            <a:miter lim="800000"/>
            <a:headEnd/>
            <a:tailEnd/>
          </a:ln>
          <a:effectLst/>
        </p:spPr>
        <p:txBody>
          <a:bodyPr anchor="ctr">
            <a:spAutoFit/>
          </a:bodyPr>
          <a:lstStyle/>
          <a:p>
            <a:r>
              <a:rPr lang="ru-RU" i="1" dirty="0" err="1">
                <a:solidFill>
                  <a:srgbClr val="0000FF"/>
                </a:solidFill>
              </a:rPr>
              <a:t>Механізм</a:t>
            </a:r>
            <a:r>
              <a:rPr lang="ru-RU" i="1" dirty="0">
                <a:solidFill>
                  <a:srgbClr val="0000FF"/>
                </a:solidFill>
              </a:rPr>
              <a:t> </a:t>
            </a:r>
            <a:r>
              <a:rPr lang="ru-RU" i="1" dirty="0" err="1">
                <a:solidFill>
                  <a:srgbClr val="0000FF"/>
                </a:solidFill>
              </a:rPr>
              <a:t>формування</a:t>
            </a:r>
            <a:r>
              <a:rPr lang="ru-RU" i="1" dirty="0">
                <a:solidFill>
                  <a:srgbClr val="0000FF"/>
                </a:solidFill>
              </a:rPr>
              <a:t> </a:t>
            </a:r>
            <a:r>
              <a:rPr lang="ru-RU" i="1" dirty="0" err="1">
                <a:solidFill>
                  <a:srgbClr val="0000FF"/>
                </a:solidFill>
              </a:rPr>
              <a:t>компресійного</a:t>
            </a:r>
            <a:r>
              <a:rPr lang="ru-RU" i="1" dirty="0">
                <a:solidFill>
                  <a:srgbClr val="0000FF"/>
                </a:solidFill>
              </a:rPr>
              <a:t> перелому </a:t>
            </a:r>
            <a:r>
              <a:rPr lang="ru-RU" i="1" dirty="0" err="1">
                <a:solidFill>
                  <a:srgbClr val="0000FF"/>
                </a:solidFill>
              </a:rPr>
              <a:t>тіл</a:t>
            </a:r>
            <a:r>
              <a:rPr lang="ru-RU" i="1" dirty="0">
                <a:solidFill>
                  <a:srgbClr val="0000FF"/>
                </a:solidFill>
              </a:rPr>
              <a:t> </a:t>
            </a:r>
            <a:r>
              <a:rPr lang="ru-RU" i="1" dirty="0" err="1">
                <a:solidFill>
                  <a:srgbClr val="0000FF"/>
                </a:solidFill>
              </a:rPr>
              <a:t>хребців</a:t>
            </a:r>
            <a:r>
              <a:rPr lang="ru-RU" i="1" dirty="0">
                <a:solidFill>
                  <a:srgbClr val="0000FF"/>
                </a:solidFill>
              </a:rPr>
              <a:t> з </a:t>
            </a:r>
            <a:r>
              <a:rPr lang="ru-RU" i="1" dirty="0" err="1">
                <a:solidFill>
                  <a:srgbClr val="0000FF"/>
                </a:solidFill>
              </a:rPr>
              <a:t>супутнім</a:t>
            </a:r>
            <a:r>
              <a:rPr lang="ru-RU" i="1" dirty="0">
                <a:solidFill>
                  <a:srgbClr val="0000FF"/>
                </a:solidFill>
              </a:rPr>
              <a:t> </a:t>
            </a:r>
            <a:r>
              <a:rPr lang="ru-RU" i="1" dirty="0" err="1" smtClean="0">
                <a:solidFill>
                  <a:srgbClr val="0000FF"/>
                </a:solidFill>
              </a:rPr>
              <a:t>хлистовим</a:t>
            </a:r>
            <a:r>
              <a:rPr lang="ru-RU" i="1" dirty="0" smtClean="0">
                <a:solidFill>
                  <a:srgbClr val="0000FF"/>
                </a:solidFill>
              </a:rPr>
              <a:t> </a:t>
            </a:r>
            <a:r>
              <a:rPr lang="ru-RU" i="1" dirty="0" err="1" smtClean="0">
                <a:solidFill>
                  <a:srgbClr val="0000FF"/>
                </a:solidFill>
              </a:rPr>
              <a:t>розтягненням</a:t>
            </a:r>
            <a:r>
              <a:rPr lang="ru-RU" i="1" dirty="0" smtClean="0">
                <a:solidFill>
                  <a:srgbClr val="0000FF"/>
                </a:solidFill>
              </a:rPr>
              <a:t> </a:t>
            </a:r>
            <a:r>
              <a:rPr lang="ru-RU" i="1" dirty="0" err="1">
                <a:solidFill>
                  <a:srgbClr val="0000FF"/>
                </a:solidFill>
              </a:rPr>
              <a:t>м'язів</a:t>
            </a:r>
            <a:r>
              <a:rPr lang="ru-RU" i="1" dirty="0">
                <a:solidFill>
                  <a:srgbClr val="0000FF"/>
                </a:solidFill>
              </a:rPr>
              <a:t> і </a:t>
            </a:r>
            <a:r>
              <a:rPr lang="ru-RU" i="1" dirty="0" err="1">
                <a:solidFill>
                  <a:srgbClr val="0000FF"/>
                </a:solidFill>
              </a:rPr>
              <a:t>зв'язок</a:t>
            </a:r>
            <a:r>
              <a:rPr lang="ru-RU" i="1" dirty="0">
                <a:solidFill>
                  <a:srgbClr val="0000FF"/>
                </a:solidFill>
              </a:rPr>
              <a:t> </a:t>
            </a:r>
            <a:r>
              <a:rPr lang="ru-RU" i="1" dirty="0" err="1">
                <a:solidFill>
                  <a:srgbClr val="0000FF"/>
                </a:solidFill>
              </a:rPr>
              <a:t>шийного</a:t>
            </a:r>
            <a:r>
              <a:rPr lang="ru-RU" i="1" dirty="0">
                <a:solidFill>
                  <a:srgbClr val="0000FF"/>
                </a:solidFill>
              </a:rPr>
              <a:t> </a:t>
            </a:r>
            <a:r>
              <a:rPr lang="ru-RU" i="1" dirty="0" err="1">
                <a:solidFill>
                  <a:srgbClr val="0000FF"/>
                </a:solidFill>
              </a:rPr>
              <a:t>відділу</a:t>
            </a:r>
            <a:r>
              <a:rPr lang="ru-RU" i="1" dirty="0">
                <a:solidFill>
                  <a:srgbClr val="0000FF"/>
                </a:solidFill>
              </a:rPr>
              <a:t> хребта</a:t>
            </a:r>
            <a:endParaRPr lang="ru-RU" dirty="0">
              <a:solidFill>
                <a:srgbClr val="0000FF"/>
              </a:solidFill>
            </a:endParaRPr>
          </a:p>
        </p:txBody>
      </p:sp>
      <p:pic>
        <p:nvPicPr>
          <p:cNvPr id="259080" name="Picture 8" descr="Перелом позвоночника, неосложнённые переломы позвоночника, осложнённые переломы позвоночника, неврологическая симптоматика, компрессионный перелом позвоночника, компрессионный перелом позвонка, компрессионный перелом позвонков, лечение перелома позвоночника, лечить перелома позвоночника, как лечат, как лечить, где лечат, где лечить, симптом болезней, симптом болезни, симптомы воспаления, симптомы заболеваний, симптомы болезней, симптомы болезни, синдром заболевания, синдромы болезни, снижение высота тела позвонка">
            <a:hlinkClick r:id="rId4"/>
          </p:cNvPr>
          <p:cNvPicPr>
            <a:picLocks noChangeAspect="1" noChangeArrowheads="1"/>
          </p:cNvPicPr>
          <p:nvPr/>
        </p:nvPicPr>
        <p:blipFill>
          <a:blip r:embed="rId6" cstate="print"/>
          <a:srcRect/>
          <a:stretch>
            <a:fillRect/>
          </a:stretch>
        </p:blipFill>
        <p:spPr bwMode="auto">
          <a:xfrm>
            <a:off x="5638800" y="1371600"/>
            <a:ext cx="3505200" cy="2806700"/>
          </a:xfrm>
          <a:prstGeom prst="rect">
            <a:avLst/>
          </a:prstGeom>
          <a:noFill/>
        </p:spPr>
      </p:pic>
      <p:sp>
        <p:nvSpPr>
          <p:cNvPr id="259081" name="Rectangle 9"/>
          <p:cNvSpPr>
            <a:spLocks noChangeArrowheads="1"/>
          </p:cNvSpPr>
          <p:nvPr/>
        </p:nvSpPr>
        <p:spPr bwMode="auto">
          <a:xfrm>
            <a:off x="6172200" y="4550886"/>
            <a:ext cx="2971800" cy="1477328"/>
          </a:xfrm>
          <a:prstGeom prst="rect">
            <a:avLst/>
          </a:prstGeom>
          <a:noFill/>
          <a:ln w="9525">
            <a:noFill/>
            <a:miter lim="800000"/>
            <a:headEnd/>
            <a:tailEnd/>
          </a:ln>
          <a:effectLst/>
        </p:spPr>
        <p:txBody>
          <a:bodyPr anchor="ctr">
            <a:spAutoFit/>
          </a:bodyPr>
          <a:lstStyle/>
          <a:p>
            <a:r>
              <a:rPr lang="ru-RU" i="1" dirty="0" err="1">
                <a:solidFill>
                  <a:srgbClr val="0000FF"/>
                </a:solidFill>
              </a:rPr>
              <a:t>Компресійний</a:t>
            </a:r>
            <a:r>
              <a:rPr lang="ru-RU" i="1" dirty="0">
                <a:solidFill>
                  <a:srgbClr val="0000FF"/>
                </a:solidFill>
              </a:rPr>
              <a:t> перелом </a:t>
            </a:r>
            <a:r>
              <a:rPr lang="ru-RU" i="1" dirty="0" err="1" smtClean="0">
                <a:solidFill>
                  <a:srgbClr val="0000FF"/>
                </a:solidFill>
              </a:rPr>
              <a:t>тіл</a:t>
            </a:r>
            <a:r>
              <a:rPr lang="ru-RU" i="1" dirty="0" smtClean="0">
                <a:solidFill>
                  <a:srgbClr val="0000FF"/>
                </a:solidFill>
              </a:rPr>
              <a:t> </a:t>
            </a:r>
            <a:r>
              <a:rPr lang="ru-RU" i="1" dirty="0">
                <a:solidFill>
                  <a:srgbClr val="0000FF"/>
                </a:solidFill>
              </a:rPr>
              <a:t>С5-С6 </a:t>
            </a:r>
            <a:r>
              <a:rPr lang="ru-RU" i="1" dirty="0" err="1">
                <a:solidFill>
                  <a:srgbClr val="0000FF"/>
                </a:solidFill>
              </a:rPr>
              <a:t>хребців</a:t>
            </a:r>
            <a:r>
              <a:rPr lang="ru-RU" i="1" dirty="0">
                <a:solidFill>
                  <a:srgbClr val="0000FF"/>
                </a:solidFill>
              </a:rPr>
              <a:t> </a:t>
            </a:r>
            <a:r>
              <a:rPr lang="ru-RU" i="1" dirty="0" err="1">
                <a:solidFill>
                  <a:srgbClr val="0000FF"/>
                </a:solidFill>
              </a:rPr>
              <a:t>шийного</a:t>
            </a:r>
            <a:r>
              <a:rPr lang="ru-RU" i="1" dirty="0">
                <a:solidFill>
                  <a:srgbClr val="0000FF"/>
                </a:solidFill>
              </a:rPr>
              <a:t> </a:t>
            </a:r>
            <a:r>
              <a:rPr lang="ru-RU" i="1" dirty="0" err="1">
                <a:solidFill>
                  <a:srgbClr val="0000FF"/>
                </a:solidFill>
              </a:rPr>
              <a:t>відділу</a:t>
            </a:r>
            <a:r>
              <a:rPr lang="ru-RU" i="1" dirty="0">
                <a:solidFill>
                  <a:srgbClr val="0000FF"/>
                </a:solidFill>
              </a:rPr>
              <a:t> хребта </a:t>
            </a:r>
            <a:r>
              <a:rPr lang="ru-RU" i="1" dirty="0" err="1">
                <a:solidFill>
                  <a:srgbClr val="0000FF"/>
                </a:solidFill>
              </a:rPr>
              <a:t>із</a:t>
            </a:r>
            <a:r>
              <a:rPr lang="ru-RU" i="1" dirty="0">
                <a:solidFill>
                  <a:srgbClr val="0000FF"/>
                </a:solidFill>
              </a:rPr>
              <a:t> </a:t>
            </a:r>
            <a:r>
              <a:rPr lang="ru-RU" i="1" dirty="0" err="1">
                <a:solidFill>
                  <a:srgbClr val="0000FF"/>
                </a:solidFill>
              </a:rPr>
              <a:t>здавленням</a:t>
            </a:r>
            <a:r>
              <a:rPr lang="ru-RU" i="1" dirty="0">
                <a:solidFill>
                  <a:srgbClr val="0000FF"/>
                </a:solidFill>
              </a:rPr>
              <a:t> спинного </a:t>
            </a:r>
            <a:r>
              <a:rPr lang="ru-RU" i="1" dirty="0" err="1">
                <a:solidFill>
                  <a:srgbClr val="0000FF"/>
                </a:solidFill>
              </a:rPr>
              <a:t>мозку</a:t>
            </a:r>
            <a:endParaRPr lang="ru-RU" dirty="0">
              <a:solidFill>
                <a:srgbClr val="0000FF"/>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4" name="Picture 8" descr="posledstvie-travmy_clip_image005"/>
          <p:cNvPicPr>
            <a:picLocks noChangeAspect="1" noChangeArrowheads="1"/>
          </p:cNvPicPr>
          <p:nvPr/>
        </p:nvPicPr>
        <p:blipFill>
          <a:blip r:embed="rId2" cstate="print"/>
          <a:srcRect/>
          <a:stretch>
            <a:fillRect/>
          </a:stretch>
        </p:blipFill>
        <p:spPr bwMode="auto">
          <a:xfrm>
            <a:off x="3303588" y="3886200"/>
            <a:ext cx="2152650" cy="2971800"/>
          </a:xfrm>
          <a:prstGeom prst="rect">
            <a:avLst/>
          </a:prstGeom>
          <a:noFill/>
        </p:spPr>
      </p:pic>
      <p:sp>
        <p:nvSpPr>
          <p:cNvPr id="260100" name="Rectangle 4"/>
          <p:cNvSpPr>
            <a:spLocks noChangeArrowheads="1"/>
          </p:cNvSpPr>
          <p:nvPr/>
        </p:nvSpPr>
        <p:spPr bwMode="auto">
          <a:xfrm>
            <a:off x="5419725" y="4156372"/>
            <a:ext cx="3724275" cy="923330"/>
          </a:xfrm>
          <a:prstGeom prst="rect">
            <a:avLst/>
          </a:prstGeom>
          <a:noFill/>
          <a:ln w="9525">
            <a:noFill/>
            <a:miter lim="800000"/>
            <a:headEnd/>
            <a:tailEnd/>
          </a:ln>
          <a:effectLst/>
        </p:spPr>
        <p:txBody>
          <a:bodyPr anchor="ctr">
            <a:spAutoFit/>
          </a:bodyPr>
          <a:lstStyle/>
          <a:p>
            <a:r>
              <a:rPr lang="ru-RU" i="1" dirty="0" err="1" smtClean="0">
                <a:solidFill>
                  <a:srgbClr val="0000FF"/>
                </a:solidFill>
              </a:rPr>
              <a:t>Компресійний</a:t>
            </a:r>
            <a:r>
              <a:rPr lang="ru-RU" i="1" dirty="0" smtClean="0">
                <a:solidFill>
                  <a:srgbClr val="0000FF"/>
                </a:solidFill>
              </a:rPr>
              <a:t> </a:t>
            </a:r>
            <a:r>
              <a:rPr lang="ru-RU" i="1" dirty="0">
                <a:solidFill>
                  <a:srgbClr val="0000FF"/>
                </a:solidFill>
              </a:rPr>
              <a:t>перелом </a:t>
            </a:r>
            <a:r>
              <a:rPr lang="ru-RU" i="1" dirty="0" err="1">
                <a:solidFill>
                  <a:srgbClr val="0000FF"/>
                </a:solidFill>
              </a:rPr>
              <a:t>тіл</a:t>
            </a:r>
            <a:r>
              <a:rPr lang="ru-RU" i="1" dirty="0">
                <a:solidFill>
                  <a:srgbClr val="0000FF"/>
                </a:solidFill>
              </a:rPr>
              <a:t> </a:t>
            </a:r>
            <a:r>
              <a:rPr lang="ru-RU" i="1" dirty="0" err="1">
                <a:solidFill>
                  <a:srgbClr val="0000FF"/>
                </a:solidFill>
              </a:rPr>
              <a:t>хребців</a:t>
            </a:r>
            <a:r>
              <a:rPr lang="ru-RU" i="1" dirty="0">
                <a:solidFill>
                  <a:srgbClr val="0000FF"/>
                </a:solidFill>
              </a:rPr>
              <a:t> з </a:t>
            </a:r>
            <a:r>
              <a:rPr lang="ru-RU" i="1" dirty="0" err="1">
                <a:solidFill>
                  <a:srgbClr val="0000FF"/>
                </a:solidFill>
              </a:rPr>
              <a:t>клиноподібною</a:t>
            </a:r>
            <a:r>
              <a:rPr lang="ru-RU" i="1" dirty="0">
                <a:solidFill>
                  <a:srgbClr val="0000FF"/>
                </a:solidFill>
              </a:rPr>
              <a:t> </a:t>
            </a:r>
            <a:r>
              <a:rPr lang="ru-RU" i="1" dirty="0" err="1">
                <a:solidFill>
                  <a:srgbClr val="0000FF"/>
                </a:solidFill>
              </a:rPr>
              <a:t>їх</a:t>
            </a:r>
            <a:r>
              <a:rPr lang="ru-RU" i="1" dirty="0">
                <a:solidFill>
                  <a:srgbClr val="0000FF"/>
                </a:solidFill>
              </a:rPr>
              <a:t> </a:t>
            </a:r>
            <a:r>
              <a:rPr lang="ru-RU" i="1" dirty="0" err="1">
                <a:solidFill>
                  <a:srgbClr val="0000FF"/>
                </a:solidFill>
              </a:rPr>
              <a:t>деформацією</a:t>
            </a:r>
            <a:endParaRPr lang="ru-RU" dirty="0">
              <a:solidFill>
                <a:srgbClr val="0000FF"/>
              </a:solidFill>
            </a:endParaRPr>
          </a:p>
        </p:txBody>
      </p:sp>
      <p:pic>
        <p:nvPicPr>
          <p:cNvPr id="260102" name="Picture 6" descr="Перелом позвоночника, неосложнённые переломы позвоночника, осложнённые переломы позвоночника, неврологическая симптоматика, компрессионный перелом позвоночника, компрессионный перелом позвонка, компрессионный перелом позвонков, лечение перелома позвоночника, лечить перелома позвоночника, как лечат, как лечить, где лечат, где лечить, симптом болезней, симптом болезни, симптомы воспаления, симптомы заболеваний, симптомы болезней, симптомы болезни, синдром заболевания, синдромы болезни, снижение высота тела позвонка">
            <a:hlinkClick r:id="rId3"/>
          </p:cNvPr>
          <p:cNvPicPr>
            <a:picLocks noChangeAspect="1" noChangeArrowheads="1"/>
          </p:cNvPicPr>
          <p:nvPr/>
        </p:nvPicPr>
        <p:blipFill>
          <a:blip r:embed="rId4" cstate="print"/>
          <a:srcRect/>
          <a:stretch>
            <a:fillRect/>
          </a:stretch>
        </p:blipFill>
        <p:spPr bwMode="auto">
          <a:xfrm>
            <a:off x="293500" y="0"/>
            <a:ext cx="5175875" cy="3962400"/>
          </a:xfrm>
          <a:prstGeom prst="rect">
            <a:avLst/>
          </a:prstGeom>
          <a:noFill/>
        </p:spPr>
      </p:pic>
      <p:pic>
        <p:nvPicPr>
          <p:cNvPr id="260099" name="Picture 3" descr="Перелом позвоночника, неосложнённые переломы позвоночника, осложнённые переломы позвоночника, неврологическая симптоматика, компрессионный перелом позвоночника, компрессионный перелом позвонка, компрессионный перелом позвонков, лечение перелома позвоночника, лечить перелома позвоночника, как лечат, как лечить, где лечат, где лечить, симптом болезней, симптом болезни, симптомы воспаления, симптомы заболеваний, симптомы болезней, симптомы болезни, синдром заболевания, синдромы болезни, снижение высота тела позвонка">
            <a:hlinkClick r:id="rId5"/>
          </p:cNvPr>
          <p:cNvPicPr>
            <a:picLocks noChangeAspect="1" noChangeArrowheads="1"/>
          </p:cNvPicPr>
          <p:nvPr/>
        </p:nvPicPr>
        <p:blipFill>
          <a:blip r:embed="rId6" cstate="print"/>
          <a:srcRect/>
          <a:stretch>
            <a:fillRect/>
          </a:stretch>
        </p:blipFill>
        <p:spPr bwMode="auto">
          <a:xfrm>
            <a:off x="5181600" y="0"/>
            <a:ext cx="3962400" cy="3863975"/>
          </a:xfrm>
          <a:prstGeom prst="rect">
            <a:avLst/>
          </a:prstGeom>
          <a:noFill/>
        </p:spPr>
      </p:pic>
      <p:sp>
        <p:nvSpPr>
          <p:cNvPr id="260103" name="Rectangle 7"/>
          <p:cNvSpPr>
            <a:spLocks noChangeArrowheads="1"/>
          </p:cNvSpPr>
          <p:nvPr/>
        </p:nvSpPr>
        <p:spPr bwMode="auto">
          <a:xfrm>
            <a:off x="152400" y="4267200"/>
            <a:ext cx="3124200" cy="1190625"/>
          </a:xfrm>
          <a:prstGeom prst="rect">
            <a:avLst/>
          </a:prstGeom>
          <a:noFill/>
          <a:ln w="9525">
            <a:noFill/>
            <a:miter lim="800000"/>
            <a:headEnd/>
            <a:tailEnd/>
          </a:ln>
          <a:effectLst/>
        </p:spPr>
        <p:txBody>
          <a:bodyPr anchor="ctr">
            <a:spAutoFit/>
          </a:bodyPr>
          <a:lstStyle/>
          <a:p>
            <a:r>
              <a:rPr lang="ru-RU" i="1" dirty="0" err="1">
                <a:solidFill>
                  <a:srgbClr val="0000FF"/>
                </a:solidFill>
              </a:rPr>
              <a:t>Компресійний</a:t>
            </a:r>
            <a:r>
              <a:rPr lang="ru-RU" i="1" dirty="0">
                <a:solidFill>
                  <a:srgbClr val="0000FF"/>
                </a:solidFill>
              </a:rPr>
              <a:t> перелом </a:t>
            </a:r>
            <a:r>
              <a:rPr lang="ru-RU" i="1" dirty="0" err="1">
                <a:solidFill>
                  <a:srgbClr val="0000FF"/>
                </a:solidFill>
              </a:rPr>
              <a:t>тіла</a:t>
            </a:r>
            <a:r>
              <a:rPr lang="ru-RU" i="1" dirty="0">
                <a:solidFill>
                  <a:srgbClr val="0000FF"/>
                </a:solidFill>
              </a:rPr>
              <a:t> </a:t>
            </a:r>
            <a:r>
              <a:rPr lang="ru-RU" i="1" dirty="0" err="1">
                <a:solidFill>
                  <a:srgbClr val="0000FF"/>
                </a:solidFill>
              </a:rPr>
              <a:t>хребця</a:t>
            </a:r>
            <a:r>
              <a:rPr lang="ru-RU" i="1" dirty="0">
                <a:solidFill>
                  <a:srgbClr val="0000FF"/>
                </a:solidFill>
              </a:rPr>
              <a:t> грудного </a:t>
            </a:r>
            <a:r>
              <a:rPr lang="ru-RU" i="1" dirty="0" err="1">
                <a:solidFill>
                  <a:srgbClr val="0000FF"/>
                </a:solidFill>
              </a:rPr>
              <a:t>відділу</a:t>
            </a:r>
            <a:r>
              <a:rPr lang="ru-RU" i="1" dirty="0">
                <a:solidFill>
                  <a:srgbClr val="0000FF"/>
                </a:solidFill>
              </a:rPr>
              <a:t> хребта без </a:t>
            </a:r>
            <a:r>
              <a:rPr lang="ru-RU" i="1" dirty="0" err="1">
                <a:solidFill>
                  <a:srgbClr val="0000FF"/>
                </a:solidFill>
              </a:rPr>
              <a:t>здавлення</a:t>
            </a:r>
            <a:r>
              <a:rPr lang="ru-RU" i="1" dirty="0">
                <a:solidFill>
                  <a:srgbClr val="0000FF"/>
                </a:solidFill>
              </a:rPr>
              <a:t> спинного </a:t>
            </a:r>
            <a:r>
              <a:rPr lang="ru-RU" i="1" dirty="0" err="1">
                <a:solidFill>
                  <a:srgbClr val="0000FF"/>
                </a:solidFill>
              </a:rPr>
              <a:t>мозку</a:t>
            </a:r>
            <a:endParaRPr lang="ru-RU" i="1" dirty="0">
              <a:solidFill>
                <a:srgbClr val="0000FF"/>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шейный бандаж, шина Шанца, шейный корсет, филадельфийский воротник">
            <a:hlinkClick r:id="rId2"/>
          </p:cNvPr>
          <p:cNvPicPr>
            <a:picLocks noChangeAspect="1" noChangeArrowheads="1"/>
          </p:cNvPicPr>
          <p:nvPr/>
        </p:nvPicPr>
        <p:blipFill>
          <a:blip r:embed="rId3" cstate="print"/>
          <a:srcRect/>
          <a:stretch>
            <a:fillRect/>
          </a:stretch>
        </p:blipFill>
        <p:spPr bwMode="auto">
          <a:xfrm>
            <a:off x="6661150" y="762000"/>
            <a:ext cx="2482850" cy="3276600"/>
          </a:xfrm>
          <a:prstGeom prst="rect">
            <a:avLst/>
          </a:prstGeom>
          <a:noFill/>
        </p:spPr>
      </p:pic>
      <p:pic>
        <p:nvPicPr>
          <p:cNvPr id="286723" name="Picture 3" descr="шейный бандаж, шина Шанца, шейный корсет">
            <a:hlinkClick r:id="rId2"/>
          </p:cNvPr>
          <p:cNvPicPr>
            <a:picLocks noChangeAspect="1" noChangeArrowheads="1"/>
          </p:cNvPicPr>
          <p:nvPr/>
        </p:nvPicPr>
        <p:blipFill>
          <a:blip r:embed="rId4" cstate="print"/>
          <a:srcRect/>
          <a:stretch>
            <a:fillRect/>
          </a:stretch>
        </p:blipFill>
        <p:spPr bwMode="auto">
          <a:xfrm>
            <a:off x="0" y="762000"/>
            <a:ext cx="2424113" cy="3276600"/>
          </a:xfrm>
          <a:prstGeom prst="rect">
            <a:avLst/>
          </a:prstGeom>
          <a:noFill/>
        </p:spPr>
      </p:pic>
      <p:pic>
        <p:nvPicPr>
          <p:cNvPr id="286724" name="Picture 4" descr="шейный бандаж, шина Шанца, шейный корсет">
            <a:hlinkClick r:id="rId2"/>
          </p:cNvPr>
          <p:cNvPicPr>
            <a:picLocks noChangeAspect="1" noChangeArrowheads="1"/>
          </p:cNvPicPr>
          <p:nvPr/>
        </p:nvPicPr>
        <p:blipFill>
          <a:blip r:embed="rId5" cstate="print"/>
          <a:srcRect/>
          <a:stretch>
            <a:fillRect/>
          </a:stretch>
        </p:blipFill>
        <p:spPr bwMode="auto">
          <a:xfrm>
            <a:off x="2057400" y="762000"/>
            <a:ext cx="2490788" cy="3276600"/>
          </a:xfrm>
          <a:prstGeom prst="rect">
            <a:avLst/>
          </a:prstGeom>
          <a:noFill/>
        </p:spPr>
      </p:pic>
      <p:pic>
        <p:nvPicPr>
          <p:cNvPr id="286725" name="Picture 5" descr="шейный бандаж, шина Шанца, шейный корсет, филадельфийский воротник">
            <a:hlinkClick r:id="rId2"/>
          </p:cNvPr>
          <p:cNvPicPr>
            <a:picLocks noChangeAspect="1" noChangeArrowheads="1"/>
          </p:cNvPicPr>
          <p:nvPr/>
        </p:nvPicPr>
        <p:blipFill>
          <a:blip r:embed="rId6" cstate="print"/>
          <a:srcRect/>
          <a:stretch>
            <a:fillRect/>
          </a:stretch>
        </p:blipFill>
        <p:spPr bwMode="auto">
          <a:xfrm>
            <a:off x="4419600" y="762000"/>
            <a:ext cx="2516188" cy="3276600"/>
          </a:xfrm>
          <a:prstGeom prst="rect">
            <a:avLst/>
          </a:prstGeom>
          <a:noFill/>
        </p:spPr>
      </p:pic>
      <p:sp>
        <p:nvSpPr>
          <p:cNvPr id="286726" name="Rectangle 6"/>
          <p:cNvSpPr>
            <a:spLocks noChangeArrowheads="1"/>
          </p:cNvSpPr>
          <p:nvPr/>
        </p:nvSpPr>
        <p:spPr bwMode="auto">
          <a:xfrm>
            <a:off x="4800600" y="4114800"/>
            <a:ext cx="4191000" cy="1190625"/>
          </a:xfrm>
          <a:prstGeom prst="rect">
            <a:avLst/>
          </a:prstGeom>
          <a:noFill/>
          <a:ln w="9525">
            <a:noFill/>
            <a:miter lim="800000"/>
            <a:headEnd/>
            <a:tailEnd/>
          </a:ln>
          <a:effectLst/>
        </p:spPr>
        <p:txBody>
          <a:bodyPr anchor="ctr">
            <a:spAutoFit/>
          </a:bodyPr>
          <a:lstStyle/>
          <a:p>
            <a:r>
              <a:rPr lang="ru-RU" i="1" dirty="0" err="1" smtClean="0">
                <a:solidFill>
                  <a:srgbClr val="0000FF"/>
                </a:solidFill>
              </a:rPr>
              <a:t>Носіння</a:t>
            </a:r>
            <a:r>
              <a:rPr lang="ru-RU" i="1" dirty="0" smtClean="0">
                <a:solidFill>
                  <a:srgbClr val="0000FF"/>
                </a:solidFill>
              </a:rPr>
              <a:t> </a:t>
            </a:r>
            <a:r>
              <a:rPr lang="ru-RU" i="1" dirty="0" err="1">
                <a:solidFill>
                  <a:srgbClr val="0000FF"/>
                </a:solidFill>
              </a:rPr>
              <a:t>шийного</a:t>
            </a:r>
            <a:r>
              <a:rPr lang="ru-RU" i="1" dirty="0">
                <a:solidFill>
                  <a:srgbClr val="0000FF"/>
                </a:solidFill>
              </a:rPr>
              <a:t> корсета (</a:t>
            </a:r>
            <a:r>
              <a:rPr lang="ru-RU" i="1" dirty="0" err="1" smtClean="0">
                <a:solidFill>
                  <a:srgbClr val="0000FF"/>
                </a:solidFill>
              </a:rPr>
              <a:t>філадельфійського</a:t>
            </a:r>
            <a:r>
              <a:rPr lang="ru-RU" i="1" dirty="0" smtClean="0">
                <a:solidFill>
                  <a:srgbClr val="0000FF"/>
                </a:solidFill>
              </a:rPr>
              <a:t> </a:t>
            </a:r>
            <a:r>
              <a:rPr lang="ru-RU" i="1" dirty="0" err="1" smtClean="0">
                <a:solidFill>
                  <a:srgbClr val="0000FF"/>
                </a:solidFill>
              </a:rPr>
              <a:t>коміру</a:t>
            </a:r>
            <a:r>
              <a:rPr lang="ru-RU" i="1" dirty="0" smtClean="0">
                <a:solidFill>
                  <a:srgbClr val="0000FF"/>
                </a:solidFill>
              </a:rPr>
              <a:t>) </a:t>
            </a:r>
            <a:r>
              <a:rPr lang="ru-RU" i="1" dirty="0">
                <a:solidFill>
                  <a:srgbClr val="0000FF"/>
                </a:solidFill>
              </a:rPr>
              <a:t>при </a:t>
            </a:r>
            <a:r>
              <a:rPr lang="ru-RU" i="1" dirty="0" err="1">
                <a:solidFill>
                  <a:srgbClr val="0000FF"/>
                </a:solidFill>
              </a:rPr>
              <a:t>лікуванні</a:t>
            </a:r>
            <a:r>
              <a:rPr lang="ru-RU" i="1" dirty="0">
                <a:solidFill>
                  <a:srgbClr val="0000FF"/>
                </a:solidFill>
              </a:rPr>
              <a:t> </a:t>
            </a:r>
            <a:r>
              <a:rPr lang="ru-RU" i="1" dirty="0" err="1">
                <a:solidFill>
                  <a:srgbClr val="0000FF"/>
                </a:solidFill>
              </a:rPr>
              <a:t>розтягнутих</a:t>
            </a:r>
            <a:r>
              <a:rPr lang="ru-RU" i="1" dirty="0">
                <a:solidFill>
                  <a:srgbClr val="0000FF"/>
                </a:solidFill>
              </a:rPr>
              <a:t> </a:t>
            </a:r>
            <a:r>
              <a:rPr lang="ru-RU" i="1" dirty="0" err="1">
                <a:solidFill>
                  <a:srgbClr val="0000FF"/>
                </a:solidFill>
              </a:rPr>
              <a:t>зв'язок</a:t>
            </a:r>
            <a:r>
              <a:rPr lang="ru-RU" i="1" dirty="0">
                <a:solidFill>
                  <a:srgbClr val="0000FF"/>
                </a:solidFill>
              </a:rPr>
              <a:t> і </a:t>
            </a:r>
            <a:r>
              <a:rPr lang="ru-RU" i="1" dirty="0" err="1">
                <a:solidFill>
                  <a:srgbClr val="0000FF"/>
                </a:solidFill>
              </a:rPr>
              <a:t>травмованих</a:t>
            </a:r>
            <a:r>
              <a:rPr lang="ru-RU" i="1" dirty="0">
                <a:solidFill>
                  <a:srgbClr val="0000FF"/>
                </a:solidFill>
              </a:rPr>
              <a:t> </a:t>
            </a:r>
            <a:r>
              <a:rPr lang="ru-RU" i="1" dirty="0" err="1">
                <a:solidFill>
                  <a:srgbClr val="0000FF"/>
                </a:solidFill>
              </a:rPr>
              <a:t>суглобів</a:t>
            </a:r>
            <a:r>
              <a:rPr lang="ru-RU" i="1" dirty="0">
                <a:solidFill>
                  <a:srgbClr val="0000FF"/>
                </a:solidFill>
              </a:rPr>
              <a:t> </a:t>
            </a:r>
            <a:r>
              <a:rPr lang="ru-RU" i="1" dirty="0" err="1">
                <a:solidFill>
                  <a:srgbClr val="0000FF"/>
                </a:solidFill>
              </a:rPr>
              <a:t>шиї</a:t>
            </a:r>
            <a:endParaRPr lang="ru-RU" dirty="0">
              <a:solidFill>
                <a:srgbClr val="0000FF"/>
              </a:solidFill>
            </a:endParaRPr>
          </a:p>
        </p:txBody>
      </p:sp>
      <p:sp>
        <p:nvSpPr>
          <p:cNvPr id="286727" name="Rectangle 7"/>
          <p:cNvSpPr>
            <a:spLocks noChangeArrowheads="1"/>
          </p:cNvSpPr>
          <p:nvPr/>
        </p:nvSpPr>
        <p:spPr bwMode="auto">
          <a:xfrm>
            <a:off x="152400" y="4114800"/>
            <a:ext cx="4038600" cy="1465263"/>
          </a:xfrm>
          <a:prstGeom prst="rect">
            <a:avLst/>
          </a:prstGeom>
          <a:noFill/>
          <a:ln w="9525">
            <a:noFill/>
            <a:miter lim="800000"/>
            <a:headEnd/>
            <a:tailEnd/>
          </a:ln>
          <a:effectLst/>
        </p:spPr>
        <p:txBody>
          <a:bodyPr anchor="ctr">
            <a:spAutoFit/>
          </a:bodyPr>
          <a:lstStyle/>
          <a:p>
            <a:r>
              <a:rPr lang="ru-RU" i="1" dirty="0" err="1">
                <a:solidFill>
                  <a:srgbClr val="0000FF"/>
                </a:solidFill>
              </a:rPr>
              <a:t>Носіння</a:t>
            </a:r>
            <a:r>
              <a:rPr lang="ru-RU" i="1" dirty="0">
                <a:solidFill>
                  <a:srgbClr val="0000FF"/>
                </a:solidFill>
              </a:rPr>
              <a:t> </a:t>
            </a:r>
            <a:r>
              <a:rPr lang="ru-RU" i="1" dirty="0" err="1">
                <a:solidFill>
                  <a:srgbClr val="0000FF"/>
                </a:solidFill>
              </a:rPr>
              <a:t>шийного</a:t>
            </a:r>
            <a:r>
              <a:rPr lang="ru-RU" i="1" dirty="0">
                <a:solidFill>
                  <a:srgbClr val="0000FF"/>
                </a:solidFill>
              </a:rPr>
              <a:t> бандажа (шина Шанца) при </a:t>
            </a:r>
            <a:r>
              <a:rPr lang="ru-RU" i="1" dirty="0" err="1">
                <a:solidFill>
                  <a:srgbClr val="0000FF"/>
                </a:solidFill>
              </a:rPr>
              <a:t>лікуванні</a:t>
            </a:r>
            <a:r>
              <a:rPr lang="ru-RU" i="1" dirty="0">
                <a:solidFill>
                  <a:srgbClr val="0000FF"/>
                </a:solidFill>
              </a:rPr>
              <a:t> болю в </a:t>
            </a:r>
            <a:r>
              <a:rPr lang="ru-RU" i="1" dirty="0" err="1">
                <a:solidFill>
                  <a:srgbClr val="0000FF"/>
                </a:solidFill>
              </a:rPr>
              <a:t>шиї</a:t>
            </a:r>
            <a:r>
              <a:rPr lang="ru-RU" i="1" dirty="0">
                <a:solidFill>
                  <a:srgbClr val="0000FF"/>
                </a:solidFill>
              </a:rPr>
              <a:t> і </a:t>
            </a:r>
            <a:r>
              <a:rPr lang="ru-RU" i="1" dirty="0" err="1">
                <a:solidFill>
                  <a:srgbClr val="0000FF"/>
                </a:solidFill>
              </a:rPr>
              <a:t>остеохондрозі</a:t>
            </a:r>
            <a:r>
              <a:rPr lang="ru-RU" i="1" dirty="0">
                <a:solidFill>
                  <a:srgbClr val="0000FF"/>
                </a:solidFill>
              </a:rPr>
              <a:t> </a:t>
            </a:r>
            <a:r>
              <a:rPr lang="ru-RU" i="1" dirty="0" err="1">
                <a:solidFill>
                  <a:srgbClr val="0000FF"/>
                </a:solidFill>
              </a:rPr>
              <a:t>шийного</a:t>
            </a:r>
            <a:r>
              <a:rPr lang="ru-RU" i="1" dirty="0">
                <a:solidFill>
                  <a:srgbClr val="0000FF"/>
                </a:solidFill>
              </a:rPr>
              <a:t> </a:t>
            </a:r>
            <a:r>
              <a:rPr lang="ru-RU" i="1" dirty="0" err="1">
                <a:solidFill>
                  <a:srgbClr val="0000FF"/>
                </a:solidFill>
              </a:rPr>
              <a:t>відділу</a:t>
            </a:r>
            <a:r>
              <a:rPr lang="ru-RU" i="1" dirty="0">
                <a:solidFill>
                  <a:srgbClr val="0000FF"/>
                </a:solidFill>
              </a:rPr>
              <a:t> хребта і </a:t>
            </a:r>
            <a:r>
              <a:rPr lang="ru-RU" i="1" dirty="0" err="1" smtClean="0">
                <a:solidFill>
                  <a:srgbClr val="0000FF"/>
                </a:solidFill>
              </a:rPr>
              <a:t>травмі</a:t>
            </a:r>
            <a:r>
              <a:rPr lang="ru-RU" i="1" dirty="0" smtClean="0">
                <a:solidFill>
                  <a:srgbClr val="0000FF"/>
                </a:solidFill>
              </a:rPr>
              <a:t> </a:t>
            </a:r>
            <a:r>
              <a:rPr lang="ru-RU" i="1" dirty="0" err="1" smtClean="0">
                <a:solidFill>
                  <a:srgbClr val="0000FF"/>
                </a:solidFill>
              </a:rPr>
              <a:t>шийного</a:t>
            </a:r>
            <a:r>
              <a:rPr lang="ru-RU" i="1" dirty="0" smtClean="0">
                <a:solidFill>
                  <a:srgbClr val="0000FF"/>
                </a:solidFill>
              </a:rPr>
              <a:t> </a:t>
            </a:r>
            <a:r>
              <a:rPr lang="ru-RU" i="1" dirty="0" err="1">
                <a:solidFill>
                  <a:srgbClr val="0000FF"/>
                </a:solidFill>
              </a:rPr>
              <a:t>відділу</a:t>
            </a:r>
            <a:r>
              <a:rPr lang="ru-RU" i="1" dirty="0">
                <a:solidFill>
                  <a:srgbClr val="0000FF"/>
                </a:solidFill>
              </a:rPr>
              <a:t> хребта</a:t>
            </a:r>
            <a:endParaRPr lang="ru-RU" dirty="0">
              <a:solidFill>
                <a:srgbClr val="0000FF"/>
              </a:solidFill>
            </a:endParaRPr>
          </a:p>
        </p:txBody>
      </p:sp>
      <p:sp>
        <p:nvSpPr>
          <p:cNvPr id="286728" name="Rectangle 8"/>
          <p:cNvSpPr>
            <a:spLocks noChangeArrowheads="1"/>
          </p:cNvSpPr>
          <p:nvPr/>
        </p:nvSpPr>
        <p:spPr bwMode="auto">
          <a:xfrm>
            <a:off x="1447800" y="228600"/>
            <a:ext cx="6743128" cy="430887"/>
          </a:xfrm>
          <a:prstGeom prst="rect">
            <a:avLst/>
          </a:prstGeom>
          <a:noFill/>
          <a:ln w="9525">
            <a:noFill/>
            <a:miter lim="800000"/>
            <a:headEnd/>
            <a:tailEnd/>
          </a:ln>
          <a:effectLst/>
        </p:spPr>
        <p:txBody>
          <a:bodyPr wrap="none">
            <a:spAutoFit/>
          </a:bodyPr>
          <a:lstStyle/>
          <a:p>
            <a:r>
              <a:rPr lang="ru-RU" sz="2200" b="1" i="1" dirty="0" err="1">
                <a:solidFill>
                  <a:srgbClr val="FF0000"/>
                </a:solidFill>
                <a:latin typeface="Times New Roman" pitchFamily="18" charset="0"/>
                <a:cs typeface="Times New Roman" pitchFamily="18" charset="0"/>
              </a:rPr>
              <a:t>Способи</a:t>
            </a:r>
            <a:r>
              <a:rPr lang="ru-RU" sz="2200" b="1" i="1" dirty="0">
                <a:solidFill>
                  <a:srgbClr val="FF0000"/>
                </a:solidFill>
                <a:latin typeface="Times New Roman" pitchFamily="18" charset="0"/>
                <a:cs typeface="Times New Roman" pitchFamily="18" charset="0"/>
              </a:rPr>
              <a:t> </a:t>
            </a:r>
            <a:r>
              <a:rPr lang="ru-RU" sz="2200" b="1" i="1" dirty="0" err="1">
                <a:solidFill>
                  <a:srgbClr val="FF0000"/>
                </a:solidFill>
                <a:latin typeface="Times New Roman" pitchFamily="18" charset="0"/>
                <a:cs typeface="Times New Roman" pitchFamily="18" charset="0"/>
              </a:rPr>
              <a:t>зовнішньої</a:t>
            </a:r>
            <a:r>
              <a:rPr lang="ru-RU" sz="2200" b="1" i="1" dirty="0">
                <a:solidFill>
                  <a:srgbClr val="FF0000"/>
                </a:solidFill>
                <a:latin typeface="Times New Roman" pitchFamily="18" charset="0"/>
                <a:cs typeface="Times New Roman" pitchFamily="18" charset="0"/>
              </a:rPr>
              <a:t> </a:t>
            </a:r>
            <a:r>
              <a:rPr lang="ru-RU" sz="2200" b="1" i="1" dirty="0" err="1">
                <a:solidFill>
                  <a:srgbClr val="FF0000"/>
                </a:solidFill>
                <a:latin typeface="Times New Roman" pitchFamily="18" charset="0"/>
                <a:cs typeface="Times New Roman" pitchFamily="18" charset="0"/>
              </a:rPr>
              <a:t>фіксації</a:t>
            </a:r>
            <a:r>
              <a:rPr lang="ru-RU" sz="2200" b="1" i="1" dirty="0">
                <a:solidFill>
                  <a:srgbClr val="FF0000"/>
                </a:solidFill>
                <a:latin typeface="Times New Roman" pitchFamily="18" charset="0"/>
                <a:cs typeface="Times New Roman" pitchFamily="18" charset="0"/>
              </a:rPr>
              <a:t> </a:t>
            </a:r>
            <a:r>
              <a:rPr lang="ru-RU" sz="2200" b="1" i="1" dirty="0" err="1">
                <a:solidFill>
                  <a:srgbClr val="FF0000"/>
                </a:solidFill>
                <a:latin typeface="Times New Roman" pitchFamily="18" charset="0"/>
                <a:cs typeface="Times New Roman" pitchFamily="18" charset="0"/>
              </a:rPr>
              <a:t>шийного</a:t>
            </a:r>
            <a:r>
              <a:rPr lang="ru-RU" sz="2200" b="1" i="1" dirty="0">
                <a:solidFill>
                  <a:srgbClr val="FF0000"/>
                </a:solidFill>
                <a:latin typeface="Times New Roman" pitchFamily="18" charset="0"/>
                <a:cs typeface="Times New Roman" pitchFamily="18" charset="0"/>
              </a:rPr>
              <a:t> </a:t>
            </a:r>
            <a:r>
              <a:rPr lang="ru-RU" sz="2200" b="1" i="1" dirty="0" err="1">
                <a:solidFill>
                  <a:srgbClr val="FF0000"/>
                </a:solidFill>
                <a:latin typeface="Times New Roman" pitchFamily="18" charset="0"/>
                <a:cs typeface="Times New Roman" pitchFamily="18" charset="0"/>
              </a:rPr>
              <a:t>відділу</a:t>
            </a:r>
            <a:r>
              <a:rPr lang="ru-RU" sz="2200" b="1" i="1" dirty="0">
                <a:solidFill>
                  <a:srgbClr val="FF0000"/>
                </a:solidFill>
                <a:latin typeface="Times New Roman" pitchFamily="18" charset="0"/>
                <a:cs typeface="Times New Roman" pitchFamily="18" charset="0"/>
              </a:rPr>
              <a:t> хребта</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Перелом позвоночника, неосложнённые переломы позвоночника, осложнённые переломы позвоночника, неврологическая симптоматика, компрессионный перелом позвоночника, компрессионный перелом позвонка, компрессионный перелом позвонков, лечение перелома позвоночника, лечить перелома позвоночника, как лечат, как лечить, где лечат, где лечить, симптом болезней, симптом болезни, симптомы воспаления, симптомы заболеваний, симптомы болезней, симптомы болезни, синдром заболевания, синдромы болезни, снижение высота тела позвонка">
            <a:hlinkClick r:id="rId2"/>
          </p:cNvPr>
          <p:cNvPicPr>
            <a:picLocks noChangeAspect="1" noChangeArrowheads="1"/>
          </p:cNvPicPr>
          <p:nvPr/>
        </p:nvPicPr>
        <p:blipFill>
          <a:blip r:embed="rId3" cstate="print"/>
          <a:srcRect/>
          <a:stretch>
            <a:fillRect/>
          </a:stretch>
        </p:blipFill>
        <p:spPr bwMode="auto">
          <a:xfrm>
            <a:off x="6019800" y="838200"/>
            <a:ext cx="3124200" cy="4343400"/>
          </a:xfrm>
          <a:prstGeom prst="rect">
            <a:avLst/>
          </a:prstGeom>
          <a:noFill/>
        </p:spPr>
      </p:pic>
      <p:pic>
        <p:nvPicPr>
          <p:cNvPr id="287747" name="Picture 3" descr="поясничный корсет при боли в спине и пояснице">
            <a:hlinkClick r:id="rId4"/>
          </p:cNvPr>
          <p:cNvPicPr>
            <a:picLocks noChangeAspect="1" noChangeArrowheads="1"/>
          </p:cNvPicPr>
          <p:nvPr/>
        </p:nvPicPr>
        <p:blipFill>
          <a:blip r:embed="rId5" cstate="print"/>
          <a:srcRect/>
          <a:stretch>
            <a:fillRect/>
          </a:stretch>
        </p:blipFill>
        <p:spPr bwMode="auto">
          <a:xfrm>
            <a:off x="0" y="838200"/>
            <a:ext cx="2114550" cy="4343400"/>
          </a:xfrm>
          <a:prstGeom prst="rect">
            <a:avLst/>
          </a:prstGeom>
          <a:noFill/>
        </p:spPr>
      </p:pic>
      <p:pic>
        <p:nvPicPr>
          <p:cNvPr id="287748" name="Picture 4" descr="поясничный экстензионный корсет при компрессионном переломе позвоночника">
            <a:hlinkClick r:id="rId4"/>
          </p:cNvPr>
          <p:cNvPicPr>
            <a:picLocks noChangeAspect="1" noChangeArrowheads="1"/>
          </p:cNvPicPr>
          <p:nvPr/>
        </p:nvPicPr>
        <p:blipFill>
          <a:blip r:embed="rId6" cstate="print"/>
          <a:srcRect/>
          <a:stretch>
            <a:fillRect/>
          </a:stretch>
        </p:blipFill>
        <p:spPr bwMode="auto">
          <a:xfrm>
            <a:off x="4572000" y="838200"/>
            <a:ext cx="2209800" cy="4343400"/>
          </a:xfrm>
          <a:prstGeom prst="rect">
            <a:avLst/>
          </a:prstGeom>
          <a:noFill/>
        </p:spPr>
      </p:pic>
      <p:sp>
        <p:nvSpPr>
          <p:cNvPr id="287749" name="Rectangle 5"/>
          <p:cNvSpPr>
            <a:spLocks noChangeArrowheads="1"/>
          </p:cNvSpPr>
          <p:nvPr/>
        </p:nvSpPr>
        <p:spPr bwMode="auto">
          <a:xfrm>
            <a:off x="5105400" y="5467647"/>
            <a:ext cx="3657600" cy="923330"/>
          </a:xfrm>
          <a:prstGeom prst="rect">
            <a:avLst/>
          </a:prstGeom>
          <a:noFill/>
          <a:ln w="9525">
            <a:noFill/>
            <a:miter lim="800000"/>
            <a:headEnd/>
            <a:tailEnd/>
          </a:ln>
          <a:effectLst/>
        </p:spPr>
        <p:txBody>
          <a:bodyPr anchor="ctr">
            <a:spAutoFit/>
          </a:bodyPr>
          <a:lstStyle/>
          <a:p>
            <a:r>
              <a:rPr lang="ru-RU" i="1" dirty="0" err="1">
                <a:solidFill>
                  <a:srgbClr val="0000FF"/>
                </a:solidFill>
              </a:rPr>
              <a:t>Носіння</a:t>
            </a:r>
            <a:r>
              <a:rPr lang="ru-RU" i="1" dirty="0">
                <a:solidFill>
                  <a:srgbClr val="0000FF"/>
                </a:solidFill>
              </a:rPr>
              <a:t> </a:t>
            </a:r>
            <a:r>
              <a:rPr lang="ru-RU" i="1" dirty="0" err="1" smtClean="0">
                <a:solidFill>
                  <a:srgbClr val="0000FF"/>
                </a:solidFill>
              </a:rPr>
              <a:t>екстензійного</a:t>
            </a:r>
            <a:r>
              <a:rPr lang="ru-RU" i="1" dirty="0" smtClean="0">
                <a:solidFill>
                  <a:srgbClr val="0000FF"/>
                </a:solidFill>
              </a:rPr>
              <a:t> </a:t>
            </a:r>
            <a:r>
              <a:rPr lang="ru-RU" i="1" dirty="0">
                <a:solidFill>
                  <a:srgbClr val="0000FF"/>
                </a:solidFill>
              </a:rPr>
              <a:t>корсета при </a:t>
            </a:r>
            <a:r>
              <a:rPr lang="ru-RU" i="1" dirty="0" err="1">
                <a:solidFill>
                  <a:srgbClr val="0000FF"/>
                </a:solidFill>
              </a:rPr>
              <a:t>лікуванні</a:t>
            </a:r>
            <a:r>
              <a:rPr lang="ru-RU" i="1" dirty="0">
                <a:solidFill>
                  <a:srgbClr val="0000FF"/>
                </a:solidFill>
              </a:rPr>
              <a:t> </a:t>
            </a:r>
            <a:r>
              <a:rPr lang="ru-RU" i="1" dirty="0" err="1">
                <a:solidFill>
                  <a:srgbClr val="0000FF"/>
                </a:solidFill>
              </a:rPr>
              <a:t>компресійного</a:t>
            </a:r>
            <a:r>
              <a:rPr lang="ru-RU" i="1" dirty="0">
                <a:solidFill>
                  <a:srgbClr val="0000FF"/>
                </a:solidFill>
              </a:rPr>
              <a:t> перелому хребта</a:t>
            </a:r>
            <a:endParaRPr lang="ru-RU" dirty="0">
              <a:solidFill>
                <a:srgbClr val="0000FF"/>
              </a:solidFill>
            </a:endParaRPr>
          </a:p>
        </p:txBody>
      </p:sp>
      <p:pic>
        <p:nvPicPr>
          <p:cNvPr id="287750" name="Picture 6" descr="поясничный корсет при боли в спине и пояснице">
            <a:hlinkClick r:id="rId4"/>
          </p:cNvPr>
          <p:cNvPicPr>
            <a:picLocks noChangeAspect="1" noChangeArrowheads="1"/>
          </p:cNvPicPr>
          <p:nvPr/>
        </p:nvPicPr>
        <p:blipFill>
          <a:blip r:embed="rId7" cstate="print"/>
          <a:srcRect/>
          <a:stretch>
            <a:fillRect/>
          </a:stretch>
        </p:blipFill>
        <p:spPr bwMode="auto">
          <a:xfrm>
            <a:off x="2057400" y="838200"/>
            <a:ext cx="2157413" cy="4343400"/>
          </a:xfrm>
          <a:prstGeom prst="rect">
            <a:avLst/>
          </a:prstGeom>
          <a:noFill/>
        </p:spPr>
      </p:pic>
      <p:sp>
        <p:nvSpPr>
          <p:cNvPr id="287751" name="Rectangle 7"/>
          <p:cNvSpPr>
            <a:spLocks noChangeArrowheads="1"/>
          </p:cNvSpPr>
          <p:nvPr/>
        </p:nvSpPr>
        <p:spPr bwMode="auto">
          <a:xfrm>
            <a:off x="228600" y="5314067"/>
            <a:ext cx="3962400" cy="1200329"/>
          </a:xfrm>
          <a:prstGeom prst="rect">
            <a:avLst/>
          </a:prstGeom>
          <a:noFill/>
          <a:ln w="9525">
            <a:noFill/>
            <a:miter lim="800000"/>
            <a:headEnd/>
            <a:tailEnd/>
          </a:ln>
          <a:effectLst/>
        </p:spPr>
        <p:txBody>
          <a:bodyPr anchor="ctr">
            <a:spAutoFit/>
          </a:bodyPr>
          <a:lstStyle/>
          <a:p>
            <a:r>
              <a:rPr lang="ru-RU" i="1" dirty="0" err="1" smtClean="0">
                <a:solidFill>
                  <a:srgbClr val="0000FF"/>
                </a:solidFill>
              </a:rPr>
              <a:t>Напівжорсткий</a:t>
            </a:r>
            <a:r>
              <a:rPr lang="ru-RU" i="1" dirty="0" smtClean="0">
                <a:solidFill>
                  <a:srgbClr val="0000FF"/>
                </a:solidFill>
              </a:rPr>
              <a:t> </a:t>
            </a:r>
            <a:r>
              <a:rPr lang="ru-RU" i="1" dirty="0" err="1" smtClean="0">
                <a:solidFill>
                  <a:srgbClr val="0000FF"/>
                </a:solidFill>
              </a:rPr>
              <a:t>попереково-крижовий</a:t>
            </a:r>
            <a:r>
              <a:rPr lang="ru-RU" i="1" dirty="0" smtClean="0">
                <a:solidFill>
                  <a:srgbClr val="0000FF"/>
                </a:solidFill>
              </a:rPr>
              <a:t> корсет </a:t>
            </a:r>
            <a:r>
              <a:rPr lang="ru-RU" i="1" dirty="0">
                <a:solidFill>
                  <a:srgbClr val="0000FF"/>
                </a:solidFill>
              </a:rPr>
              <a:t>при </a:t>
            </a:r>
            <a:r>
              <a:rPr lang="ru-RU" i="1" dirty="0" err="1">
                <a:solidFill>
                  <a:srgbClr val="0000FF"/>
                </a:solidFill>
              </a:rPr>
              <a:t>лікуванні</a:t>
            </a:r>
            <a:r>
              <a:rPr lang="ru-RU" i="1" dirty="0">
                <a:solidFill>
                  <a:srgbClr val="0000FF"/>
                </a:solidFill>
              </a:rPr>
              <a:t> </a:t>
            </a:r>
            <a:r>
              <a:rPr lang="ru-RU" i="1" dirty="0" err="1">
                <a:solidFill>
                  <a:srgbClr val="0000FF"/>
                </a:solidFill>
              </a:rPr>
              <a:t>грижі</a:t>
            </a:r>
            <a:r>
              <a:rPr lang="ru-RU" i="1" dirty="0">
                <a:solidFill>
                  <a:srgbClr val="0000FF"/>
                </a:solidFill>
              </a:rPr>
              <a:t> і </a:t>
            </a:r>
            <a:r>
              <a:rPr lang="ru-RU" i="1" dirty="0" err="1">
                <a:solidFill>
                  <a:srgbClr val="0000FF"/>
                </a:solidFill>
              </a:rPr>
              <a:t>протрузії</a:t>
            </a:r>
            <a:r>
              <a:rPr lang="ru-RU" i="1" dirty="0">
                <a:solidFill>
                  <a:srgbClr val="0000FF"/>
                </a:solidFill>
              </a:rPr>
              <a:t> диска на </a:t>
            </a:r>
            <a:r>
              <a:rPr lang="ru-RU" i="1" dirty="0" err="1">
                <a:solidFill>
                  <a:srgbClr val="0000FF"/>
                </a:solidFill>
              </a:rPr>
              <a:t>рівні</a:t>
            </a:r>
            <a:r>
              <a:rPr lang="ru-RU" i="1" dirty="0">
                <a:solidFill>
                  <a:srgbClr val="0000FF"/>
                </a:solidFill>
              </a:rPr>
              <a:t> </a:t>
            </a:r>
            <a:r>
              <a:rPr lang="ru-RU" i="1" dirty="0" err="1">
                <a:solidFill>
                  <a:srgbClr val="0000FF"/>
                </a:solidFill>
              </a:rPr>
              <a:t>поперекового</a:t>
            </a:r>
            <a:r>
              <a:rPr lang="ru-RU" i="1" dirty="0">
                <a:solidFill>
                  <a:srgbClr val="0000FF"/>
                </a:solidFill>
              </a:rPr>
              <a:t> </a:t>
            </a:r>
            <a:r>
              <a:rPr lang="ru-RU" i="1" dirty="0" err="1">
                <a:solidFill>
                  <a:srgbClr val="0000FF"/>
                </a:solidFill>
              </a:rPr>
              <a:t>відділу</a:t>
            </a:r>
            <a:r>
              <a:rPr lang="ru-RU" i="1" dirty="0">
                <a:solidFill>
                  <a:srgbClr val="0000FF"/>
                </a:solidFill>
              </a:rPr>
              <a:t> хребта</a:t>
            </a:r>
            <a:endParaRPr lang="ru-RU" dirty="0">
              <a:solidFill>
                <a:srgbClr val="0000FF"/>
              </a:solidFill>
            </a:endParaRPr>
          </a:p>
        </p:txBody>
      </p:sp>
      <p:sp>
        <p:nvSpPr>
          <p:cNvPr id="287752" name="Rectangle 8"/>
          <p:cNvSpPr>
            <a:spLocks noChangeArrowheads="1"/>
          </p:cNvSpPr>
          <p:nvPr/>
        </p:nvSpPr>
        <p:spPr bwMode="auto">
          <a:xfrm>
            <a:off x="0" y="0"/>
            <a:ext cx="9144000" cy="885825"/>
          </a:xfrm>
          <a:prstGeom prst="rect">
            <a:avLst/>
          </a:prstGeom>
          <a:noFill/>
          <a:ln w="9525">
            <a:noFill/>
            <a:miter lim="800000"/>
            <a:headEnd/>
            <a:tailEnd/>
          </a:ln>
          <a:effectLst/>
        </p:spPr>
        <p:txBody>
          <a:bodyPr>
            <a:spAutoFit/>
          </a:bodyPr>
          <a:lstStyle/>
          <a:p>
            <a:pPr algn="ctr"/>
            <a:r>
              <a:rPr lang="ru-RU" sz="2600" b="1" i="1" dirty="0" err="1">
                <a:solidFill>
                  <a:srgbClr val="FF0000"/>
                </a:solidFill>
              </a:rPr>
              <a:t>Способи</a:t>
            </a:r>
            <a:r>
              <a:rPr lang="ru-RU" sz="2600" b="1" i="1" dirty="0">
                <a:solidFill>
                  <a:srgbClr val="FF0000"/>
                </a:solidFill>
              </a:rPr>
              <a:t> </a:t>
            </a:r>
            <a:r>
              <a:rPr lang="ru-RU" sz="2600" b="1" i="1" dirty="0" err="1">
                <a:solidFill>
                  <a:srgbClr val="FF0000"/>
                </a:solidFill>
              </a:rPr>
              <a:t>зовнішньої</a:t>
            </a:r>
            <a:r>
              <a:rPr lang="ru-RU" sz="2600" b="1" i="1" dirty="0">
                <a:solidFill>
                  <a:srgbClr val="FF0000"/>
                </a:solidFill>
              </a:rPr>
              <a:t> </a:t>
            </a:r>
            <a:r>
              <a:rPr lang="ru-RU" sz="2600" b="1" i="1" dirty="0" err="1">
                <a:solidFill>
                  <a:srgbClr val="FF0000"/>
                </a:solidFill>
              </a:rPr>
              <a:t>фіксації</a:t>
            </a:r>
            <a:r>
              <a:rPr lang="ru-RU" sz="2600" b="1" i="1" dirty="0">
                <a:solidFill>
                  <a:srgbClr val="FF0000"/>
                </a:solidFill>
              </a:rPr>
              <a:t> грудного та </a:t>
            </a:r>
            <a:r>
              <a:rPr lang="ru-RU" sz="2600" b="1" i="1" dirty="0" err="1">
                <a:solidFill>
                  <a:srgbClr val="FF0000"/>
                </a:solidFill>
              </a:rPr>
              <a:t>поперекового</a:t>
            </a:r>
            <a:r>
              <a:rPr lang="ru-RU" sz="2600" b="1" i="1" dirty="0">
                <a:solidFill>
                  <a:srgbClr val="FF0000"/>
                </a:solidFill>
              </a:rPr>
              <a:t> </a:t>
            </a:r>
            <a:r>
              <a:rPr lang="ru-RU" sz="2600" b="1" i="1" dirty="0" err="1">
                <a:solidFill>
                  <a:srgbClr val="FF0000"/>
                </a:solidFill>
              </a:rPr>
              <a:t>відділів</a:t>
            </a:r>
            <a:r>
              <a:rPr lang="ru-RU" sz="2600" b="1" i="1" dirty="0">
                <a:solidFill>
                  <a:srgbClr val="FF0000"/>
                </a:solidFill>
              </a:rPr>
              <a:t> хребта</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685800" y="533400"/>
            <a:ext cx="8229600" cy="5632311"/>
          </a:xfrm>
          <a:prstGeom prst="rect">
            <a:avLst/>
          </a:prstGeom>
          <a:noFill/>
          <a:ln w="9525">
            <a:noFill/>
            <a:miter lim="800000"/>
            <a:headEnd/>
            <a:tailEnd/>
          </a:ln>
        </p:spPr>
        <p:txBody>
          <a:bodyPr wrap="square">
            <a:spAutoFit/>
          </a:bodyPr>
          <a:lstStyle/>
          <a:p>
            <a:pPr algn="just">
              <a:lnSpc>
                <a:spcPts val="2380"/>
              </a:lnSpc>
            </a:pPr>
            <a:r>
              <a:rPr lang="ru-RU" sz="2000" dirty="0" smtClean="0">
                <a:solidFill>
                  <a:srgbClr val="FF0000"/>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В </a:t>
            </a:r>
            <a:r>
              <a:rPr lang="ru-RU" sz="2000" dirty="0" err="1" smtClean="0">
                <a:solidFill>
                  <a:srgbClr val="0000FF"/>
                </a:solidFill>
                <a:latin typeface="Times New Roman" panose="02020603050405020304" pitchFamily="18" charset="0"/>
                <a:cs typeface="Times New Roman" panose="02020603050405020304" pitchFamily="18" charset="0"/>
              </a:rPr>
              <a:t>історії</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розвитку</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нейрохірургії</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значну</a:t>
            </a:r>
            <a:r>
              <a:rPr lang="ru-RU" sz="2000" dirty="0" smtClean="0">
                <a:solidFill>
                  <a:srgbClr val="0000FF"/>
                </a:solidFill>
                <a:latin typeface="Times New Roman" panose="02020603050405020304" pitchFamily="18" charset="0"/>
                <a:cs typeface="Times New Roman" panose="02020603050405020304" pitchFamily="18" charset="0"/>
              </a:rPr>
              <a:t> роль </a:t>
            </a:r>
            <a:r>
              <a:rPr lang="ru-RU" sz="2000" dirty="0" err="1" smtClean="0">
                <a:solidFill>
                  <a:srgbClr val="0000FF"/>
                </a:solidFill>
                <a:latin typeface="Times New Roman" panose="02020603050405020304" pitchFamily="18" charset="0"/>
                <a:cs typeface="Times New Roman" panose="02020603050405020304" pitchFamily="18" charset="0"/>
              </a:rPr>
              <a:t>відіграв</a:t>
            </a:r>
            <a:r>
              <a:rPr lang="ru-RU" sz="2000" dirty="0" smtClean="0">
                <a:solidFill>
                  <a:srgbClr val="0000FF"/>
                </a:solidFill>
                <a:latin typeface="Times New Roman" panose="02020603050405020304" pitchFamily="18" charset="0"/>
                <a:cs typeface="Times New Roman" panose="02020603050405020304" pitchFamily="18" charset="0"/>
              </a:rPr>
              <a:t> М.Н. Бурденко.</a:t>
            </a:r>
            <a:r>
              <a:rPr lang="uk-UA" sz="2000" dirty="0" smtClean="0">
                <a:solidFill>
                  <a:srgbClr val="0000FF"/>
                </a:solidFill>
                <a:latin typeface="Times New Roman" panose="02020603050405020304" pitchFamily="18" charset="0"/>
                <a:cs typeface="Times New Roman" panose="02020603050405020304" pitchFamily="18" charset="0"/>
              </a:rPr>
              <a:t>Займаючись науками, Микола </a:t>
            </a:r>
            <a:r>
              <a:rPr lang="uk-UA" sz="2000" dirty="0" err="1" smtClean="0">
                <a:solidFill>
                  <a:srgbClr val="0000FF"/>
                </a:solidFill>
                <a:latin typeface="Times New Roman" panose="02020603050405020304" pitchFamily="18" charset="0"/>
                <a:cs typeface="Times New Roman" panose="02020603050405020304" pitchFamily="18" charset="0"/>
              </a:rPr>
              <a:t>Бурденко</a:t>
            </a:r>
            <a:r>
              <a:rPr lang="uk-UA" sz="2000" dirty="0" smtClean="0">
                <a:solidFill>
                  <a:srgbClr val="0000FF"/>
                </a:solidFill>
                <a:latin typeface="Times New Roman" panose="02020603050405020304" pitchFamily="18" charset="0"/>
                <a:cs typeface="Times New Roman" panose="02020603050405020304" pitchFamily="18" charset="0"/>
              </a:rPr>
              <a:t> брав актину участь і у студентському політичному русі. Після участі в студентській сходці йому довелося перервати зняття в університеті. На запрошення земства він прибув у Херсонську губернію для </a:t>
            </a:r>
            <a:r>
              <a:rPr lang="uk-UA" sz="2000" dirty="0" err="1" smtClean="0">
                <a:solidFill>
                  <a:srgbClr val="0000FF"/>
                </a:solidFill>
                <a:latin typeface="Times New Roman" panose="02020603050405020304" pitchFamily="18" charset="0"/>
                <a:cs typeface="Times New Roman" panose="02020603050405020304" pitchFamily="18" charset="0"/>
              </a:rPr>
              <a:t>лікуання</a:t>
            </a:r>
            <a:r>
              <a:rPr lang="uk-UA" sz="2000" dirty="0" smtClean="0">
                <a:solidFill>
                  <a:srgbClr val="0000FF"/>
                </a:solidFill>
                <a:latin typeface="Times New Roman" panose="02020603050405020304" pitchFamily="18" charset="0"/>
                <a:cs typeface="Times New Roman" panose="02020603050405020304" pitchFamily="18" charset="0"/>
              </a:rPr>
              <a:t> епідемії </a:t>
            </a:r>
            <a:r>
              <a:rPr lang="uk-UA" sz="2000" dirty="0" err="1" smtClean="0">
                <a:solidFill>
                  <a:srgbClr val="0000FF"/>
                </a:solidFill>
                <a:latin typeface="Times New Roman" panose="02020603050405020304" pitchFamily="18" charset="0"/>
                <a:cs typeface="Times New Roman" panose="02020603050405020304" pitchFamily="18" charset="0"/>
              </a:rPr>
              <a:t>сипного</a:t>
            </a:r>
            <a:r>
              <a:rPr lang="uk-UA" sz="2000" dirty="0" smtClean="0">
                <a:solidFill>
                  <a:srgbClr val="0000FF"/>
                </a:solidFill>
                <a:latin typeface="Times New Roman" panose="02020603050405020304" pitchFamily="18" charset="0"/>
                <a:cs typeface="Times New Roman" panose="02020603050405020304" pitchFamily="18" charset="0"/>
              </a:rPr>
              <a:t> тифу і гострих дитячих захворювань. Тут </a:t>
            </a:r>
            <a:r>
              <a:rPr lang="uk-UA" sz="2000" dirty="0" err="1" smtClean="0">
                <a:solidFill>
                  <a:srgbClr val="0000FF"/>
                </a:solidFill>
                <a:latin typeface="Times New Roman" panose="02020603050405020304" pitchFamily="18" charset="0"/>
                <a:cs typeface="Times New Roman" panose="02020603050405020304" pitchFamily="18" charset="0"/>
              </a:rPr>
              <a:t>Бурденко</a:t>
            </a:r>
            <a:r>
              <a:rPr lang="uk-UA" sz="2000" dirty="0" smtClean="0">
                <a:solidFill>
                  <a:srgbClr val="0000FF"/>
                </a:solidFill>
                <a:latin typeface="Times New Roman" panose="02020603050405020304" pitchFamily="18" charset="0"/>
                <a:cs typeface="Times New Roman" panose="02020603050405020304" pitchFamily="18" charset="0"/>
              </a:rPr>
              <a:t>, за власними словами, вперше долучився до </a:t>
            </a:r>
            <a:r>
              <a:rPr lang="uk-UA" sz="2000" dirty="0" err="1" smtClean="0">
                <a:solidFill>
                  <a:srgbClr val="0000FF"/>
                </a:solidFill>
                <a:latin typeface="Times New Roman" panose="02020603050405020304" pitchFamily="18" charset="0"/>
                <a:cs typeface="Times New Roman" panose="02020603050405020304" pitchFamily="18" charset="0"/>
              </a:rPr>
              <a:t>практичной</a:t>
            </a:r>
            <a:r>
              <a:rPr lang="uk-UA" sz="2000" dirty="0" smtClean="0">
                <a:solidFill>
                  <a:srgbClr val="0000FF"/>
                </a:solidFill>
                <a:latin typeface="Times New Roman" panose="02020603050405020304" pitchFamily="18" charset="0"/>
                <a:cs typeface="Times New Roman" panose="02020603050405020304" pitchFamily="18" charset="0"/>
              </a:rPr>
              <a:t> хірургії. Через рік він зміг повернутися в </a:t>
            </a:r>
            <a:r>
              <a:rPr lang="uk-UA" sz="2000" dirty="0" err="1" smtClean="0">
                <a:solidFill>
                  <a:srgbClr val="0000FF"/>
                </a:solidFill>
                <a:latin typeface="Times New Roman" panose="02020603050405020304" pitchFamily="18" charset="0"/>
                <a:cs typeface="Times New Roman" panose="02020603050405020304" pitchFamily="18" charset="0"/>
              </a:rPr>
              <a:t>Юр’ївський</a:t>
            </a:r>
            <a:r>
              <a:rPr lang="uk-UA" sz="2000" dirty="0" smtClean="0">
                <a:solidFill>
                  <a:srgbClr val="0000FF"/>
                </a:solidFill>
                <a:latin typeface="Times New Roman" panose="02020603050405020304" pitchFamily="18" charset="0"/>
                <a:cs typeface="Times New Roman" panose="02020603050405020304" pitchFamily="18" charset="0"/>
              </a:rPr>
              <a:t>  (Ризький) університет. В університеті Микола </a:t>
            </a:r>
            <a:r>
              <a:rPr lang="uk-UA" sz="2000" dirty="0" err="1" smtClean="0">
                <a:solidFill>
                  <a:srgbClr val="0000FF"/>
                </a:solidFill>
                <a:latin typeface="Times New Roman" panose="02020603050405020304" pitchFamily="18" charset="0"/>
                <a:cs typeface="Times New Roman" panose="02020603050405020304" pitchFamily="18" charset="0"/>
              </a:rPr>
              <a:t>Бурденко</a:t>
            </a:r>
            <a:r>
              <a:rPr lang="uk-UA" sz="2000" dirty="0" smtClean="0">
                <a:solidFill>
                  <a:srgbClr val="0000FF"/>
                </a:solidFill>
                <a:latin typeface="Times New Roman" panose="02020603050405020304" pitchFamily="18" charset="0"/>
                <a:cs typeface="Times New Roman" panose="02020603050405020304" pitchFamily="18" charset="0"/>
              </a:rPr>
              <a:t> працював у хірургічній клініці помічником асистента. У Юр’єві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він</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познайрмився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з </a:t>
            </a:r>
            <a:r>
              <a:rPr lang="ru-RU" sz="2000" dirty="0" err="1">
                <a:solidFill>
                  <a:srgbClr val="0000FF"/>
                </a:solidFill>
                <a:latin typeface="Times New Roman" panose="02020603050405020304" pitchFamily="18" charset="0"/>
                <a:cs typeface="Times New Roman" panose="02020603050405020304" pitchFamily="18" charset="0"/>
              </a:rPr>
              <a:t>працями</a:t>
            </a:r>
            <a:r>
              <a:rPr lang="ru-RU" sz="2000" dirty="0">
                <a:solidFill>
                  <a:srgbClr val="0000FF"/>
                </a:solidFill>
                <a:latin typeface="Times New Roman" panose="02020603050405020304" pitchFamily="18" charset="0"/>
                <a:cs typeface="Times New Roman" panose="02020603050405020304" pitchFamily="18" charset="0"/>
              </a:rPr>
              <a:t> великого </a:t>
            </a:r>
            <a:r>
              <a:rPr lang="ru-RU" sz="2000" dirty="0" err="1">
                <a:solidFill>
                  <a:srgbClr val="0000FF"/>
                </a:solidFill>
                <a:latin typeface="Times New Roman" panose="02020603050405020304" pitchFamily="18" charset="0"/>
                <a:cs typeface="Times New Roman" panose="02020603050405020304" pitchFamily="18" charset="0"/>
              </a:rPr>
              <a:t>Миколи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Івановича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Пірогова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які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справили на </a:t>
            </a:r>
            <a:r>
              <a:rPr lang="ru-RU" sz="2000" dirty="0" err="1">
                <a:solidFill>
                  <a:srgbClr val="0000FF"/>
                </a:solidFill>
                <a:latin typeface="Times New Roman" panose="02020603050405020304" pitchFamily="18" charset="0"/>
                <a:cs typeface="Times New Roman" panose="02020603050405020304" pitchFamily="18" charset="0"/>
              </a:rPr>
              <a:t>нього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глибоке</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враження</a:t>
            </a:r>
            <a:r>
              <a:rPr lang="ru-RU" sz="2000" dirty="0">
                <a:solidFill>
                  <a:srgbClr val="0000FF"/>
                </a:solidFill>
                <a:latin typeface="Times New Roman" panose="02020603050405020304" pitchFamily="18" charset="0"/>
                <a:cs typeface="Times New Roman" panose="02020603050405020304" pitchFamily="18" charset="0"/>
              </a:rPr>
              <a:t>.</a:t>
            </a:r>
          </a:p>
          <a:p>
            <a:pPr algn="just">
              <a:lnSpc>
                <a:spcPts val="2380"/>
              </a:lnSpc>
            </a:pPr>
            <a:r>
              <a:rPr lang="uk-UA" sz="2000" dirty="0" smtClean="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 Заслугою </a:t>
            </a:r>
            <a:r>
              <a:rPr lang="ru-RU" sz="2000" dirty="0" err="1" smtClean="0">
                <a:solidFill>
                  <a:srgbClr val="0000FF"/>
                </a:solidFill>
                <a:latin typeface="Times New Roman" panose="02020603050405020304" pitchFamily="18" charset="0"/>
                <a:cs typeface="Times New Roman" panose="02020603050405020304" pitchFamily="18" charset="0"/>
              </a:rPr>
              <a:t>М.Н.Бурденко</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є </a:t>
            </a:r>
            <a:r>
              <a:rPr lang="ru-RU" sz="2000" dirty="0" err="1">
                <a:solidFill>
                  <a:srgbClr val="0000FF"/>
                </a:solidFill>
                <a:latin typeface="Times New Roman" panose="02020603050405020304" pitchFamily="18" charset="0"/>
                <a:cs typeface="Times New Roman" panose="02020603050405020304" pitchFamily="18" charset="0"/>
              </a:rPr>
              <a:t>створення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нових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організаційних</a:t>
            </a:r>
            <a:r>
              <a:rPr lang="ru-RU" sz="2000" dirty="0">
                <a:solidFill>
                  <a:srgbClr val="0000FF"/>
                </a:solidFill>
                <a:latin typeface="Times New Roman" panose="02020603050405020304" pitchFamily="18" charset="0"/>
                <a:cs typeface="Times New Roman" panose="02020603050405020304" pitchFamily="18" charset="0"/>
              </a:rPr>
              <a:t> основ </a:t>
            </a:r>
            <a:r>
              <a:rPr lang="ru-RU" sz="2000" dirty="0" err="1">
                <a:solidFill>
                  <a:srgbClr val="0000FF"/>
                </a:solidFill>
                <a:latin typeface="Times New Roman" panose="02020603050405020304" pitchFamily="18" charset="0"/>
                <a:cs typeface="Times New Roman" panose="02020603050405020304" pitchFamily="18" charset="0"/>
              </a:rPr>
              <a:t>нейрохірургічних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установ</a:t>
            </a:r>
            <a:r>
              <a:rPr lang="ru-RU" sz="2000" dirty="0">
                <a:solidFill>
                  <a:srgbClr val="0000FF"/>
                </a:solidFill>
                <a:latin typeface="Times New Roman" panose="02020603050405020304" pitchFamily="18" charset="0"/>
                <a:cs typeface="Times New Roman" panose="02020603050405020304" pitchFamily="18" charset="0"/>
              </a:rPr>
              <a:t>, в </a:t>
            </a:r>
            <a:r>
              <a:rPr lang="ru-RU" sz="2000" dirty="0" err="1">
                <a:solidFill>
                  <a:srgbClr val="0000FF"/>
                </a:solidFill>
                <a:latin typeface="Times New Roman" panose="02020603050405020304" pitchFamily="18" charset="0"/>
                <a:cs typeface="Times New Roman" panose="02020603050405020304" pitchFamily="18" charset="0"/>
              </a:rPr>
              <a:t>яких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крім</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нейрохірургів</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працювали</a:t>
            </a:r>
            <a:r>
              <a:rPr lang="ru-RU" sz="2000" dirty="0">
                <a:solidFill>
                  <a:srgbClr val="0000FF"/>
                </a:solidFill>
                <a:latin typeface="Times New Roman" panose="02020603050405020304" pitchFamily="18" charset="0"/>
                <a:cs typeface="Times New Roman" panose="02020603050405020304" pitchFamily="18" charset="0"/>
              </a:rPr>
              <a:t> невропатологи, </a:t>
            </a:r>
            <a:r>
              <a:rPr lang="ru-RU" sz="2000" dirty="0" err="1" smtClean="0">
                <a:solidFill>
                  <a:srgbClr val="0000FF"/>
                </a:solidFill>
                <a:latin typeface="Times New Roman" panose="02020603050405020304" pitchFamily="18" charset="0"/>
                <a:cs typeface="Times New Roman" panose="02020603050405020304" pitchFamily="18" charset="0"/>
              </a:rPr>
              <a:t>нейрорентгенологи</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нейроофтальмологи</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отоневрологи</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електрофізіологи</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морфологи, </a:t>
            </a:r>
            <a:r>
              <a:rPr lang="ru-RU" sz="2000" dirty="0" err="1">
                <a:solidFill>
                  <a:srgbClr val="0000FF"/>
                </a:solidFill>
                <a:latin typeface="Times New Roman" panose="02020603050405020304" pitchFamily="18" charset="0"/>
                <a:cs typeface="Times New Roman" panose="02020603050405020304" pitchFamily="18" charset="0"/>
              </a:rPr>
              <a:t>інші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фахівці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діяльність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їх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координувалася</a:t>
            </a:r>
            <a:r>
              <a:rPr lang="ru-RU" sz="2000" dirty="0">
                <a:solidFill>
                  <a:srgbClr val="0000FF"/>
                </a:solidFill>
                <a:latin typeface="Times New Roman" panose="02020603050405020304" pitchFamily="18" charset="0"/>
                <a:cs typeface="Times New Roman" panose="02020603050405020304" pitchFamily="18" charset="0"/>
              </a:rPr>
              <a:t> і </a:t>
            </a:r>
            <a:r>
              <a:rPr lang="ru-RU" sz="2000" dirty="0" err="1" smtClean="0">
                <a:solidFill>
                  <a:srgbClr val="0000FF"/>
                </a:solidFill>
                <a:latin typeface="Times New Roman" panose="02020603050405020304" pitchFamily="18" charset="0"/>
                <a:cs typeface="Times New Roman" panose="02020603050405020304" pitchFamily="18" charset="0"/>
              </a:rPr>
              <a:t>була</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спрямована</a:t>
            </a:r>
            <a:r>
              <a:rPr lang="ru-RU" sz="2000" dirty="0" smtClean="0">
                <a:solidFill>
                  <a:srgbClr val="0000FF"/>
                </a:solidFill>
                <a:latin typeface="Times New Roman" panose="02020603050405020304" pitchFamily="18" charset="0"/>
                <a:cs typeface="Times New Roman" panose="02020603050405020304" pitchFamily="18" charset="0"/>
              </a:rPr>
              <a:t> на </a:t>
            </a:r>
            <a:r>
              <a:rPr lang="ru-RU" sz="2000" dirty="0" err="1">
                <a:solidFill>
                  <a:srgbClr val="0000FF"/>
                </a:solidFill>
                <a:latin typeface="Times New Roman" panose="02020603050405020304" pitchFamily="18" charset="0"/>
                <a:cs typeface="Times New Roman" panose="02020603050405020304" pitchFamily="18" charset="0"/>
              </a:rPr>
              <a:t>вирішення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спільних</a:t>
            </a:r>
            <a:r>
              <a:rPr lang="ru-RU" sz="2000" dirty="0">
                <a:solidFill>
                  <a:srgbClr val="0000FF"/>
                </a:solidFill>
                <a:latin typeface="Times New Roman" panose="02020603050405020304" pitchFamily="18" charset="0"/>
                <a:cs typeface="Times New Roman" panose="02020603050405020304" pitchFamily="18" charset="0"/>
              </a:rPr>
              <a:t> і </a:t>
            </a:r>
            <a:r>
              <a:rPr lang="ru-RU" sz="2000" dirty="0" err="1" smtClean="0">
                <a:solidFill>
                  <a:srgbClr val="0000FF"/>
                </a:solidFill>
                <a:latin typeface="Times New Roman" panose="02020603050405020304" pitchFamily="18" charset="0"/>
                <a:cs typeface="Times New Roman" panose="02020603050405020304" pitchFamily="18" charset="0"/>
              </a:rPr>
              <a:t>окремих</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питань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теоретичної</a:t>
            </a:r>
            <a:r>
              <a:rPr lang="ru-RU" sz="2000" dirty="0">
                <a:solidFill>
                  <a:srgbClr val="0000FF"/>
                </a:solidFill>
                <a:latin typeface="Times New Roman" panose="02020603050405020304" pitchFamily="18" charset="0"/>
                <a:cs typeface="Times New Roman" panose="02020603050405020304" pitchFamily="18" charset="0"/>
              </a:rPr>
              <a:t> та </a:t>
            </a:r>
            <a:r>
              <a:rPr lang="ru-RU" sz="2000" dirty="0" err="1">
                <a:solidFill>
                  <a:srgbClr val="0000FF"/>
                </a:solidFill>
                <a:latin typeface="Times New Roman" panose="02020603050405020304" pitchFamily="18" charset="0"/>
                <a:cs typeface="Times New Roman" panose="02020603050405020304" pitchFamily="18" charset="0"/>
              </a:rPr>
              <a:t>клінічної</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нейрохірургії</a:t>
            </a:r>
            <a:r>
              <a:rPr lang="ru-RU" sz="2000" dirty="0">
                <a:solidFill>
                  <a:srgbClr val="0000FF"/>
                </a:solidFill>
                <a:latin typeface="Times New Roman" panose="02020603050405020304" pitchFamily="18" charset="0"/>
                <a:cs typeface="Times New Roman" panose="02020603050405020304" pitchFamily="18" charset="0"/>
              </a:rPr>
              <a:t>. </a:t>
            </a:r>
          </a:p>
          <a:p>
            <a:pPr algn="just">
              <a:lnSpc>
                <a:spcPts val="2380"/>
              </a:lnSpc>
            </a:pPr>
            <a:r>
              <a:rPr lang="ru-RU" sz="2000" dirty="0" smtClean="0">
                <a:solidFill>
                  <a:srgbClr val="0000FF"/>
                </a:solidFill>
                <a:latin typeface="Times New Roman" panose="02020603050405020304" pitchFamily="18" charset="0"/>
                <a:cs typeface="Times New Roman" panose="02020603050405020304" pitchFamily="18" charset="0"/>
              </a:rPr>
              <a:t>       </a:t>
            </a:r>
            <a:endParaRPr lang="ru-RU" sz="20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3" name="Picture 5" descr="kapl036"/>
          <p:cNvPicPr>
            <a:picLocks noChangeAspect="1" noChangeArrowheads="1"/>
          </p:cNvPicPr>
          <p:nvPr/>
        </p:nvPicPr>
        <p:blipFill>
          <a:blip r:embed="rId2" cstate="print"/>
          <a:srcRect/>
          <a:stretch>
            <a:fillRect/>
          </a:stretch>
        </p:blipFill>
        <p:spPr bwMode="auto">
          <a:xfrm>
            <a:off x="6067097" y="1786731"/>
            <a:ext cx="3048000" cy="2154238"/>
          </a:xfrm>
          <a:prstGeom prst="rect">
            <a:avLst/>
          </a:prstGeom>
          <a:noFill/>
        </p:spPr>
      </p:pic>
      <p:pic>
        <p:nvPicPr>
          <p:cNvPr id="288777" name="Picture 9" descr="image016"/>
          <p:cNvPicPr>
            <a:picLocks noChangeAspect="1" noChangeArrowheads="1"/>
          </p:cNvPicPr>
          <p:nvPr/>
        </p:nvPicPr>
        <p:blipFill>
          <a:blip r:embed="rId3" cstate="print"/>
          <a:srcRect/>
          <a:stretch>
            <a:fillRect/>
          </a:stretch>
        </p:blipFill>
        <p:spPr bwMode="auto">
          <a:xfrm>
            <a:off x="3200400" y="0"/>
            <a:ext cx="2895600" cy="3886200"/>
          </a:xfrm>
          <a:prstGeom prst="rect">
            <a:avLst/>
          </a:prstGeom>
          <a:noFill/>
        </p:spPr>
      </p:pic>
      <p:pic>
        <p:nvPicPr>
          <p:cNvPr id="288779" name="Picture 11" descr="431"/>
          <p:cNvPicPr>
            <a:picLocks noChangeAspect="1" noChangeArrowheads="1"/>
          </p:cNvPicPr>
          <p:nvPr/>
        </p:nvPicPr>
        <p:blipFill>
          <a:blip r:embed="rId4" cstate="print"/>
          <a:srcRect/>
          <a:stretch>
            <a:fillRect/>
          </a:stretch>
        </p:blipFill>
        <p:spPr bwMode="auto">
          <a:xfrm>
            <a:off x="6096000" y="0"/>
            <a:ext cx="3048000" cy="1965325"/>
          </a:xfrm>
          <a:prstGeom prst="rect">
            <a:avLst/>
          </a:prstGeom>
          <a:noFill/>
        </p:spPr>
      </p:pic>
      <p:pic>
        <p:nvPicPr>
          <p:cNvPr id="288781" name="Picture 13" descr="Lokomat"/>
          <p:cNvPicPr>
            <a:picLocks noChangeAspect="1" noChangeArrowheads="1"/>
          </p:cNvPicPr>
          <p:nvPr/>
        </p:nvPicPr>
        <p:blipFill>
          <a:blip r:embed="rId5" cstate="print"/>
          <a:srcRect/>
          <a:stretch>
            <a:fillRect/>
          </a:stretch>
        </p:blipFill>
        <p:spPr bwMode="auto">
          <a:xfrm>
            <a:off x="0" y="4076700"/>
            <a:ext cx="3200400" cy="2781300"/>
          </a:xfrm>
          <a:prstGeom prst="rect">
            <a:avLst/>
          </a:prstGeom>
          <a:noFill/>
        </p:spPr>
      </p:pic>
      <p:pic>
        <p:nvPicPr>
          <p:cNvPr id="288784" name="Picture 16" descr="GQ5L2888"/>
          <p:cNvPicPr>
            <a:picLocks noChangeAspect="1" noChangeArrowheads="1"/>
          </p:cNvPicPr>
          <p:nvPr/>
        </p:nvPicPr>
        <p:blipFill>
          <a:blip r:embed="rId6" cstate="print"/>
          <a:srcRect/>
          <a:stretch>
            <a:fillRect/>
          </a:stretch>
        </p:blipFill>
        <p:spPr bwMode="auto">
          <a:xfrm>
            <a:off x="0" y="1981200"/>
            <a:ext cx="3200400" cy="2133600"/>
          </a:xfrm>
          <a:prstGeom prst="rect">
            <a:avLst/>
          </a:prstGeom>
          <a:noFill/>
        </p:spPr>
      </p:pic>
      <p:pic>
        <p:nvPicPr>
          <p:cNvPr id="288775" name="Picture 7" descr="vetrile2_1"/>
          <p:cNvPicPr>
            <a:picLocks noChangeAspect="1" noChangeArrowheads="1"/>
          </p:cNvPicPr>
          <p:nvPr/>
        </p:nvPicPr>
        <p:blipFill>
          <a:blip r:embed="rId7" cstate="print"/>
          <a:srcRect/>
          <a:stretch>
            <a:fillRect/>
          </a:stretch>
        </p:blipFill>
        <p:spPr bwMode="auto">
          <a:xfrm>
            <a:off x="0" y="0"/>
            <a:ext cx="3200400" cy="2438400"/>
          </a:xfrm>
          <a:prstGeom prst="rect">
            <a:avLst/>
          </a:prstGeom>
          <a:noFill/>
        </p:spPr>
      </p:pic>
      <p:sp>
        <p:nvSpPr>
          <p:cNvPr id="288782" name="Rectangle 14"/>
          <p:cNvSpPr>
            <a:spLocks noChangeArrowheads="1"/>
          </p:cNvSpPr>
          <p:nvPr/>
        </p:nvSpPr>
        <p:spPr bwMode="auto">
          <a:xfrm>
            <a:off x="457200" y="2133600"/>
            <a:ext cx="2160913" cy="461665"/>
          </a:xfrm>
          <a:prstGeom prst="rect">
            <a:avLst/>
          </a:prstGeom>
          <a:noFill/>
          <a:ln w="9525">
            <a:noFill/>
            <a:miter lim="800000"/>
            <a:headEnd/>
            <a:tailEnd/>
          </a:ln>
          <a:effectLst/>
        </p:spPr>
        <p:txBody>
          <a:bodyPr wrap="none">
            <a:spAutoFit/>
          </a:bodyPr>
          <a:lstStyle/>
          <a:p>
            <a:r>
              <a:rPr lang="ru-RU" sz="2400" b="1" i="1" dirty="0" err="1" smtClean="0">
                <a:solidFill>
                  <a:srgbClr val="00FF00"/>
                </a:solidFill>
                <a:effectLst>
                  <a:outerShdw blurRad="38100" dist="38100" dir="2700000" algn="tl">
                    <a:srgbClr val="C0C0C0"/>
                  </a:outerShdw>
                </a:effectLst>
              </a:rPr>
              <a:t>Галатракція</a:t>
            </a:r>
            <a:endParaRPr lang="ru-RU" sz="2400" b="1" i="1" dirty="0">
              <a:solidFill>
                <a:srgbClr val="00FF00"/>
              </a:solidFill>
              <a:effectLst>
                <a:outerShdw blurRad="38100" dist="38100" dir="2700000" algn="tl">
                  <a:srgbClr val="C0C0C0"/>
                </a:outerShdw>
              </a:effectLst>
            </a:endParaRPr>
          </a:p>
        </p:txBody>
      </p:sp>
      <p:sp>
        <p:nvSpPr>
          <p:cNvPr id="288785" name="Rectangle 17"/>
          <p:cNvSpPr>
            <a:spLocks noChangeArrowheads="1"/>
          </p:cNvSpPr>
          <p:nvPr/>
        </p:nvSpPr>
        <p:spPr bwMode="auto">
          <a:xfrm>
            <a:off x="0" y="4114800"/>
            <a:ext cx="2651303" cy="369332"/>
          </a:xfrm>
          <a:prstGeom prst="rect">
            <a:avLst/>
          </a:prstGeom>
          <a:noFill/>
          <a:ln w="9525">
            <a:noFill/>
            <a:miter lim="800000"/>
            <a:headEnd/>
            <a:tailEnd/>
          </a:ln>
          <a:effectLst/>
        </p:spPr>
        <p:txBody>
          <a:bodyPr wrap="none">
            <a:spAutoFit/>
          </a:bodyPr>
          <a:lstStyle/>
          <a:p>
            <a:r>
              <a:rPr lang="ru-RU" b="1" i="1" dirty="0" err="1" smtClean="0">
                <a:solidFill>
                  <a:srgbClr val="0000FF"/>
                </a:solidFill>
              </a:rPr>
              <a:t>Фізична</a:t>
            </a:r>
            <a:r>
              <a:rPr lang="ru-RU" b="1" i="1" dirty="0" smtClean="0">
                <a:solidFill>
                  <a:srgbClr val="0000FF"/>
                </a:solidFill>
              </a:rPr>
              <a:t> </a:t>
            </a:r>
            <a:r>
              <a:rPr lang="ru-RU" b="1" i="1" dirty="0" err="1">
                <a:solidFill>
                  <a:srgbClr val="0000FF"/>
                </a:solidFill>
              </a:rPr>
              <a:t>реабілітація</a:t>
            </a:r>
            <a:endParaRPr lang="ru-RU" b="1" i="1" dirty="0">
              <a:solidFill>
                <a:srgbClr val="0000FF"/>
              </a:solidFill>
            </a:endParaRPr>
          </a:p>
        </p:txBody>
      </p:sp>
      <p:sp>
        <p:nvSpPr>
          <p:cNvPr id="288786" name="Rectangle 18"/>
          <p:cNvSpPr>
            <a:spLocks noChangeArrowheads="1"/>
          </p:cNvSpPr>
          <p:nvPr/>
        </p:nvSpPr>
        <p:spPr bwMode="auto">
          <a:xfrm>
            <a:off x="6175375" y="1568450"/>
            <a:ext cx="2968625" cy="641350"/>
          </a:xfrm>
          <a:prstGeom prst="rect">
            <a:avLst/>
          </a:prstGeom>
          <a:noFill/>
          <a:ln w="9525">
            <a:noFill/>
            <a:miter lim="800000"/>
            <a:headEnd/>
            <a:tailEnd/>
          </a:ln>
          <a:effectLst/>
        </p:spPr>
        <p:txBody>
          <a:bodyPr>
            <a:spAutoFit/>
          </a:bodyPr>
          <a:lstStyle/>
          <a:p>
            <a:r>
              <a:rPr lang="ru-RU" b="1" i="1" dirty="0" err="1" smtClean="0">
                <a:solidFill>
                  <a:schemeClr val="bg1"/>
                </a:solidFill>
                <a:effectLst>
                  <a:outerShdw blurRad="38100" dist="38100" dir="2700000" algn="tl">
                    <a:srgbClr val="C0C0C0"/>
                  </a:outerShdw>
                </a:effectLst>
              </a:rPr>
              <a:t>Скелетне</a:t>
            </a:r>
            <a:r>
              <a:rPr lang="ru-RU" b="1" i="1" dirty="0" smtClean="0">
                <a:solidFill>
                  <a:schemeClr val="bg1"/>
                </a:solidFill>
                <a:effectLst>
                  <a:outerShdw blurRad="38100" dist="38100" dir="2700000" algn="tl">
                    <a:srgbClr val="C0C0C0"/>
                  </a:outerShdw>
                </a:effectLst>
              </a:rPr>
              <a:t> </a:t>
            </a:r>
            <a:r>
              <a:rPr lang="ru-RU" b="1" i="1" dirty="0" err="1" smtClean="0">
                <a:solidFill>
                  <a:schemeClr val="bg1"/>
                </a:solidFill>
                <a:effectLst>
                  <a:outerShdw blurRad="38100" dist="38100" dir="2700000" algn="tl">
                    <a:srgbClr val="C0C0C0"/>
                  </a:outerShdw>
                </a:effectLst>
              </a:rPr>
              <a:t>витягування</a:t>
            </a:r>
            <a:r>
              <a:rPr lang="ru-RU" b="1" i="1" dirty="0" smtClean="0">
                <a:solidFill>
                  <a:schemeClr val="bg1"/>
                </a:solidFill>
                <a:effectLst>
                  <a:outerShdw blurRad="38100" dist="38100" dir="2700000" algn="tl">
                    <a:srgbClr val="C0C0C0"/>
                  </a:outerShdw>
                </a:effectLst>
              </a:rPr>
              <a:t> </a:t>
            </a:r>
            <a:r>
              <a:rPr lang="ru-RU" b="1" i="1" dirty="0">
                <a:solidFill>
                  <a:schemeClr val="bg1"/>
                </a:solidFill>
                <a:effectLst>
                  <a:outerShdw blurRad="38100" dist="38100" dir="2700000" algn="tl">
                    <a:srgbClr val="C0C0C0"/>
                  </a:outerShdw>
                </a:effectLst>
              </a:rPr>
              <a:t>за </a:t>
            </a:r>
            <a:r>
              <a:rPr lang="ru-RU" b="1" i="1" dirty="0" err="1">
                <a:solidFill>
                  <a:schemeClr val="bg1"/>
                </a:solidFill>
                <a:effectLst>
                  <a:outerShdw blurRad="38100" dist="38100" dir="2700000" algn="tl">
                    <a:srgbClr val="C0C0C0"/>
                  </a:outerShdw>
                </a:effectLst>
              </a:rPr>
              <a:t>тім'яні</a:t>
            </a:r>
            <a:r>
              <a:rPr lang="ru-RU" b="1" i="1" dirty="0">
                <a:solidFill>
                  <a:schemeClr val="bg1"/>
                </a:solidFill>
                <a:effectLst>
                  <a:outerShdw blurRad="38100" dist="38100" dir="2700000" algn="tl">
                    <a:srgbClr val="C0C0C0"/>
                  </a:outerShdw>
                </a:effectLst>
              </a:rPr>
              <a:t> горби</a:t>
            </a:r>
            <a:endParaRPr lang="ru-RU" b="1" i="1" dirty="0">
              <a:effectLst>
                <a:outerShdw blurRad="38100" dist="38100" dir="2700000" algn="tl">
                  <a:srgbClr val="C0C0C0"/>
                </a:outerShdw>
              </a:effectLst>
            </a:endParaRPr>
          </a:p>
        </p:txBody>
      </p:sp>
      <p:sp>
        <p:nvSpPr>
          <p:cNvPr id="288787" name="Rectangle 19"/>
          <p:cNvSpPr>
            <a:spLocks noChangeArrowheads="1"/>
          </p:cNvSpPr>
          <p:nvPr/>
        </p:nvSpPr>
        <p:spPr bwMode="auto">
          <a:xfrm>
            <a:off x="3200400" y="3200400"/>
            <a:ext cx="2968625" cy="641350"/>
          </a:xfrm>
          <a:prstGeom prst="rect">
            <a:avLst/>
          </a:prstGeom>
          <a:noFill/>
          <a:ln w="9525">
            <a:noFill/>
            <a:miter lim="800000"/>
            <a:headEnd/>
            <a:tailEnd/>
          </a:ln>
          <a:effectLst/>
        </p:spPr>
        <p:txBody>
          <a:bodyPr>
            <a:spAutoFit/>
          </a:bodyPr>
          <a:lstStyle/>
          <a:p>
            <a:r>
              <a:rPr lang="ru-RU" b="1" i="1" dirty="0" err="1" smtClean="0">
                <a:solidFill>
                  <a:srgbClr val="0000FF"/>
                </a:solidFill>
              </a:rPr>
              <a:t>Скелетне</a:t>
            </a:r>
            <a:r>
              <a:rPr lang="ru-RU" b="1" i="1" dirty="0" smtClean="0">
                <a:solidFill>
                  <a:srgbClr val="0000FF"/>
                </a:solidFill>
              </a:rPr>
              <a:t> </a:t>
            </a:r>
            <a:r>
              <a:rPr lang="ru-RU" b="1" i="1" dirty="0" err="1" smtClean="0">
                <a:solidFill>
                  <a:srgbClr val="0000FF"/>
                </a:solidFill>
              </a:rPr>
              <a:t>витягування</a:t>
            </a:r>
            <a:r>
              <a:rPr lang="ru-RU" b="1" i="1" dirty="0" smtClean="0">
                <a:solidFill>
                  <a:srgbClr val="0000FF"/>
                </a:solidFill>
              </a:rPr>
              <a:t> </a:t>
            </a:r>
            <a:r>
              <a:rPr lang="ru-RU" b="1" i="1" dirty="0">
                <a:solidFill>
                  <a:srgbClr val="0000FF"/>
                </a:solidFill>
              </a:rPr>
              <a:t>петлею </a:t>
            </a:r>
            <a:r>
              <a:rPr lang="ru-RU" b="1" i="1" dirty="0" err="1">
                <a:solidFill>
                  <a:srgbClr val="0000FF"/>
                </a:solidFill>
              </a:rPr>
              <a:t>Гліссона</a:t>
            </a:r>
            <a:endParaRPr lang="ru-RU" b="1" i="1" dirty="0">
              <a:solidFill>
                <a:srgbClr val="0000FF"/>
              </a:solidFill>
            </a:endParaRPr>
          </a:p>
        </p:txBody>
      </p:sp>
      <p:pic>
        <p:nvPicPr>
          <p:cNvPr id="288789" name="Picture 21" descr="kapl030"/>
          <p:cNvPicPr>
            <a:picLocks noChangeAspect="1" noChangeArrowheads="1"/>
          </p:cNvPicPr>
          <p:nvPr/>
        </p:nvPicPr>
        <p:blipFill>
          <a:blip r:embed="rId8" cstate="print"/>
          <a:srcRect/>
          <a:stretch>
            <a:fillRect/>
          </a:stretch>
        </p:blipFill>
        <p:spPr bwMode="auto">
          <a:xfrm>
            <a:off x="3200400" y="3886200"/>
            <a:ext cx="2590800" cy="2971800"/>
          </a:xfrm>
          <a:prstGeom prst="rect">
            <a:avLst/>
          </a:prstGeom>
          <a:noFill/>
        </p:spPr>
      </p:pic>
      <p:pic>
        <p:nvPicPr>
          <p:cNvPr id="288792" name="Picture 24" descr="kapl035"/>
          <p:cNvPicPr>
            <a:picLocks noChangeAspect="1" noChangeArrowheads="1"/>
          </p:cNvPicPr>
          <p:nvPr/>
        </p:nvPicPr>
        <p:blipFill>
          <a:blip r:embed="rId9" cstate="print"/>
          <a:srcRect/>
          <a:stretch>
            <a:fillRect/>
          </a:stretch>
        </p:blipFill>
        <p:spPr bwMode="auto">
          <a:xfrm>
            <a:off x="7648575" y="4343400"/>
            <a:ext cx="1495425" cy="2438400"/>
          </a:xfrm>
          <a:prstGeom prst="rect">
            <a:avLst/>
          </a:prstGeom>
          <a:noFill/>
        </p:spPr>
      </p:pic>
      <p:pic>
        <p:nvPicPr>
          <p:cNvPr id="288794" name="Picture 26" descr="kapl034"/>
          <p:cNvPicPr>
            <a:picLocks noChangeAspect="1" noChangeArrowheads="1"/>
          </p:cNvPicPr>
          <p:nvPr/>
        </p:nvPicPr>
        <p:blipFill>
          <a:blip r:embed="rId10" cstate="print"/>
          <a:srcRect/>
          <a:stretch>
            <a:fillRect/>
          </a:stretch>
        </p:blipFill>
        <p:spPr bwMode="auto">
          <a:xfrm>
            <a:off x="5643002" y="4370294"/>
            <a:ext cx="2012950" cy="2438400"/>
          </a:xfrm>
          <a:prstGeom prst="rect">
            <a:avLst/>
          </a:prstGeom>
          <a:noFill/>
        </p:spPr>
      </p:pic>
      <p:sp>
        <p:nvSpPr>
          <p:cNvPr id="288795" name="Rectangle 27"/>
          <p:cNvSpPr>
            <a:spLocks noChangeArrowheads="1"/>
          </p:cNvSpPr>
          <p:nvPr/>
        </p:nvSpPr>
        <p:spPr bwMode="auto">
          <a:xfrm>
            <a:off x="6175375" y="4006850"/>
            <a:ext cx="2968625" cy="646331"/>
          </a:xfrm>
          <a:prstGeom prst="rect">
            <a:avLst/>
          </a:prstGeom>
          <a:noFill/>
          <a:ln w="9525">
            <a:noFill/>
            <a:miter lim="800000"/>
            <a:headEnd/>
            <a:tailEnd/>
          </a:ln>
          <a:effectLst/>
        </p:spPr>
        <p:txBody>
          <a:bodyPr>
            <a:spAutoFit/>
          </a:bodyPr>
          <a:lstStyle/>
          <a:p>
            <a:r>
              <a:rPr lang="ru-RU" b="1" i="1" dirty="0" err="1" smtClean="0">
                <a:solidFill>
                  <a:srgbClr val="0000FF"/>
                </a:solidFill>
              </a:rPr>
              <a:t>Скелетне</a:t>
            </a:r>
            <a:r>
              <a:rPr lang="ru-RU" b="1" i="1" dirty="0" smtClean="0">
                <a:solidFill>
                  <a:srgbClr val="0000FF"/>
                </a:solidFill>
              </a:rPr>
              <a:t> </a:t>
            </a:r>
            <a:r>
              <a:rPr lang="ru-RU" b="1" i="1" dirty="0" err="1" smtClean="0">
                <a:solidFill>
                  <a:srgbClr val="0000FF"/>
                </a:solidFill>
              </a:rPr>
              <a:t>витягування</a:t>
            </a:r>
            <a:r>
              <a:rPr lang="ru-RU" b="1" i="1" dirty="0" smtClean="0">
                <a:solidFill>
                  <a:srgbClr val="0000FF"/>
                </a:solidFill>
              </a:rPr>
              <a:t> </a:t>
            </a:r>
            <a:r>
              <a:rPr lang="ru-RU" b="1" i="1" dirty="0" err="1" smtClean="0">
                <a:solidFill>
                  <a:srgbClr val="0000FF"/>
                </a:solidFill>
              </a:rPr>
              <a:t>гвинтовою</a:t>
            </a:r>
            <a:r>
              <a:rPr lang="ru-RU" b="1" i="1" dirty="0" smtClean="0">
                <a:solidFill>
                  <a:srgbClr val="0000FF"/>
                </a:solidFill>
              </a:rPr>
              <a:t> </a:t>
            </a:r>
            <a:r>
              <a:rPr lang="ru-RU" b="1" i="1" dirty="0" err="1">
                <a:solidFill>
                  <a:srgbClr val="0000FF"/>
                </a:solidFill>
              </a:rPr>
              <a:t>розпіркою</a:t>
            </a:r>
            <a:endParaRPr lang="ru-RU" b="1" i="1" dirty="0">
              <a:solidFill>
                <a:srgbClr val="0000FF"/>
              </a:solidFill>
            </a:endParaRPr>
          </a:p>
        </p:txBody>
      </p:sp>
      <p:sp>
        <p:nvSpPr>
          <p:cNvPr id="288790" name="Rectangle 22"/>
          <p:cNvSpPr>
            <a:spLocks noChangeArrowheads="1"/>
          </p:cNvSpPr>
          <p:nvPr/>
        </p:nvSpPr>
        <p:spPr bwMode="auto">
          <a:xfrm>
            <a:off x="3048000" y="6019800"/>
            <a:ext cx="2968625" cy="641350"/>
          </a:xfrm>
          <a:prstGeom prst="rect">
            <a:avLst/>
          </a:prstGeom>
          <a:noFill/>
          <a:ln w="9525">
            <a:noFill/>
            <a:miter lim="800000"/>
            <a:headEnd/>
            <a:tailEnd/>
          </a:ln>
          <a:effectLst/>
        </p:spPr>
        <p:txBody>
          <a:bodyPr>
            <a:spAutoFit/>
          </a:bodyPr>
          <a:lstStyle/>
          <a:p>
            <a:r>
              <a:rPr lang="ru-RU" b="1" i="1" dirty="0" err="1" smtClean="0">
                <a:solidFill>
                  <a:srgbClr val="0000FF"/>
                </a:solidFill>
              </a:rPr>
              <a:t>Скелетне</a:t>
            </a:r>
            <a:r>
              <a:rPr lang="ru-RU" b="1" i="1" dirty="0" smtClean="0">
                <a:solidFill>
                  <a:srgbClr val="0000FF"/>
                </a:solidFill>
              </a:rPr>
              <a:t> </a:t>
            </a:r>
            <a:r>
              <a:rPr lang="ru-RU" b="1" i="1" dirty="0" err="1" smtClean="0">
                <a:solidFill>
                  <a:srgbClr val="0000FF"/>
                </a:solidFill>
              </a:rPr>
              <a:t>витягування</a:t>
            </a:r>
            <a:r>
              <a:rPr lang="ru-RU" b="1" i="1" dirty="0" smtClean="0">
                <a:solidFill>
                  <a:srgbClr val="0000FF"/>
                </a:solidFill>
              </a:rPr>
              <a:t> </a:t>
            </a:r>
            <a:r>
              <a:rPr lang="ru-RU" b="1" i="1" dirty="0" err="1">
                <a:solidFill>
                  <a:srgbClr val="0000FF"/>
                </a:solidFill>
              </a:rPr>
              <a:t>гіпсовим</a:t>
            </a:r>
            <a:r>
              <a:rPr lang="ru-RU" b="1" i="1" dirty="0">
                <a:solidFill>
                  <a:srgbClr val="0000FF"/>
                </a:solidFill>
              </a:rPr>
              <a:t> корсетом</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3" cstate="print"/>
          <a:srcRect/>
          <a:stretch>
            <a:fillRect/>
          </a:stretch>
        </p:blipFill>
        <p:spPr bwMode="auto">
          <a:xfrm>
            <a:off x="0" y="0"/>
            <a:ext cx="6288088" cy="6858000"/>
          </a:xfrm>
          <a:prstGeom prst="rect">
            <a:avLst/>
          </a:prstGeom>
          <a:noFill/>
          <a:ln w="9525">
            <a:noFill/>
            <a:miter lim="800000"/>
            <a:headEnd/>
            <a:tailEnd/>
          </a:ln>
          <a:effectLst/>
        </p:spPr>
      </p:pic>
      <p:sp>
        <p:nvSpPr>
          <p:cNvPr id="274435" name="Rectangle 3"/>
          <p:cNvSpPr>
            <a:spLocks noGrp="1" noChangeArrowheads="1"/>
          </p:cNvSpPr>
          <p:nvPr>
            <p:ph type="title"/>
          </p:nvPr>
        </p:nvSpPr>
        <p:spPr>
          <a:xfrm>
            <a:off x="4356100" y="476250"/>
            <a:ext cx="4787900" cy="2700338"/>
          </a:xfrm>
        </p:spPr>
        <p:txBody>
          <a:bodyPr/>
          <a:lstStyle/>
          <a:p>
            <a:r>
              <a:rPr lang="ru-RU" sz="3200"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Задня</a:t>
            </a:r>
            <a:r>
              <a:rPr lang="ru-RU" sz="3200" b="1" i="1" dirty="0" smtClean="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200"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транспедикулярна</a:t>
            </a:r>
            <a:r>
              <a:rPr lang="ru-RU" sz="3200" b="1" i="1" dirty="0" smtClean="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200"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окципітально-цервікальна</a:t>
            </a:r>
            <a:r>
              <a:rPr lang="ru-RU" sz="3200" b="1" i="1" dirty="0" smtClean="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3200"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фіксація</a:t>
            </a:r>
            <a:endParaRPr lang="ru-RU" sz="32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graphicFrame>
        <p:nvGraphicFramePr>
          <p:cNvPr id="274436" name="Object 4"/>
          <p:cNvGraphicFramePr>
            <a:graphicFrameLocks noGrp="1" noChangeAspect="1"/>
          </p:cNvGraphicFramePr>
          <p:nvPr>
            <p:ph idx="1"/>
            <p:extLst>
              <p:ext uri="{D42A27DB-BD31-4B8C-83A1-F6EECF244321}">
                <p14:modId xmlns:p14="http://schemas.microsoft.com/office/powerpoint/2010/main" xmlns="" val="681947411"/>
              </p:ext>
            </p:extLst>
          </p:nvPr>
        </p:nvGraphicFramePr>
        <p:xfrm>
          <a:off x="3962400" y="2438400"/>
          <a:ext cx="3609975" cy="3778250"/>
        </p:xfrm>
        <a:graphic>
          <a:graphicData uri="http://schemas.openxmlformats.org/presentationml/2006/ole">
            <p:oleObj spid="_x0000_s93303" name="Photo Editor Photo" r:id="rId4" imgW="5915851" imgH="6190476" progId="">
              <p:embed/>
            </p:oleObj>
          </a:graphicData>
        </a:graphic>
      </p:graphicFrame>
      <p:pic>
        <p:nvPicPr>
          <p:cNvPr id="274437" name="Picture 5"/>
          <p:cNvPicPr>
            <a:picLocks noChangeAspect="1" noChangeArrowheads="1"/>
          </p:cNvPicPr>
          <p:nvPr/>
        </p:nvPicPr>
        <p:blipFill>
          <a:blip r:embed="rId5" cstate="print"/>
          <a:srcRect/>
          <a:stretch>
            <a:fillRect/>
          </a:stretch>
        </p:blipFill>
        <p:spPr bwMode="auto">
          <a:xfrm>
            <a:off x="7165975" y="3810000"/>
            <a:ext cx="1978025" cy="304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Grp="1" noChangeArrowheads="1"/>
          </p:cNvSpPr>
          <p:nvPr>
            <p:ph type="title" idx="4294967295"/>
          </p:nvPr>
        </p:nvSpPr>
        <p:spPr>
          <a:xfrm>
            <a:off x="685800" y="30145"/>
            <a:ext cx="9144000" cy="838200"/>
          </a:xfrm>
        </p:spPr>
        <p:txBody>
          <a:bodyPr>
            <a:normAutofit fontScale="90000"/>
          </a:bodyPr>
          <a:lstStyle/>
          <a:p>
            <a:pPr algn="l"/>
            <a:r>
              <a:rPr lang="ru-RU" sz="2800" b="1" i="1" dirty="0" err="1">
                <a:solidFill>
                  <a:srgbClr val="FF0000"/>
                </a:solidFill>
                <a:effectLst>
                  <a:outerShdw blurRad="38100" dist="38100" dir="2700000" algn="tl">
                    <a:srgbClr val="FFFFFF"/>
                  </a:outerShdw>
                </a:effectLst>
                <a:latin typeface="Times New Roman" pitchFamily="18" charset="0"/>
                <a:cs typeface="Times New Roman" pitchFamily="18" charset="0"/>
              </a:rPr>
              <a:t>Рентгенограми</a:t>
            </a:r>
            <a:r>
              <a:rPr lang="ru-RU" sz="2800" b="1" i="1" dirty="0">
                <a:solidFill>
                  <a:srgbClr val="FF0000"/>
                </a:solidFill>
                <a:effectLst>
                  <a:outerShdw blurRad="38100" dist="38100" dir="2700000" algn="tl">
                    <a:srgbClr val="FFFFFF"/>
                  </a:outerShdw>
                </a:effectLst>
                <a:latin typeface="Times New Roman" pitchFamily="18" charset="0"/>
                <a:cs typeface="Times New Roman" pitchFamily="18" charset="0"/>
              </a:rPr>
              <a:t> хворого з </a:t>
            </a:r>
            <a:r>
              <a:rPr lang="ru-RU" sz="2800" b="1" i="1" dirty="0" err="1" smtClean="0">
                <a:solidFill>
                  <a:srgbClr val="FF0000"/>
                </a:solidFill>
                <a:effectLst>
                  <a:outerShdw blurRad="38100" dist="38100" dir="2700000" algn="tl">
                    <a:srgbClr val="FFFFFF"/>
                  </a:outerShdw>
                </a:effectLst>
                <a:latin typeface="Times New Roman" pitchFamily="18" charset="0"/>
                <a:cs typeface="Times New Roman" pitchFamily="18" charset="0"/>
              </a:rPr>
              <a:t>встановленою</a:t>
            </a:r>
            <a:r>
              <a:rPr lang="ru-RU" sz="2800" b="1" i="1" dirty="0" smtClean="0">
                <a:solidFill>
                  <a:srgbClr val="FF0000"/>
                </a:solidFill>
                <a:effectLst>
                  <a:outerShdw blurRad="38100" dist="38100" dir="2700000" algn="tl">
                    <a:srgbClr val="FFFFFF"/>
                  </a:outerShdw>
                </a:effectLst>
                <a:latin typeface="Times New Roman" pitchFamily="18" charset="0"/>
                <a:cs typeface="Times New Roman" pitchFamily="18" charset="0"/>
              </a:rPr>
              <a:t> </a:t>
            </a:r>
            <a:r>
              <a:rPr lang="ru-RU" sz="2800" b="1" i="1" dirty="0" err="1" smtClean="0">
                <a:solidFill>
                  <a:srgbClr val="FF0000"/>
                </a:solidFill>
                <a:effectLst>
                  <a:outerShdw blurRad="38100" dist="38100" dir="2700000" algn="tl">
                    <a:srgbClr val="FFFFFF"/>
                  </a:outerShdw>
                </a:effectLst>
                <a:latin typeface="Times New Roman" pitchFamily="18" charset="0"/>
                <a:cs typeface="Times New Roman" pitchFamily="18" charset="0"/>
              </a:rPr>
              <a:t>задньою</a:t>
            </a:r>
            <a:r>
              <a:rPr lang="ru-RU" sz="2800" b="1" i="1" dirty="0" smtClean="0">
                <a:solidFill>
                  <a:srgbClr val="FF0000"/>
                </a:solidFill>
                <a:effectLst>
                  <a:outerShdw blurRad="38100" dist="38100" dir="2700000" algn="tl">
                    <a:srgbClr val="FFFFFF"/>
                  </a:outerShdw>
                </a:effectLst>
                <a:latin typeface="Times New Roman" pitchFamily="18" charset="0"/>
                <a:cs typeface="Times New Roman" pitchFamily="18" charset="0"/>
              </a:rPr>
              <a:t> </a:t>
            </a:r>
            <a:r>
              <a:rPr lang="ru-RU" sz="2800" b="1" i="1" dirty="0" err="1" smtClean="0">
                <a:solidFill>
                  <a:srgbClr val="FF0000"/>
                </a:solidFill>
                <a:effectLst>
                  <a:outerShdw blurRad="38100" dist="38100" dir="2700000" algn="tl">
                    <a:srgbClr val="FFFFFF"/>
                  </a:outerShdw>
                </a:effectLst>
                <a:latin typeface="Times New Roman" pitchFamily="18" charset="0"/>
                <a:cs typeface="Times New Roman" pitchFamily="18" charset="0"/>
              </a:rPr>
              <a:t>окципітально-цервікальною</a:t>
            </a:r>
            <a:r>
              <a:rPr lang="ru-RU" sz="2800" b="1" i="1" dirty="0" smtClean="0">
                <a:solidFill>
                  <a:srgbClr val="FF0000"/>
                </a:solidFill>
                <a:effectLst>
                  <a:outerShdw blurRad="38100" dist="38100" dir="2700000" algn="tl">
                    <a:srgbClr val="FFFFFF"/>
                  </a:outerShdw>
                </a:effectLst>
                <a:latin typeface="Times New Roman" pitchFamily="18" charset="0"/>
                <a:cs typeface="Times New Roman" pitchFamily="18" charset="0"/>
              </a:rPr>
              <a:t> </a:t>
            </a:r>
            <a:r>
              <a:rPr lang="ru-RU" sz="2800" b="1" i="1" dirty="0">
                <a:solidFill>
                  <a:srgbClr val="FF0000"/>
                </a:solidFill>
                <a:effectLst>
                  <a:outerShdw blurRad="38100" dist="38100" dir="2700000" algn="tl">
                    <a:srgbClr val="FFFFFF"/>
                  </a:outerShdw>
                </a:effectLst>
                <a:latin typeface="Times New Roman" pitchFamily="18" charset="0"/>
                <a:cs typeface="Times New Roman" pitchFamily="18" charset="0"/>
              </a:rPr>
              <a:t>системою</a:t>
            </a:r>
            <a:endParaRPr lang="en-US" sz="2800" b="1" i="1" dirty="0">
              <a:solidFill>
                <a:srgbClr val="FF0000"/>
              </a:solidFill>
              <a:effectLst>
                <a:outerShdw blurRad="38100" dist="38100" dir="2700000" algn="tl">
                  <a:srgbClr val="FFFFFF"/>
                </a:outerShdw>
              </a:effectLst>
              <a:latin typeface="Times New Roman" pitchFamily="18" charset="0"/>
              <a:cs typeface="Times New Roman" pitchFamily="18" charset="0"/>
            </a:endParaRPr>
          </a:p>
        </p:txBody>
      </p:sp>
      <p:pic>
        <p:nvPicPr>
          <p:cNvPr id="290820" name="Picture 3"/>
          <p:cNvPicPr>
            <a:picLocks noChangeAspect="1" noChangeArrowheads="1"/>
          </p:cNvPicPr>
          <p:nvPr/>
        </p:nvPicPr>
        <p:blipFill>
          <a:blip r:embed="rId3" cstate="print"/>
          <a:srcRect/>
          <a:stretch>
            <a:fillRect/>
          </a:stretch>
        </p:blipFill>
        <p:spPr bwMode="auto">
          <a:xfrm>
            <a:off x="4548188" y="1066800"/>
            <a:ext cx="4595812" cy="5791200"/>
          </a:xfrm>
          <a:prstGeom prst="rect">
            <a:avLst/>
          </a:prstGeom>
          <a:noFill/>
          <a:ln w="9525">
            <a:noFill/>
            <a:miter lim="800000"/>
            <a:headEnd/>
            <a:tailEnd/>
          </a:ln>
        </p:spPr>
      </p:pic>
      <p:pic>
        <p:nvPicPr>
          <p:cNvPr id="290821" name="Picture 4"/>
          <p:cNvPicPr>
            <a:picLocks noChangeAspect="1" noChangeArrowheads="1"/>
          </p:cNvPicPr>
          <p:nvPr/>
        </p:nvPicPr>
        <p:blipFill>
          <a:blip r:embed="rId4" cstate="print"/>
          <a:srcRect/>
          <a:stretch>
            <a:fillRect/>
          </a:stretch>
        </p:blipFill>
        <p:spPr bwMode="auto">
          <a:xfrm>
            <a:off x="0" y="1066800"/>
            <a:ext cx="4595813" cy="579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DSCN1224"/>
          <p:cNvPicPr>
            <a:picLocks noChangeAspect="1" noChangeArrowheads="1"/>
          </p:cNvPicPr>
          <p:nvPr/>
        </p:nvPicPr>
        <p:blipFill>
          <a:blip r:embed="rId3" cstate="print"/>
          <a:srcRect/>
          <a:stretch>
            <a:fillRect/>
          </a:stretch>
        </p:blipFill>
        <p:spPr bwMode="auto">
          <a:xfrm>
            <a:off x="421862" y="533401"/>
            <a:ext cx="6969538" cy="5638800"/>
          </a:xfrm>
          <a:prstGeom prst="rect">
            <a:avLst/>
          </a:prstGeom>
          <a:noFill/>
          <a:ln w="28575">
            <a:solidFill>
              <a:srgbClr val="FFCC99"/>
            </a:solidFill>
            <a:miter lim="800000"/>
            <a:headEnd/>
            <a:tailEnd/>
          </a:ln>
          <a:effectLst/>
        </p:spPr>
      </p:pic>
      <p:sp>
        <p:nvSpPr>
          <p:cNvPr id="275459" name="Text Box 3"/>
          <p:cNvSpPr txBox="1">
            <a:spLocks noChangeArrowheads="1"/>
          </p:cNvSpPr>
          <p:nvPr/>
        </p:nvSpPr>
        <p:spPr bwMode="auto">
          <a:xfrm>
            <a:off x="4267200" y="1676400"/>
            <a:ext cx="4889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13</a:t>
            </a:r>
          </a:p>
        </p:txBody>
      </p:sp>
      <p:sp>
        <p:nvSpPr>
          <p:cNvPr id="275460" name="Text Box 4"/>
          <p:cNvSpPr txBox="1">
            <a:spLocks noChangeArrowheads="1"/>
          </p:cNvSpPr>
          <p:nvPr/>
        </p:nvSpPr>
        <p:spPr bwMode="auto">
          <a:xfrm>
            <a:off x="4267200" y="2362200"/>
            <a:ext cx="4889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15</a:t>
            </a:r>
          </a:p>
        </p:txBody>
      </p:sp>
      <p:sp>
        <p:nvSpPr>
          <p:cNvPr id="275461" name="Text Box 5"/>
          <p:cNvSpPr txBox="1">
            <a:spLocks noChangeArrowheads="1"/>
          </p:cNvSpPr>
          <p:nvPr/>
        </p:nvSpPr>
        <p:spPr bwMode="auto">
          <a:xfrm>
            <a:off x="4267200" y="3048000"/>
            <a:ext cx="4889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11</a:t>
            </a:r>
          </a:p>
        </p:txBody>
      </p:sp>
      <p:sp>
        <p:nvSpPr>
          <p:cNvPr id="275462" name="Text Box 6"/>
          <p:cNvSpPr txBox="1">
            <a:spLocks noChangeArrowheads="1"/>
          </p:cNvSpPr>
          <p:nvPr/>
        </p:nvSpPr>
        <p:spPr bwMode="auto">
          <a:xfrm>
            <a:off x="4343400" y="35814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7</a:t>
            </a:r>
          </a:p>
        </p:txBody>
      </p:sp>
      <p:sp>
        <p:nvSpPr>
          <p:cNvPr id="275463" name="Text Box 7"/>
          <p:cNvSpPr txBox="1">
            <a:spLocks noChangeArrowheads="1"/>
          </p:cNvSpPr>
          <p:nvPr/>
        </p:nvSpPr>
        <p:spPr bwMode="auto">
          <a:xfrm>
            <a:off x="5410200" y="22098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9</a:t>
            </a:r>
          </a:p>
        </p:txBody>
      </p:sp>
      <p:sp>
        <p:nvSpPr>
          <p:cNvPr id="275464" name="Text Box 8"/>
          <p:cNvSpPr txBox="1">
            <a:spLocks noChangeArrowheads="1"/>
          </p:cNvSpPr>
          <p:nvPr/>
        </p:nvSpPr>
        <p:spPr bwMode="auto">
          <a:xfrm>
            <a:off x="1219200" y="32004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8</a:t>
            </a:r>
          </a:p>
        </p:txBody>
      </p:sp>
      <p:sp>
        <p:nvSpPr>
          <p:cNvPr id="275465" name="Text Box 9"/>
          <p:cNvSpPr txBox="1">
            <a:spLocks noChangeArrowheads="1"/>
          </p:cNvSpPr>
          <p:nvPr/>
        </p:nvSpPr>
        <p:spPr bwMode="auto">
          <a:xfrm>
            <a:off x="3200400" y="2438400"/>
            <a:ext cx="4889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10</a:t>
            </a:r>
          </a:p>
        </p:txBody>
      </p:sp>
      <p:sp>
        <p:nvSpPr>
          <p:cNvPr id="275466" name="Text Box 10"/>
          <p:cNvSpPr txBox="1">
            <a:spLocks noChangeArrowheads="1"/>
          </p:cNvSpPr>
          <p:nvPr/>
        </p:nvSpPr>
        <p:spPr bwMode="auto">
          <a:xfrm>
            <a:off x="3352800" y="29718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7</a:t>
            </a:r>
          </a:p>
        </p:txBody>
      </p:sp>
      <p:sp>
        <p:nvSpPr>
          <p:cNvPr id="275467" name="Text Box 11"/>
          <p:cNvSpPr txBox="1">
            <a:spLocks noChangeArrowheads="1"/>
          </p:cNvSpPr>
          <p:nvPr/>
        </p:nvSpPr>
        <p:spPr bwMode="auto">
          <a:xfrm>
            <a:off x="5562600" y="27432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7</a:t>
            </a:r>
          </a:p>
        </p:txBody>
      </p:sp>
      <p:sp>
        <p:nvSpPr>
          <p:cNvPr id="275468" name="Text Box 12"/>
          <p:cNvSpPr txBox="1">
            <a:spLocks noChangeArrowheads="1"/>
          </p:cNvSpPr>
          <p:nvPr/>
        </p:nvSpPr>
        <p:spPr bwMode="auto">
          <a:xfrm>
            <a:off x="2667000" y="32004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6</a:t>
            </a:r>
          </a:p>
        </p:txBody>
      </p:sp>
      <p:sp>
        <p:nvSpPr>
          <p:cNvPr id="275469" name="Text Box 13"/>
          <p:cNvSpPr txBox="1">
            <a:spLocks noChangeArrowheads="1"/>
          </p:cNvSpPr>
          <p:nvPr/>
        </p:nvSpPr>
        <p:spPr bwMode="auto">
          <a:xfrm>
            <a:off x="1828800" y="29718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6</a:t>
            </a:r>
          </a:p>
        </p:txBody>
      </p:sp>
      <p:sp>
        <p:nvSpPr>
          <p:cNvPr id="275470" name="Text Box 14"/>
          <p:cNvSpPr txBox="1">
            <a:spLocks noChangeArrowheads="1"/>
          </p:cNvSpPr>
          <p:nvPr/>
        </p:nvSpPr>
        <p:spPr bwMode="auto">
          <a:xfrm>
            <a:off x="3962400" y="41910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5</a:t>
            </a:r>
          </a:p>
        </p:txBody>
      </p:sp>
      <p:sp>
        <p:nvSpPr>
          <p:cNvPr id="275471" name="Text Box 15"/>
          <p:cNvSpPr txBox="1">
            <a:spLocks noChangeArrowheads="1"/>
          </p:cNvSpPr>
          <p:nvPr/>
        </p:nvSpPr>
        <p:spPr bwMode="auto">
          <a:xfrm>
            <a:off x="4800600" y="4191000"/>
            <a:ext cx="336550" cy="457200"/>
          </a:xfrm>
          <a:prstGeom prst="rect">
            <a:avLst/>
          </a:prstGeom>
          <a:solidFill>
            <a:schemeClr val="bg1"/>
          </a:solidFill>
          <a:ln w="9525">
            <a:noFill/>
            <a:miter lim="800000"/>
            <a:headEnd/>
            <a:tailEnd/>
          </a:ln>
          <a:effectLst/>
        </p:spPr>
        <p:txBody>
          <a:bodyPr wrap="none">
            <a:spAutoFit/>
          </a:bodyPr>
          <a:lstStyle/>
          <a:p>
            <a:pPr eaLnBrk="0" hangingPunct="0"/>
            <a:r>
              <a:rPr lang="en-US" sz="2400" b="1">
                <a:latin typeface="Times New Roman" pitchFamily="18" charset="0"/>
              </a:rPr>
              <a:t>5</a:t>
            </a:r>
          </a:p>
        </p:txBody>
      </p:sp>
      <p:sp>
        <p:nvSpPr>
          <p:cNvPr id="275472" name="Rectangle 16"/>
          <p:cNvSpPr>
            <a:spLocks noChangeArrowheads="1"/>
          </p:cNvSpPr>
          <p:nvPr/>
        </p:nvSpPr>
        <p:spPr bwMode="auto">
          <a:xfrm>
            <a:off x="2590800" y="2743200"/>
            <a:ext cx="336550" cy="457200"/>
          </a:xfrm>
          <a:prstGeom prst="rect">
            <a:avLst/>
          </a:prstGeom>
          <a:solidFill>
            <a:schemeClr val="bg1"/>
          </a:solidFill>
          <a:ln w="12700">
            <a:noFill/>
            <a:miter lim="800000"/>
            <a:headEnd/>
            <a:tailEnd/>
          </a:ln>
          <a:effectLst/>
        </p:spPr>
        <p:txBody>
          <a:bodyPr wrap="none">
            <a:spAutoFit/>
          </a:bodyPr>
          <a:lstStyle/>
          <a:p>
            <a:pPr eaLnBrk="0" hangingPunct="0"/>
            <a:r>
              <a:rPr lang="en-US" sz="2400" b="1">
                <a:latin typeface="Times New Roman" pitchFamily="18" charset="0"/>
              </a:rPr>
              <a:t>8</a:t>
            </a:r>
          </a:p>
        </p:txBody>
      </p:sp>
      <p:sp>
        <p:nvSpPr>
          <p:cNvPr id="275473" name="Rectangle 17"/>
          <p:cNvSpPr>
            <a:spLocks noChangeArrowheads="1"/>
          </p:cNvSpPr>
          <p:nvPr/>
        </p:nvSpPr>
        <p:spPr bwMode="auto">
          <a:xfrm>
            <a:off x="2971800" y="4495800"/>
            <a:ext cx="336550" cy="457200"/>
          </a:xfrm>
          <a:prstGeom prst="rect">
            <a:avLst/>
          </a:prstGeom>
          <a:solidFill>
            <a:schemeClr val="bg1"/>
          </a:solidFill>
          <a:ln w="12700">
            <a:noFill/>
            <a:miter lim="800000"/>
            <a:headEnd/>
            <a:tailEnd/>
          </a:ln>
          <a:effectLst/>
        </p:spPr>
        <p:txBody>
          <a:bodyPr wrap="none">
            <a:spAutoFit/>
          </a:bodyPr>
          <a:lstStyle/>
          <a:p>
            <a:pPr eaLnBrk="0" hangingPunct="0"/>
            <a:r>
              <a:rPr lang="en-US" sz="2400" b="1">
                <a:latin typeface="Times New Roman" pitchFamily="18" charset="0"/>
              </a:rPr>
              <a:t>3</a:t>
            </a:r>
          </a:p>
        </p:txBody>
      </p:sp>
      <p:sp>
        <p:nvSpPr>
          <p:cNvPr id="275474" name="Rectangle 18"/>
          <p:cNvSpPr>
            <a:spLocks noChangeArrowheads="1"/>
          </p:cNvSpPr>
          <p:nvPr/>
        </p:nvSpPr>
        <p:spPr bwMode="auto">
          <a:xfrm>
            <a:off x="5562600" y="4267200"/>
            <a:ext cx="336550" cy="457200"/>
          </a:xfrm>
          <a:prstGeom prst="rect">
            <a:avLst/>
          </a:prstGeom>
          <a:solidFill>
            <a:schemeClr val="bg1"/>
          </a:solidFill>
          <a:ln w="12700">
            <a:noFill/>
            <a:miter lim="800000"/>
            <a:headEnd/>
            <a:tailEnd/>
          </a:ln>
          <a:effectLst/>
        </p:spPr>
        <p:txBody>
          <a:bodyPr wrap="none">
            <a:spAutoFit/>
          </a:bodyPr>
          <a:lstStyle/>
          <a:p>
            <a:pPr eaLnBrk="0" hangingPunct="0"/>
            <a:r>
              <a:rPr lang="en-US" sz="2400" b="1">
                <a:latin typeface="Times New Roman" pitchFamily="18" charset="0"/>
              </a:rPr>
              <a:t>3</a:t>
            </a:r>
          </a:p>
        </p:txBody>
      </p:sp>
      <p:pic>
        <p:nvPicPr>
          <p:cNvPr id="275475" name="Picture 19" descr="P9210226"/>
          <p:cNvPicPr>
            <a:picLocks noChangeAspect="1" noChangeArrowheads="1"/>
          </p:cNvPicPr>
          <p:nvPr/>
        </p:nvPicPr>
        <p:blipFill>
          <a:blip r:embed="rId4" cstate="print"/>
          <a:srcRect/>
          <a:stretch>
            <a:fillRect/>
          </a:stretch>
        </p:blipFill>
        <p:spPr bwMode="auto">
          <a:xfrm>
            <a:off x="6096000" y="685800"/>
            <a:ext cx="3048000" cy="2435225"/>
          </a:xfrm>
          <a:prstGeom prst="rect">
            <a:avLst/>
          </a:prstGeom>
          <a:noFill/>
          <a:ln w="9525">
            <a:solidFill>
              <a:schemeClr val="tx2"/>
            </a:solidFill>
            <a:miter lim="800000"/>
            <a:headEnd/>
            <a:tailEnd/>
          </a:ln>
        </p:spPr>
      </p:pic>
      <p:pic>
        <p:nvPicPr>
          <p:cNvPr id="275476" name="Picture 20" descr="T1-4 corpectomy Tplate"/>
          <p:cNvPicPr>
            <a:picLocks noGrp="1" noChangeAspect="1" noChangeArrowheads="1"/>
          </p:cNvPicPr>
          <p:nvPr>
            <p:ph idx="1"/>
          </p:nvPr>
        </p:nvPicPr>
        <p:blipFill>
          <a:blip r:embed="rId5" cstate="print"/>
          <a:stretch>
            <a:fillRect/>
          </a:stretch>
        </p:blipFill>
        <p:spPr>
          <a:xfrm>
            <a:off x="3409950" y="2651125"/>
            <a:ext cx="3657600" cy="2743200"/>
          </a:xfrm>
          <a:noFill/>
          <a:ln>
            <a:solidFill>
              <a:srgbClr val="FF0000"/>
            </a:solidFill>
          </a:ln>
        </p:spPr>
      </p:pic>
      <p:sp>
        <p:nvSpPr>
          <p:cNvPr id="275477" name="Text Box 21"/>
          <p:cNvSpPr txBox="1">
            <a:spLocks noChangeArrowheads="1"/>
          </p:cNvSpPr>
          <p:nvPr/>
        </p:nvSpPr>
        <p:spPr bwMode="auto">
          <a:xfrm>
            <a:off x="3276600" y="6521450"/>
            <a:ext cx="2209800" cy="336550"/>
          </a:xfrm>
          <a:prstGeom prst="rect">
            <a:avLst/>
          </a:prstGeom>
          <a:noFill/>
          <a:ln w="9525">
            <a:noFill/>
            <a:miter lim="800000"/>
            <a:headEnd/>
            <a:tailEnd/>
          </a:ln>
          <a:effectLst/>
        </p:spPr>
        <p:txBody>
          <a:bodyPr>
            <a:spAutoFit/>
          </a:bodyPr>
          <a:lstStyle/>
          <a:p>
            <a:r>
              <a:rPr lang="en-US" sz="1600" b="1">
                <a:solidFill>
                  <a:schemeClr val="bg1"/>
                </a:solidFill>
                <a:latin typeface="Arial Narrow" pitchFamily="34" charset="0"/>
              </a:rPr>
              <a:t>Courtesy Micheal O’Brien</a:t>
            </a:r>
          </a:p>
        </p:txBody>
      </p:sp>
      <p:sp>
        <p:nvSpPr>
          <p:cNvPr id="275478" name="Rectangle 22"/>
          <p:cNvSpPr>
            <a:spLocks noChangeArrowheads="1"/>
          </p:cNvSpPr>
          <p:nvPr/>
        </p:nvSpPr>
        <p:spPr bwMode="auto">
          <a:xfrm>
            <a:off x="0" y="85725"/>
            <a:ext cx="9144000" cy="503238"/>
          </a:xfrm>
          <a:prstGeom prst="rect">
            <a:avLst/>
          </a:prstGeom>
          <a:noFill/>
          <a:ln w="9525">
            <a:noFill/>
            <a:miter lim="800000"/>
            <a:headEnd/>
            <a:tailEnd/>
          </a:ln>
          <a:effectLst/>
        </p:spPr>
        <p:txBody>
          <a:bodyPr anchor="ctr">
            <a:spAutoFit/>
          </a:bodyPr>
          <a:lstStyle/>
          <a:p>
            <a:r>
              <a:rPr lang="ru-RU" sz="2700" b="1" dirty="0" err="1">
                <a:solidFill>
                  <a:srgbClr val="FFFF00"/>
                </a:solidFill>
                <a:effectLst>
                  <a:outerShdw blurRad="38100" dist="38100" dir="2700000" algn="tl">
                    <a:srgbClr val="FFFFFF"/>
                  </a:outerShdw>
                </a:effectLst>
              </a:rPr>
              <a:t>Товщина</a:t>
            </a:r>
            <a:r>
              <a:rPr lang="ru-RU" sz="2700" b="1" dirty="0">
                <a:solidFill>
                  <a:srgbClr val="FFFF00"/>
                </a:solidFill>
                <a:effectLst>
                  <a:outerShdw blurRad="38100" dist="38100" dir="2700000" algn="tl">
                    <a:srgbClr val="FFFFFF"/>
                  </a:outerShdw>
                </a:effectLst>
              </a:rPr>
              <a:t> </a:t>
            </a:r>
            <a:r>
              <a:rPr lang="ru-RU" sz="2700" b="1" dirty="0" err="1">
                <a:solidFill>
                  <a:srgbClr val="FFFF00"/>
                </a:solidFill>
                <a:effectLst>
                  <a:outerShdw blurRad="38100" dist="38100" dir="2700000" algn="tl">
                    <a:srgbClr val="FFFFFF"/>
                  </a:outerShdw>
                </a:effectLst>
              </a:rPr>
              <a:t>потиличної</a:t>
            </a:r>
            <a:r>
              <a:rPr lang="ru-RU" sz="2700" b="1" dirty="0">
                <a:solidFill>
                  <a:srgbClr val="FFFF00"/>
                </a:solidFill>
                <a:effectLst>
                  <a:outerShdw blurRad="38100" dist="38100" dir="2700000" algn="tl">
                    <a:srgbClr val="FFFFFF"/>
                  </a:outerShdw>
                </a:effectLst>
              </a:rPr>
              <a:t> </a:t>
            </a:r>
            <a:r>
              <a:rPr lang="ru-RU" sz="2700" b="1" dirty="0" err="1">
                <a:solidFill>
                  <a:srgbClr val="FFFF00"/>
                </a:solidFill>
                <a:effectLst>
                  <a:outerShdw blurRad="38100" dist="38100" dir="2700000" algn="tl">
                    <a:srgbClr val="FFFFFF"/>
                  </a:outerShdw>
                </a:effectLst>
              </a:rPr>
              <a:t>кістки</a:t>
            </a:r>
            <a:r>
              <a:rPr lang="ru-RU" sz="2700" b="1" dirty="0">
                <a:solidFill>
                  <a:srgbClr val="FFFF00"/>
                </a:solidFill>
                <a:effectLst>
                  <a:outerShdw blurRad="38100" dist="38100" dir="2700000" algn="tl">
                    <a:srgbClr val="FFFFFF"/>
                  </a:outerShdw>
                </a:effectLst>
              </a:rPr>
              <a:t> в </a:t>
            </a:r>
            <a:r>
              <a:rPr lang="ru-RU" sz="2700" b="1" dirty="0" err="1">
                <a:solidFill>
                  <a:srgbClr val="FFFF00"/>
                </a:solidFill>
                <a:effectLst>
                  <a:outerShdw blurRad="38100" dist="38100" dir="2700000" algn="tl">
                    <a:srgbClr val="FFFFFF"/>
                  </a:outerShdw>
                </a:effectLst>
              </a:rPr>
              <a:t>різних</a:t>
            </a:r>
            <a:r>
              <a:rPr lang="ru-RU" sz="2700" b="1" dirty="0">
                <a:solidFill>
                  <a:srgbClr val="FFFF00"/>
                </a:solidFill>
                <a:effectLst>
                  <a:outerShdw blurRad="38100" dist="38100" dir="2700000" algn="tl">
                    <a:srgbClr val="FFFFFF"/>
                  </a:outerShdw>
                </a:effectLst>
              </a:rPr>
              <a:t> </a:t>
            </a:r>
            <a:r>
              <a:rPr lang="ru-RU" sz="2700" b="1" dirty="0" err="1" smtClean="0">
                <a:solidFill>
                  <a:srgbClr val="FFFF00"/>
                </a:solidFill>
                <a:effectLst>
                  <a:outerShdw blurRad="38100" dist="38100" dir="2700000" algn="tl">
                    <a:srgbClr val="FFFFFF"/>
                  </a:outerShdw>
                </a:effectLst>
              </a:rPr>
              <a:t>ділянках</a:t>
            </a:r>
            <a:r>
              <a:rPr lang="ru-RU" sz="2700" b="1" dirty="0" smtClean="0">
                <a:solidFill>
                  <a:srgbClr val="FFFF00"/>
                </a:solidFill>
                <a:effectLst>
                  <a:outerShdw blurRad="38100" dist="38100" dir="2700000" algn="tl">
                    <a:srgbClr val="FFFFFF"/>
                  </a:outerShdw>
                </a:effectLst>
              </a:rPr>
              <a:t> </a:t>
            </a:r>
            <a:r>
              <a:rPr lang="en-US" sz="2700" b="1" dirty="0" smtClean="0">
                <a:solidFill>
                  <a:srgbClr val="FFFF00"/>
                </a:solidFill>
                <a:effectLst>
                  <a:outerShdw blurRad="38100" dist="38100" dir="2700000" algn="tl">
                    <a:srgbClr val="FFFFFF"/>
                  </a:outerShdw>
                </a:effectLst>
              </a:rPr>
              <a:t>(</a:t>
            </a:r>
            <a:r>
              <a:rPr lang="ru-RU" sz="2700" b="1" dirty="0">
                <a:solidFill>
                  <a:srgbClr val="FFFF00"/>
                </a:solidFill>
                <a:effectLst>
                  <a:outerShdw blurRad="38100" dist="38100" dir="2700000" algn="tl">
                    <a:srgbClr val="FFFFFF"/>
                  </a:outerShdw>
                </a:effectLst>
              </a:rPr>
              <a:t>мм</a:t>
            </a:r>
            <a:r>
              <a:rPr lang="en-US" sz="2700" b="1" dirty="0">
                <a:solidFill>
                  <a:srgbClr val="FFFF00"/>
                </a:solidFill>
                <a:effectLst>
                  <a:outerShdw blurRad="38100" dist="38100" dir="2700000" algn="tl">
                    <a:srgbClr val="FFFFFF"/>
                  </a:outerShdw>
                </a:effectLst>
              </a:rPr>
              <a:t>)</a:t>
            </a:r>
            <a:endParaRPr lang="ru-RU" sz="2700" b="1" dirty="0">
              <a:solidFill>
                <a:srgbClr val="FFFF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5458"/>
                                        </p:tgtEl>
                                        <p:attrNameLst>
                                          <p:attrName>style.visibility</p:attrName>
                                        </p:attrNameLst>
                                      </p:cBhvr>
                                      <p:to>
                                        <p:strVal val="visible"/>
                                      </p:to>
                                    </p:set>
                                    <p:animEffect transition="in" filter="dissolve">
                                      <p:cBhvr>
                                        <p:cTn id="7" dur="500"/>
                                        <p:tgtEl>
                                          <p:spTgt spid="27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p:cNvPicPr>
            <a:picLocks noChangeAspect="1" noChangeArrowheads="1"/>
          </p:cNvPicPr>
          <p:nvPr/>
        </p:nvPicPr>
        <p:blipFill>
          <a:blip r:embed="rId2" cstate="print"/>
          <a:srcRect/>
          <a:stretch>
            <a:fillRect/>
          </a:stretch>
        </p:blipFill>
        <p:spPr bwMode="auto">
          <a:xfrm>
            <a:off x="0" y="4165600"/>
            <a:ext cx="3505200" cy="2692400"/>
          </a:xfrm>
          <a:prstGeom prst="rect">
            <a:avLst/>
          </a:prstGeom>
          <a:noFill/>
          <a:ln w="9525">
            <a:noFill/>
            <a:miter lim="800000"/>
            <a:headEnd/>
            <a:tailEnd/>
          </a:ln>
          <a:effectLst/>
        </p:spPr>
      </p:pic>
      <p:pic>
        <p:nvPicPr>
          <p:cNvPr id="277508" name="Picture 4"/>
          <p:cNvPicPr>
            <a:picLocks noChangeAspect="1" noChangeArrowheads="1"/>
          </p:cNvPicPr>
          <p:nvPr/>
        </p:nvPicPr>
        <p:blipFill>
          <a:blip r:embed="rId3" cstate="print"/>
          <a:srcRect/>
          <a:stretch>
            <a:fillRect/>
          </a:stretch>
        </p:blipFill>
        <p:spPr bwMode="auto">
          <a:xfrm>
            <a:off x="0" y="687388"/>
            <a:ext cx="3581400" cy="3509962"/>
          </a:xfrm>
          <a:prstGeom prst="rect">
            <a:avLst/>
          </a:prstGeom>
          <a:noFill/>
          <a:ln w="9525">
            <a:noFill/>
            <a:miter lim="800000"/>
            <a:headEnd/>
            <a:tailEnd/>
          </a:ln>
          <a:effectLst/>
        </p:spPr>
      </p:pic>
      <p:pic>
        <p:nvPicPr>
          <p:cNvPr id="277509" name="Picture 5"/>
          <p:cNvPicPr>
            <a:picLocks noChangeAspect="1" noChangeArrowheads="1"/>
          </p:cNvPicPr>
          <p:nvPr/>
        </p:nvPicPr>
        <p:blipFill>
          <a:blip r:embed="rId4" cstate="print"/>
          <a:srcRect/>
          <a:stretch>
            <a:fillRect/>
          </a:stretch>
        </p:blipFill>
        <p:spPr bwMode="auto">
          <a:xfrm>
            <a:off x="3505200" y="1398588"/>
            <a:ext cx="5638800" cy="5459412"/>
          </a:xfrm>
          <a:prstGeom prst="rect">
            <a:avLst/>
          </a:prstGeom>
          <a:noFill/>
          <a:ln w="9525">
            <a:noFill/>
            <a:miter lim="800000"/>
            <a:headEnd/>
            <a:tailEnd/>
          </a:ln>
          <a:effectLst/>
        </p:spPr>
      </p:pic>
      <p:sp>
        <p:nvSpPr>
          <p:cNvPr id="277510" name="Rectangle 6"/>
          <p:cNvSpPr>
            <a:spLocks noGrp="1" noChangeArrowheads="1"/>
          </p:cNvSpPr>
          <p:nvPr>
            <p:ph type="title"/>
          </p:nvPr>
        </p:nvSpPr>
        <p:spPr>
          <a:xfrm>
            <a:off x="1981200" y="0"/>
            <a:ext cx="9144000" cy="639763"/>
          </a:xfrm>
          <a:noFill/>
          <a:ln/>
        </p:spPr>
        <p:txBody>
          <a:bodyPr>
            <a:normAutofit fontScale="90000"/>
          </a:bodyPr>
          <a:lstStyle/>
          <a:p>
            <a:r>
              <a:rPr lang="ru-RU"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Транспедикулярна</a:t>
            </a:r>
            <a:r>
              <a:rPr lang="ru-RU" b="1" i="1" dirty="0" smtClean="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фіксація</a:t>
            </a:r>
            <a:endParaRPr lang="ru-RU"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cstate="print"/>
          <a:srcRect/>
          <a:stretch>
            <a:fillRect/>
          </a:stretch>
        </p:blipFill>
        <p:spPr bwMode="auto">
          <a:xfrm>
            <a:off x="0" y="0"/>
            <a:ext cx="2965450" cy="6858000"/>
          </a:xfrm>
          <a:prstGeom prst="rect">
            <a:avLst/>
          </a:prstGeom>
          <a:noFill/>
          <a:ln w="9525">
            <a:noFill/>
            <a:miter lim="800000"/>
            <a:headEnd/>
            <a:tailEnd/>
          </a:ln>
          <a:effectLst/>
        </p:spPr>
      </p:pic>
      <p:pic>
        <p:nvPicPr>
          <p:cNvPr id="278531" name="Picture 3"/>
          <p:cNvPicPr>
            <a:picLocks noChangeAspect="1" noChangeArrowheads="1"/>
          </p:cNvPicPr>
          <p:nvPr/>
        </p:nvPicPr>
        <p:blipFill>
          <a:blip r:embed="rId3" cstate="print"/>
          <a:srcRect/>
          <a:stretch>
            <a:fillRect/>
          </a:stretch>
        </p:blipFill>
        <p:spPr bwMode="auto">
          <a:xfrm>
            <a:off x="5791200" y="3505200"/>
            <a:ext cx="3352800" cy="3352800"/>
          </a:xfrm>
          <a:prstGeom prst="rect">
            <a:avLst/>
          </a:prstGeom>
          <a:noFill/>
          <a:ln w="9525">
            <a:noFill/>
            <a:miter lim="800000"/>
            <a:headEnd/>
            <a:tailEnd/>
          </a:ln>
          <a:effectLst/>
        </p:spPr>
      </p:pic>
      <p:pic>
        <p:nvPicPr>
          <p:cNvPr id="278532" name="Picture 4"/>
          <p:cNvPicPr>
            <a:picLocks noChangeAspect="1" noChangeArrowheads="1"/>
          </p:cNvPicPr>
          <p:nvPr/>
        </p:nvPicPr>
        <p:blipFill>
          <a:blip r:embed="rId4" cstate="print"/>
          <a:srcRect/>
          <a:stretch>
            <a:fillRect/>
          </a:stretch>
        </p:blipFill>
        <p:spPr bwMode="auto">
          <a:xfrm>
            <a:off x="2819400" y="0"/>
            <a:ext cx="2973388" cy="6858000"/>
          </a:xfrm>
          <a:prstGeom prst="rect">
            <a:avLst/>
          </a:prstGeom>
          <a:noFill/>
          <a:ln w="9525">
            <a:noFill/>
            <a:miter lim="800000"/>
            <a:headEnd/>
            <a:tailEnd/>
          </a:ln>
          <a:effectLst/>
        </p:spPr>
      </p:pic>
      <p:sp>
        <p:nvSpPr>
          <p:cNvPr id="278533" name="Rectangle 5"/>
          <p:cNvSpPr>
            <a:spLocks noGrp="1" noChangeArrowheads="1"/>
          </p:cNvSpPr>
          <p:nvPr>
            <p:ph type="title"/>
          </p:nvPr>
        </p:nvSpPr>
        <p:spPr>
          <a:xfrm>
            <a:off x="5486400" y="457200"/>
            <a:ext cx="4114799" cy="2514600"/>
          </a:xfrm>
        </p:spPr>
        <p:txBody>
          <a:bodyPr/>
          <a:lstStyle/>
          <a:p>
            <a:r>
              <a:rPr lang="ru-RU"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Компоненти</a:t>
            </a:r>
            <a:r>
              <a:rPr lang="ru-RU" sz="2800" b="1" i="1" dirty="0">
                <a:solidFill>
                  <a:srgbClr val="FF0000"/>
                </a:solidFill>
                <a:effectLst>
                  <a:outerShdw blurRad="38100" dist="38100" dir="2700000" algn="tl">
                    <a:srgbClr val="C0C0C0"/>
                  </a:outerShdw>
                </a:effectLst>
                <a:latin typeface="Times New Roman" pitchFamily="18" charset="0"/>
                <a:cs typeface="Times New Roman" pitchFamily="18" charset="0"/>
              </a:rPr>
              <a:t> для </a:t>
            </a:r>
            <a:r>
              <a:rPr lang="ru-RU"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з'єднання</a:t>
            </a:r>
            <a:r>
              <a:rPr lang="ru-RU"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різних</a:t>
            </a:r>
            <a:r>
              <a:rPr lang="ru-RU"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ru-RU" sz="2800" b="1" i="1" dirty="0" err="1" smtClean="0">
                <a:solidFill>
                  <a:srgbClr val="FF0000"/>
                </a:solidFill>
                <a:effectLst>
                  <a:outerShdw blurRad="38100" dist="38100" dir="2700000" algn="tl">
                    <a:srgbClr val="C0C0C0"/>
                  </a:outerShdw>
                </a:effectLst>
                <a:latin typeface="Times New Roman" pitchFamily="18" charset="0"/>
                <a:cs typeface="Times New Roman" pitchFamily="18" charset="0"/>
              </a:rPr>
              <a:t>транспедикулярних</a:t>
            </a:r>
            <a:r>
              <a:rPr lang="ru-RU" sz="2800" b="1" i="1" dirty="0" smtClean="0">
                <a:solidFill>
                  <a:srgbClr val="FF0000"/>
                </a:solidFill>
                <a:effectLst>
                  <a:outerShdw blurRad="38100" dist="38100" dir="2700000" algn="tl">
                    <a:srgbClr val="C0C0C0"/>
                  </a:outerShdw>
                </a:effectLst>
                <a:latin typeface="Times New Roman" pitchFamily="18" charset="0"/>
                <a:cs typeface="Times New Roman" pitchFamily="18" charset="0"/>
              </a:rPr>
              <a:t> систем</a:t>
            </a:r>
            <a:endParaRPr lang="ru-RU" sz="48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3" cstate="print"/>
          <a:srcRect/>
          <a:stretch>
            <a:fillRect/>
          </a:stretch>
        </p:blipFill>
        <p:spPr bwMode="auto">
          <a:xfrm>
            <a:off x="0" y="0"/>
            <a:ext cx="4191000" cy="2859088"/>
          </a:xfrm>
          <a:prstGeom prst="rect">
            <a:avLst/>
          </a:prstGeom>
          <a:noFill/>
          <a:ln w="9525">
            <a:noFill/>
            <a:miter lim="800000"/>
            <a:headEnd/>
            <a:tailEnd/>
          </a:ln>
          <a:effectLst/>
        </p:spPr>
      </p:pic>
      <p:pic>
        <p:nvPicPr>
          <p:cNvPr id="279555" name="Picture 3"/>
          <p:cNvPicPr>
            <a:picLocks noChangeAspect="1" noChangeArrowheads="1"/>
          </p:cNvPicPr>
          <p:nvPr/>
        </p:nvPicPr>
        <p:blipFill>
          <a:blip r:embed="rId4" cstate="print"/>
          <a:srcRect/>
          <a:stretch>
            <a:fillRect/>
          </a:stretch>
        </p:blipFill>
        <p:spPr bwMode="auto">
          <a:xfrm>
            <a:off x="0" y="2743200"/>
            <a:ext cx="2286000" cy="2209800"/>
          </a:xfrm>
          <a:prstGeom prst="rect">
            <a:avLst/>
          </a:prstGeom>
          <a:noFill/>
          <a:ln w="9525">
            <a:noFill/>
            <a:miter lim="800000"/>
            <a:headEnd/>
            <a:tailEnd/>
          </a:ln>
          <a:effectLst/>
        </p:spPr>
      </p:pic>
      <p:graphicFrame>
        <p:nvGraphicFramePr>
          <p:cNvPr id="279556" name="Object 4"/>
          <p:cNvGraphicFramePr>
            <a:graphicFrameLocks noGrp="1" noChangeAspect="1"/>
          </p:cNvGraphicFramePr>
          <p:nvPr>
            <p:ph sz="half" idx="1"/>
          </p:nvPr>
        </p:nvGraphicFramePr>
        <p:xfrm>
          <a:off x="0" y="4930775"/>
          <a:ext cx="3275013" cy="1927225"/>
        </p:xfrm>
        <a:graphic>
          <a:graphicData uri="http://schemas.openxmlformats.org/presentationml/2006/ole">
            <p:oleObj spid="_x0000_s94558" name="Photo Editor Photo" r:id="rId5" imgW="4466667" imgH="2629267" progId="">
              <p:embed/>
            </p:oleObj>
          </a:graphicData>
        </a:graphic>
      </p:graphicFrame>
      <p:graphicFrame>
        <p:nvGraphicFramePr>
          <p:cNvPr id="279557" name="Object 5"/>
          <p:cNvGraphicFramePr>
            <a:graphicFrameLocks noGrp="1" noChangeAspect="1"/>
          </p:cNvGraphicFramePr>
          <p:nvPr>
            <p:ph sz="quarter" idx="2"/>
          </p:nvPr>
        </p:nvGraphicFramePr>
        <p:xfrm>
          <a:off x="2514600" y="2362200"/>
          <a:ext cx="2182813" cy="2185988"/>
        </p:xfrm>
        <a:graphic>
          <a:graphicData uri="http://schemas.openxmlformats.org/presentationml/2006/ole">
            <p:oleObj spid="_x0000_s94559" name="Document" r:id="rId6" imgW="4287012" imgH="4293108" progId="">
              <p:embed/>
            </p:oleObj>
          </a:graphicData>
        </a:graphic>
      </p:graphicFrame>
      <p:graphicFrame>
        <p:nvGraphicFramePr>
          <p:cNvPr id="279562" name="Object 10"/>
          <p:cNvGraphicFramePr>
            <a:graphicFrameLocks noGrp="1" noChangeAspect="1"/>
          </p:cNvGraphicFramePr>
          <p:nvPr>
            <p:ph sz="quarter" idx="3"/>
          </p:nvPr>
        </p:nvGraphicFramePr>
        <p:xfrm>
          <a:off x="4953000" y="1981200"/>
          <a:ext cx="2187575" cy="2187575"/>
        </p:xfrm>
        <a:graphic>
          <a:graphicData uri="http://schemas.openxmlformats.org/presentationml/2006/ole">
            <p:oleObj spid="_x0000_s94560" name="Photo Editor Photo" r:id="rId7" imgW="3115110" imgH="3115110" progId="">
              <p:embed/>
            </p:oleObj>
          </a:graphicData>
        </a:graphic>
      </p:graphicFrame>
      <p:pic>
        <p:nvPicPr>
          <p:cNvPr id="279558" name="Picture 6"/>
          <p:cNvPicPr>
            <a:picLocks noChangeAspect="1" noChangeArrowheads="1"/>
          </p:cNvPicPr>
          <p:nvPr/>
        </p:nvPicPr>
        <p:blipFill>
          <a:blip r:embed="rId8" cstate="print"/>
          <a:srcRect/>
          <a:stretch>
            <a:fillRect/>
          </a:stretch>
        </p:blipFill>
        <p:spPr bwMode="auto">
          <a:xfrm>
            <a:off x="5029200" y="0"/>
            <a:ext cx="4114800" cy="1822450"/>
          </a:xfrm>
          <a:prstGeom prst="rect">
            <a:avLst/>
          </a:prstGeom>
          <a:noFill/>
          <a:ln w="9525">
            <a:noFill/>
            <a:miter lim="800000"/>
            <a:headEnd/>
            <a:tailEnd/>
          </a:ln>
          <a:effectLst/>
        </p:spPr>
      </p:pic>
      <p:pic>
        <p:nvPicPr>
          <p:cNvPr id="279559" name="Picture 7"/>
          <p:cNvPicPr>
            <a:picLocks noChangeAspect="1" noChangeArrowheads="1"/>
          </p:cNvPicPr>
          <p:nvPr/>
        </p:nvPicPr>
        <p:blipFill>
          <a:blip r:embed="rId9" cstate="print"/>
          <a:srcRect/>
          <a:stretch>
            <a:fillRect/>
          </a:stretch>
        </p:blipFill>
        <p:spPr bwMode="auto">
          <a:xfrm>
            <a:off x="3505200" y="4495800"/>
            <a:ext cx="2005013" cy="2362200"/>
          </a:xfrm>
          <a:prstGeom prst="rect">
            <a:avLst/>
          </a:prstGeom>
          <a:noFill/>
          <a:ln w="9525">
            <a:noFill/>
            <a:miter lim="800000"/>
            <a:headEnd/>
            <a:tailEnd/>
          </a:ln>
          <a:effectLst/>
        </p:spPr>
      </p:pic>
      <p:pic>
        <p:nvPicPr>
          <p:cNvPr id="279560" name="Picture 8"/>
          <p:cNvPicPr>
            <a:picLocks noChangeAspect="1" noChangeArrowheads="1"/>
          </p:cNvPicPr>
          <p:nvPr/>
        </p:nvPicPr>
        <p:blipFill>
          <a:blip r:embed="rId10" cstate="print"/>
          <a:srcRect/>
          <a:stretch>
            <a:fillRect/>
          </a:stretch>
        </p:blipFill>
        <p:spPr bwMode="auto">
          <a:xfrm>
            <a:off x="7177088" y="1600200"/>
            <a:ext cx="1966912" cy="3200400"/>
          </a:xfrm>
          <a:prstGeom prst="rect">
            <a:avLst/>
          </a:prstGeom>
          <a:noFill/>
          <a:ln w="9525">
            <a:noFill/>
            <a:miter lim="800000"/>
            <a:headEnd/>
            <a:tailEnd/>
          </a:ln>
          <a:effectLst/>
        </p:spPr>
      </p:pic>
      <p:pic>
        <p:nvPicPr>
          <p:cNvPr id="279561" name="Picture 9"/>
          <p:cNvPicPr>
            <a:picLocks noChangeAspect="1" noChangeArrowheads="1"/>
          </p:cNvPicPr>
          <p:nvPr/>
        </p:nvPicPr>
        <p:blipFill>
          <a:blip r:embed="rId11" cstate="print"/>
          <a:srcRect/>
          <a:stretch>
            <a:fillRect/>
          </a:stretch>
        </p:blipFill>
        <p:spPr bwMode="auto">
          <a:xfrm>
            <a:off x="5562600" y="4772025"/>
            <a:ext cx="3581400" cy="20859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3" descr="097b14b4f6a3"/>
          <p:cNvPicPr>
            <a:picLocks noChangeAspect="1" noChangeArrowheads="1"/>
          </p:cNvPicPr>
          <p:nvPr/>
        </p:nvPicPr>
        <p:blipFill>
          <a:blip r:embed="rId2" cstate="print"/>
          <a:srcRect/>
          <a:stretch>
            <a:fillRect/>
          </a:stretch>
        </p:blipFill>
        <p:spPr bwMode="auto">
          <a:xfrm>
            <a:off x="0" y="0"/>
            <a:ext cx="3505200" cy="3505200"/>
          </a:xfrm>
          <a:prstGeom prst="rect">
            <a:avLst/>
          </a:prstGeom>
          <a:noFill/>
        </p:spPr>
      </p:pic>
      <p:pic>
        <p:nvPicPr>
          <p:cNvPr id="262149" name="Picture 5" descr="vetrile_fig3"/>
          <p:cNvPicPr>
            <a:picLocks noChangeAspect="1" noChangeArrowheads="1"/>
          </p:cNvPicPr>
          <p:nvPr/>
        </p:nvPicPr>
        <p:blipFill>
          <a:blip r:embed="rId3" cstate="print"/>
          <a:srcRect/>
          <a:stretch>
            <a:fillRect/>
          </a:stretch>
        </p:blipFill>
        <p:spPr bwMode="auto">
          <a:xfrm>
            <a:off x="0" y="3527425"/>
            <a:ext cx="6553200" cy="3330575"/>
          </a:xfrm>
          <a:prstGeom prst="rect">
            <a:avLst/>
          </a:prstGeom>
          <a:noFill/>
        </p:spPr>
      </p:pic>
      <p:sp>
        <p:nvSpPr>
          <p:cNvPr id="262150" name="Rectangle 6"/>
          <p:cNvSpPr>
            <a:spLocks noChangeArrowheads="1"/>
          </p:cNvSpPr>
          <p:nvPr/>
        </p:nvSpPr>
        <p:spPr bwMode="auto">
          <a:xfrm>
            <a:off x="3505200" y="-47625"/>
            <a:ext cx="5638800" cy="3600450"/>
          </a:xfrm>
          <a:prstGeom prst="rect">
            <a:avLst/>
          </a:prstGeom>
          <a:noFill/>
          <a:ln w="9525">
            <a:noFill/>
            <a:miter lim="800000"/>
            <a:headEnd/>
            <a:tailEnd/>
          </a:ln>
          <a:effectLst/>
        </p:spPr>
        <p:txBody>
          <a:bodyPr anchor="ctr">
            <a:spAutoFit/>
          </a:bodyPr>
          <a:lstStyle/>
          <a:p>
            <a:r>
              <a:rPr lang="ru-RU" sz="2300" dirty="0">
                <a:solidFill>
                  <a:srgbClr val="0000FF"/>
                </a:solidFill>
              </a:rPr>
              <a:t>Хвора 23 </a:t>
            </a:r>
            <a:r>
              <a:rPr lang="ru-RU" sz="2300" dirty="0" smtClean="0">
                <a:solidFill>
                  <a:srgbClr val="0000FF"/>
                </a:solidFill>
              </a:rPr>
              <a:t>роки: </a:t>
            </a:r>
            <a:r>
              <a:rPr lang="ru-RU" sz="2300" dirty="0">
                <a:solidFill>
                  <a:srgbClr val="0000FF"/>
                </a:solidFill>
              </a:rPr>
              <a:t>а) </a:t>
            </a:r>
            <a:r>
              <a:rPr lang="ru-RU" sz="2300" dirty="0" err="1">
                <a:solidFill>
                  <a:srgbClr val="0000FF"/>
                </a:solidFill>
              </a:rPr>
              <a:t>переломовивіх</a:t>
            </a:r>
            <a:r>
              <a:rPr lang="ru-RU" sz="2300" dirty="0">
                <a:solidFill>
                  <a:srgbClr val="0000FF"/>
                </a:solidFill>
              </a:rPr>
              <a:t> Т12, </a:t>
            </a:r>
            <a:r>
              <a:rPr lang="ru-RU" sz="2300" dirty="0" err="1">
                <a:solidFill>
                  <a:srgbClr val="0000FF"/>
                </a:solidFill>
              </a:rPr>
              <a:t>ускладнений</a:t>
            </a:r>
            <a:r>
              <a:rPr lang="ru-RU" sz="2300" dirty="0">
                <a:solidFill>
                  <a:srgbClr val="0000FF"/>
                </a:solidFill>
              </a:rPr>
              <a:t> </a:t>
            </a:r>
            <a:r>
              <a:rPr lang="ru-RU" sz="2300" dirty="0" err="1">
                <a:solidFill>
                  <a:srgbClr val="0000FF"/>
                </a:solidFill>
              </a:rPr>
              <a:t>пошкодженням</a:t>
            </a:r>
            <a:r>
              <a:rPr lang="ru-RU" sz="2300" dirty="0">
                <a:solidFill>
                  <a:srgbClr val="0000FF"/>
                </a:solidFill>
              </a:rPr>
              <a:t> </a:t>
            </a:r>
            <a:r>
              <a:rPr lang="ru-RU" sz="2300" dirty="0" err="1">
                <a:solidFill>
                  <a:srgbClr val="0000FF"/>
                </a:solidFill>
              </a:rPr>
              <a:t>каудальних</a:t>
            </a:r>
            <a:r>
              <a:rPr lang="ru-RU" sz="2300" dirty="0">
                <a:solidFill>
                  <a:srgbClr val="0000FF"/>
                </a:solidFill>
              </a:rPr>
              <a:t> </a:t>
            </a:r>
            <a:r>
              <a:rPr lang="ru-RU" sz="2300" dirty="0" err="1">
                <a:solidFill>
                  <a:srgbClr val="0000FF"/>
                </a:solidFill>
              </a:rPr>
              <a:t>відділів</a:t>
            </a:r>
            <a:r>
              <a:rPr lang="ru-RU" sz="2300" dirty="0">
                <a:solidFill>
                  <a:srgbClr val="0000FF"/>
                </a:solidFill>
              </a:rPr>
              <a:t> спинного </a:t>
            </a:r>
            <a:r>
              <a:rPr lang="ru-RU" sz="2300" dirty="0" err="1">
                <a:solidFill>
                  <a:srgbClr val="0000FF"/>
                </a:solidFill>
              </a:rPr>
              <a:t>мозку</a:t>
            </a:r>
            <a:r>
              <a:rPr lang="ru-RU" sz="2300" dirty="0">
                <a:solidFill>
                  <a:srgbClr val="0000FF"/>
                </a:solidFill>
              </a:rPr>
              <a:t> (</a:t>
            </a:r>
            <a:r>
              <a:rPr lang="ru-RU" sz="2300" dirty="0" err="1">
                <a:solidFill>
                  <a:srgbClr val="0000FF"/>
                </a:solidFill>
              </a:rPr>
              <a:t>мієлограма</a:t>
            </a:r>
            <a:r>
              <a:rPr lang="ru-RU" sz="2300" dirty="0">
                <a:solidFill>
                  <a:srgbClr val="0000FF"/>
                </a:solidFill>
              </a:rPr>
              <a:t> в </a:t>
            </a:r>
            <a:r>
              <a:rPr lang="ru-RU" sz="2300" dirty="0" err="1">
                <a:solidFill>
                  <a:srgbClr val="0000FF"/>
                </a:solidFill>
              </a:rPr>
              <a:t>бічній</a:t>
            </a:r>
            <a:r>
              <a:rPr lang="ru-RU" sz="2300" dirty="0">
                <a:solidFill>
                  <a:srgbClr val="0000FF"/>
                </a:solidFill>
              </a:rPr>
              <a:t> </a:t>
            </a:r>
            <a:r>
              <a:rPr lang="ru-RU" sz="2300" dirty="0" err="1">
                <a:solidFill>
                  <a:srgbClr val="0000FF"/>
                </a:solidFill>
              </a:rPr>
              <a:t>проекції</a:t>
            </a:r>
            <a:r>
              <a:rPr lang="ru-RU" sz="2300" dirty="0">
                <a:solidFill>
                  <a:srgbClr val="0000FF"/>
                </a:solidFill>
              </a:rPr>
              <a:t>); б) </a:t>
            </a:r>
            <a:r>
              <a:rPr lang="ru-RU" sz="2300" dirty="0" err="1">
                <a:solidFill>
                  <a:srgbClr val="0000FF"/>
                </a:solidFill>
              </a:rPr>
              <a:t>проведені</a:t>
            </a:r>
            <a:r>
              <a:rPr lang="ru-RU" sz="2300" dirty="0">
                <a:solidFill>
                  <a:srgbClr val="0000FF"/>
                </a:solidFill>
              </a:rPr>
              <a:t>: </a:t>
            </a:r>
            <a:r>
              <a:rPr lang="ru-RU" sz="2300" dirty="0" err="1">
                <a:solidFill>
                  <a:srgbClr val="0000FF"/>
                </a:solidFill>
              </a:rPr>
              <a:t>відкрита</a:t>
            </a:r>
            <a:r>
              <a:rPr lang="ru-RU" sz="2300" dirty="0">
                <a:solidFill>
                  <a:srgbClr val="0000FF"/>
                </a:solidFill>
              </a:rPr>
              <a:t> </a:t>
            </a:r>
            <a:r>
              <a:rPr lang="ru-RU" sz="2300" dirty="0" err="1">
                <a:solidFill>
                  <a:srgbClr val="0000FF"/>
                </a:solidFill>
              </a:rPr>
              <a:t>репозиція</a:t>
            </a:r>
            <a:r>
              <a:rPr lang="ru-RU" sz="2300" dirty="0">
                <a:solidFill>
                  <a:srgbClr val="0000FF"/>
                </a:solidFill>
              </a:rPr>
              <a:t>, </a:t>
            </a:r>
            <a:r>
              <a:rPr lang="ru-RU" sz="2300" dirty="0" err="1">
                <a:solidFill>
                  <a:srgbClr val="0000FF"/>
                </a:solidFill>
              </a:rPr>
              <a:t>ревізія</a:t>
            </a:r>
            <a:r>
              <a:rPr lang="ru-RU" sz="2300" dirty="0">
                <a:solidFill>
                  <a:srgbClr val="0000FF"/>
                </a:solidFill>
              </a:rPr>
              <a:t> спинного </a:t>
            </a:r>
            <a:r>
              <a:rPr lang="ru-RU" sz="2300" dirty="0" err="1">
                <a:solidFill>
                  <a:srgbClr val="0000FF"/>
                </a:solidFill>
              </a:rPr>
              <a:t>мозку</a:t>
            </a:r>
            <a:r>
              <a:rPr lang="ru-RU" sz="2300" dirty="0">
                <a:solidFill>
                  <a:srgbClr val="0000FF"/>
                </a:solidFill>
              </a:rPr>
              <a:t>, </a:t>
            </a:r>
            <a:r>
              <a:rPr lang="ru-RU" sz="2300" dirty="0" err="1">
                <a:solidFill>
                  <a:srgbClr val="0000FF"/>
                </a:solidFill>
              </a:rPr>
              <a:t>фіксація</a:t>
            </a:r>
            <a:r>
              <a:rPr lang="ru-RU" sz="2300" dirty="0">
                <a:solidFill>
                  <a:srgbClr val="0000FF"/>
                </a:solidFill>
              </a:rPr>
              <a:t> </a:t>
            </a:r>
            <a:r>
              <a:rPr lang="ru-RU" sz="2300" dirty="0" err="1" smtClean="0">
                <a:solidFill>
                  <a:srgbClr val="0000FF"/>
                </a:solidFill>
              </a:rPr>
              <a:t>транспедикулярною</a:t>
            </a:r>
            <a:r>
              <a:rPr lang="ru-RU" sz="2300" dirty="0" smtClean="0">
                <a:solidFill>
                  <a:srgbClr val="0000FF"/>
                </a:solidFill>
              </a:rPr>
              <a:t> </a:t>
            </a:r>
            <a:r>
              <a:rPr lang="ru-RU" sz="2300" dirty="0">
                <a:solidFill>
                  <a:srgbClr val="0000FF"/>
                </a:solidFill>
              </a:rPr>
              <a:t>системою, </a:t>
            </a:r>
            <a:r>
              <a:rPr lang="ru-RU" sz="2300" dirty="0" err="1">
                <a:solidFill>
                  <a:srgbClr val="0000FF"/>
                </a:solidFill>
              </a:rPr>
              <a:t>міжтіловий</a:t>
            </a:r>
            <a:r>
              <a:rPr lang="ru-RU" sz="2300" dirty="0">
                <a:solidFill>
                  <a:srgbClr val="0000FF"/>
                </a:solidFill>
              </a:rPr>
              <a:t> </a:t>
            </a:r>
            <a:r>
              <a:rPr lang="ru-RU" sz="2300" dirty="0" err="1">
                <a:solidFill>
                  <a:srgbClr val="0000FF"/>
                </a:solidFill>
              </a:rPr>
              <a:t>спонділодез</a:t>
            </a:r>
            <a:r>
              <a:rPr lang="ru-RU" sz="2300" dirty="0">
                <a:solidFill>
                  <a:srgbClr val="0000FF"/>
                </a:solidFill>
              </a:rPr>
              <a:t> Т12-</a:t>
            </a:r>
            <a:r>
              <a:rPr lang="fr-FR" sz="2300" dirty="0">
                <a:solidFill>
                  <a:srgbClr val="0000FF"/>
                </a:solidFill>
              </a:rPr>
              <a:t>L1 </a:t>
            </a:r>
            <a:r>
              <a:rPr lang="ru-RU" sz="2300" dirty="0" err="1">
                <a:solidFill>
                  <a:srgbClr val="0000FF"/>
                </a:solidFill>
              </a:rPr>
              <a:t>аутотрансплантатом</a:t>
            </a:r>
            <a:r>
              <a:rPr lang="ru-RU" sz="2300" dirty="0">
                <a:solidFill>
                  <a:srgbClr val="0000FF"/>
                </a:solidFill>
              </a:rPr>
              <a:t> з </a:t>
            </a:r>
            <a:r>
              <a:rPr lang="ru-RU" sz="2300" dirty="0" err="1">
                <a:solidFill>
                  <a:srgbClr val="0000FF"/>
                </a:solidFill>
              </a:rPr>
              <a:t>крила</a:t>
            </a:r>
            <a:r>
              <a:rPr lang="ru-RU" sz="2300" dirty="0">
                <a:solidFill>
                  <a:srgbClr val="0000FF"/>
                </a:solidFill>
              </a:rPr>
              <a:t> </a:t>
            </a:r>
            <a:r>
              <a:rPr lang="ru-RU" sz="2300" dirty="0" err="1">
                <a:solidFill>
                  <a:srgbClr val="0000FF"/>
                </a:solidFill>
              </a:rPr>
              <a:t>клубової</a:t>
            </a:r>
            <a:r>
              <a:rPr lang="ru-RU" sz="2300" dirty="0">
                <a:solidFill>
                  <a:srgbClr val="0000FF"/>
                </a:solidFill>
              </a:rPr>
              <a:t> </a:t>
            </a:r>
            <a:r>
              <a:rPr lang="ru-RU" sz="2300" dirty="0" err="1">
                <a:solidFill>
                  <a:srgbClr val="0000FF"/>
                </a:solidFill>
              </a:rPr>
              <a:t>кістки</a:t>
            </a:r>
            <a:endParaRPr lang="ru-RU" sz="2300" dirty="0">
              <a:solidFill>
                <a:srgbClr val="0000FF"/>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ChangeArrowheads="1"/>
          </p:cNvSpPr>
          <p:nvPr/>
        </p:nvSpPr>
        <p:spPr bwMode="auto">
          <a:xfrm>
            <a:off x="685800" y="-4107"/>
            <a:ext cx="4572000" cy="523220"/>
          </a:xfrm>
          <a:prstGeom prst="rect">
            <a:avLst/>
          </a:prstGeom>
          <a:noFill/>
          <a:ln w="9525">
            <a:noFill/>
            <a:miter lim="800000"/>
            <a:headEnd/>
            <a:tailEnd/>
          </a:ln>
          <a:effectLst/>
        </p:spPr>
        <p:txBody>
          <a:bodyPr wrap="square">
            <a:spAutoFit/>
          </a:bodyPr>
          <a:lstStyle/>
          <a:p>
            <a:r>
              <a:rPr lang="ru-RU" sz="2800" b="1" i="1" dirty="0" err="1" smtClean="0">
                <a:solidFill>
                  <a:srgbClr val="FF0000"/>
                </a:solidFill>
                <a:latin typeface="Times New Roman" pitchFamily="18" charset="0"/>
                <a:cs typeface="Times New Roman" pitchFamily="18" charset="0"/>
              </a:rPr>
              <a:t>Ускладнення</a:t>
            </a:r>
            <a:r>
              <a:rPr lang="ru-RU" sz="2800" b="1" i="1" dirty="0" smtClean="0">
                <a:solidFill>
                  <a:srgbClr val="FF0000"/>
                </a:solidFill>
                <a:latin typeface="Times New Roman" pitchFamily="18" charset="0"/>
                <a:cs typeface="Times New Roman" pitchFamily="18" charset="0"/>
              </a:rPr>
              <a:t> </a:t>
            </a:r>
            <a:r>
              <a:rPr lang="ru-RU" sz="2800" b="1" i="1" dirty="0">
                <a:solidFill>
                  <a:srgbClr val="FF0000"/>
                </a:solidFill>
                <a:latin typeface="Times New Roman" pitchFamily="18" charset="0"/>
                <a:cs typeface="Times New Roman" pitchFamily="18" charset="0"/>
              </a:rPr>
              <a:t>ХСМТ</a:t>
            </a:r>
          </a:p>
        </p:txBody>
      </p:sp>
      <p:sp>
        <p:nvSpPr>
          <p:cNvPr id="265220" name="Rectangle 4"/>
          <p:cNvSpPr>
            <a:spLocks noChangeArrowheads="1"/>
          </p:cNvSpPr>
          <p:nvPr/>
        </p:nvSpPr>
        <p:spPr bwMode="auto">
          <a:xfrm>
            <a:off x="0" y="533400"/>
            <a:ext cx="5410200" cy="1323439"/>
          </a:xfrm>
          <a:prstGeom prst="rect">
            <a:avLst/>
          </a:prstGeom>
          <a:noFill/>
          <a:ln w="9525">
            <a:noFill/>
            <a:miter lim="800000"/>
            <a:headEnd/>
            <a:tailEnd/>
          </a:ln>
          <a:effectLst/>
        </p:spPr>
        <p:txBody>
          <a:bodyPr>
            <a:spAutoFit/>
          </a:bodyPr>
          <a:lstStyle/>
          <a:p>
            <a:pPr marL="187325" indent="-187325">
              <a:buFontTx/>
              <a:buChar char="•"/>
            </a:pPr>
            <a:r>
              <a:rPr lang="ru-RU" sz="2000" b="1" dirty="0" err="1">
                <a:solidFill>
                  <a:srgbClr val="0000FF"/>
                </a:solidFill>
                <a:effectLst>
                  <a:outerShdw blurRad="38100" dist="38100" dir="2700000" algn="tl">
                    <a:srgbClr val="FFFFFF"/>
                  </a:outerShdw>
                </a:effectLst>
              </a:rPr>
              <a:t>трофічні</a:t>
            </a:r>
            <a:r>
              <a:rPr lang="ru-RU" sz="2000" b="1" dirty="0">
                <a:solidFill>
                  <a:srgbClr val="0000FF"/>
                </a:solidFill>
                <a:effectLst>
                  <a:outerShdw blurRad="38100" dist="38100" dir="2700000" algn="tl">
                    <a:srgbClr val="FFFFFF"/>
                  </a:outerShdw>
                </a:effectLst>
              </a:rPr>
              <a:t> </a:t>
            </a:r>
            <a:r>
              <a:rPr lang="ru-RU" sz="2000" b="1" dirty="0" err="1">
                <a:solidFill>
                  <a:srgbClr val="0000FF"/>
                </a:solidFill>
                <a:effectLst>
                  <a:outerShdw blurRad="38100" dist="38100" dir="2700000" algn="tl">
                    <a:srgbClr val="FFFFFF"/>
                  </a:outerShdw>
                </a:effectLst>
              </a:rPr>
              <a:t>порушення</a:t>
            </a:r>
            <a:r>
              <a:rPr lang="ru-RU" sz="2000" b="1" dirty="0" smtClean="0">
                <a:solidFill>
                  <a:srgbClr val="0000FF"/>
                </a:solidFill>
                <a:effectLst>
                  <a:outerShdw blurRad="38100" dist="38100" dir="2700000" algn="tl">
                    <a:srgbClr val="FFFFFF"/>
                  </a:outerShdw>
                </a:effectLst>
              </a:rPr>
              <a:t>;</a:t>
            </a:r>
          </a:p>
          <a:p>
            <a:pPr marL="187325" indent="-187325">
              <a:buFontTx/>
              <a:buChar char="•"/>
            </a:pPr>
            <a:r>
              <a:rPr lang="ru-RU" sz="2000" b="1" dirty="0" err="1" smtClean="0">
                <a:solidFill>
                  <a:srgbClr val="0000FF"/>
                </a:solidFill>
                <a:effectLst>
                  <a:outerShdw blurRad="38100" dist="38100" dir="2700000" algn="tl">
                    <a:srgbClr val="FFFFFF"/>
                  </a:outerShdw>
                </a:effectLst>
              </a:rPr>
              <a:t>інфекційно-запальні</a:t>
            </a:r>
            <a:r>
              <a:rPr lang="ru-RU" sz="2000" b="1" dirty="0" smtClean="0">
                <a:solidFill>
                  <a:srgbClr val="0000FF"/>
                </a:solidFill>
                <a:effectLst>
                  <a:outerShdw blurRad="38100" dist="38100" dir="2700000" algn="tl">
                    <a:srgbClr val="FFFFFF"/>
                  </a:outerShdw>
                </a:effectLst>
              </a:rPr>
              <a:t>;</a:t>
            </a:r>
          </a:p>
          <a:p>
            <a:pPr marL="187325" indent="-187325">
              <a:buFontTx/>
              <a:buChar char="•"/>
            </a:pPr>
            <a:r>
              <a:rPr lang="ru-RU" sz="2000" b="1" dirty="0" err="1" smtClean="0">
                <a:solidFill>
                  <a:srgbClr val="0000FF"/>
                </a:solidFill>
                <a:effectLst>
                  <a:outerShdw blurRad="38100" dist="38100" dir="2700000" algn="tl">
                    <a:srgbClr val="FFFFFF"/>
                  </a:outerShdw>
                </a:effectLst>
              </a:rPr>
              <a:t>порушення</a:t>
            </a:r>
            <a:r>
              <a:rPr lang="ru-RU" sz="2000" b="1" dirty="0" smtClean="0">
                <a:solidFill>
                  <a:srgbClr val="0000FF"/>
                </a:solidFill>
                <a:effectLst>
                  <a:outerShdw blurRad="38100" dist="38100" dir="2700000" algn="tl">
                    <a:srgbClr val="FFFFFF"/>
                  </a:outerShdw>
                </a:effectLst>
              </a:rPr>
              <a:t> </a:t>
            </a:r>
            <a:r>
              <a:rPr lang="ru-RU" sz="2000" b="1" dirty="0" err="1">
                <a:solidFill>
                  <a:srgbClr val="0000FF"/>
                </a:solidFill>
                <a:effectLst>
                  <a:outerShdw blurRad="38100" dist="38100" dir="2700000" algn="tl">
                    <a:srgbClr val="FFFFFF"/>
                  </a:outerShdw>
                </a:effectLst>
              </a:rPr>
              <a:t>функції</a:t>
            </a:r>
            <a:r>
              <a:rPr lang="ru-RU" sz="2000" b="1" dirty="0">
                <a:solidFill>
                  <a:srgbClr val="0000FF"/>
                </a:solidFill>
                <a:effectLst>
                  <a:outerShdw blurRad="38100" dist="38100" dir="2700000" algn="tl">
                    <a:srgbClr val="FFFFFF"/>
                  </a:outerShdw>
                </a:effectLst>
              </a:rPr>
              <a:t> </a:t>
            </a:r>
            <a:r>
              <a:rPr lang="ru-RU" sz="2000" b="1" dirty="0" err="1">
                <a:solidFill>
                  <a:srgbClr val="0000FF"/>
                </a:solidFill>
                <a:effectLst>
                  <a:outerShdw blurRad="38100" dist="38100" dir="2700000" algn="tl">
                    <a:srgbClr val="FFFFFF"/>
                  </a:outerShdw>
                </a:effectLst>
              </a:rPr>
              <a:t>тазових</a:t>
            </a:r>
            <a:r>
              <a:rPr lang="ru-RU" sz="2000" b="1" dirty="0">
                <a:solidFill>
                  <a:srgbClr val="0000FF"/>
                </a:solidFill>
                <a:effectLst>
                  <a:outerShdw blurRad="38100" dist="38100" dir="2700000" algn="tl">
                    <a:srgbClr val="FFFFFF"/>
                  </a:outerShdw>
                </a:effectLst>
              </a:rPr>
              <a:t> </a:t>
            </a:r>
            <a:r>
              <a:rPr lang="ru-RU" sz="2000" b="1" dirty="0" err="1" smtClean="0">
                <a:solidFill>
                  <a:srgbClr val="0000FF"/>
                </a:solidFill>
                <a:effectLst>
                  <a:outerShdw blurRad="38100" dist="38100" dir="2700000" algn="tl">
                    <a:srgbClr val="FFFFFF"/>
                  </a:outerShdw>
                </a:effectLst>
              </a:rPr>
              <a:t>органів</a:t>
            </a:r>
            <a:r>
              <a:rPr lang="ru-RU" sz="2000" b="1" dirty="0" smtClean="0">
                <a:solidFill>
                  <a:srgbClr val="0000FF"/>
                </a:solidFill>
                <a:effectLst>
                  <a:outerShdw blurRad="38100" dist="38100" dir="2700000" algn="tl">
                    <a:srgbClr val="FFFFFF"/>
                  </a:outerShdw>
                </a:effectLst>
              </a:rPr>
              <a:t>;</a:t>
            </a:r>
          </a:p>
          <a:p>
            <a:pPr marL="187325" indent="-187325">
              <a:buFontTx/>
              <a:buChar char="•"/>
            </a:pPr>
            <a:r>
              <a:rPr lang="ru-RU" sz="2000" b="1" dirty="0" err="1" smtClean="0">
                <a:solidFill>
                  <a:srgbClr val="0000FF"/>
                </a:solidFill>
                <a:effectLst>
                  <a:outerShdw blurRad="38100" dist="38100" dir="2700000" algn="tl">
                    <a:srgbClr val="FFFFFF"/>
                  </a:outerShdw>
                </a:effectLst>
              </a:rPr>
              <a:t>деформація</a:t>
            </a:r>
            <a:r>
              <a:rPr lang="ru-RU" sz="2000" b="1" dirty="0" smtClean="0">
                <a:solidFill>
                  <a:srgbClr val="0000FF"/>
                </a:solidFill>
                <a:effectLst>
                  <a:outerShdw blurRad="38100" dist="38100" dir="2700000" algn="tl">
                    <a:srgbClr val="FFFFFF"/>
                  </a:outerShdw>
                </a:effectLst>
              </a:rPr>
              <a:t> </a:t>
            </a:r>
            <a:r>
              <a:rPr lang="ru-RU" sz="2000" b="1" dirty="0">
                <a:solidFill>
                  <a:srgbClr val="0000FF"/>
                </a:solidFill>
                <a:effectLst>
                  <a:outerShdw blurRad="38100" dist="38100" dir="2700000" algn="tl">
                    <a:srgbClr val="FFFFFF"/>
                  </a:outerShdw>
                </a:effectLst>
              </a:rPr>
              <a:t>опорно-</a:t>
            </a:r>
            <a:r>
              <a:rPr lang="ru-RU" sz="2000" b="1" dirty="0" err="1">
                <a:solidFill>
                  <a:srgbClr val="0000FF"/>
                </a:solidFill>
                <a:effectLst>
                  <a:outerShdw blurRad="38100" dist="38100" dir="2700000" algn="tl">
                    <a:srgbClr val="FFFFFF"/>
                  </a:outerShdw>
                </a:effectLst>
              </a:rPr>
              <a:t>рухового</a:t>
            </a:r>
            <a:r>
              <a:rPr lang="ru-RU" sz="2000" b="1" dirty="0">
                <a:solidFill>
                  <a:srgbClr val="0000FF"/>
                </a:solidFill>
                <a:effectLst>
                  <a:outerShdw blurRad="38100" dist="38100" dir="2700000" algn="tl">
                    <a:srgbClr val="FFFFFF"/>
                  </a:outerShdw>
                </a:effectLst>
              </a:rPr>
              <a:t> </a:t>
            </a:r>
            <a:r>
              <a:rPr lang="ru-RU" sz="2000" b="1" dirty="0" err="1">
                <a:solidFill>
                  <a:srgbClr val="0000FF"/>
                </a:solidFill>
                <a:effectLst>
                  <a:outerShdw blurRad="38100" dist="38100" dir="2700000" algn="tl">
                    <a:srgbClr val="FFFFFF"/>
                  </a:outerShdw>
                </a:effectLst>
              </a:rPr>
              <a:t>апарату</a:t>
            </a:r>
            <a:endParaRPr lang="ru-RU" b="1" dirty="0">
              <a:solidFill>
                <a:srgbClr val="0000FF"/>
              </a:solidFill>
              <a:effectLst>
                <a:outerShdw blurRad="38100" dist="38100" dir="2700000" algn="tl">
                  <a:srgbClr val="FFFFFF"/>
                </a:outerShdw>
              </a:effectLst>
            </a:endParaRPr>
          </a:p>
        </p:txBody>
      </p:sp>
      <p:pic>
        <p:nvPicPr>
          <p:cNvPr id="265222" name="Picture 6" descr="695160_20041011101743"/>
          <p:cNvPicPr>
            <a:picLocks noChangeAspect="1" noChangeArrowheads="1"/>
          </p:cNvPicPr>
          <p:nvPr/>
        </p:nvPicPr>
        <p:blipFill>
          <a:blip r:embed="rId2" cstate="print"/>
          <a:srcRect/>
          <a:stretch>
            <a:fillRect/>
          </a:stretch>
        </p:blipFill>
        <p:spPr bwMode="auto">
          <a:xfrm>
            <a:off x="5029200" y="3771900"/>
            <a:ext cx="4114800" cy="3086100"/>
          </a:xfrm>
          <a:prstGeom prst="rect">
            <a:avLst/>
          </a:prstGeom>
          <a:noFill/>
        </p:spPr>
      </p:pic>
      <p:sp>
        <p:nvSpPr>
          <p:cNvPr id="265223" name="Rectangle 7"/>
          <p:cNvSpPr>
            <a:spLocks noChangeArrowheads="1"/>
          </p:cNvSpPr>
          <p:nvPr/>
        </p:nvSpPr>
        <p:spPr bwMode="auto">
          <a:xfrm>
            <a:off x="5638800" y="6196549"/>
            <a:ext cx="2012950" cy="366712"/>
          </a:xfrm>
          <a:prstGeom prst="rect">
            <a:avLst/>
          </a:prstGeom>
          <a:noFill/>
          <a:ln w="9525">
            <a:noFill/>
            <a:miter lim="800000"/>
            <a:headEnd/>
            <a:tailEnd/>
          </a:ln>
          <a:effectLst/>
        </p:spPr>
        <p:txBody>
          <a:bodyPr wrap="none" anchor="ctr">
            <a:spAutoFit/>
          </a:bodyPr>
          <a:lstStyle/>
          <a:p>
            <a:r>
              <a:rPr lang="ru-RU" b="1" dirty="0">
                <a:solidFill>
                  <a:srgbClr val="0000FF"/>
                </a:solidFill>
              </a:rPr>
              <a:t>Кристофер </a:t>
            </a:r>
            <a:r>
              <a:rPr lang="ru-RU" b="1" dirty="0" err="1">
                <a:solidFill>
                  <a:srgbClr val="0000FF"/>
                </a:solidFill>
              </a:rPr>
              <a:t>Рив</a:t>
            </a:r>
            <a:r>
              <a:rPr lang="ru-RU" dirty="0">
                <a:solidFill>
                  <a:srgbClr val="0000FF"/>
                </a:solidFill>
              </a:rPr>
              <a:t> </a:t>
            </a:r>
          </a:p>
        </p:txBody>
      </p:sp>
      <p:pic>
        <p:nvPicPr>
          <p:cNvPr id="265225" name="Picture 9" descr="re-02"/>
          <p:cNvPicPr>
            <a:picLocks noChangeAspect="1" noChangeArrowheads="1"/>
          </p:cNvPicPr>
          <p:nvPr/>
        </p:nvPicPr>
        <p:blipFill>
          <a:blip r:embed="rId3" cstate="print"/>
          <a:srcRect/>
          <a:stretch>
            <a:fillRect/>
          </a:stretch>
        </p:blipFill>
        <p:spPr bwMode="auto">
          <a:xfrm>
            <a:off x="7553325" y="2743200"/>
            <a:ext cx="1590675" cy="1905000"/>
          </a:xfrm>
          <a:prstGeom prst="rect">
            <a:avLst/>
          </a:prstGeom>
          <a:noFill/>
        </p:spPr>
      </p:pic>
      <p:pic>
        <p:nvPicPr>
          <p:cNvPr id="265227" name="Picture 11" descr="e37af6ca2e59"/>
          <p:cNvPicPr>
            <a:picLocks noChangeAspect="1" noChangeArrowheads="1"/>
          </p:cNvPicPr>
          <p:nvPr/>
        </p:nvPicPr>
        <p:blipFill>
          <a:blip r:embed="rId4" cstate="print"/>
          <a:srcRect/>
          <a:stretch>
            <a:fillRect/>
          </a:stretch>
        </p:blipFill>
        <p:spPr bwMode="auto">
          <a:xfrm>
            <a:off x="0" y="4114800"/>
            <a:ext cx="3657600" cy="2743200"/>
          </a:xfrm>
          <a:prstGeom prst="rect">
            <a:avLst/>
          </a:prstGeom>
          <a:noFill/>
        </p:spPr>
      </p:pic>
      <p:sp>
        <p:nvSpPr>
          <p:cNvPr id="265228" name="Rectangle 12"/>
          <p:cNvSpPr>
            <a:spLocks noChangeArrowheads="1"/>
          </p:cNvSpPr>
          <p:nvPr/>
        </p:nvSpPr>
        <p:spPr bwMode="auto">
          <a:xfrm>
            <a:off x="2514600" y="5257800"/>
            <a:ext cx="1736725" cy="366713"/>
          </a:xfrm>
          <a:prstGeom prst="rect">
            <a:avLst/>
          </a:prstGeom>
          <a:noFill/>
          <a:ln w="9525">
            <a:noFill/>
            <a:miter lim="800000"/>
            <a:headEnd/>
            <a:tailEnd/>
          </a:ln>
          <a:effectLst/>
        </p:spPr>
        <p:txBody>
          <a:bodyPr wrap="none" anchor="ctr">
            <a:spAutoFit/>
          </a:bodyPr>
          <a:lstStyle/>
          <a:p>
            <a:r>
              <a:rPr lang="ru-RU" b="1" dirty="0">
                <a:solidFill>
                  <a:srgbClr val="0000FF"/>
                </a:solidFill>
              </a:rPr>
              <a:t>Сапог </a:t>
            </a:r>
            <a:r>
              <a:rPr lang="ru-RU" b="1" dirty="0" err="1">
                <a:solidFill>
                  <a:srgbClr val="0000FF"/>
                </a:solidFill>
              </a:rPr>
              <a:t>Дикуля</a:t>
            </a:r>
            <a:endParaRPr lang="ru-RU" dirty="0">
              <a:solidFill>
                <a:srgbClr val="0000FF"/>
              </a:solidFill>
            </a:endParaRPr>
          </a:p>
        </p:txBody>
      </p:sp>
      <p:pic>
        <p:nvPicPr>
          <p:cNvPr id="265230" name="Picture 14" descr="358"/>
          <p:cNvPicPr>
            <a:picLocks noChangeAspect="1" noChangeArrowheads="1"/>
          </p:cNvPicPr>
          <p:nvPr/>
        </p:nvPicPr>
        <p:blipFill>
          <a:blip r:embed="rId5" cstate="print"/>
          <a:srcRect/>
          <a:stretch>
            <a:fillRect/>
          </a:stretch>
        </p:blipFill>
        <p:spPr bwMode="auto">
          <a:xfrm>
            <a:off x="5410200" y="0"/>
            <a:ext cx="3733800" cy="2797175"/>
          </a:xfrm>
          <a:prstGeom prst="rect">
            <a:avLst/>
          </a:prstGeom>
          <a:noFill/>
        </p:spPr>
      </p:pic>
      <p:pic>
        <p:nvPicPr>
          <p:cNvPr id="265232" name="Picture 16" descr="bedsores"/>
          <p:cNvPicPr>
            <a:picLocks noChangeAspect="1" noChangeArrowheads="1"/>
          </p:cNvPicPr>
          <p:nvPr/>
        </p:nvPicPr>
        <p:blipFill>
          <a:blip r:embed="rId6" cstate="print"/>
          <a:srcRect/>
          <a:stretch>
            <a:fillRect/>
          </a:stretch>
        </p:blipFill>
        <p:spPr bwMode="auto">
          <a:xfrm>
            <a:off x="2362200" y="1752600"/>
            <a:ext cx="3038475" cy="2659063"/>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5c61e39672c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42338" name="Rectangle 2"/>
          <p:cNvSpPr>
            <a:spLocks noGrp="1" noChangeArrowheads="1"/>
          </p:cNvSpPr>
          <p:nvPr>
            <p:ph type="title"/>
          </p:nvPr>
        </p:nvSpPr>
        <p:spPr>
          <a:xfrm>
            <a:off x="2133600" y="2362200"/>
            <a:ext cx="8229600" cy="1143000"/>
          </a:xfrm>
        </p:spPr>
        <p:txBody>
          <a:bodyPr/>
          <a:lstStyle/>
          <a:p>
            <a:r>
              <a:rPr lang="ru-RU" b="1" dirty="0">
                <a:solidFill>
                  <a:srgbClr val="FFFF00"/>
                </a:solidFill>
              </a:rPr>
              <a:t>ДЯКУЄМО ЗА УВАГУ!</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38600" y="793155"/>
            <a:ext cx="4648200" cy="5324535"/>
          </a:xfrm>
          <a:prstGeom prst="rect">
            <a:avLst/>
          </a:prstGeom>
        </p:spPr>
        <p:txBody>
          <a:bodyPr wrap="square">
            <a:spAutoFit/>
          </a:bodyPr>
          <a:lstStyle/>
          <a:p>
            <a:pPr algn="just">
              <a:lnSpc>
                <a:spcPts val="2380"/>
              </a:lnSpc>
            </a:pPr>
            <a:r>
              <a:rPr lang="ru-RU" dirty="0" smtClean="0">
                <a:solidFill>
                  <a:srgbClr val="0000FF"/>
                </a:solidFill>
                <a:latin typeface="Times New Roman" panose="02020603050405020304" pitchFamily="18" charset="0"/>
                <a:cs typeface="Times New Roman" panose="02020603050405020304" pitchFamily="18" charset="0"/>
              </a:rPr>
              <a:t>       У </a:t>
            </a:r>
            <a:r>
              <a:rPr lang="ru-RU" dirty="0">
                <a:solidFill>
                  <a:srgbClr val="0000FF"/>
                </a:solidFill>
                <a:latin typeface="Times New Roman" panose="02020603050405020304" pitchFamily="18" charset="0"/>
                <a:cs typeface="Times New Roman" panose="02020603050405020304" pitchFamily="18" charset="0"/>
              </a:rPr>
              <a:t>1937 </a:t>
            </a:r>
            <a:r>
              <a:rPr lang="ru-RU" dirty="0" err="1">
                <a:solidFill>
                  <a:srgbClr val="0000FF"/>
                </a:solidFill>
                <a:latin typeface="Times New Roman" panose="02020603050405020304" pitchFamily="18" charset="0"/>
                <a:cs typeface="Times New Roman" panose="02020603050405020304" pitchFamily="18" charset="0"/>
              </a:rPr>
              <a:t>році</a:t>
            </a:r>
            <a:r>
              <a:rPr lang="ru-RU" dirty="0">
                <a:solidFill>
                  <a:srgbClr val="0000FF"/>
                </a:solidFill>
                <a:latin typeface="Times New Roman" panose="02020603050405020304" pitchFamily="18" charset="0"/>
                <a:cs typeface="Times New Roman" panose="02020603050405020304" pitchFamily="18" charset="0"/>
              </a:rPr>
              <a:t> з </a:t>
            </a:r>
            <a:r>
              <a:rPr lang="ru-RU" dirty="0" err="1">
                <a:solidFill>
                  <a:srgbClr val="0000FF"/>
                </a:solidFill>
                <a:latin typeface="Times New Roman" panose="02020603050405020304" pitchFamily="18" charset="0"/>
                <a:cs typeface="Times New Roman" panose="02020603050405020304" pitchFamily="18" charset="0"/>
              </a:rPr>
              <a:t>ініціативи</a:t>
            </a:r>
            <a:r>
              <a:rPr lang="ru-RU" dirty="0">
                <a:solidFill>
                  <a:srgbClr val="0000FF"/>
                </a:solidFill>
                <a:latin typeface="Times New Roman" panose="02020603050405020304" pitchFamily="18" charset="0"/>
                <a:cs typeface="Times New Roman" panose="02020603050405020304" pitchFamily="18" charset="0"/>
              </a:rPr>
              <a:t> М.Н</a:t>
            </a:r>
            <a:r>
              <a:rPr lang="ru-RU" dirty="0" smtClean="0">
                <a:solidFill>
                  <a:srgbClr val="0000FF"/>
                </a:solidFill>
                <a:latin typeface="Times New Roman" panose="02020603050405020304" pitchFamily="18" charset="0"/>
                <a:cs typeface="Times New Roman" panose="02020603050405020304" pitchFamily="18" charset="0"/>
              </a:rPr>
              <a:t>. Бурденко </a:t>
            </a:r>
            <a:r>
              <a:rPr lang="ru-RU" dirty="0">
                <a:solidFill>
                  <a:srgbClr val="0000FF"/>
                </a:solidFill>
                <a:latin typeface="Times New Roman" panose="02020603050405020304" pitchFamily="18" charset="0"/>
                <a:cs typeface="Times New Roman" panose="02020603050405020304" pitchFamily="18" charset="0"/>
              </a:rPr>
              <a:t>почав </a:t>
            </a:r>
            <a:r>
              <a:rPr lang="ru-RU" dirty="0" err="1">
                <a:solidFill>
                  <a:srgbClr val="0000FF"/>
                </a:solidFill>
                <a:latin typeface="Times New Roman" panose="02020603050405020304" pitchFamily="18" charset="0"/>
                <a:cs typeface="Times New Roman" panose="02020603050405020304" pitchFamily="18" charset="0"/>
              </a:rPr>
              <a:t>видаватися</a:t>
            </a:r>
            <a:r>
              <a:rPr lang="ru-RU" dirty="0">
                <a:solidFill>
                  <a:srgbClr val="0000FF"/>
                </a:solidFill>
                <a:latin typeface="Times New Roman" panose="02020603050405020304" pitchFamily="18" charset="0"/>
                <a:cs typeface="Times New Roman" panose="02020603050405020304" pitchFamily="18" charset="0"/>
              </a:rPr>
              <a:t> перший в </a:t>
            </a:r>
            <a:r>
              <a:rPr lang="ru-RU" dirty="0" err="1">
                <a:solidFill>
                  <a:srgbClr val="0000FF"/>
                </a:solidFill>
                <a:latin typeface="Times New Roman" panose="02020603050405020304" pitchFamily="18" charset="0"/>
                <a:cs typeface="Times New Roman" panose="02020603050405020304" pitchFamily="18" charset="0"/>
              </a:rPr>
              <a:t>світі</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спеціалізований</a:t>
            </a:r>
            <a:r>
              <a:rPr lang="ru-RU" dirty="0">
                <a:solidFill>
                  <a:srgbClr val="0000FF"/>
                </a:solidFill>
                <a:latin typeface="Times New Roman" panose="02020603050405020304" pitchFamily="18" charset="0"/>
                <a:cs typeface="Times New Roman" panose="02020603050405020304" pitchFamily="18" charset="0"/>
              </a:rPr>
              <a:t> журнал «</a:t>
            </a:r>
            <a:r>
              <a:rPr lang="ru-RU" dirty="0" err="1">
                <a:solidFill>
                  <a:srgbClr val="0000FF"/>
                </a:solidFill>
                <a:latin typeface="Times New Roman" panose="02020603050405020304" pitchFamily="18" charset="0"/>
                <a:cs typeface="Times New Roman" panose="02020603050405020304" pitchFamily="18" charset="0"/>
              </a:rPr>
              <a:t>Питання</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нейрохірургії</a:t>
            </a:r>
            <a:r>
              <a:rPr lang="ru-RU" dirty="0">
                <a:solidFill>
                  <a:srgbClr val="0000FF"/>
                </a:solidFill>
                <a:latin typeface="Times New Roman" panose="02020603050405020304" pitchFamily="18" charset="0"/>
                <a:cs typeface="Times New Roman" panose="02020603050405020304" pitchFamily="18" charset="0"/>
              </a:rPr>
              <a:t>».</a:t>
            </a:r>
          </a:p>
          <a:p>
            <a:pPr algn="just">
              <a:lnSpc>
                <a:spcPts val="2380"/>
              </a:lnSpc>
            </a:pP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Під</a:t>
            </a:r>
            <a:r>
              <a:rPr lang="ru-RU" dirty="0">
                <a:solidFill>
                  <a:srgbClr val="0000FF"/>
                </a:solidFill>
                <a:latin typeface="Times New Roman" panose="02020603050405020304" pitchFamily="18" charset="0"/>
                <a:cs typeface="Times New Roman" panose="02020603050405020304" pitchFamily="18" charset="0"/>
              </a:rPr>
              <a:t> час ІІ </a:t>
            </a:r>
            <a:r>
              <a:rPr lang="ru-RU" dirty="0" err="1">
                <a:solidFill>
                  <a:srgbClr val="0000FF"/>
                </a:solidFill>
                <a:latin typeface="Times New Roman" panose="02020603050405020304" pitchFamily="18" charset="0"/>
                <a:cs typeface="Times New Roman" panose="02020603050405020304" pitchFamily="18" charset="0"/>
              </a:rPr>
              <a:t>Світової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війни</a:t>
            </a:r>
            <a:r>
              <a:rPr lang="ru-RU" dirty="0">
                <a:solidFill>
                  <a:srgbClr val="0000FF"/>
                </a:solidFill>
                <a:latin typeface="Times New Roman" panose="02020603050405020304" pitchFamily="18" charset="0"/>
                <a:cs typeface="Times New Roman" panose="02020603050405020304" pitchFamily="18" charset="0"/>
              </a:rPr>
              <a:t> М.Н</a:t>
            </a:r>
            <a:r>
              <a:rPr lang="ru-RU" dirty="0" smtClean="0">
                <a:solidFill>
                  <a:srgbClr val="0000FF"/>
                </a:solidFill>
                <a:latin typeface="Times New Roman" panose="02020603050405020304" pitchFamily="18" charset="0"/>
                <a:cs typeface="Times New Roman" panose="02020603050405020304" pitchFamily="18" charset="0"/>
              </a:rPr>
              <a:t>. Бурденко   </a:t>
            </a:r>
            <a:r>
              <a:rPr lang="ru-RU" dirty="0" err="1" smtClean="0">
                <a:solidFill>
                  <a:srgbClr val="0000FF"/>
                </a:solidFill>
                <a:latin typeface="Times New Roman" panose="02020603050405020304" pitchFamily="18" charset="0"/>
                <a:cs typeface="Times New Roman" panose="02020603050405020304" pitchFamily="18" charset="0"/>
              </a:rPr>
              <a:t>розробив</a:t>
            </a:r>
            <a:r>
              <a:rPr lang="ru-RU" dirty="0" smtClean="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раціональні</a:t>
            </a:r>
            <a:r>
              <a:rPr lang="ru-RU" dirty="0" smtClean="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методи</a:t>
            </a:r>
            <a:r>
              <a:rPr lang="ru-RU" dirty="0" smtClean="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первинної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обробки</a:t>
            </a:r>
            <a:r>
              <a:rPr lang="ru-RU" dirty="0">
                <a:solidFill>
                  <a:srgbClr val="0000FF"/>
                </a:solidFill>
                <a:latin typeface="Times New Roman" panose="02020603050405020304" pitchFamily="18" charset="0"/>
                <a:cs typeface="Times New Roman" panose="02020603050405020304" pitchFamily="18" charset="0"/>
              </a:rPr>
              <a:t> ран черепа і </a:t>
            </a:r>
            <a:r>
              <a:rPr lang="ru-RU" dirty="0" err="1">
                <a:solidFill>
                  <a:srgbClr val="0000FF"/>
                </a:solidFill>
                <a:latin typeface="Times New Roman" panose="02020603050405020304" pitchFamily="18" charset="0"/>
                <a:cs typeface="Times New Roman" panose="02020603050405020304" pitchFamily="18" charset="0"/>
              </a:rPr>
              <a:t>мозку</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введення</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сульфаніламідних</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препаратів</a:t>
            </a:r>
            <a:r>
              <a:rPr lang="ru-RU" dirty="0">
                <a:solidFill>
                  <a:srgbClr val="0000FF"/>
                </a:solidFill>
                <a:latin typeface="Times New Roman" panose="02020603050405020304" pitchFamily="18" charset="0"/>
                <a:cs typeface="Times New Roman" panose="02020603050405020304" pitchFamily="18" charset="0"/>
              </a:rPr>
              <a:t> і </a:t>
            </a:r>
            <a:r>
              <a:rPr lang="ru-RU" dirty="0" err="1">
                <a:solidFill>
                  <a:srgbClr val="0000FF"/>
                </a:solidFill>
                <a:latin typeface="Times New Roman" panose="02020603050405020304" pitchFamily="18" charset="0"/>
                <a:cs typeface="Times New Roman" panose="02020603050405020304" pitchFamily="18" charset="0"/>
              </a:rPr>
              <a:t>пеніциліну</a:t>
            </a:r>
            <a:r>
              <a:rPr lang="ru-RU" dirty="0">
                <a:solidFill>
                  <a:srgbClr val="0000FF"/>
                </a:solidFill>
                <a:latin typeface="Times New Roman" panose="02020603050405020304" pitchFamily="18" charset="0"/>
                <a:cs typeface="Times New Roman" panose="02020603050405020304" pitchFamily="18" charset="0"/>
              </a:rPr>
              <a:t> при </a:t>
            </a:r>
            <a:r>
              <a:rPr lang="ru-RU" dirty="0" err="1">
                <a:solidFill>
                  <a:srgbClr val="0000FF"/>
                </a:solidFill>
                <a:latin typeface="Times New Roman" panose="02020603050405020304" pitchFamily="18" charset="0"/>
                <a:cs typeface="Times New Roman" panose="02020603050405020304" pitchFamily="18" charset="0"/>
              </a:rPr>
              <a:t>інфекційних</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ускладненнях</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поранень</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мозку</a:t>
            </a:r>
            <a:r>
              <a:rPr lang="ru-RU" dirty="0">
                <a:solidFill>
                  <a:srgbClr val="0000FF"/>
                </a:solidFill>
                <a:latin typeface="Times New Roman" panose="02020603050405020304" pitchFamily="18" charset="0"/>
                <a:cs typeface="Times New Roman" panose="02020603050405020304" pitchFamily="18" charset="0"/>
              </a:rPr>
              <a:t>, методу глухого </a:t>
            </a:r>
            <a:r>
              <a:rPr lang="ru-RU" dirty="0" err="1">
                <a:solidFill>
                  <a:srgbClr val="0000FF"/>
                </a:solidFill>
                <a:latin typeface="Times New Roman" panose="02020603050405020304" pitchFamily="18" charset="0"/>
                <a:cs typeface="Times New Roman" panose="02020603050405020304" pitchFamily="18" charset="0"/>
              </a:rPr>
              <a:t>зашивання</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первинно</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оброблених</a:t>
            </a:r>
            <a:r>
              <a:rPr lang="ru-RU" dirty="0">
                <a:solidFill>
                  <a:srgbClr val="0000FF"/>
                </a:solidFill>
                <a:latin typeface="Times New Roman" panose="02020603050405020304" pitchFamily="18" charset="0"/>
                <a:cs typeface="Times New Roman" panose="02020603050405020304" pitchFamily="18" charset="0"/>
              </a:rPr>
              <a:t> ран, </a:t>
            </a:r>
            <a:r>
              <a:rPr lang="ru-RU" dirty="0" err="1">
                <a:solidFill>
                  <a:srgbClr val="0000FF"/>
                </a:solidFill>
                <a:latin typeface="Times New Roman" panose="02020603050405020304" pitchFamily="18" charset="0"/>
                <a:cs typeface="Times New Roman" panose="02020603050405020304" pitchFamily="18" charset="0"/>
              </a:rPr>
              <a:t>який</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згодом</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із</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застосуванням</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антибіотиків</a:t>
            </a:r>
            <a:r>
              <a:rPr lang="ru-RU" dirty="0">
                <a:solidFill>
                  <a:srgbClr val="0000FF"/>
                </a:solidFill>
                <a:latin typeface="Times New Roman" panose="02020603050405020304" pitchFamily="18" charset="0"/>
                <a:cs typeface="Times New Roman" panose="02020603050405020304" pitchFamily="18" charset="0"/>
              </a:rPr>
              <a:t>) став </a:t>
            </a:r>
            <a:r>
              <a:rPr lang="ru-RU" dirty="0" err="1">
                <a:solidFill>
                  <a:srgbClr val="0000FF"/>
                </a:solidFill>
                <a:latin typeface="Times New Roman" panose="02020603050405020304" pitchFamily="18" charset="0"/>
                <a:cs typeface="Times New Roman" panose="02020603050405020304" pitchFamily="18" charset="0"/>
              </a:rPr>
              <a:t>основним</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Їм</a:t>
            </a:r>
            <a:r>
              <a:rPr lang="ru-RU" dirty="0">
                <a:solidFill>
                  <a:srgbClr val="0000FF"/>
                </a:solidFill>
                <a:latin typeface="Times New Roman" panose="02020603050405020304" pitchFamily="18" charset="0"/>
                <a:cs typeface="Times New Roman" panose="02020603050405020304" pitchFamily="18" charset="0"/>
              </a:rPr>
              <a:t> детально </a:t>
            </a:r>
            <a:r>
              <a:rPr lang="ru-RU" dirty="0" err="1">
                <a:solidFill>
                  <a:srgbClr val="0000FF"/>
                </a:solidFill>
                <a:latin typeface="Times New Roman" panose="02020603050405020304" pitchFamily="18" charset="0"/>
                <a:cs typeface="Times New Roman" panose="02020603050405020304" pitchFamily="18" charset="0"/>
              </a:rPr>
              <a:t>розроблені</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методи</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лікування</a:t>
            </a:r>
            <a:r>
              <a:rPr lang="ru-RU" dirty="0">
                <a:solidFill>
                  <a:srgbClr val="0000FF"/>
                </a:solidFill>
                <a:latin typeface="Times New Roman" panose="02020603050405020304" pitchFamily="18" charset="0"/>
                <a:cs typeface="Times New Roman" panose="02020603050405020304" pitchFamily="18" charset="0"/>
              </a:rPr>
              <a:t> при </a:t>
            </a:r>
            <a:r>
              <a:rPr lang="ru-RU" dirty="0" err="1">
                <a:solidFill>
                  <a:srgbClr val="0000FF"/>
                </a:solidFill>
                <a:latin typeface="Times New Roman" panose="02020603050405020304" pitchFamily="18" charset="0"/>
                <a:cs typeface="Times New Roman" panose="02020603050405020304" pitchFamily="18" charset="0"/>
              </a:rPr>
              <a:t>ускладненнях</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вогнепальних</a:t>
            </a:r>
            <a:r>
              <a:rPr lang="ru-RU" dirty="0">
                <a:solidFill>
                  <a:srgbClr val="0000FF"/>
                </a:solidFill>
                <a:latin typeface="Times New Roman" panose="02020603050405020304" pitchFamily="18" charset="0"/>
                <a:cs typeface="Times New Roman" panose="02020603050405020304" pitchFamily="18" charset="0"/>
              </a:rPr>
              <a:t> ран </a:t>
            </a:r>
            <a:r>
              <a:rPr lang="ru-RU" dirty="0" err="1">
                <a:solidFill>
                  <a:srgbClr val="0000FF"/>
                </a:solidFill>
                <a:latin typeface="Times New Roman" panose="02020603050405020304" pitchFamily="18" charset="0"/>
                <a:cs typeface="Times New Roman" panose="02020603050405020304" pitchFamily="18" charset="0"/>
              </a:rPr>
              <a:t>мозку</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Одночасно</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М.Н.Бурденко</a:t>
            </a:r>
            <a:r>
              <a:rPr lang="ru-RU" dirty="0">
                <a:solidFill>
                  <a:srgbClr val="0000FF"/>
                </a:solidFill>
                <a:latin typeface="Times New Roman" panose="02020603050405020304" pitchFamily="18" charset="0"/>
                <a:cs typeface="Times New Roman" panose="02020603050405020304" pitchFamily="18" charset="0"/>
              </a:rPr>
              <a:t> активно брав участь в </a:t>
            </a:r>
            <a:r>
              <a:rPr lang="ru-RU" dirty="0" err="1">
                <a:solidFill>
                  <a:srgbClr val="0000FF"/>
                </a:solidFill>
                <a:latin typeface="Times New Roman" panose="02020603050405020304" pitchFamily="18" charset="0"/>
                <a:cs typeface="Times New Roman" panose="02020603050405020304" pitchFamily="18" charset="0"/>
              </a:rPr>
              <a:t>створенні</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системи</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спеціалізованої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допомоги</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пораненим</a:t>
            </a:r>
            <a:r>
              <a:rPr lang="ru-RU" dirty="0">
                <a:solidFill>
                  <a:srgbClr val="0000FF"/>
                </a:solidFill>
                <a:latin typeface="Times New Roman" panose="02020603050405020304" pitchFamily="18" charset="0"/>
                <a:cs typeface="Times New Roman" panose="02020603050405020304" pitchFamily="18" charset="0"/>
              </a:rPr>
              <a:t> в голову </a:t>
            </a:r>
            <a:r>
              <a:rPr lang="ru-RU" dirty="0" smtClean="0">
                <a:solidFill>
                  <a:srgbClr val="0000FF"/>
                </a:solidFill>
                <a:latin typeface="Times New Roman" panose="02020603050405020304" pitchFamily="18" charset="0"/>
                <a:cs typeface="Times New Roman" panose="02020603050405020304" pitchFamily="18" charset="0"/>
              </a:rPr>
              <a:t>і хребет.</a:t>
            </a:r>
            <a:endParaRPr lang="ru-RU" dirty="0">
              <a:solidFill>
                <a:srgbClr val="0000FF"/>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 y="793155"/>
            <a:ext cx="3357340" cy="4845645"/>
          </a:xfrm>
          <a:prstGeom prst="rect">
            <a:avLst/>
          </a:prstGeom>
        </p:spPr>
      </p:pic>
    </p:spTree>
    <p:extLst>
      <p:ext uri="{BB962C8B-B14F-4D97-AF65-F5344CB8AC3E}">
        <p14:creationId xmlns:p14="http://schemas.microsoft.com/office/powerpoint/2010/main" xmlns="" val="964639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cstate="print"/>
          <a:srcRect l="2412" t="2580" r="3624" b="1453"/>
          <a:stretch>
            <a:fillRect/>
          </a:stretch>
        </p:blipFill>
        <p:spPr bwMode="auto">
          <a:xfrm>
            <a:off x="2438400" y="2554545"/>
            <a:ext cx="3589988" cy="4529755"/>
          </a:xfrm>
          <a:prstGeom prst="rect">
            <a:avLst/>
          </a:prstGeom>
          <a:noFill/>
          <a:ln w="9525">
            <a:noFill/>
            <a:miter lim="800000"/>
            <a:headEnd/>
            <a:tailEnd/>
          </a:ln>
        </p:spPr>
      </p:pic>
      <p:pic>
        <p:nvPicPr>
          <p:cNvPr id="25603" name="Picture 4"/>
          <p:cNvPicPr>
            <a:picLocks noChangeAspect="1" noChangeArrowheads="1"/>
          </p:cNvPicPr>
          <p:nvPr/>
        </p:nvPicPr>
        <p:blipFill>
          <a:blip r:embed="rId3" cstate="print"/>
          <a:srcRect/>
          <a:stretch>
            <a:fillRect/>
          </a:stretch>
        </p:blipFill>
        <p:spPr bwMode="auto">
          <a:xfrm>
            <a:off x="0" y="2508661"/>
            <a:ext cx="3124200" cy="4349339"/>
          </a:xfrm>
          <a:prstGeom prst="rect">
            <a:avLst/>
          </a:prstGeom>
          <a:noFill/>
          <a:ln w="9525">
            <a:noFill/>
            <a:miter lim="800000"/>
            <a:headEnd/>
            <a:tailEnd/>
          </a:ln>
        </p:spPr>
      </p:pic>
      <p:sp>
        <p:nvSpPr>
          <p:cNvPr id="13316" name="Rectangle 2"/>
          <p:cNvSpPr>
            <a:spLocks noChangeArrowheads="1"/>
          </p:cNvSpPr>
          <p:nvPr/>
        </p:nvSpPr>
        <p:spPr bwMode="auto">
          <a:xfrm>
            <a:off x="685800" y="228600"/>
            <a:ext cx="8153400" cy="1938992"/>
          </a:xfrm>
          <a:prstGeom prst="rect">
            <a:avLst/>
          </a:prstGeom>
          <a:noFill/>
          <a:ln w="9525">
            <a:noFill/>
            <a:miter lim="800000"/>
            <a:headEnd/>
            <a:tailEnd/>
          </a:ln>
        </p:spPr>
        <p:txBody>
          <a:bodyPr wrap="square">
            <a:spAutoFit/>
          </a:bodyPr>
          <a:lstStyle/>
          <a:p>
            <a:pPr algn="just"/>
            <a:r>
              <a:rPr lang="ru-RU" sz="2000"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У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Харкові</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в 1930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році</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професор</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Володимир</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Миколайович</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Шамов</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(1882-1962)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відкриває</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нейрохірургічне</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відділення</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на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базі</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керованої</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ним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хірургічної</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клініки</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медичного</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інституту</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just"/>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У </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1931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році</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в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Харкові</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3ахар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Йосипович</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Гейманович</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організовує</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при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Українському</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психоневрологічному</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інституті</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клініку</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нейрохірургії</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У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Києві</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перше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нейрохірургічне</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відділення</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було</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відкрито</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в 1937 </a:t>
            </a:r>
            <a:r>
              <a:rPr lang="ru-RU" sz="20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році</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ru-RU" sz="2000"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5605" name="Picture 10" descr="inpn_dk30z2n"/>
          <p:cNvPicPr>
            <a:picLocks noChangeAspect="1" noChangeArrowheads="1"/>
          </p:cNvPicPr>
          <p:nvPr/>
        </p:nvPicPr>
        <p:blipFill>
          <a:blip r:embed="rId4" cstate="print"/>
          <a:srcRect/>
          <a:stretch>
            <a:fillRect/>
          </a:stretch>
        </p:blipFill>
        <p:spPr bwMode="auto">
          <a:xfrm>
            <a:off x="5791199" y="3505201"/>
            <a:ext cx="3373821" cy="3126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381000" y="152400"/>
            <a:ext cx="8458200" cy="2308324"/>
          </a:xfrm>
          <a:prstGeom prst="rect">
            <a:avLst/>
          </a:prstGeom>
          <a:noFill/>
          <a:ln w="9525">
            <a:noFill/>
            <a:miter lim="800000"/>
            <a:headEnd/>
            <a:tailEnd/>
          </a:ln>
        </p:spPr>
        <p:txBody>
          <a:bodyPr wrap="square">
            <a:spAutoFit/>
          </a:bodyPr>
          <a:lstStyle/>
          <a:p>
            <a:pPr algn="just"/>
            <a:r>
              <a:rPr lang="ru-RU" sz="2400"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У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післявоєнний</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період</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приділяється</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велика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увага</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розширенню</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мережі</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нейрохірургічних</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установ</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і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відділень</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У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Києві</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в 1950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році</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Психоневрологічний</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інститут</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перетворений</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в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І</a:t>
            </a:r>
            <a:r>
              <a:rPr lang="ru-RU" sz="24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нститут</a:t>
            </a:r>
            <a:r>
              <a:rPr lang="ru-RU" sz="24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нейрохірургії</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Його</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створення</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пов'язане</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з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ім'ям</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Олександра</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Івановича</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Арутюнова (1904-1975),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який</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очолив</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цю</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установу</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і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українську</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школу </a:t>
            </a:r>
            <a:r>
              <a:rPr lang="ru-RU" sz="24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нейрохірургів</a:t>
            </a:r>
            <a:r>
              <a:rPr lang="ru-RU" sz="24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6627" name="Picture 9" descr="INS_steinheil_02"/>
          <p:cNvPicPr>
            <a:picLocks noChangeAspect="1" noChangeArrowheads="1"/>
          </p:cNvPicPr>
          <p:nvPr/>
        </p:nvPicPr>
        <p:blipFill>
          <a:blip r:embed="rId2" cstate="print"/>
          <a:srcRect/>
          <a:stretch>
            <a:fillRect/>
          </a:stretch>
        </p:blipFill>
        <p:spPr bwMode="auto">
          <a:xfrm>
            <a:off x="173083" y="2753154"/>
            <a:ext cx="3140030" cy="4142595"/>
          </a:xfrm>
          <a:prstGeom prst="rect">
            <a:avLst/>
          </a:prstGeom>
          <a:noFill/>
          <a:ln w="9525">
            <a:noFill/>
            <a:miter lim="800000"/>
            <a:headEnd/>
            <a:tailEnd/>
          </a:ln>
        </p:spPr>
      </p:pic>
      <p:pic>
        <p:nvPicPr>
          <p:cNvPr id="26628" name="Picture 10" descr="INS_korp03_01"/>
          <p:cNvPicPr>
            <a:picLocks noChangeAspect="1" noChangeArrowheads="1"/>
          </p:cNvPicPr>
          <p:nvPr/>
        </p:nvPicPr>
        <p:blipFill>
          <a:blip r:embed="rId3" cstate="print"/>
          <a:srcRect/>
          <a:stretch>
            <a:fillRect/>
          </a:stretch>
        </p:blipFill>
        <p:spPr bwMode="auto">
          <a:xfrm>
            <a:off x="3313113" y="2715405"/>
            <a:ext cx="3158729" cy="4142595"/>
          </a:xfrm>
          <a:prstGeom prst="rect">
            <a:avLst/>
          </a:prstGeom>
          <a:noFill/>
          <a:ln w="9525">
            <a:noFill/>
            <a:miter lim="800000"/>
            <a:headEnd/>
            <a:tailEnd/>
          </a:ln>
        </p:spPr>
      </p:pic>
      <p:pic>
        <p:nvPicPr>
          <p:cNvPr id="26629" name="Picture 1"/>
          <p:cNvPicPr>
            <a:picLocks noChangeAspect="1" noChangeArrowheads="1"/>
          </p:cNvPicPr>
          <p:nvPr/>
        </p:nvPicPr>
        <p:blipFill>
          <a:blip r:embed="rId4" cstate="print"/>
          <a:srcRect/>
          <a:stretch>
            <a:fillRect/>
          </a:stretch>
        </p:blipFill>
        <p:spPr bwMode="auto">
          <a:xfrm>
            <a:off x="6471842" y="2677656"/>
            <a:ext cx="2672158" cy="4180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11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9" descr="INS_korp04_01"/>
          <p:cNvPicPr>
            <a:picLocks noChangeAspect="1" noChangeArrowheads="1"/>
          </p:cNvPicPr>
          <p:nvPr/>
        </p:nvPicPr>
        <p:blipFill>
          <a:blip r:embed="rId2" cstate="print"/>
          <a:srcRect/>
          <a:stretch>
            <a:fillRect/>
          </a:stretch>
        </p:blipFill>
        <p:spPr bwMode="auto">
          <a:xfrm>
            <a:off x="2667000" y="990600"/>
            <a:ext cx="4953000" cy="1524000"/>
          </a:xfrm>
          <a:prstGeom prst="rect">
            <a:avLst/>
          </a:prstGeom>
          <a:noFill/>
          <a:ln w="9525">
            <a:noFill/>
            <a:miter lim="800000"/>
            <a:headEnd/>
            <a:tailEnd/>
          </a:ln>
        </p:spPr>
      </p:pic>
      <p:pic>
        <p:nvPicPr>
          <p:cNvPr id="27650" name="Picture 6" descr="items_3lU7tX"/>
          <p:cNvPicPr>
            <a:picLocks noChangeAspect="1" noChangeArrowheads="1"/>
          </p:cNvPicPr>
          <p:nvPr/>
        </p:nvPicPr>
        <p:blipFill>
          <a:blip r:embed="rId3" cstate="print"/>
          <a:srcRect/>
          <a:stretch>
            <a:fillRect/>
          </a:stretch>
        </p:blipFill>
        <p:spPr bwMode="auto">
          <a:xfrm>
            <a:off x="6022975" y="2667000"/>
            <a:ext cx="3121025" cy="2286000"/>
          </a:xfrm>
          <a:prstGeom prst="rect">
            <a:avLst/>
          </a:prstGeom>
          <a:noFill/>
          <a:ln w="9525">
            <a:noFill/>
            <a:miter lim="800000"/>
            <a:headEnd/>
            <a:tailEnd/>
          </a:ln>
        </p:spPr>
      </p:pic>
      <p:pic>
        <p:nvPicPr>
          <p:cNvPr id="27651" name="Picture 7" descr="INS_korp07_02"/>
          <p:cNvPicPr>
            <a:picLocks noChangeAspect="1" noChangeArrowheads="1"/>
          </p:cNvPicPr>
          <p:nvPr/>
        </p:nvPicPr>
        <p:blipFill>
          <a:blip r:embed="rId4" cstate="print"/>
          <a:srcRect/>
          <a:stretch>
            <a:fillRect/>
          </a:stretch>
        </p:blipFill>
        <p:spPr bwMode="auto">
          <a:xfrm>
            <a:off x="6022975" y="4154993"/>
            <a:ext cx="3121025" cy="2703007"/>
          </a:xfrm>
          <a:prstGeom prst="rect">
            <a:avLst/>
          </a:prstGeom>
          <a:noFill/>
          <a:ln w="9525">
            <a:noFill/>
            <a:miter lim="800000"/>
            <a:headEnd/>
            <a:tailEnd/>
          </a:ln>
        </p:spPr>
      </p:pic>
      <p:pic>
        <p:nvPicPr>
          <p:cNvPr id="27652" name="Picture 8" descr="INS_korp01_01"/>
          <p:cNvPicPr>
            <a:picLocks noChangeAspect="1" noChangeArrowheads="1"/>
          </p:cNvPicPr>
          <p:nvPr/>
        </p:nvPicPr>
        <p:blipFill>
          <a:blip r:embed="rId5" cstate="print"/>
          <a:srcRect/>
          <a:stretch>
            <a:fillRect/>
          </a:stretch>
        </p:blipFill>
        <p:spPr bwMode="auto">
          <a:xfrm>
            <a:off x="0" y="2514600"/>
            <a:ext cx="3276600" cy="4343400"/>
          </a:xfrm>
          <a:prstGeom prst="rect">
            <a:avLst/>
          </a:prstGeom>
          <a:noFill/>
          <a:ln w="9525">
            <a:noFill/>
            <a:miter lim="800000"/>
            <a:headEnd/>
            <a:tailEnd/>
          </a:ln>
        </p:spPr>
      </p:pic>
      <p:pic>
        <p:nvPicPr>
          <p:cNvPr id="27655" name="Picture 2"/>
          <p:cNvPicPr>
            <a:picLocks noChangeAspect="1" noChangeArrowheads="1"/>
          </p:cNvPicPr>
          <p:nvPr/>
        </p:nvPicPr>
        <p:blipFill>
          <a:blip r:embed="rId6" cstate="print"/>
          <a:srcRect/>
          <a:stretch>
            <a:fillRect/>
          </a:stretch>
        </p:blipFill>
        <p:spPr bwMode="auto">
          <a:xfrm>
            <a:off x="3249613" y="2514600"/>
            <a:ext cx="2773362" cy="4343400"/>
          </a:xfrm>
          <a:prstGeom prst="rect">
            <a:avLst/>
          </a:prstGeom>
          <a:noFill/>
          <a:ln w="9525">
            <a:noFill/>
            <a:miter lim="800000"/>
            <a:headEnd/>
            <a:tailEnd/>
          </a:ln>
        </p:spPr>
      </p:pic>
      <p:sp>
        <p:nvSpPr>
          <p:cNvPr id="128010" name="Rectangle 10"/>
          <p:cNvSpPr>
            <a:spLocks noChangeArrowheads="1"/>
          </p:cNvSpPr>
          <p:nvPr/>
        </p:nvSpPr>
        <p:spPr bwMode="auto">
          <a:xfrm>
            <a:off x="2496950" y="159603"/>
            <a:ext cx="5311199" cy="830997"/>
          </a:xfrm>
          <a:prstGeom prst="rect">
            <a:avLst/>
          </a:prstGeom>
          <a:noFill/>
          <a:ln w="9525">
            <a:noFill/>
            <a:miter lim="800000"/>
            <a:headEnd/>
            <a:tailEnd/>
          </a:ln>
          <a:effectLst/>
        </p:spPr>
        <p:txBody>
          <a:bodyPr wrap="none">
            <a:spAutoFit/>
          </a:bodyPr>
          <a:lstStyle/>
          <a:p>
            <a:pPr algn="ctr">
              <a:defRPr/>
            </a:pPr>
            <a:r>
              <a:rPr lang="ru-RU" sz="2400" dirty="0" err="1">
                <a:solidFill>
                  <a:srgbClr val="FFC000"/>
                </a:solidFill>
                <a:effectLst>
                  <a:outerShdw blurRad="38100" dist="38100" dir="2700000" algn="tl">
                    <a:srgbClr val="000000"/>
                  </a:outerShdw>
                </a:effectLst>
              </a:rPr>
              <a:t>Інститут</a:t>
            </a:r>
            <a:r>
              <a:rPr lang="ru-RU" sz="2400" dirty="0">
                <a:solidFill>
                  <a:srgbClr val="FFC000"/>
                </a:solidFill>
                <a:effectLst>
                  <a:outerShdw blurRad="38100" dist="38100" dir="2700000" algn="tl">
                    <a:srgbClr val="000000"/>
                  </a:outerShdw>
                </a:effectLst>
              </a:rPr>
              <a:t> </a:t>
            </a:r>
            <a:r>
              <a:rPr lang="ru-RU" sz="2400" dirty="0" err="1">
                <a:solidFill>
                  <a:srgbClr val="FFC000"/>
                </a:solidFill>
                <a:effectLst>
                  <a:outerShdw blurRad="38100" dist="38100" dir="2700000" algn="tl">
                    <a:srgbClr val="000000"/>
                  </a:outerShdw>
                </a:effectLst>
              </a:rPr>
              <a:t>нейрохірургії</a:t>
            </a:r>
            <a:r>
              <a:rPr lang="ru-RU" sz="2400" dirty="0">
                <a:solidFill>
                  <a:srgbClr val="FFC000"/>
                </a:solidFill>
                <a:effectLst>
                  <a:outerShdw blurRad="38100" dist="38100" dir="2700000" algn="tl">
                    <a:srgbClr val="000000"/>
                  </a:outerShdw>
                </a:effectLst>
              </a:rPr>
              <a:t> </a:t>
            </a:r>
            <a:r>
              <a:rPr lang="ru-RU" sz="2400" dirty="0" err="1">
                <a:solidFill>
                  <a:srgbClr val="FFC000"/>
                </a:solidFill>
                <a:effectLst>
                  <a:outerShdw blurRad="38100" dist="38100" dir="2700000" algn="tl">
                    <a:srgbClr val="000000"/>
                  </a:outerShdw>
                </a:effectLst>
              </a:rPr>
              <a:t>ім</a:t>
            </a:r>
            <a:r>
              <a:rPr lang="ru-RU" sz="2400" dirty="0">
                <a:solidFill>
                  <a:srgbClr val="FFC000"/>
                </a:solidFill>
                <a:effectLst>
                  <a:outerShdw blurRad="38100" dist="38100" dir="2700000" algn="tl">
                    <a:srgbClr val="000000"/>
                  </a:outerShdw>
                </a:effectLst>
              </a:rPr>
              <a:t>. </a:t>
            </a:r>
            <a:r>
              <a:rPr lang="ru-RU" sz="2400" dirty="0" err="1">
                <a:solidFill>
                  <a:srgbClr val="FFC000"/>
                </a:solidFill>
                <a:effectLst>
                  <a:outerShdw blurRad="38100" dist="38100" dir="2700000" algn="tl">
                    <a:srgbClr val="000000"/>
                  </a:outerShdw>
                </a:effectLst>
              </a:rPr>
              <a:t>а</a:t>
            </a:r>
            <a:r>
              <a:rPr lang="ru-RU" sz="2400" dirty="0" err="1" smtClean="0">
                <a:solidFill>
                  <a:srgbClr val="FFC000"/>
                </a:solidFill>
                <a:effectLst>
                  <a:outerShdw blurRad="38100" dist="38100" dir="2700000" algn="tl">
                    <a:srgbClr val="000000"/>
                  </a:outerShdw>
                </a:effectLst>
              </a:rPr>
              <a:t>кадеміка</a:t>
            </a:r>
            <a:r>
              <a:rPr lang="ru-RU" sz="2400" dirty="0" smtClean="0">
                <a:solidFill>
                  <a:srgbClr val="FFC000"/>
                </a:solidFill>
                <a:effectLst>
                  <a:outerShdw blurRad="38100" dist="38100" dir="2700000" algn="tl">
                    <a:srgbClr val="000000"/>
                  </a:outerShdw>
                </a:effectLst>
              </a:rPr>
              <a:t> </a:t>
            </a:r>
          </a:p>
          <a:p>
            <a:pPr algn="ctr">
              <a:defRPr/>
            </a:pPr>
            <a:r>
              <a:rPr lang="ru-RU" sz="2400" dirty="0" err="1" smtClean="0">
                <a:solidFill>
                  <a:srgbClr val="FFC000"/>
                </a:solidFill>
                <a:effectLst>
                  <a:outerShdw blurRad="38100" dist="38100" dir="2700000" algn="tl">
                    <a:srgbClr val="000000"/>
                  </a:outerShdw>
                </a:effectLst>
              </a:rPr>
              <a:t>А.П.Ромоданова</a:t>
            </a:r>
            <a:r>
              <a:rPr lang="ru-RU" sz="2400" dirty="0" smtClean="0">
                <a:solidFill>
                  <a:srgbClr val="FFC000"/>
                </a:solidFill>
                <a:effectLst>
                  <a:outerShdw blurRad="38100" dist="38100" dir="2700000" algn="tl">
                    <a:srgbClr val="000000"/>
                  </a:outerShdw>
                </a:effectLst>
              </a:rPr>
              <a:t> </a:t>
            </a:r>
            <a:r>
              <a:rPr lang="ru-RU" sz="2400" dirty="0" err="1">
                <a:solidFill>
                  <a:srgbClr val="FFC000"/>
                </a:solidFill>
                <a:effectLst>
                  <a:outerShdw blurRad="38100" dist="38100" dir="2700000" algn="tl">
                    <a:srgbClr val="000000"/>
                  </a:outerShdw>
                </a:effectLst>
              </a:rPr>
              <a:t>сьогодні</a:t>
            </a:r>
            <a:endParaRPr lang="ru-RU" sz="2400" dirty="0">
              <a:solidFill>
                <a:srgbClr val="FFC000"/>
              </a:solidFill>
              <a:effectLst>
                <a:outerShdw blurRad="38100" dist="38100" dir="2700000" algn="tl">
                  <a:srgbClr val="000000"/>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ChangeArrowheads="1"/>
          </p:cNvSpPr>
          <p:nvPr>
            <p:ph type="title"/>
          </p:nvPr>
        </p:nvSpPr>
        <p:spPr>
          <a:xfrm>
            <a:off x="1295400" y="3962400"/>
            <a:ext cx="7543800" cy="5181600"/>
          </a:xfrm>
        </p:spPr>
        <p:txBody>
          <a:bodyPr>
            <a:normAutofit/>
          </a:bodyPr>
          <a:lstStyle/>
          <a:p>
            <a:pPr algn="ctr"/>
            <a:r>
              <a:rPr lang="ru-RU" sz="1400" dirty="0" smtClean="0">
                <a:solidFill>
                  <a:srgbClr val="FF0000"/>
                </a:solidFill>
                <a:latin typeface="Times New Roman" panose="02020603050405020304" pitchFamily="18" charset="0"/>
                <a:cs typeface="Times New Roman" panose="02020603050405020304" pitchFamily="18" charset="0"/>
              </a:rPr>
              <a:t>                                                               </a:t>
            </a:r>
            <a:r>
              <a:rPr lang="ru-RU" sz="2800" dirty="0" smtClean="0">
                <a:solidFill>
                  <a:srgbClr val="FF0000"/>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Сьогодні</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Інститут</a:t>
            </a:r>
            <a:r>
              <a:rPr lang="ru-RU" sz="2800" dirty="0" smtClean="0">
                <a:solidFill>
                  <a:srgbClr val="0000FF"/>
                </a:solidFill>
                <a:latin typeface="Times New Roman" panose="02020603050405020304" pitchFamily="18" charset="0"/>
                <a:cs typeface="Times New Roman" panose="02020603050405020304" pitchFamily="18" charset="0"/>
              </a:rPr>
              <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очолює</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академік</a:t>
            </a:r>
            <a:r>
              <a:rPr lang="ru-RU" sz="2800" dirty="0" smtClean="0">
                <a:solidFill>
                  <a:srgbClr val="0000FF"/>
                </a:solidFill>
                <a:latin typeface="Times New Roman" panose="02020603050405020304" pitchFamily="18" charset="0"/>
                <a:cs typeface="Times New Roman" panose="02020603050405020304" pitchFamily="18" charset="0"/>
              </a:rPr>
              <a:t> НАМН</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України</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Євгеній</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Георгійович</a:t>
            </a:r>
            <a:r>
              <a:rPr lang="ru-RU" sz="2800" dirty="0" smtClean="0">
                <a:solidFill>
                  <a:srgbClr val="0000FF"/>
                </a:solidFill>
                <a:latin typeface="Times New Roman" panose="02020603050405020304" pitchFamily="18" charset="0"/>
                <a:cs typeface="Times New Roman" panose="02020603050405020304" pitchFamily="18" charset="0"/>
              </a:rPr>
              <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Педаченко</a:t>
            </a:r>
            <a:r>
              <a:rPr lang="ru-RU" sz="2800" b="1" dirty="0" smtClean="0">
                <a:solidFill>
                  <a:srgbClr val="FF0000"/>
                </a:solidFill>
              </a:rPr>
              <a:t/>
            </a:r>
            <a:br>
              <a:rPr lang="ru-RU" sz="2800" b="1" dirty="0" smtClean="0">
                <a:solidFill>
                  <a:srgbClr val="FF0000"/>
                </a:solidFill>
              </a:rPr>
            </a:br>
            <a:r>
              <a:rPr lang="ru-RU" sz="2800" b="1" dirty="0">
                <a:solidFill>
                  <a:srgbClr val="FF0000"/>
                </a:solidFill>
              </a:rPr>
              <a:t> </a:t>
            </a:r>
            <a:r>
              <a:rPr lang="ru-RU" sz="2800" b="1" dirty="0" smtClean="0">
                <a:solidFill>
                  <a:srgbClr val="FF0000"/>
                </a:solidFill>
              </a:rPr>
              <a:t>          </a:t>
            </a:r>
          </a:p>
        </p:txBody>
      </p:sp>
      <p:pic>
        <p:nvPicPr>
          <p:cNvPr id="3" name="Picture 12" descr="Pedachenko_E"/>
          <p:cNvPicPr>
            <a:picLocks noChangeAspect="1" noChangeArrowheads="1"/>
          </p:cNvPicPr>
          <p:nvPr/>
        </p:nvPicPr>
        <p:blipFill>
          <a:blip r:embed="rId3" cstate="print"/>
          <a:srcRect/>
          <a:stretch>
            <a:fillRect/>
          </a:stretch>
        </p:blipFill>
        <p:spPr bwMode="auto">
          <a:xfrm>
            <a:off x="868523" y="3533504"/>
            <a:ext cx="2438400" cy="3309256"/>
          </a:xfrm>
          <a:prstGeom prst="rect">
            <a:avLst/>
          </a:prstGeom>
          <a:noFill/>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47928" y="65315"/>
            <a:ext cx="2358995" cy="3468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3810000" y="151042"/>
            <a:ext cx="4572000" cy="2839111"/>
          </a:xfrm>
          <a:prstGeom prst="rect">
            <a:avLst/>
          </a:prstGeom>
        </p:spPr>
        <p:txBody>
          <a:bodyPr>
            <a:spAutoFit/>
          </a:bodyPr>
          <a:lstStyle/>
          <a:p>
            <a:pPr>
              <a:lnSpc>
                <a:spcPct val="107000"/>
              </a:lnSpc>
              <a:spcAft>
                <a:spcPts val="800"/>
              </a:spcAft>
            </a:pPr>
            <a:r>
              <a:rPr lang="uk-UA"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Спадкоємцем академіка А.П. </a:t>
            </a:r>
            <a:r>
              <a:rPr lang="uk-UA" sz="24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Ромоданова</a:t>
            </a:r>
            <a:r>
              <a:rPr lang="uk-UA"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став видатний український нейрохірургі академік НАМН України Ю.П. Зозуля (1927-2021), який </a:t>
            </a:r>
            <a:r>
              <a:rPr lang="uk-UA" sz="24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керував інститутом </a:t>
            </a:r>
            <a:r>
              <a:rPr lang="uk-UA"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протягом 20 </a:t>
            </a:r>
            <a:r>
              <a:rPr lang="uk-UA" sz="24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років (з 1993 по 2013 рр.)</a:t>
            </a:r>
            <a:endParaRPr lang="ru-RU"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47928" y="65314"/>
            <a:ext cx="2358995" cy="3468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9589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pic>
        <p:nvPicPr>
          <p:cNvPr id="28674" name="Picture 5" descr="19"/>
          <p:cNvPicPr>
            <a:picLocks noChangeAspect="1" noChangeArrowheads="1"/>
          </p:cNvPicPr>
          <p:nvPr/>
        </p:nvPicPr>
        <p:blipFill>
          <a:blip r:embed="rId2" cstate="print"/>
          <a:srcRect/>
          <a:stretch>
            <a:fillRect/>
          </a:stretch>
        </p:blipFill>
        <p:spPr bwMode="auto">
          <a:xfrm>
            <a:off x="5334000" y="3082925"/>
            <a:ext cx="3810000" cy="3775075"/>
          </a:xfrm>
          <a:prstGeom prst="rect">
            <a:avLst/>
          </a:prstGeom>
          <a:noFill/>
          <a:ln w="9525">
            <a:noFill/>
            <a:miter lim="800000"/>
            <a:headEnd/>
            <a:tailEnd/>
          </a:ln>
        </p:spPr>
      </p:pic>
      <p:pic>
        <p:nvPicPr>
          <p:cNvPr id="28675" name="Picture 4" descr="7"/>
          <p:cNvPicPr>
            <a:picLocks noChangeAspect="1" noChangeArrowheads="1"/>
          </p:cNvPicPr>
          <p:nvPr/>
        </p:nvPicPr>
        <p:blipFill>
          <a:blip r:embed="rId3" cstate="print"/>
          <a:srcRect/>
          <a:stretch>
            <a:fillRect/>
          </a:stretch>
        </p:blipFill>
        <p:spPr bwMode="auto">
          <a:xfrm>
            <a:off x="0" y="2846388"/>
            <a:ext cx="4800600" cy="4011612"/>
          </a:xfrm>
          <a:prstGeom prst="rect">
            <a:avLst/>
          </a:prstGeom>
          <a:noFill/>
          <a:ln w="9525">
            <a:noFill/>
            <a:miter lim="800000"/>
            <a:headEnd/>
            <a:tailEnd/>
          </a:ln>
        </p:spPr>
      </p:pic>
      <p:sp>
        <p:nvSpPr>
          <p:cNvPr id="9219" name="Rectangle 2"/>
          <p:cNvSpPr>
            <a:spLocks noChangeArrowheads="1"/>
          </p:cNvSpPr>
          <p:nvPr/>
        </p:nvSpPr>
        <p:spPr bwMode="auto">
          <a:xfrm>
            <a:off x="0" y="0"/>
            <a:ext cx="9144000" cy="3170099"/>
          </a:xfrm>
          <a:prstGeom prst="rect">
            <a:avLst/>
          </a:prstGeom>
          <a:noFill/>
          <a:ln w="9525">
            <a:noFill/>
            <a:miter lim="800000"/>
            <a:headEnd/>
            <a:tailEnd/>
          </a:ln>
        </p:spPr>
        <p:txBody>
          <a:bodyPr>
            <a:spAutoFit/>
          </a:bodyPr>
          <a:lstStyle/>
          <a:p>
            <a:pPr algn="just">
              <a:defRPr/>
            </a:pPr>
            <a:r>
              <a:rPr lang="en-US" sz="2000" b="1" dirty="0" smtClean="0">
                <a:solidFill>
                  <a:srgbClr val="FFFF00"/>
                </a:solidFill>
                <a:effectLst>
                  <a:outerShdw blurRad="38100" dist="38100" dir="2700000" algn="tl">
                    <a:srgbClr val="000000"/>
                  </a:outerShdw>
                </a:effectLst>
              </a:rPr>
              <a:t>       </a:t>
            </a:r>
            <a:r>
              <a:rPr lang="ru-RU" sz="2000" dirty="0" err="1" smtClean="0">
                <a:solidFill>
                  <a:srgbClr val="FFC000"/>
                </a:solidFill>
                <a:effectLst>
                  <a:outerShdw blurRad="38100" dist="38100" dir="2700000" algn="tl">
                    <a:srgbClr val="000000"/>
                  </a:outerShdw>
                </a:effectLst>
              </a:rPr>
              <a:t>Розвиток</a:t>
            </a:r>
            <a:r>
              <a:rPr lang="ru-RU" sz="2000" dirty="0" smtClean="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нейрохірургії</a:t>
            </a:r>
            <a:r>
              <a:rPr lang="ru-RU" sz="2000" dirty="0">
                <a:solidFill>
                  <a:srgbClr val="FFC000"/>
                </a:solidFill>
                <a:effectLst>
                  <a:outerShdw blurRad="38100" dist="38100" dir="2700000" algn="tl">
                    <a:srgbClr val="000000"/>
                  </a:outerShdw>
                </a:effectLst>
              </a:rPr>
              <a:t> на початку </a:t>
            </a:r>
            <a:r>
              <a:rPr lang="fr-FR" sz="2000" dirty="0">
                <a:solidFill>
                  <a:srgbClr val="FFC000"/>
                </a:solidFill>
                <a:effectLst>
                  <a:outerShdw blurRad="38100" dist="38100" dir="2700000" algn="tl">
                    <a:srgbClr val="000000"/>
                  </a:outerShdw>
                </a:effectLst>
              </a:rPr>
              <a:t>XX </a:t>
            </a:r>
            <a:r>
              <a:rPr lang="ru-RU" sz="2000" dirty="0">
                <a:solidFill>
                  <a:srgbClr val="FFC000"/>
                </a:solidFill>
                <a:effectLst>
                  <a:outerShdw blurRad="38100" dist="38100" dir="2700000" algn="tl">
                    <a:srgbClr val="000000"/>
                  </a:outerShdw>
                </a:effectLst>
              </a:rPr>
              <a:t>ст. </a:t>
            </a:r>
            <a:r>
              <a:rPr lang="ru-RU" sz="2000" dirty="0" err="1">
                <a:solidFill>
                  <a:srgbClr val="FFC000"/>
                </a:solidFill>
                <a:effectLst>
                  <a:outerShdw blurRad="38100" dist="38100" dir="2700000" algn="tl">
                    <a:srgbClr val="000000"/>
                  </a:outerShdw>
                </a:effectLst>
              </a:rPr>
              <a:t>тісно</a:t>
            </a:r>
            <a:r>
              <a:rPr lang="ru-RU" sz="2000" dirty="0">
                <a:solidFill>
                  <a:srgbClr val="FFC000"/>
                </a:solidFill>
                <a:effectLst>
                  <a:outerShdw blurRad="38100" dist="38100" dir="2700000" algn="tl">
                    <a:srgbClr val="000000"/>
                  </a:outerShdw>
                </a:effectLst>
              </a:rPr>
              <a:t> </a:t>
            </a:r>
            <a:r>
              <a:rPr lang="ru-RU" sz="2000" dirty="0" err="1" smtClean="0">
                <a:solidFill>
                  <a:srgbClr val="FFC000"/>
                </a:solidFill>
                <a:effectLst>
                  <a:outerShdw blurRad="38100" dist="38100" dir="2700000" algn="tl">
                    <a:srgbClr val="000000"/>
                  </a:outerShdw>
                </a:effectLst>
              </a:rPr>
              <a:t>пов'язаний</a:t>
            </a:r>
            <a:r>
              <a:rPr lang="ru-RU" sz="2000" dirty="0" smtClean="0">
                <a:solidFill>
                  <a:srgbClr val="FFC000"/>
                </a:solidFill>
                <a:effectLst>
                  <a:outerShdw blurRad="38100" dist="38100" dir="2700000" algn="tl">
                    <a:srgbClr val="000000"/>
                  </a:outerShdw>
                </a:effectLst>
              </a:rPr>
              <a:t> </a:t>
            </a:r>
            <a:r>
              <a:rPr lang="ru-RU" sz="2000" dirty="0">
                <a:solidFill>
                  <a:srgbClr val="FFC000"/>
                </a:solidFill>
                <a:effectLst>
                  <a:outerShdw blurRad="38100" dist="38100" dir="2700000" algn="tl">
                    <a:srgbClr val="000000"/>
                  </a:outerShdw>
                </a:effectLst>
              </a:rPr>
              <a:t>з </a:t>
            </a:r>
            <a:r>
              <a:rPr lang="ru-RU" sz="2000" dirty="0" err="1">
                <a:solidFill>
                  <a:srgbClr val="FFC000"/>
                </a:solidFill>
                <a:effectLst>
                  <a:outerShdw blurRad="38100" dist="38100" dir="2700000" algn="tl">
                    <a:srgbClr val="000000"/>
                  </a:outerShdw>
                </a:effectLst>
              </a:rPr>
              <a:t>діяльністю</a:t>
            </a:r>
            <a:r>
              <a:rPr lang="ru-RU" sz="2000" dirty="0">
                <a:solidFill>
                  <a:srgbClr val="FFC000"/>
                </a:solidFill>
                <a:effectLst>
                  <a:outerShdw blurRad="38100" dist="38100" dir="2700000" algn="tl">
                    <a:srgbClr val="000000"/>
                  </a:outerShdw>
                </a:effectLst>
              </a:rPr>
              <a:t> </a:t>
            </a:r>
            <a:r>
              <a:rPr lang="ru-RU" sz="2000" dirty="0" err="1" smtClean="0">
                <a:solidFill>
                  <a:srgbClr val="FFC000"/>
                </a:solidFill>
                <a:effectLst>
                  <a:outerShdw blurRad="38100" dist="38100" dir="2700000" algn="tl">
                    <a:srgbClr val="000000"/>
                  </a:outerShdw>
                </a:effectLst>
              </a:rPr>
              <a:t>видаино</a:t>
            </a:r>
            <a:r>
              <a:rPr lang="ru-RU" sz="2000" dirty="0" err="1">
                <a:solidFill>
                  <a:srgbClr val="FFC000"/>
                </a:solidFill>
                <a:effectLst>
                  <a:outerShdw blurRad="38100" dist="38100" dir="2700000" algn="tl">
                    <a:srgbClr val="000000"/>
                  </a:outerShdw>
                </a:effectLst>
              </a:rPr>
              <a:t>г</a:t>
            </a:r>
            <a:r>
              <a:rPr lang="ru-RU" sz="2000" dirty="0" err="1" smtClean="0">
                <a:solidFill>
                  <a:srgbClr val="FFC000"/>
                </a:solidFill>
                <a:effectLst>
                  <a:outerShdw blurRad="38100" dist="38100" dir="2700000" algn="tl">
                    <a:srgbClr val="000000"/>
                  </a:outerShdw>
                </a:effectLst>
              </a:rPr>
              <a:t>о</a:t>
            </a:r>
            <a:r>
              <a:rPr lang="ru-RU" sz="2000" dirty="0" smtClean="0">
                <a:solidFill>
                  <a:srgbClr val="FFC000"/>
                </a:solidFill>
                <a:effectLst>
                  <a:outerShdw blurRad="38100" dist="38100" dir="2700000" algn="tl">
                    <a:srgbClr val="000000"/>
                  </a:outerShdw>
                </a:effectLst>
              </a:rPr>
              <a:t>  </a:t>
            </a:r>
            <a:r>
              <a:rPr lang="ru-RU" sz="2000" dirty="0" err="1" smtClean="0">
                <a:solidFill>
                  <a:srgbClr val="FFC000"/>
                </a:solidFill>
                <a:effectLst>
                  <a:outerShdw blurRad="38100" dist="38100" dir="2700000" algn="tl">
                    <a:srgbClr val="000000"/>
                  </a:outerShdw>
                </a:effectLst>
              </a:rPr>
              <a:t>американського</a:t>
            </a:r>
            <a:r>
              <a:rPr lang="ru-RU" sz="2000" dirty="0" smtClean="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вченого</a:t>
            </a:r>
            <a:r>
              <a:rPr lang="ru-RU" sz="2000" dirty="0">
                <a:solidFill>
                  <a:srgbClr val="FFC000"/>
                </a:solidFill>
                <a:effectLst>
                  <a:outerShdw blurRad="38100" dist="38100" dir="2700000" algn="tl">
                    <a:srgbClr val="000000"/>
                  </a:outerShdw>
                </a:effectLst>
              </a:rPr>
              <a:t> </a:t>
            </a:r>
            <a:r>
              <a:rPr lang="fr-FR" sz="2000" dirty="0">
                <a:solidFill>
                  <a:srgbClr val="FFC000"/>
                </a:solidFill>
                <a:effectLst>
                  <a:outerShdw blurRad="38100" dist="38100" dir="2700000" algn="tl">
                    <a:srgbClr val="000000"/>
                  </a:outerShdw>
                </a:effectLst>
              </a:rPr>
              <a:t>X</a:t>
            </a:r>
            <a:r>
              <a:rPr lang="ru-RU" sz="2000" dirty="0" err="1">
                <a:solidFill>
                  <a:srgbClr val="FFC000"/>
                </a:solidFill>
                <a:effectLst>
                  <a:outerShdw blurRad="38100" dist="38100" dir="2700000" algn="tl">
                    <a:srgbClr val="000000"/>
                  </a:outerShdw>
                </a:effectLst>
              </a:rPr>
              <a:t>арвея</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Кушинга</a:t>
            </a:r>
            <a:r>
              <a:rPr lang="ru-RU" sz="2000" dirty="0">
                <a:solidFill>
                  <a:srgbClr val="FFC000"/>
                </a:solidFill>
                <a:effectLst>
                  <a:outerShdw blurRad="38100" dist="38100" dir="2700000" algn="tl">
                    <a:srgbClr val="000000"/>
                  </a:outerShdw>
                </a:effectLst>
              </a:rPr>
              <a:t> (1869-1939) - одного з </a:t>
            </a:r>
            <a:r>
              <a:rPr lang="ru-RU" sz="2000" dirty="0" err="1">
                <a:solidFill>
                  <a:srgbClr val="FFC000"/>
                </a:solidFill>
                <a:effectLst>
                  <a:outerShdw blurRad="38100" dist="38100" dir="2700000" algn="tl">
                    <a:srgbClr val="000000"/>
                  </a:outerShdw>
                </a:effectLst>
              </a:rPr>
              <a:t>основоположників</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сучасної</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нейрохірургії</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творця</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відомої</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школи</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нейрохірургів</a:t>
            </a:r>
            <a:r>
              <a:rPr lang="ru-RU" sz="2000" dirty="0">
                <a:solidFill>
                  <a:srgbClr val="FFC000"/>
                </a:solidFill>
                <a:effectLst>
                  <a:outerShdw blurRad="38100" dist="38100" dir="2700000" algn="tl">
                    <a:srgbClr val="000000"/>
                  </a:outerShdw>
                </a:effectLst>
              </a:rPr>
              <a:t>. </a:t>
            </a:r>
            <a:r>
              <a:rPr lang="ru-RU" sz="2000" dirty="0" smtClean="0">
                <a:solidFill>
                  <a:srgbClr val="FFC000"/>
                </a:solidFill>
                <a:effectLst>
                  <a:outerShdw blurRad="38100" dist="38100" dir="2700000" algn="tl">
                    <a:srgbClr val="000000"/>
                  </a:outerShdw>
                </a:effectLst>
              </a:rPr>
              <a:t>Великою</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його</a:t>
            </a:r>
            <a:r>
              <a:rPr lang="ru-RU" sz="2000" dirty="0">
                <a:solidFill>
                  <a:srgbClr val="FFC000"/>
                </a:solidFill>
                <a:effectLst>
                  <a:outerShdw blurRad="38100" dist="38100" dir="2700000" algn="tl">
                    <a:srgbClr val="000000"/>
                  </a:outerShdw>
                </a:effectLst>
              </a:rPr>
              <a:t> </a:t>
            </a:r>
            <a:r>
              <a:rPr lang="ru-RU" sz="2000" dirty="0" smtClean="0">
                <a:solidFill>
                  <a:srgbClr val="FFC000"/>
                </a:solidFill>
                <a:effectLst>
                  <a:outerShdw blurRad="38100" dist="38100" dir="2700000" algn="tl">
                    <a:srgbClr val="000000"/>
                  </a:outerShdw>
                </a:effectLst>
              </a:rPr>
              <a:t> заслугою є </a:t>
            </a:r>
            <a:r>
              <a:rPr lang="ru-RU" sz="2000" dirty="0" err="1">
                <a:solidFill>
                  <a:srgbClr val="FFC000"/>
                </a:solidFill>
                <a:effectLst>
                  <a:outerShdw blurRad="38100" dist="38100" dir="2700000" algn="tl">
                    <a:srgbClr val="000000"/>
                  </a:outerShdw>
                </a:effectLst>
              </a:rPr>
              <a:t>розробка</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раціональних</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прийомів</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оперативних</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втручань</a:t>
            </a:r>
            <a:r>
              <a:rPr lang="ru-RU" sz="2000" dirty="0">
                <a:solidFill>
                  <a:srgbClr val="FFC000"/>
                </a:solidFill>
                <a:effectLst>
                  <a:outerShdw blurRad="38100" dist="38100" dir="2700000" algn="tl">
                    <a:srgbClr val="000000"/>
                  </a:outerShdw>
                </a:effectLst>
              </a:rPr>
              <a:t> на головному </a:t>
            </a:r>
            <a:r>
              <a:rPr lang="ru-RU" sz="2000" dirty="0" err="1">
                <a:solidFill>
                  <a:srgbClr val="FFC000"/>
                </a:solidFill>
                <a:effectLst>
                  <a:outerShdw blurRad="38100" dist="38100" dir="2700000" algn="tl">
                    <a:srgbClr val="000000"/>
                  </a:outerShdw>
                </a:effectLst>
              </a:rPr>
              <a:t>мозку</a:t>
            </a:r>
            <a:r>
              <a:rPr lang="ru-RU" sz="2000" dirty="0">
                <a:solidFill>
                  <a:srgbClr val="FFC000"/>
                </a:solidFill>
                <a:effectLst>
                  <a:outerShdw blurRad="38100" dist="38100" dir="2700000" algn="tl">
                    <a:srgbClr val="000000"/>
                  </a:outerShdw>
                </a:effectLst>
              </a:rPr>
              <a:t> і особливо </a:t>
            </a:r>
            <a:r>
              <a:rPr lang="ru-RU" sz="2000" dirty="0" err="1">
                <a:solidFill>
                  <a:srgbClr val="FFC000"/>
                </a:solidFill>
                <a:effectLst>
                  <a:outerShdw blurRad="38100" dist="38100" dir="2700000" algn="tl">
                    <a:srgbClr val="000000"/>
                  </a:outerShdw>
                </a:effectLst>
              </a:rPr>
              <a:t>методів</a:t>
            </a:r>
            <a:r>
              <a:rPr lang="ru-RU" sz="2000" dirty="0">
                <a:solidFill>
                  <a:srgbClr val="FFC000"/>
                </a:solidFill>
                <a:effectLst>
                  <a:outerShdw blurRad="38100" dist="38100" dir="2700000" algn="tl">
                    <a:srgbClr val="000000"/>
                  </a:outerShdw>
                </a:effectLst>
              </a:rPr>
              <a:t> гемостазу (</a:t>
            </a:r>
            <a:r>
              <a:rPr lang="ru-RU" sz="2000" dirty="0" err="1">
                <a:solidFill>
                  <a:srgbClr val="FFC000"/>
                </a:solidFill>
                <a:effectLst>
                  <a:outerShdw blurRad="38100" dist="38100" dir="2700000" algn="tl">
                    <a:srgbClr val="000000"/>
                  </a:outerShdw>
                </a:effectLst>
              </a:rPr>
              <a:t>застосування</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кліпсів</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електрокоагуляції</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постійного</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відсмоктування</a:t>
            </a:r>
            <a:r>
              <a:rPr lang="ru-RU" sz="2000" dirty="0">
                <a:solidFill>
                  <a:srgbClr val="FFC000"/>
                </a:solidFill>
                <a:effectLst>
                  <a:outerShdw blurRad="38100" dist="38100" dir="2700000" algn="tl">
                    <a:srgbClr val="000000"/>
                  </a:outerShdw>
                </a:effectLst>
              </a:rPr>
              <a:t> з </a:t>
            </a:r>
            <a:r>
              <a:rPr lang="ru-RU" sz="2000" dirty="0" err="1">
                <a:solidFill>
                  <a:srgbClr val="FFC000"/>
                </a:solidFill>
                <a:effectLst>
                  <a:outerShdw blurRad="38100" dist="38100" dir="2700000" algn="tl">
                    <a:srgbClr val="000000"/>
                  </a:outerShdw>
                </a:effectLst>
              </a:rPr>
              <a:t>операційної</a:t>
            </a:r>
            <a:r>
              <a:rPr lang="ru-RU" sz="2000" dirty="0">
                <a:solidFill>
                  <a:srgbClr val="FFC000"/>
                </a:solidFill>
                <a:effectLst>
                  <a:outerShdw blurRad="38100" dist="38100" dir="2700000" algn="tl">
                    <a:srgbClr val="000000"/>
                  </a:outerShdw>
                </a:effectLst>
              </a:rPr>
              <a:t> рани), </a:t>
            </a:r>
            <a:r>
              <a:rPr lang="ru-RU" sz="2000" dirty="0" err="1">
                <a:solidFill>
                  <a:srgbClr val="FFC000"/>
                </a:solidFill>
                <a:effectLst>
                  <a:outerShdw blurRad="38100" dist="38100" dir="2700000" algn="tl">
                    <a:srgbClr val="000000"/>
                  </a:outerShdw>
                </a:effectLst>
              </a:rPr>
              <a:t>які</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значно</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розширили</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можливості</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лікування</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хворих</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нейрохірургічного</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профілю</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Спільно</a:t>
            </a:r>
            <a:r>
              <a:rPr lang="ru-RU" sz="2000" dirty="0">
                <a:solidFill>
                  <a:srgbClr val="FFC000"/>
                </a:solidFill>
                <a:effectLst>
                  <a:outerShdw blurRad="38100" dist="38100" dir="2700000" algn="tl">
                    <a:srgbClr val="000000"/>
                  </a:outerShdw>
                </a:effectLst>
              </a:rPr>
              <a:t> з П. </a:t>
            </a:r>
            <a:r>
              <a:rPr lang="ru-RU" sz="2000" dirty="0" err="1" smtClean="0">
                <a:solidFill>
                  <a:srgbClr val="FFC000"/>
                </a:solidFill>
                <a:effectLst>
                  <a:outerShdw blurRad="38100" dist="38100" dir="2700000" algn="tl">
                    <a:srgbClr val="000000"/>
                  </a:outerShdw>
                </a:effectLst>
              </a:rPr>
              <a:t>Бейлєм</a:t>
            </a:r>
            <a:r>
              <a:rPr lang="ru-RU" sz="2000" dirty="0" smtClean="0">
                <a:solidFill>
                  <a:srgbClr val="FFC000"/>
                </a:solidFill>
                <a:effectLst>
                  <a:outerShdw blurRad="38100" dist="38100" dir="2700000" algn="tl">
                    <a:srgbClr val="000000"/>
                  </a:outerShdw>
                </a:effectLst>
              </a:rPr>
              <a:t> </a:t>
            </a:r>
            <a:r>
              <a:rPr lang="fr-FR" sz="2000" dirty="0">
                <a:solidFill>
                  <a:srgbClr val="FFC000"/>
                </a:solidFill>
                <a:effectLst>
                  <a:outerShdw blurRad="38100" dist="38100" dir="2700000" algn="tl">
                    <a:srgbClr val="000000"/>
                  </a:outerShdw>
                </a:effectLst>
              </a:rPr>
              <a:t>X.</a:t>
            </a:r>
            <a:r>
              <a:rPr lang="ru-RU" sz="2000" dirty="0" err="1">
                <a:solidFill>
                  <a:srgbClr val="FFC000"/>
                </a:solidFill>
                <a:effectLst>
                  <a:outerShdw blurRad="38100" dist="38100" dir="2700000" algn="tl">
                    <a:srgbClr val="000000"/>
                  </a:outerShdw>
                </a:effectLst>
              </a:rPr>
              <a:t>Кушінг</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розробив</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класифікацію</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пухлин</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нервової</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системи</a:t>
            </a:r>
            <a:r>
              <a:rPr lang="ru-RU" sz="2000" dirty="0">
                <a:solidFill>
                  <a:srgbClr val="FFC000"/>
                </a:solidFill>
                <a:effectLst>
                  <a:outerShdw blurRad="38100" dist="38100" dir="2700000" algn="tl">
                    <a:srgbClr val="000000"/>
                  </a:outerShdw>
                </a:effectLst>
              </a:rPr>
              <a:t>, яка, </a:t>
            </a:r>
            <a:r>
              <a:rPr lang="ru-RU" sz="2000" dirty="0" err="1">
                <a:solidFill>
                  <a:srgbClr val="FFC000"/>
                </a:solidFill>
                <a:effectLst>
                  <a:outerShdw blurRad="38100" dist="38100" dir="2700000" algn="tl">
                    <a:srgbClr val="000000"/>
                  </a:outerShdw>
                </a:effectLst>
              </a:rPr>
              <a:t>незважаючи</a:t>
            </a:r>
            <a:r>
              <a:rPr lang="ru-RU" sz="2000" dirty="0">
                <a:solidFill>
                  <a:srgbClr val="FFC000"/>
                </a:solidFill>
                <a:effectLst>
                  <a:outerShdw blurRad="38100" dist="38100" dir="2700000" algn="tl">
                    <a:srgbClr val="000000"/>
                  </a:outerShdw>
                </a:effectLst>
              </a:rPr>
              <a:t> на </a:t>
            </a:r>
            <a:r>
              <a:rPr lang="ru-RU" sz="2000" dirty="0" err="1">
                <a:solidFill>
                  <a:srgbClr val="FFC000"/>
                </a:solidFill>
                <a:effectLst>
                  <a:outerShdw blurRad="38100" dist="38100" dir="2700000" algn="tl">
                    <a:srgbClr val="000000"/>
                  </a:outerShdw>
                </a:effectLst>
              </a:rPr>
              <a:t>наступні</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доповнення</a:t>
            </a:r>
            <a:r>
              <a:rPr lang="ru-RU" sz="2000" dirty="0">
                <a:solidFill>
                  <a:srgbClr val="FFC000"/>
                </a:solidFill>
                <a:effectLst>
                  <a:outerShdw blurRad="38100" dist="38100" dir="2700000" algn="tl">
                    <a:srgbClr val="000000"/>
                  </a:outerShdw>
                </a:effectLst>
              </a:rPr>
              <a:t>, є основою </a:t>
            </a:r>
            <a:r>
              <a:rPr lang="ru-RU" sz="2000" dirty="0" err="1">
                <a:solidFill>
                  <a:srgbClr val="FFC000"/>
                </a:solidFill>
                <a:effectLst>
                  <a:outerShdw blurRad="38100" dist="38100" dir="2700000" algn="tl">
                    <a:srgbClr val="000000"/>
                  </a:outerShdw>
                </a:effectLst>
              </a:rPr>
              <a:t>всіх</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сучасних</a:t>
            </a:r>
            <a:r>
              <a:rPr lang="ru-RU" sz="2000" dirty="0">
                <a:solidFill>
                  <a:srgbClr val="FFC000"/>
                </a:solidFill>
                <a:effectLst>
                  <a:outerShdw blurRad="38100" dist="38100" dir="2700000" algn="tl">
                    <a:srgbClr val="000000"/>
                  </a:outerShdw>
                </a:effectLst>
              </a:rPr>
              <a:t> </a:t>
            </a:r>
            <a:r>
              <a:rPr lang="ru-RU" sz="2000" dirty="0" err="1">
                <a:solidFill>
                  <a:srgbClr val="FFC000"/>
                </a:solidFill>
                <a:effectLst>
                  <a:outerShdw blurRad="38100" dist="38100" dir="2700000" algn="tl">
                    <a:srgbClr val="000000"/>
                  </a:outerShdw>
                </a:effectLst>
              </a:rPr>
              <a:t>класифікацій</a:t>
            </a:r>
            <a:endParaRPr lang="ru-RU" sz="2000" dirty="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10" descr="img_85"/>
          <p:cNvPicPr>
            <a:picLocks noChangeAspect="1" noChangeArrowheads="1"/>
          </p:cNvPicPr>
          <p:nvPr/>
        </p:nvPicPr>
        <p:blipFill>
          <a:blip r:embed="rId2" cstate="print"/>
          <a:srcRect/>
          <a:stretch>
            <a:fillRect/>
          </a:stretch>
        </p:blipFill>
        <p:spPr bwMode="auto">
          <a:xfrm>
            <a:off x="0" y="914400"/>
            <a:ext cx="2009775" cy="2514600"/>
          </a:xfrm>
          <a:prstGeom prst="rect">
            <a:avLst/>
          </a:prstGeom>
          <a:noFill/>
          <a:ln w="9525">
            <a:noFill/>
            <a:miter lim="800000"/>
            <a:headEnd/>
            <a:tailEnd/>
          </a:ln>
        </p:spPr>
      </p:pic>
      <p:sp>
        <p:nvSpPr>
          <p:cNvPr id="29699" name="Rectangle 2"/>
          <p:cNvSpPr>
            <a:spLocks noChangeArrowheads="1"/>
          </p:cNvSpPr>
          <p:nvPr/>
        </p:nvSpPr>
        <p:spPr bwMode="auto">
          <a:xfrm>
            <a:off x="0" y="0"/>
            <a:ext cx="9144000" cy="915988"/>
          </a:xfrm>
          <a:prstGeom prst="rect">
            <a:avLst/>
          </a:prstGeom>
          <a:noFill/>
          <a:ln w="9525">
            <a:noFill/>
            <a:miter lim="800000"/>
            <a:headEnd/>
            <a:tailEnd/>
          </a:ln>
        </p:spPr>
        <p:txBody>
          <a:bodyPr>
            <a:spAutoFit/>
          </a:bodyPr>
          <a:lstStyle/>
          <a:p>
            <a:r>
              <a:rPr lang="ru-RU" b="1" dirty="0" err="1">
                <a:solidFill>
                  <a:srgbClr val="FFFF00"/>
                </a:solidFill>
              </a:rPr>
              <a:t>Розроблено</a:t>
            </a:r>
            <a:r>
              <a:rPr lang="ru-RU" b="1" dirty="0">
                <a:solidFill>
                  <a:srgbClr val="FFFF00"/>
                </a:solidFill>
              </a:rPr>
              <a:t> </a:t>
            </a:r>
            <a:r>
              <a:rPr lang="ru-RU" b="1" dirty="0" err="1">
                <a:solidFill>
                  <a:srgbClr val="FFFF00"/>
                </a:solidFill>
              </a:rPr>
              <a:t>діагностичні</a:t>
            </a:r>
            <a:r>
              <a:rPr lang="ru-RU" b="1" dirty="0">
                <a:solidFill>
                  <a:srgbClr val="FFFF00"/>
                </a:solidFill>
              </a:rPr>
              <a:t> </a:t>
            </a:r>
            <a:r>
              <a:rPr lang="ru-RU" b="1" dirty="0" err="1">
                <a:solidFill>
                  <a:srgbClr val="FFFF00"/>
                </a:solidFill>
              </a:rPr>
              <a:t>методи</a:t>
            </a:r>
            <a:r>
              <a:rPr lang="ru-RU" b="1" dirty="0">
                <a:solidFill>
                  <a:srgbClr val="FFFF00"/>
                </a:solidFill>
              </a:rPr>
              <a:t> в </a:t>
            </a:r>
            <a:r>
              <a:rPr lang="ru-RU" b="1" dirty="0" err="1">
                <a:solidFill>
                  <a:srgbClr val="FFFF00"/>
                </a:solidFill>
              </a:rPr>
              <a:t>нейрохірургії</a:t>
            </a:r>
            <a:r>
              <a:rPr lang="ru-RU" b="1" dirty="0">
                <a:solidFill>
                  <a:srgbClr val="FFFF00"/>
                </a:solidFill>
              </a:rPr>
              <a:t>. </a:t>
            </a:r>
            <a:r>
              <a:rPr lang="ru-RU" b="1" dirty="0" err="1">
                <a:solidFill>
                  <a:srgbClr val="FFFF00"/>
                </a:solidFill>
              </a:rPr>
              <a:t>Це</a:t>
            </a:r>
            <a:r>
              <a:rPr lang="ru-RU" b="1" dirty="0">
                <a:solidFill>
                  <a:srgbClr val="FFFF00"/>
                </a:solidFill>
              </a:rPr>
              <a:t>, </a:t>
            </a:r>
            <a:r>
              <a:rPr lang="ru-RU" b="1" dirty="0" err="1">
                <a:solidFill>
                  <a:srgbClr val="FFFF00"/>
                </a:solidFill>
              </a:rPr>
              <a:t>запропоновані</a:t>
            </a:r>
            <a:r>
              <a:rPr lang="ru-RU" b="1" dirty="0">
                <a:solidFill>
                  <a:srgbClr val="FFFF00"/>
                </a:solidFill>
              </a:rPr>
              <a:t> </a:t>
            </a:r>
            <a:r>
              <a:rPr lang="ru-RU" b="1" dirty="0" err="1">
                <a:solidFill>
                  <a:srgbClr val="FFFF00"/>
                </a:solidFill>
              </a:rPr>
              <a:t>американським</a:t>
            </a:r>
            <a:r>
              <a:rPr lang="ru-RU" b="1" dirty="0">
                <a:solidFill>
                  <a:srgbClr val="FFFF00"/>
                </a:solidFill>
              </a:rPr>
              <a:t> </a:t>
            </a:r>
            <a:r>
              <a:rPr lang="ru-RU" b="1" dirty="0" err="1">
                <a:solidFill>
                  <a:srgbClr val="FFFF00"/>
                </a:solidFill>
              </a:rPr>
              <a:t>нейрохірургом</a:t>
            </a:r>
            <a:r>
              <a:rPr lang="ru-RU" b="1" dirty="0">
                <a:solidFill>
                  <a:srgbClr val="FFFF00"/>
                </a:solidFill>
              </a:rPr>
              <a:t> </a:t>
            </a:r>
            <a:r>
              <a:rPr lang="ru-RU" b="1" dirty="0" err="1">
                <a:solidFill>
                  <a:srgbClr val="FFFF00"/>
                </a:solidFill>
              </a:rPr>
              <a:t>Уолтер</a:t>
            </a:r>
            <a:r>
              <a:rPr lang="ru-RU" b="1" dirty="0">
                <a:solidFill>
                  <a:srgbClr val="FFFF00"/>
                </a:solidFill>
              </a:rPr>
              <a:t> </a:t>
            </a:r>
            <a:r>
              <a:rPr lang="ru-RU" b="1" dirty="0" err="1">
                <a:solidFill>
                  <a:srgbClr val="FFFF00"/>
                </a:solidFill>
              </a:rPr>
              <a:t>Денді</a:t>
            </a:r>
            <a:r>
              <a:rPr lang="ru-RU" b="1" dirty="0">
                <a:solidFill>
                  <a:srgbClr val="FFFF00"/>
                </a:solidFill>
              </a:rPr>
              <a:t> (1886-1946</a:t>
            </a:r>
            <a:r>
              <a:rPr lang="ru-RU" b="1" dirty="0" smtClean="0">
                <a:solidFill>
                  <a:srgbClr val="FFFF00"/>
                </a:solidFill>
              </a:rPr>
              <a:t>), </a:t>
            </a:r>
            <a:r>
              <a:rPr lang="ru-RU" b="1" dirty="0">
                <a:solidFill>
                  <a:srgbClr val="FFFF00"/>
                </a:solidFill>
              </a:rPr>
              <a:t>методики </a:t>
            </a:r>
            <a:r>
              <a:rPr lang="ru-RU" b="1" dirty="0" err="1" smtClean="0">
                <a:solidFill>
                  <a:srgbClr val="FFFF00"/>
                </a:solidFill>
              </a:rPr>
              <a:t>вентрику-лографїї</a:t>
            </a:r>
            <a:r>
              <a:rPr lang="ru-RU" b="1" dirty="0" smtClean="0">
                <a:solidFill>
                  <a:srgbClr val="FFFF00"/>
                </a:solidFill>
              </a:rPr>
              <a:t>, </a:t>
            </a:r>
            <a:r>
              <a:rPr lang="ru-RU" b="1" dirty="0" err="1" smtClean="0">
                <a:solidFill>
                  <a:srgbClr val="FFFF00"/>
                </a:solidFill>
              </a:rPr>
              <a:t>мієлографїї</a:t>
            </a:r>
            <a:r>
              <a:rPr lang="ru-RU" b="1" dirty="0" smtClean="0">
                <a:solidFill>
                  <a:srgbClr val="FFFF00"/>
                </a:solidFill>
              </a:rPr>
              <a:t> </a:t>
            </a:r>
            <a:r>
              <a:rPr lang="ru-RU" b="1" dirty="0">
                <a:solidFill>
                  <a:srgbClr val="FFFF00"/>
                </a:solidFill>
              </a:rPr>
              <a:t>(1918), </a:t>
            </a:r>
            <a:r>
              <a:rPr lang="ru-RU" b="1" dirty="0" err="1" smtClean="0">
                <a:solidFill>
                  <a:srgbClr val="FFFF00"/>
                </a:solidFill>
              </a:rPr>
              <a:t>пневмоенцефалографії</a:t>
            </a:r>
            <a:r>
              <a:rPr lang="ru-RU" b="1" dirty="0" smtClean="0">
                <a:solidFill>
                  <a:srgbClr val="FFFF00"/>
                </a:solidFill>
              </a:rPr>
              <a:t> </a:t>
            </a:r>
            <a:r>
              <a:rPr lang="ru-RU" b="1" dirty="0">
                <a:solidFill>
                  <a:srgbClr val="FFFF00"/>
                </a:solidFill>
              </a:rPr>
              <a:t>(1919)</a:t>
            </a:r>
            <a:endParaRPr lang="ru-RU" b="1" dirty="0">
              <a:solidFill>
                <a:srgbClr val="FF0000"/>
              </a:solidFill>
            </a:endParaRPr>
          </a:p>
        </p:txBody>
      </p:sp>
      <p:pic>
        <p:nvPicPr>
          <p:cNvPr id="29700" name="Picture 8" descr="ANd9GcQAOHzg8M_WVq-mz6DOeyfmp5wxpydmJ4OkCZM4X6QjQDieCV5F">
            <a:hlinkClick r:id="rId3"/>
          </p:cNvPr>
          <p:cNvPicPr>
            <a:picLocks noChangeAspect="1" noChangeArrowheads="1"/>
          </p:cNvPicPr>
          <p:nvPr/>
        </p:nvPicPr>
        <p:blipFill>
          <a:blip r:embed="rId4" cstate="print"/>
          <a:srcRect/>
          <a:stretch>
            <a:fillRect/>
          </a:stretch>
        </p:blipFill>
        <p:spPr bwMode="auto">
          <a:xfrm>
            <a:off x="2057400" y="914400"/>
            <a:ext cx="2320925" cy="2514600"/>
          </a:xfrm>
          <a:prstGeom prst="rect">
            <a:avLst/>
          </a:prstGeom>
          <a:noFill/>
          <a:ln w="9525">
            <a:noFill/>
            <a:miter lim="800000"/>
            <a:headEnd/>
            <a:tailEnd/>
          </a:ln>
        </p:spPr>
      </p:pic>
      <p:pic>
        <p:nvPicPr>
          <p:cNvPr id="29701" name="Picture 3"/>
          <p:cNvPicPr>
            <a:picLocks noChangeAspect="1" noChangeArrowheads="1"/>
          </p:cNvPicPr>
          <p:nvPr/>
        </p:nvPicPr>
        <p:blipFill>
          <a:blip r:embed="rId5" cstate="print"/>
          <a:srcRect/>
          <a:stretch>
            <a:fillRect/>
          </a:stretch>
        </p:blipFill>
        <p:spPr bwMode="auto">
          <a:xfrm>
            <a:off x="6591300" y="3657600"/>
            <a:ext cx="2552700" cy="3200400"/>
          </a:xfrm>
          <a:prstGeom prst="rect">
            <a:avLst/>
          </a:prstGeom>
          <a:noFill/>
          <a:ln w="9525">
            <a:noFill/>
            <a:miter lim="800000"/>
            <a:headEnd/>
            <a:tailEnd/>
          </a:ln>
        </p:spPr>
      </p:pic>
      <p:pic>
        <p:nvPicPr>
          <p:cNvPr id="29702" name="Picture 12" descr="img_88"/>
          <p:cNvPicPr>
            <a:picLocks noChangeAspect="1" noChangeArrowheads="1"/>
          </p:cNvPicPr>
          <p:nvPr/>
        </p:nvPicPr>
        <p:blipFill>
          <a:blip r:embed="rId6" cstate="print"/>
          <a:srcRect/>
          <a:stretch>
            <a:fillRect/>
          </a:stretch>
        </p:blipFill>
        <p:spPr bwMode="auto">
          <a:xfrm>
            <a:off x="0" y="3505200"/>
            <a:ext cx="2490788" cy="2743200"/>
          </a:xfrm>
          <a:prstGeom prst="rect">
            <a:avLst/>
          </a:prstGeom>
          <a:noFill/>
          <a:ln w="9525">
            <a:noFill/>
            <a:miter lim="800000"/>
            <a:headEnd/>
            <a:tailEnd/>
          </a:ln>
        </p:spPr>
      </p:pic>
      <p:pic>
        <p:nvPicPr>
          <p:cNvPr id="29703" name="Picture 14" descr="1403_1490760922"/>
          <p:cNvPicPr>
            <a:picLocks noChangeAspect="1" noChangeArrowheads="1"/>
          </p:cNvPicPr>
          <p:nvPr/>
        </p:nvPicPr>
        <p:blipFill>
          <a:blip r:embed="rId7" cstate="print"/>
          <a:srcRect/>
          <a:stretch>
            <a:fillRect/>
          </a:stretch>
        </p:blipFill>
        <p:spPr bwMode="auto">
          <a:xfrm>
            <a:off x="4419600" y="914400"/>
            <a:ext cx="3276600" cy="2524125"/>
          </a:xfrm>
          <a:prstGeom prst="rect">
            <a:avLst/>
          </a:prstGeom>
          <a:noFill/>
          <a:ln w="9525">
            <a:noFill/>
            <a:miter lim="800000"/>
            <a:headEnd/>
            <a:tailEnd/>
          </a:ln>
        </p:spPr>
      </p:pic>
      <p:pic>
        <p:nvPicPr>
          <p:cNvPr id="29704" name="Picture 16" descr="img_27"/>
          <p:cNvPicPr>
            <a:picLocks noChangeAspect="1" noChangeArrowheads="1"/>
          </p:cNvPicPr>
          <p:nvPr/>
        </p:nvPicPr>
        <p:blipFill>
          <a:blip r:embed="rId8" cstate="print"/>
          <a:srcRect/>
          <a:stretch>
            <a:fillRect/>
          </a:stretch>
        </p:blipFill>
        <p:spPr bwMode="auto">
          <a:xfrm>
            <a:off x="2563813" y="3505200"/>
            <a:ext cx="2159000" cy="3352800"/>
          </a:xfrm>
          <a:prstGeom prst="rect">
            <a:avLst/>
          </a:prstGeom>
          <a:noFill/>
          <a:ln w="9525">
            <a:noFill/>
            <a:miter lim="800000"/>
            <a:headEnd/>
            <a:tailEnd/>
          </a:ln>
        </p:spPr>
      </p:pic>
      <p:pic>
        <p:nvPicPr>
          <p:cNvPr id="29705" name="Picture 20" descr="Рис. в). Миелограмма при грыже межпозвоночного диска: стрелками указан дефект заполнения субарахноидального пространства рентгеноконтрастным веществом."/>
          <p:cNvPicPr>
            <a:picLocks noChangeAspect="1" noChangeArrowheads="1"/>
          </p:cNvPicPr>
          <p:nvPr/>
        </p:nvPicPr>
        <p:blipFill>
          <a:blip r:embed="rId9" cstate="print"/>
          <a:srcRect/>
          <a:stretch>
            <a:fillRect/>
          </a:stretch>
        </p:blipFill>
        <p:spPr bwMode="auto">
          <a:xfrm>
            <a:off x="4779963" y="3505200"/>
            <a:ext cx="1773237" cy="3352800"/>
          </a:xfrm>
          <a:prstGeom prst="rect">
            <a:avLst/>
          </a:prstGeom>
          <a:noFill/>
          <a:ln w="9525">
            <a:noFill/>
            <a:miter lim="800000"/>
            <a:headEnd/>
            <a:tailEnd/>
          </a:ln>
        </p:spPr>
      </p:pic>
      <p:pic>
        <p:nvPicPr>
          <p:cNvPr id="29706" name="Picture 22" descr="Рис. б). Миелограмма при экстрамедуллярной невриноме: стрелками указан дефект заполнения субарахноидального пространства рентгеноконтрастным веществом."/>
          <p:cNvPicPr>
            <a:picLocks noChangeAspect="1" noChangeArrowheads="1"/>
          </p:cNvPicPr>
          <p:nvPr/>
        </p:nvPicPr>
        <p:blipFill>
          <a:blip r:embed="rId10" cstate="print"/>
          <a:srcRect/>
          <a:stretch>
            <a:fillRect/>
          </a:stretch>
        </p:blipFill>
        <p:spPr bwMode="auto">
          <a:xfrm>
            <a:off x="7696200" y="914400"/>
            <a:ext cx="14097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11" descr="lobotomy"/>
          <p:cNvPicPr>
            <a:picLocks noChangeAspect="1" noChangeArrowheads="1"/>
          </p:cNvPicPr>
          <p:nvPr/>
        </p:nvPicPr>
        <p:blipFill>
          <a:blip r:embed="rId2" cstate="print"/>
          <a:srcRect/>
          <a:stretch>
            <a:fillRect/>
          </a:stretch>
        </p:blipFill>
        <p:spPr bwMode="auto">
          <a:xfrm>
            <a:off x="6705600" y="2965450"/>
            <a:ext cx="2438400" cy="1992313"/>
          </a:xfrm>
          <a:prstGeom prst="rect">
            <a:avLst/>
          </a:prstGeom>
          <a:noFill/>
          <a:ln w="9525">
            <a:noFill/>
            <a:miter lim="800000"/>
            <a:headEnd/>
            <a:tailEnd/>
          </a:ln>
        </p:spPr>
      </p:pic>
      <p:pic>
        <p:nvPicPr>
          <p:cNvPr id="30723" name="Picture 8"/>
          <p:cNvPicPr>
            <a:picLocks noChangeAspect="1" noChangeArrowheads="1"/>
          </p:cNvPicPr>
          <p:nvPr/>
        </p:nvPicPr>
        <p:blipFill>
          <a:blip r:embed="rId3" cstate="print"/>
          <a:srcRect/>
          <a:stretch>
            <a:fillRect/>
          </a:stretch>
        </p:blipFill>
        <p:spPr bwMode="auto">
          <a:xfrm>
            <a:off x="6400800" y="5386388"/>
            <a:ext cx="2743200" cy="1471612"/>
          </a:xfrm>
          <a:prstGeom prst="rect">
            <a:avLst/>
          </a:prstGeom>
          <a:noFill/>
          <a:ln w="9525">
            <a:noFill/>
            <a:miter lim="800000"/>
            <a:headEnd/>
            <a:tailEnd/>
          </a:ln>
        </p:spPr>
      </p:pic>
      <p:pic>
        <p:nvPicPr>
          <p:cNvPr id="30724" name="Picture 9" descr=" (400x340, 53Kb)"/>
          <p:cNvPicPr>
            <a:picLocks noChangeAspect="1" noChangeArrowheads="1"/>
          </p:cNvPicPr>
          <p:nvPr/>
        </p:nvPicPr>
        <p:blipFill>
          <a:blip r:embed="rId4" cstate="print"/>
          <a:srcRect/>
          <a:stretch>
            <a:fillRect/>
          </a:stretch>
        </p:blipFill>
        <p:spPr bwMode="auto">
          <a:xfrm>
            <a:off x="4648200" y="0"/>
            <a:ext cx="2362200" cy="2008188"/>
          </a:xfrm>
          <a:prstGeom prst="rect">
            <a:avLst/>
          </a:prstGeom>
          <a:noFill/>
          <a:ln w="9525">
            <a:noFill/>
            <a:miter lim="800000"/>
            <a:headEnd/>
            <a:tailEnd/>
          </a:ln>
        </p:spPr>
      </p:pic>
      <p:pic>
        <p:nvPicPr>
          <p:cNvPr id="30725" name="Picture 4"/>
          <p:cNvPicPr>
            <a:picLocks noChangeAspect="1" noChangeArrowheads="1"/>
          </p:cNvPicPr>
          <p:nvPr/>
        </p:nvPicPr>
        <p:blipFill>
          <a:blip r:embed="rId5" cstate="print"/>
          <a:srcRect/>
          <a:stretch>
            <a:fillRect/>
          </a:stretch>
        </p:blipFill>
        <p:spPr bwMode="auto">
          <a:xfrm>
            <a:off x="7023100" y="0"/>
            <a:ext cx="2120900" cy="2971800"/>
          </a:xfrm>
          <a:prstGeom prst="rect">
            <a:avLst/>
          </a:prstGeom>
          <a:noFill/>
          <a:ln w="9525">
            <a:noFill/>
            <a:miter lim="800000"/>
            <a:headEnd/>
            <a:tailEnd/>
          </a:ln>
        </p:spPr>
      </p:pic>
      <p:pic>
        <p:nvPicPr>
          <p:cNvPr id="30726" name="Picture 13" descr="Image from Transorbital Lobotomy"/>
          <p:cNvPicPr>
            <a:picLocks noChangeAspect="1" noChangeArrowheads="1"/>
          </p:cNvPicPr>
          <p:nvPr/>
        </p:nvPicPr>
        <p:blipFill>
          <a:blip r:embed="rId6" cstate="print"/>
          <a:srcRect/>
          <a:stretch>
            <a:fillRect/>
          </a:stretch>
        </p:blipFill>
        <p:spPr bwMode="auto">
          <a:xfrm>
            <a:off x="4572000" y="1905000"/>
            <a:ext cx="2476500" cy="1866900"/>
          </a:xfrm>
          <a:prstGeom prst="rect">
            <a:avLst/>
          </a:prstGeom>
          <a:noFill/>
          <a:ln w="9525">
            <a:noFill/>
            <a:miter lim="800000"/>
            <a:headEnd/>
            <a:tailEnd/>
          </a:ln>
        </p:spPr>
      </p:pic>
      <p:pic>
        <p:nvPicPr>
          <p:cNvPr id="30727" name="Picture 15" descr="8fcad5c422645a994776def8244"/>
          <p:cNvPicPr>
            <a:picLocks noChangeAspect="1" noChangeArrowheads="1"/>
          </p:cNvPicPr>
          <p:nvPr/>
        </p:nvPicPr>
        <p:blipFill>
          <a:blip r:embed="rId7" cstate="print"/>
          <a:srcRect/>
          <a:stretch>
            <a:fillRect/>
          </a:stretch>
        </p:blipFill>
        <p:spPr bwMode="auto">
          <a:xfrm>
            <a:off x="4572000" y="3733800"/>
            <a:ext cx="2133600" cy="1365250"/>
          </a:xfrm>
          <a:prstGeom prst="rect">
            <a:avLst/>
          </a:prstGeom>
          <a:noFill/>
          <a:ln w="9525">
            <a:noFill/>
            <a:miter lim="800000"/>
            <a:headEnd/>
            <a:tailEnd/>
          </a:ln>
        </p:spPr>
      </p:pic>
      <p:pic>
        <p:nvPicPr>
          <p:cNvPr id="30728" name="Picture 9"/>
          <p:cNvPicPr>
            <a:picLocks noChangeAspect="1" noChangeArrowheads="1"/>
          </p:cNvPicPr>
          <p:nvPr/>
        </p:nvPicPr>
        <p:blipFill>
          <a:blip r:embed="rId8" cstate="print"/>
          <a:srcRect/>
          <a:stretch>
            <a:fillRect/>
          </a:stretch>
        </p:blipFill>
        <p:spPr bwMode="auto">
          <a:xfrm>
            <a:off x="6400800" y="4683125"/>
            <a:ext cx="2743200" cy="742950"/>
          </a:xfrm>
          <a:prstGeom prst="rect">
            <a:avLst/>
          </a:prstGeom>
          <a:noFill/>
          <a:ln w="9525">
            <a:noFill/>
            <a:miter lim="800000"/>
            <a:headEnd/>
            <a:tailEnd/>
          </a:ln>
        </p:spPr>
      </p:pic>
      <p:sp>
        <p:nvSpPr>
          <p:cNvPr id="30729" name="Rectangle 7"/>
          <p:cNvSpPr>
            <a:spLocks noChangeArrowheads="1"/>
          </p:cNvSpPr>
          <p:nvPr/>
        </p:nvSpPr>
        <p:spPr bwMode="auto">
          <a:xfrm>
            <a:off x="157370" y="609600"/>
            <a:ext cx="4267200" cy="5909310"/>
          </a:xfrm>
          <a:prstGeom prst="rect">
            <a:avLst/>
          </a:prstGeom>
          <a:noFill/>
          <a:ln w="9525">
            <a:noFill/>
            <a:miter lim="800000"/>
            <a:headEnd/>
            <a:tailEnd/>
          </a:ln>
        </p:spPr>
        <p:txBody>
          <a:bodyPr wrap="square">
            <a:spAutoFit/>
          </a:bodyPr>
          <a:lstStyle/>
          <a:p>
            <a:pPr algn="just"/>
            <a:r>
              <a:rPr lang="ru-RU" dirty="0">
                <a:solidFill>
                  <a:srgbClr val="0000FF"/>
                </a:solidFill>
                <a:latin typeface="Times New Roman" panose="02020603050405020304" pitchFamily="18" charset="0"/>
                <a:cs typeface="Times New Roman" panose="02020603050405020304" pitchFamily="18" charset="0"/>
              </a:rPr>
              <a:t>З точки </a:t>
            </a:r>
            <a:r>
              <a:rPr lang="ru-RU" dirty="0" err="1">
                <a:solidFill>
                  <a:srgbClr val="0000FF"/>
                </a:solidFill>
                <a:latin typeface="Times New Roman" panose="02020603050405020304" pitchFamily="18" charset="0"/>
                <a:cs typeface="Times New Roman" panose="02020603050405020304" pitchFamily="18" charset="0"/>
              </a:rPr>
              <a:t>зору</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сучасної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нейрохірургії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ще</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більш</a:t>
            </a:r>
            <a:r>
              <a:rPr lang="ru-RU" dirty="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важливою</a:t>
            </a:r>
            <a:r>
              <a:rPr lang="ru-RU" dirty="0" smtClean="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була</a:t>
            </a:r>
            <a:r>
              <a:rPr lang="ru-RU" dirty="0" smtClean="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поява</a:t>
            </a:r>
            <a:r>
              <a:rPr lang="ru-RU" dirty="0" smtClean="0">
                <a:solidFill>
                  <a:srgbClr val="0000FF"/>
                </a:solidFill>
                <a:latin typeface="Times New Roman" panose="02020603050405020304" pitchFamily="18" charset="0"/>
                <a:cs typeface="Times New Roman" panose="02020603050405020304" pitchFamily="18" charset="0"/>
              </a:rPr>
              <a:t> методу </a:t>
            </a:r>
            <a:r>
              <a:rPr lang="ru-RU" dirty="0" err="1">
                <a:solidFill>
                  <a:srgbClr val="0000FF"/>
                </a:solidFill>
                <a:latin typeface="Times New Roman" panose="02020603050405020304" pitchFamily="18" charset="0"/>
                <a:cs typeface="Times New Roman" panose="02020603050405020304" pitchFamily="18" charset="0"/>
              </a:rPr>
              <a:t>церебральної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ангіографії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який</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розробив</a:t>
            </a:r>
            <a:r>
              <a:rPr lang="ru-RU" dirty="0">
                <a:solidFill>
                  <a:srgbClr val="0000FF"/>
                </a:solidFill>
                <a:latin typeface="Times New Roman" panose="02020603050405020304" pitchFamily="18" charset="0"/>
                <a:cs typeface="Times New Roman" panose="02020603050405020304" pitchFamily="18" charset="0"/>
              </a:rPr>
              <a:t> і </a:t>
            </a:r>
            <a:r>
              <a:rPr lang="ru-RU" dirty="0" err="1">
                <a:solidFill>
                  <a:srgbClr val="0000FF"/>
                </a:solidFill>
                <a:latin typeface="Times New Roman" panose="02020603050405020304" pitchFamily="18" charset="0"/>
                <a:cs typeface="Times New Roman" panose="02020603050405020304" pitchFamily="18" charset="0"/>
              </a:rPr>
              <a:t>вперше</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застосував</a:t>
            </a:r>
            <a:r>
              <a:rPr lang="ru-RU" dirty="0">
                <a:solidFill>
                  <a:srgbClr val="0000FF"/>
                </a:solidFill>
                <a:latin typeface="Times New Roman" panose="02020603050405020304" pitchFamily="18" charset="0"/>
                <a:cs typeface="Times New Roman" panose="02020603050405020304" pitchFamily="18" charset="0"/>
              </a:rPr>
              <a:t> на </a:t>
            </a:r>
            <a:r>
              <a:rPr lang="ru-RU" dirty="0" err="1">
                <a:solidFill>
                  <a:srgbClr val="0000FF"/>
                </a:solidFill>
                <a:latin typeface="Times New Roman" panose="02020603050405020304" pitchFamily="18" charset="0"/>
                <a:cs typeface="Times New Roman" panose="02020603050405020304" pitchFamily="18" charset="0"/>
              </a:rPr>
              <a:t>практиці</a:t>
            </a:r>
            <a:r>
              <a:rPr lang="ru-RU" dirty="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португальський</a:t>
            </a:r>
            <a:r>
              <a:rPr lang="ru-RU" dirty="0" smtClean="0">
                <a:solidFill>
                  <a:srgbClr val="0000FF"/>
                </a:solidFill>
                <a:latin typeface="Times New Roman" panose="02020603050405020304" pitchFamily="18" charset="0"/>
                <a:cs typeface="Times New Roman" panose="02020603050405020304" pitchFamily="18" charset="0"/>
              </a:rPr>
              <a:t> </a:t>
            </a:r>
            <a:r>
              <a:rPr lang="ru-RU" dirty="0">
                <a:solidFill>
                  <a:srgbClr val="0000FF"/>
                </a:solidFill>
                <a:latin typeface="Times New Roman" panose="02020603050405020304" pitchFamily="18" charset="0"/>
                <a:cs typeface="Times New Roman" panose="02020603050405020304" pitchFamily="18" charset="0"/>
              </a:rPr>
              <a:t>невропатолог і </a:t>
            </a:r>
            <a:r>
              <a:rPr lang="ru-RU" dirty="0" err="1">
                <a:solidFill>
                  <a:srgbClr val="0000FF"/>
                </a:solidFill>
                <a:latin typeface="Times New Roman" panose="02020603050405020304" pitchFamily="18" charset="0"/>
                <a:cs typeface="Times New Roman" panose="02020603050405020304" pitchFamily="18" charset="0"/>
              </a:rPr>
              <a:t>нейрохірург</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Егаш</a:t>
            </a:r>
            <a:r>
              <a:rPr lang="ru-RU" dirty="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Моніш</a:t>
            </a:r>
            <a:r>
              <a:rPr lang="ru-RU" dirty="0" smtClean="0">
                <a:solidFill>
                  <a:srgbClr val="0000FF"/>
                </a:solidFill>
                <a:latin typeface="Times New Roman" panose="02020603050405020304" pitchFamily="18" charset="0"/>
                <a:cs typeface="Times New Roman" panose="02020603050405020304" pitchFamily="18" charset="0"/>
              </a:rPr>
              <a:t> </a:t>
            </a:r>
            <a:r>
              <a:rPr lang="ru-RU" dirty="0">
                <a:solidFill>
                  <a:srgbClr val="0000FF"/>
                </a:solidFill>
                <a:latin typeface="Times New Roman" panose="02020603050405020304" pitchFamily="18" charset="0"/>
                <a:cs typeface="Times New Roman" panose="02020603050405020304" pitchFamily="18" charset="0"/>
              </a:rPr>
              <a:t>в 1927 </a:t>
            </a:r>
            <a:r>
              <a:rPr lang="ru-RU" dirty="0" err="1">
                <a:solidFill>
                  <a:srgbClr val="0000FF"/>
                </a:solidFill>
                <a:latin typeface="Times New Roman" panose="02020603050405020304" pitchFamily="18" charset="0"/>
                <a:cs typeface="Times New Roman" panose="02020603050405020304" pitchFamily="18" charset="0"/>
              </a:rPr>
              <a:t>році</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Діагностична</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значимість</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церебральної</a:t>
            </a:r>
            <a:r>
              <a:rPr lang="ru-RU" dirty="0">
                <a:solidFill>
                  <a:srgbClr val="0000FF"/>
                </a:solidFill>
                <a:latin typeface="Times New Roman" panose="02020603050405020304" pitchFamily="18" charset="0"/>
                <a:cs typeface="Times New Roman" panose="02020603050405020304" pitchFamily="18" charset="0"/>
              </a:rPr>
              <a:t> і </a:t>
            </a:r>
            <a:r>
              <a:rPr lang="ru-RU" dirty="0" err="1">
                <a:solidFill>
                  <a:srgbClr val="0000FF"/>
                </a:solidFill>
                <a:latin typeface="Times New Roman" panose="02020603050405020304" pitchFamily="18" charset="0"/>
                <a:cs typeface="Times New Roman" panose="02020603050405020304" pitchFamily="18" charset="0"/>
              </a:rPr>
              <a:t>спінальної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ангіографії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зростала</a:t>
            </a:r>
            <a:r>
              <a:rPr lang="ru-RU" dirty="0">
                <a:solidFill>
                  <a:srgbClr val="0000FF"/>
                </a:solidFill>
                <a:latin typeface="Times New Roman" panose="02020603050405020304" pitchFamily="18" charset="0"/>
                <a:cs typeface="Times New Roman" panose="02020603050405020304" pitchFamily="18" charset="0"/>
              </a:rPr>
              <a:t>, і в </a:t>
            </a:r>
            <a:r>
              <a:rPr lang="ru-RU" dirty="0" err="1">
                <a:solidFill>
                  <a:srgbClr val="0000FF"/>
                </a:solidFill>
                <a:latin typeface="Times New Roman" panose="02020603050405020304" pitchFamily="18" charset="0"/>
                <a:cs typeface="Times New Roman" panose="02020603050405020304" pitchFamily="18" charset="0"/>
              </a:rPr>
              <a:t>даний</a:t>
            </a:r>
            <a:r>
              <a:rPr lang="ru-RU" dirty="0">
                <a:solidFill>
                  <a:srgbClr val="0000FF"/>
                </a:solidFill>
                <a:latin typeface="Times New Roman" panose="02020603050405020304" pitchFamily="18" charset="0"/>
                <a:cs typeface="Times New Roman" panose="02020603050405020304" pitchFamily="18" charset="0"/>
              </a:rPr>
              <a:t> час вона є одним з </a:t>
            </a:r>
            <a:r>
              <a:rPr lang="ru-RU" dirty="0" err="1">
                <a:solidFill>
                  <a:srgbClr val="0000FF"/>
                </a:solidFill>
                <a:latin typeface="Times New Roman" panose="02020603050405020304" pitchFamily="18" charset="0"/>
                <a:cs typeface="Times New Roman" panose="02020603050405020304" pitchFamily="18" charset="0"/>
              </a:rPr>
              <a:t>найбільш</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інформативних</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допоміжних</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методів</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дослідження</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хворих</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нейрохірургічного</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профілю</a:t>
            </a:r>
            <a:r>
              <a:rPr lang="ru-RU" dirty="0">
                <a:solidFill>
                  <a:srgbClr val="0000FF"/>
                </a:solidFill>
                <a:latin typeface="Times New Roman" panose="02020603050405020304" pitchFamily="18" charset="0"/>
                <a:cs typeface="Times New Roman" panose="02020603050405020304" pitchFamily="18" charset="0"/>
              </a:rPr>
              <a:t>. Другим </a:t>
            </a:r>
            <a:r>
              <a:rPr lang="ru-RU" dirty="0" err="1">
                <a:solidFill>
                  <a:srgbClr val="0000FF"/>
                </a:solidFill>
                <a:latin typeface="Times New Roman" panose="02020603050405020304" pitchFamily="18" charset="0"/>
                <a:cs typeface="Times New Roman" panose="02020603050405020304" pitchFamily="18" charset="0"/>
              </a:rPr>
              <a:t>важливим</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внеском</a:t>
            </a:r>
            <a:r>
              <a:rPr lang="ru-RU" dirty="0">
                <a:solidFill>
                  <a:srgbClr val="0000FF"/>
                </a:solidFill>
                <a:latin typeface="Times New Roman" panose="02020603050405020304" pitchFamily="18" charset="0"/>
                <a:cs typeface="Times New Roman" panose="02020603050405020304" pitchFamily="18" charset="0"/>
              </a:rPr>
              <a:t> </a:t>
            </a:r>
            <a:r>
              <a:rPr lang="ru-RU" dirty="0" err="1" smtClean="0">
                <a:solidFill>
                  <a:srgbClr val="0000FF"/>
                </a:solidFill>
                <a:latin typeface="Times New Roman" panose="02020603050405020304" pitchFamily="18" charset="0"/>
                <a:cs typeface="Times New Roman" panose="02020603050405020304" pitchFamily="18" charset="0"/>
              </a:rPr>
              <a:t>Е.Моніша</a:t>
            </a:r>
            <a:r>
              <a:rPr lang="ru-RU" dirty="0" smtClean="0">
                <a:solidFill>
                  <a:srgbClr val="0000FF"/>
                </a:solidFill>
                <a:latin typeface="Times New Roman" panose="02020603050405020304" pitchFamily="18" charset="0"/>
                <a:cs typeface="Times New Roman" panose="02020603050405020304" pitchFamily="18" charset="0"/>
              </a:rPr>
              <a:t> </a:t>
            </a:r>
            <a:r>
              <a:rPr lang="ru-RU" dirty="0">
                <a:solidFill>
                  <a:srgbClr val="0000FF"/>
                </a:solidFill>
                <a:latin typeface="Times New Roman" panose="02020603050405020304" pitchFamily="18" charset="0"/>
                <a:cs typeface="Times New Roman" panose="02020603050405020304" pitchFamily="18" charset="0"/>
              </a:rPr>
              <a:t>в </a:t>
            </a:r>
            <a:r>
              <a:rPr lang="ru-RU" dirty="0" err="1">
                <a:solidFill>
                  <a:srgbClr val="0000FF"/>
                </a:solidFill>
                <a:latin typeface="Times New Roman" panose="02020603050405020304" pitchFamily="18" charset="0"/>
                <a:cs typeface="Times New Roman" panose="02020603050405020304" pitchFamily="18" charset="0"/>
              </a:rPr>
              <a:t>розвиток</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нейрохірургії</a:t>
            </a:r>
            <a:r>
              <a:rPr lang="ru-RU" dirty="0">
                <a:solidFill>
                  <a:srgbClr val="0000FF"/>
                </a:solidFill>
                <a:latin typeface="Times New Roman" panose="02020603050405020304" pitchFamily="18" charset="0"/>
                <a:cs typeface="Times New Roman" panose="02020603050405020304" pitchFamily="18" charset="0"/>
              </a:rPr>
              <a:t> стала </a:t>
            </a:r>
            <a:r>
              <a:rPr lang="ru-RU" dirty="0" err="1" smtClean="0">
                <a:solidFill>
                  <a:srgbClr val="0000FF"/>
                </a:solidFill>
                <a:latin typeface="Times New Roman" panose="02020603050405020304" pitchFamily="18" charset="0"/>
                <a:cs typeface="Times New Roman" panose="02020603050405020304" pitchFamily="18" charset="0"/>
              </a:rPr>
              <a:t>запропонована</a:t>
            </a:r>
            <a:r>
              <a:rPr lang="ru-RU" dirty="0" smtClean="0">
                <a:solidFill>
                  <a:srgbClr val="0000FF"/>
                </a:solidFill>
                <a:latin typeface="Times New Roman" panose="02020603050405020304" pitchFamily="18" charset="0"/>
                <a:cs typeface="Times New Roman" panose="02020603050405020304" pitchFamily="18" charset="0"/>
              </a:rPr>
              <a:t> ним в </a:t>
            </a:r>
            <a:r>
              <a:rPr lang="ru-RU" dirty="0">
                <a:solidFill>
                  <a:srgbClr val="0000FF"/>
                </a:solidFill>
                <a:latin typeface="Times New Roman" panose="02020603050405020304" pitchFamily="18" charset="0"/>
                <a:cs typeface="Times New Roman" panose="02020603050405020304" pitchFamily="18" charset="0"/>
              </a:rPr>
              <a:t>1935 </a:t>
            </a:r>
            <a:r>
              <a:rPr lang="ru-RU" dirty="0" err="1">
                <a:solidFill>
                  <a:srgbClr val="0000FF"/>
                </a:solidFill>
                <a:latin typeface="Times New Roman" panose="02020603050405020304" pitchFamily="18" charset="0"/>
                <a:cs typeface="Times New Roman" panose="02020603050405020304" pitchFamily="18" charset="0"/>
              </a:rPr>
              <a:t>році</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лоботомія</a:t>
            </a:r>
            <a:r>
              <a:rPr lang="ru-RU" dirty="0">
                <a:solidFill>
                  <a:srgbClr val="0000FF"/>
                </a:solidFill>
                <a:latin typeface="Times New Roman" panose="02020603050405020304" pitchFamily="18" charset="0"/>
                <a:cs typeface="Times New Roman" panose="02020603050405020304" pitchFamily="18" charset="0"/>
              </a:rPr>
              <a:t> у </a:t>
            </a:r>
            <a:r>
              <a:rPr lang="ru-RU" dirty="0" err="1">
                <a:solidFill>
                  <a:srgbClr val="0000FF"/>
                </a:solidFill>
                <a:latin typeface="Times New Roman" panose="02020603050405020304" pitchFamily="18" charset="0"/>
                <a:cs typeface="Times New Roman" panose="02020603050405020304" pitchFamily="18" charset="0"/>
              </a:rPr>
              <a:t>хворих</a:t>
            </a:r>
            <a:r>
              <a:rPr lang="ru-RU" dirty="0">
                <a:solidFill>
                  <a:srgbClr val="0000FF"/>
                </a:solidFill>
                <a:latin typeface="Times New Roman" panose="02020603050405020304" pitchFamily="18" charset="0"/>
                <a:cs typeface="Times New Roman" panose="02020603050405020304" pitchFamily="18" charset="0"/>
              </a:rPr>
              <a:t> з </a:t>
            </a:r>
            <a:r>
              <a:rPr lang="ru-RU" dirty="0" err="1">
                <a:solidFill>
                  <a:srgbClr val="0000FF"/>
                </a:solidFill>
                <a:latin typeface="Times New Roman" panose="02020603050405020304" pitchFamily="18" charset="0"/>
                <a:cs typeface="Times New Roman" panose="02020603050405020304" pitchFamily="18" charset="0"/>
              </a:rPr>
              <a:t>різними</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психічними</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захворюваннями</a:t>
            </a:r>
            <a:r>
              <a:rPr lang="ru-RU" dirty="0">
                <a:solidFill>
                  <a:srgbClr val="0000FF"/>
                </a:solidFill>
                <a:latin typeface="Times New Roman" panose="02020603050405020304" pitchFamily="18" charset="0"/>
                <a:cs typeface="Times New Roman" panose="02020603050405020304" pitchFamily="18" charset="0"/>
              </a:rPr>
              <a:t>. За </a:t>
            </a:r>
            <a:r>
              <a:rPr lang="ru-RU" dirty="0" err="1">
                <a:solidFill>
                  <a:srgbClr val="0000FF"/>
                </a:solidFill>
                <a:latin typeface="Times New Roman" panose="02020603050405020304" pitchFamily="18" charset="0"/>
                <a:cs typeface="Times New Roman" panose="02020603050405020304" pitchFamily="18" charset="0"/>
              </a:rPr>
              <a:t>розробку</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цієї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операції</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йому</a:t>
            </a:r>
            <a:r>
              <a:rPr lang="ru-RU" dirty="0">
                <a:solidFill>
                  <a:srgbClr val="0000FF"/>
                </a:solidFill>
                <a:latin typeface="Times New Roman" panose="02020603050405020304" pitchFamily="18" charset="0"/>
                <a:cs typeface="Times New Roman" panose="02020603050405020304" pitchFamily="18" charset="0"/>
              </a:rPr>
              <a:t> в 1949 </a:t>
            </a:r>
            <a:r>
              <a:rPr lang="ru-RU" dirty="0" err="1">
                <a:solidFill>
                  <a:srgbClr val="0000FF"/>
                </a:solidFill>
                <a:latin typeface="Times New Roman" panose="02020603050405020304" pitchFamily="18" charset="0"/>
                <a:cs typeface="Times New Roman" panose="02020603050405020304" pitchFamily="18" charset="0"/>
              </a:rPr>
              <a:t>році</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була</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присуджена</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Нобелівська</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премія</a:t>
            </a:r>
            <a:r>
              <a:rPr lang="ru-RU" dirty="0" smtClean="0">
                <a:solidFill>
                  <a:srgbClr val="0000FF"/>
                </a:solidFill>
                <a:latin typeface="Times New Roman" panose="02020603050405020304" pitchFamily="18" charset="0"/>
                <a:cs typeface="Times New Roman" panose="02020603050405020304" pitchFamily="18" charset="0"/>
              </a:rPr>
              <a:t>.</a:t>
            </a:r>
          </a:p>
          <a:p>
            <a:pPr algn="just"/>
            <a:r>
              <a:rPr lang="ru-RU" dirty="0" smtClean="0">
                <a:solidFill>
                  <a:srgbClr val="0000FF"/>
                </a:solidFill>
                <a:latin typeface="Times New Roman" panose="02020603050405020304" pitchFamily="18" charset="0"/>
                <a:cs typeface="Times New Roman" panose="02020603050405020304" pitchFamily="18" charset="0"/>
              </a:rPr>
              <a:t> </a:t>
            </a:r>
            <a:r>
              <a:rPr lang="ru-RU" dirty="0">
                <a:solidFill>
                  <a:srgbClr val="0000FF"/>
                </a:solidFill>
                <a:latin typeface="Times New Roman" panose="02020603050405020304" pitchFamily="18" charset="0"/>
                <a:cs typeface="Times New Roman" panose="02020603050405020304" pitchFamily="18" charset="0"/>
              </a:rPr>
              <a:t>З 1935 по 1978 </a:t>
            </a:r>
            <a:r>
              <a:rPr lang="ru-RU" dirty="0" err="1">
                <a:solidFill>
                  <a:srgbClr val="0000FF"/>
                </a:solidFill>
                <a:latin typeface="Times New Roman" panose="02020603050405020304" pitchFamily="18" charset="0"/>
                <a:cs typeface="Times New Roman" panose="02020603050405020304" pitchFamily="18" charset="0"/>
              </a:rPr>
              <a:t>рік</a:t>
            </a:r>
            <a:r>
              <a:rPr lang="ru-RU" dirty="0">
                <a:solidFill>
                  <a:srgbClr val="0000FF"/>
                </a:solidFill>
                <a:latin typeface="Times New Roman" panose="02020603050405020304" pitchFamily="18" charset="0"/>
                <a:cs typeface="Times New Roman" panose="02020603050405020304" pitchFamily="18" charset="0"/>
              </a:rPr>
              <a:t> в </a:t>
            </a:r>
            <a:r>
              <a:rPr lang="ru-RU" dirty="0" err="1">
                <a:solidFill>
                  <a:srgbClr val="0000FF"/>
                </a:solidFill>
                <a:latin typeface="Times New Roman" panose="02020603050405020304" pitchFamily="18" charset="0"/>
                <a:cs typeface="Times New Roman" panose="02020603050405020304" pitchFamily="18" charset="0"/>
              </a:rPr>
              <a:t>усьому</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світі</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було</a:t>
            </a:r>
            <a:r>
              <a:rPr lang="ru-RU" dirty="0">
                <a:solidFill>
                  <a:srgbClr val="0000FF"/>
                </a:solidFill>
                <a:latin typeface="Times New Roman" panose="02020603050405020304" pitchFamily="18" charset="0"/>
                <a:cs typeface="Times New Roman" panose="02020603050405020304" pitchFamily="18" charset="0"/>
              </a:rPr>
              <a:t> проведено 113 000 таких </a:t>
            </a:r>
            <a:r>
              <a:rPr lang="ru-RU" dirty="0" err="1">
                <a:solidFill>
                  <a:srgbClr val="0000FF"/>
                </a:solidFill>
                <a:latin typeface="Times New Roman" panose="02020603050405020304" pitchFamily="18" charset="0"/>
                <a:cs typeface="Times New Roman" panose="02020603050405020304" pitchFamily="18" charset="0"/>
              </a:rPr>
              <a:t>операцій</a:t>
            </a:r>
            <a:r>
              <a:rPr lang="ru-RU" dirty="0">
                <a:solidFill>
                  <a:srgbClr val="0000FF"/>
                </a:solidFill>
                <a:latin typeface="Times New Roman" panose="02020603050405020304" pitchFamily="18" charset="0"/>
                <a:cs typeface="Times New Roman" panose="02020603050405020304" pitchFamily="18" charset="0"/>
              </a:rPr>
              <a:t> на </a:t>
            </a:r>
            <a:r>
              <a:rPr lang="ru-RU" dirty="0" err="1">
                <a:solidFill>
                  <a:srgbClr val="0000FF"/>
                </a:solidFill>
                <a:latin typeface="Times New Roman" panose="02020603050405020304" pitchFamily="18" charset="0"/>
                <a:cs typeface="Times New Roman" panose="02020603050405020304" pitchFamily="18" charset="0"/>
              </a:rPr>
              <a:t>мозку</a:t>
            </a:r>
            <a:endParaRPr lang="ru-RU" dirty="0">
              <a:solidFill>
                <a:srgbClr val="0000FF"/>
              </a:solidFill>
              <a:latin typeface="Times New Roman" panose="02020603050405020304" pitchFamily="18" charset="0"/>
              <a:cs typeface="Times New Roman" panose="02020603050405020304" pitchFamily="18" charset="0"/>
            </a:endParaRPr>
          </a:p>
        </p:txBody>
      </p:sp>
      <p:pic>
        <p:nvPicPr>
          <p:cNvPr id="30730" name="Picture 17" descr="Фронтальная лоботомия для чайников ">
            <a:hlinkClick r:id="rId9" tooltip="Оригинальный размер изображения"/>
          </p:cNvPr>
          <p:cNvPicPr>
            <a:picLocks noChangeAspect="1" noChangeArrowheads="1"/>
          </p:cNvPicPr>
          <p:nvPr/>
        </p:nvPicPr>
        <p:blipFill>
          <a:blip r:embed="rId10" cstate="print"/>
          <a:srcRect/>
          <a:stretch>
            <a:fillRect/>
          </a:stretch>
        </p:blipFill>
        <p:spPr bwMode="auto">
          <a:xfrm>
            <a:off x="4495800" y="5257800"/>
            <a:ext cx="1866900" cy="1468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228600" y="1676400"/>
            <a:ext cx="5283200" cy="3962400"/>
          </a:xfrm>
          <a:prstGeom prst="rect">
            <a:avLst/>
          </a:prstGeom>
          <a:noFill/>
          <a:ln w="9525">
            <a:noFill/>
            <a:miter lim="800000"/>
            <a:headEnd/>
            <a:tailEnd/>
          </a:ln>
        </p:spPr>
      </p:pic>
      <p:sp>
        <p:nvSpPr>
          <p:cNvPr id="228355" name="Rectangle 3"/>
          <p:cNvSpPr>
            <a:spLocks noGrp="1" noChangeArrowheads="1"/>
          </p:cNvSpPr>
          <p:nvPr>
            <p:ph type="title"/>
          </p:nvPr>
        </p:nvSpPr>
        <p:spPr>
          <a:xfrm>
            <a:off x="304800" y="0"/>
            <a:ext cx="5334000" cy="685800"/>
          </a:xfrm>
        </p:spPr>
        <p:txBody>
          <a:bodyPr>
            <a:normAutofit fontScale="90000"/>
          </a:bodyPr>
          <a:lstStyle/>
          <a:p>
            <a:pPr eaLnBrk="1" hangingPunct="1">
              <a:defRPr/>
            </a:pPr>
            <a:r>
              <a:rPr lang="ru-RU" sz="2400" b="1" i="1" dirty="0">
                <a:solidFill>
                  <a:srgbClr val="0000FF"/>
                </a:solidFill>
                <a:effectLst>
                  <a:outerShdw blurRad="38100" dist="38100" dir="2700000" algn="tl">
                    <a:srgbClr val="C0C0C0"/>
                  </a:outerShdw>
                </a:effectLst>
              </a:rPr>
              <a:t>Центральна і </a:t>
            </a:r>
            <a:r>
              <a:rPr lang="ru-RU" sz="2400" b="1" i="1" dirty="0" err="1">
                <a:solidFill>
                  <a:srgbClr val="0000FF"/>
                </a:solidFill>
                <a:effectLst>
                  <a:outerShdw blurRad="38100" dist="38100" dir="2700000" algn="tl">
                    <a:srgbClr val="C0C0C0"/>
                  </a:outerShdw>
                </a:effectLst>
              </a:rPr>
              <a:t>периферична</a:t>
            </a:r>
            <a:r>
              <a:rPr lang="ru-RU" sz="2400" b="1" i="1" dirty="0">
                <a:solidFill>
                  <a:srgbClr val="0000FF"/>
                </a:solidFill>
                <a:effectLst>
                  <a:outerShdw blurRad="38100" dist="38100" dir="2700000" algn="tl">
                    <a:srgbClr val="C0C0C0"/>
                  </a:outerShdw>
                </a:effectLst>
              </a:rPr>
              <a:t> </a:t>
            </a:r>
            <a:r>
              <a:rPr lang="ru-RU" sz="2400" b="1" i="1" dirty="0" err="1">
                <a:solidFill>
                  <a:srgbClr val="0000FF"/>
                </a:solidFill>
                <a:effectLst>
                  <a:outerShdw blurRad="38100" dist="38100" dir="2700000" algn="tl">
                    <a:srgbClr val="C0C0C0"/>
                  </a:outerShdw>
                </a:effectLst>
              </a:rPr>
              <a:t>нервова</a:t>
            </a:r>
            <a:r>
              <a:rPr lang="ru-RU" sz="2400" b="1" i="1" dirty="0">
                <a:solidFill>
                  <a:srgbClr val="0000FF"/>
                </a:solidFill>
                <a:effectLst>
                  <a:outerShdw blurRad="38100" dist="38100" dir="2700000" algn="tl">
                    <a:srgbClr val="C0C0C0"/>
                  </a:outerShdw>
                </a:effectLst>
              </a:rPr>
              <a:t> система</a:t>
            </a:r>
            <a:endParaRPr lang="en-US" sz="2400" b="1" i="1" dirty="0" smtClean="0">
              <a:solidFill>
                <a:srgbClr val="0000FF"/>
              </a:solidFill>
              <a:effectLst>
                <a:outerShdw blurRad="38100" dist="38100" dir="2700000" algn="tl">
                  <a:srgbClr val="C0C0C0"/>
                </a:outerShdw>
              </a:effectLst>
            </a:endParaRPr>
          </a:p>
        </p:txBody>
      </p:sp>
      <p:sp>
        <p:nvSpPr>
          <p:cNvPr id="31749" name="Rectangle 7"/>
          <p:cNvSpPr>
            <a:spLocks noChangeArrowheads="1"/>
          </p:cNvSpPr>
          <p:nvPr/>
        </p:nvSpPr>
        <p:spPr bwMode="auto">
          <a:xfrm>
            <a:off x="5257800" y="146677"/>
            <a:ext cx="3886200" cy="6370975"/>
          </a:xfrm>
          <a:prstGeom prst="rect">
            <a:avLst/>
          </a:prstGeom>
          <a:noFill/>
          <a:ln w="9525">
            <a:noFill/>
            <a:miter lim="800000"/>
            <a:headEnd/>
            <a:tailEnd/>
          </a:ln>
        </p:spPr>
        <p:txBody>
          <a:bodyPr anchor="ctr">
            <a:spAutoFit/>
          </a:bodyPr>
          <a:lstStyle/>
          <a:p>
            <a:pPr eaLnBrk="0" hangingPunct="0"/>
            <a:r>
              <a:rPr lang="uk-UA" sz="2000" b="1" dirty="0" smtClean="0">
                <a:solidFill>
                  <a:srgbClr val="0000FF"/>
                </a:solidFill>
              </a:rPr>
              <a:t>Нервова система людини класифікується</a:t>
            </a:r>
            <a:r>
              <a:rPr lang="uk-UA" sz="2000" dirty="0" smtClean="0">
                <a:solidFill>
                  <a:srgbClr val="0000FF"/>
                </a:solidFill>
              </a:rPr>
              <a:t/>
            </a:r>
            <a:br>
              <a:rPr lang="uk-UA" sz="2000" dirty="0" smtClean="0">
                <a:solidFill>
                  <a:srgbClr val="0000FF"/>
                </a:solidFill>
              </a:rPr>
            </a:br>
            <a:endParaRPr lang="uk-UA" sz="2000" dirty="0" smtClean="0">
              <a:solidFill>
                <a:srgbClr val="0000FF"/>
              </a:solidFill>
            </a:endParaRPr>
          </a:p>
          <a:p>
            <a:pPr eaLnBrk="0" hangingPunct="0"/>
            <a:r>
              <a:rPr lang="uk-UA" sz="1600" dirty="0" smtClean="0">
                <a:solidFill>
                  <a:srgbClr val="FF0000"/>
                </a:solidFill>
              </a:rPr>
              <a:t> </a:t>
            </a:r>
            <a:r>
              <a:rPr lang="uk-UA" sz="2000" dirty="0" smtClean="0">
                <a:solidFill>
                  <a:srgbClr val="FF0000"/>
                </a:solidFill>
              </a:rPr>
              <a:t>за умовами формування та видом  </a:t>
            </a:r>
            <a:r>
              <a:rPr lang="uk-UA" sz="2000" dirty="0">
                <a:solidFill>
                  <a:srgbClr val="FF0000"/>
                </a:solidFill>
              </a:rPr>
              <a:t>керування як   </a:t>
            </a:r>
            <a:r>
              <a:rPr lang="uk-UA" sz="2000" dirty="0"/>
              <a:t>:</a:t>
            </a:r>
            <a:r>
              <a:rPr lang="uk-UA" sz="2000" b="1" dirty="0" smtClean="0"/>
              <a:t/>
            </a:r>
            <a:br>
              <a:rPr lang="uk-UA" sz="2000" b="1" dirty="0" smtClean="0"/>
            </a:br>
            <a:r>
              <a:rPr lang="uk-UA" sz="1600" b="1" dirty="0" smtClean="0">
                <a:solidFill>
                  <a:srgbClr val="FF0000"/>
                </a:solidFill>
              </a:rPr>
              <a:t>- </a:t>
            </a:r>
            <a:r>
              <a:rPr lang="uk-UA" sz="1600" b="1" dirty="0" smtClean="0">
                <a:solidFill>
                  <a:srgbClr val="0000FF"/>
                </a:solidFill>
              </a:rPr>
              <a:t>Нижча нервова діяльність</a:t>
            </a:r>
            <a:br>
              <a:rPr lang="uk-UA" sz="1600" b="1" dirty="0" smtClean="0">
                <a:solidFill>
                  <a:srgbClr val="0000FF"/>
                </a:solidFill>
              </a:rPr>
            </a:br>
            <a:r>
              <a:rPr lang="uk-UA" sz="1600" b="1" dirty="0" smtClean="0">
                <a:solidFill>
                  <a:srgbClr val="0000FF"/>
                </a:solidFill>
              </a:rPr>
              <a:t>- Вища нервова діяльність</a:t>
            </a:r>
            <a:br>
              <a:rPr lang="uk-UA" sz="1600" b="1" dirty="0" smtClean="0">
                <a:solidFill>
                  <a:srgbClr val="0000FF"/>
                </a:solidFill>
              </a:rPr>
            </a:br>
            <a:r>
              <a:rPr lang="uk-UA" sz="1600" b="1" dirty="0" smtClean="0"/>
              <a:t/>
            </a:r>
            <a:br>
              <a:rPr lang="uk-UA" sz="1600" b="1" dirty="0" smtClean="0"/>
            </a:br>
            <a:r>
              <a:rPr lang="uk-UA" sz="1600" dirty="0" smtClean="0"/>
              <a:t>  </a:t>
            </a:r>
            <a:r>
              <a:rPr lang="uk-UA" sz="2000" dirty="0" smtClean="0">
                <a:solidFill>
                  <a:srgbClr val="FF0000"/>
                </a:solidFill>
              </a:rPr>
              <a:t>за способом передання</a:t>
            </a:r>
          </a:p>
          <a:p>
            <a:pPr eaLnBrk="0" hangingPunct="0"/>
            <a:r>
              <a:rPr lang="uk-UA" sz="2000" b="1" dirty="0">
                <a:solidFill>
                  <a:srgbClr val="FF0000"/>
                </a:solidFill>
              </a:rPr>
              <a:t> </a:t>
            </a:r>
            <a:r>
              <a:rPr lang="uk-UA" sz="2000" dirty="0">
                <a:solidFill>
                  <a:srgbClr val="FF0000"/>
                </a:solidFill>
              </a:rPr>
              <a:t>інформації</a:t>
            </a:r>
            <a:r>
              <a:rPr lang="uk-UA" sz="2000" dirty="0"/>
              <a:t>:</a:t>
            </a:r>
            <a:r>
              <a:rPr lang="uk-UA" sz="2000" b="1" dirty="0" smtClean="0"/>
              <a:t/>
            </a:r>
            <a:br>
              <a:rPr lang="uk-UA" sz="2000" b="1" dirty="0" smtClean="0"/>
            </a:br>
            <a:r>
              <a:rPr lang="uk-UA" sz="1600" b="1" dirty="0" smtClean="0">
                <a:solidFill>
                  <a:srgbClr val="FF0000"/>
                </a:solidFill>
              </a:rPr>
              <a:t>- </a:t>
            </a:r>
            <a:r>
              <a:rPr lang="uk-UA" sz="1600" b="1" dirty="0" smtClean="0">
                <a:solidFill>
                  <a:srgbClr val="0000FF"/>
                </a:solidFill>
              </a:rPr>
              <a:t>Нейрогуморальна регуляція</a:t>
            </a:r>
            <a:br>
              <a:rPr lang="uk-UA" sz="1600" b="1" dirty="0" smtClean="0">
                <a:solidFill>
                  <a:srgbClr val="0000FF"/>
                </a:solidFill>
              </a:rPr>
            </a:br>
            <a:r>
              <a:rPr lang="uk-UA" sz="1600" b="1" dirty="0" smtClean="0">
                <a:solidFill>
                  <a:srgbClr val="0000FF"/>
                </a:solidFill>
              </a:rPr>
              <a:t>- Рефлекторна регуляція</a:t>
            </a:r>
            <a:br>
              <a:rPr lang="uk-UA" sz="1600" b="1" dirty="0" smtClean="0">
                <a:solidFill>
                  <a:srgbClr val="0000FF"/>
                </a:solidFill>
              </a:rPr>
            </a:br>
            <a:r>
              <a:rPr lang="uk-UA" sz="1600" b="1" dirty="0" smtClean="0">
                <a:solidFill>
                  <a:srgbClr val="FF0000"/>
                </a:solidFill>
              </a:rPr>
              <a:t/>
            </a:r>
            <a:br>
              <a:rPr lang="uk-UA" sz="1600" b="1" dirty="0" smtClean="0">
                <a:solidFill>
                  <a:srgbClr val="FF0000"/>
                </a:solidFill>
              </a:rPr>
            </a:br>
            <a:r>
              <a:rPr lang="uk-UA" sz="1600" dirty="0" smtClean="0"/>
              <a:t> </a:t>
            </a:r>
            <a:r>
              <a:rPr lang="uk-UA" sz="2000" dirty="0" smtClean="0">
                <a:solidFill>
                  <a:srgbClr val="FF0000"/>
                </a:solidFill>
              </a:rPr>
              <a:t> по області </a:t>
            </a:r>
            <a:r>
              <a:rPr lang="uk-UA" sz="2000" dirty="0" err="1" smtClean="0">
                <a:solidFill>
                  <a:srgbClr val="FF0000"/>
                </a:solidFill>
              </a:rPr>
              <a:t>локализацїї</a:t>
            </a:r>
            <a:r>
              <a:rPr lang="uk-UA" sz="2000" dirty="0" smtClean="0">
                <a:solidFill>
                  <a:srgbClr val="FF0000"/>
                </a:solidFill>
              </a:rPr>
              <a:t> як</a:t>
            </a:r>
            <a:r>
              <a:rPr lang="uk-UA" sz="1600" dirty="0" smtClean="0"/>
              <a:t>:</a:t>
            </a:r>
            <a:br>
              <a:rPr lang="uk-UA" sz="1600" dirty="0" smtClean="0"/>
            </a:br>
            <a:r>
              <a:rPr lang="uk-UA" sz="1600" dirty="0" smtClean="0">
                <a:solidFill>
                  <a:srgbClr val="FF0000"/>
                </a:solidFill>
              </a:rPr>
              <a:t>- </a:t>
            </a:r>
            <a:r>
              <a:rPr lang="uk-UA" sz="1600" b="1" dirty="0" smtClean="0">
                <a:solidFill>
                  <a:srgbClr val="0000FF"/>
                </a:solidFill>
              </a:rPr>
              <a:t>Центральна нервова система</a:t>
            </a:r>
            <a:br>
              <a:rPr lang="uk-UA" sz="1600" b="1" dirty="0" smtClean="0">
                <a:solidFill>
                  <a:srgbClr val="0000FF"/>
                </a:solidFill>
              </a:rPr>
            </a:br>
            <a:r>
              <a:rPr lang="uk-UA" sz="1600" b="1" dirty="0" smtClean="0">
                <a:solidFill>
                  <a:srgbClr val="0000FF"/>
                </a:solidFill>
              </a:rPr>
              <a:t>- Периферична нервова система</a:t>
            </a:r>
            <a:br>
              <a:rPr lang="uk-UA" sz="1600" b="1" dirty="0" smtClean="0">
                <a:solidFill>
                  <a:srgbClr val="0000FF"/>
                </a:solidFill>
              </a:rPr>
            </a:br>
            <a:r>
              <a:rPr lang="uk-UA" sz="1600" b="1" dirty="0" smtClean="0">
                <a:solidFill>
                  <a:srgbClr val="0000FF"/>
                </a:solidFill>
              </a:rPr>
              <a:t/>
            </a:r>
            <a:br>
              <a:rPr lang="uk-UA" sz="1600" b="1" dirty="0" smtClean="0">
                <a:solidFill>
                  <a:srgbClr val="0000FF"/>
                </a:solidFill>
              </a:rPr>
            </a:br>
            <a:r>
              <a:rPr lang="uk-UA" sz="1600" dirty="0" smtClean="0"/>
              <a:t>  </a:t>
            </a:r>
            <a:r>
              <a:rPr lang="uk-UA" sz="2000" dirty="0" smtClean="0">
                <a:solidFill>
                  <a:srgbClr val="FF0000"/>
                </a:solidFill>
              </a:rPr>
              <a:t>за функціональної  </a:t>
            </a:r>
          </a:p>
          <a:p>
            <a:pPr eaLnBrk="0" hangingPunct="0"/>
            <a:r>
              <a:rPr lang="uk-UA" sz="2000" dirty="0">
                <a:solidFill>
                  <a:srgbClr val="FF0000"/>
                </a:solidFill>
              </a:rPr>
              <a:t> </a:t>
            </a:r>
            <a:r>
              <a:rPr lang="uk-UA" sz="2000" dirty="0" smtClean="0">
                <a:solidFill>
                  <a:srgbClr val="FF0000"/>
                </a:solidFill>
              </a:rPr>
              <a:t> </a:t>
            </a:r>
            <a:r>
              <a:rPr lang="uk-UA" sz="2000" dirty="0">
                <a:solidFill>
                  <a:srgbClr val="FF0000"/>
                </a:solidFill>
              </a:rPr>
              <a:t>приналежністю як</a:t>
            </a:r>
            <a:r>
              <a:rPr lang="uk-UA" sz="2000" dirty="0"/>
              <a:t>:</a:t>
            </a:r>
            <a:r>
              <a:rPr lang="uk-UA" sz="2000" b="1" dirty="0"/>
              <a:t/>
            </a:r>
            <a:br>
              <a:rPr lang="uk-UA" sz="2000" b="1" dirty="0"/>
            </a:br>
            <a:r>
              <a:rPr lang="uk-UA" sz="1600" b="1" dirty="0" smtClean="0">
                <a:solidFill>
                  <a:srgbClr val="FF0000"/>
                </a:solidFill>
              </a:rPr>
              <a:t>- </a:t>
            </a:r>
            <a:r>
              <a:rPr lang="uk-UA" sz="1600" b="1" dirty="0" smtClean="0">
                <a:solidFill>
                  <a:srgbClr val="0000FF"/>
                </a:solidFill>
              </a:rPr>
              <a:t>Вегетативна нервова система</a:t>
            </a:r>
            <a:br>
              <a:rPr lang="uk-UA" sz="1600" b="1" dirty="0" smtClean="0">
                <a:solidFill>
                  <a:srgbClr val="0000FF"/>
                </a:solidFill>
              </a:rPr>
            </a:br>
            <a:r>
              <a:rPr lang="uk-UA" sz="1600" b="1" dirty="0" smtClean="0">
                <a:solidFill>
                  <a:srgbClr val="0000FF"/>
                </a:solidFill>
              </a:rPr>
              <a:t>- Соматична нервова система</a:t>
            </a:r>
            <a:br>
              <a:rPr lang="uk-UA" sz="1600" b="1" dirty="0" smtClean="0">
                <a:solidFill>
                  <a:srgbClr val="0000FF"/>
                </a:solidFill>
              </a:rPr>
            </a:br>
            <a:r>
              <a:rPr lang="uk-UA" sz="1600" b="1" dirty="0" smtClean="0">
                <a:solidFill>
                  <a:srgbClr val="0000FF"/>
                </a:solidFill>
              </a:rPr>
              <a:t>- Симпатична нервова система</a:t>
            </a:r>
            <a:br>
              <a:rPr lang="uk-UA" sz="1600" b="1" dirty="0" smtClean="0">
                <a:solidFill>
                  <a:srgbClr val="0000FF"/>
                </a:solidFill>
              </a:rPr>
            </a:br>
            <a:r>
              <a:rPr lang="uk-UA" sz="1600" b="1" dirty="0" smtClean="0">
                <a:solidFill>
                  <a:srgbClr val="0000FF"/>
                </a:solidFill>
              </a:rPr>
              <a:t>- Парасимпатична нервова система</a:t>
            </a:r>
            <a:r>
              <a:rPr lang="uk-UA" sz="1600" dirty="0" smtClean="0">
                <a:solidFill>
                  <a:srgbClr val="0000FF"/>
                </a:solidFill>
              </a:rPr>
              <a:t> </a:t>
            </a:r>
            <a:endParaRPr lang="uk-UA" sz="1600"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161361"/>
          <p:cNvPicPr>
            <a:picLocks noChangeAspect="1" noChangeArrowheads="1"/>
          </p:cNvPicPr>
          <p:nvPr/>
        </p:nvPicPr>
        <p:blipFill>
          <a:blip r:embed="rId2" cstate="print"/>
          <a:srcRect/>
          <a:stretch>
            <a:fillRect/>
          </a:stretch>
        </p:blipFill>
        <p:spPr bwMode="auto">
          <a:xfrm>
            <a:off x="299605" y="2743200"/>
            <a:ext cx="3745057" cy="3810000"/>
          </a:xfrm>
          <a:prstGeom prst="rect">
            <a:avLst/>
          </a:prstGeom>
          <a:noFill/>
          <a:ln w="9525">
            <a:noFill/>
            <a:miter lim="800000"/>
            <a:headEnd/>
            <a:tailEnd/>
          </a:ln>
        </p:spPr>
      </p:pic>
      <p:pic>
        <p:nvPicPr>
          <p:cNvPr id="32771" name="Picture 4" descr="002"/>
          <p:cNvPicPr>
            <a:picLocks noChangeAspect="1" noChangeArrowheads="1"/>
          </p:cNvPicPr>
          <p:nvPr/>
        </p:nvPicPr>
        <p:blipFill>
          <a:blip r:embed="rId3" cstate="print"/>
          <a:srcRect/>
          <a:stretch>
            <a:fillRect/>
          </a:stretch>
        </p:blipFill>
        <p:spPr bwMode="auto">
          <a:xfrm>
            <a:off x="3962400" y="1143000"/>
            <a:ext cx="5181600" cy="4778375"/>
          </a:xfrm>
          <a:prstGeom prst="rect">
            <a:avLst/>
          </a:prstGeom>
          <a:noFill/>
          <a:ln w="9525">
            <a:noFill/>
            <a:miter lim="800000"/>
            <a:headEnd/>
            <a:tailEnd/>
          </a:ln>
        </p:spPr>
      </p:pic>
      <p:sp>
        <p:nvSpPr>
          <p:cNvPr id="168965" name="Rectangle 5"/>
          <p:cNvSpPr>
            <a:spLocks noChangeArrowheads="1"/>
          </p:cNvSpPr>
          <p:nvPr/>
        </p:nvSpPr>
        <p:spPr bwMode="auto">
          <a:xfrm>
            <a:off x="609600" y="228600"/>
            <a:ext cx="8291565" cy="584775"/>
          </a:xfrm>
          <a:prstGeom prst="rect">
            <a:avLst/>
          </a:prstGeom>
          <a:noFill/>
          <a:ln>
            <a:noFill/>
          </a:ln>
          <a:effectLst/>
          <a:extLst/>
        </p:spPr>
        <p:txBody>
          <a:bodyPr wrap="none">
            <a:spAutoFit/>
          </a:bodyPr>
          <a:lstStyle/>
          <a:p>
            <a:pPr>
              <a:defRPr/>
            </a:pPr>
            <a:r>
              <a:rPr lang="ru-RU" sz="3200" b="1" i="1" dirty="0" err="1" smtClean="0">
                <a:solidFill>
                  <a:srgbClr val="0000FF"/>
                </a:solidFill>
                <a:effectLst>
                  <a:outerShdw blurRad="38100" dist="38100" dir="2700000" algn="tl">
                    <a:srgbClr val="C0C0C0"/>
                  </a:outerShdw>
                </a:effectLst>
              </a:rPr>
              <a:t>Анатомія</a:t>
            </a:r>
            <a:r>
              <a:rPr lang="ru-RU" sz="3200" b="1" i="1" dirty="0" smtClean="0">
                <a:solidFill>
                  <a:srgbClr val="0000FF"/>
                </a:solidFill>
                <a:effectLst>
                  <a:outerShdw blurRad="38100" dist="38100" dir="2700000" algn="tl">
                    <a:srgbClr val="C0C0C0"/>
                  </a:outerShdw>
                </a:effectLst>
              </a:rPr>
              <a:t> </a:t>
            </a:r>
            <a:r>
              <a:rPr lang="ru-RU" sz="3200" b="1" i="1" dirty="0">
                <a:solidFill>
                  <a:srgbClr val="0000FF"/>
                </a:solidFill>
                <a:effectLst>
                  <a:outerShdw blurRad="38100" dist="38100" dir="2700000" algn="tl">
                    <a:srgbClr val="C0C0C0"/>
                  </a:outerShdw>
                </a:effectLst>
              </a:rPr>
              <a:t>і</a:t>
            </a:r>
            <a:r>
              <a:rPr lang="ru-RU" sz="3200" b="1" i="1" dirty="0" smtClean="0">
                <a:solidFill>
                  <a:srgbClr val="0000FF"/>
                </a:solidFill>
                <a:effectLst>
                  <a:outerShdw blurRad="38100" dist="38100" dir="2700000" algn="tl">
                    <a:srgbClr val="C0C0C0"/>
                  </a:outerShdw>
                </a:effectLst>
              </a:rPr>
              <a:t> </a:t>
            </a:r>
            <a:r>
              <a:rPr lang="ru-RU" sz="3200" b="1" i="1" dirty="0" err="1" smtClean="0">
                <a:solidFill>
                  <a:srgbClr val="0000FF"/>
                </a:solidFill>
                <a:effectLst>
                  <a:outerShdw blurRad="38100" dist="38100" dir="2700000" algn="tl">
                    <a:srgbClr val="C0C0C0"/>
                  </a:outerShdw>
                </a:effectLst>
              </a:rPr>
              <a:t>фізіологія</a:t>
            </a:r>
            <a:r>
              <a:rPr lang="ru-RU" sz="3200" b="1" i="1" dirty="0" smtClean="0">
                <a:solidFill>
                  <a:srgbClr val="0000FF"/>
                </a:solidFill>
                <a:effectLst>
                  <a:outerShdw blurRad="38100" dist="38100" dir="2700000" algn="tl">
                    <a:srgbClr val="C0C0C0"/>
                  </a:outerShdw>
                </a:effectLst>
              </a:rPr>
              <a:t> </a:t>
            </a:r>
            <a:r>
              <a:rPr lang="ru-RU" sz="3200" b="1" i="1" dirty="0">
                <a:solidFill>
                  <a:srgbClr val="0000FF"/>
                </a:solidFill>
                <a:effectLst>
                  <a:outerShdw blurRad="38100" dist="38100" dir="2700000" algn="tl">
                    <a:srgbClr val="C0C0C0"/>
                  </a:outerShdw>
                </a:effectLst>
              </a:rPr>
              <a:t>головного </a:t>
            </a:r>
            <a:r>
              <a:rPr lang="ru-RU" sz="3200" b="1" i="1" dirty="0" err="1" smtClean="0">
                <a:solidFill>
                  <a:srgbClr val="0000FF"/>
                </a:solidFill>
                <a:effectLst>
                  <a:outerShdw blurRad="38100" dist="38100" dir="2700000" algn="tl">
                    <a:srgbClr val="C0C0C0"/>
                  </a:outerShdw>
                </a:effectLst>
              </a:rPr>
              <a:t>мозку</a:t>
            </a:r>
            <a:endParaRPr lang="ru-RU" sz="3200" b="1" i="1" dirty="0">
              <a:solidFill>
                <a:srgbClr val="0000FF"/>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CSF"/>
          <p:cNvPicPr>
            <a:picLocks noChangeAspect="1" noChangeArrowheads="1"/>
          </p:cNvPicPr>
          <p:nvPr/>
        </p:nvPicPr>
        <p:blipFill>
          <a:blip r:embed="rId2" cstate="print"/>
          <a:srcRect/>
          <a:stretch>
            <a:fillRect/>
          </a:stretch>
        </p:blipFill>
        <p:spPr bwMode="auto">
          <a:xfrm>
            <a:off x="295694" y="1295400"/>
            <a:ext cx="5146135" cy="4495800"/>
          </a:xfrm>
          <a:prstGeom prst="rect">
            <a:avLst/>
          </a:prstGeom>
          <a:noFill/>
          <a:ln w="9525">
            <a:noFill/>
            <a:miter lim="800000"/>
            <a:headEnd/>
            <a:tailEnd/>
          </a:ln>
        </p:spPr>
      </p:pic>
      <p:sp>
        <p:nvSpPr>
          <p:cNvPr id="160771" name="Rectangle 3"/>
          <p:cNvSpPr>
            <a:spLocks noChangeArrowheads="1"/>
          </p:cNvSpPr>
          <p:nvPr/>
        </p:nvSpPr>
        <p:spPr bwMode="auto">
          <a:xfrm>
            <a:off x="4724400" y="351185"/>
            <a:ext cx="4419600" cy="6001643"/>
          </a:xfrm>
          <a:prstGeom prst="rect">
            <a:avLst/>
          </a:prstGeom>
          <a:noFill/>
          <a:ln>
            <a:noFill/>
          </a:ln>
          <a:effectLst/>
          <a:extLst/>
        </p:spPr>
        <p:txBody>
          <a:bodyPr anchor="ctr">
            <a:spAutoFit/>
          </a:bodyPr>
          <a:lstStyle/>
          <a:p>
            <a:r>
              <a:rPr lang="ru-RU" sz="3200" dirty="0" err="1">
                <a:solidFill>
                  <a:srgbClr val="0000FF"/>
                </a:solidFill>
                <a:effectLst>
                  <a:outerShdw blurRad="38100" dist="38100" dir="2700000" algn="tl">
                    <a:srgbClr val="C0C0C0"/>
                  </a:outerShdw>
                </a:effectLst>
              </a:rPr>
              <a:t>Загальний</a:t>
            </a:r>
            <a:r>
              <a:rPr lang="ru-RU" sz="3200" dirty="0">
                <a:solidFill>
                  <a:srgbClr val="0000FF"/>
                </a:solidFill>
                <a:effectLst>
                  <a:outerShdw blurRad="38100" dist="38100" dir="2700000" algn="tl">
                    <a:srgbClr val="C0C0C0"/>
                  </a:outerShdw>
                </a:effectLst>
              </a:rPr>
              <a:t> </a:t>
            </a:r>
            <a:r>
              <a:rPr lang="ru-RU" sz="3200" dirty="0" err="1">
                <a:solidFill>
                  <a:srgbClr val="0000FF"/>
                </a:solidFill>
                <a:effectLst>
                  <a:outerShdw blurRad="38100" dist="38100" dir="2700000" algn="tl">
                    <a:srgbClr val="C0C0C0"/>
                  </a:outerShdw>
                </a:effectLst>
              </a:rPr>
              <a:t>обсяг</a:t>
            </a:r>
            <a:r>
              <a:rPr lang="ru-RU" sz="3200" dirty="0">
                <a:solidFill>
                  <a:srgbClr val="0000FF"/>
                </a:solidFill>
                <a:effectLst>
                  <a:outerShdw blurRad="38100" dist="38100" dir="2700000" algn="tl">
                    <a:srgbClr val="C0C0C0"/>
                  </a:outerShdw>
                </a:effectLst>
              </a:rPr>
              <a:t> </a:t>
            </a:r>
            <a:r>
              <a:rPr lang="ru-RU" sz="3200" dirty="0" err="1">
                <a:solidFill>
                  <a:srgbClr val="0000FF"/>
                </a:solidFill>
                <a:effectLst>
                  <a:outerShdw blurRad="38100" dist="38100" dir="2700000" algn="tl">
                    <a:srgbClr val="C0C0C0"/>
                  </a:outerShdw>
                </a:effectLst>
              </a:rPr>
              <a:t>цереброспінальної</a:t>
            </a:r>
            <a:r>
              <a:rPr lang="ru-RU" sz="3200" dirty="0">
                <a:solidFill>
                  <a:srgbClr val="0000FF"/>
                </a:solidFill>
                <a:effectLst>
                  <a:outerShdw blurRad="38100" dist="38100" dir="2700000" algn="tl">
                    <a:srgbClr val="C0C0C0"/>
                  </a:outerShdw>
                </a:effectLst>
              </a:rPr>
              <a:t> </a:t>
            </a:r>
            <a:r>
              <a:rPr lang="ru-RU" sz="3200" dirty="0" err="1">
                <a:solidFill>
                  <a:srgbClr val="0000FF"/>
                </a:solidFill>
                <a:effectLst>
                  <a:outerShdw blurRad="38100" dist="38100" dir="2700000" algn="tl">
                    <a:srgbClr val="C0C0C0"/>
                  </a:outerShdw>
                </a:effectLst>
              </a:rPr>
              <a:t>рідини</a:t>
            </a:r>
            <a:r>
              <a:rPr lang="ru-RU" sz="3200" dirty="0">
                <a:solidFill>
                  <a:srgbClr val="0000FF"/>
                </a:solidFill>
                <a:effectLst>
                  <a:outerShdw blurRad="38100" dist="38100" dir="2700000" algn="tl">
                    <a:srgbClr val="C0C0C0"/>
                  </a:outerShdw>
                </a:effectLst>
              </a:rPr>
              <a:t> у </a:t>
            </a:r>
            <a:r>
              <a:rPr lang="ru-RU" sz="3200" dirty="0" err="1">
                <a:solidFill>
                  <a:srgbClr val="0000FF"/>
                </a:solidFill>
                <a:effectLst>
                  <a:outerShdw blurRad="38100" dist="38100" dir="2700000" algn="tl">
                    <a:srgbClr val="C0C0C0"/>
                  </a:outerShdw>
                </a:effectLst>
              </a:rPr>
              <a:t>дорослих</a:t>
            </a:r>
            <a:r>
              <a:rPr lang="ru-RU" sz="3200" dirty="0">
                <a:solidFill>
                  <a:srgbClr val="0000FF"/>
                </a:solidFill>
                <a:effectLst>
                  <a:outerShdw blurRad="38100" dist="38100" dir="2700000" algn="tl">
                    <a:srgbClr val="C0C0C0"/>
                  </a:outerShdw>
                </a:effectLst>
              </a:rPr>
              <a:t> становить </a:t>
            </a:r>
            <a:r>
              <a:rPr lang="ru-RU" sz="3200" dirty="0" err="1">
                <a:solidFill>
                  <a:srgbClr val="0000FF"/>
                </a:solidFill>
                <a:effectLst>
                  <a:outerShdw blurRad="38100" dist="38100" dir="2700000" algn="tl">
                    <a:srgbClr val="C0C0C0"/>
                  </a:outerShdw>
                </a:effectLst>
              </a:rPr>
              <a:t>приблизно</a:t>
            </a:r>
            <a:r>
              <a:rPr lang="ru-RU" sz="3200" dirty="0">
                <a:solidFill>
                  <a:srgbClr val="0000FF"/>
                </a:solidFill>
                <a:effectLst>
                  <a:outerShdw blurRad="38100" dist="38100" dir="2700000" algn="tl">
                    <a:srgbClr val="C0C0C0"/>
                  </a:outerShdw>
                </a:effectLst>
              </a:rPr>
              <a:t> </a:t>
            </a:r>
            <a:r>
              <a:rPr lang="ru-RU" sz="3200" dirty="0">
                <a:solidFill>
                  <a:srgbClr val="FF0000"/>
                </a:solidFill>
                <a:effectLst>
                  <a:outerShdw blurRad="38100" dist="38100" dir="2700000" algn="tl">
                    <a:srgbClr val="C0C0C0"/>
                  </a:outerShdw>
                </a:effectLst>
              </a:rPr>
              <a:t>150-200 мл</a:t>
            </a:r>
            <a:r>
              <a:rPr lang="ru-RU" sz="3200" dirty="0">
                <a:solidFill>
                  <a:srgbClr val="0000FF"/>
                </a:solidFill>
                <a:effectLst>
                  <a:outerShdw blurRad="38100" dist="38100" dir="2700000" algn="tl">
                    <a:srgbClr val="C0C0C0"/>
                  </a:outerShdw>
                </a:effectLst>
              </a:rPr>
              <a:t>, з них </a:t>
            </a:r>
            <a:r>
              <a:rPr lang="ru-RU" sz="3200" dirty="0" err="1">
                <a:solidFill>
                  <a:srgbClr val="0000FF"/>
                </a:solidFill>
                <a:effectLst>
                  <a:outerShdw blurRad="38100" dist="38100" dir="2700000" algn="tl">
                    <a:srgbClr val="C0C0C0"/>
                  </a:outerShdw>
                </a:effectLst>
              </a:rPr>
              <a:t>близько</a:t>
            </a:r>
            <a:r>
              <a:rPr lang="ru-RU" sz="3200" dirty="0">
                <a:solidFill>
                  <a:srgbClr val="0000FF"/>
                </a:solidFill>
                <a:effectLst>
                  <a:outerShdw blurRad="38100" dist="38100" dir="2700000" algn="tl">
                    <a:srgbClr val="C0C0C0"/>
                  </a:outerShdw>
                </a:effectLst>
              </a:rPr>
              <a:t> </a:t>
            </a:r>
            <a:r>
              <a:rPr lang="ru-RU" sz="3200" dirty="0">
                <a:solidFill>
                  <a:srgbClr val="FF0000"/>
                </a:solidFill>
                <a:effectLst>
                  <a:outerShdw blurRad="38100" dist="38100" dir="2700000" algn="tl">
                    <a:srgbClr val="C0C0C0"/>
                  </a:outerShdw>
                </a:effectLst>
              </a:rPr>
              <a:t>30 мл </a:t>
            </a:r>
            <a:r>
              <a:rPr lang="ru-RU" sz="3200" dirty="0">
                <a:solidFill>
                  <a:srgbClr val="0000FF"/>
                </a:solidFill>
                <a:effectLst>
                  <a:outerShdw blurRad="38100" dist="38100" dir="2700000" algn="tl">
                    <a:srgbClr val="C0C0C0"/>
                  </a:outerShdw>
                </a:effectLst>
              </a:rPr>
              <a:t>в </a:t>
            </a:r>
            <a:r>
              <a:rPr lang="ru-RU" sz="3200" dirty="0" err="1" smtClean="0">
                <a:solidFill>
                  <a:srgbClr val="0000FF"/>
                </a:solidFill>
                <a:effectLst>
                  <a:outerShdw blurRad="38100" dist="38100" dir="2700000" algn="tl">
                    <a:srgbClr val="C0C0C0"/>
                  </a:outerShdw>
                </a:effectLst>
              </a:rPr>
              <a:t>спінальному</a:t>
            </a:r>
            <a:r>
              <a:rPr lang="ru-RU" sz="3200" dirty="0" smtClean="0">
                <a:solidFill>
                  <a:srgbClr val="0000FF"/>
                </a:solidFill>
                <a:effectLst>
                  <a:outerShdw blurRad="38100" dist="38100" dir="2700000" algn="tl">
                    <a:srgbClr val="C0C0C0"/>
                  </a:outerShdw>
                </a:effectLst>
              </a:rPr>
              <a:t> </a:t>
            </a:r>
            <a:r>
              <a:rPr lang="ru-RU" sz="3200" dirty="0" err="1" smtClean="0">
                <a:solidFill>
                  <a:srgbClr val="0000FF"/>
                </a:solidFill>
                <a:effectLst>
                  <a:outerShdw blurRad="38100" dist="38100" dir="2700000" algn="tl">
                    <a:srgbClr val="C0C0C0"/>
                  </a:outerShdw>
                </a:effectLst>
              </a:rPr>
              <a:t>субарахноїдальному</a:t>
            </a:r>
            <a:endParaRPr lang="ru-RU" sz="3200" dirty="0" smtClean="0">
              <a:solidFill>
                <a:srgbClr val="0000FF"/>
              </a:solidFill>
              <a:effectLst>
                <a:outerShdw blurRad="38100" dist="38100" dir="2700000" algn="tl">
                  <a:srgbClr val="C0C0C0"/>
                </a:outerShdw>
              </a:effectLst>
            </a:endParaRPr>
          </a:p>
          <a:p>
            <a:r>
              <a:rPr lang="ru-RU" sz="3200" dirty="0" err="1" smtClean="0">
                <a:solidFill>
                  <a:srgbClr val="0000FF"/>
                </a:solidFill>
                <a:effectLst>
                  <a:outerShdw blurRad="38100" dist="38100" dir="2700000" algn="tl">
                    <a:srgbClr val="C0C0C0"/>
                  </a:outerShdw>
                </a:effectLst>
              </a:rPr>
              <a:t>просторі</a:t>
            </a:r>
            <a:r>
              <a:rPr lang="ru-RU" sz="3200" dirty="0">
                <a:solidFill>
                  <a:srgbClr val="0000FF"/>
                </a:solidFill>
                <a:effectLst>
                  <a:outerShdw blurRad="38100" dist="38100" dir="2700000" algn="tl">
                    <a:srgbClr val="C0C0C0"/>
                  </a:outerShdw>
                </a:effectLst>
              </a:rPr>
              <a:t>. </a:t>
            </a:r>
            <a:r>
              <a:rPr lang="ru-RU" sz="3200" dirty="0" err="1">
                <a:solidFill>
                  <a:srgbClr val="0000FF"/>
                </a:solidFill>
                <a:effectLst>
                  <a:outerShdw blurRad="38100" dist="38100" dir="2700000" algn="tl">
                    <a:srgbClr val="C0C0C0"/>
                  </a:outerShdw>
                </a:effectLst>
              </a:rPr>
              <a:t>Щодня</a:t>
            </a:r>
            <a:r>
              <a:rPr lang="ru-RU" sz="3200" dirty="0">
                <a:solidFill>
                  <a:srgbClr val="0000FF"/>
                </a:solidFill>
                <a:effectLst>
                  <a:outerShdw blurRad="38100" dist="38100" dir="2700000" algn="tl">
                    <a:srgbClr val="C0C0C0"/>
                  </a:outerShdw>
                </a:effectLst>
              </a:rPr>
              <a:t> </a:t>
            </a:r>
            <a:r>
              <a:rPr lang="ru-RU" sz="3200" dirty="0" err="1" smtClean="0">
                <a:solidFill>
                  <a:srgbClr val="0000FF"/>
                </a:solidFill>
                <a:effectLst>
                  <a:outerShdw blurRad="38100" dist="38100" dir="2700000" algn="tl">
                    <a:srgbClr val="C0C0C0"/>
                  </a:outerShdw>
                </a:effectLst>
              </a:rPr>
              <a:t>продукується</a:t>
            </a:r>
            <a:r>
              <a:rPr lang="ru-RU" sz="3200" dirty="0" smtClean="0">
                <a:solidFill>
                  <a:srgbClr val="0000FF"/>
                </a:solidFill>
                <a:effectLst>
                  <a:outerShdw blurRad="38100" dist="38100" dir="2700000" algn="tl">
                    <a:srgbClr val="C0C0C0"/>
                  </a:outerShdw>
                </a:effectLst>
              </a:rPr>
              <a:t> </a:t>
            </a:r>
            <a:r>
              <a:rPr lang="ru-RU" sz="3200" dirty="0" err="1">
                <a:solidFill>
                  <a:srgbClr val="0000FF"/>
                </a:solidFill>
                <a:effectLst>
                  <a:outerShdw blurRad="38100" dist="38100" dir="2700000" algn="tl">
                    <a:srgbClr val="C0C0C0"/>
                  </a:outerShdw>
                </a:effectLst>
              </a:rPr>
              <a:t>близько</a:t>
            </a:r>
            <a:r>
              <a:rPr lang="ru-RU" sz="3200" dirty="0">
                <a:solidFill>
                  <a:srgbClr val="0000FF"/>
                </a:solidFill>
                <a:effectLst>
                  <a:outerShdw blurRad="38100" dist="38100" dir="2700000" algn="tl">
                    <a:srgbClr val="C0C0C0"/>
                  </a:outerShdw>
                </a:effectLst>
              </a:rPr>
              <a:t> </a:t>
            </a:r>
            <a:r>
              <a:rPr lang="ru-RU" sz="3200" dirty="0">
                <a:solidFill>
                  <a:srgbClr val="FF0000"/>
                </a:solidFill>
                <a:effectLst>
                  <a:outerShdw blurRad="38100" dist="38100" dir="2700000" algn="tl">
                    <a:srgbClr val="C0C0C0"/>
                  </a:outerShdw>
                </a:effectLst>
              </a:rPr>
              <a:t>500 мл </a:t>
            </a:r>
            <a:r>
              <a:rPr lang="ru-RU" sz="3200" dirty="0" err="1">
                <a:solidFill>
                  <a:srgbClr val="0000FF"/>
                </a:solidFill>
                <a:effectLst>
                  <a:outerShdw blurRad="38100" dist="38100" dir="2700000" algn="tl">
                    <a:srgbClr val="C0C0C0"/>
                  </a:outerShdw>
                </a:effectLst>
              </a:rPr>
              <a:t>ліквору</a:t>
            </a:r>
            <a:r>
              <a:rPr lang="ru-RU" sz="3200" dirty="0">
                <a:solidFill>
                  <a:srgbClr val="0000FF"/>
                </a:solidFill>
                <a:effectLst>
                  <a:outerShdw blurRad="38100" dist="38100" dir="2700000" algn="tl">
                    <a:srgbClr val="C0C0C0"/>
                  </a:outerShdw>
                </a:effectLst>
              </a:rPr>
              <a:t>, </a:t>
            </a:r>
            <a:r>
              <a:rPr lang="ru-RU" sz="3200" dirty="0" err="1">
                <a:solidFill>
                  <a:srgbClr val="0000FF"/>
                </a:solidFill>
                <a:effectLst>
                  <a:outerShdw blurRad="38100" dist="38100" dir="2700000" algn="tl">
                    <a:srgbClr val="C0C0C0"/>
                  </a:outerShdw>
                </a:effectLst>
              </a:rPr>
              <a:t>відпо-відно</a:t>
            </a:r>
            <a:r>
              <a:rPr lang="ru-RU" sz="3200" dirty="0">
                <a:solidFill>
                  <a:srgbClr val="0000FF"/>
                </a:solidFill>
                <a:effectLst>
                  <a:outerShdw blurRad="38100" dist="38100" dir="2700000" algn="tl">
                    <a:srgbClr val="C0C0C0"/>
                  </a:outerShdw>
                </a:effectLst>
              </a:rPr>
              <a:t> </a:t>
            </a:r>
            <a:r>
              <a:rPr lang="ru-RU" sz="3200" dirty="0">
                <a:solidFill>
                  <a:srgbClr val="FF0000"/>
                </a:solidFill>
                <a:effectLst>
                  <a:outerShdw blurRad="38100" dist="38100" dir="2700000" algn="tl">
                    <a:srgbClr val="C0C0C0"/>
                  </a:outerShdw>
                </a:effectLst>
              </a:rPr>
              <a:t>20 мл / год</a:t>
            </a:r>
          </a:p>
        </p:txBody>
      </p:sp>
      <p:pic>
        <p:nvPicPr>
          <p:cNvPr id="34820" name="Picture 4"/>
          <p:cNvPicPr>
            <a:picLocks noChangeAspect="1" noChangeArrowheads="1"/>
          </p:cNvPicPr>
          <p:nvPr/>
        </p:nvPicPr>
        <p:blipFill>
          <a:blip r:embed="rId3" cstate="print"/>
          <a:srcRect/>
          <a:stretch>
            <a:fillRect/>
          </a:stretch>
        </p:blipFill>
        <p:spPr bwMode="auto">
          <a:xfrm>
            <a:off x="172093" y="4114800"/>
            <a:ext cx="1950394"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4191000" y="0"/>
            <a:ext cx="4953000" cy="6858000"/>
          </a:xfrm>
          <a:prstGeom prst="rect">
            <a:avLst/>
          </a:prstGeom>
          <a:noFill/>
          <a:ln w="9525">
            <a:noFill/>
            <a:miter lim="800000"/>
            <a:headEnd/>
            <a:tailEnd/>
          </a:ln>
        </p:spPr>
      </p:pic>
      <p:sp>
        <p:nvSpPr>
          <p:cNvPr id="159749" name="Rectangle 5"/>
          <p:cNvSpPr>
            <a:spLocks noGrp="1" noChangeArrowheads="1"/>
          </p:cNvSpPr>
          <p:nvPr>
            <p:ph type="title"/>
          </p:nvPr>
        </p:nvSpPr>
        <p:spPr>
          <a:xfrm>
            <a:off x="1447800" y="152400"/>
            <a:ext cx="3733800" cy="1524000"/>
          </a:xfrm>
        </p:spPr>
        <p:txBody>
          <a:bodyPr/>
          <a:lstStyle/>
          <a:p>
            <a:pPr eaLnBrk="1" hangingPunct="1">
              <a:defRPr/>
            </a:pPr>
            <a:r>
              <a:rPr lang="uk-UA" b="1" i="1" dirty="0" smtClean="0">
                <a:solidFill>
                  <a:srgbClr val="0000FF"/>
                </a:solidFill>
                <a:effectLst>
                  <a:outerShdw blurRad="38100" dist="38100" dir="2700000" algn="tl">
                    <a:srgbClr val="C0C0C0"/>
                  </a:outerShdw>
                </a:effectLst>
              </a:rPr>
              <a:t>Циркуляція ліквору</a:t>
            </a:r>
          </a:p>
        </p:txBody>
      </p:sp>
      <p:pic>
        <p:nvPicPr>
          <p:cNvPr id="33796" name="Picture 6"/>
          <p:cNvPicPr>
            <a:picLocks noChangeAspect="1" noChangeArrowheads="1"/>
          </p:cNvPicPr>
          <p:nvPr/>
        </p:nvPicPr>
        <p:blipFill>
          <a:blip r:embed="rId3" cstate="print"/>
          <a:srcRect/>
          <a:stretch>
            <a:fillRect/>
          </a:stretch>
        </p:blipFill>
        <p:spPr bwMode="auto">
          <a:xfrm>
            <a:off x="269756" y="2438400"/>
            <a:ext cx="3997444" cy="3505200"/>
          </a:xfrm>
          <a:prstGeom prst="rect">
            <a:avLst/>
          </a:prstGeom>
          <a:noFill/>
          <a:ln w="9525">
            <a:noFill/>
            <a:miter lim="800000"/>
            <a:headEnd/>
            <a:tailEnd/>
          </a:ln>
        </p:spPr>
      </p:pic>
      <p:pic>
        <p:nvPicPr>
          <p:cNvPr id="33797" name="Picture 7"/>
          <p:cNvPicPr>
            <a:picLocks noChangeAspect="1" noChangeArrowheads="1"/>
          </p:cNvPicPr>
          <p:nvPr/>
        </p:nvPicPr>
        <p:blipFill>
          <a:blip r:embed="rId4" cstate="print"/>
          <a:srcRect/>
          <a:stretch>
            <a:fillRect/>
          </a:stretch>
        </p:blipFill>
        <p:spPr bwMode="auto">
          <a:xfrm>
            <a:off x="4267200" y="3505200"/>
            <a:ext cx="1960563" cy="247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2" cstate="print"/>
          <a:srcRect/>
          <a:stretch>
            <a:fillRect/>
          </a:stretch>
        </p:blipFill>
        <p:spPr bwMode="auto">
          <a:xfrm>
            <a:off x="144526" y="3048000"/>
            <a:ext cx="3468624" cy="3657600"/>
          </a:xfrm>
          <a:prstGeom prst="rect">
            <a:avLst/>
          </a:prstGeom>
          <a:noFill/>
          <a:ln w="9525">
            <a:noFill/>
            <a:miter lim="800000"/>
            <a:headEnd/>
            <a:tailEnd/>
          </a:ln>
        </p:spPr>
      </p:pic>
      <p:pic>
        <p:nvPicPr>
          <p:cNvPr id="36868" name="Picture 2" descr="meningesbig"/>
          <p:cNvPicPr>
            <a:picLocks noChangeAspect="1" noChangeArrowheads="1"/>
          </p:cNvPicPr>
          <p:nvPr/>
        </p:nvPicPr>
        <p:blipFill>
          <a:blip r:embed="rId3" cstate="print"/>
          <a:srcRect/>
          <a:stretch>
            <a:fillRect/>
          </a:stretch>
        </p:blipFill>
        <p:spPr bwMode="auto">
          <a:xfrm>
            <a:off x="228600" y="171450"/>
            <a:ext cx="4343400" cy="3257550"/>
          </a:xfrm>
          <a:prstGeom prst="rect">
            <a:avLst/>
          </a:prstGeom>
          <a:noFill/>
          <a:ln w="9525">
            <a:noFill/>
            <a:miter lim="800000"/>
            <a:headEnd/>
            <a:tailEnd/>
          </a:ln>
        </p:spPr>
      </p:pic>
      <p:pic>
        <p:nvPicPr>
          <p:cNvPr id="36869" name="Picture 3" descr="79926-1412901-1898830-1944606"/>
          <p:cNvPicPr>
            <a:picLocks noChangeAspect="1" noChangeArrowheads="1"/>
          </p:cNvPicPr>
          <p:nvPr/>
        </p:nvPicPr>
        <p:blipFill>
          <a:blip r:embed="rId4" cstate="print"/>
          <a:srcRect/>
          <a:stretch>
            <a:fillRect/>
          </a:stretch>
        </p:blipFill>
        <p:spPr bwMode="auto">
          <a:xfrm>
            <a:off x="3505200" y="3222626"/>
            <a:ext cx="5257800" cy="3389742"/>
          </a:xfrm>
          <a:prstGeom prst="rect">
            <a:avLst/>
          </a:prstGeom>
          <a:noFill/>
          <a:ln w="9525">
            <a:noFill/>
            <a:miter lim="800000"/>
            <a:headEnd/>
            <a:tailEnd/>
          </a:ln>
        </p:spPr>
      </p:pic>
      <p:sp>
        <p:nvSpPr>
          <p:cNvPr id="190468" name="Rectangle 4"/>
          <p:cNvSpPr>
            <a:spLocks noChangeArrowheads="1"/>
          </p:cNvSpPr>
          <p:nvPr/>
        </p:nvSpPr>
        <p:spPr bwMode="auto">
          <a:xfrm>
            <a:off x="304800" y="2590800"/>
            <a:ext cx="3048000" cy="707886"/>
          </a:xfrm>
          <a:prstGeom prst="rect">
            <a:avLst/>
          </a:prstGeom>
          <a:noFill/>
          <a:ln>
            <a:noFill/>
          </a:ln>
          <a:effectLst/>
          <a:extLst/>
        </p:spPr>
        <p:txBody>
          <a:bodyPr>
            <a:spAutoFit/>
          </a:bodyPr>
          <a:lstStyle/>
          <a:p>
            <a:pPr algn="ctr"/>
            <a:r>
              <a:rPr lang="ru-RU" sz="2000" b="1" i="1" dirty="0" err="1" smtClean="0">
                <a:solidFill>
                  <a:srgbClr val="FF0000"/>
                </a:solidFill>
                <a:effectLst>
                  <a:outerShdw blurRad="38100" dist="38100" dir="2700000" algn="tl">
                    <a:srgbClr val="C0C0C0"/>
                  </a:outerShdw>
                </a:effectLst>
              </a:rPr>
              <a:t>Оболонки</a:t>
            </a:r>
            <a:r>
              <a:rPr lang="ru-RU" sz="2000" b="1" i="1" dirty="0" smtClean="0">
                <a:solidFill>
                  <a:srgbClr val="FF0000"/>
                </a:solidFill>
                <a:effectLst>
                  <a:outerShdw blurRad="38100" dist="38100" dir="2700000" algn="tl">
                    <a:srgbClr val="C0C0C0"/>
                  </a:outerShdw>
                </a:effectLst>
              </a:rPr>
              <a:t> головного та спинного </a:t>
            </a:r>
            <a:r>
              <a:rPr lang="ru-RU" sz="2000" b="1" i="1" dirty="0" err="1" smtClean="0">
                <a:solidFill>
                  <a:srgbClr val="FF0000"/>
                </a:solidFill>
                <a:effectLst>
                  <a:outerShdw blurRad="38100" dist="38100" dir="2700000" algn="tl">
                    <a:srgbClr val="C0C0C0"/>
                  </a:outerShdw>
                </a:effectLst>
              </a:rPr>
              <a:t>мозку</a:t>
            </a:r>
            <a:endParaRPr lang="ru-RU" sz="2000" b="1" i="1" dirty="0">
              <a:solidFill>
                <a:srgbClr val="FF0000"/>
              </a:solidFill>
              <a:effectLst>
                <a:outerShdw blurRad="38100" dist="38100" dir="2700000" algn="tl">
                  <a:srgbClr val="C0C0C0"/>
                </a:outerShdw>
              </a:effectLst>
            </a:endParaRPr>
          </a:p>
        </p:txBody>
      </p:sp>
      <p:pic>
        <p:nvPicPr>
          <p:cNvPr id="36870" name="Picture 6"/>
          <p:cNvPicPr>
            <a:picLocks noChangeAspect="1" noChangeArrowheads="1"/>
          </p:cNvPicPr>
          <p:nvPr/>
        </p:nvPicPr>
        <p:blipFill>
          <a:blip r:embed="rId5" cstate="print"/>
          <a:srcRect/>
          <a:stretch>
            <a:fillRect/>
          </a:stretch>
        </p:blipFill>
        <p:spPr bwMode="auto">
          <a:xfrm>
            <a:off x="4800600" y="128038"/>
            <a:ext cx="3810000" cy="320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 descr="2010_02_25_12_22_172838476"/>
          <p:cNvPicPr>
            <a:picLocks noChangeAspect="1" noChangeArrowheads="1"/>
          </p:cNvPicPr>
          <p:nvPr/>
        </p:nvPicPr>
        <p:blipFill>
          <a:blip r:embed="rId2" cstate="print"/>
          <a:srcRect/>
          <a:stretch>
            <a:fillRect/>
          </a:stretch>
        </p:blipFill>
        <p:spPr bwMode="auto">
          <a:xfrm>
            <a:off x="0" y="457200"/>
            <a:ext cx="3160713" cy="5867400"/>
          </a:xfrm>
          <a:prstGeom prst="rect">
            <a:avLst/>
          </a:prstGeom>
          <a:noFill/>
          <a:ln w="9525">
            <a:noFill/>
            <a:miter lim="800000"/>
            <a:headEnd/>
            <a:tailEnd/>
          </a:ln>
        </p:spPr>
      </p:pic>
      <p:sp>
        <p:nvSpPr>
          <p:cNvPr id="4099" name="Rectangle 4"/>
          <p:cNvSpPr>
            <a:spLocks noChangeArrowheads="1"/>
          </p:cNvSpPr>
          <p:nvPr/>
        </p:nvSpPr>
        <p:spPr bwMode="auto">
          <a:xfrm>
            <a:off x="3352800" y="417002"/>
            <a:ext cx="5791200" cy="6001771"/>
          </a:xfrm>
          <a:prstGeom prst="rect">
            <a:avLst/>
          </a:prstGeom>
          <a:noFill/>
          <a:ln w="9525">
            <a:noFill/>
            <a:miter lim="800000"/>
            <a:headEnd/>
            <a:tailEnd/>
          </a:ln>
        </p:spPr>
        <p:txBody>
          <a:bodyPr anchor="ctr">
            <a:spAutoFit/>
          </a:bodyPr>
          <a:lstStyle/>
          <a:p>
            <a:pPr algn="just">
              <a:lnSpc>
                <a:spcPts val="2280"/>
              </a:lnSpc>
            </a:pPr>
            <a:r>
              <a:rPr lang="ru-RU" sz="2800" dirty="0" err="1">
                <a:solidFill>
                  <a:srgbClr val="0000FF"/>
                </a:solidFill>
                <a:latin typeface="Times New Roman" panose="02020603050405020304" pitchFamily="18" charset="0"/>
                <a:cs typeface="Times New Roman" panose="02020603050405020304" pitchFamily="18" charset="0"/>
              </a:rPr>
              <a:t>Трепанація</a:t>
            </a:r>
            <a:r>
              <a:rPr lang="ru-RU" sz="2800" dirty="0">
                <a:solidFill>
                  <a:srgbClr val="0000FF"/>
                </a:solidFill>
                <a:latin typeface="Times New Roman" panose="02020603050405020304" pitchFamily="18" charset="0"/>
                <a:cs typeface="Times New Roman" panose="02020603050405020304" pitchFamily="18" charset="0"/>
              </a:rPr>
              <a:t> черепа, </a:t>
            </a:r>
            <a:r>
              <a:rPr lang="ru-RU" sz="2800" dirty="0" err="1">
                <a:solidFill>
                  <a:srgbClr val="0000FF"/>
                </a:solidFill>
                <a:latin typeface="Times New Roman" panose="02020603050405020304" pitchFamily="18" charset="0"/>
                <a:cs typeface="Times New Roman" panose="02020603050405020304" pitchFamily="18" charset="0"/>
              </a:rPr>
              <a:t>практикувалася</a:t>
            </a:r>
            <a:r>
              <a:rPr lang="ru-RU" sz="2800" dirty="0">
                <a:solidFill>
                  <a:srgbClr val="0000FF"/>
                </a:solidFill>
                <a:latin typeface="Times New Roman" panose="02020603050405020304" pitchFamily="18" charset="0"/>
                <a:cs typeface="Times New Roman" panose="02020603050405020304" pitchFamily="18" charset="0"/>
              </a:rPr>
              <a:t> в </a:t>
            </a:r>
            <a:r>
              <a:rPr lang="ru-RU" sz="2800" dirty="0" err="1">
                <a:solidFill>
                  <a:srgbClr val="0000FF"/>
                </a:solidFill>
                <a:latin typeface="Times New Roman" panose="02020603050405020304" pitchFamily="18" charset="0"/>
                <a:cs typeface="Times New Roman" panose="02020603050405020304" pitchFamily="18" charset="0"/>
              </a:rPr>
              <a:t>Африці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12.000, </a:t>
            </a:r>
            <a:r>
              <a:rPr lang="ru-RU" sz="2800" dirty="0">
                <a:solidFill>
                  <a:srgbClr val="0000FF"/>
                </a:solidFill>
                <a:latin typeface="Times New Roman" panose="02020603050405020304" pitchFamily="18" charset="0"/>
                <a:cs typeface="Times New Roman" panose="02020603050405020304" pitchFamily="18" charset="0"/>
              </a:rPr>
              <a:t>а в </a:t>
            </a:r>
            <a:r>
              <a:rPr lang="ru-RU" sz="2800" dirty="0" err="1" smtClean="0">
                <a:solidFill>
                  <a:srgbClr val="0000FF"/>
                </a:solidFill>
                <a:latin typeface="Times New Roman" panose="02020603050405020304" pitchFamily="18" charset="0"/>
                <a:cs typeface="Times New Roman" panose="02020603050405020304" pitchFamily="18" charset="0"/>
              </a:rPr>
              <a:t>Європі</a:t>
            </a:r>
            <a:r>
              <a:rPr lang="ru-RU" sz="2800" dirty="0" smtClean="0">
                <a:solidFill>
                  <a:srgbClr val="0000FF"/>
                </a:solidFill>
                <a:latin typeface="Times New Roman" panose="02020603050405020304" pitchFamily="18" charset="0"/>
                <a:cs typeface="Times New Roman" panose="02020603050405020304" pitchFamily="18" charset="0"/>
              </a:rPr>
              <a:t> - </a:t>
            </a:r>
            <a:r>
              <a:rPr lang="ru-RU" sz="2800" dirty="0">
                <a:solidFill>
                  <a:srgbClr val="0000FF"/>
                </a:solidFill>
                <a:latin typeface="Times New Roman" panose="02020603050405020304" pitchFamily="18" charset="0"/>
                <a:cs typeface="Times New Roman" panose="02020603050405020304" pitchFamily="18" charset="0"/>
              </a:rPr>
              <a:t>6000 </a:t>
            </a:r>
            <a:r>
              <a:rPr lang="ru-RU" sz="2800" dirty="0" err="1">
                <a:solidFill>
                  <a:srgbClr val="0000FF"/>
                </a:solidFill>
                <a:latin typeface="Times New Roman" panose="02020603050405020304" pitchFamily="18" charset="0"/>
                <a:cs typeface="Times New Roman" panose="02020603050405020304" pitchFamily="18" charset="0"/>
              </a:rPr>
              <a:t>років</a:t>
            </a:r>
            <a:r>
              <a:rPr lang="ru-RU" sz="2800" dirty="0">
                <a:solidFill>
                  <a:srgbClr val="0000FF"/>
                </a:solidFill>
                <a:latin typeface="Times New Roman" panose="02020603050405020304" pitchFamily="18" charset="0"/>
                <a:cs typeface="Times New Roman" panose="02020603050405020304" pitchFamily="18" charset="0"/>
              </a:rPr>
              <a:t> тому. </a:t>
            </a:r>
            <a:r>
              <a:rPr lang="ru-RU" sz="2800" dirty="0" err="1">
                <a:solidFill>
                  <a:srgbClr val="0000FF"/>
                </a:solidFill>
                <a:latin typeface="Times New Roman" panose="02020603050405020304" pitchFamily="18" charset="0"/>
                <a:cs typeface="Times New Roman" panose="02020603050405020304" pitchFamily="18" charset="0"/>
              </a:rPr>
              <a:t>Однак</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такі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процедури</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проводилися</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головним</a:t>
            </a:r>
            <a:r>
              <a:rPr lang="ru-RU" sz="2800" dirty="0">
                <a:solidFill>
                  <a:srgbClr val="0000FF"/>
                </a:solidFill>
                <a:latin typeface="Times New Roman" panose="02020603050405020304" pitchFamily="18" charset="0"/>
                <a:cs typeface="Times New Roman" panose="02020603050405020304" pitchFamily="18" charset="0"/>
              </a:rPr>
              <a:t> чином,</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в </a:t>
            </a:r>
            <a:r>
              <a:rPr lang="ru-RU" sz="2800" dirty="0" smtClean="0">
                <a:solidFill>
                  <a:srgbClr val="0000FF"/>
                </a:solidFill>
                <a:latin typeface="Times New Roman" panose="02020603050405020304" pitchFamily="18" charset="0"/>
                <a:cs typeface="Times New Roman" panose="02020603050405020304" pitchFamily="18" charset="0"/>
              </a:rPr>
              <a:t>черепах </a:t>
            </a:r>
            <a:r>
              <a:rPr lang="ru-RU" sz="2800" dirty="0" err="1">
                <a:solidFill>
                  <a:srgbClr val="0000FF"/>
                </a:solidFill>
                <a:latin typeface="Times New Roman" panose="02020603050405020304" pitchFamily="18" charset="0"/>
                <a:cs typeface="Times New Roman" panose="02020603050405020304" pitchFamily="18" charset="0"/>
              </a:rPr>
              <a:t>мерців</a:t>
            </a:r>
            <a:r>
              <a:rPr lang="ru-RU" sz="2800" dirty="0">
                <a:solidFill>
                  <a:srgbClr val="0000FF"/>
                </a:solidFill>
                <a:latin typeface="Times New Roman" panose="02020603050405020304" pitchFamily="18" charset="0"/>
                <a:cs typeface="Times New Roman" panose="02020603050405020304" pitchFamily="18" charset="0"/>
              </a:rPr>
              <a:t>, і </a:t>
            </a:r>
            <a:r>
              <a:rPr lang="ru-RU" sz="2800" dirty="0" err="1">
                <a:solidFill>
                  <a:srgbClr val="0000FF"/>
                </a:solidFill>
                <a:latin typeface="Times New Roman" panose="02020603050405020304" pitchFamily="18" charset="0"/>
                <a:cs typeface="Times New Roman" panose="02020603050405020304" pitchFamily="18" charset="0"/>
              </a:rPr>
              <a:t>робилося</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це</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ймовірно</a:t>
            </a:r>
            <a:r>
              <a:rPr lang="ru-RU" sz="2800" dirty="0">
                <a:solidFill>
                  <a:srgbClr val="0000FF"/>
                </a:solidFill>
                <a:latin typeface="Times New Roman" panose="02020603050405020304" pitchFamily="18" charset="0"/>
                <a:cs typeface="Times New Roman" panose="02020603050405020304" pitchFamily="18" charset="0"/>
              </a:rPr>
              <a:t>, з </a:t>
            </a:r>
            <a:r>
              <a:rPr lang="ru-RU" sz="2800" dirty="0" err="1" smtClean="0">
                <a:solidFill>
                  <a:srgbClr val="0000FF"/>
                </a:solidFill>
                <a:latin typeface="Times New Roman" panose="02020603050405020304" pitchFamily="18" charset="0"/>
                <a:cs typeface="Times New Roman" panose="02020603050405020304" pitchFamily="18" charset="0"/>
              </a:rPr>
              <a:t>забобонів</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щоб</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наприклад</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вигнати</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злих</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духів</a:t>
            </a:r>
            <a:r>
              <a:rPr lang="ru-RU" sz="2800" dirty="0">
                <a:solidFill>
                  <a:srgbClr val="0000FF"/>
                </a:solidFill>
                <a:latin typeface="Times New Roman" panose="02020603050405020304" pitchFamily="18" charset="0"/>
                <a:cs typeface="Times New Roman" panose="02020603050405020304" pitchFamily="18" charset="0"/>
              </a:rPr>
              <a:t>. Уже в 1877 </a:t>
            </a:r>
            <a:r>
              <a:rPr lang="ru-RU" sz="2800" dirty="0" err="1" smtClean="0">
                <a:solidFill>
                  <a:srgbClr val="0000FF"/>
                </a:solidFill>
                <a:latin typeface="Times New Roman" panose="02020603050405020304" pitchFamily="18" charset="0"/>
                <a:cs typeface="Times New Roman" panose="02020603050405020304" pitchFamily="18" charset="0"/>
              </a:rPr>
              <a:t>році</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французький</a:t>
            </a:r>
            <a:r>
              <a:rPr lang="ru-RU" sz="2800" dirty="0">
                <a:solidFill>
                  <a:srgbClr val="0000FF"/>
                </a:solidFill>
                <a:latin typeface="Times New Roman" panose="02020603050405020304" pitchFamily="18" charset="0"/>
                <a:cs typeface="Times New Roman" panose="02020603050405020304" pitchFamily="18" charset="0"/>
              </a:rPr>
              <a:t> антрополог Поль </a:t>
            </a:r>
            <a:r>
              <a:rPr lang="ru-RU" sz="2800" dirty="0" err="1">
                <a:solidFill>
                  <a:srgbClr val="0000FF"/>
                </a:solidFill>
                <a:latin typeface="Times New Roman" panose="02020603050405020304" pitchFamily="18" charset="0"/>
                <a:cs typeface="Times New Roman" panose="02020603050405020304" pitchFamily="18" charset="0"/>
              </a:rPr>
              <a:t>Брока</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створив </a:t>
            </a:r>
            <a:r>
              <a:rPr lang="ru-RU" sz="2800" dirty="0" err="1" smtClean="0">
                <a:solidFill>
                  <a:srgbClr val="0000FF"/>
                </a:solidFill>
                <a:latin typeface="Times New Roman" panose="02020603050405020304" pitchFamily="18" charset="0"/>
                <a:cs typeface="Times New Roman" panose="02020603050405020304" pitchFamily="18" charset="0"/>
              </a:rPr>
              <a:t>класифікацію</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древніх</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операцій</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на </a:t>
            </a:r>
            <a:r>
              <a:rPr lang="ru-RU" sz="2800" dirty="0" err="1" smtClean="0">
                <a:solidFill>
                  <a:srgbClr val="0000FF"/>
                </a:solidFill>
                <a:latin typeface="Times New Roman" panose="02020603050405020304" pitchFamily="18" charset="0"/>
                <a:cs typeface="Times New Roman" panose="02020603050405020304" pitchFamily="18" charset="0"/>
              </a:rPr>
              <a:t>склепінні</a:t>
            </a:r>
            <a:r>
              <a:rPr lang="ru-RU" sz="2800" dirty="0" smtClean="0">
                <a:solidFill>
                  <a:srgbClr val="0000FF"/>
                </a:solidFill>
                <a:latin typeface="Times New Roman" panose="02020603050405020304" pitchFamily="18" charset="0"/>
                <a:cs typeface="Times New Roman" panose="02020603050405020304" pitchFamily="18" charset="0"/>
              </a:rPr>
              <a:t> черепа </a:t>
            </a:r>
            <a:r>
              <a:rPr lang="ru-RU" sz="2800" dirty="0" err="1">
                <a:solidFill>
                  <a:srgbClr val="0000FF"/>
                </a:solidFill>
                <a:latin typeface="Times New Roman" panose="02020603050405020304" pitchFamily="18" charset="0"/>
                <a:cs typeface="Times New Roman" panose="02020603050405020304" pitchFamily="18" charset="0"/>
              </a:rPr>
              <a:t>людини</a:t>
            </a:r>
            <a:r>
              <a:rPr lang="ru-RU" sz="2800" dirty="0">
                <a:solidFill>
                  <a:srgbClr val="0000FF"/>
                </a:solidFill>
                <a:latin typeface="Times New Roman" panose="02020603050405020304" pitchFamily="18" charset="0"/>
                <a:cs typeface="Times New Roman" panose="02020603050405020304" pitchFamily="18" charset="0"/>
              </a:rPr>
              <a:t>, яка і в </a:t>
            </a:r>
            <a:r>
              <a:rPr lang="ru-RU" sz="2800" dirty="0" err="1">
                <a:solidFill>
                  <a:srgbClr val="0000FF"/>
                </a:solidFill>
                <a:latin typeface="Times New Roman" panose="02020603050405020304" pitchFamily="18" charset="0"/>
                <a:cs typeface="Times New Roman" panose="02020603050405020304" pitchFamily="18" charset="0"/>
              </a:rPr>
              <a:t>наші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дні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зберегла</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своє</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значення</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Він</a:t>
            </a:r>
            <a:r>
              <a:rPr lang="ru-RU" sz="2800" dirty="0">
                <a:solidFill>
                  <a:srgbClr val="0000FF"/>
                </a:solidFill>
                <a:latin typeface="Times New Roman" panose="02020603050405020304" pitchFamily="18" charset="0"/>
                <a:cs typeface="Times New Roman" panose="02020603050405020304" pitchFamily="18" charset="0"/>
              </a:rPr>
              <a:t> припустив, </a:t>
            </a:r>
            <a:r>
              <a:rPr lang="ru-RU" sz="2800" dirty="0" err="1">
                <a:solidFill>
                  <a:srgbClr val="0000FF"/>
                </a:solidFill>
                <a:latin typeface="Times New Roman" panose="02020603050405020304" pitchFamily="18" charset="0"/>
                <a:cs typeface="Times New Roman" panose="02020603050405020304" pitchFamily="18" charset="0"/>
              </a:rPr>
              <a:t>що</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трепанація</a:t>
            </a:r>
            <a:r>
              <a:rPr lang="ru-RU" sz="2800" dirty="0">
                <a:solidFill>
                  <a:srgbClr val="0000FF"/>
                </a:solidFill>
                <a:latin typeface="Times New Roman" panose="02020603050405020304" pitchFamily="18" charset="0"/>
                <a:cs typeface="Times New Roman" panose="02020603050405020304" pitchFamily="18" charset="0"/>
              </a:rPr>
              <a:t> черепа </a:t>
            </a:r>
            <a:r>
              <a:rPr lang="ru-RU" sz="2800" dirty="0" err="1">
                <a:solidFill>
                  <a:srgbClr val="0000FF"/>
                </a:solidFill>
                <a:latin typeface="Times New Roman" panose="02020603050405020304" pitchFamily="18" charset="0"/>
                <a:cs typeface="Times New Roman" panose="02020603050405020304" pitchFamily="18" charset="0"/>
              </a:rPr>
              <a:t>проводилася</a:t>
            </a:r>
            <a:r>
              <a:rPr lang="ru-RU" sz="2800" dirty="0">
                <a:solidFill>
                  <a:srgbClr val="0000FF"/>
                </a:solidFill>
                <a:latin typeface="Times New Roman" panose="02020603050405020304" pitchFamily="18" charset="0"/>
                <a:cs typeface="Times New Roman" panose="02020603050405020304" pitchFamily="18" charset="0"/>
              </a:rPr>
              <a:t> на </a:t>
            </a:r>
            <a:r>
              <a:rPr lang="ru-RU" sz="2800" dirty="0" err="1">
                <a:solidFill>
                  <a:srgbClr val="0000FF"/>
                </a:solidFill>
                <a:latin typeface="Times New Roman" panose="02020603050405020304" pitchFamily="18" charset="0"/>
                <a:cs typeface="Times New Roman" panose="02020603050405020304" pitchFamily="18" charset="0"/>
              </a:rPr>
              <a:t>живих</a:t>
            </a:r>
            <a:r>
              <a:rPr lang="ru-RU" sz="2800" dirty="0">
                <a:solidFill>
                  <a:srgbClr val="0000FF"/>
                </a:solidFill>
                <a:latin typeface="Times New Roman" panose="02020603050405020304" pitchFamily="18" charset="0"/>
                <a:cs typeface="Times New Roman" panose="02020603050405020304" pitchFamily="18" charset="0"/>
              </a:rPr>
              <a:t> людях - </a:t>
            </a:r>
            <a:r>
              <a:rPr lang="ru-RU" sz="2800" dirty="0" err="1">
                <a:solidFill>
                  <a:srgbClr val="0000FF"/>
                </a:solidFill>
                <a:latin typeface="Times New Roman" panose="02020603050405020304" pitchFamily="18" charset="0"/>
                <a:cs typeface="Times New Roman" panose="02020603050405020304" pitchFamily="18" charset="0"/>
              </a:rPr>
              <a:t>щоб</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вилікувати</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їх</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від</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деяких</a:t>
            </a:r>
            <a:r>
              <a:rPr lang="ru-RU" sz="2800" dirty="0">
                <a:solidFill>
                  <a:srgbClr val="0000FF"/>
                </a:solidFill>
                <a:latin typeface="Times New Roman" panose="02020603050405020304" pitchFamily="18" charset="0"/>
                <a:cs typeface="Times New Roman" panose="02020603050405020304" pitchFamily="18" charset="0"/>
              </a:rPr>
              <a:t> хвороб </a:t>
            </a:r>
            <a:r>
              <a:rPr lang="ru-RU" sz="2800" dirty="0" err="1" smtClean="0">
                <a:solidFill>
                  <a:srgbClr val="0000FF"/>
                </a:solidFill>
                <a:latin typeface="Times New Roman" panose="02020603050405020304" pitchFamily="18" charset="0"/>
                <a:cs typeface="Times New Roman" panose="02020603050405020304" pitchFamily="18" charset="0"/>
              </a:rPr>
              <a:t>накшталт</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істерії</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епілепсії</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нервових</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конвульсій</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Штучний</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отвір</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що</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пророблявся</a:t>
            </a:r>
            <a:r>
              <a:rPr lang="ru-RU" sz="2800" dirty="0" smtClean="0">
                <a:solidFill>
                  <a:srgbClr val="0000FF"/>
                </a:solidFill>
                <a:latin typeface="Times New Roman" panose="02020603050405020304" pitchFamily="18" charset="0"/>
                <a:cs typeface="Times New Roman" panose="02020603050405020304" pitchFamily="18" charset="0"/>
              </a:rPr>
              <a:t> в </a:t>
            </a:r>
            <a:r>
              <a:rPr lang="ru-RU" sz="2800" dirty="0" err="1">
                <a:solidFill>
                  <a:srgbClr val="0000FF"/>
                </a:solidFill>
                <a:latin typeface="Times New Roman" panose="02020603050405020304" pitchFamily="18" charset="0"/>
                <a:cs typeface="Times New Roman" panose="02020603050405020304" pitchFamily="18" charset="0"/>
              </a:rPr>
              <a:t>черепі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мав</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на </a:t>
            </a:r>
            <a:r>
              <a:rPr lang="ru-RU" sz="2800" dirty="0" err="1">
                <a:solidFill>
                  <a:srgbClr val="0000FF"/>
                </a:solidFill>
                <a:latin typeface="Times New Roman" panose="02020603050405020304" pitchFamily="18" charset="0"/>
                <a:cs typeface="Times New Roman" panose="02020603050405020304" pitchFamily="18" charset="0"/>
              </a:rPr>
              <a:t>меті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дати</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вихід</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злим духам </a:t>
            </a:r>
            <a:r>
              <a:rPr lang="ru-RU" sz="2800" dirty="0">
                <a:solidFill>
                  <a:srgbClr val="0000FF"/>
                </a:solidFill>
                <a:latin typeface="Times New Roman" panose="02020603050405020304" pitchFamily="18" charset="0"/>
                <a:cs typeface="Times New Roman" panose="02020603050405020304" pitchFamily="18" charset="0"/>
              </a:rPr>
              <a:t>і </a:t>
            </a:r>
            <a:r>
              <a:rPr lang="ru-RU" sz="2800" dirty="0" err="1">
                <a:solidFill>
                  <a:srgbClr val="0000FF"/>
                </a:solidFill>
                <a:latin typeface="Times New Roman" panose="02020603050405020304" pitchFamily="18" charset="0"/>
                <a:cs typeface="Times New Roman" panose="02020603050405020304" pitchFamily="18" charset="0"/>
              </a:rPr>
              <a:t>тим</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сприяти</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звільненню</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суб'єкта</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від</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хвороби</a:t>
            </a:r>
            <a:r>
              <a:rPr lang="ru-RU" sz="2800" dirty="0" smtClean="0">
                <a:solidFill>
                  <a:srgbClr val="0000FF"/>
                </a:solidFill>
                <a:latin typeface="Times New Roman" panose="02020603050405020304" pitchFamily="18" charset="0"/>
                <a:cs typeface="Times New Roman" panose="02020603050405020304" pitchFamily="18" charset="0"/>
              </a:rPr>
              <a:t>.</a:t>
            </a:r>
            <a:endParaRPr lang="ru-RU"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t="1813" b="5801"/>
          <a:stretch>
            <a:fillRect/>
          </a:stretch>
        </p:blipFill>
        <p:spPr bwMode="auto">
          <a:xfrm>
            <a:off x="247414" y="1219200"/>
            <a:ext cx="8783188" cy="5410200"/>
          </a:xfrm>
          <a:prstGeom prst="rect">
            <a:avLst/>
          </a:prstGeom>
          <a:noFill/>
          <a:ln w="9525">
            <a:noFill/>
            <a:miter lim="800000"/>
            <a:headEnd/>
            <a:tailEnd/>
          </a:ln>
        </p:spPr>
      </p:pic>
      <p:sp>
        <p:nvSpPr>
          <p:cNvPr id="190468" name="Rectangle 4"/>
          <p:cNvSpPr>
            <a:spLocks noChangeArrowheads="1"/>
          </p:cNvSpPr>
          <p:nvPr/>
        </p:nvSpPr>
        <p:spPr bwMode="auto">
          <a:xfrm>
            <a:off x="152400" y="0"/>
            <a:ext cx="8991600" cy="1323439"/>
          </a:xfrm>
          <a:prstGeom prst="rect">
            <a:avLst/>
          </a:prstGeom>
          <a:noFill/>
          <a:ln>
            <a:noFill/>
          </a:ln>
          <a:effectLst/>
          <a:extLst/>
        </p:spPr>
        <p:txBody>
          <a:bodyPr wrap="square">
            <a:spAutoFit/>
          </a:bodyPr>
          <a:lstStyle/>
          <a:p>
            <a:pPr algn="ctr"/>
            <a:r>
              <a:rPr lang="uk-UA" sz="4000" b="1" i="1" dirty="0" smtClean="0">
                <a:solidFill>
                  <a:srgbClr val="0000FF"/>
                </a:solidFill>
                <a:effectLst>
                  <a:outerShdw blurRad="38100" dist="38100" dir="2700000" algn="tl">
                    <a:srgbClr val="C0C0C0"/>
                  </a:outerShdw>
                </a:effectLst>
              </a:rPr>
              <a:t>Співвідношення структур хребтового каналу</a:t>
            </a:r>
            <a:endParaRPr lang="uk-UA" sz="4000" b="1" i="1" dirty="0">
              <a:solidFill>
                <a:srgbClr val="0000FF"/>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9" name="Picture 6" descr="7"/>
          <p:cNvPicPr>
            <a:picLocks noChangeAspect="1" noChangeArrowheads="1"/>
          </p:cNvPicPr>
          <p:nvPr/>
        </p:nvPicPr>
        <p:blipFill>
          <a:blip r:embed="rId2" cstate="print"/>
          <a:srcRect/>
          <a:stretch>
            <a:fillRect/>
          </a:stretch>
        </p:blipFill>
        <p:spPr bwMode="auto">
          <a:xfrm>
            <a:off x="5562600" y="3848100"/>
            <a:ext cx="3400063" cy="2857500"/>
          </a:xfrm>
          <a:prstGeom prst="rect">
            <a:avLst/>
          </a:prstGeom>
          <a:noFill/>
          <a:ln w="9525">
            <a:noFill/>
            <a:miter lim="800000"/>
            <a:headEnd/>
            <a:tailEnd/>
          </a:ln>
        </p:spPr>
      </p:pic>
      <p:sp>
        <p:nvSpPr>
          <p:cNvPr id="191490" name="Rectangle 2"/>
          <p:cNvSpPr>
            <a:spLocks noGrp="1" noChangeArrowheads="1"/>
          </p:cNvSpPr>
          <p:nvPr>
            <p:ph type="title"/>
          </p:nvPr>
        </p:nvSpPr>
        <p:spPr>
          <a:xfrm>
            <a:off x="457200" y="228600"/>
            <a:ext cx="3276600" cy="2209800"/>
          </a:xfrm>
        </p:spPr>
        <p:txBody>
          <a:bodyPr/>
          <a:lstStyle/>
          <a:p>
            <a:pPr eaLnBrk="1" hangingPunct="1"/>
            <a:r>
              <a:rPr lang="ru-RU" sz="4000" b="1" i="1" dirty="0" err="1" smtClean="0">
                <a:solidFill>
                  <a:srgbClr val="0000FF"/>
                </a:solidFill>
                <a:effectLst>
                  <a:outerShdw blurRad="38100" dist="38100" dir="2700000" algn="tl">
                    <a:srgbClr val="C0C0C0"/>
                  </a:outerShdw>
                </a:effectLst>
              </a:rPr>
              <a:t>Оболонки</a:t>
            </a:r>
            <a:r>
              <a:rPr lang="ru-RU" sz="4000" b="1" i="1" dirty="0" smtClean="0">
                <a:solidFill>
                  <a:srgbClr val="0000FF"/>
                </a:solidFill>
                <a:effectLst>
                  <a:outerShdw blurRad="38100" dist="38100" dir="2700000" algn="tl">
                    <a:srgbClr val="C0C0C0"/>
                  </a:outerShdw>
                </a:effectLst>
              </a:rPr>
              <a:t> головного </a:t>
            </a:r>
            <a:r>
              <a:rPr lang="ru-RU" sz="4000" b="1" i="1" dirty="0" err="1" smtClean="0">
                <a:solidFill>
                  <a:srgbClr val="0000FF"/>
                </a:solidFill>
                <a:effectLst>
                  <a:outerShdw blurRad="38100" dist="38100" dir="2700000" algn="tl">
                    <a:srgbClr val="C0C0C0"/>
                  </a:outerShdw>
                </a:effectLst>
              </a:rPr>
              <a:t>мозку</a:t>
            </a:r>
            <a:endParaRPr lang="ru-RU" sz="4000" b="1" i="1" dirty="0" smtClean="0">
              <a:solidFill>
                <a:srgbClr val="0000FF"/>
              </a:solidFill>
              <a:effectLst>
                <a:outerShdw blurRad="38100" dist="38100" dir="2700000" algn="tl">
                  <a:srgbClr val="C0C0C0"/>
                </a:outerShdw>
              </a:effectLst>
            </a:endParaRPr>
          </a:p>
        </p:txBody>
      </p:sp>
      <p:pic>
        <p:nvPicPr>
          <p:cNvPr id="39942" name="Picture 4"/>
          <p:cNvPicPr>
            <a:picLocks noChangeAspect="1" noChangeArrowheads="1"/>
          </p:cNvPicPr>
          <p:nvPr/>
        </p:nvPicPr>
        <p:blipFill>
          <a:blip r:embed="rId3" cstate="print"/>
          <a:srcRect l="911" t="2911" r="893" b="7468"/>
          <a:stretch>
            <a:fillRect/>
          </a:stretch>
        </p:blipFill>
        <p:spPr bwMode="auto">
          <a:xfrm>
            <a:off x="3657600" y="81712"/>
            <a:ext cx="5334000" cy="2859926"/>
          </a:xfrm>
          <a:prstGeom prst="rect">
            <a:avLst/>
          </a:prstGeom>
          <a:noFill/>
          <a:ln w="9525">
            <a:noFill/>
            <a:miter lim="800000"/>
            <a:headEnd/>
            <a:tailEnd/>
          </a:ln>
        </p:spPr>
      </p:pic>
      <p:pic>
        <p:nvPicPr>
          <p:cNvPr id="39941" name="Picture 8" descr="image003"/>
          <p:cNvPicPr>
            <a:picLocks noChangeAspect="1" noChangeArrowheads="1"/>
          </p:cNvPicPr>
          <p:nvPr/>
        </p:nvPicPr>
        <p:blipFill>
          <a:blip r:embed="rId4" cstate="print"/>
          <a:srcRect/>
          <a:stretch>
            <a:fillRect/>
          </a:stretch>
        </p:blipFill>
        <p:spPr bwMode="auto">
          <a:xfrm>
            <a:off x="294924" y="2546350"/>
            <a:ext cx="5267676" cy="408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7" name="Rectangle 3"/>
          <p:cNvSpPr>
            <a:spLocks noChangeArrowheads="1"/>
          </p:cNvSpPr>
          <p:nvPr/>
        </p:nvSpPr>
        <p:spPr bwMode="auto">
          <a:xfrm>
            <a:off x="1447800" y="228600"/>
            <a:ext cx="3810000" cy="2123658"/>
          </a:xfrm>
          <a:prstGeom prst="rect">
            <a:avLst/>
          </a:prstGeom>
          <a:noFill/>
          <a:ln>
            <a:noFill/>
          </a:ln>
          <a:effectLst/>
          <a:extLst/>
        </p:spPr>
        <p:txBody>
          <a:bodyPr anchor="ctr">
            <a:spAutoFit/>
          </a:bodyPr>
          <a:lstStyle/>
          <a:p>
            <a:r>
              <a:rPr lang="ru-RU" sz="4400" b="1" i="1" dirty="0" smtClean="0">
                <a:solidFill>
                  <a:srgbClr val="0000FF"/>
                </a:solidFill>
                <a:effectLst>
                  <a:outerShdw blurRad="38100" dist="38100" dir="2700000" algn="tl">
                    <a:srgbClr val="C0C0C0"/>
                  </a:outerShdw>
                </a:effectLst>
              </a:rPr>
              <a:t>Система </a:t>
            </a:r>
            <a:r>
              <a:rPr lang="ru-RU" sz="4400" b="1" i="1" dirty="0" err="1" smtClean="0">
                <a:solidFill>
                  <a:srgbClr val="0000FF"/>
                </a:solidFill>
                <a:effectLst>
                  <a:outerShdw blurRad="38100" dist="38100" dir="2700000" algn="tl">
                    <a:srgbClr val="C0C0C0"/>
                  </a:outerShdw>
                </a:effectLst>
              </a:rPr>
              <a:t>шлуночків</a:t>
            </a:r>
            <a:r>
              <a:rPr lang="ru-RU" sz="4400" b="1" i="1" dirty="0" smtClean="0">
                <a:solidFill>
                  <a:srgbClr val="0000FF"/>
                </a:solidFill>
                <a:effectLst>
                  <a:outerShdw blurRad="38100" dist="38100" dir="2700000" algn="tl">
                    <a:srgbClr val="C0C0C0"/>
                  </a:outerShdw>
                </a:effectLst>
              </a:rPr>
              <a:t> </a:t>
            </a:r>
            <a:r>
              <a:rPr lang="ru-RU" sz="4400" b="1" i="1" dirty="0" err="1" smtClean="0">
                <a:solidFill>
                  <a:srgbClr val="0000FF"/>
                </a:solidFill>
                <a:effectLst>
                  <a:outerShdw blurRad="38100" dist="38100" dir="2700000" algn="tl">
                    <a:srgbClr val="C0C0C0"/>
                  </a:outerShdw>
                </a:effectLst>
              </a:rPr>
              <a:t>мозку</a:t>
            </a:r>
            <a:endParaRPr lang="en-US" sz="4000" b="1" dirty="0">
              <a:solidFill>
                <a:srgbClr val="0000FF"/>
              </a:solidFill>
              <a:effectLst>
                <a:outerShdw blurRad="38100" dist="38100" dir="2700000" algn="tl">
                  <a:srgbClr val="C0C0C0"/>
                </a:outerShdw>
              </a:effectLst>
            </a:endParaRPr>
          </a:p>
        </p:txBody>
      </p:sp>
      <p:pic>
        <p:nvPicPr>
          <p:cNvPr id="40966" name="Picture 4" descr="Арахноидит, причины возникновения арахноидита, арахноидит церебральный, арахноидит головного мозга, оптико-хиазмальный арахноидит, оптохиазмальный арахноидит, оптикохиазмальный арахноидит, арахноидит задней черепной ямки, арахноидит спинальный, диагностика арахноидита, как лечат арахноидит, как лечить арахноидит, лечение арахноидита в Москве">
            <a:hlinkClick r:id="rId2"/>
          </p:cNvPr>
          <p:cNvPicPr>
            <a:picLocks noChangeAspect="1" noChangeArrowheads="1"/>
          </p:cNvPicPr>
          <p:nvPr/>
        </p:nvPicPr>
        <p:blipFill>
          <a:blip r:embed="rId3" cstate="print"/>
          <a:srcRect/>
          <a:stretch>
            <a:fillRect/>
          </a:stretch>
        </p:blipFill>
        <p:spPr bwMode="auto">
          <a:xfrm>
            <a:off x="4800600" y="0"/>
            <a:ext cx="4343400" cy="3946525"/>
          </a:xfrm>
          <a:prstGeom prst="rect">
            <a:avLst/>
          </a:prstGeom>
          <a:noFill/>
          <a:ln w="9525">
            <a:noFill/>
            <a:miter lim="800000"/>
            <a:headEnd/>
            <a:tailEnd/>
          </a:ln>
        </p:spPr>
      </p:pic>
      <p:pic>
        <p:nvPicPr>
          <p:cNvPr id="40962" name="Picture 2" descr="система желудочков головного мозга и ганглии ствола2"/>
          <p:cNvPicPr>
            <a:picLocks noChangeAspect="1" noChangeArrowheads="1"/>
          </p:cNvPicPr>
          <p:nvPr/>
        </p:nvPicPr>
        <p:blipFill>
          <a:blip r:embed="rId4" cstate="print"/>
          <a:srcRect/>
          <a:stretch>
            <a:fillRect/>
          </a:stretch>
        </p:blipFill>
        <p:spPr bwMode="auto">
          <a:xfrm>
            <a:off x="203200" y="2514600"/>
            <a:ext cx="5588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descr="мозговые оболочки4"/>
          <p:cNvPicPr>
            <a:picLocks noChangeAspect="1" noChangeArrowheads="1"/>
          </p:cNvPicPr>
          <p:nvPr/>
        </p:nvPicPr>
        <p:blipFill>
          <a:blip r:embed="rId2" cstate="print"/>
          <a:srcRect/>
          <a:stretch>
            <a:fillRect/>
          </a:stretch>
        </p:blipFill>
        <p:spPr bwMode="auto">
          <a:xfrm>
            <a:off x="-152400" y="1219200"/>
            <a:ext cx="9296400" cy="5810250"/>
          </a:xfrm>
          <a:prstGeom prst="rect">
            <a:avLst/>
          </a:prstGeom>
          <a:noFill/>
          <a:ln w="9525">
            <a:noFill/>
            <a:miter lim="800000"/>
            <a:headEnd/>
            <a:tailEnd/>
          </a:ln>
        </p:spPr>
      </p:pic>
      <p:sp>
        <p:nvSpPr>
          <p:cNvPr id="229379" name="Rectangle 3"/>
          <p:cNvSpPr>
            <a:spLocks noChangeArrowheads="1"/>
          </p:cNvSpPr>
          <p:nvPr/>
        </p:nvSpPr>
        <p:spPr bwMode="auto">
          <a:xfrm>
            <a:off x="685800" y="311943"/>
            <a:ext cx="8229600" cy="519113"/>
          </a:xfrm>
          <a:prstGeom prst="rect">
            <a:avLst/>
          </a:prstGeom>
          <a:noFill/>
          <a:ln>
            <a:noFill/>
          </a:ln>
          <a:effectLst/>
          <a:extLst/>
        </p:spPr>
        <p:txBody>
          <a:bodyPr anchor="ctr">
            <a:spAutoFit/>
          </a:bodyPr>
          <a:lstStyle/>
          <a:p>
            <a:pPr>
              <a:defRPr/>
            </a:pPr>
            <a:r>
              <a:rPr lang="en-US" sz="2800" b="1" dirty="0">
                <a:solidFill>
                  <a:srgbClr val="FFC000"/>
                </a:solidFill>
                <a:effectLst>
                  <a:outerShdw blurRad="38100" dist="38100" dir="2700000" algn="tl">
                    <a:srgbClr val="FFFFFF"/>
                  </a:outerShdw>
                </a:effectLst>
              </a:rPr>
              <a:t>FALX CEREBRI AND TENTORIUM CEREBELLI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3010" name="Picture 2" descr="мозговые оболочки2"/>
          <p:cNvPicPr>
            <a:picLocks noChangeAspect="1" noChangeArrowheads="1"/>
          </p:cNvPicPr>
          <p:nvPr/>
        </p:nvPicPr>
        <p:blipFill>
          <a:blip r:embed="rId2" cstate="print"/>
          <a:srcRect/>
          <a:stretch>
            <a:fillRect/>
          </a:stretch>
        </p:blipFill>
        <p:spPr bwMode="auto">
          <a:xfrm>
            <a:off x="381000" y="3276600"/>
            <a:ext cx="4317008" cy="3235325"/>
          </a:xfrm>
          <a:prstGeom prst="rect">
            <a:avLst/>
          </a:prstGeom>
          <a:noFill/>
          <a:ln w="9525">
            <a:noFill/>
            <a:miter lim="800000"/>
            <a:headEnd/>
            <a:tailEnd/>
          </a:ln>
        </p:spPr>
      </p:pic>
      <p:sp>
        <p:nvSpPr>
          <p:cNvPr id="163843" name="Rectangle 3"/>
          <p:cNvSpPr>
            <a:spLocks noChangeArrowheads="1"/>
          </p:cNvSpPr>
          <p:nvPr/>
        </p:nvSpPr>
        <p:spPr bwMode="auto">
          <a:xfrm>
            <a:off x="1143000" y="457200"/>
            <a:ext cx="3124200" cy="2123658"/>
          </a:xfrm>
          <a:prstGeom prst="rect">
            <a:avLst/>
          </a:prstGeom>
          <a:noFill/>
          <a:ln>
            <a:noFill/>
          </a:ln>
          <a:effectLst/>
          <a:extLst/>
        </p:spPr>
        <p:txBody>
          <a:bodyPr anchor="ctr">
            <a:spAutoFit/>
          </a:bodyPr>
          <a:lstStyle/>
          <a:p>
            <a:pPr>
              <a:defRPr/>
            </a:pPr>
            <a:r>
              <a:rPr lang="ru-RU" sz="4400" b="1" i="1" dirty="0">
                <a:solidFill>
                  <a:srgbClr val="0000FF"/>
                </a:solidFill>
                <a:effectLst>
                  <a:outerShdw blurRad="38100" dist="38100" dir="2700000" algn="tl">
                    <a:srgbClr val="000000"/>
                  </a:outerShdw>
                </a:effectLst>
              </a:rPr>
              <a:t>Система </a:t>
            </a:r>
            <a:r>
              <a:rPr lang="ru-RU" sz="4400" b="1" i="1" dirty="0" err="1" smtClean="0">
                <a:solidFill>
                  <a:srgbClr val="0000FF"/>
                </a:solidFill>
                <a:effectLst>
                  <a:outerShdw blurRad="38100" dist="38100" dir="2700000" algn="tl">
                    <a:srgbClr val="000000"/>
                  </a:outerShdw>
                </a:effectLst>
              </a:rPr>
              <a:t>синусів</a:t>
            </a:r>
            <a:r>
              <a:rPr lang="ru-RU" sz="4400" b="1" i="1" dirty="0" smtClean="0">
                <a:solidFill>
                  <a:srgbClr val="0000FF"/>
                </a:solidFill>
                <a:effectLst>
                  <a:outerShdw blurRad="38100" dist="38100" dir="2700000" algn="tl">
                    <a:srgbClr val="000000"/>
                  </a:outerShdw>
                </a:effectLst>
              </a:rPr>
              <a:t> </a:t>
            </a:r>
            <a:r>
              <a:rPr lang="ru-RU" sz="4400" b="1" i="1" dirty="0" err="1" smtClean="0">
                <a:solidFill>
                  <a:srgbClr val="0000FF"/>
                </a:solidFill>
                <a:effectLst>
                  <a:outerShdw blurRad="38100" dist="38100" dir="2700000" algn="tl">
                    <a:srgbClr val="000000"/>
                  </a:outerShdw>
                </a:effectLst>
              </a:rPr>
              <a:t>мозку</a:t>
            </a:r>
            <a:endParaRPr lang="en-US" sz="4000" b="1" dirty="0">
              <a:solidFill>
                <a:srgbClr val="0000FF"/>
              </a:solidFill>
              <a:effectLst>
                <a:outerShdw blurRad="38100" dist="38100" dir="2700000" algn="tl">
                  <a:srgbClr val="FFFFFF"/>
                </a:outerShdw>
              </a:effectLst>
            </a:endParaRPr>
          </a:p>
        </p:txBody>
      </p:sp>
      <p:pic>
        <p:nvPicPr>
          <p:cNvPr id="43012" name="Picture 5" descr="Рис. 2. Венозные синусы твердой мозговой оболочки: 1 — нижний сагиттальный синус; 2 — межпещеристый синус; 3 — внутренняя яремная вена; 4 — поперечный синус; 5 — синусный сток; 6 — верхний сагиттальный синус; 7 — прямой синус."/>
          <p:cNvPicPr>
            <a:picLocks noChangeAspect="1" noChangeArrowheads="1"/>
          </p:cNvPicPr>
          <p:nvPr/>
        </p:nvPicPr>
        <p:blipFill>
          <a:blip r:embed="rId3" cstate="print"/>
          <a:srcRect/>
          <a:stretch>
            <a:fillRect/>
          </a:stretch>
        </p:blipFill>
        <p:spPr bwMode="auto">
          <a:xfrm>
            <a:off x="4038600" y="0"/>
            <a:ext cx="51054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125509"/>
          <p:cNvPicPr>
            <a:picLocks noChangeAspect="1" noChangeArrowheads="1"/>
          </p:cNvPicPr>
          <p:nvPr/>
        </p:nvPicPr>
        <p:blipFill>
          <a:blip r:embed="rId2" cstate="print"/>
          <a:srcRect/>
          <a:stretch>
            <a:fillRect/>
          </a:stretch>
        </p:blipFill>
        <p:spPr bwMode="auto">
          <a:xfrm>
            <a:off x="914400" y="457200"/>
            <a:ext cx="5325533" cy="5638800"/>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6438900" y="218090"/>
            <a:ext cx="2705100" cy="4114800"/>
          </a:xfrm>
          <a:prstGeom prst="rect">
            <a:avLst/>
          </a:prstGeom>
          <a:noFill/>
          <a:ln w="9525">
            <a:noFill/>
            <a:miter lim="800000"/>
            <a:headEnd/>
            <a:tailEnd/>
          </a:ln>
        </p:spPr>
      </p:pic>
      <p:pic>
        <p:nvPicPr>
          <p:cNvPr id="46084" name="Picture 4"/>
          <p:cNvPicPr>
            <a:picLocks noChangeAspect="1" noChangeArrowheads="1"/>
          </p:cNvPicPr>
          <p:nvPr/>
        </p:nvPicPr>
        <p:blipFill>
          <a:blip r:embed="rId4" cstate="print"/>
          <a:srcRect/>
          <a:stretch>
            <a:fillRect/>
          </a:stretch>
        </p:blipFill>
        <p:spPr bwMode="auto">
          <a:xfrm>
            <a:off x="6553200" y="4800600"/>
            <a:ext cx="2590800" cy="1622425"/>
          </a:xfrm>
          <a:prstGeom prst="rect">
            <a:avLst/>
          </a:prstGeom>
          <a:noFill/>
          <a:ln w="9525">
            <a:noFill/>
            <a:miter lim="800000"/>
            <a:headEnd/>
            <a:tailEnd/>
          </a:ln>
        </p:spPr>
      </p:pic>
      <p:sp>
        <p:nvSpPr>
          <p:cNvPr id="166917" name="Rectangle 5"/>
          <p:cNvSpPr>
            <a:spLocks noChangeArrowheads="1"/>
          </p:cNvSpPr>
          <p:nvPr/>
        </p:nvSpPr>
        <p:spPr bwMode="auto">
          <a:xfrm>
            <a:off x="6477000" y="4343400"/>
            <a:ext cx="2667000" cy="517525"/>
          </a:xfrm>
          <a:prstGeom prst="rect">
            <a:avLst/>
          </a:prstGeom>
          <a:noFill/>
          <a:ln>
            <a:noFill/>
          </a:ln>
          <a:effectLst/>
          <a:extLst/>
        </p:spPr>
        <p:txBody>
          <a:bodyPr anchor="ctr">
            <a:spAutoFit/>
          </a:bodyPr>
          <a:lstStyle/>
          <a:p>
            <a:pPr>
              <a:defRPr/>
            </a:pPr>
            <a:r>
              <a:rPr lang="ru-RU" sz="1400" b="1" i="1">
                <a:solidFill>
                  <a:srgbClr val="FF0000"/>
                </a:solidFill>
                <a:effectLst>
                  <a:outerShdw blurRad="38100" dist="38100" dir="2700000" algn="tl">
                    <a:srgbClr val="C0C0C0"/>
                  </a:outerShdw>
                </a:effectLst>
              </a:rPr>
              <a:t>Положение атлантовой части ПМА</a:t>
            </a:r>
            <a:endParaRPr lang="en-US" sz="1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144000" cy="5715000"/>
          </a:xfrm>
          <a:prstGeom prst="rect">
            <a:avLst/>
          </a:prstGeom>
          <a:noFill/>
          <a:ln w="9525">
            <a:noFill/>
            <a:miter lim="800000"/>
            <a:headEnd/>
            <a:tailEnd/>
          </a:ln>
        </p:spPr>
      </p:pic>
      <p:sp>
        <p:nvSpPr>
          <p:cNvPr id="167939" name="Rectangle 3"/>
          <p:cNvSpPr>
            <a:spLocks noChangeArrowheads="1"/>
          </p:cNvSpPr>
          <p:nvPr/>
        </p:nvSpPr>
        <p:spPr bwMode="auto">
          <a:xfrm>
            <a:off x="0" y="5334000"/>
            <a:ext cx="9144000" cy="1200329"/>
          </a:xfrm>
          <a:prstGeom prst="rect">
            <a:avLst/>
          </a:prstGeom>
          <a:noFill/>
          <a:ln>
            <a:noFill/>
          </a:ln>
          <a:effectLst/>
          <a:extLst/>
        </p:spPr>
        <p:txBody>
          <a:bodyPr>
            <a:spAutoFit/>
          </a:bodyPr>
          <a:lstStyle/>
          <a:p>
            <a:pPr>
              <a:defRPr/>
            </a:pPr>
            <a:r>
              <a:rPr lang="ru-RU" sz="2000" b="1" i="1" u="sng" dirty="0" smtClean="0">
                <a:solidFill>
                  <a:srgbClr val="FFFF00"/>
                </a:solidFill>
                <a:effectLst>
                  <a:outerShdw blurRad="38100" dist="38100" dir="2700000" algn="tl">
                    <a:srgbClr val="000000"/>
                  </a:outerShdw>
                </a:effectLst>
              </a:rPr>
              <a:t>У </a:t>
            </a:r>
            <a:r>
              <a:rPr lang="ru-RU" sz="2000" b="1" i="1" u="sng" dirty="0" err="1" smtClean="0">
                <a:solidFill>
                  <a:srgbClr val="FFFF00"/>
                </a:solidFill>
                <a:effectLst>
                  <a:outerShdw blurRad="38100" dist="38100" dir="2700000" algn="tl">
                    <a:srgbClr val="000000"/>
                  </a:outerShdw>
                </a:effectLst>
              </a:rPr>
              <a:t>формуванні</a:t>
            </a:r>
            <a:r>
              <a:rPr lang="ru-RU" sz="2000" b="1" i="1" u="sng" dirty="0" smtClean="0">
                <a:solidFill>
                  <a:srgbClr val="FFFF00"/>
                </a:solidFill>
                <a:effectLst>
                  <a:outerShdw blurRad="38100" dist="38100" dir="2700000" algn="tl">
                    <a:srgbClr val="000000"/>
                  </a:outerShdw>
                </a:effectLst>
              </a:rPr>
              <a:t> </a:t>
            </a:r>
            <a:r>
              <a:rPr lang="ru-RU" sz="2000" b="1" i="1" u="sng" dirty="0" err="1" smtClean="0">
                <a:solidFill>
                  <a:srgbClr val="FFFF00"/>
                </a:solidFill>
                <a:effectLst>
                  <a:outerShdw blurRad="38100" dist="38100" dir="2700000" algn="tl">
                    <a:srgbClr val="000000"/>
                  </a:outerShdw>
                </a:effectLst>
              </a:rPr>
              <a:t>приймають</a:t>
            </a:r>
            <a:r>
              <a:rPr lang="ru-RU" sz="2000" b="1" i="1" u="sng" dirty="0" smtClean="0">
                <a:solidFill>
                  <a:srgbClr val="FFFF00"/>
                </a:solidFill>
                <a:effectLst>
                  <a:outerShdw blurRad="38100" dist="38100" dir="2700000" algn="tl">
                    <a:srgbClr val="000000"/>
                  </a:outerShdw>
                </a:effectLst>
              </a:rPr>
              <a:t> участь:</a:t>
            </a:r>
            <a:r>
              <a:rPr lang="ru-RU" sz="2000" b="1" i="1" dirty="0" smtClean="0">
                <a:solidFill>
                  <a:srgbClr val="FFFF00"/>
                </a:solidFill>
                <a:effectLst>
                  <a:outerShdw blurRad="38100" dist="38100" dir="2700000" algn="tl">
                    <a:srgbClr val="000000"/>
                  </a:outerShdw>
                </a:effectLst>
              </a:rPr>
              <a:t>  </a:t>
            </a:r>
            <a:r>
              <a:rPr lang="ru-RU" sz="2000" b="1" i="1" dirty="0">
                <a:solidFill>
                  <a:srgbClr val="FFFF00"/>
                </a:solidFill>
                <a:effectLst>
                  <a:outerShdw blurRad="38100" dist="38100" dir="2700000" algn="tl">
                    <a:srgbClr val="000000"/>
                  </a:outerShdw>
                </a:effectLst>
              </a:rPr>
              <a:t>1) </a:t>
            </a:r>
            <a:r>
              <a:rPr lang="ru-RU" sz="2400" b="1" i="1" dirty="0">
                <a:solidFill>
                  <a:srgbClr val="FF0000"/>
                </a:solidFill>
                <a:effectLst>
                  <a:outerShdw blurRad="38100" dist="38100" dir="2700000" algn="tl">
                    <a:srgbClr val="000000"/>
                  </a:outerShdw>
                </a:effectLst>
              </a:rPr>
              <a:t>ПСА</a:t>
            </a:r>
            <a:r>
              <a:rPr lang="ru-RU" sz="2000" b="1" i="1" dirty="0">
                <a:solidFill>
                  <a:schemeClr val="bg1"/>
                </a:solidFill>
                <a:effectLst>
                  <a:outerShdw blurRad="38100" dist="38100" dir="2700000" algn="tl">
                    <a:srgbClr val="000000"/>
                  </a:outerShdw>
                </a:effectLst>
              </a:rPr>
              <a:t>; </a:t>
            </a:r>
            <a:r>
              <a:rPr lang="ru-RU" sz="2000" b="1" i="1" dirty="0">
                <a:solidFill>
                  <a:srgbClr val="FFFF00"/>
                </a:solidFill>
                <a:effectLst>
                  <a:outerShdw blurRad="38100" dist="38100" dir="2700000" algn="tl">
                    <a:srgbClr val="000000"/>
                  </a:outerShdw>
                </a:effectLst>
              </a:rPr>
              <a:t>2) </a:t>
            </a:r>
            <a:r>
              <a:rPr lang="ru-RU" sz="2000" b="1" i="1" dirty="0" err="1" smtClean="0">
                <a:solidFill>
                  <a:srgbClr val="FFFF00"/>
                </a:solidFill>
                <a:effectLst>
                  <a:outerShdw blurRad="38100" dist="38100" dir="2700000" algn="tl">
                    <a:srgbClr val="000000"/>
                  </a:outerShdw>
                </a:effectLst>
              </a:rPr>
              <a:t>Початковий</a:t>
            </a:r>
            <a:r>
              <a:rPr lang="ru-RU" sz="2000" b="1" i="1" dirty="0" smtClean="0">
                <a:solidFill>
                  <a:srgbClr val="FFFF00"/>
                </a:solidFill>
                <a:effectLst>
                  <a:outerShdw blurRad="38100" dist="38100" dir="2700000" algn="tl">
                    <a:srgbClr val="000000"/>
                  </a:outerShdw>
                </a:effectLst>
              </a:rPr>
              <a:t> </a:t>
            </a:r>
            <a:r>
              <a:rPr lang="ru-RU" sz="2000" b="1" i="1" dirty="0">
                <a:solidFill>
                  <a:srgbClr val="FFFF00"/>
                </a:solidFill>
                <a:effectLst>
                  <a:outerShdw blurRad="38100" dist="38100" dir="2700000" algn="tl">
                    <a:srgbClr val="000000"/>
                  </a:outerShdw>
                </a:effectLst>
              </a:rPr>
              <a:t>сегмент </a:t>
            </a:r>
            <a:r>
              <a:rPr lang="ru-RU" sz="2400" b="1" i="1" dirty="0">
                <a:solidFill>
                  <a:srgbClr val="FF0000"/>
                </a:solidFill>
                <a:effectLst>
                  <a:outerShdw blurRad="38100" dist="38100" dir="2700000" algn="tl">
                    <a:srgbClr val="000000"/>
                  </a:outerShdw>
                </a:effectLst>
              </a:rPr>
              <a:t>ПМА</a:t>
            </a:r>
            <a:r>
              <a:rPr lang="ru-RU" sz="2000" b="1" i="1" dirty="0">
                <a:solidFill>
                  <a:schemeClr val="bg1"/>
                </a:solidFill>
                <a:effectLst>
                  <a:outerShdw blurRad="38100" dist="38100" dir="2700000" algn="tl">
                    <a:srgbClr val="000000"/>
                  </a:outerShdw>
                </a:effectLst>
              </a:rPr>
              <a:t> </a:t>
            </a:r>
            <a:r>
              <a:rPr lang="ru-RU" sz="2000" b="1" i="1" dirty="0">
                <a:solidFill>
                  <a:srgbClr val="FFFF00"/>
                </a:solidFill>
                <a:effectLst>
                  <a:outerShdw blurRad="38100" dist="38100" dir="2700000" algn="tl">
                    <a:srgbClr val="000000"/>
                  </a:outerShdw>
                </a:effectLst>
              </a:rPr>
              <a:t>(А-1); 3) </a:t>
            </a:r>
            <a:r>
              <a:rPr lang="ru-RU" sz="2000" b="1" i="1" dirty="0" err="1" smtClean="0">
                <a:solidFill>
                  <a:srgbClr val="FFFF00"/>
                </a:solidFill>
                <a:effectLst>
                  <a:outerShdw blurRad="38100" dist="38100" dir="2700000" algn="tl">
                    <a:srgbClr val="000000"/>
                  </a:outerShdw>
                </a:effectLst>
              </a:rPr>
              <a:t>Супракліноїдна</a:t>
            </a:r>
            <a:r>
              <a:rPr lang="ru-RU" sz="2000" b="1" i="1" dirty="0" smtClean="0">
                <a:solidFill>
                  <a:srgbClr val="FFFF00"/>
                </a:solidFill>
                <a:effectLst>
                  <a:outerShdw blurRad="38100" dist="38100" dir="2700000" algn="tl">
                    <a:srgbClr val="000000"/>
                  </a:outerShdw>
                </a:effectLst>
              </a:rPr>
              <a:t> </a:t>
            </a:r>
            <a:r>
              <a:rPr lang="ru-RU" sz="2000" b="1" i="1" dirty="0" err="1" smtClean="0">
                <a:solidFill>
                  <a:srgbClr val="FFFF00"/>
                </a:solidFill>
                <a:effectLst>
                  <a:outerShdw blurRad="38100" dist="38100" dir="2700000" algn="tl">
                    <a:srgbClr val="000000"/>
                  </a:outerShdw>
                </a:effectLst>
              </a:rPr>
              <a:t>частина</a:t>
            </a:r>
            <a:r>
              <a:rPr lang="ru-RU" sz="2000" b="1" i="1" dirty="0" smtClean="0">
                <a:solidFill>
                  <a:srgbClr val="FFFF00"/>
                </a:solidFill>
                <a:effectLst>
                  <a:outerShdw blurRad="38100" dist="38100" dir="2700000" algn="tl">
                    <a:srgbClr val="000000"/>
                  </a:outerShdw>
                </a:effectLst>
              </a:rPr>
              <a:t> </a:t>
            </a:r>
            <a:r>
              <a:rPr lang="ru-RU" sz="2400" b="1" i="1" dirty="0">
                <a:solidFill>
                  <a:srgbClr val="FF0000"/>
                </a:solidFill>
                <a:effectLst>
                  <a:outerShdw blurRad="38100" dist="38100" dir="2700000" algn="tl">
                    <a:srgbClr val="000000"/>
                  </a:outerShdw>
                </a:effectLst>
              </a:rPr>
              <a:t>ВСА</a:t>
            </a:r>
            <a:r>
              <a:rPr lang="ru-RU" sz="2000" b="1" i="1" dirty="0">
                <a:solidFill>
                  <a:schemeClr val="bg1"/>
                </a:solidFill>
                <a:effectLst>
                  <a:outerShdw blurRad="38100" dist="38100" dir="2700000" algn="tl">
                    <a:srgbClr val="000000"/>
                  </a:outerShdw>
                </a:effectLst>
              </a:rPr>
              <a:t>; </a:t>
            </a:r>
            <a:r>
              <a:rPr lang="ru-RU" sz="2000" b="1" i="1" dirty="0">
                <a:solidFill>
                  <a:srgbClr val="FFFF00"/>
                </a:solidFill>
                <a:effectLst>
                  <a:outerShdw blurRad="38100" dist="38100" dir="2700000" algn="tl">
                    <a:srgbClr val="000000"/>
                  </a:outerShdw>
                </a:effectLst>
              </a:rPr>
              <a:t>4) </a:t>
            </a:r>
            <a:r>
              <a:rPr lang="ru-RU" sz="2400" b="1" i="1" dirty="0">
                <a:solidFill>
                  <a:srgbClr val="FF0000"/>
                </a:solidFill>
                <a:effectLst>
                  <a:outerShdw blurRad="38100" dist="38100" dir="2700000" algn="tl">
                    <a:srgbClr val="000000"/>
                  </a:outerShdw>
                </a:effectLst>
              </a:rPr>
              <a:t>ЗСА</a:t>
            </a:r>
            <a:r>
              <a:rPr lang="ru-RU" sz="2000" b="1" i="1" dirty="0">
                <a:solidFill>
                  <a:schemeClr val="bg1"/>
                </a:solidFill>
                <a:effectLst>
                  <a:outerShdw blurRad="38100" dist="38100" dir="2700000" algn="tl">
                    <a:srgbClr val="000000"/>
                  </a:outerShdw>
                </a:effectLst>
              </a:rPr>
              <a:t>; </a:t>
            </a:r>
            <a:r>
              <a:rPr lang="ru-RU" sz="2000" b="1" i="1" dirty="0">
                <a:solidFill>
                  <a:srgbClr val="FFFF00"/>
                </a:solidFill>
                <a:effectLst>
                  <a:outerShdw blurRad="38100" dist="38100" dir="2700000" algn="tl">
                    <a:srgbClr val="000000"/>
                  </a:outerShdw>
                </a:effectLst>
              </a:rPr>
              <a:t>5) </a:t>
            </a:r>
            <a:r>
              <a:rPr lang="ru-RU" sz="2000" b="1" i="1" dirty="0" err="1" smtClean="0">
                <a:solidFill>
                  <a:srgbClr val="FFFF00"/>
                </a:solidFill>
                <a:effectLst>
                  <a:outerShdw blurRad="38100" dist="38100" dir="2700000" algn="tl">
                    <a:srgbClr val="000000"/>
                  </a:outerShdw>
                </a:effectLst>
              </a:rPr>
              <a:t>Початковий</a:t>
            </a:r>
            <a:r>
              <a:rPr lang="ru-RU" sz="2000" b="1" i="1" dirty="0" smtClean="0">
                <a:solidFill>
                  <a:srgbClr val="FFFF00"/>
                </a:solidFill>
                <a:effectLst>
                  <a:outerShdw blurRad="38100" dist="38100" dir="2700000" algn="tl">
                    <a:srgbClr val="000000"/>
                  </a:outerShdw>
                </a:effectLst>
              </a:rPr>
              <a:t> </a:t>
            </a:r>
            <a:r>
              <a:rPr lang="ru-RU" sz="2000" b="1" i="1" dirty="0">
                <a:solidFill>
                  <a:srgbClr val="FFFF00"/>
                </a:solidFill>
                <a:effectLst>
                  <a:outerShdw blurRad="38100" dist="38100" dir="2700000" algn="tl">
                    <a:srgbClr val="000000"/>
                  </a:outerShdw>
                </a:effectLst>
              </a:rPr>
              <a:t>сегмент </a:t>
            </a:r>
            <a:r>
              <a:rPr lang="ru-RU" sz="2400" b="1" i="1" dirty="0">
                <a:solidFill>
                  <a:srgbClr val="FF0000"/>
                </a:solidFill>
                <a:effectLst>
                  <a:outerShdw blurRad="38100" dist="38100" dir="2700000" algn="tl">
                    <a:srgbClr val="000000"/>
                  </a:outerShdw>
                </a:effectLst>
              </a:rPr>
              <a:t>ЗМА</a:t>
            </a:r>
            <a:r>
              <a:rPr lang="ru-RU" sz="2000" b="1" i="1" dirty="0">
                <a:solidFill>
                  <a:srgbClr val="FF0000"/>
                </a:solidFill>
                <a:effectLst>
                  <a:outerShdw blurRad="38100" dist="38100" dir="2700000" algn="tl">
                    <a:srgbClr val="000000"/>
                  </a:outerShdw>
                </a:effectLst>
              </a:rPr>
              <a:t> </a:t>
            </a:r>
            <a:r>
              <a:rPr lang="ru-RU" sz="2000" b="1" i="1" dirty="0">
                <a:solidFill>
                  <a:schemeClr val="bg1"/>
                </a:solidFill>
                <a:effectLst>
                  <a:outerShdw blurRad="38100" dist="38100" dir="2700000" algn="tl">
                    <a:srgbClr val="000000"/>
                  </a:outerShdw>
                </a:effectLst>
              </a:rPr>
              <a:t>(</a:t>
            </a:r>
            <a:r>
              <a:rPr lang="ru-RU" sz="2000" b="1" i="1" dirty="0">
                <a:solidFill>
                  <a:srgbClr val="FFFF00"/>
                </a:solidFill>
                <a:effectLst>
                  <a:outerShdw blurRad="38100" dist="38100" dir="2700000" algn="tl">
                    <a:srgbClr val="000000"/>
                  </a:outerShdw>
                </a:effectLst>
              </a:rPr>
              <a:t>Р-1); 6) </a:t>
            </a:r>
            <a:r>
              <a:rPr lang="ru-RU" sz="2000" b="1" i="1" dirty="0" smtClean="0">
                <a:solidFill>
                  <a:srgbClr val="FFFF00"/>
                </a:solidFill>
                <a:effectLst>
                  <a:outerShdw blurRad="38100" dist="38100" dir="2700000" algn="tl">
                    <a:srgbClr val="000000"/>
                  </a:outerShdw>
                </a:effectLst>
              </a:rPr>
              <a:t>Дистальна </a:t>
            </a:r>
            <a:r>
              <a:rPr lang="ru-RU" sz="2000" b="1" i="1" dirty="0" err="1" smtClean="0">
                <a:solidFill>
                  <a:srgbClr val="FFFF00"/>
                </a:solidFill>
                <a:effectLst>
                  <a:outerShdw blurRad="38100" dist="38100" dir="2700000" algn="tl">
                    <a:srgbClr val="000000"/>
                  </a:outerShdw>
                </a:effectLst>
              </a:rPr>
              <a:t>частина</a:t>
            </a:r>
            <a:r>
              <a:rPr lang="ru-RU" sz="2000" b="1" i="1" dirty="0" smtClean="0">
                <a:solidFill>
                  <a:srgbClr val="FFFF00"/>
                </a:solidFill>
                <a:effectLst>
                  <a:outerShdw blurRad="38100" dist="38100" dir="2700000" algn="tl">
                    <a:srgbClr val="000000"/>
                  </a:outerShdw>
                </a:effectLst>
              </a:rPr>
              <a:t> </a:t>
            </a:r>
            <a:r>
              <a:rPr lang="ru-RU" sz="2400" b="1" i="1" dirty="0" err="1" smtClean="0">
                <a:solidFill>
                  <a:srgbClr val="FF0000"/>
                </a:solidFill>
                <a:effectLst>
                  <a:outerShdw blurRad="38100" dist="38100" dir="2700000" algn="tl">
                    <a:srgbClr val="000000"/>
                  </a:outerShdw>
                </a:effectLst>
              </a:rPr>
              <a:t>основної</a:t>
            </a:r>
            <a:r>
              <a:rPr lang="ru-RU" sz="2400" b="1" i="1" dirty="0" smtClean="0">
                <a:solidFill>
                  <a:srgbClr val="FF0000"/>
                </a:solidFill>
                <a:effectLst>
                  <a:outerShdw blurRad="38100" dist="38100" dir="2700000" algn="tl">
                    <a:srgbClr val="000000"/>
                  </a:outerShdw>
                </a:effectLst>
              </a:rPr>
              <a:t> </a:t>
            </a:r>
            <a:r>
              <a:rPr lang="ru-RU" sz="2400" b="1" i="1" dirty="0" err="1" smtClean="0">
                <a:solidFill>
                  <a:srgbClr val="FF0000"/>
                </a:solidFill>
                <a:effectLst>
                  <a:outerShdw blurRad="38100" dist="38100" dir="2700000" algn="tl">
                    <a:srgbClr val="000000"/>
                  </a:outerShdw>
                </a:effectLst>
              </a:rPr>
              <a:t>артерії</a:t>
            </a:r>
            <a:endParaRPr lang="ru-RU" sz="2400" b="1" i="1" dirty="0">
              <a:solidFill>
                <a:srgbClr val="FF0000"/>
              </a:solidFill>
              <a:effectLst>
                <a:outerShdw blurRad="38100" dist="38100" dir="2700000" algn="tl">
                  <a:srgbClr val="000000"/>
                </a:outerShdw>
              </a:effectLst>
            </a:endParaRPr>
          </a:p>
        </p:txBody>
      </p:sp>
      <p:sp>
        <p:nvSpPr>
          <p:cNvPr id="167940" name="Rectangle 4"/>
          <p:cNvSpPr>
            <a:spLocks noChangeArrowheads="1"/>
          </p:cNvSpPr>
          <p:nvPr/>
        </p:nvSpPr>
        <p:spPr bwMode="auto">
          <a:xfrm>
            <a:off x="5410200" y="304800"/>
            <a:ext cx="2958759" cy="584775"/>
          </a:xfrm>
          <a:prstGeom prst="rect">
            <a:avLst/>
          </a:prstGeom>
          <a:noFill/>
          <a:ln>
            <a:noFill/>
          </a:ln>
          <a:effectLst/>
          <a:extLst/>
        </p:spPr>
        <p:txBody>
          <a:bodyPr wrap="none">
            <a:spAutoFit/>
          </a:bodyPr>
          <a:lstStyle/>
          <a:p>
            <a:pPr>
              <a:defRPr/>
            </a:pPr>
            <a:r>
              <a:rPr lang="ru-RU" sz="3200" b="1" dirty="0" err="1" smtClean="0">
                <a:solidFill>
                  <a:srgbClr val="FFF907"/>
                </a:solidFill>
                <a:effectLst>
                  <a:outerShdw blurRad="38100" dist="38100" dir="2700000" algn="tl">
                    <a:srgbClr val="000000"/>
                  </a:outerShdw>
                </a:effectLst>
              </a:rPr>
              <a:t>Вілізіїво</a:t>
            </a:r>
            <a:r>
              <a:rPr lang="ru-RU" sz="3200" b="1" dirty="0" smtClean="0">
                <a:solidFill>
                  <a:srgbClr val="FFF907"/>
                </a:solidFill>
                <a:effectLst>
                  <a:outerShdw blurRad="38100" dist="38100" dir="2700000" algn="tl">
                    <a:srgbClr val="000000"/>
                  </a:outerShdw>
                </a:effectLst>
              </a:rPr>
              <a:t> коло</a:t>
            </a:r>
            <a:endParaRPr lang="ru-RU" sz="3200" b="1" dirty="0">
              <a:solidFill>
                <a:srgbClr val="FFF907"/>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ru-RU" smtClean="0"/>
          </a:p>
        </p:txBody>
      </p:sp>
      <p:pic>
        <p:nvPicPr>
          <p:cNvPr id="48131" name="Picture 3"/>
          <p:cNvPicPr>
            <a:picLocks noChangeAspect="1" noChangeArrowheads="1"/>
          </p:cNvPicPr>
          <p:nvPr/>
        </p:nvPicPr>
        <p:blipFill>
          <a:blip r:embed="rId2" cstate="print"/>
          <a:srcRect/>
          <a:stretch>
            <a:fillRect/>
          </a:stretch>
        </p:blipFill>
        <p:spPr bwMode="auto">
          <a:xfrm>
            <a:off x="381000" y="15875"/>
            <a:ext cx="8382000" cy="6842125"/>
          </a:xfrm>
          <a:prstGeom prst="rect">
            <a:avLst/>
          </a:prstGeom>
          <a:noFill/>
          <a:ln w="9525">
            <a:noFill/>
            <a:miter lim="800000"/>
            <a:headEnd/>
            <a:tailEnd/>
          </a:ln>
        </p:spPr>
      </p:pic>
      <p:sp>
        <p:nvSpPr>
          <p:cNvPr id="165892" name="Rectangle 4"/>
          <p:cNvSpPr>
            <a:spLocks noChangeArrowheads="1"/>
          </p:cNvSpPr>
          <p:nvPr/>
        </p:nvSpPr>
        <p:spPr bwMode="auto">
          <a:xfrm>
            <a:off x="228600" y="225931"/>
            <a:ext cx="8610600" cy="584775"/>
          </a:xfrm>
          <a:prstGeom prst="rect">
            <a:avLst/>
          </a:prstGeom>
          <a:noFill/>
          <a:ln>
            <a:noFill/>
          </a:ln>
          <a:effectLst/>
          <a:extLst/>
        </p:spPr>
        <p:txBody>
          <a:bodyPr anchor="ctr">
            <a:spAutoFit/>
          </a:bodyPr>
          <a:lstStyle/>
          <a:p>
            <a:pPr>
              <a:defRPr/>
            </a:pPr>
            <a:r>
              <a:rPr lang="ru-RU" sz="3200" b="1" i="1" dirty="0" err="1" smtClean="0">
                <a:solidFill>
                  <a:srgbClr val="0000FF"/>
                </a:solidFill>
                <a:effectLst>
                  <a:outerShdw blurRad="38100" dist="38100" dir="2700000" algn="tl">
                    <a:srgbClr val="C0C0C0"/>
                  </a:outerShdw>
                </a:effectLst>
              </a:rPr>
              <a:t>Васкуляризація</a:t>
            </a:r>
            <a:r>
              <a:rPr lang="ru-RU" sz="3200" b="1" i="1" dirty="0" smtClean="0">
                <a:solidFill>
                  <a:srgbClr val="0000FF"/>
                </a:solidFill>
                <a:effectLst>
                  <a:outerShdw blurRad="38100" dist="38100" dir="2700000" algn="tl">
                    <a:srgbClr val="C0C0C0"/>
                  </a:outerShdw>
                </a:effectLst>
              </a:rPr>
              <a:t> </a:t>
            </a:r>
            <a:r>
              <a:rPr lang="ru-RU" sz="3200" b="1" i="1" dirty="0" err="1" smtClean="0">
                <a:solidFill>
                  <a:srgbClr val="0000FF"/>
                </a:solidFill>
                <a:effectLst>
                  <a:outerShdw blurRad="38100" dist="38100" dir="2700000" algn="tl">
                    <a:srgbClr val="C0C0C0"/>
                  </a:outerShdw>
                </a:effectLst>
              </a:rPr>
              <a:t>підкоркових</a:t>
            </a:r>
            <a:r>
              <a:rPr lang="ru-RU" sz="3200" b="1" i="1" dirty="0" smtClean="0">
                <a:solidFill>
                  <a:srgbClr val="0000FF"/>
                </a:solidFill>
                <a:effectLst>
                  <a:outerShdw blurRad="38100" dist="38100" dir="2700000" algn="tl">
                    <a:srgbClr val="C0C0C0"/>
                  </a:outerShdw>
                </a:effectLst>
              </a:rPr>
              <a:t> </a:t>
            </a:r>
            <a:r>
              <a:rPr lang="ru-RU" sz="3200" b="1" i="1" dirty="0">
                <a:solidFill>
                  <a:srgbClr val="0000FF"/>
                </a:solidFill>
                <a:effectLst>
                  <a:outerShdw blurRad="38100" dist="38100" dir="2700000" algn="tl">
                    <a:srgbClr val="C0C0C0"/>
                  </a:outerShdw>
                </a:effectLst>
              </a:rPr>
              <a:t>структур</a:t>
            </a:r>
            <a:endParaRPr lang="en-US" sz="3200" b="1" dirty="0">
              <a:solidFill>
                <a:srgbClr val="0000FF"/>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6" name="Rectangle 6"/>
          <p:cNvSpPr>
            <a:spLocks noGrp="1" noChangeArrowheads="1"/>
          </p:cNvSpPr>
          <p:nvPr>
            <p:ph type="title"/>
          </p:nvPr>
        </p:nvSpPr>
        <p:spPr>
          <a:xfrm>
            <a:off x="228600" y="0"/>
            <a:ext cx="8686800" cy="487363"/>
          </a:xfrm>
        </p:spPr>
        <p:txBody>
          <a:bodyPr>
            <a:normAutofit fontScale="90000"/>
          </a:bodyPr>
          <a:lstStyle/>
          <a:p>
            <a:r>
              <a:rPr lang="ru-RU" sz="2800" b="1" i="1" dirty="0" err="1" smtClean="0">
                <a:solidFill>
                  <a:srgbClr val="FF0000"/>
                </a:solidFill>
                <a:effectLst>
                  <a:outerShdw blurRad="38100" dist="38100" dir="2700000" algn="tl">
                    <a:srgbClr val="C0C0C0"/>
                  </a:outerShdw>
                </a:effectLst>
              </a:rPr>
              <a:t>Методи</a:t>
            </a:r>
            <a:r>
              <a:rPr lang="ru-RU" sz="2800" b="1" i="1" dirty="0" smtClean="0">
                <a:solidFill>
                  <a:srgbClr val="FF0000"/>
                </a:solidFill>
                <a:effectLst>
                  <a:outerShdw blurRad="38100" dist="38100" dir="2700000" algn="tl">
                    <a:srgbClr val="C0C0C0"/>
                  </a:outerShdw>
                </a:effectLst>
              </a:rPr>
              <a:t> </a:t>
            </a:r>
            <a:r>
              <a:rPr lang="ru-RU" sz="2800" b="1" i="1" dirty="0" err="1" smtClean="0">
                <a:solidFill>
                  <a:srgbClr val="FF0000"/>
                </a:solidFill>
                <a:effectLst>
                  <a:outerShdw blurRad="38100" dist="38100" dir="2700000" algn="tl">
                    <a:srgbClr val="C0C0C0"/>
                  </a:outerShdw>
                </a:effectLst>
              </a:rPr>
              <a:t>дослідження</a:t>
            </a:r>
            <a:r>
              <a:rPr lang="ru-RU" sz="2800" b="1" i="1" dirty="0" smtClean="0">
                <a:solidFill>
                  <a:srgbClr val="FF0000"/>
                </a:solidFill>
                <a:effectLst>
                  <a:outerShdw blurRad="38100" dist="38100" dir="2700000" algn="tl">
                    <a:srgbClr val="C0C0C0"/>
                  </a:outerShdw>
                </a:effectLst>
              </a:rPr>
              <a:t> в </a:t>
            </a:r>
            <a:r>
              <a:rPr lang="ru-RU" sz="2800" b="1" i="1" dirty="0" err="1" smtClean="0">
                <a:solidFill>
                  <a:srgbClr val="FF0000"/>
                </a:solidFill>
                <a:effectLst>
                  <a:outerShdw blurRad="38100" dist="38100" dir="2700000" algn="tl">
                    <a:srgbClr val="C0C0C0"/>
                  </a:outerShdw>
                </a:effectLst>
              </a:rPr>
              <a:t>нейрохірургїї</a:t>
            </a:r>
            <a:endParaRPr lang="ru-RU" sz="2800" b="1" i="1" dirty="0" smtClean="0">
              <a:solidFill>
                <a:srgbClr val="FF0000"/>
              </a:solidFill>
              <a:effectLst>
                <a:outerShdw blurRad="38100" dist="38100" dir="2700000" algn="tl">
                  <a:srgbClr val="C0C0C0"/>
                </a:outerShdw>
              </a:effectLst>
            </a:endParaRPr>
          </a:p>
        </p:txBody>
      </p:sp>
      <p:sp>
        <p:nvSpPr>
          <p:cNvPr id="117767" name="Rectangle 7"/>
          <p:cNvSpPr>
            <a:spLocks noGrp="1" noChangeArrowheads="1"/>
          </p:cNvSpPr>
          <p:nvPr>
            <p:ph idx="1"/>
          </p:nvPr>
        </p:nvSpPr>
        <p:spPr>
          <a:xfrm>
            <a:off x="0" y="457200"/>
            <a:ext cx="9144000" cy="6400800"/>
          </a:xfrm>
        </p:spPr>
        <p:txBody>
          <a:bodyPr>
            <a:normAutofit fontScale="92500" lnSpcReduction="20000"/>
          </a:bodyPr>
          <a:lstStyle/>
          <a:p>
            <a:pPr marL="266700" indent="-266700">
              <a:lnSpc>
                <a:spcPct val="80000"/>
              </a:lnSpc>
              <a:buFontTx/>
              <a:buNone/>
              <a:defRPr/>
            </a:pPr>
            <a:r>
              <a:rPr lang="uk-UA" sz="2000" b="1" i="1" dirty="0" err="1" smtClean="0">
                <a:solidFill>
                  <a:srgbClr val="FF0000"/>
                </a:solidFill>
                <a:effectLst>
                  <a:outerShdw blurRad="38100" dist="38100" dir="2700000" algn="tl">
                    <a:srgbClr val="000000"/>
                  </a:outerShdw>
                </a:effectLst>
              </a:rPr>
              <a:t>Неінвазивні</a:t>
            </a:r>
            <a:endParaRPr lang="uk-UA" sz="2000" b="1" dirty="0" smtClean="0"/>
          </a:p>
          <a:p>
            <a:pPr marL="266700" indent="-266700">
              <a:lnSpc>
                <a:spcPct val="80000"/>
              </a:lnSpc>
              <a:defRPr/>
            </a:pPr>
            <a:r>
              <a:rPr lang="uk-UA" sz="2000" b="1" dirty="0" err="1" smtClean="0">
                <a:solidFill>
                  <a:srgbClr val="000099"/>
                </a:solidFill>
              </a:rPr>
              <a:t>Ехоенцефалоскопія</a:t>
            </a:r>
            <a:r>
              <a:rPr lang="uk-UA" sz="2000" b="1" dirty="0" smtClean="0">
                <a:solidFill>
                  <a:srgbClr val="000099"/>
                </a:solidFill>
              </a:rPr>
              <a:t>;</a:t>
            </a:r>
          </a:p>
          <a:p>
            <a:pPr marL="266700" indent="-266700">
              <a:lnSpc>
                <a:spcPct val="80000"/>
              </a:lnSpc>
              <a:defRPr/>
            </a:pPr>
            <a:r>
              <a:rPr lang="uk-UA" sz="2000" b="1" dirty="0" smtClean="0">
                <a:solidFill>
                  <a:srgbClr val="000099"/>
                </a:solidFill>
              </a:rPr>
              <a:t>Рентгенографія черепа та хребта;</a:t>
            </a:r>
          </a:p>
          <a:p>
            <a:pPr marL="266700" indent="-266700">
              <a:lnSpc>
                <a:spcPct val="80000"/>
              </a:lnSpc>
              <a:defRPr/>
            </a:pPr>
            <a:r>
              <a:rPr lang="uk-UA" sz="2000" b="1" dirty="0" err="1" smtClean="0">
                <a:solidFill>
                  <a:srgbClr val="000099"/>
                </a:solidFill>
              </a:rPr>
              <a:t>Транскраніальна</a:t>
            </a:r>
            <a:r>
              <a:rPr lang="uk-UA" sz="2000" b="1" dirty="0" smtClean="0">
                <a:solidFill>
                  <a:srgbClr val="000099"/>
                </a:solidFill>
              </a:rPr>
              <a:t> </a:t>
            </a:r>
            <a:r>
              <a:rPr lang="uk-UA" sz="2000" b="1" dirty="0" err="1" smtClean="0">
                <a:solidFill>
                  <a:srgbClr val="000099"/>
                </a:solidFill>
              </a:rPr>
              <a:t>допплерографія</a:t>
            </a:r>
            <a:r>
              <a:rPr lang="uk-UA" sz="2000" b="1" dirty="0" smtClean="0">
                <a:solidFill>
                  <a:srgbClr val="000099"/>
                </a:solidFill>
              </a:rPr>
              <a:t>;</a:t>
            </a:r>
          </a:p>
          <a:p>
            <a:pPr marL="266700" indent="-266700">
              <a:lnSpc>
                <a:spcPct val="80000"/>
              </a:lnSpc>
              <a:defRPr/>
            </a:pPr>
            <a:r>
              <a:rPr lang="uk-UA" sz="2000" b="1" dirty="0" err="1" smtClean="0">
                <a:solidFill>
                  <a:srgbClr val="000099"/>
                </a:solidFill>
              </a:rPr>
              <a:t>Електроенцефалографія</a:t>
            </a:r>
            <a:r>
              <a:rPr lang="uk-UA" sz="2000" b="1" dirty="0" smtClean="0">
                <a:solidFill>
                  <a:srgbClr val="000099"/>
                </a:solidFill>
              </a:rPr>
              <a:t>;</a:t>
            </a:r>
          </a:p>
          <a:p>
            <a:pPr marL="266700" indent="-266700">
              <a:lnSpc>
                <a:spcPct val="80000"/>
              </a:lnSpc>
              <a:defRPr/>
            </a:pPr>
            <a:r>
              <a:rPr lang="uk-UA" sz="2000" b="1" dirty="0" err="1" smtClean="0">
                <a:solidFill>
                  <a:srgbClr val="000099"/>
                </a:solidFill>
              </a:rPr>
              <a:t>Електронейроміографія</a:t>
            </a:r>
            <a:r>
              <a:rPr lang="uk-UA" sz="2000" b="1" dirty="0" smtClean="0">
                <a:solidFill>
                  <a:srgbClr val="000099"/>
                </a:solidFill>
              </a:rPr>
              <a:t> ;</a:t>
            </a:r>
          </a:p>
          <a:p>
            <a:pPr marL="266700" indent="-266700">
              <a:lnSpc>
                <a:spcPct val="80000"/>
              </a:lnSpc>
              <a:defRPr/>
            </a:pPr>
            <a:r>
              <a:rPr lang="uk-UA" sz="2000" b="1" dirty="0" smtClean="0">
                <a:solidFill>
                  <a:srgbClr val="000099"/>
                </a:solidFill>
              </a:rPr>
              <a:t>Комп’ютерна томографія головного мозку та хребта (з можливістю контрастування);</a:t>
            </a:r>
          </a:p>
          <a:p>
            <a:pPr marL="266700" indent="-266700">
              <a:lnSpc>
                <a:spcPct val="80000"/>
              </a:lnSpc>
              <a:defRPr/>
            </a:pPr>
            <a:r>
              <a:rPr lang="uk-UA" sz="2000" b="1" dirty="0" smtClean="0">
                <a:solidFill>
                  <a:srgbClr val="000099"/>
                </a:solidFill>
              </a:rPr>
              <a:t>Магнітно-резонансна томографія головного та спинного мозку (з можливістю контрастування);</a:t>
            </a:r>
          </a:p>
          <a:p>
            <a:pPr marL="266700" indent="-266700">
              <a:lnSpc>
                <a:spcPct val="80000"/>
              </a:lnSpc>
              <a:buFontTx/>
              <a:buNone/>
              <a:defRPr/>
            </a:pPr>
            <a:r>
              <a:rPr lang="uk-UA" sz="2000" b="1" i="1" dirty="0" err="1" smtClean="0">
                <a:solidFill>
                  <a:srgbClr val="FF0000"/>
                </a:solidFill>
                <a:effectLst>
                  <a:outerShdw blurRad="38100" dist="38100" dir="2700000" algn="tl">
                    <a:srgbClr val="000000"/>
                  </a:outerShdw>
                </a:effectLst>
              </a:rPr>
              <a:t>Інвазивні</a:t>
            </a:r>
            <a:endParaRPr lang="uk-UA" sz="2800" b="1" dirty="0" smtClean="0"/>
          </a:p>
          <a:p>
            <a:pPr marL="266700" indent="-266700">
              <a:lnSpc>
                <a:spcPct val="80000"/>
              </a:lnSpc>
              <a:defRPr/>
            </a:pPr>
            <a:r>
              <a:rPr lang="uk-UA" sz="2000" b="1" dirty="0" err="1" smtClean="0">
                <a:solidFill>
                  <a:srgbClr val="000099"/>
                </a:solidFill>
              </a:rPr>
              <a:t>Люмбальна</a:t>
            </a:r>
            <a:r>
              <a:rPr lang="uk-UA" sz="2000" b="1" dirty="0" smtClean="0">
                <a:solidFill>
                  <a:srgbClr val="000099"/>
                </a:solidFill>
              </a:rPr>
              <a:t> пункція (</a:t>
            </a:r>
            <a:r>
              <a:rPr lang="uk-UA" sz="2000" b="1" dirty="0" err="1" smtClean="0">
                <a:solidFill>
                  <a:srgbClr val="000099"/>
                </a:solidFill>
              </a:rPr>
              <a:t>ліквородинамічні</a:t>
            </a:r>
            <a:r>
              <a:rPr lang="uk-UA" sz="2000" b="1" dirty="0" smtClean="0">
                <a:solidFill>
                  <a:srgbClr val="000099"/>
                </a:solidFill>
              </a:rPr>
              <a:t> проби);</a:t>
            </a:r>
          </a:p>
          <a:p>
            <a:pPr marL="266700" indent="-266700">
              <a:lnSpc>
                <a:spcPct val="80000"/>
              </a:lnSpc>
              <a:defRPr/>
            </a:pPr>
            <a:r>
              <a:rPr lang="uk-UA" sz="2000" b="1" dirty="0" err="1" smtClean="0">
                <a:solidFill>
                  <a:srgbClr val="000099"/>
                </a:solidFill>
              </a:rPr>
              <a:t>Субокципітальна</a:t>
            </a:r>
            <a:r>
              <a:rPr lang="uk-UA" sz="2000" b="1" dirty="0" smtClean="0">
                <a:solidFill>
                  <a:srgbClr val="000099"/>
                </a:solidFill>
              </a:rPr>
              <a:t> пункція;</a:t>
            </a:r>
          </a:p>
          <a:p>
            <a:pPr marL="266700" indent="-266700">
              <a:lnSpc>
                <a:spcPct val="80000"/>
              </a:lnSpc>
              <a:defRPr/>
            </a:pPr>
            <a:r>
              <a:rPr lang="uk-UA" sz="2000" b="1" dirty="0" err="1" smtClean="0">
                <a:solidFill>
                  <a:srgbClr val="000099"/>
                </a:solidFill>
              </a:rPr>
              <a:t>Вентрикулопункція</a:t>
            </a:r>
            <a:r>
              <a:rPr lang="uk-UA" sz="2000" b="1" dirty="0" smtClean="0">
                <a:solidFill>
                  <a:srgbClr val="000099"/>
                </a:solidFill>
              </a:rPr>
              <a:t>;</a:t>
            </a:r>
          </a:p>
          <a:p>
            <a:pPr marL="266700" indent="-266700">
              <a:lnSpc>
                <a:spcPct val="80000"/>
              </a:lnSpc>
              <a:defRPr/>
            </a:pPr>
            <a:r>
              <a:rPr lang="uk-UA" sz="2000" b="1" dirty="0" smtClean="0">
                <a:solidFill>
                  <a:srgbClr val="000099"/>
                </a:solidFill>
              </a:rPr>
              <a:t>Церебральна та </a:t>
            </a:r>
            <a:r>
              <a:rPr lang="uk-UA" sz="2000" b="1" dirty="0" err="1" smtClean="0">
                <a:solidFill>
                  <a:srgbClr val="000099"/>
                </a:solidFill>
              </a:rPr>
              <a:t>спинальна</a:t>
            </a:r>
            <a:r>
              <a:rPr lang="uk-UA" sz="2000" b="1" dirty="0" smtClean="0">
                <a:solidFill>
                  <a:srgbClr val="000099"/>
                </a:solidFill>
              </a:rPr>
              <a:t> ангіографія;</a:t>
            </a:r>
          </a:p>
          <a:p>
            <a:pPr marL="266700" indent="-266700">
              <a:lnSpc>
                <a:spcPct val="80000"/>
              </a:lnSpc>
              <a:defRPr/>
            </a:pPr>
            <a:r>
              <a:rPr lang="uk-UA" sz="2000" b="1" dirty="0" smtClean="0">
                <a:solidFill>
                  <a:srgbClr val="000099"/>
                </a:solidFill>
              </a:rPr>
              <a:t>Мієлографія (висхідна та низхідна);</a:t>
            </a:r>
          </a:p>
          <a:p>
            <a:pPr marL="266700" indent="-266700">
              <a:lnSpc>
                <a:spcPct val="80000"/>
              </a:lnSpc>
              <a:defRPr/>
            </a:pPr>
            <a:r>
              <a:rPr lang="uk-UA" sz="2000" b="1" dirty="0" err="1" smtClean="0">
                <a:solidFill>
                  <a:srgbClr val="000099"/>
                </a:solidFill>
              </a:rPr>
              <a:t>Вентрикулографія</a:t>
            </a:r>
            <a:r>
              <a:rPr lang="uk-UA" sz="2000" b="1" dirty="0" smtClean="0">
                <a:solidFill>
                  <a:srgbClr val="000099"/>
                </a:solidFill>
              </a:rPr>
              <a:t> (</a:t>
            </a:r>
            <a:r>
              <a:rPr lang="uk-UA" sz="2000" b="1" dirty="0" err="1" smtClean="0">
                <a:solidFill>
                  <a:srgbClr val="000099"/>
                </a:solidFill>
              </a:rPr>
              <a:t>рентгенпозитивна</a:t>
            </a:r>
            <a:r>
              <a:rPr lang="uk-UA" sz="2000" b="1" dirty="0" smtClean="0">
                <a:solidFill>
                  <a:srgbClr val="000099"/>
                </a:solidFill>
              </a:rPr>
              <a:t> та </a:t>
            </a:r>
            <a:r>
              <a:rPr lang="uk-UA" sz="2000" b="1" dirty="0" err="1" smtClean="0">
                <a:solidFill>
                  <a:srgbClr val="000099"/>
                </a:solidFill>
              </a:rPr>
              <a:t>пневмо-</a:t>
            </a:r>
            <a:r>
              <a:rPr lang="uk-UA" sz="2000" b="1" dirty="0" smtClean="0">
                <a:solidFill>
                  <a:srgbClr val="000099"/>
                </a:solidFill>
              </a:rPr>
              <a:t>);</a:t>
            </a:r>
          </a:p>
          <a:p>
            <a:pPr marL="266700" indent="-266700">
              <a:lnSpc>
                <a:spcPct val="80000"/>
              </a:lnSpc>
              <a:defRPr/>
            </a:pPr>
            <a:r>
              <a:rPr lang="uk-UA" sz="2000" b="1" dirty="0" err="1" smtClean="0">
                <a:solidFill>
                  <a:srgbClr val="000099"/>
                </a:solidFill>
              </a:rPr>
              <a:t>Електрокортикографія</a:t>
            </a:r>
            <a:r>
              <a:rPr lang="uk-UA" sz="2000" b="1" dirty="0" smtClean="0">
                <a:solidFill>
                  <a:srgbClr val="000099"/>
                </a:solidFill>
              </a:rPr>
              <a:t>;</a:t>
            </a:r>
          </a:p>
          <a:p>
            <a:pPr marL="266700" indent="-266700">
              <a:lnSpc>
                <a:spcPct val="80000"/>
              </a:lnSpc>
              <a:buFontTx/>
              <a:buNone/>
              <a:defRPr/>
            </a:pPr>
            <a:r>
              <a:rPr lang="uk-UA" sz="2000" b="1" i="1" dirty="0" smtClean="0">
                <a:solidFill>
                  <a:srgbClr val="FF0000"/>
                </a:solidFill>
                <a:effectLst>
                  <a:outerShdw blurRad="38100" dist="38100" dir="2700000" algn="tl">
                    <a:srgbClr val="000000"/>
                  </a:outerShdw>
                </a:effectLst>
              </a:rPr>
              <a:t>Допоміжні</a:t>
            </a:r>
            <a:endParaRPr lang="uk-UA" sz="2000" b="1" dirty="0" smtClean="0"/>
          </a:p>
          <a:p>
            <a:pPr marL="266700" indent="-266700">
              <a:lnSpc>
                <a:spcPct val="80000"/>
              </a:lnSpc>
              <a:defRPr/>
            </a:pPr>
            <a:r>
              <a:rPr lang="uk-UA" sz="2000" b="1" dirty="0" smtClean="0">
                <a:solidFill>
                  <a:srgbClr val="000099"/>
                </a:solidFill>
              </a:rPr>
              <a:t>Офтальмологічне дослідження</a:t>
            </a:r>
          </a:p>
          <a:p>
            <a:pPr marL="266700" indent="-266700">
              <a:lnSpc>
                <a:spcPct val="80000"/>
              </a:lnSpc>
              <a:defRPr/>
            </a:pPr>
            <a:r>
              <a:rPr lang="uk-UA" sz="2000" b="1" dirty="0" err="1" smtClean="0">
                <a:solidFill>
                  <a:srgbClr val="000099"/>
                </a:solidFill>
              </a:rPr>
              <a:t>Отоневрологічне</a:t>
            </a:r>
            <a:r>
              <a:rPr lang="uk-UA" sz="2000" b="1" dirty="0" smtClean="0">
                <a:solidFill>
                  <a:srgbClr val="000099"/>
                </a:solidFill>
              </a:rPr>
              <a:t>  обстеження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0" y="479425"/>
            <a:ext cx="4648200" cy="6378575"/>
          </a:xfrm>
          <a:prstGeom prst="rect">
            <a:avLst/>
          </a:prstGeom>
          <a:noFill/>
          <a:ln w="9525">
            <a:noFill/>
            <a:miter lim="800000"/>
            <a:headEnd/>
            <a:tailEnd/>
          </a:ln>
        </p:spPr>
      </p:pic>
      <p:sp>
        <p:nvSpPr>
          <p:cNvPr id="6" name="Прямоугольник 5"/>
          <p:cNvSpPr/>
          <p:nvPr/>
        </p:nvSpPr>
        <p:spPr>
          <a:xfrm>
            <a:off x="457200" y="0"/>
            <a:ext cx="3768019" cy="523220"/>
          </a:xfrm>
          <a:prstGeom prst="rect">
            <a:avLst/>
          </a:prstGeom>
        </p:spPr>
        <p:txBody>
          <a:bodyPr wrap="none">
            <a:spAutoFit/>
          </a:bodyPr>
          <a:lstStyle/>
          <a:p>
            <a:pPr>
              <a:defRPr/>
            </a:pPr>
            <a:r>
              <a:rPr lang="ru-RU" sz="2800" b="1" i="1" dirty="0" err="1" smtClean="0">
                <a:solidFill>
                  <a:srgbClr val="FF0000"/>
                </a:solidFill>
                <a:effectLst>
                  <a:outerShdw blurRad="38100" dist="38100" dir="2700000" algn="tl">
                    <a:srgbClr val="000000">
                      <a:alpha val="43137"/>
                    </a:srgbClr>
                  </a:outerShdw>
                </a:effectLst>
              </a:rPr>
              <a:t>Ехоенцефалоскопія</a:t>
            </a:r>
            <a:endParaRPr lang="ru-RU" sz="2800" dirty="0">
              <a:effectLst>
                <a:outerShdw blurRad="38100" dist="38100" dir="2700000" algn="tl">
                  <a:srgbClr val="000000">
                    <a:alpha val="43137"/>
                  </a:srgbClr>
                </a:outerShdw>
              </a:effectLst>
            </a:endParaRPr>
          </a:p>
        </p:txBody>
      </p:sp>
      <p:sp>
        <p:nvSpPr>
          <p:cNvPr id="53252" name="Прямоугольник 6"/>
          <p:cNvSpPr>
            <a:spLocks noChangeArrowheads="1"/>
          </p:cNvSpPr>
          <p:nvPr/>
        </p:nvSpPr>
        <p:spPr bwMode="auto">
          <a:xfrm>
            <a:off x="4572000" y="-128528"/>
            <a:ext cx="4572000" cy="6986528"/>
          </a:xfrm>
          <a:prstGeom prst="rect">
            <a:avLst/>
          </a:prstGeom>
          <a:noFill/>
          <a:ln w="9525">
            <a:noFill/>
            <a:miter lim="800000"/>
            <a:headEnd/>
            <a:tailEnd/>
          </a:ln>
        </p:spPr>
        <p:txBody>
          <a:bodyPr>
            <a:spAutoFit/>
          </a:bodyPr>
          <a:lstStyle/>
          <a:p>
            <a:r>
              <a:rPr lang="ru-RU" sz="2800" dirty="0">
                <a:solidFill>
                  <a:srgbClr val="000099"/>
                </a:solidFill>
                <a:latin typeface="Times New Roman" panose="02020603050405020304" pitchFamily="18" charset="0"/>
                <a:cs typeface="Times New Roman" panose="02020603050405020304" pitchFamily="18" charset="0"/>
              </a:rPr>
              <a:t>Метод </a:t>
            </a:r>
            <a:r>
              <a:rPr lang="ru-RU" sz="2800" dirty="0" err="1">
                <a:solidFill>
                  <a:srgbClr val="000099"/>
                </a:solidFill>
                <a:latin typeface="Times New Roman" panose="02020603050405020304" pitchFamily="18" charset="0"/>
                <a:cs typeface="Times New Roman" panose="02020603050405020304" pitchFamily="18" charset="0"/>
              </a:rPr>
              <a:t>ЕхоЕС</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був</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впроваджений</a:t>
            </a:r>
            <a:r>
              <a:rPr lang="ru-RU" sz="2800" dirty="0">
                <a:solidFill>
                  <a:srgbClr val="000099"/>
                </a:solidFill>
                <a:latin typeface="Times New Roman" panose="02020603050405020304" pitchFamily="18" charset="0"/>
                <a:cs typeface="Times New Roman" panose="02020603050405020304" pitchFamily="18" charset="0"/>
              </a:rPr>
              <a:t> в </a:t>
            </a:r>
            <a:r>
              <a:rPr lang="ru-RU" sz="2800" dirty="0" err="1">
                <a:solidFill>
                  <a:srgbClr val="000099"/>
                </a:solidFill>
                <a:latin typeface="Times New Roman" panose="02020603050405020304" pitchFamily="18" charset="0"/>
                <a:cs typeface="Times New Roman" panose="02020603050405020304" pitchFamily="18" charset="0"/>
              </a:rPr>
              <a:t>клінічну</a:t>
            </a:r>
            <a:r>
              <a:rPr lang="ru-RU" sz="2800" dirty="0">
                <a:solidFill>
                  <a:srgbClr val="000099"/>
                </a:solidFill>
                <a:latin typeface="Times New Roman" panose="02020603050405020304" pitchFamily="18" charset="0"/>
                <a:cs typeface="Times New Roman" panose="02020603050405020304" pitchFamily="18" charset="0"/>
              </a:rPr>
              <a:t> практику в 1956 </a:t>
            </a:r>
            <a:r>
              <a:rPr lang="ru-RU" sz="2800" dirty="0" err="1">
                <a:solidFill>
                  <a:srgbClr val="000099"/>
                </a:solidFill>
                <a:latin typeface="Times New Roman" panose="02020603050405020304" pitchFamily="18" charset="0"/>
                <a:cs typeface="Times New Roman" panose="02020603050405020304" pitchFamily="18" charset="0"/>
              </a:rPr>
              <a:t>році</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завдяки</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дослідженням</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шведського</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нейрохірурга</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Л.Лекселла</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який</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використовував</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модифікований</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апарат</a:t>
            </a:r>
            <a:r>
              <a:rPr lang="ru-RU" sz="2800" dirty="0">
                <a:solidFill>
                  <a:srgbClr val="000099"/>
                </a:solidFill>
                <a:latin typeface="Times New Roman" panose="02020603050405020304" pitchFamily="18" charset="0"/>
                <a:cs typeface="Times New Roman" panose="02020603050405020304" pitchFamily="18" charset="0"/>
              </a:rPr>
              <a:t> для </a:t>
            </a:r>
            <a:r>
              <a:rPr lang="ru-RU" sz="2800" dirty="0" err="1">
                <a:solidFill>
                  <a:srgbClr val="000099"/>
                </a:solidFill>
                <a:latin typeface="Times New Roman" panose="02020603050405020304" pitchFamily="18" charset="0"/>
                <a:cs typeface="Times New Roman" panose="02020603050405020304" pitchFamily="18" charset="0"/>
              </a:rPr>
              <a:t>промислової</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дефектоскопії</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відомої</a:t>
            </a:r>
            <a:r>
              <a:rPr lang="ru-RU" sz="2800" dirty="0">
                <a:solidFill>
                  <a:srgbClr val="000099"/>
                </a:solidFill>
                <a:latin typeface="Times New Roman" panose="02020603050405020304" pitchFamily="18" charset="0"/>
                <a:cs typeface="Times New Roman" panose="02020603050405020304" pitchFamily="18" charset="0"/>
              </a:rPr>
              <a:t> в </a:t>
            </a:r>
            <a:r>
              <a:rPr lang="ru-RU" sz="2800" dirty="0" err="1">
                <a:solidFill>
                  <a:srgbClr val="000099"/>
                </a:solidFill>
                <a:latin typeface="Times New Roman" panose="02020603050405020304" pitchFamily="18" charset="0"/>
                <a:cs typeface="Times New Roman" panose="02020603050405020304" pitchFamily="18" charset="0"/>
              </a:rPr>
              <a:t>техніці</a:t>
            </a:r>
            <a:r>
              <a:rPr lang="ru-RU" sz="2800" dirty="0">
                <a:solidFill>
                  <a:srgbClr val="000099"/>
                </a:solidFill>
                <a:latin typeface="Times New Roman" panose="02020603050405020304" pitchFamily="18" charset="0"/>
                <a:cs typeface="Times New Roman" panose="02020603050405020304" pitchFamily="18" charset="0"/>
              </a:rPr>
              <a:t> як метод "</a:t>
            </a:r>
            <a:r>
              <a:rPr lang="ru-RU" sz="2800" dirty="0" err="1">
                <a:solidFill>
                  <a:srgbClr val="000099"/>
                </a:solidFill>
                <a:latin typeface="Times New Roman" panose="02020603050405020304" pitchFamily="18" charset="0"/>
                <a:cs typeface="Times New Roman" panose="02020603050405020304" pitchFamily="18" charset="0"/>
              </a:rPr>
              <a:t>неруйнівного</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smtClean="0">
                <a:solidFill>
                  <a:srgbClr val="000099"/>
                </a:solidFill>
                <a:latin typeface="Times New Roman" panose="02020603050405020304" pitchFamily="18" charset="0"/>
                <a:cs typeface="Times New Roman" panose="02020603050405020304" pitchFamily="18" charset="0"/>
              </a:rPr>
              <a:t>контролю«, </a:t>
            </a:r>
            <a:r>
              <a:rPr lang="ru-RU" sz="2800" dirty="0" err="1" smtClean="0">
                <a:solidFill>
                  <a:srgbClr val="000099"/>
                </a:solidFill>
                <a:latin typeface="Times New Roman" panose="02020603050405020304" pitchFamily="18" charset="0"/>
                <a:cs typeface="Times New Roman" panose="02020603050405020304" pitchFamily="18" charset="0"/>
              </a:rPr>
              <a:t>що</a:t>
            </a:r>
            <a:r>
              <a:rPr lang="ru-RU" sz="2800" dirty="0" smtClean="0">
                <a:solidFill>
                  <a:srgbClr val="000099"/>
                </a:solidFill>
                <a:latin typeface="Times New Roman" panose="02020603050405020304" pitchFamily="18" charset="0"/>
                <a:cs typeface="Times New Roman" panose="02020603050405020304" pitchFamily="18" charset="0"/>
              </a:rPr>
              <a:t> </a:t>
            </a:r>
            <a:r>
              <a:rPr lang="ru-RU" sz="2800" dirty="0" err="1" smtClean="0">
                <a:solidFill>
                  <a:srgbClr val="000099"/>
                </a:solidFill>
                <a:latin typeface="Times New Roman" panose="02020603050405020304" pitchFamily="18" charset="0"/>
                <a:cs typeface="Times New Roman" panose="02020603050405020304" pitchFamily="18" charset="0"/>
              </a:rPr>
              <a:t>заснований</a:t>
            </a:r>
            <a:r>
              <a:rPr lang="ru-RU" sz="2800" dirty="0" smtClean="0">
                <a:solidFill>
                  <a:srgbClr val="000099"/>
                </a:solidFill>
                <a:latin typeface="Times New Roman" panose="02020603050405020304" pitchFamily="18" charset="0"/>
                <a:cs typeface="Times New Roman" panose="02020603050405020304" pitchFamily="18" charset="0"/>
              </a:rPr>
              <a:t> </a:t>
            </a:r>
            <a:r>
              <a:rPr lang="ru-RU" sz="2800" dirty="0">
                <a:solidFill>
                  <a:srgbClr val="000099"/>
                </a:solidFill>
                <a:latin typeface="Times New Roman" panose="02020603050405020304" pitchFamily="18" charset="0"/>
                <a:cs typeface="Times New Roman" panose="02020603050405020304" pitchFamily="18" charset="0"/>
              </a:rPr>
              <a:t>на </a:t>
            </a:r>
            <a:r>
              <a:rPr lang="ru-RU" sz="2800" dirty="0" err="1">
                <a:solidFill>
                  <a:srgbClr val="000099"/>
                </a:solidFill>
                <a:latin typeface="Times New Roman" panose="02020603050405020304" pitchFamily="18" charset="0"/>
                <a:cs typeface="Times New Roman" panose="02020603050405020304" pitchFamily="18" charset="0"/>
              </a:rPr>
              <a:t>здатності</a:t>
            </a:r>
            <a:r>
              <a:rPr lang="ru-RU" sz="2800" dirty="0">
                <a:solidFill>
                  <a:srgbClr val="000099"/>
                </a:solidFill>
                <a:latin typeface="Times New Roman" panose="02020603050405020304" pitchFamily="18" charset="0"/>
                <a:cs typeface="Times New Roman" panose="02020603050405020304" pitchFamily="18" charset="0"/>
              </a:rPr>
              <a:t> ультразвуку </a:t>
            </a:r>
            <a:r>
              <a:rPr lang="ru-RU" sz="2800" dirty="0" err="1">
                <a:solidFill>
                  <a:srgbClr val="000099"/>
                </a:solidFill>
                <a:latin typeface="Times New Roman" panose="02020603050405020304" pitchFamily="18" charset="0"/>
                <a:cs typeface="Times New Roman" panose="02020603050405020304" pitchFamily="18" charset="0"/>
              </a:rPr>
              <a:t>відбиватися</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від</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кордонів</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середовищ</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smtClean="0">
                <a:solidFill>
                  <a:srgbClr val="000099"/>
                </a:solidFill>
                <a:latin typeface="Times New Roman" panose="02020603050405020304" pitchFamily="18" charset="0"/>
                <a:cs typeface="Times New Roman" panose="02020603050405020304" pitchFamily="18" charset="0"/>
              </a:rPr>
              <a:t>які</a:t>
            </a:r>
            <a:r>
              <a:rPr lang="ru-RU" sz="2800" dirty="0" smtClean="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мають</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різний</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акустичний</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smtClean="0">
                <a:solidFill>
                  <a:srgbClr val="000099"/>
                </a:solidFill>
                <a:latin typeface="Times New Roman" panose="02020603050405020304" pitchFamily="18" charset="0"/>
                <a:cs typeface="Times New Roman" panose="02020603050405020304" pitchFamily="18" charset="0"/>
              </a:rPr>
              <a:t>опір</a:t>
            </a:r>
            <a:endParaRPr lang="ru-RU" sz="2800"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Археологические свидетельства древней истории">
            <a:hlinkClick r:id="rId3" tooltip="Оригинальный размер изображения"/>
          </p:cNvPr>
          <p:cNvPicPr>
            <a:picLocks noChangeAspect="1" noChangeArrowheads="1"/>
          </p:cNvPicPr>
          <p:nvPr/>
        </p:nvPicPr>
        <p:blipFill>
          <a:blip r:embed="rId4" cstate="print"/>
          <a:srcRect/>
          <a:stretch>
            <a:fillRect/>
          </a:stretch>
        </p:blipFill>
        <p:spPr bwMode="auto">
          <a:xfrm>
            <a:off x="0" y="0"/>
            <a:ext cx="3230563" cy="3429000"/>
          </a:xfrm>
          <a:prstGeom prst="rect">
            <a:avLst/>
          </a:prstGeom>
          <a:noFill/>
          <a:ln w="9525">
            <a:noFill/>
            <a:miter lim="800000"/>
            <a:headEnd/>
            <a:tailEnd/>
          </a:ln>
        </p:spPr>
      </p:pic>
      <p:pic>
        <p:nvPicPr>
          <p:cNvPr id="5123" name="Picture 13" descr="Археологические свидетельства древней истории">
            <a:hlinkClick r:id="rId5" tooltip="Оригинальный размер изображения"/>
          </p:cNvPr>
          <p:cNvPicPr>
            <a:picLocks noChangeAspect="1" noChangeArrowheads="1"/>
          </p:cNvPicPr>
          <p:nvPr/>
        </p:nvPicPr>
        <p:blipFill>
          <a:blip r:embed="rId6" cstate="print"/>
          <a:srcRect/>
          <a:stretch>
            <a:fillRect/>
          </a:stretch>
        </p:blipFill>
        <p:spPr bwMode="auto">
          <a:xfrm>
            <a:off x="34159" y="3432175"/>
            <a:ext cx="4266918" cy="3197225"/>
          </a:xfrm>
          <a:prstGeom prst="rect">
            <a:avLst/>
          </a:prstGeom>
          <a:noFill/>
          <a:ln w="9525">
            <a:noFill/>
            <a:miter lim="800000"/>
            <a:headEnd/>
            <a:tailEnd/>
          </a:ln>
        </p:spPr>
      </p:pic>
      <p:sp>
        <p:nvSpPr>
          <p:cNvPr id="5124" name="Rectangle 8"/>
          <p:cNvSpPr>
            <a:spLocks noChangeArrowheads="1"/>
          </p:cNvSpPr>
          <p:nvPr/>
        </p:nvSpPr>
        <p:spPr bwMode="auto">
          <a:xfrm>
            <a:off x="4419600" y="317339"/>
            <a:ext cx="4724400" cy="6021841"/>
          </a:xfrm>
          <a:prstGeom prst="rect">
            <a:avLst/>
          </a:prstGeom>
          <a:noFill/>
          <a:ln w="9525">
            <a:noFill/>
            <a:miter lim="800000"/>
            <a:headEnd/>
            <a:tailEnd/>
          </a:ln>
        </p:spPr>
        <p:txBody>
          <a:bodyPr>
            <a:spAutoFit/>
          </a:bodyPr>
          <a:lstStyle/>
          <a:p>
            <a:pPr algn="just">
              <a:lnSpc>
                <a:spcPts val="2080"/>
              </a:lnSpc>
            </a:pPr>
            <a:r>
              <a:rPr lang="en-US" sz="2400" dirty="0" smtClean="0">
                <a:solidFill>
                  <a:srgbClr val="FFFF00"/>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Пізніші</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дослідження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інших</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черепів</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що</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були</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трепанованими</a:t>
            </a:r>
            <a:r>
              <a:rPr lang="ru-RU" sz="2400" dirty="0" smtClean="0">
                <a:solidFill>
                  <a:srgbClr val="0000FF"/>
                </a:solidFill>
                <a:latin typeface="Times New Roman" panose="02020603050405020304" pitchFamily="18" charset="0"/>
                <a:cs typeface="Times New Roman" panose="02020603050405020304" pitchFamily="18" charset="0"/>
              </a:rPr>
              <a:t>, привели </a:t>
            </a:r>
            <a:r>
              <a:rPr lang="ru-RU" sz="2400" dirty="0">
                <a:solidFill>
                  <a:srgbClr val="0000FF"/>
                </a:solidFill>
                <a:latin typeface="Times New Roman" panose="02020603050405020304" pitchFamily="18" charset="0"/>
                <a:cs typeface="Times New Roman" panose="02020603050405020304" pitchFamily="18" charset="0"/>
              </a:rPr>
              <a:t>до </a:t>
            </a:r>
            <a:r>
              <a:rPr lang="ru-RU" sz="2400" dirty="0" err="1">
                <a:solidFill>
                  <a:srgbClr val="0000FF"/>
                </a:solidFill>
                <a:latin typeface="Times New Roman" panose="02020603050405020304" pitchFamily="18" charset="0"/>
                <a:cs typeface="Times New Roman" panose="02020603050405020304" pitchFamily="18" charset="0"/>
              </a:rPr>
              <a:t>відкриття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цілого</a:t>
            </a:r>
            <a:r>
              <a:rPr lang="ru-RU" sz="2400" dirty="0">
                <a:solidFill>
                  <a:srgbClr val="0000FF"/>
                </a:solidFill>
                <a:latin typeface="Times New Roman" panose="02020603050405020304" pitchFamily="18" charset="0"/>
                <a:cs typeface="Times New Roman" panose="02020603050405020304" pitchFamily="18" charset="0"/>
              </a:rPr>
              <a:t> набору </a:t>
            </a:r>
            <a:r>
              <a:rPr lang="ru-RU" sz="2400" dirty="0" err="1">
                <a:solidFill>
                  <a:srgbClr val="0000FF"/>
                </a:solidFill>
                <a:latin typeface="Times New Roman" panose="02020603050405020304" pitchFamily="18" charset="0"/>
                <a:cs typeface="Times New Roman" panose="02020603050405020304" pitchFamily="18" charset="0"/>
              </a:rPr>
              <a:t>різноманітних</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прийомів</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хірургічної</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техніки</a:t>
            </a:r>
            <a:r>
              <a:rPr lang="ru-RU" sz="2400" dirty="0">
                <a:solidFill>
                  <a:srgbClr val="0000FF"/>
                </a:solidFill>
                <a:latin typeface="Times New Roman" panose="02020603050405020304" pitchFamily="18" charset="0"/>
                <a:cs typeface="Times New Roman" panose="02020603050405020304" pitchFamily="18" charset="0"/>
              </a:rPr>
              <a:t> і </a:t>
            </a:r>
            <a:r>
              <a:rPr lang="ru-RU" sz="2400" dirty="0" err="1">
                <a:solidFill>
                  <a:srgbClr val="0000FF"/>
                </a:solidFill>
                <a:latin typeface="Times New Roman" panose="02020603050405020304" pitchFamily="18" charset="0"/>
                <a:cs typeface="Times New Roman" panose="02020603050405020304" pitchFamily="18" charset="0"/>
              </a:rPr>
              <a:t>вказали</a:t>
            </a:r>
            <a:r>
              <a:rPr lang="ru-RU" sz="2400" dirty="0">
                <a:solidFill>
                  <a:srgbClr val="0000FF"/>
                </a:solidFill>
                <a:latin typeface="Times New Roman" panose="02020603050405020304" pitchFamily="18" charset="0"/>
                <a:cs typeface="Times New Roman" panose="02020603050405020304" pitchFamily="18" charset="0"/>
              </a:rPr>
              <a:t> на </a:t>
            </a:r>
            <a:r>
              <a:rPr lang="ru-RU" sz="2400" dirty="0" err="1">
                <a:solidFill>
                  <a:srgbClr val="0000FF"/>
                </a:solidFill>
                <a:latin typeface="Times New Roman" panose="02020603050405020304" pitchFamily="18" charset="0"/>
                <a:cs typeface="Times New Roman" panose="02020603050405020304" pitchFamily="18" charset="0"/>
              </a:rPr>
              <a:t>вражаючий</a:t>
            </a:r>
            <a:r>
              <a:rPr lang="ru-RU" sz="2400" dirty="0">
                <a:solidFill>
                  <a:srgbClr val="0000FF"/>
                </a:solidFill>
                <a:latin typeface="Times New Roman" panose="02020603050405020304" pitchFamily="18" charset="0"/>
                <a:cs typeface="Times New Roman" panose="02020603050405020304" pitchFamily="18" charset="0"/>
              </a:rPr>
              <a:t> факт: половина таких </a:t>
            </a:r>
            <a:r>
              <a:rPr lang="ru-RU" sz="2400" dirty="0" err="1">
                <a:solidFill>
                  <a:srgbClr val="0000FF"/>
                </a:solidFill>
                <a:latin typeface="Times New Roman" panose="02020603050405020304" pitchFamily="18" charset="0"/>
                <a:cs typeface="Times New Roman" panose="02020603050405020304" pitchFamily="18" charset="0"/>
              </a:rPr>
              <a:t>пацієнтів</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після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трепанації</a:t>
            </a:r>
            <a:r>
              <a:rPr lang="ru-RU" sz="2400" dirty="0">
                <a:solidFill>
                  <a:srgbClr val="0000FF"/>
                </a:solidFill>
                <a:latin typeface="Times New Roman" panose="02020603050405020304" pitchFamily="18" charset="0"/>
                <a:cs typeface="Times New Roman" panose="02020603050405020304" pitchFamily="18" charset="0"/>
              </a:rPr>
              <a:t> абсолютно </a:t>
            </a:r>
            <a:r>
              <a:rPr lang="ru-RU" sz="2400" dirty="0" err="1" smtClean="0">
                <a:solidFill>
                  <a:srgbClr val="0000FF"/>
                </a:solidFill>
                <a:latin typeface="Times New Roman" panose="02020603050405020304" pitchFamily="18" charset="0"/>
                <a:cs typeface="Times New Roman" panose="02020603050405020304" pitchFamily="18" charset="0"/>
              </a:rPr>
              <a:t>виліковувалась</a:t>
            </a:r>
            <a:r>
              <a:rPr lang="ru-RU" sz="2400" dirty="0" smtClean="0">
                <a:solidFill>
                  <a:srgbClr val="0000FF"/>
                </a:solidFill>
                <a:latin typeface="Times New Roman" panose="02020603050405020304" pitchFamily="18" charset="0"/>
                <a:cs typeface="Times New Roman" panose="02020603050405020304" pitchFamily="18" charset="0"/>
              </a:rPr>
              <a:t>. Як видно </a:t>
            </a:r>
            <a:r>
              <a:rPr lang="ru-RU" sz="2400" dirty="0">
                <a:solidFill>
                  <a:srgbClr val="0000FF"/>
                </a:solidFill>
                <a:latin typeface="Times New Roman" panose="02020603050405020304" pitchFamily="18" charset="0"/>
                <a:cs typeface="Times New Roman" panose="02020603050405020304" pitchFamily="18" charset="0"/>
              </a:rPr>
              <a:t>по краях </a:t>
            </a:r>
            <a:r>
              <a:rPr lang="ru-RU" sz="2400" dirty="0" err="1">
                <a:solidFill>
                  <a:srgbClr val="0000FF"/>
                </a:solidFill>
                <a:latin typeface="Times New Roman" panose="02020603050405020304" pitchFamily="18" charset="0"/>
                <a:cs typeface="Times New Roman" panose="02020603050405020304" pitchFamily="18" charset="0"/>
              </a:rPr>
              <a:t>кістки</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навколо</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отвору</a:t>
            </a:r>
            <a:r>
              <a:rPr lang="ru-RU" sz="2400" dirty="0">
                <a:solidFill>
                  <a:srgbClr val="0000FF"/>
                </a:solidFill>
                <a:latin typeface="Times New Roman" panose="02020603050405020304" pitchFamily="18" charset="0"/>
                <a:cs typeface="Times New Roman" panose="02020603050405020304" pitchFamily="18" charset="0"/>
              </a:rPr>
              <a:t> в </a:t>
            </a:r>
            <a:r>
              <a:rPr lang="ru-RU" sz="2400" dirty="0" err="1">
                <a:solidFill>
                  <a:srgbClr val="0000FF"/>
                </a:solidFill>
                <a:latin typeface="Times New Roman" panose="02020603050405020304" pitchFamily="18" charset="0"/>
                <a:cs typeface="Times New Roman" panose="02020603050405020304" pitchFamily="18" charset="0"/>
              </a:rPr>
              <a:t>черепі</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він</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повністю</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покритий</a:t>
            </a:r>
            <a:r>
              <a:rPr lang="ru-RU" sz="2400" dirty="0" smtClean="0">
                <a:solidFill>
                  <a:srgbClr val="0000FF"/>
                </a:solidFill>
                <a:latin typeface="Times New Roman" panose="02020603050405020304" pitchFamily="18" charset="0"/>
                <a:cs typeface="Times New Roman" panose="02020603050405020304" pitchFamily="18" charset="0"/>
              </a:rPr>
              <a:t> новою </a:t>
            </a:r>
            <a:r>
              <a:rPr lang="ru-RU" sz="2400" dirty="0" err="1" smtClean="0">
                <a:solidFill>
                  <a:srgbClr val="0000FF"/>
                </a:solidFill>
                <a:latin typeface="Times New Roman" panose="02020603050405020304" pitchFamily="18" charset="0"/>
                <a:cs typeface="Times New Roman" panose="02020603050405020304" pitchFamily="18" charset="0"/>
              </a:rPr>
              <a:t>кістковою</a:t>
            </a:r>
            <a:r>
              <a:rPr lang="ru-RU" sz="2400" dirty="0" smtClean="0">
                <a:solidFill>
                  <a:srgbClr val="0000FF"/>
                </a:solidFill>
                <a:latin typeface="Times New Roman" panose="02020603050405020304" pitchFamily="18" charset="0"/>
                <a:cs typeface="Times New Roman" panose="02020603050405020304" pitchFamily="18" charset="0"/>
              </a:rPr>
              <a:t> тканиною</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smtClean="0">
                <a:solidFill>
                  <a:srgbClr val="0000FF"/>
                </a:solidFill>
                <a:latin typeface="Times New Roman" panose="02020603050405020304" pitchFamily="18" charset="0"/>
                <a:cs typeface="Times New Roman" panose="02020603050405020304" pitchFamily="18" charset="0"/>
              </a:rPr>
              <a:t>гладкий та </a:t>
            </a:r>
            <a:r>
              <a:rPr lang="ru-RU" sz="2400" dirty="0" err="1" smtClean="0">
                <a:solidFill>
                  <a:srgbClr val="0000FF"/>
                </a:solidFill>
                <a:latin typeface="Times New Roman" panose="02020603050405020304" pitchFamily="18" charset="0"/>
                <a:cs typeface="Times New Roman" panose="02020603050405020304" pitchFamily="18" charset="0"/>
              </a:rPr>
              <a:t>округлий</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a:t>
            </a:r>
          </a:p>
          <a:p>
            <a:pPr algn="just">
              <a:lnSpc>
                <a:spcPts val="2080"/>
              </a:lnSpc>
            </a:pPr>
            <a:r>
              <a:rPr lang="en-US"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Вчені</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підрахували</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що</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сотні</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черепів</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що</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були</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трепанованими</a:t>
            </a:r>
            <a:r>
              <a:rPr lang="ru-RU" sz="2400" dirty="0" smtClean="0">
                <a:solidFill>
                  <a:srgbClr val="0000FF"/>
                </a:solidFill>
                <a:latin typeface="Times New Roman" panose="02020603050405020304" pitchFamily="18" charset="0"/>
                <a:cs typeface="Times New Roman" panose="02020603050405020304" pitchFamily="18" charset="0"/>
              </a:rPr>
              <a:t>, та </a:t>
            </a:r>
            <a:r>
              <a:rPr lang="ru-RU" sz="2400" dirty="0" err="1" smtClean="0">
                <a:solidFill>
                  <a:srgbClr val="0000FF"/>
                </a:solidFill>
                <a:latin typeface="Times New Roman" panose="02020603050405020304" pitchFamily="18" charset="0"/>
                <a:cs typeface="Times New Roman" panose="02020603050405020304" pitchFamily="18" charset="0"/>
              </a:rPr>
              <a:t>виявлені</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на </a:t>
            </a:r>
            <a:r>
              <a:rPr lang="ru-RU" sz="2400" dirty="0" err="1">
                <a:solidFill>
                  <a:srgbClr val="0000FF"/>
                </a:solidFill>
                <a:latin typeface="Times New Roman" panose="02020603050405020304" pitchFamily="18" charset="0"/>
                <a:cs typeface="Times New Roman" panose="02020603050405020304" pitchFamily="18" charset="0"/>
              </a:rPr>
              <a:t>сьогоднішній</a:t>
            </a:r>
            <a:r>
              <a:rPr lang="ru-RU" sz="2400" dirty="0">
                <a:solidFill>
                  <a:srgbClr val="0000FF"/>
                </a:solidFill>
                <a:latin typeface="Times New Roman" panose="02020603050405020304" pitchFamily="18" charset="0"/>
                <a:cs typeface="Times New Roman" panose="02020603050405020304" pitchFamily="18" charset="0"/>
              </a:rPr>
              <a:t> день в Перу, </a:t>
            </a:r>
            <a:r>
              <a:rPr lang="ru-RU" sz="2400" dirty="0" err="1">
                <a:solidFill>
                  <a:srgbClr val="0000FF"/>
                </a:solidFill>
                <a:latin typeface="Times New Roman" panose="02020603050405020304" pitchFamily="18" charset="0"/>
                <a:cs typeface="Times New Roman" panose="02020603050405020304" pitchFamily="18" charset="0"/>
              </a:rPr>
              <a:t>перевищують</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кількість</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всіх</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відомих</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доісторичних</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трепанованих</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черепів</a:t>
            </a:r>
            <a:r>
              <a:rPr lang="ru-RU" sz="2400" dirty="0">
                <a:solidFill>
                  <a:srgbClr val="0000FF"/>
                </a:solidFill>
                <a:latin typeface="Times New Roman" panose="02020603050405020304" pitchFamily="18" charset="0"/>
                <a:cs typeface="Times New Roman" panose="02020603050405020304" pitchFamily="18" charset="0"/>
              </a:rPr>
              <a:t> в </a:t>
            </a:r>
            <a:r>
              <a:rPr lang="ru-RU" sz="2400" dirty="0" err="1">
                <a:solidFill>
                  <a:srgbClr val="0000FF"/>
                </a:solidFill>
                <a:latin typeface="Times New Roman" panose="02020603050405020304" pitchFamily="18" charset="0"/>
                <a:cs typeface="Times New Roman" panose="02020603050405020304" pitchFamily="18" charset="0"/>
              </a:rPr>
              <a:t>світі</a:t>
            </a:r>
            <a:r>
              <a:rPr lang="ru-RU" sz="2400" dirty="0">
                <a:solidFill>
                  <a:srgbClr val="0000FF"/>
                </a:solidFill>
                <a:latin typeface="Times New Roman" panose="02020603050405020304" pitchFamily="18" charset="0"/>
                <a:cs typeface="Times New Roman" panose="02020603050405020304" pitchFamily="18" charset="0"/>
              </a:rPr>
              <a:t> в </a:t>
            </a:r>
            <a:r>
              <a:rPr lang="ru-RU" sz="2400" dirty="0" err="1">
                <a:solidFill>
                  <a:srgbClr val="0000FF"/>
                </a:solidFill>
                <a:latin typeface="Times New Roman" panose="02020603050405020304" pitchFamily="18" charset="0"/>
                <a:cs typeface="Times New Roman" panose="02020603050405020304" pitchFamily="18" charset="0"/>
              </a:rPr>
              <a:t>цілому</a:t>
            </a:r>
            <a:r>
              <a:rPr lang="ru-RU" sz="2400" dirty="0">
                <a:solidFill>
                  <a:srgbClr val="0000FF"/>
                </a:solidFill>
                <a:latin typeface="Times New Roman" panose="02020603050405020304" pitchFamily="18" charset="0"/>
                <a:cs typeface="Times New Roman" panose="02020603050405020304" pitchFamily="18" charset="0"/>
              </a:rPr>
              <a:t>. За </a:t>
            </a:r>
            <a:r>
              <a:rPr lang="ru-RU" sz="2400" dirty="0" err="1">
                <a:solidFill>
                  <a:srgbClr val="0000FF"/>
                </a:solidFill>
                <a:latin typeface="Times New Roman" panose="02020603050405020304" pitchFamily="18" charset="0"/>
                <a:cs typeface="Times New Roman" panose="02020603050405020304" pitchFamily="18" charset="0"/>
              </a:rPr>
              <a:t>багато</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століть</a:t>
            </a:r>
            <a:r>
              <a:rPr lang="ru-RU" sz="2400" dirty="0">
                <a:solidFill>
                  <a:srgbClr val="0000FF"/>
                </a:solidFill>
                <a:latin typeface="Times New Roman" panose="02020603050405020304" pitchFamily="18" charset="0"/>
                <a:cs typeface="Times New Roman" panose="02020603050405020304" pitchFamily="18" charset="0"/>
              </a:rPr>
              <a:t> до приходу в Перу </a:t>
            </a:r>
            <a:r>
              <a:rPr lang="ru-RU" sz="2400" dirty="0" err="1">
                <a:solidFill>
                  <a:srgbClr val="0000FF"/>
                </a:solidFill>
                <a:latin typeface="Times New Roman" panose="02020603050405020304" pitchFamily="18" charset="0"/>
                <a:cs typeface="Times New Roman" panose="02020603050405020304" pitchFamily="18" charset="0"/>
              </a:rPr>
              <a:t>сучасної</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медицини</a:t>
            </a:r>
            <a:r>
              <a:rPr lang="ru-RU" sz="2400" dirty="0">
                <a:solidFill>
                  <a:srgbClr val="0000FF"/>
                </a:solidFill>
                <a:latin typeface="Times New Roman" panose="02020603050405020304" pitchFamily="18" charset="0"/>
                <a:cs typeface="Times New Roman" panose="02020603050405020304" pitchFamily="18" charset="0"/>
              </a:rPr>
              <a:t>, тут </a:t>
            </a:r>
            <a:r>
              <a:rPr lang="ru-RU" sz="2400" dirty="0" err="1">
                <a:solidFill>
                  <a:srgbClr val="0000FF"/>
                </a:solidFill>
                <a:latin typeface="Times New Roman" panose="02020603050405020304" pitchFamily="18" charset="0"/>
                <a:cs typeface="Times New Roman" panose="02020603050405020304" pitchFamily="18" charset="0"/>
              </a:rPr>
              <a:t>зародилася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нейрохірургія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365434" y="152400"/>
            <a:ext cx="4176403" cy="6096000"/>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4572000" y="215900"/>
            <a:ext cx="4343400" cy="630999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52400" y="255588"/>
            <a:ext cx="8915400" cy="2654300"/>
          </a:xfrm>
          <a:prstGeom prst="rect">
            <a:avLst/>
          </a:prstGeom>
          <a:noFill/>
          <a:ln w="9525">
            <a:noFill/>
            <a:miter lim="800000"/>
            <a:headEnd/>
            <a:tailEnd/>
          </a:ln>
        </p:spPr>
        <p:txBody>
          <a:bodyPr anchor="ctr">
            <a:spAutoFit/>
          </a:bodyPr>
          <a:lstStyle/>
          <a:p>
            <a:pPr eaLnBrk="0" hangingPunct="0"/>
            <a:r>
              <a:rPr lang="ru-RU" sz="2800" b="1" i="1" dirty="0" err="1">
                <a:solidFill>
                  <a:srgbClr val="0000FF"/>
                </a:solidFill>
              </a:rPr>
              <a:t>Електроенцефалографія</a:t>
            </a:r>
            <a:r>
              <a:rPr lang="ru-RU" sz="2800" b="1" i="1" dirty="0">
                <a:solidFill>
                  <a:srgbClr val="0000FF"/>
                </a:solidFill>
              </a:rPr>
              <a:t> - </a:t>
            </a:r>
            <a:r>
              <a:rPr lang="ru-RU" sz="2800" b="1" i="1" dirty="0" err="1">
                <a:solidFill>
                  <a:srgbClr val="0000FF"/>
                </a:solidFill>
              </a:rPr>
              <a:t>це</a:t>
            </a:r>
            <a:r>
              <a:rPr lang="ru-RU" sz="2800" b="1" i="1" dirty="0">
                <a:solidFill>
                  <a:srgbClr val="0000FF"/>
                </a:solidFill>
              </a:rPr>
              <a:t> метод </a:t>
            </a:r>
            <a:r>
              <a:rPr lang="ru-RU" sz="2800" b="1" i="1" dirty="0" err="1">
                <a:solidFill>
                  <a:srgbClr val="0000FF"/>
                </a:solidFill>
              </a:rPr>
              <a:t>дослідження</a:t>
            </a:r>
            <a:r>
              <a:rPr lang="ru-RU" sz="2800" b="1" i="1" dirty="0">
                <a:solidFill>
                  <a:srgbClr val="0000FF"/>
                </a:solidFill>
              </a:rPr>
              <a:t> </a:t>
            </a:r>
            <a:r>
              <a:rPr lang="ru-RU" sz="2800" b="1" i="1" dirty="0" err="1">
                <a:solidFill>
                  <a:srgbClr val="0000FF"/>
                </a:solidFill>
              </a:rPr>
              <a:t>діяльності</a:t>
            </a:r>
            <a:r>
              <a:rPr lang="ru-RU" sz="2800" b="1" i="1" dirty="0">
                <a:solidFill>
                  <a:srgbClr val="0000FF"/>
                </a:solidFill>
              </a:rPr>
              <a:t> головного </a:t>
            </a:r>
            <a:r>
              <a:rPr lang="ru-RU" sz="2800" b="1" i="1" dirty="0" err="1">
                <a:solidFill>
                  <a:srgbClr val="0000FF"/>
                </a:solidFill>
              </a:rPr>
              <a:t>мозку</a:t>
            </a:r>
            <a:r>
              <a:rPr lang="ru-RU" sz="2800" b="1" i="1" dirty="0">
                <a:solidFill>
                  <a:srgbClr val="0000FF"/>
                </a:solidFill>
              </a:rPr>
              <a:t>, </a:t>
            </a:r>
            <a:r>
              <a:rPr lang="ru-RU" sz="2800" b="1" i="1" dirty="0" err="1">
                <a:solidFill>
                  <a:srgbClr val="0000FF"/>
                </a:solidFill>
              </a:rPr>
              <a:t>який</a:t>
            </a:r>
            <a:r>
              <a:rPr lang="ru-RU" sz="2800" b="1" i="1" dirty="0">
                <a:solidFill>
                  <a:srgbClr val="0000FF"/>
                </a:solidFill>
              </a:rPr>
              <a:t> </a:t>
            </a:r>
            <a:r>
              <a:rPr lang="ru-RU" sz="2800" b="1" i="1" dirty="0" err="1">
                <a:solidFill>
                  <a:srgbClr val="0000FF"/>
                </a:solidFill>
              </a:rPr>
              <a:t>заснований</a:t>
            </a:r>
            <a:r>
              <a:rPr lang="ru-RU" sz="2800" b="1" i="1" dirty="0">
                <a:solidFill>
                  <a:srgbClr val="0000FF"/>
                </a:solidFill>
              </a:rPr>
              <a:t> на </a:t>
            </a:r>
            <a:r>
              <a:rPr lang="ru-RU" sz="2800" b="1" i="1" dirty="0" err="1">
                <a:solidFill>
                  <a:srgbClr val="0000FF"/>
                </a:solidFill>
              </a:rPr>
              <a:t>реєстрації</a:t>
            </a:r>
            <a:r>
              <a:rPr lang="ru-RU" sz="2800" b="1" i="1" dirty="0">
                <a:solidFill>
                  <a:srgbClr val="0000FF"/>
                </a:solidFill>
              </a:rPr>
              <a:t> </a:t>
            </a:r>
            <a:r>
              <a:rPr lang="ru-RU" sz="2800" b="1" i="1" dirty="0" err="1">
                <a:solidFill>
                  <a:srgbClr val="0000FF"/>
                </a:solidFill>
              </a:rPr>
              <a:t>сумарної</a:t>
            </a:r>
            <a:r>
              <a:rPr lang="ru-RU" sz="2800" b="1" i="1" dirty="0">
                <a:solidFill>
                  <a:srgbClr val="0000FF"/>
                </a:solidFill>
              </a:rPr>
              <a:t> </a:t>
            </a:r>
            <a:r>
              <a:rPr lang="ru-RU" sz="2800" b="1" i="1" dirty="0" err="1">
                <a:solidFill>
                  <a:srgbClr val="0000FF"/>
                </a:solidFill>
              </a:rPr>
              <a:t>активності</a:t>
            </a:r>
            <a:r>
              <a:rPr lang="ru-RU" sz="2800" b="1" i="1" dirty="0">
                <a:solidFill>
                  <a:srgbClr val="0000FF"/>
                </a:solidFill>
              </a:rPr>
              <a:t> </a:t>
            </a:r>
            <a:r>
              <a:rPr lang="ru-RU" sz="2800" b="1" i="1" dirty="0" err="1">
                <a:solidFill>
                  <a:srgbClr val="0000FF"/>
                </a:solidFill>
              </a:rPr>
              <a:t>його</a:t>
            </a:r>
            <a:r>
              <a:rPr lang="ru-RU" sz="2800" b="1" i="1" dirty="0">
                <a:solidFill>
                  <a:srgbClr val="0000FF"/>
                </a:solidFill>
              </a:rPr>
              <a:t> </a:t>
            </a:r>
            <a:r>
              <a:rPr lang="ru-RU" sz="2800" b="1" i="1" dirty="0" err="1">
                <a:solidFill>
                  <a:srgbClr val="0000FF"/>
                </a:solidFill>
              </a:rPr>
              <a:t>клітин</a:t>
            </a:r>
            <a:r>
              <a:rPr lang="ru-RU" sz="2800" b="1" i="1" dirty="0">
                <a:solidFill>
                  <a:srgbClr val="0000FF"/>
                </a:solidFill>
              </a:rPr>
              <a:t> (</a:t>
            </a:r>
            <a:r>
              <a:rPr lang="ru-RU" sz="2800" b="1" i="1" dirty="0" err="1">
                <a:solidFill>
                  <a:srgbClr val="0000FF"/>
                </a:solidFill>
              </a:rPr>
              <a:t>нейронів</a:t>
            </a:r>
            <a:r>
              <a:rPr lang="ru-RU" sz="2800" b="1" i="1" dirty="0">
                <a:solidFill>
                  <a:srgbClr val="0000FF"/>
                </a:solidFill>
              </a:rPr>
              <a:t>). ЕЕГ </a:t>
            </a:r>
            <a:r>
              <a:rPr lang="ru-RU" sz="2800" b="1" i="1" dirty="0" err="1">
                <a:solidFill>
                  <a:srgbClr val="0000FF"/>
                </a:solidFill>
              </a:rPr>
              <a:t>являє</a:t>
            </a:r>
            <a:r>
              <a:rPr lang="ru-RU" sz="2800" b="1" i="1" dirty="0">
                <a:solidFill>
                  <a:srgbClr val="0000FF"/>
                </a:solidFill>
              </a:rPr>
              <a:t> собою </a:t>
            </a:r>
            <a:r>
              <a:rPr lang="ru-RU" sz="2800" b="1" i="1" dirty="0" err="1">
                <a:solidFill>
                  <a:srgbClr val="0000FF"/>
                </a:solidFill>
              </a:rPr>
              <a:t>запис</a:t>
            </a:r>
            <a:r>
              <a:rPr lang="ru-RU" sz="2800" b="1" i="1" dirty="0">
                <a:solidFill>
                  <a:srgbClr val="0000FF"/>
                </a:solidFill>
              </a:rPr>
              <a:t> </a:t>
            </a:r>
            <a:r>
              <a:rPr lang="ru-RU" sz="2800" b="1" i="1" dirty="0" err="1">
                <a:solidFill>
                  <a:srgbClr val="0000FF"/>
                </a:solidFill>
              </a:rPr>
              <a:t>коливань</a:t>
            </a:r>
            <a:r>
              <a:rPr lang="ru-RU" sz="2800" b="1" i="1" dirty="0">
                <a:solidFill>
                  <a:srgbClr val="0000FF"/>
                </a:solidFill>
              </a:rPr>
              <a:t> </a:t>
            </a:r>
            <a:r>
              <a:rPr lang="ru-RU" sz="2800" b="1" i="1" dirty="0" err="1">
                <a:solidFill>
                  <a:srgbClr val="0000FF"/>
                </a:solidFill>
              </a:rPr>
              <a:t>різниці</a:t>
            </a:r>
            <a:r>
              <a:rPr lang="ru-RU" sz="2800" b="1" i="1" dirty="0">
                <a:solidFill>
                  <a:srgbClr val="0000FF"/>
                </a:solidFill>
              </a:rPr>
              <a:t> </a:t>
            </a:r>
            <a:r>
              <a:rPr lang="ru-RU" sz="2800" b="1" i="1" dirty="0" err="1">
                <a:solidFill>
                  <a:srgbClr val="0000FF"/>
                </a:solidFill>
              </a:rPr>
              <a:t>біоелектричних</a:t>
            </a:r>
            <a:r>
              <a:rPr lang="ru-RU" sz="2800" b="1" i="1" dirty="0">
                <a:solidFill>
                  <a:srgbClr val="0000FF"/>
                </a:solidFill>
              </a:rPr>
              <a:t> </a:t>
            </a:r>
            <a:r>
              <a:rPr lang="ru-RU" sz="2800" b="1" i="1" dirty="0" err="1">
                <a:solidFill>
                  <a:srgbClr val="0000FF"/>
                </a:solidFill>
              </a:rPr>
              <a:t>потенціалів</a:t>
            </a:r>
            <a:r>
              <a:rPr lang="ru-RU" sz="2800" b="1" i="1" dirty="0">
                <a:solidFill>
                  <a:srgbClr val="0000FF"/>
                </a:solidFill>
              </a:rPr>
              <a:t> живого </a:t>
            </a:r>
            <a:r>
              <a:rPr lang="ru-RU" sz="2800" b="1" i="1" dirty="0" err="1">
                <a:solidFill>
                  <a:srgbClr val="0000FF"/>
                </a:solidFill>
              </a:rPr>
              <a:t>мозку</a:t>
            </a:r>
            <a:endParaRPr lang="ru-RU" sz="2800" b="1" dirty="0">
              <a:solidFill>
                <a:srgbClr val="0000FF"/>
              </a:solidFill>
            </a:endParaRPr>
          </a:p>
        </p:txBody>
      </p:sp>
      <p:pic>
        <p:nvPicPr>
          <p:cNvPr id="55299" name="Picture 5" descr="eeg00001"/>
          <p:cNvPicPr>
            <a:picLocks noChangeAspect="1" noChangeArrowheads="1"/>
          </p:cNvPicPr>
          <p:nvPr/>
        </p:nvPicPr>
        <p:blipFill>
          <a:blip r:embed="rId2" cstate="print"/>
          <a:srcRect/>
          <a:stretch>
            <a:fillRect/>
          </a:stretch>
        </p:blipFill>
        <p:spPr bwMode="auto">
          <a:xfrm>
            <a:off x="203376" y="3203575"/>
            <a:ext cx="4673423" cy="3502025"/>
          </a:xfrm>
          <a:prstGeom prst="rect">
            <a:avLst/>
          </a:prstGeom>
          <a:noFill/>
          <a:ln w="9525">
            <a:noFill/>
            <a:miter lim="800000"/>
            <a:headEnd/>
            <a:tailEnd/>
          </a:ln>
        </p:spPr>
      </p:pic>
      <p:pic>
        <p:nvPicPr>
          <p:cNvPr id="55300" name="Picture 7" descr="ANd9GcQZlauorgbwqVHRuvrJU-qHxgf_w9VYvw4ofzAtHTOIPuA4fjyoEg">
            <a:hlinkClick r:id="rId3"/>
          </p:cNvPr>
          <p:cNvPicPr>
            <a:picLocks noChangeAspect="1" noChangeArrowheads="1"/>
          </p:cNvPicPr>
          <p:nvPr/>
        </p:nvPicPr>
        <p:blipFill>
          <a:blip r:embed="rId4" cstate="print"/>
          <a:srcRect/>
          <a:stretch>
            <a:fillRect/>
          </a:stretch>
        </p:blipFill>
        <p:spPr bwMode="auto">
          <a:xfrm>
            <a:off x="4876800" y="3190875"/>
            <a:ext cx="4001193" cy="343852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reclama"/>
          <p:cNvPicPr>
            <a:picLocks noChangeAspect="1" noChangeArrowheads="1"/>
          </p:cNvPicPr>
          <p:nvPr/>
        </p:nvPicPr>
        <p:blipFill>
          <a:blip r:embed="rId2" cstate="print"/>
          <a:srcRect/>
          <a:stretch>
            <a:fillRect/>
          </a:stretch>
        </p:blipFill>
        <p:spPr bwMode="auto">
          <a:xfrm>
            <a:off x="0" y="228600"/>
            <a:ext cx="4733925" cy="6324600"/>
          </a:xfrm>
          <a:prstGeom prst="rect">
            <a:avLst/>
          </a:prstGeom>
          <a:noFill/>
          <a:ln w="9525">
            <a:noFill/>
            <a:miter lim="800000"/>
            <a:headEnd/>
            <a:tailEnd/>
          </a:ln>
        </p:spPr>
      </p:pic>
      <p:sp>
        <p:nvSpPr>
          <p:cNvPr id="39939" name="Rectangle 4"/>
          <p:cNvSpPr>
            <a:spLocks noChangeArrowheads="1"/>
          </p:cNvSpPr>
          <p:nvPr/>
        </p:nvSpPr>
        <p:spPr bwMode="auto">
          <a:xfrm>
            <a:off x="4724400" y="181115"/>
            <a:ext cx="4419600" cy="6491008"/>
          </a:xfrm>
          <a:prstGeom prst="rect">
            <a:avLst/>
          </a:prstGeom>
          <a:noFill/>
          <a:ln w="9525">
            <a:noFill/>
            <a:miter lim="800000"/>
            <a:headEnd/>
            <a:tailEnd/>
          </a:ln>
        </p:spPr>
        <p:txBody>
          <a:bodyPr anchor="ctr">
            <a:spAutoFit/>
          </a:bodyPr>
          <a:lstStyle/>
          <a:p>
            <a:pPr marL="266700" indent="-266700" algn="ctr">
              <a:lnSpc>
                <a:spcPct val="110000"/>
              </a:lnSpc>
            </a:pPr>
            <a:r>
              <a:rPr lang="ru-RU" b="1" u="sng" dirty="0" smtClean="0">
                <a:solidFill>
                  <a:srgbClr val="FF0000"/>
                </a:solidFill>
              </a:rPr>
              <a:t>Метод </a:t>
            </a:r>
            <a:r>
              <a:rPr lang="ru-RU" b="1" u="sng" dirty="0">
                <a:solidFill>
                  <a:srgbClr val="FF0000"/>
                </a:solidFill>
              </a:rPr>
              <a:t>ЕЕГ </a:t>
            </a:r>
            <a:r>
              <a:rPr lang="ru-RU" b="1" u="sng" dirty="0" err="1">
                <a:solidFill>
                  <a:srgbClr val="FF0000"/>
                </a:solidFill>
              </a:rPr>
              <a:t>дозволяє</a:t>
            </a:r>
            <a:r>
              <a:rPr lang="ru-RU" b="1" u="sng" dirty="0">
                <a:solidFill>
                  <a:srgbClr val="FF0000"/>
                </a:solidFill>
              </a:rPr>
              <a:t>:</a:t>
            </a:r>
          </a:p>
          <a:p>
            <a:pPr marL="266700" indent="-266700">
              <a:lnSpc>
                <a:spcPct val="110000"/>
              </a:lnSpc>
            </a:pPr>
            <a:r>
              <a:rPr lang="ru-RU" sz="2000" dirty="0">
                <a:solidFill>
                  <a:srgbClr val="000099"/>
                </a:solidFill>
                <a:latin typeface="Times New Roman" panose="02020603050405020304" pitchFamily="18" charset="0"/>
                <a:cs typeface="Times New Roman" panose="02020603050405020304" pitchFamily="18" charset="0"/>
              </a:rPr>
              <a:t>1. </a:t>
            </a:r>
            <a:r>
              <a:rPr lang="ru-RU" sz="2000" dirty="0" err="1">
                <a:solidFill>
                  <a:srgbClr val="000099"/>
                </a:solidFill>
                <a:latin typeface="Times New Roman" panose="02020603050405020304" pitchFamily="18" charset="0"/>
                <a:cs typeface="Times New Roman" panose="02020603050405020304" pitchFamily="18" charset="0"/>
              </a:rPr>
              <a:t>Оцінити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загальну</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активність</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роботи</a:t>
            </a:r>
            <a:r>
              <a:rPr lang="ru-RU" sz="2000" dirty="0">
                <a:solidFill>
                  <a:srgbClr val="000099"/>
                </a:solidFill>
                <a:latin typeface="Times New Roman" panose="02020603050405020304" pitchFamily="18" charset="0"/>
                <a:cs typeface="Times New Roman" panose="02020603050405020304" pitchFamily="18" charset="0"/>
              </a:rPr>
              <a:t> головного </a:t>
            </a:r>
            <a:r>
              <a:rPr lang="ru-RU" sz="2000" dirty="0" err="1">
                <a:solidFill>
                  <a:srgbClr val="000099"/>
                </a:solidFill>
                <a:latin typeface="Times New Roman" panose="02020603050405020304" pitchFamily="18" charset="0"/>
                <a:cs typeface="Times New Roman" panose="02020603050405020304" pitchFamily="18" charset="0"/>
              </a:rPr>
              <a:t>мозку</a:t>
            </a:r>
            <a:r>
              <a:rPr lang="ru-RU" sz="2000" dirty="0">
                <a:solidFill>
                  <a:srgbClr val="000099"/>
                </a:solidFill>
                <a:latin typeface="Times New Roman" panose="02020603050405020304" pitchFamily="18" charset="0"/>
                <a:cs typeface="Times New Roman" panose="02020603050405020304" pitchFamily="18" charset="0"/>
              </a:rPr>
              <a:t>.</a:t>
            </a:r>
          </a:p>
          <a:p>
            <a:pPr marL="266700" indent="-266700">
              <a:lnSpc>
                <a:spcPct val="110000"/>
              </a:lnSpc>
            </a:pPr>
            <a:r>
              <a:rPr lang="ru-RU" sz="2000" dirty="0">
                <a:solidFill>
                  <a:srgbClr val="000099"/>
                </a:solidFill>
                <a:latin typeface="Times New Roman" panose="02020603050405020304" pitchFamily="18" charset="0"/>
                <a:cs typeface="Times New Roman" panose="02020603050405020304" pitchFamily="18" charset="0"/>
              </a:rPr>
              <a:t>2. </a:t>
            </a:r>
            <a:r>
              <a:rPr lang="ru-RU" sz="2000" dirty="0" err="1">
                <a:solidFill>
                  <a:srgbClr val="000099"/>
                </a:solidFill>
                <a:latin typeface="Times New Roman" panose="02020603050405020304" pitchFamily="18" charset="0"/>
                <a:cs typeface="Times New Roman" panose="02020603050405020304" pitchFamily="18" charset="0"/>
              </a:rPr>
              <a:t>Виявити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наявність</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вогнищ</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епілептичної</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активності</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оцінити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епілептиформні</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активності</a:t>
            </a:r>
            <a:r>
              <a:rPr lang="ru-RU" sz="2000" dirty="0">
                <a:solidFill>
                  <a:srgbClr val="000099"/>
                </a:solidFill>
                <a:latin typeface="Times New Roman" panose="02020603050405020304" pitchFamily="18" charset="0"/>
                <a:cs typeface="Times New Roman" panose="02020603050405020304" pitchFamily="18" charset="0"/>
              </a:rPr>
              <a:t>" головного </a:t>
            </a:r>
            <a:r>
              <a:rPr lang="ru-RU" sz="2000" dirty="0" err="1">
                <a:solidFill>
                  <a:srgbClr val="000099"/>
                </a:solidFill>
                <a:latin typeface="Times New Roman" panose="02020603050405020304" pitchFamily="18" charset="0"/>
                <a:cs typeface="Times New Roman" panose="02020603050405020304" pitchFamily="18" charset="0"/>
              </a:rPr>
              <a:t>мозку</a:t>
            </a:r>
            <a:r>
              <a:rPr lang="ru-RU" sz="2000" dirty="0">
                <a:solidFill>
                  <a:srgbClr val="000099"/>
                </a:solidFill>
                <a:latin typeface="Times New Roman" panose="02020603050405020304" pitchFamily="18" charset="0"/>
                <a:cs typeface="Times New Roman" panose="02020603050405020304" pitchFamily="18" charset="0"/>
              </a:rPr>
              <a:t>.</a:t>
            </a:r>
          </a:p>
          <a:p>
            <a:pPr marL="266700" indent="-266700">
              <a:lnSpc>
                <a:spcPct val="110000"/>
              </a:lnSpc>
            </a:pPr>
            <a:r>
              <a:rPr lang="ru-RU" sz="2000" dirty="0">
                <a:solidFill>
                  <a:srgbClr val="000099"/>
                </a:solidFill>
                <a:latin typeface="Times New Roman" panose="02020603050405020304" pitchFamily="18" charset="0"/>
                <a:cs typeface="Times New Roman" panose="02020603050405020304" pitchFamily="18" charset="0"/>
              </a:rPr>
              <a:t>3. </a:t>
            </a:r>
            <a:r>
              <a:rPr lang="ru-RU" sz="2000" dirty="0" err="1">
                <a:solidFill>
                  <a:srgbClr val="000099"/>
                </a:solidFill>
                <a:latin typeface="Times New Roman" panose="02020603050405020304" pitchFamily="18" charset="0"/>
                <a:cs typeface="Times New Roman" panose="02020603050405020304" pitchFamily="18" charset="0"/>
              </a:rPr>
              <a:t>Виявити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патологічну</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активність</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незалежно</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від</a:t>
            </a:r>
            <a:r>
              <a:rPr lang="ru-RU" sz="2000" dirty="0">
                <a:solidFill>
                  <a:srgbClr val="000099"/>
                </a:solidFill>
                <a:latin typeface="Times New Roman" panose="02020603050405020304" pitchFamily="18" charset="0"/>
                <a:cs typeface="Times New Roman" panose="02020603050405020304" pitchFamily="18" charset="0"/>
              </a:rPr>
              <a:t> причини (травма, </a:t>
            </a:r>
            <a:r>
              <a:rPr lang="ru-RU" sz="2000" dirty="0" err="1">
                <a:solidFill>
                  <a:srgbClr val="000099"/>
                </a:solidFill>
                <a:latin typeface="Times New Roman" panose="02020603050405020304" pitchFamily="18" charset="0"/>
                <a:cs typeface="Times New Roman" panose="02020603050405020304" pitchFamily="18" charset="0"/>
              </a:rPr>
              <a:t>судинна</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патологія</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пухлина</a:t>
            </a:r>
            <a:r>
              <a:rPr lang="ru-RU" sz="2000" dirty="0">
                <a:solidFill>
                  <a:srgbClr val="000099"/>
                </a:solidFill>
                <a:latin typeface="Times New Roman" panose="02020603050405020304" pitchFamily="18" charset="0"/>
                <a:cs typeface="Times New Roman" panose="02020603050405020304" pitchFamily="18" charset="0"/>
              </a:rPr>
              <a:t>).</a:t>
            </a:r>
          </a:p>
          <a:p>
            <a:pPr marL="266700" indent="-266700">
              <a:lnSpc>
                <a:spcPct val="110000"/>
              </a:lnSpc>
            </a:pPr>
            <a:r>
              <a:rPr lang="ru-RU" sz="2000" dirty="0">
                <a:solidFill>
                  <a:srgbClr val="000099"/>
                </a:solidFill>
                <a:latin typeface="Times New Roman" panose="02020603050405020304" pitchFamily="18" charset="0"/>
                <a:cs typeface="Times New Roman" panose="02020603050405020304" pitchFamily="18" charset="0"/>
              </a:rPr>
              <a:t>4. </a:t>
            </a:r>
            <a:r>
              <a:rPr lang="ru-RU" sz="2000" dirty="0" err="1">
                <a:solidFill>
                  <a:srgbClr val="000099"/>
                </a:solidFill>
                <a:latin typeface="Times New Roman" panose="02020603050405020304" pitchFamily="18" charset="0"/>
                <a:cs typeface="Times New Roman" panose="02020603050405020304" pitchFamily="18" charset="0"/>
              </a:rPr>
              <a:t>Оцінити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вікові</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особливості</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діяльності</a:t>
            </a:r>
            <a:r>
              <a:rPr lang="ru-RU" sz="2000" dirty="0">
                <a:solidFill>
                  <a:srgbClr val="000099"/>
                </a:solidFill>
                <a:latin typeface="Times New Roman" panose="02020603050405020304" pitchFamily="18" charset="0"/>
                <a:cs typeface="Times New Roman" panose="02020603050405020304" pitchFamily="18" charset="0"/>
              </a:rPr>
              <a:t> головного </a:t>
            </a:r>
            <a:r>
              <a:rPr lang="ru-RU" sz="2000" dirty="0" err="1">
                <a:solidFill>
                  <a:srgbClr val="000099"/>
                </a:solidFill>
                <a:latin typeface="Times New Roman" panose="02020603050405020304" pitchFamily="18" charset="0"/>
                <a:cs typeface="Times New Roman" panose="02020603050405020304" pitchFamily="18" charset="0"/>
              </a:rPr>
              <a:t>мозку</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дітей</a:t>
            </a:r>
            <a:r>
              <a:rPr lang="ru-RU" sz="2000" dirty="0">
                <a:solidFill>
                  <a:srgbClr val="000099"/>
                </a:solidFill>
                <a:latin typeface="Times New Roman" panose="02020603050405020304" pitchFamily="18" charset="0"/>
                <a:cs typeface="Times New Roman" panose="02020603050405020304" pitchFamily="18" charset="0"/>
              </a:rPr>
              <a:t> і </a:t>
            </a:r>
            <a:r>
              <a:rPr lang="ru-RU" sz="2000" dirty="0" err="1">
                <a:solidFill>
                  <a:srgbClr val="000099"/>
                </a:solidFill>
                <a:latin typeface="Times New Roman" panose="02020603050405020304" pitchFamily="18" charset="0"/>
                <a:cs typeface="Times New Roman" panose="02020603050405020304" pitchFamily="18" charset="0"/>
              </a:rPr>
              <a:t>підлітків</a:t>
            </a:r>
            <a:r>
              <a:rPr lang="ru-RU" sz="2000" dirty="0">
                <a:solidFill>
                  <a:srgbClr val="000099"/>
                </a:solidFill>
                <a:latin typeface="Times New Roman" panose="02020603050405020304" pitchFamily="18" charset="0"/>
                <a:cs typeface="Times New Roman" panose="02020603050405020304" pitchFamily="18" charset="0"/>
              </a:rPr>
              <a:t>. При </a:t>
            </a:r>
            <a:r>
              <a:rPr lang="ru-RU" sz="2000" dirty="0" err="1">
                <a:solidFill>
                  <a:srgbClr val="000099"/>
                </a:solidFill>
                <a:latin typeface="Times New Roman" panose="02020603050405020304" pitchFamily="18" charset="0"/>
                <a:cs typeface="Times New Roman" panose="02020603050405020304" pitchFamily="18" charset="0"/>
              </a:rPr>
              <a:t>наявності</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невідповідності</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віковій</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нормі</a:t>
            </a:r>
            <a:r>
              <a:rPr lang="ru-RU" sz="2000" dirty="0">
                <a:solidFill>
                  <a:srgbClr val="000099"/>
                </a:solidFill>
                <a:latin typeface="Times New Roman" panose="02020603050405020304" pitchFamily="18" charset="0"/>
                <a:cs typeface="Times New Roman" panose="02020603050405020304" pitchFamily="18" charset="0"/>
              </a:rPr>
              <a:t> - </a:t>
            </a:r>
            <a:r>
              <a:rPr lang="ru-RU" sz="2000" dirty="0" err="1">
                <a:solidFill>
                  <a:srgbClr val="000099"/>
                </a:solidFill>
                <a:latin typeface="Times New Roman" panose="02020603050405020304" pitchFamily="18" charset="0"/>
                <a:cs typeface="Times New Roman" panose="02020603050405020304" pitchFamily="18" charset="0"/>
              </a:rPr>
              <a:t>оцінити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ступінь</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smtClean="0">
                <a:solidFill>
                  <a:srgbClr val="000099"/>
                </a:solidFill>
                <a:latin typeface="Times New Roman" panose="02020603050405020304" pitchFamily="18" charset="0"/>
                <a:cs typeface="Times New Roman" panose="02020603050405020304" pitchFamily="18" charset="0"/>
              </a:rPr>
              <a:t>відставання</a:t>
            </a:r>
            <a:r>
              <a:rPr lang="ru-RU" sz="2000" dirty="0" smtClean="0">
                <a:solidFill>
                  <a:srgbClr val="000099"/>
                </a:solidFill>
                <a:latin typeface="Times New Roman" panose="02020603050405020304" pitchFamily="18" charset="0"/>
                <a:cs typeface="Times New Roman" panose="02020603050405020304" pitchFamily="18" charset="0"/>
              </a:rPr>
              <a:t> </a:t>
            </a:r>
            <a:r>
              <a:rPr lang="ru-RU" sz="2000" dirty="0" err="1" smtClean="0">
                <a:solidFill>
                  <a:srgbClr val="000099"/>
                </a:solidFill>
                <a:latin typeface="Times New Roman" panose="02020603050405020304" pitchFamily="18" charset="0"/>
                <a:cs typeface="Times New Roman" panose="02020603050405020304" pitchFamily="18" charset="0"/>
              </a:rPr>
              <a:t>біоелектричної</a:t>
            </a:r>
            <a:r>
              <a:rPr lang="ru-RU" sz="2000" dirty="0" smtClean="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активності</a:t>
            </a:r>
            <a:r>
              <a:rPr lang="ru-RU" sz="2000" dirty="0">
                <a:solidFill>
                  <a:srgbClr val="000099"/>
                </a:solidFill>
                <a:latin typeface="Times New Roman" panose="02020603050405020304" pitchFamily="18" charset="0"/>
                <a:cs typeface="Times New Roman" panose="02020603050405020304" pitchFamily="18" charset="0"/>
              </a:rPr>
              <a:t> головного </a:t>
            </a:r>
            <a:r>
              <a:rPr lang="ru-RU" sz="2000" dirty="0" err="1">
                <a:solidFill>
                  <a:srgbClr val="000099"/>
                </a:solidFill>
                <a:latin typeface="Times New Roman" panose="02020603050405020304" pitchFamily="18" charset="0"/>
                <a:cs typeface="Times New Roman" panose="02020603050405020304" pitchFamily="18" charset="0"/>
              </a:rPr>
              <a:t>мозку</a:t>
            </a:r>
            <a:r>
              <a:rPr lang="ru-RU" sz="2000" dirty="0">
                <a:solidFill>
                  <a:srgbClr val="000099"/>
                </a:solidFill>
                <a:latin typeface="Times New Roman" panose="02020603050405020304" pitchFamily="18" charset="0"/>
                <a:cs typeface="Times New Roman" panose="02020603050405020304" pitchFamily="18" charset="0"/>
              </a:rPr>
              <a:t>.</a:t>
            </a:r>
          </a:p>
          <a:p>
            <a:pPr marL="266700" indent="-266700">
              <a:lnSpc>
                <a:spcPct val="110000"/>
              </a:lnSpc>
            </a:pPr>
            <a:r>
              <a:rPr lang="ru-RU" sz="2000" dirty="0">
                <a:solidFill>
                  <a:srgbClr val="000099"/>
                </a:solidFill>
                <a:latin typeface="Times New Roman" panose="02020603050405020304" pitchFamily="18" charset="0"/>
                <a:cs typeface="Times New Roman" panose="02020603050405020304" pitchFamily="18" charset="0"/>
              </a:rPr>
              <a:t>5. За </a:t>
            </a:r>
            <a:r>
              <a:rPr lang="ru-RU" sz="2000" dirty="0" err="1">
                <a:solidFill>
                  <a:srgbClr val="000099"/>
                </a:solidFill>
                <a:latin typeface="Times New Roman" panose="02020603050405020304" pitchFamily="18" charset="0"/>
                <a:cs typeface="Times New Roman" panose="02020603050405020304" pitchFamily="18" charset="0"/>
              </a:rPr>
              <a:t>непрямими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даними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судити</a:t>
            </a:r>
            <a:r>
              <a:rPr lang="ru-RU" sz="2000" dirty="0">
                <a:solidFill>
                  <a:srgbClr val="000099"/>
                </a:solidFill>
                <a:latin typeface="Times New Roman" panose="02020603050405020304" pitchFamily="18" charset="0"/>
                <a:cs typeface="Times New Roman" panose="02020603050405020304" pitchFamily="18" charset="0"/>
              </a:rPr>
              <a:t> про </a:t>
            </a:r>
            <a:r>
              <a:rPr lang="ru-RU" sz="2000" dirty="0" err="1">
                <a:solidFill>
                  <a:srgbClr val="000099"/>
                </a:solidFill>
                <a:latin typeface="Times New Roman" panose="02020603050405020304" pitchFamily="18" charset="0"/>
                <a:cs typeface="Times New Roman" panose="02020603050405020304" pitchFamily="18" charset="0"/>
              </a:rPr>
              <a:t>зміну</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структури</a:t>
            </a:r>
            <a:r>
              <a:rPr lang="ru-RU" sz="2000" dirty="0">
                <a:solidFill>
                  <a:srgbClr val="000099"/>
                </a:solidFill>
                <a:latin typeface="Times New Roman" panose="02020603050405020304" pitchFamily="18" charset="0"/>
                <a:cs typeface="Times New Roman" panose="02020603050405020304" pitchFamily="18" charset="0"/>
              </a:rPr>
              <a:t> </a:t>
            </a:r>
            <a:r>
              <a:rPr lang="ru-RU" sz="2000" dirty="0" err="1">
                <a:solidFill>
                  <a:srgbClr val="000099"/>
                </a:solidFill>
                <a:latin typeface="Times New Roman" panose="02020603050405020304" pitchFamily="18" charset="0"/>
                <a:cs typeface="Times New Roman" panose="02020603050405020304" pitchFamily="18" charset="0"/>
              </a:rPr>
              <a:t>мозку</a:t>
            </a:r>
            <a:endParaRPr lang="ru-RU" sz="2000"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5" descr="nerv8"/>
          <p:cNvPicPr>
            <a:picLocks noChangeAspect="1" noChangeArrowheads="1"/>
          </p:cNvPicPr>
          <p:nvPr/>
        </p:nvPicPr>
        <p:blipFill>
          <a:blip r:embed="rId2" cstate="print"/>
          <a:srcRect/>
          <a:stretch>
            <a:fillRect/>
          </a:stretch>
        </p:blipFill>
        <p:spPr bwMode="auto">
          <a:xfrm>
            <a:off x="0" y="0"/>
            <a:ext cx="5105400" cy="3829050"/>
          </a:xfrm>
          <a:prstGeom prst="rect">
            <a:avLst/>
          </a:prstGeom>
          <a:noFill/>
          <a:ln w="9525">
            <a:noFill/>
            <a:miter lim="800000"/>
            <a:headEnd/>
            <a:tailEnd/>
          </a:ln>
        </p:spPr>
      </p:pic>
      <p:pic>
        <p:nvPicPr>
          <p:cNvPr id="58371" name="Picture 7" descr="5537"/>
          <p:cNvPicPr>
            <a:picLocks noChangeAspect="1" noChangeArrowheads="1"/>
          </p:cNvPicPr>
          <p:nvPr/>
        </p:nvPicPr>
        <p:blipFill>
          <a:blip r:embed="rId3" cstate="print"/>
          <a:srcRect/>
          <a:stretch>
            <a:fillRect/>
          </a:stretch>
        </p:blipFill>
        <p:spPr bwMode="auto">
          <a:xfrm>
            <a:off x="4419600" y="3048000"/>
            <a:ext cx="4724400" cy="3810000"/>
          </a:xfrm>
          <a:prstGeom prst="rect">
            <a:avLst/>
          </a:prstGeom>
          <a:noFill/>
          <a:ln w="9525">
            <a:noFill/>
            <a:miter lim="800000"/>
            <a:headEnd/>
            <a:tailEnd/>
          </a:ln>
        </p:spPr>
      </p:pic>
      <p:pic>
        <p:nvPicPr>
          <p:cNvPr id="58372" name="Picture 10" descr="pic_181_s"/>
          <p:cNvPicPr>
            <a:picLocks noChangeAspect="1" noChangeArrowheads="1"/>
          </p:cNvPicPr>
          <p:nvPr/>
        </p:nvPicPr>
        <p:blipFill>
          <a:blip r:embed="rId4" cstate="print"/>
          <a:srcRect/>
          <a:stretch>
            <a:fillRect/>
          </a:stretch>
        </p:blipFill>
        <p:spPr bwMode="auto">
          <a:xfrm>
            <a:off x="5105400" y="0"/>
            <a:ext cx="4038600" cy="3035300"/>
          </a:xfrm>
          <a:prstGeom prst="rect">
            <a:avLst/>
          </a:prstGeom>
          <a:noFill/>
          <a:ln w="9525">
            <a:noFill/>
            <a:miter lim="800000"/>
            <a:headEnd/>
            <a:tailEnd/>
          </a:ln>
        </p:spPr>
      </p:pic>
      <p:sp>
        <p:nvSpPr>
          <p:cNvPr id="58373" name="Rectangle 11"/>
          <p:cNvSpPr>
            <a:spLocks noChangeArrowheads="1"/>
          </p:cNvSpPr>
          <p:nvPr/>
        </p:nvSpPr>
        <p:spPr bwMode="auto">
          <a:xfrm>
            <a:off x="0" y="3784034"/>
            <a:ext cx="4572000" cy="2677656"/>
          </a:xfrm>
          <a:prstGeom prst="rect">
            <a:avLst/>
          </a:prstGeom>
          <a:noFill/>
          <a:ln w="9525">
            <a:noFill/>
            <a:miter lim="800000"/>
            <a:headEnd/>
            <a:tailEnd/>
          </a:ln>
        </p:spPr>
        <p:txBody>
          <a:bodyPr anchor="ctr">
            <a:spAutoFit/>
          </a:bodyPr>
          <a:lstStyle/>
          <a:p>
            <a:pPr eaLnBrk="0" hangingPunct="0"/>
            <a:r>
              <a:rPr lang="ru-RU" sz="2400" b="1" dirty="0" err="1">
                <a:solidFill>
                  <a:srgbClr val="0000FF"/>
                </a:solidFill>
              </a:rPr>
              <a:t>Електронейроміографія</a:t>
            </a:r>
            <a:r>
              <a:rPr lang="ru-RU" sz="2400" b="1" dirty="0">
                <a:solidFill>
                  <a:srgbClr val="0000FF"/>
                </a:solidFill>
              </a:rPr>
              <a:t> (ЕНМГ) - метод </a:t>
            </a:r>
            <a:r>
              <a:rPr lang="ru-RU" sz="2400" b="1" dirty="0" err="1">
                <a:solidFill>
                  <a:srgbClr val="0000FF"/>
                </a:solidFill>
              </a:rPr>
              <a:t>апаратного</a:t>
            </a:r>
            <a:r>
              <a:rPr lang="ru-RU" sz="2400" b="1" dirty="0">
                <a:solidFill>
                  <a:srgbClr val="0000FF"/>
                </a:solidFill>
              </a:rPr>
              <a:t> </a:t>
            </a:r>
            <a:r>
              <a:rPr lang="ru-RU" sz="2400" b="1" dirty="0" err="1">
                <a:solidFill>
                  <a:srgbClr val="0000FF"/>
                </a:solidFill>
              </a:rPr>
              <a:t>дослідження</a:t>
            </a:r>
            <a:r>
              <a:rPr lang="ru-RU" sz="2400" b="1" dirty="0">
                <a:solidFill>
                  <a:srgbClr val="0000FF"/>
                </a:solidFill>
              </a:rPr>
              <a:t>, в </a:t>
            </a:r>
            <a:r>
              <a:rPr lang="ru-RU" sz="2400" b="1" dirty="0" err="1">
                <a:solidFill>
                  <a:srgbClr val="0000FF"/>
                </a:solidFill>
              </a:rPr>
              <a:t>результаті</a:t>
            </a:r>
            <a:r>
              <a:rPr lang="ru-RU" sz="2400" b="1" dirty="0">
                <a:solidFill>
                  <a:srgbClr val="0000FF"/>
                </a:solidFill>
              </a:rPr>
              <a:t> </a:t>
            </a:r>
            <a:r>
              <a:rPr lang="ru-RU" sz="2400" b="1" dirty="0" err="1">
                <a:solidFill>
                  <a:srgbClr val="0000FF"/>
                </a:solidFill>
              </a:rPr>
              <a:t>якого</a:t>
            </a:r>
            <a:r>
              <a:rPr lang="ru-RU" sz="2400" b="1" dirty="0">
                <a:solidFill>
                  <a:srgbClr val="0000FF"/>
                </a:solidFill>
              </a:rPr>
              <a:t> </a:t>
            </a:r>
            <a:r>
              <a:rPr lang="ru-RU" sz="2400" b="1" dirty="0" err="1">
                <a:solidFill>
                  <a:srgbClr val="0000FF"/>
                </a:solidFill>
              </a:rPr>
              <a:t>визначається</a:t>
            </a:r>
            <a:r>
              <a:rPr lang="ru-RU" sz="2400" b="1" dirty="0">
                <a:solidFill>
                  <a:srgbClr val="0000FF"/>
                </a:solidFill>
              </a:rPr>
              <a:t> </a:t>
            </a:r>
            <a:r>
              <a:rPr lang="ru-RU" sz="2400" b="1" dirty="0" err="1">
                <a:solidFill>
                  <a:srgbClr val="0000FF"/>
                </a:solidFill>
              </a:rPr>
              <a:t>ступінь</a:t>
            </a:r>
            <a:r>
              <a:rPr lang="ru-RU" sz="2400" b="1" dirty="0">
                <a:solidFill>
                  <a:srgbClr val="0000FF"/>
                </a:solidFill>
              </a:rPr>
              <a:t> </a:t>
            </a:r>
            <a:r>
              <a:rPr lang="ru-RU" sz="2400" b="1" dirty="0" err="1">
                <a:solidFill>
                  <a:srgbClr val="0000FF"/>
                </a:solidFill>
              </a:rPr>
              <a:t>електричної</a:t>
            </a:r>
            <a:r>
              <a:rPr lang="ru-RU" sz="2400" b="1" dirty="0">
                <a:solidFill>
                  <a:srgbClr val="0000FF"/>
                </a:solidFill>
              </a:rPr>
              <a:t> </a:t>
            </a:r>
            <a:r>
              <a:rPr lang="ru-RU" sz="2400" b="1" dirty="0" err="1">
                <a:solidFill>
                  <a:srgbClr val="0000FF"/>
                </a:solidFill>
              </a:rPr>
              <a:t>активності</a:t>
            </a:r>
            <a:r>
              <a:rPr lang="ru-RU" sz="2400" b="1" dirty="0">
                <a:solidFill>
                  <a:srgbClr val="0000FF"/>
                </a:solidFill>
              </a:rPr>
              <a:t> </a:t>
            </a:r>
            <a:r>
              <a:rPr lang="ru-RU" sz="2400" b="1" dirty="0" err="1">
                <a:solidFill>
                  <a:srgbClr val="0000FF"/>
                </a:solidFill>
              </a:rPr>
              <a:t>м'язів</a:t>
            </a:r>
            <a:r>
              <a:rPr lang="ru-RU" sz="2400" b="1" dirty="0">
                <a:solidFill>
                  <a:srgbClr val="0000FF"/>
                </a:solidFill>
              </a:rPr>
              <a:t> і </a:t>
            </a:r>
            <a:r>
              <a:rPr lang="ru-RU" sz="2400" b="1" dirty="0" err="1">
                <a:solidFill>
                  <a:srgbClr val="0000FF"/>
                </a:solidFill>
              </a:rPr>
              <a:t>провідності</a:t>
            </a:r>
            <a:r>
              <a:rPr lang="ru-RU" sz="2400" b="1" dirty="0">
                <a:solidFill>
                  <a:srgbClr val="0000FF"/>
                </a:solidFill>
              </a:rPr>
              <a:t> </a:t>
            </a:r>
            <a:r>
              <a:rPr lang="ru-RU" sz="2400" b="1" dirty="0" err="1">
                <a:solidFill>
                  <a:srgbClr val="0000FF"/>
                </a:solidFill>
              </a:rPr>
              <a:t>нервових</a:t>
            </a:r>
            <a:r>
              <a:rPr lang="ru-RU" sz="2400" b="1" dirty="0">
                <a:solidFill>
                  <a:srgbClr val="0000FF"/>
                </a:solidFill>
              </a:rPr>
              <a:t> </a:t>
            </a:r>
            <a:r>
              <a:rPr lang="ru-RU" sz="2400" b="1" dirty="0" err="1">
                <a:solidFill>
                  <a:srgbClr val="0000FF"/>
                </a:solidFill>
              </a:rPr>
              <a:t>закінчень</a:t>
            </a:r>
            <a:endParaRPr lang="ru-RU" sz="2400" b="1" dirty="0">
              <a:solidFill>
                <a:srgbClr val="0000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7" descr="t111-8a"/>
          <p:cNvPicPr>
            <a:picLocks noChangeAspect="1" noChangeArrowheads="1"/>
          </p:cNvPicPr>
          <p:nvPr/>
        </p:nvPicPr>
        <p:blipFill>
          <a:blip r:embed="rId2" cstate="print"/>
          <a:srcRect/>
          <a:stretch>
            <a:fillRect/>
          </a:stretch>
        </p:blipFill>
        <p:spPr bwMode="auto">
          <a:xfrm>
            <a:off x="0" y="3895725"/>
            <a:ext cx="3733800" cy="2962275"/>
          </a:xfrm>
          <a:prstGeom prst="rect">
            <a:avLst/>
          </a:prstGeom>
          <a:noFill/>
          <a:ln w="9525">
            <a:noFill/>
            <a:miter lim="800000"/>
            <a:headEnd/>
            <a:tailEnd/>
          </a:ln>
        </p:spPr>
      </p:pic>
      <p:pic>
        <p:nvPicPr>
          <p:cNvPr id="62467" name="Picture 9" descr="normal"/>
          <p:cNvPicPr>
            <a:picLocks noChangeAspect="1" noChangeArrowheads="1"/>
          </p:cNvPicPr>
          <p:nvPr/>
        </p:nvPicPr>
        <p:blipFill>
          <a:blip r:embed="rId3" cstate="print"/>
          <a:srcRect/>
          <a:stretch>
            <a:fillRect/>
          </a:stretch>
        </p:blipFill>
        <p:spPr bwMode="auto">
          <a:xfrm>
            <a:off x="0" y="914400"/>
            <a:ext cx="2436813" cy="2971800"/>
          </a:xfrm>
          <a:prstGeom prst="rect">
            <a:avLst/>
          </a:prstGeom>
          <a:noFill/>
          <a:ln w="9525">
            <a:noFill/>
            <a:miter lim="800000"/>
            <a:headEnd/>
            <a:tailEnd/>
          </a:ln>
        </p:spPr>
      </p:pic>
      <p:pic>
        <p:nvPicPr>
          <p:cNvPr id="62468" name="Picture 14" descr="http://medprep.info/img/ail/1555_1555_2.jpg"/>
          <p:cNvPicPr>
            <a:picLocks noChangeAspect="1" noChangeArrowheads="1"/>
          </p:cNvPicPr>
          <p:nvPr/>
        </p:nvPicPr>
        <p:blipFill>
          <a:blip r:embed="rId4" cstate="print"/>
          <a:srcRect/>
          <a:stretch>
            <a:fillRect/>
          </a:stretch>
        </p:blipFill>
        <p:spPr bwMode="auto">
          <a:xfrm>
            <a:off x="3733800" y="3886200"/>
            <a:ext cx="2668588" cy="2971800"/>
          </a:xfrm>
          <a:prstGeom prst="rect">
            <a:avLst/>
          </a:prstGeom>
          <a:noFill/>
          <a:ln w="9525">
            <a:noFill/>
            <a:miter lim="800000"/>
            <a:headEnd/>
            <a:tailEnd/>
          </a:ln>
        </p:spPr>
      </p:pic>
      <p:pic>
        <p:nvPicPr>
          <p:cNvPr id="62469" name="Picture 12" descr="Аденома"/>
          <p:cNvPicPr>
            <a:picLocks noChangeAspect="1" noChangeArrowheads="1"/>
          </p:cNvPicPr>
          <p:nvPr/>
        </p:nvPicPr>
        <p:blipFill>
          <a:blip r:embed="rId5" cstate="print"/>
          <a:srcRect/>
          <a:stretch>
            <a:fillRect/>
          </a:stretch>
        </p:blipFill>
        <p:spPr bwMode="auto">
          <a:xfrm>
            <a:off x="5105400" y="0"/>
            <a:ext cx="4038600" cy="3025775"/>
          </a:xfrm>
          <a:prstGeom prst="rect">
            <a:avLst/>
          </a:prstGeom>
          <a:noFill/>
          <a:ln w="9525">
            <a:noFill/>
            <a:miter lim="800000"/>
            <a:headEnd/>
            <a:tailEnd/>
          </a:ln>
        </p:spPr>
      </p:pic>
      <p:pic>
        <p:nvPicPr>
          <p:cNvPr id="62470" name="Picture 5" descr="img_73"/>
          <p:cNvPicPr>
            <a:picLocks noChangeAspect="1" noChangeArrowheads="1"/>
          </p:cNvPicPr>
          <p:nvPr/>
        </p:nvPicPr>
        <p:blipFill>
          <a:blip r:embed="rId6" cstate="print"/>
          <a:srcRect/>
          <a:stretch>
            <a:fillRect/>
          </a:stretch>
        </p:blipFill>
        <p:spPr bwMode="auto">
          <a:xfrm>
            <a:off x="6183313" y="3200400"/>
            <a:ext cx="2960687" cy="3657600"/>
          </a:xfrm>
          <a:prstGeom prst="rect">
            <a:avLst/>
          </a:prstGeom>
          <a:noFill/>
          <a:ln w="9525">
            <a:noFill/>
            <a:miter lim="800000"/>
            <a:headEnd/>
            <a:tailEnd/>
          </a:ln>
        </p:spPr>
      </p:pic>
      <p:sp>
        <p:nvSpPr>
          <p:cNvPr id="124943" name="Rectangle 15"/>
          <p:cNvSpPr>
            <a:spLocks noChangeArrowheads="1"/>
          </p:cNvSpPr>
          <p:nvPr/>
        </p:nvSpPr>
        <p:spPr bwMode="auto">
          <a:xfrm>
            <a:off x="2362200" y="152400"/>
            <a:ext cx="4953000" cy="1600200"/>
          </a:xfrm>
          <a:prstGeom prst="rect">
            <a:avLst/>
          </a:prstGeom>
          <a:noFill/>
          <a:ln w="9525">
            <a:noFill/>
            <a:miter lim="800000"/>
            <a:headEnd/>
            <a:tailEnd/>
          </a:ln>
        </p:spPr>
        <p:txBody>
          <a:bodyPr anchor="ctr"/>
          <a:lstStyle/>
          <a:p>
            <a:pPr marL="514350" indent="-514350" eaLnBrk="0" hangingPunct="0">
              <a:buAutoNum type="arabicParenR"/>
            </a:pPr>
            <a:r>
              <a:rPr lang="ru-RU" sz="2600" b="1" i="1" dirty="0" smtClean="0">
                <a:solidFill>
                  <a:srgbClr val="FF0000"/>
                </a:solidFill>
                <a:effectLst>
                  <a:outerShdw blurRad="38100" dist="38100" dir="2700000" algn="tl">
                    <a:srgbClr val="FFFFFF"/>
                  </a:outerShdw>
                </a:effectLst>
              </a:rPr>
              <a:t>Переломи та </a:t>
            </a:r>
            <a:r>
              <a:rPr lang="ru-RU" sz="2600" b="1" i="1" dirty="0" err="1" smtClean="0">
                <a:solidFill>
                  <a:srgbClr val="FF0000"/>
                </a:solidFill>
                <a:effectLst>
                  <a:outerShdw blurRad="38100" dist="38100" dir="2700000" algn="tl">
                    <a:srgbClr val="FFFFFF"/>
                  </a:outerShdw>
                </a:effectLst>
              </a:rPr>
              <a:t>дефекти</a:t>
            </a:r>
            <a:r>
              <a:rPr lang="ru-RU" sz="2600" b="1" i="1" dirty="0" smtClean="0">
                <a:solidFill>
                  <a:srgbClr val="FF0000"/>
                </a:solidFill>
                <a:effectLst>
                  <a:outerShdw blurRad="38100" dist="38100" dir="2700000" algn="tl">
                    <a:srgbClr val="FFFFFF"/>
                  </a:outerShdw>
                </a:effectLst>
              </a:rPr>
              <a:t> </a:t>
            </a:r>
            <a:r>
              <a:rPr lang="ru-RU" sz="2600" b="1" i="1" dirty="0" err="1" smtClean="0">
                <a:solidFill>
                  <a:srgbClr val="FF0000"/>
                </a:solidFill>
                <a:effectLst>
                  <a:outerShdw blurRad="38100" dist="38100" dir="2700000" algn="tl">
                    <a:srgbClr val="FFFFFF"/>
                  </a:outerShdw>
                </a:effectLst>
              </a:rPr>
              <a:t>кісток</a:t>
            </a:r>
            <a:r>
              <a:rPr lang="ru-RU" sz="2600" b="1" i="1" dirty="0" smtClean="0">
                <a:solidFill>
                  <a:srgbClr val="FF0000"/>
                </a:solidFill>
                <a:effectLst>
                  <a:outerShdw blurRad="38100" dist="38100" dir="2700000" algn="tl">
                    <a:srgbClr val="FFFFFF"/>
                  </a:outerShdw>
                </a:effectLst>
              </a:rPr>
              <a:t> черепа</a:t>
            </a:r>
            <a:r>
              <a:rPr lang="ru-RU" sz="2600" b="1" i="1" dirty="0">
                <a:solidFill>
                  <a:srgbClr val="FF0000"/>
                </a:solidFill>
                <a:effectLst>
                  <a:outerShdw blurRad="38100" dist="38100" dir="2700000" algn="tl">
                    <a:srgbClr val="FFFFFF"/>
                  </a:outerShdw>
                </a:effectLst>
              </a:rPr>
              <a:t>; </a:t>
            </a:r>
          </a:p>
          <a:p>
            <a:pPr marL="514350" indent="-514350" eaLnBrk="0" hangingPunct="0">
              <a:buAutoNum type="arabicParenR"/>
            </a:pPr>
            <a:r>
              <a:rPr lang="ru-RU" sz="2600" b="1" i="1" dirty="0" err="1" smtClean="0">
                <a:solidFill>
                  <a:srgbClr val="FF0000"/>
                </a:solidFill>
                <a:effectLst>
                  <a:outerShdw blurRad="38100" dist="38100" dir="2700000" algn="tl">
                    <a:srgbClr val="FFFFFF"/>
                  </a:outerShdw>
                </a:effectLst>
              </a:rPr>
              <a:t>Гематосинус</a:t>
            </a:r>
            <a:r>
              <a:rPr lang="ru-RU" sz="2600" b="1" i="1" dirty="0">
                <a:solidFill>
                  <a:srgbClr val="FF0000"/>
                </a:solidFill>
                <a:effectLst>
                  <a:outerShdw blurRad="38100" dist="38100" dir="2700000" algn="tl">
                    <a:srgbClr val="FFFFFF"/>
                  </a:outerShdw>
                </a:effectLst>
              </a:rPr>
              <a:t>, </a:t>
            </a:r>
            <a:r>
              <a:rPr lang="ru-RU" sz="2600" b="1" i="1" dirty="0" err="1" smtClean="0">
                <a:solidFill>
                  <a:srgbClr val="FF0000"/>
                </a:solidFill>
                <a:effectLst>
                  <a:outerShdw blurRad="38100" dist="38100" dir="2700000" algn="tl">
                    <a:srgbClr val="FFFFFF"/>
                  </a:outerShdw>
                </a:effectLst>
              </a:rPr>
              <a:t>синуїт</a:t>
            </a:r>
            <a:r>
              <a:rPr lang="ru-RU" sz="2600" b="1" i="1" dirty="0">
                <a:solidFill>
                  <a:srgbClr val="FF0000"/>
                </a:solidFill>
                <a:effectLst>
                  <a:outerShdw blurRad="38100" dist="38100" dir="2700000" algn="tl">
                    <a:srgbClr val="FFFFFF"/>
                  </a:outerShdw>
                </a:effectLst>
              </a:rPr>
              <a:t>; </a:t>
            </a:r>
          </a:p>
          <a:p>
            <a:pPr eaLnBrk="0" hangingPunct="0"/>
            <a:r>
              <a:rPr lang="ru-RU" sz="2600" b="1" i="1" dirty="0" smtClean="0">
                <a:solidFill>
                  <a:srgbClr val="FF0000"/>
                </a:solidFill>
                <a:effectLst>
                  <a:outerShdw blurRad="38100" dist="38100" dir="2700000" algn="tl">
                    <a:srgbClr val="FFFFFF"/>
                  </a:outerShdw>
                </a:effectLst>
              </a:rPr>
              <a:t>3) </a:t>
            </a:r>
            <a:r>
              <a:rPr lang="ru-RU" sz="2600" b="1" i="1" dirty="0" err="1" smtClean="0">
                <a:solidFill>
                  <a:srgbClr val="FF0000"/>
                </a:solidFill>
                <a:effectLst>
                  <a:outerShdw blurRad="38100" dist="38100" dir="2700000" algn="tl">
                    <a:srgbClr val="FFFFFF"/>
                  </a:outerShdw>
                </a:effectLst>
              </a:rPr>
              <a:t>Пневмоцефалію</a:t>
            </a:r>
            <a:r>
              <a:rPr lang="ru-RU" sz="2600" b="1" i="1" dirty="0" err="1">
                <a:solidFill>
                  <a:srgbClr val="FF0000"/>
                </a:solidFill>
                <a:effectLst>
                  <a:outerShdw blurRad="38100" dist="38100" dir="2700000" algn="tl">
                    <a:srgbClr val="FFFFFF"/>
                  </a:outerShdw>
                </a:effectLst>
              </a:rPr>
              <a:t>я</a:t>
            </a:r>
            <a:endParaRPr lang="ru-RU" sz="2600" b="1" i="1" dirty="0">
              <a:solidFill>
                <a:srgbClr val="FF0000"/>
              </a:solidFill>
              <a:effectLst>
                <a:outerShdw blurRad="38100" dist="38100" dir="2700000" algn="tl">
                  <a:srgbClr val="FFFFFF"/>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36007" y="3459529"/>
            <a:ext cx="4419600" cy="3527425"/>
          </a:xfrm>
          <a:prstGeom prst="rect">
            <a:avLst/>
          </a:prstGeom>
          <a:noFill/>
          <a:ln w="9525">
            <a:no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6196641" y="63151"/>
            <a:ext cx="2928937" cy="3124200"/>
          </a:xfrm>
          <a:prstGeom prst="rect">
            <a:avLst/>
          </a:prstGeom>
          <a:noFill/>
          <a:ln w="9525">
            <a:noFill/>
            <a:miter lim="800000"/>
            <a:headEnd/>
            <a:tailEnd/>
          </a:ln>
        </p:spPr>
      </p:pic>
      <p:pic>
        <p:nvPicPr>
          <p:cNvPr id="63492" name="Picture 4"/>
          <p:cNvPicPr>
            <a:picLocks noChangeAspect="1" noChangeArrowheads="1"/>
          </p:cNvPicPr>
          <p:nvPr/>
        </p:nvPicPr>
        <p:blipFill>
          <a:blip r:embed="rId4" cstate="print"/>
          <a:srcRect/>
          <a:stretch>
            <a:fillRect/>
          </a:stretch>
        </p:blipFill>
        <p:spPr bwMode="auto">
          <a:xfrm>
            <a:off x="0" y="0"/>
            <a:ext cx="4419600" cy="3287713"/>
          </a:xfrm>
          <a:prstGeom prst="rect">
            <a:avLst/>
          </a:prstGeom>
          <a:noFill/>
          <a:ln w="9525">
            <a:noFill/>
            <a:miter lim="800000"/>
            <a:headEnd/>
            <a:tailEnd/>
          </a:ln>
        </p:spPr>
      </p:pic>
      <p:sp>
        <p:nvSpPr>
          <p:cNvPr id="120837" name="Rectangle 5"/>
          <p:cNvSpPr>
            <a:spLocks noChangeArrowheads="1"/>
          </p:cNvSpPr>
          <p:nvPr/>
        </p:nvSpPr>
        <p:spPr bwMode="auto">
          <a:xfrm>
            <a:off x="685800" y="457200"/>
            <a:ext cx="3200400" cy="400110"/>
          </a:xfrm>
          <a:prstGeom prst="rect">
            <a:avLst/>
          </a:prstGeom>
          <a:noFill/>
          <a:ln w="9525">
            <a:noFill/>
            <a:miter lim="800000"/>
            <a:headEnd/>
            <a:tailEnd/>
          </a:ln>
          <a:effectLst/>
        </p:spPr>
        <p:txBody>
          <a:bodyPr wrap="square">
            <a:spAutoFit/>
          </a:bodyPr>
          <a:lstStyle/>
          <a:p>
            <a:pPr>
              <a:defRPr/>
            </a:pPr>
            <a:r>
              <a:rPr lang="ru-RU" sz="2000" b="1" i="1" dirty="0" err="1">
                <a:solidFill>
                  <a:srgbClr val="0000FF"/>
                </a:solidFill>
                <a:effectLst>
                  <a:outerShdw blurRad="38100" dist="38100" dir="2700000" algn="tl">
                    <a:srgbClr val="808080"/>
                  </a:outerShdw>
                </a:effectLst>
              </a:rPr>
              <a:t>металевий</a:t>
            </a:r>
            <a:r>
              <a:rPr lang="ru-RU" sz="2000" b="1" i="1" dirty="0">
                <a:solidFill>
                  <a:srgbClr val="0000FF"/>
                </a:solidFill>
                <a:effectLst>
                  <a:outerShdw blurRad="38100" dist="38100" dir="2700000" algn="tl">
                    <a:srgbClr val="808080"/>
                  </a:outerShdw>
                </a:effectLst>
              </a:rPr>
              <a:t> осколок</a:t>
            </a:r>
          </a:p>
        </p:txBody>
      </p:sp>
      <p:sp>
        <p:nvSpPr>
          <p:cNvPr id="120838" name="Rectangle 6"/>
          <p:cNvSpPr>
            <a:spLocks noChangeArrowheads="1"/>
          </p:cNvSpPr>
          <p:nvPr/>
        </p:nvSpPr>
        <p:spPr bwMode="auto">
          <a:xfrm>
            <a:off x="1447800" y="4876800"/>
            <a:ext cx="771301" cy="400110"/>
          </a:xfrm>
          <a:prstGeom prst="rect">
            <a:avLst/>
          </a:prstGeom>
          <a:noFill/>
          <a:ln w="9525">
            <a:noFill/>
            <a:miter lim="800000"/>
            <a:headEnd/>
            <a:tailEnd/>
          </a:ln>
          <a:effectLst/>
        </p:spPr>
        <p:txBody>
          <a:bodyPr wrap="none">
            <a:spAutoFit/>
          </a:bodyPr>
          <a:lstStyle/>
          <a:p>
            <a:pPr>
              <a:defRPr/>
            </a:pPr>
            <a:r>
              <a:rPr lang="uk-UA" sz="2000" b="1" i="1" dirty="0" smtClean="0">
                <a:solidFill>
                  <a:srgbClr val="0000FF"/>
                </a:solidFill>
                <a:effectLst>
                  <a:outerShdw blurRad="38100" dist="38100" dir="2700000" algn="tl">
                    <a:srgbClr val="FFFFFF"/>
                  </a:outerShdw>
                </a:effectLst>
              </a:rPr>
              <a:t>куля</a:t>
            </a:r>
            <a:endParaRPr lang="ru-RU" sz="2000" b="1" i="1" dirty="0">
              <a:solidFill>
                <a:srgbClr val="0000FF"/>
              </a:solidFill>
              <a:effectLst>
                <a:outerShdw blurRad="38100" dist="38100" dir="2700000" algn="tl">
                  <a:srgbClr val="FFFFFF"/>
                </a:outerShdw>
              </a:effectLst>
            </a:endParaRPr>
          </a:p>
        </p:txBody>
      </p:sp>
      <p:sp>
        <p:nvSpPr>
          <p:cNvPr id="120839" name="Rectangle 7"/>
          <p:cNvSpPr>
            <a:spLocks noChangeArrowheads="1"/>
          </p:cNvSpPr>
          <p:nvPr/>
        </p:nvSpPr>
        <p:spPr bwMode="auto">
          <a:xfrm>
            <a:off x="6435837" y="349220"/>
            <a:ext cx="2450543" cy="400110"/>
          </a:xfrm>
          <a:prstGeom prst="rect">
            <a:avLst/>
          </a:prstGeom>
          <a:noFill/>
          <a:ln w="9525">
            <a:noFill/>
            <a:miter lim="800000"/>
            <a:headEnd/>
            <a:tailEnd/>
          </a:ln>
          <a:effectLst/>
        </p:spPr>
        <p:txBody>
          <a:bodyPr wrap="none">
            <a:spAutoFit/>
          </a:bodyPr>
          <a:lstStyle/>
          <a:p>
            <a:pPr>
              <a:defRPr/>
            </a:pPr>
            <a:r>
              <a:rPr lang="ru-RU" sz="2000" b="1" i="1" dirty="0" err="1">
                <a:solidFill>
                  <a:srgbClr val="0000FF"/>
                </a:solidFill>
                <a:effectLst>
                  <a:outerShdw blurRad="38100" dist="38100" dir="2700000" algn="tl">
                    <a:srgbClr val="FFFFFF"/>
                  </a:outerShdw>
                </a:effectLst>
              </a:rPr>
              <a:t>м</a:t>
            </a:r>
            <a:r>
              <a:rPr lang="ru-RU" sz="2000" b="1" i="1" dirty="0" err="1" smtClean="0">
                <a:solidFill>
                  <a:srgbClr val="0000FF"/>
                </a:solidFill>
                <a:effectLst>
                  <a:outerShdw blurRad="38100" dist="38100" dir="2700000" algn="tl">
                    <a:srgbClr val="FFFFFF"/>
                  </a:outerShdw>
                </a:effectLst>
              </a:rPr>
              <a:t>еталева</a:t>
            </a:r>
            <a:r>
              <a:rPr lang="ru-RU" sz="2000" b="1" i="1" dirty="0" smtClean="0">
                <a:solidFill>
                  <a:srgbClr val="0000FF"/>
                </a:solidFill>
                <a:effectLst>
                  <a:outerShdw blurRad="38100" dist="38100" dir="2700000" algn="tl">
                    <a:srgbClr val="FFFFFF"/>
                  </a:outerShdw>
                </a:effectLst>
              </a:rPr>
              <a:t>  </a:t>
            </a:r>
            <a:r>
              <a:rPr lang="ru-RU" sz="2000" b="1" i="1" dirty="0">
                <a:solidFill>
                  <a:srgbClr val="0000FF"/>
                </a:solidFill>
                <a:effectLst>
                  <a:outerShdw blurRad="38100" dist="38100" dir="2700000" algn="tl">
                    <a:srgbClr val="FFFFFF"/>
                  </a:outerShdw>
                </a:effectLst>
              </a:rPr>
              <a:t>труба</a:t>
            </a:r>
          </a:p>
        </p:txBody>
      </p:sp>
      <p:sp>
        <p:nvSpPr>
          <p:cNvPr id="120840" name="Rectangle 8"/>
          <p:cNvSpPr>
            <a:spLocks noGrp="1" noChangeArrowheads="1"/>
          </p:cNvSpPr>
          <p:nvPr>
            <p:ph type="title"/>
          </p:nvPr>
        </p:nvSpPr>
        <p:spPr>
          <a:xfrm>
            <a:off x="4114800" y="1676400"/>
            <a:ext cx="2971800" cy="1219200"/>
          </a:xfrm>
        </p:spPr>
        <p:txBody>
          <a:bodyPr>
            <a:normAutofit fontScale="90000"/>
          </a:bodyPr>
          <a:lstStyle/>
          <a:p>
            <a:pPr algn="l"/>
            <a:r>
              <a:rPr lang="ru-RU" sz="2600" b="1" i="1" dirty="0" smtClean="0">
                <a:solidFill>
                  <a:srgbClr val="FF0000"/>
                </a:solidFill>
                <a:effectLst>
                  <a:outerShdw blurRad="38100" dist="38100" dir="2700000" algn="tl">
                    <a:srgbClr val="FFFFFF"/>
                  </a:outerShdw>
                </a:effectLst>
              </a:rPr>
              <a:t>4)</a:t>
            </a:r>
            <a:r>
              <a:rPr lang="en-US" sz="2600" b="1" i="1" dirty="0" smtClean="0">
                <a:solidFill>
                  <a:srgbClr val="FF0000"/>
                </a:solidFill>
                <a:effectLst>
                  <a:outerShdw blurRad="38100" dist="38100" dir="2700000" algn="tl">
                    <a:srgbClr val="FFFFFF"/>
                  </a:outerShdw>
                </a:effectLst>
              </a:rPr>
              <a:t> </a:t>
            </a:r>
            <a:r>
              <a:rPr lang="ru-RU" sz="2600" b="1" i="1" dirty="0" err="1">
                <a:solidFill>
                  <a:srgbClr val="FF0000"/>
                </a:solidFill>
                <a:effectLst>
                  <a:outerShdw blurRad="38100" dist="38100" dir="2700000" algn="tl">
                    <a:srgbClr val="FFFFFF"/>
                  </a:outerShdw>
                </a:effectLst>
              </a:rPr>
              <a:t>Сторонні</a:t>
            </a:r>
            <a:r>
              <a:rPr lang="ru-RU" sz="2600" b="1" i="1" dirty="0">
                <a:solidFill>
                  <a:srgbClr val="FF0000"/>
                </a:solidFill>
                <a:effectLst>
                  <a:outerShdw blurRad="38100" dist="38100" dir="2700000" algn="tl">
                    <a:srgbClr val="FFFFFF"/>
                  </a:outerShdw>
                </a:effectLst>
              </a:rPr>
              <a:t> </a:t>
            </a:r>
            <a:r>
              <a:rPr lang="ru-RU" sz="2600" b="1" i="1" dirty="0" err="1">
                <a:solidFill>
                  <a:srgbClr val="FF0000"/>
                </a:solidFill>
                <a:effectLst>
                  <a:outerShdw blurRad="38100" dist="38100" dir="2700000" algn="tl">
                    <a:srgbClr val="FFFFFF"/>
                  </a:outerShdw>
                </a:effectLst>
              </a:rPr>
              <a:t>тіла</a:t>
            </a:r>
            <a:r>
              <a:rPr lang="ru-RU" sz="2600" b="1" i="1" dirty="0">
                <a:solidFill>
                  <a:srgbClr val="FF0000"/>
                </a:solidFill>
                <a:effectLst>
                  <a:outerShdw blurRad="38100" dist="38100" dir="2700000" algn="tl">
                    <a:srgbClr val="FFFFFF"/>
                  </a:outerShdw>
                </a:effectLst>
              </a:rPr>
              <a:t> в </a:t>
            </a:r>
            <a:r>
              <a:rPr lang="ru-RU" sz="2600" b="1" i="1" dirty="0" err="1">
                <a:solidFill>
                  <a:srgbClr val="FF0000"/>
                </a:solidFill>
                <a:effectLst>
                  <a:outerShdw blurRad="38100" dist="38100" dir="2700000" algn="tl">
                    <a:srgbClr val="FFFFFF"/>
                  </a:outerShdw>
                </a:effectLst>
              </a:rPr>
              <a:t>порожнині</a:t>
            </a:r>
            <a:r>
              <a:rPr lang="ru-RU" sz="2600" b="1" i="1" dirty="0">
                <a:solidFill>
                  <a:srgbClr val="FF0000"/>
                </a:solidFill>
                <a:effectLst>
                  <a:outerShdw blurRad="38100" dist="38100" dir="2700000" algn="tl">
                    <a:srgbClr val="FFFFFF"/>
                  </a:outerShdw>
                </a:effectLst>
              </a:rPr>
              <a:t> черепа</a:t>
            </a:r>
            <a:endParaRPr lang="ru-RU" sz="2600" b="1" i="1" dirty="0" smtClean="0">
              <a:solidFill>
                <a:srgbClr val="FF0000"/>
              </a:solidFill>
              <a:effectLst>
                <a:outerShdw blurRad="38100" dist="38100" dir="2700000" algn="tl">
                  <a:srgbClr val="FFFFFF"/>
                </a:outerShdw>
              </a:effectLst>
            </a:endParaRPr>
          </a:p>
        </p:txBody>
      </p:sp>
      <p:pic>
        <p:nvPicPr>
          <p:cNvPr id="63497" name="Picture 9" descr="5447"/>
          <p:cNvPicPr>
            <a:picLocks noChangeAspect="1" noChangeArrowheads="1"/>
          </p:cNvPicPr>
          <p:nvPr/>
        </p:nvPicPr>
        <p:blipFill>
          <a:blip r:embed="rId5" cstate="print"/>
          <a:srcRect/>
          <a:stretch>
            <a:fillRect/>
          </a:stretch>
        </p:blipFill>
        <p:spPr bwMode="auto">
          <a:xfrm>
            <a:off x="4784168" y="3330575"/>
            <a:ext cx="3694113" cy="3527425"/>
          </a:xfrm>
          <a:prstGeom prst="rect">
            <a:avLst/>
          </a:prstGeom>
          <a:noFill/>
          <a:ln w="9525">
            <a:noFill/>
            <a:miter lim="800000"/>
            <a:headEnd/>
            <a:tailEnd/>
          </a:ln>
        </p:spPr>
      </p:pic>
      <p:sp>
        <p:nvSpPr>
          <p:cNvPr id="120842" name="Rectangle 10"/>
          <p:cNvSpPr>
            <a:spLocks noChangeArrowheads="1"/>
          </p:cNvSpPr>
          <p:nvPr/>
        </p:nvSpPr>
        <p:spPr bwMode="auto">
          <a:xfrm>
            <a:off x="6096000" y="3505200"/>
            <a:ext cx="1027113" cy="396875"/>
          </a:xfrm>
          <a:prstGeom prst="rect">
            <a:avLst/>
          </a:prstGeom>
          <a:noFill/>
          <a:ln w="9525">
            <a:noFill/>
            <a:miter lim="800000"/>
            <a:headEnd/>
            <a:tailEnd/>
          </a:ln>
          <a:effectLst/>
        </p:spPr>
        <p:txBody>
          <a:bodyPr wrap="none">
            <a:spAutoFit/>
          </a:bodyPr>
          <a:lstStyle/>
          <a:p>
            <a:pPr>
              <a:defRPr/>
            </a:pPr>
            <a:r>
              <a:rPr lang="ru-RU" sz="2000" b="1" i="1" dirty="0">
                <a:solidFill>
                  <a:srgbClr val="0000FF"/>
                </a:solidFill>
                <a:effectLst>
                  <a:outerShdw blurRad="38100" dist="38100" dir="2700000" algn="tl">
                    <a:srgbClr val="FFFFFF"/>
                  </a:outerShdw>
                </a:effectLst>
              </a:rPr>
              <a:t>Шуруп</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4" descr="Миелография"/>
          <p:cNvPicPr>
            <a:picLocks noChangeAspect="1" noChangeArrowheads="1"/>
          </p:cNvPicPr>
          <p:nvPr/>
        </p:nvPicPr>
        <p:blipFill>
          <a:blip r:embed="rId2" cstate="print"/>
          <a:srcRect/>
          <a:stretch>
            <a:fillRect/>
          </a:stretch>
        </p:blipFill>
        <p:spPr bwMode="auto">
          <a:xfrm>
            <a:off x="0" y="0"/>
            <a:ext cx="3929063" cy="6858000"/>
          </a:xfrm>
          <a:prstGeom prst="rect">
            <a:avLst/>
          </a:prstGeom>
          <a:noFill/>
          <a:ln w="9525">
            <a:noFill/>
            <a:miter lim="800000"/>
            <a:headEnd/>
            <a:tailEnd/>
          </a:ln>
        </p:spPr>
      </p:pic>
      <p:sp>
        <p:nvSpPr>
          <p:cNvPr id="64515" name="Rectangle 5"/>
          <p:cNvSpPr>
            <a:spLocks noChangeArrowheads="1"/>
          </p:cNvSpPr>
          <p:nvPr/>
        </p:nvSpPr>
        <p:spPr bwMode="auto">
          <a:xfrm>
            <a:off x="3978166" y="1752600"/>
            <a:ext cx="4953000" cy="3886200"/>
          </a:xfrm>
          <a:prstGeom prst="rect">
            <a:avLst/>
          </a:prstGeom>
          <a:noFill/>
          <a:ln w="9525">
            <a:noFill/>
            <a:miter lim="800000"/>
            <a:headEnd/>
            <a:tailEnd/>
          </a:ln>
        </p:spPr>
        <p:txBody>
          <a:bodyPr/>
          <a:lstStyle/>
          <a:p>
            <a:pPr marL="357188" indent="-357188" eaLnBrk="0" hangingPunct="0">
              <a:spcBef>
                <a:spcPct val="20000"/>
              </a:spcBef>
              <a:buFontTx/>
              <a:buAutoNum type="arabicPeriod"/>
            </a:pPr>
            <a:r>
              <a:rPr lang="uk-UA" sz="3200" dirty="0" smtClean="0">
                <a:solidFill>
                  <a:srgbClr val="FFFF00"/>
                </a:solidFill>
              </a:rPr>
              <a:t>Спинний мозок;</a:t>
            </a:r>
          </a:p>
          <a:p>
            <a:pPr marL="357188" indent="-357188" eaLnBrk="0" hangingPunct="0">
              <a:spcBef>
                <a:spcPct val="20000"/>
              </a:spcBef>
              <a:buFontTx/>
              <a:buAutoNum type="arabicPeriod"/>
            </a:pPr>
            <a:r>
              <a:rPr lang="uk-UA" sz="3200" dirty="0" smtClean="0">
                <a:solidFill>
                  <a:srgbClr val="FFFF00"/>
                </a:solidFill>
              </a:rPr>
              <a:t>Контраст в </a:t>
            </a:r>
            <a:r>
              <a:rPr lang="uk-UA" sz="3200" dirty="0" err="1" smtClean="0">
                <a:solidFill>
                  <a:srgbClr val="FFFF00"/>
                </a:solidFill>
              </a:rPr>
              <a:t>субарахноїдальному</a:t>
            </a:r>
            <a:r>
              <a:rPr lang="uk-UA" sz="3200" dirty="0" smtClean="0">
                <a:solidFill>
                  <a:srgbClr val="FFFF00"/>
                </a:solidFill>
              </a:rPr>
              <a:t> просторі;</a:t>
            </a:r>
          </a:p>
          <a:p>
            <a:pPr marL="357188" indent="-357188" eaLnBrk="0" hangingPunct="0">
              <a:spcBef>
                <a:spcPct val="20000"/>
              </a:spcBef>
              <a:buFontTx/>
              <a:buAutoNum type="arabicPeriod"/>
            </a:pPr>
            <a:r>
              <a:rPr lang="uk-UA" sz="3200" dirty="0" err="1" smtClean="0">
                <a:solidFill>
                  <a:srgbClr val="FFFF00"/>
                </a:solidFill>
              </a:rPr>
              <a:t>Міжхребцевий</a:t>
            </a:r>
            <a:r>
              <a:rPr lang="uk-UA" sz="3200" dirty="0" smtClean="0">
                <a:solidFill>
                  <a:srgbClr val="FFFF00"/>
                </a:solidFill>
              </a:rPr>
              <a:t> диск;</a:t>
            </a:r>
          </a:p>
          <a:p>
            <a:pPr marL="357188" indent="-357188" eaLnBrk="0" hangingPunct="0">
              <a:spcBef>
                <a:spcPct val="20000"/>
              </a:spcBef>
              <a:buFontTx/>
              <a:buAutoNum type="arabicPeriod"/>
            </a:pPr>
            <a:r>
              <a:rPr lang="uk-UA" sz="3200" dirty="0" smtClean="0">
                <a:solidFill>
                  <a:srgbClr val="FFFF00"/>
                </a:solidFill>
              </a:rPr>
              <a:t>Корінці кінського хвоста</a:t>
            </a:r>
            <a:endParaRPr lang="uk-UA" sz="3200" dirty="0">
              <a:solidFill>
                <a:srgbClr val="FFFF00"/>
              </a:solidFill>
            </a:endParaRPr>
          </a:p>
        </p:txBody>
      </p:sp>
      <p:sp>
        <p:nvSpPr>
          <p:cNvPr id="129030" name="Rectangle 6"/>
          <p:cNvSpPr>
            <a:spLocks noChangeArrowheads="1"/>
          </p:cNvSpPr>
          <p:nvPr/>
        </p:nvSpPr>
        <p:spPr bwMode="auto">
          <a:xfrm>
            <a:off x="3962400" y="228600"/>
            <a:ext cx="4953000" cy="685800"/>
          </a:xfrm>
          <a:prstGeom prst="rect">
            <a:avLst/>
          </a:prstGeom>
          <a:noFill/>
          <a:ln w="9525">
            <a:noFill/>
            <a:miter lim="800000"/>
            <a:headEnd/>
            <a:tailEnd/>
          </a:ln>
        </p:spPr>
        <p:txBody>
          <a:bodyPr anchor="ctr"/>
          <a:lstStyle/>
          <a:p>
            <a:pPr eaLnBrk="0" hangingPunct="0">
              <a:defRPr/>
            </a:pPr>
            <a:r>
              <a:rPr lang="ru-RU" sz="4600" b="1" i="1" dirty="0" err="1" smtClean="0">
                <a:solidFill>
                  <a:srgbClr val="FF0000"/>
                </a:solidFill>
                <a:effectLst>
                  <a:outerShdw blurRad="38100" dist="38100" dir="2700000" algn="tl">
                    <a:srgbClr val="FFFFFF"/>
                  </a:outerShdw>
                </a:effectLst>
              </a:rPr>
              <a:t>Мієлографія</a:t>
            </a:r>
            <a:endParaRPr lang="ru-RU" sz="4600" b="1" i="1" dirty="0">
              <a:solidFill>
                <a:srgbClr val="FF0000"/>
              </a:solidFill>
              <a:effectLst>
                <a:outerShdw blurRad="38100" dist="38100" dir="2700000" algn="tl">
                  <a:srgbClr val="FFFFFF"/>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Миелография с блоком"/>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1076" name="Rectangle 4"/>
          <p:cNvSpPr>
            <a:spLocks noGrp="1" noChangeArrowheads="1"/>
          </p:cNvSpPr>
          <p:nvPr>
            <p:ph type="title"/>
          </p:nvPr>
        </p:nvSpPr>
        <p:spPr>
          <a:xfrm>
            <a:off x="2438400" y="228600"/>
            <a:ext cx="3886200" cy="715963"/>
          </a:xfrm>
        </p:spPr>
        <p:txBody>
          <a:bodyPr/>
          <a:lstStyle/>
          <a:p>
            <a:pPr>
              <a:defRPr/>
            </a:pPr>
            <a:r>
              <a:rPr lang="ru-RU" sz="3800" b="1" i="1" dirty="0" err="1" smtClean="0">
                <a:solidFill>
                  <a:srgbClr val="FF0000"/>
                </a:solidFill>
                <a:effectLst>
                  <a:outerShdw blurRad="38100" dist="38100" dir="2700000" algn="tl">
                    <a:srgbClr val="000000"/>
                  </a:outerShdw>
                </a:effectLst>
              </a:rPr>
              <a:t>Мієлографія</a:t>
            </a:r>
            <a:endParaRPr lang="ru-RU" sz="3800" b="1" i="1" dirty="0" smtClean="0">
              <a:solidFill>
                <a:srgbClr val="FF0000"/>
              </a:solidFill>
              <a:effectLst>
                <a:outerShdw blurRad="38100" dist="38100" dir="2700000" algn="tl">
                  <a:srgbClr val="000000"/>
                </a:outerShdw>
              </a:effectLst>
            </a:endParaRPr>
          </a:p>
        </p:txBody>
      </p:sp>
      <p:sp>
        <p:nvSpPr>
          <p:cNvPr id="131078" name="Rectangle 6"/>
          <p:cNvSpPr>
            <a:spLocks noChangeArrowheads="1"/>
          </p:cNvSpPr>
          <p:nvPr/>
        </p:nvSpPr>
        <p:spPr bwMode="auto">
          <a:xfrm>
            <a:off x="0" y="5866170"/>
            <a:ext cx="4210896" cy="523220"/>
          </a:xfrm>
          <a:prstGeom prst="rect">
            <a:avLst/>
          </a:prstGeom>
          <a:noFill/>
          <a:ln w="9525">
            <a:noFill/>
            <a:miter lim="800000"/>
            <a:headEnd/>
            <a:tailEnd/>
          </a:ln>
          <a:effectLst/>
        </p:spPr>
        <p:txBody>
          <a:bodyPr wrap="none">
            <a:spAutoFit/>
          </a:bodyPr>
          <a:lstStyle/>
          <a:p>
            <a:pPr>
              <a:defRPr/>
            </a:pPr>
            <a:r>
              <a:rPr lang="ru-RU" sz="2800" i="1" dirty="0" err="1" smtClean="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Частковий</a:t>
            </a:r>
            <a:r>
              <a:rPr lang="ru-RU" sz="2800" i="1" dirty="0" smtClean="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800" i="1" dirty="0" err="1" smtClean="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лікворний</a:t>
            </a:r>
            <a:r>
              <a:rPr lang="ru-RU" sz="2800" i="1" dirty="0" smtClean="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800" i="1" dirty="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блок</a:t>
            </a:r>
          </a:p>
        </p:txBody>
      </p:sp>
      <p:sp>
        <p:nvSpPr>
          <p:cNvPr id="131080" name="Rectangle 8"/>
          <p:cNvSpPr>
            <a:spLocks noChangeArrowheads="1"/>
          </p:cNvSpPr>
          <p:nvPr/>
        </p:nvSpPr>
        <p:spPr bwMode="auto">
          <a:xfrm>
            <a:off x="5029200" y="5927725"/>
            <a:ext cx="3649076" cy="523220"/>
          </a:xfrm>
          <a:prstGeom prst="rect">
            <a:avLst/>
          </a:prstGeom>
          <a:noFill/>
          <a:ln w="9525">
            <a:noFill/>
            <a:miter lim="800000"/>
            <a:headEnd/>
            <a:tailEnd/>
          </a:ln>
          <a:effectLst/>
        </p:spPr>
        <p:txBody>
          <a:bodyPr wrap="none">
            <a:spAutoFit/>
          </a:bodyPr>
          <a:lstStyle/>
          <a:p>
            <a:pPr>
              <a:defRPr/>
            </a:pPr>
            <a:r>
              <a:rPr lang="ru-RU" sz="2800" i="1" dirty="0" err="1">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Повний</a:t>
            </a:r>
            <a:r>
              <a:rPr lang="ru-RU" sz="2800" i="1" dirty="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800" i="1" dirty="0" err="1" smtClean="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лікворний</a:t>
            </a:r>
            <a:r>
              <a:rPr lang="ru-RU" sz="2800" i="1" dirty="0" smtClean="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800" i="1" dirty="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блок</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7" descr="Вдавленный перелом"/>
          <p:cNvPicPr>
            <a:picLocks noChangeAspect="1" noChangeArrowheads="1"/>
          </p:cNvPicPr>
          <p:nvPr/>
        </p:nvPicPr>
        <p:blipFill>
          <a:blip r:embed="rId2" cstate="print"/>
          <a:srcRect/>
          <a:stretch>
            <a:fillRect/>
          </a:stretch>
        </p:blipFill>
        <p:spPr bwMode="auto">
          <a:xfrm>
            <a:off x="0" y="3884613"/>
            <a:ext cx="3352800" cy="2973387"/>
          </a:xfrm>
          <a:prstGeom prst="rect">
            <a:avLst/>
          </a:prstGeom>
          <a:noFill/>
          <a:ln w="9525">
            <a:noFill/>
            <a:miter lim="800000"/>
            <a:headEnd/>
            <a:tailEnd/>
          </a:ln>
        </p:spPr>
      </p:pic>
      <p:pic>
        <p:nvPicPr>
          <p:cNvPr id="66563" name="Picture 2"/>
          <p:cNvPicPr>
            <a:picLocks noChangeAspect="1" noChangeArrowheads="1"/>
          </p:cNvPicPr>
          <p:nvPr/>
        </p:nvPicPr>
        <p:blipFill>
          <a:blip r:embed="rId3" cstate="print"/>
          <a:srcRect/>
          <a:stretch>
            <a:fillRect/>
          </a:stretch>
        </p:blipFill>
        <p:spPr bwMode="auto">
          <a:xfrm>
            <a:off x="228600" y="914400"/>
            <a:ext cx="2871788" cy="3200400"/>
          </a:xfrm>
          <a:prstGeom prst="rect">
            <a:avLst/>
          </a:prstGeom>
          <a:noFill/>
          <a:ln w="12700">
            <a:solidFill>
              <a:schemeClr val="tx1"/>
            </a:solidFill>
            <a:miter lim="800000"/>
            <a:headEnd/>
            <a:tailEnd/>
          </a:ln>
        </p:spPr>
      </p:pic>
      <p:sp>
        <p:nvSpPr>
          <p:cNvPr id="171011" name="Text Box 3"/>
          <p:cNvSpPr txBox="1">
            <a:spLocks noChangeArrowheads="1"/>
          </p:cNvSpPr>
          <p:nvPr/>
        </p:nvSpPr>
        <p:spPr bwMode="auto">
          <a:xfrm>
            <a:off x="152400" y="152400"/>
            <a:ext cx="8763000" cy="830997"/>
          </a:xfrm>
          <a:prstGeom prst="rect">
            <a:avLst/>
          </a:prstGeom>
          <a:noFill/>
          <a:ln>
            <a:noFill/>
          </a:ln>
          <a:effectLst/>
          <a:extLst/>
        </p:spPr>
        <p:txBody>
          <a:bodyPr>
            <a:spAutoFit/>
          </a:bodyPr>
          <a:lstStyle/>
          <a:p>
            <a:r>
              <a:rPr lang="ru-RU" sz="2400" i="1" u="sng" dirty="0">
                <a:solidFill>
                  <a:srgbClr val="FFFF00"/>
                </a:solidFill>
                <a:latin typeface="Times New Roman" panose="02020603050405020304" pitchFamily="18" charset="0"/>
                <a:cs typeface="Times New Roman" panose="02020603050405020304" pitchFamily="18" charset="0"/>
              </a:rPr>
              <a:t>КТ головного </a:t>
            </a:r>
            <a:r>
              <a:rPr lang="ru-RU" sz="2400" i="1" u="sng" dirty="0" err="1">
                <a:solidFill>
                  <a:srgbClr val="FFFF00"/>
                </a:solidFill>
                <a:latin typeface="Times New Roman" panose="02020603050405020304" pitchFamily="18" charset="0"/>
                <a:cs typeface="Times New Roman" panose="02020603050405020304" pitchFamily="18" charset="0"/>
              </a:rPr>
              <a:t>мозку</a:t>
            </a:r>
            <a:r>
              <a:rPr lang="ru-RU" sz="2400" i="1" u="sng" dirty="0">
                <a:solidFill>
                  <a:srgbClr val="FFFF00"/>
                </a:solidFill>
                <a:latin typeface="Times New Roman" panose="02020603050405020304" pitchFamily="18" charset="0"/>
                <a:cs typeface="Times New Roman" panose="02020603050405020304" pitchFamily="18" charset="0"/>
              </a:rPr>
              <a:t> </a:t>
            </a:r>
            <a:r>
              <a:rPr lang="ru-RU" sz="2400" i="1" u="sng" dirty="0" err="1">
                <a:solidFill>
                  <a:srgbClr val="FFFF00"/>
                </a:solidFill>
                <a:latin typeface="Times New Roman" panose="02020603050405020304" pitchFamily="18" charset="0"/>
                <a:cs typeface="Times New Roman" panose="02020603050405020304" pitchFamily="18" charset="0"/>
              </a:rPr>
              <a:t>дозволяє</a:t>
            </a:r>
            <a:r>
              <a:rPr lang="ru-RU" sz="2400" i="1" u="sng" dirty="0">
                <a:solidFill>
                  <a:srgbClr val="FFFF00"/>
                </a:solidFill>
                <a:latin typeface="Times New Roman" panose="02020603050405020304" pitchFamily="18" charset="0"/>
                <a:cs typeface="Times New Roman" panose="02020603050405020304" pitchFamily="18" charset="0"/>
              </a:rPr>
              <a:t> </a:t>
            </a:r>
            <a:r>
              <a:rPr lang="ru-RU" sz="2400" i="1" u="sng" dirty="0" err="1">
                <a:solidFill>
                  <a:srgbClr val="FFFF00"/>
                </a:solidFill>
                <a:latin typeface="Times New Roman" panose="02020603050405020304" pitchFamily="18" charset="0"/>
                <a:cs typeface="Times New Roman" panose="02020603050405020304" pitchFamily="18" charset="0"/>
              </a:rPr>
              <a:t>візуалізувати</a:t>
            </a:r>
            <a:r>
              <a:rPr lang="ru-RU" sz="2400" i="1" u="sng" dirty="0">
                <a:solidFill>
                  <a:srgbClr val="FFFF00"/>
                </a:solidFill>
                <a:latin typeface="Times New Roman" panose="02020603050405020304" pitchFamily="18" charset="0"/>
                <a:cs typeface="Times New Roman" panose="02020603050405020304" pitchFamily="18" charset="0"/>
              </a:rPr>
              <a:t>: 1) </a:t>
            </a:r>
            <a:r>
              <a:rPr lang="ru-RU" sz="2400" i="1" u="sng" dirty="0" err="1">
                <a:solidFill>
                  <a:srgbClr val="FFFF00"/>
                </a:solidFill>
                <a:latin typeface="Times New Roman" panose="02020603050405020304" pitchFamily="18" charset="0"/>
                <a:cs typeface="Times New Roman" panose="02020603050405020304" pitchFamily="18" charset="0"/>
              </a:rPr>
              <a:t>Лінійні</a:t>
            </a:r>
            <a:r>
              <a:rPr lang="ru-RU" sz="2400" i="1" u="sng" dirty="0">
                <a:solidFill>
                  <a:srgbClr val="FFFF00"/>
                </a:solidFill>
                <a:latin typeface="Times New Roman" panose="02020603050405020304" pitchFamily="18" charset="0"/>
                <a:cs typeface="Times New Roman" panose="02020603050405020304" pitchFamily="18" charset="0"/>
              </a:rPr>
              <a:t> </a:t>
            </a:r>
            <a:r>
              <a:rPr lang="ru-RU" sz="2400" i="1" u="sng" dirty="0" smtClean="0">
                <a:solidFill>
                  <a:srgbClr val="FFFF00"/>
                </a:solidFill>
                <a:latin typeface="Times New Roman" panose="02020603050405020304" pitchFamily="18" charset="0"/>
                <a:cs typeface="Times New Roman" panose="02020603050405020304" pitchFamily="18" charset="0"/>
              </a:rPr>
              <a:t>та </a:t>
            </a:r>
            <a:r>
              <a:rPr lang="ru-RU" sz="2400" i="1" u="sng" dirty="0" err="1" smtClean="0">
                <a:solidFill>
                  <a:srgbClr val="FFFF00"/>
                </a:solidFill>
                <a:latin typeface="Times New Roman" panose="02020603050405020304" pitchFamily="18" charset="0"/>
                <a:cs typeface="Times New Roman" panose="02020603050405020304" pitchFamily="18" charset="0"/>
              </a:rPr>
              <a:t>вдавлені</a:t>
            </a:r>
            <a:r>
              <a:rPr lang="ru-RU" sz="2400" i="1" u="sng" dirty="0" smtClean="0">
                <a:solidFill>
                  <a:srgbClr val="FFFF00"/>
                </a:solidFill>
                <a:latin typeface="Times New Roman" panose="02020603050405020304" pitchFamily="18" charset="0"/>
                <a:cs typeface="Times New Roman" panose="02020603050405020304" pitchFamily="18" charset="0"/>
              </a:rPr>
              <a:t> </a:t>
            </a:r>
            <a:r>
              <a:rPr lang="ru-RU" sz="2400" i="1" u="sng" dirty="0">
                <a:solidFill>
                  <a:srgbClr val="FFFF00"/>
                </a:solidFill>
                <a:latin typeface="Times New Roman" panose="02020603050405020304" pitchFamily="18" charset="0"/>
                <a:cs typeface="Times New Roman" panose="02020603050405020304" pitchFamily="18" charset="0"/>
              </a:rPr>
              <a:t>переломи </a:t>
            </a:r>
            <a:r>
              <a:rPr lang="ru-RU" sz="2400" i="1" u="sng" dirty="0" err="1">
                <a:solidFill>
                  <a:srgbClr val="FFFF00"/>
                </a:solidFill>
                <a:latin typeface="Times New Roman" panose="02020603050405020304" pitchFamily="18" charset="0"/>
                <a:cs typeface="Times New Roman" panose="02020603050405020304" pitchFamily="18" charset="0"/>
              </a:rPr>
              <a:t>кісток</a:t>
            </a:r>
            <a:r>
              <a:rPr lang="ru-RU" sz="2400" i="1" u="sng" dirty="0">
                <a:solidFill>
                  <a:srgbClr val="FFFF00"/>
                </a:solidFill>
                <a:latin typeface="Times New Roman" panose="02020603050405020304" pitchFamily="18" charset="0"/>
                <a:cs typeface="Times New Roman" panose="02020603050405020304" pitchFamily="18" charset="0"/>
              </a:rPr>
              <a:t> </a:t>
            </a:r>
            <a:r>
              <a:rPr lang="ru-RU" sz="2400" i="1" u="sng" dirty="0" err="1">
                <a:solidFill>
                  <a:srgbClr val="FFFF00"/>
                </a:solidFill>
                <a:latin typeface="Times New Roman" panose="02020603050405020304" pitchFamily="18" charset="0"/>
                <a:cs typeface="Times New Roman" panose="02020603050405020304" pitchFamily="18" charset="0"/>
              </a:rPr>
              <a:t>склепіння</a:t>
            </a:r>
            <a:r>
              <a:rPr lang="ru-RU" sz="2400" i="1" u="sng" dirty="0">
                <a:solidFill>
                  <a:srgbClr val="FFFF00"/>
                </a:solidFill>
                <a:latin typeface="Times New Roman" panose="02020603050405020304" pitchFamily="18" charset="0"/>
                <a:cs typeface="Times New Roman" panose="02020603050405020304" pitchFamily="18" charset="0"/>
              </a:rPr>
              <a:t> та </a:t>
            </a:r>
            <a:r>
              <a:rPr lang="ru-RU" sz="2400" i="1" u="sng" dirty="0" err="1">
                <a:solidFill>
                  <a:srgbClr val="FFFF00"/>
                </a:solidFill>
                <a:latin typeface="Times New Roman" panose="02020603050405020304" pitchFamily="18" charset="0"/>
                <a:cs typeface="Times New Roman" panose="02020603050405020304" pitchFamily="18" charset="0"/>
              </a:rPr>
              <a:t>основи</a:t>
            </a:r>
            <a:r>
              <a:rPr lang="ru-RU" sz="2400" i="1" u="sng" dirty="0">
                <a:solidFill>
                  <a:srgbClr val="FFFF00"/>
                </a:solidFill>
                <a:latin typeface="Times New Roman" panose="02020603050405020304" pitchFamily="18" charset="0"/>
                <a:cs typeface="Times New Roman" panose="02020603050405020304" pitchFamily="18" charset="0"/>
              </a:rPr>
              <a:t> черепа</a:t>
            </a:r>
            <a:endParaRPr lang="en-US" sz="2400" i="1" dirty="0">
              <a:solidFill>
                <a:srgbClr val="FFFF00"/>
              </a:solidFill>
              <a:latin typeface="Times New Roman" panose="02020603050405020304" pitchFamily="18" charset="0"/>
              <a:cs typeface="Times New Roman" panose="02020603050405020304" pitchFamily="18" charset="0"/>
            </a:endParaRPr>
          </a:p>
        </p:txBody>
      </p:sp>
      <p:pic>
        <p:nvPicPr>
          <p:cNvPr id="66565" name="Picture 4"/>
          <p:cNvPicPr>
            <a:picLocks noChangeAspect="1" noChangeArrowheads="1"/>
          </p:cNvPicPr>
          <p:nvPr/>
        </p:nvPicPr>
        <p:blipFill>
          <a:blip r:embed="rId4" cstate="print"/>
          <a:srcRect/>
          <a:stretch>
            <a:fillRect/>
          </a:stretch>
        </p:blipFill>
        <p:spPr bwMode="auto">
          <a:xfrm>
            <a:off x="3200400" y="914400"/>
            <a:ext cx="5943600" cy="5943600"/>
          </a:xfrm>
          <a:prstGeom prst="rect">
            <a:avLst/>
          </a:prstGeom>
          <a:noFill/>
          <a:ln w="12700">
            <a:solidFill>
              <a:schemeClr val="tx1"/>
            </a:solidFill>
            <a:miter lim="800000"/>
            <a:headEnd/>
            <a:tailEnd/>
          </a:ln>
        </p:spPr>
      </p:pic>
      <p:sp>
        <p:nvSpPr>
          <p:cNvPr id="66566" name="Line 6"/>
          <p:cNvSpPr>
            <a:spLocks noChangeShapeType="1"/>
          </p:cNvSpPr>
          <p:nvPr/>
        </p:nvSpPr>
        <p:spPr bwMode="auto">
          <a:xfrm>
            <a:off x="3708400" y="4292600"/>
            <a:ext cx="5256213" cy="0"/>
          </a:xfrm>
          <a:prstGeom prst="line">
            <a:avLst/>
          </a:prstGeom>
          <a:noFill/>
          <a:ln w="9525">
            <a:solidFill>
              <a:schemeClr val="tx1"/>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6" name="Rectangle 6"/>
          <p:cNvSpPr>
            <a:spLocks noChangeArrowheads="1"/>
          </p:cNvSpPr>
          <p:nvPr/>
        </p:nvSpPr>
        <p:spPr bwMode="auto">
          <a:xfrm>
            <a:off x="304800" y="0"/>
            <a:ext cx="3168650" cy="830997"/>
          </a:xfrm>
          <a:prstGeom prst="rect">
            <a:avLst/>
          </a:prstGeom>
          <a:noFill/>
          <a:ln w="9525">
            <a:noFill/>
            <a:miter lim="800000"/>
            <a:headEnd/>
            <a:tailEnd/>
          </a:ln>
          <a:effectLst/>
        </p:spPr>
        <p:txBody>
          <a:bodyPr>
            <a:spAutoFit/>
          </a:bodyPr>
          <a:lstStyle/>
          <a:p>
            <a:r>
              <a:rPr lang="ru-RU" sz="2400" b="1" i="1" dirty="0">
                <a:solidFill>
                  <a:srgbClr val="FF0000"/>
                </a:solidFill>
                <a:effectLst>
                  <a:outerShdw blurRad="38100" dist="38100" dir="2700000" algn="tl">
                    <a:srgbClr val="000000"/>
                  </a:outerShdw>
                </a:effectLst>
              </a:rPr>
              <a:t>2)</a:t>
            </a:r>
            <a:r>
              <a:rPr lang="en-US" sz="2400" b="1" i="1" dirty="0">
                <a:solidFill>
                  <a:srgbClr val="FF0000"/>
                </a:solidFill>
                <a:effectLst>
                  <a:outerShdw blurRad="38100" dist="38100" dir="2700000" algn="tl">
                    <a:srgbClr val="000000"/>
                  </a:outerShdw>
                </a:effectLst>
              </a:rPr>
              <a:t> </a:t>
            </a:r>
            <a:r>
              <a:rPr lang="ru-RU" sz="2400" b="1" i="1" dirty="0">
                <a:solidFill>
                  <a:srgbClr val="FF0000"/>
                </a:solidFill>
                <a:effectLst>
                  <a:outerShdw blurRad="38100" dist="38100" dir="2700000" algn="tl">
                    <a:srgbClr val="000000"/>
                  </a:outerShdw>
                </a:effectLst>
              </a:rPr>
              <a:t>СКТ черепа с 3</a:t>
            </a:r>
            <a:r>
              <a:rPr lang="en-US" sz="2400" b="1" i="1" dirty="0">
                <a:solidFill>
                  <a:srgbClr val="FF0000"/>
                </a:solidFill>
                <a:effectLst>
                  <a:outerShdw blurRad="38100" dist="38100" dir="2700000" algn="tl">
                    <a:srgbClr val="000000"/>
                  </a:outerShdw>
                </a:effectLst>
              </a:rPr>
              <a:t>D </a:t>
            </a:r>
            <a:r>
              <a:rPr lang="ru-RU" sz="2400" b="1" i="1" dirty="0" err="1" smtClean="0">
                <a:solidFill>
                  <a:srgbClr val="FF0000"/>
                </a:solidFill>
                <a:effectLst>
                  <a:outerShdw blurRad="38100" dist="38100" dir="2700000" algn="tl">
                    <a:srgbClr val="000000"/>
                  </a:outerShdw>
                </a:effectLst>
              </a:rPr>
              <a:t>реконструкцією</a:t>
            </a:r>
            <a:endParaRPr lang="ru-RU" sz="2400" b="1" i="1" dirty="0">
              <a:solidFill>
                <a:srgbClr val="FF0000"/>
              </a:solidFill>
              <a:effectLst>
                <a:outerShdw blurRad="38100" dist="38100" dir="2700000" algn="tl">
                  <a:srgbClr val="000000"/>
                </a:outerShdw>
              </a:effectLst>
            </a:endParaRPr>
          </a:p>
        </p:txBody>
      </p:sp>
      <p:pic>
        <p:nvPicPr>
          <p:cNvPr id="67587" name="Picture 8" descr="Рис. 7 (а-в): трехмерная компьютерная реконструкция черепа">
            <a:hlinkClick r:id="rId2"/>
          </p:cNvPr>
          <p:cNvPicPr>
            <a:picLocks noChangeAspect="1" noChangeArrowheads="1"/>
          </p:cNvPicPr>
          <p:nvPr/>
        </p:nvPicPr>
        <p:blipFill>
          <a:blip r:embed="rId3" cstate="print"/>
          <a:srcRect/>
          <a:stretch>
            <a:fillRect/>
          </a:stretch>
        </p:blipFill>
        <p:spPr bwMode="auto">
          <a:xfrm>
            <a:off x="4038600" y="2211388"/>
            <a:ext cx="5105400" cy="2501900"/>
          </a:xfrm>
          <a:prstGeom prst="rect">
            <a:avLst/>
          </a:prstGeom>
          <a:noFill/>
          <a:ln w="9525">
            <a:noFill/>
            <a:miter lim="800000"/>
            <a:headEnd/>
            <a:tailEnd/>
          </a:ln>
        </p:spPr>
      </p:pic>
      <p:pic>
        <p:nvPicPr>
          <p:cNvPr id="67588" name="Picture 10" descr="Рис. 8 (а, б): многооскольчатый перелом лобной кости до (а) и после репозиции и фиксации минипластинами (б).">
            <a:hlinkClick r:id="rId4"/>
          </p:cNvPr>
          <p:cNvPicPr>
            <a:picLocks noChangeAspect="1" noChangeArrowheads="1"/>
          </p:cNvPicPr>
          <p:nvPr/>
        </p:nvPicPr>
        <p:blipFill>
          <a:blip r:embed="rId5" cstate="print"/>
          <a:srcRect/>
          <a:stretch>
            <a:fillRect/>
          </a:stretch>
        </p:blipFill>
        <p:spPr bwMode="auto">
          <a:xfrm>
            <a:off x="4038600" y="0"/>
            <a:ext cx="5105400" cy="2251075"/>
          </a:xfrm>
          <a:prstGeom prst="rect">
            <a:avLst/>
          </a:prstGeom>
          <a:noFill/>
          <a:ln w="9525">
            <a:noFill/>
            <a:miter lim="800000"/>
            <a:headEnd/>
            <a:tailEnd/>
          </a:ln>
        </p:spPr>
      </p:pic>
      <p:pic>
        <p:nvPicPr>
          <p:cNvPr id="67589" name="Picture 5" descr="avtotrauma6"/>
          <p:cNvPicPr>
            <a:picLocks noChangeAspect="1" noChangeArrowheads="1"/>
          </p:cNvPicPr>
          <p:nvPr/>
        </p:nvPicPr>
        <p:blipFill>
          <a:blip r:embed="rId6" cstate="print"/>
          <a:srcRect/>
          <a:stretch>
            <a:fillRect/>
          </a:stretch>
        </p:blipFill>
        <p:spPr bwMode="auto">
          <a:xfrm>
            <a:off x="4038600" y="4511675"/>
            <a:ext cx="5105400" cy="2346325"/>
          </a:xfrm>
          <a:prstGeom prst="rect">
            <a:avLst/>
          </a:prstGeom>
          <a:noFill/>
          <a:ln w="9525">
            <a:noFill/>
            <a:miter lim="800000"/>
            <a:headEnd/>
            <a:tailEnd/>
          </a:ln>
        </p:spPr>
      </p:pic>
      <p:pic>
        <p:nvPicPr>
          <p:cNvPr id="67590" name="Picture 12" descr="Рис. 6. : внешний вид пациентки на 10 сутки после травмы">
            <a:hlinkClick r:id="rId7"/>
          </p:cNvPr>
          <p:cNvPicPr>
            <a:picLocks noChangeAspect="1" noChangeArrowheads="1"/>
          </p:cNvPicPr>
          <p:nvPr/>
        </p:nvPicPr>
        <p:blipFill>
          <a:blip r:embed="rId8" cstate="print"/>
          <a:srcRect/>
          <a:stretch>
            <a:fillRect/>
          </a:stretch>
        </p:blipFill>
        <p:spPr bwMode="auto">
          <a:xfrm>
            <a:off x="304800" y="2743200"/>
            <a:ext cx="3733800" cy="1632070"/>
          </a:xfrm>
          <a:prstGeom prst="rect">
            <a:avLst/>
          </a:prstGeom>
          <a:noFill/>
          <a:ln w="9525">
            <a:noFill/>
            <a:miter lim="800000"/>
            <a:headEnd/>
            <a:tailEnd/>
          </a:ln>
        </p:spPr>
      </p:pic>
      <p:sp>
        <p:nvSpPr>
          <p:cNvPr id="122893" name="Rectangle 13"/>
          <p:cNvSpPr>
            <a:spLocks noChangeArrowheads="1"/>
          </p:cNvSpPr>
          <p:nvPr/>
        </p:nvSpPr>
        <p:spPr bwMode="auto">
          <a:xfrm>
            <a:off x="228600" y="1066800"/>
            <a:ext cx="3733800" cy="1631216"/>
          </a:xfrm>
          <a:prstGeom prst="rect">
            <a:avLst/>
          </a:prstGeom>
          <a:noFill/>
          <a:ln w="9525">
            <a:noFill/>
            <a:miter lim="800000"/>
            <a:headEnd/>
            <a:tailEnd/>
          </a:ln>
          <a:effectLst/>
        </p:spPr>
        <p:txBody>
          <a:bodyPr wrap="square">
            <a:spAutoFit/>
          </a:bodyPr>
          <a:lstStyle/>
          <a:p>
            <a:pPr>
              <a:defRPr/>
            </a:pPr>
            <a:r>
              <a:rPr lang="ru-RU" sz="2000" b="1" dirty="0" smtClean="0">
                <a:solidFill>
                  <a:srgbClr val="0000FF"/>
                </a:solidFill>
                <a:effectLst>
                  <a:outerShdw blurRad="38100" dist="38100" dir="2700000" algn="tl">
                    <a:srgbClr val="FFFFFF"/>
                  </a:outerShdw>
                </a:effectLst>
              </a:rPr>
              <a:t>Вдавлений </a:t>
            </a:r>
            <a:r>
              <a:rPr lang="ru-RU" sz="2000" b="1" dirty="0" err="1" smtClean="0">
                <a:solidFill>
                  <a:srgbClr val="0000FF"/>
                </a:solidFill>
                <a:effectLst>
                  <a:outerShdw blurRad="38100" dist="38100" dir="2700000" algn="tl">
                    <a:srgbClr val="FFFFFF"/>
                  </a:outerShdw>
                </a:effectLst>
              </a:rPr>
              <a:t>багатофрагментарний</a:t>
            </a:r>
            <a:r>
              <a:rPr lang="ru-RU" sz="2000" b="1" dirty="0" smtClean="0">
                <a:solidFill>
                  <a:srgbClr val="0000FF"/>
                </a:solidFill>
                <a:effectLst>
                  <a:outerShdw blurRad="38100" dist="38100" dir="2700000" algn="tl">
                    <a:srgbClr val="FFFFFF"/>
                  </a:outerShdw>
                </a:effectLst>
              </a:rPr>
              <a:t> </a:t>
            </a:r>
            <a:r>
              <a:rPr lang="ru-RU" sz="2000" b="1" dirty="0">
                <a:solidFill>
                  <a:srgbClr val="0000FF"/>
                </a:solidFill>
                <a:effectLst>
                  <a:outerShdw blurRad="38100" dist="38100" dir="2700000" algn="tl">
                    <a:srgbClr val="FFFFFF"/>
                  </a:outerShdw>
                </a:effectLst>
              </a:rPr>
              <a:t>перелом </a:t>
            </a:r>
            <a:r>
              <a:rPr lang="ru-RU" sz="2000" b="1" dirty="0" err="1">
                <a:solidFill>
                  <a:srgbClr val="0000FF"/>
                </a:solidFill>
                <a:effectLst>
                  <a:outerShdw blurRad="38100" dist="38100" dir="2700000" algn="tl">
                    <a:srgbClr val="FFFFFF"/>
                  </a:outerShdw>
                </a:effectLst>
              </a:rPr>
              <a:t>лобової</a:t>
            </a:r>
            <a:r>
              <a:rPr lang="ru-RU" sz="2000" b="1" dirty="0">
                <a:solidFill>
                  <a:srgbClr val="0000FF"/>
                </a:solidFill>
                <a:effectLst>
                  <a:outerShdw blurRad="38100" dist="38100" dir="2700000" algn="tl">
                    <a:srgbClr val="FFFFFF"/>
                  </a:outerShdw>
                </a:effectLst>
              </a:rPr>
              <a:t> </a:t>
            </a:r>
            <a:r>
              <a:rPr lang="ru-RU" sz="2000" b="1" dirty="0" err="1">
                <a:solidFill>
                  <a:srgbClr val="0000FF"/>
                </a:solidFill>
                <a:effectLst>
                  <a:outerShdw blurRad="38100" dist="38100" dir="2700000" algn="tl">
                    <a:srgbClr val="FFFFFF"/>
                  </a:outerShdw>
                </a:effectLst>
              </a:rPr>
              <a:t>кістки</a:t>
            </a:r>
            <a:r>
              <a:rPr lang="ru-RU" sz="2000" b="1" dirty="0">
                <a:solidFill>
                  <a:srgbClr val="0000FF"/>
                </a:solidFill>
                <a:effectLst>
                  <a:outerShdw blurRad="38100" dist="38100" dir="2700000" algn="tl">
                    <a:srgbClr val="FFFFFF"/>
                  </a:outerShdw>
                </a:effectLst>
              </a:rPr>
              <a:t> з переходом на </a:t>
            </a:r>
            <a:r>
              <a:rPr lang="ru-RU" sz="2000" b="1" dirty="0" err="1">
                <a:solidFill>
                  <a:srgbClr val="0000FF"/>
                </a:solidFill>
                <a:effectLst>
                  <a:outerShdw blurRad="38100" dist="38100" dir="2700000" algn="tl">
                    <a:srgbClr val="FFFFFF"/>
                  </a:outerShdw>
                </a:effectLst>
              </a:rPr>
              <a:t>дах</a:t>
            </a:r>
            <a:r>
              <a:rPr lang="ru-RU" sz="2000" b="1" dirty="0">
                <a:solidFill>
                  <a:srgbClr val="0000FF"/>
                </a:solidFill>
                <a:effectLst>
                  <a:outerShdw blurRad="38100" dist="38100" dir="2700000" algn="tl">
                    <a:srgbClr val="FFFFFF"/>
                  </a:outerShdw>
                </a:effectLst>
              </a:rPr>
              <a:t> </a:t>
            </a:r>
            <a:r>
              <a:rPr lang="ru-RU" sz="2000" b="1" dirty="0" err="1">
                <a:solidFill>
                  <a:srgbClr val="0000FF"/>
                </a:solidFill>
                <a:effectLst>
                  <a:outerShdw blurRad="38100" dist="38100" dir="2700000" algn="tl">
                    <a:srgbClr val="FFFFFF"/>
                  </a:outerShdw>
                </a:effectLst>
              </a:rPr>
              <a:t>орбіти</a:t>
            </a:r>
            <a:r>
              <a:rPr lang="ru-RU" sz="2000" b="1" dirty="0">
                <a:solidFill>
                  <a:srgbClr val="0000FF"/>
                </a:solidFill>
                <a:effectLst>
                  <a:outerShdw blurRad="38100" dist="38100" dir="2700000" algn="tl">
                    <a:srgbClr val="FFFFFF"/>
                  </a:outerShdw>
                </a:effectLst>
              </a:rPr>
              <a:t> </a:t>
            </a:r>
            <a:r>
              <a:rPr lang="ru-RU" sz="2000" b="1" dirty="0" err="1">
                <a:solidFill>
                  <a:srgbClr val="0000FF"/>
                </a:solidFill>
                <a:effectLst>
                  <a:outerShdw blurRad="38100" dist="38100" dir="2700000" algn="tl">
                    <a:srgbClr val="FFFFFF"/>
                  </a:outerShdw>
                </a:effectLst>
              </a:rPr>
              <a:t>зліва</a:t>
            </a:r>
            <a:endParaRPr lang="ru-RU" sz="2000" b="1" dirty="0">
              <a:solidFill>
                <a:srgbClr val="0000FF"/>
              </a:solidFill>
              <a:effectLst>
                <a:outerShdw blurRad="38100" dist="38100" dir="2700000" algn="tl">
                  <a:srgbClr val="FFFFFF"/>
                </a:outerShdw>
              </a:effectLst>
            </a:endParaRPr>
          </a:p>
        </p:txBody>
      </p:sp>
      <p:sp>
        <p:nvSpPr>
          <p:cNvPr id="122894" name="Rectangle 14"/>
          <p:cNvSpPr>
            <a:spLocks noChangeArrowheads="1"/>
          </p:cNvSpPr>
          <p:nvPr/>
        </p:nvSpPr>
        <p:spPr bwMode="auto">
          <a:xfrm>
            <a:off x="304800" y="5029200"/>
            <a:ext cx="3581400" cy="707886"/>
          </a:xfrm>
          <a:prstGeom prst="rect">
            <a:avLst/>
          </a:prstGeom>
          <a:noFill/>
          <a:ln w="9525">
            <a:noFill/>
            <a:miter lim="800000"/>
            <a:headEnd/>
            <a:tailEnd/>
          </a:ln>
          <a:effectLst/>
        </p:spPr>
        <p:txBody>
          <a:bodyPr>
            <a:spAutoFit/>
          </a:bodyPr>
          <a:lstStyle/>
          <a:p>
            <a:pPr>
              <a:defRPr/>
            </a:pPr>
            <a:r>
              <a:rPr lang="ru-RU" sz="2000" b="1" dirty="0" smtClean="0">
                <a:solidFill>
                  <a:srgbClr val="0000FF"/>
                </a:solidFill>
                <a:effectLst>
                  <a:outerShdw blurRad="38100" dist="38100" dir="2700000" algn="tl">
                    <a:srgbClr val="FFFFFF"/>
                  </a:outerShdw>
                </a:effectLst>
              </a:rPr>
              <a:t>Стан </a:t>
            </a:r>
            <a:r>
              <a:rPr lang="ru-RU" sz="2000" b="1" dirty="0" err="1" smtClean="0">
                <a:solidFill>
                  <a:srgbClr val="0000FF"/>
                </a:solidFill>
                <a:effectLst>
                  <a:outerShdw blurRad="38100" dist="38100" dir="2700000" algn="tl">
                    <a:srgbClr val="FFFFFF"/>
                  </a:outerShdw>
                </a:effectLst>
              </a:rPr>
              <a:t>після</a:t>
            </a:r>
            <a:r>
              <a:rPr lang="ru-RU" sz="2000" b="1" dirty="0" smtClean="0">
                <a:solidFill>
                  <a:srgbClr val="0000FF"/>
                </a:solidFill>
                <a:effectLst>
                  <a:outerShdw blurRad="38100" dist="38100" dir="2700000" algn="tl">
                    <a:srgbClr val="FFFFFF"/>
                  </a:outerShdw>
                </a:effectLst>
              </a:rPr>
              <a:t> </a:t>
            </a:r>
            <a:r>
              <a:rPr lang="ru-RU" sz="2000" b="1" dirty="0" err="1" smtClean="0">
                <a:solidFill>
                  <a:srgbClr val="0000FF"/>
                </a:solidFill>
                <a:effectLst>
                  <a:outerShdw blurRad="38100" dist="38100" dir="2700000" algn="tl">
                    <a:srgbClr val="FFFFFF"/>
                  </a:outerShdw>
                </a:effectLst>
              </a:rPr>
              <a:t>репозиції</a:t>
            </a:r>
            <a:r>
              <a:rPr lang="ru-RU" sz="2000" b="1" dirty="0" smtClean="0">
                <a:solidFill>
                  <a:srgbClr val="0000FF"/>
                </a:solidFill>
                <a:effectLst>
                  <a:outerShdw blurRad="38100" dist="38100" dir="2700000" algn="tl">
                    <a:srgbClr val="FFFFFF"/>
                  </a:outerShdw>
                </a:effectLst>
              </a:rPr>
              <a:t> </a:t>
            </a:r>
            <a:r>
              <a:rPr lang="ru-RU" sz="2000" b="1" dirty="0" err="1" smtClean="0">
                <a:solidFill>
                  <a:srgbClr val="0000FF"/>
                </a:solidFill>
                <a:effectLst>
                  <a:outerShdw blurRad="38100" dist="38100" dir="2700000" algn="tl">
                    <a:srgbClr val="FFFFFF"/>
                  </a:outerShdw>
                </a:effectLst>
              </a:rPr>
              <a:t>відламків</a:t>
            </a:r>
            <a:endParaRPr lang="ru-RU" sz="2000" b="1" dirty="0">
              <a:solidFill>
                <a:srgbClr val="0000FF"/>
              </a:solidFill>
              <a:effectLst>
                <a:outerShdw blurRad="38100" dist="38100" dir="2700000" algn="tl">
                  <a:srgbClr val="FFFFFF"/>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5" descr="Бедный Йорик!"/>
          <p:cNvPicPr>
            <a:picLocks noChangeAspect="1" noChangeArrowheads="1"/>
          </p:cNvPicPr>
          <p:nvPr/>
        </p:nvPicPr>
        <p:blipFill>
          <a:blip r:embed="rId2" cstate="print"/>
          <a:srcRect/>
          <a:stretch>
            <a:fillRect/>
          </a:stretch>
        </p:blipFill>
        <p:spPr bwMode="auto">
          <a:xfrm>
            <a:off x="0" y="3352800"/>
            <a:ext cx="2514600" cy="3505200"/>
          </a:xfrm>
          <a:prstGeom prst="rect">
            <a:avLst/>
          </a:prstGeom>
          <a:noFill/>
          <a:ln w="9525">
            <a:noFill/>
            <a:miter lim="800000"/>
            <a:headEnd/>
            <a:tailEnd/>
          </a:ln>
        </p:spPr>
      </p:pic>
      <p:pic>
        <p:nvPicPr>
          <p:cNvPr id="6147" name="Picture 11" descr="Археологические свидетельства древней истории">
            <a:hlinkClick r:id="rId3" tooltip="Оригинальный размер изображения"/>
          </p:cNvPr>
          <p:cNvPicPr>
            <a:picLocks noChangeAspect="1" noChangeArrowheads="1"/>
          </p:cNvPicPr>
          <p:nvPr/>
        </p:nvPicPr>
        <p:blipFill>
          <a:blip r:embed="rId4" cstate="print"/>
          <a:srcRect/>
          <a:stretch>
            <a:fillRect/>
          </a:stretch>
        </p:blipFill>
        <p:spPr bwMode="auto">
          <a:xfrm>
            <a:off x="0" y="0"/>
            <a:ext cx="2514600" cy="3352800"/>
          </a:xfrm>
          <a:prstGeom prst="rect">
            <a:avLst/>
          </a:prstGeom>
          <a:noFill/>
          <a:ln w="9525">
            <a:noFill/>
            <a:miter lim="800000"/>
            <a:headEnd/>
            <a:tailEnd/>
          </a:ln>
        </p:spPr>
      </p:pic>
      <p:pic>
        <p:nvPicPr>
          <p:cNvPr id="6148" name="Picture 9" descr="Археологические свидетельства древней истории">
            <a:hlinkClick r:id="rId5" tooltip="Оригинальный размер изображения"/>
          </p:cNvPr>
          <p:cNvPicPr>
            <a:picLocks noChangeAspect="1" noChangeArrowheads="1"/>
          </p:cNvPicPr>
          <p:nvPr/>
        </p:nvPicPr>
        <p:blipFill>
          <a:blip r:embed="rId6" cstate="print"/>
          <a:srcRect/>
          <a:stretch>
            <a:fillRect/>
          </a:stretch>
        </p:blipFill>
        <p:spPr bwMode="auto">
          <a:xfrm>
            <a:off x="2514600" y="2971800"/>
            <a:ext cx="3048000" cy="3886200"/>
          </a:xfrm>
          <a:prstGeom prst="rect">
            <a:avLst/>
          </a:prstGeom>
          <a:noFill/>
          <a:ln w="9525">
            <a:noFill/>
            <a:miter lim="800000"/>
            <a:headEnd/>
            <a:tailEnd/>
          </a:ln>
        </p:spPr>
      </p:pic>
      <p:pic>
        <p:nvPicPr>
          <p:cNvPr id="6149" name="Picture 5" descr="f9f803525f92b8eb6d7877e4d81"/>
          <p:cNvPicPr>
            <a:picLocks noChangeAspect="1" noChangeArrowheads="1"/>
          </p:cNvPicPr>
          <p:nvPr/>
        </p:nvPicPr>
        <p:blipFill>
          <a:blip r:embed="rId7" cstate="print"/>
          <a:srcRect/>
          <a:stretch>
            <a:fillRect/>
          </a:stretch>
        </p:blipFill>
        <p:spPr bwMode="auto">
          <a:xfrm>
            <a:off x="2514600" y="0"/>
            <a:ext cx="3200400" cy="3032125"/>
          </a:xfrm>
          <a:prstGeom prst="rect">
            <a:avLst/>
          </a:prstGeom>
          <a:noFill/>
          <a:ln w="9525">
            <a:noFill/>
            <a:miter lim="800000"/>
            <a:headEnd/>
            <a:tailEnd/>
          </a:ln>
        </p:spPr>
      </p:pic>
      <p:pic>
        <p:nvPicPr>
          <p:cNvPr id="6150" name="Picture 8" descr="trepanation_1-150x150"/>
          <p:cNvPicPr>
            <a:picLocks noChangeAspect="1" noChangeArrowheads="1"/>
          </p:cNvPicPr>
          <p:nvPr/>
        </p:nvPicPr>
        <p:blipFill>
          <a:blip r:embed="rId8" cstate="print"/>
          <a:srcRect/>
          <a:stretch>
            <a:fillRect/>
          </a:stretch>
        </p:blipFill>
        <p:spPr bwMode="auto">
          <a:xfrm>
            <a:off x="5791200" y="3429000"/>
            <a:ext cx="3352800" cy="3429000"/>
          </a:xfrm>
          <a:prstGeom prst="rect">
            <a:avLst/>
          </a:prstGeom>
          <a:noFill/>
          <a:ln w="9525">
            <a:noFill/>
            <a:miter lim="800000"/>
            <a:headEnd/>
            <a:tailEnd/>
          </a:ln>
        </p:spPr>
      </p:pic>
      <p:pic>
        <p:nvPicPr>
          <p:cNvPr id="6151" name="Picture 11" descr="череп-древнего-инка Инки умели проводить нейрохирургические операции"/>
          <p:cNvPicPr>
            <a:picLocks noChangeAspect="1" noChangeArrowheads="1"/>
          </p:cNvPicPr>
          <p:nvPr/>
        </p:nvPicPr>
        <p:blipFill>
          <a:blip r:embed="rId9" cstate="print"/>
          <a:srcRect/>
          <a:stretch>
            <a:fillRect/>
          </a:stretch>
        </p:blipFill>
        <p:spPr bwMode="auto">
          <a:xfrm>
            <a:off x="5791200" y="0"/>
            <a:ext cx="33528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3"/>
          <p:cNvPicPr>
            <a:picLocks noChangeAspect="1" noChangeArrowheads="1"/>
          </p:cNvPicPr>
          <p:nvPr/>
        </p:nvPicPr>
        <p:blipFill>
          <a:blip r:embed="rId2" cstate="print"/>
          <a:srcRect/>
          <a:stretch>
            <a:fillRect/>
          </a:stretch>
        </p:blipFill>
        <p:spPr bwMode="auto">
          <a:xfrm>
            <a:off x="5694363" y="0"/>
            <a:ext cx="3449637" cy="3581400"/>
          </a:xfrm>
          <a:prstGeom prst="rect">
            <a:avLst/>
          </a:prstGeom>
          <a:noFill/>
          <a:ln w="9525">
            <a:noFill/>
            <a:miter lim="800000"/>
            <a:headEnd/>
            <a:tailEnd/>
          </a:ln>
        </p:spPr>
      </p:pic>
      <p:pic>
        <p:nvPicPr>
          <p:cNvPr id="68611" name="Picture 4"/>
          <p:cNvPicPr>
            <a:picLocks noChangeAspect="1" noChangeArrowheads="1"/>
          </p:cNvPicPr>
          <p:nvPr/>
        </p:nvPicPr>
        <p:blipFill>
          <a:blip r:embed="rId3" cstate="print"/>
          <a:srcRect/>
          <a:stretch>
            <a:fillRect/>
          </a:stretch>
        </p:blipFill>
        <p:spPr bwMode="auto">
          <a:xfrm>
            <a:off x="0" y="0"/>
            <a:ext cx="2778125" cy="2819400"/>
          </a:xfrm>
          <a:prstGeom prst="rect">
            <a:avLst/>
          </a:prstGeom>
          <a:noFill/>
          <a:ln w="9525">
            <a:noFill/>
            <a:miter lim="800000"/>
            <a:headEnd/>
            <a:tailEnd/>
          </a:ln>
        </p:spPr>
      </p:pic>
      <p:pic>
        <p:nvPicPr>
          <p:cNvPr id="68612" name="Picture 6"/>
          <p:cNvPicPr>
            <a:picLocks noChangeAspect="1" noChangeArrowheads="1"/>
          </p:cNvPicPr>
          <p:nvPr/>
        </p:nvPicPr>
        <p:blipFill>
          <a:blip r:embed="rId4" cstate="print"/>
          <a:srcRect/>
          <a:stretch>
            <a:fillRect/>
          </a:stretch>
        </p:blipFill>
        <p:spPr bwMode="auto">
          <a:xfrm>
            <a:off x="0" y="3429000"/>
            <a:ext cx="2781300" cy="3429000"/>
          </a:xfrm>
          <a:prstGeom prst="rect">
            <a:avLst/>
          </a:prstGeom>
          <a:noFill/>
          <a:ln w="9525">
            <a:noFill/>
            <a:miter lim="800000"/>
            <a:headEnd/>
            <a:tailEnd/>
          </a:ln>
        </p:spPr>
      </p:pic>
      <p:sp>
        <p:nvSpPr>
          <p:cNvPr id="86018" name="Rectangle 2"/>
          <p:cNvSpPr>
            <a:spLocks noGrp="1" noChangeArrowheads="1"/>
          </p:cNvSpPr>
          <p:nvPr>
            <p:ph type="title"/>
          </p:nvPr>
        </p:nvSpPr>
        <p:spPr>
          <a:xfrm>
            <a:off x="533400" y="2895600"/>
            <a:ext cx="3276600" cy="609600"/>
          </a:xfrm>
        </p:spPr>
        <p:txBody>
          <a:bodyPr>
            <a:normAutofit fontScale="90000"/>
          </a:bodyPr>
          <a:lstStyle/>
          <a:p>
            <a:pPr algn="l" eaLnBrk="1" hangingPunct="1">
              <a:defRPr/>
            </a:pPr>
            <a:r>
              <a:rPr lang="ru-RU" sz="2800" b="1" i="1" dirty="0" err="1" smtClean="0">
                <a:solidFill>
                  <a:srgbClr val="33CC33"/>
                </a:solidFill>
                <a:effectLst>
                  <a:outerShdw blurRad="38100" dist="38100" dir="2700000" algn="tl">
                    <a:srgbClr val="FFFFFF"/>
                  </a:outerShdw>
                </a:effectLst>
              </a:rPr>
              <a:t>епідуральна</a:t>
            </a:r>
            <a:r>
              <a:rPr lang="ru-RU" sz="2800" b="1" i="1" dirty="0" smtClean="0">
                <a:solidFill>
                  <a:srgbClr val="33CC33"/>
                </a:solidFill>
                <a:effectLst>
                  <a:outerShdw blurRad="38100" dist="38100" dir="2700000" algn="tl">
                    <a:srgbClr val="FFFFFF"/>
                  </a:outerShdw>
                </a:effectLst>
              </a:rPr>
              <a:t> гематома</a:t>
            </a:r>
            <a:endParaRPr lang="cs-CZ" sz="2800" b="1" i="1" dirty="0" smtClean="0">
              <a:solidFill>
                <a:srgbClr val="33CC33"/>
              </a:solidFill>
              <a:effectLst>
                <a:outerShdw blurRad="38100" dist="38100" dir="2700000" algn="tl">
                  <a:srgbClr val="FFFFFF"/>
                </a:outerShdw>
              </a:effectLst>
            </a:endParaRPr>
          </a:p>
        </p:txBody>
      </p:sp>
      <p:pic>
        <p:nvPicPr>
          <p:cNvPr id="68614" name="Picture 5"/>
          <p:cNvPicPr>
            <a:picLocks noChangeAspect="1" noChangeArrowheads="1"/>
          </p:cNvPicPr>
          <p:nvPr/>
        </p:nvPicPr>
        <p:blipFill>
          <a:blip r:embed="rId5" cstate="print"/>
          <a:srcRect/>
          <a:stretch>
            <a:fillRect/>
          </a:stretch>
        </p:blipFill>
        <p:spPr bwMode="auto">
          <a:xfrm>
            <a:off x="5751513" y="3048000"/>
            <a:ext cx="3392487" cy="3810000"/>
          </a:xfrm>
          <a:prstGeom prst="rect">
            <a:avLst/>
          </a:prstGeom>
          <a:noFill/>
          <a:ln w="9525">
            <a:noFill/>
            <a:miter lim="800000"/>
            <a:headEnd/>
            <a:tailEnd/>
          </a:ln>
        </p:spPr>
      </p:pic>
      <p:sp>
        <p:nvSpPr>
          <p:cNvPr id="48138" name="Rectangle 10"/>
          <p:cNvSpPr>
            <a:spLocks noChangeArrowheads="1"/>
          </p:cNvSpPr>
          <p:nvPr/>
        </p:nvSpPr>
        <p:spPr bwMode="auto">
          <a:xfrm>
            <a:off x="2667000" y="0"/>
            <a:ext cx="3581400" cy="1077218"/>
          </a:xfrm>
          <a:prstGeom prst="rect">
            <a:avLst/>
          </a:prstGeom>
          <a:noFill/>
          <a:ln w="9525">
            <a:noFill/>
            <a:miter lim="800000"/>
            <a:headEnd/>
            <a:tailEnd/>
          </a:ln>
          <a:effectLst/>
        </p:spPr>
        <p:txBody>
          <a:bodyPr>
            <a:spAutoFit/>
          </a:bodyPr>
          <a:lstStyle/>
          <a:p>
            <a:r>
              <a:rPr lang="ru-RU" sz="3200" b="1" i="1" dirty="0">
                <a:solidFill>
                  <a:srgbClr val="FF0000"/>
                </a:solidFill>
                <a:effectLst>
                  <a:outerShdw blurRad="38100" dist="38100" dir="2700000" algn="tl">
                    <a:srgbClr val="FFFFFF"/>
                  </a:outerShdw>
                </a:effectLst>
              </a:rPr>
              <a:t>3)</a:t>
            </a:r>
            <a:r>
              <a:rPr lang="en-US" sz="3200" b="1" i="1" dirty="0">
                <a:solidFill>
                  <a:srgbClr val="FF0000"/>
                </a:solidFill>
                <a:effectLst>
                  <a:outerShdw blurRad="38100" dist="38100" dir="2700000" algn="tl">
                    <a:srgbClr val="FFFFFF"/>
                  </a:outerShdw>
                </a:effectLst>
              </a:rPr>
              <a:t> </a:t>
            </a:r>
            <a:r>
              <a:rPr lang="ru-RU" sz="3200" b="1" i="1" dirty="0" err="1" smtClean="0">
                <a:solidFill>
                  <a:srgbClr val="FF0000"/>
                </a:solidFill>
                <a:effectLst>
                  <a:outerShdw blurRad="38100" dist="38100" dir="2700000" algn="tl">
                    <a:srgbClr val="FFFFFF"/>
                  </a:outerShdw>
                </a:effectLst>
              </a:rPr>
              <a:t>Оболонкові</a:t>
            </a:r>
            <a:r>
              <a:rPr lang="ru-RU" sz="3200" b="1" i="1" dirty="0" smtClean="0">
                <a:solidFill>
                  <a:srgbClr val="FF0000"/>
                </a:solidFill>
                <a:effectLst>
                  <a:outerShdw blurRad="38100" dist="38100" dir="2700000" algn="tl">
                    <a:srgbClr val="FFFFFF"/>
                  </a:outerShdw>
                </a:effectLst>
              </a:rPr>
              <a:t> </a:t>
            </a:r>
            <a:r>
              <a:rPr lang="ru-RU" sz="3200" b="1" i="1" dirty="0" err="1" smtClean="0">
                <a:solidFill>
                  <a:srgbClr val="FF0000"/>
                </a:solidFill>
                <a:effectLst>
                  <a:outerShdw blurRad="38100" dist="38100" dir="2700000" algn="tl">
                    <a:srgbClr val="FFFFFF"/>
                  </a:outerShdw>
                </a:effectLst>
              </a:rPr>
              <a:t>гематоми</a:t>
            </a:r>
            <a:r>
              <a:rPr lang="ru-RU" sz="3200" b="1" i="1" dirty="0" smtClean="0">
                <a:solidFill>
                  <a:srgbClr val="FF0000"/>
                </a:solidFill>
                <a:effectLst>
                  <a:outerShdw blurRad="38100" dist="38100" dir="2700000" algn="tl">
                    <a:srgbClr val="FFFFFF"/>
                  </a:outerShdw>
                </a:effectLst>
              </a:rPr>
              <a:t>:</a:t>
            </a:r>
            <a:endParaRPr lang="ru-RU" sz="3200" b="1" i="1" dirty="0">
              <a:solidFill>
                <a:srgbClr val="FF0000"/>
              </a:solidFill>
              <a:effectLst>
                <a:outerShdw blurRad="38100" dist="38100" dir="2700000" algn="tl">
                  <a:srgbClr val="FFFFFF"/>
                </a:outerShdw>
              </a:effectLst>
            </a:endParaRPr>
          </a:p>
        </p:txBody>
      </p:sp>
      <p:sp>
        <p:nvSpPr>
          <p:cNvPr id="2" name="Rectangle 2"/>
          <p:cNvSpPr>
            <a:spLocks noChangeArrowheads="1"/>
          </p:cNvSpPr>
          <p:nvPr/>
        </p:nvSpPr>
        <p:spPr bwMode="auto">
          <a:xfrm>
            <a:off x="5029200" y="2895600"/>
            <a:ext cx="3352800" cy="762000"/>
          </a:xfrm>
          <a:prstGeom prst="rect">
            <a:avLst/>
          </a:prstGeom>
          <a:noFill/>
          <a:ln w="9525">
            <a:noFill/>
            <a:miter lim="800000"/>
            <a:headEnd/>
            <a:tailEnd/>
          </a:ln>
        </p:spPr>
        <p:txBody>
          <a:bodyPr anchor="ctr"/>
          <a:lstStyle/>
          <a:p>
            <a:pPr>
              <a:defRPr/>
            </a:pPr>
            <a:r>
              <a:rPr lang="ru-RU" sz="2800" b="1" i="1" dirty="0" err="1" smtClean="0">
                <a:solidFill>
                  <a:srgbClr val="33CC33"/>
                </a:solidFill>
                <a:effectLst>
                  <a:outerShdw blurRad="38100" dist="38100" dir="2700000" algn="tl">
                    <a:srgbClr val="FFFFFF"/>
                  </a:outerShdw>
                </a:effectLst>
              </a:rPr>
              <a:t>субдуральна</a:t>
            </a:r>
            <a:r>
              <a:rPr lang="ru-RU" sz="2800" b="1" i="1" dirty="0" smtClean="0">
                <a:solidFill>
                  <a:srgbClr val="33CC33"/>
                </a:solidFill>
                <a:effectLst>
                  <a:outerShdw blurRad="38100" dist="38100" dir="2700000" algn="tl">
                    <a:srgbClr val="FFFFFF"/>
                  </a:outerShdw>
                </a:effectLst>
              </a:rPr>
              <a:t> </a:t>
            </a:r>
            <a:r>
              <a:rPr lang="ru-RU" sz="2800" b="1" i="1" dirty="0">
                <a:solidFill>
                  <a:srgbClr val="33CC33"/>
                </a:solidFill>
                <a:effectLst>
                  <a:outerShdw blurRad="38100" dist="38100" dir="2700000" algn="tl">
                    <a:srgbClr val="FFFFFF"/>
                  </a:outerShdw>
                </a:effectLst>
              </a:rPr>
              <a:t>гематома</a:t>
            </a:r>
            <a:endParaRPr lang="cs-CZ" sz="2800" b="1" i="1" dirty="0">
              <a:solidFill>
                <a:srgbClr val="33CC33"/>
              </a:solidFill>
              <a:effectLst>
                <a:outerShdw blurRad="38100" dist="38100" dir="2700000" algn="tl">
                  <a:srgbClr val="FFFFFF"/>
                </a:outerShdw>
              </a:effectLst>
            </a:endParaRPr>
          </a:p>
        </p:txBody>
      </p:sp>
      <p:pic>
        <p:nvPicPr>
          <p:cNvPr id="9" name="Picture 6"/>
          <p:cNvPicPr>
            <a:picLocks noChangeAspect="1" noChangeArrowheads="1"/>
          </p:cNvPicPr>
          <p:nvPr/>
        </p:nvPicPr>
        <p:blipFill>
          <a:blip r:embed="rId4" cstate="print"/>
          <a:srcRect/>
          <a:stretch>
            <a:fillRect/>
          </a:stretch>
        </p:blipFill>
        <p:spPr bwMode="auto">
          <a:xfrm>
            <a:off x="152400" y="3581400"/>
            <a:ext cx="2781300" cy="3429000"/>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0" y="3429000"/>
            <a:ext cx="27813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cstate="print"/>
          <a:srcRect/>
          <a:stretch>
            <a:fillRect/>
          </a:stretch>
        </p:blipFill>
        <p:spPr bwMode="auto">
          <a:xfrm>
            <a:off x="0" y="3429000"/>
            <a:ext cx="3279775" cy="3429000"/>
          </a:xfrm>
          <a:prstGeom prst="rect">
            <a:avLst/>
          </a:prstGeom>
          <a:noFill/>
          <a:ln w="9525">
            <a:noFill/>
            <a:miter lim="800000"/>
            <a:headEnd/>
            <a:tailEnd/>
          </a:ln>
        </p:spPr>
      </p:pic>
      <p:pic>
        <p:nvPicPr>
          <p:cNvPr id="69635" name="Picture 5"/>
          <p:cNvPicPr>
            <a:picLocks noChangeAspect="1" noChangeArrowheads="1"/>
          </p:cNvPicPr>
          <p:nvPr/>
        </p:nvPicPr>
        <p:blipFill>
          <a:blip r:embed="rId3" cstate="print"/>
          <a:srcRect/>
          <a:stretch>
            <a:fillRect/>
          </a:stretch>
        </p:blipFill>
        <p:spPr bwMode="auto">
          <a:xfrm>
            <a:off x="0" y="0"/>
            <a:ext cx="3325813" cy="3581400"/>
          </a:xfrm>
          <a:prstGeom prst="rect">
            <a:avLst/>
          </a:prstGeom>
          <a:noFill/>
          <a:ln w="9525">
            <a:noFill/>
            <a:miter lim="800000"/>
            <a:headEnd/>
            <a:tailEnd/>
          </a:ln>
        </p:spPr>
      </p:pic>
      <p:sp>
        <p:nvSpPr>
          <p:cNvPr id="88066" name="Rectangle 2"/>
          <p:cNvSpPr>
            <a:spLocks noGrp="1" noChangeArrowheads="1"/>
          </p:cNvSpPr>
          <p:nvPr>
            <p:ph type="title"/>
          </p:nvPr>
        </p:nvSpPr>
        <p:spPr>
          <a:xfrm>
            <a:off x="0" y="3581400"/>
            <a:ext cx="3581400" cy="457200"/>
          </a:xfrm>
        </p:spPr>
        <p:txBody>
          <a:bodyPr>
            <a:normAutofit fontScale="90000"/>
          </a:bodyPr>
          <a:lstStyle/>
          <a:p>
            <a:pPr algn="l" eaLnBrk="1" hangingPunct="1"/>
            <a:r>
              <a:rPr lang="ru-RU" sz="2800" b="1" i="1" dirty="0" smtClean="0">
                <a:solidFill>
                  <a:srgbClr val="FF0000"/>
                </a:solidFill>
                <a:effectLst>
                  <a:outerShdw blurRad="38100" dist="38100" dir="2700000" algn="tl">
                    <a:srgbClr val="FFFFFF"/>
                  </a:outerShdw>
                </a:effectLst>
              </a:rPr>
              <a:t>4)</a:t>
            </a:r>
            <a:r>
              <a:rPr lang="en-US" sz="2800" b="1" i="1" dirty="0" smtClean="0">
                <a:solidFill>
                  <a:srgbClr val="FF0000"/>
                </a:solidFill>
                <a:effectLst>
                  <a:outerShdw blurRad="38100" dist="38100" dir="2700000" algn="tl">
                    <a:srgbClr val="FFFFFF"/>
                  </a:outerShdw>
                </a:effectLst>
              </a:rPr>
              <a:t> </a:t>
            </a:r>
            <a:r>
              <a:rPr lang="ru-RU" sz="2800" b="1" i="1" dirty="0" err="1" smtClean="0">
                <a:solidFill>
                  <a:srgbClr val="FF0000"/>
                </a:solidFill>
                <a:effectLst>
                  <a:outerShdw blurRad="38100" dist="38100" dir="2700000" algn="tl">
                    <a:srgbClr val="FFFFFF"/>
                  </a:outerShdw>
                </a:effectLst>
              </a:rPr>
              <a:t>Пневмоцефалія</a:t>
            </a:r>
            <a:endParaRPr lang="cs-CZ" sz="2800" b="1" i="1" dirty="0" smtClean="0">
              <a:solidFill>
                <a:srgbClr val="FF0000"/>
              </a:solidFill>
              <a:effectLst>
                <a:outerShdw blurRad="38100" dist="38100" dir="2700000" algn="tl">
                  <a:srgbClr val="FFFFFF"/>
                </a:outerShdw>
              </a:effectLst>
            </a:endParaRPr>
          </a:p>
        </p:txBody>
      </p:sp>
      <p:pic>
        <p:nvPicPr>
          <p:cNvPr id="69637" name="Picture 4"/>
          <p:cNvPicPr>
            <a:picLocks noChangeAspect="1" noChangeArrowheads="1"/>
          </p:cNvPicPr>
          <p:nvPr/>
        </p:nvPicPr>
        <p:blipFill>
          <a:blip r:embed="rId4" cstate="print"/>
          <a:srcRect/>
          <a:stretch>
            <a:fillRect/>
          </a:stretch>
        </p:blipFill>
        <p:spPr bwMode="auto">
          <a:xfrm>
            <a:off x="5992813" y="3581400"/>
            <a:ext cx="3151187" cy="3276600"/>
          </a:xfrm>
          <a:prstGeom prst="rect">
            <a:avLst/>
          </a:prstGeom>
          <a:noFill/>
          <a:ln w="9525">
            <a:noFill/>
            <a:miter lim="800000"/>
            <a:headEnd/>
            <a:tailEnd/>
          </a:ln>
        </p:spPr>
      </p:pic>
      <p:pic>
        <p:nvPicPr>
          <p:cNvPr id="69638" name="Picture 5"/>
          <p:cNvPicPr>
            <a:picLocks noChangeAspect="1" noChangeArrowheads="1"/>
          </p:cNvPicPr>
          <p:nvPr/>
        </p:nvPicPr>
        <p:blipFill>
          <a:blip r:embed="rId5" cstate="print"/>
          <a:srcRect/>
          <a:stretch>
            <a:fillRect/>
          </a:stretch>
        </p:blipFill>
        <p:spPr bwMode="auto">
          <a:xfrm>
            <a:off x="6118225" y="0"/>
            <a:ext cx="3025775" cy="3657600"/>
          </a:xfrm>
          <a:prstGeom prst="rect">
            <a:avLst/>
          </a:prstGeom>
          <a:noFill/>
          <a:ln w="9525">
            <a:noFill/>
            <a:miter lim="800000"/>
            <a:headEnd/>
            <a:tailEnd/>
          </a:ln>
        </p:spPr>
      </p:pic>
      <p:sp>
        <p:nvSpPr>
          <p:cNvPr id="2" name="Rectangle 2"/>
          <p:cNvSpPr>
            <a:spLocks noChangeArrowheads="1"/>
          </p:cNvSpPr>
          <p:nvPr/>
        </p:nvSpPr>
        <p:spPr bwMode="auto">
          <a:xfrm>
            <a:off x="5715000" y="3505200"/>
            <a:ext cx="3429000" cy="457200"/>
          </a:xfrm>
          <a:prstGeom prst="rect">
            <a:avLst/>
          </a:prstGeom>
          <a:noFill/>
          <a:ln w="9525">
            <a:noFill/>
            <a:miter lim="800000"/>
            <a:headEnd/>
            <a:tailEnd/>
          </a:ln>
        </p:spPr>
        <p:txBody>
          <a:bodyPr anchor="ctr"/>
          <a:lstStyle/>
          <a:p>
            <a:r>
              <a:rPr lang="ru-RU" sz="2000" b="1" i="1" dirty="0">
                <a:solidFill>
                  <a:srgbClr val="FF0000"/>
                </a:solidFill>
                <a:effectLst>
                  <a:outerShdw blurRad="38100" dist="38100" dir="2700000" algn="tl">
                    <a:srgbClr val="FFFFFF"/>
                  </a:outerShdw>
                </a:effectLst>
              </a:rPr>
              <a:t>5)</a:t>
            </a:r>
            <a:r>
              <a:rPr lang="en-US" sz="2000" b="1" i="1" dirty="0">
                <a:solidFill>
                  <a:srgbClr val="FF0000"/>
                </a:solidFill>
                <a:effectLst>
                  <a:outerShdw blurRad="38100" dist="38100" dir="2700000" algn="tl">
                    <a:srgbClr val="FFFFFF"/>
                  </a:outerShdw>
                </a:effectLst>
              </a:rPr>
              <a:t> </a:t>
            </a:r>
            <a:r>
              <a:rPr lang="ru-RU" sz="2000" b="1" i="1" dirty="0" err="1" smtClean="0">
                <a:solidFill>
                  <a:srgbClr val="FF0000"/>
                </a:solidFill>
                <a:effectLst>
                  <a:outerShdw blurRad="38100" dist="38100" dir="2700000" algn="tl">
                    <a:srgbClr val="FFFFFF"/>
                  </a:outerShdw>
                </a:effectLst>
              </a:rPr>
              <a:t>Хронічна</a:t>
            </a:r>
            <a:r>
              <a:rPr lang="ru-RU" sz="2000" b="1" i="1" dirty="0" smtClean="0">
                <a:solidFill>
                  <a:srgbClr val="FF0000"/>
                </a:solidFill>
                <a:effectLst>
                  <a:outerShdw blurRad="38100" dist="38100" dir="2700000" algn="tl">
                    <a:srgbClr val="FFFFFF"/>
                  </a:outerShdw>
                </a:effectLst>
              </a:rPr>
              <a:t> </a:t>
            </a:r>
            <a:r>
              <a:rPr lang="ru-RU" sz="2000" b="1" i="1" dirty="0" err="1" smtClean="0">
                <a:solidFill>
                  <a:srgbClr val="FF0000"/>
                </a:solidFill>
                <a:effectLst>
                  <a:outerShdw blurRad="38100" dist="38100" dir="2700000" algn="tl">
                    <a:srgbClr val="FFFFFF"/>
                  </a:outerShdw>
                </a:effectLst>
              </a:rPr>
              <a:t>субдуральна</a:t>
            </a:r>
            <a:r>
              <a:rPr lang="ru-RU" sz="2000" b="1" i="1" dirty="0" smtClean="0">
                <a:solidFill>
                  <a:srgbClr val="FF0000"/>
                </a:solidFill>
                <a:effectLst>
                  <a:outerShdw blurRad="38100" dist="38100" dir="2700000" algn="tl">
                    <a:srgbClr val="FFFFFF"/>
                  </a:outerShdw>
                </a:effectLst>
              </a:rPr>
              <a:t> </a:t>
            </a:r>
            <a:r>
              <a:rPr lang="ru-RU" sz="2000" b="1" i="1" dirty="0">
                <a:solidFill>
                  <a:srgbClr val="FF0000"/>
                </a:solidFill>
                <a:effectLst>
                  <a:outerShdw blurRad="38100" dist="38100" dir="2700000" algn="tl">
                    <a:srgbClr val="FFFFFF"/>
                  </a:outerShdw>
                </a:effectLst>
              </a:rPr>
              <a:t>гематома</a:t>
            </a:r>
            <a:endParaRPr lang="cs-CZ" sz="2000" b="1" i="1" dirty="0">
              <a:solidFill>
                <a:srgbClr val="FF0000"/>
              </a:solidFill>
              <a:effectLst>
                <a:outerShdw blurRad="38100" dist="38100" dir="2700000" algn="tl">
                  <a:srgbClr val="FFFFFF"/>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2" cstate="print"/>
          <a:srcRect/>
          <a:stretch>
            <a:fillRect/>
          </a:stretch>
        </p:blipFill>
        <p:spPr bwMode="auto">
          <a:xfrm>
            <a:off x="0" y="0"/>
            <a:ext cx="4248150" cy="5029200"/>
          </a:xfrm>
          <a:prstGeom prst="rect">
            <a:avLst/>
          </a:prstGeom>
          <a:noFill/>
          <a:ln w="12700">
            <a:noFill/>
            <a:miter lim="800000"/>
            <a:headEnd type="none" w="sm" len="sm"/>
            <a:tailEnd type="none" w="sm" len="sm"/>
          </a:ln>
        </p:spPr>
      </p:pic>
      <p:sp>
        <p:nvSpPr>
          <p:cNvPr id="136197" name="Rectangle 5"/>
          <p:cNvSpPr>
            <a:spLocks noChangeArrowheads="1"/>
          </p:cNvSpPr>
          <p:nvPr/>
        </p:nvSpPr>
        <p:spPr bwMode="auto">
          <a:xfrm>
            <a:off x="685800" y="5181600"/>
            <a:ext cx="2971800" cy="457200"/>
          </a:xfrm>
          <a:prstGeom prst="rect">
            <a:avLst/>
          </a:prstGeom>
          <a:noFill/>
          <a:ln>
            <a:noFill/>
          </a:ln>
          <a:effectLst/>
          <a:extLst/>
        </p:spPr>
        <p:txBody>
          <a:bodyPr anchor="ctr"/>
          <a:lstStyle/>
          <a:p>
            <a:pPr algn="ctr"/>
            <a:r>
              <a:rPr lang="ru-RU" sz="2000" b="1" i="1" dirty="0">
                <a:solidFill>
                  <a:srgbClr val="FF0000"/>
                </a:solidFill>
                <a:effectLst>
                  <a:outerShdw blurRad="38100" dist="38100" dir="2700000" algn="tl">
                    <a:srgbClr val="FFFFFF"/>
                  </a:outerShdw>
                </a:effectLst>
              </a:rPr>
              <a:t>6)</a:t>
            </a:r>
            <a:r>
              <a:rPr lang="en-US" sz="2000" b="1" i="1" dirty="0">
                <a:solidFill>
                  <a:srgbClr val="FF0000"/>
                </a:solidFill>
                <a:effectLst>
                  <a:outerShdw blurRad="38100" dist="38100" dir="2700000" algn="tl">
                    <a:srgbClr val="FFFFFF"/>
                  </a:outerShdw>
                </a:effectLst>
              </a:rPr>
              <a:t> </a:t>
            </a:r>
            <a:r>
              <a:rPr lang="ru-RU" sz="2000" b="1" i="1" dirty="0" err="1" smtClean="0">
                <a:solidFill>
                  <a:srgbClr val="FF0000"/>
                </a:solidFill>
                <a:effectLst>
                  <a:outerShdw blurRad="38100" dist="38100" dir="2700000" algn="tl">
                    <a:srgbClr val="FFFFFF"/>
                  </a:outerShdw>
                </a:effectLst>
              </a:rPr>
              <a:t>Субдуральні</a:t>
            </a:r>
            <a:r>
              <a:rPr lang="ru-RU" sz="2000" b="1" i="1" dirty="0" smtClean="0">
                <a:solidFill>
                  <a:srgbClr val="FF0000"/>
                </a:solidFill>
                <a:effectLst>
                  <a:outerShdw blurRad="38100" dist="38100" dir="2700000" algn="tl">
                    <a:srgbClr val="FFFFFF"/>
                  </a:outerShdw>
                </a:effectLst>
              </a:rPr>
              <a:t> </a:t>
            </a:r>
            <a:r>
              <a:rPr lang="ru-RU" sz="2000" b="1" i="1" dirty="0" err="1" smtClean="0">
                <a:solidFill>
                  <a:srgbClr val="FF0000"/>
                </a:solidFill>
                <a:effectLst>
                  <a:outerShdw blurRad="38100" dist="38100" dir="2700000" algn="tl">
                    <a:srgbClr val="FFFFFF"/>
                  </a:outerShdw>
                </a:effectLst>
              </a:rPr>
              <a:t>гідроми</a:t>
            </a:r>
            <a:endParaRPr lang="cs-CZ" sz="2000" b="1" i="1" dirty="0">
              <a:solidFill>
                <a:srgbClr val="FF0000"/>
              </a:solidFill>
              <a:effectLst>
                <a:outerShdw blurRad="38100" dist="38100" dir="2700000" algn="tl">
                  <a:srgbClr val="FFFFFF"/>
                </a:outerShdw>
              </a:effectLst>
            </a:endParaRPr>
          </a:p>
        </p:txBody>
      </p:sp>
      <p:pic>
        <p:nvPicPr>
          <p:cNvPr id="70660" name="Picture 4" descr="DesHotel_1_8"/>
          <p:cNvPicPr>
            <a:picLocks noChangeAspect="1" noChangeArrowheads="1"/>
          </p:cNvPicPr>
          <p:nvPr/>
        </p:nvPicPr>
        <p:blipFill>
          <a:blip r:embed="rId3" cstate="print"/>
          <a:srcRect/>
          <a:stretch>
            <a:fillRect/>
          </a:stretch>
        </p:blipFill>
        <p:spPr bwMode="auto">
          <a:xfrm>
            <a:off x="5334000" y="0"/>
            <a:ext cx="3810000" cy="3810000"/>
          </a:xfrm>
          <a:prstGeom prst="rect">
            <a:avLst/>
          </a:prstGeom>
          <a:noFill/>
          <a:ln w="9525">
            <a:noFill/>
            <a:miter lim="800000"/>
            <a:headEnd/>
            <a:tailEnd/>
          </a:ln>
        </p:spPr>
      </p:pic>
      <p:pic>
        <p:nvPicPr>
          <p:cNvPr id="70661" name="Picture 6" descr="image005"/>
          <p:cNvPicPr>
            <a:picLocks noChangeAspect="1" noChangeArrowheads="1"/>
          </p:cNvPicPr>
          <p:nvPr/>
        </p:nvPicPr>
        <p:blipFill>
          <a:blip r:embed="rId4" cstate="print"/>
          <a:srcRect/>
          <a:stretch>
            <a:fillRect/>
          </a:stretch>
        </p:blipFill>
        <p:spPr bwMode="auto">
          <a:xfrm>
            <a:off x="6029325" y="3352800"/>
            <a:ext cx="3114675" cy="3505200"/>
          </a:xfrm>
          <a:prstGeom prst="rect">
            <a:avLst/>
          </a:prstGeom>
          <a:noFill/>
          <a:ln w="9525">
            <a:noFill/>
            <a:miter lim="800000"/>
            <a:headEnd/>
            <a:tailEnd/>
          </a:ln>
        </p:spPr>
      </p:pic>
      <p:sp>
        <p:nvSpPr>
          <p:cNvPr id="2" name="Rectangle 5"/>
          <p:cNvSpPr>
            <a:spLocks noChangeArrowheads="1"/>
          </p:cNvSpPr>
          <p:nvPr/>
        </p:nvSpPr>
        <p:spPr bwMode="auto">
          <a:xfrm>
            <a:off x="5791200" y="3200400"/>
            <a:ext cx="3200400" cy="457200"/>
          </a:xfrm>
          <a:prstGeom prst="rect">
            <a:avLst/>
          </a:prstGeom>
          <a:noFill/>
          <a:ln>
            <a:noFill/>
          </a:ln>
          <a:effectLst/>
          <a:extLst/>
        </p:spPr>
        <p:txBody>
          <a:bodyPr anchor="ctr"/>
          <a:lstStyle/>
          <a:p>
            <a:pPr algn="ctr"/>
            <a:r>
              <a:rPr lang="ru-RU" sz="2000" b="1" i="1" dirty="0">
                <a:solidFill>
                  <a:srgbClr val="FF0000"/>
                </a:solidFill>
                <a:effectLst>
                  <a:outerShdw blurRad="38100" dist="38100" dir="2700000" algn="tl">
                    <a:srgbClr val="FFFFFF"/>
                  </a:outerShdw>
                </a:effectLst>
              </a:rPr>
              <a:t>7)</a:t>
            </a:r>
            <a:r>
              <a:rPr lang="en-US" sz="2000" b="1" i="1" dirty="0">
                <a:solidFill>
                  <a:srgbClr val="FF0000"/>
                </a:solidFill>
                <a:effectLst>
                  <a:outerShdw blurRad="38100" dist="38100" dir="2700000" algn="tl">
                    <a:srgbClr val="FFFFFF"/>
                  </a:outerShdw>
                </a:effectLst>
              </a:rPr>
              <a:t> </a:t>
            </a:r>
            <a:r>
              <a:rPr lang="ru-RU" sz="2000" b="1" i="1" dirty="0" err="1" smtClean="0">
                <a:solidFill>
                  <a:srgbClr val="FF0000"/>
                </a:solidFill>
                <a:effectLst>
                  <a:outerShdw blurRad="38100" dist="38100" dir="2700000" algn="tl">
                    <a:srgbClr val="FFFFFF"/>
                  </a:outerShdw>
                </a:effectLst>
              </a:rPr>
              <a:t>Субарахноїдальні</a:t>
            </a:r>
            <a:r>
              <a:rPr lang="ru-RU" sz="2000" b="1" i="1" dirty="0" smtClean="0">
                <a:solidFill>
                  <a:srgbClr val="FF0000"/>
                </a:solidFill>
                <a:effectLst>
                  <a:outerShdw blurRad="38100" dist="38100" dir="2700000" algn="tl">
                    <a:srgbClr val="FFFFFF"/>
                  </a:outerShdw>
                </a:effectLst>
              </a:rPr>
              <a:t> </a:t>
            </a:r>
            <a:r>
              <a:rPr lang="ru-RU" sz="2000" b="1" i="1" dirty="0" err="1" smtClean="0">
                <a:solidFill>
                  <a:srgbClr val="FF0000"/>
                </a:solidFill>
                <a:effectLst>
                  <a:outerShdw blurRad="38100" dist="38100" dir="2700000" algn="tl">
                    <a:srgbClr val="FFFFFF"/>
                  </a:outerShdw>
                </a:effectLst>
              </a:rPr>
              <a:t>крововиливи</a:t>
            </a:r>
            <a:endParaRPr lang="cs-CZ" sz="2000" b="1" i="1" dirty="0">
              <a:solidFill>
                <a:srgbClr val="FF00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905" name="Rectangle 9"/>
          <p:cNvSpPr>
            <a:spLocks noGrp="1" noChangeArrowheads="1"/>
          </p:cNvSpPr>
          <p:nvPr>
            <p:ph type="title"/>
          </p:nvPr>
        </p:nvSpPr>
        <p:spPr>
          <a:xfrm>
            <a:off x="0" y="2819400"/>
            <a:ext cx="3429000" cy="685800"/>
          </a:xfrm>
        </p:spPr>
        <p:txBody>
          <a:bodyPr>
            <a:normAutofit fontScale="90000"/>
          </a:bodyPr>
          <a:lstStyle/>
          <a:p>
            <a:pPr eaLnBrk="1" hangingPunct="1"/>
            <a:r>
              <a:rPr lang="ru-RU" sz="2800" b="1" i="1" dirty="0" smtClean="0">
                <a:solidFill>
                  <a:srgbClr val="FF0000"/>
                </a:solidFill>
                <a:effectLst>
                  <a:outerShdw blurRad="38100" dist="38100" dir="2700000" algn="tl">
                    <a:srgbClr val="FFFFFF"/>
                  </a:outerShdw>
                </a:effectLst>
              </a:rPr>
              <a:t>8)</a:t>
            </a:r>
            <a:r>
              <a:rPr lang="en-US" sz="2800" b="1" i="1" dirty="0" smtClean="0">
                <a:solidFill>
                  <a:srgbClr val="FF0000"/>
                </a:solidFill>
                <a:effectLst>
                  <a:outerShdw blurRad="38100" dist="38100" dir="2700000" algn="tl">
                    <a:srgbClr val="FFFFFF"/>
                  </a:outerShdw>
                </a:effectLst>
              </a:rPr>
              <a:t> </a:t>
            </a:r>
            <a:r>
              <a:rPr lang="uk-UA" sz="2800" b="1" i="1" dirty="0" smtClean="0">
                <a:solidFill>
                  <a:srgbClr val="FF0000"/>
                </a:solidFill>
                <a:effectLst>
                  <a:outerShdw blurRad="38100" dist="38100" dir="2700000" algn="tl">
                    <a:srgbClr val="FFFFFF"/>
                  </a:outerShdw>
                </a:effectLst>
              </a:rPr>
              <a:t>Осередки контузії </a:t>
            </a:r>
          </a:p>
        </p:txBody>
      </p:sp>
      <p:pic>
        <p:nvPicPr>
          <p:cNvPr id="1028" name="Picture 4"/>
          <p:cNvPicPr>
            <a:picLocks noGrp="1" noChangeAspect="1" noChangeArrowheads="1"/>
          </p:cNvPicPr>
          <p:nvPr>
            <p:ph sz="half" idx="1"/>
          </p:nvPr>
        </p:nvPicPr>
        <p:blipFill>
          <a:blip r:embed="rId4" cstate="print"/>
          <a:srcRect/>
          <a:stretch>
            <a:fillRect/>
          </a:stretch>
        </p:blipFill>
        <p:spPr>
          <a:xfrm>
            <a:off x="0" y="0"/>
            <a:ext cx="3124200" cy="3505200"/>
          </a:xfrm>
        </p:spPr>
      </p:pic>
      <p:graphicFrame>
        <p:nvGraphicFramePr>
          <p:cNvPr id="1026" name="Object 4"/>
          <p:cNvGraphicFramePr>
            <a:graphicFrameLocks noChangeAspect="1"/>
          </p:cNvGraphicFramePr>
          <p:nvPr/>
        </p:nvGraphicFramePr>
        <p:xfrm>
          <a:off x="0" y="3352800"/>
          <a:ext cx="3098800" cy="3505200"/>
        </p:xfrm>
        <a:graphic>
          <a:graphicData uri="http://schemas.openxmlformats.org/presentationml/2006/ole">
            <p:oleObj spid="_x0000_s1142" name="Rastrový obrázek" r:id="rId5" imgW="4057143" imgH="4420217" progId="PBrush">
              <p:embed/>
            </p:oleObj>
          </a:graphicData>
        </a:graphic>
      </p:graphicFrame>
      <p:pic>
        <p:nvPicPr>
          <p:cNvPr id="1030" name="Picture 5" descr="ICH"/>
          <p:cNvPicPr>
            <a:picLocks noChangeAspect="1" noChangeArrowheads="1"/>
          </p:cNvPicPr>
          <p:nvPr/>
        </p:nvPicPr>
        <p:blipFill>
          <a:blip r:embed="rId6" cstate="print"/>
          <a:srcRect/>
          <a:stretch>
            <a:fillRect/>
          </a:stretch>
        </p:blipFill>
        <p:spPr bwMode="auto">
          <a:xfrm>
            <a:off x="3352800" y="0"/>
            <a:ext cx="5791200" cy="5791200"/>
          </a:xfrm>
          <a:prstGeom prst="rect">
            <a:avLst/>
          </a:prstGeom>
          <a:noFill/>
          <a:ln w="9525">
            <a:noFill/>
            <a:miter lim="800000"/>
            <a:headEnd/>
            <a:tailEnd/>
          </a:ln>
        </p:spPr>
      </p:pic>
      <p:sp>
        <p:nvSpPr>
          <p:cNvPr id="2" name="Rectangle 9"/>
          <p:cNvSpPr>
            <a:spLocks noChangeArrowheads="1"/>
          </p:cNvSpPr>
          <p:nvPr/>
        </p:nvSpPr>
        <p:spPr bwMode="auto">
          <a:xfrm>
            <a:off x="4800600" y="5562600"/>
            <a:ext cx="3886200" cy="685800"/>
          </a:xfrm>
          <a:prstGeom prst="rect">
            <a:avLst/>
          </a:prstGeom>
          <a:noFill/>
          <a:ln w="9525">
            <a:noFill/>
            <a:miter lim="800000"/>
            <a:headEnd/>
            <a:tailEnd/>
          </a:ln>
        </p:spPr>
        <p:txBody>
          <a:bodyPr anchor="ctr"/>
          <a:lstStyle/>
          <a:p>
            <a:pPr algn="ctr"/>
            <a:r>
              <a:rPr lang="uk-UA" sz="2800" b="1" i="1" dirty="0" smtClean="0">
                <a:solidFill>
                  <a:srgbClr val="FF0000"/>
                </a:solidFill>
                <a:effectLst>
                  <a:outerShdw blurRad="38100" dist="38100" dir="2700000" algn="tl">
                    <a:srgbClr val="FFFFFF"/>
                  </a:outerShdw>
                </a:effectLst>
              </a:rPr>
              <a:t>9) </a:t>
            </a:r>
            <a:r>
              <a:rPr lang="uk-UA" sz="2800" b="1" i="1" dirty="0" err="1" smtClean="0">
                <a:solidFill>
                  <a:srgbClr val="FF0000"/>
                </a:solidFill>
                <a:effectLst>
                  <a:outerShdw blurRad="38100" dist="38100" dir="2700000" algn="tl">
                    <a:srgbClr val="FFFFFF"/>
                  </a:outerShdw>
                </a:effectLst>
              </a:rPr>
              <a:t>Внутрішньомозкові</a:t>
            </a:r>
            <a:r>
              <a:rPr lang="uk-UA" sz="2800" b="1" i="1" dirty="0" smtClean="0">
                <a:solidFill>
                  <a:srgbClr val="FF0000"/>
                </a:solidFill>
                <a:effectLst>
                  <a:outerShdw blurRad="38100" dist="38100" dir="2700000" algn="tl">
                    <a:srgbClr val="FFFFFF"/>
                  </a:outerShdw>
                </a:effectLst>
              </a:rPr>
              <a:t>  гематоми</a:t>
            </a:r>
            <a:endParaRPr lang="uk-UA" sz="2800" b="1" i="1" dirty="0">
              <a:solidFill>
                <a:srgbClr val="FF00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ws_82d"/>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683" name="Text Box 5"/>
          <p:cNvSpPr txBox="1">
            <a:spLocks noChangeArrowheads="1"/>
          </p:cNvSpPr>
          <p:nvPr/>
        </p:nvSpPr>
        <p:spPr bwMode="auto">
          <a:xfrm>
            <a:off x="5410200" y="4800600"/>
            <a:ext cx="3062288" cy="1282700"/>
          </a:xfrm>
          <a:prstGeom prst="rect">
            <a:avLst/>
          </a:prstGeom>
          <a:noFill/>
          <a:ln w="9525">
            <a:noFill/>
            <a:miter lim="800000"/>
            <a:headEnd/>
            <a:tailEnd/>
          </a:ln>
        </p:spPr>
        <p:txBody>
          <a:bodyPr wrap="none" lIns="0" tIns="0" rIns="0" bIns="0">
            <a:spAutoFit/>
          </a:bodyPr>
          <a:lstStyle/>
          <a:p>
            <a:pPr defTabSz="820738">
              <a:lnSpc>
                <a:spcPts val="1450"/>
              </a:lnSpc>
            </a:pPr>
            <a:r>
              <a:rPr lang="en-US" sz="1400">
                <a:solidFill>
                  <a:srgbClr val="333334"/>
                </a:solidFill>
                <a:latin typeface="Times New Roman" pitchFamily="18" charset="0"/>
              </a:rPr>
              <a:t>A CT-myelogram coronal 2D</a:t>
            </a:r>
          </a:p>
          <a:p>
            <a:pPr defTabSz="820738">
              <a:lnSpc>
                <a:spcPts val="1725"/>
              </a:lnSpc>
            </a:pPr>
            <a:r>
              <a:rPr lang="en-US" sz="1400">
                <a:solidFill>
                  <a:srgbClr val="333334"/>
                </a:solidFill>
                <a:latin typeface="Times New Roman" pitchFamily="18" charset="0"/>
              </a:rPr>
              <a:t>reconstructed image shows the intraspinal</a:t>
            </a:r>
          </a:p>
          <a:p>
            <a:pPr defTabSz="820738">
              <a:lnSpc>
                <a:spcPts val="1725"/>
              </a:lnSpc>
            </a:pPr>
            <a:r>
              <a:rPr lang="en-US" sz="1400">
                <a:solidFill>
                  <a:srgbClr val="333334"/>
                </a:solidFill>
                <a:latin typeface="Times New Roman" pitchFamily="18" charset="0"/>
              </a:rPr>
              <a:t>lipoma (arrows). Note the displaced nerve</a:t>
            </a:r>
          </a:p>
          <a:p>
            <a:pPr defTabSz="820738">
              <a:lnSpc>
                <a:spcPts val="1725"/>
              </a:lnSpc>
            </a:pPr>
            <a:r>
              <a:rPr lang="en-US" sz="1400">
                <a:solidFill>
                  <a:srgbClr val="333334"/>
                </a:solidFill>
                <a:latin typeface="Times New Roman" pitchFamily="18" charset="0"/>
              </a:rPr>
              <a:t>roots to the left of the conus. A Tarlov cyst</a:t>
            </a:r>
          </a:p>
          <a:p>
            <a:pPr defTabSz="820738">
              <a:lnSpc>
                <a:spcPts val="1725"/>
              </a:lnSpc>
            </a:pPr>
            <a:r>
              <a:rPr lang="en-US" sz="1400">
                <a:solidFill>
                  <a:srgbClr val="333334"/>
                </a:solidFill>
                <a:latin typeface="Times New Roman" pitchFamily="18" charset="0"/>
              </a:rPr>
              <a:t>(nerve root sleeve cyst or diverticulum) of</a:t>
            </a:r>
          </a:p>
          <a:p>
            <a:pPr defTabSz="820738">
              <a:lnSpc>
                <a:spcPts val="1750"/>
              </a:lnSpc>
            </a:pPr>
            <a:r>
              <a:rPr lang="en-US" sz="1400">
                <a:solidFill>
                  <a:srgbClr val="333334"/>
                </a:solidFill>
                <a:latin typeface="Times New Roman" pitchFamily="18" charset="0"/>
              </a:rPr>
              <a:t>left S3 is incidentally noted (arrowhead).</a:t>
            </a:r>
            <a:endParaRPr lang="ru-RU" sz="1400">
              <a:solidFill>
                <a:srgbClr val="333334"/>
              </a:solidFill>
              <a:latin typeface="Times New Roman" pitchFamily="18" charset="0"/>
            </a:endParaRPr>
          </a:p>
        </p:txBody>
      </p:sp>
      <p:sp>
        <p:nvSpPr>
          <p:cNvPr id="71684" name="Text Box 6"/>
          <p:cNvSpPr txBox="1">
            <a:spLocks noChangeArrowheads="1"/>
          </p:cNvSpPr>
          <p:nvPr/>
        </p:nvSpPr>
        <p:spPr bwMode="auto">
          <a:xfrm>
            <a:off x="1828800" y="4800600"/>
            <a:ext cx="2773363" cy="1189038"/>
          </a:xfrm>
          <a:prstGeom prst="rect">
            <a:avLst/>
          </a:prstGeom>
          <a:noFill/>
          <a:ln w="9525">
            <a:noFill/>
            <a:miter lim="800000"/>
            <a:headEnd/>
            <a:tailEnd/>
          </a:ln>
        </p:spPr>
        <p:txBody>
          <a:bodyPr wrap="none" lIns="0" tIns="0" rIns="0" bIns="0">
            <a:spAutoFit/>
          </a:bodyPr>
          <a:lstStyle/>
          <a:p>
            <a:pPr defTabSz="820738">
              <a:lnSpc>
                <a:spcPts val="1613"/>
              </a:lnSpc>
            </a:pPr>
            <a:r>
              <a:rPr lang="en-US" sz="1600">
                <a:solidFill>
                  <a:srgbClr val="333334"/>
                </a:solidFill>
                <a:latin typeface="Times New Roman" pitchFamily="18" charset="0"/>
              </a:rPr>
              <a:t>A CT-myelogram sagittal 2D</a:t>
            </a:r>
          </a:p>
          <a:p>
            <a:pPr defTabSz="820738">
              <a:lnSpc>
                <a:spcPts val="1938"/>
              </a:lnSpc>
            </a:pPr>
            <a:r>
              <a:rPr lang="en-US" sz="1600">
                <a:solidFill>
                  <a:srgbClr val="333334"/>
                </a:solidFill>
                <a:latin typeface="Times New Roman" pitchFamily="18" charset="0"/>
              </a:rPr>
              <a:t>reconstructed image shows the</a:t>
            </a:r>
          </a:p>
          <a:p>
            <a:pPr defTabSz="820738">
              <a:lnSpc>
                <a:spcPts val="1938"/>
              </a:lnSpc>
            </a:pPr>
            <a:r>
              <a:rPr lang="en-US" sz="1600">
                <a:solidFill>
                  <a:srgbClr val="333334"/>
                </a:solidFill>
                <a:latin typeface="Times New Roman" pitchFamily="18" charset="0"/>
              </a:rPr>
              <a:t>expanding intraspinal low-density</a:t>
            </a:r>
          </a:p>
          <a:p>
            <a:pPr defTabSz="820738">
              <a:lnSpc>
                <a:spcPts val="1938"/>
              </a:lnSpc>
            </a:pPr>
            <a:r>
              <a:rPr lang="en-US" sz="1600">
                <a:solidFill>
                  <a:srgbClr val="333334"/>
                </a:solidFill>
                <a:latin typeface="Times New Roman" pitchFamily="18" charset="0"/>
              </a:rPr>
              <a:t>mass (arrow) surrounding by</a:t>
            </a:r>
          </a:p>
          <a:p>
            <a:pPr defTabSz="820738">
              <a:lnSpc>
                <a:spcPts val="1938"/>
              </a:lnSpc>
            </a:pPr>
            <a:r>
              <a:rPr lang="en-US" sz="1600">
                <a:solidFill>
                  <a:srgbClr val="333334"/>
                </a:solidFill>
                <a:latin typeface="Times New Roman" pitchFamily="18" charset="0"/>
              </a:rPr>
              <a:t>myelogram contrast.</a:t>
            </a:r>
            <a:endParaRPr lang="ru-RU" sz="1600">
              <a:solidFill>
                <a:srgbClr val="333334"/>
              </a:solidFill>
              <a:latin typeface="Times New Roman" pitchFamily="18" charset="0"/>
            </a:endParaRPr>
          </a:p>
        </p:txBody>
      </p:sp>
      <p:sp>
        <p:nvSpPr>
          <p:cNvPr id="80905" name="Rectangle 9"/>
          <p:cNvSpPr>
            <a:spLocks noChangeArrowheads="1"/>
          </p:cNvSpPr>
          <p:nvPr/>
        </p:nvSpPr>
        <p:spPr bwMode="auto">
          <a:xfrm>
            <a:off x="2819400" y="6096000"/>
            <a:ext cx="4267200" cy="457200"/>
          </a:xfrm>
          <a:prstGeom prst="rect">
            <a:avLst/>
          </a:prstGeom>
          <a:noFill/>
          <a:ln w="9525">
            <a:noFill/>
            <a:miter lim="800000"/>
            <a:headEnd/>
            <a:tailEnd/>
          </a:ln>
        </p:spPr>
        <p:txBody>
          <a:bodyPr anchor="ctr"/>
          <a:lstStyle/>
          <a:p>
            <a:pPr algn="ctr">
              <a:defRPr/>
            </a:pPr>
            <a:r>
              <a:rPr lang="ru-RU" sz="3200" b="1" i="1" dirty="0" smtClean="0">
                <a:solidFill>
                  <a:srgbClr val="FF0000"/>
                </a:solidFill>
                <a:effectLst>
                  <a:outerShdw blurRad="38100" dist="38100" dir="2700000" algn="tl">
                    <a:srgbClr val="000000"/>
                  </a:outerShdw>
                </a:effectLst>
              </a:rPr>
              <a:t>СКТ-</a:t>
            </a:r>
            <a:r>
              <a:rPr lang="ru-RU" sz="3200" b="1" i="1" dirty="0" err="1" smtClean="0">
                <a:solidFill>
                  <a:srgbClr val="FF0000"/>
                </a:solidFill>
                <a:effectLst>
                  <a:outerShdw blurRad="38100" dist="38100" dir="2700000" algn="tl">
                    <a:srgbClr val="000000"/>
                  </a:outerShdw>
                </a:effectLst>
              </a:rPr>
              <a:t>мієлографія</a:t>
            </a:r>
            <a:endParaRPr lang="cs-CZ" sz="3200" b="1" i="1" dirty="0">
              <a:solidFill>
                <a:srgbClr val="FF0000"/>
              </a:solidFill>
              <a:effectLst>
                <a:outerShdw blurRad="38100" dist="38100" dir="2700000" algn="tl">
                  <a:srgbClr val="000000"/>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ws_2d7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0905" name="Rectangle 9"/>
          <p:cNvSpPr>
            <a:spLocks noChangeArrowheads="1"/>
          </p:cNvSpPr>
          <p:nvPr/>
        </p:nvSpPr>
        <p:spPr bwMode="auto">
          <a:xfrm>
            <a:off x="4648200" y="533400"/>
            <a:ext cx="4267200" cy="457200"/>
          </a:xfrm>
          <a:prstGeom prst="rect">
            <a:avLst/>
          </a:prstGeom>
          <a:noFill/>
          <a:ln w="9525">
            <a:noFill/>
            <a:miter lim="800000"/>
            <a:headEnd/>
            <a:tailEnd/>
          </a:ln>
        </p:spPr>
        <p:txBody>
          <a:bodyPr anchor="ctr"/>
          <a:lstStyle/>
          <a:p>
            <a:pPr algn="ctr">
              <a:defRPr/>
            </a:pPr>
            <a:r>
              <a:rPr lang="ru-RU" sz="3200" b="1" i="1" dirty="0" err="1" smtClean="0">
                <a:solidFill>
                  <a:srgbClr val="FF0000"/>
                </a:solidFill>
                <a:effectLst>
                  <a:outerShdw blurRad="38100" dist="38100" dir="2700000" algn="tl">
                    <a:srgbClr val="000000"/>
                  </a:outerShdw>
                </a:effectLst>
              </a:rPr>
              <a:t>Дискографія</a:t>
            </a:r>
            <a:endParaRPr lang="cs-CZ" sz="3200" b="1" i="1" dirty="0">
              <a:solidFill>
                <a:srgbClr val="FF0000"/>
              </a:solidFill>
              <a:effectLst>
                <a:outerShdw blurRad="38100" dist="38100" dir="2700000" algn="tl">
                  <a:srgbClr val="000000"/>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cstate="print"/>
          <a:srcRect/>
          <a:stretch>
            <a:fillRect/>
          </a:stretch>
        </p:blipFill>
        <p:spPr bwMode="auto">
          <a:xfrm>
            <a:off x="838200" y="-11113"/>
            <a:ext cx="7467600" cy="6869113"/>
          </a:xfrm>
          <a:prstGeom prst="rect">
            <a:avLst/>
          </a:prstGeom>
          <a:noFill/>
          <a:ln w="9525">
            <a:noFill/>
            <a:miter lim="800000"/>
            <a:headEnd/>
            <a:tailEnd/>
          </a:ln>
        </p:spPr>
      </p:pic>
      <p:sp>
        <p:nvSpPr>
          <p:cNvPr id="96258" name="Rectangle 2"/>
          <p:cNvSpPr>
            <a:spLocks noGrp="1" noChangeArrowheads="1"/>
          </p:cNvSpPr>
          <p:nvPr>
            <p:ph type="title"/>
          </p:nvPr>
        </p:nvSpPr>
        <p:spPr>
          <a:xfrm>
            <a:off x="0" y="0"/>
            <a:ext cx="9144000" cy="715963"/>
          </a:xfrm>
        </p:spPr>
        <p:txBody>
          <a:bodyPr>
            <a:normAutofit fontScale="90000"/>
          </a:bodyPr>
          <a:lstStyle/>
          <a:p>
            <a:pPr eaLnBrk="1" hangingPunct="1">
              <a:defRPr/>
            </a:pPr>
            <a:r>
              <a:rPr lang="ru-RU" sz="3600" b="1" i="1" dirty="0" smtClean="0">
                <a:solidFill>
                  <a:srgbClr val="FF0000"/>
                </a:solidFill>
                <a:effectLst>
                  <a:outerShdw blurRad="38100" dist="38100" dir="2700000" algn="tl">
                    <a:srgbClr val="000000"/>
                  </a:outerShdw>
                </a:effectLst>
              </a:rPr>
              <a:t/>
            </a:r>
            <a:br>
              <a:rPr lang="ru-RU" sz="3600" b="1" i="1" dirty="0" smtClean="0">
                <a:solidFill>
                  <a:srgbClr val="FF0000"/>
                </a:solidFill>
                <a:effectLst>
                  <a:outerShdw blurRad="38100" dist="38100" dir="2700000" algn="tl">
                    <a:srgbClr val="000000"/>
                  </a:outerShdw>
                </a:effectLst>
              </a:rPr>
            </a:br>
            <a:r>
              <a:rPr lang="ru-RU" sz="3600" b="1" i="1" dirty="0" smtClean="0">
                <a:solidFill>
                  <a:srgbClr val="FF0000"/>
                </a:solidFill>
                <a:effectLst>
                  <a:outerShdw blurRad="38100" dist="38100" dir="2700000" algn="tl">
                    <a:srgbClr val="000000"/>
                  </a:outerShdw>
                </a:effectLst>
              </a:rPr>
              <a:t>МРТ головного </a:t>
            </a:r>
            <a:r>
              <a:rPr lang="ru-RU" sz="3600" b="1" i="1" dirty="0" err="1" smtClean="0">
                <a:solidFill>
                  <a:srgbClr val="FF0000"/>
                </a:solidFill>
                <a:effectLst>
                  <a:outerShdw blurRad="38100" dist="38100" dir="2700000" algn="tl">
                    <a:srgbClr val="000000"/>
                  </a:outerShdw>
                </a:effectLst>
              </a:rPr>
              <a:t>мозку</a:t>
            </a:r>
            <a:r>
              <a:rPr lang="ru-RU" sz="3600" b="1" i="1" dirty="0" smtClean="0">
                <a:solidFill>
                  <a:srgbClr val="FF0000"/>
                </a:solidFill>
                <a:effectLst>
                  <a:outerShdw blurRad="38100" dist="38100" dir="2700000" algn="tl">
                    <a:srgbClr val="000000"/>
                  </a:outerShdw>
                </a:effectLst>
              </a:rPr>
              <a:t/>
            </a:r>
            <a:br>
              <a:rPr lang="ru-RU" sz="3600" b="1" i="1" dirty="0" smtClean="0">
                <a:solidFill>
                  <a:srgbClr val="FF0000"/>
                </a:solidFill>
                <a:effectLst>
                  <a:outerShdw blurRad="38100" dist="38100" dir="2700000" algn="tl">
                    <a:srgbClr val="000000"/>
                  </a:outerShdw>
                </a:effectLst>
              </a:rPr>
            </a:br>
            <a:r>
              <a:rPr lang="ru-RU" sz="3600" b="1" i="1" dirty="0" smtClean="0">
                <a:solidFill>
                  <a:srgbClr val="FF0000"/>
                </a:solidFill>
                <a:effectLst>
                  <a:outerShdw blurRad="38100" dist="38100" dir="2700000" algn="tl">
                    <a:srgbClr val="000000"/>
                  </a:outerShdw>
                </a:effectLst>
              </a:rPr>
              <a:t> </a:t>
            </a:r>
            <a:r>
              <a:rPr lang="ru-RU" sz="2000" b="1" i="1" dirty="0" smtClean="0">
                <a:solidFill>
                  <a:srgbClr val="FF0000"/>
                </a:solidFill>
                <a:effectLst>
                  <a:outerShdw blurRad="38100" dist="38100" dir="2700000" algn="tl">
                    <a:srgbClr val="000000"/>
                  </a:outerShdw>
                </a:effectLst>
              </a:rPr>
              <a:t>(</a:t>
            </a:r>
            <a:r>
              <a:rPr lang="ru-RU" sz="2000" b="1" i="1" dirty="0" err="1" smtClean="0">
                <a:solidFill>
                  <a:srgbClr val="FF0000"/>
                </a:solidFill>
                <a:effectLst>
                  <a:outerShdw blurRad="38100" dist="38100" dir="2700000" algn="tl">
                    <a:srgbClr val="000000"/>
                  </a:outerShdw>
                </a:effectLst>
              </a:rPr>
              <a:t>внутрішньомозкова</a:t>
            </a:r>
            <a:r>
              <a:rPr lang="ru-RU" sz="2000" b="1" i="1" dirty="0" smtClean="0">
                <a:solidFill>
                  <a:srgbClr val="FF0000"/>
                </a:solidFill>
                <a:effectLst>
                  <a:outerShdw blurRad="38100" dist="38100" dir="2700000" algn="tl">
                    <a:srgbClr val="000000"/>
                  </a:outerShdw>
                </a:effectLst>
              </a:rPr>
              <a:t> гематома)</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ws_400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6258" name="Rectangle 2"/>
          <p:cNvSpPr>
            <a:spLocks noChangeArrowheads="1"/>
          </p:cNvSpPr>
          <p:nvPr/>
        </p:nvSpPr>
        <p:spPr bwMode="auto">
          <a:xfrm>
            <a:off x="5791200" y="457200"/>
            <a:ext cx="3352800" cy="715963"/>
          </a:xfrm>
          <a:prstGeom prst="rect">
            <a:avLst/>
          </a:prstGeom>
          <a:noFill/>
          <a:ln w="9525">
            <a:noFill/>
            <a:miter lim="800000"/>
            <a:headEnd/>
            <a:tailEnd/>
          </a:ln>
        </p:spPr>
        <p:txBody>
          <a:bodyPr anchor="ctr"/>
          <a:lstStyle/>
          <a:p>
            <a:pPr algn="ctr">
              <a:defRPr/>
            </a:pPr>
            <a:r>
              <a:rPr lang="ru-RU" sz="2800" b="1" i="1" dirty="0" smtClean="0">
                <a:solidFill>
                  <a:srgbClr val="FF0000"/>
                </a:solidFill>
                <a:effectLst>
                  <a:outerShdw blurRad="38100" dist="38100" dir="2700000" algn="tl">
                    <a:srgbClr val="000000"/>
                  </a:outerShdw>
                </a:effectLst>
              </a:rPr>
              <a:t>МР-</a:t>
            </a:r>
            <a:r>
              <a:rPr lang="ru-RU" sz="2800" b="1" i="1" dirty="0" err="1" smtClean="0">
                <a:solidFill>
                  <a:srgbClr val="FF0000"/>
                </a:solidFill>
                <a:effectLst>
                  <a:outerShdw blurRad="38100" dist="38100" dir="2700000" algn="tl">
                    <a:srgbClr val="000000"/>
                  </a:outerShdw>
                </a:effectLst>
              </a:rPr>
              <a:t>мієлографія</a:t>
            </a:r>
            <a:endParaRPr lang="ru-RU" sz="1600" b="1" i="1" dirty="0">
              <a:solidFill>
                <a:srgbClr val="FF0000"/>
              </a:solidFill>
              <a:effectLst>
                <a:outerShdw blurRad="38100" dist="38100" dir="2700000" algn="tl">
                  <a:srgbClr val="000000"/>
                </a:outerShdw>
              </a:effectLs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2" cstate="print"/>
          <a:srcRect/>
          <a:stretch>
            <a:fillRect/>
          </a:stretch>
        </p:blipFill>
        <p:spPr bwMode="auto">
          <a:xfrm>
            <a:off x="4495800" y="2408644"/>
            <a:ext cx="4648200" cy="4449355"/>
          </a:xfrm>
          <a:prstGeom prst="rect">
            <a:avLst/>
          </a:prstGeom>
          <a:noFill/>
          <a:ln w="9525">
            <a:noFill/>
            <a:miter lim="800000"/>
            <a:headEnd/>
            <a:tailEnd/>
          </a:ln>
        </p:spPr>
      </p:pic>
      <p:sp>
        <p:nvSpPr>
          <p:cNvPr id="93186" name="Rectangle 2"/>
          <p:cNvSpPr>
            <a:spLocks noGrp="1" noChangeArrowheads="1"/>
          </p:cNvSpPr>
          <p:nvPr>
            <p:ph type="title"/>
          </p:nvPr>
        </p:nvSpPr>
        <p:spPr>
          <a:xfrm>
            <a:off x="304800" y="76200"/>
            <a:ext cx="8382000" cy="609600"/>
          </a:xfrm>
        </p:spPr>
        <p:txBody>
          <a:bodyPr>
            <a:normAutofit/>
          </a:bodyPr>
          <a:lstStyle/>
          <a:p>
            <a:pPr>
              <a:defRPr/>
            </a:pPr>
            <a:r>
              <a:rPr lang="ru-RU" sz="2800" b="1" i="1" dirty="0" err="1" smtClean="0">
                <a:solidFill>
                  <a:srgbClr val="FF0000"/>
                </a:solidFill>
                <a:effectLst>
                  <a:outerShdw blurRad="38100" dist="38100" dir="2700000" algn="tl">
                    <a:srgbClr val="000000">
                      <a:alpha val="43137"/>
                    </a:srgbClr>
                  </a:outerShdw>
                </a:effectLst>
              </a:rPr>
              <a:t>Функціональна</a:t>
            </a:r>
            <a:r>
              <a:rPr lang="ru-RU" sz="2800" b="1" i="1" dirty="0" smtClean="0">
                <a:solidFill>
                  <a:srgbClr val="FF0000"/>
                </a:solidFill>
                <a:effectLst>
                  <a:outerShdw blurRad="38100" dist="38100" dir="2700000" algn="tl">
                    <a:srgbClr val="000000">
                      <a:alpha val="43137"/>
                    </a:srgbClr>
                  </a:outerShdw>
                </a:effectLst>
              </a:rPr>
              <a:t> МРТ головного </a:t>
            </a:r>
            <a:r>
              <a:rPr lang="ru-RU" sz="2800" b="1" i="1" dirty="0" err="1" smtClean="0">
                <a:solidFill>
                  <a:srgbClr val="FF0000"/>
                </a:solidFill>
                <a:effectLst>
                  <a:outerShdw blurRad="38100" dist="38100" dir="2700000" algn="tl">
                    <a:srgbClr val="000000">
                      <a:alpha val="43137"/>
                    </a:srgbClr>
                  </a:outerShdw>
                </a:effectLst>
              </a:rPr>
              <a:t>мозку</a:t>
            </a:r>
            <a:r>
              <a:rPr lang="ru-RU" sz="2800" b="1" i="1" dirty="0" smtClean="0">
                <a:solidFill>
                  <a:srgbClr val="FF0000"/>
                </a:solidFill>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a:t>
            </a:r>
            <a:r>
              <a:rPr lang="en-US" sz="2800" b="1" i="1" dirty="0" err="1" smtClean="0">
                <a:solidFill>
                  <a:srgbClr val="FF0000"/>
                </a:solidFill>
                <a:effectLst>
                  <a:outerShdw blurRad="38100" dist="38100" dir="2700000" algn="tl">
                    <a:srgbClr val="000000">
                      <a:alpha val="43137"/>
                    </a:srgbClr>
                  </a:outerShdw>
                </a:effectLst>
              </a:rPr>
              <a:t>fMRI</a:t>
            </a:r>
            <a:r>
              <a:rPr lang="en-US" sz="2800" b="1" i="1" dirty="0" smtClean="0">
                <a:solidFill>
                  <a:srgbClr val="FF0000"/>
                </a:solidFill>
                <a:effectLst>
                  <a:outerShdw blurRad="38100" dist="38100" dir="2700000" algn="tl">
                    <a:srgbClr val="000000">
                      <a:alpha val="43137"/>
                    </a:srgbClr>
                  </a:outerShdw>
                </a:effectLst>
              </a:rPr>
              <a:t>)</a:t>
            </a:r>
          </a:p>
        </p:txBody>
      </p:sp>
      <p:sp>
        <p:nvSpPr>
          <p:cNvPr id="75780" name="Rectangle 3"/>
          <p:cNvSpPr>
            <a:spLocks noGrp="1" noChangeArrowheads="1"/>
          </p:cNvSpPr>
          <p:nvPr>
            <p:ph idx="1"/>
          </p:nvPr>
        </p:nvSpPr>
        <p:spPr>
          <a:xfrm>
            <a:off x="152400" y="685800"/>
            <a:ext cx="8686800" cy="1828800"/>
          </a:xfrm>
        </p:spPr>
        <p:txBody>
          <a:bodyPr>
            <a:normAutofit/>
          </a:bodyPr>
          <a:lstStyle/>
          <a:p>
            <a:pPr marL="1588" indent="12700">
              <a:buFontTx/>
              <a:buNone/>
            </a:pPr>
            <a:r>
              <a:rPr lang="ru-RU" sz="2800" dirty="0">
                <a:solidFill>
                  <a:srgbClr val="000099"/>
                </a:solidFill>
                <a:latin typeface="Times New Roman" panose="02020603050405020304" pitchFamily="18" charset="0"/>
                <a:cs typeface="Times New Roman" panose="02020603050405020304" pitchFamily="18" charset="0"/>
              </a:rPr>
              <a:t>ФМРТ </a:t>
            </a:r>
            <a:r>
              <a:rPr lang="ru-RU" sz="2800" dirty="0" err="1">
                <a:solidFill>
                  <a:srgbClr val="000099"/>
                </a:solidFill>
                <a:latin typeface="Times New Roman" panose="02020603050405020304" pitchFamily="18" charset="0"/>
                <a:cs typeface="Times New Roman" panose="02020603050405020304" pitchFamily="18" charset="0"/>
              </a:rPr>
              <a:t>дозволяє</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визначити</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активацію</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певної</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ділянки</a:t>
            </a:r>
            <a:r>
              <a:rPr lang="ru-RU" sz="2800" dirty="0">
                <a:solidFill>
                  <a:srgbClr val="000099"/>
                </a:solidFill>
                <a:latin typeface="Times New Roman" panose="02020603050405020304" pitchFamily="18" charset="0"/>
                <a:cs typeface="Times New Roman" panose="02020603050405020304" pitchFamily="18" charset="0"/>
              </a:rPr>
              <a:t> головного </a:t>
            </a:r>
            <a:r>
              <a:rPr lang="ru-RU" sz="2800" dirty="0" err="1">
                <a:solidFill>
                  <a:srgbClr val="000099"/>
                </a:solidFill>
                <a:latin typeface="Times New Roman" panose="02020603050405020304" pitchFamily="18" charset="0"/>
                <a:cs typeface="Times New Roman" panose="02020603050405020304" pitchFamily="18" charset="0"/>
              </a:rPr>
              <a:t>мозку</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під</a:t>
            </a:r>
            <a:r>
              <a:rPr lang="ru-RU" sz="2800" dirty="0">
                <a:solidFill>
                  <a:srgbClr val="000099"/>
                </a:solidFill>
                <a:latin typeface="Times New Roman" panose="02020603050405020304" pitchFamily="18" charset="0"/>
                <a:cs typeface="Times New Roman" panose="02020603050405020304" pitchFamily="18" charset="0"/>
              </a:rPr>
              <a:t> час нормального </a:t>
            </a:r>
            <a:r>
              <a:rPr lang="ru-RU" sz="2800" dirty="0" err="1">
                <a:solidFill>
                  <a:srgbClr val="000099"/>
                </a:solidFill>
                <a:latin typeface="Times New Roman" panose="02020603050405020304" pitchFamily="18" charset="0"/>
                <a:cs typeface="Times New Roman" panose="02020603050405020304" pitchFamily="18" charset="0"/>
              </a:rPr>
              <a:t>його</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функціонування</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під</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впливом</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різних</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фізичних</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факторів</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наприклад</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рух</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тіла</a:t>
            </a:r>
            <a:r>
              <a:rPr lang="ru-RU" sz="2800" dirty="0">
                <a:solidFill>
                  <a:srgbClr val="000099"/>
                </a:solidFill>
                <a:latin typeface="Times New Roman" panose="02020603050405020304" pitchFamily="18" charset="0"/>
                <a:cs typeface="Times New Roman" panose="02020603050405020304" pitchFamily="18" charset="0"/>
              </a:rPr>
              <a:t>) і при </a:t>
            </a:r>
            <a:r>
              <a:rPr lang="ru-RU" sz="2800" dirty="0" err="1">
                <a:solidFill>
                  <a:srgbClr val="000099"/>
                </a:solidFill>
                <a:latin typeface="Times New Roman" panose="02020603050405020304" pitchFamily="18" charset="0"/>
                <a:cs typeface="Times New Roman" panose="02020603050405020304" pitchFamily="18" charset="0"/>
              </a:rPr>
              <a:t>різних</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патологічних</a:t>
            </a:r>
            <a:r>
              <a:rPr lang="ru-RU" sz="2800" dirty="0">
                <a:solidFill>
                  <a:srgbClr val="000099"/>
                </a:solidFill>
                <a:latin typeface="Times New Roman" panose="02020603050405020304" pitchFamily="18" charset="0"/>
                <a:cs typeface="Times New Roman" panose="02020603050405020304" pitchFamily="18" charset="0"/>
              </a:rPr>
              <a:t> станах</a:t>
            </a:r>
            <a:endParaRPr lang="en-US" sz="2800" dirty="0" smtClean="0">
              <a:solidFill>
                <a:srgbClr val="000099"/>
              </a:solidFill>
              <a:latin typeface="Times New Roman" panose="02020603050405020304" pitchFamily="18" charset="0"/>
              <a:cs typeface="Times New Roman" panose="02020603050405020304" pitchFamily="18" charset="0"/>
            </a:endParaRPr>
          </a:p>
        </p:txBody>
      </p:sp>
      <p:pic>
        <p:nvPicPr>
          <p:cNvPr id="75781" name="Picture 5"/>
          <p:cNvPicPr>
            <a:picLocks noChangeAspect="1" noChangeArrowheads="1"/>
          </p:cNvPicPr>
          <p:nvPr/>
        </p:nvPicPr>
        <p:blipFill>
          <a:blip r:embed="rId3" cstate="print"/>
          <a:srcRect/>
          <a:stretch>
            <a:fillRect/>
          </a:stretch>
        </p:blipFill>
        <p:spPr bwMode="auto">
          <a:xfrm>
            <a:off x="-1" y="2514600"/>
            <a:ext cx="4648201" cy="41719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6" descr="Рис. 5-1 . ПЭТ при эпилепсии. Эпилептогенный очаг в виде гипометаболизма в зоне правой височной области."/>
          <p:cNvPicPr>
            <a:picLocks noChangeAspect="1" noChangeArrowheads="1"/>
          </p:cNvPicPr>
          <p:nvPr/>
        </p:nvPicPr>
        <p:blipFill>
          <a:blip r:embed="rId2" cstate="print"/>
          <a:srcRect/>
          <a:stretch>
            <a:fillRect/>
          </a:stretch>
        </p:blipFill>
        <p:spPr bwMode="auto">
          <a:xfrm>
            <a:off x="3635375" y="3860800"/>
            <a:ext cx="5508625" cy="2251075"/>
          </a:xfrm>
          <a:prstGeom prst="rect">
            <a:avLst/>
          </a:prstGeom>
          <a:noFill/>
          <a:ln w="9525">
            <a:noFill/>
            <a:miter lim="800000"/>
            <a:headEnd/>
            <a:tailEnd/>
          </a:ln>
        </p:spPr>
      </p:pic>
      <p:pic>
        <p:nvPicPr>
          <p:cNvPr id="76803" name="Picture 14" descr="фМРТ больного с установленными кортикографичекими электродами"/>
          <p:cNvPicPr>
            <a:picLocks noChangeAspect="1" noChangeArrowheads="1"/>
          </p:cNvPicPr>
          <p:nvPr/>
        </p:nvPicPr>
        <p:blipFill>
          <a:blip r:embed="rId3" cstate="print"/>
          <a:srcRect/>
          <a:stretch>
            <a:fillRect/>
          </a:stretch>
        </p:blipFill>
        <p:spPr bwMode="auto">
          <a:xfrm>
            <a:off x="2339975" y="3573463"/>
            <a:ext cx="2519363" cy="2519362"/>
          </a:xfrm>
          <a:prstGeom prst="rect">
            <a:avLst/>
          </a:prstGeom>
          <a:noFill/>
          <a:ln w="9525">
            <a:noFill/>
            <a:miter lim="800000"/>
            <a:headEnd/>
            <a:tailEnd/>
          </a:ln>
        </p:spPr>
      </p:pic>
      <p:pic>
        <p:nvPicPr>
          <p:cNvPr id="76804" name="Picture 5" descr="An example of video-EEG procedure."/>
          <p:cNvPicPr>
            <a:picLocks noChangeAspect="1" noChangeArrowheads="1"/>
          </p:cNvPicPr>
          <p:nvPr/>
        </p:nvPicPr>
        <p:blipFill>
          <a:blip r:embed="rId4" cstate="print"/>
          <a:srcRect/>
          <a:stretch>
            <a:fillRect/>
          </a:stretch>
        </p:blipFill>
        <p:spPr bwMode="auto">
          <a:xfrm>
            <a:off x="0" y="0"/>
            <a:ext cx="4419600" cy="3306763"/>
          </a:xfrm>
          <a:prstGeom prst="rect">
            <a:avLst/>
          </a:prstGeom>
          <a:noFill/>
          <a:ln w="9525">
            <a:noFill/>
            <a:miter lim="800000"/>
            <a:headEnd/>
            <a:tailEnd/>
          </a:ln>
        </p:spPr>
      </p:pic>
      <p:sp>
        <p:nvSpPr>
          <p:cNvPr id="304134" name="Rectangle 6"/>
          <p:cNvSpPr>
            <a:spLocks noChangeArrowheads="1"/>
          </p:cNvSpPr>
          <p:nvPr/>
        </p:nvSpPr>
        <p:spPr bwMode="auto">
          <a:xfrm>
            <a:off x="3200400" y="1827183"/>
            <a:ext cx="1478290" cy="400110"/>
          </a:xfrm>
          <a:prstGeom prst="rect">
            <a:avLst/>
          </a:prstGeom>
          <a:noFill/>
          <a:ln w="9525">
            <a:noFill/>
            <a:miter lim="800000"/>
            <a:headEnd/>
            <a:tailEnd/>
          </a:ln>
          <a:effectLst/>
        </p:spPr>
        <p:txBody>
          <a:bodyPr wrap="none" anchor="ctr">
            <a:spAutoFit/>
          </a:bodyPr>
          <a:lstStyle/>
          <a:p>
            <a:pPr eaLnBrk="0" hangingPunct="0">
              <a:defRPr/>
            </a:pPr>
            <a:r>
              <a:rPr lang="ru-RU" sz="2000" b="1" dirty="0" err="1" smtClean="0">
                <a:solidFill>
                  <a:srgbClr val="0000FF"/>
                </a:solidFill>
                <a:effectLst>
                  <a:outerShdw blurRad="38100" dist="38100" dir="2700000" algn="tl">
                    <a:srgbClr val="000000"/>
                  </a:outerShdw>
                </a:effectLst>
              </a:rPr>
              <a:t>Відео</a:t>
            </a:r>
            <a:r>
              <a:rPr lang="ru-RU" sz="2000" b="1" dirty="0" smtClean="0">
                <a:solidFill>
                  <a:srgbClr val="0000FF"/>
                </a:solidFill>
                <a:effectLst>
                  <a:outerShdw blurRad="38100" dist="38100" dir="2700000" algn="tl">
                    <a:srgbClr val="000000"/>
                  </a:outerShdw>
                </a:effectLst>
              </a:rPr>
              <a:t>-ЕЕГ</a:t>
            </a:r>
            <a:endParaRPr lang="ru-RU" sz="2000" b="1" dirty="0">
              <a:solidFill>
                <a:srgbClr val="0000FF"/>
              </a:solidFill>
              <a:effectLst>
                <a:outerShdw blurRad="38100" dist="38100" dir="2700000" algn="tl">
                  <a:srgbClr val="000000"/>
                </a:outerShdw>
              </a:effectLst>
            </a:endParaRPr>
          </a:p>
        </p:txBody>
      </p:sp>
      <p:pic>
        <p:nvPicPr>
          <p:cNvPr id="76806" name="Picture 8" descr="МРТ высокого разрешения, позволяющая рассчитать количество белого и серого вещества в конкретном участке головного мозга."/>
          <p:cNvPicPr>
            <a:picLocks noChangeAspect="1" noChangeArrowheads="1"/>
          </p:cNvPicPr>
          <p:nvPr/>
        </p:nvPicPr>
        <p:blipFill>
          <a:blip r:embed="rId5" cstate="print"/>
          <a:srcRect/>
          <a:stretch>
            <a:fillRect/>
          </a:stretch>
        </p:blipFill>
        <p:spPr bwMode="auto">
          <a:xfrm>
            <a:off x="5724525" y="0"/>
            <a:ext cx="3419475" cy="2952750"/>
          </a:xfrm>
          <a:prstGeom prst="rect">
            <a:avLst/>
          </a:prstGeom>
          <a:noFill/>
          <a:ln w="9525">
            <a:noFill/>
            <a:miter lim="800000"/>
            <a:headEnd/>
            <a:tailEnd/>
          </a:ln>
        </p:spPr>
      </p:pic>
      <p:sp>
        <p:nvSpPr>
          <p:cNvPr id="304137" name="Rectangle 9"/>
          <p:cNvSpPr>
            <a:spLocks noChangeArrowheads="1"/>
          </p:cNvSpPr>
          <p:nvPr/>
        </p:nvSpPr>
        <p:spPr bwMode="auto">
          <a:xfrm>
            <a:off x="5880100" y="2995891"/>
            <a:ext cx="668966" cy="369332"/>
          </a:xfrm>
          <a:prstGeom prst="rect">
            <a:avLst/>
          </a:prstGeom>
          <a:noFill/>
          <a:ln w="9525">
            <a:noFill/>
            <a:miter lim="800000"/>
            <a:headEnd/>
            <a:tailEnd/>
          </a:ln>
          <a:effectLst/>
        </p:spPr>
        <p:txBody>
          <a:bodyPr wrap="none" anchor="ctr">
            <a:spAutoFit/>
          </a:bodyPr>
          <a:lstStyle/>
          <a:p>
            <a:pPr eaLnBrk="0" hangingPunct="0">
              <a:defRPr/>
            </a:pPr>
            <a:r>
              <a:rPr lang="ru-RU" b="1" dirty="0" smtClean="0">
                <a:solidFill>
                  <a:srgbClr val="0000FF"/>
                </a:solidFill>
                <a:effectLst>
                  <a:outerShdw blurRad="38100" dist="38100" dir="2700000" algn="tl">
                    <a:srgbClr val="000000"/>
                  </a:outerShdw>
                </a:effectLst>
              </a:rPr>
              <a:t>МРТ</a:t>
            </a:r>
            <a:endParaRPr lang="ru-RU" dirty="0">
              <a:solidFill>
                <a:srgbClr val="0000FF"/>
              </a:solidFill>
              <a:effectLst>
                <a:outerShdw blurRad="38100" dist="38100" dir="2700000" algn="tl">
                  <a:srgbClr val="000000"/>
                </a:outerShdw>
              </a:effectLst>
            </a:endParaRPr>
          </a:p>
        </p:txBody>
      </p:sp>
      <p:pic>
        <p:nvPicPr>
          <p:cNvPr id="76808" name="Picture 11" descr="Функциональная МРТ"/>
          <p:cNvPicPr>
            <a:picLocks noChangeAspect="1" noChangeArrowheads="1"/>
          </p:cNvPicPr>
          <p:nvPr/>
        </p:nvPicPr>
        <p:blipFill>
          <a:blip r:embed="rId6" cstate="print"/>
          <a:srcRect/>
          <a:stretch>
            <a:fillRect/>
          </a:stretch>
        </p:blipFill>
        <p:spPr bwMode="auto">
          <a:xfrm>
            <a:off x="0" y="3573463"/>
            <a:ext cx="3492500" cy="2536825"/>
          </a:xfrm>
          <a:prstGeom prst="rect">
            <a:avLst/>
          </a:prstGeom>
          <a:noFill/>
          <a:ln w="9525">
            <a:noFill/>
            <a:miter lim="800000"/>
            <a:headEnd/>
            <a:tailEnd/>
          </a:ln>
        </p:spPr>
      </p:pic>
      <p:sp>
        <p:nvSpPr>
          <p:cNvPr id="304140" name="Rectangle 12"/>
          <p:cNvSpPr>
            <a:spLocks noChangeArrowheads="1"/>
          </p:cNvSpPr>
          <p:nvPr/>
        </p:nvSpPr>
        <p:spPr bwMode="auto">
          <a:xfrm>
            <a:off x="755650" y="6235978"/>
            <a:ext cx="2485168" cy="369332"/>
          </a:xfrm>
          <a:prstGeom prst="rect">
            <a:avLst/>
          </a:prstGeom>
          <a:noFill/>
          <a:ln w="9525">
            <a:noFill/>
            <a:miter lim="800000"/>
            <a:headEnd/>
            <a:tailEnd/>
          </a:ln>
          <a:effectLst/>
        </p:spPr>
        <p:txBody>
          <a:bodyPr wrap="none" anchor="ctr">
            <a:spAutoFit/>
          </a:bodyPr>
          <a:lstStyle/>
          <a:p>
            <a:pPr eaLnBrk="0" hangingPunct="0">
              <a:defRPr/>
            </a:pPr>
            <a:r>
              <a:rPr lang="ru-RU" b="1" dirty="0" err="1" smtClean="0">
                <a:solidFill>
                  <a:srgbClr val="0000FF"/>
                </a:solidFill>
                <a:effectLst>
                  <a:outerShdw blurRad="38100" dist="38100" dir="2700000" algn="tl">
                    <a:srgbClr val="000000"/>
                  </a:outerShdw>
                </a:effectLst>
              </a:rPr>
              <a:t>Функціональна</a:t>
            </a:r>
            <a:r>
              <a:rPr lang="ru-RU" b="1" dirty="0" smtClean="0">
                <a:solidFill>
                  <a:srgbClr val="0000FF"/>
                </a:solidFill>
                <a:effectLst>
                  <a:outerShdw blurRad="38100" dist="38100" dir="2700000" algn="tl">
                    <a:srgbClr val="000000"/>
                  </a:outerShdw>
                </a:effectLst>
              </a:rPr>
              <a:t> </a:t>
            </a:r>
            <a:r>
              <a:rPr lang="ru-RU" b="1" dirty="0">
                <a:solidFill>
                  <a:srgbClr val="0000FF"/>
                </a:solidFill>
                <a:effectLst>
                  <a:outerShdw blurRad="38100" dist="38100" dir="2700000" algn="tl">
                    <a:srgbClr val="000000"/>
                  </a:outerShdw>
                </a:effectLst>
              </a:rPr>
              <a:t>МРТ</a:t>
            </a:r>
            <a:endParaRPr lang="ru-RU" dirty="0">
              <a:solidFill>
                <a:srgbClr val="0000FF"/>
              </a:solidFill>
              <a:effectLst>
                <a:outerShdw blurRad="38100" dist="38100" dir="2700000" algn="tl">
                  <a:srgbClr val="000000"/>
                </a:outerShdw>
              </a:effectLst>
            </a:endParaRPr>
          </a:p>
        </p:txBody>
      </p:sp>
      <p:sp>
        <p:nvSpPr>
          <p:cNvPr id="304145" name="Rectangle 17"/>
          <p:cNvSpPr>
            <a:spLocks noChangeArrowheads="1"/>
          </p:cNvSpPr>
          <p:nvPr/>
        </p:nvSpPr>
        <p:spPr bwMode="auto">
          <a:xfrm>
            <a:off x="6877050" y="6235978"/>
            <a:ext cx="646331" cy="369332"/>
          </a:xfrm>
          <a:prstGeom prst="rect">
            <a:avLst/>
          </a:prstGeom>
          <a:noFill/>
          <a:ln w="9525">
            <a:noFill/>
            <a:miter lim="800000"/>
            <a:headEnd/>
            <a:tailEnd/>
          </a:ln>
          <a:effectLst/>
        </p:spPr>
        <p:txBody>
          <a:bodyPr wrap="none" anchor="ctr">
            <a:spAutoFit/>
          </a:bodyPr>
          <a:lstStyle/>
          <a:p>
            <a:pPr eaLnBrk="0" hangingPunct="0">
              <a:defRPr/>
            </a:pPr>
            <a:r>
              <a:rPr lang="ru-RU" b="1" dirty="0" smtClean="0">
                <a:solidFill>
                  <a:srgbClr val="0000FF"/>
                </a:solidFill>
                <a:effectLst>
                  <a:outerShdw blurRad="38100" dist="38100" dir="2700000" algn="tl">
                    <a:srgbClr val="000000"/>
                  </a:outerShdw>
                </a:effectLst>
              </a:rPr>
              <a:t>ПЕТ</a:t>
            </a:r>
            <a:endParaRPr lang="ru-RU" dirty="0">
              <a:solidFill>
                <a:srgbClr val="0000FF"/>
              </a:solidFill>
              <a:effectLst>
                <a:outerShdw blurRad="38100" dist="38100" dir="2700000" algn="tl">
                  <a:srgbClr val="000000"/>
                </a:outerShdw>
              </a:effectLst>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trepanatio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9" name="Rectangle 6"/>
          <p:cNvSpPr>
            <a:spLocks noChangeArrowheads="1"/>
          </p:cNvSpPr>
          <p:nvPr/>
        </p:nvSpPr>
        <p:spPr bwMode="auto">
          <a:xfrm>
            <a:off x="76200" y="37773"/>
            <a:ext cx="9067800" cy="1938992"/>
          </a:xfrm>
          <a:prstGeom prst="rect">
            <a:avLst/>
          </a:prstGeom>
          <a:noFill/>
          <a:ln w="9525">
            <a:noFill/>
            <a:miter lim="800000"/>
            <a:headEnd/>
            <a:tailEnd/>
          </a:ln>
        </p:spPr>
        <p:txBody>
          <a:bodyPr anchor="ctr">
            <a:spAutoFit/>
          </a:bodyPr>
          <a:lstStyle/>
          <a:p>
            <a:pPr algn="just" eaLnBrk="0" hangingPunct="0"/>
            <a:r>
              <a:rPr lang="fr-FR" sz="2000" dirty="0">
                <a:solidFill>
                  <a:srgbClr val="FFFF00"/>
                </a:solidFill>
                <a:latin typeface="Times New Roman" panose="02020603050405020304" pitchFamily="18" charset="0"/>
                <a:cs typeface="Times New Roman" panose="02020603050405020304" pitchFamily="18" charset="0"/>
              </a:rPr>
              <a:t>C</a:t>
            </a:r>
            <a:r>
              <a:rPr lang="ru-RU" sz="2000" dirty="0" err="1">
                <a:solidFill>
                  <a:srgbClr val="FFFF00"/>
                </a:solidFill>
                <a:latin typeface="Times New Roman" panose="02020603050405020304" pitchFamily="18" charset="0"/>
                <a:cs typeface="Times New Roman" panose="02020603050405020304" pitchFamily="18" charset="0"/>
              </a:rPr>
              <a:t>лово</a:t>
            </a:r>
            <a:r>
              <a:rPr lang="ru-RU" sz="2000" dirty="0">
                <a:solidFill>
                  <a:srgbClr val="FFFF00"/>
                </a:solidFill>
                <a:latin typeface="Times New Roman" panose="02020603050405020304" pitchFamily="18" charset="0"/>
                <a:cs typeface="Times New Roman" panose="02020603050405020304" pitchFamily="18" charset="0"/>
              </a:rPr>
              <a:t> «трепан» (</a:t>
            </a:r>
            <a:r>
              <a:rPr lang="fr-FR" sz="2000" dirty="0">
                <a:solidFill>
                  <a:srgbClr val="FFFF00"/>
                </a:solidFill>
                <a:latin typeface="Times New Roman" panose="02020603050405020304" pitchFamily="18" charset="0"/>
                <a:cs typeface="Times New Roman" panose="02020603050405020304" pitchFamily="18" charset="0"/>
              </a:rPr>
              <a:t>trypanon) - </a:t>
            </a:r>
            <a:r>
              <a:rPr lang="ru-RU" sz="2000" dirty="0" err="1">
                <a:solidFill>
                  <a:srgbClr val="FFFF00"/>
                </a:solidFill>
                <a:latin typeface="Times New Roman" panose="02020603050405020304" pitchFamily="18" charset="0"/>
                <a:cs typeface="Times New Roman" panose="02020603050405020304" pitchFamily="18" charset="0"/>
              </a:rPr>
              <a:t>грецьке</a:t>
            </a:r>
            <a:r>
              <a:rPr lang="ru-RU" sz="2000" dirty="0">
                <a:solidFill>
                  <a:srgbClr val="FFFF00"/>
                </a:solidFill>
                <a:latin typeface="Times New Roman" panose="02020603050405020304" pitchFamily="18" charset="0"/>
                <a:cs typeface="Times New Roman" panose="02020603050405020304" pitchFamily="18" charset="0"/>
              </a:rPr>
              <a:t> за </a:t>
            </a:r>
            <a:r>
              <a:rPr lang="ru-RU" sz="2000" dirty="0" err="1">
                <a:solidFill>
                  <a:srgbClr val="FFFF00"/>
                </a:solidFill>
                <a:latin typeface="Times New Roman" panose="02020603050405020304" pitchFamily="18" charset="0"/>
                <a:cs typeface="Times New Roman" panose="02020603050405020304" pitchFamily="18" charset="0"/>
              </a:rPr>
              <a:t>походженням</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smtClean="0">
                <a:solidFill>
                  <a:srgbClr val="FFFF00"/>
                </a:solidFill>
                <a:latin typeface="Times New Roman" panose="02020603050405020304" pitchFamily="18" charset="0"/>
                <a:cs typeface="Times New Roman" panose="02020603050405020304" pitchFamily="18" charset="0"/>
              </a:rPr>
              <a:t>означає</a:t>
            </a:r>
            <a:r>
              <a:rPr lang="ru-RU" sz="2000" dirty="0" smtClean="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спеціальне</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свердло</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що</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застосовувалося</a:t>
            </a:r>
            <a:r>
              <a:rPr lang="ru-RU" sz="2000" dirty="0">
                <a:solidFill>
                  <a:srgbClr val="FFFF00"/>
                </a:solidFill>
                <a:latin typeface="Times New Roman" panose="02020603050405020304" pitchFamily="18" charset="0"/>
                <a:cs typeface="Times New Roman" panose="02020603050405020304" pitchFamily="18" charset="0"/>
              </a:rPr>
              <a:t> для </a:t>
            </a:r>
            <a:r>
              <a:rPr lang="ru-RU" sz="2000" dirty="0" err="1">
                <a:solidFill>
                  <a:srgbClr val="FFFF00"/>
                </a:solidFill>
                <a:latin typeface="Times New Roman" panose="02020603050405020304" pitchFamily="18" charset="0"/>
                <a:cs typeface="Times New Roman" panose="02020603050405020304" pitchFamily="18" charset="0"/>
              </a:rPr>
              <a:t>перфорування</a:t>
            </a:r>
            <a:r>
              <a:rPr lang="ru-RU" sz="2000" dirty="0">
                <a:solidFill>
                  <a:srgbClr val="FFFF00"/>
                </a:solidFill>
                <a:latin typeface="Times New Roman" panose="02020603050405020304" pitchFamily="18" charset="0"/>
                <a:cs typeface="Times New Roman" panose="02020603050405020304" pitchFamily="18" charset="0"/>
              </a:rPr>
              <a:t> черепа. Скальпелем служив </a:t>
            </a:r>
            <a:r>
              <a:rPr lang="ru-RU" sz="2000" dirty="0" err="1" smtClean="0">
                <a:solidFill>
                  <a:srgbClr val="FFFF00"/>
                </a:solidFill>
                <a:latin typeface="Times New Roman" panose="02020603050405020304" pitchFamily="18" charset="0"/>
                <a:cs typeface="Times New Roman" panose="02020603050405020304" pitchFamily="18" charset="0"/>
              </a:rPr>
              <a:t>щойно</a:t>
            </a:r>
            <a:r>
              <a:rPr lang="ru-RU" sz="2000" dirty="0" smtClean="0">
                <a:solidFill>
                  <a:srgbClr val="FFFF00"/>
                </a:solidFill>
                <a:latin typeface="Times New Roman" panose="02020603050405020304" pitchFamily="18" charset="0"/>
                <a:cs typeface="Times New Roman" panose="02020603050405020304" pitchFamily="18" charset="0"/>
              </a:rPr>
              <a:t> заточений </a:t>
            </a:r>
            <a:r>
              <a:rPr lang="ru-RU" sz="2000" dirty="0">
                <a:solidFill>
                  <a:srgbClr val="FFFF00"/>
                </a:solidFill>
                <a:latin typeface="Times New Roman" panose="02020603050405020304" pitchFamily="18" charset="0"/>
                <a:cs typeface="Times New Roman" panose="02020603050405020304" pitchFamily="18" charset="0"/>
              </a:rPr>
              <a:t>клинок </a:t>
            </a:r>
            <a:r>
              <a:rPr lang="ru-RU" sz="2000" dirty="0" err="1">
                <a:solidFill>
                  <a:srgbClr val="FFFF00"/>
                </a:solidFill>
                <a:latin typeface="Times New Roman" panose="02020603050405020304" pitchFamily="18" charset="0"/>
                <a:cs typeface="Times New Roman" panose="02020603050405020304" pitchFamily="18" charset="0"/>
              </a:rPr>
              <a:t>або</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міцний</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smtClean="0">
                <a:solidFill>
                  <a:srgbClr val="FFFF00"/>
                </a:solidFill>
                <a:latin typeface="Times New Roman" panose="02020603050405020304" pitchFamily="18" charset="0"/>
                <a:cs typeface="Times New Roman" panose="02020603050405020304" pitchFamily="18" charset="0"/>
              </a:rPr>
              <a:t>скребок, </a:t>
            </a:r>
            <a:r>
              <a:rPr lang="ru-RU" sz="2000" dirty="0" err="1" smtClean="0">
                <a:solidFill>
                  <a:srgbClr val="FFFF00"/>
                </a:solidFill>
                <a:latin typeface="Times New Roman" panose="02020603050405020304" pitchFamily="18" charset="0"/>
                <a:cs typeface="Times New Roman" panose="02020603050405020304" pitchFamily="18" charset="0"/>
              </a:rPr>
              <a:t>зроблені</a:t>
            </a:r>
            <a:r>
              <a:rPr lang="ru-RU" sz="2000" dirty="0" smtClean="0">
                <a:solidFill>
                  <a:srgbClr val="FFFF00"/>
                </a:solidFill>
                <a:latin typeface="Times New Roman" panose="02020603050405020304" pitchFamily="18" charset="0"/>
                <a:cs typeface="Times New Roman" panose="02020603050405020304" pitchFamily="18" charset="0"/>
              </a:rPr>
              <a:t> з </a:t>
            </a:r>
            <a:r>
              <a:rPr lang="ru-RU" sz="2000" dirty="0" err="1" smtClean="0">
                <a:solidFill>
                  <a:srgbClr val="FFFF00"/>
                </a:solidFill>
                <a:latin typeface="Times New Roman" panose="02020603050405020304" pitchFamily="18" charset="0"/>
                <a:cs typeface="Times New Roman" panose="02020603050405020304" pitchFamily="18" charset="0"/>
              </a:rPr>
              <a:t>кремнію</a:t>
            </a:r>
            <a:r>
              <a:rPr lang="ru-RU" sz="2000" dirty="0" smtClean="0">
                <a:solidFill>
                  <a:srgbClr val="FFFF00"/>
                </a:solidFill>
                <a:latin typeface="Times New Roman" panose="02020603050405020304" pitchFamily="18" charset="0"/>
                <a:cs typeface="Times New Roman" panose="02020603050405020304" pitchFamily="18" charset="0"/>
              </a:rPr>
              <a:t>. Для </a:t>
            </a:r>
            <a:r>
              <a:rPr lang="ru-RU" sz="2000" dirty="0" err="1">
                <a:solidFill>
                  <a:srgbClr val="FFFF00"/>
                </a:solidFill>
                <a:latin typeface="Times New Roman" panose="02020603050405020304" pitchFamily="18" charset="0"/>
                <a:cs typeface="Times New Roman" panose="02020603050405020304" pitchFamily="18" charset="0"/>
              </a:rPr>
              <a:t>трепанування</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черепів</a:t>
            </a:r>
            <a:r>
              <a:rPr lang="ru-RU" sz="2000" dirty="0">
                <a:solidFill>
                  <a:srgbClr val="FFFF00"/>
                </a:solidFill>
                <a:latin typeface="Times New Roman" panose="02020603050405020304" pitchFamily="18" charset="0"/>
                <a:cs typeface="Times New Roman" panose="02020603050405020304" pitchFamily="18" charset="0"/>
              </a:rPr>
              <a:t> в </a:t>
            </a:r>
            <a:r>
              <a:rPr lang="ru-RU" sz="2000" dirty="0" err="1">
                <a:solidFill>
                  <a:srgbClr val="FFFF00"/>
                </a:solidFill>
                <a:latin typeface="Times New Roman" panose="02020603050405020304" pitchFamily="18" charset="0"/>
                <a:cs typeface="Times New Roman" panose="02020603050405020304" pitchFamily="18" charset="0"/>
              </a:rPr>
              <a:t>давнину</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застосовувалися</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найрізноманітніші</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техніки</a:t>
            </a:r>
            <a:r>
              <a:rPr lang="ru-RU" sz="2000" dirty="0">
                <a:solidFill>
                  <a:srgbClr val="FFFF00"/>
                </a:solidFill>
                <a:latin typeface="Times New Roman" panose="02020603050405020304" pitchFamily="18" charset="0"/>
                <a:cs typeface="Times New Roman" panose="02020603050405020304" pitchFamily="18" charset="0"/>
              </a:rPr>
              <a:t> - </a:t>
            </a:r>
            <a:r>
              <a:rPr lang="ru-RU" sz="2000" dirty="0" err="1">
                <a:solidFill>
                  <a:srgbClr val="FFFF00"/>
                </a:solidFill>
                <a:latin typeface="Times New Roman" panose="02020603050405020304" pitchFamily="18" charset="0"/>
                <a:cs typeface="Times New Roman" panose="02020603050405020304" pitchFamily="18" charset="0"/>
              </a:rPr>
              <a:t>випилювалися</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квадратні</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або</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smtClean="0">
                <a:solidFill>
                  <a:srgbClr val="FFFF00"/>
                </a:solidFill>
                <a:latin typeface="Times New Roman" panose="02020603050405020304" pitchFamily="18" charset="0"/>
                <a:cs typeface="Times New Roman" panose="02020603050405020304" pitchFamily="18" charset="0"/>
              </a:rPr>
              <a:t>прямокутні</a:t>
            </a:r>
            <a:r>
              <a:rPr lang="ru-RU" sz="2000" dirty="0" smtClean="0">
                <a:solidFill>
                  <a:srgbClr val="FFFF00"/>
                </a:solidFill>
                <a:latin typeface="Times New Roman" panose="02020603050405020304" pitchFamily="18" charset="0"/>
                <a:cs typeface="Times New Roman" panose="02020603050405020304" pitchFamily="18" charset="0"/>
              </a:rPr>
              <a:t> </a:t>
            </a:r>
            <a:r>
              <a:rPr lang="ru-RU" sz="2000" dirty="0">
                <a:solidFill>
                  <a:srgbClr val="FFFF00"/>
                </a:solidFill>
                <a:latin typeface="Times New Roman" panose="02020603050405020304" pitchFamily="18" charset="0"/>
                <a:cs typeface="Times New Roman" panose="02020603050405020304" pitchFamily="18" charset="0"/>
              </a:rPr>
              <a:t>пластинки, </a:t>
            </a:r>
            <a:r>
              <a:rPr lang="ru-RU" sz="2000" dirty="0" err="1">
                <a:solidFill>
                  <a:srgbClr val="FFFF00"/>
                </a:solidFill>
                <a:latin typeface="Times New Roman" panose="02020603050405020304" pitchFamily="18" charset="0"/>
                <a:cs typeface="Times New Roman" panose="02020603050405020304" pitchFamily="18" charset="0"/>
              </a:rPr>
              <a:t>які</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потім</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виймались</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smtClean="0">
                <a:solidFill>
                  <a:srgbClr val="FFFF00"/>
                </a:solidFill>
                <a:latin typeface="Times New Roman" panose="02020603050405020304" pitchFamily="18" charset="0"/>
                <a:cs typeface="Times New Roman" panose="02020603050405020304" pitchFamily="18" charset="0"/>
              </a:rPr>
              <a:t>висвердлювалися</a:t>
            </a:r>
            <a:r>
              <a:rPr lang="ru-RU" sz="2000" dirty="0" smtClean="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дірочки</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smtClean="0">
                <a:solidFill>
                  <a:srgbClr val="FFFF00"/>
                </a:solidFill>
                <a:latin typeface="Times New Roman" panose="02020603050405020304" pitchFamily="18" charset="0"/>
                <a:cs typeface="Times New Roman" panose="02020603050405020304" pitchFamily="18" charset="0"/>
              </a:rPr>
              <a:t>по колу </a:t>
            </a:r>
            <a:r>
              <a:rPr lang="ru-RU" sz="2000" dirty="0" err="1" smtClean="0">
                <a:solidFill>
                  <a:srgbClr val="FFFF00"/>
                </a:solidFill>
                <a:latin typeface="Times New Roman" panose="02020603050405020304" pitchFamily="18" charset="0"/>
                <a:cs typeface="Times New Roman" panose="02020603050405020304" pitchFamily="18" charset="0"/>
              </a:rPr>
              <a:t>або</a:t>
            </a:r>
            <a:r>
              <a:rPr lang="ru-RU" sz="2000" dirty="0" smtClean="0">
                <a:solidFill>
                  <a:srgbClr val="FFFF00"/>
                </a:solidFill>
                <a:latin typeface="Times New Roman" panose="02020603050405020304" pitchFamily="18" charset="0"/>
                <a:cs typeface="Times New Roman" panose="02020603050405020304" pitchFamily="18" charset="0"/>
              </a:rPr>
              <a:t> </a:t>
            </a:r>
            <a:r>
              <a:rPr lang="ru-RU" sz="2000" dirty="0">
                <a:solidFill>
                  <a:srgbClr val="FFFF00"/>
                </a:solidFill>
                <a:latin typeface="Times New Roman" panose="02020603050405020304" pitchFamily="18" charset="0"/>
                <a:cs typeface="Times New Roman" panose="02020603050405020304" pitchFamily="18" charset="0"/>
              </a:rPr>
              <a:t>ж просто </a:t>
            </a:r>
            <a:r>
              <a:rPr lang="ru-RU" sz="2000" dirty="0" err="1">
                <a:solidFill>
                  <a:srgbClr val="FFFF00"/>
                </a:solidFill>
                <a:latin typeface="Times New Roman" panose="02020603050405020304" pitchFamily="18" charset="0"/>
                <a:cs typeface="Times New Roman" panose="02020603050405020304" pitchFamily="18" charset="0"/>
              </a:rPr>
              <a:t>зрізалася</a:t>
            </a:r>
            <a:r>
              <a:rPr lang="ru-RU" sz="2000" dirty="0">
                <a:solidFill>
                  <a:srgbClr val="FFFF00"/>
                </a:solidFill>
                <a:latin typeface="Times New Roman" panose="02020603050405020304" pitchFamily="18" charset="0"/>
                <a:cs typeface="Times New Roman" panose="02020603050405020304" pitchFamily="18" charset="0"/>
              </a:rPr>
              <a:t> </a:t>
            </a:r>
            <a:r>
              <a:rPr lang="ru-RU" sz="2000" dirty="0" err="1">
                <a:solidFill>
                  <a:srgbClr val="FFFF00"/>
                </a:solidFill>
                <a:latin typeface="Times New Roman" panose="02020603050405020304" pitchFamily="18" charset="0"/>
                <a:cs typeface="Times New Roman" panose="02020603050405020304" pitchFamily="18" charset="0"/>
              </a:rPr>
              <a:t>кістка</a:t>
            </a:r>
            <a:endParaRPr lang="ru-RU" sz="20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1000" y="0"/>
            <a:ext cx="8534400" cy="685800"/>
          </a:xfrm>
        </p:spPr>
        <p:txBody>
          <a:bodyPr>
            <a:normAutofit/>
          </a:bodyPr>
          <a:lstStyle/>
          <a:p>
            <a:pPr>
              <a:defRPr/>
            </a:pPr>
            <a:r>
              <a:rPr lang="ru-RU" sz="3200" b="1" i="1" dirty="0" smtClean="0">
                <a:solidFill>
                  <a:srgbClr val="FF3300"/>
                </a:solidFill>
                <a:effectLst>
                  <a:outerShdw blurRad="38100" dist="38100" dir="2700000" algn="tl">
                    <a:srgbClr val="C0C0C0"/>
                  </a:outerShdw>
                </a:effectLst>
              </a:rPr>
              <a:t>МР-</a:t>
            </a:r>
            <a:r>
              <a:rPr lang="ru-RU" sz="3200" b="1" i="1" dirty="0" err="1" smtClean="0">
                <a:solidFill>
                  <a:srgbClr val="FF3300"/>
                </a:solidFill>
                <a:effectLst>
                  <a:outerShdw blurRad="38100" dist="38100" dir="2700000" algn="tl">
                    <a:srgbClr val="C0C0C0"/>
                  </a:outerShdw>
                </a:effectLst>
              </a:rPr>
              <a:t>ангіография</a:t>
            </a:r>
            <a:r>
              <a:rPr lang="ru-RU" sz="3200" b="1" i="1" dirty="0" smtClean="0">
                <a:solidFill>
                  <a:srgbClr val="FF3300"/>
                </a:solidFill>
                <a:effectLst>
                  <a:outerShdw blurRad="38100" dist="38100" dir="2700000" algn="tl">
                    <a:srgbClr val="C0C0C0"/>
                  </a:outerShdw>
                </a:effectLst>
              </a:rPr>
              <a:t> (</a:t>
            </a:r>
            <a:r>
              <a:rPr lang="ru-RU" sz="3200" b="1" i="1" dirty="0" err="1" smtClean="0">
                <a:solidFill>
                  <a:srgbClr val="FF3300"/>
                </a:solidFill>
                <a:effectLst>
                  <a:outerShdw blurRad="38100" dist="38100" dir="2700000" algn="tl">
                    <a:srgbClr val="C0C0C0"/>
                  </a:outerShdw>
                </a:effectLst>
              </a:rPr>
              <a:t>аксіальна</a:t>
            </a:r>
            <a:r>
              <a:rPr lang="ru-RU" sz="3200" b="1" i="1" dirty="0" smtClean="0">
                <a:solidFill>
                  <a:srgbClr val="FF3300"/>
                </a:solidFill>
                <a:effectLst>
                  <a:outerShdw blurRad="38100" dist="38100" dir="2700000" algn="tl">
                    <a:srgbClr val="C0C0C0"/>
                  </a:outerShdw>
                </a:effectLst>
              </a:rPr>
              <a:t> </a:t>
            </a:r>
            <a:r>
              <a:rPr lang="ru-RU" sz="3200" b="1" i="1" dirty="0" err="1" smtClean="0">
                <a:solidFill>
                  <a:srgbClr val="FF3300"/>
                </a:solidFill>
                <a:effectLst>
                  <a:outerShdw blurRad="38100" dist="38100" dir="2700000" algn="tl">
                    <a:srgbClr val="C0C0C0"/>
                  </a:outerShdw>
                </a:effectLst>
              </a:rPr>
              <a:t>проекція</a:t>
            </a:r>
            <a:r>
              <a:rPr lang="ru-RU" sz="3200" b="1" i="1" dirty="0" smtClean="0">
                <a:solidFill>
                  <a:srgbClr val="FF3300"/>
                </a:solidFill>
                <a:effectLst>
                  <a:outerShdw blurRad="38100" dist="38100" dir="2700000" algn="tl">
                    <a:srgbClr val="C0C0C0"/>
                  </a:outerShdw>
                </a:effectLst>
              </a:rPr>
              <a:t>)</a:t>
            </a:r>
          </a:p>
        </p:txBody>
      </p:sp>
      <p:pic>
        <p:nvPicPr>
          <p:cNvPr id="77827" name="Picture 4"/>
          <p:cNvPicPr>
            <a:picLocks noChangeAspect="1" noChangeArrowheads="1"/>
          </p:cNvPicPr>
          <p:nvPr/>
        </p:nvPicPr>
        <p:blipFill>
          <a:blip r:embed="rId2" cstate="print"/>
          <a:srcRect/>
          <a:stretch>
            <a:fillRect/>
          </a:stretch>
        </p:blipFill>
        <p:spPr bwMode="auto">
          <a:xfrm>
            <a:off x="0" y="663575"/>
            <a:ext cx="9144000" cy="619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2" cstate="print"/>
          <a:srcRect/>
          <a:stretch>
            <a:fillRect/>
          </a:stretch>
        </p:blipFill>
        <p:spPr bwMode="auto">
          <a:xfrm>
            <a:off x="0" y="644525"/>
            <a:ext cx="9144000" cy="6213475"/>
          </a:xfrm>
          <a:prstGeom prst="rect">
            <a:avLst/>
          </a:prstGeom>
          <a:noFill/>
          <a:ln w="9525">
            <a:noFill/>
            <a:miter lim="800000"/>
            <a:headEnd/>
            <a:tailEnd/>
          </a:ln>
        </p:spPr>
      </p:pic>
      <p:sp>
        <p:nvSpPr>
          <p:cNvPr id="71685" name="Rectangle 5"/>
          <p:cNvSpPr>
            <a:spLocks noChangeArrowheads="1"/>
          </p:cNvSpPr>
          <p:nvPr/>
        </p:nvSpPr>
        <p:spPr bwMode="auto">
          <a:xfrm>
            <a:off x="381000" y="0"/>
            <a:ext cx="8610600" cy="685800"/>
          </a:xfrm>
          <a:prstGeom prst="rect">
            <a:avLst/>
          </a:prstGeom>
          <a:noFill/>
          <a:ln w="9525">
            <a:noFill/>
            <a:miter lim="800000"/>
            <a:headEnd/>
            <a:tailEnd/>
          </a:ln>
          <a:effectLst/>
        </p:spPr>
        <p:txBody>
          <a:bodyPr anchor="ctr"/>
          <a:lstStyle/>
          <a:p>
            <a:pPr algn="ctr"/>
            <a:r>
              <a:rPr lang="ru-RU" sz="3200" b="1" i="1" dirty="0" smtClean="0">
                <a:solidFill>
                  <a:srgbClr val="FF3300"/>
                </a:solidFill>
                <a:effectLst>
                  <a:outerShdw blurRad="38100" dist="38100" dir="2700000" algn="tl">
                    <a:srgbClr val="C0C0C0"/>
                  </a:outerShdw>
                </a:effectLst>
              </a:rPr>
              <a:t>МР-</a:t>
            </a:r>
            <a:r>
              <a:rPr lang="ru-RU" sz="3200" b="1" i="1" dirty="0" err="1" smtClean="0">
                <a:solidFill>
                  <a:srgbClr val="FF3300"/>
                </a:solidFill>
                <a:effectLst>
                  <a:outerShdw blurRad="38100" dist="38100" dir="2700000" algn="tl">
                    <a:srgbClr val="C0C0C0"/>
                  </a:outerShdw>
                </a:effectLst>
              </a:rPr>
              <a:t>ангіографія</a:t>
            </a:r>
            <a:r>
              <a:rPr lang="ru-RU" sz="3200" b="1" i="1" dirty="0" smtClean="0">
                <a:solidFill>
                  <a:srgbClr val="FF3300"/>
                </a:solidFill>
                <a:effectLst>
                  <a:outerShdw blurRad="38100" dist="38100" dir="2700000" algn="tl">
                    <a:srgbClr val="C0C0C0"/>
                  </a:outerShdw>
                </a:effectLst>
              </a:rPr>
              <a:t> </a:t>
            </a:r>
            <a:r>
              <a:rPr lang="ru-RU" sz="3200" b="1" i="1" dirty="0">
                <a:solidFill>
                  <a:srgbClr val="FF3300"/>
                </a:solidFill>
                <a:effectLst>
                  <a:outerShdw blurRad="38100" dist="38100" dir="2700000" algn="tl">
                    <a:srgbClr val="C0C0C0"/>
                  </a:outerShdw>
                </a:effectLst>
              </a:rPr>
              <a:t>(</a:t>
            </a:r>
            <a:r>
              <a:rPr lang="ru-RU" sz="3200" b="1" i="1" dirty="0" err="1" smtClean="0">
                <a:solidFill>
                  <a:srgbClr val="FF3300"/>
                </a:solidFill>
                <a:effectLst>
                  <a:outerShdw blurRad="38100" dist="38100" dir="2700000" algn="tl">
                    <a:srgbClr val="C0C0C0"/>
                  </a:outerShdw>
                </a:effectLst>
              </a:rPr>
              <a:t>коронарна</a:t>
            </a:r>
            <a:r>
              <a:rPr lang="ru-RU" sz="3200" b="1" i="1" dirty="0" smtClean="0">
                <a:solidFill>
                  <a:srgbClr val="FF3300"/>
                </a:solidFill>
                <a:effectLst>
                  <a:outerShdw blurRad="38100" dist="38100" dir="2700000" algn="tl">
                    <a:srgbClr val="C0C0C0"/>
                  </a:outerShdw>
                </a:effectLst>
              </a:rPr>
              <a:t> </a:t>
            </a:r>
            <a:r>
              <a:rPr lang="ru-RU" sz="3200" b="1" i="1" dirty="0" err="1" smtClean="0">
                <a:solidFill>
                  <a:srgbClr val="FF3300"/>
                </a:solidFill>
                <a:effectLst>
                  <a:outerShdw blurRad="38100" dist="38100" dir="2700000" algn="tl">
                    <a:srgbClr val="C0C0C0"/>
                  </a:outerShdw>
                </a:effectLst>
              </a:rPr>
              <a:t>проекція</a:t>
            </a:r>
            <a:r>
              <a:rPr lang="ru-RU" sz="3200" b="1" i="1" dirty="0">
                <a:solidFill>
                  <a:srgbClr val="FF3300"/>
                </a:solidFill>
                <a:effectLst>
                  <a:outerShdw blurRad="38100" dist="38100" dir="2700000" algn="tl">
                    <a:srgbClr val="C0C0C0"/>
                  </a:outerShdw>
                </a:effectLst>
              </a:rPr>
              <a:t>)</a:t>
            </a:r>
            <a:endParaRPr lang="ru-RU" sz="3200" b="1" dirty="0">
              <a:solidFill>
                <a:srgbClr val="FF33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0"/>
            <a:ext cx="5791200" cy="762000"/>
          </a:xfrm>
        </p:spPr>
        <p:txBody>
          <a:bodyPr/>
          <a:lstStyle/>
          <a:p>
            <a:r>
              <a:rPr lang="ru-RU" b="1" i="1" dirty="0" smtClean="0">
                <a:solidFill>
                  <a:srgbClr val="FF0000"/>
                </a:solidFill>
                <a:effectLst>
                  <a:outerShdw blurRad="38100" dist="38100" dir="2700000" algn="tl">
                    <a:srgbClr val="FFFFFF"/>
                  </a:outerShdw>
                </a:effectLst>
              </a:rPr>
              <a:t>3D-КТ-анг</a:t>
            </a:r>
            <a:r>
              <a:rPr lang="uk-UA" b="1" i="1" dirty="0" smtClean="0">
                <a:solidFill>
                  <a:srgbClr val="FF0000"/>
                </a:solidFill>
                <a:effectLst>
                  <a:outerShdw blurRad="38100" dist="38100" dir="2700000" algn="tl">
                    <a:srgbClr val="FFFFFF"/>
                  </a:outerShdw>
                </a:effectLst>
              </a:rPr>
              <a:t>і</a:t>
            </a:r>
            <a:r>
              <a:rPr lang="ru-RU" b="1" i="1" dirty="0" err="1" smtClean="0">
                <a:solidFill>
                  <a:srgbClr val="FF0000"/>
                </a:solidFill>
                <a:effectLst>
                  <a:outerShdw blurRad="38100" dist="38100" dir="2700000" algn="tl">
                    <a:srgbClr val="FFFFFF"/>
                  </a:outerShdw>
                </a:effectLst>
              </a:rPr>
              <a:t>ографія</a:t>
            </a:r>
            <a:endParaRPr lang="ru-RU" b="1" i="1" dirty="0" smtClean="0">
              <a:solidFill>
                <a:srgbClr val="FF0000"/>
              </a:solidFill>
              <a:effectLst>
                <a:outerShdw blurRad="38100" dist="38100" dir="2700000" algn="tl">
                  <a:srgbClr val="FFFFFF"/>
                </a:outerShdw>
              </a:effectLst>
            </a:endParaRPr>
          </a:p>
        </p:txBody>
      </p:sp>
      <p:pic>
        <p:nvPicPr>
          <p:cNvPr id="109571" name="Picture 3"/>
          <p:cNvPicPr>
            <a:picLocks noChangeAspect="1" noChangeArrowheads="1"/>
          </p:cNvPicPr>
          <p:nvPr/>
        </p:nvPicPr>
        <p:blipFill>
          <a:blip r:embed="rId2" cstate="print"/>
          <a:srcRect/>
          <a:stretch>
            <a:fillRect/>
          </a:stretch>
        </p:blipFill>
        <p:spPr bwMode="auto">
          <a:xfrm>
            <a:off x="6096000" y="0"/>
            <a:ext cx="3048000" cy="3810000"/>
          </a:xfrm>
          <a:prstGeom prst="rect">
            <a:avLst/>
          </a:prstGeom>
          <a:noFill/>
          <a:ln w="9525">
            <a:noFill/>
            <a:miter lim="800000"/>
            <a:headEnd/>
            <a:tailEnd/>
          </a:ln>
          <a:effectLst/>
        </p:spPr>
      </p:pic>
      <p:pic>
        <p:nvPicPr>
          <p:cNvPr id="109572" name="Picture 4"/>
          <p:cNvPicPr>
            <a:picLocks noChangeAspect="1" noChangeArrowheads="1"/>
          </p:cNvPicPr>
          <p:nvPr/>
        </p:nvPicPr>
        <p:blipFill>
          <a:blip r:embed="rId3" cstate="print"/>
          <a:srcRect/>
          <a:stretch>
            <a:fillRect/>
          </a:stretch>
        </p:blipFill>
        <p:spPr bwMode="auto">
          <a:xfrm>
            <a:off x="0" y="1066800"/>
            <a:ext cx="6096000" cy="5065713"/>
          </a:xfrm>
          <a:prstGeom prst="rect">
            <a:avLst/>
          </a:prstGeom>
          <a:noFill/>
          <a:ln w="9525">
            <a:noFill/>
            <a:miter lim="800000"/>
            <a:headEnd/>
            <a:tailEnd/>
          </a:ln>
          <a:effectLst/>
        </p:spPr>
      </p:pic>
      <p:pic>
        <p:nvPicPr>
          <p:cNvPr id="109573" name="Picture 5"/>
          <p:cNvPicPr>
            <a:picLocks noChangeAspect="1" noChangeArrowheads="1"/>
          </p:cNvPicPr>
          <p:nvPr/>
        </p:nvPicPr>
        <p:blipFill>
          <a:blip r:embed="rId4" cstate="print"/>
          <a:srcRect/>
          <a:stretch>
            <a:fillRect/>
          </a:stretch>
        </p:blipFill>
        <p:spPr bwMode="auto">
          <a:xfrm>
            <a:off x="6096000" y="4002088"/>
            <a:ext cx="3048000" cy="2554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0" y="0"/>
            <a:ext cx="3887788" cy="4191000"/>
          </a:xfrm>
          <a:prstGeom prst="rect">
            <a:avLst/>
          </a:prstGeom>
          <a:noFill/>
          <a:ln w="9525">
            <a:noFill/>
            <a:miter lim="800000"/>
            <a:headEnd/>
            <a:tailEnd/>
          </a:ln>
          <a:effectLst/>
        </p:spPr>
      </p:pic>
      <p:pic>
        <p:nvPicPr>
          <p:cNvPr id="110595" name="Picture 3"/>
          <p:cNvPicPr>
            <a:picLocks noChangeAspect="1" noChangeArrowheads="1"/>
          </p:cNvPicPr>
          <p:nvPr/>
        </p:nvPicPr>
        <p:blipFill>
          <a:blip r:embed="rId3" cstate="print"/>
          <a:srcRect/>
          <a:stretch>
            <a:fillRect/>
          </a:stretch>
        </p:blipFill>
        <p:spPr bwMode="auto">
          <a:xfrm>
            <a:off x="4572000" y="0"/>
            <a:ext cx="4572000" cy="4572000"/>
          </a:xfrm>
          <a:prstGeom prst="rect">
            <a:avLst/>
          </a:prstGeom>
          <a:noFill/>
          <a:ln w="9525">
            <a:noFill/>
            <a:miter lim="800000"/>
            <a:headEnd/>
            <a:tailEnd/>
          </a:ln>
          <a:effectLst/>
        </p:spPr>
      </p:pic>
      <p:pic>
        <p:nvPicPr>
          <p:cNvPr id="110596" name="Picture 4"/>
          <p:cNvPicPr>
            <a:picLocks noChangeAspect="1" noChangeArrowheads="1"/>
          </p:cNvPicPr>
          <p:nvPr/>
        </p:nvPicPr>
        <p:blipFill>
          <a:blip r:embed="rId4" cstate="print"/>
          <a:srcRect/>
          <a:stretch>
            <a:fillRect/>
          </a:stretch>
        </p:blipFill>
        <p:spPr bwMode="auto">
          <a:xfrm>
            <a:off x="4572000" y="4122738"/>
            <a:ext cx="4572000" cy="2735262"/>
          </a:xfrm>
          <a:prstGeom prst="rect">
            <a:avLst/>
          </a:prstGeom>
          <a:noFill/>
          <a:ln w="9525">
            <a:noFill/>
            <a:miter lim="800000"/>
            <a:headEnd/>
            <a:tailEnd/>
          </a:ln>
          <a:effectLst/>
        </p:spPr>
      </p:pic>
      <p:pic>
        <p:nvPicPr>
          <p:cNvPr id="110597" name="Picture 5"/>
          <p:cNvPicPr>
            <a:picLocks noChangeAspect="1" noChangeArrowheads="1"/>
          </p:cNvPicPr>
          <p:nvPr/>
        </p:nvPicPr>
        <p:blipFill>
          <a:blip r:embed="rId5" cstate="print"/>
          <a:srcRect/>
          <a:stretch>
            <a:fillRect/>
          </a:stretch>
        </p:blipFill>
        <p:spPr bwMode="auto">
          <a:xfrm>
            <a:off x="0" y="4106863"/>
            <a:ext cx="4572000" cy="2751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ChangeArrowheads="1"/>
          </p:cNvSpPr>
          <p:nvPr>
            <p:ph type="title"/>
          </p:nvPr>
        </p:nvSpPr>
        <p:spPr>
          <a:xfrm>
            <a:off x="1371600" y="1905000"/>
            <a:ext cx="8229600" cy="3505200"/>
          </a:xfrm>
        </p:spPr>
        <p:txBody>
          <a:bodyPr/>
          <a:lstStyle/>
          <a:p>
            <a:r>
              <a:rPr lang="ru-RU" sz="5400" b="1" dirty="0" smtClean="0">
                <a:solidFill>
                  <a:srgbClr val="0000FF"/>
                </a:solidFill>
              </a:rPr>
              <a:t>ІНВАЗИВНІ МЕТОДИ ДОСЛІДЖЕННЯ</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946" name="Picture 2" descr="126070"/>
          <p:cNvPicPr>
            <a:picLocks noChangeAspect="1" noChangeArrowheads="1"/>
          </p:cNvPicPr>
          <p:nvPr/>
        </p:nvPicPr>
        <p:blipFill>
          <a:blip r:embed="rId2" cstate="print"/>
          <a:srcRect/>
          <a:stretch>
            <a:fillRect/>
          </a:stretch>
        </p:blipFill>
        <p:spPr bwMode="auto">
          <a:xfrm>
            <a:off x="304800" y="34925"/>
            <a:ext cx="8610600" cy="6823075"/>
          </a:xfrm>
          <a:prstGeom prst="rect">
            <a:avLst/>
          </a:prstGeom>
          <a:noFill/>
          <a:ln w="9525">
            <a:noFill/>
            <a:miter lim="800000"/>
            <a:headEnd/>
            <a:tailEnd/>
          </a:ln>
        </p:spPr>
      </p:pic>
      <p:sp>
        <p:nvSpPr>
          <p:cNvPr id="74755" name="Rectangle 3"/>
          <p:cNvSpPr>
            <a:spLocks noChangeArrowheads="1"/>
          </p:cNvSpPr>
          <p:nvPr/>
        </p:nvSpPr>
        <p:spPr bwMode="auto">
          <a:xfrm>
            <a:off x="4572000" y="1143000"/>
            <a:ext cx="4267200" cy="1219200"/>
          </a:xfrm>
          <a:prstGeom prst="rect">
            <a:avLst/>
          </a:prstGeom>
          <a:noFill/>
          <a:ln w="9525">
            <a:noFill/>
            <a:miter lim="800000"/>
            <a:headEnd/>
            <a:tailEnd/>
          </a:ln>
          <a:effectLst/>
        </p:spPr>
        <p:txBody>
          <a:bodyPr anchor="ctr"/>
          <a:lstStyle/>
          <a:p>
            <a:pPr algn="ctr" eaLnBrk="0" hangingPunct="0">
              <a:defRPr/>
            </a:pPr>
            <a:r>
              <a:rPr lang="ru-RU" sz="2800" b="1" i="1" dirty="0">
                <a:solidFill>
                  <a:srgbClr val="0000FF"/>
                </a:solidFill>
                <a:effectLst>
                  <a:outerShdw blurRad="38100" dist="38100" dir="2700000" algn="tl">
                    <a:srgbClr val="C0C0C0"/>
                  </a:outerShdw>
                </a:effectLst>
              </a:rPr>
              <a:t>Методика </a:t>
            </a:r>
            <a:r>
              <a:rPr lang="ru-RU" sz="2800" b="1" i="1" dirty="0" err="1" smtClean="0">
                <a:solidFill>
                  <a:srgbClr val="0000FF"/>
                </a:solidFill>
                <a:effectLst>
                  <a:outerShdw blurRad="38100" dist="38100" dir="2700000" algn="tl">
                    <a:srgbClr val="C0C0C0"/>
                  </a:outerShdw>
                </a:effectLst>
              </a:rPr>
              <a:t>проведення</a:t>
            </a:r>
            <a:r>
              <a:rPr lang="ru-RU" sz="2800" b="1" i="1" dirty="0" smtClean="0">
                <a:solidFill>
                  <a:srgbClr val="0000FF"/>
                </a:solidFill>
                <a:effectLst>
                  <a:outerShdw blurRad="38100" dist="38100" dir="2700000" algn="tl">
                    <a:srgbClr val="C0C0C0"/>
                  </a:outerShdw>
                </a:effectLst>
              </a:rPr>
              <a:t> </a:t>
            </a:r>
            <a:r>
              <a:rPr lang="ru-RU" sz="2800" b="1" i="1" dirty="0" err="1" smtClean="0">
                <a:solidFill>
                  <a:srgbClr val="0000FF"/>
                </a:solidFill>
                <a:effectLst>
                  <a:outerShdw blurRad="38100" dist="38100" dir="2700000" algn="tl">
                    <a:srgbClr val="C0C0C0"/>
                  </a:outerShdw>
                </a:effectLst>
              </a:rPr>
              <a:t>люмбальної</a:t>
            </a:r>
            <a:r>
              <a:rPr lang="ru-RU" sz="2800" b="1" i="1" dirty="0" smtClean="0">
                <a:solidFill>
                  <a:srgbClr val="0000FF"/>
                </a:solidFill>
                <a:effectLst>
                  <a:outerShdw blurRad="38100" dist="38100" dir="2700000" algn="tl">
                    <a:srgbClr val="C0C0C0"/>
                  </a:outerShdw>
                </a:effectLst>
              </a:rPr>
              <a:t> </a:t>
            </a:r>
            <a:r>
              <a:rPr lang="ru-RU" sz="2800" b="1" i="1" dirty="0" err="1" smtClean="0">
                <a:solidFill>
                  <a:srgbClr val="0000FF"/>
                </a:solidFill>
                <a:effectLst>
                  <a:outerShdw blurRad="38100" dist="38100" dir="2700000" algn="tl">
                    <a:srgbClr val="C0C0C0"/>
                  </a:outerShdw>
                </a:effectLst>
              </a:rPr>
              <a:t>пункцїї</a:t>
            </a:r>
            <a:endParaRPr lang="ru-RU" sz="2800" b="1" i="1" dirty="0">
              <a:solidFill>
                <a:srgbClr val="0000FF"/>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4343400" y="1676400"/>
            <a:ext cx="4518212" cy="4876800"/>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228600" y="109814"/>
            <a:ext cx="6324600" cy="3038199"/>
          </a:xfrm>
          <a:prstGeom prst="rect">
            <a:avLst/>
          </a:prstGeom>
          <a:noFill/>
          <a:ln w="9525">
            <a:noFill/>
            <a:miter lim="800000"/>
            <a:headEnd/>
            <a:tailEnd/>
          </a:ln>
        </p:spPr>
      </p:pic>
      <p:pic>
        <p:nvPicPr>
          <p:cNvPr id="83972" name="Picture 4"/>
          <p:cNvPicPr>
            <a:picLocks noChangeAspect="1" noChangeArrowheads="1"/>
          </p:cNvPicPr>
          <p:nvPr/>
        </p:nvPicPr>
        <p:blipFill>
          <a:blip r:embed="rId4" cstate="print"/>
          <a:srcRect/>
          <a:stretch>
            <a:fillRect/>
          </a:stretch>
        </p:blipFill>
        <p:spPr bwMode="auto">
          <a:xfrm>
            <a:off x="276784" y="3733800"/>
            <a:ext cx="4142816" cy="2209800"/>
          </a:xfrm>
          <a:prstGeom prst="rect">
            <a:avLst/>
          </a:prstGeom>
          <a:noFill/>
          <a:ln w="9525">
            <a:noFill/>
            <a:miter lim="800000"/>
            <a:headEnd/>
            <a:tailEnd/>
          </a:ln>
        </p:spPr>
      </p:pic>
      <p:sp>
        <p:nvSpPr>
          <p:cNvPr id="73733" name="Rectangle 5"/>
          <p:cNvSpPr>
            <a:spLocks noGrp="1" noChangeArrowheads="1"/>
          </p:cNvSpPr>
          <p:nvPr>
            <p:ph type="title"/>
          </p:nvPr>
        </p:nvSpPr>
        <p:spPr>
          <a:xfrm>
            <a:off x="5791200" y="228600"/>
            <a:ext cx="3352800" cy="1981200"/>
          </a:xfrm>
        </p:spPr>
        <p:txBody>
          <a:bodyPr/>
          <a:lstStyle/>
          <a:p>
            <a:pPr>
              <a:defRPr/>
            </a:pPr>
            <a:r>
              <a:rPr lang="uk-UA" sz="2800" b="1" i="1" dirty="0" smtClean="0">
                <a:solidFill>
                  <a:srgbClr val="0000FF"/>
                </a:solidFill>
                <a:effectLst>
                  <a:outerShdw blurRad="38100" dist="38100" dir="2700000" algn="tl">
                    <a:srgbClr val="C0C0C0"/>
                  </a:outerShdw>
                </a:effectLst>
              </a:rPr>
              <a:t>Положення пацієнта під час проведення пункції</a:t>
            </a:r>
            <a:endParaRPr lang="ru-RU" sz="2800" b="1" i="1" dirty="0" smtClean="0">
              <a:solidFill>
                <a:srgbClr val="0000FF"/>
              </a:solidFill>
              <a:effectLst>
                <a:outerShdw blurRad="38100" dist="38100" dir="2700000" algn="tl">
                  <a:srgbClr val="C0C0C0"/>
                </a:outerShdw>
              </a:effectLst>
            </a:endParaRPr>
          </a:p>
        </p:txBody>
      </p:sp>
      <p:sp>
        <p:nvSpPr>
          <p:cNvPr id="73734" name="Rectangle 6"/>
          <p:cNvSpPr>
            <a:spLocks noChangeArrowheads="1"/>
          </p:cNvSpPr>
          <p:nvPr/>
        </p:nvSpPr>
        <p:spPr bwMode="auto">
          <a:xfrm>
            <a:off x="5791200" y="228600"/>
            <a:ext cx="3352800" cy="1981200"/>
          </a:xfrm>
          <a:prstGeom prst="rect">
            <a:avLst/>
          </a:prstGeom>
          <a:noFill/>
          <a:ln w="9525">
            <a:noFill/>
            <a:miter lim="800000"/>
            <a:headEnd/>
            <a:tailEnd/>
          </a:ln>
          <a:effectLst/>
        </p:spPr>
        <p:txBody>
          <a:bodyPr anchor="ctr"/>
          <a:lstStyle/>
          <a:p>
            <a:pPr algn="ctr" eaLnBrk="0" hangingPunct="0">
              <a:defRPr/>
            </a:pPr>
            <a:endParaRPr lang="ru-RU" sz="2800" b="1" i="1" dirty="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3" descr="20081707142857"/>
          <p:cNvPicPr>
            <a:picLocks noChangeAspect="1" noChangeArrowheads="1"/>
          </p:cNvPicPr>
          <p:nvPr/>
        </p:nvPicPr>
        <p:blipFill>
          <a:blip r:embed="rId2" cstate="print"/>
          <a:srcRect/>
          <a:stretch>
            <a:fillRect/>
          </a:stretch>
        </p:blipFill>
        <p:spPr bwMode="auto">
          <a:xfrm>
            <a:off x="5857875" y="0"/>
            <a:ext cx="3286125" cy="3429000"/>
          </a:xfrm>
          <a:prstGeom prst="rect">
            <a:avLst/>
          </a:prstGeom>
          <a:noFill/>
          <a:ln w="9525">
            <a:noFill/>
            <a:miter lim="800000"/>
            <a:headEnd/>
            <a:tailEnd/>
          </a:ln>
        </p:spPr>
      </p:pic>
      <p:sp>
        <p:nvSpPr>
          <p:cNvPr id="15364" name="Rectangle 5"/>
          <p:cNvSpPr>
            <a:spLocks noChangeArrowheads="1"/>
          </p:cNvSpPr>
          <p:nvPr/>
        </p:nvSpPr>
        <p:spPr bwMode="auto">
          <a:xfrm>
            <a:off x="152400" y="914400"/>
            <a:ext cx="2743200" cy="701675"/>
          </a:xfrm>
          <a:prstGeom prst="rect">
            <a:avLst/>
          </a:prstGeom>
          <a:noFill/>
          <a:ln w="9525">
            <a:noFill/>
            <a:miter lim="800000"/>
            <a:headEnd/>
            <a:tailEnd/>
          </a:ln>
        </p:spPr>
        <p:txBody>
          <a:bodyPr>
            <a:spAutoFit/>
          </a:bodyPr>
          <a:lstStyle/>
          <a:p>
            <a:r>
              <a:rPr lang="ru-RU" sz="2000" b="1" i="1" dirty="0" err="1" smtClean="0">
                <a:solidFill>
                  <a:srgbClr val="0000FF"/>
                </a:solidFill>
                <a:effectLst>
                  <a:outerShdw blurRad="38100" dist="38100" dir="2700000" algn="tl">
                    <a:srgbClr val="C0C0C0"/>
                  </a:outerShdw>
                </a:effectLst>
              </a:rPr>
              <a:t>Субокципитальна</a:t>
            </a:r>
            <a:r>
              <a:rPr lang="ru-RU" sz="2000" b="1" i="1" dirty="0" smtClean="0">
                <a:solidFill>
                  <a:srgbClr val="0000FF"/>
                </a:solidFill>
                <a:effectLst>
                  <a:outerShdw blurRad="38100" dist="38100" dir="2700000" algn="tl">
                    <a:srgbClr val="C0C0C0"/>
                  </a:outerShdw>
                </a:effectLst>
              </a:rPr>
              <a:t> </a:t>
            </a:r>
            <a:r>
              <a:rPr lang="ru-RU" sz="2000" b="1" i="1" dirty="0" err="1" smtClean="0">
                <a:solidFill>
                  <a:srgbClr val="0000FF"/>
                </a:solidFill>
                <a:effectLst>
                  <a:outerShdw blurRad="38100" dist="38100" dir="2700000" algn="tl">
                    <a:srgbClr val="C0C0C0"/>
                  </a:outerShdw>
                </a:effectLst>
              </a:rPr>
              <a:t>пункція</a:t>
            </a:r>
            <a:endParaRPr lang="ru-RU" sz="2000" b="1" i="1" dirty="0">
              <a:solidFill>
                <a:srgbClr val="0000FF"/>
              </a:solidFill>
              <a:effectLst>
                <a:outerShdw blurRad="38100" dist="38100" dir="2700000" algn="tl">
                  <a:srgbClr val="C0C0C0"/>
                </a:outerShdw>
              </a:effectLst>
            </a:endParaRPr>
          </a:p>
        </p:txBody>
      </p:sp>
      <p:pic>
        <p:nvPicPr>
          <p:cNvPr id="111620" name="Picture 4"/>
          <p:cNvPicPr>
            <a:picLocks noChangeAspect="1" noChangeArrowheads="1"/>
          </p:cNvPicPr>
          <p:nvPr/>
        </p:nvPicPr>
        <p:blipFill>
          <a:blip r:embed="rId3" cstate="print"/>
          <a:srcRect/>
          <a:stretch>
            <a:fillRect/>
          </a:stretch>
        </p:blipFill>
        <p:spPr bwMode="auto">
          <a:xfrm>
            <a:off x="381000" y="2105025"/>
            <a:ext cx="4800600" cy="4752975"/>
          </a:xfrm>
          <a:prstGeom prst="rect">
            <a:avLst/>
          </a:prstGeom>
          <a:noFill/>
          <a:ln w="9525">
            <a:noFill/>
            <a:miter lim="800000"/>
            <a:headEnd/>
            <a:tailEnd/>
          </a:ln>
          <a:effectLst/>
        </p:spPr>
      </p:pic>
      <p:pic>
        <p:nvPicPr>
          <p:cNvPr id="111621" name="Picture 5"/>
          <p:cNvPicPr>
            <a:picLocks noChangeAspect="1" noChangeArrowheads="1"/>
          </p:cNvPicPr>
          <p:nvPr/>
        </p:nvPicPr>
        <p:blipFill>
          <a:blip r:embed="rId4" cstate="print"/>
          <a:srcRect/>
          <a:stretch>
            <a:fillRect/>
          </a:stretch>
        </p:blipFill>
        <p:spPr bwMode="auto">
          <a:xfrm>
            <a:off x="5862638" y="3429000"/>
            <a:ext cx="3281362" cy="3429000"/>
          </a:xfrm>
          <a:prstGeom prst="rect">
            <a:avLst/>
          </a:prstGeom>
          <a:noFill/>
          <a:ln w="9525">
            <a:noFill/>
            <a:miter lim="800000"/>
            <a:headEnd/>
            <a:tailEnd/>
          </a:ln>
          <a:effectLst/>
        </p:spPr>
      </p:pic>
      <p:pic>
        <p:nvPicPr>
          <p:cNvPr id="111622" name="Picture 6"/>
          <p:cNvPicPr>
            <a:picLocks noChangeAspect="1" noChangeArrowheads="1"/>
          </p:cNvPicPr>
          <p:nvPr/>
        </p:nvPicPr>
        <p:blipFill>
          <a:blip r:embed="rId5" cstate="print"/>
          <a:srcRect/>
          <a:stretch>
            <a:fillRect/>
          </a:stretch>
        </p:blipFill>
        <p:spPr bwMode="auto">
          <a:xfrm>
            <a:off x="2971800" y="0"/>
            <a:ext cx="2895600" cy="217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3" descr="Схема люмбальной, субокципитальной пункции и пункции через большой родничок"/>
          <p:cNvPicPr>
            <a:picLocks noChangeAspect="1" noChangeArrowheads="1"/>
          </p:cNvPicPr>
          <p:nvPr/>
        </p:nvPicPr>
        <p:blipFill>
          <a:blip r:embed="rId2" cstate="print"/>
          <a:srcRect/>
          <a:stretch>
            <a:fillRect/>
          </a:stretch>
        </p:blipFill>
        <p:spPr bwMode="auto">
          <a:xfrm>
            <a:off x="295982" y="914401"/>
            <a:ext cx="5996510" cy="4953000"/>
          </a:xfrm>
          <a:prstGeom prst="rect">
            <a:avLst/>
          </a:prstGeom>
          <a:noFill/>
          <a:ln w="9525">
            <a:noFill/>
            <a:miter lim="800000"/>
            <a:headEnd/>
            <a:tailEnd/>
          </a:ln>
        </p:spPr>
      </p:pic>
      <p:sp>
        <p:nvSpPr>
          <p:cNvPr id="53252" name="Rectangle 4"/>
          <p:cNvSpPr>
            <a:spLocks noChangeArrowheads="1"/>
          </p:cNvSpPr>
          <p:nvPr/>
        </p:nvSpPr>
        <p:spPr bwMode="auto">
          <a:xfrm>
            <a:off x="304800" y="0"/>
            <a:ext cx="9144000" cy="946150"/>
          </a:xfrm>
          <a:prstGeom prst="rect">
            <a:avLst/>
          </a:prstGeom>
          <a:noFill/>
          <a:ln w="9525">
            <a:noFill/>
            <a:miter lim="800000"/>
            <a:headEnd/>
            <a:tailEnd/>
          </a:ln>
          <a:effectLst/>
        </p:spPr>
        <p:txBody>
          <a:bodyPr anchor="ctr">
            <a:spAutoFit/>
          </a:bodyPr>
          <a:lstStyle/>
          <a:p>
            <a:pPr eaLnBrk="0" hangingPunct="0">
              <a:defRPr/>
            </a:pPr>
            <a:r>
              <a:rPr lang="ru-RU" sz="2800" b="1" i="1" dirty="0">
                <a:solidFill>
                  <a:srgbClr val="0000FF"/>
                </a:solidFill>
                <a:effectLst>
                  <a:outerShdw blurRad="38100" dist="38100" dir="2700000" algn="tl">
                    <a:srgbClr val="C0C0C0"/>
                  </a:outerShdw>
                </a:effectLst>
              </a:rPr>
              <a:t>Схема </a:t>
            </a:r>
            <a:r>
              <a:rPr lang="ru-RU" sz="2800" b="1" i="1" dirty="0" err="1">
                <a:solidFill>
                  <a:srgbClr val="0000FF"/>
                </a:solidFill>
                <a:effectLst>
                  <a:outerShdw blurRad="38100" dist="38100" dir="2700000" algn="tl">
                    <a:srgbClr val="C0C0C0"/>
                  </a:outerShdw>
                </a:effectLst>
              </a:rPr>
              <a:t>люмбальної</a:t>
            </a:r>
            <a:r>
              <a:rPr lang="ru-RU" sz="2800" b="1" i="1" dirty="0">
                <a:solidFill>
                  <a:srgbClr val="0000FF"/>
                </a:solidFill>
                <a:effectLst>
                  <a:outerShdw blurRad="38100" dist="38100" dir="2700000" algn="tl">
                    <a:srgbClr val="C0C0C0"/>
                  </a:outerShdw>
                </a:effectLst>
              </a:rPr>
              <a:t>, </a:t>
            </a:r>
            <a:r>
              <a:rPr lang="ru-RU" sz="2800" b="1" i="1" dirty="0" err="1">
                <a:solidFill>
                  <a:srgbClr val="0000FF"/>
                </a:solidFill>
                <a:effectLst>
                  <a:outerShdw blurRad="38100" dist="38100" dir="2700000" algn="tl">
                    <a:srgbClr val="C0C0C0"/>
                  </a:outerShdw>
                </a:effectLst>
              </a:rPr>
              <a:t>субокципитальной</a:t>
            </a:r>
            <a:r>
              <a:rPr lang="ru-RU" sz="2800" b="1" i="1" dirty="0">
                <a:solidFill>
                  <a:srgbClr val="0000FF"/>
                </a:solidFill>
                <a:effectLst>
                  <a:outerShdw blurRad="38100" dist="38100" dir="2700000" algn="tl">
                    <a:srgbClr val="C0C0C0"/>
                  </a:outerShdw>
                </a:effectLst>
              </a:rPr>
              <a:t> </a:t>
            </a:r>
            <a:r>
              <a:rPr lang="ru-RU" sz="2800" b="1" i="1" dirty="0" err="1">
                <a:solidFill>
                  <a:srgbClr val="0000FF"/>
                </a:solidFill>
                <a:effectLst>
                  <a:outerShdw blurRad="38100" dist="38100" dir="2700000" algn="tl">
                    <a:srgbClr val="C0C0C0"/>
                  </a:outerShdw>
                </a:effectLst>
              </a:rPr>
              <a:t>пункції</a:t>
            </a:r>
            <a:r>
              <a:rPr lang="ru-RU" sz="2800" b="1" i="1" dirty="0">
                <a:solidFill>
                  <a:srgbClr val="0000FF"/>
                </a:solidFill>
                <a:effectLst>
                  <a:outerShdw blurRad="38100" dist="38100" dir="2700000" algn="tl">
                    <a:srgbClr val="C0C0C0"/>
                  </a:outerShdw>
                </a:effectLst>
              </a:rPr>
              <a:t> і </a:t>
            </a:r>
            <a:r>
              <a:rPr lang="ru-RU" sz="2800" b="1" i="1" dirty="0" err="1">
                <a:solidFill>
                  <a:srgbClr val="0000FF"/>
                </a:solidFill>
                <a:effectLst>
                  <a:outerShdw blurRad="38100" dist="38100" dir="2700000" algn="tl">
                    <a:srgbClr val="C0C0C0"/>
                  </a:outerShdw>
                </a:effectLst>
              </a:rPr>
              <a:t>пункції</a:t>
            </a:r>
            <a:r>
              <a:rPr lang="ru-RU" sz="2800" b="1" i="1" dirty="0">
                <a:solidFill>
                  <a:srgbClr val="0000FF"/>
                </a:solidFill>
                <a:effectLst>
                  <a:outerShdw blurRad="38100" dist="38100" dir="2700000" algn="tl">
                    <a:srgbClr val="C0C0C0"/>
                  </a:outerShdw>
                </a:effectLst>
              </a:rPr>
              <a:t> через </a:t>
            </a:r>
            <a:r>
              <a:rPr lang="ru-RU" sz="2800" b="1" i="1" dirty="0" err="1">
                <a:solidFill>
                  <a:srgbClr val="0000FF"/>
                </a:solidFill>
                <a:effectLst>
                  <a:outerShdw blurRad="38100" dist="38100" dir="2700000" algn="tl">
                    <a:srgbClr val="C0C0C0"/>
                  </a:outerShdw>
                </a:effectLst>
              </a:rPr>
              <a:t>велике</a:t>
            </a:r>
            <a:r>
              <a:rPr lang="ru-RU" sz="2800" b="1" i="1" dirty="0">
                <a:solidFill>
                  <a:srgbClr val="0000FF"/>
                </a:solidFill>
                <a:effectLst>
                  <a:outerShdw blurRad="38100" dist="38100" dir="2700000" algn="tl">
                    <a:srgbClr val="C0C0C0"/>
                  </a:outerShdw>
                </a:effectLst>
              </a:rPr>
              <a:t> </a:t>
            </a:r>
            <a:r>
              <a:rPr lang="ru-RU" sz="2800" b="1" i="1" dirty="0" err="1">
                <a:solidFill>
                  <a:srgbClr val="0000FF"/>
                </a:solidFill>
                <a:effectLst>
                  <a:outerShdw blurRad="38100" dist="38100" dir="2700000" algn="tl">
                    <a:srgbClr val="C0C0C0"/>
                  </a:outerShdw>
                </a:effectLst>
              </a:rPr>
              <a:t>тім'ячко</a:t>
            </a:r>
            <a:endParaRPr lang="ru-RU" sz="2800" b="1" i="1" dirty="0">
              <a:solidFill>
                <a:srgbClr val="0000FF"/>
              </a:solidFill>
              <a:effectLst>
                <a:outerShdw blurRad="38100" dist="38100" dir="2700000" algn="tl">
                  <a:srgbClr val="C0C0C0"/>
                </a:outerShdw>
              </a:effectLst>
            </a:endParaRPr>
          </a:p>
        </p:txBody>
      </p:sp>
      <p:sp>
        <p:nvSpPr>
          <p:cNvPr id="86020" name="Rectangle 5"/>
          <p:cNvSpPr>
            <a:spLocks noChangeArrowheads="1"/>
          </p:cNvSpPr>
          <p:nvPr/>
        </p:nvSpPr>
        <p:spPr bwMode="auto">
          <a:xfrm>
            <a:off x="6324600" y="1122363"/>
            <a:ext cx="2667000" cy="3970318"/>
          </a:xfrm>
          <a:prstGeom prst="rect">
            <a:avLst/>
          </a:prstGeom>
          <a:noFill/>
          <a:ln w="9525">
            <a:noFill/>
            <a:miter lim="800000"/>
            <a:headEnd/>
            <a:tailEnd/>
          </a:ln>
        </p:spPr>
        <p:txBody>
          <a:bodyPr>
            <a:spAutoFit/>
          </a:bodyPr>
          <a:lstStyle/>
          <a:p>
            <a:pPr eaLnBrk="0" hangingPunct="0"/>
            <a:r>
              <a:rPr lang="ru-RU" dirty="0">
                <a:solidFill>
                  <a:srgbClr val="FF0000"/>
                </a:solidFill>
              </a:rPr>
              <a:t>А - </a:t>
            </a:r>
            <a:r>
              <a:rPr lang="ru-RU" dirty="0" err="1">
                <a:solidFill>
                  <a:srgbClr val="FF0000"/>
                </a:solidFill>
              </a:rPr>
              <a:t>положення</a:t>
            </a:r>
            <a:r>
              <a:rPr lang="ru-RU" dirty="0">
                <a:solidFill>
                  <a:srgbClr val="FF0000"/>
                </a:solidFill>
              </a:rPr>
              <a:t> спинного </a:t>
            </a:r>
            <a:r>
              <a:rPr lang="ru-RU" dirty="0" err="1">
                <a:solidFill>
                  <a:srgbClr val="FF0000"/>
                </a:solidFill>
              </a:rPr>
              <a:t>мозку</a:t>
            </a:r>
            <a:r>
              <a:rPr lang="ru-RU" dirty="0">
                <a:solidFill>
                  <a:srgbClr val="FF0000"/>
                </a:solidFill>
              </a:rPr>
              <a:t> в </a:t>
            </a:r>
            <a:r>
              <a:rPr lang="ru-RU" dirty="0" err="1">
                <a:solidFill>
                  <a:srgbClr val="FF0000"/>
                </a:solidFill>
              </a:rPr>
              <a:t>спинномозковому</a:t>
            </a:r>
            <a:r>
              <a:rPr lang="ru-RU" dirty="0">
                <a:solidFill>
                  <a:srgbClr val="FF0000"/>
                </a:solidFill>
              </a:rPr>
              <a:t> </a:t>
            </a:r>
            <a:r>
              <a:rPr lang="ru-RU" dirty="0" err="1">
                <a:solidFill>
                  <a:srgbClr val="FF0000"/>
                </a:solidFill>
              </a:rPr>
              <a:t>каналі</a:t>
            </a:r>
            <a:r>
              <a:rPr lang="ru-RU" dirty="0">
                <a:solidFill>
                  <a:srgbClr val="FF0000"/>
                </a:solidFill>
              </a:rPr>
              <a:t>;</a:t>
            </a:r>
          </a:p>
          <a:p>
            <a:pPr eaLnBrk="0" hangingPunct="0"/>
            <a:r>
              <a:rPr lang="ru-RU" dirty="0">
                <a:solidFill>
                  <a:srgbClr val="FF0000"/>
                </a:solidFill>
              </a:rPr>
              <a:t>Б - </a:t>
            </a:r>
            <a:r>
              <a:rPr lang="ru-RU" dirty="0" err="1">
                <a:solidFill>
                  <a:srgbClr val="FF0000"/>
                </a:solidFill>
              </a:rPr>
              <a:t>послідовність</a:t>
            </a:r>
            <a:r>
              <a:rPr lang="ru-RU" dirty="0">
                <a:solidFill>
                  <a:srgbClr val="FF0000"/>
                </a:solidFill>
              </a:rPr>
              <a:t> прохождения </a:t>
            </a:r>
            <a:r>
              <a:rPr lang="ru-RU" dirty="0" err="1">
                <a:solidFill>
                  <a:srgbClr val="FF0000"/>
                </a:solidFill>
              </a:rPr>
              <a:t>голки</a:t>
            </a:r>
            <a:r>
              <a:rPr lang="ru-RU" dirty="0">
                <a:solidFill>
                  <a:srgbClr val="FF0000"/>
                </a:solidFill>
              </a:rPr>
              <a:t> при </a:t>
            </a:r>
            <a:r>
              <a:rPr lang="ru-RU" dirty="0" err="1" smtClean="0">
                <a:solidFill>
                  <a:srgbClr val="FF0000"/>
                </a:solidFill>
              </a:rPr>
              <a:t>поперековому</a:t>
            </a:r>
            <a:r>
              <a:rPr lang="ru-RU" dirty="0" smtClean="0">
                <a:solidFill>
                  <a:srgbClr val="FF0000"/>
                </a:solidFill>
              </a:rPr>
              <a:t> </a:t>
            </a:r>
            <a:r>
              <a:rPr lang="ru-RU" dirty="0" err="1">
                <a:solidFill>
                  <a:srgbClr val="FF0000"/>
                </a:solidFill>
              </a:rPr>
              <a:t>проколі</a:t>
            </a:r>
            <a:r>
              <a:rPr lang="ru-RU" dirty="0">
                <a:solidFill>
                  <a:srgbClr val="FF0000"/>
                </a:solidFill>
              </a:rPr>
              <a:t>;</a:t>
            </a:r>
          </a:p>
          <a:p>
            <a:pPr eaLnBrk="0" hangingPunct="0"/>
            <a:r>
              <a:rPr lang="ru-RU" dirty="0">
                <a:solidFill>
                  <a:srgbClr val="FF0000"/>
                </a:solidFill>
              </a:rPr>
              <a:t>В </a:t>
            </a:r>
            <a:r>
              <a:rPr lang="ru-RU" dirty="0" smtClean="0">
                <a:solidFill>
                  <a:srgbClr val="FF0000"/>
                </a:solidFill>
              </a:rPr>
              <a:t>– </a:t>
            </a:r>
            <a:r>
              <a:rPr lang="ru-RU" dirty="0" err="1" smtClean="0">
                <a:solidFill>
                  <a:srgbClr val="FF0000"/>
                </a:solidFill>
              </a:rPr>
              <a:t>поперековий</a:t>
            </a:r>
            <a:r>
              <a:rPr lang="ru-RU" dirty="0" smtClean="0">
                <a:solidFill>
                  <a:srgbClr val="FF0000"/>
                </a:solidFill>
              </a:rPr>
              <a:t> прокол </a:t>
            </a:r>
            <a:r>
              <a:rPr lang="ru-RU" dirty="0">
                <a:solidFill>
                  <a:srgbClr val="FF0000"/>
                </a:solidFill>
              </a:rPr>
              <a:t>і </a:t>
            </a:r>
            <a:r>
              <a:rPr lang="ru-RU" dirty="0" err="1">
                <a:solidFill>
                  <a:srgbClr val="FF0000"/>
                </a:solidFill>
              </a:rPr>
              <a:t>вимірювання</a:t>
            </a:r>
            <a:r>
              <a:rPr lang="ru-RU" dirty="0">
                <a:solidFill>
                  <a:srgbClr val="FF0000"/>
                </a:solidFill>
              </a:rPr>
              <a:t> </a:t>
            </a:r>
            <a:r>
              <a:rPr lang="ru-RU" dirty="0" err="1">
                <a:solidFill>
                  <a:srgbClr val="FF0000"/>
                </a:solidFill>
              </a:rPr>
              <a:t>тиску</a:t>
            </a:r>
            <a:r>
              <a:rPr lang="ru-RU" dirty="0">
                <a:solidFill>
                  <a:srgbClr val="FF0000"/>
                </a:solidFill>
              </a:rPr>
              <a:t> </a:t>
            </a:r>
            <a:r>
              <a:rPr lang="ru-RU" dirty="0" err="1" smtClean="0">
                <a:solidFill>
                  <a:srgbClr val="FF0000"/>
                </a:solidFill>
              </a:rPr>
              <a:t>церебральної</a:t>
            </a:r>
            <a:r>
              <a:rPr lang="ru-RU" dirty="0" smtClean="0">
                <a:solidFill>
                  <a:srgbClr val="FF0000"/>
                </a:solidFill>
              </a:rPr>
              <a:t> </a:t>
            </a:r>
            <a:r>
              <a:rPr lang="ru-RU" dirty="0" err="1" smtClean="0">
                <a:solidFill>
                  <a:srgbClr val="FF0000"/>
                </a:solidFill>
              </a:rPr>
              <a:t>рідини</a:t>
            </a:r>
            <a:r>
              <a:rPr lang="ru-RU" dirty="0">
                <a:solidFill>
                  <a:srgbClr val="FF0000"/>
                </a:solidFill>
              </a:rPr>
              <a:t>;</a:t>
            </a:r>
          </a:p>
          <a:p>
            <a:pPr eaLnBrk="0" hangingPunct="0"/>
            <a:r>
              <a:rPr lang="ru-RU" dirty="0">
                <a:solidFill>
                  <a:srgbClr val="FF0000"/>
                </a:solidFill>
              </a:rPr>
              <a:t>Г - </a:t>
            </a:r>
            <a:r>
              <a:rPr lang="ru-RU" dirty="0" err="1" smtClean="0">
                <a:solidFill>
                  <a:srgbClr val="FF0000"/>
                </a:solidFill>
              </a:rPr>
              <a:t>субокципітальна</a:t>
            </a:r>
            <a:r>
              <a:rPr lang="ru-RU" dirty="0" smtClean="0">
                <a:solidFill>
                  <a:srgbClr val="FF0000"/>
                </a:solidFill>
              </a:rPr>
              <a:t> </a:t>
            </a:r>
            <a:r>
              <a:rPr lang="ru-RU" dirty="0" err="1" smtClean="0">
                <a:solidFill>
                  <a:srgbClr val="FF0000"/>
                </a:solidFill>
              </a:rPr>
              <a:t>пункція</a:t>
            </a:r>
            <a:r>
              <a:rPr lang="ru-RU" dirty="0" smtClean="0">
                <a:solidFill>
                  <a:srgbClr val="FF0000"/>
                </a:solidFill>
              </a:rPr>
              <a:t> та </a:t>
            </a:r>
            <a:r>
              <a:rPr lang="ru-RU" dirty="0" err="1" smtClean="0">
                <a:solidFill>
                  <a:srgbClr val="FF0000"/>
                </a:solidFill>
              </a:rPr>
              <a:t>пункція</a:t>
            </a:r>
            <a:r>
              <a:rPr lang="ru-RU" dirty="0" smtClean="0">
                <a:solidFill>
                  <a:srgbClr val="FF0000"/>
                </a:solidFill>
              </a:rPr>
              <a:t> </a:t>
            </a:r>
            <a:r>
              <a:rPr lang="ru-RU" dirty="0">
                <a:solidFill>
                  <a:srgbClr val="FF0000"/>
                </a:solidFill>
              </a:rPr>
              <a:t>через </a:t>
            </a:r>
            <a:r>
              <a:rPr lang="ru-RU" dirty="0" err="1">
                <a:solidFill>
                  <a:srgbClr val="FF0000"/>
                </a:solidFill>
              </a:rPr>
              <a:t>велике</a:t>
            </a:r>
            <a:r>
              <a:rPr lang="ru-RU" dirty="0">
                <a:solidFill>
                  <a:srgbClr val="FF0000"/>
                </a:solidFill>
              </a:rPr>
              <a:t> </a:t>
            </a:r>
            <a:r>
              <a:rPr lang="ru-RU" dirty="0" err="1">
                <a:solidFill>
                  <a:srgbClr val="FF0000"/>
                </a:solidFill>
              </a:rPr>
              <a:t>тім'ячко</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Picture 3" descr="Пробы Квеккенштедта   и Стукея"/>
          <p:cNvPicPr>
            <a:picLocks noChangeAspect="1" noChangeArrowheads="1"/>
          </p:cNvPicPr>
          <p:nvPr/>
        </p:nvPicPr>
        <p:blipFill>
          <a:blip r:embed="rId2" cstate="print"/>
          <a:srcRect/>
          <a:stretch>
            <a:fillRect/>
          </a:stretch>
        </p:blipFill>
        <p:spPr bwMode="auto">
          <a:xfrm>
            <a:off x="441895" y="550863"/>
            <a:ext cx="8481158" cy="5849937"/>
          </a:xfrm>
          <a:prstGeom prst="rect">
            <a:avLst/>
          </a:prstGeom>
          <a:noFill/>
          <a:ln w="9525">
            <a:noFill/>
            <a:miter lim="800000"/>
            <a:headEnd/>
            <a:tailEnd/>
          </a:ln>
        </p:spPr>
      </p:pic>
      <p:sp>
        <p:nvSpPr>
          <p:cNvPr id="87043" name="Rectangle 4"/>
          <p:cNvSpPr>
            <a:spLocks noChangeArrowheads="1"/>
          </p:cNvSpPr>
          <p:nvPr/>
        </p:nvSpPr>
        <p:spPr bwMode="auto">
          <a:xfrm>
            <a:off x="1752600" y="6017568"/>
            <a:ext cx="6088975" cy="461665"/>
          </a:xfrm>
          <a:prstGeom prst="rect">
            <a:avLst/>
          </a:prstGeom>
          <a:noFill/>
          <a:ln w="9525">
            <a:noFill/>
            <a:miter lim="800000"/>
            <a:headEnd/>
            <a:tailEnd/>
          </a:ln>
        </p:spPr>
        <p:txBody>
          <a:bodyPr wrap="none" anchor="ctr">
            <a:spAutoFit/>
          </a:bodyPr>
          <a:lstStyle/>
          <a:p>
            <a:pPr eaLnBrk="0" hangingPunct="0"/>
            <a:r>
              <a:rPr lang="ru-RU" sz="2400" b="1" dirty="0" err="1" smtClean="0">
                <a:solidFill>
                  <a:srgbClr val="000099"/>
                </a:solidFill>
              </a:rPr>
              <a:t>Проби</a:t>
            </a:r>
            <a:r>
              <a:rPr lang="ru-RU" sz="2400" b="1" dirty="0" smtClean="0">
                <a:solidFill>
                  <a:srgbClr val="000099"/>
                </a:solidFill>
              </a:rPr>
              <a:t> </a:t>
            </a:r>
            <a:r>
              <a:rPr lang="ru-RU" sz="2400" b="1" dirty="0" err="1">
                <a:solidFill>
                  <a:srgbClr val="000099"/>
                </a:solidFill>
              </a:rPr>
              <a:t>Квеккенштедта</a:t>
            </a:r>
            <a:r>
              <a:rPr lang="ru-RU" sz="2400" b="1" dirty="0">
                <a:solidFill>
                  <a:srgbClr val="000099"/>
                </a:solidFill>
              </a:rPr>
              <a:t> (1) </a:t>
            </a:r>
            <a:r>
              <a:rPr lang="ru-RU" sz="2400" b="1" dirty="0" smtClean="0">
                <a:solidFill>
                  <a:srgbClr val="000099"/>
                </a:solidFill>
              </a:rPr>
              <a:t>та </a:t>
            </a:r>
            <a:r>
              <a:rPr lang="ru-RU" sz="2400" b="1" dirty="0" err="1">
                <a:solidFill>
                  <a:srgbClr val="000099"/>
                </a:solidFill>
              </a:rPr>
              <a:t>Стукея</a:t>
            </a:r>
            <a:r>
              <a:rPr lang="ru-RU" sz="2400" b="1" dirty="0">
                <a:solidFill>
                  <a:srgbClr val="000099"/>
                </a:solidFill>
              </a:rPr>
              <a:t> (2)</a:t>
            </a:r>
            <a:r>
              <a:rPr lang="ru-RU" dirty="0">
                <a:solidFill>
                  <a:srgbClr val="000099"/>
                </a:solidFill>
              </a:rPr>
              <a:t> </a:t>
            </a:r>
          </a:p>
        </p:txBody>
      </p:sp>
      <p:sp>
        <p:nvSpPr>
          <p:cNvPr id="191490" name="Rectangle 2"/>
          <p:cNvSpPr>
            <a:spLocks noChangeArrowheads="1"/>
          </p:cNvSpPr>
          <p:nvPr/>
        </p:nvSpPr>
        <p:spPr bwMode="auto">
          <a:xfrm>
            <a:off x="914400" y="0"/>
            <a:ext cx="7543800" cy="609600"/>
          </a:xfrm>
          <a:prstGeom prst="rect">
            <a:avLst/>
          </a:prstGeom>
          <a:noFill/>
          <a:ln w="9525">
            <a:noFill/>
            <a:miter lim="800000"/>
            <a:headEnd/>
            <a:tailEnd/>
          </a:ln>
          <a:effectLst/>
        </p:spPr>
        <p:txBody>
          <a:bodyPr anchor="ctr"/>
          <a:lstStyle/>
          <a:p>
            <a:pPr algn="ctr">
              <a:defRPr/>
            </a:pPr>
            <a:r>
              <a:rPr lang="ru-RU" sz="3600" b="1" i="1" dirty="0" err="1" smtClean="0">
                <a:solidFill>
                  <a:srgbClr val="FF0000"/>
                </a:solidFill>
                <a:effectLst>
                  <a:outerShdw blurRad="38100" dist="38100" dir="2700000" algn="tl">
                    <a:srgbClr val="C0C0C0"/>
                  </a:outerShdw>
                </a:effectLst>
              </a:rPr>
              <a:t>Ліквородинамічні</a:t>
            </a:r>
            <a:r>
              <a:rPr lang="ru-RU" sz="3600" b="1" i="1" dirty="0" smtClean="0">
                <a:solidFill>
                  <a:srgbClr val="FF0000"/>
                </a:solidFill>
                <a:effectLst>
                  <a:outerShdw blurRad="38100" dist="38100" dir="2700000" algn="tl">
                    <a:srgbClr val="C0C0C0"/>
                  </a:outerShdw>
                </a:effectLst>
              </a:rPr>
              <a:t> </a:t>
            </a:r>
            <a:r>
              <a:rPr lang="ru-RU" sz="3600" b="1" i="1" dirty="0" err="1" smtClean="0">
                <a:solidFill>
                  <a:srgbClr val="FF0000"/>
                </a:solidFill>
                <a:effectLst>
                  <a:outerShdw blurRad="38100" dist="38100" dir="2700000" algn="tl">
                    <a:srgbClr val="C0C0C0"/>
                  </a:outerShdw>
                </a:effectLst>
              </a:rPr>
              <a:t>проби</a:t>
            </a:r>
            <a:endParaRPr lang="ru-RU" sz="3600" b="1" i="1" dirty="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5" descr="Child's skull found in the Cueva del Lazo showing an artifical deformation"/>
          <p:cNvPicPr>
            <a:picLocks noChangeAspect="1" noChangeArrowheads="1"/>
          </p:cNvPicPr>
          <p:nvPr/>
        </p:nvPicPr>
        <p:blipFill>
          <a:blip r:embed="rId2" cstate="print"/>
          <a:srcRect/>
          <a:stretch>
            <a:fillRect/>
          </a:stretch>
        </p:blipFill>
        <p:spPr bwMode="auto">
          <a:xfrm>
            <a:off x="0" y="0"/>
            <a:ext cx="3886200" cy="2914650"/>
          </a:xfrm>
          <a:prstGeom prst="rect">
            <a:avLst/>
          </a:prstGeom>
          <a:noFill/>
          <a:ln w="9525">
            <a:noFill/>
            <a:miter lim="800000"/>
            <a:headEnd/>
            <a:tailEnd/>
          </a:ln>
        </p:spPr>
      </p:pic>
      <p:pic>
        <p:nvPicPr>
          <p:cNvPr id="10243" name="Picture 7" descr="Skull with an artifical deformation"/>
          <p:cNvPicPr>
            <a:picLocks noChangeAspect="1" noChangeArrowheads="1"/>
          </p:cNvPicPr>
          <p:nvPr/>
        </p:nvPicPr>
        <p:blipFill>
          <a:blip r:embed="rId3" cstate="print"/>
          <a:srcRect/>
          <a:stretch>
            <a:fillRect/>
          </a:stretch>
        </p:blipFill>
        <p:spPr bwMode="auto">
          <a:xfrm>
            <a:off x="0" y="2895600"/>
            <a:ext cx="9144000" cy="3962400"/>
          </a:xfrm>
          <a:prstGeom prst="rect">
            <a:avLst/>
          </a:prstGeom>
          <a:noFill/>
          <a:ln w="9525">
            <a:noFill/>
            <a:miter lim="800000"/>
            <a:headEnd/>
            <a:tailEnd/>
          </a:ln>
        </p:spPr>
      </p:pic>
      <p:pic>
        <p:nvPicPr>
          <p:cNvPr id="10244" name="Picture 9" descr="Skull with an artifical deformation"/>
          <p:cNvPicPr>
            <a:picLocks noChangeAspect="1" noChangeArrowheads="1"/>
          </p:cNvPicPr>
          <p:nvPr/>
        </p:nvPicPr>
        <p:blipFill>
          <a:blip r:embed="rId4" cstate="print"/>
          <a:srcRect/>
          <a:stretch>
            <a:fillRect/>
          </a:stretch>
        </p:blipFill>
        <p:spPr bwMode="auto">
          <a:xfrm>
            <a:off x="3886200" y="0"/>
            <a:ext cx="2616200" cy="2895600"/>
          </a:xfrm>
          <a:prstGeom prst="rect">
            <a:avLst/>
          </a:prstGeom>
          <a:noFill/>
          <a:ln w="9525">
            <a:noFill/>
            <a:miter lim="800000"/>
            <a:headEnd/>
            <a:tailEnd/>
          </a:ln>
        </p:spPr>
      </p:pic>
      <p:pic>
        <p:nvPicPr>
          <p:cNvPr id="10245" name="Picture 11" descr="Skull with an artifical deformation"/>
          <p:cNvPicPr>
            <a:picLocks noChangeAspect="1" noChangeArrowheads="1"/>
          </p:cNvPicPr>
          <p:nvPr/>
        </p:nvPicPr>
        <p:blipFill>
          <a:blip r:embed="rId5" cstate="print"/>
          <a:srcRect/>
          <a:stretch>
            <a:fillRect/>
          </a:stretch>
        </p:blipFill>
        <p:spPr bwMode="auto">
          <a:xfrm>
            <a:off x="6781800" y="0"/>
            <a:ext cx="2136775" cy="2895600"/>
          </a:xfrm>
          <a:prstGeom prst="rect">
            <a:avLst/>
          </a:prstGeom>
          <a:noFill/>
          <a:ln w="9525">
            <a:noFill/>
            <a:miter lim="800000"/>
            <a:headEnd/>
            <a:tailEnd/>
          </a:ln>
        </p:spPr>
      </p:pic>
      <p:sp>
        <p:nvSpPr>
          <p:cNvPr id="10246" name="Rectangle 12"/>
          <p:cNvSpPr>
            <a:spLocks noChangeArrowheads="1"/>
          </p:cNvSpPr>
          <p:nvPr/>
        </p:nvSpPr>
        <p:spPr bwMode="auto">
          <a:xfrm>
            <a:off x="304800" y="2909395"/>
            <a:ext cx="9144000" cy="830997"/>
          </a:xfrm>
          <a:prstGeom prst="rect">
            <a:avLst/>
          </a:prstGeom>
          <a:noFill/>
          <a:ln w="9525">
            <a:noFill/>
            <a:miter lim="800000"/>
            <a:headEnd/>
            <a:tailEnd/>
          </a:ln>
        </p:spPr>
        <p:txBody>
          <a:bodyPr anchor="ctr">
            <a:spAutoFit/>
          </a:bodyPr>
          <a:lstStyle/>
          <a:p>
            <a:pPr eaLnBrk="0" hangingPunct="0"/>
            <a:r>
              <a:rPr lang="ru-RU" sz="2400" dirty="0" err="1">
                <a:solidFill>
                  <a:srgbClr val="FFFF00"/>
                </a:solidFill>
              </a:rPr>
              <a:t>Трепанація</a:t>
            </a:r>
            <a:r>
              <a:rPr lang="ru-RU" sz="2400" dirty="0">
                <a:solidFill>
                  <a:srgbClr val="FFFF00"/>
                </a:solidFill>
              </a:rPr>
              <a:t> </a:t>
            </a:r>
            <a:r>
              <a:rPr lang="ru-RU" sz="2400" dirty="0" err="1">
                <a:solidFill>
                  <a:srgbClr val="FFFF00"/>
                </a:solidFill>
              </a:rPr>
              <a:t>вважалася</a:t>
            </a:r>
            <a:r>
              <a:rPr lang="ru-RU" sz="2400" dirty="0">
                <a:solidFill>
                  <a:srgbClr val="FFFF00"/>
                </a:solidFill>
              </a:rPr>
              <a:t> </a:t>
            </a:r>
            <a:r>
              <a:rPr lang="ru-RU" sz="2400" dirty="0" err="1">
                <a:solidFill>
                  <a:srgbClr val="FFFF00"/>
                </a:solidFill>
              </a:rPr>
              <a:t>перспективним</a:t>
            </a:r>
            <a:r>
              <a:rPr lang="ru-RU" sz="2400" dirty="0">
                <a:solidFill>
                  <a:srgbClr val="FFFF00"/>
                </a:solidFill>
              </a:rPr>
              <a:t> методом </a:t>
            </a:r>
            <a:r>
              <a:rPr lang="ru-RU" sz="2400" dirty="0" err="1">
                <a:solidFill>
                  <a:srgbClr val="FFFF00"/>
                </a:solidFill>
              </a:rPr>
              <a:t>лікування</a:t>
            </a:r>
            <a:r>
              <a:rPr lang="ru-RU" sz="2400" dirty="0">
                <a:solidFill>
                  <a:srgbClr val="FFFF00"/>
                </a:solidFill>
              </a:rPr>
              <a:t> </a:t>
            </a:r>
            <a:r>
              <a:rPr lang="ru-RU" sz="2400" dirty="0" err="1">
                <a:solidFill>
                  <a:srgbClr val="FFFF00"/>
                </a:solidFill>
              </a:rPr>
              <a:t>мігрені</a:t>
            </a:r>
            <a:r>
              <a:rPr lang="ru-RU" sz="2400" dirty="0">
                <a:solidFill>
                  <a:srgbClr val="FFFF00"/>
                </a:solidFill>
              </a:rPr>
              <a:t>, </a:t>
            </a:r>
            <a:r>
              <a:rPr lang="ru-RU" sz="2400" dirty="0" err="1">
                <a:solidFill>
                  <a:srgbClr val="FFFF00"/>
                </a:solidFill>
              </a:rPr>
              <a:t>епілепсії</a:t>
            </a:r>
            <a:r>
              <a:rPr lang="ru-RU" sz="2400" dirty="0">
                <a:solidFill>
                  <a:srgbClr val="FFFF00"/>
                </a:solidFill>
              </a:rPr>
              <a:t> і </a:t>
            </a:r>
            <a:r>
              <a:rPr lang="ru-RU" sz="2400" dirty="0" err="1">
                <a:solidFill>
                  <a:srgbClr val="FFFF00"/>
                </a:solidFill>
              </a:rPr>
              <a:t>психічних</a:t>
            </a:r>
            <a:r>
              <a:rPr lang="ru-RU" sz="2400" dirty="0">
                <a:solidFill>
                  <a:srgbClr val="FFFF00"/>
                </a:solidFill>
              </a:rPr>
              <a:t> </a:t>
            </a:r>
            <a:r>
              <a:rPr lang="ru-RU" sz="2400" dirty="0" err="1">
                <a:solidFill>
                  <a:srgbClr val="FFFF00"/>
                </a:solidFill>
              </a:rPr>
              <a:t>розладів</a:t>
            </a:r>
            <a:r>
              <a:rPr lang="ru-RU" sz="2400" dirty="0">
                <a:solidFill>
                  <a:srgbClr val="FFFF00"/>
                </a:solidFill>
              </a:rPr>
              <a:t> </a:t>
            </a:r>
            <a:r>
              <a:rPr lang="ru-RU" sz="2400" dirty="0" err="1">
                <a:solidFill>
                  <a:srgbClr val="FFFF00"/>
                </a:solidFill>
              </a:rPr>
              <a:t>ще</a:t>
            </a:r>
            <a:r>
              <a:rPr lang="ru-RU" sz="2400" dirty="0">
                <a:solidFill>
                  <a:srgbClr val="FFFF00"/>
                </a:solidFill>
              </a:rPr>
              <a:t> з </a:t>
            </a:r>
            <a:r>
              <a:rPr lang="ru-RU" sz="2400" dirty="0" err="1">
                <a:solidFill>
                  <a:srgbClr val="FFFF00"/>
                </a:solidFill>
              </a:rPr>
              <a:t>часів</a:t>
            </a:r>
            <a:r>
              <a:rPr lang="ru-RU" sz="2400" dirty="0">
                <a:solidFill>
                  <a:srgbClr val="FFFF00"/>
                </a:solidFill>
              </a:rPr>
              <a:t> </a:t>
            </a:r>
            <a:r>
              <a:rPr lang="ru-RU" sz="2400" dirty="0" err="1">
                <a:solidFill>
                  <a:srgbClr val="FFFF00"/>
                </a:solidFill>
              </a:rPr>
              <a:t>неоліту</a:t>
            </a:r>
            <a:endParaRPr lang="ru-RU" sz="2400" dirty="0">
              <a:solidFill>
                <a:srgbClr val="FFFF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9090" name="Picture 5"/>
          <p:cNvPicPr>
            <a:picLocks noChangeAspect="1" noChangeArrowheads="1"/>
          </p:cNvPicPr>
          <p:nvPr/>
        </p:nvPicPr>
        <p:blipFill>
          <a:blip r:embed="rId2" cstate="print"/>
          <a:srcRect/>
          <a:stretch>
            <a:fillRect/>
          </a:stretch>
        </p:blipFill>
        <p:spPr bwMode="auto">
          <a:xfrm>
            <a:off x="304800" y="1295400"/>
            <a:ext cx="8588250" cy="5215573"/>
          </a:xfrm>
          <a:prstGeom prst="rect">
            <a:avLst/>
          </a:prstGeom>
          <a:noFill/>
          <a:ln w="9525">
            <a:noFill/>
            <a:miter lim="800000"/>
            <a:headEnd/>
            <a:tailEnd/>
          </a:ln>
        </p:spPr>
      </p:pic>
      <p:sp>
        <p:nvSpPr>
          <p:cNvPr id="38918" name="Rectangle 6"/>
          <p:cNvSpPr>
            <a:spLocks noChangeArrowheads="1"/>
          </p:cNvSpPr>
          <p:nvPr/>
        </p:nvSpPr>
        <p:spPr bwMode="auto">
          <a:xfrm>
            <a:off x="990600" y="228600"/>
            <a:ext cx="8686800" cy="584200"/>
          </a:xfrm>
          <a:prstGeom prst="rect">
            <a:avLst/>
          </a:prstGeom>
          <a:noFill/>
          <a:ln w="9525">
            <a:noFill/>
            <a:miter lim="800000"/>
            <a:headEnd/>
            <a:tailEnd/>
          </a:ln>
          <a:effectLst/>
        </p:spPr>
        <p:txBody>
          <a:bodyPr>
            <a:spAutoFit/>
          </a:bodyPr>
          <a:lstStyle/>
          <a:p>
            <a:pPr>
              <a:defRPr/>
            </a:pPr>
            <a:r>
              <a:rPr lang="ru-RU" sz="3200" i="1" dirty="0" err="1" smtClean="0">
                <a:solidFill>
                  <a:srgbClr val="FFFF00"/>
                </a:solidFill>
                <a:effectLst>
                  <a:outerShdw blurRad="38100" dist="38100" dir="2700000" algn="tl">
                    <a:srgbClr val="000000"/>
                  </a:outerShdw>
                </a:effectLst>
              </a:rPr>
              <a:t>Церебральна</a:t>
            </a:r>
            <a:r>
              <a:rPr lang="ru-RU" sz="3200" i="1" dirty="0" smtClean="0">
                <a:solidFill>
                  <a:srgbClr val="FFFF00"/>
                </a:solidFill>
                <a:effectLst>
                  <a:outerShdw blurRad="38100" dist="38100" dir="2700000" algn="tl">
                    <a:srgbClr val="000000"/>
                  </a:outerShdw>
                </a:effectLst>
              </a:rPr>
              <a:t> </a:t>
            </a:r>
            <a:r>
              <a:rPr lang="ru-RU" sz="3200" i="1" dirty="0" err="1" smtClean="0">
                <a:solidFill>
                  <a:srgbClr val="FFFF00"/>
                </a:solidFill>
                <a:effectLst>
                  <a:outerShdw blurRad="38100" dist="38100" dir="2700000" algn="tl">
                    <a:srgbClr val="000000"/>
                  </a:outerShdw>
                </a:effectLst>
              </a:rPr>
              <a:t>каротидоангіографія</a:t>
            </a:r>
            <a:endParaRPr lang="ru-RU" sz="3200" i="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42" name="Picture 4"/>
          <p:cNvPicPr>
            <a:picLocks noChangeAspect="1" noChangeArrowheads="1"/>
          </p:cNvPicPr>
          <p:nvPr/>
        </p:nvPicPr>
        <p:blipFill>
          <a:blip r:embed="rId2" cstate="print"/>
          <a:srcRect/>
          <a:stretch>
            <a:fillRect/>
          </a:stretch>
        </p:blipFill>
        <p:spPr bwMode="auto">
          <a:xfrm>
            <a:off x="609600" y="421128"/>
            <a:ext cx="7086600" cy="6132072"/>
          </a:xfrm>
          <a:prstGeom prst="rect">
            <a:avLst/>
          </a:prstGeom>
          <a:noFill/>
          <a:ln w="9525">
            <a:noFill/>
            <a:miter lim="800000"/>
            <a:headEnd/>
            <a:tailEnd/>
          </a:ln>
        </p:spPr>
      </p:pic>
      <p:pic>
        <p:nvPicPr>
          <p:cNvPr id="112643" name="Picture 3"/>
          <p:cNvPicPr>
            <a:picLocks noChangeAspect="1" noChangeArrowheads="1"/>
          </p:cNvPicPr>
          <p:nvPr/>
        </p:nvPicPr>
        <p:blipFill>
          <a:blip r:embed="rId3" cstate="print"/>
          <a:srcRect/>
          <a:stretch>
            <a:fillRect/>
          </a:stretch>
        </p:blipFill>
        <p:spPr bwMode="auto">
          <a:xfrm>
            <a:off x="5257800" y="0"/>
            <a:ext cx="3886200" cy="2913063"/>
          </a:xfrm>
          <a:prstGeom prst="rect">
            <a:avLst/>
          </a:prstGeom>
          <a:noFill/>
          <a:ln w="9525">
            <a:noFill/>
            <a:miter lim="800000"/>
            <a:headEnd/>
            <a:tailEnd/>
          </a:ln>
          <a:effectLst/>
        </p:spPr>
      </p:pic>
      <p:pic>
        <p:nvPicPr>
          <p:cNvPr id="112644" name="Picture 4"/>
          <p:cNvPicPr>
            <a:picLocks noChangeAspect="1" noChangeArrowheads="1"/>
          </p:cNvPicPr>
          <p:nvPr/>
        </p:nvPicPr>
        <p:blipFill>
          <a:blip r:embed="rId4" cstate="print"/>
          <a:srcRect/>
          <a:stretch>
            <a:fillRect/>
          </a:stretch>
        </p:blipFill>
        <p:spPr bwMode="auto">
          <a:xfrm>
            <a:off x="5257800" y="2895600"/>
            <a:ext cx="3886200" cy="31321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2" descr="ETV"/>
          <p:cNvPicPr>
            <a:picLocks noChangeAspect="1" noChangeArrowheads="1"/>
          </p:cNvPicPr>
          <p:nvPr/>
        </p:nvPicPr>
        <p:blipFill>
          <a:blip r:embed="rId2" cstate="print"/>
          <a:srcRect/>
          <a:stretch>
            <a:fillRect/>
          </a:stretch>
        </p:blipFill>
        <p:spPr bwMode="auto">
          <a:xfrm>
            <a:off x="381000" y="133350"/>
            <a:ext cx="8458200" cy="6343650"/>
          </a:xfrm>
          <a:prstGeom prst="rect">
            <a:avLst/>
          </a:prstGeom>
          <a:noFill/>
          <a:ln w="9525">
            <a:noFill/>
            <a:miter lim="800000"/>
            <a:headEnd/>
            <a:tailEnd/>
          </a:ln>
        </p:spPr>
      </p:pic>
      <p:sp>
        <p:nvSpPr>
          <p:cNvPr id="72708" name="Rectangle 4"/>
          <p:cNvSpPr>
            <a:spLocks noGrp="1" noChangeArrowheads="1"/>
          </p:cNvSpPr>
          <p:nvPr>
            <p:ph type="title"/>
          </p:nvPr>
        </p:nvSpPr>
        <p:spPr>
          <a:xfrm>
            <a:off x="5334000" y="228600"/>
            <a:ext cx="3810000" cy="1676400"/>
          </a:xfrm>
        </p:spPr>
        <p:txBody>
          <a:bodyPr/>
          <a:lstStyle/>
          <a:p>
            <a:pPr>
              <a:defRPr/>
            </a:pPr>
            <a:r>
              <a:rPr lang="ru-RU" sz="3200" b="1" i="1" dirty="0" err="1" smtClean="0">
                <a:solidFill>
                  <a:srgbClr val="0000FF"/>
                </a:solidFill>
                <a:effectLst>
                  <a:outerShdw blurRad="38100" dist="38100" dir="2700000" algn="tl">
                    <a:srgbClr val="C0C0C0"/>
                  </a:outerShdw>
                </a:effectLst>
              </a:rPr>
              <a:t>Ендоскопічна</a:t>
            </a:r>
            <a:r>
              <a:rPr lang="ru-RU" sz="3200" b="1" i="1" dirty="0" smtClean="0">
                <a:solidFill>
                  <a:srgbClr val="0000FF"/>
                </a:solidFill>
                <a:effectLst>
                  <a:outerShdw blurRad="38100" dist="38100" dir="2700000" algn="tl">
                    <a:srgbClr val="C0C0C0"/>
                  </a:outerShdw>
                </a:effectLst>
              </a:rPr>
              <a:t> </a:t>
            </a:r>
            <a:r>
              <a:rPr lang="ru-RU" sz="3200" b="1" i="1" dirty="0" err="1" smtClean="0">
                <a:solidFill>
                  <a:srgbClr val="0000FF"/>
                </a:solidFill>
                <a:effectLst>
                  <a:outerShdw blurRad="38100" dist="38100" dir="2700000" algn="tl">
                    <a:srgbClr val="C0C0C0"/>
                  </a:outerShdw>
                </a:effectLst>
              </a:rPr>
              <a:t>операція</a:t>
            </a:r>
            <a:endParaRPr lang="ru-RU" sz="3200" b="1" i="1" dirty="0" smtClean="0">
              <a:solidFill>
                <a:srgbClr val="0000FF"/>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xmlns="" val="0"/>
              </a:ext>
            </a:extLst>
          </a:blip>
          <a:srcRect l="-29944" r="29944"/>
          <a:stretch/>
        </p:blipFill>
        <p:spPr>
          <a:xfrm rot="5400000">
            <a:off x="0" y="-1143000"/>
            <a:ext cx="9144000" cy="6858000"/>
          </a:xfrm>
          <a:prstGeom prst="rect">
            <a:avLst/>
          </a:prstGeom>
        </p:spPr>
      </p:pic>
    </p:spTree>
    <p:extLst>
      <p:ext uri="{BB962C8B-B14F-4D97-AF65-F5344CB8AC3E}">
        <p14:creationId xmlns:p14="http://schemas.microsoft.com/office/powerpoint/2010/main" xmlns="" val="10910163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l="-35066" r="35066"/>
          <a:stretch/>
        </p:blipFill>
        <p:spPr>
          <a:xfrm rot="5400000">
            <a:off x="-76200" y="-1600200"/>
            <a:ext cx="9144000" cy="6858000"/>
          </a:xfrm>
          <a:prstGeom prst="rect">
            <a:avLst/>
          </a:prstGeom>
        </p:spPr>
      </p:pic>
    </p:spTree>
    <p:extLst>
      <p:ext uri="{BB962C8B-B14F-4D97-AF65-F5344CB8AC3E}">
        <p14:creationId xmlns:p14="http://schemas.microsoft.com/office/powerpoint/2010/main" xmlns="" val="38606899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l="-37430" r="37430"/>
          <a:stretch/>
        </p:blipFill>
        <p:spPr>
          <a:xfrm rot="5400000">
            <a:off x="76200" y="-1676400"/>
            <a:ext cx="9144000" cy="6858000"/>
          </a:xfrm>
          <a:prstGeom prst="rect">
            <a:avLst/>
          </a:prstGeom>
        </p:spPr>
      </p:pic>
    </p:spTree>
    <p:extLst>
      <p:ext uri="{BB962C8B-B14F-4D97-AF65-F5344CB8AC3E}">
        <p14:creationId xmlns:p14="http://schemas.microsoft.com/office/powerpoint/2010/main" xmlns="" val="20714297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l="-33490" r="33490"/>
          <a:stretch/>
        </p:blipFill>
        <p:spPr>
          <a:xfrm rot="5400000">
            <a:off x="76200" y="-1524000"/>
            <a:ext cx="9144000" cy="6858000"/>
          </a:xfrm>
          <a:prstGeom prst="rect">
            <a:avLst/>
          </a:prstGeom>
        </p:spPr>
      </p:pic>
    </p:spTree>
    <p:extLst>
      <p:ext uri="{BB962C8B-B14F-4D97-AF65-F5344CB8AC3E}">
        <p14:creationId xmlns:p14="http://schemas.microsoft.com/office/powerpoint/2010/main" xmlns="" val="11647172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304800"/>
            <a:ext cx="8229600" cy="685800"/>
          </a:xfrm>
        </p:spPr>
        <p:txBody>
          <a:bodyPr/>
          <a:lstStyle/>
          <a:p>
            <a:r>
              <a:rPr lang="ru-RU" b="1" i="1" dirty="0" err="1">
                <a:solidFill>
                  <a:srgbClr val="0000FF"/>
                </a:solidFill>
                <a:effectLst>
                  <a:outerShdw blurRad="38100" dist="38100" dir="2700000" algn="tl">
                    <a:srgbClr val="C0C0C0"/>
                  </a:outerShdw>
                </a:effectLst>
              </a:rPr>
              <a:t>Епідеміологія</a:t>
            </a:r>
            <a:r>
              <a:rPr lang="ru-RU" b="1" i="1" dirty="0">
                <a:solidFill>
                  <a:srgbClr val="0000FF"/>
                </a:solidFill>
                <a:effectLst>
                  <a:outerShdw blurRad="38100" dist="38100" dir="2700000" algn="tl">
                    <a:srgbClr val="C0C0C0"/>
                  </a:outerShdw>
                </a:effectLst>
              </a:rPr>
              <a:t> ЧМТ</a:t>
            </a:r>
          </a:p>
        </p:txBody>
      </p:sp>
      <p:sp>
        <p:nvSpPr>
          <p:cNvPr id="126980" name="Rectangle 4"/>
          <p:cNvSpPr>
            <a:spLocks noChangeArrowheads="1"/>
          </p:cNvSpPr>
          <p:nvPr/>
        </p:nvSpPr>
        <p:spPr bwMode="auto">
          <a:xfrm>
            <a:off x="381000" y="988010"/>
            <a:ext cx="8458200" cy="5262979"/>
          </a:xfrm>
          <a:prstGeom prst="rect">
            <a:avLst/>
          </a:prstGeom>
          <a:noFill/>
          <a:ln w="9525">
            <a:noFill/>
            <a:miter lim="800000"/>
            <a:headEnd/>
            <a:tailEnd/>
          </a:ln>
          <a:effectLst/>
        </p:spPr>
        <p:txBody>
          <a:bodyPr wrap="square" anchor="ctr">
            <a:spAutoFit/>
          </a:bodyPr>
          <a:lstStyle/>
          <a:p>
            <a:r>
              <a:rPr lang="ru-RU" sz="2800" dirty="0">
                <a:solidFill>
                  <a:srgbClr val="000099"/>
                </a:solidFill>
                <a:latin typeface="Times New Roman" panose="02020603050405020304" pitchFamily="18" charset="0"/>
                <a:cs typeface="Times New Roman" panose="02020603050405020304" pitchFamily="18" charset="0"/>
              </a:rPr>
              <a:t>За </a:t>
            </a:r>
            <a:r>
              <a:rPr lang="ru-RU" sz="2800" dirty="0" err="1">
                <a:solidFill>
                  <a:srgbClr val="000099"/>
                </a:solidFill>
                <a:latin typeface="Times New Roman" panose="02020603050405020304" pitchFamily="18" charset="0"/>
                <a:cs typeface="Times New Roman" panose="02020603050405020304" pitchFamily="18" charset="0"/>
              </a:rPr>
              <a:t>даними</a:t>
            </a:r>
            <a:r>
              <a:rPr lang="ru-RU" sz="2800" dirty="0">
                <a:solidFill>
                  <a:srgbClr val="000099"/>
                </a:solidFill>
                <a:latin typeface="Times New Roman" panose="02020603050405020304" pitchFamily="18" charset="0"/>
                <a:cs typeface="Times New Roman" panose="02020603050405020304" pitchFamily="18" charset="0"/>
              </a:rPr>
              <a:t> ВООЗ, ЧМТ становить </a:t>
            </a:r>
            <a:r>
              <a:rPr lang="ru-RU" sz="2800" dirty="0" err="1">
                <a:solidFill>
                  <a:srgbClr val="000099"/>
                </a:solidFill>
                <a:latin typeface="Times New Roman" panose="02020603050405020304" pitchFamily="18" charset="0"/>
                <a:cs typeface="Times New Roman" panose="02020603050405020304" pitchFamily="18" charset="0"/>
              </a:rPr>
              <a:t>близько</a:t>
            </a:r>
            <a:r>
              <a:rPr lang="ru-RU" sz="2800" dirty="0">
                <a:solidFill>
                  <a:srgbClr val="000099"/>
                </a:solidFill>
                <a:latin typeface="Times New Roman" panose="02020603050405020304" pitchFamily="18" charset="0"/>
                <a:cs typeface="Times New Roman" panose="02020603050405020304" pitchFamily="18" charset="0"/>
              </a:rPr>
              <a:t> 40</a:t>
            </a:r>
            <a:r>
              <a:rPr lang="ru-RU" sz="2800" dirty="0" smtClean="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серед</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усіх</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видів</a:t>
            </a:r>
            <a:r>
              <a:rPr lang="ru-RU" sz="2800" dirty="0">
                <a:solidFill>
                  <a:srgbClr val="000099"/>
                </a:solidFill>
                <a:latin typeface="Times New Roman" panose="02020603050405020304" pitchFamily="18" charset="0"/>
                <a:cs typeface="Times New Roman" panose="02020603050405020304" pitchFamily="18" charset="0"/>
              </a:rPr>
              <a:t> травм, </a:t>
            </a:r>
            <a:r>
              <a:rPr lang="ru-RU" sz="2800" dirty="0" err="1">
                <a:solidFill>
                  <a:srgbClr val="000099"/>
                </a:solidFill>
                <a:latin typeface="Times New Roman" panose="02020603050405020304" pitchFamily="18" charset="0"/>
                <a:cs typeface="Times New Roman" panose="02020603050405020304" pitchFamily="18" charset="0"/>
              </a:rPr>
              <a:t>її</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кількість</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щорічно</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збільшується</a:t>
            </a:r>
            <a:r>
              <a:rPr lang="ru-RU" sz="2800" dirty="0">
                <a:solidFill>
                  <a:srgbClr val="000099"/>
                </a:solidFill>
                <a:latin typeface="Times New Roman" panose="02020603050405020304" pitchFamily="18" charset="0"/>
                <a:cs typeface="Times New Roman" panose="02020603050405020304" pitchFamily="18" charset="0"/>
              </a:rPr>
              <a:t> на 2%. В </a:t>
            </a:r>
            <a:r>
              <a:rPr lang="ru-RU" sz="2800" dirty="0" err="1">
                <a:solidFill>
                  <a:srgbClr val="000099"/>
                </a:solidFill>
                <a:latin typeface="Times New Roman" panose="02020603050405020304" pitchFamily="18" charset="0"/>
                <a:cs typeface="Times New Roman" panose="02020603050405020304" pitchFamily="18" charset="0"/>
              </a:rPr>
              <a:t>Україні</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щорічно</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отримували</a:t>
            </a:r>
            <a:r>
              <a:rPr lang="ru-RU" sz="2800" dirty="0">
                <a:solidFill>
                  <a:srgbClr val="000099"/>
                </a:solidFill>
                <a:latin typeface="Times New Roman" panose="02020603050405020304" pitchFamily="18" charset="0"/>
                <a:cs typeface="Times New Roman" panose="02020603050405020304" pitchFamily="18" charset="0"/>
              </a:rPr>
              <a:t> ЧМТ </a:t>
            </a:r>
            <a:r>
              <a:rPr lang="ru-RU" sz="2800" dirty="0" err="1">
                <a:solidFill>
                  <a:srgbClr val="000099"/>
                </a:solidFill>
                <a:latin typeface="Times New Roman" panose="02020603050405020304" pitchFamily="18" charset="0"/>
                <a:cs typeface="Times New Roman" panose="02020603050405020304" pitchFamily="18" charset="0"/>
              </a:rPr>
              <a:t>близько</a:t>
            </a:r>
            <a:r>
              <a:rPr lang="ru-RU" sz="2800" dirty="0">
                <a:solidFill>
                  <a:srgbClr val="000099"/>
                </a:solidFill>
                <a:latin typeface="Times New Roman" panose="02020603050405020304" pitchFamily="18" charset="0"/>
                <a:cs typeface="Times New Roman" panose="02020603050405020304" pitchFamily="18" charset="0"/>
              </a:rPr>
              <a:t> 200.000 </a:t>
            </a:r>
            <a:r>
              <a:rPr lang="ru-RU" sz="2800" dirty="0" err="1">
                <a:solidFill>
                  <a:srgbClr val="000099"/>
                </a:solidFill>
                <a:latin typeface="Times New Roman" panose="02020603050405020304" pitchFamily="18" charset="0"/>
                <a:cs typeface="Times New Roman" panose="02020603050405020304" pitchFamily="18" charset="0"/>
              </a:rPr>
              <a:t>осіб</a:t>
            </a:r>
            <a:r>
              <a:rPr lang="ru-RU" sz="2800" dirty="0">
                <a:solidFill>
                  <a:srgbClr val="000099"/>
                </a:solidFill>
                <a:latin typeface="Times New Roman" panose="02020603050405020304" pitchFamily="18" charset="0"/>
                <a:cs typeface="Times New Roman" panose="02020603050405020304" pitchFamily="18" charset="0"/>
              </a:rPr>
              <a:t> (2 на 1.000 </a:t>
            </a:r>
            <a:r>
              <a:rPr lang="ru-RU" sz="2800" dirty="0" err="1">
                <a:solidFill>
                  <a:srgbClr val="000099"/>
                </a:solidFill>
                <a:latin typeface="Times New Roman" panose="02020603050405020304" pitchFamily="18" charset="0"/>
                <a:cs typeface="Times New Roman" panose="02020603050405020304" pitchFamily="18" charset="0"/>
              </a:rPr>
              <a:t>жителів</a:t>
            </a:r>
            <a:r>
              <a:rPr lang="ru-RU" sz="2800" dirty="0">
                <a:solidFill>
                  <a:srgbClr val="000099"/>
                </a:solidFill>
                <a:latin typeface="Times New Roman" panose="02020603050405020304" pitchFamily="18" charset="0"/>
                <a:cs typeface="Times New Roman" panose="02020603050405020304" pitchFamily="18" charset="0"/>
              </a:rPr>
              <a:t>). </a:t>
            </a:r>
            <a:endParaRPr lang="ru-RU" sz="2800" dirty="0" smtClean="0">
              <a:solidFill>
                <a:srgbClr val="000099"/>
              </a:solidFill>
              <a:latin typeface="Times New Roman" panose="02020603050405020304" pitchFamily="18" charset="0"/>
              <a:cs typeface="Times New Roman" panose="02020603050405020304" pitchFamily="18" charset="0"/>
            </a:endParaRPr>
          </a:p>
          <a:p>
            <a:r>
              <a:rPr lang="ru-RU" sz="2800" dirty="0" smtClean="0">
                <a:solidFill>
                  <a:srgbClr val="000099"/>
                </a:solidFill>
                <a:latin typeface="Times New Roman" panose="02020603050405020304" pitchFamily="18" charset="0"/>
                <a:cs typeface="Times New Roman" panose="02020603050405020304" pitchFamily="18" charset="0"/>
              </a:rPr>
              <a:t>Частота </a:t>
            </a:r>
            <a:r>
              <a:rPr lang="ru-RU" sz="2800" dirty="0" err="1">
                <a:solidFill>
                  <a:srgbClr val="000099"/>
                </a:solidFill>
                <a:latin typeface="Times New Roman" panose="02020603050405020304" pitchFamily="18" charset="0"/>
                <a:cs typeface="Times New Roman" panose="02020603050405020304" pitchFamily="18" charset="0"/>
              </a:rPr>
              <a:t>постраждалих</a:t>
            </a:r>
            <a:r>
              <a:rPr lang="ru-RU" sz="2800" dirty="0">
                <a:solidFill>
                  <a:srgbClr val="000099"/>
                </a:solidFill>
                <a:latin typeface="Times New Roman" panose="02020603050405020304" pitchFamily="18" charset="0"/>
                <a:cs typeface="Times New Roman" panose="02020603050405020304" pitchFamily="18" charset="0"/>
              </a:rPr>
              <a:t> з ЧМТ в США - 3 на 1.000 </a:t>
            </a:r>
            <a:r>
              <a:rPr lang="ru-RU" sz="2800" dirty="0" err="1">
                <a:solidFill>
                  <a:srgbClr val="000099"/>
                </a:solidFill>
                <a:latin typeface="Times New Roman" panose="02020603050405020304" pitchFamily="18" charset="0"/>
                <a:cs typeface="Times New Roman" panose="02020603050405020304" pitchFamily="18" charset="0"/>
              </a:rPr>
              <a:t>жителів</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Австралії</a:t>
            </a:r>
            <a:r>
              <a:rPr lang="ru-RU" sz="2800" dirty="0">
                <a:solidFill>
                  <a:srgbClr val="000099"/>
                </a:solidFill>
                <a:latin typeface="Times New Roman" panose="02020603050405020304" pitchFamily="18" charset="0"/>
                <a:cs typeface="Times New Roman" panose="02020603050405020304" pitchFamily="18" charset="0"/>
              </a:rPr>
              <a:t> - 5 на 1.000 </a:t>
            </a:r>
            <a:r>
              <a:rPr lang="ru-RU" sz="2800" dirty="0" err="1">
                <a:solidFill>
                  <a:srgbClr val="000099"/>
                </a:solidFill>
                <a:latin typeface="Times New Roman" panose="02020603050405020304" pitchFamily="18" charset="0"/>
                <a:cs typeface="Times New Roman" panose="02020603050405020304" pitchFamily="18" charset="0"/>
              </a:rPr>
              <a:t>жителів</a:t>
            </a:r>
            <a:r>
              <a:rPr lang="ru-RU" sz="2800" dirty="0">
                <a:solidFill>
                  <a:srgbClr val="000099"/>
                </a:solidFill>
                <a:latin typeface="Times New Roman" panose="02020603050405020304" pitchFamily="18" charset="0"/>
                <a:cs typeface="Times New Roman" panose="02020603050405020304" pitchFamily="18" charset="0"/>
              </a:rPr>
              <a:t>, в </a:t>
            </a:r>
            <a:r>
              <a:rPr lang="ru-RU" sz="2800" dirty="0" err="1">
                <a:solidFill>
                  <a:srgbClr val="000099"/>
                </a:solidFill>
                <a:latin typeface="Times New Roman" panose="02020603050405020304" pitchFamily="18" charset="0"/>
                <a:cs typeface="Times New Roman" panose="02020603050405020304" pitchFamily="18" charset="0"/>
              </a:rPr>
              <a:t>Китаї</a:t>
            </a:r>
            <a:r>
              <a:rPr lang="ru-RU" sz="2800" dirty="0">
                <a:solidFill>
                  <a:srgbClr val="000099"/>
                </a:solidFill>
                <a:latin typeface="Times New Roman" panose="02020603050405020304" pitchFamily="18" charset="0"/>
                <a:cs typeface="Times New Roman" panose="02020603050405020304" pitchFamily="18" charset="0"/>
              </a:rPr>
              <a:t> - 7 на 1.000. </a:t>
            </a:r>
            <a:r>
              <a:rPr lang="ru-RU" sz="2800" dirty="0" err="1">
                <a:solidFill>
                  <a:srgbClr val="000099"/>
                </a:solidFill>
                <a:latin typeface="Times New Roman" panose="02020603050405020304" pitchFamily="18" charset="0"/>
                <a:cs typeface="Times New Roman" panose="02020603050405020304" pitchFamily="18" charset="0"/>
              </a:rPr>
              <a:t>Хворі</a:t>
            </a:r>
            <a:r>
              <a:rPr lang="ru-RU" sz="2800" dirty="0">
                <a:solidFill>
                  <a:srgbClr val="000099"/>
                </a:solidFill>
                <a:latin typeface="Times New Roman" panose="02020603050405020304" pitchFamily="18" charset="0"/>
                <a:cs typeface="Times New Roman" panose="02020603050405020304" pitchFamily="18" charset="0"/>
              </a:rPr>
              <a:t> з ЧМТ </a:t>
            </a:r>
            <a:r>
              <a:rPr lang="ru-RU" sz="2800" dirty="0" err="1">
                <a:solidFill>
                  <a:srgbClr val="000099"/>
                </a:solidFill>
                <a:latin typeface="Times New Roman" panose="02020603050405020304" pitchFamily="18" charset="0"/>
                <a:cs typeface="Times New Roman" panose="02020603050405020304" pitchFamily="18" charset="0"/>
              </a:rPr>
              <a:t>становлять</a:t>
            </a:r>
            <a:r>
              <a:rPr lang="ru-RU" sz="2800" dirty="0">
                <a:solidFill>
                  <a:srgbClr val="000099"/>
                </a:solidFill>
                <a:latin typeface="Times New Roman" panose="02020603050405020304" pitchFamily="18" charset="0"/>
                <a:cs typeface="Times New Roman" panose="02020603050405020304" pitchFamily="18" charset="0"/>
              </a:rPr>
              <a:t> 70% </a:t>
            </a:r>
            <a:r>
              <a:rPr lang="ru-RU" sz="2800" dirty="0" err="1">
                <a:solidFill>
                  <a:srgbClr val="000099"/>
                </a:solidFill>
                <a:latin typeface="Times New Roman" panose="02020603050405020304" pitchFamily="18" charset="0"/>
                <a:cs typeface="Times New Roman" panose="02020603050405020304" pitchFamily="18" charset="0"/>
              </a:rPr>
              <a:t>серед</a:t>
            </a:r>
            <a:r>
              <a:rPr lang="ru-RU" sz="2800" dirty="0">
                <a:solidFill>
                  <a:srgbClr val="000099"/>
                </a:solidFill>
                <a:latin typeface="Times New Roman" panose="02020603050405020304" pitchFamily="18" charset="0"/>
                <a:cs typeface="Times New Roman" panose="02020603050405020304" pitchFamily="18" charset="0"/>
              </a:rPr>
              <a:t> контингенту </a:t>
            </a:r>
            <a:r>
              <a:rPr lang="ru-RU" sz="2800" dirty="0" err="1">
                <a:solidFill>
                  <a:srgbClr val="000099"/>
                </a:solidFill>
                <a:latin typeface="Times New Roman" panose="02020603050405020304" pitchFamily="18" charset="0"/>
                <a:cs typeface="Times New Roman" panose="02020603050405020304" pitchFamily="18" charset="0"/>
              </a:rPr>
              <a:t>хворих</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які</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перебувають</a:t>
            </a:r>
            <a:r>
              <a:rPr lang="ru-RU" sz="2800" dirty="0">
                <a:solidFill>
                  <a:srgbClr val="000099"/>
                </a:solidFill>
                <a:latin typeface="Times New Roman" panose="02020603050405020304" pitchFamily="18" charset="0"/>
                <a:cs typeface="Times New Roman" panose="02020603050405020304" pitchFamily="18" charset="0"/>
              </a:rPr>
              <a:t> на </a:t>
            </a:r>
            <a:r>
              <a:rPr lang="ru-RU" sz="2800" dirty="0" err="1">
                <a:solidFill>
                  <a:srgbClr val="000099"/>
                </a:solidFill>
                <a:latin typeface="Times New Roman" panose="02020603050405020304" pitchFamily="18" charset="0"/>
                <a:cs typeface="Times New Roman" panose="02020603050405020304" pitchFamily="18" charset="0"/>
              </a:rPr>
              <a:t>лікуванні</a:t>
            </a:r>
            <a:r>
              <a:rPr lang="ru-RU" sz="2800" dirty="0">
                <a:solidFill>
                  <a:srgbClr val="000099"/>
                </a:solidFill>
                <a:latin typeface="Times New Roman" panose="02020603050405020304" pitchFamily="18" charset="0"/>
                <a:cs typeface="Times New Roman" panose="02020603050405020304" pitchFamily="18" charset="0"/>
              </a:rPr>
              <a:t> в </a:t>
            </a:r>
            <a:r>
              <a:rPr lang="ru-RU" sz="2800" dirty="0" err="1">
                <a:solidFill>
                  <a:srgbClr val="000099"/>
                </a:solidFill>
                <a:latin typeface="Times New Roman" panose="02020603050405020304" pitchFamily="18" charset="0"/>
                <a:cs typeface="Times New Roman" panose="02020603050405020304" pitchFamily="18" charset="0"/>
              </a:rPr>
              <a:t>нейрохірургічних</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стаціонарах</a:t>
            </a:r>
            <a:r>
              <a:rPr lang="ru-RU" sz="2800" dirty="0">
                <a:solidFill>
                  <a:srgbClr val="000099"/>
                </a:solidFill>
                <a:latin typeface="Times New Roman" panose="02020603050405020304" pitchFamily="18" charset="0"/>
                <a:cs typeface="Times New Roman" panose="02020603050405020304" pitchFamily="18" charset="0"/>
              </a:rPr>
              <a:t>: в </a:t>
            </a:r>
            <a:r>
              <a:rPr lang="ru-RU" sz="2800" dirty="0" err="1">
                <a:solidFill>
                  <a:srgbClr val="000099"/>
                </a:solidFill>
                <a:latin typeface="Times New Roman" panose="02020603050405020304" pitchFamily="18" charset="0"/>
                <a:cs typeface="Times New Roman" panose="02020603050405020304" pitchFamily="18" charset="0"/>
              </a:rPr>
              <a:t>Україні</a:t>
            </a:r>
            <a:r>
              <a:rPr lang="ru-RU" sz="2800" dirty="0">
                <a:solidFill>
                  <a:srgbClr val="000099"/>
                </a:solidFill>
                <a:latin typeface="Times New Roman" panose="02020603050405020304" pitchFamily="18" charset="0"/>
                <a:cs typeface="Times New Roman" panose="02020603050405020304" pitchFamily="18" charset="0"/>
              </a:rPr>
              <a:t> - 58.454 (69</a:t>
            </a:r>
            <a:r>
              <a:rPr lang="ru-RU" sz="2800" dirty="0" smtClean="0">
                <a:solidFill>
                  <a:srgbClr val="000099"/>
                </a:solidFill>
                <a:latin typeface="Times New Roman" panose="02020603050405020304" pitchFamily="18" charset="0"/>
                <a:cs typeface="Times New Roman" panose="02020603050405020304" pitchFamily="18" charset="0"/>
              </a:rPr>
              <a:t>%). У </a:t>
            </a:r>
            <a:r>
              <a:rPr lang="ru-RU" sz="2800" dirty="0" err="1">
                <a:solidFill>
                  <a:srgbClr val="000099"/>
                </a:solidFill>
                <a:latin typeface="Times New Roman" panose="02020603050405020304" pitchFamily="18" charset="0"/>
                <a:cs typeface="Times New Roman" panose="02020603050405020304" pitchFamily="18" charset="0"/>
              </a:rPr>
              <a:t>структурі</a:t>
            </a:r>
            <a:r>
              <a:rPr lang="ru-RU" sz="2800" dirty="0">
                <a:solidFill>
                  <a:srgbClr val="000099"/>
                </a:solidFill>
                <a:latin typeface="Times New Roman" panose="02020603050405020304" pitchFamily="18" charset="0"/>
                <a:cs typeface="Times New Roman" panose="02020603050405020304" pitchFamily="18" charset="0"/>
              </a:rPr>
              <a:t> ЧМТ </a:t>
            </a:r>
            <a:r>
              <a:rPr lang="ru-RU" sz="2800" dirty="0" err="1">
                <a:solidFill>
                  <a:srgbClr val="000099"/>
                </a:solidFill>
                <a:latin typeface="Times New Roman" panose="02020603050405020304" pitchFamily="18" charset="0"/>
                <a:cs typeface="Times New Roman" panose="02020603050405020304" pitchFamily="18" charset="0"/>
              </a:rPr>
              <a:t>переважають</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smtClean="0">
                <a:solidFill>
                  <a:srgbClr val="000099"/>
                </a:solidFill>
                <a:latin typeface="Times New Roman" panose="02020603050405020304" pitchFamily="18" charset="0"/>
                <a:cs typeface="Times New Roman" panose="02020603050405020304" pitchFamily="18" charset="0"/>
              </a:rPr>
              <a:t>забиття</a:t>
            </a:r>
            <a:r>
              <a:rPr lang="ru-RU" sz="2800" dirty="0" smtClean="0">
                <a:solidFill>
                  <a:srgbClr val="000099"/>
                </a:solidFill>
                <a:latin typeface="Times New Roman" panose="02020603050405020304" pitchFamily="18" charset="0"/>
                <a:cs typeface="Times New Roman" panose="02020603050405020304" pitchFamily="18" charset="0"/>
              </a:rPr>
              <a:t> та </a:t>
            </a:r>
            <a:r>
              <a:rPr lang="ru-RU" sz="2800" dirty="0" err="1">
                <a:solidFill>
                  <a:srgbClr val="000099"/>
                </a:solidFill>
                <a:latin typeface="Times New Roman" panose="02020603050405020304" pitchFamily="18" charset="0"/>
                <a:cs typeface="Times New Roman" panose="02020603050405020304" pitchFamily="18" charset="0"/>
              </a:rPr>
              <a:t>здавлення</a:t>
            </a:r>
            <a:r>
              <a:rPr lang="ru-RU" sz="2800" dirty="0">
                <a:solidFill>
                  <a:srgbClr val="000099"/>
                </a:solidFill>
                <a:latin typeface="Times New Roman" panose="02020603050405020304" pitchFamily="18" charset="0"/>
                <a:cs typeface="Times New Roman" panose="02020603050405020304" pitchFamily="18" charset="0"/>
              </a:rPr>
              <a:t> головного </a:t>
            </a:r>
            <a:r>
              <a:rPr lang="ru-RU" sz="2800" dirty="0" err="1">
                <a:solidFill>
                  <a:srgbClr val="000099"/>
                </a:solidFill>
                <a:latin typeface="Times New Roman" panose="02020603050405020304" pitchFamily="18" charset="0"/>
                <a:cs typeface="Times New Roman" panose="02020603050405020304" pitchFamily="18" charset="0"/>
              </a:rPr>
              <a:t>мозку</a:t>
            </a:r>
            <a:r>
              <a:rPr lang="ru-RU" sz="2800" dirty="0">
                <a:solidFill>
                  <a:srgbClr val="000099"/>
                </a:solidFill>
                <a:latin typeface="Times New Roman" panose="02020603050405020304" pitchFamily="18" charset="0"/>
                <a:cs typeface="Times New Roman" panose="02020603050405020304" pitchFamily="18" charset="0"/>
              </a:rPr>
              <a:t> (30-40 </a:t>
            </a:r>
            <a:r>
              <a:rPr lang="ru-RU" sz="2800" dirty="0" err="1">
                <a:solidFill>
                  <a:srgbClr val="000099"/>
                </a:solidFill>
                <a:latin typeface="Times New Roman" panose="02020603050405020304" pitchFamily="18" charset="0"/>
                <a:cs typeface="Times New Roman" panose="02020603050405020304" pitchFamily="18" charset="0"/>
              </a:rPr>
              <a:t>випадків</a:t>
            </a:r>
            <a:r>
              <a:rPr lang="ru-RU" sz="2800" dirty="0">
                <a:solidFill>
                  <a:srgbClr val="000099"/>
                </a:solidFill>
                <a:latin typeface="Times New Roman" panose="02020603050405020304" pitchFamily="18" charset="0"/>
                <a:cs typeface="Times New Roman" panose="02020603050405020304" pitchFamily="18" charset="0"/>
              </a:rPr>
              <a:t> на 100.000 </a:t>
            </a:r>
            <a:r>
              <a:rPr lang="ru-RU" sz="2800" dirty="0" err="1">
                <a:solidFill>
                  <a:srgbClr val="000099"/>
                </a:solidFill>
                <a:latin typeface="Times New Roman" panose="02020603050405020304" pitchFamily="18" charset="0"/>
                <a:cs typeface="Times New Roman" panose="02020603050405020304" pitchFamily="18" charset="0"/>
              </a:rPr>
              <a:t>населення</a:t>
            </a:r>
            <a:r>
              <a:rPr lang="ru-RU" sz="2800" dirty="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60" name="Picture 8" descr="helmet17"/>
          <p:cNvPicPr>
            <a:picLocks noChangeAspect="1" noChangeArrowheads="1"/>
          </p:cNvPicPr>
          <p:nvPr/>
        </p:nvPicPr>
        <p:blipFill>
          <a:blip r:embed="rId2" cstate="print"/>
          <a:srcRect/>
          <a:stretch>
            <a:fillRect/>
          </a:stretch>
        </p:blipFill>
        <p:spPr bwMode="auto">
          <a:xfrm>
            <a:off x="304800" y="243902"/>
            <a:ext cx="4343400" cy="3475611"/>
          </a:xfrm>
          <a:prstGeom prst="rect">
            <a:avLst/>
          </a:prstGeom>
          <a:noFill/>
        </p:spPr>
      </p:pic>
      <p:sp>
        <p:nvSpPr>
          <p:cNvPr id="125954" name="Rectangle 2"/>
          <p:cNvSpPr>
            <a:spLocks noGrp="1" noChangeArrowheads="1"/>
          </p:cNvSpPr>
          <p:nvPr>
            <p:ph type="title"/>
          </p:nvPr>
        </p:nvSpPr>
        <p:spPr>
          <a:xfrm>
            <a:off x="4800600" y="457200"/>
            <a:ext cx="3657600" cy="2209800"/>
          </a:xfrm>
        </p:spPr>
        <p:txBody>
          <a:bodyPr/>
          <a:lstStyle/>
          <a:p>
            <a:r>
              <a:rPr lang="ru-RU" b="1" i="1" dirty="0" err="1" smtClean="0">
                <a:solidFill>
                  <a:srgbClr val="0000FF"/>
                </a:solidFill>
                <a:effectLst>
                  <a:outerShdw blurRad="38100" dist="38100" dir="2700000" algn="tl">
                    <a:srgbClr val="C0C0C0"/>
                  </a:outerShdw>
                </a:effectLst>
              </a:rPr>
              <a:t>Механізм</a:t>
            </a:r>
            <a:r>
              <a:rPr lang="ru-RU" b="1" i="1" dirty="0" smtClean="0">
                <a:solidFill>
                  <a:srgbClr val="0000FF"/>
                </a:solidFill>
                <a:effectLst>
                  <a:outerShdw blurRad="38100" dist="38100" dir="2700000" algn="tl">
                    <a:srgbClr val="C0C0C0"/>
                  </a:outerShdw>
                </a:effectLst>
              </a:rPr>
              <a:t> та </a:t>
            </a:r>
            <a:r>
              <a:rPr lang="ru-RU" b="1" i="1" dirty="0" err="1" smtClean="0">
                <a:solidFill>
                  <a:srgbClr val="0000FF"/>
                </a:solidFill>
                <a:effectLst>
                  <a:outerShdw blurRad="38100" dist="38100" dir="2700000" algn="tl">
                    <a:srgbClr val="C0C0C0"/>
                  </a:outerShdw>
                </a:effectLst>
              </a:rPr>
              <a:t>ознаки</a:t>
            </a:r>
            <a:r>
              <a:rPr lang="ru-RU" b="1" i="1" dirty="0" smtClean="0">
                <a:solidFill>
                  <a:srgbClr val="0000FF"/>
                </a:solidFill>
                <a:effectLst>
                  <a:outerShdw blurRad="38100" dist="38100" dir="2700000" algn="tl">
                    <a:srgbClr val="C0C0C0"/>
                  </a:outerShdw>
                </a:effectLst>
              </a:rPr>
              <a:t> </a:t>
            </a:r>
            <a:r>
              <a:rPr lang="ru-RU" b="1" i="1" dirty="0">
                <a:solidFill>
                  <a:srgbClr val="0000FF"/>
                </a:solidFill>
                <a:effectLst>
                  <a:outerShdw blurRad="38100" dist="38100" dir="2700000" algn="tl">
                    <a:srgbClr val="C0C0C0"/>
                  </a:outerShdw>
                </a:effectLst>
              </a:rPr>
              <a:t>ЧМТ</a:t>
            </a:r>
          </a:p>
        </p:txBody>
      </p:sp>
      <p:pic>
        <p:nvPicPr>
          <p:cNvPr id="125956" name="Picture 4" descr="coupcontra"/>
          <p:cNvPicPr>
            <a:picLocks noChangeAspect="1" noChangeArrowheads="1"/>
          </p:cNvPicPr>
          <p:nvPr/>
        </p:nvPicPr>
        <p:blipFill>
          <a:blip r:embed="rId3" cstate="print"/>
          <a:srcRect/>
          <a:stretch>
            <a:fillRect/>
          </a:stretch>
        </p:blipFill>
        <p:spPr bwMode="auto">
          <a:xfrm>
            <a:off x="3343835" y="2997200"/>
            <a:ext cx="5571565" cy="3714377"/>
          </a:xfrm>
          <a:prstGeom prst="rect">
            <a:avLst/>
          </a:prstGeom>
          <a:noFill/>
        </p:spPr>
      </p:pic>
      <p:sp>
        <p:nvSpPr>
          <p:cNvPr id="125957" name="Rectangle 5"/>
          <p:cNvSpPr>
            <a:spLocks noChangeArrowheads="1"/>
          </p:cNvSpPr>
          <p:nvPr/>
        </p:nvSpPr>
        <p:spPr bwMode="auto">
          <a:xfrm>
            <a:off x="4648200" y="5410200"/>
            <a:ext cx="1752600" cy="609600"/>
          </a:xfrm>
          <a:prstGeom prst="rect">
            <a:avLst/>
          </a:prstGeom>
          <a:noFill/>
          <a:ln w="9525">
            <a:noFill/>
            <a:miter lim="800000"/>
            <a:headEnd/>
            <a:tailEnd/>
          </a:ln>
          <a:effectLst/>
        </p:spPr>
        <p:txBody>
          <a:bodyPr anchor="ctr"/>
          <a:lstStyle/>
          <a:p>
            <a:pPr algn="ctr"/>
            <a:r>
              <a:rPr lang="ru-RU" sz="1600" b="1" dirty="0" err="1">
                <a:solidFill>
                  <a:srgbClr val="FF0000"/>
                </a:solidFill>
                <a:effectLst>
                  <a:outerShdw blurRad="38100" dist="38100" dir="2700000" algn="tl">
                    <a:srgbClr val="C0C0C0"/>
                  </a:outerShdw>
                </a:effectLst>
              </a:rPr>
              <a:t>Пошкодження</a:t>
            </a:r>
            <a:r>
              <a:rPr lang="ru-RU" sz="1600" b="1" dirty="0">
                <a:solidFill>
                  <a:srgbClr val="FF0000"/>
                </a:solidFill>
                <a:effectLst>
                  <a:outerShdw blurRad="38100" dist="38100" dir="2700000" algn="tl">
                    <a:srgbClr val="C0C0C0"/>
                  </a:outerShdw>
                </a:effectLst>
              </a:rPr>
              <a:t> </a:t>
            </a:r>
            <a:r>
              <a:rPr lang="ru-RU" sz="1600" b="1" dirty="0" err="1">
                <a:solidFill>
                  <a:srgbClr val="FF0000"/>
                </a:solidFill>
                <a:effectLst>
                  <a:outerShdw blurRad="38100" dist="38100" dir="2700000" algn="tl">
                    <a:srgbClr val="C0C0C0"/>
                  </a:outerShdw>
                </a:effectLst>
              </a:rPr>
              <a:t>від</a:t>
            </a:r>
            <a:r>
              <a:rPr lang="ru-RU" sz="1600" b="1" dirty="0">
                <a:solidFill>
                  <a:srgbClr val="FF0000"/>
                </a:solidFill>
                <a:effectLst>
                  <a:outerShdw blurRad="38100" dist="38100" dir="2700000" algn="tl">
                    <a:srgbClr val="C0C0C0"/>
                  </a:outerShdw>
                </a:effectLst>
              </a:rPr>
              <a:t> удару</a:t>
            </a:r>
          </a:p>
        </p:txBody>
      </p:sp>
      <p:sp>
        <p:nvSpPr>
          <p:cNvPr id="125958" name="Rectangle 6"/>
          <p:cNvSpPr>
            <a:spLocks noChangeArrowheads="1"/>
          </p:cNvSpPr>
          <p:nvPr/>
        </p:nvSpPr>
        <p:spPr bwMode="auto">
          <a:xfrm>
            <a:off x="7162800" y="5410200"/>
            <a:ext cx="1981200" cy="609600"/>
          </a:xfrm>
          <a:prstGeom prst="rect">
            <a:avLst/>
          </a:prstGeom>
          <a:noFill/>
          <a:ln w="9525">
            <a:noFill/>
            <a:miter lim="800000"/>
            <a:headEnd/>
            <a:tailEnd/>
          </a:ln>
          <a:effectLst/>
        </p:spPr>
        <p:txBody>
          <a:bodyPr anchor="ctr"/>
          <a:lstStyle/>
          <a:p>
            <a:pPr algn="ctr"/>
            <a:r>
              <a:rPr lang="ru-RU" sz="1600" b="1" dirty="0" err="1">
                <a:solidFill>
                  <a:srgbClr val="FF0000"/>
                </a:solidFill>
                <a:effectLst>
                  <a:outerShdw blurRad="38100" dist="38100" dir="2700000" algn="tl">
                    <a:srgbClr val="C0C0C0"/>
                  </a:outerShdw>
                </a:effectLst>
              </a:rPr>
              <a:t>Пошкодження</a:t>
            </a:r>
            <a:r>
              <a:rPr lang="ru-RU" sz="1600" b="1" dirty="0">
                <a:solidFill>
                  <a:srgbClr val="FF0000"/>
                </a:solidFill>
                <a:effectLst>
                  <a:outerShdw blurRad="38100" dist="38100" dir="2700000" algn="tl">
                    <a:srgbClr val="C0C0C0"/>
                  </a:outerShdw>
                </a:effectLst>
              </a:rPr>
              <a:t> </a:t>
            </a:r>
            <a:r>
              <a:rPr lang="ru-RU" sz="1600" b="1" dirty="0" err="1">
                <a:solidFill>
                  <a:srgbClr val="FF0000"/>
                </a:solidFill>
                <a:effectLst>
                  <a:outerShdw blurRad="38100" dist="38100" dir="2700000" algn="tl">
                    <a:srgbClr val="C0C0C0"/>
                  </a:outerShdw>
                </a:effectLst>
              </a:rPr>
              <a:t>від</a:t>
            </a:r>
            <a:r>
              <a:rPr lang="ru-RU" sz="1600" b="1" dirty="0">
                <a:solidFill>
                  <a:srgbClr val="FF0000"/>
                </a:solidFill>
                <a:effectLst>
                  <a:outerShdw blurRad="38100" dist="38100" dir="2700000" algn="tl">
                    <a:srgbClr val="C0C0C0"/>
                  </a:outerShdw>
                </a:effectLst>
              </a:rPr>
              <a:t> </a:t>
            </a:r>
            <a:r>
              <a:rPr lang="ru-RU" sz="1600" b="1" dirty="0" err="1" smtClean="0">
                <a:solidFill>
                  <a:srgbClr val="FF0000"/>
                </a:solidFill>
                <a:effectLst>
                  <a:outerShdw blurRad="38100" dist="38100" dir="2700000" algn="tl">
                    <a:srgbClr val="C0C0C0"/>
                  </a:outerShdw>
                </a:effectLst>
              </a:rPr>
              <a:t>протиудару</a:t>
            </a:r>
            <a:endParaRPr lang="ru-RU" sz="1600" b="1" dirty="0">
              <a:solidFill>
                <a:srgbClr val="FF0000"/>
              </a:solidFill>
              <a:effectLst>
                <a:outerShdw blurRad="38100" dist="38100" dir="2700000" algn="tl">
                  <a:srgbClr val="C0C0C0"/>
                </a:outerShdw>
              </a:effectLst>
            </a:endParaRPr>
          </a:p>
        </p:txBody>
      </p:sp>
      <p:pic>
        <p:nvPicPr>
          <p:cNvPr id="125962" name="Picture 10" descr="travmy-nosa"/>
          <p:cNvPicPr>
            <a:picLocks noChangeAspect="1" noChangeArrowheads="1"/>
          </p:cNvPicPr>
          <p:nvPr/>
        </p:nvPicPr>
        <p:blipFill>
          <a:blip r:embed="rId4" cstate="print"/>
          <a:srcRect/>
          <a:stretch>
            <a:fillRect/>
          </a:stretch>
        </p:blipFill>
        <p:spPr bwMode="auto">
          <a:xfrm>
            <a:off x="152400" y="3657600"/>
            <a:ext cx="3505200" cy="2335213"/>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3" name="Picture 5" descr="slide200"/>
          <p:cNvPicPr>
            <a:picLocks noChangeAspect="1" noChangeArrowheads="1"/>
          </p:cNvPicPr>
          <p:nvPr/>
        </p:nvPicPr>
        <p:blipFill>
          <a:blip r:embed="rId2" cstate="print"/>
          <a:srcRect/>
          <a:stretch>
            <a:fillRect/>
          </a:stretch>
        </p:blipFill>
        <p:spPr bwMode="auto">
          <a:xfrm>
            <a:off x="304800" y="304800"/>
            <a:ext cx="8430791" cy="2743200"/>
          </a:xfrm>
          <a:prstGeom prst="rect">
            <a:avLst/>
          </a:prstGeom>
          <a:noFill/>
        </p:spPr>
      </p:pic>
      <p:sp>
        <p:nvSpPr>
          <p:cNvPr id="135170" name="Rectangle 2"/>
          <p:cNvSpPr>
            <a:spLocks noGrp="1" noChangeArrowheads="1"/>
          </p:cNvSpPr>
          <p:nvPr>
            <p:ph type="title"/>
          </p:nvPr>
        </p:nvSpPr>
        <p:spPr>
          <a:xfrm>
            <a:off x="1905000" y="3276600"/>
            <a:ext cx="5486400" cy="563563"/>
          </a:xfrm>
        </p:spPr>
        <p:txBody>
          <a:bodyPr>
            <a:normAutofit fontScale="90000"/>
          </a:bodyPr>
          <a:lstStyle/>
          <a:p>
            <a:r>
              <a:rPr lang="ru-RU" sz="4000" b="1" i="1" u="sng" dirty="0" err="1">
                <a:solidFill>
                  <a:srgbClr val="0000FF"/>
                </a:solidFill>
                <a:effectLst>
                  <a:outerShdw blurRad="38100" dist="38100" dir="2700000" algn="tl">
                    <a:srgbClr val="000000"/>
                  </a:outerShdw>
                </a:effectLst>
              </a:rPr>
              <a:t>Класифікація</a:t>
            </a:r>
            <a:r>
              <a:rPr lang="ru-RU" sz="4000" b="1" i="1" u="sng" dirty="0">
                <a:solidFill>
                  <a:srgbClr val="0000FF"/>
                </a:solidFill>
                <a:effectLst>
                  <a:outerShdw blurRad="38100" dist="38100" dir="2700000" algn="tl">
                    <a:srgbClr val="000000"/>
                  </a:outerShdw>
                </a:effectLst>
              </a:rPr>
              <a:t> ЧМТ</a:t>
            </a:r>
          </a:p>
        </p:txBody>
      </p:sp>
      <p:sp>
        <p:nvSpPr>
          <p:cNvPr id="135171" name="Rectangle 3"/>
          <p:cNvSpPr>
            <a:spLocks noGrp="1" noChangeArrowheads="1"/>
          </p:cNvSpPr>
          <p:nvPr>
            <p:ph idx="1"/>
          </p:nvPr>
        </p:nvSpPr>
        <p:spPr>
          <a:xfrm>
            <a:off x="0" y="4038600"/>
            <a:ext cx="9144000" cy="2667000"/>
          </a:xfrm>
        </p:spPr>
        <p:txBody>
          <a:bodyPr>
            <a:normAutofit lnSpcReduction="10000"/>
          </a:bodyPr>
          <a:lstStyle/>
          <a:p>
            <a:pPr>
              <a:lnSpc>
                <a:spcPct val="80000"/>
              </a:lnSpc>
            </a:pPr>
            <a:r>
              <a:rPr lang="ru-RU" sz="3600" i="1" dirty="0" err="1">
                <a:solidFill>
                  <a:srgbClr val="0000FF"/>
                </a:solidFill>
                <a:effectLst>
                  <a:outerShdw blurRad="38100" dist="38100" dir="2700000" algn="tl">
                    <a:srgbClr val="000000"/>
                  </a:outerShdw>
                </a:effectLst>
              </a:rPr>
              <a:t>Закрита</a:t>
            </a:r>
            <a:r>
              <a:rPr lang="ru-RU" sz="3600" i="1" dirty="0">
                <a:solidFill>
                  <a:srgbClr val="0000FF"/>
                </a:solidFill>
                <a:effectLst>
                  <a:outerShdw blurRad="38100" dist="38100" dir="2700000" algn="tl">
                    <a:srgbClr val="000000"/>
                  </a:outerShdw>
                </a:effectLst>
              </a:rPr>
              <a:t> ЧМТ (70-75%) </a:t>
            </a:r>
            <a:r>
              <a:rPr lang="ru-RU" sz="3600" i="1" dirty="0" smtClean="0">
                <a:solidFill>
                  <a:srgbClr val="0000FF"/>
                </a:solidFill>
                <a:effectLst>
                  <a:outerShdw blurRad="38100" dist="38100" dir="2700000" algn="tl">
                    <a:srgbClr val="000000"/>
                  </a:outerShdw>
                </a:effectLst>
              </a:rPr>
              <a:t>–</a:t>
            </a:r>
            <a:r>
              <a:rPr lang="ru-RU" sz="3600" i="1" dirty="0" err="1" smtClean="0">
                <a:solidFill>
                  <a:srgbClr val="0000FF"/>
                </a:solidFill>
                <a:effectLst>
                  <a:outerShdw blurRad="38100" dist="38100" dir="2700000" algn="tl">
                    <a:srgbClr val="000000"/>
                  </a:outerShdw>
                </a:effectLst>
              </a:rPr>
              <a:t>первинно</a:t>
            </a:r>
            <a:r>
              <a:rPr lang="ru-RU" sz="3600" i="1" dirty="0" smtClean="0">
                <a:solidFill>
                  <a:srgbClr val="0000FF"/>
                </a:solidFill>
                <a:effectLst>
                  <a:outerShdw blurRad="38100" dist="38100" dir="2700000" algn="tl">
                    <a:srgbClr val="000000"/>
                  </a:outerShdw>
                </a:effectLst>
              </a:rPr>
              <a:t> </a:t>
            </a:r>
            <a:r>
              <a:rPr lang="ru-RU" sz="3600" i="1" dirty="0" err="1" smtClean="0">
                <a:solidFill>
                  <a:srgbClr val="0000FF"/>
                </a:solidFill>
                <a:effectLst>
                  <a:outerShdw blurRad="38100" dist="38100" dir="2700000" algn="tl">
                    <a:srgbClr val="000000"/>
                  </a:outerShdw>
                </a:effectLst>
              </a:rPr>
              <a:t>неінфікована</a:t>
            </a:r>
            <a:endParaRPr lang="ru-RU" sz="3600" i="1" dirty="0">
              <a:solidFill>
                <a:srgbClr val="0000FF"/>
              </a:solidFill>
              <a:effectLst>
                <a:outerShdw blurRad="38100" dist="38100" dir="2700000" algn="tl">
                  <a:srgbClr val="000000"/>
                </a:outerShdw>
              </a:effectLst>
            </a:endParaRPr>
          </a:p>
          <a:p>
            <a:pPr>
              <a:lnSpc>
                <a:spcPct val="80000"/>
              </a:lnSpc>
            </a:pPr>
            <a:r>
              <a:rPr lang="ru-RU" sz="3600" i="1" dirty="0" err="1">
                <a:solidFill>
                  <a:srgbClr val="0000FF"/>
                </a:solidFill>
                <a:effectLst>
                  <a:outerShdw blurRad="38100" dist="38100" dir="2700000" algn="tl">
                    <a:srgbClr val="000000"/>
                  </a:outerShdw>
                </a:effectLst>
              </a:rPr>
              <a:t>Відкрита</a:t>
            </a:r>
            <a:r>
              <a:rPr lang="ru-RU" sz="3600" i="1" dirty="0">
                <a:solidFill>
                  <a:srgbClr val="0000FF"/>
                </a:solidFill>
                <a:effectLst>
                  <a:outerShdw blurRad="38100" dist="38100" dir="2700000" algn="tl">
                    <a:srgbClr val="000000"/>
                  </a:outerShdw>
                </a:effectLst>
              </a:rPr>
              <a:t> ЧМТ (25-30%) -</a:t>
            </a:r>
            <a:r>
              <a:rPr lang="ru-RU" sz="3600" i="1" dirty="0" err="1" smtClean="0">
                <a:solidFill>
                  <a:srgbClr val="0000FF"/>
                </a:solidFill>
                <a:effectLst>
                  <a:outerShdw blurRad="38100" dist="38100" dir="2700000" algn="tl">
                    <a:srgbClr val="000000"/>
                  </a:outerShdw>
                </a:effectLst>
              </a:rPr>
              <a:t>первинно</a:t>
            </a:r>
            <a:r>
              <a:rPr lang="ru-RU" sz="3600" i="1" dirty="0" smtClean="0">
                <a:solidFill>
                  <a:srgbClr val="0000FF"/>
                </a:solidFill>
                <a:effectLst>
                  <a:outerShdw blurRad="38100" dist="38100" dir="2700000" algn="tl">
                    <a:srgbClr val="000000"/>
                  </a:outerShdw>
                </a:effectLst>
              </a:rPr>
              <a:t> </a:t>
            </a:r>
            <a:r>
              <a:rPr lang="ru-RU" sz="3600" i="1" dirty="0" err="1">
                <a:solidFill>
                  <a:srgbClr val="0000FF"/>
                </a:solidFill>
                <a:effectLst>
                  <a:outerShdw blurRad="38100" dist="38100" dir="2700000" algn="tl">
                    <a:srgbClr val="000000"/>
                  </a:outerShdw>
                </a:effectLst>
              </a:rPr>
              <a:t>інфікована</a:t>
            </a:r>
            <a:r>
              <a:rPr lang="ru-RU" sz="3600" i="1" dirty="0">
                <a:solidFill>
                  <a:srgbClr val="0000FF"/>
                </a:solidFill>
                <a:effectLst>
                  <a:outerShdw blurRad="38100" dist="38100" dir="2700000" algn="tl">
                    <a:srgbClr val="000000"/>
                  </a:outerShdw>
                </a:effectLst>
              </a:rPr>
              <a:t> з </a:t>
            </a:r>
            <a:r>
              <a:rPr lang="ru-RU" sz="3600" i="1" dirty="0" err="1">
                <a:solidFill>
                  <a:srgbClr val="0000FF"/>
                </a:solidFill>
                <a:effectLst>
                  <a:outerShdw blurRad="38100" dist="38100" dir="2700000" algn="tl">
                    <a:srgbClr val="000000"/>
                  </a:outerShdw>
                </a:effectLst>
              </a:rPr>
              <a:t>наявністю</a:t>
            </a:r>
            <a:r>
              <a:rPr lang="ru-RU" sz="3600" i="1" dirty="0">
                <a:solidFill>
                  <a:srgbClr val="0000FF"/>
                </a:solidFill>
                <a:effectLst>
                  <a:outerShdw blurRad="38100" dist="38100" dir="2700000" algn="tl">
                    <a:srgbClr val="000000"/>
                  </a:outerShdw>
                </a:effectLst>
              </a:rPr>
              <a:t> </a:t>
            </a:r>
            <a:r>
              <a:rPr lang="ru-RU" sz="3600" i="1" dirty="0" err="1">
                <a:solidFill>
                  <a:srgbClr val="0000FF"/>
                </a:solidFill>
                <a:effectLst>
                  <a:outerShdw blurRad="38100" dist="38100" dir="2700000" algn="tl">
                    <a:srgbClr val="000000"/>
                  </a:outerShdw>
                </a:effectLst>
              </a:rPr>
              <a:t>відкритих</a:t>
            </a:r>
            <a:r>
              <a:rPr lang="ru-RU" sz="3600" i="1" dirty="0">
                <a:solidFill>
                  <a:srgbClr val="0000FF"/>
                </a:solidFill>
                <a:effectLst>
                  <a:outerShdw blurRad="38100" dist="38100" dir="2700000" algn="tl">
                    <a:srgbClr val="000000"/>
                  </a:outerShdw>
                </a:effectLst>
              </a:rPr>
              <a:t> </a:t>
            </a:r>
            <a:r>
              <a:rPr lang="ru-RU" sz="3600" i="1" dirty="0" err="1">
                <a:solidFill>
                  <a:srgbClr val="0000FF"/>
                </a:solidFill>
                <a:effectLst>
                  <a:outerShdw blurRad="38100" dist="38100" dir="2700000" algn="tl">
                    <a:srgbClr val="000000"/>
                  </a:outerShdw>
                </a:effectLst>
              </a:rPr>
              <a:t>шляхів</a:t>
            </a:r>
            <a:r>
              <a:rPr lang="ru-RU" sz="3600" i="1" dirty="0">
                <a:solidFill>
                  <a:srgbClr val="0000FF"/>
                </a:solidFill>
                <a:effectLst>
                  <a:outerShdw blurRad="38100" dist="38100" dir="2700000" algn="tl">
                    <a:srgbClr val="000000"/>
                  </a:outerShdw>
                </a:effectLst>
              </a:rPr>
              <a:t> для </a:t>
            </a:r>
            <a:r>
              <a:rPr lang="ru-RU" sz="3600" i="1" dirty="0" err="1">
                <a:solidFill>
                  <a:srgbClr val="0000FF"/>
                </a:solidFill>
                <a:effectLst>
                  <a:outerShdw blurRad="38100" dist="38100" dir="2700000" algn="tl">
                    <a:srgbClr val="000000"/>
                  </a:outerShdw>
                </a:effectLst>
              </a:rPr>
              <a:t>проникнення</a:t>
            </a:r>
            <a:r>
              <a:rPr lang="ru-RU" sz="3600" i="1" dirty="0">
                <a:solidFill>
                  <a:srgbClr val="0000FF"/>
                </a:solidFill>
                <a:effectLst>
                  <a:outerShdw blurRad="38100" dist="38100" dir="2700000" algn="tl">
                    <a:srgbClr val="000000"/>
                  </a:outerShdw>
                </a:effectLst>
              </a:rPr>
              <a:t> </a:t>
            </a:r>
            <a:r>
              <a:rPr lang="ru-RU" sz="3600" i="1" dirty="0" err="1">
                <a:solidFill>
                  <a:srgbClr val="0000FF"/>
                </a:solidFill>
                <a:effectLst>
                  <a:outerShdw blurRad="38100" dist="38100" dir="2700000" algn="tl">
                    <a:srgbClr val="000000"/>
                  </a:outerShdw>
                </a:effectLst>
              </a:rPr>
              <a:t>інфекції</a:t>
            </a:r>
            <a:r>
              <a:rPr lang="ru-RU" sz="3600" i="1" dirty="0">
                <a:solidFill>
                  <a:srgbClr val="0000FF"/>
                </a:solidFill>
                <a:effectLst>
                  <a:outerShdw blurRad="38100" dist="38100" dir="2700000" algn="tl">
                    <a:srgbClr val="000000"/>
                  </a:outerShdw>
                </a:effectLst>
              </a:rPr>
              <a:t> в </a:t>
            </a:r>
            <a:r>
              <a:rPr lang="ru-RU" sz="3600" i="1" dirty="0" err="1">
                <a:solidFill>
                  <a:srgbClr val="0000FF"/>
                </a:solidFill>
                <a:effectLst>
                  <a:outerShdw blurRad="38100" dist="38100" dir="2700000" algn="tl">
                    <a:srgbClr val="000000"/>
                  </a:outerShdw>
                </a:effectLst>
              </a:rPr>
              <a:t>порожнину</a:t>
            </a:r>
            <a:r>
              <a:rPr lang="ru-RU" sz="3600" i="1" dirty="0">
                <a:solidFill>
                  <a:srgbClr val="0000FF"/>
                </a:solidFill>
                <a:effectLst>
                  <a:outerShdw blurRad="38100" dist="38100" dir="2700000" algn="tl">
                    <a:srgbClr val="000000"/>
                  </a:outerShdw>
                </a:effectLst>
              </a:rPr>
              <a:t> черепа</a:t>
            </a:r>
            <a:endParaRPr lang="ru-RU" dirty="0">
              <a:solidFill>
                <a:srgbClr val="0000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5" descr="6698120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0358" name="Rectangle 6"/>
          <p:cNvSpPr>
            <a:spLocks noChangeArrowheads="1"/>
          </p:cNvSpPr>
          <p:nvPr/>
        </p:nvSpPr>
        <p:spPr bwMode="auto">
          <a:xfrm>
            <a:off x="0" y="0"/>
            <a:ext cx="9144000" cy="1938992"/>
          </a:xfrm>
          <a:prstGeom prst="rect">
            <a:avLst/>
          </a:prstGeom>
          <a:noFill/>
          <a:ln w="9525">
            <a:noFill/>
            <a:miter lim="800000"/>
            <a:headEnd/>
            <a:tailEnd/>
          </a:ln>
          <a:effectLst/>
        </p:spPr>
        <p:txBody>
          <a:bodyPr>
            <a:spAutoFit/>
          </a:bodyPr>
          <a:lstStyle/>
          <a:p>
            <a:pPr>
              <a:defRPr/>
            </a:pP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 </a:t>
            </a:r>
            <a:r>
              <a:rPr lang="ru-RU" sz="2400" b="1" dirty="0" err="1"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Середні</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віки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і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деякий</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час </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потому,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існувало</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повір'я</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про те,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що</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розумові</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відхилення</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пов'язані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з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тим</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що</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в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людській</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голові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є </a:t>
            </a:r>
            <a:r>
              <a:rPr lang="ru-RU" sz="2400" b="1" dirty="0" err="1"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певні</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зайві</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камені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нарости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звідти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голландський</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вираз</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мати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камінь</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в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голові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«бути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дурним</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божевільни</a:t>
            </a:r>
            <a:r>
              <a:rPr lang="ru-RU" b="1" dirty="0" err="1">
                <a:solidFill>
                  <a:srgbClr val="FFFF00"/>
                </a:solidFill>
                <a:effectLst>
                  <a:outerShdw blurRad="38100" dist="38100" dir="2700000" algn="tl">
                    <a:srgbClr val="000000"/>
                  </a:outerShdw>
                </a:effectLst>
              </a:rPr>
              <a:t>м</a:t>
            </a:r>
            <a:r>
              <a:rPr lang="ru-RU" b="1" dirty="0">
                <a:solidFill>
                  <a:srgbClr val="FFFF00"/>
                </a:solidFill>
                <a:effectLst>
                  <a:outerShdw blurRad="38100" dist="38100" dir="2700000" algn="tl">
                    <a:srgbClr val="000000"/>
                  </a:outerShdw>
                </a:effectLst>
              </a:rPr>
              <a:t>, </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з головою не на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місці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І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якщо</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їх</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видалити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то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людина</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відразу</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ж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порозумнішає</a:t>
            </a:r>
            <a:endPar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00360" name="Rectangle 8"/>
          <p:cNvSpPr>
            <a:spLocks noChangeArrowheads="1"/>
          </p:cNvSpPr>
          <p:nvPr/>
        </p:nvSpPr>
        <p:spPr bwMode="auto">
          <a:xfrm>
            <a:off x="5029200" y="5096858"/>
            <a:ext cx="4114800" cy="1569660"/>
          </a:xfrm>
          <a:prstGeom prst="rect">
            <a:avLst/>
          </a:prstGeom>
          <a:noFill/>
          <a:ln w="9525">
            <a:noFill/>
            <a:miter lim="800000"/>
            <a:headEnd/>
            <a:tailEnd/>
          </a:ln>
        </p:spPr>
        <p:txBody>
          <a:bodyPr anchor="ctr">
            <a:spAutoFit/>
          </a:bodyPr>
          <a:lstStyle/>
          <a:p>
            <a:pPr eaLnBrk="0" hangingPunct="0"/>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Пітер</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Брейгель Старший (</a:t>
            </a:r>
            <a:r>
              <a:rPr lang="fr-FR"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Pieter Bruegel the Elder).</a:t>
            </a:r>
          </a:p>
          <a:p>
            <a:pPr eaLnBrk="0" hangingPunct="0"/>
            <a:r>
              <a:rPr lang="fr-FR"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r>
              <a:rPr lang="ru-RU" sz="2400" b="1" dirty="0" err="1"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Витягання</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каменю</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дурості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752600" y="228600"/>
            <a:ext cx="6477000" cy="563563"/>
          </a:xfrm>
        </p:spPr>
        <p:txBody>
          <a:bodyPr>
            <a:normAutofit fontScale="90000"/>
          </a:bodyPr>
          <a:lstStyle/>
          <a:p>
            <a:r>
              <a:rPr lang="ru-RU" sz="4000" b="1" i="1" u="sng" dirty="0" err="1">
                <a:solidFill>
                  <a:srgbClr val="FF0000"/>
                </a:solidFill>
                <a:latin typeface="Times New Roman" pitchFamily="18" charset="0"/>
                <a:cs typeface="Times New Roman" pitchFamily="18" charset="0"/>
              </a:rPr>
              <a:t>Класифікація</a:t>
            </a:r>
            <a:r>
              <a:rPr lang="ru-RU" sz="4000" b="1" i="1" u="sng" dirty="0">
                <a:solidFill>
                  <a:srgbClr val="FF0000"/>
                </a:solidFill>
                <a:latin typeface="Times New Roman" pitchFamily="18" charset="0"/>
                <a:cs typeface="Times New Roman" pitchFamily="18" charset="0"/>
              </a:rPr>
              <a:t> ЧМТ</a:t>
            </a:r>
          </a:p>
        </p:txBody>
      </p:sp>
      <p:sp>
        <p:nvSpPr>
          <p:cNvPr id="91143" name="Rectangle 7"/>
          <p:cNvSpPr>
            <a:spLocks noChangeArrowheads="1"/>
          </p:cNvSpPr>
          <p:nvPr/>
        </p:nvSpPr>
        <p:spPr bwMode="auto">
          <a:xfrm>
            <a:off x="381000" y="1035795"/>
            <a:ext cx="8305800" cy="5262979"/>
          </a:xfrm>
          <a:prstGeom prst="rect">
            <a:avLst/>
          </a:prstGeom>
          <a:noFill/>
          <a:ln w="9525">
            <a:noFill/>
            <a:miter lim="800000"/>
            <a:headEnd/>
            <a:tailEnd/>
          </a:ln>
          <a:effectLst/>
        </p:spPr>
        <p:txBody>
          <a:bodyPr wrap="square" anchor="ctr">
            <a:spAutoFit/>
          </a:bodyPr>
          <a:lstStyle/>
          <a:p>
            <a:pPr>
              <a:tabLst>
                <a:tab pos="457200" algn="l"/>
              </a:tabLst>
            </a:pPr>
            <a:r>
              <a:rPr lang="ru-RU" sz="2800" dirty="0" err="1">
                <a:solidFill>
                  <a:srgbClr val="0000FF"/>
                </a:solidFill>
                <a:latin typeface="Times New Roman" panose="02020603050405020304" pitchFamily="18" charset="0"/>
                <a:cs typeface="Times New Roman" panose="02020603050405020304" pitchFamily="18" charset="0"/>
              </a:rPr>
              <a:t>Вперше</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Пті</a:t>
            </a:r>
            <a:r>
              <a:rPr lang="ru-RU" sz="2800" dirty="0">
                <a:solidFill>
                  <a:srgbClr val="0000FF"/>
                </a:solidFill>
                <a:latin typeface="Times New Roman" panose="02020603050405020304" pitchFamily="18" charset="0"/>
                <a:cs typeface="Times New Roman" panose="02020603050405020304" pitchFamily="18" charset="0"/>
              </a:rPr>
              <a:t> (</a:t>
            </a:r>
            <a:r>
              <a:rPr lang="fr-FR" sz="2800" dirty="0">
                <a:solidFill>
                  <a:srgbClr val="0000FF"/>
                </a:solidFill>
                <a:latin typeface="Times New Roman" panose="02020603050405020304" pitchFamily="18" charset="0"/>
                <a:cs typeface="Times New Roman" panose="02020603050405020304" pitchFamily="18" charset="0"/>
              </a:rPr>
              <a:t>Petit) </a:t>
            </a:r>
            <a:r>
              <a:rPr lang="ru-RU" sz="2800" dirty="0">
                <a:solidFill>
                  <a:srgbClr val="0000FF"/>
                </a:solidFill>
                <a:latin typeface="Times New Roman" panose="02020603050405020304" pitchFamily="18" charset="0"/>
                <a:cs typeface="Times New Roman" panose="02020603050405020304" pitchFamily="18" charset="0"/>
              </a:rPr>
              <a:t>в 1774 </a:t>
            </a:r>
            <a:r>
              <a:rPr lang="ru-RU" sz="2800" dirty="0" err="1">
                <a:solidFill>
                  <a:srgbClr val="0000FF"/>
                </a:solidFill>
                <a:latin typeface="Times New Roman" panose="02020603050405020304" pitchFamily="18" charset="0"/>
                <a:cs typeface="Times New Roman" panose="02020603050405020304" pitchFamily="18" charset="0"/>
              </a:rPr>
              <a:t>році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запропонував</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класифікацію</a:t>
            </a:r>
            <a:r>
              <a:rPr lang="ru-RU" sz="2800" dirty="0">
                <a:solidFill>
                  <a:srgbClr val="0000FF"/>
                </a:solidFill>
                <a:latin typeface="Times New Roman" panose="02020603050405020304" pitchFamily="18" charset="0"/>
                <a:cs typeface="Times New Roman" panose="02020603050405020304" pitchFamily="18" charset="0"/>
              </a:rPr>
              <a:t> ЧМТ і описав три </a:t>
            </a:r>
            <a:r>
              <a:rPr lang="ru-RU" sz="2800" dirty="0" err="1">
                <a:solidFill>
                  <a:srgbClr val="0000FF"/>
                </a:solidFill>
                <a:latin typeface="Times New Roman" panose="02020603050405020304" pitchFamily="18" charset="0"/>
                <a:cs typeface="Times New Roman" panose="02020603050405020304" pitchFamily="18" charset="0"/>
              </a:rPr>
              <a:t>основні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клінічні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форми</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ушкодження</a:t>
            </a:r>
            <a:r>
              <a:rPr lang="ru-RU" sz="2800" dirty="0">
                <a:solidFill>
                  <a:srgbClr val="0000FF"/>
                </a:solidFill>
                <a:latin typeface="Times New Roman" panose="02020603050405020304" pitchFamily="18" charset="0"/>
                <a:cs typeface="Times New Roman" panose="02020603050405020304" pitchFamily="18" charset="0"/>
              </a:rPr>
              <a:t> головного </a:t>
            </a:r>
            <a:r>
              <a:rPr lang="ru-RU" sz="2800" dirty="0" err="1">
                <a:solidFill>
                  <a:srgbClr val="0000FF"/>
                </a:solidFill>
                <a:latin typeface="Times New Roman" panose="02020603050405020304" pitchFamily="18" charset="0"/>
                <a:cs typeface="Times New Roman" panose="02020603050405020304" pitchFamily="18" charset="0"/>
              </a:rPr>
              <a:t>мозку</a:t>
            </a:r>
            <a:r>
              <a:rPr lang="ru-RU" sz="2800" dirty="0">
                <a:solidFill>
                  <a:srgbClr val="0000FF"/>
                </a:solidFill>
                <a:latin typeface="Times New Roman" panose="02020603050405020304" pitchFamily="18" charset="0"/>
                <a:cs typeface="Times New Roman" panose="02020603050405020304" pitchFamily="18" charset="0"/>
              </a:rPr>
              <a:t>:</a:t>
            </a:r>
          </a:p>
          <a:p>
            <a:pPr>
              <a:tabLst>
                <a:tab pos="457200" algn="l"/>
              </a:tabLst>
            </a:pPr>
            <a:endParaRPr lang="ru-RU" sz="2800" dirty="0">
              <a:solidFill>
                <a:srgbClr val="0000FF"/>
              </a:solidFill>
              <a:latin typeface="Times New Roman" panose="02020603050405020304" pitchFamily="18" charset="0"/>
              <a:cs typeface="Times New Roman" panose="02020603050405020304" pitchFamily="18" charset="0"/>
            </a:endParaRPr>
          </a:p>
          <a:p>
            <a:pPr marL="457200" indent="-457200">
              <a:buFontTx/>
              <a:buChar char="-"/>
              <a:tabLst>
                <a:tab pos="457200" algn="l"/>
              </a:tabLst>
            </a:pPr>
            <a:r>
              <a:rPr lang="ru-RU" sz="2800" dirty="0" err="1" smtClean="0">
                <a:solidFill>
                  <a:srgbClr val="0000FF"/>
                </a:solidFill>
              </a:rPr>
              <a:t>Струс</a:t>
            </a:r>
            <a:r>
              <a:rPr lang="ru-RU" sz="2800" dirty="0" smtClean="0">
                <a:solidFill>
                  <a:srgbClr val="0000FF"/>
                </a:solidFill>
              </a:rPr>
              <a:t> </a:t>
            </a:r>
            <a:r>
              <a:rPr lang="ru-RU" sz="2800" dirty="0">
                <a:solidFill>
                  <a:srgbClr val="0000FF"/>
                </a:solidFill>
              </a:rPr>
              <a:t>головного </a:t>
            </a:r>
            <a:r>
              <a:rPr lang="ru-RU" sz="2800" dirty="0" err="1">
                <a:solidFill>
                  <a:srgbClr val="0000FF"/>
                </a:solidFill>
              </a:rPr>
              <a:t>мозку</a:t>
            </a:r>
            <a:r>
              <a:rPr lang="ru-RU" sz="2800" dirty="0">
                <a:solidFill>
                  <a:srgbClr val="0000FF"/>
                </a:solidFill>
              </a:rPr>
              <a:t> (</a:t>
            </a:r>
            <a:r>
              <a:rPr lang="fr-FR" sz="2800" dirty="0">
                <a:solidFill>
                  <a:srgbClr val="0000FF"/>
                </a:solidFill>
              </a:rPr>
              <a:t>commocio cerebri) </a:t>
            </a:r>
            <a:endParaRPr lang="uk-UA" sz="2800" dirty="0" smtClean="0">
              <a:solidFill>
                <a:srgbClr val="0000FF"/>
              </a:solidFill>
            </a:endParaRPr>
          </a:p>
          <a:p>
            <a:pPr marL="457200" indent="-457200">
              <a:buFontTx/>
              <a:buChar char="-"/>
              <a:tabLst>
                <a:tab pos="457200" algn="l"/>
              </a:tabLst>
            </a:pPr>
            <a:r>
              <a:rPr lang="ru-RU" sz="2800" dirty="0" err="1" smtClean="0">
                <a:solidFill>
                  <a:srgbClr val="0000FF"/>
                </a:solidFill>
              </a:rPr>
              <a:t>Забиття</a:t>
            </a:r>
            <a:r>
              <a:rPr lang="ru-RU" sz="2800" dirty="0" smtClean="0">
                <a:solidFill>
                  <a:srgbClr val="0000FF"/>
                </a:solidFill>
              </a:rPr>
              <a:t> </a:t>
            </a:r>
            <a:r>
              <a:rPr lang="ru-RU" sz="2800" dirty="0">
                <a:solidFill>
                  <a:srgbClr val="0000FF"/>
                </a:solidFill>
              </a:rPr>
              <a:t>головного </a:t>
            </a:r>
            <a:r>
              <a:rPr lang="ru-RU" sz="2800" dirty="0" err="1">
                <a:solidFill>
                  <a:srgbClr val="0000FF"/>
                </a:solidFill>
              </a:rPr>
              <a:t>мозку</a:t>
            </a:r>
            <a:r>
              <a:rPr lang="ru-RU" sz="2800" dirty="0">
                <a:solidFill>
                  <a:srgbClr val="0000FF"/>
                </a:solidFill>
              </a:rPr>
              <a:t> (</a:t>
            </a:r>
            <a:r>
              <a:rPr lang="fr-FR" sz="2800" dirty="0">
                <a:solidFill>
                  <a:srgbClr val="0000FF"/>
                </a:solidFill>
              </a:rPr>
              <a:t>contusio cerebri)</a:t>
            </a:r>
          </a:p>
          <a:p>
            <a:pPr>
              <a:tabLst>
                <a:tab pos="457200" algn="l"/>
              </a:tabLst>
            </a:pPr>
            <a:r>
              <a:rPr lang="fr-FR" sz="2800" dirty="0">
                <a:solidFill>
                  <a:srgbClr val="0000FF"/>
                </a:solidFill>
              </a:rPr>
              <a:t>- </a:t>
            </a:r>
            <a:r>
              <a:rPr lang="uk-UA" sz="2800" dirty="0" smtClean="0">
                <a:solidFill>
                  <a:srgbClr val="0000FF"/>
                </a:solidFill>
              </a:rPr>
              <a:t>   </a:t>
            </a:r>
            <a:r>
              <a:rPr lang="ru-RU" sz="2800" dirty="0" err="1" smtClean="0">
                <a:solidFill>
                  <a:srgbClr val="0000FF"/>
                </a:solidFill>
              </a:rPr>
              <a:t>Здавлення</a:t>
            </a:r>
            <a:r>
              <a:rPr lang="ru-RU" sz="2800" dirty="0" smtClean="0">
                <a:solidFill>
                  <a:srgbClr val="0000FF"/>
                </a:solidFill>
              </a:rPr>
              <a:t> </a:t>
            </a:r>
            <a:r>
              <a:rPr lang="ru-RU" sz="2800" dirty="0">
                <a:solidFill>
                  <a:srgbClr val="0000FF"/>
                </a:solidFill>
              </a:rPr>
              <a:t>головного </a:t>
            </a:r>
            <a:r>
              <a:rPr lang="ru-RU" sz="2800" dirty="0" err="1">
                <a:solidFill>
                  <a:srgbClr val="0000FF"/>
                </a:solidFill>
              </a:rPr>
              <a:t>мозку</a:t>
            </a:r>
            <a:r>
              <a:rPr lang="ru-RU" sz="2800" dirty="0">
                <a:solidFill>
                  <a:srgbClr val="0000FF"/>
                </a:solidFill>
              </a:rPr>
              <a:t> (</a:t>
            </a:r>
            <a:r>
              <a:rPr lang="fr-FR" sz="2800" dirty="0">
                <a:solidFill>
                  <a:srgbClr val="0000FF"/>
                </a:solidFill>
              </a:rPr>
              <a:t>compressio cerebri)</a:t>
            </a:r>
          </a:p>
          <a:p>
            <a:pPr>
              <a:tabLst>
                <a:tab pos="457200" algn="l"/>
              </a:tabLst>
            </a:pPr>
            <a:endParaRPr lang="fr-FR" sz="2800" dirty="0">
              <a:solidFill>
                <a:srgbClr val="0000FF"/>
              </a:solidFill>
            </a:endParaRPr>
          </a:p>
          <a:p>
            <a:pPr>
              <a:tabLst>
                <a:tab pos="457200" algn="l"/>
              </a:tabLst>
            </a:pPr>
            <a:r>
              <a:rPr lang="ru-RU" sz="2800" dirty="0" err="1">
                <a:solidFill>
                  <a:srgbClr val="0000FF"/>
                </a:solidFill>
                <a:latin typeface="Times New Roman" panose="02020603050405020304" pitchFamily="18" charset="0"/>
                <a:cs typeface="Times New Roman" panose="02020603050405020304" pitchFamily="18" charset="0"/>
              </a:rPr>
              <a:t>Ця</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класифікація</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використовувалася</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клініцистами</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понад</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smtClean="0">
                <a:solidFill>
                  <a:srgbClr val="0000FF"/>
                </a:solidFill>
                <a:latin typeface="Times New Roman" panose="02020603050405020304" pitchFamily="18" charset="0"/>
                <a:cs typeface="Times New Roman" panose="02020603050405020304" pitchFamily="18" charset="0"/>
              </a:rPr>
              <a:t>три </a:t>
            </a:r>
            <a:r>
              <a:rPr lang="ru-RU" sz="2800" dirty="0" err="1" smtClean="0">
                <a:solidFill>
                  <a:srgbClr val="0000FF"/>
                </a:solidFill>
                <a:latin typeface="Times New Roman" panose="02020603050405020304" pitchFamily="18" charset="0"/>
                <a:cs typeface="Times New Roman" panose="02020603050405020304" pitchFamily="18" charset="0"/>
              </a:rPr>
              <a:t>століття</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і </a:t>
            </a:r>
            <a:r>
              <a:rPr lang="ru-RU" sz="2800" dirty="0" err="1">
                <a:solidFill>
                  <a:srgbClr val="0000FF"/>
                </a:solidFill>
                <a:latin typeface="Times New Roman" panose="02020603050405020304" pitchFamily="18" charset="0"/>
                <a:cs typeface="Times New Roman" panose="02020603050405020304" pitchFamily="18" charset="0"/>
              </a:rPr>
              <a:t>була</a:t>
            </a:r>
            <a:r>
              <a:rPr lang="ru-RU" sz="2800" dirty="0">
                <a:solidFill>
                  <a:srgbClr val="0000FF"/>
                </a:solidFill>
                <a:latin typeface="Times New Roman" panose="02020603050405020304" pitchFamily="18" charset="0"/>
                <a:cs typeface="Times New Roman" panose="02020603050405020304" pitchFamily="18" charset="0"/>
              </a:rPr>
              <a:t> основою для </a:t>
            </a:r>
            <a:r>
              <a:rPr lang="ru-RU" sz="2800" dirty="0" err="1">
                <a:solidFill>
                  <a:srgbClr val="0000FF"/>
                </a:solidFill>
                <a:latin typeface="Times New Roman" panose="02020603050405020304" pitchFamily="18" charset="0"/>
                <a:cs typeface="Times New Roman" panose="02020603050405020304" pitchFamily="18" charset="0"/>
              </a:rPr>
              <a:t>запропонованих</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надалі</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варіантів</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класифікації</a:t>
            </a:r>
            <a:r>
              <a:rPr lang="ru-RU" sz="2800" dirty="0">
                <a:solidFill>
                  <a:srgbClr val="0000FF"/>
                </a:solidFill>
                <a:latin typeface="Times New Roman" panose="02020603050405020304" pitchFamily="18" charset="0"/>
                <a:cs typeface="Times New Roman" panose="02020603050405020304" pitchFamily="18" charset="0"/>
              </a:rPr>
              <a:t> ЧМТ</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981200" y="152400"/>
            <a:ext cx="6629400" cy="609600"/>
          </a:xfrm>
        </p:spPr>
        <p:txBody>
          <a:bodyPr>
            <a:normAutofit fontScale="90000"/>
          </a:bodyPr>
          <a:lstStyle/>
          <a:p>
            <a:r>
              <a:rPr lang="ru-RU" sz="4000" b="1" i="1" u="sng" dirty="0" err="1">
                <a:solidFill>
                  <a:srgbClr val="FF0000"/>
                </a:solidFill>
                <a:latin typeface="Times New Roman" panose="02020603050405020304" pitchFamily="18" charset="0"/>
                <a:cs typeface="Times New Roman" panose="02020603050405020304" pitchFamily="18" charset="0"/>
              </a:rPr>
              <a:t>Класифікація</a:t>
            </a:r>
            <a:r>
              <a:rPr lang="ru-RU" sz="4000" b="1" i="1" u="sng" dirty="0">
                <a:solidFill>
                  <a:srgbClr val="FF0000"/>
                </a:solidFill>
                <a:latin typeface="Times New Roman" panose="02020603050405020304" pitchFamily="18" charset="0"/>
                <a:cs typeface="Times New Roman" panose="02020603050405020304" pitchFamily="18" charset="0"/>
              </a:rPr>
              <a:t> ЧМТ</a:t>
            </a:r>
            <a:endParaRPr lang="ru-RU" sz="4000" b="1" i="1" dirty="0">
              <a:solidFill>
                <a:srgbClr val="FF0000"/>
              </a:solidFill>
              <a:latin typeface="Times New Roman" panose="02020603050405020304" pitchFamily="18" charset="0"/>
              <a:cs typeface="Times New Roman" panose="02020603050405020304" pitchFamily="18" charset="0"/>
            </a:endParaRPr>
          </a:p>
        </p:txBody>
      </p:sp>
      <p:sp>
        <p:nvSpPr>
          <p:cNvPr id="128004" name="Rectangle 4"/>
          <p:cNvSpPr>
            <a:spLocks noChangeArrowheads="1"/>
          </p:cNvSpPr>
          <p:nvPr/>
        </p:nvSpPr>
        <p:spPr bwMode="auto">
          <a:xfrm>
            <a:off x="762000" y="685800"/>
            <a:ext cx="8153400" cy="6001643"/>
          </a:xfrm>
          <a:prstGeom prst="rect">
            <a:avLst/>
          </a:prstGeom>
          <a:noFill/>
          <a:ln w="9525">
            <a:noFill/>
            <a:miter lim="800000"/>
            <a:headEnd/>
            <a:tailEnd/>
          </a:ln>
          <a:effectLst/>
        </p:spPr>
        <p:txBody>
          <a:bodyPr wrap="square" anchor="ctr">
            <a:spAutoFit/>
          </a:bodyPr>
          <a:lstStyle/>
          <a:p>
            <a:pPr marL="182563">
              <a:tabLst>
                <a:tab pos="712788" algn="l"/>
              </a:tabLst>
            </a:pPr>
            <a:r>
              <a:rPr lang="ru-RU" sz="3200" b="1" i="1" dirty="0" err="1" smtClean="0">
                <a:solidFill>
                  <a:srgbClr val="0000FF"/>
                </a:solidFill>
                <a:latin typeface="Times New Roman" panose="02020603050405020304" pitchFamily="18" charset="0"/>
                <a:cs typeface="Times New Roman" panose="02020603050405020304" pitchFamily="18" charset="0"/>
              </a:rPr>
              <a:t>О.М.Коновалов</a:t>
            </a:r>
            <a:r>
              <a:rPr lang="ru-RU" sz="3200" b="1" i="1" dirty="0" smtClean="0">
                <a:solidFill>
                  <a:srgbClr val="0000FF"/>
                </a:solidFill>
                <a:latin typeface="Times New Roman" panose="02020603050405020304" pitchFamily="18" charset="0"/>
                <a:cs typeface="Times New Roman" panose="02020603050405020304" pitchFamily="18" charset="0"/>
              </a:rPr>
              <a:t> </a:t>
            </a:r>
            <a:r>
              <a:rPr lang="ru-RU" sz="3200" b="1" i="1" dirty="0">
                <a:solidFill>
                  <a:srgbClr val="0000FF"/>
                </a:solidFill>
                <a:latin typeface="Times New Roman" panose="02020603050405020304" pitchFamily="18" charset="0"/>
                <a:cs typeface="Times New Roman" panose="02020603050405020304" pitchFamily="18" charset="0"/>
              </a:rPr>
              <a:t>з </a:t>
            </a:r>
            <a:r>
              <a:rPr lang="ru-RU" sz="3200" b="1" i="1" dirty="0" err="1">
                <a:solidFill>
                  <a:srgbClr val="0000FF"/>
                </a:solidFill>
                <a:latin typeface="Times New Roman" panose="02020603050405020304" pitchFamily="18" charset="0"/>
                <a:cs typeface="Times New Roman" panose="02020603050405020304" pitchFamily="18" charset="0"/>
              </a:rPr>
              <a:t>співавторами</a:t>
            </a:r>
            <a:r>
              <a:rPr lang="ru-RU" sz="3200" b="1" i="1" dirty="0">
                <a:solidFill>
                  <a:srgbClr val="0000FF"/>
                </a:solidFill>
                <a:latin typeface="Times New Roman" panose="02020603050405020304" pitchFamily="18" charset="0"/>
                <a:cs typeface="Times New Roman" panose="02020603050405020304" pitchFamily="18" charset="0"/>
              </a:rPr>
              <a:t> в 1998 </a:t>
            </a:r>
            <a:r>
              <a:rPr lang="ru-RU" sz="3200" b="1" i="1" dirty="0" err="1">
                <a:solidFill>
                  <a:srgbClr val="0000FF"/>
                </a:solidFill>
                <a:latin typeface="Times New Roman" panose="02020603050405020304" pitchFamily="18" charset="0"/>
                <a:cs typeface="Times New Roman" panose="02020603050405020304" pitchFamily="18" charset="0"/>
              </a:rPr>
              <a:t>році</a:t>
            </a:r>
            <a:r>
              <a:rPr lang="ru-RU" sz="3200" b="1" i="1" dirty="0">
                <a:solidFill>
                  <a:srgbClr val="0000FF"/>
                </a:solidFill>
                <a:latin typeface="Times New Roman" panose="02020603050405020304" pitchFamily="18" charset="0"/>
                <a:cs typeface="Times New Roman" panose="02020603050405020304" pitchFamily="18" charset="0"/>
              </a:rPr>
              <a:t> представили </a:t>
            </a:r>
            <a:r>
              <a:rPr lang="ru-RU" sz="3200" b="1" i="1" dirty="0" err="1">
                <a:solidFill>
                  <a:srgbClr val="0000FF"/>
                </a:solidFill>
                <a:latin typeface="Times New Roman" panose="02020603050405020304" pitchFamily="18" charset="0"/>
                <a:cs typeface="Times New Roman" panose="02020603050405020304" pitchFamily="18" charset="0"/>
              </a:rPr>
              <a:t>значно</a:t>
            </a:r>
            <a:r>
              <a:rPr lang="ru-RU" sz="3200" b="1" i="1" dirty="0">
                <a:solidFill>
                  <a:srgbClr val="0000FF"/>
                </a:solidFill>
                <a:latin typeface="Times New Roman" panose="02020603050405020304" pitchFamily="18" charset="0"/>
                <a:cs typeface="Times New Roman" panose="02020603050405020304" pitchFamily="18" charset="0"/>
              </a:rPr>
              <a:t> </a:t>
            </a:r>
            <a:r>
              <a:rPr lang="ru-RU" sz="3200" b="1" i="1" dirty="0" err="1">
                <a:solidFill>
                  <a:srgbClr val="0000FF"/>
                </a:solidFill>
                <a:latin typeface="Times New Roman" panose="02020603050405020304" pitchFamily="18" charset="0"/>
                <a:cs typeface="Times New Roman" panose="02020603050405020304" pitchFamily="18" charset="0"/>
              </a:rPr>
              <a:t>розширену</a:t>
            </a:r>
            <a:r>
              <a:rPr lang="ru-RU" sz="3200" b="1" i="1" dirty="0">
                <a:solidFill>
                  <a:srgbClr val="0000FF"/>
                </a:solidFill>
                <a:latin typeface="Times New Roman" panose="02020603050405020304" pitchFamily="18" charset="0"/>
                <a:cs typeface="Times New Roman" panose="02020603050405020304" pitchFamily="18" charset="0"/>
              </a:rPr>
              <a:t> </a:t>
            </a:r>
            <a:r>
              <a:rPr lang="ru-RU" sz="3200" b="1" i="1" dirty="0" err="1">
                <a:solidFill>
                  <a:srgbClr val="0000FF"/>
                </a:solidFill>
                <a:latin typeface="Times New Roman" panose="02020603050405020304" pitchFamily="18" charset="0"/>
                <a:cs typeface="Times New Roman" panose="02020603050405020304" pitchFamily="18" charset="0"/>
              </a:rPr>
              <a:t>клінічну</a:t>
            </a:r>
            <a:r>
              <a:rPr lang="ru-RU" sz="3200" b="1" i="1" dirty="0">
                <a:solidFill>
                  <a:srgbClr val="0000FF"/>
                </a:solidFill>
                <a:latin typeface="Times New Roman" panose="02020603050405020304" pitchFamily="18" charset="0"/>
                <a:cs typeface="Times New Roman" panose="02020603050405020304" pitchFamily="18" charset="0"/>
              </a:rPr>
              <a:t> </a:t>
            </a:r>
            <a:r>
              <a:rPr lang="ru-RU" sz="3200" b="1" i="1" dirty="0" err="1">
                <a:solidFill>
                  <a:srgbClr val="0000FF"/>
                </a:solidFill>
                <a:latin typeface="Times New Roman" panose="02020603050405020304" pitchFamily="18" charset="0"/>
                <a:cs typeface="Times New Roman" panose="02020603050405020304" pitchFamily="18" charset="0"/>
              </a:rPr>
              <a:t>класифікацію</a:t>
            </a:r>
            <a:r>
              <a:rPr lang="ru-RU" sz="3200" b="1" i="1" dirty="0">
                <a:solidFill>
                  <a:srgbClr val="0000FF"/>
                </a:solidFill>
                <a:latin typeface="Times New Roman" panose="02020603050405020304" pitchFamily="18" charset="0"/>
                <a:cs typeface="Times New Roman" panose="02020603050405020304" pitchFamily="18" charset="0"/>
              </a:rPr>
              <a:t> </a:t>
            </a:r>
            <a:r>
              <a:rPr lang="ru-RU" sz="3200" b="1" i="1" dirty="0" err="1">
                <a:solidFill>
                  <a:srgbClr val="0000FF"/>
                </a:solidFill>
                <a:latin typeface="Times New Roman" panose="02020603050405020304" pitchFamily="18" charset="0"/>
                <a:cs typeface="Times New Roman" panose="02020603050405020304" pitchFamily="18" charset="0"/>
              </a:rPr>
              <a:t>гострої</a:t>
            </a:r>
            <a:r>
              <a:rPr lang="ru-RU" sz="3200" b="1" i="1" dirty="0">
                <a:solidFill>
                  <a:srgbClr val="0000FF"/>
                </a:solidFill>
                <a:latin typeface="Times New Roman" panose="02020603050405020304" pitchFamily="18" charset="0"/>
                <a:cs typeface="Times New Roman" panose="02020603050405020304" pitchFamily="18" charset="0"/>
              </a:rPr>
              <a:t> ЧМТ та </a:t>
            </a:r>
            <a:r>
              <a:rPr lang="ru-RU" sz="3200" b="1" i="1" dirty="0" err="1">
                <a:solidFill>
                  <a:srgbClr val="0000FF"/>
                </a:solidFill>
                <a:latin typeface="Times New Roman" panose="02020603050405020304" pitchFamily="18" charset="0"/>
                <a:cs typeface="Times New Roman" panose="02020603050405020304" pitchFamily="18" charset="0"/>
              </a:rPr>
              <a:t>виділили</a:t>
            </a:r>
            <a:r>
              <a:rPr lang="ru-RU" sz="3200" b="1" i="1" dirty="0">
                <a:solidFill>
                  <a:srgbClr val="0000FF"/>
                </a:solidFill>
                <a:latin typeface="Times New Roman" panose="02020603050405020304" pitchFamily="18" charset="0"/>
                <a:cs typeface="Times New Roman" panose="02020603050405020304" pitchFamily="18" charset="0"/>
              </a:rPr>
              <a:t> </a:t>
            </a:r>
            <a:r>
              <a:rPr lang="ru-RU" sz="3200" b="1" i="1" dirty="0" err="1">
                <a:solidFill>
                  <a:srgbClr val="0000FF"/>
                </a:solidFill>
                <a:latin typeface="Times New Roman" panose="02020603050405020304" pitchFamily="18" charset="0"/>
                <a:cs typeface="Times New Roman" panose="02020603050405020304" pitchFamily="18" charset="0"/>
              </a:rPr>
              <a:t>сім</a:t>
            </a:r>
            <a:r>
              <a:rPr lang="ru-RU" sz="3200" b="1" i="1" dirty="0">
                <a:solidFill>
                  <a:srgbClr val="0000FF"/>
                </a:solidFill>
                <a:latin typeface="Times New Roman" panose="02020603050405020304" pitchFamily="18" charset="0"/>
                <a:cs typeface="Times New Roman" panose="02020603050405020304" pitchFamily="18" charset="0"/>
              </a:rPr>
              <a:t> </a:t>
            </a:r>
            <a:r>
              <a:rPr lang="ru-RU" sz="3200" b="1" i="1" dirty="0" err="1">
                <a:solidFill>
                  <a:srgbClr val="0000FF"/>
                </a:solidFill>
                <a:latin typeface="Times New Roman" panose="02020603050405020304" pitchFamily="18" charset="0"/>
                <a:cs typeface="Times New Roman" panose="02020603050405020304" pitchFamily="18" charset="0"/>
              </a:rPr>
              <a:t>основних</a:t>
            </a:r>
            <a:r>
              <a:rPr lang="ru-RU" sz="3200" b="1" i="1" dirty="0">
                <a:solidFill>
                  <a:srgbClr val="0000FF"/>
                </a:solidFill>
                <a:latin typeface="Times New Roman" panose="02020603050405020304" pitchFamily="18" charset="0"/>
                <a:cs typeface="Times New Roman" panose="02020603050405020304" pitchFamily="18" charset="0"/>
              </a:rPr>
              <a:t> </a:t>
            </a:r>
            <a:r>
              <a:rPr lang="ru-RU" sz="3200" b="1" i="1" dirty="0" err="1">
                <a:solidFill>
                  <a:srgbClr val="0000FF"/>
                </a:solidFill>
                <a:latin typeface="Times New Roman" panose="02020603050405020304" pitchFamily="18" charset="0"/>
                <a:cs typeface="Times New Roman" panose="02020603050405020304" pitchFamily="18" charset="0"/>
              </a:rPr>
              <a:t>клінічних</a:t>
            </a:r>
            <a:r>
              <a:rPr lang="ru-RU" sz="3200" b="1" i="1" dirty="0">
                <a:solidFill>
                  <a:srgbClr val="0000FF"/>
                </a:solidFill>
                <a:latin typeface="Times New Roman" panose="02020603050405020304" pitchFamily="18" charset="0"/>
                <a:cs typeface="Times New Roman" panose="02020603050405020304" pitchFamily="18" charset="0"/>
              </a:rPr>
              <a:t> форм:</a:t>
            </a:r>
          </a:p>
          <a:p>
            <a:pPr marL="182563">
              <a:tabLst>
                <a:tab pos="712788" algn="l"/>
              </a:tabLst>
            </a:pPr>
            <a:r>
              <a:rPr lang="ru-RU" sz="3200" i="1" dirty="0">
                <a:solidFill>
                  <a:srgbClr val="FF0000"/>
                </a:solidFill>
                <a:latin typeface="Times New Roman" panose="02020603050405020304" pitchFamily="18" charset="0"/>
                <a:cs typeface="Times New Roman" panose="02020603050405020304" pitchFamily="18" charset="0"/>
              </a:rPr>
              <a:t>1</a:t>
            </a:r>
            <a:r>
              <a:rPr lang="ru-RU" sz="3200" i="1" dirty="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Струс</a:t>
            </a:r>
            <a:r>
              <a:rPr lang="ru-RU" sz="3200" i="1" dirty="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мозку</a:t>
            </a:r>
            <a:r>
              <a:rPr lang="ru-RU" sz="3200" i="1" dirty="0">
                <a:solidFill>
                  <a:srgbClr val="0000FF"/>
                </a:solidFill>
                <a:latin typeface="Times New Roman" panose="02020603050405020304" pitchFamily="18" charset="0"/>
                <a:cs typeface="Times New Roman" panose="02020603050405020304" pitchFamily="18" charset="0"/>
              </a:rPr>
              <a:t>;</a:t>
            </a:r>
          </a:p>
          <a:p>
            <a:pPr marL="182563">
              <a:tabLst>
                <a:tab pos="712788" algn="l"/>
              </a:tabLst>
            </a:pPr>
            <a:r>
              <a:rPr lang="ru-RU" sz="3200" i="1" dirty="0">
                <a:solidFill>
                  <a:srgbClr val="0000FF"/>
                </a:solidFill>
                <a:latin typeface="Times New Roman" panose="02020603050405020304" pitchFamily="18" charset="0"/>
                <a:cs typeface="Times New Roman" panose="02020603050405020304" pitchFamily="18" charset="0"/>
              </a:rPr>
              <a:t>2. </a:t>
            </a:r>
            <a:r>
              <a:rPr lang="ru-RU" sz="3200" i="1" dirty="0" err="1" smtClean="0">
                <a:solidFill>
                  <a:srgbClr val="0000FF"/>
                </a:solidFill>
                <a:latin typeface="Times New Roman" panose="02020603050405020304" pitchFamily="18" charset="0"/>
                <a:cs typeface="Times New Roman" panose="02020603050405020304" pitchFamily="18" charset="0"/>
              </a:rPr>
              <a:t>Забиття</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мозку</a:t>
            </a:r>
            <a:r>
              <a:rPr lang="ru-RU" sz="3200" i="1" dirty="0">
                <a:solidFill>
                  <a:srgbClr val="0000FF"/>
                </a:solidFill>
                <a:latin typeface="Times New Roman" panose="02020603050405020304" pitchFamily="18" charset="0"/>
                <a:cs typeface="Times New Roman" panose="02020603050405020304" pitchFamily="18" charset="0"/>
              </a:rPr>
              <a:t> легкого </a:t>
            </a:r>
            <a:r>
              <a:rPr lang="ru-RU" sz="3200" i="1" dirty="0" err="1">
                <a:solidFill>
                  <a:srgbClr val="0000FF"/>
                </a:solidFill>
                <a:latin typeface="Times New Roman" panose="02020603050405020304" pitchFamily="18" charset="0"/>
                <a:cs typeface="Times New Roman" panose="02020603050405020304" pitchFamily="18" charset="0"/>
              </a:rPr>
              <a:t>ступеня</a:t>
            </a:r>
            <a:r>
              <a:rPr lang="ru-RU" sz="3200" i="1" dirty="0">
                <a:solidFill>
                  <a:srgbClr val="0000FF"/>
                </a:solidFill>
                <a:latin typeface="Times New Roman" panose="02020603050405020304" pitchFamily="18" charset="0"/>
                <a:cs typeface="Times New Roman" panose="02020603050405020304" pitchFamily="18" charset="0"/>
              </a:rPr>
              <a:t>;</a:t>
            </a:r>
          </a:p>
          <a:p>
            <a:pPr marL="182563">
              <a:tabLst>
                <a:tab pos="712788" algn="l"/>
              </a:tabLst>
            </a:pPr>
            <a:r>
              <a:rPr lang="ru-RU" sz="3200" i="1" dirty="0">
                <a:solidFill>
                  <a:srgbClr val="0000FF"/>
                </a:solidFill>
                <a:latin typeface="Times New Roman" panose="02020603050405020304" pitchFamily="18" charset="0"/>
                <a:cs typeface="Times New Roman" panose="02020603050405020304" pitchFamily="18" charset="0"/>
              </a:rPr>
              <a:t>3. </a:t>
            </a:r>
            <a:r>
              <a:rPr lang="ru-RU" sz="3200" i="1" dirty="0" err="1" smtClean="0">
                <a:solidFill>
                  <a:srgbClr val="0000FF"/>
                </a:solidFill>
                <a:latin typeface="Times New Roman" panose="02020603050405020304" pitchFamily="18" charset="0"/>
                <a:cs typeface="Times New Roman" panose="02020603050405020304" pitchFamily="18" charset="0"/>
              </a:rPr>
              <a:t>Забиття</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smtClean="0">
                <a:solidFill>
                  <a:srgbClr val="0000FF"/>
                </a:solidFill>
                <a:latin typeface="Times New Roman" panose="02020603050405020304" pitchFamily="18" charset="0"/>
                <a:cs typeface="Times New Roman" panose="02020603050405020304" pitchFamily="18" charset="0"/>
              </a:rPr>
              <a:t>мозку</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середнього</a:t>
            </a:r>
            <a:r>
              <a:rPr lang="ru-RU" sz="3200" i="1" dirty="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ступеня</a:t>
            </a:r>
            <a:r>
              <a:rPr lang="ru-RU" sz="3200" i="1" dirty="0">
                <a:solidFill>
                  <a:srgbClr val="0000FF"/>
                </a:solidFill>
                <a:latin typeface="Times New Roman" panose="02020603050405020304" pitchFamily="18" charset="0"/>
                <a:cs typeface="Times New Roman" panose="02020603050405020304" pitchFamily="18" charset="0"/>
              </a:rPr>
              <a:t>;</a:t>
            </a:r>
          </a:p>
          <a:p>
            <a:pPr marL="182563">
              <a:tabLst>
                <a:tab pos="712788" algn="l"/>
              </a:tabLst>
            </a:pPr>
            <a:r>
              <a:rPr lang="ru-RU" sz="3200" i="1" dirty="0">
                <a:solidFill>
                  <a:srgbClr val="0000FF"/>
                </a:solidFill>
                <a:latin typeface="Times New Roman" panose="02020603050405020304" pitchFamily="18" charset="0"/>
                <a:cs typeface="Times New Roman" panose="02020603050405020304" pitchFamily="18" charset="0"/>
              </a:rPr>
              <a:t>4. </a:t>
            </a:r>
            <a:r>
              <a:rPr lang="ru-RU" sz="3200" i="1" dirty="0" err="1" smtClean="0">
                <a:solidFill>
                  <a:srgbClr val="0000FF"/>
                </a:solidFill>
                <a:latin typeface="Times New Roman" panose="02020603050405020304" pitchFamily="18" charset="0"/>
                <a:cs typeface="Times New Roman" panose="02020603050405020304" pitchFamily="18" charset="0"/>
              </a:rPr>
              <a:t>Забиття</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smtClean="0">
                <a:solidFill>
                  <a:srgbClr val="0000FF"/>
                </a:solidFill>
                <a:latin typeface="Times New Roman" panose="02020603050405020304" pitchFamily="18" charset="0"/>
                <a:cs typeface="Times New Roman" panose="02020603050405020304" pitchFamily="18" charset="0"/>
              </a:rPr>
              <a:t>мозку</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важкого</a:t>
            </a:r>
            <a:r>
              <a:rPr lang="ru-RU" sz="3200" i="1" dirty="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ступеня</a:t>
            </a:r>
            <a:r>
              <a:rPr lang="ru-RU" sz="3200" i="1" dirty="0">
                <a:solidFill>
                  <a:srgbClr val="0000FF"/>
                </a:solidFill>
                <a:latin typeface="Times New Roman" panose="02020603050405020304" pitchFamily="18" charset="0"/>
                <a:cs typeface="Times New Roman" panose="02020603050405020304" pitchFamily="18" charset="0"/>
              </a:rPr>
              <a:t>;</a:t>
            </a:r>
          </a:p>
          <a:p>
            <a:pPr marL="182563">
              <a:tabLst>
                <a:tab pos="712788" algn="l"/>
              </a:tabLst>
            </a:pPr>
            <a:r>
              <a:rPr lang="ru-RU" sz="3200" i="1" dirty="0">
                <a:solidFill>
                  <a:srgbClr val="0000FF"/>
                </a:solidFill>
                <a:latin typeface="Times New Roman" panose="02020603050405020304" pitchFamily="18" charset="0"/>
                <a:cs typeface="Times New Roman" panose="02020603050405020304" pitchFamily="18" charset="0"/>
              </a:rPr>
              <a:t>5. </a:t>
            </a:r>
            <a:r>
              <a:rPr lang="ru-RU" sz="3200" i="1" dirty="0" err="1" smtClean="0">
                <a:solidFill>
                  <a:srgbClr val="0000FF"/>
                </a:solidFill>
                <a:latin typeface="Times New Roman" panose="02020603050405020304" pitchFamily="18" charset="0"/>
                <a:cs typeface="Times New Roman" panose="02020603050405020304" pitchFamily="18" charset="0"/>
              </a:rPr>
              <a:t>Дифузне</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smtClean="0">
                <a:solidFill>
                  <a:srgbClr val="0000FF"/>
                </a:solidFill>
                <a:latin typeface="Times New Roman" panose="02020603050405020304" pitchFamily="18" charset="0"/>
                <a:cs typeface="Times New Roman" panose="02020603050405020304" pitchFamily="18" charset="0"/>
              </a:rPr>
              <a:t>аксональне</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smtClean="0">
                <a:solidFill>
                  <a:srgbClr val="0000FF"/>
                </a:solidFill>
                <a:latin typeface="Times New Roman" panose="02020603050405020304" pitchFamily="18" charset="0"/>
                <a:cs typeface="Times New Roman" panose="02020603050405020304" pitchFamily="18" charset="0"/>
              </a:rPr>
              <a:t>пошкодження</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мозку</a:t>
            </a:r>
            <a:r>
              <a:rPr lang="ru-RU" sz="3200" i="1" dirty="0">
                <a:solidFill>
                  <a:srgbClr val="0000FF"/>
                </a:solidFill>
                <a:latin typeface="Times New Roman" panose="02020603050405020304" pitchFamily="18" charset="0"/>
                <a:cs typeface="Times New Roman" panose="02020603050405020304" pitchFamily="18" charset="0"/>
              </a:rPr>
              <a:t> (ДАП);</a:t>
            </a:r>
          </a:p>
          <a:p>
            <a:pPr marL="182563">
              <a:tabLst>
                <a:tab pos="712788" algn="l"/>
              </a:tabLst>
            </a:pPr>
            <a:r>
              <a:rPr lang="ru-RU" sz="3200" i="1" dirty="0">
                <a:solidFill>
                  <a:srgbClr val="0000FF"/>
                </a:solidFill>
                <a:latin typeface="Times New Roman" panose="02020603050405020304" pitchFamily="18" charset="0"/>
                <a:cs typeface="Times New Roman" panose="02020603050405020304" pitchFamily="18" charset="0"/>
              </a:rPr>
              <a:t>6. </a:t>
            </a:r>
            <a:r>
              <a:rPr lang="ru-RU" sz="3200" i="1" dirty="0" err="1" smtClean="0">
                <a:solidFill>
                  <a:srgbClr val="0000FF"/>
                </a:solidFill>
                <a:latin typeface="Times New Roman" panose="02020603050405020304" pitchFamily="18" charset="0"/>
                <a:cs typeface="Times New Roman" panose="02020603050405020304" pitchFamily="18" charset="0"/>
              </a:rPr>
              <a:t>Здавлення</a:t>
            </a:r>
            <a:r>
              <a:rPr lang="ru-RU" sz="3200" i="1" dirty="0" smtClean="0">
                <a:solidFill>
                  <a:srgbClr val="0000FF"/>
                </a:solidFill>
                <a:latin typeface="Times New Roman" panose="02020603050405020304" pitchFamily="18" charset="0"/>
                <a:cs typeface="Times New Roman" panose="02020603050405020304" pitchFamily="18" charset="0"/>
              </a:rPr>
              <a:t> </a:t>
            </a:r>
            <a:r>
              <a:rPr lang="ru-RU" sz="3200" i="1" dirty="0" err="1">
                <a:solidFill>
                  <a:srgbClr val="0000FF"/>
                </a:solidFill>
                <a:latin typeface="Times New Roman" panose="02020603050405020304" pitchFamily="18" charset="0"/>
                <a:cs typeface="Times New Roman" panose="02020603050405020304" pitchFamily="18" charset="0"/>
              </a:rPr>
              <a:t>мозку</a:t>
            </a:r>
            <a:r>
              <a:rPr lang="ru-RU" sz="3200" i="1" dirty="0">
                <a:solidFill>
                  <a:srgbClr val="0000FF"/>
                </a:solidFill>
                <a:latin typeface="Times New Roman" panose="02020603050405020304" pitchFamily="18" charset="0"/>
                <a:cs typeface="Times New Roman" panose="02020603050405020304" pitchFamily="18" charset="0"/>
              </a:rPr>
              <a:t>;</a:t>
            </a:r>
          </a:p>
          <a:p>
            <a:pPr marL="182563">
              <a:tabLst>
                <a:tab pos="712788" algn="l"/>
              </a:tabLst>
            </a:pPr>
            <a:r>
              <a:rPr lang="ru-RU" sz="3200" i="1" dirty="0">
                <a:solidFill>
                  <a:srgbClr val="0000FF"/>
                </a:solidFill>
                <a:latin typeface="Times New Roman" panose="02020603050405020304" pitchFamily="18" charset="0"/>
                <a:cs typeface="Times New Roman" panose="02020603050405020304" pitchFamily="18" charset="0"/>
              </a:rPr>
              <a:t>7. </a:t>
            </a:r>
            <a:r>
              <a:rPr lang="ru-RU" sz="3200" i="1" dirty="0" err="1">
                <a:solidFill>
                  <a:srgbClr val="0000FF"/>
                </a:solidFill>
                <a:latin typeface="Times New Roman" panose="02020603050405020304" pitchFamily="18" charset="0"/>
                <a:cs typeface="Times New Roman" panose="02020603050405020304" pitchFamily="18" charset="0"/>
              </a:rPr>
              <a:t>Здавлення</a:t>
            </a:r>
            <a:r>
              <a:rPr lang="ru-RU" sz="3200" i="1" dirty="0">
                <a:solidFill>
                  <a:srgbClr val="0000FF"/>
                </a:solidFill>
                <a:latin typeface="Times New Roman" panose="02020603050405020304" pitchFamily="18" charset="0"/>
                <a:cs typeface="Times New Roman" panose="02020603050405020304" pitchFamily="18" charset="0"/>
              </a:rPr>
              <a:t> </a:t>
            </a:r>
            <a:r>
              <a:rPr lang="ru-RU" sz="3200" i="1" dirty="0" err="1" smtClean="0">
                <a:solidFill>
                  <a:srgbClr val="0000FF"/>
                </a:solidFill>
                <a:latin typeface="Times New Roman" panose="02020603050405020304" pitchFamily="18" charset="0"/>
                <a:cs typeface="Times New Roman" panose="02020603050405020304" pitchFamily="18" charset="0"/>
              </a:rPr>
              <a:t>голови</a:t>
            </a:r>
            <a:r>
              <a:rPr lang="ru-RU" sz="3200" i="1" dirty="0" smtClean="0">
                <a:solidFill>
                  <a:srgbClr val="0000FF"/>
                </a:solidFill>
                <a:latin typeface="Times New Roman" panose="02020603050405020304" pitchFamily="18" charset="0"/>
                <a:cs typeface="Times New Roman" panose="02020603050405020304" pitchFamily="18" charset="0"/>
              </a:rPr>
              <a:t>.</a:t>
            </a:r>
            <a:endParaRPr lang="ru-RU" sz="3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676400" y="152400"/>
            <a:ext cx="7162800" cy="715963"/>
          </a:xfrm>
        </p:spPr>
        <p:txBody>
          <a:bodyPr/>
          <a:lstStyle/>
          <a:p>
            <a:r>
              <a:rPr lang="ru-RU" b="1" i="1" dirty="0" err="1" smtClean="0">
                <a:solidFill>
                  <a:srgbClr val="FF0000"/>
                </a:solidFill>
              </a:rPr>
              <a:t>Ступені</a:t>
            </a:r>
            <a:r>
              <a:rPr lang="ru-RU" b="1" i="1" dirty="0" smtClean="0">
                <a:solidFill>
                  <a:srgbClr val="FF0000"/>
                </a:solidFill>
              </a:rPr>
              <a:t> </a:t>
            </a:r>
            <a:r>
              <a:rPr lang="ru-RU" b="1" i="1" dirty="0" err="1">
                <a:solidFill>
                  <a:srgbClr val="FF0000"/>
                </a:solidFill>
              </a:rPr>
              <a:t>тяжкості</a:t>
            </a:r>
            <a:r>
              <a:rPr lang="ru-RU" b="1" i="1" dirty="0">
                <a:solidFill>
                  <a:srgbClr val="FF0000"/>
                </a:solidFill>
              </a:rPr>
              <a:t> ЧМТ</a:t>
            </a:r>
          </a:p>
        </p:txBody>
      </p:sp>
      <p:sp>
        <p:nvSpPr>
          <p:cNvPr id="173059" name="Rectangle 3"/>
          <p:cNvSpPr>
            <a:spLocks noGrp="1" noChangeArrowheads="1"/>
          </p:cNvSpPr>
          <p:nvPr>
            <p:ph idx="1"/>
          </p:nvPr>
        </p:nvSpPr>
        <p:spPr>
          <a:xfrm>
            <a:off x="533400" y="1066800"/>
            <a:ext cx="8458200" cy="5334000"/>
          </a:xfrm>
        </p:spPr>
        <p:txBody>
          <a:bodyPr>
            <a:normAutofit/>
          </a:bodyPr>
          <a:lstStyle/>
          <a:p>
            <a:pPr>
              <a:lnSpc>
                <a:spcPct val="90000"/>
              </a:lnSpc>
              <a:buFontTx/>
              <a:buNone/>
            </a:pPr>
            <a:r>
              <a:rPr lang="ru-RU" sz="2400" b="1" i="1" u="sng" dirty="0">
                <a:solidFill>
                  <a:srgbClr val="0000FF"/>
                </a:solidFill>
                <a:latin typeface="Times New Roman" pitchFamily="18" charset="0"/>
                <a:cs typeface="Times New Roman" pitchFamily="18" charset="0"/>
              </a:rPr>
              <a:t>Легка ЧМТ:</a:t>
            </a:r>
          </a:p>
          <a:p>
            <a:pPr>
              <a:lnSpc>
                <a:spcPct val="90000"/>
              </a:lnSpc>
              <a:buFontTx/>
              <a:buNone/>
            </a:pPr>
            <a:r>
              <a:rPr lang="ru-RU" sz="2400" dirty="0" err="1">
                <a:solidFill>
                  <a:srgbClr val="0000FF"/>
                </a:solidFill>
                <a:latin typeface="Times New Roman" pitchFamily="18" charset="0"/>
                <a:cs typeface="Times New Roman" pitchFamily="18" charset="0"/>
              </a:rPr>
              <a:t>Струс</a:t>
            </a:r>
            <a:r>
              <a:rPr lang="ru-RU" sz="2400" dirty="0">
                <a:solidFill>
                  <a:srgbClr val="0000FF"/>
                </a:solidFill>
                <a:latin typeface="Times New Roman" pitchFamily="18" charset="0"/>
                <a:cs typeface="Times New Roman" pitchFamily="18" charset="0"/>
              </a:rPr>
              <a:t> головного </a:t>
            </a:r>
            <a:r>
              <a:rPr lang="ru-RU" sz="2400" dirty="0" err="1">
                <a:solidFill>
                  <a:srgbClr val="0000FF"/>
                </a:solidFill>
                <a:latin typeface="Times New Roman" pitchFamily="18" charset="0"/>
                <a:cs typeface="Times New Roman" pitchFamily="18" charset="0"/>
              </a:rPr>
              <a:t>мозку</a:t>
            </a:r>
            <a:r>
              <a:rPr lang="ru-RU" sz="2400" dirty="0">
                <a:solidFill>
                  <a:srgbClr val="0000FF"/>
                </a:solidFill>
                <a:latin typeface="Times New Roman" pitchFamily="18" charset="0"/>
                <a:cs typeface="Times New Roman" pitchFamily="18" charset="0"/>
              </a:rPr>
              <a:t>;</a:t>
            </a:r>
          </a:p>
          <a:p>
            <a:pPr>
              <a:lnSpc>
                <a:spcPct val="90000"/>
              </a:lnSpc>
              <a:buFontTx/>
              <a:buNone/>
            </a:pPr>
            <a:r>
              <a:rPr lang="ru-RU" sz="2400" dirty="0" err="1" smtClean="0">
                <a:solidFill>
                  <a:srgbClr val="0000FF"/>
                </a:solidFill>
                <a:latin typeface="Times New Roman" pitchFamily="18" charset="0"/>
                <a:cs typeface="Times New Roman" pitchFamily="18" charset="0"/>
              </a:rPr>
              <a:t>Забиття</a:t>
            </a:r>
            <a:r>
              <a:rPr lang="ru-RU" sz="2400" dirty="0" smtClean="0">
                <a:solidFill>
                  <a:srgbClr val="0000FF"/>
                </a:solidFill>
                <a:latin typeface="Times New Roman" pitchFamily="18" charset="0"/>
                <a:cs typeface="Times New Roman" pitchFamily="18" charset="0"/>
              </a:rPr>
              <a:t> </a:t>
            </a:r>
            <a:r>
              <a:rPr lang="ru-RU" sz="2400" dirty="0">
                <a:solidFill>
                  <a:srgbClr val="0000FF"/>
                </a:solidFill>
                <a:latin typeface="Times New Roman" pitchFamily="18" charset="0"/>
                <a:cs typeface="Times New Roman" pitchFamily="18" charset="0"/>
              </a:rPr>
              <a:t>головного </a:t>
            </a:r>
            <a:r>
              <a:rPr lang="ru-RU" sz="2400" dirty="0" err="1">
                <a:solidFill>
                  <a:srgbClr val="0000FF"/>
                </a:solidFill>
                <a:latin typeface="Times New Roman" pitchFamily="18" charset="0"/>
                <a:cs typeface="Times New Roman" pitchFamily="18" charset="0"/>
              </a:rPr>
              <a:t>мозку</a:t>
            </a:r>
            <a:r>
              <a:rPr lang="ru-RU" sz="2400" dirty="0">
                <a:solidFill>
                  <a:srgbClr val="0000FF"/>
                </a:solidFill>
                <a:latin typeface="Times New Roman" pitchFamily="18" charset="0"/>
                <a:cs typeface="Times New Roman" pitchFamily="18" charset="0"/>
              </a:rPr>
              <a:t> легкого </a:t>
            </a:r>
            <a:r>
              <a:rPr lang="ru-RU" sz="2400" dirty="0" err="1" smtClean="0">
                <a:solidFill>
                  <a:srgbClr val="0000FF"/>
                </a:solidFill>
                <a:latin typeface="Times New Roman" pitchFamily="18" charset="0"/>
                <a:cs typeface="Times New Roman" pitchFamily="18" charset="0"/>
              </a:rPr>
              <a:t>ступеня</a:t>
            </a:r>
            <a:endParaRPr lang="ru-RU" sz="2400" b="1" i="1" u="sng" dirty="0">
              <a:solidFill>
                <a:srgbClr val="0000FF"/>
              </a:solidFill>
              <a:latin typeface="Times New Roman" pitchFamily="18" charset="0"/>
              <a:cs typeface="Times New Roman" pitchFamily="18" charset="0"/>
            </a:endParaRPr>
          </a:p>
          <a:p>
            <a:pPr>
              <a:lnSpc>
                <a:spcPct val="90000"/>
              </a:lnSpc>
              <a:buFontTx/>
              <a:buNone/>
            </a:pPr>
            <a:r>
              <a:rPr lang="ru-RU" sz="2400" b="1" i="1" u="sng" dirty="0">
                <a:solidFill>
                  <a:srgbClr val="0000FF"/>
                </a:solidFill>
                <a:latin typeface="Times New Roman" pitchFamily="18" charset="0"/>
                <a:cs typeface="Times New Roman" pitchFamily="18" charset="0"/>
              </a:rPr>
              <a:t>ЧМТ </a:t>
            </a:r>
            <a:r>
              <a:rPr lang="ru-RU" sz="2400" b="1" i="1" u="sng" dirty="0" err="1">
                <a:solidFill>
                  <a:srgbClr val="0000FF"/>
                </a:solidFill>
                <a:latin typeface="Times New Roman" pitchFamily="18" charset="0"/>
                <a:cs typeface="Times New Roman" pitchFamily="18" charset="0"/>
              </a:rPr>
              <a:t>середнього</a:t>
            </a:r>
            <a:r>
              <a:rPr lang="ru-RU" sz="2400" b="1" i="1" u="sng" dirty="0">
                <a:solidFill>
                  <a:srgbClr val="0000FF"/>
                </a:solidFill>
                <a:latin typeface="Times New Roman" pitchFamily="18" charset="0"/>
                <a:cs typeface="Times New Roman" pitchFamily="18" charset="0"/>
              </a:rPr>
              <a:t> </a:t>
            </a:r>
            <a:r>
              <a:rPr lang="ru-RU" sz="2400" b="1" i="1" u="sng" dirty="0" err="1">
                <a:solidFill>
                  <a:srgbClr val="0000FF"/>
                </a:solidFill>
                <a:latin typeface="Times New Roman" pitchFamily="18" charset="0"/>
                <a:cs typeface="Times New Roman" pitchFamily="18" charset="0"/>
              </a:rPr>
              <a:t>ступеня</a:t>
            </a:r>
            <a:r>
              <a:rPr lang="ru-RU" sz="2400" b="1" i="1" u="sng" dirty="0">
                <a:solidFill>
                  <a:srgbClr val="0000FF"/>
                </a:solidFill>
                <a:latin typeface="Times New Roman" pitchFamily="18" charset="0"/>
                <a:cs typeface="Times New Roman" pitchFamily="18" charset="0"/>
              </a:rPr>
              <a:t> </a:t>
            </a:r>
            <a:r>
              <a:rPr lang="ru-RU" sz="2400" b="1" i="1" u="sng" dirty="0" err="1">
                <a:solidFill>
                  <a:srgbClr val="0000FF"/>
                </a:solidFill>
                <a:latin typeface="Times New Roman" pitchFamily="18" charset="0"/>
                <a:cs typeface="Times New Roman" pitchFamily="18" charset="0"/>
              </a:rPr>
              <a:t>тяжкості</a:t>
            </a:r>
            <a:r>
              <a:rPr lang="ru-RU" sz="2400" b="1" i="1" u="sng" dirty="0">
                <a:solidFill>
                  <a:srgbClr val="0000FF"/>
                </a:solidFill>
                <a:latin typeface="Times New Roman" pitchFamily="18" charset="0"/>
                <a:cs typeface="Times New Roman" pitchFamily="18" charset="0"/>
              </a:rPr>
              <a:t>:</a:t>
            </a:r>
          </a:p>
          <a:p>
            <a:pPr>
              <a:lnSpc>
                <a:spcPct val="90000"/>
              </a:lnSpc>
              <a:buFontTx/>
              <a:buNone/>
            </a:pPr>
            <a:r>
              <a:rPr lang="ru-RU" sz="2400" dirty="0" err="1" smtClean="0">
                <a:solidFill>
                  <a:srgbClr val="0000FF"/>
                </a:solidFill>
                <a:latin typeface="Times New Roman" pitchFamily="18" charset="0"/>
                <a:cs typeface="Times New Roman" pitchFamily="18" charset="0"/>
              </a:rPr>
              <a:t>Забиття</a:t>
            </a:r>
            <a:r>
              <a:rPr lang="ru-RU" sz="2400" dirty="0" smtClean="0">
                <a:solidFill>
                  <a:srgbClr val="0000FF"/>
                </a:solidFill>
                <a:latin typeface="Times New Roman" pitchFamily="18" charset="0"/>
                <a:cs typeface="Times New Roman" pitchFamily="18" charset="0"/>
              </a:rPr>
              <a:t> </a:t>
            </a:r>
            <a:r>
              <a:rPr lang="ru-RU" sz="2400" dirty="0">
                <a:solidFill>
                  <a:srgbClr val="0000FF"/>
                </a:solidFill>
                <a:latin typeface="Times New Roman" pitchFamily="18" charset="0"/>
                <a:cs typeface="Times New Roman" pitchFamily="18" charset="0"/>
              </a:rPr>
              <a:t>головного </a:t>
            </a:r>
            <a:r>
              <a:rPr lang="ru-RU" sz="2400" dirty="0" err="1">
                <a:solidFill>
                  <a:srgbClr val="0000FF"/>
                </a:solidFill>
                <a:latin typeface="Times New Roman" pitchFamily="18" charset="0"/>
                <a:cs typeface="Times New Roman" pitchFamily="18" charset="0"/>
              </a:rPr>
              <a:t>мозку</a:t>
            </a:r>
            <a:r>
              <a:rPr lang="ru-RU" sz="2400" dirty="0">
                <a:solidFill>
                  <a:srgbClr val="0000FF"/>
                </a:solidFill>
                <a:latin typeface="Times New Roman" pitchFamily="18" charset="0"/>
                <a:cs typeface="Times New Roman" pitchFamily="18" charset="0"/>
              </a:rPr>
              <a:t> </a:t>
            </a:r>
            <a:r>
              <a:rPr lang="ru-RU" sz="2400" dirty="0" err="1">
                <a:solidFill>
                  <a:srgbClr val="0000FF"/>
                </a:solidFill>
                <a:latin typeface="Times New Roman" pitchFamily="18" charset="0"/>
                <a:cs typeface="Times New Roman" pitchFamily="18" charset="0"/>
              </a:rPr>
              <a:t>середнього</a:t>
            </a:r>
            <a:r>
              <a:rPr lang="ru-RU" sz="2400" dirty="0">
                <a:solidFill>
                  <a:srgbClr val="0000FF"/>
                </a:solidFill>
                <a:latin typeface="Times New Roman" pitchFamily="18" charset="0"/>
                <a:cs typeface="Times New Roman" pitchFamily="18" charset="0"/>
              </a:rPr>
              <a:t> </a:t>
            </a:r>
            <a:r>
              <a:rPr lang="ru-RU" sz="2400" dirty="0" err="1" smtClean="0">
                <a:solidFill>
                  <a:srgbClr val="0000FF"/>
                </a:solidFill>
                <a:latin typeface="Times New Roman" pitchFamily="18" charset="0"/>
                <a:cs typeface="Times New Roman" pitchFamily="18" charset="0"/>
              </a:rPr>
              <a:t>ступеня</a:t>
            </a:r>
            <a:endParaRPr lang="ru-RU" sz="2400" dirty="0">
              <a:solidFill>
                <a:srgbClr val="0000FF"/>
              </a:solidFill>
              <a:latin typeface="Times New Roman" pitchFamily="18" charset="0"/>
              <a:cs typeface="Times New Roman" pitchFamily="18" charset="0"/>
            </a:endParaRPr>
          </a:p>
          <a:p>
            <a:pPr>
              <a:lnSpc>
                <a:spcPct val="90000"/>
              </a:lnSpc>
              <a:buFontTx/>
              <a:buNone/>
            </a:pPr>
            <a:r>
              <a:rPr lang="ru-RU" sz="2400" b="1" i="1" u="sng" dirty="0" err="1">
                <a:solidFill>
                  <a:srgbClr val="0000FF"/>
                </a:solidFill>
                <a:latin typeface="Times New Roman" pitchFamily="18" charset="0"/>
                <a:cs typeface="Times New Roman" pitchFamily="18" charset="0"/>
              </a:rPr>
              <a:t>Важка</a:t>
            </a:r>
            <a:r>
              <a:rPr lang="ru-RU" sz="2400" b="1" i="1" u="sng" dirty="0">
                <a:solidFill>
                  <a:srgbClr val="0000FF"/>
                </a:solidFill>
                <a:latin typeface="Times New Roman" pitchFamily="18" charset="0"/>
                <a:cs typeface="Times New Roman" pitchFamily="18" charset="0"/>
              </a:rPr>
              <a:t> ЧМТ:</a:t>
            </a:r>
          </a:p>
          <a:p>
            <a:pPr>
              <a:lnSpc>
                <a:spcPct val="90000"/>
              </a:lnSpc>
              <a:buFontTx/>
              <a:buNone/>
            </a:pPr>
            <a:r>
              <a:rPr lang="ru-RU" sz="2400" dirty="0" err="1" smtClean="0">
                <a:solidFill>
                  <a:srgbClr val="0000FF"/>
                </a:solidFill>
                <a:latin typeface="Times New Roman" pitchFamily="18" charset="0"/>
                <a:cs typeface="Times New Roman" pitchFamily="18" charset="0"/>
              </a:rPr>
              <a:t>Забиття</a:t>
            </a:r>
            <a:r>
              <a:rPr lang="ru-RU" sz="2400" dirty="0" smtClean="0">
                <a:solidFill>
                  <a:srgbClr val="0000FF"/>
                </a:solidFill>
                <a:latin typeface="Times New Roman" pitchFamily="18" charset="0"/>
                <a:cs typeface="Times New Roman" pitchFamily="18" charset="0"/>
              </a:rPr>
              <a:t> </a:t>
            </a:r>
            <a:r>
              <a:rPr lang="ru-RU" sz="2400" dirty="0">
                <a:solidFill>
                  <a:srgbClr val="0000FF"/>
                </a:solidFill>
                <a:latin typeface="Times New Roman" pitchFamily="18" charset="0"/>
                <a:cs typeface="Times New Roman" pitchFamily="18" charset="0"/>
              </a:rPr>
              <a:t>головного </a:t>
            </a:r>
            <a:r>
              <a:rPr lang="ru-RU" sz="2400" dirty="0" err="1">
                <a:solidFill>
                  <a:srgbClr val="0000FF"/>
                </a:solidFill>
                <a:latin typeface="Times New Roman" pitchFamily="18" charset="0"/>
                <a:cs typeface="Times New Roman" pitchFamily="18" charset="0"/>
              </a:rPr>
              <a:t>мозку</a:t>
            </a:r>
            <a:r>
              <a:rPr lang="ru-RU" sz="2400" dirty="0">
                <a:solidFill>
                  <a:srgbClr val="0000FF"/>
                </a:solidFill>
                <a:latin typeface="Times New Roman" pitchFamily="18" charset="0"/>
                <a:cs typeface="Times New Roman" pitchFamily="18" charset="0"/>
              </a:rPr>
              <a:t> </a:t>
            </a:r>
            <a:r>
              <a:rPr lang="ru-RU" sz="2400" dirty="0" err="1" smtClean="0">
                <a:solidFill>
                  <a:srgbClr val="0000FF"/>
                </a:solidFill>
                <a:latin typeface="Times New Roman" pitchFamily="18" charset="0"/>
                <a:cs typeface="Times New Roman" pitchFamily="18" charset="0"/>
              </a:rPr>
              <a:t>важкого</a:t>
            </a:r>
            <a:r>
              <a:rPr lang="ru-RU" sz="2400" dirty="0" smtClean="0">
                <a:solidFill>
                  <a:srgbClr val="0000FF"/>
                </a:solidFill>
                <a:latin typeface="Times New Roman" pitchFamily="18" charset="0"/>
                <a:cs typeface="Times New Roman" pitchFamily="18" charset="0"/>
              </a:rPr>
              <a:t> </a:t>
            </a:r>
            <a:r>
              <a:rPr lang="ru-RU" sz="2400" dirty="0" err="1">
                <a:solidFill>
                  <a:srgbClr val="0000FF"/>
                </a:solidFill>
                <a:latin typeface="Times New Roman" pitchFamily="18" charset="0"/>
                <a:cs typeface="Times New Roman" pitchFamily="18" charset="0"/>
              </a:rPr>
              <a:t>ступеня</a:t>
            </a:r>
            <a:r>
              <a:rPr lang="ru-RU" sz="2400" dirty="0">
                <a:solidFill>
                  <a:srgbClr val="0000FF"/>
                </a:solidFill>
                <a:latin typeface="Times New Roman" pitchFamily="18" charset="0"/>
                <a:cs typeface="Times New Roman" pitchFamily="18" charset="0"/>
              </a:rPr>
              <a:t>;</a:t>
            </a:r>
          </a:p>
          <a:p>
            <a:pPr>
              <a:lnSpc>
                <a:spcPct val="90000"/>
              </a:lnSpc>
              <a:buFontTx/>
              <a:buNone/>
            </a:pPr>
            <a:r>
              <a:rPr lang="ru-RU" sz="2400" dirty="0" err="1">
                <a:solidFill>
                  <a:srgbClr val="0000FF"/>
                </a:solidFill>
                <a:latin typeface="Times New Roman" pitchFamily="18" charset="0"/>
                <a:cs typeface="Times New Roman" pitchFamily="18" charset="0"/>
              </a:rPr>
              <a:t>Здавлення</a:t>
            </a:r>
            <a:r>
              <a:rPr lang="ru-RU" sz="2400" dirty="0">
                <a:solidFill>
                  <a:srgbClr val="0000FF"/>
                </a:solidFill>
                <a:latin typeface="Times New Roman" pitchFamily="18" charset="0"/>
                <a:cs typeface="Times New Roman" pitchFamily="18" charset="0"/>
              </a:rPr>
              <a:t> головного </a:t>
            </a:r>
            <a:r>
              <a:rPr lang="ru-RU" sz="2400" dirty="0" err="1">
                <a:solidFill>
                  <a:srgbClr val="0000FF"/>
                </a:solidFill>
                <a:latin typeface="Times New Roman" pitchFamily="18" charset="0"/>
                <a:cs typeface="Times New Roman" pitchFamily="18" charset="0"/>
              </a:rPr>
              <a:t>мозку</a:t>
            </a:r>
            <a:r>
              <a:rPr lang="ru-RU" sz="2400" dirty="0">
                <a:solidFill>
                  <a:srgbClr val="0000FF"/>
                </a:solidFill>
                <a:latin typeface="Times New Roman" pitchFamily="18" charset="0"/>
                <a:cs typeface="Times New Roman" pitchFamily="18" charset="0"/>
              </a:rPr>
              <a:t>;</a:t>
            </a:r>
          </a:p>
          <a:p>
            <a:pPr>
              <a:lnSpc>
                <a:spcPct val="90000"/>
              </a:lnSpc>
              <a:buFontTx/>
              <a:buNone/>
            </a:pPr>
            <a:r>
              <a:rPr lang="ru-RU" sz="2400" dirty="0" err="1">
                <a:solidFill>
                  <a:srgbClr val="0000FF"/>
                </a:solidFill>
                <a:latin typeface="Times New Roman" pitchFamily="18" charset="0"/>
                <a:cs typeface="Times New Roman" pitchFamily="18" charset="0"/>
              </a:rPr>
              <a:t>Дифузне</a:t>
            </a:r>
            <a:r>
              <a:rPr lang="ru-RU" sz="2400" dirty="0">
                <a:solidFill>
                  <a:srgbClr val="0000FF"/>
                </a:solidFill>
                <a:latin typeface="Times New Roman" pitchFamily="18" charset="0"/>
                <a:cs typeface="Times New Roman" pitchFamily="18" charset="0"/>
              </a:rPr>
              <a:t> аксональное </a:t>
            </a:r>
            <a:r>
              <a:rPr lang="ru-RU" sz="2400" dirty="0" err="1">
                <a:solidFill>
                  <a:srgbClr val="0000FF"/>
                </a:solidFill>
                <a:latin typeface="Times New Roman" pitchFamily="18" charset="0"/>
                <a:cs typeface="Times New Roman" pitchFamily="18" charset="0"/>
              </a:rPr>
              <a:t>пошкодження</a:t>
            </a:r>
            <a:r>
              <a:rPr lang="ru-RU" sz="2400" dirty="0">
                <a:solidFill>
                  <a:srgbClr val="0000FF"/>
                </a:solidFill>
                <a:latin typeface="Times New Roman" pitchFamily="18" charset="0"/>
                <a:cs typeface="Times New Roman" pitchFamily="18" charset="0"/>
              </a:rPr>
              <a:t>;</a:t>
            </a:r>
          </a:p>
          <a:p>
            <a:pPr>
              <a:lnSpc>
                <a:spcPct val="90000"/>
              </a:lnSpc>
              <a:buFontTx/>
              <a:buNone/>
            </a:pPr>
            <a:r>
              <a:rPr lang="ru-RU" sz="2400" dirty="0" err="1" smtClean="0">
                <a:solidFill>
                  <a:srgbClr val="0000FF"/>
                </a:solidFill>
                <a:latin typeface="Times New Roman" pitchFamily="18" charset="0"/>
                <a:cs typeface="Times New Roman" pitchFamily="18" charset="0"/>
              </a:rPr>
              <a:t>Здавлення</a:t>
            </a:r>
            <a:r>
              <a:rPr lang="ru-RU" sz="2400" dirty="0" smtClean="0">
                <a:solidFill>
                  <a:srgbClr val="0000FF"/>
                </a:solidFill>
                <a:latin typeface="Times New Roman" pitchFamily="18" charset="0"/>
                <a:cs typeface="Times New Roman" pitchFamily="18" charset="0"/>
              </a:rPr>
              <a:t> </a:t>
            </a:r>
            <a:r>
              <a:rPr lang="ru-RU" sz="2400" dirty="0" err="1" smtClean="0">
                <a:solidFill>
                  <a:srgbClr val="0000FF"/>
                </a:solidFill>
                <a:latin typeface="Times New Roman" pitchFamily="18" charset="0"/>
                <a:cs typeface="Times New Roman" pitchFamily="18" charset="0"/>
              </a:rPr>
              <a:t>голови</a:t>
            </a:r>
            <a:r>
              <a:rPr lang="ru-RU" sz="2400" dirty="0" smtClean="0">
                <a:solidFill>
                  <a:srgbClr val="0000FF"/>
                </a:solidFill>
                <a:latin typeface="Times New Roman" pitchFamily="18" charset="0"/>
                <a:cs typeface="Times New Roman" pitchFamily="18" charset="0"/>
              </a:rPr>
              <a:t>.</a:t>
            </a:r>
            <a:endParaRPr lang="ru-RU" sz="24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0"/>
            <a:ext cx="8001000" cy="609600"/>
          </a:xfrm>
        </p:spPr>
        <p:txBody>
          <a:bodyPr>
            <a:normAutofit fontScale="90000"/>
          </a:bodyPr>
          <a:lstStyle/>
          <a:p>
            <a:r>
              <a:rPr lang="ru-RU" sz="3600" b="1" i="1" dirty="0" err="1" smtClean="0">
                <a:solidFill>
                  <a:srgbClr val="FF0000"/>
                </a:solidFill>
                <a:effectLst>
                  <a:outerShdw blurRad="38100" dist="38100" dir="2700000" algn="tl">
                    <a:srgbClr val="C0C0C0"/>
                  </a:outerShdw>
                </a:effectLst>
              </a:rPr>
              <a:t>Ступені</a:t>
            </a:r>
            <a:r>
              <a:rPr lang="ru-RU" sz="3600" b="1" i="1" dirty="0" smtClean="0">
                <a:solidFill>
                  <a:srgbClr val="FF0000"/>
                </a:solidFill>
                <a:effectLst>
                  <a:outerShdw blurRad="38100" dist="38100" dir="2700000" algn="tl">
                    <a:srgbClr val="C0C0C0"/>
                  </a:outerShdw>
                </a:effectLst>
              </a:rPr>
              <a:t> </a:t>
            </a:r>
            <a:r>
              <a:rPr lang="ru-RU" sz="3600" b="1" i="1" dirty="0" err="1">
                <a:solidFill>
                  <a:srgbClr val="FF0000"/>
                </a:solidFill>
                <a:effectLst>
                  <a:outerShdw blurRad="38100" dist="38100" dir="2700000" algn="tl">
                    <a:srgbClr val="C0C0C0"/>
                  </a:outerShdw>
                </a:effectLst>
              </a:rPr>
              <a:t>порушення</a:t>
            </a:r>
            <a:r>
              <a:rPr lang="ru-RU" sz="3600" b="1" i="1" dirty="0">
                <a:solidFill>
                  <a:srgbClr val="FF0000"/>
                </a:solidFill>
                <a:effectLst>
                  <a:outerShdw blurRad="38100" dist="38100" dir="2700000" algn="tl">
                    <a:srgbClr val="C0C0C0"/>
                  </a:outerShdw>
                </a:effectLst>
              </a:rPr>
              <a:t> </a:t>
            </a:r>
            <a:r>
              <a:rPr lang="ru-RU" sz="3600" b="1" i="1" dirty="0" err="1">
                <a:solidFill>
                  <a:srgbClr val="FF0000"/>
                </a:solidFill>
                <a:effectLst>
                  <a:outerShdw blurRad="38100" dist="38100" dir="2700000" algn="tl">
                    <a:srgbClr val="C0C0C0"/>
                  </a:outerShdw>
                </a:effectLst>
              </a:rPr>
              <a:t>свідомості</a:t>
            </a:r>
            <a:endParaRPr lang="ru-RU" sz="3600" b="1" i="1" dirty="0">
              <a:solidFill>
                <a:srgbClr val="FF0000"/>
              </a:solidFill>
              <a:effectLst>
                <a:outerShdw blurRad="38100" dist="38100" dir="2700000" algn="tl">
                  <a:srgbClr val="C0C0C0"/>
                </a:outerShdw>
              </a:effectLst>
            </a:endParaRPr>
          </a:p>
        </p:txBody>
      </p:sp>
      <p:sp>
        <p:nvSpPr>
          <p:cNvPr id="129028" name="Rectangle 4"/>
          <p:cNvSpPr>
            <a:spLocks noChangeArrowheads="1"/>
          </p:cNvSpPr>
          <p:nvPr/>
        </p:nvSpPr>
        <p:spPr bwMode="auto">
          <a:xfrm>
            <a:off x="304800" y="843469"/>
            <a:ext cx="4419600" cy="5509200"/>
          </a:xfrm>
          <a:prstGeom prst="rect">
            <a:avLst/>
          </a:prstGeom>
          <a:noFill/>
          <a:ln w="9525">
            <a:noFill/>
            <a:miter lim="800000"/>
            <a:headEnd/>
            <a:tailEnd/>
          </a:ln>
          <a:effectLst/>
        </p:spPr>
        <p:txBody>
          <a:bodyPr wrap="square" anchor="ctr">
            <a:spAutoFit/>
          </a:bodyPr>
          <a:lstStyle/>
          <a:p>
            <a:pPr>
              <a:tabLst>
                <a:tab pos="457200" algn="l"/>
              </a:tabLst>
            </a:pPr>
            <a:r>
              <a:rPr lang="ru-RU" sz="3200" i="1" dirty="0" err="1" smtClean="0">
                <a:solidFill>
                  <a:srgbClr val="0000FF"/>
                </a:solidFill>
              </a:rPr>
              <a:t>О.М.Коновалов</a:t>
            </a:r>
            <a:r>
              <a:rPr lang="ru-RU" sz="3200" i="1" dirty="0" smtClean="0">
                <a:solidFill>
                  <a:srgbClr val="0000FF"/>
                </a:solidFill>
              </a:rPr>
              <a:t> </a:t>
            </a:r>
            <a:r>
              <a:rPr lang="ru-RU" sz="3200" i="1" dirty="0">
                <a:solidFill>
                  <a:srgbClr val="0000FF"/>
                </a:solidFill>
              </a:rPr>
              <a:t>з </a:t>
            </a:r>
            <a:r>
              <a:rPr lang="ru-RU" sz="3200" i="1" dirty="0" err="1">
                <a:solidFill>
                  <a:srgbClr val="0000FF"/>
                </a:solidFill>
              </a:rPr>
              <a:t>співавт</a:t>
            </a:r>
            <a:r>
              <a:rPr lang="ru-RU" sz="3200" i="1" dirty="0">
                <a:solidFill>
                  <a:srgbClr val="0000FF"/>
                </a:solidFill>
              </a:rPr>
              <a:t>. (1998) </a:t>
            </a:r>
            <a:r>
              <a:rPr lang="ru-RU" sz="3200" i="1" dirty="0" err="1">
                <a:solidFill>
                  <a:srgbClr val="0000FF"/>
                </a:solidFill>
              </a:rPr>
              <a:t>виділили</a:t>
            </a:r>
            <a:r>
              <a:rPr lang="ru-RU" sz="3200" i="1" dirty="0">
                <a:solidFill>
                  <a:srgbClr val="0000FF"/>
                </a:solidFill>
              </a:rPr>
              <a:t> </a:t>
            </a:r>
            <a:r>
              <a:rPr lang="ru-RU" sz="3200" i="1" dirty="0" err="1">
                <a:solidFill>
                  <a:srgbClr val="0000FF"/>
                </a:solidFill>
              </a:rPr>
              <a:t>сім</a:t>
            </a:r>
            <a:r>
              <a:rPr lang="ru-RU" sz="3200" i="1" dirty="0">
                <a:solidFill>
                  <a:srgbClr val="0000FF"/>
                </a:solidFill>
              </a:rPr>
              <a:t> </a:t>
            </a:r>
            <a:r>
              <a:rPr lang="ru-RU" sz="3200" i="1" dirty="0" err="1">
                <a:solidFill>
                  <a:srgbClr val="0000FF"/>
                </a:solidFill>
              </a:rPr>
              <a:t>градацій</a:t>
            </a:r>
            <a:r>
              <a:rPr lang="ru-RU" sz="3200" i="1" dirty="0">
                <a:solidFill>
                  <a:srgbClr val="0000FF"/>
                </a:solidFill>
              </a:rPr>
              <a:t> стану </a:t>
            </a:r>
            <a:r>
              <a:rPr lang="ru-RU" sz="3200" i="1" dirty="0" err="1">
                <a:solidFill>
                  <a:srgbClr val="0000FF"/>
                </a:solidFill>
              </a:rPr>
              <a:t>свідомості</a:t>
            </a:r>
            <a:r>
              <a:rPr lang="ru-RU" sz="3200" i="1" dirty="0">
                <a:solidFill>
                  <a:srgbClr val="0000FF"/>
                </a:solidFill>
              </a:rPr>
              <a:t>:</a:t>
            </a:r>
          </a:p>
          <a:p>
            <a:pPr>
              <a:tabLst>
                <a:tab pos="457200" algn="l"/>
              </a:tabLst>
            </a:pPr>
            <a:r>
              <a:rPr lang="ru-RU" sz="3200" i="1" dirty="0" smtClean="0">
                <a:solidFill>
                  <a:srgbClr val="0000FF"/>
                </a:solidFill>
              </a:rPr>
              <a:t>Ясна</a:t>
            </a:r>
            <a:r>
              <a:rPr lang="ru-RU" sz="3200" i="1" dirty="0">
                <a:solidFill>
                  <a:srgbClr val="0000FF"/>
                </a:solidFill>
              </a:rPr>
              <a:t>;</a:t>
            </a:r>
          </a:p>
          <a:p>
            <a:pPr>
              <a:tabLst>
                <a:tab pos="457200" algn="l"/>
              </a:tabLst>
            </a:pPr>
            <a:r>
              <a:rPr lang="ru-RU" sz="3200" i="1" dirty="0" err="1">
                <a:solidFill>
                  <a:srgbClr val="0000FF"/>
                </a:solidFill>
              </a:rPr>
              <a:t>Оглушення</a:t>
            </a:r>
            <a:r>
              <a:rPr lang="ru-RU" sz="3200" i="1" dirty="0">
                <a:solidFill>
                  <a:srgbClr val="0000FF"/>
                </a:solidFill>
              </a:rPr>
              <a:t> </a:t>
            </a:r>
            <a:r>
              <a:rPr lang="ru-RU" sz="3200" i="1" dirty="0" err="1">
                <a:solidFill>
                  <a:srgbClr val="0000FF"/>
                </a:solidFill>
              </a:rPr>
              <a:t>помірне</a:t>
            </a:r>
            <a:r>
              <a:rPr lang="ru-RU" sz="3200" i="1" dirty="0">
                <a:solidFill>
                  <a:srgbClr val="0000FF"/>
                </a:solidFill>
              </a:rPr>
              <a:t>;</a:t>
            </a:r>
          </a:p>
          <a:p>
            <a:pPr>
              <a:tabLst>
                <a:tab pos="457200" algn="l"/>
              </a:tabLst>
            </a:pPr>
            <a:r>
              <a:rPr lang="ru-RU" sz="3200" i="1" dirty="0" err="1">
                <a:solidFill>
                  <a:srgbClr val="0000FF"/>
                </a:solidFill>
              </a:rPr>
              <a:t>Оглушення</a:t>
            </a:r>
            <a:r>
              <a:rPr lang="ru-RU" sz="3200" i="1" dirty="0">
                <a:solidFill>
                  <a:srgbClr val="0000FF"/>
                </a:solidFill>
              </a:rPr>
              <a:t> </a:t>
            </a:r>
            <a:r>
              <a:rPr lang="ru-RU" sz="3200" i="1" dirty="0" err="1">
                <a:solidFill>
                  <a:srgbClr val="0000FF"/>
                </a:solidFill>
              </a:rPr>
              <a:t>глибоке</a:t>
            </a:r>
            <a:r>
              <a:rPr lang="ru-RU" sz="3200" i="1" dirty="0">
                <a:solidFill>
                  <a:srgbClr val="0000FF"/>
                </a:solidFill>
              </a:rPr>
              <a:t>;</a:t>
            </a:r>
          </a:p>
          <a:p>
            <a:pPr>
              <a:tabLst>
                <a:tab pos="457200" algn="l"/>
              </a:tabLst>
            </a:pPr>
            <a:r>
              <a:rPr lang="ru-RU" sz="3200" i="1" dirty="0" smtClean="0">
                <a:solidFill>
                  <a:srgbClr val="0000FF"/>
                </a:solidFill>
              </a:rPr>
              <a:t>Сопор</a:t>
            </a:r>
            <a:r>
              <a:rPr lang="ru-RU" sz="3200" i="1" dirty="0">
                <a:solidFill>
                  <a:srgbClr val="0000FF"/>
                </a:solidFill>
              </a:rPr>
              <a:t>;</a:t>
            </a:r>
          </a:p>
          <a:p>
            <a:pPr>
              <a:tabLst>
                <a:tab pos="457200" algn="l"/>
              </a:tabLst>
            </a:pPr>
            <a:r>
              <a:rPr lang="ru-RU" sz="3200" i="1" dirty="0">
                <a:solidFill>
                  <a:srgbClr val="0000FF"/>
                </a:solidFill>
              </a:rPr>
              <a:t>Кома </a:t>
            </a:r>
            <a:r>
              <a:rPr lang="ru-RU" sz="3200" i="1" dirty="0" err="1">
                <a:solidFill>
                  <a:srgbClr val="0000FF"/>
                </a:solidFill>
              </a:rPr>
              <a:t>помірна</a:t>
            </a:r>
            <a:r>
              <a:rPr lang="ru-RU" sz="3200" i="1" dirty="0">
                <a:solidFill>
                  <a:srgbClr val="0000FF"/>
                </a:solidFill>
              </a:rPr>
              <a:t>;</a:t>
            </a:r>
          </a:p>
          <a:p>
            <a:pPr>
              <a:tabLst>
                <a:tab pos="457200" algn="l"/>
              </a:tabLst>
            </a:pPr>
            <a:r>
              <a:rPr lang="ru-RU" sz="3200" i="1" dirty="0">
                <a:solidFill>
                  <a:srgbClr val="0000FF"/>
                </a:solidFill>
              </a:rPr>
              <a:t>Кома </a:t>
            </a:r>
            <a:r>
              <a:rPr lang="ru-RU" sz="3200" i="1" dirty="0" err="1">
                <a:solidFill>
                  <a:srgbClr val="0000FF"/>
                </a:solidFill>
              </a:rPr>
              <a:t>глибока</a:t>
            </a:r>
            <a:r>
              <a:rPr lang="ru-RU" sz="3200" i="1" dirty="0">
                <a:solidFill>
                  <a:srgbClr val="0000FF"/>
                </a:solidFill>
              </a:rPr>
              <a:t>;</a:t>
            </a:r>
          </a:p>
          <a:p>
            <a:pPr>
              <a:tabLst>
                <a:tab pos="457200" algn="l"/>
              </a:tabLst>
            </a:pPr>
            <a:r>
              <a:rPr lang="ru-RU" sz="3200" i="1" dirty="0">
                <a:solidFill>
                  <a:srgbClr val="0000FF"/>
                </a:solidFill>
              </a:rPr>
              <a:t>кома </a:t>
            </a:r>
            <a:r>
              <a:rPr lang="ru-RU" sz="3200" i="1" dirty="0" err="1">
                <a:solidFill>
                  <a:srgbClr val="0000FF"/>
                </a:solidFill>
              </a:rPr>
              <a:t>термінальна</a:t>
            </a:r>
            <a:endParaRPr lang="ru-RU" sz="3200" dirty="0">
              <a:solidFill>
                <a:srgbClr val="0000FF"/>
              </a:solidFill>
            </a:endParaRPr>
          </a:p>
        </p:txBody>
      </p:sp>
      <p:pic>
        <p:nvPicPr>
          <p:cNvPr id="129033" name="Picture 9" descr="Расходящееся косоглазие при тяжелой черепно-мозговой травме"/>
          <p:cNvPicPr>
            <a:picLocks noChangeAspect="1" noChangeArrowheads="1"/>
          </p:cNvPicPr>
          <p:nvPr/>
        </p:nvPicPr>
        <p:blipFill>
          <a:blip r:embed="rId2" cstate="print"/>
          <a:srcRect/>
          <a:stretch>
            <a:fillRect/>
          </a:stretch>
        </p:blipFill>
        <p:spPr bwMode="auto">
          <a:xfrm>
            <a:off x="4572000" y="3384550"/>
            <a:ext cx="4572000" cy="3473450"/>
          </a:xfrm>
          <a:prstGeom prst="rect">
            <a:avLst/>
          </a:prstGeom>
          <a:noFill/>
        </p:spPr>
      </p:pic>
      <p:pic>
        <p:nvPicPr>
          <p:cNvPr id="129035" name="Picture 11" descr="101"/>
          <p:cNvPicPr>
            <a:picLocks noChangeAspect="1" noChangeArrowheads="1"/>
          </p:cNvPicPr>
          <p:nvPr/>
        </p:nvPicPr>
        <p:blipFill>
          <a:blip r:embed="rId3" cstate="print"/>
          <a:srcRect/>
          <a:stretch>
            <a:fillRect/>
          </a:stretch>
        </p:blipFill>
        <p:spPr bwMode="auto">
          <a:xfrm>
            <a:off x="4572000" y="609600"/>
            <a:ext cx="4572000" cy="2881313"/>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086600" y="533400"/>
            <a:ext cx="2057400" cy="5257800"/>
          </a:xfrm>
        </p:spPr>
        <p:txBody>
          <a:bodyPr>
            <a:normAutofit/>
          </a:bodyPr>
          <a:lstStyle/>
          <a:p>
            <a: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t>Шкала ком Глазго</a:t>
            </a:r>
            <a:b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br>
            <a: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t>(ШКГ)</a:t>
            </a:r>
            <a:b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br>
            <a: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t/>
            </a:r>
            <a:b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br>
            <a:r>
              <a:rPr lang="en-US" sz="2400" dirty="0">
                <a:solidFill>
                  <a:srgbClr val="FF0000"/>
                </a:solidFill>
                <a:effectLst>
                  <a:outerShdw blurRad="38100" dist="38100" dir="2700000" algn="tl">
                    <a:srgbClr val="C0C0C0"/>
                  </a:outerShdw>
                </a:effectLst>
                <a:latin typeface="Times New Roman" pitchFamily="18" charset="0"/>
                <a:cs typeface="Times New Roman" pitchFamily="18" charset="0"/>
              </a:rPr>
              <a:t>G</a:t>
            </a:r>
            <a: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t>.</a:t>
            </a:r>
            <a:r>
              <a:rPr lang="en-US" sz="2400" dirty="0">
                <a:solidFill>
                  <a:srgbClr val="FF0000"/>
                </a:solidFill>
                <a:effectLst>
                  <a:outerShdw blurRad="38100" dist="38100" dir="2700000" algn="tl">
                    <a:srgbClr val="C0C0C0"/>
                  </a:outerShdw>
                </a:effectLst>
                <a:latin typeface="Times New Roman" pitchFamily="18" charset="0"/>
                <a:cs typeface="Times New Roman" pitchFamily="18" charset="0"/>
              </a:rPr>
              <a:t>Teasdale</a:t>
            </a:r>
            <a: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t> и </a:t>
            </a:r>
            <a:r>
              <a:rPr lang="en-US" sz="2400" dirty="0">
                <a:solidFill>
                  <a:srgbClr val="FF0000"/>
                </a:solidFill>
                <a:effectLst>
                  <a:outerShdw blurRad="38100" dist="38100" dir="2700000" algn="tl">
                    <a:srgbClr val="C0C0C0"/>
                  </a:outerShdw>
                </a:effectLst>
                <a:latin typeface="Times New Roman" pitchFamily="18" charset="0"/>
                <a:cs typeface="Times New Roman" pitchFamily="18" charset="0"/>
              </a:rPr>
              <a:t>B</a:t>
            </a:r>
            <a: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t>.</a:t>
            </a:r>
            <a:r>
              <a:rPr lang="en-US" sz="2400" dirty="0">
                <a:solidFill>
                  <a:srgbClr val="FF0000"/>
                </a:solidFill>
                <a:effectLst>
                  <a:outerShdw blurRad="38100" dist="38100" dir="2700000" algn="tl">
                    <a:srgbClr val="C0C0C0"/>
                  </a:outerShdw>
                </a:effectLst>
                <a:latin typeface="Times New Roman" pitchFamily="18" charset="0"/>
                <a:cs typeface="Times New Roman" pitchFamily="18" charset="0"/>
              </a:rPr>
              <a:t>Jennet</a:t>
            </a:r>
            <a:r>
              <a:rPr lang="ru-RU" sz="2400" dirty="0">
                <a:solidFill>
                  <a:srgbClr val="FF0000"/>
                </a:solidFill>
                <a:effectLst>
                  <a:outerShdw blurRad="38100" dist="38100" dir="2700000" algn="tl">
                    <a:srgbClr val="C0C0C0"/>
                  </a:outerShdw>
                </a:effectLst>
                <a:latin typeface="Times New Roman" pitchFamily="18" charset="0"/>
                <a:cs typeface="Times New Roman" pitchFamily="18" charset="0"/>
              </a:rPr>
              <a:t> (1974)</a:t>
            </a:r>
            <a:endParaRPr lang="ru-RU" sz="2400" dirty="0">
              <a:solidFill>
                <a:srgbClr val="FF0000"/>
              </a:solidFill>
              <a:latin typeface="Times New Roman" pitchFamily="18" charset="0"/>
              <a:cs typeface="Times New Roman" pitchFamily="18" charset="0"/>
            </a:endParaRPr>
          </a:p>
        </p:txBody>
      </p:sp>
      <p:pic>
        <p:nvPicPr>
          <p:cNvPr id="74762" name="Picture 10"/>
          <p:cNvPicPr>
            <a:picLocks noChangeAspect="1" noChangeArrowheads="1"/>
          </p:cNvPicPr>
          <p:nvPr/>
        </p:nvPicPr>
        <p:blipFill>
          <a:blip r:embed="rId2" cstate="print"/>
          <a:srcRect/>
          <a:stretch>
            <a:fillRect/>
          </a:stretch>
        </p:blipFill>
        <p:spPr bwMode="auto">
          <a:xfrm>
            <a:off x="0" y="0"/>
            <a:ext cx="7010400" cy="6858000"/>
          </a:xfrm>
          <a:prstGeom prst="rect">
            <a:avLst/>
          </a:prstGeom>
          <a:noFill/>
          <a:ln w="12700">
            <a:noFill/>
            <a:miter lim="800000"/>
            <a:headEnd type="none" w="sm" len="sm"/>
            <a:tailEnd type="none" w="sm" len="sm"/>
          </a:ln>
          <a:effectLst/>
        </p:spPr>
      </p:pic>
      <p:pic>
        <p:nvPicPr>
          <p:cNvPr id="4" name="Picture 10"/>
          <p:cNvPicPr>
            <a:picLocks noChangeAspect="1" noChangeArrowheads="1"/>
          </p:cNvPicPr>
          <p:nvPr/>
        </p:nvPicPr>
        <p:blipFill>
          <a:blip r:embed="rId2" cstate="print"/>
          <a:srcRect/>
          <a:stretch>
            <a:fillRect/>
          </a:stretch>
        </p:blipFill>
        <p:spPr bwMode="auto">
          <a:xfrm>
            <a:off x="0" y="25400"/>
            <a:ext cx="67056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838200" y="228600"/>
            <a:ext cx="8305800" cy="1066800"/>
          </a:xfrm>
        </p:spPr>
        <p:txBody>
          <a:bodyPr>
            <a:normAutofit fontScale="90000"/>
          </a:bodyPr>
          <a:lstStyle/>
          <a:p>
            <a:r>
              <a:rPr lang="ru-RU" sz="3600" b="1" i="1" dirty="0" err="1" smtClean="0">
                <a:solidFill>
                  <a:srgbClr val="FF0000"/>
                </a:solidFill>
                <a:effectLst>
                  <a:outerShdw blurRad="38100" dist="38100" dir="2700000" algn="tl">
                    <a:srgbClr val="000000"/>
                  </a:outerShdw>
                </a:effectLst>
              </a:rPr>
              <a:t>Кількісна</a:t>
            </a:r>
            <a:r>
              <a:rPr lang="ru-RU" sz="3600" b="1" i="1" dirty="0" smtClean="0">
                <a:solidFill>
                  <a:srgbClr val="FF0000"/>
                </a:solidFill>
                <a:effectLst>
                  <a:outerShdw blurRad="38100" dist="38100" dir="2700000" algn="tl">
                    <a:srgbClr val="000000"/>
                  </a:outerShdw>
                </a:effectLst>
              </a:rPr>
              <a:t> </a:t>
            </a:r>
            <a:r>
              <a:rPr lang="ru-RU" sz="3600" b="1" i="1" dirty="0" err="1">
                <a:solidFill>
                  <a:srgbClr val="FF0000"/>
                </a:solidFill>
                <a:effectLst>
                  <a:outerShdw blurRad="38100" dist="38100" dir="2700000" algn="tl">
                    <a:srgbClr val="000000"/>
                  </a:outerShdw>
                </a:effectLst>
              </a:rPr>
              <a:t>оцінка</a:t>
            </a:r>
            <a:r>
              <a:rPr lang="ru-RU" sz="3600" b="1" i="1" dirty="0">
                <a:solidFill>
                  <a:srgbClr val="FF0000"/>
                </a:solidFill>
                <a:effectLst>
                  <a:outerShdw blurRad="38100" dist="38100" dir="2700000" algn="tl">
                    <a:srgbClr val="000000"/>
                  </a:outerShdw>
                </a:effectLst>
              </a:rPr>
              <a:t> стану </a:t>
            </a:r>
            <a:r>
              <a:rPr lang="ru-RU" sz="3600" b="1" i="1" dirty="0" err="1">
                <a:solidFill>
                  <a:srgbClr val="FF0000"/>
                </a:solidFill>
                <a:effectLst>
                  <a:outerShdw blurRad="38100" dist="38100" dir="2700000" algn="tl">
                    <a:srgbClr val="000000"/>
                  </a:outerShdw>
                </a:effectLst>
              </a:rPr>
              <a:t>потерпілого</a:t>
            </a:r>
            <a:endParaRPr lang="ru-RU" sz="3600" b="1" i="1" dirty="0">
              <a:solidFill>
                <a:srgbClr val="FF0000"/>
              </a:solidFill>
              <a:effectLst>
                <a:outerShdw blurRad="38100" dist="38100" dir="2700000" algn="tl">
                  <a:srgbClr val="000000"/>
                </a:outerShdw>
              </a:effectLst>
            </a:endParaRPr>
          </a:p>
        </p:txBody>
      </p:sp>
      <p:sp>
        <p:nvSpPr>
          <p:cNvPr id="130052" name="Rectangle 4"/>
          <p:cNvSpPr>
            <a:spLocks noChangeArrowheads="1"/>
          </p:cNvSpPr>
          <p:nvPr/>
        </p:nvSpPr>
        <p:spPr bwMode="auto">
          <a:xfrm>
            <a:off x="685800" y="1143000"/>
            <a:ext cx="8458200" cy="3565525"/>
          </a:xfrm>
          <a:prstGeom prst="rect">
            <a:avLst/>
          </a:prstGeom>
          <a:noFill/>
          <a:ln w="9525">
            <a:noFill/>
            <a:miter lim="800000"/>
            <a:headEnd/>
            <a:tailEnd/>
          </a:ln>
          <a:effectLst/>
        </p:spPr>
        <p:txBody>
          <a:bodyPr wrap="square" anchor="ctr">
            <a:spAutoFit/>
          </a:bodyPr>
          <a:lstStyle/>
          <a:p>
            <a:pPr>
              <a:buFontTx/>
              <a:buChar char="•"/>
            </a:pPr>
            <a:r>
              <a:rPr lang="ru-RU" sz="3200" dirty="0" err="1">
                <a:solidFill>
                  <a:srgbClr val="0000FF"/>
                </a:solidFill>
                <a:latin typeface="Times New Roman" panose="02020603050405020304" pitchFamily="18" charset="0"/>
                <a:cs typeface="Times New Roman" panose="02020603050405020304" pitchFamily="18" charset="0"/>
              </a:rPr>
              <a:t>Свідомість</a:t>
            </a:r>
            <a:r>
              <a:rPr lang="ru-RU" sz="3200" dirty="0">
                <a:solidFill>
                  <a:srgbClr val="0000FF"/>
                </a:solidFill>
                <a:latin typeface="Times New Roman" panose="02020603050405020304" pitchFamily="18" charset="0"/>
                <a:cs typeface="Times New Roman" panose="02020603050405020304" pitchFamily="18" charset="0"/>
              </a:rPr>
              <a:t> ясна - 15 </a:t>
            </a:r>
            <a:r>
              <a:rPr lang="ru-RU" sz="3200" dirty="0" err="1">
                <a:solidFill>
                  <a:srgbClr val="0000FF"/>
                </a:solidFill>
                <a:latin typeface="Times New Roman" panose="02020603050405020304" pitchFamily="18" charset="0"/>
                <a:cs typeface="Times New Roman" panose="02020603050405020304" pitchFamily="18" charset="0"/>
              </a:rPr>
              <a:t>балів</a:t>
            </a:r>
            <a:r>
              <a:rPr lang="ru-RU" sz="3200" dirty="0">
                <a:solidFill>
                  <a:srgbClr val="0000FF"/>
                </a:solidFill>
                <a:latin typeface="Times New Roman" panose="02020603050405020304" pitchFamily="18" charset="0"/>
                <a:cs typeface="Times New Roman" panose="02020603050405020304" pitchFamily="18" charset="0"/>
              </a:rPr>
              <a:t>;</a:t>
            </a:r>
          </a:p>
          <a:p>
            <a:pPr>
              <a:buFontTx/>
              <a:buChar char="•"/>
            </a:pPr>
            <a:r>
              <a:rPr lang="ru-RU" sz="3200" dirty="0" err="1">
                <a:solidFill>
                  <a:srgbClr val="0000FF"/>
                </a:solidFill>
                <a:latin typeface="Times New Roman" panose="02020603050405020304" pitchFamily="18" charset="0"/>
                <a:cs typeface="Times New Roman" panose="02020603050405020304" pitchFamily="18" charset="0"/>
              </a:rPr>
              <a:t>Помірне</a:t>
            </a:r>
            <a:r>
              <a:rPr lang="ru-RU" sz="3200" dirty="0">
                <a:solidFill>
                  <a:srgbClr val="0000FF"/>
                </a:solidFill>
                <a:latin typeface="Times New Roman" panose="02020603050405020304" pitchFamily="18" charset="0"/>
                <a:cs typeface="Times New Roman" panose="02020603050405020304" pitchFamily="18" charset="0"/>
              </a:rPr>
              <a:t> </a:t>
            </a:r>
            <a:r>
              <a:rPr lang="ru-RU" sz="3200" dirty="0" err="1">
                <a:solidFill>
                  <a:srgbClr val="0000FF"/>
                </a:solidFill>
                <a:latin typeface="Times New Roman" panose="02020603050405020304" pitchFamily="18" charset="0"/>
                <a:cs typeface="Times New Roman" panose="02020603050405020304" pitchFamily="18" charset="0"/>
              </a:rPr>
              <a:t>оглушення</a:t>
            </a:r>
            <a:r>
              <a:rPr lang="ru-RU" sz="3200" dirty="0">
                <a:solidFill>
                  <a:srgbClr val="0000FF"/>
                </a:solidFill>
                <a:latin typeface="Times New Roman" panose="02020603050405020304" pitchFamily="18" charset="0"/>
                <a:cs typeface="Times New Roman" panose="02020603050405020304" pitchFamily="18" charset="0"/>
              </a:rPr>
              <a:t> - 13-14 </a:t>
            </a:r>
            <a:r>
              <a:rPr lang="ru-RU" sz="3200" dirty="0" err="1">
                <a:solidFill>
                  <a:srgbClr val="0000FF"/>
                </a:solidFill>
                <a:latin typeface="Times New Roman" panose="02020603050405020304" pitchFamily="18" charset="0"/>
                <a:cs typeface="Times New Roman" panose="02020603050405020304" pitchFamily="18" charset="0"/>
              </a:rPr>
              <a:t>балів</a:t>
            </a:r>
            <a:r>
              <a:rPr lang="ru-RU" sz="3200" dirty="0">
                <a:solidFill>
                  <a:srgbClr val="0000FF"/>
                </a:solidFill>
                <a:latin typeface="Times New Roman" panose="02020603050405020304" pitchFamily="18" charset="0"/>
                <a:cs typeface="Times New Roman" panose="02020603050405020304" pitchFamily="18" charset="0"/>
              </a:rPr>
              <a:t>;</a:t>
            </a:r>
          </a:p>
          <a:p>
            <a:pPr>
              <a:buFontTx/>
              <a:buChar char="•"/>
            </a:pPr>
            <a:r>
              <a:rPr lang="ru-RU" sz="3200" dirty="0" err="1">
                <a:solidFill>
                  <a:srgbClr val="0000FF"/>
                </a:solidFill>
                <a:latin typeface="Times New Roman" panose="02020603050405020304" pitchFamily="18" charset="0"/>
                <a:cs typeface="Times New Roman" panose="02020603050405020304" pitchFamily="18" charset="0"/>
              </a:rPr>
              <a:t>Глибоке</a:t>
            </a:r>
            <a:r>
              <a:rPr lang="ru-RU" sz="3200" dirty="0">
                <a:solidFill>
                  <a:srgbClr val="0000FF"/>
                </a:solidFill>
                <a:latin typeface="Times New Roman" panose="02020603050405020304" pitchFamily="18" charset="0"/>
                <a:cs typeface="Times New Roman" panose="02020603050405020304" pitchFamily="18" charset="0"/>
              </a:rPr>
              <a:t> </a:t>
            </a:r>
            <a:r>
              <a:rPr lang="ru-RU" sz="3200" dirty="0" err="1">
                <a:solidFill>
                  <a:srgbClr val="0000FF"/>
                </a:solidFill>
                <a:latin typeface="Times New Roman" panose="02020603050405020304" pitchFamily="18" charset="0"/>
                <a:cs typeface="Times New Roman" panose="02020603050405020304" pitchFamily="18" charset="0"/>
              </a:rPr>
              <a:t>оглушення</a:t>
            </a:r>
            <a:r>
              <a:rPr lang="ru-RU" sz="3200" dirty="0">
                <a:solidFill>
                  <a:srgbClr val="0000FF"/>
                </a:solidFill>
                <a:latin typeface="Times New Roman" panose="02020603050405020304" pitchFamily="18" charset="0"/>
                <a:cs typeface="Times New Roman" panose="02020603050405020304" pitchFamily="18" charset="0"/>
              </a:rPr>
              <a:t> - 11-12 </a:t>
            </a:r>
            <a:r>
              <a:rPr lang="ru-RU" sz="3200" dirty="0" err="1">
                <a:solidFill>
                  <a:srgbClr val="0000FF"/>
                </a:solidFill>
                <a:latin typeface="Times New Roman" panose="02020603050405020304" pitchFamily="18" charset="0"/>
                <a:cs typeface="Times New Roman" panose="02020603050405020304" pitchFamily="18" charset="0"/>
              </a:rPr>
              <a:t>балів</a:t>
            </a:r>
            <a:r>
              <a:rPr lang="ru-RU" sz="3200" dirty="0">
                <a:solidFill>
                  <a:srgbClr val="0000FF"/>
                </a:solidFill>
                <a:latin typeface="Times New Roman" panose="02020603050405020304" pitchFamily="18" charset="0"/>
                <a:cs typeface="Times New Roman" panose="02020603050405020304" pitchFamily="18" charset="0"/>
              </a:rPr>
              <a:t>;</a:t>
            </a:r>
          </a:p>
          <a:p>
            <a:pPr>
              <a:buFontTx/>
              <a:buChar char="•"/>
            </a:pPr>
            <a:r>
              <a:rPr lang="ru-RU" sz="3200" dirty="0">
                <a:solidFill>
                  <a:srgbClr val="0000FF"/>
                </a:solidFill>
                <a:latin typeface="Times New Roman" panose="02020603050405020304" pitchFamily="18" charset="0"/>
                <a:cs typeface="Times New Roman" panose="02020603050405020304" pitchFamily="18" charset="0"/>
              </a:rPr>
              <a:t>Сопор - 8-10 </a:t>
            </a:r>
            <a:r>
              <a:rPr lang="ru-RU" sz="3200" dirty="0" err="1">
                <a:solidFill>
                  <a:srgbClr val="0000FF"/>
                </a:solidFill>
                <a:latin typeface="Times New Roman" panose="02020603050405020304" pitchFamily="18" charset="0"/>
                <a:cs typeface="Times New Roman" panose="02020603050405020304" pitchFamily="18" charset="0"/>
              </a:rPr>
              <a:t>балів</a:t>
            </a:r>
            <a:r>
              <a:rPr lang="ru-RU" sz="3200" dirty="0">
                <a:solidFill>
                  <a:srgbClr val="0000FF"/>
                </a:solidFill>
                <a:latin typeface="Times New Roman" panose="02020603050405020304" pitchFamily="18" charset="0"/>
                <a:cs typeface="Times New Roman" panose="02020603050405020304" pitchFamily="18" charset="0"/>
              </a:rPr>
              <a:t>;</a:t>
            </a:r>
          </a:p>
          <a:p>
            <a:pPr>
              <a:buFontTx/>
              <a:buChar char="•"/>
            </a:pPr>
            <a:r>
              <a:rPr lang="ru-RU" sz="3200" dirty="0" err="1">
                <a:solidFill>
                  <a:srgbClr val="0000FF"/>
                </a:solidFill>
                <a:latin typeface="Times New Roman" panose="02020603050405020304" pitchFamily="18" charset="0"/>
                <a:cs typeface="Times New Roman" panose="02020603050405020304" pitchFamily="18" charset="0"/>
              </a:rPr>
              <a:t>Помірна</a:t>
            </a:r>
            <a:r>
              <a:rPr lang="ru-RU" sz="3200" dirty="0">
                <a:solidFill>
                  <a:srgbClr val="0000FF"/>
                </a:solidFill>
                <a:latin typeface="Times New Roman" panose="02020603050405020304" pitchFamily="18" charset="0"/>
                <a:cs typeface="Times New Roman" panose="02020603050405020304" pitchFamily="18" charset="0"/>
              </a:rPr>
              <a:t> кома - 6-7 </a:t>
            </a:r>
            <a:r>
              <a:rPr lang="ru-RU" sz="3200" dirty="0" err="1">
                <a:solidFill>
                  <a:srgbClr val="0000FF"/>
                </a:solidFill>
                <a:latin typeface="Times New Roman" panose="02020603050405020304" pitchFamily="18" charset="0"/>
                <a:cs typeface="Times New Roman" panose="02020603050405020304" pitchFamily="18" charset="0"/>
              </a:rPr>
              <a:t>балів</a:t>
            </a:r>
            <a:r>
              <a:rPr lang="ru-RU" sz="3200" dirty="0">
                <a:solidFill>
                  <a:srgbClr val="0000FF"/>
                </a:solidFill>
                <a:latin typeface="Times New Roman" panose="02020603050405020304" pitchFamily="18" charset="0"/>
                <a:cs typeface="Times New Roman" panose="02020603050405020304" pitchFamily="18" charset="0"/>
              </a:rPr>
              <a:t>;</a:t>
            </a:r>
          </a:p>
          <a:p>
            <a:pPr>
              <a:buFontTx/>
              <a:buChar char="•"/>
            </a:pPr>
            <a:r>
              <a:rPr lang="ru-RU" sz="3200" dirty="0" err="1">
                <a:solidFill>
                  <a:srgbClr val="0000FF"/>
                </a:solidFill>
                <a:latin typeface="Times New Roman" panose="02020603050405020304" pitchFamily="18" charset="0"/>
                <a:cs typeface="Times New Roman" panose="02020603050405020304" pitchFamily="18" charset="0"/>
              </a:rPr>
              <a:t>Глибока</a:t>
            </a:r>
            <a:r>
              <a:rPr lang="ru-RU" sz="3200" dirty="0">
                <a:solidFill>
                  <a:srgbClr val="0000FF"/>
                </a:solidFill>
                <a:latin typeface="Times New Roman" panose="02020603050405020304" pitchFamily="18" charset="0"/>
                <a:cs typeface="Times New Roman" panose="02020603050405020304" pitchFamily="18" charset="0"/>
              </a:rPr>
              <a:t> кома - 4-5 </a:t>
            </a:r>
            <a:r>
              <a:rPr lang="ru-RU" sz="3200" dirty="0" err="1">
                <a:solidFill>
                  <a:srgbClr val="0000FF"/>
                </a:solidFill>
                <a:latin typeface="Times New Roman" panose="02020603050405020304" pitchFamily="18" charset="0"/>
                <a:cs typeface="Times New Roman" panose="02020603050405020304" pitchFamily="18" charset="0"/>
              </a:rPr>
              <a:t>балів</a:t>
            </a:r>
            <a:r>
              <a:rPr lang="ru-RU" sz="3200" dirty="0">
                <a:solidFill>
                  <a:srgbClr val="0000FF"/>
                </a:solidFill>
                <a:latin typeface="Times New Roman" panose="02020603050405020304" pitchFamily="18" charset="0"/>
                <a:cs typeface="Times New Roman" panose="02020603050405020304" pitchFamily="18" charset="0"/>
              </a:rPr>
              <a:t>;</a:t>
            </a:r>
          </a:p>
          <a:p>
            <a:pPr>
              <a:buFontTx/>
              <a:buChar char="•"/>
            </a:pPr>
            <a:r>
              <a:rPr lang="ru-RU" sz="3200" dirty="0" err="1" smtClean="0">
                <a:solidFill>
                  <a:srgbClr val="0000FF"/>
                </a:solidFill>
                <a:latin typeface="Times New Roman" panose="02020603050405020304" pitchFamily="18" charset="0"/>
                <a:cs typeface="Times New Roman" panose="02020603050405020304" pitchFamily="18" charset="0"/>
              </a:rPr>
              <a:t>Термінальна</a:t>
            </a:r>
            <a:r>
              <a:rPr lang="ru-RU" sz="3200" dirty="0" smtClean="0">
                <a:solidFill>
                  <a:srgbClr val="0000FF"/>
                </a:solidFill>
                <a:latin typeface="Times New Roman" panose="02020603050405020304" pitchFamily="18" charset="0"/>
                <a:cs typeface="Times New Roman" panose="02020603050405020304" pitchFamily="18" charset="0"/>
              </a:rPr>
              <a:t> кома </a:t>
            </a:r>
            <a:r>
              <a:rPr lang="ru-RU" sz="3200" dirty="0">
                <a:solidFill>
                  <a:srgbClr val="0000FF"/>
                </a:solidFill>
                <a:latin typeface="Times New Roman" panose="02020603050405020304" pitchFamily="18" charset="0"/>
                <a:cs typeface="Times New Roman" panose="02020603050405020304" pitchFamily="18" charset="0"/>
              </a:rPr>
              <a:t>- 3 </a:t>
            </a:r>
            <a:r>
              <a:rPr lang="ru-RU" sz="3200" dirty="0" err="1">
                <a:solidFill>
                  <a:srgbClr val="0000FF"/>
                </a:solidFill>
                <a:latin typeface="Times New Roman" panose="02020603050405020304" pitchFamily="18" charset="0"/>
                <a:cs typeface="Times New Roman" panose="02020603050405020304" pitchFamily="18" charset="0"/>
              </a:rPr>
              <a:t>бали</a:t>
            </a:r>
            <a:endParaRPr lang="ru-RU" sz="3600" dirty="0">
              <a:solidFill>
                <a:srgbClr val="0000FF"/>
              </a:solidFill>
              <a:latin typeface="Times New Roman" panose="02020603050405020304" pitchFamily="18" charset="0"/>
              <a:cs typeface="Times New Roman" panose="02020603050405020304" pitchFamily="18" charset="0"/>
            </a:endParaRPr>
          </a:p>
        </p:txBody>
      </p:sp>
      <p:sp>
        <p:nvSpPr>
          <p:cNvPr id="130053" name="Rectangle 5"/>
          <p:cNvSpPr>
            <a:spLocks noChangeArrowheads="1"/>
          </p:cNvSpPr>
          <p:nvPr/>
        </p:nvSpPr>
        <p:spPr bwMode="auto">
          <a:xfrm>
            <a:off x="1600200" y="4945252"/>
            <a:ext cx="7391400" cy="1569660"/>
          </a:xfrm>
          <a:prstGeom prst="rect">
            <a:avLst/>
          </a:prstGeom>
          <a:noFill/>
          <a:ln w="9525">
            <a:noFill/>
            <a:miter lim="800000"/>
            <a:headEnd/>
            <a:tailEnd/>
          </a:ln>
          <a:effectLst/>
        </p:spPr>
        <p:txBody>
          <a:bodyPr anchor="ctr">
            <a:spAutoFit/>
          </a:bodyPr>
          <a:lstStyle/>
          <a:p>
            <a:pPr algn="r">
              <a:tabLst>
                <a:tab pos="457200" algn="l"/>
              </a:tabLst>
            </a:pPr>
            <a:r>
              <a:rPr lang="ru-RU" sz="3200" b="1" i="1" dirty="0" smtClean="0">
                <a:solidFill>
                  <a:srgbClr val="0000FF"/>
                </a:solidFill>
                <a:latin typeface="Times New Roman" panose="02020603050405020304" pitchFamily="18" charset="0"/>
                <a:cs typeface="Times New Roman" panose="02020603050405020304" pitchFamily="18" charset="0"/>
              </a:rPr>
              <a:t>Легка </a:t>
            </a:r>
            <a:r>
              <a:rPr lang="ru-RU" sz="3200" b="1" i="1" dirty="0">
                <a:solidFill>
                  <a:srgbClr val="0000FF"/>
                </a:solidFill>
                <a:latin typeface="Times New Roman" panose="02020603050405020304" pitchFamily="18" charset="0"/>
                <a:cs typeface="Times New Roman" panose="02020603050405020304" pitchFamily="18" charset="0"/>
              </a:rPr>
              <a:t>ЧМТ</a:t>
            </a:r>
            <a:r>
              <a:rPr lang="ru-RU" sz="3200" dirty="0">
                <a:solidFill>
                  <a:srgbClr val="0000FF"/>
                </a:solidFill>
                <a:latin typeface="Times New Roman" panose="02020603050405020304" pitchFamily="18" charset="0"/>
                <a:cs typeface="Times New Roman" panose="02020603050405020304" pitchFamily="18" charset="0"/>
              </a:rPr>
              <a:t> - </a:t>
            </a:r>
            <a:r>
              <a:rPr lang="ru-RU" sz="3200" b="1" i="1" dirty="0">
                <a:solidFill>
                  <a:srgbClr val="0000FF"/>
                </a:solidFill>
                <a:latin typeface="Times New Roman" panose="02020603050405020304" pitchFamily="18" charset="0"/>
                <a:cs typeface="Times New Roman" panose="02020603050405020304" pitchFamily="18" charset="0"/>
              </a:rPr>
              <a:t>13-15</a:t>
            </a:r>
            <a:r>
              <a:rPr lang="ru-RU" sz="3200" dirty="0">
                <a:solidFill>
                  <a:srgbClr val="0000FF"/>
                </a:solidFill>
                <a:latin typeface="Times New Roman" panose="02020603050405020304" pitchFamily="18" charset="0"/>
                <a:cs typeface="Times New Roman" panose="02020603050405020304" pitchFamily="18" charset="0"/>
              </a:rPr>
              <a:t> </a:t>
            </a:r>
            <a:r>
              <a:rPr lang="ru-RU" sz="3200" dirty="0" err="1" smtClean="0">
                <a:solidFill>
                  <a:srgbClr val="0000FF"/>
                </a:solidFill>
                <a:latin typeface="Times New Roman" panose="02020603050405020304" pitchFamily="18" charset="0"/>
                <a:cs typeface="Times New Roman" panose="02020603050405020304" pitchFamily="18" charset="0"/>
              </a:rPr>
              <a:t>балів</a:t>
            </a:r>
            <a:endParaRPr lang="ru-RU" sz="3200" dirty="0">
              <a:solidFill>
                <a:srgbClr val="0000FF"/>
              </a:solidFill>
              <a:latin typeface="Times New Roman" panose="02020603050405020304" pitchFamily="18" charset="0"/>
              <a:cs typeface="Times New Roman" panose="02020603050405020304" pitchFamily="18" charset="0"/>
            </a:endParaRPr>
          </a:p>
          <a:p>
            <a:pPr algn="r">
              <a:tabLst>
                <a:tab pos="457200" algn="l"/>
              </a:tabLst>
            </a:pPr>
            <a:r>
              <a:rPr lang="ru-RU" sz="3200" b="1" i="1" dirty="0" smtClean="0">
                <a:solidFill>
                  <a:srgbClr val="0000FF"/>
                </a:solidFill>
                <a:latin typeface="Times New Roman" panose="02020603050405020304" pitchFamily="18" charset="0"/>
                <a:cs typeface="Times New Roman" panose="02020603050405020304" pitchFamily="18" charset="0"/>
              </a:rPr>
              <a:t>ЧМТ </a:t>
            </a:r>
            <a:r>
              <a:rPr lang="ru-RU" sz="3200" b="1" i="1" dirty="0" err="1" smtClean="0">
                <a:solidFill>
                  <a:srgbClr val="0000FF"/>
                </a:solidFill>
                <a:latin typeface="Times New Roman" panose="02020603050405020304" pitchFamily="18" charset="0"/>
                <a:cs typeface="Times New Roman" panose="02020603050405020304" pitchFamily="18" charset="0"/>
              </a:rPr>
              <a:t>середньо</a:t>
            </a:r>
            <a:r>
              <a:rPr lang="ru-RU" sz="3200" b="1" i="1" dirty="0" smtClean="0">
                <a:solidFill>
                  <a:srgbClr val="0000FF"/>
                </a:solidFill>
                <a:latin typeface="Times New Roman" panose="02020603050405020304" pitchFamily="18" charset="0"/>
                <a:cs typeface="Times New Roman" panose="02020603050405020304" pitchFamily="18" charset="0"/>
              </a:rPr>
              <a:t> </a:t>
            </a:r>
            <a:r>
              <a:rPr lang="ru-RU" sz="3200" b="1" i="1" dirty="0" err="1" smtClean="0">
                <a:solidFill>
                  <a:srgbClr val="0000FF"/>
                </a:solidFill>
                <a:latin typeface="Times New Roman" panose="02020603050405020304" pitchFamily="18" charset="0"/>
                <a:cs typeface="Times New Roman" panose="02020603050405020304" pitchFamily="18" charset="0"/>
              </a:rPr>
              <a:t>важка</a:t>
            </a:r>
            <a:r>
              <a:rPr lang="ru-RU" sz="3200" b="1" i="1" dirty="0" smtClean="0">
                <a:solidFill>
                  <a:srgbClr val="0000FF"/>
                </a:solidFill>
                <a:latin typeface="Times New Roman" panose="02020603050405020304" pitchFamily="18" charset="0"/>
                <a:cs typeface="Times New Roman" panose="02020603050405020304" pitchFamily="18" charset="0"/>
              </a:rPr>
              <a:t> </a:t>
            </a:r>
            <a:r>
              <a:rPr lang="ru-RU" sz="3200" b="1" i="1" dirty="0">
                <a:solidFill>
                  <a:srgbClr val="0000FF"/>
                </a:solidFill>
                <a:latin typeface="Times New Roman" panose="02020603050405020304" pitchFamily="18" charset="0"/>
                <a:cs typeface="Times New Roman" panose="02020603050405020304" pitchFamily="18" charset="0"/>
              </a:rPr>
              <a:t>- 8-12 </a:t>
            </a:r>
            <a:r>
              <a:rPr lang="ru-RU" sz="3200" dirty="0" err="1">
                <a:solidFill>
                  <a:srgbClr val="0000FF"/>
                </a:solidFill>
                <a:latin typeface="Times New Roman" panose="02020603050405020304" pitchFamily="18" charset="0"/>
                <a:cs typeface="Times New Roman" panose="02020603050405020304" pitchFamily="18" charset="0"/>
              </a:rPr>
              <a:t>балів</a:t>
            </a:r>
            <a:endParaRPr lang="ru-RU" sz="3200" dirty="0">
              <a:solidFill>
                <a:srgbClr val="0000FF"/>
              </a:solidFill>
              <a:latin typeface="Times New Roman" panose="02020603050405020304" pitchFamily="18" charset="0"/>
              <a:cs typeface="Times New Roman" panose="02020603050405020304" pitchFamily="18" charset="0"/>
            </a:endParaRPr>
          </a:p>
          <a:p>
            <a:pPr algn="r">
              <a:tabLst>
                <a:tab pos="457200" algn="l"/>
              </a:tabLst>
            </a:pPr>
            <a:r>
              <a:rPr lang="ru-RU" sz="3200" b="1" i="1" dirty="0" err="1">
                <a:solidFill>
                  <a:srgbClr val="0000FF"/>
                </a:solidFill>
                <a:latin typeface="Times New Roman" panose="02020603050405020304" pitchFamily="18" charset="0"/>
                <a:cs typeface="Times New Roman" panose="02020603050405020304" pitchFamily="18" charset="0"/>
              </a:rPr>
              <a:t>Важка</a:t>
            </a:r>
            <a:r>
              <a:rPr lang="ru-RU" sz="3200" b="1" i="1" dirty="0">
                <a:solidFill>
                  <a:srgbClr val="0000FF"/>
                </a:solidFill>
                <a:latin typeface="Times New Roman" panose="02020603050405020304" pitchFamily="18" charset="0"/>
                <a:cs typeface="Times New Roman" panose="02020603050405020304" pitchFamily="18" charset="0"/>
              </a:rPr>
              <a:t> ЧМТ - 3-7 </a:t>
            </a:r>
            <a:r>
              <a:rPr lang="ru-RU" sz="3200" dirty="0" err="1">
                <a:solidFill>
                  <a:srgbClr val="0000FF"/>
                </a:solidFill>
                <a:latin typeface="Times New Roman" panose="02020603050405020304" pitchFamily="18" charset="0"/>
                <a:cs typeface="Times New Roman" panose="02020603050405020304" pitchFamily="18" charset="0"/>
              </a:rPr>
              <a:t>балів</a:t>
            </a:r>
            <a:endParaRPr lang="ru-RU" sz="3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304800"/>
            <a:ext cx="8001000" cy="6400800"/>
          </a:xfrm>
        </p:spPr>
        <p:txBody>
          <a:bodyPr>
            <a:normAutofit fontScale="90000"/>
          </a:bodyPr>
          <a:lstStyle/>
          <a:p>
            <a:pPr algn="l"/>
            <a:r>
              <a:rPr lang="ru-RU" sz="3200" b="1" i="1" u="sng" dirty="0" smtClean="0">
                <a:solidFill>
                  <a:srgbClr val="FF0000"/>
                </a:solidFill>
                <a:latin typeface="Times New Roman" pitchFamily="18" charset="0"/>
                <a:cs typeface="Times New Roman" pitchFamily="18" charset="0"/>
              </a:rPr>
              <a:t>      </a:t>
            </a:r>
            <a:r>
              <a:rPr lang="ru-RU" sz="3200" b="1" i="1" u="sng" dirty="0" err="1" smtClean="0">
                <a:solidFill>
                  <a:srgbClr val="FF0000"/>
                </a:solidFill>
                <a:latin typeface="Times New Roman" pitchFamily="18" charset="0"/>
                <a:cs typeface="Times New Roman" pitchFamily="18" charset="0"/>
              </a:rPr>
              <a:t>Струс</a:t>
            </a:r>
            <a:r>
              <a:rPr lang="ru-RU" sz="3200" b="1" i="1" u="sng" dirty="0" smtClean="0">
                <a:solidFill>
                  <a:srgbClr val="FF0000"/>
                </a:solidFill>
                <a:latin typeface="Times New Roman" pitchFamily="18" charset="0"/>
                <a:cs typeface="Times New Roman" pitchFamily="18" charset="0"/>
              </a:rPr>
              <a:t> </a:t>
            </a:r>
            <a:r>
              <a:rPr lang="ru-RU" sz="3200" b="1" i="1" u="sng" dirty="0">
                <a:solidFill>
                  <a:srgbClr val="FF0000"/>
                </a:solidFill>
                <a:latin typeface="Times New Roman" pitchFamily="18" charset="0"/>
                <a:cs typeface="Times New Roman" pitchFamily="18" charset="0"/>
              </a:rPr>
              <a:t>головного </a:t>
            </a:r>
            <a:r>
              <a:rPr lang="ru-RU" sz="3200" b="1" i="1" u="sng" dirty="0" err="1" smtClean="0">
                <a:solidFill>
                  <a:srgbClr val="FF0000"/>
                </a:solidFill>
                <a:latin typeface="Times New Roman" pitchFamily="18" charset="0"/>
                <a:cs typeface="Times New Roman" pitchFamily="18" charset="0"/>
              </a:rPr>
              <a:t>мозку</a:t>
            </a:r>
            <a:r>
              <a:rPr lang="ru-RU" sz="3200" b="1" i="1" u="sng" dirty="0" smtClean="0">
                <a:solidFill>
                  <a:srgbClr val="0000FF"/>
                </a:solidFill>
                <a:effectLst>
                  <a:outerShdw blurRad="38100" dist="38100" dir="2700000" algn="tl">
                    <a:srgbClr val="000000"/>
                  </a:outerShdw>
                </a:effectLst>
              </a:rPr>
              <a:t/>
            </a:r>
            <a:br>
              <a:rPr lang="ru-RU" sz="3200" b="1" i="1" u="sng" dirty="0" smtClean="0">
                <a:solidFill>
                  <a:srgbClr val="0000FF"/>
                </a:solidFill>
                <a:effectLst>
                  <a:outerShdw blurRad="38100" dist="38100" dir="2700000" algn="tl">
                    <a:srgbClr val="000000"/>
                  </a:outerShdw>
                </a:effectLst>
              </a:rPr>
            </a:br>
            <a:r>
              <a:rPr lang="en-US" sz="3200" b="1" i="1" u="sng" dirty="0">
                <a:solidFill>
                  <a:srgbClr val="0000FF"/>
                </a:solidFill>
                <a:effectLst>
                  <a:outerShdw blurRad="38100" dist="38100" dir="2700000" algn="tl">
                    <a:srgbClr val="000000"/>
                  </a:outerShdw>
                </a:effectLst>
              </a:rPr>
              <a:t/>
            </a:r>
            <a:br>
              <a:rPr lang="en-US" sz="3200" b="1" i="1" u="sng" dirty="0">
                <a:solidFill>
                  <a:srgbClr val="0000FF"/>
                </a:solidFill>
                <a:effectLst>
                  <a:outerShdw blurRad="38100" dist="38100" dir="2700000" algn="tl">
                    <a:srgbClr val="000000"/>
                  </a:outerShdw>
                </a:effectLst>
              </a:rPr>
            </a:br>
            <a:r>
              <a:rPr lang="ru-RU" sz="2400" dirty="0">
                <a:solidFill>
                  <a:srgbClr val="0000FF"/>
                </a:solidFill>
              </a:rPr>
              <a:t>• </a:t>
            </a:r>
            <a:r>
              <a:rPr lang="ru-RU" sz="2400" b="1" dirty="0" err="1">
                <a:solidFill>
                  <a:srgbClr val="0000FF"/>
                </a:solidFill>
              </a:rPr>
              <a:t>Клінічна</a:t>
            </a:r>
            <a:r>
              <a:rPr lang="ru-RU" sz="2400" b="1" dirty="0">
                <a:solidFill>
                  <a:srgbClr val="0000FF"/>
                </a:solidFill>
              </a:rPr>
              <a:t> картина: </a:t>
            </a:r>
            <a:r>
              <a:rPr lang="ru-RU" sz="2400" b="1" dirty="0" smtClean="0">
                <a:solidFill>
                  <a:srgbClr val="FF0000"/>
                </a:solidFill>
              </a:rPr>
              <a:t/>
            </a:r>
            <a:br>
              <a:rPr lang="ru-RU" sz="2400" b="1" dirty="0" smtClean="0">
                <a:solidFill>
                  <a:srgbClr val="FF0000"/>
                </a:solidFill>
              </a:rPr>
            </a:br>
            <a:r>
              <a:rPr lang="ru-RU" sz="2400" b="1" dirty="0" smtClean="0">
                <a:solidFill>
                  <a:srgbClr val="0000FF"/>
                </a:solidFill>
              </a:rPr>
              <a:t>- </a:t>
            </a:r>
            <a:r>
              <a:rPr lang="ru-RU" sz="2400" dirty="0">
                <a:solidFill>
                  <a:srgbClr val="0000FF"/>
                </a:solidFill>
                <a:latin typeface="Times New Roman" panose="02020603050405020304" pitchFamily="18" charset="0"/>
                <a:cs typeface="Times New Roman" panose="02020603050405020304" pitchFamily="18" charset="0"/>
              </a:rPr>
              <a:t>ретроградна і / </a:t>
            </a:r>
            <a:r>
              <a:rPr lang="ru-RU" sz="2400" dirty="0" err="1">
                <a:solidFill>
                  <a:srgbClr val="0000FF"/>
                </a:solidFill>
                <a:latin typeface="Times New Roman" panose="02020603050405020304" pitchFamily="18" charset="0"/>
                <a:cs typeface="Times New Roman" panose="02020603050405020304" pitchFamily="18" charset="0"/>
              </a:rPr>
              <a:t>або</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антероградна</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амнезія</a:t>
            </a:r>
            <a:r>
              <a:rPr lang="ru-RU" sz="2400" dirty="0">
                <a:solidFill>
                  <a:srgbClr val="0000FF"/>
                </a:solidFill>
                <a:latin typeface="Times New Roman" panose="02020603050405020304" pitchFamily="18" charset="0"/>
                <a:cs typeface="Times New Roman" panose="02020603050405020304" pitchFamily="18" charset="0"/>
              </a:rPr>
              <a:t> (в 20-25% </a:t>
            </a:r>
            <a:r>
              <a:rPr lang="ru-RU" sz="2400" dirty="0" err="1">
                <a:solidFill>
                  <a:srgbClr val="0000FF"/>
                </a:solidFill>
                <a:latin typeface="Times New Roman" panose="02020603050405020304" pitchFamily="18" charset="0"/>
                <a:cs typeface="Times New Roman" panose="02020603050405020304" pitchFamily="18" charset="0"/>
              </a:rPr>
              <a:t>випадків</a:t>
            </a:r>
            <a:r>
              <a:rPr lang="ru-RU" sz="2400" dirty="0" smtClean="0">
                <a:solidFill>
                  <a:srgbClr val="0000FF"/>
                </a:solidFill>
                <a:latin typeface="Times New Roman" panose="02020603050405020304" pitchFamily="18" charset="0"/>
                <a:cs typeface="Times New Roman" panose="02020603050405020304" pitchFamily="18" charset="0"/>
              </a:rPr>
              <a:t>);</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виключення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свідомості</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від</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декількох</a:t>
            </a:r>
            <a:r>
              <a:rPr lang="ru-RU" sz="2400" dirty="0">
                <a:solidFill>
                  <a:srgbClr val="0000FF"/>
                </a:solidFill>
                <a:latin typeface="Times New Roman" panose="02020603050405020304" pitchFamily="18" charset="0"/>
                <a:cs typeface="Times New Roman" panose="02020603050405020304" pitchFamily="18" charset="0"/>
              </a:rPr>
              <a:t> секунд до 15 </a:t>
            </a:r>
            <a:r>
              <a:rPr lang="ru-RU" sz="2400" dirty="0" err="1">
                <a:solidFill>
                  <a:srgbClr val="0000FF"/>
                </a:solidFill>
                <a:latin typeface="Times New Roman" panose="02020603050405020304" pitchFamily="18" charset="0"/>
                <a:cs typeface="Times New Roman" panose="02020603050405020304" pitchFamily="18" charset="0"/>
              </a:rPr>
              <a:t>хвилин</a:t>
            </a:r>
            <a:r>
              <a:rPr lang="ru-RU" sz="2400" dirty="0" smtClean="0">
                <a:solidFill>
                  <a:srgbClr val="0000FF"/>
                </a:solidFill>
                <a:latin typeface="Times New Roman" panose="02020603050405020304" pitchFamily="18" charset="0"/>
                <a:cs typeface="Times New Roman" panose="02020603050405020304" pitchFamily="18" charset="0"/>
              </a:rPr>
              <a:t>;</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нудота</a:t>
            </a:r>
            <a:r>
              <a:rPr lang="ru-RU" sz="2400" dirty="0">
                <a:solidFill>
                  <a:srgbClr val="0000FF"/>
                </a:solidFill>
                <a:latin typeface="Times New Roman" panose="02020603050405020304" pitchFamily="18" charset="0"/>
                <a:cs typeface="Times New Roman" panose="02020603050405020304" pitchFamily="18" charset="0"/>
              </a:rPr>
              <a:t>, одноразова </a:t>
            </a:r>
            <a:r>
              <a:rPr lang="ru-RU" sz="2400" dirty="0" err="1">
                <a:solidFill>
                  <a:srgbClr val="0000FF"/>
                </a:solidFill>
                <a:latin typeface="Times New Roman" panose="02020603050405020304" pitchFamily="18" charset="0"/>
                <a:cs typeface="Times New Roman" panose="02020603050405020304" pitchFamily="18" charset="0"/>
              </a:rPr>
              <a:t>блювота</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головний</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біль</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запаморочення</a:t>
            </a:r>
            <a:r>
              <a:rPr lang="ru-RU" sz="2400" dirty="0" smtClean="0">
                <a:solidFill>
                  <a:srgbClr val="0000FF"/>
                </a:solidFill>
                <a:latin typeface="Times New Roman" panose="02020603050405020304" pitchFamily="18" charset="0"/>
                <a:cs typeface="Times New Roman" panose="02020603050405020304" pitchFamily="18" charset="0"/>
              </a:rPr>
              <a:t>;</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вегетативні</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явища</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відчуття</a:t>
            </a:r>
            <a:r>
              <a:rPr lang="ru-RU" sz="2400" dirty="0">
                <a:solidFill>
                  <a:srgbClr val="0000FF"/>
                </a:solidFill>
                <a:latin typeface="Times New Roman" panose="02020603050405020304" pitchFamily="18" charset="0"/>
                <a:cs typeface="Times New Roman" panose="02020603050405020304" pitchFamily="18" charset="0"/>
              </a:rPr>
              <a:t> жару , шум у </a:t>
            </a:r>
            <a:r>
              <a:rPr lang="ru-RU" sz="2400" dirty="0" err="1">
                <a:solidFill>
                  <a:srgbClr val="0000FF"/>
                </a:solidFill>
                <a:latin typeface="Times New Roman" panose="02020603050405020304" pitchFamily="18" charset="0"/>
                <a:cs typeface="Times New Roman" panose="02020603050405020304" pitchFamily="18" charset="0"/>
              </a:rPr>
              <a:t>вухах</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пітливість</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коливання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артеріального</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тиску</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тахі</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брадикардія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припливи</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крові</a:t>
            </a:r>
            <a:r>
              <a:rPr lang="ru-RU" sz="2400" dirty="0">
                <a:solidFill>
                  <a:srgbClr val="0000FF"/>
                </a:solidFill>
                <a:latin typeface="Times New Roman" panose="02020603050405020304" pitchFamily="18" charset="0"/>
                <a:cs typeface="Times New Roman" panose="02020603050405020304" pitchFamily="18" charset="0"/>
              </a:rPr>
              <a:t> до </a:t>
            </a:r>
            <a:r>
              <a:rPr lang="ru-RU" sz="2400" dirty="0" err="1">
                <a:solidFill>
                  <a:srgbClr val="0000FF"/>
                </a:solidFill>
                <a:latin typeface="Times New Roman" panose="02020603050405020304" pitchFamily="18" charset="0"/>
                <a:cs typeface="Times New Roman" panose="02020603050405020304" pitchFamily="18" charset="0"/>
              </a:rPr>
              <a:t>обличчя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порушення</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smtClean="0">
                <a:solidFill>
                  <a:srgbClr val="0000FF"/>
                </a:solidFill>
                <a:latin typeface="Times New Roman" panose="02020603050405020304" pitchFamily="18" charset="0"/>
                <a:cs typeface="Times New Roman" panose="02020603050405020304" pitchFamily="18" charset="0"/>
              </a:rPr>
              <a:t>сну.</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Неврологічний</a:t>
            </a:r>
            <a:r>
              <a:rPr lang="ru-RU" sz="2400" dirty="0">
                <a:solidFill>
                  <a:srgbClr val="0000FF"/>
                </a:solidFill>
                <a:latin typeface="Times New Roman" panose="02020603050405020304" pitchFamily="18" charset="0"/>
                <a:cs typeface="Times New Roman" panose="02020603050405020304" pitchFamily="18" charset="0"/>
              </a:rPr>
              <a:t> статус: - </a:t>
            </a:r>
            <a:r>
              <a:rPr lang="ru-RU" sz="2400" dirty="0" err="1">
                <a:solidFill>
                  <a:srgbClr val="0000FF"/>
                </a:solidFill>
                <a:latin typeface="Times New Roman" panose="02020603050405020304" pitchFamily="18" charset="0"/>
                <a:cs typeface="Times New Roman" panose="02020603050405020304" pitchFamily="18" charset="0"/>
              </a:rPr>
              <a:t>лабільна</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анізорефлексія</a:t>
            </a:r>
            <a:r>
              <a:rPr lang="ru-RU" sz="2400" dirty="0" smtClean="0">
                <a:solidFill>
                  <a:srgbClr val="0000FF"/>
                </a:solidFill>
                <a:latin typeface="Times New Roman" panose="02020603050405020304" pitchFamily="18" charset="0"/>
                <a:cs typeface="Times New Roman" panose="02020603050405020304" pitchFamily="18" charset="0"/>
              </a:rPr>
              <a:t>;</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smtClean="0">
                <a:solidFill>
                  <a:srgbClr val="0000FF"/>
                </a:solidFill>
                <a:latin typeface="Times New Roman" panose="02020603050405020304" pitchFamily="18" charset="0"/>
                <a:cs typeface="Times New Roman" panose="02020603050405020304" pitchFamily="18" charset="0"/>
              </a:rPr>
              <a:t>ністагм</a:t>
            </a:r>
            <a:r>
              <a:rPr lang="ru-RU" sz="2400" dirty="0" smtClean="0">
                <a:solidFill>
                  <a:srgbClr val="0000FF"/>
                </a:solidFill>
                <a:latin typeface="Times New Roman" panose="02020603050405020304" pitchFamily="18" charset="0"/>
                <a:cs typeface="Times New Roman" panose="02020603050405020304" pitchFamily="18" charset="0"/>
              </a:rPr>
              <a:t>;</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легкі</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оболонкові</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симптоми</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що</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зникають</a:t>
            </a:r>
            <a:r>
              <a:rPr lang="ru-RU" sz="2400" dirty="0">
                <a:solidFill>
                  <a:srgbClr val="0000FF"/>
                </a:solidFill>
                <a:latin typeface="Times New Roman" panose="02020603050405020304" pitchFamily="18" charset="0"/>
                <a:cs typeface="Times New Roman" panose="02020603050405020304" pitchFamily="18" charset="0"/>
              </a:rPr>
              <a:t> через 3-7 </a:t>
            </a:r>
            <a:r>
              <a:rPr lang="ru-RU" sz="2400" dirty="0" err="1" smtClean="0">
                <a:solidFill>
                  <a:srgbClr val="0000FF"/>
                </a:solidFill>
                <a:latin typeface="Times New Roman" panose="02020603050405020304" pitchFamily="18" charset="0"/>
                <a:cs typeface="Times New Roman" panose="02020603050405020304" pitchFamily="18" charset="0"/>
              </a:rPr>
              <a:t>діб</a:t>
            </a: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відсутність</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пошкоджень</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кісток</a:t>
            </a:r>
            <a:r>
              <a:rPr lang="ru-RU" sz="2400" dirty="0">
                <a:solidFill>
                  <a:srgbClr val="0000FF"/>
                </a:solidFill>
                <a:latin typeface="Times New Roman" panose="02020603050405020304" pitchFamily="18" charset="0"/>
                <a:cs typeface="Times New Roman" panose="02020603050405020304" pitchFamily="18" charset="0"/>
              </a:rPr>
              <a:t> черепа</a:t>
            </a:r>
            <a:r>
              <a:rPr lang="ru-RU" sz="2400" dirty="0" smtClean="0">
                <a:solidFill>
                  <a:srgbClr val="0000FF"/>
                </a:solidFill>
                <a:latin typeface="Times New Roman" panose="02020603050405020304" pitchFamily="18" charset="0"/>
                <a:cs typeface="Times New Roman" panose="02020603050405020304" pitchFamily="18" charset="0"/>
              </a:rPr>
              <a:t>; </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аналіз</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ліквору</a:t>
            </a:r>
            <a:r>
              <a:rPr lang="ru-RU" sz="2400" dirty="0">
                <a:solidFill>
                  <a:srgbClr val="0000FF"/>
                </a:solidFill>
                <a:latin typeface="Times New Roman" panose="02020603050405020304" pitchFamily="18" charset="0"/>
                <a:cs typeface="Times New Roman" panose="02020603050405020304" pitchFamily="18" charset="0"/>
              </a:rPr>
              <a:t> в </a:t>
            </a:r>
            <a:r>
              <a:rPr lang="ru-RU" sz="2400" dirty="0" err="1">
                <a:solidFill>
                  <a:srgbClr val="0000FF"/>
                </a:solidFill>
                <a:latin typeface="Times New Roman" panose="02020603050405020304" pitchFamily="18" charset="0"/>
                <a:cs typeface="Times New Roman" panose="02020603050405020304" pitchFamily="18" charset="0"/>
              </a:rPr>
              <a:t>нормі</a:t>
            </a:r>
            <a:r>
              <a:rPr lang="ru-RU" sz="2400" dirty="0" smtClean="0">
                <a:solidFill>
                  <a:srgbClr val="0000FF"/>
                </a:solidFill>
                <a:latin typeface="Times New Roman" panose="02020603050405020304" pitchFamily="18" charset="0"/>
                <a:cs typeface="Times New Roman" panose="02020603050405020304" pitchFamily="18" charset="0"/>
              </a:rPr>
              <a:t>;</a:t>
            </a:r>
            <a:br>
              <a:rPr lang="ru-RU" sz="2400" dirty="0" smtClean="0">
                <a:solidFill>
                  <a:srgbClr val="0000FF"/>
                </a:solidFill>
                <a:latin typeface="Times New Roman" panose="02020603050405020304" pitchFamily="18" charset="0"/>
                <a:cs typeface="Times New Roman" panose="02020603050405020304" pitchFamily="18" charset="0"/>
              </a:rPr>
            </a:br>
            <a:r>
              <a:rPr lang="ru-RU" sz="2400" dirty="0" smtClean="0">
                <a:solidFill>
                  <a:srgbClr val="0000FF"/>
                </a:solidFill>
                <a:latin typeface="Times New Roman" panose="02020603050405020304" pitchFamily="18" charset="0"/>
                <a:cs typeface="Times New Roman" panose="02020603050405020304" pitchFamily="18" charset="0"/>
              </a:rPr>
              <a:t> </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Перебіг</a:t>
            </a:r>
            <a:r>
              <a:rPr lang="ru-RU" sz="2400" dirty="0">
                <a:solidFill>
                  <a:srgbClr val="0000FF"/>
                </a:solidFill>
                <a:latin typeface="Times New Roman" panose="02020603050405020304" pitchFamily="18" charset="0"/>
                <a:cs typeface="Times New Roman" panose="02020603050405020304" pitchFamily="18" charset="0"/>
              </a:rPr>
              <a:t>: </a:t>
            </a:r>
            <a:r>
              <a:rPr lang="ru-RU" sz="2400" dirty="0" err="1">
                <a:solidFill>
                  <a:srgbClr val="0000FF"/>
                </a:solidFill>
                <a:latin typeface="Times New Roman" panose="02020603050405020304" pitchFamily="18" charset="0"/>
                <a:cs typeface="Times New Roman" panose="02020603050405020304" pitchFamily="18" charset="0"/>
              </a:rPr>
              <a:t>поліпшення</a:t>
            </a:r>
            <a:r>
              <a:rPr lang="ru-RU" sz="2400" dirty="0">
                <a:solidFill>
                  <a:srgbClr val="0000FF"/>
                </a:solidFill>
                <a:latin typeface="Times New Roman" panose="02020603050405020304" pitchFamily="18" charset="0"/>
                <a:cs typeface="Times New Roman" panose="02020603050405020304" pitchFamily="18" charset="0"/>
              </a:rPr>
              <a:t> стану </a:t>
            </a:r>
            <a:r>
              <a:rPr lang="ru-RU" sz="2400" dirty="0" err="1">
                <a:solidFill>
                  <a:srgbClr val="0000FF"/>
                </a:solidFill>
                <a:latin typeface="Times New Roman" panose="02020603050405020304" pitchFamily="18" charset="0"/>
                <a:cs typeface="Times New Roman" panose="02020603050405020304" pitchFamily="18" charset="0"/>
              </a:rPr>
              <a:t>протягом</a:t>
            </a:r>
            <a:r>
              <a:rPr lang="ru-RU" sz="2400" dirty="0">
                <a:solidFill>
                  <a:srgbClr val="0000FF"/>
                </a:solidFill>
                <a:latin typeface="Times New Roman" panose="02020603050405020304" pitchFamily="18" charset="0"/>
                <a:cs typeface="Times New Roman" panose="02020603050405020304" pitchFamily="18" charset="0"/>
              </a:rPr>
              <a:t> 7-10 </a:t>
            </a:r>
            <a:r>
              <a:rPr lang="ru-RU" sz="2400" dirty="0" err="1">
                <a:solidFill>
                  <a:srgbClr val="0000FF"/>
                </a:solidFill>
                <a:latin typeface="Times New Roman" panose="02020603050405020304" pitchFamily="18" charset="0"/>
                <a:cs typeface="Times New Roman" panose="02020603050405020304" pitchFamily="18" charset="0"/>
              </a:rPr>
              <a:t>днів</a:t>
            </a:r>
            <a:endParaRPr lang="ru-RU" sz="2800" i="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838200"/>
            <a:ext cx="8458200" cy="5562600"/>
          </a:xfrm>
        </p:spPr>
        <p:txBody>
          <a:bodyPr>
            <a:normAutofit fontScale="90000"/>
          </a:bodyPr>
          <a:lstStyle/>
          <a:p>
            <a:pPr algn="l"/>
            <a:r>
              <a:rPr lang="ru-RU" sz="2800" dirty="0">
                <a:solidFill>
                  <a:srgbClr val="FF0000"/>
                </a:solidFill>
              </a:rPr>
              <a:t>• </a:t>
            </a:r>
            <a:r>
              <a:rPr lang="ru-RU" sz="2800" b="1" dirty="0" err="1">
                <a:solidFill>
                  <a:srgbClr val="FF0000"/>
                </a:solidFill>
              </a:rPr>
              <a:t>Клінічна</a:t>
            </a:r>
            <a:r>
              <a:rPr lang="ru-RU" sz="2800" b="1" dirty="0">
                <a:solidFill>
                  <a:srgbClr val="FF0000"/>
                </a:solidFill>
              </a:rPr>
              <a:t> картина: </a:t>
            </a:r>
            <a:r>
              <a:rPr lang="ru-RU" sz="2800" b="1" dirty="0" smtClean="0">
                <a:solidFill>
                  <a:srgbClr val="FF0000"/>
                </a:solidFill>
              </a:rPr>
              <a:t/>
            </a:r>
            <a:br>
              <a:rPr lang="ru-RU" sz="2800" b="1" dirty="0" smtClean="0">
                <a:solidFill>
                  <a:srgbClr val="FF0000"/>
                </a:solidFill>
              </a:rPr>
            </a:br>
            <a:r>
              <a:rPr lang="ru-RU" sz="2800" b="1" dirty="0" smtClean="0">
                <a:solidFill>
                  <a:schemeClr val="tx1"/>
                </a:solidFill>
              </a:rPr>
              <a:t>- </a:t>
            </a:r>
            <a:r>
              <a:rPr lang="ru-RU" sz="2800" dirty="0" err="1">
                <a:solidFill>
                  <a:srgbClr val="0000FF"/>
                </a:solidFill>
                <a:latin typeface="Times New Roman" panose="02020603050405020304" pitchFamily="18" charset="0"/>
                <a:cs typeface="Times New Roman" panose="02020603050405020304" pitchFamily="18" charset="0"/>
              </a:rPr>
              <a:t>втрата</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свідомості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від</a:t>
            </a:r>
            <a:r>
              <a:rPr lang="ru-RU" sz="2800" dirty="0">
                <a:solidFill>
                  <a:srgbClr val="0000FF"/>
                </a:solidFill>
                <a:latin typeface="Times New Roman" panose="02020603050405020304" pitchFamily="18" charset="0"/>
                <a:cs typeface="Times New Roman" panose="02020603050405020304" pitchFamily="18" charset="0"/>
              </a:rPr>
              <a:t> 15 </a:t>
            </a:r>
            <a:r>
              <a:rPr lang="ru-RU" sz="2800" dirty="0" err="1">
                <a:solidFill>
                  <a:srgbClr val="0000FF"/>
                </a:solidFill>
                <a:latin typeface="Times New Roman" panose="02020603050405020304" pitchFamily="18" charset="0"/>
                <a:cs typeface="Times New Roman" panose="02020603050405020304" pitchFamily="18" charset="0"/>
              </a:rPr>
              <a:t>хвилин</a:t>
            </a:r>
            <a:r>
              <a:rPr lang="ru-RU" sz="2800" dirty="0">
                <a:solidFill>
                  <a:srgbClr val="0000FF"/>
                </a:solidFill>
                <a:latin typeface="Times New Roman" panose="02020603050405020304" pitchFamily="18" charset="0"/>
                <a:cs typeface="Times New Roman" panose="02020603050405020304" pitchFamily="18" charset="0"/>
              </a:rPr>
              <a:t> до 1 </a:t>
            </a:r>
            <a:r>
              <a:rPr lang="ru-RU" sz="2800" dirty="0" err="1">
                <a:solidFill>
                  <a:srgbClr val="0000FF"/>
                </a:solidFill>
                <a:latin typeface="Times New Roman" panose="02020603050405020304" pitchFamily="18" charset="0"/>
                <a:cs typeface="Times New Roman" panose="02020603050405020304" pitchFamily="18" charset="0"/>
              </a:rPr>
              <a:t>години</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головний</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біль</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нудота</a:t>
            </a:r>
            <a:r>
              <a:rPr lang="ru-RU" sz="2800" dirty="0">
                <a:solidFill>
                  <a:srgbClr val="0000FF"/>
                </a:solidFill>
                <a:latin typeface="Times New Roman" panose="02020603050405020304" pitchFamily="18" charset="0"/>
                <a:cs typeface="Times New Roman" panose="02020603050405020304" pitchFamily="18" charset="0"/>
              </a:rPr>
              <a:t>, 2-3-разова </a:t>
            </a:r>
            <a:r>
              <a:rPr lang="ru-RU" sz="2800" dirty="0" err="1">
                <a:solidFill>
                  <a:srgbClr val="0000FF"/>
                </a:solidFill>
                <a:latin typeface="Times New Roman" panose="02020603050405020304" pitchFamily="18" charset="0"/>
                <a:cs typeface="Times New Roman" panose="02020603050405020304" pitchFamily="18" charset="0"/>
              </a:rPr>
              <a:t>блювота</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запаморочення</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 як правило, ретроградна </a:t>
            </a:r>
            <a:r>
              <a:rPr lang="ru-RU" sz="2800" dirty="0" err="1">
                <a:solidFill>
                  <a:srgbClr val="0000FF"/>
                </a:solidFill>
                <a:latin typeface="Times New Roman" panose="02020603050405020304" pitchFamily="18" charset="0"/>
                <a:cs typeface="Times New Roman" panose="02020603050405020304" pitchFamily="18" charset="0"/>
              </a:rPr>
              <a:t>амнезія</a:t>
            </a:r>
            <a:r>
              <a:rPr lang="ru-RU" sz="2800" dirty="0" smtClean="0">
                <a:solidFill>
                  <a:srgbClr val="0000FF"/>
                </a:solidFill>
                <a:latin typeface="Times New Roman" panose="02020603050405020304" pitchFamily="18" charset="0"/>
                <a:cs typeface="Times New Roman" panose="02020603050405020304" pitchFamily="18" charset="0"/>
              </a:rPr>
              <a:t>; </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вітальні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функції</a:t>
            </a:r>
            <a:r>
              <a:rPr lang="ru-RU" sz="2800" dirty="0">
                <a:solidFill>
                  <a:srgbClr val="0000FF"/>
                </a:solidFill>
                <a:latin typeface="Times New Roman" panose="02020603050405020304" pitchFamily="18" charset="0"/>
                <a:cs typeface="Times New Roman" panose="02020603050405020304" pitchFamily="18" charset="0"/>
              </a:rPr>
              <a:t> без </a:t>
            </a:r>
            <a:r>
              <a:rPr lang="ru-RU" sz="2800" dirty="0" err="1">
                <a:solidFill>
                  <a:srgbClr val="0000FF"/>
                </a:solidFill>
                <a:latin typeface="Times New Roman" panose="02020603050405020304" pitchFamily="18" charset="0"/>
                <a:cs typeface="Times New Roman" panose="02020603050405020304" pitchFamily="18" charset="0"/>
              </a:rPr>
              <a:t>виражених</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змін</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помірна</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бради</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тахікардія</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коливання</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артеріального</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тиску</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b="1" dirty="0" smtClean="0">
                <a:solidFill>
                  <a:schemeClr val="tx1"/>
                </a:solidFill>
              </a:rPr>
              <a:t> </a:t>
            </a:r>
            <a:r>
              <a:rPr lang="ru-RU" sz="2800" b="1" dirty="0">
                <a:solidFill>
                  <a:schemeClr val="tx1"/>
                </a:solidFill>
              </a:rPr>
              <a:t>• </a:t>
            </a:r>
            <a:r>
              <a:rPr lang="ru-RU" sz="2800" b="1" dirty="0" err="1">
                <a:solidFill>
                  <a:srgbClr val="FF0000"/>
                </a:solidFill>
              </a:rPr>
              <a:t>Неврологічний</a:t>
            </a:r>
            <a:r>
              <a:rPr lang="ru-RU" sz="2800" b="1" dirty="0">
                <a:solidFill>
                  <a:srgbClr val="FF0000"/>
                </a:solidFill>
              </a:rPr>
              <a:t> статус</a:t>
            </a:r>
            <a:r>
              <a:rPr lang="ru-RU" sz="2800" dirty="0">
                <a:solidFill>
                  <a:srgbClr val="0000FF"/>
                </a:solidFill>
                <a:latin typeface="Times New Roman" panose="02020603050405020304" pitchFamily="18" charset="0"/>
                <a:cs typeface="Times New Roman" panose="02020603050405020304" pitchFamily="18" charset="0"/>
              </a:rPr>
              <a:t>: - </a:t>
            </a:r>
            <a:r>
              <a:rPr lang="ru-RU" sz="2800" dirty="0" err="1" smtClean="0">
                <a:solidFill>
                  <a:srgbClr val="0000FF"/>
                </a:solidFill>
                <a:latin typeface="Times New Roman" panose="02020603050405020304" pitchFamily="18" charset="0"/>
                <a:cs typeface="Times New Roman" panose="02020603050405020304" pitchFamily="18" charset="0"/>
              </a:rPr>
              <a:t>клонічний</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ністагм</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 легка </a:t>
            </a:r>
            <a:r>
              <a:rPr lang="ru-RU" sz="2800" dirty="0" err="1">
                <a:solidFill>
                  <a:srgbClr val="0000FF"/>
                </a:solidFill>
                <a:latin typeface="Times New Roman" panose="02020603050405020304" pitchFamily="18" charset="0"/>
                <a:cs typeface="Times New Roman" panose="02020603050405020304" pitchFamily="18" charset="0"/>
              </a:rPr>
              <a:t>анізокорія</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пірамідна</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недостатність</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менінгеальні</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симптоми</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можливі</a:t>
            </a:r>
            <a:r>
              <a:rPr lang="ru-RU" sz="2800" dirty="0">
                <a:solidFill>
                  <a:srgbClr val="0000FF"/>
                </a:solidFill>
                <a:latin typeface="Times New Roman" panose="02020603050405020304" pitchFamily="18" charset="0"/>
                <a:cs typeface="Times New Roman" panose="02020603050405020304" pitchFamily="18" charset="0"/>
              </a:rPr>
              <a:t> переломи </a:t>
            </a:r>
            <a:r>
              <a:rPr lang="ru-RU" sz="2800" dirty="0" err="1">
                <a:solidFill>
                  <a:srgbClr val="0000FF"/>
                </a:solidFill>
                <a:latin typeface="Times New Roman" panose="02020603050405020304" pitchFamily="18" charset="0"/>
                <a:cs typeface="Times New Roman" panose="02020603050405020304" pitchFamily="18" charset="0"/>
              </a:rPr>
              <a:t>склепіння</a:t>
            </a:r>
            <a:r>
              <a:rPr lang="ru-RU" sz="2800" dirty="0">
                <a:solidFill>
                  <a:srgbClr val="0000FF"/>
                </a:solidFill>
                <a:latin typeface="Times New Roman" panose="02020603050405020304" pitchFamily="18" charset="0"/>
                <a:cs typeface="Times New Roman" panose="02020603050405020304" pitchFamily="18" charset="0"/>
              </a:rPr>
              <a:t> черепа, </a:t>
            </a:r>
            <a:r>
              <a:rPr lang="ru-RU" sz="2800" dirty="0" err="1">
                <a:solidFill>
                  <a:srgbClr val="0000FF"/>
                </a:solidFill>
                <a:latin typeface="Times New Roman" panose="02020603050405020304" pitchFamily="18" charset="0"/>
                <a:cs typeface="Times New Roman" panose="02020603050405020304" pitchFamily="18" charset="0"/>
              </a:rPr>
              <a:t>субарахноїдальний</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smtClean="0">
                <a:solidFill>
                  <a:srgbClr val="0000FF"/>
                </a:solidFill>
                <a:latin typeface="Times New Roman" panose="02020603050405020304" pitchFamily="18" charset="0"/>
                <a:cs typeface="Times New Roman" panose="02020603050405020304" pitchFamily="18" charset="0"/>
              </a:rPr>
              <a:t>крововилив</a:t>
            </a:r>
            <a:r>
              <a:rPr lang="ru-RU" sz="2800" dirty="0" smtClean="0">
                <a:solidFill>
                  <a:srgbClr val="0000FF"/>
                </a:solidFill>
                <a:latin typeface="Times New Roman" panose="02020603050405020304" pitchFamily="18" charset="0"/>
                <a:cs typeface="Times New Roman" panose="02020603050405020304" pitchFamily="18" charset="0"/>
              </a:rPr>
              <a:t>.</a:t>
            </a:r>
            <a:br>
              <a:rPr lang="ru-RU" sz="2800" dirty="0" smtClean="0">
                <a:solidFill>
                  <a:srgbClr val="0000FF"/>
                </a:solidFill>
                <a:latin typeface="Times New Roman" panose="02020603050405020304" pitchFamily="18" charset="0"/>
                <a:cs typeface="Times New Roman" panose="02020603050405020304" pitchFamily="18" charset="0"/>
              </a:rPr>
            </a:br>
            <a:r>
              <a:rPr lang="ru-RU" sz="2800" b="1" dirty="0" smtClean="0">
                <a:solidFill>
                  <a:schemeClr val="tx1"/>
                </a:solidFill>
              </a:rPr>
              <a:t> </a:t>
            </a:r>
            <a:r>
              <a:rPr lang="ru-RU" sz="2800" b="1" dirty="0">
                <a:solidFill>
                  <a:schemeClr val="tx1"/>
                </a:solidFill>
              </a:rPr>
              <a:t>• </a:t>
            </a:r>
            <a:r>
              <a:rPr lang="ru-RU" sz="2800" b="1" dirty="0" err="1">
                <a:solidFill>
                  <a:srgbClr val="FF0000"/>
                </a:solidFill>
              </a:rPr>
              <a:t>Перебіг</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регрес</a:t>
            </a:r>
            <a:r>
              <a:rPr lang="ru-RU" sz="2800" dirty="0">
                <a:solidFill>
                  <a:srgbClr val="0000FF"/>
                </a:solidFill>
                <a:latin typeface="Times New Roman" panose="02020603050405020304" pitchFamily="18" charset="0"/>
                <a:cs typeface="Times New Roman" panose="02020603050405020304" pitchFamily="18" charset="0"/>
              </a:rPr>
              <a:t> симптоматики на 14-18 день</a:t>
            </a:r>
            <a:endParaRPr lang="ru-RU" sz="2800" i="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75109" name="Rectangle 5"/>
          <p:cNvSpPr>
            <a:spLocks noChangeArrowheads="1"/>
          </p:cNvSpPr>
          <p:nvPr/>
        </p:nvSpPr>
        <p:spPr bwMode="auto">
          <a:xfrm>
            <a:off x="0" y="76200"/>
            <a:ext cx="9144000" cy="584775"/>
          </a:xfrm>
          <a:prstGeom prst="rect">
            <a:avLst/>
          </a:prstGeom>
          <a:noFill/>
          <a:ln w="9525">
            <a:noFill/>
            <a:miter lim="800000"/>
            <a:headEnd/>
            <a:tailEnd/>
          </a:ln>
          <a:effectLst/>
        </p:spPr>
        <p:txBody>
          <a:bodyPr wrap="square">
            <a:spAutoFit/>
          </a:bodyPr>
          <a:lstStyle/>
          <a:p>
            <a:r>
              <a:rPr lang="ru-RU" sz="3200" i="1" u="sng" dirty="0" err="1" smtClean="0">
                <a:solidFill>
                  <a:srgbClr val="FF0000"/>
                </a:solidFill>
                <a:effectLst>
                  <a:outerShdw blurRad="38100" dist="38100" dir="2700000" algn="tl">
                    <a:srgbClr val="000000"/>
                  </a:outerShdw>
                </a:effectLst>
              </a:rPr>
              <a:t>Забиття</a:t>
            </a:r>
            <a:r>
              <a:rPr lang="ru-RU" sz="3200" i="1" u="sng" dirty="0" smtClean="0">
                <a:solidFill>
                  <a:srgbClr val="FF0000"/>
                </a:solidFill>
                <a:effectLst>
                  <a:outerShdw blurRad="38100" dist="38100" dir="2700000" algn="tl">
                    <a:srgbClr val="000000"/>
                  </a:outerShdw>
                </a:effectLst>
              </a:rPr>
              <a:t>  </a:t>
            </a:r>
            <a:r>
              <a:rPr lang="ru-RU" sz="3200" i="1" u="sng" dirty="0">
                <a:solidFill>
                  <a:srgbClr val="FF0000"/>
                </a:solidFill>
                <a:effectLst>
                  <a:outerShdw blurRad="38100" dist="38100" dir="2700000" algn="tl">
                    <a:srgbClr val="000000"/>
                  </a:outerShdw>
                </a:effectLst>
              </a:rPr>
              <a:t>головного </a:t>
            </a:r>
            <a:r>
              <a:rPr lang="ru-RU" sz="3200" i="1" u="sng" dirty="0" err="1" smtClean="0">
                <a:solidFill>
                  <a:srgbClr val="FF0000"/>
                </a:solidFill>
                <a:effectLst>
                  <a:outerShdw blurRad="38100" dist="38100" dir="2700000" algn="tl">
                    <a:srgbClr val="000000"/>
                  </a:outerShdw>
                </a:effectLst>
              </a:rPr>
              <a:t>мозку</a:t>
            </a:r>
            <a:r>
              <a:rPr lang="ru-RU" sz="3200" i="1" u="sng" dirty="0">
                <a:solidFill>
                  <a:srgbClr val="FF0000"/>
                </a:solidFill>
                <a:effectLst>
                  <a:outerShdw blurRad="38100" dist="38100" dir="2700000" algn="tl">
                    <a:srgbClr val="000000"/>
                  </a:outerShdw>
                </a:effectLst>
              </a:rPr>
              <a:t> легкого </a:t>
            </a:r>
            <a:r>
              <a:rPr lang="ru-RU" sz="3200" i="1" u="sng" dirty="0" err="1">
                <a:solidFill>
                  <a:srgbClr val="FF0000"/>
                </a:solidFill>
                <a:effectLst>
                  <a:outerShdw blurRad="38100" dist="38100" dir="2700000" algn="tl">
                    <a:srgbClr val="000000"/>
                  </a:outerShdw>
                </a:effectLst>
              </a:rPr>
              <a:t>ступеня</a:t>
            </a:r>
            <a:endParaRPr lang="ru-RU" sz="3200" i="1" u="sng"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09600" y="570540"/>
            <a:ext cx="8229600" cy="5973762"/>
          </a:xfrm>
        </p:spPr>
        <p:txBody>
          <a:bodyPr>
            <a:normAutofit fontScale="90000"/>
          </a:bodyPr>
          <a:lstStyle/>
          <a:p>
            <a:pPr algn="l"/>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Клінічна</a:t>
            </a:r>
            <a:r>
              <a:rPr lang="ru-RU" sz="2000" dirty="0">
                <a:solidFill>
                  <a:srgbClr val="0000FF"/>
                </a:solidFill>
                <a:latin typeface="Times New Roman" panose="02020603050405020304" pitchFamily="18" charset="0"/>
                <a:cs typeface="Times New Roman" panose="02020603050405020304" pitchFamily="18" charset="0"/>
              </a:rPr>
              <a:t> картина: </a:t>
            </a:r>
            <a:r>
              <a:rPr lang="ru-RU" sz="2000" dirty="0" smtClean="0">
                <a:solidFill>
                  <a:srgbClr val="0000FF"/>
                </a:solidFill>
                <a:latin typeface="Times New Roman" panose="02020603050405020304" pitchFamily="18" charset="0"/>
                <a:cs typeface="Times New Roman" panose="02020603050405020304" pitchFamily="18" charset="0"/>
              </a:rPr>
              <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втрата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свідомості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від</a:t>
            </a:r>
            <a:r>
              <a:rPr lang="ru-RU" sz="2000" dirty="0">
                <a:solidFill>
                  <a:srgbClr val="0000FF"/>
                </a:solidFill>
                <a:latin typeface="Times New Roman" panose="02020603050405020304" pitchFamily="18" charset="0"/>
                <a:cs typeface="Times New Roman" panose="02020603050405020304" pitchFamily="18" charset="0"/>
              </a:rPr>
              <a:t> 1 до 6 год</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виражена</a:t>
            </a:r>
            <a:r>
              <a:rPr lang="ru-RU" sz="2000" dirty="0">
                <a:solidFill>
                  <a:srgbClr val="0000FF"/>
                </a:solidFill>
                <a:latin typeface="Times New Roman" panose="02020603050405020304" pitchFamily="18" charset="0"/>
                <a:cs typeface="Times New Roman" panose="02020603050405020304" pitchFamily="18" charset="0"/>
              </a:rPr>
              <a:t> ретро-, кон- і </a:t>
            </a:r>
            <a:r>
              <a:rPr lang="ru-RU" sz="2000" dirty="0" err="1">
                <a:solidFill>
                  <a:srgbClr val="0000FF"/>
                </a:solidFill>
                <a:latin typeface="Times New Roman" panose="02020603050405020304" pitchFamily="18" charset="0"/>
                <a:cs typeface="Times New Roman" panose="02020603050405020304" pitchFamily="18" charset="0"/>
              </a:rPr>
              <a:t>антероградна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амнезія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сильний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головний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біль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багаторазове</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блювання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минущі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розлади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вітальних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функцій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брадикардія</a:t>
            </a:r>
            <a:r>
              <a:rPr lang="ru-RU" sz="2000" dirty="0">
                <a:solidFill>
                  <a:srgbClr val="0000FF"/>
                </a:solidFill>
                <a:latin typeface="Times New Roman" panose="02020603050405020304" pitchFamily="18" charset="0"/>
                <a:cs typeface="Times New Roman" panose="02020603050405020304" pitchFamily="18" charset="0"/>
              </a:rPr>
              <a:t> (40-50 </a:t>
            </a:r>
            <a:r>
              <a:rPr lang="ru-RU" sz="2000" dirty="0" err="1">
                <a:solidFill>
                  <a:srgbClr val="0000FF"/>
                </a:solidFill>
                <a:latin typeface="Times New Roman" panose="02020603050405020304" pitchFamily="18" charset="0"/>
                <a:cs typeface="Times New Roman" panose="02020603050405020304" pitchFamily="18" charset="0"/>
              </a:rPr>
              <a:t>ударів</a:t>
            </a:r>
            <a:r>
              <a:rPr lang="ru-RU" sz="2000" dirty="0">
                <a:solidFill>
                  <a:srgbClr val="0000FF"/>
                </a:solidFill>
                <a:latin typeface="Times New Roman" panose="02020603050405020304" pitchFamily="18" charset="0"/>
                <a:cs typeface="Times New Roman" panose="02020603050405020304" pitchFamily="18" charset="0"/>
              </a:rPr>
              <a:t> в </a:t>
            </a:r>
            <a:r>
              <a:rPr lang="ru-RU" sz="2000" dirty="0" err="1">
                <a:solidFill>
                  <a:srgbClr val="0000FF"/>
                </a:solidFill>
                <a:latin typeface="Times New Roman" panose="02020603050405020304" pitchFamily="18" charset="0"/>
                <a:cs typeface="Times New Roman" panose="02020603050405020304" pitchFamily="18" charset="0"/>
              </a:rPr>
              <a:t>хвилину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тахікардія</a:t>
            </a:r>
            <a:r>
              <a:rPr lang="ru-RU" sz="2000" dirty="0">
                <a:solidFill>
                  <a:srgbClr val="0000FF"/>
                </a:solidFill>
                <a:latin typeface="Times New Roman" panose="02020603050405020304" pitchFamily="18" charset="0"/>
                <a:cs typeface="Times New Roman" panose="02020603050405020304" pitchFamily="18" charset="0"/>
              </a:rPr>
              <a:t> (до 120 </a:t>
            </a:r>
            <a:r>
              <a:rPr lang="ru-RU" sz="2000" dirty="0" err="1">
                <a:solidFill>
                  <a:srgbClr val="0000FF"/>
                </a:solidFill>
                <a:latin typeface="Times New Roman" panose="02020603050405020304" pitchFamily="18" charset="0"/>
                <a:cs typeface="Times New Roman" panose="02020603050405020304" pitchFamily="18" charset="0"/>
              </a:rPr>
              <a:t>ударів</a:t>
            </a:r>
            <a:r>
              <a:rPr lang="ru-RU" sz="2000" dirty="0">
                <a:solidFill>
                  <a:srgbClr val="0000FF"/>
                </a:solidFill>
                <a:latin typeface="Times New Roman" panose="02020603050405020304" pitchFamily="18" charset="0"/>
                <a:cs typeface="Times New Roman" panose="02020603050405020304" pitchFamily="18" charset="0"/>
              </a:rPr>
              <a:t> в </a:t>
            </a:r>
            <a:r>
              <a:rPr lang="ru-RU" sz="2000" dirty="0" err="1">
                <a:solidFill>
                  <a:srgbClr val="0000FF"/>
                </a:solidFill>
                <a:latin typeface="Times New Roman" panose="02020603050405020304" pitchFamily="18" charset="0"/>
                <a:cs typeface="Times New Roman" panose="02020603050405020304" pitchFamily="18" charset="0"/>
              </a:rPr>
              <a:t>хвилину</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підвищення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артеріального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тиску</a:t>
            </a:r>
            <a:r>
              <a:rPr lang="ru-RU" sz="2000" dirty="0">
                <a:solidFill>
                  <a:srgbClr val="0000FF"/>
                </a:solidFill>
                <a:latin typeface="Times New Roman" panose="02020603050405020304" pitchFamily="18" charset="0"/>
                <a:cs typeface="Times New Roman" panose="02020603050405020304" pitchFamily="18" charset="0"/>
              </a:rPr>
              <a:t> (до 180/100 </a:t>
            </a:r>
            <a:r>
              <a:rPr lang="ru-RU" sz="2000" dirty="0" err="1">
                <a:solidFill>
                  <a:srgbClr val="0000FF"/>
                </a:solidFill>
                <a:latin typeface="Times New Roman" panose="02020603050405020304" pitchFamily="18" charset="0"/>
                <a:cs typeface="Times New Roman" panose="02020603050405020304" pitchFamily="18" charset="0"/>
              </a:rPr>
              <a:t>мм.рт.ст</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тахіпноє</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без </a:t>
            </a:r>
            <a:r>
              <a:rPr lang="ru-RU" sz="2000" dirty="0" err="1">
                <a:solidFill>
                  <a:srgbClr val="0000FF"/>
                </a:solidFill>
                <a:latin typeface="Times New Roman" panose="02020603050405020304" pitchFamily="18" charset="0"/>
                <a:cs typeface="Times New Roman" panose="02020603050405020304" pitchFamily="18" charset="0"/>
              </a:rPr>
              <a:t>порушення</a:t>
            </a:r>
            <a:r>
              <a:rPr lang="ru-RU" sz="2000" dirty="0">
                <a:solidFill>
                  <a:srgbClr val="0000FF"/>
                </a:solidFill>
                <a:latin typeface="Times New Roman" panose="02020603050405020304" pitchFamily="18" charset="0"/>
                <a:cs typeface="Times New Roman" panose="02020603050405020304" pitchFamily="18" charset="0"/>
              </a:rPr>
              <a:t> ритму </a:t>
            </a:r>
            <a:r>
              <a:rPr lang="ru-RU" sz="2000" dirty="0" err="1">
                <a:solidFill>
                  <a:srgbClr val="0000FF"/>
                </a:solidFill>
                <a:latin typeface="Times New Roman" panose="02020603050405020304" pitchFamily="18" charset="0"/>
                <a:cs typeface="Times New Roman" panose="02020603050405020304" pitchFamily="18" charset="0"/>
              </a:rPr>
              <a:t>дихання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зміна</a:t>
            </a:r>
            <a:r>
              <a:rPr lang="ru-RU" sz="2000" dirty="0">
                <a:solidFill>
                  <a:srgbClr val="0000FF"/>
                </a:solidFill>
                <a:latin typeface="Times New Roman" panose="02020603050405020304" pitchFamily="18" charset="0"/>
                <a:cs typeface="Times New Roman" panose="02020603050405020304" pitchFamily="18" charset="0"/>
              </a:rPr>
              <a:t> циклу сон - </a:t>
            </a:r>
            <a:r>
              <a:rPr lang="ru-RU" sz="2000" dirty="0" err="1">
                <a:solidFill>
                  <a:srgbClr val="0000FF"/>
                </a:solidFill>
                <a:latin typeface="Times New Roman" panose="02020603050405020304" pitchFamily="18" charset="0"/>
                <a:cs typeface="Times New Roman" panose="02020603050405020304" pitchFamily="18" charset="0"/>
              </a:rPr>
              <a:t>неспання</a:t>
            </a:r>
            <a:r>
              <a:rPr lang="ru-RU" sz="2000" dirty="0">
                <a:solidFill>
                  <a:srgbClr val="0000FF"/>
                </a:solidFill>
                <a:latin typeface="Times New Roman" panose="02020603050405020304" pitchFamily="18" charset="0"/>
                <a:cs typeface="Times New Roman" panose="02020603050405020304" pitchFamily="18" charset="0"/>
              </a:rPr>
              <a:t> у </a:t>
            </a:r>
            <a:r>
              <a:rPr lang="ru-RU" sz="2000" dirty="0" err="1">
                <a:solidFill>
                  <a:srgbClr val="0000FF"/>
                </a:solidFill>
                <a:latin typeface="Times New Roman" panose="02020603050405020304" pitchFamily="18" charset="0"/>
                <a:cs typeface="Times New Roman" panose="02020603050405020304" pitchFamily="18" charset="0"/>
              </a:rPr>
              <a:t>вигляді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сонливості</a:t>
            </a:r>
            <a:r>
              <a:rPr lang="ru-RU" sz="2000" dirty="0">
                <a:solidFill>
                  <a:srgbClr val="0000FF"/>
                </a:solidFill>
                <a:latin typeface="Times New Roman" panose="02020603050405020304" pitchFamily="18" charset="0"/>
                <a:cs typeface="Times New Roman" panose="02020603050405020304" pitchFamily="18" charset="0"/>
              </a:rPr>
              <a:t> вдень, </a:t>
            </a:r>
            <a:r>
              <a:rPr lang="ru-RU" sz="2000" dirty="0" err="1">
                <a:solidFill>
                  <a:srgbClr val="0000FF"/>
                </a:solidFill>
                <a:latin typeface="Times New Roman" panose="02020603050405020304" pitchFamily="18" charset="0"/>
                <a:cs typeface="Times New Roman" panose="02020603050405020304" pitchFamily="18" charset="0"/>
              </a:rPr>
              <a:t>безсоння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вночі</a:t>
            </a:r>
            <a:r>
              <a:rPr lang="ru-RU" sz="2000" dirty="0">
                <a:solidFill>
                  <a:srgbClr val="0000FF"/>
                </a:solidFill>
                <a:latin typeface="Times New Roman" panose="02020603050405020304" pitchFamily="18" charset="0"/>
                <a:cs typeface="Times New Roman" panose="02020603050405020304" pitchFamily="18" charset="0"/>
              </a:rPr>
              <a:t> з </a:t>
            </a:r>
            <a:r>
              <a:rPr lang="ru-RU" sz="2000" dirty="0" err="1">
                <a:solidFill>
                  <a:srgbClr val="0000FF"/>
                </a:solidFill>
                <a:latin typeface="Times New Roman" panose="02020603050405020304" pitchFamily="18" charset="0"/>
                <a:cs typeface="Times New Roman" panose="02020603050405020304" pitchFamily="18" charset="0"/>
              </a:rPr>
              <a:t>епізодами</a:t>
            </a:r>
            <a:r>
              <a:rPr lang="ru-RU" sz="2000" dirty="0">
                <a:solidFill>
                  <a:srgbClr val="0000FF"/>
                </a:solidFill>
                <a:latin typeface="Times New Roman" panose="02020603050405020304" pitchFamily="18" charset="0"/>
                <a:cs typeface="Times New Roman" panose="02020603050405020304" pitchFamily="18" charset="0"/>
              </a:rPr>
              <a:t> психомоторного </a:t>
            </a:r>
            <a:r>
              <a:rPr lang="ru-RU" sz="2000" dirty="0" err="1">
                <a:solidFill>
                  <a:srgbClr val="0000FF"/>
                </a:solidFill>
                <a:latin typeface="Times New Roman" panose="02020603050405020304" pitchFamily="18" charset="0"/>
                <a:cs typeface="Times New Roman" panose="02020603050405020304" pitchFamily="18" charset="0"/>
              </a:rPr>
              <a:t>збудження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субфебрилітет</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b="1" dirty="0" smtClean="0">
                <a:solidFill>
                  <a:schemeClr val="tx1"/>
                </a:solidFill>
              </a:rPr>
              <a:t> </a:t>
            </a:r>
            <a:r>
              <a:rPr lang="ru-RU" sz="2000" b="1" dirty="0">
                <a:solidFill>
                  <a:schemeClr val="tx1"/>
                </a:solidFill>
              </a:rPr>
              <a:t>• </a:t>
            </a:r>
            <a:r>
              <a:rPr lang="ru-RU" sz="2000" b="1" dirty="0" err="1">
                <a:solidFill>
                  <a:srgbClr val="0000FF"/>
                </a:solidFill>
              </a:rPr>
              <a:t>Неврологічний</a:t>
            </a:r>
            <a:r>
              <a:rPr lang="ru-RU" sz="2000" b="1" dirty="0">
                <a:solidFill>
                  <a:srgbClr val="0000FF"/>
                </a:solidFill>
              </a:rPr>
              <a:t> статус</a:t>
            </a:r>
            <a:r>
              <a:rPr lang="ru-RU" sz="2000" b="1" dirty="0">
                <a:solidFill>
                  <a:schemeClr val="tx1"/>
                </a:solidFill>
              </a:rPr>
              <a:t>: </a:t>
            </a:r>
            <a:r>
              <a:rPr lang="ru-RU" sz="2000" b="1" dirty="0" smtClean="0">
                <a:solidFill>
                  <a:schemeClr val="tx1"/>
                </a:solidFill>
              </a:rPr>
              <a:t/>
            </a:r>
            <a:br>
              <a:rPr lang="ru-RU" sz="2000" b="1" dirty="0" smtClean="0">
                <a:solidFill>
                  <a:schemeClr val="tx1"/>
                </a:solidFill>
              </a:rPr>
            </a:br>
            <a:r>
              <a:rPr lang="ru-RU" sz="2000" b="1" dirty="0" smtClean="0">
                <a:solidFill>
                  <a:schemeClr val="tx1"/>
                </a:solidFill>
              </a:rPr>
              <a:t>- </a:t>
            </a:r>
            <a:r>
              <a:rPr lang="ru-RU" sz="2000" dirty="0" err="1">
                <a:solidFill>
                  <a:srgbClr val="0000FF"/>
                </a:solidFill>
                <a:latin typeface="Times New Roman" panose="02020603050405020304" pitchFamily="18" charset="0"/>
                <a:cs typeface="Times New Roman" panose="02020603050405020304" pitchFamily="18" charset="0"/>
              </a:rPr>
              <a:t>можуть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спостерігатися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оболонкові</a:t>
            </a:r>
            <a:r>
              <a:rPr lang="ru-RU" sz="2000" dirty="0">
                <a:solidFill>
                  <a:srgbClr val="0000FF"/>
                </a:solidFill>
                <a:latin typeface="Times New Roman" panose="02020603050405020304" pitchFamily="18" charset="0"/>
                <a:cs typeface="Times New Roman" panose="02020603050405020304" pitchFamily="18" charset="0"/>
              </a:rPr>
              <a:t> знаки</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стовбурові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симптоми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ністагм</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дисоціація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м'язового</a:t>
            </a:r>
            <a:r>
              <a:rPr lang="ru-RU" sz="2000" dirty="0">
                <a:solidFill>
                  <a:srgbClr val="0000FF"/>
                </a:solidFill>
                <a:latin typeface="Times New Roman" panose="02020603050405020304" pitchFamily="18" charset="0"/>
                <a:cs typeface="Times New Roman" panose="02020603050405020304" pitchFamily="18" charset="0"/>
              </a:rPr>
              <a:t> тонусу і </a:t>
            </a:r>
            <a:r>
              <a:rPr lang="ru-RU" sz="2000" dirty="0" err="1">
                <a:solidFill>
                  <a:srgbClr val="0000FF"/>
                </a:solidFill>
                <a:latin typeface="Times New Roman" panose="02020603050405020304" pitchFamily="18" charset="0"/>
                <a:cs typeface="Times New Roman" panose="02020603050405020304" pitchFamily="18" charset="0"/>
              </a:rPr>
              <a:t>сухожильних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рефлексів</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двосторонні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патологічні</a:t>
            </a:r>
            <a:r>
              <a:rPr lang="ru-RU" sz="2000" dirty="0">
                <a:solidFill>
                  <a:srgbClr val="0000FF"/>
                </a:solidFill>
                <a:latin typeface="Times New Roman" panose="02020603050405020304" pitchFamily="18" charset="0"/>
                <a:cs typeface="Times New Roman" panose="02020603050405020304" pitchFamily="18" charset="0"/>
              </a:rPr>
              <a:t> знаки</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виразна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вогнищева</a:t>
            </a:r>
            <a:r>
              <a:rPr lang="ru-RU" sz="2000" dirty="0">
                <a:solidFill>
                  <a:srgbClr val="0000FF"/>
                </a:solidFill>
                <a:latin typeface="Times New Roman" panose="02020603050405020304" pitchFamily="18" charset="0"/>
                <a:cs typeface="Times New Roman" panose="02020603050405020304" pitchFamily="18" charset="0"/>
              </a:rPr>
              <a:t> симптоматика, </a:t>
            </a:r>
            <a:r>
              <a:rPr lang="ru-RU" sz="2000" dirty="0" err="1">
                <a:solidFill>
                  <a:srgbClr val="0000FF"/>
                </a:solidFill>
                <a:latin typeface="Times New Roman" panose="02020603050405020304" pitchFamily="18" charset="0"/>
                <a:cs typeface="Times New Roman" panose="02020603050405020304" pitchFamily="18" charset="0"/>
              </a:rPr>
              <a:t>обумовлена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локалізацією</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забиття</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парези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афазія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гіперестезія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субарахноїдальний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крововилив</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оторея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назорея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b="1" dirty="0" smtClean="0">
                <a:solidFill>
                  <a:schemeClr val="tx1"/>
                </a:solidFill>
              </a:rPr>
              <a:t> </a:t>
            </a:r>
            <a:r>
              <a:rPr lang="ru-RU" sz="2000" b="1" dirty="0">
                <a:solidFill>
                  <a:schemeClr val="tx1"/>
                </a:solidFill>
              </a:rPr>
              <a:t>• </a:t>
            </a:r>
            <a:r>
              <a:rPr lang="ru-RU" sz="2000" b="1" dirty="0" err="1" smtClean="0">
                <a:solidFill>
                  <a:srgbClr val="0000FF"/>
                </a:solidFill>
              </a:rPr>
              <a:t>Перебіг</a:t>
            </a:r>
            <a:r>
              <a:rPr lang="ru-RU" sz="2000" b="1" dirty="0">
                <a:solidFill>
                  <a:srgbClr val="0000FF"/>
                </a:solidFill>
                <a:latin typeface="Times New Roman" panose="02020603050405020304" pitchFamily="18" charset="0"/>
                <a:cs typeface="Times New Roman" panose="02020603050405020304" pitchFamily="18" charset="0"/>
              </a:rPr>
              <a:t>: </a:t>
            </a:r>
            <a:r>
              <a:rPr lang="ru-RU" sz="2000" b="1" dirty="0" err="1">
                <a:solidFill>
                  <a:srgbClr val="0000FF"/>
                </a:solidFill>
                <a:latin typeface="Times New Roman" panose="02020603050405020304" pitchFamily="18" charset="0"/>
                <a:cs typeface="Times New Roman" panose="02020603050405020304" pitchFamily="18" charset="0"/>
              </a:rPr>
              <a:t>осередкові</a:t>
            </a:r>
            <a:r>
              <a:rPr lang="ru-RU" sz="2000" b="1" dirty="0">
                <a:solidFill>
                  <a:srgbClr val="0000FF"/>
                </a:solidFill>
                <a:latin typeface="Times New Roman" panose="02020603050405020304" pitchFamily="18" charset="0"/>
                <a:cs typeface="Times New Roman" panose="02020603050405020304" pitchFamily="18" charset="0"/>
              </a:rPr>
              <a:t> </a:t>
            </a:r>
            <a:r>
              <a:rPr lang="ru-RU" sz="2000" b="1" dirty="0" err="1">
                <a:solidFill>
                  <a:srgbClr val="0000FF"/>
                </a:solidFill>
                <a:latin typeface="Times New Roman" panose="02020603050405020304" pitchFamily="18" charset="0"/>
                <a:cs typeface="Times New Roman" panose="02020603050405020304" pitchFamily="18" charset="0"/>
              </a:rPr>
              <a:t>симптоми</a:t>
            </a:r>
            <a:r>
              <a:rPr lang="ru-RU" sz="2000" b="1" dirty="0">
                <a:solidFill>
                  <a:srgbClr val="0000FF"/>
                </a:solidFill>
                <a:latin typeface="Times New Roman" panose="02020603050405020304" pitchFamily="18" charset="0"/>
                <a:cs typeface="Times New Roman" panose="02020603050405020304" pitchFamily="18" charset="0"/>
              </a:rPr>
              <a:t> </a:t>
            </a:r>
            <a:r>
              <a:rPr lang="ru-RU" sz="2000" b="1" dirty="0" err="1">
                <a:solidFill>
                  <a:srgbClr val="0000FF"/>
                </a:solidFill>
                <a:latin typeface="Times New Roman" panose="02020603050405020304" pitchFamily="18" charset="0"/>
                <a:cs typeface="Times New Roman" panose="02020603050405020304" pitchFamily="18" charset="0"/>
              </a:rPr>
              <a:t>регресують</a:t>
            </a:r>
            <a:r>
              <a:rPr lang="ru-RU" sz="2000" b="1" dirty="0">
                <a:solidFill>
                  <a:srgbClr val="0000FF"/>
                </a:solidFill>
                <a:latin typeface="Times New Roman" panose="02020603050405020304" pitchFamily="18" charset="0"/>
                <a:cs typeface="Times New Roman" panose="02020603050405020304" pitchFamily="18" charset="0"/>
              </a:rPr>
              <a:t> </a:t>
            </a:r>
            <a:r>
              <a:rPr lang="ru-RU" sz="2000" b="1" dirty="0" err="1">
                <a:solidFill>
                  <a:srgbClr val="0000FF"/>
                </a:solidFill>
                <a:latin typeface="Times New Roman" panose="02020603050405020304" pitchFamily="18" charset="0"/>
                <a:cs typeface="Times New Roman" panose="02020603050405020304" pitchFamily="18" charset="0"/>
              </a:rPr>
              <a:t>протягом</a:t>
            </a:r>
            <a:r>
              <a:rPr lang="ru-RU" sz="2000" b="1" dirty="0">
                <a:solidFill>
                  <a:srgbClr val="0000FF"/>
                </a:solidFill>
                <a:latin typeface="Times New Roman" panose="02020603050405020304" pitchFamily="18" charset="0"/>
                <a:cs typeface="Times New Roman" panose="02020603050405020304" pitchFamily="18" charset="0"/>
              </a:rPr>
              <a:t> </a:t>
            </a:r>
            <a:r>
              <a:rPr lang="ru-RU" sz="2400" b="1" i="1" dirty="0" smtClean="0">
                <a:solidFill>
                  <a:srgbClr val="0000FF"/>
                </a:solidFill>
                <a:latin typeface="Times New Roman" panose="02020603050405020304" pitchFamily="18" charset="0"/>
                <a:cs typeface="Times New Roman" panose="02020603050405020304" pitchFamily="18" charset="0"/>
              </a:rPr>
              <a:t>21-35 </a:t>
            </a:r>
            <a:r>
              <a:rPr lang="ru-RU" sz="2400" b="1" i="1" dirty="0" err="1" smtClean="0">
                <a:solidFill>
                  <a:srgbClr val="0000FF"/>
                </a:solidFill>
                <a:latin typeface="Times New Roman" panose="02020603050405020304" pitchFamily="18" charset="0"/>
                <a:cs typeface="Times New Roman" panose="02020603050405020304" pitchFamily="18" charset="0"/>
              </a:rPr>
              <a:t>днів</a:t>
            </a:r>
            <a:endParaRPr lang="ru-RU" sz="2400" b="1" i="1" dirty="0">
              <a:solidFill>
                <a:srgbClr val="0000FF"/>
              </a:solidFill>
              <a:latin typeface="Times New Roman" panose="02020603050405020304" pitchFamily="18" charset="0"/>
              <a:cs typeface="Times New Roman" panose="02020603050405020304" pitchFamily="18" charset="0"/>
            </a:endParaRPr>
          </a:p>
        </p:txBody>
      </p:sp>
      <p:sp>
        <p:nvSpPr>
          <p:cNvPr id="176132" name="Rectangle 4"/>
          <p:cNvSpPr>
            <a:spLocks noChangeArrowheads="1"/>
          </p:cNvSpPr>
          <p:nvPr/>
        </p:nvSpPr>
        <p:spPr bwMode="auto">
          <a:xfrm>
            <a:off x="685800" y="0"/>
            <a:ext cx="9296400" cy="584775"/>
          </a:xfrm>
          <a:prstGeom prst="rect">
            <a:avLst/>
          </a:prstGeom>
          <a:noFill/>
          <a:ln w="9525">
            <a:noFill/>
            <a:miter lim="800000"/>
            <a:headEnd/>
            <a:tailEnd/>
          </a:ln>
          <a:effectLst/>
        </p:spPr>
        <p:txBody>
          <a:bodyPr wrap="square">
            <a:spAutoFit/>
          </a:bodyPr>
          <a:lstStyle/>
          <a:p>
            <a:r>
              <a:rPr lang="ru-RU" sz="3200" i="1" u="sng" dirty="0" err="1" smtClean="0">
                <a:solidFill>
                  <a:srgbClr val="FF0000"/>
                </a:solidFill>
                <a:latin typeface="Times New Roman" panose="02020603050405020304" pitchFamily="18" charset="0"/>
                <a:cs typeface="Times New Roman" panose="02020603050405020304" pitchFamily="18" charset="0"/>
              </a:rPr>
              <a:t>Забиття</a:t>
            </a:r>
            <a:r>
              <a:rPr lang="ru-RU" sz="3200" i="1" u="sng" dirty="0" smtClean="0">
                <a:solidFill>
                  <a:srgbClr val="FF0000"/>
                </a:solidFill>
                <a:latin typeface="Times New Roman" panose="02020603050405020304" pitchFamily="18" charset="0"/>
                <a:cs typeface="Times New Roman" panose="02020603050405020304" pitchFamily="18" charset="0"/>
              </a:rPr>
              <a:t> </a:t>
            </a:r>
            <a:r>
              <a:rPr lang="ru-RU" sz="3200" i="1" u="sng" dirty="0">
                <a:solidFill>
                  <a:srgbClr val="FF0000"/>
                </a:solidFill>
                <a:latin typeface="Times New Roman" panose="02020603050405020304" pitchFamily="18" charset="0"/>
                <a:cs typeface="Times New Roman" panose="02020603050405020304" pitchFamily="18" charset="0"/>
              </a:rPr>
              <a:t>головного </a:t>
            </a:r>
            <a:r>
              <a:rPr lang="ru-RU" sz="3200" i="1" u="sng" dirty="0" err="1">
                <a:solidFill>
                  <a:srgbClr val="FF0000"/>
                </a:solidFill>
                <a:latin typeface="Times New Roman" panose="02020603050405020304" pitchFamily="18" charset="0"/>
                <a:cs typeface="Times New Roman" panose="02020603050405020304" pitchFamily="18" charset="0"/>
              </a:rPr>
              <a:t>мозку</a:t>
            </a:r>
            <a:r>
              <a:rPr lang="ru-RU" sz="3200" i="1" u="sng" dirty="0">
                <a:solidFill>
                  <a:srgbClr val="FF0000"/>
                </a:solidFill>
                <a:latin typeface="Times New Roman" panose="02020603050405020304" pitchFamily="18" charset="0"/>
                <a:cs typeface="Times New Roman" panose="02020603050405020304" pitchFamily="18" charset="0"/>
              </a:rPr>
              <a:t> </a:t>
            </a:r>
            <a:r>
              <a:rPr lang="ru-RU" sz="3200" i="1" u="sng" dirty="0" err="1">
                <a:solidFill>
                  <a:srgbClr val="FF0000"/>
                </a:solidFill>
                <a:latin typeface="Times New Roman" panose="02020603050405020304" pitchFamily="18" charset="0"/>
                <a:cs typeface="Times New Roman" panose="02020603050405020304" pitchFamily="18" charset="0"/>
              </a:rPr>
              <a:t>середнього</a:t>
            </a:r>
            <a:r>
              <a:rPr lang="ru-RU" sz="3200" i="1" u="sng" dirty="0">
                <a:solidFill>
                  <a:srgbClr val="FF0000"/>
                </a:solidFill>
                <a:latin typeface="Times New Roman" panose="02020603050405020304" pitchFamily="18" charset="0"/>
                <a:cs typeface="Times New Roman" panose="02020603050405020304" pitchFamily="18" charset="0"/>
              </a:rPr>
              <a:t> </a:t>
            </a:r>
            <a:r>
              <a:rPr lang="ru-RU" sz="3200" i="1" u="sng" dirty="0" err="1">
                <a:solidFill>
                  <a:srgbClr val="FF0000"/>
                </a:solidFill>
                <a:latin typeface="Times New Roman" panose="02020603050405020304" pitchFamily="18" charset="0"/>
                <a:cs typeface="Times New Roman" panose="02020603050405020304" pitchFamily="18" charset="0"/>
              </a:rPr>
              <a:t>ступеня</a:t>
            </a:r>
            <a:endParaRPr lang="ru-RU" sz="3200" i="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85800" y="457200"/>
            <a:ext cx="8458200" cy="6037729"/>
          </a:xfrm>
        </p:spPr>
        <p:txBody>
          <a:bodyPr>
            <a:normAutofit fontScale="90000"/>
          </a:bodyPr>
          <a:lstStyle/>
          <a:p>
            <a:r>
              <a:rPr lang="ru-RU" sz="1800" dirty="0">
                <a:solidFill>
                  <a:srgbClr val="0000FF"/>
                </a:solidFill>
              </a:rPr>
              <a:t>• </a:t>
            </a:r>
            <a:r>
              <a:rPr lang="ru-RU" sz="1800" b="1" dirty="0" err="1">
                <a:solidFill>
                  <a:srgbClr val="0000FF"/>
                </a:solidFill>
              </a:rPr>
              <a:t>Клінічна</a:t>
            </a:r>
            <a:r>
              <a:rPr lang="ru-RU" sz="1800" b="1" dirty="0">
                <a:solidFill>
                  <a:srgbClr val="0000FF"/>
                </a:solidFill>
              </a:rPr>
              <a:t> картина: </a:t>
            </a:r>
            <a:r>
              <a:rPr lang="ru-RU" sz="1800" b="1" dirty="0" smtClean="0">
                <a:solidFill>
                  <a:srgbClr val="FF0000"/>
                </a:solidFill>
              </a:rPr>
              <a:t/>
            </a:r>
            <a:br>
              <a:rPr lang="ru-RU" sz="1800" b="1" dirty="0" smtClean="0">
                <a:solidFill>
                  <a:srgbClr val="FF0000"/>
                </a:solidFill>
              </a:rPr>
            </a:br>
            <a:r>
              <a:rPr lang="ru-RU" sz="1800" b="1" dirty="0" smtClean="0">
                <a:solidFill>
                  <a:srgbClr val="FF0000"/>
                </a:solidFill>
              </a:rPr>
              <a:t>- </a:t>
            </a:r>
            <a:r>
              <a:rPr lang="ru-RU" sz="2000" dirty="0" err="1">
                <a:solidFill>
                  <a:srgbClr val="0000FF"/>
                </a:solidFill>
                <a:latin typeface="Times New Roman" panose="02020603050405020304" pitchFamily="18" charset="0"/>
                <a:cs typeface="Times New Roman" panose="02020603050405020304" pitchFamily="18" charset="0"/>
              </a:rPr>
              <a:t>втрата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свідомості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від</a:t>
            </a:r>
            <a:r>
              <a:rPr lang="ru-RU" sz="2000" dirty="0">
                <a:solidFill>
                  <a:srgbClr val="0000FF"/>
                </a:solidFill>
                <a:latin typeface="Times New Roman" panose="02020603050405020304" pitchFamily="18" charset="0"/>
                <a:cs typeface="Times New Roman" panose="02020603050405020304" pitchFamily="18" charset="0"/>
              </a:rPr>
              <a:t> 6 </a:t>
            </a:r>
            <a:r>
              <a:rPr lang="ru-RU" sz="2000" dirty="0" smtClean="0">
                <a:solidFill>
                  <a:srgbClr val="0000FF"/>
                </a:solidFill>
                <a:latin typeface="Times New Roman" panose="02020603050405020304" pitchFamily="18" charset="0"/>
                <a:cs typeface="Times New Roman" panose="02020603050405020304" pitchFamily="18" charset="0"/>
              </a:rPr>
              <a:t>годин до </a:t>
            </a:r>
            <a:r>
              <a:rPr lang="ru-RU" sz="2000" dirty="0" err="1">
                <a:solidFill>
                  <a:srgbClr val="0000FF"/>
                </a:solidFill>
                <a:latin typeface="Times New Roman" panose="02020603050405020304" pitchFamily="18" charset="0"/>
                <a:cs typeface="Times New Roman" panose="02020603050405020304" pitchFamily="18" charset="0"/>
              </a:rPr>
              <a:t>декількох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тижнів</a:t>
            </a:r>
            <a:r>
              <a:rPr lang="ru-RU" sz="2000" dirty="0">
                <a:solidFill>
                  <a:srgbClr val="0000FF"/>
                </a:solidFill>
                <a:latin typeface="Times New Roman" panose="02020603050405020304" pitchFamily="18" charset="0"/>
                <a:cs typeface="Times New Roman" panose="02020603050405020304" pitchFamily="18" charset="0"/>
              </a:rPr>
              <a:t> і </a:t>
            </a:r>
            <a:r>
              <a:rPr lang="ru-RU" sz="2000" dirty="0" err="1">
                <a:solidFill>
                  <a:srgbClr val="0000FF"/>
                </a:solidFill>
                <a:latin typeface="Times New Roman" panose="02020603050405020304" pitchFamily="18" charset="0"/>
                <a:cs typeface="Times New Roman" panose="02020603050405020304" pitchFamily="18" charset="0"/>
              </a:rPr>
              <a:t>місяців</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часто </a:t>
            </a:r>
            <a:r>
              <a:rPr lang="ru-RU" sz="2000" dirty="0" err="1">
                <a:solidFill>
                  <a:srgbClr val="0000FF"/>
                </a:solidFill>
                <a:latin typeface="Times New Roman" panose="02020603050405020304" pitchFamily="18" charset="0"/>
                <a:cs typeface="Times New Roman" panose="02020603050405020304" pitchFamily="18" charset="0"/>
              </a:rPr>
              <a:t>спостерігається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рухове</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психомоторне</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збудження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тяжкі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порушення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вітальних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функцій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брадикардія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менше</a:t>
            </a:r>
            <a:r>
              <a:rPr lang="ru-RU" sz="2000" dirty="0">
                <a:solidFill>
                  <a:srgbClr val="0000FF"/>
                </a:solidFill>
                <a:latin typeface="Times New Roman" panose="02020603050405020304" pitchFamily="18" charset="0"/>
                <a:cs typeface="Times New Roman" panose="02020603050405020304" pitchFamily="18" charset="0"/>
              </a:rPr>
              <a:t> 40 </a:t>
            </a:r>
            <a:r>
              <a:rPr lang="ru-RU" sz="2000" dirty="0" err="1">
                <a:solidFill>
                  <a:srgbClr val="0000FF"/>
                </a:solidFill>
                <a:latin typeface="Times New Roman" panose="02020603050405020304" pitchFamily="18" charset="0"/>
                <a:cs typeface="Times New Roman" panose="02020603050405020304" pitchFamily="18" charset="0"/>
              </a:rPr>
              <a:t>ударів</a:t>
            </a:r>
            <a:r>
              <a:rPr lang="ru-RU" sz="2000" dirty="0">
                <a:solidFill>
                  <a:srgbClr val="0000FF"/>
                </a:solidFill>
                <a:latin typeface="Times New Roman" panose="02020603050405020304" pitchFamily="18" charset="0"/>
                <a:cs typeface="Times New Roman" panose="02020603050405020304" pitchFamily="18" charset="0"/>
              </a:rPr>
              <a:t> в </a:t>
            </a:r>
            <a:r>
              <a:rPr lang="ru-RU" sz="2000" dirty="0" err="1">
                <a:solidFill>
                  <a:srgbClr val="0000FF"/>
                </a:solidFill>
                <a:latin typeface="Times New Roman" panose="02020603050405020304" pitchFamily="18" charset="0"/>
                <a:cs typeface="Times New Roman" panose="02020603050405020304" pitchFamily="18" charset="0"/>
              </a:rPr>
              <a:t>хвилину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тахікардія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більше</a:t>
            </a:r>
            <a:r>
              <a:rPr lang="ru-RU" sz="2000" dirty="0">
                <a:solidFill>
                  <a:srgbClr val="0000FF"/>
                </a:solidFill>
                <a:latin typeface="Times New Roman" panose="02020603050405020304" pitchFamily="18" charset="0"/>
                <a:cs typeface="Times New Roman" panose="02020603050405020304" pitchFamily="18" charset="0"/>
              </a:rPr>
              <a:t> 120 </a:t>
            </a:r>
            <a:r>
              <a:rPr lang="ru-RU" sz="2000" dirty="0" err="1">
                <a:solidFill>
                  <a:srgbClr val="0000FF"/>
                </a:solidFill>
                <a:latin typeface="Times New Roman" panose="02020603050405020304" pitchFamily="18" charset="0"/>
                <a:cs typeface="Times New Roman" panose="02020603050405020304" pitchFamily="18" charset="0"/>
              </a:rPr>
              <a:t>ударів</a:t>
            </a:r>
            <a:r>
              <a:rPr lang="ru-RU" sz="2000" dirty="0">
                <a:solidFill>
                  <a:srgbClr val="0000FF"/>
                </a:solidFill>
                <a:latin typeface="Times New Roman" panose="02020603050405020304" pitchFamily="18" charset="0"/>
                <a:cs typeface="Times New Roman" panose="02020603050405020304" pitchFamily="18" charset="0"/>
              </a:rPr>
              <a:t> в </a:t>
            </a:r>
            <a:r>
              <a:rPr lang="ru-RU" sz="2000" dirty="0" err="1">
                <a:solidFill>
                  <a:srgbClr val="0000FF"/>
                </a:solidFill>
                <a:latin typeface="Times New Roman" panose="02020603050405020304" pitchFamily="18" charset="0"/>
                <a:cs typeface="Times New Roman" panose="02020603050405020304" pitchFamily="18" charset="0"/>
              </a:rPr>
              <a:t>хвилину</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нерідко</a:t>
            </a:r>
            <a:r>
              <a:rPr lang="ru-RU" sz="2000" dirty="0">
                <a:solidFill>
                  <a:srgbClr val="0000FF"/>
                </a:solidFill>
                <a:latin typeface="Times New Roman" panose="02020603050405020304" pitchFamily="18" charset="0"/>
                <a:cs typeface="Times New Roman" panose="02020603050405020304" pitchFamily="18" charset="0"/>
              </a:rPr>
              <a:t> з </a:t>
            </a:r>
            <a:r>
              <a:rPr lang="ru-RU" sz="2000" dirty="0" err="1">
                <a:solidFill>
                  <a:srgbClr val="0000FF"/>
                </a:solidFill>
                <a:latin typeface="Times New Roman" panose="02020603050405020304" pitchFamily="18" charset="0"/>
                <a:cs typeface="Times New Roman" panose="02020603050405020304" pitchFamily="18" charset="0"/>
              </a:rPr>
              <a:t>аритмією</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підвищення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артеріального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тиску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понад</a:t>
            </a:r>
            <a:r>
              <a:rPr lang="ru-RU" sz="2000" dirty="0">
                <a:solidFill>
                  <a:srgbClr val="0000FF"/>
                </a:solidFill>
                <a:latin typeface="Times New Roman" panose="02020603050405020304" pitchFamily="18" charset="0"/>
                <a:cs typeface="Times New Roman" panose="02020603050405020304" pitchFamily="18" charset="0"/>
              </a:rPr>
              <a:t> 180/110 </a:t>
            </a:r>
            <a:r>
              <a:rPr lang="ru-RU" sz="2000" dirty="0" err="1">
                <a:solidFill>
                  <a:srgbClr val="0000FF"/>
                </a:solidFill>
                <a:latin typeface="Times New Roman" panose="02020603050405020304" pitchFamily="18" charset="0"/>
                <a:cs typeface="Times New Roman" panose="02020603050405020304" pitchFamily="18" charset="0"/>
              </a:rPr>
              <a:t>мм.рт.ст</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тахіпноє</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a:t>
            </a:r>
            <a:r>
              <a:rPr lang="ru-RU" sz="2000" dirty="0" err="1">
                <a:solidFill>
                  <a:srgbClr val="0000FF"/>
                </a:solidFill>
                <a:latin typeface="Times New Roman" panose="02020603050405020304" pitchFamily="18" charset="0"/>
                <a:cs typeface="Times New Roman" panose="02020603050405020304" pitchFamily="18" charset="0"/>
              </a:rPr>
              <a:t>більше</a:t>
            </a:r>
            <a:r>
              <a:rPr lang="ru-RU" sz="2000" dirty="0">
                <a:solidFill>
                  <a:srgbClr val="0000FF"/>
                </a:solidFill>
                <a:latin typeface="Times New Roman" panose="02020603050405020304" pitchFamily="18" charset="0"/>
                <a:cs typeface="Times New Roman" panose="02020603050405020304" pitchFamily="18" charset="0"/>
              </a:rPr>
              <a:t> 30-40 </a:t>
            </a:r>
            <a:r>
              <a:rPr lang="ru-RU" sz="2000" dirty="0" err="1">
                <a:solidFill>
                  <a:srgbClr val="0000FF"/>
                </a:solidFill>
                <a:latin typeface="Times New Roman" panose="02020603050405020304" pitchFamily="18" charset="0"/>
                <a:cs typeface="Times New Roman" panose="02020603050405020304" pitchFamily="18" charset="0"/>
              </a:rPr>
              <a:t>подихів</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за </a:t>
            </a:r>
            <a:r>
              <a:rPr lang="ru-RU" sz="2000" dirty="0" err="1">
                <a:solidFill>
                  <a:srgbClr val="0000FF"/>
                </a:solidFill>
                <a:latin typeface="Times New Roman" panose="02020603050405020304" pitchFamily="18" charset="0"/>
                <a:cs typeface="Times New Roman" panose="02020603050405020304" pitchFamily="18" charset="0"/>
              </a:rPr>
              <a:t>хвилину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брадіпноє</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(8-10 </a:t>
            </a:r>
            <a:r>
              <a:rPr lang="ru-RU" sz="2000" dirty="0" err="1">
                <a:solidFill>
                  <a:srgbClr val="0000FF"/>
                </a:solidFill>
                <a:latin typeface="Times New Roman" panose="02020603050405020304" pitchFamily="18" charset="0"/>
                <a:cs typeface="Times New Roman" panose="02020603050405020304" pitchFamily="18" charset="0"/>
              </a:rPr>
              <a:t>подихів</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за </a:t>
            </a:r>
            <a:r>
              <a:rPr lang="ru-RU" sz="2000" dirty="0" err="1">
                <a:solidFill>
                  <a:srgbClr val="0000FF"/>
                </a:solidFill>
                <a:latin typeface="Times New Roman" panose="02020603050405020304" pitchFamily="18" charset="0"/>
                <a:cs typeface="Times New Roman" panose="02020603050405020304" pitchFamily="18" charset="0"/>
              </a:rPr>
              <a:t>хвилину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нерідко</a:t>
            </a:r>
            <a:r>
              <a:rPr lang="ru-RU" sz="2000" dirty="0">
                <a:solidFill>
                  <a:srgbClr val="0000FF"/>
                </a:solidFill>
                <a:latin typeface="Times New Roman" panose="02020603050405020304" pitchFamily="18" charset="0"/>
                <a:cs typeface="Times New Roman" panose="02020603050405020304" pitchFamily="18" charset="0"/>
              </a:rPr>
              <a:t> з </a:t>
            </a:r>
            <a:r>
              <a:rPr lang="ru-RU" sz="2000" dirty="0" err="1">
                <a:solidFill>
                  <a:srgbClr val="0000FF"/>
                </a:solidFill>
                <a:latin typeface="Times New Roman" panose="02020603050405020304" pitchFamily="18" charset="0"/>
                <a:cs typeface="Times New Roman" panose="02020603050405020304" pitchFamily="18" charset="0"/>
              </a:rPr>
              <a:t>порушенням</a:t>
            </a:r>
            <a:r>
              <a:rPr lang="ru-RU" sz="2000" dirty="0">
                <a:solidFill>
                  <a:srgbClr val="0000FF"/>
                </a:solidFill>
                <a:latin typeface="Times New Roman" panose="02020603050405020304" pitchFamily="18" charset="0"/>
                <a:cs typeface="Times New Roman" panose="02020603050405020304" pitchFamily="18" charset="0"/>
              </a:rPr>
              <a:t> ритму </a:t>
            </a:r>
            <a:r>
              <a:rPr lang="ru-RU" sz="2000" dirty="0" err="1">
                <a:solidFill>
                  <a:srgbClr val="0000FF"/>
                </a:solidFill>
                <a:latin typeface="Times New Roman" panose="02020603050405020304" pitchFamily="18" charset="0"/>
                <a:cs typeface="Times New Roman" panose="02020603050405020304" pitchFamily="18" charset="0"/>
              </a:rPr>
              <a:t>дихання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гіпертермія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1800" b="1" dirty="0" smtClean="0">
                <a:solidFill>
                  <a:srgbClr val="0000FF"/>
                </a:solidFill>
              </a:rPr>
              <a:t> </a:t>
            </a:r>
            <a:r>
              <a:rPr lang="ru-RU" sz="1800" b="1" dirty="0">
                <a:solidFill>
                  <a:srgbClr val="0000FF"/>
                </a:solidFill>
              </a:rPr>
              <a:t>• </a:t>
            </a:r>
            <a:r>
              <a:rPr lang="ru-RU" sz="1800" b="1" dirty="0" err="1">
                <a:solidFill>
                  <a:srgbClr val="0000FF"/>
                </a:solidFill>
              </a:rPr>
              <a:t>Неврологічний</a:t>
            </a:r>
            <a:r>
              <a:rPr lang="ru-RU" sz="1800" b="1" dirty="0">
                <a:solidFill>
                  <a:srgbClr val="0000FF"/>
                </a:solidFill>
              </a:rPr>
              <a:t> статус</a:t>
            </a:r>
            <a:r>
              <a:rPr lang="ru-RU" sz="1800" b="1" dirty="0" smtClean="0">
                <a:solidFill>
                  <a:srgbClr val="0000FF"/>
                </a:solidFill>
              </a:rPr>
              <a:t>:</a:t>
            </a:r>
            <a:r>
              <a:rPr lang="ru-RU" sz="1800" b="1" dirty="0" smtClean="0">
                <a:solidFill>
                  <a:schemeClr val="tx1"/>
                </a:solidFill>
              </a:rPr>
              <a:t/>
            </a:r>
            <a:br>
              <a:rPr lang="ru-RU" sz="1800" b="1" dirty="0" smtClean="0">
                <a:solidFill>
                  <a:schemeClr val="tx1"/>
                </a:solidFill>
              </a:rPr>
            </a:br>
            <a:r>
              <a:rPr lang="ru-RU" sz="1800" b="1" dirty="0" smtClean="0">
                <a:solidFill>
                  <a:schemeClr val="tx1"/>
                </a:solidFill>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стовбурові</a:t>
            </a:r>
            <a:r>
              <a:rPr lang="ru-RU" sz="2000" dirty="0">
                <a:solidFill>
                  <a:srgbClr val="0000FF"/>
                </a:solidFill>
                <a:latin typeface="Times New Roman" panose="02020603050405020304" pitchFamily="18" charset="0"/>
                <a:cs typeface="Times New Roman" panose="02020603050405020304" pitchFamily="18" charset="0"/>
              </a:rPr>
              <a:t> знаки: </a:t>
            </a:r>
            <a:r>
              <a:rPr lang="ru-RU" sz="2000" dirty="0" err="1">
                <a:solidFill>
                  <a:srgbClr val="0000FF"/>
                </a:solidFill>
                <a:latin typeface="Times New Roman" panose="02020603050405020304" pitchFamily="18" charset="0"/>
                <a:cs typeface="Times New Roman" panose="02020603050405020304" pitchFamily="18" charset="0"/>
              </a:rPr>
              <a:t>плаваючі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очні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яблука</a:t>
            </a:r>
            <a:r>
              <a:rPr lang="ru-RU" sz="2000" dirty="0">
                <a:solidFill>
                  <a:srgbClr val="0000FF"/>
                </a:solidFill>
                <a:latin typeface="Times New Roman" panose="02020603050405020304" pitchFamily="18" charset="0"/>
                <a:cs typeface="Times New Roman" panose="02020603050405020304" pitchFamily="18" charset="0"/>
              </a:rPr>
              <a:t>, парез </a:t>
            </a:r>
            <a:r>
              <a:rPr lang="ru-RU" sz="2000" dirty="0" err="1">
                <a:solidFill>
                  <a:srgbClr val="0000FF"/>
                </a:solidFill>
                <a:latin typeface="Times New Roman" panose="02020603050405020304" pitchFamily="18" charset="0"/>
                <a:cs typeface="Times New Roman" panose="02020603050405020304" pitchFamily="18" charset="0"/>
              </a:rPr>
              <a:t>погляду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тонічний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множинний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ністагм</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двосторонній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мідріаз</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міоз</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порушення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ковтання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мінливий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тонус;</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a:solidFill>
                  <a:srgbClr val="0000FF"/>
                </a:solidFill>
                <a:latin typeface="Times New Roman" panose="02020603050405020304" pitchFamily="18" charset="0"/>
                <a:cs typeface="Times New Roman" panose="02020603050405020304" pitchFamily="18" charset="0"/>
              </a:rPr>
              <a:t>-</a:t>
            </a:r>
            <a:r>
              <a:rPr lang="ru-RU" sz="2000" dirty="0" err="1" smtClean="0">
                <a:solidFill>
                  <a:srgbClr val="0000FF"/>
                </a:solidFill>
                <a:latin typeface="Times New Roman" panose="02020603050405020304" pitchFamily="18" charset="0"/>
                <a:cs typeface="Times New Roman" panose="02020603050405020304" pitchFamily="18" charset="0"/>
              </a:rPr>
              <a:t>пригнічення</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підвищення</a:t>
            </a:r>
            <a:r>
              <a:rPr lang="ru-RU" sz="2000" dirty="0">
                <a:solidFill>
                  <a:srgbClr val="0000FF"/>
                </a:solidFill>
                <a:latin typeface="Times New Roman" panose="02020603050405020304" pitchFamily="18" charset="0"/>
                <a:cs typeface="Times New Roman" panose="02020603050405020304" pitchFamily="18" charset="0"/>
              </a:rPr>
              <a:t> </a:t>
            </a:r>
            <a:r>
              <a:rPr lang="fr-FR" sz="2000" dirty="0">
                <a:solidFill>
                  <a:srgbClr val="0000FF"/>
                </a:solidFill>
                <a:latin typeface="Times New Roman" panose="02020603050405020304" pitchFamily="18" charset="0"/>
                <a:cs typeface="Times New Roman" panose="02020603050405020304" pitchFamily="18" charset="0"/>
              </a:rPr>
              <a:t>c</a:t>
            </a:r>
            <a:r>
              <a:rPr lang="ru-RU" sz="2000" dirty="0" err="1">
                <a:solidFill>
                  <a:srgbClr val="0000FF"/>
                </a:solidFill>
                <a:latin typeface="Times New Roman" panose="02020603050405020304" pitchFamily="18" charset="0"/>
                <a:cs typeface="Times New Roman" panose="02020603050405020304" pitchFamily="18" charset="0"/>
              </a:rPr>
              <a:t>ухожільних</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рефлексів</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патологічні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стопні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знаки, </a:t>
            </a:r>
            <a:r>
              <a:rPr lang="ru-RU" sz="2000" dirty="0" err="1">
                <a:solidFill>
                  <a:srgbClr val="0000FF"/>
                </a:solidFill>
                <a:latin typeface="Times New Roman" panose="02020603050405020304" pitchFamily="18" charset="0"/>
                <a:cs typeface="Times New Roman" panose="02020603050405020304" pitchFamily="18" charset="0"/>
              </a:rPr>
              <a:t>парези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паралічі</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рефлекси</a:t>
            </a:r>
            <a:r>
              <a:rPr lang="ru-RU" sz="2000" dirty="0">
                <a:solidFill>
                  <a:srgbClr val="0000FF"/>
                </a:solidFill>
                <a:latin typeface="Times New Roman" panose="02020603050405020304" pitchFamily="18" charset="0"/>
                <a:cs typeface="Times New Roman" panose="02020603050405020304" pitchFamily="18" charset="0"/>
              </a:rPr>
              <a:t> орального автоматизму</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генералізовані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фокальні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судомні</a:t>
            </a:r>
            <a:r>
              <a:rPr lang="ru-RU" sz="2000" dirty="0">
                <a:solidFill>
                  <a:srgbClr val="0000FF"/>
                </a:solidFill>
                <a:latin typeface="Times New Roman" panose="02020603050405020304" pitchFamily="18" charset="0"/>
                <a:cs typeface="Times New Roman" panose="02020603050405020304" pitchFamily="18" charset="0"/>
              </a:rPr>
              <a:t> напади ( в 10-15% </a:t>
            </a:r>
            <a:r>
              <a:rPr lang="ru-RU" sz="2000" dirty="0" err="1">
                <a:solidFill>
                  <a:srgbClr val="0000FF"/>
                </a:solidFill>
                <a:latin typeface="Times New Roman" panose="02020603050405020304" pitchFamily="18" charset="0"/>
                <a:cs typeface="Times New Roman" panose="02020603050405020304" pitchFamily="18" charset="0"/>
              </a:rPr>
              <a:t>випадків</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переломи </a:t>
            </a:r>
            <a:r>
              <a:rPr lang="ru-RU" sz="2000" dirty="0" err="1">
                <a:solidFill>
                  <a:srgbClr val="0000FF"/>
                </a:solidFill>
                <a:latin typeface="Times New Roman" panose="02020603050405020304" pitchFamily="18" charset="0"/>
                <a:cs typeface="Times New Roman" panose="02020603050405020304" pitchFamily="18" charset="0"/>
              </a:rPr>
              <a:t>основи</a:t>
            </a:r>
            <a:r>
              <a:rPr lang="ru-RU" sz="2000" dirty="0">
                <a:solidFill>
                  <a:srgbClr val="0000FF"/>
                </a:solidFill>
                <a:latin typeface="Times New Roman" panose="02020603050405020304" pitchFamily="18" charset="0"/>
                <a:cs typeface="Times New Roman" panose="02020603050405020304" pitchFamily="18" charset="0"/>
              </a:rPr>
              <a:t> черепа</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субарахноїдальний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крововилив</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загрозлива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гіпертермія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оторея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назорея</a:t>
            </a:r>
            <a:r>
              <a:rPr lang="ru-RU" sz="2000" dirty="0" smtClean="0">
                <a:solidFill>
                  <a:srgbClr val="0000FF"/>
                </a:solidFill>
                <a:latin typeface="Times New Roman" panose="02020603050405020304" pitchFamily="18" charset="0"/>
                <a:cs typeface="Times New Roman" panose="02020603050405020304" pitchFamily="18" charset="0"/>
              </a:rPr>
              <a:t/>
            </a:r>
            <a:br>
              <a:rPr lang="ru-RU" sz="2000" dirty="0" smtClean="0">
                <a:solidFill>
                  <a:srgbClr val="0000FF"/>
                </a:solidFill>
                <a:latin typeface="Times New Roman" panose="02020603050405020304" pitchFamily="18" charset="0"/>
                <a:cs typeface="Times New Roman" panose="02020603050405020304" pitchFamily="18" charset="0"/>
              </a:rPr>
            </a:br>
            <a:r>
              <a:rPr lang="ru-RU" sz="1800" b="1" dirty="0" err="1" smtClean="0">
                <a:solidFill>
                  <a:srgbClr val="0000FF"/>
                </a:solidFill>
              </a:rPr>
              <a:t>Перебіг</a:t>
            </a:r>
            <a:r>
              <a:rPr lang="ru-RU" sz="1800" b="1" dirty="0">
                <a:solidFill>
                  <a:srgbClr val="0000FF"/>
                </a:solidFill>
              </a:rPr>
              <a:t>: </a:t>
            </a:r>
            <a:r>
              <a:rPr lang="ru-RU" sz="2000" dirty="0" err="1">
                <a:solidFill>
                  <a:srgbClr val="0000FF"/>
                </a:solidFill>
                <a:latin typeface="Times New Roman" panose="02020603050405020304" pitchFamily="18" charset="0"/>
                <a:cs typeface="Times New Roman" panose="02020603050405020304" pitchFamily="18" charset="0"/>
              </a:rPr>
              <a:t>симптоми</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регресують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повільно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протягом</a:t>
            </a:r>
            <a:r>
              <a:rPr lang="ru-RU" sz="2000" dirty="0">
                <a:solidFill>
                  <a:srgbClr val="0000FF"/>
                </a:solidFill>
                <a:latin typeface="Times New Roman" panose="02020603050405020304" pitchFamily="18" charset="0"/>
                <a:cs typeface="Times New Roman" panose="02020603050405020304" pitchFamily="18" charset="0"/>
              </a:rPr>
              <a:t> </a:t>
            </a:r>
            <a:r>
              <a:rPr lang="ru-RU" sz="2000" i="1" dirty="0" smtClean="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2-4</a:t>
            </a:r>
            <a:r>
              <a:rPr lang="ru-RU" sz="2000" i="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000" i="1" dirty="0" smtClean="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 </a:t>
            </a:r>
            <a:r>
              <a:rPr lang="ru-RU" sz="2000" i="1" dirty="0" err="1" smtClean="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місяців</a:t>
            </a:r>
            <a:endParaRPr lang="ru-RU" sz="2000" i="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77156" name="Rectangle 4"/>
          <p:cNvSpPr>
            <a:spLocks noChangeArrowheads="1"/>
          </p:cNvSpPr>
          <p:nvPr/>
        </p:nvSpPr>
        <p:spPr bwMode="auto">
          <a:xfrm>
            <a:off x="685800" y="0"/>
            <a:ext cx="8763000" cy="457200"/>
          </a:xfrm>
          <a:prstGeom prst="rect">
            <a:avLst/>
          </a:prstGeom>
          <a:noFill/>
          <a:ln w="9525">
            <a:noFill/>
            <a:miter lim="800000"/>
            <a:headEnd/>
            <a:tailEnd/>
          </a:ln>
          <a:effectLst/>
        </p:spPr>
        <p:txBody>
          <a:bodyPr>
            <a:spAutoFit/>
          </a:bodyPr>
          <a:lstStyle/>
          <a:p>
            <a:r>
              <a:rPr lang="ru-RU" sz="2400" b="1" i="1" u="sng" dirty="0" err="1" smtClean="0">
                <a:solidFill>
                  <a:srgbClr val="FF0000"/>
                </a:solidFill>
              </a:rPr>
              <a:t>Забиття</a:t>
            </a:r>
            <a:r>
              <a:rPr lang="ru-RU" sz="2400" b="1" i="1" u="sng" dirty="0" smtClean="0">
                <a:solidFill>
                  <a:srgbClr val="FF0000"/>
                </a:solidFill>
              </a:rPr>
              <a:t> </a:t>
            </a:r>
            <a:r>
              <a:rPr lang="ru-RU" sz="2400" b="1" i="1" u="sng" dirty="0">
                <a:solidFill>
                  <a:srgbClr val="FF0000"/>
                </a:solidFill>
              </a:rPr>
              <a:t>головного </a:t>
            </a:r>
            <a:r>
              <a:rPr lang="ru-RU" sz="2400" b="1" i="1" u="sng" dirty="0" err="1">
                <a:solidFill>
                  <a:srgbClr val="FF0000"/>
                </a:solidFill>
              </a:rPr>
              <a:t>мозку</a:t>
            </a:r>
            <a:r>
              <a:rPr lang="ru-RU" sz="2400" b="1" i="1" u="sng" dirty="0">
                <a:solidFill>
                  <a:srgbClr val="FF0000"/>
                </a:solidFill>
              </a:rPr>
              <a:t> тяжкого </a:t>
            </a:r>
            <a:r>
              <a:rPr lang="ru-RU" sz="2400" b="1" i="1" u="sng" dirty="0" err="1">
                <a:solidFill>
                  <a:srgbClr val="FF0000"/>
                </a:solidFill>
              </a:rPr>
              <a:t>ступеня</a:t>
            </a:r>
            <a:endParaRPr lang="ru-RU" sz="2400" b="1" i="1" u="sng"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3314" name="Picture 6" descr="610f33bcb2e8">
            <a:hlinkClick r:id="rId2"/>
          </p:cNvPr>
          <p:cNvPicPr>
            <a:picLocks noChangeAspect="1" noChangeArrowheads="1"/>
          </p:cNvPicPr>
          <p:nvPr/>
        </p:nvPicPr>
        <p:blipFill>
          <a:blip r:embed="rId3" cstate="print"/>
          <a:srcRect/>
          <a:stretch>
            <a:fillRect/>
          </a:stretch>
        </p:blipFill>
        <p:spPr bwMode="auto">
          <a:xfrm>
            <a:off x="4662488" y="0"/>
            <a:ext cx="4481512" cy="5105400"/>
          </a:xfrm>
          <a:prstGeom prst="rect">
            <a:avLst/>
          </a:prstGeom>
          <a:noFill/>
          <a:ln w="9525">
            <a:noFill/>
            <a:miter lim="800000"/>
            <a:headEnd/>
            <a:tailEnd/>
          </a:ln>
        </p:spPr>
      </p:pic>
      <p:pic>
        <p:nvPicPr>
          <p:cNvPr id="13315" name="Picture 8" descr="0_44397_5a380924_XL"/>
          <p:cNvPicPr>
            <a:picLocks noChangeAspect="1" noChangeArrowheads="1"/>
          </p:cNvPicPr>
          <p:nvPr/>
        </p:nvPicPr>
        <p:blipFill>
          <a:blip r:embed="rId4" cstate="print"/>
          <a:srcRect/>
          <a:stretch>
            <a:fillRect/>
          </a:stretch>
        </p:blipFill>
        <p:spPr bwMode="auto">
          <a:xfrm>
            <a:off x="0" y="1447800"/>
            <a:ext cx="5400675" cy="5410200"/>
          </a:xfrm>
          <a:prstGeom prst="rect">
            <a:avLst/>
          </a:prstGeom>
          <a:noFill/>
          <a:ln w="9525">
            <a:noFill/>
            <a:miter lim="800000"/>
            <a:headEnd/>
            <a:tailEnd/>
          </a:ln>
        </p:spPr>
      </p:pic>
      <p:sp>
        <p:nvSpPr>
          <p:cNvPr id="101385" name="Rectangle 9"/>
          <p:cNvSpPr>
            <a:spLocks noChangeArrowheads="1"/>
          </p:cNvSpPr>
          <p:nvPr/>
        </p:nvSpPr>
        <p:spPr bwMode="auto">
          <a:xfrm>
            <a:off x="0" y="-37118"/>
            <a:ext cx="6629400" cy="1569660"/>
          </a:xfrm>
          <a:prstGeom prst="rect">
            <a:avLst/>
          </a:prstGeom>
          <a:noFill/>
          <a:ln w="9525">
            <a:noFill/>
            <a:miter lim="800000"/>
            <a:headEnd/>
            <a:tailEnd/>
          </a:ln>
          <a:effectLst/>
        </p:spPr>
        <p:txBody>
          <a:bodyPr anchor="ctr">
            <a:spAutoFit/>
          </a:bodyPr>
          <a:lstStyle/>
          <a:p>
            <a:pPr eaLnBrk="0" hangingPunct="0">
              <a:defRPr/>
            </a:pP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Дійсно</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були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шарлатани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які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займалися</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такими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операціями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самі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або</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з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асистентами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вони бродили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від</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міста</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до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міста</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і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обманювали</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людей</a:t>
            </a:r>
            <a:endPar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01386" name="Rectangle 10"/>
          <p:cNvSpPr>
            <a:spLocks noChangeArrowheads="1"/>
          </p:cNvSpPr>
          <p:nvPr/>
        </p:nvSpPr>
        <p:spPr bwMode="auto">
          <a:xfrm>
            <a:off x="5486400" y="4867742"/>
            <a:ext cx="3657600" cy="1938992"/>
          </a:xfrm>
          <a:prstGeom prst="rect">
            <a:avLst/>
          </a:prstGeom>
          <a:noFill/>
          <a:ln w="9525">
            <a:noFill/>
            <a:miter lim="800000"/>
            <a:headEnd/>
            <a:tailEnd/>
          </a:ln>
          <a:effectLst/>
        </p:spPr>
        <p:txBody>
          <a:bodyPr anchor="ctr">
            <a:spAutoFit/>
          </a:bodyPr>
          <a:lstStyle/>
          <a:p>
            <a:pPr eaLnBrk="0" hangingPunct="0"/>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Девід</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Тенірс</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Молодший</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fr-FR"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David Teniers the Younger).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Хірургічне</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витягання</a:t>
            </a:r>
            <a:r>
              <a:rPr lang="ru-RU" sz="24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каменів</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2400" b="1" dirty="0" err="1">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дурості</a:t>
            </a:r>
            <a:r>
              <a:rPr lang="ru-RU"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33400" y="838200"/>
            <a:ext cx="4191000" cy="5715000"/>
          </a:xfrm>
        </p:spPr>
        <p:txBody>
          <a:bodyPr/>
          <a:lstStyle/>
          <a:p>
            <a:pPr algn="l"/>
            <a:r>
              <a:rPr lang="ru-RU" sz="2100" b="1" i="1" dirty="0" err="1" smtClean="0">
                <a:solidFill>
                  <a:srgbClr val="0000FF"/>
                </a:solidFill>
              </a:rPr>
              <a:t>Клінічна</a:t>
            </a:r>
            <a:r>
              <a:rPr lang="ru-RU" sz="2100" b="1" i="1" dirty="0" smtClean="0">
                <a:solidFill>
                  <a:srgbClr val="0000FF"/>
                </a:solidFill>
              </a:rPr>
              <a:t> </a:t>
            </a:r>
            <a:r>
              <a:rPr lang="ru-RU" sz="2100" b="1" i="1" dirty="0">
                <a:solidFill>
                  <a:srgbClr val="0000FF"/>
                </a:solidFill>
              </a:rPr>
              <a:t>картина:</a:t>
            </a:r>
            <a:r>
              <a:rPr lang="ru-RU" sz="1900" b="1" i="1" dirty="0">
                <a:solidFill>
                  <a:srgbClr val="FF0000"/>
                </a:solidFill>
              </a:rPr>
              <a:t/>
            </a:r>
            <a:br>
              <a:rPr lang="ru-RU" sz="1900" b="1" i="1" dirty="0">
                <a:solidFill>
                  <a:srgbClr val="FF0000"/>
                </a:solidFill>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Тривалий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коматозний</a:t>
            </a:r>
            <a:r>
              <a:rPr lang="ru-RU" sz="2000" dirty="0">
                <a:solidFill>
                  <a:srgbClr val="0000FF"/>
                </a:solidFill>
                <a:latin typeface="Times New Roman" panose="02020603050405020304" pitchFamily="18" charset="0"/>
                <a:cs typeface="Times New Roman" panose="02020603050405020304" pitchFamily="18" charset="0"/>
              </a:rPr>
              <a:t> стан </a:t>
            </a:r>
            <a:r>
              <a:rPr lang="ru-RU" sz="2000" dirty="0" err="1" smtClean="0">
                <a:solidFill>
                  <a:srgbClr val="0000FF"/>
                </a:solidFill>
                <a:latin typeface="Times New Roman" panose="02020603050405020304" pitchFamily="18" charset="0"/>
                <a:cs typeface="Times New Roman" panose="02020603050405020304" pitchFamily="18" charset="0"/>
              </a:rPr>
              <a:t>безпосередньо</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після</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травми</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Гіпертермія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Гіпергідроз</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Гіперсалівація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Порушення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дихання</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Симетрична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асиметрична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децеребраційна</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декортикаційна</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ригідність</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Зміна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м'язового</a:t>
            </a:r>
            <a:r>
              <a:rPr lang="ru-RU" sz="2000" dirty="0">
                <a:solidFill>
                  <a:srgbClr val="0000FF"/>
                </a:solidFill>
                <a:latin typeface="Times New Roman" panose="02020603050405020304" pitchFamily="18" charset="0"/>
                <a:cs typeface="Times New Roman" panose="02020603050405020304" pitchFamily="18" charset="0"/>
              </a:rPr>
              <a:t> тонусу (</a:t>
            </a:r>
            <a:r>
              <a:rPr lang="ru-RU" sz="2000" dirty="0" err="1">
                <a:solidFill>
                  <a:srgbClr val="0000FF"/>
                </a:solidFill>
                <a:latin typeface="Times New Roman" panose="02020603050405020304" pitchFamily="18" charset="0"/>
                <a:cs typeface="Times New Roman" panose="02020603050405020304" pitchFamily="18" charset="0"/>
              </a:rPr>
              <a:t>від</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дифузійної</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м'язової</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гіпотонії</a:t>
            </a:r>
            <a:r>
              <a:rPr lang="ru-RU" sz="2000" dirty="0">
                <a:solidFill>
                  <a:srgbClr val="0000FF"/>
                </a:solidFill>
                <a:latin typeface="Times New Roman" panose="02020603050405020304" pitchFamily="18" charset="0"/>
                <a:cs typeface="Times New Roman" panose="02020603050405020304" pitchFamily="18" charset="0"/>
              </a:rPr>
              <a:t> до </a:t>
            </a:r>
            <a:r>
              <a:rPr lang="ru-RU" sz="2000" dirty="0" err="1">
                <a:solidFill>
                  <a:srgbClr val="0000FF"/>
                </a:solidFill>
                <a:latin typeface="Times New Roman" panose="02020603050405020304" pitchFamily="18" charset="0"/>
                <a:cs typeface="Times New Roman" panose="02020603050405020304" pitchFamily="18" charset="0"/>
              </a:rPr>
              <a:t>гормеотоніі</a:t>
            </a:r>
            <a:r>
              <a:rPr lang="ru-RU" sz="2000" dirty="0" smtClean="0">
                <a:solidFill>
                  <a:srgbClr val="0000FF"/>
                </a:solidFill>
                <a:latin typeface="Times New Roman" panose="02020603050405020304" pitchFamily="18" charset="0"/>
                <a:cs typeface="Times New Roman" panose="02020603050405020304" pitchFamily="18" charset="0"/>
              </a:rPr>
              <a:t>);</a:t>
            </a:r>
            <a:br>
              <a:rPr lang="ru-RU" sz="2000" dirty="0" smtClean="0">
                <a:solidFill>
                  <a:srgbClr val="0000FF"/>
                </a:solidFill>
                <a:latin typeface="Times New Roman" panose="02020603050405020304" pitchFamily="18" charset="0"/>
                <a:cs typeface="Times New Roman" panose="02020603050405020304" pitchFamily="18" charset="0"/>
              </a:rPr>
            </a:b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Зміна</a:t>
            </a:r>
            <a:r>
              <a:rPr lang="ru-RU" sz="2000" dirty="0">
                <a:solidFill>
                  <a:srgbClr val="0000FF"/>
                </a:solidFill>
                <a:latin typeface="Times New Roman" panose="02020603050405020304" pitchFamily="18" charset="0"/>
                <a:cs typeface="Times New Roman" panose="02020603050405020304" pitchFamily="18" charset="0"/>
              </a:rPr>
              <a:t> коматозного </a:t>
            </a:r>
            <a:r>
              <a:rPr lang="ru-RU" sz="2000" dirty="0" smtClean="0">
                <a:solidFill>
                  <a:srgbClr val="0000FF"/>
                </a:solidFill>
                <a:latin typeface="Times New Roman" panose="02020603050405020304" pitchFamily="18" charset="0"/>
                <a:cs typeface="Times New Roman" panose="02020603050405020304" pitchFamily="18" charset="0"/>
              </a:rPr>
              <a:t>стану </a:t>
            </a:r>
            <a:r>
              <a:rPr lang="ru-RU" sz="2000" dirty="0" err="1">
                <a:solidFill>
                  <a:srgbClr val="0000FF"/>
                </a:solidFill>
                <a:latin typeface="Times New Roman" panose="02020603050405020304" pitchFamily="18" charset="0"/>
                <a:cs typeface="Times New Roman" panose="02020603050405020304" pitchFamily="18" charset="0"/>
              </a:rPr>
              <a:t>транзиторним</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стійким</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апалічний</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синдромом, </a:t>
            </a:r>
            <a:r>
              <a:rPr lang="ru-RU" sz="2000" dirty="0" err="1" smtClean="0">
                <a:solidFill>
                  <a:srgbClr val="0000FF"/>
                </a:solidFill>
                <a:latin typeface="Times New Roman" panose="02020603050405020304" pitchFamily="18" charset="0"/>
                <a:cs typeface="Times New Roman" panose="02020603050405020304" pitchFamily="18" charset="0"/>
              </a:rPr>
              <a:t>триваючим</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кілька</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діб</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місяців</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років</a:t>
            </a:r>
            <a:endParaRPr lang="ru-RU" sz="2000" dirty="0">
              <a:solidFill>
                <a:srgbClr val="0000FF"/>
              </a:solidFill>
              <a:latin typeface="Times New Roman" panose="02020603050405020304" pitchFamily="18" charset="0"/>
              <a:cs typeface="Times New Roman" panose="02020603050405020304" pitchFamily="18" charset="0"/>
            </a:endParaRPr>
          </a:p>
        </p:txBody>
      </p:sp>
      <p:sp>
        <p:nvSpPr>
          <p:cNvPr id="180229" name="Rectangle 5"/>
          <p:cNvSpPr>
            <a:spLocks noChangeArrowheads="1"/>
          </p:cNvSpPr>
          <p:nvPr/>
        </p:nvSpPr>
        <p:spPr bwMode="auto">
          <a:xfrm>
            <a:off x="-152400" y="228600"/>
            <a:ext cx="8229600" cy="579438"/>
          </a:xfrm>
          <a:prstGeom prst="rect">
            <a:avLst/>
          </a:prstGeom>
          <a:noFill/>
          <a:ln w="9525">
            <a:noFill/>
            <a:miter lim="800000"/>
            <a:headEnd/>
            <a:tailEnd/>
          </a:ln>
          <a:effectLst/>
        </p:spPr>
        <p:txBody>
          <a:bodyPr>
            <a:spAutoFit/>
          </a:bodyPr>
          <a:lstStyle/>
          <a:p>
            <a:pPr algn="ctr"/>
            <a:r>
              <a:rPr lang="ru-RU" sz="3200" b="1" i="1" u="sng" dirty="0" smtClean="0">
                <a:solidFill>
                  <a:srgbClr val="FF0000"/>
                </a:solidFill>
              </a:rPr>
              <a:t>ДАП</a:t>
            </a:r>
            <a:endParaRPr lang="ru-RU" sz="3200" b="1" i="1" u="sng" dirty="0">
              <a:solidFill>
                <a:srgbClr val="FF0000"/>
              </a:solidFill>
            </a:endParaRPr>
          </a:p>
        </p:txBody>
      </p:sp>
      <p:sp>
        <p:nvSpPr>
          <p:cNvPr id="180230" name="Rectangle 6"/>
          <p:cNvSpPr>
            <a:spLocks noChangeArrowheads="1"/>
          </p:cNvSpPr>
          <p:nvPr/>
        </p:nvSpPr>
        <p:spPr bwMode="auto">
          <a:xfrm>
            <a:off x="4648200" y="838200"/>
            <a:ext cx="4114800" cy="5016758"/>
          </a:xfrm>
          <a:prstGeom prst="rect">
            <a:avLst/>
          </a:prstGeom>
          <a:noFill/>
          <a:ln w="9525">
            <a:noFill/>
            <a:miter lim="800000"/>
            <a:headEnd/>
            <a:tailEnd/>
          </a:ln>
          <a:effectLst/>
        </p:spPr>
        <p:txBody>
          <a:bodyPr wrap="square">
            <a:spAutoFit/>
          </a:bodyPr>
          <a:lstStyle/>
          <a:p>
            <a:r>
              <a:rPr lang="ru-RU" sz="2000" b="1" i="1" dirty="0" err="1" smtClean="0">
                <a:solidFill>
                  <a:srgbClr val="0000FF"/>
                </a:solidFill>
              </a:rPr>
              <a:t>Неврологічний</a:t>
            </a:r>
            <a:r>
              <a:rPr lang="ru-RU" sz="2000" b="1" i="1" dirty="0" smtClean="0">
                <a:solidFill>
                  <a:srgbClr val="0000FF"/>
                </a:solidFill>
              </a:rPr>
              <a:t> </a:t>
            </a:r>
            <a:r>
              <a:rPr lang="ru-RU" sz="2000" b="1" i="1" dirty="0">
                <a:solidFill>
                  <a:srgbClr val="0000FF"/>
                </a:solidFill>
              </a:rPr>
              <a:t>статус</a:t>
            </a:r>
          </a:p>
          <a:p>
            <a:r>
              <a:rPr lang="ru-RU" sz="2000" dirty="0">
                <a:solidFill>
                  <a:srgbClr val="0000FF"/>
                </a:solidFill>
                <a:latin typeface="Times New Roman" panose="02020603050405020304" pitchFamily="18" charset="0"/>
                <a:cs typeface="Times New Roman" panose="02020603050405020304" pitchFamily="18" charset="0"/>
              </a:rPr>
              <a:t>• Парез </a:t>
            </a:r>
            <a:r>
              <a:rPr lang="ru-RU" sz="2000" dirty="0" err="1">
                <a:solidFill>
                  <a:srgbClr val="0000FF"/>
                </a:solidFill>
                <a:latin typeface="Times New Roman" panose="02020603050405020304" pitchFamily="18" charset="0"/>
                <a:cs typeface="Times New Roman" panose="02020603050405020304" pitchFamily="18" charset="0"/>
              </a:rPr>
              <a:t>погляду</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вгору</a:t>
            </a:r>
            <a:r>
              <a:rPr lang="ru-RU" sz="2000" dirty="0">
                <a:solidFill>
                  <a:srgbClr val="0000FF"/>
                </a:solidFill>
                <a:latin typeface="Times New Roman" panose="02020603050405020304" pitchFamily="18" charset="0"/>
                <a:cs typeface="Times New Roman" panose="02020603050405020304" pitchFamily="18" charset="0"/>
              </a:rPr>
              <a:t>;</a:t>
            </a: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Зниження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відсутність</a:t>
            </a:r>
            <a:endParaRPr lang="ru-RU" sz="2000" dirty="0">
              <a:solidFill>
                <a:srgbClr val="0000FF"/>
              </a:solidFill>
              <a:latin typeface="Times New Roman" panose="02020603050405020304" pitchFamily="18" charset="0"/>
              <a:cs typeface="Times New Roman" panose="02020603050405020304" pitchFamily="18" charset="0"/>
            </a:endParaRPr>
          </a:p>
          <a:p>
            <a:r>
              <a:rPr lang="ru-RU" sz="2000" dirty="0" err="1">
                <a:solidFill>
                  <a:srgbClr val="0000FF"/>
                </a:solidFill>
                <a:latin typeface="Times New Roman" panose="02020603050405020304" pitchFamily="18" charset="0"/>
                <a:cs typeface="Times New Roman" panose="02020603050405020304" pitchFamily="18" charset="0"/>
              </a:rPr>
              <a:t>корнеального</a:t>
            </a:r>
            <a:r>
              <a:rPr lang="ru-RU" sz="2000" dirty="0">
                <a:solidFill>
                  <a:srgbClr val="0000FF"/>
                </a:solidFill>
                <a:latin typeface="Times New Roman" panose="02020603050405020304" pitchFamily="18" charset="0"/>
                <a:cs typeface="Times New Roman" panose="02020603050405020304" pitchFamily="18" charset="0"/>
              </a:rPr>
              <a:t> рефлексу;</a:t>
            </a: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Двостороння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пригнічення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або</a:t>
            </a:r>
            <a:endParaRPr lang="ru-RU" sz="2000" dirty="0">
              <a:solidFill>
                <a:srgbClr val="0000FF"/>
              </a:solidFill>
              <a:latin typeface="Times New Roman" panose="02020603050405020304" pitchFamily="18" charset="0"/>
              <a:cs typeface="Times New Roman" panose="02020603050405020304" pitchFamily="18" charset="0"/>
            </a:endParaRPr>
          </a:p>
          <a:p>
            <a:r>
              <a:rPr lang="ru-RU" sz="2000" dirty="0" err="1">
                <a:solidFill>
                  <a:srgbClr val="0000FF"/>
                </a:solidFill>
                <a:latin typeface="Times New Roman" panose="02020603050405020304" pitchFamily="18" charset="0"/>
                <a:cs typeface="Times New Roman" panose="02020603050405020304" pitchFamily="18" charset="0"/>
              </a:rPr>
              <a:t>відсутність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окулоцефалічного</a:t>
            </a:r>
            <a:endParaRPr lang="ru-RU" sz="2000" dirty="0">
              <a:solidFill>
                <a:srgbClr val="0000FF"/>
              </a:solidFill>
              <a:latin typeface="Times New Roman" panose="02020603050405020304" pitchFamily="18" charset="0"/>
              <a:cs typeface="Times New Roman" panose="02020603050405020304" pitchFamily="18" charset="0"/>
            </a:endParaRPr>
          </a:p>
          <a:p>
            <a:r>
              <a:rPr lang="ru-RU" sz="2000" dirty="0">
                <a:solidFill>
                  <a:srgbClr val="0000FF"/>
                </a:solidFill>
                <a:latin typeface="Times New Roman" panose="02020603050405020304" pitchFamily="18" charset="0"/>
                <a:cs typeface="Times New Roman" panose="02020603050405020304" pitchFamily="18" charset="0"/>
              </a:rPr>
              <a:t>рефлексу;</a:t>
            </a: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Менінгеальний</a:t>
            </a:r>
            <a:r>
              <a:rPr lang="ru-RU" sz="2000" dirty="0">
                <a:solidFill>
                  <a:srgbClr val="0000FF"/>
                </a:solidFill>
                <a:latin typeface="Times New Roman" panose="02020603050405020304" pitchFamily="18" charset="0"/>
                <a:cs typeface="Times New Roman" panose="02020603050405020304" pitchFamily="18" charset="0"/>
              </a:rPr>
              <a:t> синдром;</a:t>
            </a:r>
          </a:p>
          <a:p>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Тетрасиндроми</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пірамідно-екстрапірамідного</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характеру;</a:t>
            </a: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Позотонічні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a:solidFill>
                  <a:srgbClr val="0000FF"/>
                </a:solidFill>
                <a:latin typeface="Times New Roman" panose="02020603050405020304" pitchFamily="18" charset="0"/>
                <a:cs typeface="Times New Roman" panose="02020603050405020304" pitchFamily="18" charset="0"/>
              </a:rPr>
              <a:t>і </a:t>
            </a:r>
            <a:r>
              <a:rPr lang="ru-RU" sz="2000" dirty="0" err="1" smtClean="0">
                <a:solidFill>
                  <a:srgbClr val="0000FF"/>
                </a:solidFill>
                <a:latin typeface="Times New Roman" panose="02020603050405020304" pitchFamily="18" charset="0"/>
                <a:cs typeface="Times New Roman" panose="02020603050405020304" pitchFamily="18" charset="0"/>
              </a:rPr>
              <a:t>некоординовані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захисні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реакції</a:t>
            </a:r>
            <a:r>
              <a:rPr lang="ru-RU" sz="2000" dirty="0">
                <a:solidFill>
                  <a:srgbClr val="0000FF"/>
                </a:solidFill>
                <a:latin typeface="Times New Roman" panose="02020603050405020304" pitchFamily="18" charset="0"/>
                <a:cs typeface="Times New Roman" panose="02020603050405020304" pitchFamily="18" charset="0"/>
              </a:rPr>
              <a:t>;</a:t>
            </a: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Сінкінезіі</a:t>
            </a:r>
            <a:r>
              <a:rPr lang="ru-RU" sz="2000" dirty="0" smtClean="0">
                <a:solidFill>
                  <a:srgbClr val="0000FF"/>
                </a:solidFill>
                <a:latin typeface="Times New Roman" panose="02020603050405020304" pitchFamily="18" charset="0"/>
                <a:cs typeface="Times New Roman" panose="02020603050405020304" pitchFamily="18" charset="0"/>
              </a:rPr>
              <a:t> </a:t>
            </a:r>
            <a:r>
              <a:rPr lang="ru-RU" sz="2000" dirty="0" err="1" smtClean="0">
                <a:solidFill>
                  <a:srgbClr val="0000FF"/>
                </a:solidFill>
                <a:latin typeface="Times New Roman" panose="02020603050405020304" pitchFamily="18" charset="0"/>
                <a:cs typeface="Times New Roman" panose="02020603050405020304" pitchFamily="18" charset="0"/>
              </a:rPr>
              <a:t>обличчя</a:t>
            </a:r>
            <a:r>
              <a:rPr lang="ru-RU" sz="2000" dirty="0" smtClean="0">
                <a:solidFill>
                  <a:srgbClr val="0000FF"/>
                </a:solidFill>
                <a:latin typeface="Times New Roman" panose="02020603050405020304" pitchFamily="18" charset="0"/>
                <a:cs typeface="Times New Roman" panose="02020603050405020304" pitchFamily="18" charset="0"/>
              </a:rPr>
              <a:t>;</a:t>
            </a:r>
            <a:endParaRPr lang="ru-RU" sz="2000" dirty="0">
              <a:solidFill>
                <a:srgbClr val="0000FF"/>
              </a:solidFill>
              <a:latin typeface="Times New Roman" panose="02020603050405020304" pitchFamily="18" charset="0"/>
              <a:cs typeface="Times New Roman" panose="02020603050405020304" pitchFamily="18" charset="0"/>
            </a:endParaRP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Скутість</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брадикінезія</a:t>
            </a:r>
            <a:r>
              <a:rPr lang="ru-RU" sz="2000" dirty="0">
                <a:solidFill>
                  <a:srgbClr val="0000FF"/>
                </a:solidFill>
                <a:latin typeface="Times New Roman" panose="02020603050405020304" pitchFamily="18" charset="0"/>
                <a:cs typeface="Times New Roman" panose="02020603050405020304" pitchFamily="18" charset="0"/>
              </a:rPr>
              <a:t>;</a:t>
            </a: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Підвищення</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smtClean="0">
                <a:solidFill>
                  <a:srgbClr val="0000FF"/>
                </a:solidFill>
                <a:latin typeface="Times New Roman" panose="02020603050405020304" pitchFamily="18" charset="0"/>
                <a:cs typeface="Times New Roman" panose="02020603050405020304" pitchFamily="18" charset="0"/>
              </a:rPr>
              <a:t>ВЧТ;</a:t>
            </a:r>
            <a:endParaRPr lang="ru-RU" sz="2000" dirty="0">
              <a:solidFill>
                <a:srgbClr val="0000FF"/>
              </a:solidFill>
              <a:latin typeface="Times New Roman" panose="02020603050405020304" pitchFamily="18" charset="0"/>
              <a:cs typeface="Times New Roman" panose="02020603050405020304" pitchFamily="18" charset="0"/>
            </a:endParaRPr>
          </a:p>
          <a:p>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Психічні</a:t>
            </a:r>
            <a:r>
              <a:rPr lang="ru-RU" sz="2000" dirty="0">
                <a:solidFill>
                  <a:srgbClr val="0000FF"/>
                </a:solidFill>
                <a:latin typeface="Times New Roman" panose="02020603050405020304" pitchFamily="18" charset="0"/>
                <a:cs typeface="Times New Roman" panose="02020603050405020304" pitchFamily="18" charset="0"/>
              </a:rPr>
              <a:t> </a:t>
            </a:r>
            <a:r>
              <a:rPr lang="ru-RU" sz="2000" dirty="0" err="1">
                <a:solidFill>
                  <a:srgbClr val="0000FF"/>
                </a:solidFill>
                <a:latin typeface="Times New Roman" panose="02020603050405020304" pitchFamily="18" charset="0"/>
                <a:cs typeface="Times New Roman" panose="02020603050405020304" pitchFamily="18" charset="0"/>
              </a:rPr>
              <a:t>порушення</a:t>
            </a:r>
            <a:endParaRPr lang="ru-RU" sz="20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2" cstate="print"/>
          <a:srcRect/>
          <a:stretch>
            <a:fillRect/>
          </a:stretch>
        </p:blipFill>
        <p:spPr bwMode="auto">
          <a:xfrm>
            <a:off x="3352800" y="457200"/>
            <a:ext cx="5562600" cy="6400800"/>
          </a:xfrm>
          <a:prstGeom prst="rect">
            <a:avLst/>
          </a:prstGeom>
          <a:noFill/>
          <a:ln w="12700" cap="sq">
            <a:noFill/>
            <a:miter lim="800000"/>
            <a:headEnd type="none" w="sm" len="sm"/>
            <a:tailEnd type="none" w="sm" len="sm"/>
          </a:ln>
          <a:effectLst/>
        </p:spPr>
      </p:pic>
      <p:sp>
        <p:nvSpPr>
          <p:cNvPr id="195586" name="Rectangle 2"/>
          <p:cNvSpPr>
            <a:spLocks noGrp="1" noChangeArrowheads="1"/>
          </p:cNvSpPr>
          <p:nvPr>
            <p:ph type="title"/>
          </p:nvPr>
        </p:nvSpPr>
        <p:spPr>
          <a:xfrm>
            <a:off x="0" y="304800"/>
            <a:ext cx="9144000" cy="609600"/>
          </a:xfrm>
        </p:spPr>
        <p:txBody>
          <a:bodyPr/>
          <a:lstStyle/>
          <a:p>
            <a:pPr algn="ctr"/>
            <a:r>
              <a:rPr lang="ru-RU" sz="3000" b="1" i="1" dirty="0" smtClean="0">
                <a:solidFill>
                  <a:srgbClr val="FF0000"/>
                </a:solidFill>
                <a:effectLst>
                  <a:outerShdw blurRad="38100" dist="38100" dir="2700000" algn="tl">
                    <a:srgbClr val="C0C0C0"/>
                  </a:outerShdw>
                </a:effectLst>
              </a:rPr>
              <a:t>ДАП</a:t>
            </a:r>
            <a:endParaRPr lang="en-US" sz="3000" b="1" i="1" dirty="0">
              <a:solidFill>
                <a:srgbClr val="FF0000"/>
              </a:solidFill>
              <a:effectLst>
                <a:outerShdw blurRad="38100" dist="38100" dir="2700000" algn="tl">
                  <a:srgbClr val="C0C0C0"/>
                </a:outerShdw>
              </a:effectLst>
            </a:endParaRPr>
          </a:p>
        </p:txBody>
      </p:sp>
      <p:sp>
        <p:nvSpPr>
          <p:cNvPr id="195588" name="Rectangle 4"/>
          <p:cNvSpPr>
            <a:spLocks noChangeArrowheads="1"/>
          </p:cNvSpPr>
          <p:nvPr/>
        </p:nvSpPr>
        <p:spPr bwMode="auto">
          <a:xfrm>
            <a:off x="533400" y="4562941"/>
            <a:ext cx="8229600" cy="1938992"/>
          </a:xfrm>
          <a:prstGeom prst="rect">
            <a:avLst/>
          </a:prstGeom>
          <a:noFill/>
          <a:ln w="9525">
            <a:noFill/>
            <a:miter lim="800000"/>
            <a:headEnd/>
            <a:tailEnd/>
          </a:ln>
          <a:effectLst/>
        </p:spPr>
        <p:txBody>
          <a:bodyPr wrap="square" anchor="ctr">
            <a:spAutoFit/>
          </a:bodyPr>
          <a:lstStyle/>
          <a:p>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Клініко-морфологічно</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діагноз</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ДАП </a:t>
            </a:r>
            <a:r>
              <a:rPr lang="ru-RU" sz="20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ґрунтується</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на таких </a:t>
            </a:r>
            <a:r>
              <a:rPr lang="ru-RU" sz="20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критеріях</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marL="457200" indent="-457200">
              <a:buAutoNum type="arabicParenR"/>
            </a:pPr>
            <a:r>
              <a:rPr lang="ru-RU" sz="20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відповідна</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клініка</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якщо</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смерть в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стаціонарі</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відсутність</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морфологічного</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субстрату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вогнищевих</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пошкоджень</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мозку</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0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вогнищ</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контузії</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внутрішньомозкових</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гематом</a:t>
            </a:r>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r>
              <a:rPr lang="ru-RU" sz="20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наявність</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аксональних</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куль на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зрізах</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хоча</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б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навіть</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один),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забарвлених</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гематоксиліном</a:t>
            </a:r>
            <a:r>
              <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і </a:t>
            </a:r>
            <a:r>
              <a:rPr lang="ru-RU" sz="20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еозином</a:t>
            </a:r>
            <a:endParaRPr lang="ru-RU" sz="20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195590" name="Picture 6" descr="Картинка 1 из 14">
            <a:hlinkClick r:id="rId3"/>
          </p:cNvPr>
          <p:cNvPicPr>
            <a:picLocks noChangeAspect="1" noChangeArrowheads="1"/>
          </p:cNvPicPr>
          <p:nvPr/>
        </p:nvPicPr>
        <p:blipFill>
          <a:blip r:embed="rId4" cstate="print"/>
          <a:srcRect/>
          <a:stretch>
            <a:fillRect/>
          </a:stretch>
        </p:blipFill>
        <p:spPr bwMode="auto">
          <a:xfrm>
            <a:off x="609600" y="914400"/>
            <a:ext cx="2895600" cy="2878138"/>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91" name="Picture 7" descr="Изображение"/>
          <p:cNvPicPr>
            <a:picLocks noChangeAspect="1" noChangeArrowheads="1"/>
          </p:cNvPicPr>
          <p:nvPr/>
        </p:nvPicPr>
        <p:blipFill>
          <a:blip r:embed="rId2" cstate="print"/>
          <a:srcRect/>
          <a:stretch>
            <a:fillRect/>
          </a:stretch>
        </p:blipFill>
        <p:spPr bwMode="auto">
          <a:xfrm>
            <a:off x="609600" y="381000"/>
            <a:ext cx="8382000" cy="6286500"/>
          </a:xfrm>
          <a:prstGeom prst="rect">
            <a:avLst/>
          </a:prstGeom>
          <a:noFill/>
        </p:spPr>
      </p:pic>
      <p:sp>
        <p:nvSpPr>
          <p:cNvPr id="246789" name="Rectangle 5"/>
          <p:cNvSpPr>
            <a:spLocks noChangeArrowheads="1"/>
          </p:cNvSpPr>
          <p:nvPr/>
        </p:nvSpPr>
        <p:spPr bwMode="auto">
          <a:xfrm>
            <a:off x="838200" y="5006370"/>
            <a:ext cx="7772400" cy="1569660"/>
          </a:xfrm>
          <a:prstGeom prst="rect">
            <a:avLst/>
          </a:prstGeom>
          <a:noFill/>
          <a:ln w="9525">
            <a:noFill/>
            <a:miter lim="800000"/>
            <a:headEnd/>
            <a:tailEnd/>
          </a:ln>
          <a:effectLst/>
        </p:spPr>
        <p:txBody>
          <a:bodyPr wrap="square" anchor="ctr">
            <a:spAutoFit/>
          </a:bodyPr>
          <a:lstStyle/>
          <a:p>
            <a:r>
              <a:rPr lang="ru-RU" sz="3200" b="1"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Аксональні</a:t>
            </a:r>
            <a:r>
              <a:rPr lang="ru-RU" sz="3200" b="1"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3200" b="1"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кулі</a:t>
            </a:r>
            <a:r>
              <a:rPr lang="ru-RU" sz="3200" b="1"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на </a:t>
            </a:r>
            <a:r>
              <a:rPr lang="ru-RU" sz="3200" b="1"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мікропрепараті</a:t>
            </a:r>
            <a:r>
              <a:rPr lang="ru-RU" sz="3200" b="1"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3200" b="1"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пофарбованому</a:t>
            </a:r>
            <a:r>
              <a:rPr lang="ru-RU" sz="3200" b="1"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гематоксилином-</a:t>
            </a:r>
            <a:r>
              <a:rPr lang="ru-RU" sz="3200" b="1" dirty="0" err="1">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еозином</a:t>
            </a:r>
            <a:endParaRPr lang="ru-RU" sz="2400" b="1"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46792" name="Line 8"/>
          <p:cNvSpPr>
            <a:spLocks noChangeShapeType="1"/>
          </p:cNvSpPr>
          <p:nvPr/>
        </p:nvSpPr>
        <p:spPr bwMode="auto">
          <a:xfrm flipH="1">
            <a:off x="2895600" y="2133600"/>
            <a:ext cx="838200" cy="609600"/>
          </a:xfrm>
          <a:prstGeom prst="line">
            <a:avLst/>
          </a:prstGeom>
          <a:noFill/>
          <a:ln w="9525">
            <a:solidFill>
              <a:schemeClr val="tx1"/>
            </a:solidFill>
            <a:round/>
            <a:headEnd/>
            <a:tailEnd type="triangle" w="med" len="med"/>
          </a:ln>
          <a:effectLst/>
        </p:spPr>
        <p:txBody>
          <a:bodyPr/>
          <a:lstStyle/>
          <a:p>
            <a:endParaRPr lang="ru-RU"/>
          </a:p>
        </p:txBody>
      </p:sp>
      <p:sp>
        <p:nvSpPr>
          <p:cNvPr id="246793" name="Line 9"/>
          <p:cNvSpPr>
            <a:spLocks noChangeShapeType="1"/>
          </p:cNvSpPr>
          <p:nvPr/>
        </p:nvSpPr>
        <p:spPr bwMode="auto">
          <a:xfrm flipH="1">
            <a:off x="5181600" y="1981200"/>
            <a:ext cx="838200" cy="609600"/>
          </a:xfrm>
          <a:prstGeom prst="line">
            <a:avLst/>
          </a:prstGeom>
          <a:noFill/>
          <a:ln w="9525">
            <a:solidFill>
              <a:schemeClr val="tx1"/>
            </a:solidFill>
            <a:round/>
            <a:headEnd/>
            <a:tailEnd type="triangle" w="med" len="med"/>
          </a:ln>
          <a:effectLst/>
        </p:spPr>
        <p:txBody>
          <a:bodyPr/>
          <a:lstStyle/>
          <a:p>
            <a:endParaRPr lang="ru-RU"/>
          </a:p>
        </p:txBody>
      </p:sp>
      <p:sp>
        <p:nvSpPr>
          <p:cNvPr id="246794" name="Line 10"/>
          <p:cNvSpPr>
            <a:spLocks noChangeShapeType="1"/>
          </p:cNvSpPr>
          <p:nvPr/>
        </p:nvSpPr>
        <p:spPr bwMode="auto">
          <a:xfrm flipH="1">
            <a:off x="3733800" y="4953000"/>
            <a:ext cx="914400" cy="381000"/>
          </a:xfrm>
          <a:prstGeom prst="line">
            <a:avLst/>
          </a:prstGeom>
          <a:noFill/>
          <a:ln w="9525">
            <a:solidFill>
              <a:schemeClr val="tx1"/>
            </a:solidFill>
            <a:round/>
            <a:headEnd/>
            <a:tailEnd type="triangle" w="med" len="med"/>
          </a:ln>
          <a:effectLst/>
        </p:spPr>
        <p:txBody>
          <a:bodyPr/>
          <a:lstStyle/>
          <a:p>
            <a:endParaRPr lang="ru-RU"/>
          </a:p>
        </p:txBody>
      </p:sp>
      <p:sp>
        <p:nvSpPr>
          <p:cNvPr id="246796" name="Rectangle 12"/>
          <p:cNvSpPr>
            <a:spLocks noChangeArrowheads="1"/>
          </p:cNvSpPr>
          <p:nvPr/>
        </p:nvSpPr>
        <p:spPr bwMode="auto">
          <a:xfrm>
            <a:off x="1828800" y="1524000"/>
            <a:ext cx="8826500" cy="519112"/>
          </a:xfrm>
          <a:prstGeom prst="rect">
            <a:avLst/>
          </a:prstGeom>
          <a:noFill/>
          <a:ln w="9525">
            <a:noFill/>
            <a:miter lim="800000"/>
            <a:headEnd/>
            <a:tailEnd/>
          </a:ln>
          <a:effectLst/>
        </p:spPr>
        <p:txBody>
          <a:bodyPr>
            <a:spAutoFit/>
          </a:bodyPr>
          <a:lstStyle/>
          <a:p>
            <a:r>
              <a:rPr lang="ru-RU" sz="2800" b="1" i="1" dirty="0" smtClean="0">
                <a:solidFill>
                  <a:srgbClr val="0000FF"/>
                </a:solidFill>
                <a:effectLst>
                  <a:outerShdw blurRad="38100" dist="38100" dir="2700000" algn="tl">
                    <a:srgbClr val="FFFFFF"/>
                  </a:outerShdw>
                </a:effectLst>
                <a:latin typeface="Times New Roman" pitchFamily="18" charset="0"/>
                <a:cs typeface="Times New Roman" pitchFamily="18" charset="0"/>
              </a:rPr>
              <a:t>ДАП</a:t>
            </a:r>
            <a:endParaRPr lang="ru-RU" sz="2800" b="1" i="1" dirty="0">
              <a:solidFill>
                <a:srgbClr val="0000FF"/>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295400" y="3048000"/>
            <a:ext cx="7315200" cy="563563"/>
          </a:xfrm>
        </p:spPr>
        <p:txBody>
          <a:bodyPr>
            <a:normAutofit fontScale="90000"/>
          </a:bodyPr>
          <a:lstStyle/>
          <a:p>
            <a:r>
              <a:rPr lang="ru-RU" sz="3200" b="1" i="1" u="sng" dirty="0" err="1">
                <a:solidFill>
                  <a:srgbClr val="FF0000"/>
                </a:solidFill>
                <a:latin typeface="Times New Roman" pitchFamily="18" charset="0"/>
                <a:cs typeface="Times New Roman" pitchFamily="18" charset="0"/>
              </a:rPr>
              <a:t>Види</a:t>
            </a:r>
            <a:r>
              <a:rPr lang="ru-RU" sz="3200" b="1" i="1" u="sng" dirty="0">
                <a:solidFill>
                  <a:srgbClr val="FF0000"/>
                </a:solidFill>
                <a:latin typeface="Times New Roman" pitchFamily="18" charset="0"/>
                <a:cs typeface="Times New Roman" pitchFamily="18" charset="0"/>
              </a:rPr>
              <a:t> </a:t>
            </a:r>
            <a:r>
              <a:rPr lang="ru-RU" sz="3200" b="1" i="1" u="sng" dirty="0" err="1">
                <a:solidFill>
                  <a:srgbClr val="FF0000"/>
                </a:solidFill>
                <a:latin typeface="Times New Roman" pitchFamily="18" charset="0"/>
                <a:cs typeface="Times New Roman" pitchFamily="18" charset="0"/>
              </a:rPr>
              <a:t>здавлення</a:t>
            </a:r>
            <a:r>
              <a:rPr lang="ru-RU" sz="3200" b="1" i="1" u="sng" dirty="0">
                <a:solidFill>
                  <a:srgbClr val="FF0000"/>
                </a:solidFill>
                <a:latin typeface="Times New Roman" pitchFamily="18" charset="0"/>
                <a:cs typeface="Times New Roman" pitchFamily="18" charset="0"/>
              </a:rPr>
              <a:t> головного </a:t>
            </a:r>
            <a:r>
              <a:rPr lang="ru-RU" sz="3200" b="1" i="1" u="sng" dirty="0" err="1">
                <a:solidFill>
                  <a:srgbClr val="FF0000"/>
                </a:solidFill>
                <a:latin typeface="Times New Roman" pitchFamily="18" charset="0"/>
                <a:cs typeface="Times New Roman" pitchFamily="18" charset="0"/>
              </a:rPr>
              <a:t>мозку</a:t>
            </a:r>
            <a:endParaRPr lang="ru-RU" dirty="0">
              <a:solidFill>
                <a:srgbClr val="FF0000"/>
              </a:solidFill>
              <a:latin typeface="Times New Roman" pitchFamily="18" charset="0"/>
              <a:cs typeface="Times New Roman" pitchFamily="18" charset="0"/>
            </a:endParaRPr>
          </a:p>
        </p:txBody>
      </p:sp>
      <p:sp>
        <p:nvSpPr>
          <p:cNvPr id="134147" name="Rectangle 3"/>
          <p:cNvSpPr>
            <a:spLocks noGrp="1" noChangeArrowheads="1"/>
          </p:cNvSpPr>
          <p:nvPr>
            <p:ph idx="1"/>
          </p:nvPr>
        </p:nvSpPr>
        <p:spPr>
          <a:xfrm>
            <a:off x="762000" y="3810000"/>
            <a:ext cx="6477000" cy="3048000"/>
          </a:xfrm>
        </p:spPr>
        <p:txBody>
          <a:bodyPr>
            <a:normAutofit fontScale="92500" lnSpcReduction="10000"/>
          </a:bodyPr>
          <a:lstStyle/>
          <a:p>
            <a:pPr>
              <a:lnSpc>
                <a:spcPct val="80000"/>
              </a:lnSpc>
            </a:pPr>
            <a:r>
              <a:rPr lang="ru-RU" sz="2800" dirty="0" smtClean="0">
                <a:solidFill>
                  <a:srgbClr val="0000FF"/>
                </a:solidFill>
                <a:latin typeface="Times New Roman" panose="02020603050405020304" pitchFamily="18" charset="0"/>
                <a:cs typeface="Times New Roman" panose="02020603050405020304" pitchFamily="18" charset="0"/>
              </a:rPr>
              <a:t>Вдавлений </a:t>
            </a:r>
            <a:r>
              <a:rPr lang="ru-RU" sz="2800" dirty="0">
                <a:solidFill>
                  <a:srgbClr val="0000FF"/>
                </a:solidFill>
                <a:latin typeface="Times New Roman" panose="02020603050405020304" pitchFamily="18" charset="0"/>
                <a:cs typeface="Times New Roman" panose="02020603050405020304" pitchFamily="18" charset="0"/>
              </a:rPr>
              <a:t>перелом</a:t>
            </a:r>
          </a:p>
          <a:p>
            <a:pPr>
              <a:lnSpc>
                <a:spcPct val="80000"/>
              </a:lnSpc>
            </a:pPr>
            <a:r>
              <a:rPr lang="ru-RU" sz="2800" dirty="0" err="1" smtClean="0">
                <a:solidFill>
                  <a:srgbClr val="0000FF"/>
                </a:solidFill>
                <a:latin typeface="Times New Roman" panose="02020603050405020304" pitchFamily="18" charset="0"/>
                <a:cs typeface="Times New Roman" panose="02020603050405020304" pitchFamily="18" charset="0"/>
              </a:rPr>
              <a:t>Епідуральна</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гематома</a:t>
            </a:r>
          </a:p>
          <a:p>
            <a:pPr>
              <a:lnSpc>
                <a:spcPct val="80000"/>
              </a:lnSpc>
            </a:pPr>
            <a:r>
              <a:rPr lang="ru-RU" sz="2800" dirty="0" err="1" smtClean="0">
                <a:solidFill>
                  <a:srgbClr val="0000FF"/>
                </a:solidFill>
                <a:latin typeface="Times New Roman" panose="02020603050405020304" pitchFamily="18" charset="0"/>
                <a:cs typeface="Times New Roman" panose="02020603050405020304" pitchFamily="18" charset="0"/>
              </a:rPr>
              <a:t>Субдуральна</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гематома</a:t>
            </a:r>
          </a:p>
          <a:p>
            <a:pPr>
              <a:lnSpc>
                <a:spcPct val="80000"/>
              </a:lnSpc>
            </a:pPr>
            <a:r>
              <a:rPr lang="ru-RU" sz="2800" dirty="0" err="1" smtClean="0">
                <a:solidFill>
                  <a:srgbClr val="0000FF"/>
                </a:solidFill>
                <a:latin typeface="Times New Roman" panose="02020603050405020304" pitchFamily="18" charset="0"/>
                <a:cs typeface="Times New Roman" panose="02020603050405020304" pitchFamily="18" charset="0"/>
              </a:rPr>
              <a:t>Внутрішньомозкова</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a:solidFill>
                  <a:srgbClr val="0000FF"/>
                </a:solidFill>
                <a:latin typeface="Times New Roman" panose="02020603050405020304" pitchFamily="18" charset="0"/>
                <a:cs typeface="Times New Roman" panose="02020603050405020304" pitchFamily="18" charset="0"/>
              </a:rPr>
              <a:t>гематома</a:t>
            </a:r>
          </a:p>
          <a:p>
            <a:pPr>
              <a:lnSpc>
                <a:spcPct val="80000"/>
              </a:lnSpc>
            </a:pPr>
            <a:r>
              <a:rPr lang="ru-RU" sz="2800" dirty="0" err="1" smtClean="0">
                <a:solidFill>
                  <a:srgbClr val="0000FF"/>
                </a:solidFill>
                <a:latin typeface="Times New Roman" panose="02020603050405020304" pitchFamily="18" charset="0"/>
                <a:cs typeface="Times New Roman" panose="02020603050405020304" pitchFamily="18" charset="0"/>
              </a:rPr>
              <a:t>Субдуральна</a:t>
            </a:r>
            <a:r>
              <a:rPr lang="ru-RU" sz="2800" dirty="0" smtClean="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гідрома</a:t>
            </a:r>
            <a:endParaRPr lang="ru-RU" sz="2800" dirty="0">
              <a:solidFill>
                <a:srgbClr val="0000FF"/>
              </a:solidFill>
              <a:latin typeface="Times New Roman" panose="02020603050405020304" pitchFamily="18" charset="0"/>
              <a:cs typeface="Times New Roman" panose="02020603050405020304" pitchFamily="18" charset="0"/>
            </a:endParaRPr>
          </a:p>
          <a:p>
            <a:pPr>
              <a:lnSpc>
                <a:spcPct val="80000"/>
              </a:lnSpc>
            </a:pPr>
            <a:r>
              <a:rPr lang="ru-RU" sz="2800" dirty="0" err="1">
                <a:solidFill>
                  <a:srgbClr val="0000FF"/>
                </a:solidFill>
                <a:latin typeface="Times New Roman" panose="02020603050405020304" pitchFamily="18" charset="0"/>
                <a:cs typeface="Times New Roman" panose="02020603050405020304" pitchFamily="18" charset="0"/>
              </a:rPr>
              <a:t>Чужорідне</a:t>
            </a:r>
            <a:r>
              <a:rPr lang="ru-RU" sz="2800" dirty="0">
                <a:solidFill>
                  <a:srgbClr val="0000FF"/>
                </a:solidFill>
                <a:latin typeface="Times New Roman" panose="02020603050405020304" pitchFamily="18" charset="0"/>
                <a:cs typeface="Times New Roman" panose="02020603050405020304" pitchFamily="18" charset="0"/>
              </a:rPr>
              <a:t> </a:t>
            </a:r>
            <a:r>
              <a:rPr lang="ru-RU" sz="2800" dirty="0" err="1">
                <a:solidFill>
                  <a:srgbClr val="0000FF"/>
                </a:solidFill>
                <a:latin typeface="Times New Roman" panose="02020603050405020304" pitchFamily="18" charset="0"/>
                <a:cs typeface="Times New Roman" panose="02020603050405020304" pitchFamily="18" charset="0"/>
              </a:rPr>
              <a:t>тіло</a:t>
            </a:r>
            <a:endParaRPr lang="ru-RU" sz="2800" dirty="0">
              <a:solidFill>
                <a:srgbClr val="0000FF"/>
              </a:solidFill>
              <a:latin typeface="Times New Roman" panose="02020603050405020304" pitchFamily="18" charset="0"/>
              <a:cs typeface="Times New Roman" panose="02020603050405020304" pitchFamily="18" charset="0"/>
            </a:endParaRPr>
          </a:p>
          <a:p>
            <a:pPr>
              <a:lnSpc>
                <a:spcPct val="80000"/>
              </a:lnSpc>
            </a:pPr>
            <a:r>
              <a:rPr lang="ru-RU" sz="2800" dirty="0" smtClean="0">
                <a:solidFill>
                  <a:srgbClr val="0000FF"/>
                </a:solidFill>
                <a:latin typeface="Times New Roman" panose="02020603050405020304" pitchFamily="18" charset="0"/>
                <a:cs typeface="Times New Roman" panose="02020603050405020304" pitchFamily="18" charset="0"/>
              </a:rPr>
              <a:t>Напружена </a:t>
            </a:r>
            <a:r>
              <a:rPr lang="ru-RU" sz="2800" dirty="0" err="1">
                <a:solidFill>
                  <a:srgbClr val="0000FF"/>
                </a:solidFill>
                <a:latin typeface="Times New Roman" panose="02020603050405020304" pitchFamily="18" charset="0"/>
                <a:cs typeface="Times New Roman" panose="02020603050405020304" pitchFamily="18" charset="0"/>
              </a:rPr>
              <a:t>пневмоцефалія</a:t>
            </a:r>
            <a:endParaRPr lang="ru-RU" sz="2800" dirty="0">
              <a:solidFill>
                <a:srgbClr val="0000FF"/>
              </a:solidFill>
              <a:latin typeface="Times New Roman" panose="02020603050405020304" pitchFamily="18" charset="0"/>
              <a:cs typeface="Times New Roman" panose="02020603050405020304" pitchFamily="18" charset="0"/>
            </a:endParaRPr>
          </a:p>
        </p:txBody>
      </p:sp>
      <p:pic>
        <p:nvPicPr>
          <p:cNvPr id="134149" name="Picture 5" descr="slide300"/>
          <p:cNvPicPr>
            <a:picLocks noChangeAspect="1" noChangeArrowheads="1"/>
          </p:cNvPicPr>
          <p:nvPr/>
        </p:nvPicPr>
        <p:blipFill>
          <a:blip r:embed="rId2" cstate="print"/>
          <a:srcRect/>
          <a:stretch>
            <a:fillRect/>
          </a:stretch>
        </p:blipFill>
        <p:spPr bwMode="auto">
          <a:xfrm>
            <a:off x="0" y="0"/>
            <a:ext cx="9144000" cy="32004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762000" y="228600"/>
            <a:ext cx="8382000" cy="6049963"/>
          </a:xfrm>
        </p:spPr>
        <p:txBody>
          <a:bodyPr/>
          <a:lstStyle/>
          <a:p>
            <a:pPr algn="l"/>
            <a:r>
              <a:rPr lang="ru-RU" sz="4000" i="1" dirty="0" err="1">
                <a:solidFill>
                  <a:srgbClr val="FF0000"/>
                </a:solidFill>
                <a:latin typeface="Times New Roman" panose="02020603050405020304" pitchFamily="18" charset="0"/>
                <a:cs typeface="Times New Roman" panose="02020603050405020304" pitchFamily="18" charset="0"/>
              </a:rPr>
              <a:t>Темпи</a:t>
            </a:r>
            <a:r>
              <a:rPr lang="ru-RU" sz="4000" i="1" dirty="0">
                <a:solidFill>
                  <a:srgbClr val="FF0000"/>
                </a:solidFill>
                <a:latin typeface="Times New Roman" panose="02020603050405020304" pitchFamily="18" charset="0"/>
                <a:cs typeface="Times New Roman" panose="02020603050405020304" pitchFamily="18" charset="0"/>
              </a:rPr>
              <a:t> </a:t>
            </a:r>
            <a:r>
              <a:rPr lang="ru-RU" sz="4000" i="1" dirty="0" err="1">
                <a:solidFill>
                  <a:srgbClr val="FF0000"/>
                </a:solidFill>
                <a:latin typeface="Times New Roman" panose="02020603050405020304" pitchFamily="18" charset="0"/>
                <a:cs typeface="Times New Roman" panose="02020603050405020304" pitchFamily="18" charset="0"/>
              </a:rPr>
              <a:t>здавлення</a:t>
            </a:r>
            <a:r>
              <a:rPr lang="ru-RU" sz="4000" i="1" dirty="0">
                <a:solidFill>
                  <a:srgbClr val="FF0000"/>
                </a:solidFill>
                <a:latin typeface="Times New Roman" panose="02020603050405020304" pitchFamily="18" charset="0"/>
                <a:cs typeface="Times New Roman" panose="02020603050405020304" pitchFamily="18" charset="0"/>
              </a:rPr>
              <a:t> </a:t>
            </a:r>
            <a:r>
              <a:rPr lang="ru-RU" sz="4000" i="1" dirty="0" err="1" smtClean="0">
                <a:solidFill>
                  <a:srgbClr val="FF0000"/>
                </a:solidFill>
                <a:latin typeface="Times New Roman" panose="02020603050405020304" pitchFamily="18" charset="0"/>
                <a:cs typeface="Times New Roman" panose="02020603050405020304" pitchFamily="18" charset="0"/>
              </a:rPr>
              <a:t>мозку</a:t>
            </a:r>
            <a:r>
              <a:rPr lang="ru-RU" sz="4000" i="1" dirty="0" smtClean="0">
                <a:solidFill>
                  <a:srgbClr val="0000FF"/>
                </a:solidFill>
                <a:latin typeface="Times New Roman" panose="02020603050405020304" pitchFamily="18" charset="0"/>
                <a:cs typeface="Times New Roman" panose="02020603050405020304" pitchFamily="18" charset="0"/>
              </a:rPr>
              <a:t/>
            </a:r>
            <a:br>
              <a:rPr lang="ru-RU" sz="4000" i="1" dirty="0" smtClean="0">
                <a:solidFill>
                  <a:srgbClr val="0000FF"/>
                </a:solidFill>
                <a:latin typeface="Times New Roman" panose="02020603050405020304" pitchFamily="18" charset="0"/>
                <a:cs typeface="Times New Roman" panose="02020603050405020304" pitchFamily="18" charset="0"/>
              </a:rPr>
            </a:br>
            <a:r>
              <a:rPr lang="ru-RU" sz="4000" i="1" dirty="0" smtClean="0">
                <a:solidFill>
                  <a:srgbClr val="0000FF"/>
                </a:solidFill>
                <a:latin typeface="Times New Roman" panose="02020603050405020304" pitchFamily="18" charset="0"/>
                <a:cs typeface="Times New Roman" panose="02020603050405020304" pitchFamily="18" charset="0"/>
              </a:rPr>
              <a:t> </a:t>
            </a:r>
            <a:r>
              <a:rPr lang="ru-RU" sz="4000" i="1" dirty="0" smtClean="0">
                <a:solidFill>
                  <a:srgbClr val="FF0000"/>
                </a:solidFill>
                <a:latin typeface="Times New Roman" panose="02020603050405020304" pitchFamily="18" charset="0"/>
                <a:cs typeface="Times New Roman" panose="02020603050405020304" pitchFamily="18" charset="0"/>
              </a:rPr>
              <a:t/>
            </a:r>
            <a:br>
              <a:rPr lang="ru-RU" sz="4000" i="1" dirty="0" smtClean="0">
                <a:solidFill>
                  <a:srgbClr val="FF0000"/>
                </a:solidFill>
                <a:latin typeface="Times New Roman" panose="02020603050405020304" pitchFamily="18" charset="0"/>
                <a:cs typeface="Times New Roman" panose="02020603050405020304" pitchFamily="18" charset="0"/>
              </a:rPr>
            </a:br>
            <a:r>
              <a:rPr lang="ru-RU" sz="2800" i="1" dirty="0" smtClean="0">
                <a:solidFill>
                  <a:srgbClr val="0000FF"/>
                </a:solidFill>
                <a:latin typeface="Times New Roman" panose="02020603050405020304" pitchFamily="18" charset="0"/>
                <a:cs typeface="Times New Roman" panose="02020603050405020304" pitchFamily="18" charset="0"/>
              </a:rPr>
              <a:t>По </a:t>
            </a:r>
            <a:r>
              <a:rPr lang="ru-RU" sz="2800" i="1" dirty="0">
                <a:solidFill>
                  <a:srgbClr val="0000FF"/>
                </a:solidFill>
                <a:latin typeface="Times New Roman" panose="02020603050405020304" pitchFamily="18" charset="0"/>
                <a:cs typeface="Times New Roman" panose="02020603050405020304" pitchFamily="18" charset="0"/>
              </a:rPr>
              <a:t>темпу </a:t>
            </a:r>
            <a:r>
              <a:rPr lang="ru-RU" sz="2800" i="1" dirty="0" err="1">
                <a:solidFill>
                  <a:srgbClr val="0000FF"/>
                </a:solidFill>
                <a:latin typeface="Times New Roman" panose="02020603050405020304" pitchFamily="18" charset="0"/>
                <a:cs typeface="Times New Roman" panose="02020603050405020304" pitchFamily="18" charset="0"/>
              </a:rPr>
              <a:t>здавлення</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мозку</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розрізняють</a:t>
            </a:r>
            <a:r>
              <a:rPr lang="ru-RU" sz="2800" i="1" dirty="0" smtClean="0">
                <a:solidFill>
                  <a:srgbClr val="0000FF"/>
                </a:solidFill>
                <a:latin typeface="Times New Roman" panose="02020603050405020304" pitchFamily="18" charset="0"/>
                <a:cs typeface="Times New Roman" panose="02020603050405020304" pitchFamily="18" charset="0"/>
              </a:rPr>
              <a:t>:</a:t>
            </a:r>
            <a:br>
              <a:rPr lang="ru-RU" sz="2800" i="1" dirty="0" smtClean="0">
                <a:solidFill>
                  <a:srgbClr val="0000FF"/>
                </a:solidFill>
                <a:latin typeface="Times New Roman" panose="02020603050405020304" pitchFamily="18" charset="0"/>
                <a:cs typeface="Times New Roman" panose="02020603050405020304" pitchFamily="18" charset="0"/>
              </a:rPr>
            </a:br>
            <a:r>
              <a:rPr lang="ru-RU" sz="2800" i="1" dirty="0" smtClean="0">
                <a:solidFill>
                  <a:srgbClr val="0000FF"/>
                </a:solidFill>
                <a:latin typeface="Times New Roman" panose="02020603050405020304" pitchFamily="18" charset="0"/>
                <a:cs typeface="Times New Roman" panose="02020603050405020304" pitchFamily="18" charset="0"/>
              </a:rPr>
              <a:t> </a:t>
            </a:r>
            <a:r>
              <a:rPr lang="ru-RU" sz="2800" i="1" dirty="0">
                <a:solidFill>
                  <a:srgbClr val="0000FF"/>
                </a:solidFill>
                <a:latin typeface="Times New Roman" panose="02020603050405020304" pitchFamily="18" charset="0"/>
                <a:cs typeface="Times New Roman" panose="02020603050405020304" pitchFamily="18" charset="0"/>
              </a:rPr>
              <a:t>• </a:t>
            </a:r>
            <a:r>
              <a:rPr lang="ru-RU" sz="2800" b="1" i="1" dirty="0" err="1">
                <a:solidFill>
                  <a:srgbClr val="0000FF"/>
                </a:solidFill>
                <a:latin typeface="Times New Roman" panose="02020603050405020304" pitchFamily="18" charset="0"/>
                <a:cs typeface="Times New Roman" panose="02020603050405020304" pitchFamily="18" charset="0"/>
              </a:rPr>
              <a:t>Гостре</a:t>
            </a:r>
            <a:r>
              <a:rPr lang="ru-RU" sz="2800" b="1" i="1" dirty="0">
                <a:solidFill>
                  <a:srgbClr val="0000FF"/>
                </a:solidFill>
                <a:latin typeface="Times New Roman" panose="02020603050405020304" pitchFamily="18" charset="0"/>
                <a:cs typeface="Times New Roman" panose="02020603050405020304" pitchFamily="18" charset="0"/>
              </a:rPr>
              <a:t> </a:t>
            </a:r>
            <a:r>
              <a:rPr lang="ru-RU" sz="2800" b="1" i="1" dirty="0" err="1">
                <a:solidFill>
                  <a:srgbClr val="0000FF"/>
                </a:solidFill>
                <a:latin typeface="Times New Roman" panose="02020603050405020304" pitchFamily="18" charset="0"/>
                <a:cs typeface="Times New Roman" panose="02020603050405020304" pitchFamily="18" charset="0"/>
              </a:rPr>
              <a:t>здавлення</a:t>
            </a:r>
            <a:r>
              <a:rPr lang="ru-RU" sz="2800" b="1" i="1" dirty="0">
                <a:solidFill>
                  <a:srgbClr val="0000FF"/>
                </a:solidFill>
                <a:latin typeface="Times New Roman" panose="02020603050405020304" pitchFamily="18" charset="0"/>
                <a:cs typeface="Times New Roman" panose="02020603050405020304" pitchFamily="18" charset="0"/>
              </a:rPr>
              <a:t> - </a:t>
            </a:r>
            <a:r>
              <a:rPr lang="ru-RU" sz="2800" i="1" dirty="0" err="1">
                <a:solidFill>
                  <a:srgbClr val="0000FF"/>
                </a:solidFill>
                <a:latin typeface="Times New Roman" panose="02020603050405020304" pitchFamily="18" charset="0"/>
                <a:cs typeface="Times New Roman" panose="02020603050405020304" pitchFamily="18" charset="0"/>
              </a:rPr>
              <a:t>загрозлива</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клінічна</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маніфестація</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протягом</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доби</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після</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травми</a:t>
            </a:r>
            <a:r>
              <a:rPr lang="ru-RU" sz="2800" i="1" dirty="0" smtClean="0">
                <a:solidFill>
                  <a:srgbClr val="0000FF"/>
                </a:solidFill>
                <a:latin typeface="Times New Roman" panose="02020603050405020304" pitchFamily="18" charset="0"/>
                <a:cs typeface="Times New Roman" panose="02020603050405020304" pitchFamily="18" charset="0"/>
              </a:rPr>
              <a:t>;</a:t>
            </a:r>
            <a:br>
              <a:rPr lang="ru-RU" sz="2800" i="1" dirty="0" smtClean="0">
                <a:solidFill>
                  <a:srgbClr val="0000FF"/>
                </a:solidFill>
                <a:latin typeface="Times New Roman" panose="02020603050405020304" pitchFamily="18" charset="0"/>
                <a:cs typeface="Times New Roman" panose="02020603050405020304" pitchFamily="18" charset="0"/>
              </a:rPr>
            </a:br>
            <a:r>
              <a:rPr lang="ru-RU" sz="2800" i="1" dirty="0" smtClean="0">
                <a:solidFill>
                  <a:srgbClr val="0000FF"/>
                </a:solidFill>
                <a:latin typeface="Times New Roman" panose="02020603050405020304" pitchFamily="18" charset="0"/>
                <a:cs typeface="Times New Roman" panose="02020603050405020304" pitchFamily="18" charset="0"/>
              </a:rPr>
              <a:t> </a:t>
            </a:r>
            <a:r>
              <a:rPr lang="ru-RU" sz="2800" i="1" dirty="0">
                <a:solidFill>
                  <a:srgbClr val="0000FF"/>
                </a:solidFill>
                <a:latin typeface="Times New Roman" panose="02020603050405020304" pitchFamily="18" charset="0"/>
                <a:cs typeface="Times New Roman" panose="02020603050405020304" pitchFamily="18" charset="0"/>
              </a:rPr>
              <a:t>• </a:t>
            </a:r>
            <a:r>
              <a:rPr lang="ru-RU" sz="2800" b="1" i="1" dirty="0" err="1" smtClean="0">
                <a:solidFill>
                  <a:srgbClr val="0000FF"/>
                </a:solidFill>
                <a:latin typeface="Times New Roman" panose="02020603050405020304" pitchFamily="18" charset="0"/>
                <a:cs typeface="Times New Roman" panose="02020603050405020304" pitchFamily="18" charset="0"/>
              </a:rPr>
              <a:t>Під</a:t>
            </a:r>
            <a:r>
              <a:rPr lang="ru-RU" sz="2800" b="1" i="1" dirty="0" err="1">
                <a:solidFill>
                  <a:srgbClr val="0000FF"/>
                </a:solidFill>
                <a:latin typeface="Times New Roman" panose="02020603050405020304" pitchFamily="18" charset="0"/>
                <a:cs typeface="Times New Roman" panose="02020603050405020304" pitchFamily="18" charset="0"/>
              </a:rPr>
              <a:t>г</a:t>
            </a:r>
            <a:r>
              <a:rPr lang="ru-RU" sz="2800" b="1" i="1" dirty="0" err="1" smtClean="0">
                <a:solidFill>
                  <a:srgbClr val="0000FF"/>
                </a:solidFill>
                <a:latin typeface="Times New Roman" panose="02020603050405020304" pitchFamily="18" charset="0"/>
                <a:cs typeface="Times New Roman" panose="02020603050405020304" pitchFamily="18" charset="0"/>
              </a:rPr>
              <a:t>остре</a:t>
            </a:r>
            <a:r>
              <a:rPr lang="ru-RU" sz="2800" b="1" i="1" dirty="0" smtClean="0">
                <a:solidFill>
                  <a:srgbClr val="0000FF"/>
                </a:solidFill>
                <a:latin typeface="Times New Roman" panose="02020603050405020304" pitchFamily="18" charset="0"/>
                <a:cs typeface="Times New Roman" panose="02020603050405020304" pitchFamily="18" charset="0"/>
              </a:rPr>
              <a:t> </a:t>
            </a:r>
            <a:r>
              <a:rPr lang="ru-RU" sz="2800" b="1" i="1" dirty="0" err="1">
                <a:solidFill>
                  <a:srgbClr val="0000FF"/>
                </a:solidFill>
                <a:latin typeface="Times New Roman" panose="02020603050405020304" pitchFamily="18" charset="0"/>
                <a:cs typeface="Times New Roman" panose="02020603050405020304" pitchFamily="18" charset="0"/>
              </a:rPr>
              <a:t>здавлення</a:t>
            </a:r>
            <a:r>
              <a:rPr lang="ru-RU" sz="2800" b="1" i="1" dirty="0">
                <a:solidFill>
                  <a:srgbClr val="0000FF"/>
                </a:solidFill>
                <a:latin typeface="Times New Roman" panose="02020603050405020304" pitchFamily="18" charset="0"/>
                <a:cs typeface="Times New Roman" panose="02020603050405020304" pitchFamily="18" charset="0"/>
              </a:rPr>
              <a:t> </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ознаки</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здавлення</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виникають</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протягом</a:t>
            </a:r>
            <a:r>
              <a:rPr lang="ru-RU" sz="2800" i="1" dirty="0">
                <a:solidFill>
                  <a:srgbClr val="0000FF"/>
                </a:solidFill>
                <a:latin typeface="Times New Roman" panose="02020603050405020304" pitchFamily="18" charset="0"/>
                <a:cs typeface="Times New Roman" panose="02020603050405020304" pitchFamily="18" charset="0"/>
              </a:rPr>
              <a:t> 2-14 </a:t>
            </a:r>
            <a:r>
              <a:rPr lang="ru-RU" sz="2800" i="1" dirty="0" err="1">
                <a:solidFill>
                  <a:srgbClr val="0000FF"/>
                </a:solidFill>
                <a:latin typeface="Times New Roman" panose="02020603050405020304" pitchFamily="18" charset="0"/>
                <a:cs typeface="Times New Roman" panose="02020603050405020304" pitchFamily="18" charset="0"/>
              </a:rPr>
              <a:t>діб</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після</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травми</a:t>
            </a:r>
            <a:r>
              <a:rPr lang="ru-RU" sz="2800" i="1" dirty="0" smtClean="0">
                <a:solidFill>
                  <a:srgbClr val="0000FF"/>
                </a:solidFill>
                <a:latin typeface="Times New Roman" panose="02020603050405020304" pitchFamily="18" charset="0"/>
                <a:cs typeface="Times New Roman" panose="02020603050405020304" pitchFamily="18" charset="0"/>
              </a:rPr>
              <a:t>;</a:t>
            </a:r>
            <a:br>
              <a:rPr lang="ru-RU" sz="2800" i="1" dirty="0" smtClean="0">
                <a:solidFill>
                  <a:srgbClr val="0000FF"/>
                </a:solidFill>
                <a:latin typeface="Times New Roman" panose="02020603050405020304" pitchFamily="18" charset="0"/>
                <a:cs typeface="Times New Roman" panose="02020603050405020304" pitchFamily="18" charset="0"/>
              </a:rPr>
            </a:br>
            <a:r>
              <a:rPr lang="ru-RU" sz="2800" i="1" dirty="0" smtClean="0">
                <a:solidFill>
                  <a:srgbClr val="0000FF"/>
                </a:solidFill>
                <a:latin typeface="Times New Roman" panose="02020603050405020304" pitchFamily="18" charset="0"/>
                <a:cs typeface="Times New Roman" panose="02020603050405020304" pitchFamily="18" charset="0"/>
              </a:rPr>
              <a:t> </a:t>
            </a:r>
            <a:r>
              <a:rPr lang="ru-RU" sz="2800" i="1" dirty="0">
                <a:solidFill>
                  <a:srgbClr val="0000FF"/>
                </a:solidFill>
                <a:latin typeface="Times New Roman" panose="02020603050405020304" pitchFamily="18" charset="0"/>
                <a:cs typeface="Times New Roman" panose="02020603050405020304" pitchFamily="18" charset="0"/>
              </a:rPr>
              <a:t>• </a:t>
            </a:r>
            <a:r>
              <a:rPr lang="ru-RU" sz="2800" b="1" i="1" dirty="0" err="1">
                <a:solidFill>
                  <a:srgbClr val="0000FF"/>
                </a:solidFill>
                <a:latin typeface="Times New Roman" panose="02020603050405020304" pitchFamily="18" charset="0"/>
                <a:cs typeface="Times New Roman" panose="02020603050405020304" pitchFamily="18" charset="0"/>
              </a:rPr>
              <a:t>Хронічне</a:t>
            </a:r>
            <a:r>
              <a:rPr lang="ru-RU" sz="2800" b="1" i="1" dirty="0">
                <a:solidFill>
                  <a:srgbClr val="0000FF"/>
                </a:solidFill>
                <a:latin typeface="Times New Roman" panose="02020603050405020304" pitchFamily="18" charset="0"/>
                <a:cs typeface="Times New Roman" panose="02020603050405020304" pitchFamily="18" charset="0"/>
              </a:rPr>
              <a:t> </a:t>
            </a:r>
            <a:r>
              <a:rPr lang="ru-RU" sz="2800" b="1" i="1" dirty="0" err="1">
                <a:solidFill>
                  <a:srgbClr val="0000FF"/>
                </a:solidFill>
                <a:latin typeface="Times New Roman" panose="02020603050405020304" pitchFamily="18" charset="0"/>
                <a:cs typeface="Times New Roman" panose="02020603050405020304" pitchFamily="18" charset="0"/>
              </a:rPr>
              <a:t>здавлення</a:t>
            </a:r>
            <a:r>
              <a:rPr lang="ru-RU" sz="2800" b="1" i="1" dirty="0">
                <a:solidFill>
                  <a:srgbClr val="0000FF"/>
                </a:solidFill>
                <a:latin typeface="Times New Roman" panose="02020603050405020304" pitchFamily="18" charset="0"/>
                <a:cs typeface="Times New Roman" panose="02020603050405020304" pitchFamily="18" charset="0"/>
              </a:rPr>
              <a:t> </a:t>
            </a:r>
            <a:r>
              <a:rPr lang="ru-RU" sz="2800" i="1" dirty="0" smtClean="0">
                <a:solidFill>
                  <a:srgbClr val="0000FF"/>
                </a:solidFill>
                <a:latin typeface="Times New Roman" panose="02020603050405020304" pitchFamily="18" charset="0"/>
                <a:cs typeface="Times New Roman" panose="02020603050405020304" pitchFamily="18" charset="0"/>
              </a:rPr>
              <a:t>– </a:t>
            </a:r>
            <a:r>
              <a:rPr lang="ru-RU" sz="2800" i="1" dirty="0" err="1" smtClean="0">
                <a:solidFill>
                  <a:srgbClr val="0000FF"/>
                </a:solidFill>
                <a:latin typeface="Times New Roman" panose="02020603050405020304" pitchFamily="18" charset="0"/>
                <a:cs typeface="Times New Roman" panose="02020603050405020304" pitchFamily="18" charset="0"/>
              </a:rPr>
              <a:t>загрозлива</a:t>
            </a:r>
            <a:r>
              <a:rPr lang="ru-RU" sz="2800" i="1" dirty="0" smtClean="0">
                <a:solidFill>
                  <a:srgbClr val="0000FF"/>
                </a:solidFill>
                <a:latin typeface="Times New Roman" panose="02020603050405020304" pitchFamily="18" charset="0"/>
                <a:cs typeface="Times New Roman" panose="02020603050405020304" pitchFamily="18" charset="0"/>
              </a:rPr>
              <a:t> </a:t>
            </a:r>
            <a:r>
              <a:rPr lang="ru-RU" sz="2800" i="1" dirty="0" err="1" smtClean="0">
                <a:solidFill>
                  <a:srgbClr val="0000FF"/>
                </a:solidFill>
                <a:latin typeface="Times New Roman" panose="02020603050405020304" pitchFamily="18" charset="0"/>
                <a:cs typeface="Times New Roman" panose="02020603050405020304" pitchFamily="18" charset="0"/>
              </a:rPr>
              <a:t>клінічна</a:t>
            </a:r>
            <a:r>
              <a:rPr lang="ru-RU" sz="2800" i="1" dirty="0" smtClean="0">
                <a:solidFill>
                  <a:srgbClr val="0000FF"/>
                </a:solidFill>
                <a:latin typeface="Times New Roman" panose="02020603050405020304" pitchFamily="18" charset="0"/>
                <a:cs typeface="Times New Roman" panose="02020603050405020304" pitchFamily="18" charset="0"/>
              </a:rPr>
              <a:t> </a:t>
            </a:r>
            <a:r>
              <a:rPr lang="ru-RU" sz="2800" i="1" dirty="0">
                <a:solidFill>
                  <a:srgbClr val="0000FF"/>
                </a:solidFill>
                <a:latin typeface="Times New Roman" panose="02020603050405020304" pitchFamily="18" charset="0"/>
                <a:cs typeface="Times New Roman" panose="02020603050405020304" pitchFamily="18" charset="0"/>
              </a:rPr>
              <a:t>симптоматика через 15 </a:t>
            </a:r>
            <a:r>
              <a:rPr lang="ru-RU" sz="2800" i="1" dirty="0" err="1">
                <a:solidFill>
                  <a:srgbClr val="0000FF"/>
                </a:solidFill>
                <a:latin typeface="Times New Roman" panose="02020603050405020304" pitchFamily="18" charset="0"/>
                <a:cs typeface="Times New Roman" panose="02020603050405020304" pitchFamily="18" charset="0"/>
              </a:rPr>
              <a:t>діб</a:t>
            </a:r>
            <a:r>
              <a:rPr lang="ru-RU" sz="2800" i="1" dirty="0">
                <a:solidFill>
                  <a:srgbClr val="0000FF"/>
                </a:solidFill>
                <a:latin typeface="Times New Roman" panose="02020603050405020304" pitchFamily="18" charset="0"/>
                <a:cs typeface="Times New Roman" panose="02020603050405020304" pitchFamily="18" charset="0"/>
              </a:rPr>
              <a:t> і </a:t>
            </a:r>
            <a:r>
              <a:rPr lang="ru-RU" sz="2800" i="1" dirty="0" err="1">
                <a:solidFill>
                  <a:srgbClr val="0000FF"/>
                </a:solidFill>
                <a:latin typeface="Times New Roman" panose="02020603050405020304" pitchFamily="18" charset="0"/>
                <a:cs typeface="Times New Roman" panose="02020603050405020304" pitchFamily="18" charset="0"/>
              </a:rPr>
              <a:t>більше</a:t>
            </a:r>
            <a:r>
              <a:rPr lang="ru-RU" sz="2800" i="1" dirty="0">
                <a:solidFill>
                  <a:srgbClr val="0000FF"/>
                </a:solidFill>
                <a:latin typeface="Times New Roman" panose="02020603050405020304" pitchFamily="18" charset="0"/>
                <a:cs typeface="Times New Roman" panose="02020603050405020304" pitchFamily="18" charset="0"/>
              </a:rPr>
              <a:t> </a:t>
            </a:r>
            <a:r>
              <a:rPr lang="ru-RU" sz="2800" i="1" dirty="0" err="1">
                <a:solidFill>
                  <a:srgbClr val="0000FF"/>
                </a:solidFill>
                <a:latin typeface="Times New Roman" panose="02020603050405020304" pitchFamily="18" charset="0"/>
                <a:cs typeface="Times New Roman" panose="02020603050405020304" pitchFamily="18" charset="0"/>
              </a:rPr>
              <a:t>після</a:t>
            </a:r>
            <a:r>
              <a:rPr lang="ru-RU" sz="2800" i="1" dirty="0">
                <a:solidFill>
                  <a:srgbClr val="0000FF"/>
                </a:solidFill>
                <a:latin typeface="Times New Roman" panose="02020603050405020304" pitchFamily="18" charset="0"/>
                <a:cs typeface="Times New Roman" panose="02020603050405020304" pitchFamily="18" charset="0"/>
              </a:rPr>
              <a:t> ЧМТ</a:t>
            </a:r>
            <a:endParaRPr lang="ru-RU"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8248" name="Picture 8"/>
          <p:cNvPicPr>
            <a:picLocks noChangeAspect="1" noChangeArrowheads="1"/>
          </p:cNvPicPr>
          <p:nvPr/>
        </p:nvPicPr>
        <p:blipFill>
          <a:blip r:embed="rId2" cstate="print"/>
          <a:srcRect/>
          <a:stretch>
            <a:fillRect/>
          </a:stretch>
        </p:blipFill>
        <p:spPr bwMode="auto">
          <a:xfrm>
            <a:off x="2362200" y="0"/>
            <a:ext cx="5486400" cy="4389438"/>
          </a:xfrm>
          <a:prstGeom prst="rect">
            <a:avLst/>
          </a:prstGeom>
          <a:noFill/>
          <a:ln w="9525">
            <a:noFill/>
            <a:miter lim="800000"/>
            <a:headEnd/>
            <a:tailEnd/>
          </a:ln>
          <a:effectLst/>
        </p:spPr>
      </p:pic>
      <p:pic>
        <p:nvPicPr>
          <p:cNvPr id="138245" name="Picture 5"/>
          <p:cNvPicPr>
            <a:picLocks noChangeAspect="1" noChangeArrowheads="1"/>
          </p:cNvPicPr>
          <p:nvPr/>
        </p:nvPicPr>
        <p:blipFill>
          <a:blip r:embed="rId3" cstate="print"/>
          <a:srcRect/>
          <a:stretch>
            <a:fillRect/>
          </a:stretch>
        </p:blipFill>
        <p:spPr bwMode="auto">
          <a:xfrm>
            <a:off x="0" y="3733800"/>
            <a:ext cx="3078163" cy="3124200"/>
          </a:xfrm>
          <a:prstGeom prst="rect">
            <a:avLst/>
          </a:prstGeom>
          <a:noFill/>
          <a:ln w="9525">
            <a:noFill/>
            <a:miter lim="800000"/>
            <a:headEnd/>
            <a:tailEnd/>
          </a:ln>
          <a:effectLst/>
        </p:spPr>
      </p:pic>
      <p:pic>
        <p:nvPicPr>
          <p:cNvPr id="138247" name="Picture 7"/>
          <p:cNvPicPr>
            <a:picLocks noChangeAspect="1" noChangeArrowheads="1"/>
          </p:cNvPicPr>
          <p:nvPr/>
        </p:nvPicPr>
        <p:blipFill>
          <a:blip r:embed="rId4" cstate="print"/>
          <a:srcRect/>
          <a:stretch>
            <a:fillRect/>
          </a:stretch>
        </p:blipFill>
        <p:spPr bwMode="auto">
          <a:xfrm>
            <a:off x="5181600" y="3937000"/>
            <a:ext cx="3962400" cy="2921000"/>
          </a:xfrm>
          <a:prstGeom prst="rect">
            <a:avLst/>
          </a:prstGeom>
          <a:noFill/>
          <a:ln w="9525">
            <a:noFill/>
            <a:miter lim="800000"/>
            <a:headEnd/>
            <a:tailEnd/>
          </a:ln>
          <a:effectLst/>
        </p:spPr>
      </p:pic>
      <p:sp>
        <p:nvSpPr>
          <p:cNvPr id="138246" name="Rectangle 6"/>
          <p:cNvSpPr>
            <a:spLocks noChangeArrowheads="1"/>
          </p:cNvSpPr>
          <p:nvPr/>
        </p:nvSpPr>
        <p:spPr bwMode="auto">
          <a:xfrm>
            <a:off x="5867400" y="2590800"/>
            <a:ext cx="2667000" cy="1295400"/>
          </a:xfrm>
          <a:prstGeom prst="rect">
            <a:avLst/>
          </a:prstGeom>
          <a:noFill/>
          <a:ln w="9525">
            <a:noFill/>
            <a:miter lim="800000"/>
            <a:headEnd/>
            <a:tailEnd/>
          </a:ln>
          <a:effectLst/>
        </p:spPr>
        <p:txBody>
          <a:bodyPr anchor="ctr"/>
          <a:lstStyle/>
          <a:p>
            <a:pPr algn="ctr"/>
            <a:r>
              <a:rPr lang="ru-RU" sz="2400" b="1" i="1" dirty="0" err="1" smtClean="0">
                <a:solidFill>
                  <a:srgbClr val="0000FF"/>
                </a:solidFill>
              </a:rPr>
              <a:t>Депресивний</a:t>
            </a:r>
            <a:r>
              <a:rPr lang="ru-RU" sz="2400" b="1" i="1" dirty="0" smtClean="0">
                <a:solidFill>
                  <a:srgbClr val="0000FF"/>
                </a:solidFill>
              </a:rPr>
              <a:t> вдавлений </a:t>
            </a:r>
            <a:r>
              <a:rPr lang="ru-RU" sz="2400" b="1" i="1" dirty="0">
                <a:solidFill>
                  <a:srgbClr val="0000FF"/>
                </a:solidFill>
              </a:rPr>
              <a:t>перелом</a:t>
            </a:r>
          </a:p>
        </p:txBody>
      </p:sp>
      <p:sp>
        <p:nvSpPr>
          <p:cNvPr id="138242" name="Rectangle 2"/>
          <p:cNvSpPr>
            <a:spLocks noGrp="1" noChangeArrowheads="1"/>
          </p:cNvSpPr>
          <p:nvPr>
            <p:ph type="title"/>
          </p:nvPr>
        </p:nvSpPr>
        <p:spPr>
          <a:xfrm>
            <a:off x="609600" y="2590800"/>
            <a:ext cx="2819400" cy="914400"/>
          </a:xfrm>
        </p:spPr>
        <p:txBody>
          <a:bodyPr>
            <a:normAutofit fontScale="90000"/>
          </a:bodyPr>
          <a:lstStyle/>
          <a:p>
            <a:r>
              <a:rPr lang="ru-RU" sz="2400" b="1" i="1" dirty="0" err="1" smtClean="0">
                <a:solidFill>
                  <a:srgbClr val="0000FF"/>
                </a:solidFill>
              </a:rPr>
              <a:t>Імпресійний</a:t>
            </a:r>
            <a:r>
              <a:rPr lang="ru-RU" sz="2400" b="1" i="1" dirty="0" smtClean="0">
                <a:solidFill>
                  <a:srgbClr val="0000FF"/>
                </a:solidFill>
              </a:rPr>
              <a:t> вдавлений </a:t>
            </a:r>
            <a:r>
              <a:rPr lang="ru-RU" sz="2400" b="1" i="1" dirty="0">
                <a:solidFill>
                  <a:srgbClr val="0000FF"/>
                </a:solidFill>
              </a:rPr>
              <a:t>перелом</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0407" name="Picture 7" descr="Вдавленный перелом"/>
          <p:cNvPicPr>
            <a:picLocks noChangeAspect="1" noChangeArrowheads="1"/>
          </p:cNvPicPr>
          <p:nvPr/>
        </p:nvPicPr>
        <p:blipFill>
          <a:blip r:embed="rId2" cstate="print"/>
          <a:srcRect/>
          <a:stretch>
            <a:fillRect/>
          </a:stretch>
        </p:blipFill>
        <p:spPr bwMode="auto">
          <a:xfrm>
            <a:off x="0" y="3810000"/>
            <a:ext cx="3429000" cy="3043238"/>
          </a:xfrm>
          <a:prstGeom prst="rect">
            <a:avLst/>
          </a:prstGeom>
          <a:noFill/>
        </p:spPr>
      </p:pic>
      <p:pic>
        <p:nvPicPr>
          <p:cNvPr id="230402" name="Picture 2"/>
          <p:cNvPicPr>
            <a:picLocks noChangeAspect="1" noChangeArrowheads="1"/>
          </p:cNvPicPr>
          <p:nvPr/>
        </p:nvPicPr>
        <p:blipFill>
          <a:blip r:embed="rId3" cstate="print"/>
          <a:srcRect/>
          <a:stretch>
            <a:fillRect/>
          </a:stretch>
        </p:blipFill>
        <p:spPr bwMode="auto">
          <a:xfrm>
            <a:off x="15875" y="533400"/>
            <a:ext cx="3144838" cy="3505200"/>
          </a:xfrm>
          <a:prstGeom prst="rect">
            <a:avLst/>
          </a:prstGeom>
          <a:noFill/>
          <a:ln w="12700">
            <a:solidFill>
              <a:schemeClr val="tx1"/>
            </a:solidFill>
            <a:miter lim="800000"/>
            <a:headEnd/>
            <a:tailEnd/>
          </a:ln>
          <a:effectLst/>
        </p:spPr>
      </p:pic>
      <p:sp>
        <p:nvSpPr>
          <p:cNvPr id="230403" name="Text Box 3"/>
          <p:cNvSpPr txBox="1">
            <a:spLocks noChangeArrowheads="1"/>
          </p:cNvSpPr>
          <p:nvPr/>
        </p:nvSpPr>
        <p:spPr bwMode="auto">
          <a:xfrm>
            <a:off x="609600" y="0"/>
            <a:ext cx="8763000" cy="584775"/>
          </a:xfrm>
          <a:prstGeom prst="rect">
            <a:avLst/>
          </a:prstGeom>
          <a:noFill/>
          <a:ln w="9525">
            <a:noFill/>
            <a:miter lim="800000"/>
            <a:headEnd/>
            <a:tailEnd/>
          </a:ln>
          <a:effectLst/>
        </p:spPr>
        <p:txBody>
          <a:bodyPr>
            <a:spAutoFit/>
          </a:bodyPr>
          <a:lstStyle/>
          <a:p>
            <a:r>
              <a:rPr lang="ru-RU" sz="3200" b="1" i="1" dirty="0" err="1" smtClean="0">
                <a:solidFill>
                  <a:srgbClr val="FF0000"/>
                </a:solidFill>
                <a:effectLst>
                  <a:outerShdw blurRad="38100" dist="38100" dir="2700000" algn="tl">
                    <a:srgbClr val="FFFFFF"/>
                  </a:outerShdw>
                </a:effectLst>
                <a:cs typeface="Arial" charset="0"/>
              </a:rPr>
              <a:t>Вдавлені</a:t>
            </a:r>
            <a:r>
              <a:rPr lang="ru-RU" sz="3200" b="1" i="1" dirty="0" smtClean="0">
                <a:solidFill>
                  <a:srgbClr val="FF0000"/>
                </a:solidFill>
                <a:effectLst>
                  <a:outerShdw blurRad="38100" dist="38100" dir="2700000" algn="tl">
                    <a:srgbClr val="FFFFFF"/>
                  </a:outerShdw>
                </a:effectLst>
                <a:cs typeface="Arial" charset="0"/>
              </a:rPr>
              <a:t> переломи </a:t>
            </a:r>
            <a:r>
              <a:rPr lang="ru-RU" sz="3200" b="1" i="1" dirty="0" err="1" smtClean="0">
                <a:solidFill>
                  <a:srgbClr val="FF0000"/>
                </a:solidFill>
                <a:effectLst>
                  <a:outerShdw blurRad="38100" dist="38100" dir="2700000" algn="tl">
                    <a:srgbClr val="FFFFFF"/>
                  </a:outerShdw>
                </a:effectLst>
                <a:cs typeface="Arial" charset="0"/>
              </a:rPr>
              <a:t>склепіння</a:t>
            </a:r>
            <a:r>
              <a:rPr lang="ru-RU" sz="3200" b="1" i="1" dirty="0" smtClean="0">
                <a:solidFill>
                  <a:srgbClr val="FF0000"/>
                </a:solidFill>
                <a:effectLst>
                  <a:outerShdw blurRad="38100" dist="38100" dir="2700000" algn="tl">
                    <a:srgbClr val="FFFFFF"/>
                  </a:outerShdw>
                </a:effectLst>
                <a:cs typeface="Arial" charset="0"/>
              </a:rPr>
              <a:t> </a:t>
            </a:r>
            <a:r>
              <a:rPr lang="ru-RU" sz="3200" b="1" i="1" dirty="0">
                <a:solidFill>
                  <a:srgbClr val="FF0000"/>
                </a:solidFill>
                <a:effectLst>
                  <a:outerShdw blurRad="38100" dist="38100" dir="2700000" algn="tl">
                    <a:srgbClr val="FFFFFF"/>
                  </a:outerShdw>
                </a:effectLst>
                <a:cs typeface="Arial" charset="0"/>
              </a:rPr>
              <a:t>черепа</a:t>
            </a:r>
            <a:endParaRPr lang="en-US" sz="3200" b="1" i="1" dirty="0">
              <a:solidFill>
                <a:srgbClr val="FF0000"/>
              </a:solidFill>
              <a:effectLst>
                <a:outerShdw blurRad="38100" dist="38100" dir="2700000" algn="tl">
                  <a:srgbClr val="FFFFFF"/>
                </a:outerShdw>
              </a:effectLst>
              <a:cs typeface="Arial" charset="0"/>
            </a:endParaRPr>
          </a:p>
        </p:txBody>
      </p:sp>
      <p:pic>
        <p:nvPicPr>
          <p:cNvPr id="230404" name="Picture 4"/>
          <p:cNvPicPr>
            <a:picLocks noChangeAspect="1" noChangeArrowheads="1"/>
          </p:cNvPicPr>
          <p:nvPr/>
        </p:nvPicPr>
        <p:blipFill>
          <a:blip r:embed="rId4" cstate="print"/>
          <a:srcRect/>
          <a:stretch>
            <a:fillRect/>
          </a:stretch>
        </p:blipFill>
        <p:spPr bwMode="auto">
          <a:xfrm>
            <a:off x="3200400" y="914400"/>
            <a:ext cx="5943600" cy="5943600"/>
          </a:xfrm>
          <a:prstGeom prst="rect">
            <a:avLst/>
          </a:prstGeom>
          <a:noFill/>
          <a:ln w="12700">
            <a:solidFill>
              <a:schemeClr val="tx1"/>
            </a:solidFill>
            <a:miter lim="800000"/>
            <a:headEnd/>
            <a:tailEnd/>
          </a:ln>
          <a:effectLst/>
        </p:spPr>
      </p:pic>
      <p:sp>
        <p:nvSpPr>
          <p:cNvPr id="230406" name="Line 6"/>
          <p:cNvSpPr>
            <a:spLocks noChangeShapeType="1"/>
          </p:cNvSpPr>
          <p:nvPr/>
        </p:nvSpPr>
        <p:spPr bwMode="auto">
          <a:xfrm>
            <a:off x="3708400" y="4292600"/>
            <a:ext cx="5256213" cy="0"/>
          </a:xfrm>
          <a:prstGeom prst="line">
            <a:avLst/>
          </a:prstGeom>
          <a:noFill/>
          <a:ln w="9525">
            <a:solidFill>
              <a:schemeClr val="tx1"/>
            </a:solidFill>
            <a:round/>
            <a:headEnd/>
            <a:tailEnd/>
          </a:ln>
          <a:effectLst/>
        </p:spPr>
        <p:txBody>
          <a:bodyPr/>
          <a:lstStyle/>
          <a:p>
            <a:endParaRPr lang="ru-RU"/>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868" name="Picture 4"/>
          <p:cNvPicPr>
            <a:picLocks noChangeAspect="1" noChangeArrowheads="1"/>
          </p:cNvPicPr>
          <p:nvPr/>
        </p:nvPicPr>
        <p:blipFill>
          <a:blip r:embed="rId2" cstate="print"/>
          <a:srcRect/>
          <a:stretch>
            <a:fillRect/>
          </a:stretch>
        </p:blipFill>
        <p:spPr bwMode="auto">
          <a:xfrm>
            <a:off x="99132" y="1"/>
            <a:ext cx="4472867" cy="3581400"/>
          </a:xfrm>
          <a:prstGeom prst="rect">
            <a:avLst/>
          </a:prstGeom>
          <a:noFill/>
          <a:ln w="9525">
            <a:noFill/>
            <a:miter lim="800000"/>
            <a:headEnd/>
            <a:tailEnd/>
          </a:ln>
          <a:effectLst/>
        </p:spPr>
      </p:pic>
      <p:pic>
        <p:nvPicPr>
          <p:cNvPr id="292869" name="Picture 5"/>
          <p:cNvPicPr>
            <a:picLocks noChangeAspect="1" noChangeArrowheads="1"/>
          </p:cNvPicPr>
          <p:nvPr/>
        </p:nvPicPr>
        <p:blipFill>
          <a:blip r:embed="rId3" cstate="print"/>
          <a:srcRect/>
          <a:stretch>
            <a:fillRect/>
          </a:stretch>
        </p:blipFill>
        <p:spPr bwMode="auto">
          <a:xfrm>
            <a:off x="4528412" y="1"/>
            <a:ext cx="4463188" cy="3581400"/>
          </a:xfrm>
          <a:prstGeom prst="rect">
            <a:avLst/>
          </a:prstGeom>
          <a:noFill/>
          <a:ln w="9525">
            <a:noFill/>
            <a:miter lim="800000"/>
            <a:headEnd/>
            <a:tailEnd/>
          </a:ln>
          <a:effectLst/>
        </p:spPr>
      </p:pic>
      <p:sp>
        <p:nvSpPr>
          <p:cNvPr id="292870" name="Rectangle 6"/>
          <p:cNvSpPr>
            <a:spLocks noChangeArrowheads="1"/>
          </p:cNvSpPr>
          <p:nvPr/>
        </p:nvSpPr>
        <p:spPr bwMode="auto">
          <a:xfrm>
            <a:off x="3962400" y="3720276"/>
            <a:ext cx="5181600" cy="2862322"/>
          </a:xfrm>
          <a:prstGeom prst="rect">
            <a:avLst/>
          </a:prstGeom>
          <a:noFill/>
          <a:ln w="9525">
            <a:noFill/>
            <a:miter lim="800000"/>
            <a:headEnd/>
            <a:tailEnd/>
          </a:ln>
          <a:effectLst/>
        </p:spPr>
        <p:txBody>
          <a:bodyPr wrap="square" anchor="ctr">
            <a:spAutoFit/>
          </a:bodyPr>
          <a:lstStyle/>
          <a:p>
            <a:r>
              <a:rPr lang="ru-RU" sz="2000" b="1" i="1" dirty="0" err="1">
                <a:solidFill>
                  <a:srgbClr val="0000FF"/>
                </a:solidFill>
              </a:rPr>
              <a:t>Множинні</a:t>
            </a:r>
            <a:r>
              <a:rPr lang="ru-RU" sz="2000" b="1" i="1" dirty="0">
                <a:solidFill>
                  <a:srgbClr val="0000FF"/>
                </a:solidFill>
              </a:rPr>
              <a:t> </a:t>
            </a:r>
            <a:r>
              <a:rPr lang="ru-RU" sz="2000" b="1" i="1" dirty="0" err="1">
                <a:solidFill>
                  <a:srgbClr val="0000FF"/>
                </a:solidFill>
              </a:rPr>
              <a:t>вдавлені</a:t>
            </a:r>
            <a:r>
              <a:rPr lang="ru-RU" sz="2000" b="1" i="1" dirty="0">
                <a:solidFill>
                  <a:srgbClr val="0000FF"/>
                </a:solidFill>
              </a:rPr>
              <a:t> переломи </a:t>
            </a:r>
            <a:r>
              <a:rPr lang="ru-RU" sz="2000" b="1" i="1" dirty="0" err="1">
                <a:solidFill>
                  <a:srgbClr val="0000FF"/>
                </a:solidFill>
              </a:rPr>
              <a:t>склепіння</a:t>
            </a:r>
            <a:r>
              <a:rPr lang="ru-RU" sz="2000" b="1" i="1" dirty="0">
                <a:solidFill>
                  <a:srgbClr val="0000FF"/>
                </a:solidFill>
              </a:rPr>
              <a:t> черепа </a:t>
            </a:r>
            <a:r>
              <a:rPr lang="ru-RU" sz="2000" b="1" i="1" dirty="0" err="1">
                <a:solidFill>
                  <a:srgbClr val="0000FF"/>
                </a:solidFill>
              </a:rPr>
              <a:t>після</a:t>
            </a:r>
            <a:r>
              <a:rPr lang="ru-RU" sz="2000" b="1" i="1" dirty="0">
                <a:solidFill>
                  <a:srgbClr val="0000FF"/>
                </a:solidFill>
              </a:rPr>
              <a:t> </a:t>
            </a:r>
            <a:r>
              <a:rPr lang="ru-RU" sz="2000" b="1" i="1" dirty="0" err="1">
                <a:solidFill>
                  <a:srgbClr val="0000FF"/>
                </a:solidFill>
              </a:rPr>
              <a:t>ударів</a:t>
            </a:r>
            <a:r>
              <a:rPr lang="ru-RU" sz="2000" b="1" i="1" dirty="0">
                <a:solidFill>
                  <a:srgbClr val="0000FF"/>
                </a:solidFill>
              </a:rPr>
              <a:t> обухом </a:t>
            </a:r>
            <a:r>
              <a:rPr lang="ru-RU" sz="2000" b="1" i="1" dirty="0" err="1">
                <a:solidFill>
                  <a:srgbClr val="0000FF"/>
                </a:solidFill>
              </a:rPr>
              <a:t>сокири</a:t>
            </a:r>
            <a:r>
              <a:rPr lang="ru-RU" sz="2000" b="1" i="1" dirty="0">
                <a:solidFill>
                  <a:srgbClr val="0000FF"/>
                </a:solidFill>
              </a:rPr>
              <a:t> по </a:t>
            </a:r>
            <a:r>
              <a:rPr lang="ru-RU" sz="2000" b="1" i="1" dirty="0" err="1">
                <a:solidFill>
                  <a:srgbClr val="0000FF"/>
                </a:solidFill>
              </a:rPr>
              <a:t>голові</a:t>
            </a:r>
            <a:endParaRPr lang="ru-RU" sz="2000" b="1" i="1" dirty="0">
              <a:solidFill>
                <a:srgbClr val="0000FF"/>
              </a:solidFill>
            </a:endParaRPr>
          </a:p>
          <a:p>
            <a:r>
              <a:rPr lang="ru-RU" sz="2000" b="1" i="1" dirty="0" err="1">
                <a:solidFill>
                  <a:srgbClr val="0000FF"/>
                </a:solidFill>
                <a:latin typeface="Times New Roman" panose="02020603050405020304" pitchFamily="18" charset="0"/>
                <a:cs typeface="Times New Roman" panose="02020603050405020304" pitchFamily="18" charset="0"/>
              </a:rPr>
              <a:t>Чоловік</a:t>
            </a:r>
            <a:r>
              <a:rPr lang="ru-RU" sz="2000" b="1" i="1" dirty="0">
                <a:solidFill>
                  <a:srgbClr val="0000FF"/>
                </a:solidFill>
                <a:latin typeface="Times New Roman" panose="02020603050405020304" pitchFamily="18" charset="0"/>
                <a:cs typeface="Times New Roman" panose="02020603050405020304" pitchFamily="18" charset="0"/>
              </a:rPr>
              <a:t>, 40 </a:t>
            </a:r>
            <a:r>
              <a:rPr lang="ru-RU" sz="2000" b="1" i="1" dirty="0" err="1">
                <a:solidFill>
                  <a:srgbClr val="0000FF"/>
                </a:solidFill>
                <a:latin typeface="Times New Roman" panose="02020603050405020304" pitchFamily="18" charset="0"/>
                <a:cs typeface="Times New Roman" panose="02020603050405020304" pitchFamily="18" charset="0"/>
              </a:rPr>
              <a:t>років</a:t>
            </a:r>
            <a:r>
              <a:rPr lang="ru-RU" sz="2000" b="1" i="1" dirty="0">
                <a:solidFill>
                  <a:srgbClr val="0000FF"/>
                </a:solidFill>
                <a:latin typeface="Times New Roman" panose="02020603050405020304" pitchFamily="18" charset="0"/>
                <a:cs typeface="Times New Roman" panose="02020603050405020304" pitchFamily="18" charset="0"/>
              </a:rPr>
              <a:t>, помер в </a:t>
            </a:r>
            <a:r>
              <a:rPr lang="ru-RU" sz="2000" b="1" i="1" dirty="0" err="1">
                <a:solidFill>
                  <a:srgbClr val="0000FF"/>
                </a:solidFill>
                <a:latin typeface="Times New Roman" panose="02020603050405020304" pitchFamily="18" charset="0"/>
                <a:cs typeface="Times New Roman" panose="02020603050405020304" pitchFamily="18" charset="0"/>
              </a:rPr>
              <a:t>машині</a:t>
            </a:r>
            <a:r>
              <a:rPr lang="ru-RU" sz="2000" b="1" i="1" dirty="0">
                <a:solidFill>
                  <a:srgbClr val="0000FF"/>
                </a:solidFill>
                <a:latin typeface="Times New Roman" panose="02020603050405020304" pitchFamily="18" charset="0"/>
                <a:cs typeface="Times New Roman" panose="02020603050405020304" pitchFamily="18" charset="0"/>
              </a:rPr>
              <a:t> </a:t>
            </a:r>
            <a:r>
              <a:rPr lang="ru-RU" sz="2000" b="1" i="1" dirty="0" err="1">
                <a:solidFill>
                  <a:srgbClr val="0000FF"/>
                </a:solidFill>
                <a:latin typeface="Times New Roman" panose="02020603050405020304" pitchFamily="18" charset="0"/>
                <a:cs typeface="Times New Roman" panose="02020603050405020304" pitchFamily="18" charset="0"/>
              </a:rPr>
              <a:t>швидкої</a:t>
            </a:r>
            <a:r>
              <a:rPr lang="ru-RU" sz="2000" b="1" i="1" dirty="0">
                <a:solidFill>
                  <a:srgbClr val="0000FF"/>
                </a:solidFill>
                <a:latin typeface="Times New Roman" panose="02020603050405020304" pitchFamily="18" charset="0"/>
                <a:cs typeface="Times New Roman" panose="02020603050405020304" pitchFamily="18" charset="0"/>
              </a:rPr>
              <a:t> </a:t>
            </a:r>
            <a:r>
              <a:rPr lang="ru-RU" sz="2000" b="1" i="1" dirty="0" err="1">
                <a:solidFill>
                  <a:srgbClr val="0000FF"/>
                </a:solidFill>
                <a:latin typeface="Times New Roman" panose="02020603050405020304" pitchFamily="18" charset="0"/>
                <a:cs typeface="Times New Roman" panose="02020603050405020304" pitchFamily="18" charset="0"/>
              </a:rPr>
              <a:t>допомоги</a:t>
            </a:r>
            <a:r>
              <a:rPr lang="ru-RU" sz="2000" b="1" i="1" dirty="0">
                <a:solidFill>
                  <a:srgbClr val="0000FF"/>
                </a:solidFill>
                <a:latin typeface="Times New Roman" panose="02020603050405020304" pitchFamily="18" charset="0"/>
                <a:cs typeface="Times New Roman" panose="02020603050405020304" pitchFamily="18" charset="0"/>
              </a:rPr>
              <a:t> </a:t>
            </a:r>
            <a:r>
              <a:rPr lang="ru-RU" sz="2000" b="1" i="1" dirty="0" err="1">
                <a:solidFill>
                  <a:srgbClr val="0000FF"/>
                </a:solidFill>
                <a:latin typeface="Times New Roman" panose="02020603050405020304" pitchFamily="18" charset="0"/>
                <a:cs typeface="Times New Roman" panose="02020603050405020304" pitchFamily="18" charset="0"/>
              </a:rPr>
              <a:t>приблизно</a:t>
            </a:r>
            <a:r>
              <a:rPr lang="ru-RU" sz="2000" b="1" i="1" dirty="0">
                <a:solidFill>
                  <a:srgbClr val="0000FF"/>
                </a:solidFill>
                <a:latin typeface="Times New Roman" panose="02020603050405020304" pitchFamily="18" charset="0"/>
                <a:cs typeface="Times New Roman" panose="02020603050405020304" pitchFamily="18" charset="0"/>
              </a:rPr>
              <a:t> через 3 </a:t>
            </a:r>
            <a:r>
              <a:rPr lang="ru-RU" sz="2000" b="1" i="1" dirty="0" err="1">
                <a:solidFill>
                  <a:srgbClr val="0000FF"/>
                </a:solidFill>
                <a:latin typeface="Times New Roman" panose="02020603050405020304" pitchFamily="18" charset="0"/>
                <a:cs typeface="Times New Roman" panose="02020603050405020304" pitchFamily="18" charset="0"/>
              </a:rPr>
              <a:t>години</a:t>
            </a:r>
            <a:r>
              <a:rPr lang="ru-RU" sz="2000" b="1" i="1" dirty="0">
                <a:solidFill>
                  <a:srgbClr val="0000FF"/>
                </a:solidFill>
                <a:latin typeface="Times New Roman" panose="02020603050405020304" pitchFamily="18" charset="0"/>
                <a:cs typeface="Times New Roman" panose="02020603050405020304" pitchFamily="18" charset="0"/>
              </a:rPr>
              <a:t> </a:t>
            </a:r>
            <a:r>
              <a:rPr lang="ru-RU" sz="2000" b="1" i="1" dirty="0" err="1">
                <a:solidFill>
                  <a:srgbClr val="0000FF"/>
                </a:solidFill>
                <a:latin typeface="Times New Roman" panose="02020603050405020304" pitchFamily="18" charset="0"/>
                <a:cs typeface="Times New Roman" panose="02020603050405020304" pitchFamily="18" charset="0"/>
              </a:rPr>
              <a:t>після</a:t>
            </a:r>
            <a:r>
              <a:rPr lang="ru-RU" sz="2000" b="1" i="1" dirty="0">
                <a:solidFill>
                  <a:srgbClr val="0000FF"/>
                </a:solidFill>
                <a:latin typeface="Times New Roman" panose="02020603050405020304" pitchFamily="18" charset="0"/>
                <a:cs typeface="Times New Roman" panose="02020603050405020304" pitchFamily="18" charset="0"/>
              </a:rPr>
              <a:t> </a:t>
            </a:r>
            <a:r>
              <a:rPr lang="ru-RU" sz="2000" b="1" i="1" dirty="0" err="1">
                <a:solidFill>
                  <a:srgbClr val="0000FF"/>
                </a:solidFill>
                <a:latin typeface="Times New Roman" panose="02020603050405020304" pitchFamily="18" charset="0"/>
                <a:cs typeface="Times New Roman" panose="02020603050405020304" pitchFamily="18" charset="0"/>
              </a:rPr>
              <a:t>травми</a:t>
            </a:r>
            <a:r>
              <a:rPr lang="ru-RU" sz="2000" b="1" i="1" dirty="0">
                <a:solidFill>
                  <a:srgbClr val="0000FF"/>
                </a:solidFill>
                <a:latin typeface="Times New Roman" panose="02020603050405020304" pitchFamily="18" charset="0"/>
                <a:cs typeface="Times New Roman" panose="02020603050405020304" pitchFamily="18" charset="0"/>
              </a:rPr>
              <a:t> - </a:t>
            </a:r>
            <a:r>
              <a:rPr lang="ru-RU" sz="2000" b="1" i="1" dirty="0" err="1">
                <a:solidFill>
                  <a:srgbClr val="0000FF"/>
                </a:solidFill>
                <a:latin typeface="Times New Roman" panose="02020603050405020304" pitchFamily="18" charset="0"/>
                <a:cs typeface="Times New Roman" panose="02020603050405020304" pitchFamily="18" charset="0"/>
              </a:rPr>
              <a:t>ударів</a:t>
            </a:r>
            <a:r>
              <a:rPr lang="ru-RU" sz="2000" b="1" i="1" dirty="0">
                <a:solidFill>
                  <a:srgbClr val="0000FF"/>
                </a:solidFill>
                <a:latin typeface="Times New Roman" panose="02020603050405020304" pitchFamily="18" charset="0"/>
                <a:cs typeface="Times New Roman" panose="02020603050405020304" pitchFamily="18" charset="0"/>
              </a:rPr>
              <a:t> обухом </a:t>
            </a:r>
            <a:r>
              <a:rPr lang="ru-RU" sz="2000" b="1" i="1" dirty="0" err="1">
                <a:solidFill>
                  <a:srgbClr val="0000FF"/>
                </a:solidFill>
                <a:latin typeface="Times New Roman" panose="02020603050405020304" pitchFamily="18" charset="0"/>
                <a:cs typeface="Times New Roman" panose="02020603050405020304" pitchFamily="18" charset="0"/>
              </a:rPr>
              <a:t>сокири</a:t>
            </a:r>
            <a:r>
              <a:rPr lang="ru-RU" sz="2000" b="1" i="1" dirty="0">
                <a:solidFill>
                  <a:srgbClr val="0000FF"/>
                </a:solidFill>
                <a:latin typeface="Times New Roman" panose="02020603050405020304" pitchFamily="18" charset="0"/>
                <a:cs typeface="Times New Roman" panose="02020603050405020304" pitchFamily="18" charset="0"/>
              </a:rPr>
              <a:t> по </a:t>
            </a:r>
            <a:r>
              <a:rPr lang="ru-RU" sz="2000" b="1" i="1" dirty="0" err="1">
                <a:solidFill>
                  <a:srgbClr val="0000FF"/>
                </a:solidFill>
                <a:latin typeface="Times New Roman" panose="02020603050405020304" pitchFamily="18" charset="0"/>
                <a:cs typeface="Times New Roman" panose="02020603050405020304" pitchFamily="18" charset="0"/>
              </a:rPr>
              <a:t>голові</a:t>
            </a:r>
            <a:r>
              <a:rPr lang="ru-RU" sz="2000" b="1" i="1" dirty="0">
                <a:solidFill>
                  <a:srgbClr val="0000FF"/>
                </a:solidFill>
                <a:latin typeface="Times New Roman" panose="02020603050405020304" pitchFamily="18" charset="0"/>
                <a:cs typeface="Times New Roman" panose="02020603050405020304" pitchFamily="18" charset="0"/>
              </a:rPr>
              <a:t>. На </a:t>
            </a:r>
            <a:r>
              <a:rPr lang="ru-RU" sz="2000" b="1" i="1" dirty="0" err="1">
                <a:solidFill>
                  <a:srgbClr val="0000FF"/>
                </a:solidFill>
                <a:latin typeface="Times New Roman" panose="02020603050405020304" pitchFamily="18" charset="0"/>
                <a:cs typeface="Times New Roman" panose="02020603050405020304" pitchFamily="18" charset="0"/>
              </a:rPr>
              <a:t>розтині</a:t>
            </a:r>
            <a:r>
              <a:rPr lang="ru-RU" sz="2000" b="1" i="1" dirty="0">
                <a:solidFill>
                  <a:srgbClr val="0000FF"/>
                </a:solidFill>
                <a:latin typeface="Times New Roman" panose="02020603050405020304" pitchFamily="18" charset="0"/>
                <a:cs typeface="Times New Roman" panose="02020603050405020304" pitchFamily="18" charset="0"/>
              </a:rPr>
              <a:t> </a:t>
            </a:r>
            <a:r>
              <a:rPr lang="ru-RU" sz="2000" b="1" i="1" dirty="0" err="1">
                <a:solidFill>
                  <a:srgbClr val="0000FF"/>
                </a:solidFill>
                <a:latin typeface="Times New Roman" panose="02020603050405020304" pitchFamily="18" charset="0"/>
                <a:cs typeface="Times New Roman" panose="02020603050405020304" pitchFamily="18" charset="0"/>
              </a:rPr>
              <a:t>виявлено</a:t>
            </a:r>
            <a:r>
              <a:rPr lang="ru-RU" sz="2000" b="1" i="1" dirty="0">
                <a:solidFill>
                  <a:srgbClr val="0000FF"/>
                </a:solidFill>
                <a:latin typeface="Times New Roman" panose="02020603050405020304" pitchFamily="18" charset="0"/>
                <a:cs typeface="Times New Roman" panose="02020603050405020304" pitchFamily="18" charset="0"/>
              </a:rPr>
              <a:t> 6 </a:t>
            </a:r>
            <a:r>
              <a:rPr lang="ru-RU" sz="2000" b="1" i="1" dirty="0" smtClean="0">
                <a:solidFill>
                  <a:srgbClr val="0000FF"/>
                </a:solidFill>
                <a:latin typeface="Times New Roman" panose="02020603050405020304" pitchFamily="18" charset="0"/>
                <a:cs typeface="Times New Roman" panose="02020603050405020304" pitchFamily="18" charset="0"/>
              </a:rPr>
              <a:t>ушиблено-</a:t>
            </a:r>
            <a:r>
              <a:rPr lang="ru-RU" sz="2000" b="1" i="1" dirty="0" err="1" smtClean="0">
                <a:solidFill>
                  <a:srgbClr val="0000FF"/>
                </a:solidFill>
                <a:latin typeface="Times New Roman" panose="02020603050405020304" pitchFamily="18" charset="0"/>
                <a:cs typeface="Times New Roman" panose="02020603050405020304" pitchFamily="18" charset="0"/>
              </a:rPr>
              <a:t>рваних</a:t>
            </a:r>
            <a:r>
              <a:rPr lang="ru-RU" sz="2000" b="1" i="1" dirty="0" smtClean="0">
                <a:solidFill>
                  <a:srgbClr val="0000FF"/>
                </a:solidFill>
                <a:latin typeface="Times New Roman" panose="02020603050405020304" pitchFamily="18" charset="0"/>
                <a:cs typeface="Times New Roman" panose="02020603050405020304" pitchFamily="18" charset="0"/>
              </a:rPr>
              <a:t> </a:t>
            </a:r>
            <a:r>
              <a:rPr lang="ru-RU" sz="2000" b="1" i="1" dirty="0">
                <a:solidFill>
                  <a:srgbClr val="0000FF"/>
                </a:solidFill>
                <a:latin typeface="Times New Roman" panose="02020603050405020304" pitchFamily="18" charset="0"/>
                <a:cs typeface="Times New Roman" panose="02020603050405020304" pitchFamily="18" charset="0"/>
              </a:rPr>
              <a:t>ран </a:t>
            </a:r>
            <a:r>
              <a:rPr lang="ru-RU" sz="2000" b="1" i="1" dirty="0" err="1">
                <a:solidFill>
                  <a:srgbClr val="0000FF"/>
                </a:solidFill>
                <a:latin typeface="Times New Roman" panose="02020603050405020304" pitchFamily="18" charset="0"/>
                <a:cs typeface="Times New Roman" panose="02020603050405020304" pitchFamily="18" charset="0"/>
              </a:rPr>
              <a:t>тім'яної</a:t>
            </a:r>
            <a:r>
              <a:rPr lang="ru-RU" sz="2000" b="1" i="1" dirty="0">
                <a:solidFill>
                  <a:srgbClr val="0000FF"/>
                </a:solidFill>
                <a:latin typeface="Times New Roman" panose="02020603050405020304" pitchFamily="18" charset="0"/>
                <a:cs typeface="Times New Roman" panose="02020603050405020304" pitchFamily="18" charset="0"/>
              </a:rPr>
              <a:t> і </a:t>
            </a:r>
            <a:r>
              <a:rPr lang="ru-RU" sz="2000" b="1" i="1" dirty="0" err="1">
                <a:solidFill>
                  <a:srgbClr val="0000FF"/>
                </a:solidFill>
                <a:latin typeface="Times New Roman" panose="02020603050405020304" pitchFamily="18" charset="0"/>
                <a:cs typeface="Times New Roman" panose="02020603050405020304" pitchFamily="18" charset="0"/>
              </a:rPr>
              <a:t>потиличної</a:t>
            </a:r>
            <a:r>
              <a:rPr lang="ru-RU" sz="2000" b="1" i="1" dirty="0">
                <a:solidFill>
                  <a:srgbClr val="0000FF"/>
                </a:solidFill>
                <a:latin typeface="Times New Roman" panose="02020603050405020304" pitchFamily="18" charset="0"/>
                <a:cs typeface="Times New Roman" panose="02020603050405020304" pitchFamily="18" charset="0"/>
              </a:rPr>
              <a:t> областей, три </a:t>
            </a:r>
            <a:r>
              <a:rPr lang="ru-RU" sz="2000" b="1" i="1" dirty="0" err="1">
                <a:solidFill>
                  <a:srgbClr val="0000FF"/>
                </a:solidFill>
                <a:latin typeface="Times New Roman" panose="02020603050405020304" pitchFamily="18" charset="0"/>
                <a:cs typeface="Times New Roman" panose="02020603050405020304" pitchFamily="18" charset="0"/>
              </a:rPr>
              <a:t>вдавлених</a:t>
            </a:r>
            <a:r>
              <a:rPr lang="ru-RU" sz="2000" b="1" i="1" dirty="0">
                <a:solidFill>
                  <a:srgbClr val="0000FF"/>
                </a:solidFill>
                <a:latin typeface="Times New Roman" panose="02020603050405020304" pitchFamily="18" charset="0"/>
                <a:cs typeface="Times New Roman" panose="02020603050405020304" pitchFamily="18" charset="0"/>
              </a:rPr>
              <a:t> </a:t>
            </a:r>
            <a:r>
              <a:rPr lang="ru-RU" sz="2000" b="1" i="1" dirty="0" smtClean="0">
                <a:solidFill>
                  <a:srgbClr val="0000FF"/>
                </a:solidFill>
                <a:latin typeface="Times New Roman" panose="02020603050405020304" pitchFamily="18" charset="0"/>
                <a:cs typeface="Times New Roman" panose="02020603050405020304" pitchFamily="18" charset="0"/>
              </a:rPr>
              <a:t>переломи </a:t>
            </a:r>
            <a:r>
              <a:rPr lang="ru-RU" sz="2000" b="1" i="1" dirty="0" err="1">
                <a:solidFill>
                  <a:srgbClr val="0000FF"/>
                </a:solidFill>
                <a:latin typeface="Times New Roman" panose="02020603050405020304" pitchFamily="18" charset="0"/>
                <a:cs typeface="Times New Roman" panose="02020603050405020304" pitchFamily="18" charset="0"/>
              </a:rPr>
              <a:t>склепіння</a:t>
            </a:r>
            <a:r>
              <a:rPr lang="ru-RU" sz="2000" b="1" i="1" dirty="0">
                <a:solidFill>
                  <a:srgbClr val="0000FF"/>
                </a:solidFill>
                <a:latin typeface="Times New Roman" panose="02020603050405020304" pitchFamily="18" charset="0"/>
                <a:cs typeface="Times New Roman" panose="02020603050405020304" pitchFamily="18" charset="0"/>
              </a:rPr>
              <a:t> черепа</a:t>
            </a:r>
            <a:endParaRPr lang="ru-RU" sz="2000" dirty="0">
              <a:solidFill>
                <a:srgbClr val="0000FF"/>
              </a:solidFill>
              <a:latin typeface="Times New Roman" panose="02020603050405020304" pitchFamily="18" charset="0"/>
              <a:cs typeface="Times New Roman" panose="02020603050405020304" pitchFamily="18" charset="0"/>
            </a:endParaRPr>
          </a:p>
        </p:txBody>
      </p:sp>
      <p:pic>
        <p:nvPicPr>
          <p:cNvPr id="292871" name="Picture 7"/>
          <p:cNvPicPr>
            <a:picLocks noChangeAspect="1" noChangeArrowheads="1"/>
          </p:cNvPicPr>
          <p:nvPr/>
        </p:nvPicPr>
        <p:blipFill>
          <a:blip r:embed="rId4" cstate="print"/>
          <a:srcRect/>
          <a:stretch>
            <a:fillRect/>
          </a:stretch>
        </p:blipFill>
        <p:spPr bwMode="auto">
          <a:xfrm>
            <a:off x="152400" y="3657600"/>
            <a:ext cx="3581400" cy="3069771"/>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P4260011"/>
          <p:cNvPicPr>
            <a:picLocks noChangeAspect="1" noChangeArrowheads="1"/>
          </p:cNvPicPr>
          <p:nvPr/>
        </p:nvPicPr>
        <p:blipFill>
          <a:blip r:embed="rId2" cstate="print"/>
          <a:srcRect/>
          <a:stretch>
            <a:fillRect/>
          </a:stretch>
        </p:blipFill>
        <p:spPr bwMode="auto">
          <a:xfrm>
            <a:off x="152400" y="114300"/>
            <a:ext cx="4343400" cy="3257550"/>
          </a:xfrm>
          <a:prstGeom prst="rect">
            <a:avLst/>
          </a:prstGeom>
          <a:noFill/>
          <a:ln w="9525">
            <a:noFill/>
            <a:miter lim="800000"/>
            <a:headEnd/>
            <a:tailEnd/>
          </a:ln>
        </p:spPr>
      </p:pic>
      <p:sp>
        <p:nvSpPr>
          <p:cNvPr id="145410" name="Rectangle 2"/>
          <p:cNvSpPr>
            <a:spLocks noGrp="1" noChangeArrowheads="1"/>
          </p:cNvSpPr>
          <p:nvPr>
            <p:ph type="title"/>
          </p:nvPr>
        </p:nvSpPr>
        <p:spPr>
          <a:xfrm>
            <a:off x="304800" y="3962400"/>
            <a:ext cx="3962400" cy="2743200"/>
          </a:xfrm>
        </p:spPr>
        <p:txBody>
          <a:bodyPr>
            <a:normAutofit fontScale="90000"/>
          </a:bodyPr>
          <a:lstStyle/>
          <a:p>
            <a:r>
              <a:rPr lang="ru-RU" sz="3600" b="1" i="1" dirty="0" err="1" smtClean="0">
                <a:solidFill>
                  <a:srgbClr val="0000FF"/>
                </a:solidFill>
                <a:latin typeface="Times New Roman" pitchFamily="18" charset="0"/>
                <a:cs typeface="Times New Roman" pitchFamily="18" charset="0"/>
              </a:rPr>
              <a:t>Репозиція</a:t>
            </a:r>
            <a:r>
              <a:rPr lang="ru-RU" sz="3600" b="1" i="1" dirty="0" smtClean="0">
                <a:solidFill>
                  <a:srgbClr val="0000FF"/>
                </a:solidFill>
                <a:latin typeface="Times New Roman" pitchFamily="18" charset="0"/>
                <a:cs typeface="Times New Roman" pitchFamily="18" charset="0"/>
              </a:rPr>
              <a:t> </a:t>
            </a:r>
            <a:r>
              <a:rPr lang="ru-RU" sz="3600" b="1" i="1" dirty="0" err="1" smtClean="0">
                <a:solidFill>
                  <a:srgbClr val="0000FF"/>
                </a:solidFill>
                <a:latin typeface="Times New Roman" pitchFamily="18" charset="0"/>
                <a:cs typeface="Times New Roman" pitchFamily="18" charset="0"/>
              </a:rPr>
              <a:t>відламків</a:t>
            </a:r>
            <a:r>
              <a:rPr lang="ru-RU" sz="3600" b="1" i="1" dirty="0" smtClean="0">
                <a:solidFill>
                  <a:srgbClr val="0000FF"/>
                </a:solidFill>
                <a:latin typeface="Times New Roman" pitchFamily="18" charset="0"/>
                <a:cs typeface="Times New Roman" pitchFamily="18" charset="0"/>
              </a:rPr>
              <a:t> </a:t>
            </a:r>
            <a:r>
              <a:rPr lang="ru-RU" sz="3600" b="1" i="1" dirty="0" err="1" smtClean="0">
                <a:solidFill>
                  <a:srgbClr val="0000FF"/>
                </a:solidFill>
                <a:latin typeface="Times New Roman" pitchFamily="18" charset="0"/>
                <a:cs typeface="Times New Roman" pitchFamily="18" charset="0"/>
              </a:rPr>
              <a:t>депресивного</a:t>
            </a:r>
            <a:r>
              <a:rPr lang="ru-RU" sz="3600" b="1" i="1" dirty="0" smtClean="0">
                <a:solidFill>
                  <a:srgbClr val="0000FF"/>
                </a:solidFill>
                <a:latin typeface="Times New Roman" pitchFamily="18" charset="0"/>
                <a:cs typeface="Times New Roman" pitchFamily="18" charset="0"/>
              </a:rPr>
              <a:t> </a:t>
            </a:r>
            <a:r>
              <a:rPr lang="ru-RU" sz="3600" b="1" i="1" dirty="0" err="1" smtClean="0">
                <a:solidFill>
                  <a:srgbClr val="0000FF"/>
                </a:solidFill>
                <a:latin typeface="Times New Roman" pitchFamily="18" charset="0"/>
                <a:cs typeface="Times New Roman" pitchFamily="18" charset="0"/>
              </a:rPr>
              <a:t>вдавленого</a:t>
            </a:r>
            <a:r>
              <a:rPr lang="ru-RU" sz="3600" b="1" i="1" dirty="0" smtClean="0">
                <a:solidFill>
                  <a:srgbClr val="0000FF"/>
                </a:solidFill>
                <a:latin typeface="Times New Roman" pitchFamily="18" charset="0"/>
                <a:cs typeface="Times New Roman" pitchFamily="18" charset="0"/>
              </a:rPr>
              <a:t> перелому</a:t>
            </a:r>
            <a:endParaRPr lang="ru-RU" sz="3600" b="1" i="1" dirty="0">
              <a:solidFill>
                <a:srgbClr val="0000FF"/>
              </a:solidFill>
              <a:latin typeface="Times New Roman" pitchFamily="18" charset="0"/>
              <a:cs typeface="Times New Roman" pitchFamily="18" charset="0"/>
            </a:endParaRPr>
          </a:p>
        </p:txBody>
      </p:sp>
      <p:pic>
        <p:nvPicPr>
          <p:cNvPr id="145413" name="Picture 4" descr="P4260012"/>
          <p:cNvPicPr>
            <a:picLocks noChangeAspect="1" noChangeArrowheads="1"/>
          </p:cNvPicPr>
          <p:nvPr/>
        </p:nvPicPr>
        <p:blipFill>
          <a:blip r:embed="rId3" cstate="print"/>
          <a:srcRect/>
          <a:stretch>
            <a:fillRect/>
          </a:stretch>
        </p:blipFill>
        <p:spPr bwMode="auto">
          <a:xfrm>
            <a:off x="4495800" y="3341688"/>
            <a:ext cx="4446743" cy="3363912"/>
          </a:xfrm>
          <a:prstGeom prst="rect">
            <a:avLst/>
          </a:prstGeom>
          <a:noFill/>
          <a:ln w="9525">
            <a:noFill/>
            <a:miter lim="800000"/>
            <a:headEnd/>
            <a:tailEnd/>
          </a:ln>
        </p:spPr>
      </p:pic>
      <p:pic>
        <p:nvPicPr>
          <p:cNvPr id="145414" name="Picture 4" descr="PB210002"/>
          <p:cNvPicPr>
            <a:picLocks noChangeAspect="1" noChangeArrowheads="1"/>
          </p:cNvPicPr>
          <p:nvPr/>
        </p:nvPicPr>
        <p:blipFill>
          <a:blip r:embed="rId4" cstate="print"/>
          <a:srcRect/>
          <a:stretch>
            <a:fillRect/>
          </a:stretch>
        </p:blipFill>
        <p:spPr bwMode="auto">
          <a:xfrm>
            <a:off x="4495800" y="164892"/>
            <a:ext cx="4419600" cy="3187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4" descr="P4260014"/>
          <p:cNvPicPr>
            <a:picLocks noChangeAspect="1" noChangeArrowheads="1"/>
          </p:cNvPicPr>
          <p:nvPr/>
        </p:nvPicPr>
        <p:blipFill>
          <a:blip r:embed="rId2" cstate="print"/>
          <a:srcRect/>
          <a:stretch>
            <a:fillRect/>
          </a:stretch>
        </p:blipFill>
        <p:spPr bwMode="auto">
          <a:xfrm>
            <a:off x="0" y="-76200"/>
            <a:ext cx="9144000" cy="6858000"/>
          </a:xfrm>
          <a:prstGeom prst="rect">
            <a:avLst/>
          </a:prstGeom>
          <a:noFill/>
          <a:ln w="9525">
            <a:noFill/>
            <a:miter lim="800000"/>
            <a:headEnd/>
            <a:tailEnd/>
          </a:ln>
        </p:spPr>
      </p:pic>
      <p:sp>
        <p:nvSpPr>
          <p:cNvPr id="147461" name="Rectangle 5"/>
          <p:cNvSpPr>
            <a:spLocks noGrp="1" noChangeArrowheads="1"/>
          </p:cNvSpPr>
          <p:nvPr>
            <p:ph type="title"/>
          </p:nvPr>
        </p:nvSpPr>
        <p:spPr>
          <a:xfrm>
            <a:off x="457200" y="4876800"/>
            <a:ext cx="9144000" cy="1524000"/>
          </a:xfrm>
          <a:noFill/>
          <a:ln/>
        </p:spPr>
        <p:txBody>
          <a:bodyPr/>
          <a:lstStyle/>
          <a:p>
            <a:r>
              <a:rPr lang="ru-RU" sz="3400" b="1" i="1" dirty="0">
                <a:solidFill>
                  <a:srgbClr val="0000FF"/>
                </a:solidFill>
                <a:latin typeface="Times New Roman" pitchFamily="18" charset="0"/>
                <a:cs typeface="Times New Roman" pitchFamily="18" charset="0"/>
              </a:rPr>
              <a:t>Стан </a:t>
            </a:r>
            <a:r>
              <a:rPr lang="ru-RU" sz="3400" b="1" i="1" dirty="0" err="1">
                <a:solidFill>
                  <a:srgbClr val="0000FF"/>
                </a:solidFill>
                <a:latin typeface="Times New Roman" pitchFamily="18" charset="0"/>
                <a:cs typeface="Times New Roman" pitchFamily="18" charset="0"/>
              </a:rPr>
              <a:t>після</a:t>
            </a:r>
            <a:r>
              <a:rPr lang="ru-RU" sz="3400" b="1" i="1" dirty="0">
                <a:solidFill>
                  <a:srgbClr val="0000FF"/>
                </a:solidFill>
                <a:latin typeface="Times New Roman" pitchFamily="18" charset="0"/>
                <a:cs typeface="Times New Roman" pitchFamily="18" charset="0"/>
              </a:rPr>
              <a:t> </a:t>
            </a:r>
            <a:r>
              <a:rPr lang="ru-RU" sz="3400" b="1" i="1" dirty="0" err="1">
                <a:solidFill>
                  <a:srgbClr val="0000FF"/>
                </a:solidFill>
                <a:latin typeface="Times New Roman" pitchFamily="18" charset="0"/>
                <a:cs typeface="Times New Roman" pitchFamily="18" charset="0"/>
              </a:rPr>
              <a:t>репозиції</a:t>
            </a:r>
            <a:r>
              <a:rPr lang="ru-RU" sz="3400" b="1" i="1" dirty="0">
                <a:solidFill>
                  <a:srgbClr val="0000FF"/>
                </a:solidFill>
                <a:latin typeface="Times New Roman" pitchFamily="18" charset="0"/>
                <a:cs typeface="Times New Roman" pitchFamily="18" charset="0"/>
              </a:rPr>
              <a:t> </a:t>
            </a:r>
            <a:r>
              <a:rPr lang="ru-RU" sz="3400" b="1" i="1" dirty="0" err="1">
                <a:solidFill>
                  <a:srgbClr val="0000FF"/>
                </a:solidFill>
                <a:latin typeface="Times New Roman" pitchFamily="18" charset="0"/>
                <a:cs typeface="Times New Roman" pitchFamily="18" charset="0"/>
              </a:rPr>
              <a:t>відламків</a:t>
            </a:r>
            <a:r>
              <a:rPr lang="ru-RU" sz="3400" b="1" i="1" dirty="0">
                <a:solidFill>
                  <a:srgbClr val="0000FF"/>
                </a:solidFill>
                <a:latin typeface="Times New Roman" pitchFamily="18" charset="0"/>
                <a:cs typeface="Times New Roman" pitchFamily="18" charset="0"/>
              </a:rPr>
              <a:t> </a:t>
            </a:r>
            <a:r>
              <a:rPr lang="ru-RU" sz="3400" b="1" i="1" dirty="0" err="1">
                <a:solidFill>
                  <a:srgbClr val="0000FF"/>
                </a:solidFill>
                <a:latin typeface="Times New Roman" pitchFamily="18" charset="0"/>
                <a:cs typeface="Times New Roman" pitchFamily="18" charset="0"/>
              </a:rPr>
              <a:t>депресивного</a:t>
            </a:r>
            <a:r>
              <a:rPr lang="ru-RU" sz="3400" b="1" i="1" dirty="0">
                <a:solidFill>
                  <a:srgbClr val="0000FF"/>
                </a:solidFill>
                <a:latin typeface="Times New Roman" pitchFamily="18" charset="0"/>
                <a:cs typeface="Times New Roman" pitchFamily="18" charset="0"/>
              </a:rPr>
              <a:t> </a:t>
            </a:r>
            <a:r>
              <a:rPr lang="ru-RU" sz="3400" b="1" i="1" dirty="0" err="1">
                <a:solidFill>
                  <a:srgbClr val="0000FF"/>
                </a:solidFill>
                <a:latin typeface="Times New Roman" pitchFamily="18" charset="0"/>
                <a:cs typeface="Times New Roman" pitchFamily="18" charset="0"/>
              </a:rPr>
              <a:t>вдавленого</a:t>
            </a:r>
            <a:r>
              <a:rPr lang="ru-RU" sz="3400" b="1" i="1" dirty="0">
                <a:solidFill>
                  <a:srgbClr val="0000FF"/>
                </a:solidFill>
                <a:latin typeface="Times New Roman" pitchFamily="18" charset="0"/>
                <a:cs typeface="Times New Roman" pitchFamily="18" charset="0"/>
              </a:rPr>
              <a:t> перелому</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4955</TotalTime>
  <Words>3423</Words>
  <Application>Microsoft Office PowerPoint</Application>
  <PresentationFormat>Екран (4:3)</PresentationFormat>
  <Paragraphs>416</Paragraphs>
  <Slides>169</Slides>
  <Notes>8</Notes>
  <HiddenSlides>0</HiddenSlides>
  <MMClips>0</MMClips>
  <ScaleCrop>false</ScaleCrop>
  <HeadingPairs>
    <vt:vector size="6" baseType="variant">
      <vt:variant>
        <vt:lpstr>Тема</vt:lpstr>
      </vt:variant>
      <vt:variant>
        <vt:i4>1</vt:i4>
      </vt:variant>
      <vt:variant>
        <vt:lpstr>Вбудовані сервери OLE</vt:lpstr>
      </vt:variant>
      <vt:variant>
        <vt:i4>4</vt:i4>
      </vt:variant>
      <vt:variant>
        <vt:lpstr>Заголовки слайдів</vt:lpstr>
      </vt:variant>
      <vt:variant>
        <vt:i4>169</vt:i4>
      </vt:variant>
    </vt:vector>
  </HeadingPairs>
  <TitlesOfParts>
    <vt:vector size="174" baseType="lpstr">
      <vt:lpstr>Легкий дым</vt:lpstr>
      <vt:lpstr>CorelDRAW</vt:lpstr>
      <vt:lpstr>Rastrový obrázek</vt:lpstr>
      <vt:lpstr>Photo Editor Photo</vt:lpstr>
      <vt:lpstr>Document</vt:lpstr>
      <vt:lpstr>ІСТОРІЯ РОЗВИТКУ НЕЙРОХІРУРГЇЇ, АНАТОМІЯ ТА ФІЗІОЛОГІЯ НЕРВОВОЇ СИСТЕМИ, МЕТОДИ ДОСЛІДЖЕННЯ, ЧЕРЕПНО-МОЗКОВА ТА ХРЕБЕТНО-СПИННОМОЗКОВА ТРАВМА</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                                                                Сьогодні Інститут                           очолює академік НАМН                          України Євгеній Георгійович                           Педаченко            </vt:lpstr>
      <vt:lpstr>Слайд 22</vt:lpstr>
      <vt:lpstr>Слайд 23</vt:lpstr>
      <vt:lpstr>Слайд 24</vt:lpstr>
      <vt:lpstr>Центральна і периферична нервова система</vt:lpstr>
      <vt:lpstr>Слайд 26</vt:lpstr>
      <vt:lpstr>Слайд 27</vt:lpstr>
      <vt:lpstr>Циркуляція ліквору</vt:lpstr>
      <vt:lpstr>Слайд 29</vt:lpstr>
      <vt:lpstr>Слайд 30</vt:lpstr>
      <vt:lpstr>Оболонки головного мозку</vt:lpstr>
      <vt:lpstr>Слайд 32</vt:lpstr>
      <vt:lpstr>Слайд 33</vt:lpstr>
      <vt:lpstr>Слайд 34</vt:lpstr>
      <vt:lpstr>Слайд 35</vt:lpstr>
      <vt:lpstr>Слайд 36</vt:lpstr>
      <vt:lpstr>Слайд 37</vt:lpstr>
      <vt:lpstr>Методи дослідження в нейрохірургїї</vt:lpstr>
      <vt:lpstr>Слайд 39</vt:lpstr>
      <vt:lpstr>Слайд 40</vt:lpstr>
      <vt:lpstr>Слайд 41</vt:lpstr>
      <vt:lpstr>Слайд 42</vt:lpstr>
      <vt:lpstr>Слайд 43</vt:lpstr>
      <vt:lpstr>Слайд 44</vt:lpstr>
      <vt:lpstr>4) Сторонні тіла в порожнині черепа</vt:lpstr>
      <vt:lpstr>Слайд 46</vt:lpstr>
      <vt:lpstr>Мієлографія</vt:lpstr>
      <vt:lpstr>Слайд 48</vt:lpstr>
      <vt:lpstr>Слайд 49</vt:lpstr>
      <vt:lpstr>епідуральна гематома</vt:lpstr>
      <vt:lpstr>4) Пневмоцефалія</vt:lpstr>
      <vt:lpstr>Слайд 52</vt:lpstr>
      <vt:lpstr>8) Осередки контузії </vt:lpstr>
      <vt:lpstr>Слайд 54</vt:lpstr>
      <vt:lpstr>Слайд 55</vt:lpstr>
      <vt:lpstr> МРТ головного мозку  (внутрішньомозкова гематома)</vt:lpstr>
      <vt:lpstr>Слайд 57</vt:lpstr>
      <vt:lpstr>Функціональна МРТ головного мозку (fMRI)</vt:lpstr>
      <vt:lpstr>Слайд 59</vt:lpstr>
      <vt:lpstr>МР-ангіография (аксіальна проекція)</vt:lpstr>
      <vt:lpstr>Слайд 61</vt:lpstr>
      <vt:lpstr>3D-КТ-ангіографія</vt:lpstr>
      <vt:lpstr>Слайд 63</vt:lpstr>
      <vt:lpstr>ІНВАЗИВНІ МЕТОДИ ДОСЛІДЖЕННЯ</vt:lpstr>
      <vt:lpstr>Слайд 65</vt:lpstr>
      <vt:lpstr>Положення пацієнта під час проведення пункції</vt:lpstr>
      <vt:lpstr>Слайд 67</vt:lpstr>
      <vt:lpstr>Слайд 68</vt:lpstr>
      <vt:lpstr>Слайд 69</vt:lpstr>
      <vt:lpstr>Слайд 70</vt:lpstr>
      <vt:lpstr>Слайд 71</vt:lpstr>
      <vt:lpstr>Ендоскопічна операція</vt:lpstr>
      <vt:lpstr>Слайд 73</vt:lpstr>
      <vt:lpstr>Слайд 74</vt:lpstr>
      <vt:lpstr>Слайд 75</vt:lpstr>
      <vt:lpstr>Слайд 76</vt:lpstr>
      <vt:lpstr>Епідеміологія ЧМТ</vt:lpstr>
      <vt:lpstr>Механізм та ознаки ЧМТ</vt:lpstr>
      <vt:lpstr>Класифікація ЧМТ</vt:lpstr>
      <vt:lpstr>Класифікація ЧМТ</vt:lpstr>
      <vt:lpstr>Класифікація ЧМТ</vt:lpstr>
      <vt:lpstr>Ступені тяжкості ЧМТ</vt:lpstr>
      <vt:lpstr>Ступені порушення свідомості</vt:lpstr>
      <vt:lpstr>Шкала ком Глазго (ШКГ)  G.Teasdale и B.Jennet (1974)</vt:lpstr>
      <vt:lpstr>Кількісна оцінка стану потерпілого</vt:lpstr>
      <vt:lpstr>      Струс головного мозку  • Клінічна картина:  - ретроградна і / або антероградна амнезія (в 20-25% випадків);  - виключення свідомості від декількох секунд до 15 хвилин;  - нудота, одноразова блювота, головний біль, запаморочення;  - вегетативні явища: відчуття жару , шум у вухах, пітливість, коливання артеріального тиску, тахі-, брадикардія, припливи крові до обличчя; порушення сну.  • Неврологічний статус: - лабільна анізорефлексія;  - ністагм; - легкі оболонкові симптоми, що зникають через 3-7 діб; - відсутність пошкоджень кісток черепа;  - аналіз ліквору в нормі;  • Перебіг: поліпшення стану протягом 7-10 днів</vt:lpstr>
      <vt:lpstr>• Клінічна картина:  - втрата свідомості від 15 хвилин до 1 години;  - головний біль, нудота, 2-3-разова блювота, запаморочення;  - як правило, ретроградна амнезія;  - вітальні функції без виражених змін;  - помірна бради- , тахікардія, коливання артеріального тиску;  • Неврологічний статус: - клонічний ністагм;  - легка анізокорія;  - пірамідна недостатність; - менінгеальні симптоми;  - можливі переломи склепіння черепа, субарахноїдальний крововилив.  • Перебіг: регрес симптоматики на 14-18 день</vt:lpstr>
      <vt:lpstr>• Клінічна картина:  - втрата свідомості від 1 до 6 год; - виражена ретро-, кон- і антероградна амнезія;  - сильний головний біль, багаторазове блювання;  - минущі розлади вітальних функцій: брадикардія (40-50 ударів в хвилину), тахікардія (до 120 ударів в хвилину);  - підвищення артеріального тиску (до 180/100 мм.рт.ст.); - тахіпноє без порушення ритму дихання;  - зміна циклу сон - неспання у вигляді сонливості вдень, безсоння вночі з епізодами психомоторного збудження;   - субфебрилітет;  • Неврологічний статус:  - можуть спостерігатися оболонкові знаки;  - стовбурові симптоми: ністагм, дисоціація м'язового тонусу і сухожильних рефлексів;  - двосторонні патологічні знаки;  - виразна вогнищева симптоматика, обумовлена ​​локалізацією забиття: парези, афазія, гіперестезія;  - субарахноїдальний крововилив; - оторея, назорея;  • Перебіг: осередкові симптоми регресують протягом 21-35 днів</vt:lpstr>
      <vt:lpstr>• Клінічна картина:  - втрата свідомості від 6 годин до декількох тижнів і місяців;  - часто спостерігається рухове (психомоторне) збудження; - тяжкі порушення вітальних функцій: брадикардія (менше 40 ударів в хвилину) або тахікардія (більше 120 ударів в хвилину), нерідко з аритмією;  - підвищення артеріального тиску понад 180/110 мм.рт.ст.;  - тахіпноє (більше 30-40 подихів за хвилину) або брадіпноє (8-10 подихів за хвилину), нерідко з порушенням ритму дихання;   - гіпертермія.  • Неврологічний статус:  - стовбурові знаки: плаваючі очні яблука, парез погляду, тонічний множинний ністагм;   - двосторонній мідріаз або міоз;  - порушення ковтання;  - мінливий тонус; -пригнічення або підвищення cухожільних рефлексів, патологічні стопні знаки, парези, паралічі;  - рефлекси орального автоматизму;  - генералізовані або фокальні судомні напади ( в 10-15% випадків);  - переломи основи черепа;  - субарахноїдальний крововилив;  - загрозлива гіпертермія;  - оторея, назорея Перебіг: симптоми регресують повільно протягом 2-4, 6 місяців</vt:lpstr>
      <vt:lpstr>Клінічна картина: • Тривалий коматозний стан безпосередньо після травми;  • Гіпертермія;  • Гіпергідроз;  • Гіперсалівація;  • Порушення дихання;  • Симетрична або асиметрична децеребраційна або декортикаційна ригідність;  • Зміна м'язового тонусу (від дифузійної м'язової гіпотонії до гормеотоніі);  • Зміна коматозного стану транзиторним або стійким апалічний синдромом, триваючим кілька діб, місяців або років</vt:lpstr>
      <vt:lpstr>ДАП</vt:lpstr>
      <vt:lpstr>Слайд 92</vt:lpstr>
      <vt:lpstr>Види здавлення головного мозку</vt:lpstr>
      <vt:lpstr>Темпи здавлення мозку   По темпу здавлення мозку розрізняють:  • Гостре здавлення - загрозлива клінічна маніфестація протягом доби після травми;  • Підгостре здавлення - ознаки здавлення виникають протягом 2-14 діб після травми;  • Хронічне здавлення – загрозлива клінічна симптоматика через 15 діб і більше після ЧМТ</vt:lpstr>
      <vt:lpstr>Імпресійний вдавлений перелом</vt:lpstr>
      <vt:lpstr>Слайд 96</vt:lpstr>
      <vt:lpstr>Слайд 97</vt:lpstr>
      <vt:lpstr>Репозиція відламків депресивного вдавленого перелому</vt:lpstr>
      <vt:lpstr>Стан після репозиції відламків депресивного вдавленого перелому</vt:lpstr>
      <vt:lpstr>Напрями зміщення серединних структур при здавленні головного мозку внутрішньочерепними гематомами</vt:lpstr>
      <vt:lpstr>Клінічні форми внутрішньочерепних гематом</vt:lpstr>
      <vt:lpstr>Епідуральна гематома</vt:lpstr>
      <vt:lpstr>Епідуральна гематома, вдавлений перелом</vt:lpstr>
      <vt:lpstr>Видалення епідуральної гематоми</vt:lpstr>
      <vt:lpstr>Операція видалення епідуральної гематоми </vt:lpstr>
      <vt:lpstr>Слайд 106</vt:lpstr>
      <vt:lpstr>Слайд 107</vt:lpstr>
      <vt:lpstr>Субдуральна гематома у дитини</vt:lpstr>
      <vt:lpstr>Гостра субдуральна гематома з дислокацією серединних структур</vt:lpstr>
      <vt:lpstr>Субдуральна гематома</vt:lpstr>
      <vt:lpstr>Операція видалення гострої субдуральної гематоми</vt:lpstr>
      <vt:lpstr>Операція видалення гострої субдуральної гематоми</vt:lpstr>
      <vt:lpstr>Слайд 113</vt:lpstr>
      <vt:lpstr>Слайд 114</vt:lpstr>
      <vt:lpstr>Слайд 115</vt:lpstr>
      <vt:lpstr>Слайд 116</vt:lpstr>
      <vt:lpstr>Слайд 117</vt:lpstr>
      <vt:lpstr>Слайд 118</vt:lpstr>
      <vt:lpstr>Гостра субдуральна гематома</vt:lpstr>
      <vt:lpstr>Хронічна субдуральна гематома</vt:lpstr>
      <vt:lpstr>Слайд 121</vt:lpstr>
      <vt:lpstr>Напружена пневмоцефалія</vt:lpstr>
      <vt:lpstr>Внутрішньомозкова гематома(МРТ)</vt:lpstr>
      <vt:lpstr>Вентрикулярно-паренхіматозний крововилив</vt:lpstr>
      <vt:lpstr>САК</vt:lpstr>
      <vt:lpstr>Слайд 126</vt:lpstr>
      <vt:lpstr>Вогнище контузії лобової частки(СКТ)</vt:lpstr>
      <vt:lpstr>Множинні осередки контузії (СКТ)</vt:lpstr>
      <vt:lpstr>Множинні вогнища контузії, пневмоцефалія(СКТ)</vt:lpstr>
      <vt:lpstr>Слайд 130</vt:lpstr>
      <vt:lpstr>Слайд 131</vt:lpstr>
      <vt:lpstr>Слайд 132</vt:lpstr>
      <vt:lpstr>Види переломів кісток основи черепа</vt:lpstr>
      <vt:lpstr>Лікворея</vt:lpstr>
      <vt:lpstr>Хворий з післяопераційним кістковим дефектом</vt:lpstr>
      <vt:lpstr>Хворий з   дефектом тім’яної кістки</vt:lpstr>
      <vt:lpstr>Слайд 137</vt:lpstr>
      <vt:lpstr>Операція краніопластики кісткового дефекту</vt:lpstr>
      <vt:lpstr>Слайд 139</vt:lpstr>
      <vt:lpstr>Слайд 140</vt:lpstr>
      <vt:lpstr>Слайд 141</vt:lpstr>
      <vt:lpstr>Слайд 142</vt:lpstr>
      <vt:lpstr>Слайд 143</vt:lpstr>
      <vt:lpstr>Слайд 144</vt:lpstr>
      <vt:lpstr>Абсцес головного мозку</vt:lpstr>
      <vt:lpstr>Слайд 146</vt:lpstr>
      <vt:lpstr>Слайд 147</vt:lpstr>
      <vt:lpstr>Слайд 148</vt:lpstr>
      <vt:lpstr>Слайд 149</vt:lpstr>
      <vt:lpstr>Механізми та типи</vt:lpstr>
      <vt:lpstr>Слайд 151</vt:lpstr>
      <vt:lpstr>Слайд 152</vt:lpstr>
      <vt:lpstr>Слайд 153</vt:lpstr>
      <vt:lpstr>Слайд 154</vt:lpstr>
      <vt:lpstr>Слайд 155</vt:lpstr>
      <vt:lpstr>Слайд 156</vt:lpstr>
      <vt:lpstr>Слайд 157</vt:lpstr>
      <vt:lpstr>Слайд 158</vt:lpstr>
      <vt:lpstr>Слайд 159</vt:lpstr>
      <vt:lpstr>Слайд 160</vt:lpstr>
      <vt:lpstr>Задня транспедикулярна окципітально-цервікальна фіксація</vt:lpstr>
      <vt:lpstr>Рентгенограми хворого з встановленою задньою окципітально-цервікальною системою</vt:lpstr>
      <vt:lpstr>Слайд 163</vt:lpstr>
      <vt:lpstr>Транспедикулярна фіксація</vt:lpstr>
      <vt:lpstr>Компоненти для з'єднання різних транспедикулярних систем</vt:lpstr>
      <vt:lpstr>Слайд 166</vt:lpstr>
      <vt:lpstr>Слайд 167</vt:lpstr>
      <vt:lpstr>Слайд 168</vt:lpstr>
      <vt:lpstr>ДЯКУЄМО ЗА УВАГУ!</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Operator</dc:creator>
  <cp:lastModifiedBy>Asus</cp:lastModifiedBy>
  <cp:revision>273</cp:revision>
  <cp:lastPrinted>1601-01-01T00:00:00Z</cp:lastPrinted>
  <dcterms:created xsi:type="dcterms:W3CDTF">1601-01-01T00:00:00Z</dcterms:created>
  <dcterms:modified xsi:type="dcterms:W3CDTF">2023-02-13T09:52:50Z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