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0B8455D-23C8-47D7-B668-2980632A26C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47BD45E-DEFF-4DFE-A577-B35BB1E48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00042"/>
            <a:ext cx="521497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Харківський національний медичний університет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9544" y="2492896"/>
            <a:ext cx="6480720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dirty="0" smtClean="0"/>
              <a:t> Словники в </a:t>
            </a:r>
            <a:r>
              <a:rPr lang="uk-UA" sz="4000" smtClean="0"/>
              <a:t>професійному </a:t>
            </a:r>
            <a:r>
              <a:rPr lang="uk-UA" sz="4000" smtClean="0"/>
              <a:t>спілкува</a:t>
            </a:r>
            <a:r>
              <a:rPr lang="uk-UA" sz="4000" smtClean="0"/>
              <a:t>нні</a:t>
            </a:r>
            <a:r>
              <a:rPr lang="uk-UA" sz="4000" dirty="0" smtClean="0"/>
              <a:t>. Типи словників, їх функції та роль у підвищенні культури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53560" y="1778484"/>
            <a:ext cx="619268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Кафедра української мови, основ психології та педагогіки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85794"/>
            <a:ext cx="6000792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Словники-довідники з культури мовлення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2071678"/>
            <a:ext cx="4000528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/>
              <a:t>Містять найскладніші в уживанні слова; в них пояснюється написання й вимова слів, словотворення, даються граматична й стилістична характеристика слів.</a:t>
            </a:r>
            <a:endParaRPr lang="ru-RU" sz="2800" dirty="0"/>
          </a:p>
        </p:txBody>
      </p:sp>
      <p:pic>
        <p:nvPicPr>
          <p:cNvPr id="4" name="Рисунок 3" descr="unnam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000240"/>
            <a:ext cx="3143272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2152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tx2"/>
                </a:solidFill>
              </a:rPr>
              <a:t>БІЛЕТ-КВИТОК</a:t>
            </a:r>
            <a:r>
              <a:rPr lang="uk-UA" sz="28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uk-UA" sz="2800" u="sng" dirty="0" smtClean="0">
                <a:solidFill>
                  <a:schemeClr val="bg1"/>
                </a:solidFill>
              </a:rPr>
              <a:t>Тільки білет: </a:t>
            </a:r>
            <a:r>
              <a:rPr lang="uk-UA" sz="2800" dirty="0" smtClean="0">
                <a:solidFill>
                  <a:schemeClr val="bg1"/>
                </a:solidFill>
              </a:rPr>
              <a:t>1. Картка з питаннями для тих, хто складає іспити або заліки.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Екзаменаційний білет. Попався щасливий білет.</a:t>
            </a:r>
          </a:p>
          <a:p>
            <a:r>
              <a:rPr lang="uk-UA" sz="2800" i="1" dirty="0" smtClean="0">
                <a:solidFill>
                  <a:schemeClr val="bg1"/>
                </a:solidFill>
              </a:rPr>
              <a:t>2. </a:t>
            </a:r>
            <a:r>
              <a:rPr lang="uk-UA" sz="2800" i="1" u="sng" dirty="0" smtClean="0">
                <a:solidFill>
                  <a:schemeClr val="bg1"/>
                </a:solidFill>
              </a:rPr>
              <a:t>Цінні папери</a:t>
            </a:r>
            <a:r>
              <a:rPr lang="uk-UA" sz="2800" dirty="0" smtClean="0">
                <a:solidFill>
                  <a:schemeClr val="bg1"/>
                </a:solidFill>
              </a:rPr>
              <a:t>. Кредитний білет. 1. Документ, який засвідчує належність до організації.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Партійний квиток. 2. Куплена картка, яка дає право проїзду на транспорті, відвідання музею, театру. Залізничний квиток.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00042"/>
            <a:ext cx="485778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Словники синонімів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1500174"/>
            <a:ext cx="600079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Розкривають синонімічне багатство української мови</a:t>
            </a:r>
            <a:endParaRPr lang="ru-RU" sz="2400" dirty="0"/>
          </a:p>
        </p:txBody>
      </p:sp>
      <p:pic>
        <p:nvPicPr>
          <p:cNvPr id="4" name="Рисунок 3" descr="img566_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714620"/>
            <a:ext cx="2609855" cy="3704945"/>
          </a:xfrm>
          <a:prstGeom prst="rect">
            <a:avLst/>
          </a:prstGeom>
        </p:spPr>
      </p:pic>
      <p:pic>
        <p:nvPicPr>
          <p:cNvPr id="5" name="Рисунок 4" descr="01034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714620"/>
            <a:ext cx="2473646" cy="3820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642918"/>
            <a:ext cx="500066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Словники антонімів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1500174"/>
            <a:ext cx="6572296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Розривають антонімічні відношення між лексемами</a:t>
            </a:r>
            <a:endParaRPr lang="ru-RU" sz="2800" dirty="0"/>
          </a:p>
        </p:txBody>
      </p:sp>
      <p:pic>
        <p:nvPicPr>
          <p:cNvPr id="4" name="Рисунок 3" descr="67010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000372"/>
            <a:ext cx="2565794" cy="3421058"/>
          </a:xfrm>
          <a:prstGeom prst="rect">
            <a:avLst/>
          </a:prstGeom>
        </p:spPr>
      </p:pic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928934"/>
            <a:ext cx="2705100" cy="3386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214422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071546"/>
            <a:ext cx="742955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500" dirty="0" smtClean="0">
                <a:solidFill>
                  <a:schemeClr val="bg1"/>
                </a:solidFill>
              </a:rPr>
              <a:t>Наприклад:</a:t>
            </a:r>
          </a:p>
          <a:p>
            <a:r>
              <a:rPr lang="uk-UA" sz="3500" b="1" dirty="0" smtClean="0">
                <a:solidFill>
                  <a:schemeClr val="bg1"/>
                </a:solidFill>
              </a:rPr>
              <a:t>ЗЛОПАМ’ЯТНИЙ</a:t>
            </a:r>
            <a:r>
              <a:rPr lang="uk-UA" sz="3500" dirty="0" smtClean="0">
                <a:solidFill>
                  <a:schemeClr val="bg1"/>
                </a:solidFill>
              </a:rPr>
              <a:t> (який пам’ятає зло)</a:t>
            </a:r>
          </a:p>
          <a:p>
            <a:r>
              <a:rPr lang="uk-UA" sz="3500" dirty="0" smtClean="0">
                <a:solidFill>
                  <a:schemeClr val="bg1"/>
                </a:solidFill>
              </a:rPr>
              <a:t>Злопам’ятливий, </a:t>
            </a:r>
            <a:r>
              <a:rPr lang="uk-UA" sz="3500" dirty="0" err="1" smtClean="0">
                <a:solidFill>
                  <a:schemeClr val="bg1"/>
                </a:solidFill>
              </a:rPr>
              <a:t>мстливий</a:t>
            </a:r>
            <a:r>
              <a:rPr lang="uk-UA" sz="3500" dirty="0" smtClean="0">
                <a:solidFill>
                  <a:schemeClr val="bg1"/>
                </a:solidFill>
              </a:rPr>
              <a:t>, злобний.</a:t>
            </a:r>
          </a:p>
          <a:p>
            <a:r>
              <a:rPr lang="uk-UA" sz="3500" b="1" dirty="0" smtClean="0">
                <a:solidFill>
                  <a:schemeClr val="bg1"/>
                </a:solidFill>
              </a:rPr>
              <a:t>Антоніми</a:t>
            </a:r>
            <a:r>
              <a:rPr lang="uk-UA" sz="3500" dirty="0" smtClean="0">
                <a:solidFill>
                  <a:schemeClr val="bg1"/>
                </a:solidFill>
              </a:rPr>
              <a:t>: добрий, лагідний, добросердний, сердечний, добродушний, зичливий, прихильний</a:t>
            </a:r>
            <a:endParaRPr lang="ru-RU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857232"/>
            <a:ext cx="450059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Словники паронімів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43438" y="1714488"/>
            <a:ext cx="3786214" cy="40318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dirty="0" smtClean="0"/>
              <a:t>Допомагають практично засвоїти відтінки значення та особливості вживання близьких за </a:t>
            </a:r>
            <a:r>
              <a:rPr lang="uk-UA" sz="3200" dirty="0" err="1" smtClean="0"/>
              <a:t>заучанням</a:t>
            </a:r>
            <a:r>
              <a:rPr lang="uk-UA" sz="3200" dirty="0" smtClean="0"/>
              <a:t> слів.</a:t>
            </a:r>
            <a:endParaRPr lang="ru-RU" sz="3200" dirty="0"/>
          </a:p>
        </p:txBody>
      </p:sp>
      <p:pic>
        <p:nvPicPr>
          <p:cNvPr id="4" name="Рисунок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071678"/>
            <a:ext cx="2546998" cy="3911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142984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3200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ОЖЕЛЕДИЦЯ</a:t>
            </a:r>
            <a:r>
              <a:rPr lang="en-US" sz="3200" b="1" dirty="0" smtClean="0">
                <a:solidFill>
                  <a:schemeClr val="bg1"/>
                </a:solidFill>
              </a:rPr>
              <a:t>//</a:t>
            </a:r>
            <a:r>
              <a:rPr lang="uk-UA" sz="3200" b="1" dirty="0" smtClean="0">
                <a:solidFill>
                  <a:schemeClr val="bg1"/>
                </a:solidFill>
              </a:rPr>
              <a:t>Ожеледь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Ожеледиця,  </a:t>
            </a:r>
            <a:r>
              <a:rPr lang="uk-UA" sz="3200" dirty="0" smtClean="0">
                <a:solidFill>
                  <a:schemeClr val="bg1"/>
                </a:solidFill>
              </a:rPr>
              <a:t>-і, ж. Тонкий шар льоду на поверхні землі. </a:t>
            </a:r>
            <a:r>
              <a:rPr lang="uk-UA" sz="3200" i="1" dirty="0" smtClean="0">
                <a:solidFill>
                  <a:schemeClr val="bg1"/>
                </a:solidFill>
              </a:rPr>
              <a:t>Почалася ожеледиця</a:t>
            </a:r>
            <a:r>
              <a:rPr lang="uk-UA" sz="3200" dirty="0" smtClean="0">
                <a:solidFill>
                  <a:schemeClr val="bg1"/>
                </a:solidFill>
              </a:rPr>
              <a:t>. </a:t>
            </a:r>
            <a:r>
              <a:rPr lang="uk-UA" sz="3200" i="1" dirty="0" smtClean="0">
                <a:solidFill>
                  <a:schemeClr val="bg1"/>
                </a:solidFill>
              </a:rPr>
              <a:t>На дорогах ожеледиця.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ОЖЕЛЕДЬ</a:t>
            </a:r>
            <a:r>
              <a:rPr lang="uk-UA" sz="3200" dirty="0" smtClean="0">
                <a:solidFill>
                  <a:schemeClr val="bg1"/>
                </a:solidFill>
              </a:rPr>
              <a:t>, -і, ж. Кристали льоду – снігу, якими обростають стовбури та гілки дерев, дроти тощо. </a:t>
            </a:r>
            <a:r>
              <a:rPr lang="uk-UA" sz="3200" i="1" dirty="0" smtClean="0">
                <a:solidFill>
                  <a:schemeClr val="bg1"/>
                </a:solidFill>
              </a:rPr>
              <a:t>Вкриватися ожеледдю. 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6786610" cy="192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Етимологічні словники</a:t>
            </a:r>
          </a:p>
          <a:p>
            <a:r>
              <a:rPr lang="uk-UA" sz="2400" dirty="0" smtClean="0"/>
              <a:t>Розкривають відомості про походження слів, їх первинне значення, подають прадавні форми слова і вказують зміни, яких зазнавало слово в процесі становлення мови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3143248"/>
            <a:ext cx="685804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Історичні словники</a:t>
            </a:r>
          </a:p>
          <a:p>
            <a:r>
              <a:rPr lang="uk-UA" sz="2000" dirty="0" smtClean="0"/>
              <a:t>Представляють лексику певного історичного періоду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4429132"/>
            <a:ext cx="692948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Словники мови окремих письменників</a:t>
            </a:r>
          </a:p>
          <a:p>
            <a:r>
              <a:rPr lang="uk-UA" sz="2400" dirty="0" smtClean="0"/>
              <a:t>Зареєстровано всі слова, які використовує письменник у своїх творах, наводяться їхні значення, фіксуються всі форми кожного слова, їх частотність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351" y="404664"/>
            <a:ext cx="7308038" cy="960668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Словники медичної термінології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0281" y="2286000"/>
            <a:ext cx="7748179" cy="32694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XVI-XVII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Зизанія-Тустановського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(1596р.)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Лексиконъ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словенороський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П.Беринди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(1627 р.)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Лексикон греко-словено-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латинський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XVI ст.</a:t>
            </a:r>
          </a:p>
        </p:txBody>
      </p:sp>
    </p:spTree>
    <p:extLst>
      <p:ext uri="{BB962C8B-B14F-4D97-AF65-F5344CB8AC3E}">
        <p14:creationId xmlns:p14="http://schemas.microsoft.com/office/powerpoint/2010/main" val="26594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1325332"/>
            <a:ext cx="6683765" cy="57597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1920-30- ті роки </a:t>
            </a:r>
            <a:b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744" y="1901305"/>
            <a:ext cx="8168185" cy="35927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р. видається «Латинсько-український словник» М. Галина;</a:t>
            </a:r>
          </a:p>
          <a:p>
            <a:pPr algn="just">
              <a:lnSpc>
                <a:spcPct val="150000"/>
              </a:lnSpc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1925 р. – за редакцією професорів Ф. 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Цешківського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 Черняхівського та О. Курило було опубліковано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anatomica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ukrainica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50000"/>
              </a:lnSpc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 р. академік О. Корчак-Чепурківський видає словник «Номенклатура хвороб» (латинсько-українські назви хвороб та російський покажчик до них);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 р.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російсько-український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словник» В.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Кисільова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В.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Крамаровського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721523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Словники</a:t>
            </a:r>
            <a:r>
              <a:rPr lang="uk-UA" sz="2400" dirty="0" smtClean="0"/>
              <a:t> – це певні еталони, взірці, що відіграють значну роль у нормалізації мови, поширенні мовних норм, у піднесенні мовної культури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2714620"/>
            <a:ext cx="621510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Залежно від призначення і характеру пояснення словникового матеріалу словники поділяють на : 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86446" y="40005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57422" y="40005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3042" y="5000636"/>
            <a:ext cx="257176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Енциклопедичні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5000636"/>
            <a:ext cx="19288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Лінгвістичні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66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1990-ті роки</a:t>
            </a:r>
            <a:b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838" y="2350572"/>
            <a:ext cx="7676528" cy="2833217"/>
          </a:xfrm>
        </p:spPr>
        <p:txBody>
          <a:bodyPr>
            <a:norm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1992 р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Російсько-український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Мусія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Соколюка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Гаврилюка,   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С.Нечая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редакцією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Пирога.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Ось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країнські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від­повідники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словник: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мікроб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дрібноживець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мікстура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мішанина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лікосуміш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операційна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втручальня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9345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884" y="2139776"/>
            <a:ext cx="7461575" cy="1251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«Словник» при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Львівському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державному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679" y="2996952"/>
            <a:ext cx="7881244" cy="31321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7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словники. </a:t>
            </a:r>
          </a:p>
          <a:p>
            <a:pPr algn="just">
              <a:lnSpc>
                <a:spcPct val="150000"/>
              </a:lnSpc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1993 р.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Орфографічний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редакцією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І. Петруха, доцента О. М. Головка й доцента О. М.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Тамашівської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Словник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29000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53" y="908720"/>
            <a:ext cx="8160916" cy="59644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563" y="1772816"/>
            <a:ext cx="7952895" cy="3169693"/>
          </a:xfrm>
        </p:spPr>
        <p:txBody>
          <a:bodyPr/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Уперше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авторами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словника брали участь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635584" cy="4127801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 за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редакцією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академіка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Павловського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професора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 Петруха 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доцента І. М. Головка став не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словником, а й фундаментальною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Українсько-латинсько-англійський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тлумачний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словник»,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виданий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Спілкою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875" y="1325332"/>
            <a:ext cx="7635584" cy="41585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1996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видавництвом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думка»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видано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Російсько-український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редакцією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доцента НМУ О. К.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Усатенка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289" y="1124744"/>
            <a:ext cx="7461575" cy="96066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словника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аспектах: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5" y="2457450"/>
            <a:ext cx="7686764" cy="3302759"/>
          </a:xfrm>
        </p:spPr>
        <p:txBody>
          <a:bodyPr>
            <a:norm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перекладено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30000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наукою.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 одного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один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 українській мові зустрічаються синоніми, вони подаються від нормативного, еквівалентного й найбільш уживаного в мові до його варіантів.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словах поставлено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дефісального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поставлено над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правильній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3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700092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В енциклопедичних словниках розкривається зміст, поняття- подається опис предметів, явищ, подій, міститься інформація про видатних державних та політичних діячів, учених.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71736" y="3071810"/>
            <a:ext cx="121444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Загальні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3071810"/>
            <a:ext cx="157163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Універсальні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929322" y="21431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357422" y="21431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Рисунок 8" descr="Українська_радянська_енциклопеді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643314"/>
            <a:ext cx="2061326" cy="2714620"/>
          </a:xfrm>
          <a:prstGeom prst="rect">
            <a:avLst/>
          </a:prstGeom>
        </p:spPr>
      </p:pic>
      <p:pic>
        <p:nvPicPr>
          <p:cNvPr id="10" name="Рисунок 9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571877"/>
            <a:ext cx="1897572" cy="2857520"/>
          </a:xfrm>
          <a:prstGeom prst="rect">
            <a:avLst/>
          </a:prstGeom>
        </p:spPr>
      </p:pic>
      <p:pic>
        <p:nvPicPr>
          <p:cNvPr id="11" name="Рисунок 10" descr="12052273092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3571876"/>
            <a:ext cx="19812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642918"/>
            <a:ext cx="328614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Тлумачні словники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29124" y="2000240"/>
            <a:ext cx="4214842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/>
              <a:t>Розкривається значення слова, характеризуються його граматичні та стилістичні особливості, наводяться зразки вживання слова в кожному з наведених значень</a:t>
            </a:r>
            <a:endParaRPr lang="ru-RU" sz="2800" dirty="0"/>
          </a:p>
        </p:txBody>
      </p:sp>
      <p:pic>
        <p:nvPicPr>
          <p:cNvPr id="4" name="Рисунок 3" descr="0137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643050"/>
            <a:ext cx="3251679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7892380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2800" b="1" dirty="0" smtClean="0">
                <a:ln w="50800"/>
                <a:solidFill>
                  <a:srgbClr val="FFFF00"/>
                </a:solidFill>
              </a:rPr>
              <a:t>Наприклад:</a:t>
            </a:r>
          </a:p>
          <a:p>
            <a:r>
              <a:rPr lang="uk-UA" sz="2800" b="1" dirty="0" smtClean="0">
                <a:ln w="50800"/>
                <a:solidFill>
                  <a:schemeClr val="accent6">
                    <a:lumMod val="10000"/>
                  </a:schemeClr>
                </a:solidFill>
              </a:rPr>
              <a:t>Виражати, </a:t>
            </a:r>
            <a:r>
              <a:rPr lang="uk-UA" sz="2800" b="1" i="1" dirty="0" err="1" smtClean="0">
                <a:ln w="50800"/>
                <a:solidFill>
                  <a:srgbClr val="FFFF00"/>
                </a:solidFill>
              </a:rPr>
              <a:t>-аю</a:t>
            </a:r>
            <a:r>
              <a:rPr lang="uk-UA" sz="2800" b="1" i="1" dirty="0" smtClean="0">
                <a:ln w="50800"/>
                <a:solidFill>
                  <a:srgbClr val="FFFF00"/>
                </a:solidFill>
              </a:rPr>
              <a:t>, </a:t>
            </a:r>
            <a:r>
              <a:rPr lang="uk-UA" sz="2800" b="1" i="1" dirty="0" err="1" smtClean="0">
                <a:ln w="50800"/>
                <a:solidFill>
                  <a:srgbClr val="FFFF00"/>
                </a:solidFill>
              </a:rPr>
              <a:t>-аєш</a:t>
            </a:r>
            <a:r>
              <a:rPr lang="uk-UA" sz="2800" b="1" i="1" dirty="0" smtClean="0">
                <a:ln w="50800"/>
                <a:solidFill>
                  <a:srgbClr val="FFFF00"/>
                </a:solidFill>
              </a:rPr>
              <a:t>, </a:t>
            </a:r>
            <a:r>
              <a:rPr lang="uk-UA" sz="2800" b="1" i="1" dirty="0" err="1" smtClean="0">
                <a:ln w="50800"/>
                <a:solidFill>
                  <a:srgbClr val="FFFF00"/>
                </a:solidFill>
              </a:rPr>
              <a:t>недок</a:t>
            </a:r>
            <a:r>
              <a:rPr lang="uk-UA" sz="2800" b="1" i="1" dirty="0" smtClean="0">
                <a:ln w="50800"/>
                <a:solidFill>
                  <a:srgbClr val="FFFF00"/>
                </a:solidFill>
              </a:rPr>
              <a:t>. </a:t>
            </a:r>
          </a:p>
          <a:p>
            <a:pPr marL="342900" indent="-342900" algn="just">
              <a:buAutoNum type="arabicPeriod"/>
            </a:pPr>
            <a:r>
              <a:rPr lang="uk-UA" sz="2800" b="1" dirty="0" smtClean="0">
                <a:ln w="50800"/>
                <a:solidFill>
                  <a:srgbClr val="FFFF00"/>
                </a:solidFill>
              </a:rPr>
              <a:t>Виявляти, показувати що-небудь певними ознаками, діями. Усе його обличчя виражало глибоке пригноблення і зрушення</a:t>
            </a:r>
          </a:p>
          <a:p>
            <a:pPr marL="342900" indent="-342900" algn="just">
              <a:buAutoNum type="arabicPeriod"/>
            </a:pPr>
            <a:r>
              <a:rPr lang="uk-UA" sz="2800" b="1" i="1" dirty="0" smtClean="0">
                <a:ln w="50800"/>
                <a:solidFill>
                  <a:srgbClr val="FFFF00"/>
                </a:solidFill>
              </a:rPr>
              <a:t>Спец. </a:t>
            </a:r>
            <a:r>
              <a:rPr lang="uk-UA" sz="2800" b="1" dirty="0" smtClean="0">
                <a:ln w="50800"/>
                <a:solidFill>
                  <a:srgbClr val="FFFF00"/>
                </a:solidFill>
              </a:rPr>
              <a:t>Обчислювати, позначати в одиницях виміру. Як географічну довготу, так і пряме сходження зручно виражати не в градусах, а в часі.</a:t>
            </a:r>
            <a:endParaRPr lang="ru-RU" sz="2800" b="1" dirty="0">
              <a:ln w="50800"/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14356"/>
            <a:ext cx="535785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Словники іншомовних слів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7686" y="1500174"/>
            <a:ext cx="4143404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Містять слова, запозичені рідною мовою з інших мов, пояснюється, з якої мови і якого слова та його форми засвоєне кожне з них, розкривають його значення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24" y="4071942"/>
            <a:ext cx="4071966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Квінтет – муз. Твір для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п’яти інструментів або п’яти голосів; група з п’яти виконавців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slovnyk-inshomovnyh-sliv-tlumachennya-slovotvorennya-ta-slovovzhyvannya-705288.800x8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00174"/>
            <a:ext cx="3413608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714356"/>
            <a:ext cx="4572032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Фразеологічні словники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857752" y="1571612"/>
            <a:ext cx="35719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Словники, у яких зібрані фразеологізми та пояснено їх значення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3286124"/>
            <a:ext cx="392909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/>
              <a:t>Легкий хліб. Робота, що здійснюється без труднощів, або заробіток без важкої праці, без докладання великих зусиль. Ох, боже, </a:t>
            </a:r>
            <a:r>
              <a:rPr lang="uk-UA" sz="2000" dirty="0" err="1" smtClean="0"/>
              <a:t>боже</a:t>
            </a:r>
            <a:r>
              <a:rPr lang="uk-UA" sz="2000" dirty="0" smtClean="0"/>
              <a:t>, трошки того віку, а як важко його прожити. Андрій знов не нанявся. Отак щороку. Легкого хліба шукає (Коцюб)</a:t>
            </a:r>
            <a:endParaRPr lang="ru-RU" sz="2000" dirty="0"/>
          </a:p>
        </p:txBody>
      </p:sp>
      <p:pic>
        <p:nvPicPr>
          <p:cNvPr id="5" name="Рисунок 4" descr="Обкладинка_Нового_орфографічного_словника_української_мов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2855610" cy="4535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714356"/>
            <a:ext cx="464347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Орфоепічні словники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57752" y="1714488"/>
            <a:ext cx="3714776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500" dirty="0" smtClean="0"/>
              <a:t>Подають слова в алфавітному порядку в їх нормативному написанні, указується наголос, форми слова, закінчення родового відмінка, подеколи – орудного та місцевого відмінків однини та називного відмінка множини, морфемна варіативність</a:t>
            </a:r>
            <a:endParaRPr lang="ru-RU" sz="2500" dirty="0"/>
          </a:p>
        </p:txBody>
      </p:sp>
      <p:pic>
        <p:nvPicPr>
          <p:cNvPr id="4" name="Рисунок 3" descr="50c5079d20bd6e8604b4fc3ace15ab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14488"/>
            <a:ext cx="3149934" cy="3922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Наприклад: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вітрильце</a:t>
            </a:r>
            <a:r>
              <a:rPr lang="uk-UA" sz="3200" dirty="0" smtClean="0">
                <a:solidFill>
                  <a:schemeClr val="bg1"/>
                </a:solidFill>
              </a:rPr>
              <a:t>, -я, </a:t>
            </a:r>
            <a:r>
              <a:rPr lang="uk-UA" sz="3200" dirty="0" err="1" smtClean="0">
                <a:solidFill>
                  <a:schemeClr val="bg1"/>
                </a:solidFill>
              </a:rPr>
              <a:t>мн</a:t>
            </a:r>
            <a:r>
              <a:rPr lang="uk-UA" sz="3200" dirty="0" smtClean="0">
                <a:solidFill>
                  <a:schemeClr val="bg1"/>
                </a:solidFill>
              </a:rPr>
              <a:t>. </a:t>
            </a:r>
            <a:r>
              <a:rPr lang="uk-UA" sz="3200" dirty="0" err="1" smtClean="0">
                <a:solidFill>
                  <a:schemeClr val="bg1"/>
                </a:solidFill>
              </a:rPr>
              <a:t>–льця</a:t>
            </a:r>
            <a:r>
              <a:rPr lang="uk-UA" sz="3200" dirty="0" smtClean="0">
                <a:solidFill>
                  <a:schemeClr val="bg1"/>
                </a:solidFill>
              </a:rPr>
              <a:t>, </a:t>
            </a:r>
            <a:r>
              <a:rPr lang="uk-UA" sz="3200" dirty="0" err="1" smtClean="0">
                <a:solidFill>
                  <a:schemeClr val="bg1"/>
                </a:solidFill>
              </a:rPr>
              <a:t>-лець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b="1" dirty="0" smtClean="0">
                <a:solidFill>
                  <a:schemeClr val="bg1"/>
                </a:solidFill>
              </a:rPr>
              <a:t>підстригтись (ся), </a:t>
            </a:r>
            <a:r>
              <a:rPr lang="uk-UA" sz="3200" dirty="0" err="1" smtClean="0">
                <a:solidFill>
                  <a:schemeClr val="bg1"/>
                </a:solidFill>
              </a:rPr>
              <a:t>-ижу</a:t>
            </a:r>
            <a:r>
              <a:rPr lang="uk-UA" sz="3200" dirty="0" smtClean="0">
                <a:solidFill>
                  <a:schemeClr val="bg1"/>
                </a:solidFill>
              </a:rPr>
              <a:t>(ся), </a:t>
            </a:r>
            <a:r>
              <a:rPr lang="uk-UA" sz="3200" dirty="0" err="1" smtClean="0">
                <a:solidFill>
                  <a:schemeClr val="bg1"/>
                </a:solidFill>
              </a:rPr>
              <a:t>-ижеш</a:t>
            </a:r>
            <a:r>
              <a:rPr lang="uk-UA" sz="3200" dirty="0" smtClean="0">
                <a:solidFill>
                  <a:schemeClr val="bg1"/>
                </a:solidFill>
              </a:rPr>
              <a:t>(ся),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 </a:t>
            </a:r>
            <a:r>
              <a:rPr lang="uk-UA" sz="3200" dirty="0" err="1" smtClean="0">
                <a:solidFill>
                  <a:schemeClr val="bg1"/>
                </a:solidFill>
              </a:rPr>
              <a:t>-ижемо</a:t>
            </a:r>
            <a:r>
              <a:rPr lang="uk-UA" sz="3200" dirty="0" smtClean="0">
                <a:solidFill>
                  <a:schemeClr val="bg1"/>
                </a:solidFill>
              </a:rPr>
              <a:t>(ся), </a:t>
            </a:r>
            <a:r>
              <a:rPr lang="uk-UA" sz="3200" dirty="0" err="1" smtClean="0">
                <a:solidFill>
                  <a:schemeClr val="bg1"/>
                </a:solidFill>
              </a:rPr>
              <a:t>-ижете</a:t>
            </a:r>
            <a:r>
              <a:rPr lang="uk-UA" sz="3200" dirty="0" smtClean="0">
                <a:solidFill>
                  <a:schemeClr val="bg1"/>
                </a:solidFill>
              </a:rPr>
              <a:t>(ся)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притулок,</a:t>
            </a:r>
            <a:r>
              <a:rPr lang="uk-UA" sz="3200" dirty="0" smtClean="0">
                <a:solidFill>
                  <a:schemeClr val="bg1"/>
                </a:solidFill>
              </a:rPr>
              <a:t> </a:t>
            </a:r>
            <a:r>
              <a:rPr lang="uk-UA" sz="3200" dirty="0" err="1" smtClean="0">
                <a:solidFill>
                  <a:schemeClr val="bg1"/>
                </a:solidFill>
              </a:rPr>
              <a:t>-лку</a:t>
            </a: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b="1" dirty="0" smtClean="0">
                <a:solidFill>
                  <a:schemeClr val="bg1"/>
                </a:solidFill>
              </a:rPr>
              <a:t>шоу</a:t>
            </a:r>
            <a:r>
              <a:rPr lang="uk-UA" sz="3200" dirty="0" smtClean="0">
                <a:solidFill>
                  <a:schemeClr val="bg1"/>
                </a:solidFill>
              </a:rPr>
              <a:t>, </a:t>
            </a:r>
            <a:r>
              <a:rPr lang="uk-UA" sz="3200" dirty="0" err="1" smtClean="0">
                <a:solidFill>
                  <a:schemeClr val="bg1"/>
                </a:solidFill>
              </a:rPr>
              <a:t>невідм</a:t>
            </a:r>
            <a:r>
              <a:rPr lang="uk-UA" sz="3200" dirty="0" smtClean="0">
                <a:solidFill>
                  <a:schemeClr val="bg1"/>
                </a:solidFill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</TotalTime>
  <Words>925</Words>
  <Application>Microsoft Office PowerPoint</Application>
  <PresentationFormat>Экран (4:3)</PresentationFormat>
  <Paragraphs>85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Cambria</vt:lpstr>
      <vt:lpstr>Rockwell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Словники медичної термінології</vt:lpstr>
      <vt:lpstr>1920-30- ті роки  </vt:lpstr>
      <vt:lpstr>1990-ті роки </vt:lpstr>
      <vt:lpstr>Значний внесок у розвиток медичної термінології зробила видавнича спілка «Словник» при Львівському державному університеті </vt:lpstr>
      <vt:lpstr>Цінність цього словника полягає : </vt:lpstr>
      <vt:lpstr>Інший словник за редакцією академіка М. П. Павловського, професора Л. І. Петруха й доцента І. М. Головка став не тільки словником, а й фундаментальною науковою працею.   Це «Українсько-латинсько-англійський медичний тлумачний словник», виданий «Спілкою»  1995 р. </vt:lpstr>
      <vt:lpstr>   1996 р. видавництвом «Наукова думка» було видано «Російсько-український словник медичної термінології» за редакцією доцента НМУ О. К. Усатенка</vt:lpstr>
      <vt:lpstr>Цінність словника полягає в кількох аспектах: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21</cp:revision>
  <dcterms:created xsi:type="dcterms:W3CDTF">2020-02-24T17:38:57Z</dcterms:created>
  <dcterms:modified xsi:type="dcterms:W3CDTF">2020-04-14T17:40:48Z</dcterms:modified>
</cp:coreProperties>
</file>