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497" r:id="rId2"/>
    <p:sldId id="345" r:id="rId3"/>
    <p:sldId id="342" r:id="rId4"/>
    <p:sldId id="503" r:id="rId5"/>
    <p:sldId id="504" r:id="rId6"/>
    <p:sldId id="505" r:id="rId7"/>
    <p:sldId id="321" r:id="rId8"/>
    <p:sldId id="291" r:id="rId9"/>
    <p:sldId id="447" r:id="rId10"/>
    <p:sldId id="446" r:id="rId11"/>
    <p:sldId id="368" r:id="rId12"/>
    <p:sldId id="309" r:id="rId13"/>
    <p:sldId id="502" r:id="rId14"/>
    <p:sldId id="450" r:id="rId15"/>
    <p:sldId id="515" r:id="rId16"/>
    <p:sldId id="316" r:id="rId17"/>
    <p:sldId id="528" r:id="rId18"/>
    <p:sldId id="529" r:id="rId19"/>
    <p:sldId id="310" r:id="rId20"/>
    <p:sldId id="517" r:id="rId21"/>
    <p:sldId id="519" r:id="rId22"/>
    <p:sldId id="518" r:id="rId23"/>
    <p:sldId id="506" r:id="rId24"/>
    <p:sldId id="507" r:id="rId25"/>
    <p:sldId id="508" r:id="rId26"/>
    <p:sldId id="509" r:id="rId27"/>
    <p:sldId id="510" r:id="rId28"/>
    <p:sldId id="511" r:id="rId29"/>
    <p:sldId id="512" r:id="rId30"/>
    <p:sldId id="513" r:id="rId31"/>
    <p:sldId id="514" r:id="rId32"/>
    <p:sldId id="312" r:id="rId33"/>
    <p:sldId id="535" r:id="rId34"/>
    <p:sldId id="536" r:id="rId35"/>
    <p:sldId id="537" r:id="rId36"/>
    <p:sldId id="534" r:id="rId37"/>
    <p:sldId id="336" r:id="rId38"/>
    <p:sldId id="313" r:id="rId39"/>
    <p:sldId id="451" r:id="rId40"/>
    <p:sldId id="335" r:id="rId41"/>
    <p:sldId id="544" r:id="rId42"/>
    <p:sldId id="501" r:id="rId43"/>
    <p:sldId id="462" r:id="rId44"/>
    <p:sldId id="553" r:id="rId45"/>
    <p:sldId id="463" r:id="rId46"/>
    <p:sldId id="546" r:id="rId47"/>
    <p:sldId id="516" r:id="rId48"/>
    <p:sldId id="545" r:id="rId49"/>
    <p:sldId id="547" r:id="rId50"/>
    <p:sldId id="548" r:id="rId51"/>
    <p:sldId id="549" r:id="rId52"/>
    <p:sldId id="457" r:id="rId53"/>
    <p:sldId id="458" r:id="rId54"/>
    <p:sldId id="531" r:id="rId55"/>
    <p:sldId id="533" r:id="rId56"/>
    <p:sldId id="532" r:id="rId57"/>
    <p:sldId id="452" r:id="rId58"/>
    <p:sldId id="459" r:id="rId59"/>
    <p:sldId id="461" r:id="rId60"/>
    <p:sldId id="460" r:id="rId61"/>
    <p:sldId id="464" r:id="rId62"/>
    <p:sldId id="455" r:id="rId63"/>
    <p:sldId id="466" r:id="rId64"/>
    <p:sldId id="550" r:id="rId65"/>
    <p:sldId id="465" r:id="rId66"/>
    <p:sldId id="551" r:id="rId67"/>
    <p:sldId id="542" r:id="rId68"/>
    <p:sldId id="467" r:id="rId69"/>
    <p:sldId id="552" r:id="rId70"/>
    <p:sldId id="543" r:id="rId71"/>
    <p:sldId id="471" r:id="rId72"/>
    <p:sldId id="523" r:id="rId73"/>
    <p:sldId id="524" r:id="rId74"/>
    <p:sldId id="525" r:id="rId75"/>
    <p:sldId id="526" r:id="rId76"/>
    <p:sldId id="527" r:id="rId77"/>
    <p:sldId id="538" r:id="rId78"/>
    <p:sldId id="539" r:id="rId79"/>
    <p:sldId id="521" r:id="rId80"/>
    <p:sldId id="541" r:id="rId81"/>
    <p:sldId id="540" r:id="rId82"/>
    <p:sldId id="522" r:id="rId83"/>
    <p:sldId id="476" r:id="rId84"/>
    <p:sldId id="477" r:id="rId85"/>
    <p:sldId id="530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9AE"/>
    <a:srgbClr val="6E6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86" autoAdjust="0"/>
  </p:normalViewPr>
  <p:slideViewPr>
    <p:cSldViewPr>
      <p:cViewPr varScale="1">
        <p:scale>
          <a:sx n="51" d="100"/>
          <a:sy n="51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>
        <p:scale>
          <a:sx n="120" d="100"/>
          <a:sy n="120" d="100"/>
        </p:scale>
        <p:origin x="-1380" y="16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59450-23EC-4F7B-B323-A1CC27BA00CB}" type="datetimeFigureOut">
              <a:rPr lang="uk-UA" smtClean="0"/>
              <a:pPr/>
              <a:t>31.10.2019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E0460-B5BE-4E3C-8B22-8F528D02D62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ТОРАКАЛЬНА РАДІОЛОГІЯ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Частина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5. </a:t>
            </a:r>
          </a:p>
          <a:p>
            <a:r>
              <a:rPr lang="ru-RU" sz="1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УСТАЛЕНІ ТЕРМІНИ</a:t>
            </a:r>
          </a:p>
          <a:p>
            <a:r>
              <a:rPr lang="ru-RU" sz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ІІ. </a:t>
            </a:r>
            <a:r>
              <a:rPr lang="ru-RU" sz="12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Радіологічна</a:t>
            </a:r>
            <a:r>
              <a:rPr lang="ru-RU" sz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  <a:r>
              <a:rPr lang="ru-RU" sz="12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патанатомія</a:t>
            </a:r>
            <a:r>
              <a:rPr lang="ru-RU" sz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</a:p>
          <a:p>
            <a:endParaRPr lang="uk-UA" dirty="0"/>
          </a:p>
          <a:p>
            <a:endParaRPr lang="uk-UA" dirty="0"/>
          </a:p>
          <a:p>
            <a:r>
              <a:rPr lang="uk-UA" i="1" dirty="0"/>
              <a:t>Проф. М. І. Пилипенко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EC31-F519-405D-B76F-57BAB2D35FF8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28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ts val="2700"/>
              </a:lnSpc>
              <a:spcBef>
                <a:spcPts val="0"/>
              </a:spcBef>
            </a:pPr>
            <a:r>
              <a:rPr lang="uk-UA" sz="1200" dirty="0">
                <a:solidFill>
                  <a:schemeClr val="bg1"/>
                </a:solidFill>
              </a:rPr>
              <a:t>ТЗ </a:t>
            </a:r>
            <a:r>
              <a:rPr lang="en-US" sz="1200" dirty="0">
                <a:solidFill>
                  <a:schemeClr val="bg1"/>
                </a:solidFill>
              </a:rPr>
              <a:t>КТ</a:t>
            </a:r>
            <a:r>
              <a:rPr lang="uk-UA" sz="1200" dirty="0" err="1">
                <a:solidFill>
                  <a:schemeClr val="bg1"/>
                </a:solidFill>
              </a:rPr>
              <a:t>-скан</a:t>
            </a:r>
            <a:r>
              <a:rPr lang="uk-UA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у </a:t>
            </a:r>
            <a:r>
              <a:rPr lang="en-US" sz="1200" dirty="0" err="1">
                <a:solidFill>
                  <a:schemeClr val="bg1"/>
                </a:solidFill>
              </a:rPr>
              <a:t>пацієнта</a:t>
            </a:r>
            <a:r>
              <a:rPr lang="en-US" sz="1200" dirty="0">
                <a:solidFill>
                  <a:schemeClr val="bg1"/>
                </a:solidFill>
              </a:rPr>
              <a:t> з </a:t>
            </a:r>
            <a:r>
              <a:rPr lang="en-US" sz="1200" dirty="0" err="1">
                <a:solidFill>
                  <a:schemeClr val="bg1"/>
                </a:solidFill>
              </a:rPr>
              <a:t>фолікулярн</a:t>
            </a:r>
            <a:r>
              <a:rPr lang="uk-UA" sz="1200" dirty="0" err="1">
                <a:solidFill>
                  <a:schemeClr val="bg1"/>
                </a:solidFill>
              </a:rPr>
              <a:t>им</a:t>
            </a:r>
            <a:r>
              <a:rPr lang="uk-UA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бронх</a:t>
            </a:r>
            <a:r>
              <a:rPr lang="uk-UA" sz="1200" dirty="0">
                <a:solidFill>
                  <a:schemeClr val="bg1"/>
                </a:solidFill>
              </a:rPr>
              <a:t>і</a:t>
            </a:r>
            <a:r>
              <a:rPr lang="en-US" sz="1200" dirty="0" err="1">
                <a:solidFill>
                  <a:schemeClr val="bg1"/>
                </a:solidFill>
              </a:rPr>
              <a:t>ол</a:t>
            </a:r>
            <a:r>
              <a:rPr lang="uk-UA" sz="1200" dirty="0">
                <a:solidFill>
                  <a:schemeClr val="bg1"/>
                </a:solidFill>
              </a:rPr>
              <a:t>і</a:t>
            </a:r>
            <a:r>
              <a:rPr lang="en-US" sz="1200" dirty="0">
                <a:solidFill>
                  <a:schemeClr val="bg1"/>
                </a:solidFill>
              </a:rPr>
              <a:t>т</a:t>
            </a:r>
            <a:r>
              <a:rPr lang="uk-UA" sz="1200" dirty="0">
                <a:solidFill>
                  <a:schemeClr val="bg1"/>
                </a:solidFill>
              </a:rPr>
              <a:t>ом </a:t>
            </a:r>
            <a:r>
              <a:rPr lang="en-US" sz="1200" dirty="0">
                <a:solidFill>
                  <a:schemeClr val="bg1"/>
                </a:solidFill>
              </a:rPr>
              <a:t>‒ </a:t>
            </a:r>
            <a:endParaRPr lang="uk-UA" sz="1200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uk-UA" sz="1200" dirty="0">
                <a:solidFill>
                  <a:schemeClr val="bg1"/>
                </a:solidFill>
              </a:rPr>
              <a:t>малі нечіткі </a:t>
            </a:r>
            <a:r>
              <a:rPr lang="en-US" sz="1200" dirty="0" err="1">
                <a:solidFill>
                  <a:schemeClr val="bg1"/>
                </a:solidFill>
              </a:rPr>
              <a:t>центрочаст</a:t>
            </a:r>
            <a:r>
              <a:rPr lang="uk-UA" sz="1200" dirty="0" err="1">
                <a:solidFill>
                  <a:schemeClr val="bg1"/>
                </a:solidFill>
              </a:rPr>
              <a:t>оч</a:t>
            </a:r>
            <a:r>
              <a:rPr lang="en-US" sz="1200" dirty="0" err="1">
                <a:solidFill>
                  <a:schemeClr val="bg1"/>
                </a:solidFill>
              </a:rPr>
              <a:t>кові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вузлики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endParaRPr lang="uk-UA" sz="1200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uk-UA" sz="1200" dirty="0">
                <a:solidFill>
                  <a:schemeClr val="bg1"/>
                </a:solidFill>
              </a:rPr>
              <a:t>Подекуди </a:t>
            </a:r>
            <a:r>
              <a:rPr lang="en-US" sz="1200" dirty="0">
                <a:solidFill>
                  <a:schemeClr val="bg1"/>
                </a:solidFill>
              </a:rPr>
              <a:t>(</a:t>
            </a:r>
            <a:r>
              <a:rPr lang="en-US" sz="1200" i="1" dirty="0" err="1">
                <a:solidFill>
                  <a:schemeClr val="bg1"/>
                </a:solidFill>
              </a:rPr>
              <a:t>стрілки</a:t>
            </a:r>
            <a:r>
              <a:rPr lang="en-US" sz="1200" dirty="0">
                <a:solidFill>
                  <a:schemeClr val="bg1"/>
                </a:solidFill>
              </a:rPr>
              <a:t>) </a:t>
            </a:r>
            <a:r>
              <a:rPr lang="en-US" sz="1200" dirty="0" err="1">
                <a:solidFill>
                  <a:schemeClr val="bg1"/>
                </a:solidFill>
              </a:rPr>
              <a:t>вони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оточ</a:t>
            </a:r>
            <a:r>
              <a:rPr lang="uk-UA" sz="1200" dirty="0" err="1">
                <a:solidFill>
                  <a:schemeClr val="bg1"/>
                </a:solidFill>
              </a:rPr>
              <a:t>ують</a:t>
            </a:r>
            <a:r>
              <a:rPr lang="uk-UA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розширені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центрочаст</a:t>
            </a:r>
            <a:r>
              <a:rPr lang="uk-UA" sz="1200" dirty="0" err="1">
                <a:solidFill>
                  <a:schemeClr val="bg1"/>
                </a:solidFill>
              </a:rPr>
              <a:t>оч</a:t>
            </a:r>
            <a:r>
              <a:rPr lang="en-US" sz="1200" dirty="0" err="1">
                <a:solidFill>
                  <a:schemeClr val="bg1"/>
                </a:solidFill>
              </a:rPr>
              <a:t>кові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бронхіол</a:t>
            </a:r>
            <a:r>
              <a:rPr lang="uk-UA" sz="1200" dirty="0">
                <a:solidFill>
                  <a:schemeClr val="bg1"/>
                </a:solidFill>
              </a:rPr>
              <a:t>и</a:t>
            </a:r>
            <a:r>
              <a:rPr lang="en-US" sz="1200" dirty="0"/>
              <a:t>.</a:t>
            </a:r>
            <a:endParaRPr lang="ru-RU"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30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ts val="2700"/>
              </a:lnSpc>
              <a:spcBef>
                <a:spcPts val="0"/>
              </a:spcBef>
            </a:pP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Гістологічн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ий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зраз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uk-UA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біопсії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легень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пацієнта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дифузн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панбронхіоліт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ом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Маленькі</a:t>
            </a:r>
            <a:r>
              <a:rPr lang="en-US" sz="12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міт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ь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вторинн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часточку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Перибронхіолярні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інфільтрати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2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велика</a:t>
            </a:r>
            <a:r>
              <a:rPr lang="en-US" sz="12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переважають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центрах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кількох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вторинних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часточок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Центрочаст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оч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кові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розширені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(Н-Е; 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en-US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10.)</a:t>
            </a:r>
            <a:endParaRPr lang="ru-RU"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31</a:t>
            </a:fld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Пневматоцелє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тонкостінний газонаповнений міхур в легені. Найбільш частими чинниками виникнення є гостра пневмонія, травма або аспірації газованої рідини і, зазвичай, минущі. Механізмом розвитку вважається поєднання некрозу паренхіми і утворення клапанної обструкції дихальних шляхів. На рентгенограмах і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КТ-сканах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має вигляд як круглий тонкостінний повітряний міхур в легені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39</a:t>
            </a:fld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стозний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тряний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прост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cystic air space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45</a:t>
            </a:fld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Міцетома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 Окремий утвір із переплутаних гіф, зазвичай,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Aspergillus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змішаних зі слизом, фібрином і клітинними уламками в порожнині від попереднього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фіброкавернозного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туберкульозу або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саркоїдозу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Порожнина також може бути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результатомсамої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аспергільозної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пневмонії. В порожнині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міцетома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 рухатися залежно від положення пацієнта і може проявлятися ознакою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повітряого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півмісяця (рис). На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 виявитися губчаста структура маси і осередки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кальцифікації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міцетомі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Синонімом є </a:t>
            </a:r>
            <a:r>
              <a:rPr lang="uk-UA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грибковй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м'яч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53</a:t>
            </a:fld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Псевдобляшка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легенева непрозорість, яка межує з вісцеральною плеврою, утворена злитими дрібними вузликами. Вона імітує зовнішній вигляд плевральної бляшки. Ця сутність зустрічається найчастіше при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саркоїдозі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(рис), силікозі 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пневмоконіозі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працівників вугільної промисловості.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54</a:t>
            </a:fld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Псевдобляшка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легенева непрозорість, яка межує з вісцеральною плеврою, утворена злитими дрібними вузликами. Вона імітує зовнішній вигляд плевральної бляшки. Ця сутність зустрічається найчастіше при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саркоїдозі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(рис), силікозі 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пневмоконіозі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працівників вугільної промисловості.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55</a:t>
            </a:fld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Псевдобляшка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легенева непрозорість, яка межує з вісцеральною плеврою, утворена злитими дрібними вузликами. Вона імітує зовнішній вигляд плевральної бляшки. Ця сутність зустрічається найчастіше при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саркоїдозі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(рис), силікозі і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пневмоконіозі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працівників вугільної промисловості.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56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Повітрчні</a:t>
            </a:r>
            <a:r>
              <a:rPr lang="uk-UA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простори заповнені продуктами хвороби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Олігемія</a:t>
            </a:r>
            <a:r>
              <a:rPr lang="en-US" b="1" dirty="0"/>
              <a:t> </a:t>
            </a:r>
            <a:r>
              <a:rPr lang="en-US" b="1" dirty="0" err="1"/>
              <a:t>лівої</a:t>
            </a:r>
            <a:r>
              <a:rPr lang="en-US" b="1" dirty="0"/>
              <a:t> </a:t>
            </a:r>
            <a:r>
              <a:rPr lang="en-US" b="1" dirty="0" err="1"/>
              <a:t>легені</a:t>
            </a:r>
            <a:r>
              <a:rPr lang="en-US" b="1" dirty="0"/>
              <a:t> </a:t>
            </a:r>
            <a:r>
              <a:rPr lang="uk-UA" b="1" dirty="0"/>
              <a:t>(стрілки)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57</a:t>
            </a:fld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(Image courtesy of Martha Warnock, MD, University of California, San Francisco.)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75</a:t>
            </a:fld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(Image courtesy of Martha Warnock, MD, University of California, San Francisco.)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76</a:t>
            </a:fld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(Image courtesy of Martha Warnock, MD, University of California, San Francisco.)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77</a:t>
            </a:fld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(Image courtesy of Martha Warnock, MD, University of California, San Francisco.)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78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22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Потовщені </a:t>
            </a:r>
            <a:r>
              <a:rPr lang="uk-UA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міжчасточкові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перегородки при набряку легенів. Гладкі потовщені </a:t>
            </a:r>
            <a:r>
              <a:rPr lang="uk-UA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інтерлобулярні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перегородки обмежовують </a:t>
            </a:r>
            <a:r>
              <a:rPr lang="uk-U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1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малі стрілки</a:t>
            </a:r>
            <a:r>
              <a:rPr lang="uk-U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численні вторинні легеневі часточки. Видимі часточки розрізняються за розміром частково через позицію часточок відносно площини сканування. Легеневі вени с (</a:t>
            </a:r>
            <a:r>
              <a:rPr lang="uk-UA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великі стрілки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в перегородках видно як дрібні круглі крапки або лінійні розгалужені тіні</a:t>
            </a:r>
            <a:r>
              <a:rPr lang="uk-U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..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23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Тонкозрізовий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пацієнта з правобічною карциномою легені показує гладкі потовщення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міжчасточкових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перегородок (маленькі стрілки) в правій верхній частці. Потовщення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перібронховаскулярного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інтерстіція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викликає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стовщиння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бронхів (велика стрілка). Правобічний плеврит. Ліва легеня здається нормальною.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24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Зріз легені з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лімфангітним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поширенням пухлини. Гладкі потовщення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перетинок (маленькі стрілки) і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перібронховаскулярного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інтерстиція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(велика стрілка).</a:t>
            </a:r>
            <a:endParaRPr lang="uk-UA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ТЗ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 рівні низу правої легені пацієнта з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саркоїдозом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Міждолькові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перетинки потовщені </a:t>
            </a:r>
          </a:p>
          <a:p>
            <a:pPr algn="ctr"/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 вузликами (стрілки).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26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Гістологічний зразок пацієнта з </a:t>
            </a:r>
            <a:r>
              <a:rPr lang="uk-UA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лімфангітним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поширенням пухлини ‒ вторинні легеневі часточки з вузликами пухлини (великі стрілки) </a:t>
            </a:r>
          </a:p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міжчасточкових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перетинках. Пухлина (маленька стрілка) в </a:t>
            </a:r>
            <a:r>
              <a:rPr lang="uk-UA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центродольовій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перибронховаскулярній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ділянці. (Г-Е; 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</a:t>
            </a:r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10.)</a:t>
            </a:r>
            <a:endParaRPr lang="uk-U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uk-UA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27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tx1"/>
            </a:gs>
            <a:gs pos="63000">
              <a:schemeClr val="tx1"/>
            </a:gs>
            <a:gs pos="100000">
              <a:schemeClr val="tx1"/>
            </a:gs>
            <a:gs pos="88000">
              <a:schemeClr val="tx1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BA6D-0804-40CE-ABF4-A2711544D5A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57298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Cyr" pitchFamily="34" charset="-52"/>
              </a:rPr>
              <a:t>ТОРАКАЛЬНА РАДІОЛОГІЯ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9144000" cy="3143272"/>
          </a:xfrm>
        </p:spPr>
        <p:txBody>
          <a:bodyPr>
            <a:normAutofit/>
          </a:bodyPr>
          <a:lstStyle/>
          <a:p>
            <a:endParaRPr lang="ru-RU" sz="44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50" endPos="85000" dir="5400000" sy="-100000" algn="bl" rotWithShape="0"/>
              </a:effectLst>
            </a:endParaRPr>
          </a:p>
          <a:p>
            <a:r>
              <a:rPr lang="ru-RU" sz="4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УСТАЛЕНІ ТЕРМІНИ</a:t>
            </a:r>
          </a:p>
          <a:p>
            <a:r>
              <a:rPr lang="ru-RU" sz="39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  <a:r>
              <a:rPr lang="ru-RU" sz="39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Радіологічна</a:t>
            </a:r>
            <a:r>
              <a:rPr lang="ru-RU" sz="39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  <a:r>
              <a:rPr lang="ru-RU" sz="39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патанатомія</a:t>
            </a:r>
            <a:r>
              <a:rPr lang="ru-RU" sz="39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00694" y="6488692"/>
            <a:ext cx="2389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>
                <a:solidFill>
                  <a:schemeClr val="bg1"/>
                </a:solidFill>
              </a:rPr>
              <a:t>Проф. М. І. Пилипенко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428604"/>
          </a:xfrm>
        </p:spPr>
        <p:txBody>
          <a:bodyPr>
            <a:noAutofit/>
          </a:bodyPr>
          <a:lstStyle/>
          <a:p>
            <a:r>
              <a:rPr lang="uk-UA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Лінійний ателектаз (</a:t>
            </a:r>
            <a:r>
              <a:rPr lang="uk-UA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linear</a:t>
            </a:r>
            <a:r>
              <a:rPr lang="uk-UA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uk-UA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atelectasis</a:t>
            </a:r>
            <a:r>
              <a:rPr lang="uk-UA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)</a:t>
            </a:r>
            <a:endParaRPr lang="ru-RU" sz="28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00791" y="4891109"/>
            <a:ext cx="9344791" cy="1966890"/>
          </a:xfrm>
        </p:spPr>
        <p:txBody>
          <a:bodyPr>
            <a:noAutofit/>
          </a:bodyPr>
          <a:lstStyle/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ділянка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субсегментарного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ателектаз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лінійно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конфігурацією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майже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поширюється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плеври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Розташований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зазвичай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горизонтально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іноді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косо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вертикальн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Товщина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ателектаз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знаходитися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діапазоні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кількох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міліметрів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ніж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user\Pictures\Лінійний ателектаз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408" y="357166"/>
            <a:ext cx="546867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19738"/>
            <a:ext cx="9144000" cy="1752600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розширення бронха в результаті його проксимальної закупорки слизом чи пухлиною (слизова пробка, інвазія раку) або при вродженій ваді (атрезія бронха). На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просвітку бронха виявляється вміст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м'якотканинної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щільності (слиз), але може бути інший за своїм складом вміст (напр., щільніший матеріал легеневого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аспергільоза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Pictures\Бронхоцеле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650085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-357214"/>
            <a:ext cx="8072494" cy="1143008"/>
          </a:xfrm>
        </p:spPr>
        <p:txBody>
          <a:bodyPr>
            <a:normAutofit/>
          </a:bodyPr>
          <a:lstStyle/>
          <a:p>
            <a:r>
              <a:rPr lang="uk-UA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Бронхоцеле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bronchocele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Pictures\Бронхоектази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0"/>
            <a:ext cx="564360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3"/>
            <a:ext cx="7772400" cy="571504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Бронхоектази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bronchiectasis</a:t>
            </a:r>
            <a:r>
              <a:rPr lang="uk-UA" sz="3600" b="1" dirty="0">
                <a:solidFill>
                  <a:srgbClr val="FF0000"/>
                </a:solidFill>
              </a:rPr>
              <a:t>)</a:t>
            </a:r>
            <a:endParaRPr lang="ru-RU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5500702"/>
            <a:ext cx="8715436" cy="1357322"/>
          </a:xfrm>
        </p:spPr>
        <p:txBody>
          <a:bodyPr>
            <a:normAutofit fontScale="77500" lnSpcReduction="20000"/>
          </a:bodyPr>
          <a:lstStyle/>
          <a:p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незворотні локальні або дифузні бронхіальні дилатації зазвичай в результаті хронічної запальної інфекції, проксимальної обструкції дихальних шляхів або вродженої бронхіальної аномалії.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3"/>
            <a:ext cx="7772400" cy="571504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Бронхоектази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bronchiectasis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4786322"/>
            <a:ext cx="8715436" cy="192882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Рентгенограма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хворого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кістозним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фіброзом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КТ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показує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бронхоектатичний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характер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кістозних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просторів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визнаний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їх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чіткими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стінками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зв'язком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проксимальними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розширеними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бронхами. Бронх,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розташований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площині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сканування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показує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ознаку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рядок 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перлин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стрілки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</a:p>
        </p:txBody>
      </p:sp>
      <p:pic>
        <p:nvPicPr>
          <p:cNvPr id="2050" name="Picture 2" descr="F:\КАФЕДРА\ЛЕКЦІЇ\06 Майстерня\01 В роботі\Торакльна радіологія\03 Глоссар Торак радиол\02 Поточне\Бронхоектаз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85794"/>
            <a:ext cx="8961592" cy="3815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Autofit/>
          </a:bodyPr>
          <a:lstStyle/>
          <a:p>
            <a:r>
              <a:rPr lang="uk-UA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Тракційний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бронхоектаз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uk-UA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traction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bronchiectasis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857364"/>
            <a:ext cx="4572000" cy="4357718"/>
          </a:xfrm>
        </p:spPr>
        <p:txBody>
          <a:bodyPr>
            <a:normAutofit/>
          </a:bodyPr>
          <a:lstStyle/>
          <a:p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Тракційний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бронхоектаз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визначає патологічну дилатацію бронха, викликану оточуючим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ретрактільним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легеневим фіброзом. 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 </a:t>
            </a:r>
            <a:endParaRPr lang="uk-UA" dirty="0">
              <a:solidFill>
                <a:schemeClr val="bg1"/>
              </a:solidFill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5106" name="Picture 2" descr="ретрактільн фіброз бронхектаз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285860"/>
            <a:ext cx="421484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857232"/>
            <a:ext cx="8643998" cy="5429288"/>
          </a:xfrm>
        </p:spPr>
        <p:txBody>
          <a:bodyPr>
            <a:normAutofit lnSpcReduction="10000"/>
          </a:bodyPr>
          <a:lstStyle/>
          <a:p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Морфологічні критерії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бронхоектазів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тонкозрізових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включають бронхіальну дилатацію, прилеглість до супроводжувальної артерії (ознака 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перстень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відсутність звужування бронхів в бік периферії легені та виявлення бронхів в 1 см від плеври.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Бронхоектази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класифікують як 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циліндричні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варикозні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кистозні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залежності від їх зовнішнього вигляду. Часто супроводжуються стовщенням стінки бронхів і заповненням їх просвітку слизом.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0694" y="857256"/>
            <a:ext cx="3643306" cy="5643578"/>
          </a:xfrm>
        </p:spPr>
        <p:txBody>
          <a:bodyPr>
            <a:normAutofit/>
          </a:bodyPr>
          <a:lstStyle/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Дилатація бронхіол від запального захворювання дихальних шляхів (потенційно оборотні) або фіброзу легені (необоротні). Розширені бронхіоли заповнені ексудатом і зі стовщеними стінками на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створюють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патерн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дерево-в-бруньках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або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центрочасточкові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вузлики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Pictures\Бронхіолоектази фіброзні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528641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0"/>
            <a:ext cx="8501122" cy="571480"/>
          </a:xfrm>
        </p:spPr>
        <p:txBody>
          <a:bodyPr>
            <a:noAutofit/>
          </a:bodyPr>
          <a:lstStyle/>
          <a:p>
            <a:r>
              <a:rPr lang="uk-UA" sz="40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Бронхіолоектази</a:t>
            </a:r>
            <a:r>
              <a:rPr lang="uk-UA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40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bronchiolectasis</a:t>
            </a:r>
            <a:r>
              <a:rPr lang="uk-UA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Autofit/>
          </a:bodyPr>
          <a:lstStyle/>
          <a:p>
            <a:r>
              <a:rPr lang="uk-UA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Тракційний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бронхіолоектаз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4000" dirty="0">
                <a:solidFill>
                  <a:schemeClr val="bg1"/>
                </a:solidFill>
              </a:rPr>
              <a:t>(</a:t>
            </a:r>
            <a:r>
              <a:rPr lang="uk-UA" sz="4000" dirty="0" err="1">
                <a:solidFill>
                  <a:schemeClr val="bg1"/>
                </a:solidFill>
              </a:rPr>
              <a:t>traction</a:t>
            </a:r>
            <a:r>
              <a:rPr lang="uk-UA" sz="4000" dirty="0">
                <a:solidFill>
                  <a:schemeClr val="bg1"/>
                </a:solidFill>
              </a:rPr>
              <a:t> </a:t>
            </a:r>
            <a:r>
              <a:rPr lang="uk-UA" sz="4000" dirty="0" err="1">
                <a:solidFill>
                  <a:schemeClr val="bg1"/>
                </a:solidFill>
              </a:rPr>
              <a:t>bronchiolectasis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857364"/>
            <a:ext cx="4286280" cy="4357718"/>
          </a:xfrm>
        </p:spPr>
        <p:txBody>
          <a:bodyPr>
            <a:normAutofit/>
          </a:bodyPr>
          <a:lstStyle/>
          <a:p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Тракційний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бронхіолоектаз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визначає патологічну дилатацію бронхіоли, викликану оточуючим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ретрактільним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легеневим фіброзом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 </a:t>
            </a:r>
            <a:endParaRPr lang="uk-UA" dirty="0">
              <a:solidFill>
                <a:schemeClr val="bg1"/>
              </a:solidFill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5106" name="Picture 2" descr="ретрактільн фіброз бронхектаз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285860"/>
            <a:ext cx="421484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chemeClr val="bg1"/>
                </a:solidFill>
              </a:rPr>
              <a:t>Бронхіолоектази</a:t>
            </a:r>
            <a:r>
              <a:rPr lang="uk-UA" sz="3600" b="1" dirty="0">
                <a:solidFill>
                  <a:schemeClr val="bg1"/>
                </a:solidFill>
              </a:rPr>
              <a:t> (</a:t>
            </a:r>
            <a:r>
              <a:rPr lang="uk-UA" sz="3600" b="1" dirty="0" err="1">
                <a:solidFill>
                  <a:schemeClr val="bg1"/>
                </a:solidFill>
              </a:rPr>
              <a:t>bronchiolectasis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8572560" cy="4610120"/>
          </a:xfrm>
        </p:spPr>
        <p:txBody>
          <a:bodyPr>
            <a:noAutofit/>
          </a:bodyPr>
          <a:lstStyle/>
          <a:p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Бронхіолоектази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‒ дилатація бронхіол </a:t>
            </a:r>
          </a:p>
          <a:p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 запального захворювання дихальних шляхів (потенційно оборотні) або, більш часто, фіброзу легені (необоротні). Розширені бронхіоли, заповнені ексудатом і зі стовщеними стінками, </a:t>
            </a:r>
          </a:p>
          <a:p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створюють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патерн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дерево-в-бруньках </a:t>
            </a:r>
          </a:p>
          <a:p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або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центрочасточкові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вузлики.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Тракційні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бронхіолоектази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мають вигляд невеликих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кістозних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або трубчастих повітряних просторів, пов'язаних з фіброзом легені</a:t>
            </a:r>
            <a:r>
              <a:rPr lang="uk-UA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7686" y="1142984"/>
            <a:ext cx="5000660" cy="5000660"/>
          </a:xfrm>
        </p:spPr>
        <p:txBody>
          <a:bodyPr>
            <a:noAutofit/>
          </a:bodyPr>
          <a:lstStyle/>
          <a:p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Звапнений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парабронхіальний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лімфовузол (наслідок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гістоплазми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чи туберкульозу) еродує сусідній бронх. </a:t>
            </a:r>
          </a:p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КТ-скані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виглядає </a:t>
            </a:r>
          </a:p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маленьким </a:t>
            </a:r>
          </a:p>
          <a:p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кальцифікованим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фокусом </a:t>
            </a:r>
          </a:p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безпосередній близькості від дихальних шляхів. Дистальні обструктивні зміни можуть включати ателектаз, слизову пробку і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бронхоектази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user\Pictures\Бронхоліт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214446"/>
            <a:ext cx="450059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208" y="0"/>
            <a:ext cx="2857552" cy="571479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Бронхоліт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8625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Аномалії повітряних просторів в легенях і механізми їх формування.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Хоча багато захворювань легень спричиняють аномалії, найбільш поширеним є один з наступних механізмів: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(1) оклюзії судин і ішемічний некроз,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(2) дилатація бронхів, (3) порушення пружності волокнистої мережі,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(4)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ремоделювання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архітектури легень і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ретрактильний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інтерстиціальний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фіброз, (5) невідомі або багатофакторні механізми.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а, b, c = прогресії в межах категорії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F:\КАФЕДРА\ЛЕКЦІЇ\04 Майстерня\03 В роботі\Торакльна радіологія\Глоссар Торак радиол\Повітряні простори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54" y="142852"/>
            <a:ext cx="835824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8" y="714381"/>
            <a:ext cx="7772400" cy="1000107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Септальн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стовщення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thickening 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357430"/>
            <a:ext cx="8643998" cy="307183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Патолог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чне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стовщення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ждолькової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перегородки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перегородок,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спричинене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набряком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тинною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нф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льтрац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єю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брозом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Може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бути 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вном</a:t>
            </a:r>
            <a:r>
              <a:rPr lang="en-US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рним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нер</a:t>
            </a:r>
            <a:r>
              <a:rPr lang="en-US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вном</a:t>
            </a:r>
            <a:r>
              <a:rPr lang="en-US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рним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вузлуватим</a:t>
            </a:r>
            <a:endParaRPr lang="uk-UA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643998" cy="642942"/>
          </a:xfrm>
        </p:spPr>
        <p:txBody>
          <a:bodyPr>
            <a:noAutofit/>
          </a:bodyPr>
          <a:lstStyle/>
          <a:p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Стовщення 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перетинок</a:t>
            </a:r>
            <a:b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interlobular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thickening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929718" cy="5357850"/>
          </a:xfrm>
        </p:spPr>
        <p:txBody>
          <a:bodyPr>
            <a:normAutofit fontScale="85000" lnSpcReduction="10000"/>
          </a:bodyPr>
          <a:lstStyle/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рентгенограмі мають вигляд тонких лінійній затемнення, злитих дистальним кінцем майже під прямим кутом з плеврою в бокових базальних відділах (лінії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Керлі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Зазвичай є ознакою лімфатичного поширення раку або набряку легенів. Лінії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Керлі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переважно розташовані у верхніх частках, 2-6 см довжини, виглядають радіальними тонкими лініями, орієнтованими на корені. В останні роки анатомічно описові терміни 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лінії перегородок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стовщення перегородок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отримали вжиток більший ніж 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лінії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uk-UA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рлі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високого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розрізнення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стовщені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перегородки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гладкими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вузловатими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допомогти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диференціальній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діагностиці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643998" cy="642942"/>
          </a:xfrm>
        </p:spPr>
        <p:txBody>
          <a:bodyPr>
            <a:noAutofit/>
          </a:bodyPr>
          <a:lstStyle/>
          <a:p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Стовщення 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перетинок 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interlobular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thickening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5357826"/>
            <a:ext cx="8929718" cy="1285884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високого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розрізнення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стовщені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перегородки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гладкими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вузловатими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допомогти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диференціальній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діагностиці</a:t>
            </a:r>
            <a:r>
              <a:rPr lang="ru-RU" dirty="0"/>
              <a:t>.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user\Pictures\Стовщен міждольк перетин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071547"/>
            <a:ext cx="7072362" cy="4357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9190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Потовщені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міжчасточкові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перетинки при набряку легенів. Гладкі потовщені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інтерлобулярні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перетинки обмежовують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малі стрілки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численні вторинні легеневі часточки. Видимі часточки розрізняються за розміром частково через позицію часточок відносно площини сканування. Легеневі вени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великі стрілки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в перетинках видно як дрібні круглі крапки або лінійні розгалужені тіні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307" y="917248"/>
            <a:ext cx="7577907" cy="394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4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071563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Стовщення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міжчасточкових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перетинок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(</a:t>
            </a:r>
            <a:r>
              <a:rPr lang="en-US" sz="2800" dirty="0">
                <a:solidFill>
                  <a:schemeClr val="bg1"/>
                </a:solidFill>
              </a:rPr>
              <a:t>interlobular </a:t>
            </a:r>
            <a:r>
              <a:rPr lang="en-US" sz="2800" dirty="0" err="1">
                <a:solidFill>
                  <a:schemeClr val="bg1"/>
                </a:solidFill>
              </a:rPr>
              <a:t>septal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thickening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)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955340"/>
            <a:ext cx="6082435" cy="397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4282" y="4929198"/>
            <a:ext cx="86439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ТЗ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КТ-скан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хворого на рак правої легені ‒ гладкі потовщення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перетинок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маленькі стрілки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в правій верхній частці. Потовщення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перибронховаскулярного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інтерстиція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викликає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стовщиння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бронхів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велика стрілка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 Правобічний плеврит. Ліва легеня здається нормальною. </a:t>
            </a:r>
          </a:p>
        </p:txBody>
      </p:sp>
      <p:sp>
        <p:nvSpPr>
          <p:cNvPr id="9" name="Title 4"/>
          <p:cNvSpPr>
            <a:spLocks noGrp="1"/>
          </p:cNvSpPr>
          <p:nvPr>
            <p:ph type="ctrTitle"/>
          </p:nvPr>
        </p:nvSpPr>
        <p:spPr>
          <a:xfrm>
            <a:off x="214282" y="0"/>
            <a:ext cx="8643998" cy="1071563"/>
          </a:xfrm>
        </p:spPr>
        <p:txBody>
          <a:bodyPr>
            <a:noAutofit/>
          </a:bodyPr>
          <a:lstStyle/>
          <a:p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Стовщення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перетинок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interlobular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thickening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0265" y="1000108"/>
            <a:ext cx="4643470" cy="474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4"/>
          <p:cNvSpPr>
            <a:spLocks noGrp="1"/>
          </p:cNvSpPr>
          <p:nvPr>
            <p:ph type="ctrTitle"/>
          </p:nvPr>
        </p:nvSpPr>
        <p:spPr>
          <a:xfrm>
            <a:off x="0" y="-142875"/>
            <a:ext cx="8929718" cy="1214438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Стовщення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перетинок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interlobular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thickening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455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Зріз легені з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лімфангітним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поширенням пухлини. Гладкі стовщення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перетинок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маленькі стрілки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і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перибронховаскулярного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інтерстиція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велика стрілка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9"/>
            <a:ext cx="464347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57752" y="1894352"/>
            <a:ext cx="4000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ТЗ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 рівні низу правої легені пацієнта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із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саркоїдозом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Міждолькові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перетинки потовщені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 вузликами (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12" name="Title 4"/>
          <p:cNvSpPr>
            <a:spLocks noGrp="1"/>
          </p:cNvSpPr>
          <p:nvPr>
            <p:ph type="ctrTitle"/>
          </p:nvPr>
        </p:nvSpPr>
        <p:spPr>
          <a:xfrm>
            <a:off x="214282" y="-142875"/>
            <a:ext cx="8715436" cy="1214438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Стовщення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перетинок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interlobular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thickening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214282" y="-16"/>
            <a:ext cx="8715436" cy="1214438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Стовщення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перетинок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interlobular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thickening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86314" y="1357298"/>
            <a:ext cx="40719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Гістологічний зразок пацієнта з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лімфангітним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поширенням пухлини ‒ вторинні легеневі часточки з вузликами пухлини (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 стрілки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міжчасточкових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перетинках. Пухлина (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маленька стрілка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центродольковій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перибронховаскулярній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ділянці. (Г-Е;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10.)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5"/>
            <a:ext cx="4601459" cy="516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вузлики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Centrilobular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nodules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4071966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785926"/>
            <a:ext cx="4357718" cy="4214842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Центродолькові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вузлики при алергійному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пневмоніті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ТЗ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КТ-скан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‒ малі нечіткі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центродолькові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вузлики, відокремлені від плевральної поверхні і щілини на кілька міліметрів. Вузлики виникають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центродолькових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бронхіол і виглядають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лобулярні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розетки (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85720" y="0"/>
            <a:ext cx="8572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вузлики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Centrilobular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nodules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57826"/>
            <a:ext cx="9144000" cy="157163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400" dirty="0">
                <a:solidFill>
                  <a:schemeClr val="bg1"/>
                </a:solidFill>
              </a:rPr>
              <a:t>Гістологічний зразок  того ж хворого ‒ нечіткі </a:t>
            </a:r>
            <a:r>
              <a:rPr lang="uk-UA" sz="2400" dirty="0" err="1">
                <a:solidFill>
                  <a:schemeClr val="bg1"/>
                </a:solidFill>
              </a:rPr>
              <a:t>перибронхіолярні</a:t>
            </a:r>
            <a:r>
              <a:rPr lang="uk-UA" sz="2400" dirty="0">
                <a:solidFill>
                  <a:schemeClr val="bg1"/>
                </a:solidFill>
              </a:rPr>
              <a:t> і альвеолярні інфільтрати (</a:t>
            </a:r>
            <a:r>
              <a:rPr lang="uk-UA" sz="2400" i="1" dirty="0">
                <a:solidFill>
                  <a:schemeClr val="bg1"/>
                </a:solidFill>
              </a:rPr>
              <a:t>великі стрілки</a:t>
            </a:r>
            <a:r>
              <a:rPr lang="uk-UA" sz="2400" dirty="0">
                <a:solidFill>
                  <a:schemeClr val="bg1"/>
                </a:solidFill>
              </a:rPr>
              <a:t>), поширені в центрі дольки. </a:t>
            </a:r>
            <a:r>
              <a:rPr lang="uk-UA" sz="2400" dirty="0" err="1">
                <a:solidFill>
                  <a:schemeClr val="bg1"/>
                </a:solidFill>
              </a:rPr>
              <a:t>Міждолькові</a:t>
            </a:r>
            <a:r>
              <a:rPr lang="uk-UA" sz="2400" dirty="0">
                <a:solidFill>
                  <a:schemeClr val="bg1"/>
                </a:solidFill>
              </a:rPr>
              <a:t> перетинки (</a:t>
            </a:r>
            <a:r>
              <a:rPr lang="uk-UA" sz="2400" i="1" dirty="0">
                <a:solidFill>
                  <a:schemeClr val="bg1"/>
                </a:solidFill>
              </a:rPr>
              <a:t>маленькі стрілки</a:t>
            </a:r>
            <a:r>
              <a:rPr lang="uk-UA" sz="2400" dirty="0">
                <a:solidFill>
                  <a:schemeClr val="bg1"/>
                </a:solidFill>
              </a:rPr>
              <a:t>) розмежують три часточки (збільшення</a:t>
            </a:r>
            <a:r>
              <a:rPr lang="uk-UA" sz="2400" dirty="0">
                <a:solidFill>
                  <a:schemeClr val="bg1"/>
                </a:solidFill>
                <a:sym typeface="Symbol"/>
              </a:rPr>
              <a:t></a:t>
            </a:r>
            <a:r>
              <a:rPr lang="uk-UA" sz="2400" dirty="0">
                <a:solidFill>
                  <a:schemeClr val="bg1"/>
                </a:solidFill>
              </a:rPr>
              <a:t>15.)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102" y="1085851"/>
            <a:ext cx="5384980" cy="42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Pictures\Ателектаз середн частки спр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642918"/>
            <a:ext cx="628654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5720" y="5429264"/>
            <a:ext cx="857256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Спадіння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єї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легені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механізмів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розсмоктування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дистальн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іше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обструкції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ендобронхіальн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новоутворен</a:t>
            </a:r>
            <a:r>
              <a:rPr lang="uk-UA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ня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4546" y="119698"/>
            <a:ext cx="5282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телектаз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atelectasis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-214346" y="0"/>
            <a:ext cx="93583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вузлики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Centrilobular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nodules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4" y="1428736"/>
            <a:ext cx="4000496" cy="3143272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Bef>
                <a:spcPts val="0"/>
              </a:spcBef>
            </a:pPr>
            <a:r>
              <a:rPr lang="uk-UA" sz="2800" dirty="0">
                <a:solidFill>
                  <a:schemeClr val="bg1"/>
                </a:solidFill>
              </a:rPr>
              <a:t>ТЗ </a:t>
            </a:r>
            <a:r>
              <a:rPr lang="en-US" sz="2800" dirty="0">
                <a:solidFill>
                  <a:schemeClr val="bg1"/>
                </a:solidFill>
              </a:rPr>
              <a:t>КТ</a:t>
            </a:r>
            <a:r>
              <a:rPr lang="uk-UA" sz="2800" dirty="0" err="1">
                <a:solidFill>
                  <a:schemeClr val="bg1"/>
                </a:solidFill>
              </a:rPr>
              <a:t>-скан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у </a:t>
            </a:r>
            <a:r>
              <a:rPr lang="en-US" sz="2800" dirty="0" err="1">
                <a:solidFill>
                  <a:schemeClr val="bg1"/>
                </a:solidFill>
              </a:rPr>
              <a:t>пацієнта</a:t>
            </a:r>
            <a:r>
              <a:rPr lang="en-US" sz="2800" dirty="0">
                <a:solidFill>
                  <a:schemeClr val="bg1"/>
                </a:solidFill>
              </a:rPr>
              <a:t> з </a:t>
            </a:r>
            <a:r>
              <a:rPr lang="en-US" sz="2800" dirty="0" err="1">
                <a:solidFill>
                  <a:schemeClr val="bg1"/>
                </a:solidFill>
              </a:rPr>
              <a:t>фолікулярн</a:t>
            </a:r>
            <a:r>
              <a:rPr lang="uk-UA" sz="2800" dirty="0" err="1">
                <a:solidFill>
                  <a:schemeClr val="bg1"/>
                </a:solidFill>
              </a:rPr>
              <a:t>им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бронх</a:t>
            </a:r>
            <a:r>
              <a:rPr lang="uk-UA" sz="2800" dirty="0">
                <a:solidFill>
                  <a:schemeClr val="bg1"/>
                </a:solidFill>
              </a:rPr>
              <a:t>і</a:t>
            </a:r>
            <a:r>
              <a:rPr lang="en-US" sz="2800" dirty="0" err="1">
                <a:solidFill>
                  <a:schemeClr val="bg1"/>
                </a:solidFill>
              </a:rPr>
              <a:t>ол</a:t>
            </a:r>
            <a:r>
              <a:rPr lang="uk-UA" sz="2800" dirty="0">
                <a:solidFill>
                  <a:schemeClr val="bg1"/>
                </a:solidFill>
              </a:rPr>
              <a:t>і</a:t>
            </a:r>
            <a:r>
              <a:rPr lang="en-US" sz="2800" dirty="0">
                <a:solidFill>
                  <a:schemeClr val="bg1"/>
                </a:solidFill>
              </a:rPr>
              <a:t>т</a:t>
            </a:r>
            <a:r>
              <a:rPr lang="uk-UA" sz="2800" dirty="0">
                <a:solidFill>
                  <a:schemeClr val="bg1"/>
                </a:solidFill>
              </a:rPr>
              <a:t>ом </a:t>
            </a:r>
            <a:r>
              <a:rPr lang="en-US" sz="2800" dirty="0">
                <a:solidFill>
                  <a:schemeClr val="bg1"/>
                </a:solidFill>
              </a:rPr>
              <a:t>‒ </a:t>
            </a:r>
            <a:endParaRPr lang="uk-UA" sz="2800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uk-UA" sz="2800" dirty="0">
                <a:solidFill>
                  <a:schemeClr val="bg1"/>
                </a:solidFill>
              </a:rPr>
              <a:t>малі нечіткі </a:t>
            </a:r>
            <a:r>
              <a:rPr lang="en-US" sz="2800" dirty="0" err="1">
                <a:solidFill>
                  <a:schemeClr val="bg1"/>
                </a:solidFill>
              </a:rPr>
              <a:t>центрочаст</a:t>
            </a:r>
            <a:r>
              <a:rPr lang="uk-UA" sz="2800" dirty="0" err="1">
                <a:solidFill>
                  <a:schemeClr val="bg1"/>
                </a:solidFill>
              </a:rPr>
              <a:t>оч</a:t>
            </a:r>
            <a:r>
              <a:rPr lang="en-US" sz="2800" dirty="0" err="1">
                <a:solidFill>
                  <a:schemeClr val="bg1"/>
                </a:solidFill>
              </a:rPr>
              <a:t>кові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вузлики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endParaRPr lang="uk-UA" sz="2800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uk-UA" sz="2800" dirty="0">
                <a:solidFill>
                  <a:schemeClr val="bg1"/>
                </a:solidFill>
              </a:rPr>
              <a:t>Подекуди 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i="1" dirty="0" err="1">
                <a:solidFill>
                  <a:schemeClr val="bg1"/>
                </a:solidFill>
              </a:rPr>
              <a:t>стрілки</a:t>
            </a:r>
            <a:r>
              <a:rPr lang="en-US" sz="2800" dirty="0">
                <a:solidFill>
                  <a:schemeClr val="bg1"/>
                </a:solidFill>
              </a:rPr>
              <a:t>) </a:t>
            </a:r>
            <a:r>
              <a:rPr lang="en-US" sz="2800" dirty="0" err="1">
                <a:solidFill>
                  <a:schemeClr val="bg1"/>
                </a:solidFill>
              </a:rPr>
              <a:t>вони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оточ</a:t>
            </a:r>
            <a:r>
              <a:rPr lang="uk-UA" sz="2800" dirty="0" err="1">
                <a:solidFill>
                  <a:schemeClr val="bg1"/>
                </a:solidFill>
              </a:rPr>
              <a:t>ують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розширені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центрочаст</a:t>
            </a:r>
            <a:r>
              <a:rPr lang="uk-UA" sz="2800" dirty="0" err="1">
                <a:solidFill>
                  <a:schemeClr val="bg1"/>
                </a:solidFill>
              </a:rPr>
              <a:t>оч</a:t>
            </a:r>
            <a:r>
              <a:rPr lang="en-US" sz="2800" dirty="0" err="1">
                <a:solidFill>
                  <a:schemeClr val="bg1"/>
                </a:solidFill>
              </a:rPr>
              <a:t>кові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бронхіол</a:t>
            </a:r>
            <a:r>
              <a:rPr lang="uk-UA" sz="2800" dirty="0">
                <a:solidFill>
                  <a:schemeClr val="bg1"/>
                </a:solidFill>
              </a:rPr>
              <a:t>и</a:t>
            </a:r>
            <a:r>
              <a:rPr lang="en-US" sz="2800" dirty="0"/>
              <a:t>.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776" y="1428736"/>
            <a:ext cx="496253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14282" y="1"/>
            <a:ext cx="86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вузлики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Centrilobular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nodules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4" y="1214422"/>
            <a:ext cx="4000496" cy="5214974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Bef>
                <a:spcPts val="0"/>
              </a:spcBef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Гістологічн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ий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зраз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біопсії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пацієнта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дифузн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панбронхіоліт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ом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Маленькі</a:t>
            </a:r>
            <a:r>
              <a:rPr lang="en-US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міт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ь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вторинн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часточку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Перибронхіолярні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інфільтрати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велика</a:t>
            </a:r>
            <a:r>
              <a:rPr lang="en-US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переважають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центрах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кількох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вторинних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часточок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Центрочаст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оч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кові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розширені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(Н-Е; 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10.)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492807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00108"/>
            <a:ext cx="9144000" cy="4500594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Характеризується розподілом уздовж або поруч з лімфатичними судинами легені. Напрямок лімфатичних судин пролягає вздовж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бронхо-васкулярних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пучків, в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перегородках, навколо великих легеневих вен і в плеврі; альвеоли не мають лімфатичних судин. На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КТ-сканах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патологічні відхилення уздовж шляху з легеневих лімфатичних судин, тобто в коренях, далі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периваскулярному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центрочастковому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інтерстиції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 в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перегородках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субплеврально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і є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перилімфатичним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розподілом. Цей розподіл зазвичай буває при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саркоїдозі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лімфангіїтному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поширенні раку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Перилімфатичний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розподіл </a:t>
            </a:r>
            <a:b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perilymphatic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distribution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Перилімфатичний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розподіл </a:t>
            </a:r>
            <a:b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perilymphatic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distribution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0" y="1285860"/>
            <a:ext cx="4572000" cy="5429288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КТ-скані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патологічні відхилення уздовж шляху </a:t>
            </a:r>
          </a:p>
          <a:p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 легеневих лімфатичних судин, тобто з коренів, далі по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периваскулярному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центрочастковому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інтерстиції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перетинках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субплеврально</a:t>
            </a:r>
            <a:endParaRPr lang="uk-UA" sz="2800" dirty="0"/>
          </a:p>
        </p:txBody>
      </p:sp>
      <p:pic>
        <p:nvPicPr>
          <p:cNvPr id="2050" name="Picture 2" descr="Перилімфатик розподі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430700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876"/>
            <a:ext cx="9144000" cy="85723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Перилобулярний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розподіл </a:t>
            </a:r>
            <a:b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perilobular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distribution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1285860"/>
            <a:ext cx="9144000" cy="5429288"/>
          </a:xfrm>
        </p:spPr>
        <p:txBody>
          <a:bodyPr>
            <a:normAutofit/>
          </a:bodyPr>
          <a:lstStyle/>
          <a:p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Перилобулярна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ділянка включає структури, які межують з периферією вторинної легеневої часточки. На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КТ-сканах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картина характеризується розподілом вздовж структур, які є межею легеневих часточок (тобто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міждолькові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перегородки, вісцеральна плевра і судини). Цей термін найчастіше використовується в контексті опису картини захворювань (наприклад,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перилобулярна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організація пневмонії), які уражають в основному поверхні вторинної легеневої часточки. Це може нагадувати невиразне потовщення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міжчасточкових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перетинок.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Перилобулярний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розподіл </a:t>
            </a:r>
            <a:b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perilobular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distribution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0" y="1785926"/>
            <a:ext cx="4572000" cy="3714776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Картина характеризується розподілом вздовж структур, які є межею легеневих часточок</a:t>
            </a:r>
            <a:endParaRPr lang="uk-UA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30306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62614"/>
            <a:ext cx="9144000" cy="17526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Повітряний міхур більше 1 см в діаметрі, різко обмежований тонкою стінкою товщиною не більш </a:t>
            </a:r>
          </a:p>
          <a:p>
            <a:pPr>
              <a:lnSpc>
                <a:spcPct val="70000"/>
              </a:lnSpc>
            </a:pPr>
            <a:r>
              <a:rPr lang="uk-UA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ніж 1 мм. Булла, зазвичай, супроводжується емфізематозними змінами в навколишній легені. 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user\Pictures\Булла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00042"/>
            <a:ext cx="607222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3207" y="1"/>
            <a:ext cx="3357586" cy="57148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Була (</a:t>
            </a: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bulla</a:t>
            </a:r>
            <a: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5000636"/>
            <a:ext cx="8715436" cy="1643074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Пухирі ‒ невеликі повітряні бульбашки під вісцеральною плеврою не більше 1 см в діаметрі. </a:t>
            </a:r>
          </a:p>
          <a:p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КТ-скані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пухир має вигляд тонкостінного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кістозного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повітряного простору, прилеглого до плеври. </a:t>
            </a:r>
            <a:endParaRPr lang="ru-RU" sz="20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69805"/>
            <a:ext cx="4657188" cy="358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6456" y="714356"/>
            <a:ext cx="3488160" cy="433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3207" y="357166"/>
            <a:ext cx="3357586" cy="571480"/>
          </a:xfrm>
        </p:spPr>
        <p:txBody>
          <a:bodyPr>
            <a:noAutofit/>
          </a:bodyPr>
          <a:lstStyle/>
          <a:p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Пухир (</a:t>
            </a:r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bleb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3207" y="1"/>
            <a:ext cx="3357586" cy="571480"/>
          </a:xfrm>
        </p:spPr>
        <p:txBody>
          <a:bodyPr>
            <a:noAutofit/>
          </a:bodyPr>
          <a:lstStyle/>
          <a:p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Кіста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cyst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C:\Users\user\Pictures\Кіста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57203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7752" y="928670"/>
            <a:ext cx="4286248" cy="4752996"/>
          </a:xfrm>
        </p:spPr>
        <p:txBody>
          <a:bodyPr>
            <a:noAutofit/>
          </a:bodyPr>
          <a:lstStyle/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Круглий обмежений простір в оточенні епітеліальних або фіброзних стінок змінної товщини. На знімку і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виглядає як кругле просвітлення з чіткою межею з нормальною легенею. Мають мінливої товщини стіни, але переважно тонкостінні </a:t>
            </a:r>
          </a:p>
          <a:p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(&gt; 2 мм). Не 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uk-UA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язані</a:t>
            </a:r>
            <a:r>
              <a:rPr lang="uk-UA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емфіземою, зазвичай містять повітря, але іноді рідину чи твердий матеріал.. 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1" y="4786322"/>
            <a:ext cx="8751155" cy="2071678"/>
          </a:xfrm>
        </p:spPr>
        <p:txBody>
          <a:bodyPr>
            <a:normAutofit fontScale="70000" lnSpcReduction="20000"/>
          </a:bodyPr>
          <a:lstStyle/>
          <a:p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Пневматоцелє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тонкостінний газонаповнений міхур в легені. Найбільш частими чинниками виникнення є гостра пневмонія, травма або аспірації газованої рідини. Зазвичай, минущі. Механізмом розвитку вважається поєднання некрозу паренхіми і утворення клапанної обструкції дихальних шляхів. На рентгенограмах і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КТ-сканах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має вигляд круглого тонкостінного повітряного міхура в легені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158" y="71414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Пневматоцелє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pneumatocele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671" y="785794"/>
            <a:ext cx="5313973" cy="39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4546" y="119698"/>
            <a:ext cx="5282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телектаз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atelectasis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КАФЕДРА\ЛЕКЦІЇ\06 Майстерня\01 В роботі\Торакльна радіологія\03 Глоссар Торак радиол\062 Ущільн дольове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781074"/>
            <a:ext cx="9163050" cy="6076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"/>
            <a:ext cx="7000924" cy="57148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Каверна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порожнина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cavity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9322" y="785794"/>
            <a:ext cx="3214678" cy="60007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Має вид просвітлення або площі малої щільності в межах консолідації легені, маси або вузлика. </a:t>
            </a:r>
          </a:p>
          <a:p>
            <a:pPr>
              <a:lnSpc>
                <a:spcPct val="800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разі розпаду консолідації продукт розпаду може евакуюватися через бронхи і залишити тільки тонкі стінки. Виникає порожнина,яка лише іноді може містити рідину. Не є синонімом 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абсцесу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КАФЕДРА\ЛЕКЦІЇ\06 Майстерня\01 В роботі\Торакльна радіологія\03 Глоссар Торак радиол\085 каверна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5678168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"/>
            <a:ext cx="7000924" cy="57148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Каверна (</a:t>
            </a:r>
            <a:r>
              <a:rPr lang="uk-U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cavity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00636"/>
            <a:ext cx="9144000" cy="164307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Має вид просвітлення або площі малої щільності в межах консолідації легені, маси або вузлика. У разі розпаду консолідації продукт розпаду може евакуюватися через бронхи і залишити тільки тонкі стінки. Виникає порожнина,яка лише іноді може містити рідину. Не є синонімом 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абсцесу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user\Pictures\Маса з порожниною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714356"/>
            <a:ext cx="571504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"/>
            <a:ext cx="7000924" cy="57148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Каверни (</a:t>
            </a:r>
            <a:r>
              <a:rPr lang="uk-U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cavity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14950"/>
            <a:ext cx="9144000" cy="100013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 фотографії патологічного зразка фіксованої легені пацієнта з туберкульозом ‒ безліч порожнин від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казеозного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некрозу (стрілки)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37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1"/>
            <a:ext cx="8429684" cy="571480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Псевдопорожнина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pseudocavity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143504" y="1000108"/>
            <a:ext cx="3786214" cy="4071966"/>
          </a:xfrm>
        </p:spPr>
        <p:txBody>
          <a:bodyPr>
            <a:noAutofit/>
          </a:bodyPr>
          <a:lstStyle/>
          <a:p>
            <a:r>
              <a:rPr lang="uk-UA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Псевдопорожнина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виглядає овальним або круглим осередком прозорості у вузликах, масах або ділянках консолідації. Репрезентує збережену паренхіму, нормальні чи </a:t>
            </a:r>
            <a:r>
              <a:rPr lang="uk-UA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ектазовані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бронхи або осередки емфіземи, а не кавітації. Ці </a:t>
            </a:r>
            <a:r>
              <a:rPr lang="uk-UA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псевдопорожнини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зазвичай мають розмір менше 1 см в діаметрі. Описані в пацієнтів з аденокарциномою (рис), </a:t>
            </a:r>
            <a:r>
              <a:rPr lang="uk-UA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бронхіолоальвеолярною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карциномою і доброякісними захворюваннями, такими як інфекційна пневмонія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endParaRPr lang="uk-UA" sz="1000" dirty="0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181105"/>
            <a:ext cx="4904486" cy="503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14380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Інфаркт легені (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pulmonary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infarct</a:t>
            </a:r>
            <a:r>
              <a:rPr lang="uk-U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8194" name="Picture 2" descr="F:\КАФЕДРА\ЛЕКЦІЇ\06 Майстерня\01 В роботі\Торакльна радіологія\03 Глоссар Торак радиол\Інфаркт легені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060" y="928670"/>
            <a:ext cx="7274278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439" y="2500306"/>
            <a:ext cx="8643998" cy="321471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Частина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периферичної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зони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легені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оточена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нкою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зної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товщини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заповнена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трям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нка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може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бути тонкою, як при л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мфоанг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оматоз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стовщеною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як при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опатичному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легеневому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броз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Синоніми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була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en-US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чарункова</a:t>
            </a:r>
            <a:r>
              <a:rPr lang="ru-RU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</a:t>
            </a:r>
            <a:r>
              <a:rPr lang="en-US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158" y="657035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стозний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тряний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прост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cystic air space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uk-UA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3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Лімфаденопатія (</a:t>
            </a:r>
            <a:r>
              <a:rPr lang="en-US" sz="4000" b="1" dirty="0">
                <a:solidFill>
                  <a:schemeClr val="bg1"/>
                </a:solidFill>
              </a:rPr>
              <a:t>l</a:t>
            </a:r>
            <a:r>
              <a:rPr lang="uk-UA" sz="4000" b="1" dirty="0" err="1">
                <a:solidFill>
                  <a:schemeClr val="bg1"/>
                </a:solidFill>
              </a:rPr>
              <a:t>ymphadenopathy</a:t>
            </a:r>
            <a:r>
              <a:rPr lang="uk-UA" sz="4000" b="1" dirty="0"/>
              <a:t>)</a:t>
            </a:r>
            <a:br>
              <a:rPr lang="uk-UA" sz="4000" dirty="0"/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8643998" cy="4929222"/>
          </a:xfrm>
        </p:spPr>
        <p:txBody>
          <a:bodyPr>
            <a:normAutofit fontScale="85000" lnSpcReduction="10000"/>
          </a:bodyPr>
          <a:lstStyle/>
          <a:p>
            <a:r>
              <a:rPr lang="uk-UA" dirty="0">
                <a:solidFill>
                  <a:schemeClr val="bg1"/>
                </a:solidFill>
              </a:rPr>
              <a:t>Лімфаденопатія  ‒ у загальному вжитку термін обмежується позначенням збільшення л/в з будь-якої причини. Терміни </a:t>
            </a:r>
            <a:r>
              <a:rPr lang="uk-UA" i="1" dirty="0">
                <a:solidFill>
                  <a:schemeClr val="bg1"/>
                </a:solidFill>
              </a:rPr>
              <a:t>збільшення л/в</a:t>
            </a:r>
            <a:r>
              <a:rPr lang="uk-UA" dirty="0">
                <a:solidFill>
                  <a:schemeClr val="bg1"/>
                </a:solidFill>
              </a:rPr>
              <a:t> (переважний) і </a:t>
            </a:r>
            <a:r>
              <a:rPr lang="uk-UA" i="1" dirty="0" err="1">
                <a:solidFill>
                  <a:schemeClr val="bg1"/>
                </a:solidFill>
              </a:rPr>
              <a:t>аденопатія</a:t>
            </a:r>
            <a:r>
              <a:rPr lang="uk-UA" dirty="0">
                <a:solidFill>
                  <a:schemeClr val="bg1"/>
                </a:solidFill>
              </a:rPr>
              <a:t> є синонімами. Існує широкий діапазон в розмірах нормальних л/в. Лімфовузли середостіння і воріт за даними </a:t>
            </a:r>
            <a:r>
              <a:rPr lang="uk-UA" dirty="0" err="1">
                <a:solidFill>
                  <a:schemeClr val="bg1"/>
                </a:solidFill>
              </a:rPr>
              <a:t>КT</a:t>
            </a:r>
            <a:r>
              <a:rPr lang="uk-UA" dirty="0">
                <a:solidFill>
                  <a:schemeClr val="bg1"/>
                </a:solidFill>
              </a:rPr>
              <a:t> мають розмір до 12 мм. Дещо довільні межі верхнього розміру норми ‒ 10 мм у короткому діаметрі для середостіння і 3 мм для більшості прикореневих вузлів</a:t>
            </a:r>
            <a:r>
              <a:rPr lang="uk-UA" dirty="0"/>
              <a:t>. </a:t>
            </a:r>
          </a:p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Розміри не дозволяють надійно розрізнити здорові </a:t>
            </a:r>
          </a:p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 уражені лімфовузли</a:t>
            </a: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3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Лімфаденопатія (</a:t>
            </a:r>
            <a:r>
              <a:rPr lang="en-US" sz="4000" b="1" dirty="0">
                <a:solidFill>
                  <a:schemeClr val="bg1"/>
                </a:solidFill>
              </a:rPr>
              <a:t>l</a:t>
            </a:r>
            <a:r>
              <a:rPr lang="uk-UA" sz="4000" b="1" dirty="0" err="1">
                <a:solidFill>
                  <a:schemeClr val="bg1"/>
                </a:solidFill>
              </a:rPr>
              <a:t>ymphadenopathy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57158" y="5929330"/>
            <a:ext cx="8429684" cy="642942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Лімфаденопатія збільшення лімфовузлів</a:t>
            </a:r>
          </a:p>
        </p:txBody>
      </p:sp>
      <p:pic>
        <p:nvPicPr>
          <p:cNvPr id="176130" name="Picture 2" descr="Лімфаденопатія середо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032" y="1343034"/>
            <a:ext cx="4093108" cy="444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3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Лімфаденопатія кореня </a:t>
            </a:r>
            <a:b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hilar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lymphadenopathy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КАФЕДРА\ЛЕКЦІЇ\06 Майстерня\01 В роботі\Торакльна радіологія\03 Глоссар Торак радиол\131Hilar Lymphadenopathy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3561" y="1536073"/>
            <a:ext cx="5376877" cy="5107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3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Лімфаденопатія кореня </a:t>
            </a:r>
            <a:b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hilar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lymphadenopathy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F:\КАФЕДРА\ЛЕКЦІЇ\06 Майстерня\01 В роботі\Торакльна радіологія\03 Глоссар Торак радиол\132 pair 131 CT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974" y="1571612"/>
            <a:ext cx="6516174" cy="48972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4546" y="119698"/>
            <a:ext cx="5282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телектаз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atelectasis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КАФЕДРА\ЛЕКЦІЇ\06 Майстерня\01 В роботі\Торакльна радіологія\03 Глоссар Торак радиол\063 Ущільн дольове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3" y="1007659"/>
            <a:ext cx="5381641" cy="5850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Лімфаденопатія  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lymphadenopathy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F:\КАФЕДРА\ЛЕКЦІЇ\06 Майстерня\01 В роботі\Торакльна радіологія\03 Глоссар Торак радиол\158 Лімфаденопатія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27144"/>
            <a:ext cx="8572500" cy="501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Лімфаденопатія  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lymphadenopathy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F:\КАФЕДРА\ЛЕКЦІЇ\06 Майстерня\01 В роботі\Торакльна радіологія\03 Глоссар Торак радиол\159 Лімфаденопатія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785" y="1491615"/>
            <a:ext cx="8955215" cy="3937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142876"/>
            <a:ext cx="8643998" cy="928670"/>
          </a:xfrm>
        </p:spPr>
        <p:txBody>
          <a:bodyPr>
            <a:noAutofit/>
          </a:bodyPr>
          <a:lstStyle/>
          <a:p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Міцетома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mycetoma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F:\КАФЕДРА\ЛЕКЦІЇ\04 Майстерня\03 В роботі\Торакльна радіологія\Глоссар Торак радиол\Рисунки\40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00108"/>
            <a:ext cx="5572164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142876"/>
            <a:ext cx="8643998" cy="928670"/>
          </a:xfrm>
        </p:spPr>
        <p:txBody>
          <a:bodyPr>
            <a:noAutofit/>
          </a:bodyPr>
          <a:lstStyle/>
          <a:p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Міцетома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mycetoma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034" y="1305342"/>
            <a:ext cx="83582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Міцетома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— окремий утвір із переплутаних гіф, зазвичай,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Aspergillus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змішаних зі слизом, фібрином і клітинними уламками в порожнині від попереднього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фіброкавернозного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туберкульозу або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саркоїдозу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Порожнина також може бути результатом самої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аспергільозної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пневмонії. </a:t>
            </a:r>
          </a:p>
          <a:p>
            <a:pPr>
              <a:defRPr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порожнині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міцетома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може рухатися залежно від положення пацієнта і проявлятися ознакою 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повітряний півмісяць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На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інколи виявляється губчаста структура маси і осередки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звапнення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Синонім 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—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грибковй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м'яч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142876"/>
            <a:ext cx="8643998" cy="928670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Плевральна бляшка 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pleural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plaque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uk-UA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плевральна бляш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000108"/>
            <a:ext cx="4143404" cy="536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142876"/>
            <a:ext cx="8643998" cy="928670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Плевральна бляшка 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pleural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plaque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uk-UA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1000108"/>
            <a:ext cx="87154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Плевральна бляшка являє собою майже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безклітинний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фіброзно-гіаліновий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утвір, що виникає переважно на поверхні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парієтальної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плеври, переважно на діафрагмі і зісподу ребер. Бляшки зазвичай є наслідком попереднього (принаймні, 15 років тому) впливу азбесту. На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рентгензнімках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КТ-сканах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бляшки мають вигляд добре відмежованої ділянки плоского або вузлового потовщення плеври, підвищеного над рівнем інтактної плеври. Часто містять </a:t>
            </a:r>
            <a:r>
              <a:rPr lang="uk-UA" sz="2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кальцифікації</a:t>
            </a:r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Їх розмір варіює </a:t>
            </a:r>
          </a:p>
          <a:p>
            <a:pPr algn="ctr"/>
            <a:r>
              <a:rPr lang="uk-UA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від 1 до біля 5 см в діаметрі. При проекції на легеневе поле на рентгенограмі бляшка може імітувати легеневий вузлик.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142876"/>
            <a:ext cx="8643998" cy="928670"/>
          </a:xfrm>
        </p:spPr>
        <p:txBody>
          <a:bodyPr>
            <a:noAutofit/>
          </a:bodyPr>
          <a:lstStyle/>
          <a:p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Псевдобляшка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pseudoplaque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026" name="Picture 10" descr="псевдобляш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214422"/>
            <a:ext cx="421930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32" y="1120676"/>
            <a:ext cx="47863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Псевдобляшка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легенева непрозорість, яка межує з вісцеральною плеврою, утворена злитими дрібними вузликами. </a:t>
            </a:r>
          </a:p>
          <a:p>
            <a:pPr>
              <a:defRPr/>
            </a:pP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Вона імітує зовнішній вигляд плевральної бляшки. Ця сутність зустрічається найчастіше при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саркоїдозі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силікозі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пневмоконіозі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працівників вугільної промисловості.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Олігемія легені (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oligemia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uk-UA" sz="4000" b="1" dirty="0"/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0759" y="1071546"/>
            <a:ext cx="2964677" cy="5286412"/>
          </a:xfrm>
        </p:spPr>
        <p:txBody>
          <a:bodyPr>
            <a:normAutofit fontScale="85000" lnSpcReduction="10000"/>
          </a:bodyPr>
          <a:lstStyle/>
          <a:p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Олігемія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–зниження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об'єму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кровотоку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Найбільш часто це зниження регіональне, але іноді загальне. Проявляється регіональним або поширеним зменшенням розміру і числа легеневих судин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63666"/>
            <a:ext cx="5783083" cy="407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5357826"/>
            <a:ext cx="4754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Олігемія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лівої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легені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(стрілки)</a:t>
            </a:r>
            <a:endParaRPr lang="uk-UA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Перерозподіл легеневого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кровотоку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pulmonary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blood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redistribution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chemeClr val="bg1"/>
                </a:solidFill>
              </a:rPr>
              <a:t>Перерозподіл легеневого </a:t>
            </a:r>
            <a:r>
              <a:rPr lang="uk-UA" dirty="0" err="1">
                <a:solidFill>
                  <a:schemeClr val="bg1"/>
                </a:solidFill>
              </a:rPr>
              <a:t>кровотоку</a:t>
            </a:r>
            <a:r>
              <a:rPr lang="uk-UA" b="1" dirty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– будь-яке відхилення нормального розподілу </a:t>
            </a:r>
            <a:r>
              <a:rPr lang="uk-UA" dirty="0" err="1">
                <a:solidFill>
                  <a:schemeClr val="bg1"/>
                </a:solidFill>
              </a:rPr>
              <a:t>кровотоку</a:t>
            </a:r>
            <a:r>
              <a:rPr lang="uk-UA" dirty="0">
                <a:solidFill>
                  <a:schemeClr val="bg1"/>
                </a:solidFill>
              </a:rPr>
              <a:t> в легенях, зумовлене збільшенням легеневого судинного опору будь-де в легеневому судинному руслі. Легеневий перерозподіл </a:t>
            </a:r>
            <a:r>
              <a:rPr lang="uk-UA" dirty="0" err="1">
                <a:solidFill>
                  <a:schemeClr val="bg1"/>
                </a:solidFill>
              </a:rPr>
              <a:t>кровотоку</a:t>
            </a:r>
            <a:r>
              <a:rPr lang="uk-UA" dirty="0">
                <a:solidFill>
                  <a:schemeClr val="bg1"/>
                </a:solidFill>
              </a:rPr>
              <a:t> проявляється у зменшенні розміру та/або кількості видимих легеневих судин в одному або кількох ділянках легенів (рис), з відповідним збільшенням кількості та/або розміру легеневих судин в інших частинах легень. Відхилення </a:t>
            </a:r>
            <a:r>
              <a:rPr lang="uk-UA" dirty="0" err="1">
                <a:solidFill>
                  <a:schemeClr val="bg1"/>
                </a:solidFill>
              </a:rPr>
              <a:t>кровотоку</a:t>
            </a:r>
            <a:r>
              <a:rPr lang="uk-UA" dirty="0">
                <a:solidFill>
                  <a:schemeClr val="bg1"/>
                </a:solidFill>
              </a:rPr>
              <a:t> у верхній частці пацієнтів з хворобою </a:t>
            </a:r>
            <a:r>
              <a:rPr lang="uk-UA" dirty="0" err="1">
                <a:solidFill>
                  <a:schemeClr val="bg1"/>
                </a:solidFill>
              </a:rPr>
              <a:t>мітрального</a:t>
            </a:r>
            <a:r>
              <a:rPr lang="uk-UA" dirty="0">
                <a:solidFill>
                  <a:schemeClr val="bg1"/>
                </a:solidFill>
              </a:rPr>
              <a:t> клапана є </a:t>
            </a:r>
            <a:r>
              <a:rPr lang="uk-UA" dirty="0" err="1">
                <a:solidFill>
                  <a:schemeClr val="bg1"/>
                </a:solidFill>
              </a:rPr>
              <a:t>архетиповим</a:t>
            </a:r>
            <a:r>
              <a:rPr lang="uk-UA" dirty="0">
                <a:solidFill>
                  <a:schemeClr val="bg1"/>
                </a:solidFill>
              </a:rPr>
              <a:t> прикладом перерозподілу.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Перерозподіл легеневого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кровотоку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pulmonary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blood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redistribution</a:t>
            </a:r>
            <a:r>
              <a:rPr lang="uk-U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851" y="1285883"/>
            <a:ext cx="5141917" cy="537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4546" y="119698"/>
            <a:ext cx="5282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телектаз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atelectasis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F:\КАФЕДРА\ЛЕКЦІЇ\06 Майстерня\01 В роботі\Торакльна радіологія\03 Глоссар Торак радиол\065 Ателектаз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785794"/>
            <a:ext cx="5643602" cy="5947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3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solidFill>
                  <a:schemeClr val="bg1"/>
                </a:solidFill>
              </a:rPr>
              <a:t>Пневмомедіастінум</a:t>
            </a:r>
            <a:r>
              <a:rPr lang="uk-UA" sz="4000" b="1" dirty="0">
                <a:solidFill>
                  <a:schemeClr val="bg1"/>
                </a:solidFill>
              </a:rPr>
              <a:t> (</a:t>
            </a:r>
            <a:r>
              <a:rPr lang="uk-UA" sz="4000" b="1" dirty="0" err="1">
                <a:solidFill>
                  <a:schemeClr val="bg1"/>
                </a:solidFill>
              </a:rPr>
              <a:t>pneumomediastinum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643998" cy="50006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Пневмомедіастінум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наявність газу в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медіастинальних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тканинах за межами стравоходу і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трахео-бронхіального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дерева. Може виникнути в результаті спонтанного розриву альвеол з подальшим проходженням повітря уздовж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бронхо-васкулярного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інтерстиція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середостіння.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Пневмомедіастінум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асоціюється передусім з історією астми, сильний кашлем або штучної вентиляції. На рентгенограмах має вигляд прозорих смуг, в основному орієнтованих вертикально (рис). Деякі з цих смуг можуть облямовувати судини і головні бронхи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3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solidFill>
                  <a:schemeClr val="bg1"/>
                </a:solidFill>
              </a:rPr>
              <a:t>Пневмомедіастінум</a:t>
            </a:r>
            <a:r>
              <a:rPr lang="uk-UA" sz="4000" b="1" dirty="0">
                <a:solidFill>
                  <a:schemeClr val="bg1"/>
                </a:solidFill>
              </a:rPr>
              <a:t> (</a:t>
            </a:r>
            <a:r>
              <a:rPr lang="uk-UA" sz="4000" b="1" dirty="0" err="1">
                <a:solidFill>
                  <a:schemeClr val="bg1"/>
                </a:solidFill>
              </a:rPr>
              <a:t>pneumomediastinum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1250" name="Picture 5" descr="Пневмомедіастін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8" y="1285324"/>
            <a:ext cx="5610242" cy="521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solidFill>
                  <a:schemeClr val="bg1"/>
                </a:solidFill>
              </a:rPr>
              <a:t>Пневмоперикардіум</a:t>
            </a:r>
            <a:r>
              <a:rPr lang="uk-UA" sz="4000" b="1" dirty="0">
                <a:solidFill>
                  <a:schemeClr val="bg1"/>
                </a:solidFill>
              </a:rPr>
              <a:t> (</a:t>
            </a:r>
            <a:r>
              <a:rPr lang="uk-UA" sz="4000" b="1" dirty="0" err="1">
                <a:solidFill>
                  <a:schemeClr val="bg1"/>
                </a:solidFill>
              </a:rPr>
              <a:t>pneumopericardium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 descr="пневмоперикард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85860"/>
            <a:ext cx="607223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solidFill>
                  <a:schemeClr val="bg1"/>
                </a:solidFill>
              </a:rPr>
              <a:t>Пневмоперикардіум</a:t>
            </a:r>
            <a:r>
              <a:rPr lang="uk-UA" sz="4000" b="1" dirty="0">
                <a:solidFill>
                  <a:schemeClr val="bg1"/>
                </a:solidFill>
              </a:rPr>
              <a:t> (</a:t>
            </a:r>
            <a:r>
              <a:rPr lang="uk-UA" sz="4000" b="1" dirty="0" err="1">
                <a:solidFill>
                  <a:schemeClr val="bg1"/>
                </a:solidFill>
              </a:rPr>
              <a:t>pneumopericardium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571612"/>
            <a:ext cx="8643998" cy="4929222"/>
          </a:xfrm>
        </p:spPr>
        <p:txBody>
          <a:bodyPr>
            <a:normAutofit/>
          </a:bodyPr>
          <a:lstStyle/>
          <a:p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Пневмоперикардіум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наявність газу в порожнині перикарда. Причина у дорослих зазвичай має ятрогенне походження (часто хірургічне). На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рентгеногамах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КТ-сканах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повітря в перикардіальній порожнині зазвичай легко диференціюється від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пневмомедіастінума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оскільки прозорість, викликана повітрям, не поширюється за межі перикарда.</a:t>
            </a: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8" y="357191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Пневмоторакс (</a:t>
            </a:r>
            <a:r>
              <a:rPr lang="uk-UA" sz="4000" b="1" dirty="0" err="1">
                <a:solidFill>
                  <a:schemeClr val="bg1"/>
                </a:solidFill>
              </a:rPr>
              <a:t>pneumothorax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uk-UA" dirty="0">
                <a:solidFill>
                  <a:schemeClr val="bg1"/>
                </a:solidFill>
              </a:rPr>
              <a:t>Пневмоторакс – наявність газу в плевральній порожнині. Класифікується на: </a:t>
            </a:r>
            <a:r>
              <a:rPr lang="uk-UA" i="1" dirty="0">
                <a:solidFill>
                  <a:schemeClr val="bg1"/>
                </a:solidFill>
              </a:rPr>
              <a:t>спонтанний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i="1" dirty="0">
                <a:solidFill>
                  <a:schemeClr val="bg1"/>
                </a:solidFill>
              </a:rPr>
              <a:t>травматичний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i="1" dirty="0">
                <a:solidFill>
                  <a:schemeClr val="bg1"/>
                </a:solidFill>
              </a:rPr>
              <a:t>діагностичний</a:t>
            </a:r>
            <a:r>
              <a:rPr lang="uk-UA" dirty="0">
                <a:solidFill>
                  <a:schemeClr val="bg1"/>
                </a:solidFill>
              </a:rPr>
              <a:t> і </a:t>
            </a:r>
            <a:r>
              <a:rPr lang="uk-UA" i="1" dirty="0">
                <a:solidFill>
                  <a:schemeClr val="bg1"/>
                </a:solidFill>
              </a:rPr>
              <a:t>напружений</a:t>
            </a:r>
            <a:r>
              <a:rPr lang="uk-UA" dirty="0">
                <a:solidFill>
                  <a:schemeClr val="bg1"/>
                </a:solidFill>
              </a:rPr>
              <a:t>. Напружений пневмоторакс – це накопичення </a:t>
            </a:r>
            <a:r>
              <a:rPr lang="uk-UA" dirty="0" err="1">
                <a:solidFill>
                  <a:schemeClr val="bg1"/>
                </a:solidFill>
              </a:rPr>
              <a:t>внутріплеврального</a:t>
            </a:r>
            <a:r>
              <a:rPr lang="uk-UA" dirty="0">
                <a:solidFill>
                  <a:schemeClr val="bg1"/>
                </a:solidFill>
              </a:rPr>
              <a:t> газу під тиском. У цій ситуації </a:t>
            </a:r>
            <a:r>
              <a:rPr lang="uk-UA" dirty="0" err="1">
                <a:solidFill>
                  <a:schemeClr val="bg1"/>
                </a:solidFill>
              </a:rPr>
              <a:t>іпсилатеральна</a:t>
            </a:r>
            <a:r>
              <a:rPr lang="uk-UA" dirty="0">
                <a:solidFill>
                  <a:schemeClr val="bg1"/>
                </a:solidFill>
              </a:rPr>
              <a:t> легеня буде стиснута.. На рентгенограмах грудної клітки видно кромку вісцеральної плеври (рис), якщо пневмоторакс не надто малий або край плеври не дотичний до струменя ікс-променів. Напружений пневмоторакс може супроводжуватися значним зсувом середостіння в протилежний бік  і/або зміщенням купола діафрагми униз. Деякі зрушення можуть відбуватися і без напруги, оскільки тиск в плевральній порожнині при пневмотораксі стає атмосферним, тоді як тиск в </a:t>
            </a:r>
            <a:r>
              <a:rPr lang="uk-UA" dirty="0" err="1">
                <a:solidFill>
                  <a:schemeClr val="bg1"/>
                </a:solidFill>
              </a:rPr>
              <a:t>контралатеральній</a:t>
            </a:r>
            <a:r>
              <a:rPr lang="uk-UA" dirty="0">
                <a:solidFill>
                  <a:schemeClr val="bg1"/>
                </a:solidFill>
              </a:rPr>
              <a:t> плевральній порожнині залишається негативним.</a:t>
            </a: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8" y="142852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Пневмоторакс (</a:t>
            </a:r>
            <a:r>
              <a:rPr lang="uk-UA" sz="4000" b="1" dirty="0" err="1">
                <a:solidFill>
                  <a:schemeClr val="bg1"/>
                </a:solidFill>
              </a:rPr>
              <a:t>pneumothorax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G:\Майстерня\03 Глоссар Торак радиол\091 пневмоторакс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243" y="857232"/>
            <a:ext cx="5661513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8" y="142852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Пневмоторакс (</a:t>
            </a:r>
            <a:r>
              <a:rPr lang="uk-UA" sz="4000" b="1" dirty="0" err="1">
                <a:solidFill>
                  <a:schemeClr val="bg1"/>
                </a:solidFill>
              </a:rPr>
              <a:t>pneumothorax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6253483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24-річний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чоловік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після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ДТП</a:t>
            </a:r>
            <a:endParaRPr lang="uk-UA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F:\КАФЕДРА\ЛЕКЦІЇ\06 Майстерня\01 В роботі\Торакльна радіологія\03 Глоссар Торак радиол\Tension Pneumothor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573" y="867220"/>
            <a:ext cx="4830853" cy="5123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8" y="357191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Пневмоторакс (</a:t>
            </a:r>
            <a:r>
              <a:rPr lang="uk-UA" sz="4000" b="1" dirty="0" err="1">
                <a:solidFill>
                  <a:schemeClr val="bg1"/>
                </a:solidFill>
              </a:rPr>
              <a:t>pneumothorax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026" y="1142984"/>
            <a:ext cx="5038742" cy="518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Плевральний випіт (</a:t>
            </a:r>
            <a:r>
              <a:rPr lang="en-U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pleural effusion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G:\Майстерня\03 Глоссар Торак радиол\090 плевр випіт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922" y="1071546"/>
            <a:ext cx="6482998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Плевральний випіт (</a:t>
            </a:r>
            <a:r>
              <a:rPr lang="en-U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pleural effusion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F:\КАФЕДРА\ЛЕКЦІЇ\06 Майстерня\01 В роботі\Торакльна радіологія\03 Глоссар Торак радиол\Tub Pleural Effusion 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474" y="1576586"/>
            <a:ext cx="8725243" cy="4424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928670"/>
            <a:ext cx="8643998" cy="5786478"/>
          </a:xfrm>
        </p:spPr>
        <p:txBody>
          <a:bodyPr>
            <a:normAutofit fontScale="92500"/>
          </a:bodyPr>
          <a:lstStyle/>
          <a:p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асто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використовується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синонім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колапс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нарівні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ателектаз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особливо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коли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супроводжується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явним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збільшенням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щільності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Зниження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єму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викликає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затемнення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рентгенографія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збільшення щільності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(КТ)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ураженої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легені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 її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частини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Ателектаз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викликає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аномальн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зміщення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щилин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бронхів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судин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діафрагми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серця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середостіння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Ателектаз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може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бути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легені,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частк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сегмента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субсегмента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Ураження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кваліфікується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таки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дескриптор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ами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як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лінійн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ий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диско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їдний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пластин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оподібний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4546" y="119698"/>
            <a:ext cx="5282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телектаз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atelectasis</a:t>
            </a: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36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Прогресивний масивний фіброз (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progressive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massive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fibrosis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851" y="1309693"/>
            <a:ext cx="5427669" cy="5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Прогресивний масивний фіброз (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progressive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massive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fibrosis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Цей стан є повільно зростаючою конгломерацією пилових частинок і відкладом колагену в осіб (в основному працівників вугільної промисловості), що піддаються масивній дії мінерального пилу. На знімку процес виглядає двостороннім переважно у верхніх частках ураженням, схожим на масу,. Фонова вузликова непрозорість відображає супутній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пневмоконіоз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 або без емфізематозної руйнації суміжно до масивного фіброзу. Подібні ураження іноді зустрічаються і в інших умовах, наприклад, при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саркоїдозі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талькозі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571504"/>
          </a:xfrm>
        </p:spPr>
        <p:txBody>
          <a:bodyPr>
            <a:noAutofit/>
          </a:bodyPr>
          <a:lstStyle/>
          <a:p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Емфізема легень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5214950"/>
            <a:ext cx="8143900" cy="1571636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♦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плескатість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діафрагми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збільшення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обʼєму легенів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♦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збільшений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лівої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легеневої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артерії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♦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ослаблення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судин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♦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дифузне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збільшення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прозорості легень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66914"/>
            <a:ext cx="4286280" cy="440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642918"/>
            <a:ext cx="3973946" cy="443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71462"/>
            <a:ext cx="7772400" cy="571504"/>
          </a:xfrm>
        </p:spPr>
        <p:txBody>
          <a:bodyPr>
            <a:noAutofit/>
          </a:bodyPr>
          <a:lstStyle/>
          <a:p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Інтерстиційна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емфізема легень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5000636"/>
            <a:ext cx="8929718" cy="1857364"/>
          </a:xfrm>
        </p:spPr>
        <p:txBody>
          <a:bodyPr>
            <a:normAutofit fontScale="70000" lnSpcReduction="20000"/>
          </a:bodyPr>
          <a:lstStyle/>
          <a:p>
            <a:r>
              <a:rPr lang="uk-UA" sz="3400" dirty="0">
                <a:solidFill>
                  <a:schemeClr val="bg1"/>
                </a:solidFill>
              </a:rPr>
              <a:t>характеризується повітрям в </a:t>
            </a:r>
            <a:r>
              <a:rPr lang="uk-UA" sz="3400" dirty="0" err="1">
                <a:solidFill>
                  <a:schemeClr val="bg1"/>
                </a:solidFill>
              </a:rPr>
              <a:t>інтерстиції</a:t>
            </a:r>
            <a:r>
              <a:rPr lang="uk-UA" sz="3400" dirty="0">
                <a:solidFill>
                  <a:schemeClr val="bg1"/>
                </a:solidFill>
              </a:rPr>
              <a:t> легень, зазвичай,  в </a:t>
            </a:r>
            <a:r>
              <a:rPr lang="uk-UA" sz="3400" dirty="0" err="1">
                <a:solidFill>
                  <a:schemeClr val="bg1"/>
                </a:solidFill>
              </a:rPr>
              <a:t>перибронхо-васкулярній</a:t>
            </a:r>
            <a:r>
              <a:rPr lang="uk-UA" sz="3400" dirty="0">
                <a:solidFill>
                  <a:schemeClr val="bg1"/>
                </a:solidFill>
              </a:rPr>
              <a:t> оболонці, </a:t>
            </a:r>
            <a:r>
              <a:rPr lang="uk-UA" sz="3400" dirty="0" err="1">
                <a:solidFill>
                  <a:schemeClr val="bg1"/>
                </a:solidFill>
              </a:rPr>
              <a:t>междолькових</a:t>
            </a:r>
            <a:r>
              <a:rPr lang="uk-UA" sz="3400" dirty="0">
                <a:solidFill>
                  <a:schemeClr val="bg1"/>
                </a:solidFill>
              </a:rPr>
              <a:t> перетинках та вісцеральній плеврі. Найчастіше зустрічається в новонароджених, які отримують механічну вентиляцію. </a:t>
            </a:r>
            <a:r>
              <a:rPr lang="uk-UA" sz="3400" dirty="0" err="1">
                <a:solidFill>
                  <a:schemeClr val="bg1"/>
                </a:solidFill>
              </a:rPr>
              <a:t>Інтерстиційну</a:t>
            </a:r>
            <a:r>
              <a:rPr lang="uk-UA" sz="3400" dirty="0">
                <a:solidFill>
                  <a:schemeClr val="bg1"/>
                </a:solidFill>
              </a:rPr>
              <a:t> емфізему рідко визнають </a:t>
            </a:r>
            <a:r>
              <a:rPr lang="uk-UA" sz="3400" dirty="0" err="1">
                <a:solidFill>
                  <a:schemeClr val="bg1"/>
                </a:solidFill>
              </a:rPr>
              <a:t>рентгенологічно</a:t>
            </a:r>
            <a:r>
              <a:rPr lang="uk-UA" sz="3400" dirty="0">
                <a:solidFill>
                  <a:schemeClr val="bg1"/>
                </a:solidFill>
              </a:rPr>
              <a:t> </a:t>
            </a:r>
            <a:r>
              <a:rPr lang="uk-UA" sz="3400" dirty="0"/>
              <a:t>у </a:t>
            </a:r>
            <a:r>
              <a:rPr lang="uk-UA" sz="3400" dirty="0">
                <a:solidFill>
                  <a:schemeClr val="bg1"/>
                </a:solidFill>
              </a:rPr>
              <a:t>дорослих, але нерідко </a:t>
            </a:r>
            <a:r>
              <a:rPr lang="uk-UA" sz="3400" dirty="0" err="1">
                <a:solidFill>
                  <a:schemeClr val="bg1"/>
                </a:solidFill>
              </a:rPr>
              <a:t>бачуть</a:t>
            </a:r>
            <a:r>
              <a:rPr lang="uk-UA" sz="3400" dirty="0">
                <a:solidFill>
                  <a:schemeClr val="bg1"/>
                </a:solidFill>
              </a:rPr>
              <a:t> на </a:t>
            </a:r>
            <a:r>
              <a:rPr lang="uk-UA" sz="3400" dirty="0" err="1">
                <a:solidFill>
                  <a:schemeClr val="bg1"/>
                </a:solidFill>
              </a:rPr>
              <a:t>КТ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user\Pictures\Інтерстиц емфізема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571480"/>
            <a:ext cx="464347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Центролобулярна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емфізема (</a:t>
            </a:r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centrilobular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emphysema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29264"/>
            <a:ext cx="9144000" cy="12858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Характеризується розширенням дихальних бронхіол і руйнацією стінок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центродолькових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альвеол. Форма емфіземи курців. На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КT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щільність центру дольки знижена, без видимих стінок, розподіл ураження переважно у верхніх зонах легень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6357982" cy="424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Центролобулярна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емфізема (</a:t>
            </a:r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centrilobular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emphysema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86454"/>
            <a:ext cx="9144000" cy="12858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ТЗ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через верхню частку лівої легені ‒ видно 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центрочасточкові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артерії (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в чисельних осередках збільшеної прозорості</a:t>
            </a:r>
            <a:r>
              <a:rPr lang="uk-UA" sz="2400" dirty="0"/>
              <a:t>.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336" y="1000107"/>
            <a:ext cx="5578746" cy="476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Центролобулярна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емфізема (</a:t>
            </a:r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centrilobular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emphysema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86454"/>
            <a:ext cx="9144000" cy="12858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ТЗ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через верхню частку лівої легені ‒ видно 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центрочасточкові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артерії (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в чисельних осередках збільшеної прозорості</a:t>
            </a:r>
            <a:r>
              <a:rPr lang="uk-UA" sz="2400" dirty="0"/>
              <a:t>.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000107"/>
            <a:ext cx="5272424" cy="468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0"/>
            <a:ext cx="8643998" cy="1470025"/>
          </a:xfrm>
        </p:spPr>
        <p:txBody>
          <a:bodyPr>
            <a:normAutofit/>
          </a:bodyPr>
          <a:lstStyle/>
          <a:p>
            <a:pPr lvl="0"/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Парасептальна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 </a:t>
            </a:r>
            <a:b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paraseptal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emphysema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85926"/>
            <a:ext cx="9144000" cy="1285884"/>
          </a:xfrm>
        </p:spPr>
        <p:txBody>
          <a:bodyPr>
            <a:noAutofit/>
          </a:bodyPr>
          <a:lstStyle/>
          <a:p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Парасептальна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характеризується переважним ураженням дистальних альвеол, їх проток і мішечків. Характерним є обмеження плевральними поверхнями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перегородками. На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КТ-сканах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ця емфізема характеризується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субплевральними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перибронховаскулярними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ділянками підвищеної прозорості, розділеними інтактними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перегородками; іноді пов'язані з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булами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Термін 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дистальна залозиста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емфізема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є синонімом.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0"/>
            <a:ext cx="8643998" cy="1470025"/>
          </a:xfrm>
        </p:spPr>
        <p:txBody>
          <a:bodyPr>
            <a:normAutofit/>
          </a:bodyPr>
          <a:lstStyle/>
          <a:p>
            <a:pPr lvl="0"/>
            <a:r>
              <a:rPr lang="uk-UA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Парасептальна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 </a:t>
            </a:r>
            <a:b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paraseptal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emphysema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500174"/>
            <a:ext cx="4572000" cy="5357826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КТ-сканах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ця емфізема характеризується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субплевральними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перибронховаскулярними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ділянками підвищеної прозорості, розділеними інтактними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міжчасточковими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перетинками. </a:t>
            </a:r>
          </a:p>
          <a:p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Іноді бувають були.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парасептальна емфіз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357718" cy="540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7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Панацинарна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</a:t>
            </a:r>
            <a:b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panacinar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emphysema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571612"/>
            <a:ext cx="8643998" cy="3929090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Панацинарна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утягує всі частини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ацинусів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вторинної легеневої часточки </a:t>
            </a:r>
          </a:p>
          <a:p>
            <a:pPr>
              <a:lnSpc>
                <a:spcPts val="2500"/>
              </a:lnSpc>
            </a:pP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більш-менш рівномірно. Переважає в нижніх частках і є формою емфіземи, пов'язаною з дефіцитом α1-антитрипсину.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Панацинарна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проявляється узагальненим зниженням легеневої паренхіми із зменшенням калібру кровоносних судин в ураженій легені. Важка форма цієї емфізема може співіснувати і поєднуватися з важкою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центролобулярною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емфіземою. Безлике підвищення прозорості легень може бути не відмітним від важкого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констриктивного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облітеративного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бронхіоліта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ts val="2500"/>
              </a:lnSpc>
            </a:pP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Термін </a:t>
            </a:r>
            <a:r>
              <a:rPr lang="uk-UA" sz="2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панлобулярна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є синонімом.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8" y="0"/>
            <a:ext cx="7772400" cy="1142984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Круглястий ателектаз (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rounded</a:t>
            </a:r>
            <a:r>
              <a:rPr lang="uk-UA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atelectasis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7158" y="1285860"/>
            <a:ext cx="8501122" cy="53578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Круглястий ателектаз – колапс легені, пов'язаний з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інвагінованою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фіброзною плеврою і потовщенням і фіброзом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інтерлобулярних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перетинок. Найчастіше це наслідком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азбестообумовленим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ексудативним плевритом з утворенням плевральних рубців, але це може статися з будь-яких причин плеврального фіброзу. На рентгенограмі грудної клітки круглястий ателектаз має вигляд маси, прилеглої до плевральної поверхні, як правило, в задній частині нижньої долі. Спотворені судини мають криволінійний хід, сходячись в масу (ознака хвіст комети). Ступінь ураження частки залежить від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обʼєму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ателектазованої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легені.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чутливіша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 виявленні і відображенні характерних рис круглястого ателектазу. Додатковою ознакою є однорідне поглинання контрастної речовини в </a:t>
            </a:r>
            <a:r>
              <a:rPr lang="uk-UA" sz="2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ателектазованій</a:t>
            </a:r>
            <a:r>
              <a:rPr lang="uk-UA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легені. Синоніми: </a:t>
            </a:r>
            <a:r>
              <a:rPr lang="uk-UA" sz="23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синдром складеної легені, спіральний ателектаз, плевральна </a:t>
            </a:r>
            <a:r>
              <a:rPr lang="uk-UA" sz="23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псевдопухлина</a:t>
            </a:r>
            <a:r>
              <a:rPr lang="uk-UA" sz="23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sz="23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плеврома</a:t>
            </a:r>
            <a:r>
              <a:rPr lang="uk-UA" sz="23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7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Панацинарна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</a:t>
            </a:r>
            <a:b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panacinar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emphysema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01" y="5286364"/>
            <a:ext cx="8643998" cy="1357346"/>
          </a:xfrm>
        </p:spPr>
        <p:txBody>
          <a:bodyPr>
            <a:normAutofit fontScale="85000" lnSpcReduction="10000"/>
          </a:bodyPr>
          <a:lstStyle/>
          <a:p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Панацинарна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проявляється узагальненим зниженням легеневої паренхіми із зменшенням калібру кровоносних судин в ураженій легені.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22387"/>
            <a:ext cx="5857916" cy="391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7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Бульозна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</a:t>
            </a:r>
            <a:b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bullous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emphysema</a:t>
            </a:r>
            <a:r>
              <a:rPr lang="uk-UA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214554"/>
            <a:ext cx="8643998" cy="392909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Булльозна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емфізема</a:t>
            </a:r>
            <a:r>
              <a:rPr lang="en-US" dirty="0">
                <a:solidFill>
                  <a:schemeClr val="bg1"/>
                </a:solidFill>
              </a:rPr>
              <a:t> ‒ </a:t>
            </a:r>
            <a:r>
              <a:rPr lang="en-US" dirty="0" err="1">
                <a:solidFill>
                  <a:schemeClr val="bg1"/>
                </a:solidFill>
              </a:rPr>
              <a:t>бульозне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руйнування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легеневої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паренхіми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зазвичай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на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тлі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парасептальної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або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панацинарної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емфіземи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Емф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ru-RU" dirty="0" err="1">
                <a:solidFill>
                  <a:schemeClr val="bg1"/>
                </a:solidFill>
              </a:rPr>
              <a:t>зема</a:t>
            </a:r>
            <a:r>
              <a:rPr lang="ru-RU" dirty="0">
                <a:solidFill>
                  <a:schemeClr val="bg1"/>
                </a:solidFill>
              </a:rPr>
              <a:t>, яка </a:t>
            </a:r>
            <a:r>
              <a:rPr lang="ru-RU" dirty="0" err="1">
                <a:solidFill>
                  <a:schemeClr val="bg1"/>
                </a:solidFill>
              </a:rPr>
              <a:t>характеризується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наявн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ru-RU" dirty="0" err="1">
                <a:solidFill>
                  <a:schemeClr val="bg1"/>
                </a:solidFill>
              </a:rPr>
              <a:t>стю</a:t>
            </a:r>
            <a:r>
              <a:rPr lang="ru-RU" dirty="0">
                <a:solidFill>
                  <a:schemeClr val="bg1"/>
                </a:solidFill>
              </a:rPr>
              <a:t> бул.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84759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5720" y="335140"/>
            <a:ext cx="85725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i="0" u="none" strike="noStrike" cap="none" normalizeH="0" baseline="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charset="0"/>
                <a:cs typeface="Arial" pitchFamily="34" charset="0"/>
              </a:rPr>
              <a:t>Бульозна</a:t>
            </a:r>
            <a:r>
              <a:rPr kumimoji="0" lang="uk-UA" sz="3200" i="0" u="none" strike="noStrike" cap="none" normalizeH="0" baseline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charset="0"/>
                <a:cs typeface="Arial" pitchFamily="34" charset="0"/>
              </a:rPr>
              <a:t> емфізема (</a:t>
            </a:r>
            <a:r>
              <a:rPr kumimoji="0" lang="uk-UA" sz="3200" i="0" u="none" strike="noStrike" cap="none" normalizeH="0" baseline="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charset="0"/>
                <a:cs typeface="Arial" pitchFamily="34" charset="0"/>
              </a:rPr>
              <a:t>bullous</a:t>
            </a:r>
            <a:r>
              <a:rPr kumimoji="0" lang="uk-UA" sz="3200" i="0" u="none" strike="noStrike" cap="none" normalizeH="0" baseline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charset="0"/>
                <a:cs typeface="Arial" pitchFamily="34" charset="0"/>
              </a:rPr>
              <a:t> </a:t>
            </a:r>
            <a:r>
              <a:rPr kumimoji="0" lang="uk-UA" sz="3200" i="0" u="none" strike="noStrike" cap="none" normalizeH="0" baseline="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charset="0"/>
                <a:cs typeface="Arial" pitchFamily="34" charset="0"/>
              </a:rPr>
              <a:t>emphysema</a:t>
            </a:r>
            <a:r>
              <a:rPr kumimoji="0" lang="uk-UA" sz="3200" i="0" u="none" strike="noStrike" cap="none" normalizeH="0" baseline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charset="0"/>
                <a:cs typeface="Arial" pitchFamily="34" charset="0"/>
              </a:rPr>
              <a:t>)</a:t>
            </a:r>
            <a:endParaRPr kumimoji="0" lang="uk-UA" sz="3200" i="0" u="none" strike="noStrike" cap="none" normalizeH="0" baseline="0" dirty="0">
              <a:ln>
                <a:solidFill>
                  <a:srgbClr val="FFFF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5187277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Булльозна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емфізема ‒ руйнування легеневої паренхіми з утворенням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бул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зазвичай, на тлі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парасептальної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або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панацинарної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емфіземи. </a:t>
            </a:r>
          </a:p>
        </p:txBody>
      </p:sp>
      <p:pic>
        <p:nvPicPr>
          <p:cNvPr id="7" name="Picture 6" descr="C:\Users\user\Pictures\Архітектурне спотворення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00108"/>
            <a:ext cx="564360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91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solidFill>
                  <a:schemeClr val="bg1"/>
                </a:solidFill>
              </a:rPr>
              <a:t>Юкстадіафрагмальний</a:t>
            </a:r>
            <a:r>
              <a:rPr lang="uk-UA" sz="4000" b="1" dirty="0">
                <a:solidFill>
                  <a:schemeClr val="bg1"/>
                </a:solidFill>
              </a:rPr>
              <a:t> пік (</a:t>
            </a:r>
            <a:r>
              <a:rPr lang="uk-UA" sz="4000" b="1" dirty="0" err="1">
                <a:solidFill>
                  <a:schemeClr val="bg1"/>
                </a:solidFill>
              </a:rPr>
              <a:t>juxtaphrenic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err="1">
                <a:solidFill>
                  <a:schemeClr val="bg1"/>
                </a:solidFill>
              </a:rPr>
              <a:t>peak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643998" cy="4929222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7" y="1378816"/>
            <a:ext cx="5629293" cy="505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91"/>
            <a:ext cx="7772400" cy="1142983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solidFill>
                  <a:schemeClr val="bg1"/>
                </a:solidFill>
              </a:rPr>
              <a:t>Юкстадіафрагмальний</a:t>
            </a:r>
            <a:r>
              <a:rPr lang="uk-UA" sz="4000" b="1" dirty="0">
                <a:solidFill>
                  <a:schemeClr val="bg1"/>
                </a:solidFill>
              </a:rPr>
              <a:t> пік (</a:t>
            </a:r>
            <a:r>
              <a:rPr lang="uk-UA" sz="4000" b="1" dirty="0" err="1">
                <a:solidFill>
                  <a:schemeClr val="bg1"/>
                </a:solidFill>
              </a:rPr>
              <a:t>juxtaphrenic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err="1">
                <a:solidFill>
                  <a:schemeClr val="bg1"/>
                </a:solidFill>
              </a:rPr>
              <a:t>peak</a:t>
            </a:r>
            <a:r>
              <a:rPr lang="uk-UA" sz="4000" b="1" dirty="0">
                <a:solidFill>
                  <a:schemeClr val="bg1"/>
                </a:solidFill>
              </a:rPr>
              <a:t>)</a:t>
            </a:r>
            <a:br>
              <a:rPr lang="uk-UA" sz="4000" dirty="0">
                <a:solidFill>
                  <a:schemeClr val="bg1"/>
                </a:solidFill>
              </a:rPr>
            </a:b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714488"/>
            <a:ext cx="8643998" cy="4929222"/>
          </a:xfrm>
        </p:spPr>
        <p:txBody>
          <a:bodyPr>
            <a:normAutofit/>
          </a:bodyPr>
          <a:lstStyle/>
          <a:p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Юкстадіафрагмальний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пік ‒ невеликий трикутник затемнення на вершині купола діафрагми, пов'язаний із втратою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обʼєму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верхньою часткою з будь-якої причини (напр., пострадіаційний фіброз або верхня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лобектомія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Це найлегше побачити на фронтальній рентгенограмі грудної клітки (рис.). Пік зумовлений тягою вгору спайкою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міждольової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плеври</a:t>
            </a:r>
            <a:r>
              <a:rPr lang="uk-UA" dirty="0"/>
              <a:t>.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714356"/>
            <a:ext cx="8643998" cy="5000660"/>
          </a:xfrm>
        </p:spPr>
        <p:txBody>
          <a:bodyPr>
            <a:normAutofit lnSpcReduction="10000"/>
          </a:bodyPr>
          <a:lstStyle/>
          <a:p>
            <a:pPr marL="514350" lvl="0" indent="-514350"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References</a:t>
            </a:r>
            <a:endParaRPr lang="uk-U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sv-SE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Hansell DM,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Bankier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AA,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MacMahon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H, et al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Radiology 2008; 246:697–722</a:t>
            </a:r>
          </a:p>
          <a:p>
            <a:pPr marL="514350" lvl="0" indent="-514350" algn="l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Gurney</a:t>
            </a:r>
            <a:r>
              <a:rPr lang="uk-UA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 W 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Radiology 1991; 178:1-10</a:t>
            </a:r>
          </a:p>
          <a:p>
            <a:pPr marL="514350" lvl="0" indent="-514350" algn="l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Fan L</a:t>
            </a:r>
            <a:r>
              <a:rPr lang="en-US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Shi-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yuan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Fei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Sunb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Xiang-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sheng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Xiao.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Eur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 Radiology 70 (2009) 41–48</a:t>
            </a:r>
          </a:p>
          <a:p>
            <a:pPr marL="514350" lvl="0" indent="-514350" algn="l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Webb W. R.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Radiology 2006; 239:322–338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 H, Min Park Ch,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Sungmin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Woo S, et al.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Radiology 2013; 269:585–593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Tanaka N, Matsumoto T, Miura G, et al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Radiology 2003; 227:776–785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Irion KL,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Marchiori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E,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Hochhegger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B., et al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AJR 2009; 192:W90–W96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Pineda V,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Andreu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J, Caceres J, et al.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RadioGraphics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2007; 27:19–32 </a:t>
            </a:r>
          </a:p>
          <a:p>
            <a:pPr algn="l"/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Kubiman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JE, Reyes BL, H.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Hruban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RH, et al.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RadloGraphics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1993; 13:47-75</a:t>
            </a:r>
          </a:p>
          <a:p>
            <a:pPr algn="l"/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Cacere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J, Mata J, Palmer J, et al.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RadloGraphics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1991; 11:1143-1145</a:t>
            </a:r>
            <a:endParaRPr lang="uk-UA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Berrocal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Madrid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Novo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et al. </a:t>
            </a:r>
            <a:r>
              <a:rPr lang="ru-RU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RadioGraphics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2004; 24: 17e</a:t>
            </a:r>
          </a:p>
          <a:p>
            <a:pPr algn="l"/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Mettler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F.A</a:t>
            </a:r>
            <a:r>
              <a:rPr lang="en-US" sz="1800" b="1" dirty="0"/>
              <a:t>. </a:t>
            </a:r>
            <a:r>
              <a:rPr lang="en-US" sz="1800" b="1" dirty="0">
                <a:solidFill>
                  <a:srgbClr val="FF0000"/>
                </a:solidFill>
              </a:rPr>
              <a:t>E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ssentials of radiology. 2005</a:t>
            </a:r>
            <a:endParaRPr lang="uk-UA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/>
            <a:r>
              <a:rPr lang="uk-UA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Park</a:t>
            </a:r>
            <a:r>
              <a:rPr lang="uk-UA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СM,  </a:t>
            </a:r>
            <a:r>
              <a:rPr lang="uk-UA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Goo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JM</a:t>
            </a:r>
            <a:r>
              <a:rPr lang="uk-UA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</a:t>
            </a:r>
            <a:r>
              <a:rPr lang="uk-UA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Lee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HJ</a:t>
            </a:r>
            <a:r>
              <a:rPr lang="en-US" sz="1800" dirty="0"/>
              <a:t>. </a:t>
            </a:r>
            <a:r>
              <a:rPr lang="uk-UA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RadioGraphics</a:t>
            </a:r>
            <a:r>
              <a:rPr lang="uk-UA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2007; 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27:391–408 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8" y="214290"/>
            <a:ext cx="7772400" cy="857256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Круглястий ателектаз </a:t>
            </a:r>
            <a:b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rounded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atelectasis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295409"/>
            <a:ext cx="4999041" cy="543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4573</TotalTime>
  <Words>4029</Words>
  <Application>Microsoft Office PowerPoint</Application>
  <PresentationFormat>Екран (4:3)</PresentationFormat>
  <Paragraphs>271</Paragraphs>
  <Slides>85</Slides>
  <Notes>24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85</vt:i4>
      </vt:variant>
    </vt:vector>
  </HeadingPairs>
  <TitlesOfParts>
    <vt:vector size="90" baseType="lpstr">
      <vt:lpstr>Arial</vt:lpstr>
      <vt:lpstr>Arial Cyr</vt:lpstr>
      <vt:lpstr>Calibri</vt:lpstr>
      <vt:lpstr>Times New Roman</vt:lpstr>
      <vt:lpstr>Office Theme</vt:lpstr>
      <vt:lpstr>ТОРАКАЛЬНА РАДІОЛОГІЯ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Круглястий ателектаз (rounded atelectasis)</vt:lpstr>
      <vt:lpstr>Круглястий ателектаз  (rounded atelectasis)</vt:lpstr>
      <vt:lpstr>Лінійний ателектаз (linear atelectasis)</vt:lpstr>
      <vt:lpstr>Бронхоцеле (bronchocele)</vt:lpstr>
      <vt:lpstr>Бронхоектази (bronchiectasis)</vt:lpstr>
      <vt:lpstr>Бронхоектази (bronchiectasis)</vt:lpstr>
      <vt:lpstr>Тракційний бронхоектаз  (traction bronchiectasis)</vt:lpstr>
      <vt:lpstr>Презентація PowerPoint</vt:lpstr>
      <vt:lpstr>Бронхіолоектази (bronchiolectasis)</vt:lpstr>
      <vt:lpstr>Тракційний бронхіолоектаз  (traction bronchiolectasis)</vt:lpstr>
      <vt:lpstr>Бронхіолоектази (bronchiolectasis)</vt:lpstr>
      <vt:lpstr>Бронхоліт</vt:lpstr>
      <vt:lpstr>Септальнi стовщення  (septal thickening ) </vt:lpstr>
      <vt:lpstr>Стовщення міжчасточкових перетинок  (interlobular septal thickening)</vt:lpstr>
      <vt:lpstr>Стовщення міжчасточкових перетинок (interlobular septal thickening)</vt:lpstr>
      <vt:lpstr>Стовщення міжчасточкових перетинок  (interlobular septal thickening)</vt:lpstr>
      <vt:lpstr>Стовщення міжчасточкових перетинок  (interlobular septal thickening)</vt:lpstr>
      <vt:lpstr>Стовщення міжчасточкових перетинок  (interlobular septal thickening)</vt:lpstr>
      <vt:lpstr>Стовщення міжчасточкових перетинок  (interlobular septal thickening)</vt:lpstr>
      <vt:lpstr>Стовщення міжчасточкових перетинок  (interlobular septal thickening)</vt:lpstr>
      <vt:lpstr>Презентація PowerPoint</vt:lpstr>
      <vt:lpstr>Презентація PowerPoint</vt:lpstr>
      <vt:lpstr>Презентація PowerPoint</vt:lpstr>
      <vt:lpstr>Презентація PowerPoint</vt:lpstr>
      <vt:lpstr>Перилімфатичний розподіл  (perilymphatic distribution)</vt:lpstr>
      <vt:lpstr>Перилімфатичний розподіл  (perilymphatic distribution)</vt:lpstr>
      <vt:lpstr>Перилобулярний розподіл  (perilobular distribution)</vt:lpstr>
      <vt:lpstr>Перилобулярний розподіл  (perilobular distribution)</vt:lpstr>
      <vt:lpstr>Була (bulla)</vt:lpstr>
      <vt:lpstr>Пухир (bleb)</vt:lpstr>
      <vt:lpstr>Кіста (cyst)</vt:lpstr>
      <vt:lpstr>Презентація PowerPoint</vt:lpstr>
      <vt:lpstr>Каверна [порожнина] (cavity)</vt:lpstr>
      <vt:lpstr>Каверна (cavity)</vt:lpstr>
      <vt:lpstr>Каверни (cavity)</vt:lpstr>
      <vt:lpstr>Псевдопорожнина (pseudocavity)</vt:lpstr>
      <vt:lpstr>Інфаркт легені (pulmonary infarct)</vt:lpstr>
      <vt:lpstr>Презентація PowerPoint</vt:lpstr>
      <vt:lpstr>Лімфаденопатія (lymphadenopathy) </vt:lpstr>
      <vt:lpstr>Лімфаденопатія (lymphadenopathy) </vt:lpstr>
      <vt:lpstr>Лімфаденопатія кореня  (hilar lymphadenopathy)</vt:lpstr>
      <vt:lpstr>Лімфаденопатія кореня  (hilar lymphadenopathy)</vt:lpstr>
      <vt:lpstr>Лімфаденопатія  (lymphadenopathy)</vt:lpstr>
      <vt:lpstr>Лімфаденопатія  (lymphadenopathy)</vt:lpstr>
      <vt:lpstr>Міцетома  (mycetoma)</vt:lpstr>
      <vt:lpstr>Міцетома  (mycetoma)</vt:lpstr>
      <vt:lpstr>Плевральна бляшка (pleural plaque)</vt:lpstr>
      <vt:lpstr>Плевральна бляшка (pleural plaque)</vt:lpstr>
      <vt:lpstr>Псевдобляшка (pseudoplaque)</vt:lpstr>
      <vt:lpstr>Олігемія легені (lung oligemia))</vt:lpstr>
      <vt:lpstr>Перерозподіл легеневого кровотоку (pulmonary blood flow redistribution)</vt:lpstr>
      <vt:lpstr>Перерозподіл легеневого кровотоку (pulmonary blood flow redistribution)</vt:lpstr>
      <vt:lpstr>Пневмомедіастінум (pneumomediastinum) </vt:lpstr>
      <vt:lpstr>Пневмомедіастінум (pneumomediastinum) </vt:lpstr>
      <vt:lpstr>Пневмоперикардіум (pneumopericardium)</vt:lpstr>
      <vt:lpstr>Пневмоперикардіум (pneumopericardium)</vt:lpstr>
      <vt:lpstr>Пневмоторакс (pneumothorax) </vt:lpstr>
      <vt:lpstr>Пневмоторакс (pneumothorax) </vt:lpstr>
      <vt:lpstr>Пневмоторакс (pneumothorax) </vt:lpstr>
      <vt:lpstr>Пневмоторакс (pneumothorax) </vt:lpstr>
      <vt:lpstr>Плевральний випіт (pleural effusion)</vt:lpstr>
      <vt:lpstr>Плевральний випіт (pleural effusion)</vt:lpstr>
      <vt:lpstr>Прогресивний масивний фіброз (progressive massive fibrosis)</vt:lpstr>
      <vt:lpstr>Прогресивний масивний фіброз (progressive massive fibrosis)</vt:lpstr>
      <vt:lpstr>Емфізема легень</vt:lpstr>
      <vt:lpstr>Інтерстиційна емфізема легень</vt:lpstr>
      <vt:lpstr>Центролобулярна емфізема (centrilobular emphysema) </vt:lpstr>
      <vt:lpstr>Центролобулярна емфізема (centrilobular emphysema) </vt:lpstr>
      <vt:lpstr>Центролобулярна емфізема (centrilobular emphysema) </vt:lpstr>
      <vt:lpstr>Парасептальна емфізема   (paraseptal emphysema)</vt:lpstr>
      <vt:lpstr>Парасептальна емфізема   (paraseptal emphysema)</vt:lpstr>
      <vt:lpstr>Панацинарна емфізема  (panacinar emphysema)</vt:lpstr>
      <vt:lpstr>Панацинарна емфізема  (panacinar emphysema)</vt:lpstr>
      <vt:lpstr>Бульозна емфізема  (bullous emphysema)</vt:lpstr>
      <vt:lpstr>Презентація PowerPoint</vt:lpstr>
      <vt:lpstr>Юкстадіафрагмальний пік (juxtaphrenic peak) </vt:lpstr>
      <vt:lpstr>Юкстадіафрагмальний пік (juxtaphrenic peak) </vt:lpstr>
      <vt:lpstr>Презентація PowerPoint</vt:lpstr>
    </vt:vector>
  </TitlesOfParts>
  <Company>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name</dc:creator>
  <cp:lastModifiedBy>Микола Пилипенко</cp:lastModifiedBy>
  <cp:revision>181</cp:revision>
  <dcterms:created xsi:type="dcterms:W3CDTF">2009-10-28T19:35:23Z</dcterms:created>
  <dcterms:modified xsi:type="dcterms:W3CDTF">2019-10-31T18:57:32Z</dcterms:modified>
</cp:coreProperties>
</file>