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65" r:id="rId2"/>
    <p:sldId id="258" r:id="rId3"/>
    <p:sldId id="267" r:id="rId4"/>
    <p:sldId id="259" r:id="rId5"/>
    <p:sldId id="260" r:id="rId6"/>
    <p:sldId id="263" r:id="rId7"/>
    <p:sldId id="256" r:id="rId8"/>
    <p:sldId id="257" r:id="rId9"/>
    <p:sldId id="266" r:id="rId10"/>
    <p:sldId id="261" r:id="rId11"/>
    <p:sldId id="262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4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5F068-CDC2-495D-8797-DBA4266C9F69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3883-91D0-4E56-B0E0-03318C33A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3883-91D0-4E56-B0E0-03318C33AB8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8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4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66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9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0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89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08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18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1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46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08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7F357-306F-4927-9E9D-61B135350C30}" type="datetimeFigureOut">
              <a:rPr lang="ru-RU" smtClean="0"/>
              <a:t>пт 07.02.20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18C49-6F49-45EF-9D1B-04E65E9E6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78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7714" y="2491104"/>
            <a:ext cx="83581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0" i="0" u="none" strike="noStrike" baseline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семінар</a:t>
            </a:r>
            <a:endParaRPr lang="ru-RU" sz="3200" b="0" i="0" u="none" strike="noStrike" baseline="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0" i="0" u="none" strike="noStrike" baseline="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«САЛОТЕРАПІЯ»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43088" cy="18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_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2331" y="0"/>
            <a:ext cx="1521669" cy="1941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996698" y="6231070"/>
            <a:ext cx="968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2020 р.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5266679"/>
            <a:ext cx="6447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Підготував: 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доц. Макаров В.О.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1844" y="356353"/>
            <a:ext cx="6435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ХАРКІВСЬКИЙ НАЦІОНАЛЬНИЙ МЕДИЧНИЙ УНІВЕРСИТЕТ</a:t>
            </a:r>
          </a:p>
          <a:p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медичної та біоорганічної хімії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00295"/>
              </p:ext>
            </p:extLst>
          </p:nvPr>
        </p:nvGraphicFramePr>
        <p:xfrm>
          <a:off x="200025" y="111123"/>
          <a:ext cx="8686800" cy="4807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624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Користь сала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Шкода сала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317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Сало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містить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вітаміни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D, 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Покращ</a:t>
                      </a: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ує</a:t>
                      </a:r>
                      <a:r>
                        <a:rPr lang="uk-UA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імунітет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uk-UA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виводити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організму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радіактивні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частинки</a:t>
                      </a:r>
                      <a:endParaRPr lang="ru-RU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uk-UA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Покращує роботу мозку,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серцевого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м'яза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впливає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роботу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нирок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поліпшує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склад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крові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виводячи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неї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зайві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холестеринові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бляшки.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Сало є висококалорійним продуктом, тому вживати його слід з обережністю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 призвести до ожиріння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Можливе</a:t>
                      </a:r>
                      <a:r>
                        <a:rPr lang="uk-UA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зараження паразитами, які були у тварини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419" y="4157436"/>
            <a:ext cx="4448176" cy="256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7" y="211366"/>
            <a:ext cx="8829675" cy="670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 smtClean="0">
                <a:solidFill>
                  <a:srgbClr val="8AB3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МІФИ ПРО САЛО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САЛА ТОВСТІЮТЬ</a:t>
            </a:r>
            <a:r>
              <a:rPr lang="ru-RU" sz="2000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думка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вірна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Але, не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забувати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набрати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вагу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дієтичного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Справа в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споживаної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їжі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відноситься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до сала -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їсти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маленькими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порціями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погладшати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САЛО НАЛЕЖИТЬ ДО НАДЗВИЧАЙНО ВАЖКИХ ПРОДУКТІВ ДЛЯ ШЛУНКА ЛЮДИНИ</a:t>
            </a:r>
            <a:r>
              <a:rPr lang="ru-RU" sz="2000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цінний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жир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свинячого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сала плавиться при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температурі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здоровий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шлунок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добре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засвоює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продукт.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людям,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шлунком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кишечником,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САЛО Є СУЦІЛЬНИМ ШКІДЛИВИМ ХОЛЕСТЕРИНОМ</a:t>
            </a:r>
            <a:r>
              <a:rPr lang="ru-RU" sz="2000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Холестерин 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є, але в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меншій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вершковому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маслі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салі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появу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атеросклерозу.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очищенню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судинних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відкладень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жирними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кислотами сало,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запобіганню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накопичень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холестеринових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утворень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 ШКІДЛИВО СПОЖИВАННЯ САЛА В СМАЖЕНОМУ ВИГЛЯДІ</a:t>
            </a:r>
            <a:r>
              <a:rPr lang="ru-RU" sz="2000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смажений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шкідливий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Але,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підігрівати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сало, не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піджарюючи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засвоюватися</a:t>
            </a:r>
            <a:r>
              <a:rPr lang="ru-RU" sz="2000" dirty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організмом</a:t>
            </a:r>
            <a:r>
              <a:rPr lang="ru-RU" sz="2000" dirty="0" smtClean="0">
                <a:solidFill>
                  <a:srgbClr val="2727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i="0" dirty="0">
              <a:solidFill>
                <a:srgbClr val="272727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2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565" y="780596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7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  <a:p>
            <a:pPr marL="0" indent="0" algn="ctr">
              <a:buNone/>
            </a:pPr>
            <a:endParaRPr lang="uk-UA" sz="7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7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ЗДОРОВІ!</a:t>
            </a:r>
            <a:endParaRPr lang="ru-RU" sz="7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3" y="197346"/>
            <a:ext cx="85439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NewRoman,Italic"/>
              </a:rPr>
              <a:t>Свиняче</a:t>
            </a:r>
            <a:r>
              <a:rPr lang="ru-RU" sz="2400" dirty="0">
                <a:latin typeface="TimesNewRoman,Italic"/>
              </a:rPr>
              <a:t> сало – </a:t>
            </a:r>
            <a:r>
              <a:rPr lang="ru-RU" sz="2400" dirty="0" err="1">
                <a:latin typeface="TimesNewRoman,Italic"/>
              </a:rPr>
              <a:t>високопоживний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харчовий</a:t>
            </a:r>
            <a:r>
              <a:rPr lang="ru-RU" sz="2400" dirty="0">
                <a:latin typeface="TimesNewRoman,Italic"/>
              </a:rPr>
              <a:t> продукт,</a:t>
            </a:r>
          </a:p>
          <a:p>
            <a:pPr algn="ctr"/>
            <a:r>
              <a:rPr lang="ru-RU" sz="2400" dirty="0" err="1">
                <a:latin typeface="TimesNewRoman,Italic"/>
              </a:rPr>
              <a:t>який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містить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такі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незамінні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жирні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кислоти</a:t>
            </a:r>
            <a:r>
              <a:rPr lang="ru-RU" sz="2400" dirty="0">
                <a:latin typeface="TimesNewRoman,Italic"/>
              </a:rPr>
              <a:t>, як</a:t>
            </a:r>
          </a:p>
          <a:p>
            <a:pPr algn="ctr"/>
            <a:r>
              <a:rPr lang="ru-RU" sz="2400" b="1" dirty="0" err="1">
                <a:latin typeface="TimesNewRoman,Italic"/>
              </a:rPr>
              <a:t>ліноленова</a:t>
            </a:r>
            <a:r>
              <a:rPr lang="ru-RU" sz="2400" b="1" dirty="0">
                <a:latin typeface="TimesNewRoman,Italic"/>
              </a:rPr>
              <a:t> та </a:t>
            </a:r>
            <a:r>
              <a:rPr lang="ru-RU" sz="2400" b="1" dirty="0" err="1">
                <a:latin typeface="TimesNewRoman,Italic"/>
              </a:rPr>
              <a:t>арахідонова</a:t>
            </a:r>
            <a:r>
              <a:rPr lang="ru-RU" sz="2400" dirty="0">
                <a:latin typeface="TimesNewRoman,Italic"/>
              </a:rPr>
              <a:t>, </a:t>
            </a:r>
            <a:r>
              <a:rPr lang="ru-RU" sz="2400" dirty="0" err="1">
                <a:latin typeface="TimesNewRoman,Italic"/>
              </a:rPr>
              <a:t>що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входять</a:t>
            </a:r>
            <a:r>
              <a:rPr lang="ru-RU" sz="2400" dirty="0">
                <a:latin typeface="TimesNewRoman,Italic"/>
              </a:rPr>
              <a:t> до складу</a:t>
            </a:r>
          </a:p>
          <a:p>
            <a:pPr algn="ctr"/>
            <a:r>
              <a:rPr lang="ru-RU" sz="2400" dirty="0">
                <a:latin typeface="TimesNewRoman,Italic"/>
              </a:rPr>
              <a:t>ядра </a:t>
            </a:r>
            <a:r>
              <a:rPr lang="ru-RU" sz="2400" dirty="0" err="1">
                <a:latin typeface="TimesNewRoman,Italic"/>
              </a:rPr>
              <a:t>клітини</a:t>
            </a:r>
            <a:r>
              <a:rPr lang="ru-RU" sz="2400" dirty="0">
                <a:latin typeface="TimesNewRoman,Italic"/>
              </a:rPr>
              <a:t> і </a:t>
            </a:r>
            <a:r>
              <a:rPr lang="ru-RU" sz="2400" dirty="0" err="1">
                <a:latin typeface="TimesNewRoman,Italic"/>
              </a:rPr>
              <a:t>впливають</a:t>
            </a:r>
            <a:r>
              <a:rPr lang="ru-RU" sz="2400" dirty="0">
                <a:latin typeface="TimesNewRoman,Italic"/>
              </a:rPr>
              <a:t> на </a:t>
            </a:r>
            <a:r>
              <a:rPr lang="ru-RU" sz="2400" dirty="0" err="1">
                <a:latin typeface="TimesNewRoman,Italic"/>
              </a:rPr>
              <a:t>відтворення</a:t>
            </a:r>
            <a:r>
              <a:rPr lang="ru-RU" sz="2400" dirty="0">
                <a:latin typeface="TimesNewRoman,Italic"/>
              </a:rPr>
              <a:t> потом-</a:t>
            </a:r>
          </a:p>
          <a:p>
            <a:pPr algn="ctr"/>
            <a:r>
              <a:rPr lang="ru-RU" sz="2400" dirty="0" err="1">
                <a:latin typeface="TimesNewRoman,Italic"/>
              </a:rPr>
              <a:t>ства</a:t>
            </a:r>
            <a:r>
              <a:rPr lang="ru-RU" sz="2400" dirty="0">
                <a:latin typeface="TimesNewRoman,Italic"/>
              </a:rPr>
              <a:t>. У </a:t>
            </a:r>
            <a:r>
              <a:rPr lang="ru-RU" sz="2400" dirty="0" err="1">
                <a:latin typeface="TimesNewRoman,Italic"/>
              </a:rPr>
              <a:t>салі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незамінних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жирних</a:t>
            </a:r>
            <a:r>
              <a:rPr lang="ru-RU" sz="2400" dirty="0">
                <a:latin typeface="TimesNewRoman,Italic"/>
              </a:rPr>
              <a:t> кислот </a:t>
            </a:r>
            <a:r>
              <a:rPr lang="ru-RU" sz="2400" dirty="0" err="1">
                <a:latin typeface="TimesNewRoman,Italic"/>
              </a:rPr>
              <a:t>більше</a:t>
            </a:r>
            <a:r>
              <a:rPr lang="ru-RU" sz="2400" dirty="0">
                <a:latin typeface="TimesNewRoman,Italic"/>
              </a:rPr>
              <a:t>,</a:t>
            </a:r>
          </a:p>
          <a:p>
            <a:pPr algn="ctr"/>
            <a:r>
              <a:rPr lang="ru-RU" sz="2400" dirty="0" err="1">
                <a:latin typeface="TimesNewRoman,Italic"/>
              </a:rPr>
              <a:t>ніж</a:t>
            </a:r>
            <a:r>
              <a:rPr lang="ru-RU" sz="2400" dirty="0">
                <a:latin typeface="TimesNewRoman,Italic"/>
              </a:rPr>
              <a:t> у </a:t>
            </a:r>
            <a:r>
              <a:rPr lang="ru-RU" sz="2400" dirty="0" err="1">
                <a:latin typeface="TimesNewRoman,Italic"/>
              </a:rPr>
              <a:t>коров’ячому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маслі</a:t>
            </a:r>
            <a:r>
              <a:rPr lang="ru-RU" sz="2400" dirty="0">
                <a:latin typeface="TimesNewRoman,Italic"/>
              </a:rPr>
              <a:t>. Сало є </a:t>
            </a:r>
            <a:r>
              <a:rPr lang="ru-RU" sz="2400" dirty="0" err="1">
                <a:latin typeface="TimesNewRoman,Italic"/>
              </a:rPr>
              <a:t>обов’язковим</a:t>
            </a:r>
            <a:r>
              <a:rPr lang="ru-RU" sz="2400" dirty="0">
                <a:latin typeface="TimesNewRoman,Italic"/>
              </a:rPr>
              <a:t> ком-</a:t>
            </a:r>
          </a:p>
          <a:p>
            <a:pPr algn="ctr"/>
            <a:r>
              <a:rPr lang="ru-RU" sz="2400" dirty="0" err="1">
                <a:latin typeface="TimesNewRoman,Italic"/>
              </a:rPr>
              <a:t>понентом</a:t>
            </a:r>
            <a:r>
              <a:rPr lang="ru-RU" sz="2400" dirty="0">
                <a:latin typeface="TimesNewRoman,Italic"/>
              </a:rPr>
              <a:t> не </a:t>
            </a:r>
            <a:r>
              <a:rPr lang="ru-RU" sz="2400" dirty="0" err="1">
                <a:latin typeface="TimesNewRoman,Italic"/>
              </a:rPr>
              <a:t>лише</a:t>
            </a:r>
            <a:r>
              <a:rPr lang="ru-RU" sz="2400" dirty="0">
                <a:latin typeface="TimesNewRoman,Italic"/>
              </a:rPr>
              <a:t> для </a:t>
            </a:r>
            <a:r>
              <a:rPr lang="ru-RU" sz="2400" dirty="0" err="1">
                <a:latin typeface="TimesNewRoman,Italic"/>
              </a:rPr>
              <a:t>виробництва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ковбас</a:t>
            </a:r>
            <a:r>
              <a:rPr lang="ru-RU" sz="2400" dirty="0">
                <a:latin typeface="TimesNewRoman,Italic"/>
              </a:rPr>
              <a:t>, а й для</a:t>
            </a:r>
          </a:p>
          <a:p>
            <a:pPr algn="ctr"/>
            <a:r>
              <a:rPr lang="ru-RU" sz="2400" dirty="0" err="1">
                <a:latin typeface="TimesNewRoman,Italic"/>
              </a:rPr>
              <a:t>харчування</a:t>
            </a:r>
            <a:r>
              <a:rPr lang="ru-RU" sz="2400" dirty="0">
                <a:latin typeface="TimesNewRoman,Italic"/>
              </a:rPr>
              <a:t> людей </a:t>
            </a:r>
            <a:r>
              <a:rPr lang="ru-RU" sz="2400" dirty="0" err="1">
                <a:latin typeface="TimesNewRoman,Italic"/>
              </a:rPr>
              <a:t>важкої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err="1">
                <a:latin typeface="TimesNewRoman,Italic"/>
              </a:rPr>
              <a:t>фізичної</a:t>
            </a:r>
            <a:r>
              <a:rPr lang="ru-RU" sz="2400" dirty="0">
                <a:latin typeface="TimesNewRoman,Italic"/>
              </a:rPr>
              <a:t> </a:t>
            </a:r>
            <a:r>
              <a:rPr lang="ru-RU" sz="2400" dirty="0" smtClean="0">
                <a:latin typeface="TimesNewRoman,Italic"/>
              </a:rPr>
              <a:t>та </a:t>
            </a:r>
            <a:r>
              <a:rPr lang="ru-RU" sz="2400" dirty="0" err="1" smtClean="0">
                <a:latin typeface="TimesNewRoman,Italic"/>
              </a:rPr>
              <a:t>розумової</a:t>
            </a:r>
            <a:r>
              <a:rPr lang="ru-RU" sz="2400" dirty="0" smtClean="0">
                <a:latin typeface="TimesNewRoman,Italic"/>
              </a:rPr>
              <a:t> </a:t>
            </a:r>
            <a:r>
              <a:rPr lang="ru-RU" sz="2400" dirty="0" err="1" smtClean="0">
                <a:latin typeface="TimesNewRoman,Italic"/>
              </a:rPr>
              <a:t>праці</a:t>
            </a:r>
            <a:r>
              <a:rPr lang="ru-RU" sz="2400" dirty="0" smtClean="0">
                <a:latin typeface="TimesNewRoman,Italic"/>
              </a:rPr>
              <a:t> </a:t>
            </a:r>
            <a:r>
              <a:rPr lang="ru-RU" sz="2400" dirty="0">
                <a:latin typeface="TimesNewRoman,Italic"/>
              </a:rPr>
              <a:t>як </a:t>
            </a:r>
            <a:r>
              <a:rPr lang="ru-RU" sz="2400" dirty="0" err="1" smtClean="0">
                <a:latin typeface="TimesNewRoman,Italic"/>
              </a:rPr>
              <a:t>високоенергетичний</a:t>
            </a:r>
            <a:r>
              <a:rPr lang="ru-RU" sz="2400" dirty="0" smtClean="0">
                <a:latin typeface="TimesNewRoman,Italic"/>
              </a:rPr>
              <a:t> </a:t>
            </a:r>
            <a:r>
              <a:rPr lang="ru-RU" sz="2400" dirty="0">
                <a:latin typeface="TimesNewRoman,Italic"/>
              </a:rPr>
              <a:t>продукт. </a:t>
            </a:r>
            <a:r>
              <a:rPr lang="ru-RU" sz="2400" dirty="0" err="1">
                <a:latin typeface="TimesNewRoman,Italic"/>
              </a:rPr>
              <a:t>Використання</a:t>
            </a:r>
            <a:r>
              <a:rPr lang="ru-RU" sz="2400" dirty="0">
                <a:latin typeface="TimesNewRoman,Italic"/>
              </a:rPr>
              <a:t> у </a:t>
            </a:r>
            <a:r>
              <a:rPr lang="ru-RU" sz="2400" dirty="0" err="1">
                <a:latin typeface="TimesNewRoman,Italic"/>
              </a:rPr>
              <a:t>харчуванні</a:t>
            </a:r>
            <a:endParaRPr lang="ru-RU" sz="2400" dirty="0">
              <a:latin typeface="TimesNewRoman,Italic"/>
            </a:endParaRPr>
          </a:p>
          <a:p>
            <a:pPr algn="ctr"/>
            <a:r>
              <a:rPr lang="ru-RU" sz="2400" b="1" dirty="0" smtClean="0">
                <a:latin typeface="TimesNewRoman,Italic"/>
              </a:rPr>
              <a:t>30–50 г </a:t>
            </a:r>
            <a:r>
              <a:rPr lang="ru-RU" sz="2400" b="1" dirty="0" err="1" smtClean="0">
                <a:latin typeface="TimesNewRoman,Italic"/>
              </a:rPr>
              <a:t>свинячого</a:t>
            </a:r>
            <a:r>
              <a:rPr lang="ru-RU" sz="2400" b="1" dirty="0" smtClean="0">
                <a:latin typeface="TimesNewRoman,Italic"/>
              </a:rPr>
              <a:t> жиру </a:t>
            </a:r>
            <a:r>
              <a:rPr lang="ru-RU" sz="2400" b="1" dirty="0" err="1" smtClean="0">
                <a:latin typeface="TimesNewRoman,Italic"/>
              </a:rPr>
              <a:t>забезпечує</a:t>
            </a:r>
            <a:r>
              <a:rPr lang="ru-RU" sz="2400" b="1" dirty="0" smtClean="0">
                <a:latin typeface="TimesNewRoman,Italic"/>
              </a:rPr>
              <a:t> </a:t>
            </a:r>
            <a:r>
              <a:rPr lang="ru-RU" sz="2400" b="1" dirty="0" err="1" smtClean="0">
                <a:latin typeface="TimesNewRoman,Italic"/>
              </a:rPr>
              <a:t>добову</a:t>
            </a:r>
            <a:r>
              <a:rPr lang="ru-RU" sz="2400" b="1" dirty="0" smtClean="0">
                <a:latin typeface="TimesNewRoman,Italic"/>
              </a:rPr>
              <a:t> норму в</a:t>
            </a:r>
            <a:endParaRPr lang="ru-RU" sz="2400" b="1" dirty="0">
              <a:latin typeface="TimesNewRoman,Italic"/>
            </a:endParaRPr>
          </a:p>
          <a:p>
            <a:pPr algn="ctr"/>
            <a:r>
              <a:rPr lang="ru-RU" sz="2400" b="1" dirty="0" err="1">
                <a:latin typeface="TimesNewRoman,Italic"/>
              </a:rPr>
              <a:t>незамінних</a:t>
            </a:r>
            <a:r>
              <a:rPr lang="ru-RU" sz="2400" b="1" dirty="0">
                <a:latin typeface="TimesNewRoman,Italic"/>
              </a:rPr>
              <a:t> </a:t>
            </a:r>
            <a:r>
              <a:rPr lang="ru-RU" sz="2400" b="1" dirty="0" err="1" smtClean="0">
                <a:latin typeface="TimesNewRoman,Italic"/>
              </a:rPr>
              <a:t>поліненасичених</a:t>
            </a:r>
            <a:r>
              <a:rPr lang="ru-RU" sz="2400" b="1" dirty="0" smtClean="0">
                <a:latin typeface="TimesNewRoman,Italic"/>
              </a:rPr>
              <a:t> </a:t>
            </a:r>
            <a:r>
              <a:rPr lang="ru-RU" sz="2400" b="1" dirty="0" err="1">
                <a:latin typeface="TimesNewRoman,Italic"/>
              </a:rPr>
              <a:t>жирних</a:t>
            </a:r>
            <a:r>
              <a:rPr lang="ru-RU" sz="2400" b="1" dirty="0">
                <a:latin typeface="TimesNewRoman,Italic"/>
              </a:rPr>
              <a:t> кислотах</a:t>
            </a:r>
            <a:r>
              <a:rPr lang="ru-RU" sz="2400" dirty="0">
                <a:latin typeface="TimesNewRoman,Italic"/>
              </a:rPr>
              <a:t>, </a:t>
            </a:r>
            <a:r>
              <a:rPr lang="ru-RU" sz="2400" dirty="0" err="1">
                <a:latin typeface="TimesNewRoman,Italic"/>
              </a:rPr>
              <a:t>що</a:t>
            </a:r>
            <a:endParaRPr lang="ru-RU" sz="2400" dirty="0">
              <a:latin typeface="TimesNewRoman,Italic"/>
            </a:endParaRPr>
          </a:p>
          <a:p>
            <a:pPr algn="ctr"/>
            <a:r>
              <a:rPr lang="ru-RU" sz="2400" dirty="0">
                <a:latin typeface="TimesNewRoman,Italic"/>
              </a:rPr>
              <a:t>становить 3–6 </a:t>
            </a:r>
            <a:r>
              <a:rPr lang="ru-RU" sz="2400" dirty="0" err="1">
                <a:latin typeface="TimesNewRoman,Italic"/>
              </a:rPr>
              <a:t>грамів</a:t>
            </a:r>
            <a:r>
              <a:rPr lang="ru-RU" sz="2400" dirty="0">
                <a:latin typeface="TimesNewRoman,Italic"/>
              </a:rPr>
              <a:t>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925" y="4616975"/>
            <a:ext cx="2538412" cy="22410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4" y="4290873"/>
            <a:ext cx="2128837" cy="25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5141" y="280244"/>
            <a:ext cx="87666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TimesNewRoman"/>
              </a:rPr>
              <a:t>Лінолева</a:t>
            </a:r>
            <a:r>
              <a:rPr lang="ru-RU" sz="2800" b="1" dirty="0">
                <a:latin typeface="TimesNewRoman"/>
              </a:rPr>
              <a:t>, </a:t>
            </a:r>
            <a:r>
              <a:rPr lang="ru-RU" sz="2800" b="1" dirty="0" err="1">
                <a:latin typeface="TimesNewRoman"/>
              </a:rPr>
              <a:t>ліноленова</a:t>
            </a:r>
            <a:r>
              <a:rPr lang="ru-RU" sz="2800" b="1" dirty="0">
                <a:latin typeface="TimesNewRoman"/>
              </a:rPr>
              <a:t> та </a:t>
            </a:r>
            <a:r>
              <a:rPr lang="ru-RU" sz="2800" b="1" dirty="0" err="1">
                <a:latin typeface="TimesNewRoman"/>
              </a:rPr>
              <a:t>арахідонова</a:t>
            </a:r>
            <a:r>
              <a:rPr lang="ru-RU" sz="2800" b="1" dirty="0">
                <a:latin typeface="TimesNewRoman"/>
              </a:rPr>
              <a:t> </a:t>
            </a:r>
            <a:r>
              <a:rPr lang="ru-RU" sz="2800" b="1" dirty="0" err="1">
                <a:latin typeface="TimesNewRoman"/>
              </a:rPr>
              <a:t>кислоти</a:t>
            </a:r>
            <a:endParaRPr lang="ru-RU" sz="2800" b="1" dirty="0">
              <a:latin typeface="TimesNewRoman"/>
            </a:endParaRPr>
          </a:p>
          <a:p>
            <a:pPr algn="ctr"/>
            <a:r>
              <a:rPr lang="ru-RU" sz="2800" dirty="0" err="1">
                <a:latin typeface="TimesNewRoman"/>
              </a:rPr>
              <a:t>проявляють</a:t>
            </a:r>
            <a:r>
              <a:rPr lang="ru-RU" sz="2800" dirty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виняткову</a:t>
            </a:r>
            <a:r>
              <a:rPr lang="ru-RU" sz="2800" dirty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біологічну</a:t>
            </a:r>
            <a:r>
              <a:rPr lang="ru-RU" sz="2800" dirty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активність</a:t>
            </a:r>
            <a:r>
              <a:rPr lang="ru-RU" sz="2800" dirty="0">
                <a:latin typeface="TimesNewRoman"/>
              </a:rPr>
              <a:t>. Вони</a:t>
            </a:r>
          </a:p>
          <a:p>
            <a:pPr algn="ctr"/>
            <a:r>
              <a:rPr lang="ru-RU" sz="2800" b="1" dirty="0" err="1">
                <a:latin typeface="TimesNewRoman"/>
              </a:rPr>
              <a:t>стимулюють</a:t>
            </a:r>
            <a:r>
              <a:rPr lang="ru-RU" sz="2800" b="1" dirty="0">
                <a:latin typeface="TimesNewRoman"/>
              </a:rPr>
              <a:t> синтез </a:t>
            </a:r>
            <a:r>
              <a:rPr lang="ru-RU" sz="2800" b="1" dirty="0" err="1">
                <a:latin typeface="TimesNewRoman"/>
              </a:rPr>
              <a:t>білків</a:t>
            </a:r>
            <a:r>
              <a:rPr lang="ru-RU" sz="2800" b="1" dirty="0">
                <a:latin typeface="TimesNewRoman"/>
              </a:rPr>
              <a:t> та </a:t>
            </a:r>
            <a:r>
              <a:rPr lang="ru-RU" sz="2800" b="1" dirty="0" err="1">
                <a:latin typeface="TimesNewRoman"/>
              </a:rPr>
              <a:t>ліпідів</a:t>
            </a:r>
            <a:r>
              <a:rPr lang="ru-RU" sz="2800" b="1" dirty="0">
                <a:latin typeface="TimesNewRoman"/>
              </a:rPr>
              <a:t>, </a:t>
            </a:r>
            <a:r>
              <a:rPr lang="ru-RU" sz="2800" b="1" dirty="0" err="1" smtClean="0">
                <a:latin typeface="TimesNewRoman"/>
              </a:rPr>
              <a:t>підвищують</a:t>
            </a:r>
            <a:r>
              <a:rPr lang="ru-RU" sz="2800" b="1" dirty="0" smtClean="0">
                <a:latin typeface="TimesNewRoman"/>
              </a:rPr>
              <a:t> </a:t>
            </a:r>
            <a:r>
              <a:rPr lang="ru-RU" sz="2800" b="1" dirty="0" err="1" smtClean="0">
                <a:latin typeface="TimesNewRoman"/>
              </a:rPr>
              <a:t>стійкість</a:t>
            </a:r>
            <a:r>
              <a:rPr lang="ru-RU" sz="2800" b="1" dirty="0" smtClean="0">
                <a:latin typeface="TimesNewRoman"/>
              </a:rPr>
              <a:t> </a:t>
            </a:r>
            <a:r>
              <a:rPr lang="ru-RU" sz="2800" b="1" dirty="0" err="1">
                <a:latin typeface="TimesNewRoman"/>
              </a:rPr>
              <a:t>організму</a:t>
            </a:r>
            <a:r>
              <a:rPr lang="ru-RU" sz="2800" b="1" dirty="0">
                <a:latin typeface="TimesNewRoman"/>
              </a:rPr>
              <a:t> </a:t>
            </a:r>
            <a:r>
              <a:rPr lang="ru-RU" sz="2800" b="1" dirty="0" err="1">
                <a:latin typeface="TimesNewRoman"/>
              </a:rPr>
              <a:t>проти</a:t>
            </a:r>
            <a:r>
              <a:rPr lang="ru-RU" sz="2800" b="1" dirty="0">
                <a:latin typeface="TimesNewRoman"/>
              </a:rPr>
              <a:t> </a:t>
            </a:r>
            <a:r>
              <a:rPr lang="ru-RU" sz="2800" b="1" dirty="0" err="1">
                <a:latin typeface="TimesNewRoman"/>
              </a:rPr>
              <a:t>інфекційних</a:t>
            </a:r>
            <a:r>
              <a:rPr lang="ru-RU" sz="2800" b="1" dirty="0">
                <a:latin typeface="TimesNewRoman"/>
              </a:rPr>
              <a:t> </a:t>
            </a:r>
            <a:r>
              <a:rPr lang="ru-RU" sz="2800" b="1" dirty="0" err="1" smtClean="0">
                <a:latin typeface="TimesNewRoman"/>
              </a:rPr>
              <a:t>захворювань</a:t>
            </a:r>
            <a:r>
              <a:rPr lang="ru-RU" sz="2800" b="1" dirty="0">
                <a:latin typeface="TimesNewRoman"/>
              </a:rPr>
              <a:t>, </a:t>
            </a:r>
            <a:r>
              <a:rPr lang="ru-RU" sz="2800" b="1" dirty="0" err="1">
                <a:latin typeface="TimesNewRoman"/>
              </a:rPr>
              <a:t>підтримують</a:t>
            </a:r>
            <a:r>
              <a:rPr lang="ru-RU" sz="2800" b="1" dirty="0">
                <a:latin typeface="TimesNewRoman"/>
              </a:rPr>
              <a:t> </a:t>
            </a:r>
            <a:r>
              <a:rPr lang="ru-RU" sz="2800" b="1" dirty="0" err="1">
                <a:latin typeface="TimesNewRoman"/>
              </a:rPr>
              <a:t>активність</a:t>
            </a:r>
            <a:r>
              <a:rPr lang="ru-RU" sz="2800" b="1" dirty="0">
                <a:latin typeface="TimesNewRoman"/>
              </a:rPr>
              <a:t> </a:t>
            </a:r>
            <a:r>
              <a:rPr lang="ru-RU" sz="2800" b="1" dirty="0" err="1">
                <a:latin typeface="TimesNewRoman"/>
              </a:rPr>
              <a:t>ферментів</a:t>
            </a:r>
            <a:r>
              <a:rPr lang="ru-RU" sz="2800" b="1" dirty="0">
                <a:latin typeface="TimesNewRoman"/>
              </a:rPr>
              <a:t>, </a:t>
            </a:r>
            <a:r>
              <a:rPr lang="ru-RU" sz="2800" b="1" dirty="0" err="1" smtClean="0">
                <a:latin typeface="TimesNewRoman"/>
              </a:rPr>
              <a:t>регулюють</a:t>
            </a:r>
            <a:r>
              <a:rPr lang="ru-RU" sz="2800" b="1" dirty="0" smtClean="0">
                <a:latin typeface="TimesNewRoman"/>
              </a:rPr>
              <a:t> </a:t>
            </a:r>
            <a:r>
              <a:rPr lang="ru-RU" sz="2800" b="1" dirty="0" err="1">
                <a:latin typeface="TimesNewRoman"/>
              </a:rPr>
              <a:t>процеси</a:t>
            </a:r>
            <a:r>
              <a:rPr lang="ru-RU" sz="2800" b="1" dirty="0">
                <a:latin typeface="TimesNewRoman"/>
              </a:rPr>
              <a:t> </a:t>
            </a:r>
            <a:r>
              <a:rPr lang="ru-RU" sz="2800" b="1" dirty="0" err="1" smtClean="0">
                <a:latin typeface="TimesNewRoman"/>
              </a:rPr>
              <a:t>окиснення</a:t>
            </a:r>
            <a:r>
              <a:rPr lang="ru-RU" sz="2800" dirty="0" smtClean="0">
                <a:latin typeface="TimesNewRoman"/>
              </a:rPr>
              <a:t> </a:t>
            </a:r>
            <a:r>
              <a:rPr lang="ru-RU" sz="2800" dirty="0">
                <a:latin typeface="TimesNewRoman"/>
              </a:rPr>
              <a:t>й </a:t>
            </a:r>
            <a:r>
              <a:rPr lang="ru-RU" sz="2800" dirty="0" err="1">
                <a:latin typeface="TimesNewRoman"/>
              </a:rPr>
              <a:t>виконують</a:t>
            </a:r>
            <a:r>
              <a:rPr lang="ru-RU" sz="2800" dirty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інші</a:t>
            </a:r>
            <a:r>
              <a:rPr lang="ru-RU" sz="2800" dirty="0">
                <a:latin typeface="TimesNewRoman"/>
              </a:rPr>
              <a:t>, </a:t>
            </a:r>
            <a:r>
              <a:rPr lang="ru-RU" sz="2800" dirty="0" smtClean="0">
                <a:latin typeface="TimesNewRoman"/>
              </a:rPr>
              <a:t>не </a:t>
            </a:r>
            <a:r>
              <a:rPr lang="ru-RU" sz="2800" dirty="0" err="1" smtClean="0">
                <a:latin typeface="TimesNewRoman"/>
              </a:rPr>
              <a:t>менш</a:t>
            </a:r>
            <a:r>
              <a:rPr lang="ru-RU" sz="2800" dirty="0" smtClean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важливі</a:t>
            </a:r>
            <a:r>
              <a:rPr lang="ru-RU" sz="2800" dirty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функції</a:t>
            </a:r>
            <a:r>
              <a:rPr lang="ru-RU" sz="2800" dirty="0">
                <a:latin typeface="TimesNewRoman"/>
              </a:rPr>
              <a:t> в </a:t>
            </a:r>
            <a:r>
              <a:rPr lang="ru-RU" sz="2800" dirty="0" err="1">
                <a:latin typeface="TimesNewRoman"/>
              </a:rPr>
              <a:t>організмі</a:t>
            </a:r>
            <a:r>
              <a:rPr lang="ru-RU" sz="2800" dirty="0">
                <a:latin typeface="TimesNewRoman"/>
              </a:rPr>
              <a:t>. </a:t>
            </a:r>
            <a:endParaRPr lang="ru-RU" sz="2800" dirty="0" smtClean="0">
              <a:latin typeface="TimesNewRoman"/>
            </a:endParaRPr>
          </a:p>
          <a:p>
            <a:pPr algn="ctr"/>
            <a:r>
              <a:rPr lang="ru-RU" sz="2800" dirty="0" err="1" smtClean="0">
                <a:latin typeface="TimesNewRoman"/>
              </a:rPr>
              <a:t>Саме</a:t>
            </a:r>
            <a:r>
              <a:rPr lang="ru-RU" sz="2800" dirty="0" smtClean="0">
                <a:latin typeface="TimesNewRoman"/>
              </a:rPr>
              <a:t> </a:t>
            </a:r>
            <a:r>
              <a:rPr lang="ru-RU" sz="2800" dirty="0">
                <a:latin typeface="TimesNewRoman"/>
              </a:rPr>
              <a:t>тому </a:t>
            </a:r>
            <a:r>
              <a:rPr lang="ru-RU" sz="2800" dirty="0" err="1" smtClean="0">
                <a:latin typeface="TimesNewRoman"/>
              </a:rPr>
              <a:t>зростає</a:t>
            </a:r>
            <a:r>
              <a:rPr lang="ru-RU" sz="2800" dirty="0" smtClean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інтерес</a:t>
            </a:r>
            <a:r>
              <a:rPr lang="ru-RU" sz="2800" dirty="0">
                <a:latin typeface="TimesNewRoman"/>
              </a:rPr>
              <a:t> до </a:t>
            </a:r>
            <a:r>
              <a:rPr lang="ru-RU" sz="2800" dirty="0" err="1">
                <a:latin typeface="TimesNewRoman"/>
              </a:rPr>
              <a:t>вивчення</a:t>
            </a:r>
            <a:r>
              <a:rPr lang="ru-RU" sz="2800" dirty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жирнокислотного</a:t>
            </a:r>
            <a:r>
              <a:rPr lang="ru-RU" sz="2800" dirty="0">
                <a:latin typeface="TimesNewRoman"/>
              </a:rPr>
              <a:t> </a:t>
            </a:r>
            <a:r>
              <a:rPr lang="ru-RU" sz="2800" dirty="0" smtClean="0">
                <a:latin typeface="TimesNewRoman"/>
              </a:rPr>
              <a:t>складу </a:t>
            </a:r>
            <a:r>
              <a:rPr lang="ru-RU" sz="2800" dirty="0" err="1" smtClean="0">
                <a:latin typeface="TimesNewRoman"/>
              </a:rPr>
              <a:t>жирів</a:t>
            </a:r>
            <a:r>
              <a:rPr lang="ru-RU" sz="2800" dirty="0" smtClean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рослинного</a:t>
            </a:r>
            <a:r>
              <a:rPr lang="ru-RU" sz="2800" dirty="0">
                <a:latin typeface="TimesNewRoman"/>
              </a:rPr>
              <a:t> і </a:t>
            </a:r>
            <a:r>
              <a:rPr lang="ru-RU" sz="2800" dirty="0" err="1">
                <a:latin typeface="TimesNewRoman"/>
              </a:rPr>
              <a:t>тваринного</a:t>
            </a:r>
            <a:r>
              <a:rPr lang="ru-RU" sz="2800" dirty="0">
                <a:latin typeface="TimesNewRoman"/>
              </a:rPr>
              <a:t> </a:t>
            </a:r>
            <a:r>
              <a:rPr lang="ru-RU" sz="2800" dirty="0" err="1">
                <a:latin typeface="TimesNewRoman"/>
              </a:rPr>
              <a:t>походження</a:t>
            </a:r>
            <a:r>
              <a:rPr lang="ru-RU" sz="2800" dirty="0">
                <a:latin typeface="TimesNewRoman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71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750" y="185737"/>
            <a:ext cx="9429750" cy="495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50" y="234047"/>
            <a:ext cx="81724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>
                <a:latin typeface="TimesNewRoman,BoldItalic"/>
              </a:rPr>
              <a:t>Фізико-хімічні</a:t>
            </a:r>
            <a:r>
              <a:rPr lang="ru-RU" sz="2400" b="1" i="1" dirty="0">
                <a:latin typeface="TimesNewRoman,BoldItalic"/>
              </a:rPr>
              <a:t> </a:t>
            </a:r>
            <a:r>
              <a:rPr lang="ru-RU" sz="2400" b="1" i="1" dirty="0" err="1">
                <a:latin typeface="TimesNewRoman,BoldItalic"/>
              </a:rPr>
              <a:t>властивості</a:t>
            </a:r>
            <a:r>
              <a:rPr lang="ru-RU" sz="2400" b="1" i="1" dirty="0">
                <a:latin typeface="TimesNewRoman,BoldItalic"/>
              </a:rPr>
              <a:t> хребтового сала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18455"/>
              </p:ext>
            </p:extLst>
          </p:nvPr>
        </p:nvGraphicFramePr>
        <p:xfrm>
          <a:off x="771525" y="1025522"/>
          <a:ext cx="7729538" cy="408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0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2489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(на 100 кг ваги свині)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383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омилення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383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Кислотне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число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383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Йодне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число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383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Початкова </a:t>
                      </a:r>
                      <a:r>
                        <a:rPr lang="ru-RU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Тпл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град.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383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Кінцева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Тпл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град.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2" y="398265"/>
            <a:ext cx="87725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Калорійність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сала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калорійний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 —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780 ккал на 100 г.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калорійність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олії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880 ккал на 100 г,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вершкового масла — 720 ккал на 100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сала (10 г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г) буде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складу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збираєтеся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з’їсти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шматочок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сала —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повинно бути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холестерино-вмісних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в невеликих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кількостях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людям без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ліпідного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холестерину,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жовчовивідних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жовчного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міхура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підшлункової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залози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травлення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жовчі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ферменту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ліпази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такому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зашкодить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будете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сало як закуску до алкоголю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пішло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з’їсти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шматочком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хліба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грубого помелу.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овочевими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стравами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сало без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надто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солоне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30" y="3165000"/>
            <a:ext cx="5529350" cy="34461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64542" y="0"/>
            <a:ext cx="4454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САЛОТЕРАПІЯ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223" y="856676"/>
            <a:ext cx="73085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його тільки не називають: «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 снікерс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і наркотик. Він має велику цілющу дію: може вилікувати підшлункову залозу, захистити від вірусів, а також зменшити зубний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іль. </a:t>
            </a:r>
          </a:p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Сало має бактерицидні властивості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діє на шкідливі бактерії.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9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423" y="253191"/>
            <a:ext cx="85385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СТРУС ДЛЯ ОРГАНІЗМУ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відміну від соняшникової олії </a:t>
            </a: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виділяє шкідливих речовин при нагріванні.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Страва, приготована на ньому, буде жирною і калорійною. 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натуропат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Свідко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Є.В.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вважає, що влаштовувати подібний струс просто необхідно для організму. </a:t>
            </a:r>
          </a:p>
          <a:p>
            <a:pPr algn="ctr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538" y="3053958"/>
            <a:ext cx="4193250" cy="314089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3373863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 тих людей, які вживають знежирені страви часто утворюються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камені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поліпи в жовчному пузирі.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Тому, обов'язково потрібно включати до свого раціону жирні продукти»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0"/>
            <a:ext cx="7886700" cy="72344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Природній антибіотик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278" y="723445"/>
            <a:ext cx="879112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прийшли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сало - один 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зміцненню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імунітету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тому,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арахідонова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підсилює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захисні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запобігти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поширенню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вірусів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бактерій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корисне сало з часником або цибулею.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535" y="3616545"/>
            <a:ext cx="5464332" cy="306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63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266</TotalTime>
  <Words>818</Words>
  <Application>Microsoft Office PowerPoint</Application>
  <PresentationFormat>Экран (4:3)</PresentationFormat>
  <Paragraphs>71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Microsoft YaHei</vt:lpstr>
      <vt:lpstr>Arial</vt:lpstr>
      <vt:lpstr>Calibri</vt:lpstr>
      <vt:lpstr>Calibri Light</vt:lpstr>
      <vt:lpstr>Times New Roman</vt:lpstr>
      <vt:lpstr>TimesNewRoman</vt:lpstr>
      <vt:lpstr>TimesNewRoman,BoldItalic</vt:lpstr>
      <vt:lpstr>TimesNewRoman,Italic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Природній антибіотик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Асус</cp:lastModifiedBy>
  <cp:revision>20</cp:revision>
  <dcterms:created xsi:type="dcterms:W3CDTF">2019-12-24T09:19:27Z</dcterms:created>
  <dcterms:modified xsi:type="dcterms:W3CDTF">2020-02-07T11:09:41Z</dcterms:modified>
</cp:coreProperties>
</file>