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70" r:id="rId10"/>
    <p:sldId id="263" r:id="rId11"/>
    <p:sldId id="264" r:id="rId12"/>
    <p:sldId id="275" r:id="rId13"/>
    <p:sldId id="266" r:id="rId14"/>
    <p:sldId id="267" r:id="rId15"/>
    <p:sldId id="268" r:id="rId16"/>
    <p:sldId id="269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404AF-4780-4BC7-8387-C3C44245E6BE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F8335E-9A64-4D43-8618-F7B5F186C467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accent2">
                  <a:lumMod val="75000"/>
                </a:schemeClr>
              </a:solidFill>
            </a:rPr>
            <a:t>ТГ потрапляють з їжею</a:t>
          </a:r>
          <a:endParaRPr lang="uk-UA" sz="2400" b="1" noProof="0" dirty="0">
            <a:solidFill>
              <a:schemeClr val="accent2">
                <a:lumMod val="75000"/>
              </a:schemeClr>
            </a:solidFill>
          </a:endParaRPr>
        </a:p>
      </dgm:t>
    </dgm:pt>
    <dgm:pt modelId="{3818ECC0-8029-4D25-947A-E887B520082B}" type="parTrans" cxnId="{95EB8789-65DB-4047-A5C6-8E4DFAA4981E}">
      <dgm:prSet/>
      <dgm:spPr/>
      <dgm:t>
        <a:bodyPr/>
        <a:lstStyle/>
        <a:p>
          <a:endParaRPr lang="ru-RU"/>
        </a:p>
      </dgm:t>
    </dgm:pt>
    <dgm:pt modelId="{A1E3C981-4AAF-459D-9D8C-74353EF31203}" type="sibTrans" cxnId="{95EB8789-65DB-4047-A5C6-8E4DFAA4981E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7BEE907-E7C4-4D63-9021-18B6577A35C3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accent2">
                  <a:lumMod val="75000"/>
                </a:schemeClr>
              </a:solidFill>
            </a:rPr>
            <a:t>Синтезуються з вуглеводнів в </a:t>
          </a:r>
          <a:r>
            <a:rPr lang="uk-UA" sz="2400" b="1" noProof="0" dirty="0" smtClean="0">
              <a:solidFill>
                <a:schemeClr val="accent2">
                  <a:lumMod val="75000"/>
                </a:schemeClr>
              </a:solidFill>
            </a:rPr>
            <a:t>печінці</a:t>
          </a:r>
          <a:endParaRPr lang="uk-UA" sz="2400" b="1" noProof="0" dirty="0">
            <a:solidFill>
              <a:schemeClr val="accent2">
                <a:lumMod val="75000"/>
              </a:schemeClr>
            </a:solidFill>
          </a:endParaRPr>
        </a:p>
      </dgm:t>
    </dgm:pt>
    <dgm:pt modelId="{F9E32647-A098-4640-BDA8-CEAABC3E02F0}" type="parTrans" cxnId="{9285E1DC-1B9B-4E99-BA52-AD45C6BF759D}">
      <dgm:prSet/>
      <dgm:spPr/>
      <dgm:t>
        <a:bodyPr/>
        <a:lstStyle/>
        <a:p>
          <a:endParaRPr lang="ru-RU"/>
        </a:p>
      </dgm:t>
    </dgm:pt>
    <dgm:pt modelId="{FF11797C-CFAD-46A7-8520-F63C0F04FB9D}" type="sibTrans" cxnId="{9285E1DC-1B9B-4E99-BA52-AD45C6BF759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E0A1501-183A-41B1-9089-D5824B17D8E4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accent2">
                  <a:lumMod val="75000"/>
                </a:schemeClr>
              </a:solidFill>
            </a:rPr>
            <a:t>Основна маса жирової тканини</a:t>
          </a:r>
          <a:endParaRPr lang="uk-UA" sz="2400" b="1" noProof="0" dirty="0">
            <a:solidFill>
              <a:schemeClr val="accent2">
                <a:lumMod val="75000"/>
              </a:schemeClr>
            </a:solidFill>
          </a:endParaRPr>
        </a:p>
      </dgm:t>
    </dgm:pt>
    <dgm:pt modelId="{B0AE1AF0-3B67-4D4D-BFDC-20DAAA80568C}" type="parTrans" cxnId="{81426E99-4A9A-41DD-A535-D7A441DD8B4F}">
      <dgm:prSet/>
      <dgm:spPr/>
      <dgm:t>
        <a:bodyPr/>
        <a:lstStyle/>
        <a:p>
          <a:endParaRPr lang="ru-RU"/>
        </a:p>
      </dgm:t>
    </dgm:pt>
    <dgm:pt modelId="{4D27596A-723A-46C1-9037-872B3078F46E}" type="sibTrans" cxnId="{81426E99-4A9A-41DD-A535-D7A441DD8B4F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E6A3FBE-375B-4F9F-9CF4-A91BA8B2BC22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accent2">
                  <a:lumMod val="75000"/>
                </a:schemeClr>
              </a:solidFill>
            </a:rPr>
            <a:t>Джерело енергії</a:t>
          </a:r>
          <a:endParaRPr lang="uk-UA" sz="2400" b="1" noProof="0" dirty="0">
            <a:solidFill>
              <a:schemeClr val="accent2">
                <a:lumMod val="75000"/>
              </a:schemeClr>
            </a:solidFill>
          </a:endParaRPr>
        </a:p>
      </dgm:t>
    </dgm:pt>
    <dgm:pt modelId="{0A45370E-3085-4FA6-80A5-A5E33AC28150}" type="parTrans" cxnId="{AE7D5FE1-2574-4633-B66A-79C013F86CC8}">
      <dgm:prSet/>
      <dgm:spPr/>
      <dgm:t>
        <a:bodyPr/>
        <a:lstStyle/>
        <a:p>
          <a:endParaRPr lang="ru-RU"/>
        </a:p>
      </dgm:t>
    </dgm:pt>
    <dgm:pt modelId="{F32B0910-64CA-4C75-919F-A0F16DAAD792}" type="sibTrans" cxnId="{AE7D5FE1-2574-4633-B66A-79C013F86CC8}">
      <dgm:prSet/>
      <dgm:spPr/>
      <dgm:t>
        <a:bodyPr/>
        <a:lstStyle/>
        <a:p>
          <a:endParaRPr lang="ru-RU"/>
        </a:p>
      </dgm:t>
    </dgm:pt>
    <dgm:pt modelId="{543FC443-282F-4AF4-912E-4146DD4916E3}" type="pres">
      <dgm:prSet presAssocID="{094404AF-4780-4BC7-8387-C3C44245E6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E7420-9A4E-45CA-ABDB-C62123880E06}" type="pres">
      <dgm:prSet presAssocID="{094404AF-4780-4BC7-8387-C3C44245E6BE}" presName="tSp" presStyleCnt="0"/>
      <dgm:spPr/>
    </dgm:pt>
    <dgm:pt modelId="{B93EAC04-824A-4719-B0F2-0640B7585869}" type="pres">
      <dgm:prSet presAssocID="{094404AF-4780-4BC7-8387-C3C44245E6BE}" presName="bSp" presStyleCnt="0"/>
      <dgm:spPr/>
    </dgm:pt>
    <dgm:pt modelId="{10598426-472B-42FC-8EA0-4D892C90359A}" type="pres">
      <dgm:prSet presAssocID="{094404AF-4780-4BC7-8387-C3C44245E6BE}" presName="process" presStyleCnt="0"/>
      <dgm:spPr/>
    </dgm:pt>
    <dgm:pt modelId="{D7B96F38-19F3-461B-9DD8-2EA6F2BC202E}" type="pres">
      <dgm:prSet presAssocID="{0DF8335E-9A64-4D43-8618-F7B5F186C467}" presName="composite1" presStyleCnt="0"/>
      <dgm:spPr/>
    </dgm:pt>
    <dgm:pt modelId="{DCDC95ED-BBB5-4453-8390-2036F747C214}" type="pres">
      <dgm:prSet presAssocID="{0DF8335E-9A64-4D43-8618-F7B5F186C467}" presName="dummyNode1" presStyleLbl="node1" presStyleIdx="0" presStyleCnt="4"/>
      <dgm:spPr/>
    </dgm:pt>
    <dgm:pt modelId="{C74AE0D7-630E-4ECE-AEF3-1294EF5D70CC}" type="pres">
      <dgm:prSet presAssocID="{0DF8335E-9A64-4D43-8618-F7B5F186C467}" presName="childNode1" presStyleLbl="bgAcc1" presStyleIdx="0" presStyleCnt="4">
        <dgm:presLayoutVars>
          <dgm:bulletEnabled val="1"/>
        </dgm:presLayoutVars>
      </dgm:prSet>
      <dgm:spPr/>
    </dgm:pt>
    <dgm:pt modelId="{09ADCA12-E4E3-46F0-B722-017046170DED}" type="pres">
      <dgm:prSet presAssocID="{0DF8335E-9A64-4D43-8618-F7B5F186C467}" presName="childNode1tx" presStyleLbl="bgAcc1" presStyleIdx="0" presStyleCnt="4">
        <dgm:presLayoutVars>
          <dgm:bulletEnabled val="1"/>
        </dgm:presLayoutVars>
      </dgm:prSet>
      <dgm:spPr/>
    </dgm:pt>
    <dgm:pt modelId="{396E80A5-8ECB-4B85-AE2F-77376612FD1E}" type="pres">
      <dgm:prSet presAssocID="{0DF8335E-9A64-4D43-8618-F7B5F186C467}" presName="parentNode1" presStyleLbl="node1" presStyleIdx="0" presStyleCnt="4" custScaleX="185699" custScaleY="223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F5E4C-5918-4B36-B36B-FA54805F5C6D}" type="pres">
      <dgm:prSet presAssocID="{0DF8335E-9A64-4D43-8618-F7B5F186C467}" presName="connSite1" presStyleCnt="0"/>
      <dgm:spPr/>
    </dgm:pt>
    <dgm:pt modelId="{A23A8990-CD7B-48A1-A0D8-BF2F266D3083}" type="pres">
      <dgm:prSet presAssocID="{A1E3C981-4AAF-459D-9D8C-74353EF31203}" presName="Name9" presStyleLbl="sibTrans2D1" presStyleIdx="0" presStyleCnt="3" custLinFactNeighborX="-6804" custLinFactNeighborY="350"/>
      <dgm:spPr/>
      <dgm:t>
        <a:bodyPr/>
        <a:lstStyle/>
        <a:p>
          <a:endParaRPr lang="ru-RU"/>
        </a:p>
      </dgm:t>
    </dgm:pt>
    <dgm:pt modelId="{689E80CE-3A05-405A-8A8E-60DFB176F174}" type="pres">
      <dgm:prSet presAssocID="{C7BEE907-E7C4-4D63-9021-18B6577A35C3}" presName="composite2" presStyleCnt="0"/>
      <dgm:spPr/>
    </dgm:pt>
    <dgm:pt modelId="{D7978267-B316-4C83-A404-AA0CC0556495}" type="pres">
      <dgm:prSet presAssocID="{C7BEE907-E7C4-4D63-9021-18B6577A35C3}" presName="dummyNode2" presStyleLbl="node1" presStyleIdx="0" presStyleCnt="4"/>
      <dgm:spPr/>
    </dgm:pt>
    <dgm:pt modelId="{9FA7F073-98A0-43DF-BC39-81064622AE1D}" type="pres">
      <dgm:prSet presAssocID="{C7BEE907-E7C4-4D63-9021-18B6577A35C3}" presName="childNode2" presStyleLbl="bgAcc1" presStyleIdx="1" presStyleCnt="4">
        <dgm:presLayoutVars>
          <dgm:bulletEnabled val="1"/>
        </dgm:presLayoutVars>
      </dgm:prSet>
      <dgm:spPr/>
    </dgm:pt>
    <dgm:pt modelId="{F6788E9A-D6B2-4C55-9401-D7D5838E24A5}" type="pres">
      <dgm:prSet presAssocID="{C7BEE907-E7C4-4D63-9021-18B6577A35C3}" presName="childNode2tx" presStyleLbl="bgAcc1" presStyleIdx="1" presStyleCnt="4">
        <dgm:presLayoutVars>
          <dgm:bulletEnabled val="1"/>
        </dgm:presLayoutVars>
      </dgm:prSet>
      <dgm:spPr/>
    </dgm:pt>
    <dgm:pt modelId="{C206DE2D-3519-475A-8A48-F1E3D8BBA788}" type="pres">
      <dgm:prSet presAssocID="{C7BEE907-E7C4-4D63-9021-18B6577A35C3}" presName="parentNode2" presStyleLbl="node1" presStyleIdx="1" presStyleCnt="4" custScaleX="202417" custScaleY="239294" custLinFactY="-13428" custLinFactNeighborX="72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FD42-E7A5-4738-9FB6-EC46AD1F9A06}" type="pres">
      <dgm:prSet presAssocID="{C7BEE907-E7C4-4D63-9021-18B6577A35C3}" presName="connSite2" presStyleCnt="0"/>
      <dgm:spPr/>
    </dgm:pt>
    <dgm:pt modelId="{5CAAD35B-56F9-490F-B0D5-9850BD11B624}" type="pres">
      <dgm:prSet presAssocID="{FF11797C-CFAD-46A7-8520-F63C0F04FB9D}" presName="Name18" presStyleLbl="sibTrans2D1" presStyleIdx="1" presStyleCnt="3" custScaleX="81831"/>
      <dgm:spPr/>
      <dgm:t>
        <a:bodyPr/>
        <a:lstStyle/>
        <a:p>
          <a:endParaRPr lang="ru-RU"/>
        </a:p>
      </dgm:t>
    </dgm:pt>
    <dgm:pt modelId="{C07C4745-5292-49AA-A848-D2E791CC7271}" type="pres">
      <dgm:prSet presAssocID="{7E0A1501-183A-41B1-9089-D5824B17D8E4}" presName="composite1" presStyleCnt="0"/>
      <dgm:spPr/>
    </dgm:pt>
    <dgm:pt modelId="{738E3A17-7C00-45E8-AA93-1A8CF4BE6882}" type="pres">
      <dgm:prSet presAssocID="{7E0A1501-183A-41B1-9089-D5824B17D8E4}" presName="dummyNode1" presStyleLbl="node1" presStyleIdx="1" presStyleCnt="4"/>
      <dgm:spPr/>
    </dgm:pt>
    <dgm:pt modelId="{CE08ABD8-280F-4620-9ACC-F7B35CBAFE7F}" type="pres">
      <dgm:prSet presAssocID="{7E0A1501-183A-41B1-9089-D5824B17D8E4}" presName="childNode1" presStyleLbl="bgAcc1" presStyleIdx="2" presStyleCnt="4">
        <dgm:presLayoutVars>
          <dgm:bulletEnabled val="1"/>
        </dgm:presLayoutVars>
      </dgm:prSet>
      <dgm:spPr/>
    </dgm:pt>
    <dgm:pt modelId="{A6E7104D-3035-4B59-9324-78D197ECF2B6}" type="pres">
      <dgm:prSet presAssocID="{7E0A1501-183A-41B1-9089-D5824B17D8E4}" presName="childNode1tx" presStyleLbl="bgAcc1" presStyleIdx="2" presStyleCnt="4">
        <dgm:presLayoutVars>
          <dgm:bulletEnabled val="1"/>
        </dgm:presLayoutVars>
      </dgm:prSet>
      <dgm:spPr/>
    </dgm:pt>
    <dgm:pt modelId="{D28378C2-0B48-4AF4-AB56-6F3EE037C28F}" type="pres">
      <dgm:prSet presAssocID="{7E0A1501-183A-41B1-9089-D5824B17D8E4}" presName="parentNode1" presStyleLbl="node1" presStyleIdx="2" presStyleCnt="4" custScaleX="187557" custScaleY="378562" custLinFactNeighborX="2897" custLinFactNeighborY="21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A33E1-94FD-4508-B825-FC332024AAAE}" type="pres">
      <dgm:prSet presAssocID="{7E0A1501-183A-41B1-9089-D5824B17D8E4}" presName="connSite1" presStyleCnt="0"/>
      <dgm:spPr/>
    </dgm:pt>
    <dgm:pt modelId="{3E2D44CD-D6F1-401F-A20B-AFDC05F107B3}" type="pres">
      <dgm:prSet presAssocID="{4D27596A-723A-46C1-9037-872B3078F46E}" presName="Name9" presStyleLbl="sibTrans2D1" presStyleIdx="2" presStyleCnt="3" custLinFactNeighborX="-24635" custLinFactNeighborY="11466"/>
      <dgm:spPr/>
      <dgm:t>
        <a:bodyPr/>
        <a:lstStyle/>
        <a:p>
          <a:endParaRPr lang="ru-RU"/>
        </a:p>
      </dgm:t>
    </dgm:pt>
    <dgm:pt modelId="{34655C00-686B-415F-B94B-03391B0CDCA6}" type="pres">
      <dgm:prSet presAssocID="{CE6A3FBE-375B-4F9F-9CF4-A91BA8B2BC22}" presName="composite2" presStyleCnt="0"/>
      <dgm:spPr/>
    </dgm:pt>
    <dgm:pt modelId="{C222A108-E60A-428A-95ED-BE7192819A09}" type="pres">
      <dgm:prSet presAssocID="{CE6A3FBE-375B-4F9F-9CF4-A91BA8B2BC22}" presName="dummyNode2" presStyleLbl="node1" presStyleIdx="2" presStyleCnt="4"/>
      <dgm:spPr/>
    </dgm:pt>
    <dgm:pt modelId="{84E210B3-F047-432D-95D6-14D316E2FC39}" type="pres">
      <dgm:prSet presAssocID="{CE6A3FBE-375B-4F9F-9CF4-A91BA8B2BC22}" presName="childNode2" presStyleLbl="bgAcc1" presStyleIdx="3" presStyleCnt="4">
        <dgm:presLayoutVars>
          <dgm:bulletEnabled val="1"/>
        </dgm:presLayoutVars>
      </dgm:prSet>
      <dgm:spPr/>
    </dgm:pt>
    <dgm:pt modelId="{58116C1E-B903-4DC9-AE86-1EEA0B2C8B77}" type="pres">
      <dgm:prSet presAssocID="{CE6A3FBE-375B-4F9F-9CF4-A91BA8B2BC22}" presName="childNode2tx" presStyleLbl="bgAcc1" presStyleIdx="3" presStyleCnt="4">
        <dgm:presLayoutVars>
          <dgm:bulletEnabled val="1"/>
        </dgm:presLayoutVars>
      </dgm:prSet>
      <dgm:spPr/>
    </dgm:pt>
    <dgm:pt modelId="{79AC32B8-08F2-458F-B6EC-4E3D030B2ACD}" type="pres">
      <dgm:prSet presAssocID="{CE6A3FBE-375B-4F9F-9CF4-A91BA8B2BC22}" presName="parentNode2" presStyleLbl="node1" presStyleIdx="3" presStyleCnt="4" custScaleX="143403" custScaleY="213604" custLinFactNeighborX="500" custLinFactNeighborY="1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74A33-AAD2-44C6-8D4A-D285C13BE8EB}" type="pres">
      <dgm:prSet presAssocID="{CE6A3FBE-375B-4F9F-9CF4-A91BA8B2BC22}" presName="connSite2" presStyleCnt="0"/>
      <dgm:spPr/>
    </dgm:pt>
  </dgm:ptLst>
  <dgm:cxnLst>
    <dgm:cxn modelId="{95EB8789-65DB-4047-A5C6-8E4DFAA4981E}" srcId="{094404AF-4780-4BC7-8387-C3C44245E6BE}" destId="{0DF8335E-9A64-4D43-8618-F7B5F186C467}" srcOrd="0" destOrd="0" parTransId="{3818ECC0-8029-4D25-947A-E887B520082B}" sibTransId="{A1E3C981-4AAF-459D-9D8C-74353EF31203}"/>
    <dgm:cxn modelId="{AE7D5FE1-2574-4633-B66A-79C013F86CC8}" srcId="{094404AF-4780-4BC7-8387-C3C44245E6BE}" destId="{CE6A3FBE-375B-4F9F-9CF4-A91BA8B2BC22}" srcOrd="3" destOrd="0" parTransId="{0A45370E-3085-4FA6-80A5-A5E33AC28150}" sibTransId="{F32B0910-64CA-4C75-919F-A0F16DAAD792}"/>
    <dgm:cxn modelId="{CD1127BF-0C9D-4674-8812-5779FC17361A}" type="presOf" srcId="{CE6A3FBE-375B-4F9F-9CF4-A91BA8B2BC22}" destId="{79AC32B8-08F2-458F-B6EC-4E3D030B2ACD}" srcOrd="0" destOrd="0" presId="urn:microsoft.com/office/officeart/2005/8/layout/hProcess4"/>
    <dgm:cxn modelId="{EDB99250-9878-4CBA-B4AC-6C4A1618B185}" type="presOf" srcId="{C7BEE907-E7C4-4D63-9021-18B6577A35C3}" destId="{C206DE2D-3519-475A-8A48-F1E3D8BBA788}" srcOrd="0" destOrd="0" presId="urn:microsoft.com/office/officeart/2005/8/layout/hProcess4"/>
    <dgm:cxn modelId="{7239DEED-E07B-4507-80F7-270D7A4B4C47}" type="presOf" srcId="{7E0A1501-183A-41B1-9089-D5824B17D8E4}" destId="{D28378C2-0B48-4AF4-AB56-6F3EE037C28F}" srcOrd="0" destOrd="0" presId="urn:microsoft.com/office/officeart/2005/8/layout/hProcess4"/>
    <dgm:cxn modelId="{81426E99-4A9A-41DD-A535-D7A441DD8B4F}" srcId="{094404AF-4780-4BC7-8387-C3C44245E6BE}" destId="{7E0A1501-183A-41B1-9089-D5824B17D8E4}" srcOrd="2" destOrd="0" parTransId="{B0AE1AF0-3B67-4D4D-BFDC-20DAAA80568C}" sibTransId="{4D27596A-723A-46C1-9037-872B3078F46E}"/>
    <dgm:cxn modelId="{BB74785D-E2F3-48DF-97A5-D565A1830056}" type="presOf" srcId="{094404AF-4780-4BC7-8387-C3C44245E6BE}" destId="{543FC443-282F-4AF4-912E-4146DD4916E3}" srcOrd="0" destOrd="0" presId="urn:microsoft.com/office/officeart/2005/8/layout/hProcess4"/>
    <dgm:cxn modelId="{0A5CE877-79E3-4FDF-9E29-A6DE2D6CA127}" type="presOf" srcId="{FF11797C-CFAD-46A7-8520-F63C0F04FB9D}" destId="{5CAAD35B-56F9-490F-B0D5-9850BD11B624}" srcOrd="0" destOrd="0" presId="urn:microsoft.com/office/officeart/2005/8/layout/hProcess4"/>
    <dgm:cxn modelId="{FAFCB057-4148-44D7-AA10-E27EF7D6D99D}" type="presOf" srcId="{4D27596A-723A-46C1-9037-872B3078F46E}" destId="{3E2D44CD-D6F1-401F-A20B-AFDC05F107B3}" srcOrd="0" destOrd="0" presId="urn:microsoft.com/office/officeart/2005/8/layout/hProcess4"/>
    <dgm:cxn modelId="{9285E1DC-1B9B-4E99-BA52-AD45C6BF759D}" srcId="{094404AF-4780-4BC7-8387-C3C44245E6BE}" destId="{C7BEE907-E7C4-4D63-9021-18B6577A35C3}" srcOrd="1" destOrd="0" parTransId="{F9E32647-A098-4640-BDA8-CEAABC3E02F0}" sibTransId="{FF11797C-CFAD-46A7-8520-F63C0F04FB9D}"/>
    <dgm:cxn modelId="{41DBD948-B13F-4FCE-BFB7-A03D85AF58FE}" type="presOf" srcId="{A1E3C981-4AAF-459D-9D8C-74353EF31203}" destId="{A23A8990-CD7B-48A1-A0D8-BF2F266D3083}" srcOrd="0" destOrd="0" presId="urn:microsoft.com/office/officeart/2005/8/layout/hProcess4"/>
    <dgm:cxn modelId="{7C819803-C1D5-468E-8317-25ED4479681C}" type="presOf" srcId="{0DF8335E-9A64-4D43-8618-F7B5F186C467}" destId="{396E80A5-8ECB-4B85-AE2F-77376612FD1E}" srcOrd="0" destOrd="0" presId="urn:microsoft.com/office/officeart/2005/8/layout/hProcess4"/>
    <dgm:cxn modelId="{CD0799B8-50F7-4330-86C4-C120F33187E3}" type="presParOf" srcId="{543FC443-282F-4AF4-912E-4146DD4916E3}" destId="{689E7420-9A4E-45CA-ABDB-C62123880E06}" srcOrd="0" destOrd="0" presId="urn:microsoft.com/office/officeart/2005/8/layout/hProcess4"/>
    <dgm:cxn modelId="{E681E9A5-B36F-42A0-9512-67E8D775C40E}" type="presParOf" srcId="{543FC443-282F-4AF4-912E-4146DD4916E3}" destId="{B93EAC04-824A-4719-B0F2-0640B7585869}" srcOrd="1" destOrd="0" presId="urn:microsoft.com/office/officeart/2005/8/layout/hProcess4"/>
    <dgm:cxn modelId="{D50A05E5-E607-4A9A-B736-755913AB1C2F}" type="presParOf" srcId="{543FC443-282F-4AF4-912E-4146DD4916E3}" destId="{10598426-472B-42FC-8EA0-4D892C90359A}" srcOrd="2" destOrd="0" presId="urn:microsoft.com/office/officeart/2005/8/layout/hProcess4"/>
    <dgm:cxn modelId="{D3CE3EDE-11C9-4116-8D2A-37F7024C0442}" type="presParOf" srcId="{10598426-472B-42FC-8EA0-4D892C90359A}" destId="{D7B96F38-19F3-461B-9DD8-2EA6F2BC202E}" srcOrd="0" destOrd="0" presId="urn:microsoft.com/office/officeart/2005/8/layout/hProcess4"/>
    <dgm:cxn modelId="{327F320C-E116-4921-8676-A9F24D98E0FF}" type="presParOf" srcId="{D7B96F38-19F3-461B-9DD8-2EA6F2BC202E}" destId="{DCDC95ED-BBB5-4453-8390-2036F747C214}" srcOrd="0" destOrd="0" presId="urn:microsoft.com/office/officeart/2005/8/layout/hProcess4"/>
    <dgm:cxn modelId="{8B359E2E-6633-4878-A322-45C27E5A1DF9}" type="presParOf" srcId="{D7B96F38-19F3-461B-9DD8-2EA6F2BC202E}" destId="{C74AE0D7-630E-4ECE-AEF3-1294EF5D70CC}" srcOrd="1" destOrd="0" presId="urn:microsoft.com/office/officeart/2005/8/layout/hProcess4"/>
    <dgm:cxn modelId="{8ED2BB12-3EC1-4010-A7DD-CFCD24A543E1}" type="presParOf" srcId="{D7B96F38-19F3-461B-9DD8-2EA6F2BC202E}" destId="{09ADCA12-E4E3-46F0-B722-017046170DED}" srcOrd="2" destOrd="0" presId="urn:microsoft.com/office/officeart/2005/8/layout/hProcess4"/>
    <dgm:cxn modelId="{01B105FE-9606-4A61-BAA5-CEEAB06FF0D4}" type="presParOf" srcId="{D7B96F38-19F3-461B-9DD8-2EA6F2BC202E}" destId="{396E80A5-8ECB-4B85-AE2F-77376612FD1E}" srcOrd="3" destOrd="0" presId="urn:microsoft.com/office/officeart/2005/8/layout/hProcess4"/>
    <dgm:cxn modelId="{4D85FE91-567E-4141-8F41-86709A44E5DF}" type="presParOf" srcId="{D7B96F38-19F3-461B-9DD8-2EA6F2BC202E}" destId="{2A3F5E4C-5918-4B36-B36B-FA54805F5C6D}" srcOrd="4" destOrd="0" presId="urn:microsoft.com/office/officeart/2005/8/layout/hProcess4"/>
    <dgm:cxn modelId="{149E827A-8811-4126-BD00-6AF65E5370B8}" type="presParOf" srcId="{10598426-472B-42FC-8EA0-4D892C90359A}" destId="{A23A8990-CD7B-48A1-A0D8-BF2F266D3083}" srcOrd="1" destOrd="0" presId="urn:microsoft.com/office/officeart/2005/8/layout/hProcess4"/>
    <dgm:cxn modelId="{6B83F00B-368F-42F2-B452-9ABB608AB786}" type="presParOf" srcId="{10598426-472B-42FC-8EA0-4D892C90359A}" destId="{689E80CE-3A05-405A-8A8E-60DFB176F174}" srcOrd="2" destOrd="0" presId="urn:microsoft.com/office/officeart/2005/8/layout/hProcess4"/>
    <dgm:cxn modelId="{2B27F369-0AF9-48C9-B077-99CFEC2B2B76}" type="presParOf" srcId="{689E80CE-3A05-405A-8A8E-60DFB176F174}" destId="{D7978267-B316-4C83-A404-AA0CC0556495}" srcOrd="0" destOrd="0" presId="urn:microsoft.com/office/officeart/2005/8/layout/hProcess4"/>
    <dgm:cxn modelId="{4CE1C677-82D6-4171-9533-6CEF1A3BAD29}" type="presParOf" srcId="{689E80CE-3A05-405A-8A8E-60DFB176F174}" destId="{9FA7F073-98A0-43DF-BC39-81064622AE1D}" srcOrd="1" destOrd="0" presId="urn:microsoft.com/office/officeart/2005/8/layout/hProcess4"/>
    <dgm:cxn modelId="{810DDF9E-9708-41F9-A003-78ADDE08EF5E}" type="presParOf" srcId="{689E80CE-3A05-405A-8A8E-60DFB176F174}" destId="{F6788E9A-D6B2-4C55-9401-D7D5838E24A5}" srcOrd="2" destOrd="0" presId="urn:microsoft.com/office/officeart/2005/8/layout/hProcess4"/>
    <dgm:cxn modelId="{C46F66E5-C465-4F50-BAB6-25E695544E26}" type="presParOf" srcId="{689E80CE-3A05-405A-8A8E-60DFB176F174}" destId="{C206DE2D-3519-475A-8A48-F1E3D8BBA788}" srcOrd="3" destOrd="0" presId="urn:microsoft.com/office/officeart/2005/8/layout/hProcess4"/>
    <dgm:cxn modelId="{D3013F6E-17AC-4E18-AE9C-0C073298470E}" type="presParOf" srcId="{689E80CE-3A05-405A-8A8E-60DFB176F174}" destId="{FFC1FD42-E7A5-4738-9FB6-EC46AD1F9A06}" srcOrd="4" destOrd="0" presId="urn:microsoft.com/office/officeart/2005/8/layout/hProcess4"/>
    <dgm:cxn modelId="{79F56F41-15D8-4F78-B5F5-C5AB29B95B31}" type="presParOf" srcId="{10598426-472B-42FC-8EA0-4D892C90359A}" destId="{5CAAD35B-56F9-490F-B0D5-9850BD11B624}" srcOrd="3" destOrd="0" presId="urn:microsoft.com/office/officeart/2005/8/layout/hProcess4"/>
    <dgm:cxn modelId="{79C2DC14-989B-494D-979B-B10F766FB425}" type="presParOf" srcId="{10598426-472B-42FC-8EA0-4D892C90359A}" destId="{C07C4745-5292-49AA-A848-D2E791CC7271}" srcOrd="4" destOrd="0" presId="urn:microsoft.com/office/officeart/2005/8/layout/hProcess4"/>
    <dgm:cxn modelId="{842F0270-7097-4FA6-B462-FA411B463E73}" type="presParOf" srcId="{C07C4745-5292-49AA-A848-D2E791CC7271}" destId="{738E3A17-7C00-45E8-AA93-1A8CF4BE6882}" srcOrd="0" destOrd="0" presId="urn:microsoft.com/office/officeart/2005/8/layout/hProcess4"/>
    <dgm:cxn modelId="{92AE22CB-10FB-4C82-A6B2-A192CDBC6066}" type="presParOf" srcId="{C07C4745-5292-49AA-A848-D2E791CC7271}" destId="{CE08ABD8-280F-4620-9ACC-F7B35CBAFE7F}" srcOrd="1" destOrd="0" presId="urn:microsoft.com/office/officeart/2005/8/layout/hProcess4"/>
    <dgm:cxn modelId="{1BFF8723-3FF4-47BC-95FC-F3617EACEEF8}" type="presParOf" srcId="{C07C4745-5292-49AA-A848-D2E791CC7271}" destId="{A6E7104D-3035-4B59-9324-78D197ECF2B6}" srcOrd="2" destOrd="0" presId="urn:microsoft.com/office/officeart/2005/8/layout/hProcess4"/>
    <dgm:cxn modelId="{12C89933-2872-4492-8CFB-3D3DBFC0E33C}" type="presParOf" srcId="{C07C4745-5292-49AA-A848-D2E791CC7271}" destId="{D28378C2-0B48-4AF4-AB56-6F3EE037C28F}" srcOrd="3" destOrd="0" presId="urn:microsoft.com/office/officeart/2005/8/layout/hProcess4"/>
    <dgm:cxn modelId="{5DDFE7AE-CECF-4F4C-BD88-CE4FFAEA0926}" type="presParOf" srcId="{C07C4745-5292-49AA-A848-D2E791CC7271}" destId="{299A33E1-94FD-4508-B825-FC332024AAAE}" srcOrd="4" destOrd="0" presId="urn:microsoft.com/office/officeart/2005/8/layout/hProcess4"/>
    <dgm:cxn modelId="{84458037-E5DC-4983-A6C7-2B9AFD830611}" type="presParOf" srcId="{10598426-472B-42FC-8EA0-4D892C90359A}" destId="{3E2D44CD-D6F1-401F-A20B-AFDC05F107B3}" srcOrd="5" destOrd="0" presId="urn:microsoft.com/office/officeart/2005/8/layout/hProcess4"/>
    <dgm:cxn modelId="{9F34F5ED-EBC3-426F-960C-A962E59F1C93}" type="presParOf" srcId="{10598426-472B-42FC-8EA0-4D892C90359A}" destId="{34655C00-686B-415F-B94B-03391B0CDCA6}" srcOrd="6" destOrd="0" presId="urn:microsoft.com/office/officeart/2005/8/layout/hProcess4"/>
    <dgm:cxn modelId="{DE12B62B-75F4-4EFD-8DB2-D71AF2511E43}" type="presParOf" srcId="{34655C00-686B-415F-B94B-03391B0CDCA6}" destId="{C222A108-E60A-428A-95ED-BE7192819A09}" srcOrd="0" destOrd="0" presId="urn:microsoft.com/office/officeart/2005/8/layout/hProcess4"/>
    <dgm:cxn modelId="{D5387DC5-F819-491B-AC4D-6EC4E90F621C}" type="presParOf" srcId="{34655C00-686B-415F-B94B-03391B0CDCA6}" destId="{84E210B3-F047-432D-95D6-14D316E2FC39}" srcOrd="1" destOrd="0" presId="urn:microsoft.com/office/officeart/2005/8/layout/hProcess4"/>
    <dgm:cxn modelId="{37173343-3AA3-4AE0-BB45-011D5BD8D15E}" type="presParOf" srcId="{34655C00-686B-415F-B94B-03391B0CDCA6}" destId="{58116C1E-B903-4DC9-AE86-1EEA0B2C8B77}" srcOrd="2" destOrd="0" presId="urn:microsoft.com/office/officeart/2005/8/layout/hProcess4"/>
    <dgm:cxn modelId="{E9E62A3C-D890-4D3F-84C7-F45CF7A7E065}" type="presParOf" srcId="{34655C00-686B-415F-B94B-03391B0CDCA6}" destId="{79AC32B8-08F2-458F-B6EC-4E3D030B2ACD}" srcOrd="3" destOrd="0" presId="urn:microsoft.com/office/officeart/2005/8/layout/hProcess4"/>
    <dgm:cxn modelId="{62AFFFC3-BFFC-4F68-B89E-2F8EB30D39B9}" type="presParOf" srcId="{34655C00-686B-415F-B94B-03391B0CDCA6}" destId="{1FE74A33-AAD2-44C6-8D4A-D285C13BE8E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20C2C-64DF-46A2-9B7B-D70003D2F2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41D72-97DD-4F97-A735-9C00F7E4C2BF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ЛПНЩ</a:t>
          </a:r>
          <a:endParaRPr lang="ru-RU" dirty="0"/>
        </a:p>
      </dgm:t>
    </dgm:pt>
    <dgm:pt modelId="{430B7B6B-43BC-40B6-B22C-03EDB7B68CFE}" type="parTrans" cxnId="{21940F72-3DD1-4681-AFBA-EBD884F67E2B}">
      <dgm:prSet/>
      <dgm:spPr/>
      <dgm:t>
        <a:bodyPr/>
        <a:lstStyle/>
        <a:p>
          <a:endParaRPr lang="ru-RU"/>
        </a:p>
      </dgm:t>
    </dgm:pt>
    <dgm:pt modelId="{108DA0F4-ED35-480B-B40D-C9325A356E1C}" type="sibTrans" cxnId="{21940F72-3DD1-4681-AFBA-EBD884F67E2B}">
      <dgm:prSet/>
      <dgm:spPr/>
      <dgm:t>
        <a:bodyPr/>
        <a:lstStyle/>
        <a:p>
          <a:endParaRPr lang="ru-RU"/>
        </a:p>
      </dgm:t>
    </dgm:pt>
    <dgm:pt modelId="{8994ABE7-A077-422F-8483-E96D241F67C1}">
      <dgm:prSet phldrT="[Текст]"/>
      <dgm:spPr/>
      <dgm:t>
        <a:bodyPr/>
        <a:lstStyle/>
        <a:p>
          <a:r>
            <a:rPr lang="uk-UA" noProof="0" dirty="0" smtClean="0"/>
            <a:t>Жирне м'ясо</a:t>
          </a:r>
          <a:endParaRPr lang="uk-UA" noProof="0" dirty="0"/>
        </a:p>
      </dgm:t>
    </dgm:pt>
    <dgm:pt modelId="{A7988FBF-4FF2-4707-9422-31E1D552A757}" type="parTrans" cxnId="{583D3B4A-657A-4362-B691-193B4DC79948}">
      <dgm:prSet/>
      <dgm:spPr/>
      <dgm:t>
        <a:bodyPr/>
        <a:lstStyle/>
        <a:p>
          <a:endParaRPr lang="ru-RU"/>
        </a:p>
      </dgm:t>
    </dgm:pt>
    <dgm:pt modelId="{F50A3762-2B52-4A8A-82A4-F342DF9F20B4}" type="sibTrans" cxnId="{583D3B4A-657A-4362-B691-193B4DC79948}">
      <dgm:prSet/>
      <dgm:spPr/>
      <dgm:t>
        <a:bodyPr/>
        <a:lstStyle/>
        <a:p>
          <a:endParaRPr lang="ru-RU"/>
        </a:p>
      </dgm:t>
    </dgm:pt>
    <dgm:pt modelId="{F62C26FD-0343-4CD9-B197-22C274ADED7C}">
      <dgm:prSet phldrT="[Текст]"/>
      <dgm:spPr/>
      <dgm:t>
        <a:bodyPr/>
        <a:lstStyle/>
        <a:p>
          <a:r>
            <a:rPr lang="uk-UA" noProof="0" dirty="0" smtClean="0"/>
            <a:t>Консерви</a:t>
          </a:r>
          <a:endParaRPr lang="uk-UA" noProof="0" dirty="0"/>
        </a:p>
      </dgm:t>
    </dgm:pt>
    <dgm:pt modelId="{83892C5A-7896-4C1A-B865-D105B13D54DF}" type="parTrans" cxnId="{0294A3BD-DE53-48F4-A55E-4635BD1189CD}">
      <dgm:prSet/>
      <dgm:spPr/>
      <dgm:t>
        <a:bodyPr/>
        <a:lstStyle/>
        <a:p>
          <a:endParaRPr lang="ru-RU"/>
        </a:p>
      </dgm:t>
    </dgm:pt>
    <dgm:pt modelId="{1E250CA1-AEF8-46B2-856F-5DC924000C92}" type="sibTrans" cxnId="{0294A3BD-DE53-48F4-A55E-4635BD1189CD}">
      <dgm:prSet/>
      <dgm:spPr/>
      <dgm:t>
        <a:bodyPr/>
        <a:lstStyle/>
        <a:p>
          <a:endParaRPr lang="ru-RU"/>
        </a:p>
      </dgm:t>
    </dgm:pt>
    <dgm:pt modelId="{18E83BA9-7D8D-4E07-B8C9-DE3AB57507D3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ЛПВЩ та </a:t>
          </a:r>
          <a:r>
            <a:rPr lang="ru-RU" dirty="0" err="1" smtClean="0"/>
            <a:t>ЖК-ти</a:t>
          </a:r>
          <a:r>
            <a:rPr lang="ru-RU" dirty="0" smtClean="0"/>
            <a:t>, Омега-3</a:t>
          </a:r>
          <a:endParaRPr lang="ru-RU" dirty="0"/>
        </a:p>
      </dgm:t>
    </dgm:pt>
    <dgm:pt modelId="{10C84156-2C0B-4562-B887-2BD38B934410}" type="parTrans" cxnId="{FDF47133-06A6-4E0F-8B1D-37D0FA6CC746}">
      <dgm:prSet/>
      <dgm:spPr/>
      <dgm:t>
        <a:bodyPr/>
        <a:lstStyle/>
        <a:p>
          <a:endParaRPr lang="ru-RU"/>
        </a:p>
      </dgm:t>
    </dgm:pt>
    <dgm:pt modelId="{240CE07E-3FF6-401F-AD56-2851DF3B47AD}" type="sibTrans" cxnId="{FDF47133-06A6-4E0F-8B1D-37D0FA6CC746}">
      <dgm:prSet/>
      <dgm:spPr/>
      <dgm:t>
        <a:bodyPr/>
        <a:lstStyle/>
        <a:p>
          <a:endParaRPr lang="ru-RU"/>
        </a:p>
      </dgm:t>
    </dgm:pt>
    <dgm:pt modelId="{4216F304-C0A1-4E38-A2B2-FF972207CF38}">
      <dgm:prSet phldrT="[Текст]"/>
      <dgm:spPr/>
      <dgm:t>
        <a:bodyPr/>
        <a:lstStyle/>
        <a:p>
          <a:r>
            <a:rPr lang="uk-UA" noProof="0" dirty="0" smtClean="0"/>
            <a:t>Рослинні олії (оливкова, рапсова, льняна)</a:t>
          </a:r>
          <a:endParaRPr lang="uk-UA" noProof="0" dirty="0"/>
        </a:p>
      </dgm:t>
    </dgm:pt>
    <dgm:pt modelId="{2870702B-F8D8-4563-B28A-5449333699D9}" type="parTrans" cxnId="{AE7DDB61-11CA-4DD2-AA6A-0B1C94AE022B}">
      <dgm:prSet/>
      <dgm:spPr/>
      <dgm:t>
        <a:bodyPr/>
        <a:lstStyle/>
        <a:p>
          <a:endParaRPr lang="ru-RU"/>
        </a:p>
      </dgm:t>
    </dgm:pt>
    <dgm:pt modelId="{3B4FE047-8012-45E5-AFDC-0EC088407A53}" type="sibTrans" cxnId="{AE7DDB61-11CA-4DD2-AA6A-0B1C94AE022B}">
      <dgm:prSet/>
      <dgm:spPr/>
      <dgm:t>
        <a:bodyPr/>
        <a:lstStyle/>
        <a:p>
          <a:endParaRPr lang="ru-RU"/>
        </a:p>
      </dgm:t>
    </dgm:pt>
    <dgm:pt modelId="{2C8E91AA-40D3-4D55-B228-2AFC6EFDA2DC}">
      <dgm:prSet phldrT="[Текст]"/>
      <dgm:spPr/>
      <dgm:t>
        <a:bodyPr/>
        <a:lstStyle/>
        <a:p>
          <a:r>
            <a:rPr lang="uk-UA" noProof="0" dirty="0" smtClean="0"/>
            <a:t>Майонез</a:t>
          </a:r>
          <a:endParaRPr lang="uk-UA" noProof="0" dirty="0"/>
        </a:p>
      </dgm:t>
    </dgm:pt>
    <dgm:pt modelId="{DCF83F2A-A4EC-4A07-B4F7-0D8C88B248B5}" type="parTrans" cxnId="{6B70BCF1-A7DE-48B0-A6B6-9B7659DBFFA6}">
      <dgm:prSet/>
      <dgm:spPr/>
      <dgm:t>
        <a:bodyPr/>
        <a:lstStyle/>
        <a:p>
          <a:endParaRPr lang="ru-RU"/>
        </a:p>
      </dgm:t>
    </dgm:pt>
    <dgm:pt modelId="{0672112C-DDB2-4FEF-A1DF-EE545682209A}" type="sibTrans" cxnId="{6B70BCF1-A7DE-48B0-A6B6-9B7659DBFFA6}">
      <dgm:prSet/>
      <dgm:spPr/>
      <dgm:t>
        <a:bodyPr/>
        <a:lstStyle/>
        <a:p>
          <a:endParaRPr lang="ru-RU"/>
        </a:p>
      </dgm:t>
    </dgm:pt>
    <dgm:pt modelId="{2C11C91D-E874-4EA9-BD6D-B83AC28A70C7}">
      <dgm:prSet phldrT="[Текст]"/>
      <dgm:spPr/>
      <dgm:t>
        <a:bodyPr/>
        <a:lstStyle/>
        <a:p>
          <a:r>
            <a:rPr lang="uk-UA" noProof="0" dirty="0" smtClean="0"/>
            <a:t>Вершкове масло</a:t>
          </a:r>
          <a:endParaRPr lang="uk-UA" noProof="0" dirty="0"/>
        </a:p>
      </dgm:t>
    </dgm:pt>
    <dgm:pt modelId="{1E1C622C-30E4-4BB0-8E89-B677C23B7AC3}" type="parTrans" cxnId="{8DC0B741-74CE-465C-B57A-5A4EDDF9BE41}">
      <dgm:prSet/>
      <dgm:spPr/>
      <dgm:t>
        <a:bodyPr/>
        <a:lstStyle/>
        <a:p>
          <a:endParaRPr lang="ru-RU"/>
        </a:p>
      </dgm:t>
    </dgm:pt>
    <dgm:pt modelId="{F50C286A-A134-454F-96F6-FAC2C2C87673}" type="sibTrans" cxnId="{8DC0B741-74CE-465C-B57A-5A4EDDF9BE41}">
      <dgm:prSet/>
      <dgm:spPr/>
      <dgm:t>
        <a:bodyPr/>
        <a:lstStyle/>
        <a:p>
          <a:endParaRPr lang="ru-RU"/>
        </a:p>
      </dgm:t>
    </dgm:pt>
    <dgm:pt modelId="{B3D8AE57-CBD6-4D25-9D36-400FBC850787}">
      <dgm:prSet phldrT="[Текст]"/>
      <dgm:spPr/>
      <dgm:t>
        <a:bodyPr/>
        <a:lstStyle/>
        <a:p>
          <a:r>
            <a:rPr lang="uk-UA" noProof="0" dirty="0" smtClean="0"/>
            <a:t>Креветки</a:t>
          </a:r>
          <a:endParaRPr lang="uk-UA" noProof="0" dirty="0"/>
        </a:p>
      </dgm:t>
    </dgm:pt>
    <dgm:pt modelId="{C7A48B0B-5F21-4D18-A838-147C39A6C40E}" type="parTrans" cxnId="{E11C1CF7-3B35-4548-BA87-AB7B31F8F958}">
      <dgm:prSet/>
      <dgm:spPr/>
      <dgm:t>
        <a:bodyPr/>
        <a:lstStyle/>
        <a:p>
          <a:endParaRPr lang="ru-RU"/>
        </a:p>
      </dgm:t>
    </dgm:pt>
    <dgm:pt modelId="{DE6BAA4E-8815-4493-918F-630CCED4CA7C}" type="sibTrans" cxnId="{E11C1CF7-3B35-4548-BA87-AB7B31F8F958}">
      <dgm:prSet/>
      <dgm:spPr/>
      <dgm:t>
        <a:bodyPr/>
        <a:lstStyle/>
        <a:p>
          <a:endParaRPr lang="ru-RU"/>
        </a:p>
      </dgm:t>
    </dgm:pt>
    <dgm:pt modelId="{2A32138A-4834-43EA-897A-5704B2891F93}">
      <dgm:prSet phldrT="[Текст]"/>
      <dgm:spPr/>
      <dgm:t>
        <a:bodyPr/>
        <a:lstStyle/>
        <a:p>
          <a:r>
            <a:rPr lang="uk-UA" noProof="0" dirty="0" smtClean="0"/>
            <a:t>Краби</a:t>
          </a:r>
          <a:endParaRPr lang="uk-UA" noProof="0" dirty="0"/>
        </a:p>
      </dgm:t>
    </dgm:pt>
    <dgm:pt modelId="{021F5A53-0318-4E63-A0CA-C67E7DC0EDCC}" type="parTrans" cxnId="{BC464C3E-39CB-4FEB-AA4B-F11E9822D2EA}">
      <dgm:prSet/>
      <dgm:spPr/>
      <dgm:t>
        <a:bodyPr/>
        <a:lstStyle/>
        <a:p>
          <a:endParaRPr lang="ru-RU"/>
        </a:p>
      </dgm:t>
    </dgm:pt>
    <dgm:pt modelId="{313C1885-D047-41C6-932A-6BB7735BD838}" type="sibTrans" cxnId="{BC464C3E-39CB-4FEB-AA4B-F11E9822D2EA}">
      <dgm:prSet/>
      <dgm:spPr/>
      <dgm:t>
        <a:bodyPr/>
        <a:lstStyle/>
        <a:p>
          <a:endParaRPr lang="ru-RU"/>
        </a:p>
      </dgm:t>
    </dgm:pt>
    <dgm:pt modelId="{0080BA16-0BF6-44AB-B526-BDC5C24E395E}">
      <dgm:prSet phldrT="[Текст]"/>
      <dgm:spPr/>
      <dgm:t>
        <a:bodyPr/>
        <a:lstStyle/>
        <a:p>
          <a:r>
            <a:rPr lang="uk-UA" noProof="0" dirty="0" smtClean="0"/>
            <a:t>Птиця</a:t>
          </a:r>
          <a:endParaRPr lang="uk-UA" noProof="0" dirty="0"/>
        </a:p>
      </dgm:t>
    </dgm:pt>
    <dgm:pt modelId="{1BD9E792-EDA5-407C-922C-CCDF79E48A86}" type="parTrans" cxnId="{77CA65FA-1EA0-4FD6-8A68-AD37DDC31ADF}">
      <dgm:prSet/>
      <dgm:spPr/>
      <dgm:t>
        <a:bodyPr/>
        <a:lstStyle/>
        <a:p>
          <a:endParaRPr lang="ru-RU"/>
        </a:p>
      </dgm:t>
    </dgm:pt>
    <dgm:pt modelId="{CC678A09-3DCB-434E-AA29-F351BC60C479}" type="sibTrans" cxnId="{77CA65FA-1EA0-4FD6-8A68-AD37DDC31ADF}">
      <dgm:prSet/>
      <dgm:spPr/>
      <dgm:t>
        <a:bodyPr/>
        <a:lstStyle/>
        <a:p>
          <a:endParaRPr lang="ru-RU"/>
        </a:p>
      </dgm:t>
    </dgm:pt>
    <dgm:pt modelId="{6EE20B3F-5D17-4BF5-AEB1-660BFC1D7311}">
      <dgm:prSet phldrT="[Текст]"/>
      <dgm:spPr/>
      <dgm:t>
        <a:bodyPr/>
        <a:lstStyle/>
        <a:p>
          <a:r>
            <a:rPr lang="uk-UA" noProof="0" dirty="0" smtClean="0"/>
            <a:t>Зелені овочі, яблука</a:t>
          </a:r>
          <a:endParaRPr lang="uk-UA" noProof="0" dirty="0"/>
        </a:p>
      </dgm:t>
    </dgm:pt>
    <dgm:pt modelId="{F2405453-FEF4-4B55-B1FD-1FB88566B424}" type="parTrans" cxnId="{7C2CF71E-D75F-42A6-8807-07864915B9FD}">
      <dgm:prSet/>
      <dgm:spPr/>
      <dgm:t>
        <a:bodyPr/>
        <a:lstStyle/>
        <a:p>
          <a:endParaRPr lang="ru-RU"/>
        </a:p>
      </dgm:t>
    </dgm:pt>
    <dgm:pt modelId="{667FD53F-9FFA-4730-BAEF-308684CD56CC}" type="sibTrans" cxnId="{7C2CF71E-D75F-42A6-8807-07864915B9FD}">
      <dgm:prSet/>
      <dgm:spPr/>
      <dgm:t>
        <a:bodyPr/>
        <a:lstStyle/>
        <a:p>
          <a:endParaRPr lang="ru-RU"/>
        </a:p>
      </dgm:t>
    </dgm:pt>
    <dgm:pt modelId="{193F72F9-1962-41A2-971F-9646AC6D49C6}">
      <dgm:prSet phldrT="[Текст]"/>
      <dgm:spPr/>
      <dgm:t>
        <a:bodyPr/>
        <a:lstStyle/>
        <a:p>
          <a:r>
            <a:rPr lang="uk-UA" noProof="0" dirty="0" smtClean="0"/>
            <a:t>Бобові</a:t>
          </a:r>
          <a:endParaRPr lang="uk-UA" noProof="0" dirty="0"/>
        </a:p>
      </dgm:t>
    </dgm:pt>
    <dgm:pt modelId="{73888D9A-BB21-440A-96C3-F96DC15CD1C6}" type="parTrans" cxnId="{6179CFEC-C75C-459B-B1C0-B317AC0AC382}">
      <dgm:prSet/>
      <dgm:spPr/>
      <dgm:t>
        <a:bodyPr/>
        <a:lstStyle/>
        <a:p>
          <a:endParaRPr lang="ru-RU"/>
        </a:p>
      </dgm:t>
    </dgm:pt>
    <dgm:pt modelId="{6A4796E8-58B7-41C8-8ABB-95D5264F855E}" type="sibTrans" cxnId="{6179CFEC-C75C-459B-B1C0-B317AC0AC382}">
      <dgm:prSet/>
      <dgm:spPr/>
      <dgm:t>
        <a:bodyPr/>
        <a:lstStyle/>
        <a:p>
          <a:endParaRPr lang="ru-RU"/>
        </a:p>
      </dgm:t>
    </dgm:pt>
    <dgm:pt modelId="{151089B6-4121-4055-83D0-C020EB53912D}">
      <dgm:prSet phldrT="[Текст]"/>
      <dgm:spPr/>
      <dgm:t>
        <a:bodyPr/>
        <a:lstStyle/>
        <a:p>
          <a:r>
            <a:rPr lang="uk-UA" noProof="0" dirty="0" smtClean="0"/>
            <a:t>Кориця, перець, кардамон</a:t>
          </a:r>
          <a:endParaRPr lang="uk-UA" noProof="0" dirty="0"/>
        </a:p>
      </dgm:t>
    </dgm:pt>
    <dgm:pt modelId="{3A88FBF1-51A4-4048-BF1D-2172F5226D16}" type="parTrans" cxnId="{D3934715-809E-433D-A46F-AD230EF253F7}">
      <dgm:prSet/>
      <dgm:spPr/>
      <dgm:t>
        <a:bodyPr/>
        <a:lstStyle/>
        <a:p>
          <a:endParaRPr lang="ru-RU"/>
        </a:p>
      </dgm:t>
    </dgm:pt>
    <dgm:pt modelId="{01615282-F778-4639-86A3-48D88EC02F39}" type="sibTrans" cxnId="{D3934715-809E-433D-A46F-AD230EF253F7}">
      <dgm:prSet/>
      <dgm:spPr/>
      <dgm:t>
        <a:bodyPr/>
        <a:lstStyle/>
        <a:p>
          <a:endParaRPr lang="ru-RU"/>
        </a:p>
      </dgm:t>
    </dgm:pt>
    <dgm:pt modelId="{7A055D99-0A51-4BF3-AC48-C21614E0D6F9}">
      <dgm:prSet/>
      <dgm:spPr/>
      <dgm:t>
        <a:bodyPr/>
        <a:lstStyle/>
        <a:p>
          <a:r>
            <a:rPr lang="uk-UA" noProof="0" dirty="0" smtClean="0"/>
            <a:t>Оселедець, скумбрія, лосось</a:t>
          </a:r>
        </a:p>
      </dgm:t>
    </dgm:pt>
    <dgm:pt modelId="{4F0360A2-3FBE-4499-9429-64072369304A}" type="parTrans" cxnId="{2C43FAFD-3B06-4713-9007-151587A50E0B}">
      <dgm:prSet/>
      <dgm:spPr/>
      <dgm:t>
        <a:bodyPr/>
        <a:lstStyle/>
        <a:p>
          <a:endParaRPr lang="ru-RU"/>
        </a:p>
      </dgm:t>
    </dgm:pt>
    <dgm:pt modelId="{4A63CAD6-E68A-46F5-AD21-2EEE6BC5DB76}" type="sibTrans" cxnId="{2C43FAFD-3B06-4713-9007-151587A50E0B}">
      <dgm:prSet/>
      <dgm:spPr/>
      <dgm:t>
        <a:bodyPr/>
        <a:lstStyle/>
        <a:p>
          <a:endParaRPr lang="ru-RU"/>
        </a:p>
      </dgm:t>
    </dgm:pt>
    <dgm:pt modelId="{A8E32BA5-C532-4824-9FD3-A4A74F379C10}" type="pres">
      <dgm:prSet presAssocID="{7E920C2C-64DF-46A2-9B7B-D70003D2F2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9A718-A231-4807-BA1E-19321C600737}" type="pres">
      <dgm:prSet presAssocID="{D3441D72-97DD-4F97-A735-9C00F7E4C2BF}" presName="composite" presStyleCnt="0"/>
      <dgm:spPr/>
    </dgm:pt>
    <dgm:pt modelId="{875CC7B3-E172-443B-9D28-D73F8F3600C7}" type="pres">
      <dgm:prSet presAssocID="{D3441D72-97DD-4F97-A735-9C00F7E4C2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C1D21-4AEA-4891-81A6-DBA955E7E7AB}" type="pres">
      <dgm:prSet presAssocID="{D3441D72-97DD-4F97-A735-9C00F7E4C2B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EFE94-DB7C-4FB7-9908-D5E866968AEA}" type="pres">
      <dgm:prSet presAssocID="{108DA0F4-ED35-480B-B40D-C9325A356E1C}" presName="space" presStyleCnt="0"/>
      <dgm:spPr/>
    </dgm:pt>
    <dgm:pt modelId="{636C08B1-E064-4B81-AA1B-E78DBC481006}" type="pres">
      <dgm:prSet presAssocID="{18E83BA9-7D8D-4E07-B8C9-DE3AB57507D3}" presName="composite" presStyleCnt="0"/>
      <dgm:spPr/>
    </dgm:pt>
    <dgm:pt modelId="{852E9068-DB90-4CC3-9897-E84F9FCF241A}" type="pres">
      <dgm:prSet presAssocID="{18E83BA9-7D8D-4E07-B8C9-DE3AB57507D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1EC2A-C142-4F81-BA0E-5AF436501F01}" type="pres">
      <dgm:prSet presAssocID="{18E83BA9-7D8D-4E07-B8C9-DE3AB57507D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B23DC-7D90-4AFA-90E6-750C8AD598D4}" type="presOf" srcId="{7A055D99-0A51-4BF3-AC48-C21614E0D6F9}" destId="{8891EC2A-C142-4F81-BA0E-5AF436501F01}" srcOrd="0" destOrd="1" presId="urn:microsoft.com/office/officeart/2005/8/layout/hList1"/>
    <dgm:cxn modelId="{6179CFEC-C75C-459B-B1C0-B317AC0AC382}" srcId="{18E83BA9-7D8D-4E07-B8C9-DE3AB57507D3}" destId="{193F72F9-1962-41A2-971F-9646AC6D49C6}" srcOrd="4" destOrd="0" parTransId="{73888D9A-BB21-440A-96C3-F96DC15CD1C6}" sibTransId="{6A4796E8-58B7-41C8-8ABB-95D5264F855E}"/>
    <dgm:cxn modelId="{89717A4D-029A-4A52-8794-79496D6A3C75}" type="presOf" srcId="{6EE20B3F-5D17-4BF5-AEB1-660BFC1D7311}" destId="{8891EC2A-C142-4F81-BA0E-5AF436501F01}" srcOrd="0" destOrd="3" presId="urn:microsoft.com/office/officeart/2005/8/layout/hList1"/>
    <dgm:cxn modelId="{4071DFFF-52E5-4887-9FCD-8B34D1C47D39}" type="presOf" srcId="{2A32138A-4834-43EA-897A-5704B2891F93}" destId="{283C1D21-4AEA-4891-81A6-DBA955E7E7AB}" srcOrd="0" destOrd="5" presId="urn:microsoft.com/office/officeart/2005/8/layout/hList1"/>
    <dgm:cxn modelId="{E11C1CF7-3B35-4548-BA87-AB7B31F8F958}" srcId="{D3441D72-97DD-4F97-A735-9C00F7E4C2BF}" destId="{B3D8AE57-CBD6-4D25-9D36-400FBC850787}" srcOrd="4" destOrd="0" parTransId="{C7A48B0B-5F21-4D18-A838-147C39A6C40E}" sibTransId="{DE6BAA4E-8815-4493-918F-630CCED4CA7C}"/>
    <dgm:cxn modelId="{0294A3BD-DE53-48F4-A55E-4635BD1189CD}" srcId="{D3441D72-97DD-4F97-A735-9C00F7E4C2BF}" destId="{F62C26FD-0343-4CD9-B197-22C274ADED7C}" srcOrd="1" destOrd="0" parTransId="{83892C5A-7896-4C1A-B865-D105B13D54DF}" sibTransId="{1E250CA1-AEF8-46B2-856F-5DC924000C92}"/>
    <dgm:cxn modelId="{7C2CF71E-D75F-42A6-8807-07864915B9FD}" srcId="{18E83BA9-7D8D-4E07-B8C9-DE3AB57507D3}" destId="{6EE20B3F-5D17-4BF5-AEB1-660BFC1D7311}" srcOrd="3" destOrd="0" parTransId="{F2405453-FEF4-4B55-B1FD-1FB88566B424}" sibTransId="{667FD53F-9FFA-4730-BAEF-308684CD56CC}"/>
    <dgm:cxn modelId="{406339F0-0636-4AA2-8273-1305215A3D88}" type="presOf" srcId="{7E920C2C-64DF-46A2-9B7B-D70003D2F298}" destId="{A8E32BA5-C532-4824-9FD3-A4A74F379C10}" srcOrd="0" destOrd="0" presId="urn:microsoft.com/office/officeart/2005/8/layout/hList1"/>
    <dgm:cxn modelId="{A240A5B1-B742-433F-A4CC-2EED4E5C5EFE}" type="presOf" srcId="{8994ABE7-A077-422F-8483-E96D241F67C1}" destId="{283C1D21-4AEA-4891-81A6-DBA955E7E7AB}" srcOrd="0" destOrd="0" presId="urn:microsoft.com/office/officeart/2005/8/layout/hList1"/>
    <dgm:cxn modelId="{583D3B4A-657A-4362-B691-193B4DC79948}" srcId="{D3441D72-97DD-4F97-A735-9C00F7E4C2BF}" destId="{8994ABE7-A077-422F-8483-E96D241F67C1}" srcOrd="0" destOrd="0" parTransId="{A7988FBF-4FF2-4707-9422-31E1D552A757}" sibTransId="{F50A3762-2B52-4A8A-82A4-F342DF9F20B4}"/>
    <dgm:cxn modelId="{2C43FAFD-3B06-4713-9007-151587A50E0B}" srcId="{18E83BA9-7D8D-4E07-B8C9-DE3AB57507D3}" destId="{7A055D99-0A51-4BF3-AC48-C21614E0D6F9}" srcOrd="1" destOrd="0" parTransId="{4F0360A2-3FBE-4499-9429-64072369304A}" sibTransId="{4A63CAD6-E68A-46F5-AD21-2EEE6BC5DB76}"/>
    <dgm:cxn modelId="{AE7DDB61-11CA-4DD2-AA6A-0B1C94AE022B}" srcId="{18E83BA9-7D8D-4E07-B8C9-DE3AB57507D3}" destId="{4216F304-C0A1-4E38-A2B2-FF972207CF38}" srcOrd="0" destOrd="0" parTransId="{2870702B-F8D8-4563-B28A-5449333699D9}" sibTransId="{3B4FE047-8012-45E5-AFDC-0EC088407A53}"/>
    <dgm:cxn modelId="{CEE3DC4C-62D1-4B39-A538-204BA50DD9FE}" type="presOf" srcId="{2C8E91AA-40D3-4D55-B228-2AFC6EFDA2DC}" destId="{283C1D21-4AEA-4891-81A6-DBA955E7E7AB}" srcOrd="0" destOrd="2" presId="urn:microsoft.com/office/officeart/2005/8/layout/hList1"/>
    <dgm:cxn modelId="{AF669C1D-6B29-4598-8BB4-534CFC446823}" type="presOf" srcId="{B3D8AE57-CBD6-4D25-9D36-400FBC850787}" destId="{283C1D21-4AEA-4891-81A6-DBA955E7E7AB}" srcOrd="0" destOrd="4" presId="urn:microsoft.com/office/officeart/2005/8/layout/hList1"/>
    <dgm:cxn modelId="{FDACA75F-6492-43E0-A4D5-ED1881E88F68}" type="presOf" srcId="{2C11C91D-E874-4EA9-BD6D-B83AC28A70C7}" destId="{283C1D21-4AEA-4891-81A6-DBA955E7E7AB}" srcOrd="0" destOrd="3" presId="urn:microsoft.com/office/officeart/2005/8/layout/hList1"/>
    <dgm:cxn modelId="{6B70BCF1-A7DE-48B0-A6B6-9B7659DBFFA6}" srcId="{D3441D72-97DD-4F97-A735-9C00F7E4C2BF}" destId="{2C8E91AA-40D3-4D55-B228-2AFC6EFDA2DC}" srcOrd="2" destOrd="0" parTransId="{DCF83F2A-A4EC-4A07-B4F7-0D8C88B248B5}" sibTransId="{0672112C-DDB2-4FEF-A1DF-EE545682209A}"/>
    <dgm:cxn modelId="{0807ED8C-0FFC-4F84-AB5D-26BB7828BB73}" type="presOf" srcId="{193F72F9-1962-41A2-971F-9646AC6D49C6}" destId="{8891EC2A-C142-4F81-BA0E-5AF436501F01}" srcOrd="0" destOrd="4" presId="urn:microsoft.com/office/officeart/2005/8/layout/hList1"/>
    <dgm:cxn modelId="{BC464C3E-39CB-4FEB-AA4B-F11E9822D2EA}" srcId="{D3441D72-97DD-4F97-A735-9C00F7E4C2BF}" destId="{2A32138A-4834-43EA-897A-5704B2891F93}" srcOrd="5" destOrd="0" parTransId="{021F5A53-0318-4E63-A0CA-C67E7DC0EDCC}" sibTransId="{313C1885-D047-41C6-932A-6BB7735BD838}"/>
    <dgm:cxn modelId="{FDF47133-06A6-4E0F-8B1D-37D0FA6CC746}" srcId="{7E920C2C-64DF-46A2-9B7B-D70003D2F298}" destId="{18E83BA9-7D8D-4E07-B8C9-DE3AB57507D3}" srcOrd="1" destOrd="0" parTransId="{10C84156-2C0B-4562-B887-2BD38B934410}" sibTransId="{240CE07E-3FF6-401F-AD56-2851DF3B47AD}"/>
    <dgm:cxn modelId="{21940F72-3DD1-4681-AFBA-EBD884F67E2B}" srcId="{7E920C2C-64DF-46A2-9B7B-D70003D2F298}" destId="{D3441D72-97DD-4F97-A735-9C00F7E4C2BF}" srcOrd="0" destOrd="0" parTransId="{430B7B6B-43BC-40B6-B22C-03EDB7B68CFE}" sibTransId="{108DA0F4-ED35-480B-B40D-C9325A356E1C}"/>
    <dgm:cxn modelId="{DE6B4D42-9F5E-453C-9124-5EAA9C4B88D0}" type="presOf" srcId="{4216F304-C0A1-4E38-A2B2-FF972207CF38}" destId="{8891EC2A-C142-4F81-BA0E-5AF436501F01}" srcOrd="0" destOrd="0" presId="urn:microsoft.com/office/officeart/2005/8/layout/hList1"/>
    <dgm:cxn modelId="{D3934715-809E-433D-A46F-AD230EF253F7}" srcId="{18E83BA9-7D8D-4E07-B8C9-DE3AB57507D3}" destId="{151089B6-4121-4055-83D0-C020EB53912D}" srcOrd="5" destOrd="0" parTransId="{3A88FBF1-51A4-4048-BF1D-2172F5226D16}" sibTransId="{01615282-F778-4639-86A3-48D88EC02F39}"/>
    <dgm:cxn modelId="{8DC0B741-74CE-465C-B57A-5A4EDDF9BE41}" srcId="{D3441D72-97DD-4F97-A735-9C00F7E4C2BF}" destId="{2C11C91D-E874-4EA9-BD6D-B83AC28A70C7}" srcOrd="3" destOrd="0" parTransId="{1E1C622C-30E4-4BB0-8E89-B677C23B7AC3}" sibTransId="{F50C286A-A134-454F-96F6-FAC2C2C87673}"/>
    <dgm:cxn modelId="{0EE3598F-FB40-45FD-A4E9-1D709F2FBE46}" type="presOf" srcId="{F62C26FD-0343-4CD9-B197-22C274ADED7C}" destId="{283C1D21-4AEA-4891-81A6-DBA955E7E7AB}" srcOrd="0" destOrd="1" presId="urn:microsoft.com/office/officeart/2005/8/layout/hList1"/>
    <dgm:cxn modelId="{2D8D18DC-85D3-4703-8AD1-1B3701C5B8B0}" type="presOf" srcId="{D3441D72-97DD-4F97-A735-9C00F7E4C2BF}" destId="{875CC7B3-E172-443B-9D28-D73F8F3600C7}" srcOrd="0" destOrd="0" presId="urn:microsoft.com/office/officeart/2005/8/layout/hList1"/>
    <dgm:cxn modelId="{77CA65FA-1EA0-4FD6-8A68-AD37DDC31ADF}" srcId="{18E83BA9-7D8D-4E07-B8C9-DE3AB57507D3}" destId="{0080BA16-0BF6-44AB-B526-BDC5C24E395E}" srcOrd="2" destOrd="0" parTransId="{1BD9E792-EDA5-407C-922C-CCDF79E48A86}" sibTransId="{CC678A09-3DCB-434E-AA29-F351BC60C479}"/>
    <dgm:cxn modelId="{51B63363-A9D0-4822-9454-A069B8BBE414}" type="presOf" srcId="{18E83BA9-7D8D-4E07-B8C9-DE3AB57507D3}" destId="{852E9068-DB90-4CC3-9897-E84F9FCF241A}" srcOrd="0" destOrd="0" presId="urn:microsoft.com/office/officeart/2005/8/layout/hList1"/>
    <dgm:cxn modelId="{5763A66E-73C4-4EBE-AEAD-A0D0D3634C76}" type="presOf" srcId="{151089B6-4121-4055-83D0-C020EB53912D}" destId="{8891EC2A-C142-4F81-BA0E-5AF436501F01}" srcOrd="0" destOrd="5" presId="urn:microsoft.com/office/officeart/2005/8/layout/hList1"/>
    <dgm:cxn modelId="{0D269116-77B5-4E22-95BC-58818EFB35EF}" type="presOf" srcId="{0080BA16-0BF6-44AB-B526-BDC5C24E395E}" destId="{8891EC2A-C142-4F81-BA0E-5AF436501F01}" srcOrd="0" destOrd="2" presId="urn:microsoft.com/office/officeart/2005/8/layout/hList1"/>
    <dgm:cxn modelId="{9A7A09DE-CD42-447E-BD5F-C2F5A8EBF75B}" type="presParOf" srcId="{A8E32BA5-C532-4824-9FD3-A4A74F379C10}" destId="{53C9A718-A231-4807-BA1E-19321C600737}" srcOrd="0" destOrd="0" presId="urn:microsoft.com/office/officeart/2005/8/layout/hList1"/>
    <dgm:cxn modelId="{B20BB92C-B9CC-4B73-8529-377B5D3DC13C}" type="presParOf" srcId="{53C9A718-A231-4807-BA1E-19321C600737}" destId="{875CC7B3-E172-443B-9D28-D73F8F3600C7}" srcOrd="0" destOrd="0" presId="urn:microsoft.com/office/officeart/2005/8/layout/hList1"/>
    <dgm:cxn modelId="{1ADE2B75-1565-4F7A-962E-48E7CDBB6B15}" type="presParOf" srcId="{53C9A718-A231-4807-BA1E-19321C600737}" destId="{283C1D21-4AEA-4891-81A6-DBA955E7E7AB}" srcOrd="1" destOrd="0" presId="urn:microsoft.com/office/officeart/2005/8/layout/hList1"/>
    <dgm:cxn modelId="{9170A6E4-CE33-4446-8ECD-39EB47072260}" type="presParOf" srcId="{A8E32BA5-C532-4824-9FD3-A4A74F379C10}" destId="{0D7EFE94-DB7C-4FB7-9908-D5E866968AEA}" srcOrd="1" destOrd="0" presId="urn:microsoft.com/office/officeart/2005/8/layout/hList1"/>
    <dgm:cxn modelId="{2A10C470-F86F-4507-9060-DDDF89334786}" type="presParOf" srcId="{A8E32BA5-C532-4824-9FD3-A4A74F379C10}" destId="{636C08B1-E064-4B81-AA1B-E78DBC481006}" srcOrd="2" destOrd="0" presId="urn:microsoft.com/office/officeart/2005/8/layout/hList1"/>
    <dgm:cxn modelId="{27D48656-9F85-423C-A5D9-3744E38A9AC1}" type="presParOf" srcId="{636C08B1-E064-4B81-AA1B-E78DBC481006}" destId="{852E9068-DB90-4CC3-9897-E84F9FCF241A}" srcOrd="0" destOrd="0" presId="urn:microsoft.com/office/officeart/2005/8/layout/hList1"/>
    <dgm:cxn modelId="{2ECE9264-05E4-407B-89F0-DB8C229B688D}" type="presParOf" srcId="{636C08B1-E064-4B81-AA1B-E78DBC481006}" destId="{8891EC2A-C142-4F81-BA0E-5AF436501F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AE0D7-630E-4ECE-AEF3-1294EF5D70CC}">
      <dsp:nvSpPr>
        <dsp:cNvPr id="0" name=""/>
        <dsp:cNvSpPr/>
      </dsp:nvSpPr>
      <dsp:spPr>
        <a:xfrm>
          <a:off x="196602" y="1379730"/>
          <a:ext cx="1221213" cy="100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A8990-CD7B-48A1-A0D8-BF2F266D3083}">
      <dsp:nvSpPr>
        <dsp:cNvPr id="0" name=""/>
        <dsp:cNvSpPr/>
      </dsp:nvSpPr>
      <dsp:spPr>
        <a:xfrm>
          <a:off x="675403" y="1242446"/>
          <a:ext cx="2231867" cy="2231867"/>
        </a:xfrm>
        <a:prstGeom prst="leftCircularArrow">
          <a:avLst>
            <a:gd name="adj1" fmla="val 2038"/>
            <a:gd name="adj2" fmla="val 244348"/>
            <a:gd name="adj3" fmla="val 2052204"/>
            <a:gd name="adj4" fmla="val 9056834"/>
            <a:gd name="adj5" fmla="val 2377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6E80A5-8ECB-4B85-AE2F-77376612FD1E}">
      <dsp:nvSpPr>
        <dsp:cNvPr id="0" name=""/>
        <dsp:cNvSpPr/>
      </dsp:nvSpPr>
      <dsp:spPr>
        <a:xfrm>
          <a:off x="2842" y="1905394"/>
          <a:ext cx="2015805" cy="963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accent2">
                  <a:lumMod val="75000"/>
                </a:schemeClr>
              </a:solidFill>
            </a:rPr>
            <a:t>ТГ потрапляють з їжею</a:t>
          </a:r>
          <a:endParaRPr lang="uk-UA" sz="2400" b="1" kern="1200" noProof="0" dirty="0">
            <a:solidFill>
              <a:schemeClr val="accent2">
                <a:lumMod val="75000"/>
              </a:schemeClr>
            </a:solidFill>
          </a:endParaRPr>
        </a:p>
      </dsp:txBody>
      <dsp:txXfrm>
        <a:off x="31052" y="1933604"/>
        <a:ext cx="1959385" cy="906741"/>
      </dsp:txXfrm>
    </dsp:sp>
    <dsp:sp modelId="{9FA7F073-98A0-43DF-BC39-81064622AE1D}">
      <dsp:nvSpPr>
        <dsp:cNvPr id="0" name=""/>
        <dsp:cNvSpPr/>
      </dsp:nvSpPr>
      <dsp:spPr>
        <a:xfrm>
          <a:off x="2519719" y="1662926"/>
          <a:ext cx="1221213" cy="100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AD35B-56F9-490F-B0D5-9850BD11B624}">
      <dsp:nvSpPr>
        <dsp:cNvPr id="0" name=""/>
        <dsp:cNvSpPr/>
      </dsp:nvSpPr>
      <dsp:spPr>
        <a:xfrm>
          <a:off x="3318370" y="200629"/>
          <a:ext cx="1917548" cy="2343303"/>
        </a:xfrm>
        <a:prstGeom prst="circularArrow">
          <a:avLst>
            <a:gd name="adj1" fmla="val 1941"/>
            <a:gd name="adj2" fmla="val 232213"/>
            <a:gd name="adj3" fmla="val 20192973"/>
            <a:gd name="adj4" fmla="val 13176208"/>
            <a:gd name="adj5" fmla="val 2264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06DE2D-3519-475A-8A48-F1E3D8BBA788}">
      <dsp:nvSpPr>
        <dsp:cNvPr id="0" name=""/>
        <dsp:cNvSpPr/>
      </dsp:nvSpPr>
      <dsp:spPr>
        <a:xfrm>
          <a:off x="2313736" y="656795"/>
          <a:ext cx="2197283" cy="103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accent2">
                  <a:lumMod val="75000"/>
                </a:schemeClr>
              </a:solidFill>
            </a:rPr>
            <a:t>Синтезуються з вуглеводнів в </a:t>
          </a:r>
          <a:r>
            <a:rPr lang="uk-UA" sz="2400" b="1" kern="1200" noProof="0" dirty="0" smtClean="0">
              <a:solidFill>
                <a:schemeClr val="accent2">
                  <a:lumMod val="75000"/>
                </a:schemeClr>
              </a:solidFill>
            </a:rPr>
            <a:t>печінці</a:t>
          </a:r>
          <a:endParaRPr lang="uk-UA" sz="2400" b="1" kern="1200" noProof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43991" y="687050"/>
        <a:ext cx="2136773" cy="972466"/>
      </dsp:txXfrm>
    </dsp:sp>
    <dsp:sp modelId="{CE08ABD8-280F-4620-9ACC-F7B35CBAFE7F}">
      <dsp:nvSpPr>
        <dsp:cNvPr id="0" name=""/>
        <dsp:cNvSpPr/>
      </dsp:nvSpPr>
      <dsp:spPr>
        <a:xfrm>
          <a:off x="4852920" y="1211979"/>
          <a:ext cx="1221213" cy="100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D44CD-D6F1-401F-A20B-AFDC05F107B3}">
      <dsp:nvSpPr>
        <dsp:cNvPr id="0" name=""/>
        <dsp:cNvSpPr/>
      </dsp:nvSpPr>
      <dsp:spPr>
        <a:xfrm>
          <a:off x="4972799" y="1819013"/>
          <a:ext cx="1907072" cy="1907072"/>
        </a:xfrm>
        <a:prstGeom prst="leftCircularArrow">
          <a:avLst>
            <a:gd name="adj1" fmla="val 2385"/>
            <a:gd name="adj2" fmla="val 288255"/>
            <a:gd name="adj3" fmla="val 1468547"/>
            <a:gd name="adj4" fmla="val 8429271"/>
            <a:gd name="adj5" fmla="val 2782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8378C2-0B48-4AF4-AB56-6F3EE037C28F}">
      <dsp:nvSpPr>
        <dsp:cNvPr id="0" name=""/>
        <dsp:cNvSpPr/>
      </dsp:nvSpPr>
      <dsp:spPr>
        <a:xfrm>
          <a:off x="4680523" y="1495052"/>
          <a:ext cx="2035974" cy="1634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accent2">
                  <a:lumMod val="75000"/>
                </a:schemeClr>
              </a:solidFill>
            </a:rPr>
            <a:t>Основна маса жирової тканини</a:t>
          </a:r>
          <a:endParaRPr lang="uk-UA" sz="2400" b="1" kern="1200" noProof="0" dirty="0">
            <a:solidFill>
              <a:schemeClr val="accent2">
                <a:lumMod val="75000"/>
              </a:schemeClr>
            </a:solidFill>
          </a:endParaRPr>
        </a:p>
      </dsp:txBody>
      <dsp:txXfrm>
        <a:off x="4728386" y="1542915"/>
        <a:ext cx="1940248" cy="1538437"/>
      </dsp:txXfrm>
    </dsp:sp>
    <dsp:sp modelId="{84E210B3-F047-432D-95D6-14D316E2FC39}">
      <dsp:nvSpPr>
        <dsp:cNvPr id="0" name=""/>
        <dsp:cNvSpPr/>
      </dsp:nvSpPr>
      <dsp:spPr>
        <a:xfrm>
          <a:off x="6901622" y="1635201"/>
          <a:ext cx="1221213" cy="100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C32B8-08F2-458F-B6EC-4E3D030B2ACD}">
      <dsp:nvSpPr>
        <dsp:cNvPr id="0" name=""/>
        <dsp:cNvSpPr/>
      </dsp:nvSpPr>
      <dsp:spPr>
        <a:xfrm>
          <a:off x="6940271" y="1181453"/>
          <a:ext cx="1556672" cy="92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accent2">
                  <a:lumMod val="75000"/>
                </a:schemeClr>
              </a:solidFill>
            </a:rPr>
            <a:t>Джерело енергії</a:t>
          </a:r>
          <a:endParaRPr lang="uk-UA" sz="2400" b="1" kern="1200" noProof="0" dirty="0">
            <a:solidFill>
              <a:schemeClr val="accent2">
                <a:lumMod val="75000"/>
              </a:schemeClr>
            </a:solidFill>
          </a:endParaRPr>
        </a:p>
      </dsp:txBody>
      <dsp:txXfrm>
        <a:off x="6967278" y="1208460"/>
        <a:ext cx="1502658" cy="868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C7B3-E172-443B-9D28-D73F8F3600C7}">
      <dsp:nvSpPr>
        <dsp:cNvPr id="0" name=""/>
        <dsp:cNvSpPr/>
      </dsp:nvSpPr>
      <dsp:spPr>
        <a:xfrm>
          <a:off x="41" y="122424"/>
          <a:ext cx="3970495" cy="662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ЛПНЩ</a:t>
          </a:r>
          <a:endParaRPr lang="ru-RU" sz="2300" kern="1200" dirty="0"/>
        </a:p>
      </dsp:txBody>
      <dsp:txXfrm>
        <a:off x="41" y="122424"/>
        <a:ext cx="3970495" cy="662400"/>
      </dsp:txXfrm>
    </dsp:sp>
    <dsp:sp modelId="{283C1D21-4AEA-4891-81A6-DBA955E7E7AB}">
      <dsp:nvSpPr>
        <dsp:cNvPr id="0" name=""/>
        <dsp:cNvSpPr/>
      </dsp:nvSpPr>
      <dsp:spPr>
        <a:xfrm>
          <a:off x="41" y="784825"/>
          <a:ext cx="3970495" cy="3156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Жирне м'ясо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Консерви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Майонез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Вершкове масло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Креветки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Краби</a:t>
          </a:r>
          <a:endParaRPr lang="uk-UA" sz="2300" kern="1200" noProof="0" dirty="0"/>
        </a:p>
      </dsp:txBody>
      <dsp:txXfrm>
        <a:off x="41" y="784825"/>
        <a:ext cx="3970495" cy="3156750"/>
      </dsp:txXfrm>
    </dsp:sp>
    <dsp:sp modelId="{852E9068-DB90-4CC3-9897-E84F9FCF241A}">
      <dsp:nvSpPr>
        <dsp:cNvPr id="0" name=""/>
        <dsp:cNvSpPr/>
      </dsp:nvSpPr>
      <dsp:spPr>
        <a:xfrm>
          <a:off x="4526406" y="122424"/>
          <a:ext cx="3970495" cy="662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ЛПВЩ та </a:t>
          </a:r>
          <a:r>
            <a:rPr lang="ru-RU" sz="2300" kern="1200" dirty="0" err="1" smtClean="0"/>
            <a:t>ЖК-ти</a:t>
          </a:r>
          <a:r>
            <a:rPr lang="ru-RU" sz="2300" kern="1200" dirty="0" smtClean="0"/>
            <a:t>, Омега-3</a:t>
          </a:r>
          <a:endParaRPr lang="ru-RU" sz="2300" kern="1200" dirty="0"/>
        </a:p>
      </dsp:txBody>
      <dsp:txXfrm>
        <a:off x="4526406" y="122424"/>
        <a:ext cx="3970495" cy="662400"/>
      </dsp:txXfrm>
    </dsp:sp>
    <dsp:sp modelId="{8891EC2A-C142-4F81-BA0E-5AF436501F01}">
      <dsp:nvSpPr>
        <dsp:cNvPr id="0" name=""/>
        <dsp:cNvSpPr/>
      </dsp:nvSpPr>
      <dsp:spPr>
        <a:xfrm>
          <a:off x="4526406" y="784825"/>
          <a:ext cx="3970495" cy="3156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Рослинні олії (оливкова, рапсова, льняна)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Оселедець, скумбрія, лосось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Птиця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Зелені овочі, яблука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Бобові</a:t>
          </a:r>
          <a:endParaRPr lang="uk-UA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noProof="0" dirty="0" smtClean="0"/>
            <a:t>Кориця, перець, кардамон</a:t>
          </a:r>
          <a:endParaRPr lang="uk-UA" sz="2300" kern="1200" noProof="0" dirty="0"/>
        </a:p>
      </dsp:txBody>
      <dsp:txXfrm>
        <a:off x="4526406" y="784825"/>
        <a:ext cx="3970495" cy="315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6A4E-7F5C-4CFC-B217-EE176EE3FC3C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1B2-EB2F-434E-A094-280C99DC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uk-UA" sz="2000" b="1" dirty="0" smtClean="0"/>
              <a:t>Науковий семінар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</a:rPr>
              <a:t>«Ліпідний обмін»</a:t>
            </a:r>
            <a:endParaRPr lang="uk-UA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420888"/>
            <a:ext cx="6400800" cy="2664296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Питання: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Ліпіди. Ліпідний обмін. 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Ліпідний профіль. Холестерин.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Ліпідограма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Патології. 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Бережіть здоров'я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5579368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Calibri" pitchFamily="34" charset="0"/>
                <a:cs typeface="Times New Roman" pitchFamily="18" charset="0"/>
              </a:rPr>
              <a:t>Підготувала : зав. </a:t>
            </a:r>
            <a:r>
              <a:rPr lang="uk-UA" sz="2400" b="1" dirty="0" err="1" smtClean="0">
                <a:latin typeface="Calibri" pitchFamily="34" charset="0"/>
                <a:cs typeface="Times New Roman" pitchFamily="18" charset="0"/>
              </a:rPr>
              <a:t>каф.мед</a:t>
            </a:r>
            <a:r>
              <a:rPr lang="uk-UA" sz="2400" b="1" dirty="0" smtClean="0">
                <a:latin typeface="Calibri" pitchFamily="34" charset="0"/>
                <a:cs typeface="Times New Roman" pitchFamily="18" charset="0"/>
              </a:rPr>
              <a:t>. та </a:t>
            </a:r>
            <a:r>
              <a:rPr lang="uk-UA" sz="2400" b="1" dirty="0" err="1" smtClean="0">
                <a:latin typeface="Calibri" pitchFamily="34" charset="0"/>
                <a:cs typeface="Times New Roman" pitchFamily="18" charset="0"/>
              </a:rPr>
              <a:t>біоорг</a:t>
            </a:r>
            <a:r>
              <a:rPr lang="uk-UA" sz="2400" b="1" dirty="0" smtClean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Calibri" pitchFamily="34" charset="0"/>
                <a:cs typeface="Times New Roman" pitchFamily="18" charset="0"/>
              </a:rPr>
              <a:t>хімії, д. </a:t>
            </a:r>
            <a:r>
              <a:rPr lang="uk-UA" sz="2400" b="1" dirty="0" err="1" smtClean="0">
                <a:latin typeface="Calibri" pitchFamily="34" charset="0"/>
                <a:cs typeface="Times New Roman" pitchFamily="18" charset="0"/>
              </a:rPr>
              <a:t>фарм.н</a:t>
            </a:r>
            <a:r>
              <a:rPr lang="uk-UA" sz="2400" b="1" dirty="0" smtClean="0">
                <a:latin typeface="Calibri" pitchFamily="34" charset="0"/>
                <a:cs typeface="Times New Roman" pitchFamily="18" charset="0"/>
              </a:rPr>
              <a:t>.  ХНМУ проф. Сирова Г.О.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0351"/>
            <a:ext cx="3520029" cy="2170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ЛПНЩ ( п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оганий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холестерин)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219" y="579381"/>
            <a:ext cx="4002732" cy="4392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dirty="0" smtClean="0"/>
              <a:t>ЛПНЩ (поганий холестерин) це </a:t>
            </a:r>
          </a:p>
          <a:p>
            <a:pPr marL="0" indent="0" algn="just">
              <a:buNone/>
            </a:pPr>
            <a:r>
              <a:rPr lang="uk-UA" sz="2800" dirty="0" smtClean="0">
                <a:sym typeface="Symbol"/>
              </a:rPr>
              <a:t>-ліпопротеїди – дуже багаті холестерином, вони транспортують х-н до клітин сосудів, затримуються в них та утворюють атеросклеротичні бляшки </a:t>
            </a:r>
            <a:endParaRPr lang="uk-UA" sz="2800" dirty="0"/>
          </a:p>
        </p:txBody>
      </p:sp>
      <p:sp>
        <p:nvSpPr>
          <p:cNvPr id="20484" name="AutoShape 4" descr="Картинки по запросу атеросклеротические б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781028"/>
            <a:ext cx="606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dirty="0" smtClean="0">
                <a:solidFill>
                  <a:srgbClr val="FF0000"/>
                </a:solidFill>
              </a:rPr>
              <a:t>Норма 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ЛПНЩ</a:t>
            </a:r>
            <a:r>
              <a:rPr lang="ru-RU" sz="2800" dirty="0" smtClean="0">
                <a:sym typeface="Symbol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sym typeface="Symbol"/>
              </a:rPr>
              <a:t>до 1,71-3,5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ммоль</a:t>
            </a:r>
            <a:r>
              <a:rPr lang="uk-UA" sz="2800" b="1" i="1" dirty="0" smtClean="0">
                <a:solidFill>
                  <a:srgbClr val="FF0000"/>
                </a:solidFill>
              </a:rPr>
              <a:t>/л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  <a:sym typeface="Symbol"/>
              </a:rPr>
              <a:t> </a:t>
            </a:r>
            <a:endParaRPr lang="ru-RU" sz="2800" dirty="0" smtClean="0">
              <a:sym typeface="Symbol"/>
            </a:endParaRPr>
          </a:p>
          <a:p>
            <a:pPr algn="just"/>
            <a:endParaRPr lang="ru-RU" sz="2800" dirty="0" smtClean="0">
              <a:sym typeface="Symbo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255041"/>
            <a:ext cx="3506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err="1" smtClean="0">
                <a:sym typeface="Symbol"/>
              </a:rPr>
              <a:t>їх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d=</a:t>
            </a:r>
            <a:r>
              <a:rPr lang="ru-RU" sz="28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8-</a:t>
            </a:r>
            <a:r>
              <a:rPr lang="ru-RU" sz="2800" dirty="0" smtClean="0">
                <a:sym typeface="Symbol"/>
              </a:rPr>
              <a:t>26 нм (</a:t>
            </a:r>
            <a:r>
              <a:rPr lang="uk-UA" sz="2800" dirty="0" smtClean="0">
                <a:sym typeface="Symbol"/>
              </a:rPr>
              <a:t>крупні</a:t>
            </a:r>
            <a:r>
              <a:rPr lang="ru-RU" sz="2800" dirty="0" smtClean="0">
                <a:sym typeface="Symbol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4580" y="577826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ym typeface="Symbol"/>
              </a:rPr>
              <a:t>ЛПНЩ (</a:t>
            </a:r>
            <a:r>
              <a:rPr lang="en-US" sz="2800" dirty="0" smtClean="0">
                <a:sym typeface="Symbol"/>
              </a:rPr>
              <a:t>Low density lipoprotein, LDL)  </a:t>
            </a:r>
            <a:endParaRPr lang="ru-RU" sz="2800" dirty="0" smtClean="0">
              <a:sym typeface="Symbol"/>
            </a:endParaRPr>
          </a:p>
          <a:p>
            <a:pPr algn="just"/>
            <a:r>
              <a:rPr lang="uk-UA" sz="2800" dirty="0" smtClean="0">
                <a:sym typeface="Symbol"/>
              </a:rPr>
              <a:t>Утворюються </a:t>
            </a:r>
            <a:r>
              <a:rPr lang="ru-RU" sz="2800" dirty="0" smtClean="0">
                <a:sym typeface="Symbol"/>
              </a:rPr>
              <a:t>з ЛП </a:t>
            </a:r>
            <a:r>
              <a:rPr lang="ru-RU" sz="2800" dirty="0" err="1" smtClean="0">
                <a:sym typeface="Symbol"/>
              </a:rPr>
              <a:t>дуже</a:t>
            </a:r>
            <a:r>
              <a:rPr lang="ru-RU" sz="2800" dirty="0" smtClean="0">
                <a:sym typeface="Symbol"/>
              </a:rPr>
              <a:t> НЩ шляхом </a:t>
            </a:r>
            <a:r>
              <a:rPr lang="ru-RU" sz="2800" dirty="0" err="1" smtClean="0">
                <a:sym typeface="Symbol"/>
              </a:rPr>
              <a:t>ліполізу</a:t>
            </a:r>
            <a:endParaRPr lang="ru-RU" sz="2800" dirty="0" smtClean="0">
              <a:sym typeface="Symbo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1" y="721296"/>
            <a:ext cx="4910528" cy="34933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31541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Тригліцериди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(ТГ)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898" y="450503"/>
            <a:ext cx="8568952" cy="4525963"/>
          </a:xfrm>
        </p:spPr>
        <p:txBody>
          <a:bodyPr/>
          <a:lstStyle/>
          <a:p>
            <a:pPr algn="just"/>
            <a:r>
              <a:rPr lang="uk-UA" b="1" i="1" dirty="0" err="1" smtClean="0"/>
              <a:t>Тригліцериди</a:t>
            </a:r>
            <a:r>
              <a:rPr lang="uk-UA" b="1" i="1" dirty="0" smtClean="0"/>
              <a:t> (ТГ) </a:t>
            </a:r>
            <a:r>
              <a:rPr lang="uk-UA" dirty="0" smtClean="0"/>
              <a:t>- нейтральні жири у плазмі крові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0798032"/>
              </p:ext>
            </p:extLst>
          </p:nvPr>
        </p:nvGraphicFramePr>
        <p:xfrm>
          <a:off x="178046" y="1310382"/>
          <a:ext cx="84969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865385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Норма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ТГ 0,41-1,8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ммоль</a:t>
            </a:r>
            <a:r>
              <a:rPr lang="uk-UA" sz="2400" b="1" i="1" dirty="0" smtClean="0">
                <a:solidFill>
                  <a:srgbClr val="FF0000"/>
                </a:solidFill>
              </a:rPr>
              <a:t>/л, </a:t>
            </a:r>
            <a:r>
              <a:rPr lang="en-US" sz="2400" b="1" i="1" dirty="0" smtClean="0">
                <a:solidFill>
                  <a:srgbClr val="FF0000"/>
                </a:solidFill>
              </a:rPr>
              <a:t>max </a:t>
            </a:r>
            <a:r>
              <a:rPr lang="ru-RU" sz="2400" b="1" i="1" dirty="0" smtClean="0">
                <a:solidFill>
                  <a:srgbClr val="FF0000"/>
                </a:solidFill>
              </a:rPr>
              <a:t> до 2,2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ммоль</a:t>
            </a:r>
            <a:r>
              <a:rPr lang="ru-RU" sz="2400" b="1" i="1" dirty="0" smtClean="0">
                <a:solidFill>
                  <a:srgbClr val="FF0000"/>
                </a:solidFill>
              </a:rPr>
              <a:t>/л !!!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краще</a:t>
            </a:r>
            <a:r>
              <a:rPr lang="ru-RU" sz="2400" b="1" i="1" dirty="0" smtClean="0">
                <a:solidFill>
                  <a:srgbClr val="FF0000"/>
                </a:solidFill>
              </a:rPr>
              <a:t> 1,7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ммоль</a:t>
            </a:r>
            <a:r>
              <a:rPr lang="ru-RU" sz="2400" b="1" i="1" dirty="0" smtClean="0">
                <a:solidFill>
                  <a:srgbClr val="FF0000"/>
                </a:solidFill>
              </a:rPr>
              <a:t>/л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366772"/>
            <a:ext cx="7566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Оптимальні </a:t>
            </a:r>
            <a:r>
              <a:rPr lang="uk-UA" sz="2400" dirty="0" smtClean="0"/>
              <a:t>значення:</a:t>
            </a:r>
            <a:endParaRPr lang="uk-UA" sz="2400" dirty="0" smtClean="0"/>
          </a:p>
          <a:p>
            <a:pPr algn="just"/>
            <a:r>
              <a:rPr lang="ru-RU" sz="2400" dirty="0" smtClean="0"/>
              <a:t>Для </a:t>
            </a:r>
            <a:r>
              <a:rPr lang="ru-RU" sz="2400" dirty="0" err="1" smtClean="0"/>
              <a:t>чоловіків</a:t>
            </a:r>
            <a:r>
              <a:rPr lang="ru-RU" sz="2400" dirty="0" smtClean="0"/>
              <a:t> 0,45-1,81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/л</a:t>
            </a:r>
          </a:p>
          <a:p>
            <a:pPr algn="just"/>
            <a:r>
              <a:rPr lang="ru-RU" sz="2400" dirty="0" smtClean="0"/>
              <a:t>Для </a:t>
            </a:r>
            <a:r>
              <a:rPr lang="ru-RU" sz="2400" dirty="0" err="1" smtClean="0"/>
              <a:t>жінок</a:t>
            </a:r>
            <a:r>
              <a:rPr lang="ru-RU" sz="2400" dirty="0" smtClean="0"/>
              <a:t> 0,4-1,56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/л </a:t>
            </a:r>
          </a:p>
          <a:p>
            <a:pPr algn="just"/>
            <a:r>
              <a:rPr lang="ru-RU" sz="2400" dirty="0" smtClean="0"/>
              <a:t>Для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0,34-1,56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/л</a:t>
            </a:r>
          </a:p>
        </p:txBody>
      </p:sp>
      <p:sp>
        <p:nvSpPr>
          <p:cNvPr id="21506" name="AutoShape 2" descr="Картинки по запросу триглицериды  В П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триглицериды  В П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00808"/>
            <a:ext cx="1423045" cy="14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284984"/>
            <a:ext cx="2343319" cy="1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8" descr="Картинки по запросу ПЕЧ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492025"/>
            <a:ext cx="1881193" cy="13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5674" y="3861048"/>
            <a:ext cx="2000386" cy="13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588" y="-1719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Тригліцериди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(ТГ)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478" y="4365104"/>
            <a:ext cx="8964488" cy="5318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700" dirty="0"/>
              <a:t>Чим більше рівень ТГ, тим більше шансів захворіти  інфарктом. </a:t>
            </a:r>
            <a:r>
              <a:rPr lang="uk-UA" sz="2700" b="1" i="1" dirty="0">
                <a:solidFill>
                  <a:srgbClr val="FF0000"/>
                </a:solidFill>
              </a:rPr>
              <a:t>Особливо у жінок ! 75 % інфарктів саме від цього!!!</a:t>
            </a:r>
          </a:p>
          <a:p>
            <a:pPr marL="0" indent="0" algn="just">
              <a:buNone/>
            </a:pPr>
            <a:r>
              <a:rPr lang="uk-UA" sz="2700" dirty="0"/>
              <a:t>Ризик раку молочної залози </a:t>
            </a:r>
            <a:r>
              <a:rPr lang="uk-UA" sz="2700" dirty="0" smtClean="0"/>
              <a:t>(високий рівень ТГ особливо </a:t>
            </a:r>
            <a:r>
              <a:rPr lang="uk-UA" sz="2700" dirty="0"/>
              <a:t>у поєднанні з низьким рівнем ЛПВЩ (хорошого холестерину</a:t>
            </a:r>
            <a:r>
              <a:rPr lang="ru-RU" sz="2700" dirty="0"/>
              <a:t>)</a:t>
            </a:r>
          </a:p>
        </p:txBody>
      </p:sp>
      <p:sp>
        <p:nvSpPr>
          <p:cNvPr id="22530" name="AutoShape 2" descr="Картинки по запросу ИНФАР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4028" y="602268"/>
            <a:ext cx="3046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ПІДВИЩЕННЯ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ТГ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1125488"/>
            <a:ext cx="1080120" cy="647328"/>
          </a:xfrm>
          <a:prstGeom prst="straightConnector1">
            <a:avLst/>
          </a:prstGeom>
          <a:ln w="41275">
            <a:solidFill>
              <a:schemeClr val="accent2">
                <a:lumMod val="50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9712" y="1883522"/>
            <a:ext cx="2232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РИЗИК С-С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ЗАХВОРЮВАНЬ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856509" y="1090422"/>
            <a:ext cx="15404" cy="1172299"/>
          </a:xfrm>
          <a:prstGeom prst="straightConnector1">
            <a:avLst/>
          </a:prstGeom>
          <a:ln w="41275">
            <a:solidFill>
              <a:schemeClr val="accent2">
                <a:lumMod val="50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940053" y="2273764"/>
            <a:ext cx="3720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ВОНИ ЗГУЩУЮТЬ КРОВ=РИЗИК ТРОМБІВ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19943" y="2924994"/>
            <a:ext cx="1064716" cy="629166"/>
          </a:xfrm>
          <a:prstGeom prst="straightConnector1">
            <a:avLst/>
          </a:prstGeom>
          <a:ln w="41275">
            <a:solidFill>
              <a:schemeClr val="accent2">
                <a:lumMod val="50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76040" y="3611822"/>
            <a:ext cx="1343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НФАРКТ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1" y="3338577"/>
            <a:ext cx="1502890" cy="952281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5029199" y="1087576"/>
            <a:ext cx="995139" cy="890034"/>
          </a:xfrm>
          <a:prstGeom prst="straightConnector1">
            <a:avLst/>
          </a:prstGeom>
          <a:ln w="41275">
            <a:solidFill>
              <a:schemeClr val="accent2">
                <a:lumMod val="50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75" y="2360575"/>
            <a:ext cx="1841152" cy="103641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141485" y="1143608"/>
            <a:ext cx="2855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РИЗИК РАКУ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МОЛОЧНОЇ ЗАЛОЗИ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452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67" y="-42170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Коефіцієнт (індекс) 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атерогенності</a:t>
            </a:r>
            <a:endParaRPr lang="uk-UA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2908920"/>
          </a:xfrm>
        </p:spPr>
        <p:txBody>
          <a:bodyPr/>
          <a:lstStyle/>
          <a:p>
            <a:pPr algn="just"/>
            <a:r>
              <a:rPr lang="uk-UA" dirty="0" smtClean="0"/>
              <a:t>Коефіцієнт (індекс) </a:t>
            </a:r>
            <a:r>
              <a:rPr lang="uk-UA" dirty="0" err="1" smtClean="0"/>
              <a:t>атерогенності</a:t>
            </a:r>
            <a:r>
              <a:rPr lang="uk-UA" dirty="0" smtClean="0"/>
              <a:t> - співвідношення шкідливих (які осідають на стінках судин) ліпідів і корисних фракцій ліпідів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208" y="3610632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Норма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коеф.атерог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від</a:t>
            </a:r>
            <a:r>
              <a:rPr lang="ru-RU" sz="2800" b="1" i="1" dirty="0" smtClean="0">
                <a:solidFill>
                  <a:srgbClr val="FF0000"/>
                </a:solidFill>
              </a:rPr>
              <a:t> 0 до 3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ЛПНП:ЛПВП=0-3</a:t>
            </a:r>
            <a:endParaRPr lang="ru-RU" sz="2800" b="1" i="1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3,5 МАХ</a:t>
            </a:r>
            <a:r>
              <a:rPr lang="ru-RU" sz="2800" b="1" i="1" dirty="0" smtClean="0">
                <a:solidFill>
                  <a:srgbClr val="FF0000"/>
                </a:solidFill>
              </a:rPr>
              <a:t>!!!, </a:t>
            </a:r>
            <a:r>
              <a:rPr lang="uk-UA" sz="2800" b="1" i="1" dirty="0" smtClean="0">
                <a:solidFill>
                  <a:srgbClr val="FF0000"/>
                </a:solidFill>
              </a:rPr>
              <a:t>якщо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б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ільше</a:t>
            </a:r>
            <a:r>
              <a:rPr lang="uk-UA" sz="2800" b="1" i="1" dirty="0" smtClean="0">
                <a:solidFill>
                  <a:srgbClr val="FF0000"/>
                </a:solidFill>
              </a:rPr>
              <a:t> ,то проблеми!!!</a:t>
            </a:r>
            <a:endParaRPr lang="ru-RU" sz="2800" b="1" i="1" dirty="0">
              <a:solidFill>
                <a:srgbClr val="FF0000"/>
              </a:solidFill>
            </a:endParaRPr>
          </a:p>
          <a:p>
            <a:pPr algn="just"/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566" y="2691184"/>
            <a:ext cx="3659930" cy="290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51427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Здоровий спосіб життя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2520280"/>
          </a:xfrm>
        </p:spPr>
        <p:txBody>
          <a:bodyPr>
            <a:normAutofit lnSpcReduction="10000"/>
          </a:bodyPr>
          <a:lstStyle/>
          <a:p>
            <a:r>
              <a:rPr lang="uk-UA" sz="2800" dirty="0" err="1" smtClean="0"/>
              <a:t>Низьковуглеводна</a:t>
            </a:r>
            <a:r>
              <a:rPr lang="uk-UA" sz="2800" dirty="0" smtClean="0"/>
              <a:t> дієта</a:t>
            </a:r>
          </a:p>
          <a:p>
            <a:r>
              <a:rPr lang="uk-UA" sz="2800" dirty="0" smtClean="0"/>
              <a:t>Вітамін С </a:t>
            </a:r>
          </a:p>
          <a:p>
            <a:r>
              <a:rPr lang="uk-UA" sz="2800" dirty="0" smtClean="0"/>
              <a:t>Риб'ячий жир- чисті судини</a:t>
            </a:r>
          </a:p>
          <a:p>
            <a:r>
              <a:rPr lang="uk-UA" sz="2800" dirty="0" smtClean="0"/>
              <a:t>Фізичні вправи (ЛПНЩ  , ЛПВЩ  )</a:t>
            </a:r>
          </a:p>
          <a:p>
            <a:r>
              <a:rPr lang="uk-UA" sz="2800" dirty="0" smtClean="0"/>
              <a:t>Слідкувати за масою тіла</a:t>
            </a:r>
            <a:endParaRPr lang="uk-UA" sz="28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844824"/>
            <a:ext cx="0" cy="432048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1844824"/>
            <a:ext cx="0" cy="4320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74287998"/>
              </p:ext>
            </p:extLst>
          </p:nvPr>
        </p:nvGraphicFramePr>
        <p:xfrm>
          <a:off x="395536" y="2794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Гіполіпідемичні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засоби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64654"/>
            <a:ext cx="8373616" cy="5024586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algn="just"/>
            <a:r>
              <a:rPr lang="uk-UA" dirty="0" smtClean="0"/>
              <a:t>АТС-код С10- знижують </a:t>
            </a:r>
            <a:r>
              <a:rPr lang="uk-UA" dirty="0" smtClean="0"/>
              <a:t>концентрацію </a:t>
            </a:r>
            <a:r>
              <a:rPr lang="uk-UA" dirty="0" smtClean="0"/>
              <a:t>деяких фракцій ліпідів в тканинах і рідинах організму</a:t>
            </a:r>
          </a:p>
          <a:p>
            <a:pPr algn="just"/>
            <a:r>
              <a:rPr lang="uk-UA" dirty="0" smtClean="0"/>
              <a:t>Їх призначають, якщо не допомагають:</a:t>
            </a:r>
          </a:p>
          <a:p>
            <a:pPr marL="514350" indent="-514350" algn="just">
              <a:buAutoNum type="arabicParenR"/>
            </a:pPr>
            <a:r>
              <a:rPr lang="uk-UA" dirty="0" smtClean="0"/>
              <a:t>Дієта</a:t>
            </a:r>
          </a:p>
          <a:p>
            <a:pPr marL="514350" indent="-514350" algn="just">
              <a:buAutoNum type="arabicParenR"/>
            </a:pPr>
            <a:r>
              <a:rPr lang="uk-UA" dirty="0" smtClean="0"/>
              <a:t> фіз. Навантаження</a:t>
            </a:r>
          </a:p>
          <a:p>
            <a:pPr marL="514350" indent="-514350" algn="just">
              <a:buAutoNum type="arabicParenR"/>
            </a:pPr>
            <a:r>
              <a:rPr lang="uk-UA" dirty="0" smtClean="0"/>
              <a:t> зниження маси тіла</a:t>
            </a:r>
          </a:p>
          <a:p>
            <a:pPr algn="just"/>
            <a:r>
              <a:rPr lang="uk-UA" dirty="0" smtClean="0"/>
              <a:t>Поєднають </a:t>
            </a:r>
            <a:r>
              <a:rPr lang="uk-UA" dirty="0" err="1" smtClean="0"/>
              <a:t>гіполіпідемічні</a:t>
            </a:r>
            <a:r>
              <a:rPr lang="uk-UA" dirty="0" smtClean="0"/>
              <a:t> засоби з дієтою та фізичними навантаженнями!!!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411162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ІНДЕКС КЕТЛЕ (ІМТ)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3192" y="404663"/>
            <a:ext cx="7478464" cy="15121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Адольф </a:t>
            </a:r>
            <a:r>
              <a:rPr lang="ru-RU" sz="6000" dirty="0" err="1"/>
              <a:t>Кетле</a:t>
            </a:r>
            <a:r>
              <a:rPr lang="ru-RU" sz="6000" dirty="0"/>
              <a:t> (1869 г) </a:t>
            </a:r>
            <a:r>
              <a:rPr lang="ru-RU" sz="6000" dirty="0" smtClean="0"/>
              <a:t>- </a:t>
            </a:r>
            <a:r>
              <a:rPr lang="uk-UA" sz="6000" dirty="0" smtClean="0"/>
              <a:t>бельгійський соціолог </a:t>
            </a:r>
            <a:r>
              <a:rPr lang="ru-RU" sz="6000" dirty="0" smtClean="0"/>
              <a:t>і </a:t>
            </a:r>
            <a:r>
              <a:rPr lang="ru-RU" sz="6000" dirty="0" smtClean="0"/>
              <a:t>статист</a:t>
            </a:r>
            <a:endParaRPr lang="uk-UA" sz="6000" dirty="0"/>
          </a:p>
          <a:p>
            <a:pPr marL="0" indent="0">
              <a:buNone/>
            </a:pPr>
            <a:r>
              <a:rPr lang="uk-UA" sz="6000" b="1" i="1" dirty="0" smtClean="0">
                <a:solidFill>
                  <a:srgbClr val="FF0000"/>
                </a:solidFill>
              </a:rPr>
              <a:t>ІМТ= </a:t>
            </a:r>
            <a:r>
              <a:rPr lang="en-US" sz="6000" b="1" i="1" dirty="0" smtClean="0">
                <a:solidFill>
                  <a:srgbClr val="FF0000"/>
                </a:solidFill>
              </a:rPr>
              <a:t>m</a:t>
            </a:r>
            <a:r>
              <a:rPr lang="uk-UA" sz="6000" b="1" i="1" dirty="0" smtClean="0">
                <a:solidFill>
                  <a:srgbClr val="FF0000"/>
                </a:solidFill>
              </a:rPr>
              <a:t>/ </a:t>
            </a:r>
            <a:r>
              <a:rPr lang="en-US" sz="6000" b="1" i="1" dirty="0" smtClean="0">
                <a:solidFill>
                  <a:srgbClr val="FF0000"/>
                </a:solidFill>
              </a:rPr>
              <a:t>h</a:t>
            </a:r>
            <a:r>
              <a:rPr lang="uk-UA" sz="6000" b="1" i="1" baseline="30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ru-RU" sz="6000" dirty="0" smtClean="0"/>
              <a:t>m</a:t>
            </a:r>
            <a:r>
              <a:rPr lang="ru-RU" sz="6000" dirty="0"/>
              <a:t> — </a:t>
            </a:r>
            <a:r>
              <a:rPr lang="uk-UA" sz="6000" dirty="0" smtClean="0"/>
              <a:t>маса</a:t>
            </a:r>
            <a:r>
              <a:rPr lang="ru-RU" sz="6000" dirty="0" smtClean="0"/>
              <a:t> </a:t>
            </a:r>
            <a:r>
              <a:rPr lang="ru-RU" sz="6000" dirty="0" err="1"/>
              <a:t>тіла</a:t>
            </a:r>
            <a:r>
              <a:rPr lang="ru-RU" sz="6000" dirty="0"/>
              <a:t> в </a:t>
            </a:r>
            <a:r>
              <a:rPr lang="uk-UA" sz="6000" dirty="0" smtClean="0"/>
              <a:t>кілограмах;</a:t>
            </a:r>
          </a:p>
          <a:p>
            <a:pPr marL="0" indent="0">
              <a:buNone/>
            </a:pPr>
            <a:r>
              <a:rPr lang="ru-RU" sz="6000" dirty="0" smtClean="0"/>
              <a:t>h</a:t>
            </a:r>
            <a:r>
              <a:rPr lang="ru-RU" sz="6000" dirty="0"/>
              <a:t> — </a:t>
            </a:r>
            <a:r>
              <a:rPr lang="uk-UA" sz="6000" dirty="0" smtClean="0"/>
              <a:t>зріст</a:t>
            </a:r>
            <a:r>
              <a:rPr lang="ru-RU" sz="6000" dirty="0" smtClean="0"/>
              <a:t> </a:t>
            </a:r>
            <a:r>
              <a:rPr lang="ru-RU" sz="6000" dirty="0"/>
              <a:t>в метрах</a:t>
            </a:r>
          </a:p>
          <a:p>
            <a:pPr marL="0" indent="0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4578" name="AutoShape 2" descr="Картинки по запросу АДОЛЬФ КЕТ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75656" cy="181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 descr="Картинки по запросу ИНДЕКС  КЕТ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9709"/>
              </p:ext>
            </p:extLst>
          </p:nvPr>
        </p:nvGraphicFramePr>
        <p:xfrm>
          <a:off x="271957" y="1839370"/>
          <a:ext cx="8758586" cy="44433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79293"/>
                <a:gridCol w="4379293"/>
              </a:tblGrid>
              <a:tr h="602187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КРИТИЧНИЙ ДЕФІЦИТ 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ТІЛА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ІМТ МЕНЬШЕ 15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02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ВИРАЖЕНИЙ ДЕФІЦИТ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ТІЛА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15-16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2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/>
                        <a:t>ДЕФІЦИТ </a:t>
                      </a:r>
                      <a:r>
                        <a:rPr lang="en-US" sz="1800" b="1" dirty="0" smtClean="0"/>
                        <a:t>m</a:t>
                      </a:r>
                      <a:r>
                        <a:rPr lang="ru-RU" sz="1800" b="1" dirty="0" smtClean="0"/>
                        <a:t> ТІЛА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16-18,5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3441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НОРМА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18,5-25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3441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ЗАЙВА ВАГА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25-30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575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ОЖИРІННЯ І СТ. (ПОМІРНЕ)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30-35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575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ОЖИРІННЯ ІІ СТ. (ВАЖКЕ)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35-40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602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ОЖИРІННЯ 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uk-UA" sz="1800" b="1" baseline="0" dirty="0" smtClean="0"/>
                        <a:t>ІІІ СТ.( ДУЖЕ ВАЖКЕ)</a:t>
                      </a:r>
                      <a:endParaRPr lang="ru-RU" sz="1800" b="1" dirty="0" smtClean="0"/>
                    </a:p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БІЛЬШЕ 40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63027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Бажаємо здоров'я! 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3929"/>
            <a:ext cx="8733656" cy="586338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Довжина судин </a:t>
            </a:r>
            <a:r>
              <a:rPr lang="ru-RU" dirty="0" smtClean="0"/>
              <a:t>100 000 км,  </a:t>
            </a:r>
            <a:r>
              <a:rPr lang="uk-UA" dirty="0" smtClean="0"/>
              <a:t>екватору</a:t>
            </a:r>
            <a:r>
              <a:rPr lang="ru-RU" dirty="0" smtClean="0"/>
              <a:t> 44 000 км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Судини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забруднюються к 50 рокам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6,1 кг  забруднення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Холестеринов</a:t>
            </a:r>
            <a:r>
              <a:rPr lang="uk-UA" dirty="0"/>
              <a:t>і</a:t>
            </a:r>
            <a:r>
              <a:rPr lang="ru-RU" dirty="0" smtClean="0"/>
              <a:t> бляшки до 5 кг (65-70%)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Кальцієве вапно </a:t>
            </a:r>
            <a:r>
              <a:rPr lang="ru-RU" dirty="0" smtClean="0"/>
              <a:t>300-400 </a:t>
            </a:r>
            <a:r>
              <a:rPr lang="ru-RU" dirty="0" err="1" smtClean="0"/>
              <a:t>гр</a:t>
            </a:r>
            <a:r>
              <a:rPr lang="ru-RU" dirty="0" smtClean="0"/>
              <a:t> ( особливо в </a:t>
            </a:r>
            <a:r>
              <a:rPr lang="uk-UA" dirty="0" smtClean="0"/>
              <a:t>судинах мозку</a:t>
            </a:r>
            <a:r>
              <a:rPr lang="ru-RU" dirty="0" smtClean="0"/>
              <a:t>)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4701208" cy="31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uk-UA" sz="33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захворювання,  які викликані поганими судинами: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599" y="610989"/>
            <a:ext cx="8732601" cy="4525963"/>
          </a:xfrm>
        </p:spPr>
        <p:txBody>
          <a:bodyPr numCol="2"/>
          <a:lstStyle/>
          <a:p>
            <a:r>
              <a:rPr lang="uk-UA" dirty="0" smtClean="0"/>
              <a:t>Гіпертонія</a:t>
            </a:r>
          </a:p>
          <a:p>
            <a:r>
              <a:rPr lang="uk-UA" dirty="0" err="1" smtClean="0"/>
              <a:t>Варикоз</a:t>
            </a:r>
            <a:endParaRPr lang="uk-UA" dirty="0" smtClean="0"/>
          </a:p>
          <a:p>
            <a:r>
              <a:rPr lang="uk-UA" dirty="0" smtClean="0"/>
              <a:t>Геморой</a:t>
            </a:r>
          </a:p>
          <a:p>
            <a:r>
              <a:rPr lang="uk-UA" dirty="0" smtClean="0"/>
              <a:t>Остеохондроз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9130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1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Симптоми: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0513" y="4368518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1. Набряки</a:t>
            </a:r>
          </a:p>
          <a:p>
            <a:pPr marL="0" indent="0">
              <a:buNone/>
            </a:pPr>
            <a:r>
              <a:rPr lang="uk-UA" dirty="0" smtClean="0"/>
              <a:t>2. Шум у вухах</a:t>
            </a:r>
          </a:p>
          <a:p>
            <a:pPr marL="0" indent="0">
              <a:buNone/>
            </a:pPr>
            <a:r>
              <a:rPr lang="uk-UA" dirty="0" smtClean="0"/>
              <a:t>3. Запаморочення</a:t>
            </a:r>
          </a:p>
          <a:p>
            <a:pPr marL="0" indent="0">
              <a:buNone/>
            </a:pPr>
            <a:r>
              <a:rPr lang="uk-UA" dirty="0" smtClean="0"/>
              <a:t>4. Безсоння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408637" y="4408055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5. Занепад сил</a:t>
            </a:r>
          </a:p>
          <a:p>
            <a:r>
              <a:rPr lang="uk-UA" sz="3200" dirty="0" smtClean="0"/>
              <a:t>6.Зорові аномалії</a:t>
            </a:r>
          </a:p>
          <a:p>
            <a:r>
              <a:rPr lang="uk-UA" sz="3200" dirty="0" smtClean="0"/>
              <a:t>7. Болі в суглобах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427" y="610989"/>
            <a:ext cx="2494597" cy="1665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9226" y="1306252"/>
            <a:ext cx="1763811" cy="162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033" y="1982271"/>
            <a:ext cx="1887193" cy="17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53244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dirty="0" smtClean="0"/>
              <a:t>Ліпідний профіль </a:t>
            </a:r>
            <a:r>
              <a:rPr lang="uk-UA" dirty="0" smtClean="0"/>
              <a:t>- специфічні показники, які допомагають визначити стан ліпідного (жирового) обміну організму.</a:t>
            </a:r>
          </a:p>
          <a:p>
            <a:pPr marL="0" indent="0" algn="just">
              <a:buNone/>
            </a:pPr>
            <a:r>
              <a:rPr lang="uk-UA" b="1" i="1" dirty="0" smtClean="0"/>
              <a:t>Патології: </a:t>
            </a:r>
            <a:r>
              <a:rPr lang="uk-UA" dirty="0" smtClean="0"/>
              <a:t>атеросклероз, ІХС, ГХ,  інсульт, порок серця, ожиріння, захворювання  ендокринної </a:t>
            </a:r>
            <a:r>
              <a:rPr lang="uk-UA" dirty="0"/>
              <a:t>системи, захворювання </a:t>
            </a:r>
            <a:r>
              <a:rPr lang="uk-UA" dirty="0" smtClean="0"/>
              <a:t>нирок, печінки, спадкові патології ліпідного обміну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/>
              <a:t>Ліпіди</a:t>
            </a:r>
            <a:r>
              <a:rPr lang="uk-UA" sz="3200" dirty="0" smtClean="0"/>
              <a:t> - жири, які  синтезуються в печінці або потрапляють з їжею в організм</a:t>
            </a:r>
            <a:r>
              <a:rPr lang="ru-RU" sz="3200" dirty="0" smtClean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769" y="4334247"/>
            <a:ext cx="4123186" cy="2308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Ліпідограма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688632" cy="4525963"/>
          </a:xfrm>
        </p:spPr>
        <p:txBody>
          <a:bodyPr/>
          <a:lstStyle/>
          <a:p>
            <a:r>
              <a:rPr lang="ru-RU" sz="2800" dirty="0" smtClean="0"/>
              <a:t>Х-Н</a:t>
            </a:r>
          </a:p>
          <a:p>
            <a:r>
              <a:rPr lang="ru-RU" sz="2800" dirty="0" smtClean="0"/>
              <a:t> ЛПВЩ  (</a:t>
            </a:r>
            <a:r>
              <a:rPr lang="ru-RU" sz="2800" dirty="0" smtClean="0">
                <a:sym typeface="Symbol"/>
              </a:rPr>
              <a:t>-л</a:t>
            </a:r>
            <a:r>
              <a:rPr lang="uk-UA" sz="2800" dirty="0" smtClean="0">
                <a:sym typeface="Symbol"/>
              </a:rPr>
              <a:t>і</a:t>
            </a:r>
            <a:r>
              <a:rPr lang="ru-RU" sz="2800" dirty="0" err="1" smtClean="0">
                <a:sym typeface="Symbol"/>
              </a:rPr>
              <a:t>попротеїди</a:t>
            </a:r>
            <a:r>
              <a:rPr lang="ru-RU" sz="2800" dirty="0" smtClean="0">
                <a:sym typeface="Symbol"/>
              </a:rPr>
              <a:t>)</a:t>
            </a:r>
          </a:p>
          <a:p>
            <a:r>
              <a:rPr lang="ru-RU" sz="2800" dirty="0" smtClean="0">
                <a:sym typeface="Symbol"/>
              </a:rPr>
              <a:t> ЛПНЩ ( - </a:t>
            </a:r>
            <a:r>
              <a:rPr lang="ru-RU" sz="2800" dirty="0" err="1" smtClean="0">
                <a:sym typeface="Symbol"/>
              </a:rPr>
              <a:t>ліпопротеїди</a:t>
            </a:r>
            <a:r>
              <a:rPr lang="ru-RU" sz="2800" dirty="0" smtClean="0">
                <a:sym typeface="Symbol"/>
              </a:rPr>
              <a:t>)</a:t>
            </a:r>
            <a:endParaRPr lang="ru-RU" sz="2800" dirty="0">
              <a:sym typeface="Symbol"/>
            </a:endParaRPr>
          </a:p>
          <a:p>
            <a:r>
              <a:rPr lang="ru-RU" sz="2800" dirty="0" smtClean="0">
                <a:sym typeface="Symbol"/>
              </a:rPr>
              <a:t> Л </a:t>
            </a:r>
            <a:r>
              <a:rPr lang="ru-RU" sz="2800" dirty="0" err="1" smtClean="0">
                <a:sym typeface="Symbol"/>
              </a:rPr>
              <a:t>дуже</a:t>
            </a:r>
            <a:r>
              <a:rPr lang="ru-RU" sz="2800" dirty="0" smtClean="0">
                <a:sym typeface="Symbol"/>
              </a:rPr>
              <a:t> НЩ (пре  - </a:t>
            </a:r>
            <a:r>
              <a:rPr lang="ru-RU" sz="2800" dirty="0" err="1" smtClean="0">
                <a:sym typeface="Symbol"/>
              </a:rPr>
              <a:t>ліпопротеїди</a:t>
            </a:r>
            <a:r>
              <a:rPr lang="ru-RU" sz="2800" dirty="0" smtClean="0">
                <a:sym typeface="Symbol"/>
              </a:rPr>
              <a:t>)</a:t>
            </a:r>
          </a:p>
          <a:p>
            <a:r>
              <a:rPr lang="ru-RU" sz="2800" dirty="0" smtClean="0">
                <a:sym typeface="Symbol"/>
              </a:rPr>
              <a:t>ТГ</a:t>
            </a:r>
          </a:p>
          <a:p>
            <a:r>
              <a:rPr lang="ru-RU" sz="2800" dirty="0">
                <a:sym typeface="Symbol"/>
              </a:rPr>
              <a:t>І</a:t>
            </a:r>
            <a:r>
              <a:rPr lang="ru-RU" sz="2800" dirty="0" smtClean="0">
                <a:sym typeface="Symbol"/>
              </a:rPr>
              <a:t>НДЕКС АТЕРОГЕННОСТІ</a:t>
            </a:r>
          </a:p>
          <a:p>
            <a:endParaRPr lang="ru-RU" dirty="0">
              <a:sym typeface="Symbol"/>
            </a:endParaRPr>
          </a:p>
        </p:txBody>
      </p:sp>
      <p:pic>
        <p:nvPicPr>
          <p:cNvPr id="5124" name="Picture 4" descr="Картинки по запросу Липидограм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58154"/>
            <a:ext cx="5088464" cy="264208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133" y="908720"/>
            <a:ext cx="3481137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ОПТИМАЛЬНІ ПОКАЗНИКИ ЛІПІДНОГО ОБМІНУ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941235"/>
              </p:ext>
            </p:extLst>
          </p:nvPr>
        </p:nvGraphicFramePr>
        <p:xfrm>
          <a:off x="457200" y="1600200"/>
          <a:ext cx="8229600" cy="377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728192"/>
                <a:gridCol w="2057400"/>
                <a:gridCol w="2057400"/>
              </a:tblGrid>
              <a:tr h="79498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КОНЦЕНТРАЦІЯ В СИРОВАТЦІ  КРОВІ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БАЖАНИЙ РІВЕНЬ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ПОГРАНІЧНИЙ РІВЕНЬ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ВИСОКИЙ РІВЕНЬ </a:t>
                      </a:r>
                      <a:endParaRPr lang="ru-RU" dirty="0"/>
                    </a:p>
                  </a:txBody>
                  <a:tcPr/>
                </a:tc>
              </a:tr>
              <a:tr h="1135690">
                <a:tc>
                  <a:txBody>
                    <a:bodyPr/>
                    <a:lstStyle/>
                    <a:p>
                      <a:r>
                        <a:rPr lang="ru-RU" dirty="0" smtClean="0"/>
                        <a:t>ЗАГАЛЬНИЙ</a:t>
                      </a:r>
                    </a:p>
                    <a:p>
                      <a:r>
                        <a:rPr lang="ru-RU" dirty="0" smtClean="0"/>
                        <a:t>ХОЛЕСТЕРИН ММОЛЬ/Л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НИЖЧЕ 5,2±0,1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5,8±0,6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БІЛЬШЕ 6,5±0,1</a:t>
                      </a:r>
                      <a:endParaRPr lang="ru-RU" dirty="0"/>
                    </a:p>
                  </a:txBody>
                  <a:tcPr/>
                </a:tc>
              </a:tr>
              <a:tr h="460586">
                <a:tc>
                  <a:txBody>
                    <a:bodyPr/>
                    <a:lstStyle/>
                    <a:p>
                      <a:r>
                        <a:rPr lang="ru-RU" dirty="0" smtClean="0"/>
                        <a:t> ЛПН</a:t>
                      </a:r>
                      <a:r>
                        <a:rPr lang="uk-UA" dirty="0" smtClean="0"/>
                        <a:t>Щ</a:t>
                      </a:r>
                      <a:r>
                        <a:rPr lang="ru-RU" dirty="0" smtClean="0"/>
                        <a:t>, ММОЛЬ/Л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НИЖЧЕ 3,5±0,1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3,7±0,3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БІЛЬШЕ 4,0±0,1</a:t>
                      </a:r>
                      <a:endParaRPr lang="ru-RU" dirty="0"/>
                    </a:p>
                  </a:txBody>
                  <a:tcPr/>
                </a:tc>
              </a:tr>
              <a:tr h="460586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ЛПВЩ, ММОЛЬ/Л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1,5±0,6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1,2±0,2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НИЖЧЕ 1,0±0,05</a:t>
                      </a:r>
                      <a:endParaRPr lang="ru-RU" dirty="0"/>
                    </a:p>
                  </a:txBody>
                  <a:tcPr/>
                </a:tc>
              </a:tr>
              <a:tr h="460586">
                <a:tc>
                  <a:txBody>
                    <a:bodyPr/>
                    <a:lstStyle/>
                    <a:p>
                      <a:r>
                        <a:rPr lang="ru-RU" dirty="0" smtClean="0"/>
                        <a:t>ТГ, ММОЛЬ/Л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НИЖЧЕ 2,2±0,1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3,1±0,6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3,9±1,5</a:t>
                      </a:r>
                      <a:endParaRPr lang="ru-RU" dirty="0"/>
                    </a:p>
                  </a:txBody>
                  <a:tcPr/>
                </a:tc>
              </a:tr>
              <a:tr h="460586">
                <a:tc>
                  <a:txBody>
                    <a:bodyPr/>
                    <a:lstStyle/>
                    <a:p>
                      <a:r>
                        <a:rPr lang="ru-RU" dirty="0" smtClean="0"/>
                        <a:t>КОЕФ.АТЕРОГЕННОСТІ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2,5±0,5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5,5±1,5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БІЛЬШЕ 8,0±0,05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1143000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Холестерин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52596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Холестерин</a:t>
            </a:r>
            <a:r>
              <a:rPr lang="ru-RU" dirty="0" smtClean="0"/>
              <a:t> компонент </a:t>
            </a:r>
            <a:r>
              <a:rPr lang="ru-RU" dirty="0" err="1" smtClean="0"/>
              <a:t>кл</a:t>
            </a:r>
            <a:r>
              <a:rPr lang="uk-UA" dirty="0" err="1" smtClean="0"/>
              <a:t>ітинних</a:t>
            </a:r>
            <a:r>
              <a:rPr lang="ru-RU" dirty="0" smtClean="0"/>
              <a:t> мембран, </a:t>
            </a:r>
            <a:r>
              <a:rPr lang="uk-UA" dirty="0" smtClean="0"/>
              <a:t>будівельний</a:t>
            </a:r>
            <a:r>
              <a:rPr lang="ru-RU" dirty="0" smtClean="0"/>
              <a:t>  </a:t>
            </a:r>
            <a:r>
              <a:rPr lang="uk-UA" dirty="0" smtClean="0"/>
              <a:t>матеріал</a:t>
            </a:r>
            <a:r>
              <a:rPr lang="ru-RU" dirty="0" smtClean="0"/>
              <a:t> для </a:t>
            </a:r>
            <a:r>
              <a:rPr lang="uk-UA" dirty="0" smtClean="0"/>
              <a:t>всіх</a:t>
            </a:r>
            <a:r>
              <a:rPr lang="ru-RU" dirty="0" smtClean="0"/>
              <a:t> </a:t>
            </a:r>
            <a:r>
              <a:rPr lang="uk-UA" dirty="0" smtClean="0"/>
              <a:t>клітин</a:t>
            </a:r>
            <a:r>
              <a:rPr lang="ru-RU" dirty="0" smtClean="0"/>
              <a:t> </a:t>
            </a:r>
            <a:r>
              <a:rPr lang="uk-UA" dirty="0" smtClean="0"/>
              <a:t>організму</a:t>
            </a:r>
            <a:r>
              <a:rPr lang="ru-RU" dirty="0" smtClean="0"/>
              <a:t>.</a:t>
            </a:r>
          </a:p>
          <a:p>
            <a:pPr algn="just"/>
            <a:r>
              <a:rPr lang="uk-UA" dirty="0" smtClean="0"/>
              <a:t>Необхідний</a:t>
            </a:r>
            <a:r>
              <a:rPr lang="ru-RU" dirty="0" smtClean="0"/>
              <a:t>  для </a:t>
            </a:r>
            <a:r>
              <a:rPr lang="uk-UA" dirty="0" smtClean="0"/>
              <a:t>вироблення</a:t>
            </a:r>
            <a:r>
              <a:rPr lang="ru-RU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uk-UA" dirty="0" smtClean="0"/>
              <a:t>Вітаміну</a:t>
            </a:r>
            <a:r>
              <a:rPr lang="ru-RU" dirty="0" smtClean="0"/>
              <a:t> Д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Статевих</a:t>
            </a:r>
            <a:r>
              <a:rPr lang="ru-RU" dirty="0" smtClean="0"/>
              <a:t> </a:t>
            </a:r>
            <a:r>
              <a:rPr lang="uk-UA" dirty="0" smtClean="0"/>
              <a:t>гормонів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Гормонів</a:t>
            </a:r>
            <a:r>
              <a:rPr lang="ru-RU" dirty="0" smtClean="0"/>
              <a:t> н/н та </a:t>
            </a:r>
            <a:r>
              <a:rPr lang="uk-UA" dirty="0" smtClean="0"/>
              <a:t>серотоніну</a:t>
            </a:r>
            <a:r>
              <a:rPr lang="ru-RU" dirty="0" smtClean="0"/>
              <a:t> (гормону </a:t>
            </a:r>
            <a:r>
              <a:rPr lang="uk-UA" dirty="0" smtClean="0"/>
              <a:t>радості</a:t>
            </a:r>
            <a:r>
              <a:rPr lang="ru-RU" dirty="0" smtClean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Грудне</a:t>
            </a:r>
            <a:r>
              <a:rPr lang="ru-RU" dirty="0" smtClean="0"/>
              <a:t> молоко </a:t>
            </a:r>
            <a:r>
              <a:rPr lang="uk-UA" dirty="0" smtClean="0"/>
              <a:t>багато</a:t>
            </a:r>
            <a:r>
              <a:rPr lang="ru-RU" dirty="0" smtClean="0"/>
              <a:t> х-ном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0758" y="5445224"/>
            <a:ext cx="6714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Норма </a:t>
            </a:r>
            <a:r>
              <a:rPr lang="uk-UA" sz="3200" b="1" i="1" dirty="0" smtClean="0">
                <a:solidFill>
                  <a:srgbClr val="FF0000"/>
                </a:solidFill>
              </a:rPr>
              <a:t>х-ну </a:t>
            </a:r>
            <a:r>
              <a:rPr lang="uk-UA" sz="3200" b="1" i="1" dirty="0">
                <a:solidFill>
                  <a:srgbClr val="FF0000"/>
                </a:solidFill>
              </a:rPr>
              <a:t>до 5,2 ммоль/л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Гіперхолестеринемія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8" y="927695"/>
            <a:ext cx="8784976" cy="4525963"/>
          </a:xfrm>
        </p:spPr>
        <p:txBody>
          <a:bodyPr>
            <a:normAutofit lnSpcReduction="10000"/>
          </a:bodyPr>
          <a:lstStyle/>
          <a:p>
            <a:r>
              <a:rPr lang="uk-UA" sz="2800" b="1" i="1" dirty="0" err="1" smtClean="0"/>
              <a:t>Гіперхолестеринемія</a:t>
            </a:r>
            <a:r>
              <a:rPr lang="uk-UA" sz="2800" dirty="0" smtClean="0"/>
              <a:t> – перебігає без симптомів, може привести до ураження судин</a:t>
            </a:r>
          </a:p>
          <a:p>
            <a:r>
              <a:rPr lang="uk-UA" sz="2800" dirty="0" smtClean="0"/>
              <a:t>~1% населення страждає </a:t>
            </a:r>
            <a:r>
              <a:rPr lang="uk-UA" sz="2800" dirty="0" err="1" smtClean="0"/>
              <a:t>гіперхолестеринемією</a:t>
            </a:r>
            <a:endParaRPr lang="uk-UA" sz="2800" dirty="0" smtClean="0"/>
          </a:p>
          <a:p>
            <a:r>
              <a:rPr lang="uk-UA" sz="2800" dirty="0" smtClean="0"/>
              <a:t>Кількість холестерину і ризик розвитку атеросклерозу</a:t>
            </a:r>
            <a:endParaRPr lang="uk-UA" sz="2800" dirty="0"/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Норма х-ну </a:t>
            </a:r>
            <a:r>
              <a:rPr lang="ru-RU" sz="3000" b="1" i="1" dirty="0">
                <a:solidFill>
                  <a:srgbClr val="FF0000"/>
                </a:solidFill>
              </a:rPr>
              <a:t>3,2- 5,2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ммоль</a:t>
            </a:r>
            <a:r>
              <a:rPr lang="ru-RU" sz="3000" b="1" i="1" dirty="0" smtClean="0">
                <a:solidFill>
                  <a:srgbClr val="FF0000"/>
                </a:solidFill>
              </a:rPr>
              <a:t>/л, </a:t>
            </a:r>
            <a:r>
              <a:rPr lang="en-US" sz="3000" b="1" i="1" dirty="0" smtClean="0">
                <a:solidFill>
                  <a:srgbClr val="FF0000"/>
                </a:solidFill>
              </a:rPr>
              <a:t>max 5,6 </a:t>
            </a:r>
            <a:r>
              <a:rPr lang="uk-UA" sz="3000" b="1" i="1" dirty="0">
                <a:solidFill>
                  <a:srgbClr val="FF0000"/>
                </a:solidFill>
              </a:rPr>
              <a:t>ммоль/л</a:t>
            </a:r>
            <a:endParaRPr lang="ru-RU" sz="3000" b="1" i="1" dirty="0">
              <a:solidFill>
                <a:srgbClr val="FF0000"/>
              </a:solidFill>
            </a:endParaRPr>
          </a:p>
          <a:p>
            <a:r>
              <a:rPr lang="uk-UA" sz="2800" dirty="0" smtClean="0"/>
              <a:t>Проблеми:</a:t>
            </a:r>
          </a:p>
          <a:p>
            <a:r>
              <a:rPr lang="uk-UA" sz="2800" dirty="0" smtClean="0"/>
              <a:t>1) Рівень </a:t>
            </a:r>
            <a:r>
              <a:rPr lang="uk-UA" sz="2800" dirty="0"/>
              <a:t>5,2-6,2 </a:t>
            </a:r>
            <a:r>
              <a:rPr lang="uk-UA" sz="2800" dirty="0" smtClean="0"/>
              <a:t>ммоль/л          </a:t>
            </a:r>
            <a:r>
              <a:rPr lang="uk-UA" sz="2800" dirty="0" err="1" smtClean="0"/>
              <a:t>погранічно</a:t>
            </a:r>
            <a:r>
              <a:rPr lang="uk-UA" sz="2800" dirty="0" smtClean="0"/>
              <a:t> </a:t>
            </a:r>
            <a:r>
              <a:rPr lang="uk-UA" sz="2800" dirty="0" smtClean="0"/>
              <a:t>високий</a:t>
            </a:r>
          </a:p>
          <a:p>
            <a:r>
              <a:rPr lang="uk-UA" sz="2800" dirty="0" smtClean="0"/>
              <a:t>2) 6,2-7,5 ммоль/л         помірна </a:t>
            </a:r>
            <a:r>
              <a:rPr lang="uk-UA" sz="2800" dirty="0" err="1" smtClean="0"/>
              <a:t>гіперхолестеринемія</a:t>
            </a:r>
            <a:endParaRPr lang="uk-UA" sz="2800" dirty="0" smtClean="0"/>
          </a:p>
          <a:p>
            <a:r>
              <a:rPr lang="uk-UA" sz="2800" dirty="0" smtClean="0"/>
              <a:t>3</a:t>
            </a:r>
            <a:r>
              <a:rPr lang="uk-UA" sz="2800" dirty="0" smtClean="0"/>
              <a:t>)&gt;</a:t>
            </a:r>
            <a:r>
              <a:rPr lang="uk-UA" sz="2800" dirty="0"/>
              <a:t>7,8 ммоль/л         </a:t>
            </a:r>
            <a:r>
              <a:rPr lang="uk-UA" sz="2800" dirty="0" smtClean="0"/>
              <a:t>тяжка </a:t>
            </a:r>
            <a:r>
              <a:rPr lang="uk-UA" sz="2800" dirty="0" err="1"/>
              <a:t>гіперхолестеринемія</a:t>
            </a:r>
            <a:endParaRPr lang="ru-RU" sz="2800" dirty="0"/>
          </a:p>
        </p:txBody>
      </p:sp>
      <p:sp>
        <p:nvSpPr>
          <p:cNvPr id="2050" name="AutoShape 2" descr="Картинки по запросу Гиперхолестерине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Гиперхолестерине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Картинки по запросу Гиперхолестерине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728" y="5161212"/>
            <a:ext cx="2769328" cy="15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AutoShape 10" descr="Картинки по запросу Холестер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30836" y="3933056"/>
            <a:ext cx="6377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47864" y="4437112"/>
            <a:ext cx="6377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43808" y="4869160"/>
            <a:ext cx="6377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2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pPr algn="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ЛПВЩ (хороший холестерин)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17632" cy="64807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4000" dirty="0" smtClean="0"/>
              <a:t>ЛПВЩ (хороший холестерин) -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el-GR" sz="4000" dirty="0" smtClean="0"/>
              <a:t>α</a:t>
            </a:r>
            <a:r>
              <a:rPr lang="ru-RU" sz="4000" dirty="0" smtClean="0"/>
              <a:t>-л</a:t>
            </a:r>
            <a:r>
              <a:rPr lang="uk-UA" sz="4000" dirty="0" smtClean="0"/>
              <a:t>і</a:t>
            </a:r>
            <a:r>
              <a:rPr lang="ru-RU" sz="4000" dirty="0" err="1" smtClean="0"/>
              <a:t>попротеїди</a:t>
            </a:r>
            <a:endParaRPr lang="ru-RU" sz="4000" dirty="0" smtClean="0"/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Норма  ЛПВЩ </a:t>
            </a:r>
            <a:r>
              <a:rPr lang="ru-RU" sz="4000" b="1" i="1" dirty="0">
                <a:solidFill>
                  <a:srgbClr val="FF0000"/>
                </a:solidFill>
              </a:rPr>
              <a:t>1,5±0,6 </a:t>
            </a:r>
            <a:r>
              <a:rPr lang="ru-RU" sz="4000" b="1" i="1" dirty="0" err="1">
                <a:solidFill>
                  <a:srgbClr val="FF0000"/>
                </a:solidFill>
              </a:rPr>
              <a:t>ммоль</a:t>
            </a:r>
            <a:r>
              <a:rPr lang="ru-RU" sz="4000" b="1" i="1" dirty="0">
                <a:solidFill>
                  <a:srgbClr val="FF0000"/>
                </a:solidFill>
              </a:rPr>
              <a:t>/л</a:t>
            </a:r>
          </a:p>
          <a:p>
            <a:pPr algn="just"/>
            <a:endParaRPr lang="ru-RU" sz="3000" dirty="0" smtClean="0"/>
          </a:p>
          <a:p>
            <a:pPr algn="just"/>
            <a:endParaRPr lang="ru-RU" sz="3000" dirty="0" smtClean="0"/>
          </a:p>
          <a:p>
            <a:pPr algn="just"/>
            <a:endParaRPr lang="ru-RU" sz="30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3600" dirty="0" smtClean="0"/>
          </a:p>
          <a:p>
            <a:pPr marL="0" indent="0" algn="just">
              <a:buNone/>
            </a:pPr>
            <a:endParaRPr lang="ru-RU" sz="3600" dirty="0" smtClean="0"/>
          </a:p>
          <a:p>
            <a:pPr marL="0" indent="0" algn="just">
              <a:buNone/>
            </a:pPr>
            <a:endParaRPr lang="uk-UA" sz="4000" dirty="0" smtClean="0"/>
          </a:p>
          <a:p>
            <a:pPr marL="0" indent="0" algn="ctr">
              <a:buNone/>
            </a:pPr>
            <a:r>
              <a:rPr lang="uk-UA" sz="4000" dirty="0" smtClean="0"/>
              <a:t>Якщо</a:t>
            </a:r>
            <a:r>
              <a:rPr lang="ru-RU" sz="4000" dirty="0" smtClean="0"/>
              <a:t> ЛПВЩ </a:t>
            </a:r>
            <a:r>
              <a:rPr lang="ru-RU" sz="4000" b="1" dirty="0" smtClean="0">
                <a:solidFill>
                  <a:srgbClr val="FF0000"/>
                </a:solidFill>
              </a:rPr>
              <a:t>МЕНШ 0,9 </a:t>
            </a:r>
            <a:r>
              <a:rPr lang="ru-RU" sz="4000" b="1" dirty="0" err="1" smtClean="0">
                <a:solidFill>
                  <a:srgbClr val="FF0000"/>
                </a:solidFill>
              </a:rPr>
              <a:t>ммоль</a:t>
            </a:r>
            <a:r>
              <a:rPr lang="ru-RU" sz="4000" b="1" dirty="0" smtClean="0">
                <a:solidFill>
                  <a:srgbClr val="FF0000"/>
                </a:solidFill>
              </a:rPr>
              <a:t>/л </a:t>
            </a:r>
            <a:r>
              <a:rPr lang="ru-RU" sz="4000" dirty="0" smtClean="0"/>
              <a:t>(</a:t>
            </a:r>
            <a:r>
              <a:rPr lang="ru-RU" sz="4000" dirty="0" err="1" smtClean="0"/>
              <a:t>чоловіки</a:t>
            </a:r>
            <a:r>
              <a:rPr lang="ru-RU" sz="4000" dirty="0" smtClean="0"/>
              <a:t>) та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1,15 </a:t>
            </a:r>
            <a:r>
              <a:rPr lang="ru-RU" sz="4000" b="1" dirty="0" err="1" smtClean="0">
                <a:solidFill>
                  <a:srgbClr val="FF0000"/>
                </a:solidFill>
              </a:rPr>
              <a:t>ммоль</a:t>
            </a:r>
            <a:r>
              <a:rPr lang="ru-RU" sz="4000" b="1" dirty="0" smtClean="0">
                <a:solidFill>
                  <a:srgbClr val="FF0000"/>
                </a:solidFill>
              </a:rPr>
              <a:t>/л </a:t>
            </a:r>
            <a:r>
              <a:rPr lang="ru-RU" sz="4000" dirty="0" smtClean="0"/>
              <a:t>(</a:t>
            </a:r>
            <a:r>
              <a:rPr lang="ru-RU" sz="4000" dirty="0" err="1" smtClean="0"/>
              <a:t>жінки</a:t>
            </a:r>
            <a:r>
              <a:rPr lang="ru-RU" sz="4000" dirty="0" smtClean="0"/>
              <a:t>), то </a:t>
            </a:r>
            <a:r>
              <a:rPr lang="ru-RU" sz="4000" dirty="0" err="1" smtClean="0"/>
              <a:t>виника</a:t>
            </a:r>
            <a:r>
              <a:rPr lang="uk-UA" sz="4000" dirty="0" smtClean="0"/>
              <a:t>є </a:t>
            </a:r>
            <a:r>
              <a:rPr lang="uk-UA" sz="4000" b="1" i="1" dirty="0" smtClean="0">
                <a:solidFill>
                  <a:srgbClr val="FF0000"/>
                </a:solidFill>
              </a:rPr>
              <a:t>ризик</a:t>
            </a:r>
            <a:r>
              <a:rPr lang="ru-RU" sz="4000" b="1" i="1" dirty="0" smtClean="0">
                <a:solidFill>
                  <a:srgbClr val="FF0000"/>
                </a:solidFill>
              </a:rPr>
              <a:t> атеросклерозу</a:t>
            </a: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Норма співвідношення </a:t>
            </a:r>
            <a:r>
              <a:rPr lang="ru-RU" sz="4000" b="1" dirty="0" smtClean="0">
                <a:solidFill>
                  <a:srgbClr val="FF0000"/>
                </a:solidFill>
              </a:rPr>
              <a:t>ЛПНЩ:ЛПВЩ </a:t>
            </a:r>
            <a:r>
              <a:rPr lang="ru-RU" sz="4000" b="1" dirty="0" smtClean="0">
                <a:solidFill>
                  <a:srgbClr val="FF0000"/>
                </a:solidFill>
              </a:rPr>
              <a:t>= 0-3</a:t>
            </a:r>
          </a:p>
          <a:p>
            <a:pPr marL="0" indent="0" algn="ctr">
              <a:buNone/>
            </a:pPr>
            <a:r>
              <a:rPr lang="en-US" sz="4000" dirty="0" smtClean="0"/>
              <a:t>High-density lipoproteins, HDL</a:t>
            </a:r>
            <a:r>
              <a:rPr lang="ru-RU" sz="4000" dirty="0"/>
              <a:t> </a:t>
            </a:r>
            <a:r>
              <a:rPr lang="ru-RU" sz="4000" dirty="0" smtClean="0"/>
              <a:t>– </a:t>
            </a:r>
            <a:r>
              <a:rPr lang="uk-UA" sz="4000" dirty="0" smtClean="0"/>
              <a:t>мають</a:t>
            </a:r>
            <a:r>
              <a:rPr lang="ru-RU" sz="4000" dirty="0" smtClean="0"/>
              <a:t> </a:t>
            </a:r>
            <a:r>
              <a:rPr lang="uk-UA" sz="4000" b="1" u="sng" dirty="0" err="1" smtClean="0"/>
              <a:t>антиатерогенні</a:t>
            </a:r>
            <a:r>
              <a:rPr lang="ru-RU" sz="4000" b="1" u="sng" dirty="0" smtClean="0"/>
              <a:t> </a:t>
            </a:r>
            <a:r>
              <a:rPr lang="uk-UA" sz="4000" b="1" u="sng" dirty="0" smtClean="0"/>
              <a:t>властивості</a:t>
            </a:r>
            <a:r>
              <a:rPr lang="ru-RU" sz="4000" dirty="0" smtClean="0"/>
              <a:t>; </a:t>
            </a:r>
          </a:p>
          <a:p>
            <a:pPr marL="0" indent="0" algn="ctr">
              <a:buNone/>
            </a:pPr>
            <a:r>
              <a:rPr lang="ru-RU" sz="4000" dirty="0" err="1" smtClean="0"/>
              <a:t>їх</a:t>
            </a:r>
            <a:r>
              <a:rPr lang="ru-RU" sz="4000" dirty="0" smtClean="0"/>
              <a:t> </a:t>
            </a:r>
            <a:r>
              <a:rPr lang="en-US" sz="4000" dirty="0" smtClean="0"/>
              <a:t>d=8-10</a:t>
            </a:r>
            <a:r>
              <a:rPr lang="ru-RU" sz="4000" dirty="0" smtClean="0"/>
              <a:t> </a:t>
            </a:r>
            <a:r>
              <a:rPr lang="ru-RU" sz="4000" dirty="0" err="1" smtClean="0"/>
              <a:t>нм</a:t>
            </a:r>
            <a:r>
              <a:rPr lang="ru-RU" sz="4000" dirty="0" smtClean="0"/>
              <a:t> (</a:t>
            </a:r>
            <a:r>
              <a:rPr lang="uk-UA" sz="4000" dirty="0" smtClean="0"/>
              <a:t>маленькі!)</a:t>
            </a:r>
          </a:p>
          <a:p>
            <a:endParaRPr lang="ru-RU" dirty="0"/>
          </a:p>
        </p:txBody>
      </p:sp>
      <p:sp>
        <p:nvSpPr>
          <p:cNvPr id="1026" name="AutoShape 2" descr="Картинки по запросу хороший холестер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512530"/>
            <a:ext cx="25442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uk-UA" sz="2400" dirty="0" smtClean="0"/>
              <a:t>Клітини</a:t>
            </a:r>
            <a:r>
              <a:rPr lang="ru-RU" sz="2400" dirty="0" smtClean="0"/>
              <a:t> </a:t>
            </a:r>
            <a:r>
              <a:rPr lang="uk-UA" sz="2400" dirty="0" smtClean="0"/>
              <a:t>периферичних</a:t>
            </a:r>
            <a:r>
              <a:rPr lang="ru-RU" sz="2400" dirty="0" smtClean="0"/>
              <a:t>  </a:t>
            </a:r>
            <a:r>
              <a:rPr lang="uk-UA" sz="2400" dirty="0" smtClean="0"/>
              <a:t>органів</a:t>
            </a:r>
            <a:r>
              <a:rPr lang="ru-RU" sz="2400" dirty="0" smtClean="0"/>
              <a:t> ( </a:t>
            </a:r>
            <a:r>
              <a:rPr lang="ru-RU" sz="2400" dirty="0"/>
              <a:t>в т.ч. </a:t>
            </a:r>
            <a:r>
              <a:rPr lang="uk-UA" sz="2400" dirty="0" smtClean="0"/>
              <a:t>судини</a:t>
            </a:r>
            <a:r>
              <a:rPr lang="ru-RU" sz="2400" dirty="0" smtClean="0"/>
              <a:t> </a:t>
            </a:r>
            <a:r>
              <a:rPr lang="uk-UA" sz="2400" dirty="0" smtClean="0"/>
              <a:t>серця</a:t>
            </a:r>
            <a:r>
              <a:rPr lang="ru-RU" sz="2400" dirty="0" smtClean="0"/>
              <a:t>, </a:t>
            </a:r>
            <a:r>
              <a:rPr lang="uk-UA" sz="2400" dirty="0" smtClean="0"/>
              <a:t>артерії</a:t>
            </a:r>
            <a:r>
              <a:rPr lang="ru-RU" sz="2400" dirty="0" smtClean="0"/>
              <a:t> </a:t>
            </a:r>
            <a:r>
              <a:rPr lang="uk-UA" sz="2400" dirty="0" smtClean="0"/>
              <a:t>мозку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15816" y="3279149"/>
            <a:ext cx="2548140" cy="0"/>
          </a:xfrm>
          <a:prstGeom prst="straightConnector1">
            <a:avLst/>
          </a:prstGeom>
          <a:ln w="539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62142" y="1877690"/>
            <a:ext cx="3294434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Печінка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 </a:t>
            </a:r>
            <a:r>
              <a:rPr lang="ru-RU" sz="2400" dirty="0" smtClean="0">
                <a:solidFill>
                  <a:schemeClr val="tx1"/>
                </a:solidFill>
              </a:rPr>
              <a:t>тут </a:t>
            </a:r>
            <a:r>
              <a:rPr lang="ru-RU" sz="2400" dirty="0" err="1">
                <a:solidFill>
                  <a:schemeClr val="tx1"/>
                </a:solidFill>
              </a:rPr>
              <a:t>х-н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перетворюється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uk-UA" sz="2400" dirty="0" smtClean="0">
                <a:solidFill>
                  <a:schemeClr val="tx1"/>
                </a:solidFill>
              </a:rPr>
              <a:t>жовчні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кислоти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uk-UA" sz="2400" dirty="0" smtClean="0">
                <a:solidFill>
                  <a:schemeClr val="tx1"/>
                </a:solidFill>
              </a:rPr>
              <a:t>які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виводяться</a:t>
            </a:r>
            <a:r>
              <a:rPr lang="ru-RU" sz="2400" dirty="0" smtClean="0">
                <a:solidFill>
                  <a:schemeClr val="tx1"/>
                </a:solidFill>
              </a:rPr>
              <a:t> з </a:t>
            </a:r>
            <a:r>
              <a:rPr lang="uk-UA" sz="2400" dirty="0" smtClean="0">
                <a:solidFill>
                  <a:schemeClr val="tx1"/>
                </a:solidFill>
              </a:rPr>
              <a:t>організму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0300" y="1524823"/>
            <a:ext cx="22022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ЛПВЩ </a:t>
            </a:r>
          </a:p>
          <a:p>
            <a:r>
              <a:rPr lang="ru-RU" sz="2400" dirty="0" err="1" smtClean="0"/>
              <a:t>тра</a:t>
            </a:r>
            <a:r>
              <a:rPr lang="uk-UA" sz="2400" dirty="0" err="1" smtClean="0"/>
              <a:t>нспортують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холестерин 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010" y="1791433"/>
            <a:ext cx="2688233" cy="1937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32440" y="159918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9529" y="1674667"/>
            <a:ext cx="3127537" cy="2345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687066" y="3068960"/>
            <a:ext cx="456934" cy="0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0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837</Words>
  <Application>Microsoft Office PowerPoint</Application>
  <PresentationFormat>Экран (4:3)</PresentationFormat>
  <Paragraphs>190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Тема Office</vt:lpstr>
      <vt:lpstr>Науковий семінар «Ліпідний обмін»</vt:lpstr>
      <vt:lpstr>Презентация PowerPoint</vt:lpstr>
      <vt:lpstr>4 захворювання,  які викликані поганими судинами:  </vt:lpstr>
      <vt:lpstr>Презентация PowerPoint</vt:lpstr>
      <vt:lpstr>Ліпідограма</vt:lpstr>
      <vt:lpstr>ОПТИМАЛЬНІ ПОКАЗНИКИ ЛІПІДНОГО ОБМІНУ</vt:lpstr>
      <vt:lpstr>Холестерин</vt:lpstr>
      <vt:lpstr>Гіперхолестеринемія</vt:lpstr>
      <vt:lpstr>ЛПВЩ (хороший холестерин)</vt:lpstr>
      <vt:lpstr>ЛПНЩ ( поганий холестерин)</vt:lpstr>
      <vt:lpstr>Тригліцериди (ТГ)</vt:lpstr>
      <vt:lpstr>Тригліцериди (ТГ)</vt:lpstr>
      <vt:lpstr> Коефіцієнт (індекс) атерогенності</vt:lpstr>
      <vt:lpstr> Здоровий спосіб життя</vt:lpstr>
      <vt:lpstr>Гіполіпідемичні засоби</vt:lpstr>
      <vt:lpstr>ІНДЕКС КЕТЛЕ (ІМТ)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семинар «Липидный обмен»</dc:title>
  <dc:creator>Admin</dc:creator>
  <cp:lastModifiedBy>Пользователь Windows</cp:lastModifiedBy>
  <cp:revision>256</cp:revision>
  <cp:lastPrinted>2019-11-28T13:12:34Z</cp:lastPrinted>
  <dcterms:created xsi:type="dcterms:W3CDTF">2019-11-24T21:59:11Z</dcterms:created>
  <dcterms:modified xsi:type="dcterms:W3CDTF">2020-01-15T07:49:26Z</dcterms:modified>
</cp:coreProperties>
</file>