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56" r:id="rId3"/>
    <p:sldId id="281" r:id="rId4"/>
    <p:sldId id="289" r:id="rId5"/>
    <p:sldId id="257" r:id="rId6"/>
    <p:sldId id="258" r:id="rId7"/>
    <p:sldId id="282" r:id="rId8"/>
    <p:sldId id="259" r:id="rId9"/>
    <p:sldId id="283" r:id="rId10"/>
    <p:sldId id="260" r:id="rId11"/>
    <p:sldId id="284" r:id="rId12"/>
    <p:sldId id="261" r:id="rId13"/>
    <p:sldId id="291" r:id="rId14"/>
    <p:sldId id="285" r:id="rId15"/>
    <p:sldId id="262" r:id="rId16"/>
    <p:sldId id="286" r:id="rId17"/>
    <p:sldId id="263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6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7E50-DFC3-4A27-BCB5-EE424898D264}" type="datetimeFigureOut">
              <a:rPr lang="uk-UA" smtClean="0"/>
              <a:pPr/>
              <a:t>16.11.2019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EC31-F519-405D-B76F-57BAB2D35FF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C72CAB6-B2DE-45C2-87A0-014DA5A274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A50AA5B-CBD3-4801-BBFA-0D1BA561D5BD}" type="slidenum">
              <a:rPr lang="uk-UA" altLang="uk-UA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uk-UA" altLang="uk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07A00F8-8C7B-468D-B4B1-ABACC84B5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</a:pPr>
            <a:fld id="{8AD89F57-AD82-4D9B-A9FA-394CF641C995}" type="slidenum">
              <a:rPr lang="uk-UA" altLang="uk-UA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>
                <a:lnSpc>
                  <a:spcPct val="100000"/>
                </a:lnSpc>
              </a:pPr>
              <a:t>1</a:t>
            </a:fld>
            <a:endParaRPr lang="uk-UA" altLang="uk-UA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689311E-A517-43AB-B85D-5801CBF82FB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722CCD9C-D876-42B6-88C7-50A250FEAF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uk-UA" altLang="uk-UA" sz="2000">
                <a:latin typeface="Arial" panose="020B0604020202020204" pitchFamily="34" charset="0"/>
                <a:ea typeface="Microsoft YaHei" panose="020B0503020204020204" pitchFamily="34" charset="-122"/>
              </a:rPr>
              <a:t>23 січня 1896 Засідання Медико-фізичного Товариства Вюрцбурга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ТОРАКАЛЬНА РАДІОЛОГІЯ</a:t>
            </a:r>
          </a:p>
          <a:p>
            <a:endParaRPr lang="uk-UA" dirty="0"/>
          </a:p>
          <a:p>
            <a:r>
              <a:rPr lang="uk-UA" i="1" dirty="0"/>
              <a:t>Проф. М. І. Пилипенко (2014)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EC31-F519-405D-B76F-57BAB2D35FF8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Тіні грудей</a:t>
            </a:r>
          </a:p>
          <a:p>
            <a:r>
              <a:rPr lang="uk-UA" dirty="0"/>
              <a:t>Розмір і форма грудей</a:t>
            </a:r>
          </a:p>
          <a:p>
            <a:r>
              <a:rPr lang="uk-UA" dirty="0"/>
              <a:t>Одностороння  </a:t>
            </a:r>
            <a:r>
              <a:rPr lang="uk-UA" dirty="0" err="1"/>
              <a:t>мастектомія</a:t>
            </a:r>
            <a:endParaRPr lang="uk-UA" dirty="0"/>
          </a:p>
          <a:p>
            <a:r>
              <a:rPr lang="uk-UA" dirty="0"/>
              <a:t>Тіні </a:t>
            </a:r>
            <a:r>
              <a:rPr lang="uk-UA" dirty="0" err="1"/>
              <a:t>смочків</a:t>
            </a:r>
            <a:endParaRPr lang="uk-UA" dirty="0"/>
          </a:p>
          <a:p>
            <a:r>
              <a:rPr lang="uk-UA" dirty="0"/>
              <a:t>Ідентифікація тіней </a:t>
            </a:r>
            <a:r>
              <a:rPr lang="uk-UA" dirty="0" err="1"/>
              <a:t>смлчків</a:t>
            </a:r>
            <a:endParaRPr lang="uk-UA" dirty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EC31-F519-405D-B76F-57BAB2D35FF8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Вдих – Х ребра</a:t>
            </a:r>
          </a:p>
          <a:p>
            <a:r>
              <a:rPr lang="uk-UA" dirty="0"/>
              <a:t>Видих – </a:t>
            </a:r>
            <a:r>
              <a:rPr lang="en-US" dirty="0"/>
              <a:t>VII </a:t>
            </a:r>
            <a:r>
              <a:rPr lang="ru-RU" dirty="0"/>
              <a:t>ребра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EC31-F519-405D-B76F-57BAB2D35FF8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Обережно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інтерпретаціією</a:t>
            </a:r>
            <a:r>
              <a:rPr lang="ru-RU" dirty="0"/>
              <a:t>.</a:t>
            </a:r>
          </a:p>
          <a:p>
            <a:r>
              <a:rPr lang="ru-RU" dirty="0"/>
              <a:t>Не </a:t>
            </a:r>
            <a:r>
              <a:rPr lang="ru-RU" dirty="0" err="1"/>
              <a:t>поспішайте</a:t>
            </a:r>
            <a:r>
              <a:rPr lang="ru-RU" dirty="0"/>
              <a:t>!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EC31-F519-405D-B76F-57BAB2D35FF8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Компромісна напруга на трубці для знімку гр. кл.</a:t>
            </a:r>
          </a:p>
          <a:p>
            <a:r>
              <a:rPr lang="uk-UA" dirty="0" err="1"/>
              <a:t>“Кісткова”</a:t>
            </a:r>
            <a:r>
              <a:rPr lang="uk-UA" dirty="0"/>
              <a:t>  напруга на трубці для знімка кісток (ребра,</a:t>
            </a:r>
            <a:r>
              <a:rPr lang="uk-UA" baseline="0" dirty="0"/>
              <a:t> хребет, ключиці)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6EC31-F519-405D-B76F-57BAB2D35FF8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14141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0603CBD-825A-4B91-B8A4-A9DDC701D6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D27D-CFAA-4A5F-B6BE-BA5FC6E87976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2879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BA6D-0804-40CE-ABF4-A2711544D5AF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B8E0-BBF7-46A1-9CE9-D5754854E2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2F1F18D-6E1D-4422-9FFF-D9200F33FC26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/>
          <a:p>
            <a:pPr eaLnBrk="1">
              <a:defRPr/>
            </a:pPr>
            <a:endParaRPr lang="uk-UA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CD974DF-D68E-4D5B-9737-D0EB109015B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/>
            <a:endParaRPr lang="uk-UA" altLang="uk-UA"/>
          </a:p>
        </p:txBody>
      </p:sp>
      <p:pic>
        <p:nvPicPr>
          <p:cNvPr id="7172" name="Рисунок 2" descr="Зображення, що містить будівля, надворі, дорога, місто&#10;&#10;Автоматично згенерований опис">
            <a:extLst>
              <a:ext uri="{FF2B5EF4-FFF2-40B4-BE49-F238E27FC236}">
                <a16:creationId xmlns:a16="http://schemas.microsoft.com/office/drawing/2014/main" id="{FB8DAA98-3801-4C79-BD3A-C15FB8BB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66700"/>
            <a:ext cx="80803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05358"/>
            <a:ext cx="91440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uk-UA" sz="2200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Вплив позиції на знімок грудної клітки.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uk-UA" sz="2200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(А) ЗП вид у вертикальному положенні, яке дозволяє повніше вдихнути, ніж лежачи. Маленькі круглі об'єкти зліва у нижній частині грудної клітки - деталі одягу пацієнта.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uk-UA" sz="2200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(B) ПЗ вид лежачи. Вміст черева піднімає куполи діафрагми, і легені зменшуються. В цій проекція також збільшується тінь серця порівняно до ЗП.</a:t>
            </a:r>
            <a:endParaRPr lang="ru-RU" sz="2200" b="1" i="1" dirty="0">
              <a:ln w="3175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-52"/>
            </a:endParaRPr>
          </a:p>
        </p:txBody>
      </p:sp>
      <p:pic>
        <p:nvPicPr>
          <p:cNvPr id="4" name="Picture 3" descr="Figure 3-4 Effect of position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4572032" cy="4665978"/>
          </a:xfrm>
          <a:prstGeom prst="rect">
            <a:avLst/>
          </a:prstGeom>
        </p:spPr>
      </p:pic>
      <p:pic>
        <p:nvPicPr>
          <p:cNvPr id="5" name="Picture 4" descr="Figure 3-4 Effect of position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42852"/>
            <a:ext cx="4570013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1285884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Вдих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видих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488" y="3105835"/>
            <a:ext cx="400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2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Вдих – Х ребра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Видих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VII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ребра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8929718" cy="17526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uk-UA" sz="2000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Вплив дихання. (А) Знімок на глибокому вдиху. Куполи діафрагми на рівні задньої частини Х або ХІ ребер. Тіні грудей добре видно з обох сторін, і їх м'які тканини підкреслюють легеневі структури за ними.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uk-UA" sz="2000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(B) Знімок на видиху. Куполи діафрагми вище, серце здається збільшеним і </a:t>
            </a:r>
            <a:r>
              <a:rPr lang="uk-UA" sz="2000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базилярні</a:t>
            </a:r>
            <a:r>
              <a:rPr lang="uk-UA" sz="2000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 легеневі судини витиснутими. Тіні грудей перекривають куполи діафрагми, і це разом створює хибний вигляд двосторонніх </a:t>
            </a:r>
            <a:r>
              <a:rPr lang="uk-UA" sz="2000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базилярних</a:t>
            </a:r>
            <a:r>
              <a:rPr lang="uk-UA" sz="2000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 затемнень в легенях при нормі</a:t>
            </a:r>
            <a:r>
              <a:rPr lang="uk-UA" sz="2000" dirty="0">
                <a:latin typeface="Arial Cyr" pitchFamily="34" charset="-52"/>
              </a:rPr>
              <a:t>.</a:t>
            </a:r>
            <a:endParaRPr lang="ru-RU" sz="2000" dirty="0">
              <a:latin typeface="Arial Cyr" pitchFamily="34" charset="-52"/>
            </a:endParaRPr>
          </a:p>
        </p:txBody>
      </p:sp>
      <p:pic>
        <p:nvPicPr>
          <p:cNvPr id="4" name="Picture 3" descr="Figure 3-5  Effect of respiration 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572000" cy="4712437"/>
          </a:xfrm>
          <a:prstGeom prst="rect">
            <a:avLst/>
          </a:prstGeom>
        </p:spPr>
      </p:pic>
      <p:pic>
        <p:nvPicPr>
          <p:cNvPr id="5" name="Picture 4" descr="Figure 3-5  Effect of respiration 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24"/>
            <a:ext cx="4572000" cy="4431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60"/>
            <a:ext cx="4572221" cy="46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572000" cy="44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5572164" cy="17526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проекція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фаза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42" y="3929066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Обережно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інтерпретацією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</a:t>
            </a:r>
            <a:r>
              <a:rPr lang="ru-RU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поспішайте</a:t>
            </a: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uk-UA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uk-UA" sz="2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Підсумування впливу положення, проекції і дихання. (А) Нормальний ЗП знімок грудної клітки у вертикальному положенні на глибокому вдиху абсолютно здорового студента. (B) Інший знімок зроблено через 1 хвилину під час видиху в положенні лежачи на спині в ПЗ проекції. Широка серцева тінь і виразні тіні судин легень можуть легко бути хибно сприйняті як прояви застійної серцевої недостатності.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 descr="Figure 3-6  Summation 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1" y="0"/>
            <a:ext cx="4074686" cy="4509120"/>
          </a:xfrm>
          <a:prstGeom prst="rect">
            <a:avLst/>
          </a:prstGeom>
        </p:spPr>
      </p:pic>
      <p:pic>
        <p:nvPicPr>
          <p:cNvPr id="6" name="Picture 5" descr="Figure 3-6  Summation 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441314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7526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Знімок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грудної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клітки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ребер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662" y="342900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Компромісна напруга на трубці для знімка 	гр. кл.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“Кісткова”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напруга на трубці для знімка 	кісток (ребра, хребет, ключиці)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929718" cy="17526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2400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Грудна клітка чи ребра. (А) Нормальний знімок грудної клітки робиться при відносно високій напрузі, що дозволяє бачити серце, легеневі судини і скелетні структури.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2400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(B) При підвищенні напруги легеневі структури набагато складніше побачити, і тіні кісток стають виразнішими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4" name="Picture 3" descr="Figure 3-7  Chest 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95731" cy="3929066"/>
          </a:xfrm>
          <a:prstGeom prst="rect">
            <a:avLst/>
          </a:prstGeom>
        </p:spPr>
      </p:pic>
      <p:pic>
        <p:nvPicPr>
          <p:cNvPr id="5" name="Picture 4" descr="Figure 3-7  Chest 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90952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4" y="0"/>
            <a:ext cx="9080530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Cyr" pitchFamily="34" charset="-52"/>
              </a:rPr>
              <a:t>ТОРАКАЛЬНА РАДІОЛОГІЯ</a:t>
            </a:r>
            <a:b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Частина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</a:t>
            </a:r>
          </a:p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Грудна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клітка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214313"/>
          </a:xfrm>
        </p:spPr>
        <p:txBody>
          <a:bodyPr>
            <a:normAutofit fontScale="90000"/>
          </a:bodyPr>
          <a:lstStyle/>
          <a:p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140018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Методичні аспекти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214313"/>
          </a:xfrm>
        </p:spPr>
        <p:txBody>
          <a:bodyPr>
            <a:normAutofit fontScale="90000"/>
          </a:bodyPr>
          <a:lstStyle/>
          <a:p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Експозиція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400188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kVp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24"/>
            <a:ext cx="9144000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b="1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Переекспонований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 знімок (А) ‒ легко побачити грудний відділ хребта позаду серця і  ділянки ключиць, але неможливо побачити легеневі судини периферії. </a:t>
            </a:r>
          </a:p>
          <a:p>
            <a:pPr algn="l"/>
            <a:r>
              <a:rPr lang="uk-UA" b="1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Недоекспонувння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 (В) ‒ підкреслені легеневі судини, але не можна бачити структури позаду серця або за куполами діафрагми.</a:t>
            </a:r>
            <a:endParaRPr lang="ru-RU" b="1" i="1" dirty="0">
              <a:ln w="3175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-52"/>
            </a:endParaRPr>
          </a:p>
        </p:txBody>
      </p:sp>
      <p:pic>
        <p:nvPicPr>
          <p:cNvPr id="4" name="Picture 3" descr="Figure 3-1 Effect of overexposur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1"/>
            <a:ext cx="4572000" cy="5040923"/>
          </a:xfrm>
          <a:prstGeom prst="rect">
            <a:avLst/>
          </a:prstGeom>
        </p:spPr>
      </p:pic>
      <p:pic>
        <p:nvPicPr>
          <p:cNvPr id="6" name="Picture 5" descr="Figure 3-1 Effect of underexposur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1466848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Грудна клітка </a:t>
            </a:r>
          </a:p>
          <a:p>
            <a:r>
              <a:rPr lang="uk-U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чоловіча і жіноча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8761" y="2571744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Тіні грудей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Розмір і форма грудей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Одностороння 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мастектомія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Протези та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імпланти</a:t>
            </a:r>
            <a:r>
              <a:rPr lang="uk-UA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грудей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Тіні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смочків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Ідентифікація тіней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смочків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8929718" cy="142873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Ліва </a:t>
            </a:r>
            <a:r>
              <a:rPr lang="uk-UA" b="1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мастектомія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. Права грудь, що залишилася, викликає акцентоване зображення легеневих судин, і це може бути помилково прийнято за затемнення правої нижньої частки. Навпаки, ліва легеня здається значно прозорішою, ніж права, що помилково може бути </a:t>
            </a:r>
            <a:r>
              <a:rPr lang="uk-UA" b="1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потрактовано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 як гіперінфляція лівої легені.</a:t>
            </a:r>
            <a:endParaRPr lang="ru-RU" b="1" dirty="0">
              <a:ln w="3175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-52"/>
            </a:endParaRPr>
          </a:p>
        </p:txBody>
      </p:sp>
      <p:pic>
        <p:nvPicPr>
          <p:cNvPr id="5" name="Picture 4" descr="Figure 3-2 Left mastectomy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89" y="0"/>
            <a:ext cx="5954422" cy="54595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24"/>
            <a:ext cx="9144000" cy="1752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Візуалізація на ЗП або ПЗ знімкові грудної клітки одинокого чітко визначеного вузлика в нижній зоні легень має викликати підозру, що ви бачите тінь </a:t>
            </a:r>
            <a:r>
              <a:rPr lang="uk-UA" b="1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смочка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, а не реальний легеневий вузлик. </a:t>
            </a:r>
            <a:r>
              <a:rPr lang="uk-UA" b="1" i="1" dirty="0" err="1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Смочкові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 тіні є частими як у чоловіків, так і жінок. По-перше, подивіться на протилежну легеню, щоб порівняти, чи є вузлик і там. Якщо є, зазвичай, ви можете не турбуватися, але, перш ніж остаточно впевнитися, подивіться на бічний знімок і переконайтеся, що "вузликів" не видно в проекції легень</a:t>
            </a:r>
            <a:r>
              <a:rPr lang="uk-UA" b="1" i="1" dirty="0">
                <a:ln w="3175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</a:rPr>
              <a:t>. </a:t>
            </a:r>
            <a:endParaRPr lang="ru-RU" b="1" i="1" dirty="0">
              <a:ln w="3175"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-52"/>
            </a:endParaRPr>
          </a:p>
        </p:txBody>
      </p:sp>
      <p:pic>
        <p:nvPicPr>
          <p:cNvPr id="4" name="Picture 3" descr="Figure 3-3 Nipple shadow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"/>
            <a:ext cx="4659133" cy="5057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76466"/>
            <a:ext cx="6400800" cy="1895476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ЗП чи ПЗ проекція</a:t>
            </a:r>
          </a:p>
          <a:p>
            <a:endParaRPr lang="uk-UA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Вертикальне чи горизонтальне положення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624</Words>
  <Application>Microsoft Office PowerPoint</Application>
  <PresentationFormat>Екран (4:3)</PresentationFormat>
  <Paragraphs>62</Paragraphs>
  <Slides>18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Arial Cyr</vt:lpstr>
      <vt:lpstr>Calibri</vt:lpstr>
      <vt:lpstr>Times New Roman</vt:lpstr>
      <vt:lpstr>Office Theme</vt:lpstr>
      <vt:lpstr>Презентація PowerPoint</vt:lpstr>
      <vt:lpstr>ТОРАКАЛЬНА РАДІОЛОГІЯ </vt:lpstr>
      <vt:lpstr>     </vt:lpstr>
      <vt:lpstr>  1. Експозиція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name</dc:creator>
  <cp:lastModifiedBy>Микола Пилипенко</cp:lastModifiedBy>
  <cp:revision>33</cp:revision>
  <cp:lastPrinted>2014-09-18T10:39:25Z</cp:lastPrinted>
  <dcterms:created xsi:type="dcterms:W3CDTF">2009-10-28T19:35:23Z</dcterms:created>
  <dcterms:modified xsi:type="dcterms:W3CDTF">2019-11-16T11:43:12Z</dcterms:modified>
</cp:coreProperties>
</file>