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286" r:id="rId4"/>
    <p:sldId id="303" r:id="rId5"/>
    <p:sldId id="257" r:id="rId6"/>
    <p:sldId id="258" r:id="rId7"/>
    <p:sldId id="259" r:id="rId8"/>
    <p:sldId id="302" r:id="rId9"/>
    <p:sldId id="330" r:id="rId10"/>
    <p:sldId id="313" r:id="rId11"/>
    <p:sldId id="317" r:id="rId12"/>
    <p:sldId id="315" r:id="rId13"/>
    <p:sldId id="316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05" r:id="rId25"/>
    <p:sldId id="310" r:id="rId26"/>
    <p:sldId id="329" r:id="rId27"/>
    <p:sldId id="311" r:id="rId28"/>
    <p:sldId id="312" r:id="rId29"/>
    <p:sldId id="318" r:id="rId30"/>
    <p:sldId id="276" r:id="rId31"/>
    <p:sldId id="274" r:id="rId32"/>
    <p:sldId id="278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81" r:id="rId43"/>
    <p:sldId id="271" r:id="rId44"/>
    <p:sldId id="33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84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0A793-CEAC-45B9-9B2A-F609CE8D603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DE48-C661-44C3-9053-D96E7CB0229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uk-UA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1034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ЗП знімок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2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Комп субтрак радіографія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2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0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б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ь)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DE48-C661-44C3-9053-D96E7CB0229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C43C-842F-4B18-BF78-D6628827B572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C110-BEBD-46E0-80B8-4962CF2DFB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ЛЕГЕНЕВІ ВУЗЛИКИ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  <a:t>55-річний чол.  1) </a:t>
            </a:r>
            <a:r>
              <a:rPr lang="uk-UA" sz="2400" b="1" dirty="0" err="1">
                <a:solidFill>
                  <a:srgbClr val="FF0000"/>
                </a:solidFill>
                <a:latin typeface="Arial Cyr" panose="020B0604020202020204" pitchFamily="34" charset="-52"/>
              </a:rPr>
              <a:t>Проминута</a:t>
            </a:r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  <a:t> аденокарцинома 1,6 см </a:t>
            </a:r>
            <a:b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</a:br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  <a:t>у ВЛЧ. Пухлину закривають 2 ребра.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</a:rPr>
              <a:t> 16 міс по тому.  </a:t>
            </a:r>
            <a:endParaRPr lang="ru-RU" sz="2400" b="1" dirty="0">
              <a:solidFill>
                <a:srgbClr val="FF0000"/>
              </a:solidFill>
              <a:latin typeface="Arial Cyr" panose="020B0604020202020204" pitchFamily="34" charset="-52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1440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1044" y="209074"/>
            <a:ext cx="4143404" cy="45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60E8714-8ACA-475B-930C-C937CE36793E}"/>
              </a:ext>
            </a:extLst>
          </p:cNvPr>
          <p:cNvSpPr/>
          <p:nvPr/>
        </p:nvSpPr>
        <p:spPr>
          <a:xfrm>
            <a:off x="395536" y="4283804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 Cyr" panose="020B0604020202020204" pitchFamily="34" charset="-52"/>
              </a:rPr>
              <a:t>1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DFEF8CE-470E-4384-8C09-91454A0944E3}"/>
              </a:ext>
            </a:extLst>
          </p:cNvPr>
          <p:cNvSpPr/>
          <p:nvPr/>
        </p:nvSpPr>
        <p:spPr>
          <a:xfrm>
            <a:off x="4630354" y="428380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 Cyr" panose="020B0604020202020204" pitchFamily="34" charset="-52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Той самий хворий. КТ-верифікація. Пухлина 4 см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349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929718" cy="1143000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37-річний ВІЛ-інфікований чол. 1) “Проминута” недиференций-ована карцинома у верхній частині воріт правої легені.  2) 5 міс по тому - пухлина зросла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33383"/>
            <a:ext cx="9001156" cy="43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DCBD62B-755F-4790-A345-ABF30DB32422}"/>
              </a:ext>
            </a:extLst>
          </p:cNvPr>
          <p:cNvSpPr/>
          <p:nvPr/>
        </p:nvSpPr>
        <p:spPr>
          <a:xfrm>
            <a:off x="3779912" y="4047455"/>
            <a:ext cx="942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B87A3BD-4D5E-467B-9451-81DDE180C154}"/>
              </a:ext>
            </a:extLst>
          </p:cNvPr>
          <p:cNvSpPr/>
          <p:nvPr/>
        </p:nvSpPr>
        <p:spPr>
          <a:xfrm>
            <a:off x="8604449" y="4077072"/>
            <a:ext cx="36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2</a:t>
            </a:r>
            <a:endParaRPr lang="uk-U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714356"/>
            <a:ext cx="3300378" cy="535784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70-річний чол.  “Проминута” аденокарцинома 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 10-му сегменті 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правої легені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5127085" cy="64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Локальні анатомічні особливості 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осередку легеневого вузлика: ребра 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і легеневі судини, затемнення матове скло, фіброз, емфізема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істотно впливають на можливість його виявлення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-24"/>
            <a:ext cx="46429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27" y="461951"/>
            <a:ext cx="4354573" cy="39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187624" y="4643446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0" lvl="5" indent="-342900">
              <a:buAutoNum type="alphaLcParenBoth"/>
            </a:pP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  <a:p>
            <a:pPr marL="342900" indent="-342900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(а) рентгенограма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Пухлина виявляється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стрілки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оскільки великого розміру, хоча низької густини</a:t>
            </a:r>
          </a:p>
          <a:p>
            <a:pPr marL="342900" indent="-342900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КТ тієї ж пухлини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Бронхоаденокарцинома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Розмір  приблизно 20 мм на тлі  ЗМС   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214290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43966" y="38550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В цьому випадку пухлина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стрілки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видима на рентгенограмі, оскільки щільна і велика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741986" cy="53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786874" cy="114300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ж пухлина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Бронхоаденокарцинома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211908" cy="531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924455" cy="526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571501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Пухлина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стріпки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видима на рентгенограмі, тому що щільна, хоча і  маленька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4373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5786" y="5934670"/>
            <a:ext cx="76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ж пухлина.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Бронхокарцинома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1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)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  <a:t> 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" pitchFamily="2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ВИЯВЛЯННЯ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скриті і “проминуті” вузлики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47541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5643578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ЗП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ренгензнімок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. Пухлина ледь вгадується: маленька і слабка тінь за ребрами. Стрілка вказує її місце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357166"/>
            <a:ext cx="65262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7290" y="5648942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Пухлина попереднього знімку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Бронхоаденокарцинома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Середній  відсоток помилкових діагнозів солітарних легеневих вузликів 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емфіземі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істотно збільшується 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Matsuoka et al.,  2004)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64-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річний чол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Вузол у ПВЧ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має чіткі полігональні краї без спікул,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відсутня дольчастість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радіолог класифікував його як доброякісний.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Значна емфізема легені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85725"/>
            <a:ext cx="6143667" cy="54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20431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Resectable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Evident Only in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Retrospection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Shah et al.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2003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СКРИНІНҐ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uk-UA" dirty="0"/>
              <a:t>  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Зважуючи на малу перспективність рентгенографічного виявлення 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пухлини легені ранньої стадії, застосовують 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uk-UA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КТ-скринінг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Сучасний КТ-скринінґ раку легені: при виявленні легеневого вузлика меншого ніж 5 мм  рішення не приймають зразу, а через рік КТ повторюють, щоб визначити зростання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(2004)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229600" cy="2357454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Затемнення неправильної  форми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мм в НПЧ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стрілка)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  зі звапненою бляшкою на діафрагмальній плеврі </a:t>
            </a:r>
            <a:b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класифіковано 10 радіологами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некальцифікований вузлик, 6 радіологів вузлик заперечили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0" y="410435"/>
            <a:ext cx="9164940" cy="32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для диференціювання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визначення легеневих вузликів цифрові знімки краще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плівкові, особливо при розмірі вузла менше ніж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Vikgren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al., 2008)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легеневого вузлика має бути комплексною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 базується на анамнезі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розмірі і картині вузлика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 морфологічної верифікації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надійні ознаки ті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свідчать про доброякісність, доброякісні мережки вапноза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відсутність збільшення протягом 2 років на КТ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Winer-Muram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2006).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7168" cy="68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514" y="0"/>
            <a:ext cx="529148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071934" y="4572008"/>
            <a:ext cx="5072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Рентгенознімок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 клітки – зліва в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косто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-діафрагмальному куті маленький вузлик (стрілка)</a:t>
            </a:r>
          </a:p>
          <a:p>
            <a:pPr marL="342900" indent="-342900">
              <a:buAutoNum type="alphaLcParenBoth"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КТ-скан – у центрі вузлика  осередок  жирової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(43 HU).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Гамартома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6286520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9058" y="3786190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F059923-1E56-4F91-999C-99B945F46FA1}"/>
              </a:ext>
            </a:extLst>
          </p:cNvPr>
          <p:cNvSpPr/>
          <p:nvPr/>
        </p:nvSpPr>
        <p:spPr>
          <a:xfrm>
            <a:off x="8504699" y="6237312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b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500710"/>
            <a:ext cx="8429684" cy="1143000"/>
          </a:xfrm>
        </p:spPr>
        <p:txBody>
          <a:bodyPr>
            <a:normAutofit/>
          </a:bodyPr>
          <a:lstStyle/>
          <a:p>
            <a:pPr algn="l"/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К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-скан: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у ПНЧ контрастований поліциклічний вузол з артерією і дренажною веною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Легенева артеріо-венозна мальформація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1365"/>
            <a:ext cx="6694519" cy="48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2357430"/>
            <a:ext cx="4500562" cy="1143000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КТ-скан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75-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річного чол. Ідіопатичний легеневий фіброз. Солідний вузол у НЛЧ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стрілка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ТГБ: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плоскоклітинний рак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06" y="71438"/>
            <a:ext cx="445819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714744" cy="4500594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К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скан: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у ЛНЧ вузлик 1 см у діаметрі з кальцифікатом у центрі,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що свідчить про доброякісність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649" y="285728"/>
            <a:ext cx="503229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</a:t>
            </a:r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річний чол.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ЛВЧ вузол 2.2 см у діаметрі з ексцетричними кальцифікатами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ТГБ – аденокарцинома </a:t>
            </a:r>
            <a:br>
              <a:rPr lang="en-US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4300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4" y="5286388"/>
            <a:ext cx="51435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знімку в ПВЧ вузол з кальцифікатом у центрі.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 вузла нерегулярний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КТ видно, що кальцифікат на вузол проєцирується з кальцифікованої гранульоми  спереді від пухлини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біла стрілка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766" y="142852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338" y="160090"/>
            <a:ext cx="3765896" cy="65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1785926"/>
            <a:ext cx="3786214" cy="1143000"/>
          </a:xfrm>
        </p:spPr>
        <p:txBody>
          <a:bodyPr>
            <a:noAutofit/>
          </a:bodyPr>
          <a:lstStyle/>
          <a:p>
            <a:pPr algn="l"/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Кальцифікований вузол у ПНЧ, схожий на доброякісну гранульому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стр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 анамнезі остеосаркома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 Відкрита біопсія легені --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метастаз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5148"/>
            <a:ext cx="4857752" cy="6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8" y="928670"/>
            <a:ext cx="3286148" cy="365442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81-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річний чол.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ЛВЧ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2.8-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 солідний вузол </a:t>
            </a:r>
            <a:b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нерегулярним контуром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спікулами </a:t>
            </a:r>
            <a:b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плевральними смужками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ТГБ –  бронхоальвеолярний рак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3795"/>
            <a:ext cx="5429288" cy="646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572560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75-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річний чол.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2.0-c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у діаметрі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несолідний вузол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ЛВЧ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ТГБ – злоякісні клітини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специфічного дз не встановлено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(b)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25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 по тому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вузол дещо зріс у розмірі і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перетворився у солідний з повітряною бронхограмою.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ТГБ – бронхоальвеолярна карцинома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186968"/>
            <a:ext cx="4357686" cy="50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1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4714884"/>
            <a:ext cx="471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471488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Рентгенограми гр кл опасистого хворого в реанимації</a:t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Плівковий: підозра на набряк легень</a:t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КР: нема ознак набряку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400050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28" y="392906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4500570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комп’ютерної радіографії (КР)</a:t>
            </a:r>
            <a:b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609607"/>
            <a:ext cx="8982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5720" y="400050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dirty="0"/>
          </a:p>
        </p:txBody>
      </p:sp>
      <p:sp>
        <p:nvSpPr>
          <p:cNvPr id="10" name="Rectangle 9"/>
          <p:cNvSpPr/>
          <p:nvPr/>
        </p:nvSpPr>
        <p:spPr>
          <a:xfrm>
            <a:off x="4929190" y="392906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1428736"/>
            <a:ext cx="4143404" cy="385765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56-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річний чол.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2.9-c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м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вузлик у центрі ПСЧ з рівними контурами,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стрілка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ТГБ – плоскоклітинний рак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115" y="36196"/>
            <a:ext cx="4283009" cy="68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571868" cy="501175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У ПНЧ субсантиметровий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вузол із сусідніми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крихітними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сателітними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вузликами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стрілка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Великий вузол кальцифікований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Вигляд вузла доброякісний -- гранульоматоз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3214"/>
            <a:ext cx="5408199" cy="662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108" y="274638"/>
            <a:ext cx="3614734" cy="579756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83-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річний чол.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2.3-c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м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порожнистий вузол у ЛВЧ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Товщина стінки порожнини варіює і визнається у 8 мм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ТГБ – плоскоклітинний рак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0850"/>
            <a:ext cx="5143504" cy="68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6439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річний чол.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2.5-c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м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вузол у задньому сегменті ПВЧ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Через 2 міс по тому: швидке зростання: час подвоєння об’єму 26 діб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</a:rPr>
              <a:t>ТГБ: змішаний дрібноклітинний і недрібноклітинний рак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609" y="95031"/>
            <a:ext cx="3377201" cy="52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14"/>
            <a:ext cx="3711572" cy="52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51050" y="260350"/>
            <a:ext cx="485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4000">
                <a:solidFill>
                  <a:srgbClr val="F61F02"/>
                </a:solidFill>
                <a:latin typeface="Times New Roman Cyr" pitchFamily="18" charset="-52"/>
              </a:rPr>
              <a:t>ДЯКУЮ ЗА УВАГУ!</a:t>
            </a:r>
            <a:endParaRPr lang="ru-RU" sz="4000">
              <a:solidFill>
                <a:srgbClr val="F61F02"/>
              </a:solidFill>
              <a:latin typeface="Times New Roman Cyr" pitchFamily="18" charset="-52"/>
            </a:endParaRPr>
          </a:p>
        </p:txBody>
      </p:sp>
      <p:pic>
        <p:nvPicPr>
          <p:cNvPr id="29699" name="Picture 3" descr="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719763" cy="57912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2514600"/>
            <a:ext cx="218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КТ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4429156" cy="544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КТ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" y="1285860"/>
            <a:ext cx="901541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5143512"/>
            <a:ext cx="169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КТ-синтез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876" y="5114522"/>
            <a:ext cx="399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Плівкова рентгенограма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504835"/>
            <a:ext cx="9105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229600" cy="2285992"/>
          </a:xfrm>
        </p:spPr>
        <p:txBody>
          <a:bodyPr>
            <a:noAutofit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Жінка середнього віку з анамнезом часткової мастектомії – рак груді. </a:t>
            </a:r>
            <a:b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ЗП рентгенограма при черговому обстеженні супроводу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– норма.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КТ: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мм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скритий вузлик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стрілка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у ПНЧ,  який закривався на знімку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грудним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імплантом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anose="020B0604020202020204" pitchFamily="34" charset="-52"/>
                <a:cs typeface="Times New Roman" pitchFamily="18" charset="0"/>
              </a:rPr>
              <a:t>діафрагмою і ребром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6" y="428604"/>
            <a:ext cx="3937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71" y="428604"/>
            <a:ext cx="512766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50" y="4000504"/>
            <a:ext cx="2786050" cy="2714644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1) Початковий ЗП знімок   – норма</a:t>
            </a:r>
            <a:b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</a:br>
            <a: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2) Те ж за рік до 1-го –      норма </a:t>
            </a:r>
            <a:b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</a:br>
            <a: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3)  Субтракційний – 2 синхронічних вузла</a:t>
            </a:r>
            <a:br>
              <a:rPr lang="uk-UA" sz="18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Arial Cyr" panose="020B0604020202020204" pitchFamily="34" charset="-52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306333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243" y="0"/>
            <a:ext cx="296395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0"/>
            <a:ext cx="308304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29289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29289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826" y="29289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9088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2746" y="3429000"/>
            <a:ext cx="34171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42844" y="58578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3240" y="58578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3702" y="3286124"/>
            <a:ext cx="2786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Комп’ютерна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субтракційна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радіографія (КСР)</a:t>
            </a:r>
            <a:endParaRPr lang="ru-RU" sz="2000" b="1" dirty="0">
              <a:solidFill>
                <a:srgbClr val="FF0000"/>
              </a:solidFill>
              <a:latin typeface="Arial Cyr" panose="020B0604020202020204" pitchFamily="34" charset="-52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1604" y="6286520"/>
            <a:ext cx="365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Arial Cyr" panose="020B0604020202020204" pitchFamily="34" charset="-52"/>
                <a:cs typeface="Times New Roman" pitchFamily="18" charset="0"/>
              </a:rPr>
              <a:t>4) 5) КТ підтвердження</a:t>
            </a:r>
            <a:endParaRPr lang="ru-RU" sz="2400" dirty="0">
              <a:latin typeface="Arial Cyr" panose="020B0604020202020204" pitchFamily="3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837</Words>
  <Application>Microsoft Office PowerPoint</Application>
  <PresentationFormat>Екран (4:3)</PresentationFormat>
  <Paragraphs>96</Paragraphs>
  <Slides>44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1" baseType="lpstr">
      <vt:lpstr>Academy</vt:lpstr>
      <vt:lpstr>Arial</vt:lpstr>
      <vt:lpstr>Arial Cyr</vt:lpstr>
      <vt:lpstr>Calibri</vt:lpstr>
      <vt:lpstr>Times New Roman</vt:lpstr>
      <vt:lpstr>Times New Roman Cyr</vt:lpstr>
      <vt:lpstr>Office Theme</vt:lpstr>
      <vt:lpstr>ЛЕГЕНЕВІ ВУЗЛИКИ </vt:lpstr>
      <vt:lpstr>(1)  ПРОБЛЕМИ ВИЯВЛЯННЯ: скриті і “проминуті” вузлики</vt:lpstr>
      <vt:lpstr>Презентація PowerPoint</vt:lpstr>
      <vt:lpstr>Рентгенограми гр кл опасистого хворого в реанимації 1 Плівковий: підозра на набряк легень 2 КР: нема ознак набряку </vt:lpstr>
      <vt:lpstr>КТ</vt:lpstr>
      <vt:lpstr>КТ</vt:lpstr>
      <vt:lpstr>Презентація PowerPoint</vt:lpstr>
      <vt:lpstr>Жінка середнього віку з анамнезом часткової мастектомії – рак груді.   (a) ЗП рентгенограма при черговому обстеженні супроводу – норма.  (b) КТ: 8-мм скритий вузлик (стрілка) у ПНЧ,  який закривався на знімку (a) грудним імплантом, діафрагмою і ребром</vt:lpstr>
      <vt:lpstr>1) Початковий ЗП знімок   – норма 2) Те ж за рік до 1-го –      норма  3)  Субтракційний – 2 синхронічних вузла </vt:lpstr>
      <vt:lpstr>55-річний чол.  1) Проминута аденокарцинома 1,6 см  у ВЛЧ. Пухлину закривають 2 ребра. 2)  16 міс по тому.  </vt:lpstr>
      <vt:lpstr>Той самий хворий. КТ-верифікація. Пухлина 4 см</vt:lpstr>
      <vt:lpstr>37-річний ВІЛ-інфікований чол. 1) “Проминута” недиференций-ована карцинома у верхній частині воріт правої легені.  2) 5 міс по тому - пухлина зросла</vt:lpstr>
      <vt:lpstr>70-річний чол.  “Проминута” аденокарцинома  в 10-му сегменті  правої легені</vt:lpstr>
      <vt:lpstr>Презентація PowerPoint</vt:lpstr>
      <vt:lpstr>Презентація PowerPoint</vt:lpstr>
      <vt:lpstr>В цьому випадку пухлина (стрілки) видима на рентгенограмі, оскільки щільна і велика</vt:lpstr>
      <vt:lpstr>Та ж пухлина. Бронхоаденокарцинома (стрілка). Розмір 18 мм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64-річний чол. Вузол у ПВЧ, має чіткі полігональні краї без спікул, відсутня дольчастість, радіолог класифікував його як доброякісний. Значна емфізема легені</vt:lpstr>
      <vt:lpstr>Презентація PowerPoint</vt:lpstr>
      <vt:lpstr>СКРИНІНҐ</vt:lpstr>
      <vt:lpstr>Презентація PowerPoint</vt:lpstr>
      <vt:lpstr>Презентація PowerPoint</vt:lpstr>
      <vt:lpstr>Затемнення неправильної  форми 4 мм в НПЧ (стрілка) поряд  зі звапненою бляшкою на діафрагмальній плеврі  було класифіковано 10 радіологами  як некальцифікований вузлик, 6 радіологів вузлик заперечили</vt:lpstr>
      <vt:lpstr>(2)  Оцінка для диференціювання</vt:lpstr>
      <vt:lpstr>Презентація PowerPoint</vt:lpstr>
      <vt:lpstr>Презентація PowerPoint</vt:lpstr>
      <vt:lpstr>КT-скан: у ПНЧ контрастований поліциклічний вузол з артерією і дренажною веною. Легенева артеріо-венозна мальформація.</vt:lpstr>
      <vt:lpstr>КТ-скан 75-річного чол. Ідіопатичний легеневий фіброз. Солідний вузол у НЛЧ (стрілка). ТГБ: плоскоклітинний рак.</vt:lpstr>
      <vt:lpstr>КT- скан: у ЛНЧ вузлик 1 см у діаметрі з кальцифікатом у центрі, що свідчить про доброякісність.</vt:lpstr>
      <vt:lpstr>80-річний чол. У ЛВЧ вузол 2.2 см у діаметрі з ексцетричними кальцифікатами. ТГБ – аденокарцинома  </vt:lpstr>
      <vt:lpstr>(a) На знімку в ПВЧ вузол з кальцифікатом у центрі. Край вузла нерегулярний (b) На КТ видно, що кальцифікат на вузол проєцирується з кальцифікованої гранульоми  спереді від пухлини (біла стрілка). </vt:lpstr>
      <vt:lpstr>Кальцифікований вузол у ПНЧ, схожий на доброякісну гранульому (стр). В анамнезі остеосаркома. Відкрита біопсія легені --  метастаз</vt:lpstr>
      <vt:lpstr>81-річний чол. У ЛВЧ 2.8-см частково солідний вузол  з нерегулярним контуром, спікулами  і плевральними смужками. ТГБ –  бронхоальвеолярний рак</vt:lpstr>
      <vt:lpstr>(a) 75-річний чол. 2.0-cм у діаметрі несолідний вузол у ЛВЧ. ТГБ – злоякісні клітини; специфічного дз не встановлено. (b) Спостереження; 25 міс по тому, вузол дещо зріс у розмірі і  перетворився у солідний з повітряною бронхограмою.. ТГБ – бронхоальвеолярна карцинома.</vt:lpstr>
      <vt:lpstr>56-річний чол. 2.9-cм вузлик у центрі ПСЧ з рівними контурами, (стрілка). ТГБ – плоскоклітинний рак.</vt:lpstr>
      <vt:lpstr>У ПНЧ субсантиметровий вузол із сусідніми  крихітними сателітними вузликами (стрілка). Великий вузол кальцифікований. Вигляд вузла доброякісний -- гранульоматоз</vt:lpstr>
      <vt:lpstr>83-річний чол. 2.3-cм порожнистий вузол у ЛВЧ. Товщина стінки порожнини варіює і визнається у 8 мм. ТГБ – плоскоклітинний рак</vt:lpstr>
      <vt:lpstr>(a) 80-річний чол. 2.5-cм вузол у задньому сегменті ПВЧ (b) Через 2 міс по тому: швидке зростання: час подвоєння об’єму 26 діб. ТГБ: змішаний дрібноклітинний і недрібноклітинний рак</vt:lpstr>
      <vt:lpstr>Презентація PowerPoint</vt:lpstr>
    </vt:vector>
  </TitlesOfParts>
  <Company>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ЛЕГЕНЕВІ ВУЗЛИКИ: порівняння методів зображання</dc:title>
  <dc:creator>name</dc:creator>
  <cp:lastModifiedBy>Микола Пилипенко</cp:lastModifiedBy>
  <cp:revision>108</cp:revision>
  <dcterms:created xsi:type="dcterms:W3CDTF">2009-04-30T19:47:39Z</dcterms:created>
  <dcterms:modified xsi:type="dcterms:W3CDTF">2019-10-24T13:49:48Z</dcterms:modified>
</cp:coreProperties>
</file>