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75" r:id="rId4"/>
    <p:sldId id="261" r:id="rId5"/>
    <p:sldId id="276" r:id="rId6"/>
    <p:sldId id="262" r:id="rId7"/>
    <p:sldId id="277" r:id="rId8"/>
    <p:sldId id="265" r:id="rId9"/>
    <p:sldId id="278" r:id="rId10"/>
    <p:sldId id="268" r:id="rId11"/>
    <p:sldId id="279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945446-1F28-4C4C-A15E-801CBF42026A}" type="datetimeFigureOut">
              <a:rPr lang="ru-RU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B580A08-7AF2-460A-AE06-3048B77ED3C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/>
              <a:t>М. І. Пилипенко  Квітень 2009</a:t>
            </a:r>
            <a:endParaRPr lang="ru-RU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97B498-CF13-4050-B6F5-27D8AF8E2C2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uk-UA"/>
              <a:t>Подвійне в/в і оральне контрастування. Неходжкінська лімфома: 2 конгломерата брижових л/в (“півбулки”) з прошарком із жирової тканини і контрастованих судин брижі</a:t>
            </a:r>
            <a:endParaRPr lang="ru-RU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675A43-9BCE-4EE4-ADB4-8097B0C591E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uk-UA"/>
              <a:t>1</a:t>
            </a:r>
            <a:endParaRPr lang="ru-RU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F3870F-13CA-4FD7-8EE0-FD04846D671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205EC-6D0B-48D4-9F21-23F11DDA9E0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95A92-F23B-42A9-86FE-566EAA10617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348FB-D2EE-4FC0-8081-3A3AF907980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DFF0-9D7F-4235-9BF4-B4CCD20A399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8E977-CDA5-4918-AD43-386456DBB9B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6BF94-E0DF-43D1-AB33-645CEB100D8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239A-EB61-4A35-A59C-6F44BDEC84E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6844D-BBFD-48E0-B99C-DF71D2B86F7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B4C8-1109-4CE3-BEC7-A2DBD8610AC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D49E-E1C8-4992-9066-EA2C75884E9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78C59-2AF7-46C7-B2C9-51FAE3942A7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3268D-1E78-4BD1-B063-7BF638EF70F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4999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-52"/>
              </a:defRPr>
            </a:lvl1pPr>
          </a:lstStyle>
          <a:p>
            <a:pPr>
              <a:defRPr/>
            </a:pPr>
            <a:fld id="{6666FC86-9DF2-4A05-AE8D-89E277B2135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1447800"/>
            <a:ext cx="8143875" cy="2743200"/>
          </a:xfrm>
        </p:spPr>
        <p:txBody>
          <a:bodyPr/>
          <a:lstStyle/>
          <a:p>
            <a:pPr>
              <a:defRPr/>
            </a:pPr>
            <a:r>
              <a:rPr lang="uk-UA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Радіологічні ознаки </a:t>
            </a:r>
            <a:r>
              <a:rPr lang="uk-UA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3438" y="6072188"/>
            <a:ext cx="43656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b="1" i="1" dirty="0">
                <a:solidFill>
                  <a:schemeClr val="accent2">
                    <a:lumMod val="75000"/>
                  </a:schemeClr>
                </a:solidFill>
              </a:rPr>
              <a:t>М. І. Пилипенко  Квітень 2009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28613"/>
            <a:ext cx="569595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6215063" y="1214438"/>
            <a:ext cx="292893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>
                <a:solidFill>
                  <a:srgbClr val="FF0000"/>
                </a:solidFill>
              </a:rPr>
              <a:t>Дуоденальна вивернута шкарпетка</a:t>
            </a:r>
          </a:p>
          <a:p>
            <a:r>
              <a:rPr lang="ru-RU" sz="3200" b="1">
                <a:solidFill>
                  <a:srgbClr val="FF0000"/>
                </a:solidFill>
              </a:rPr>
              <a:t>(гало)</a:t>
            </a:r>
            <a:endParaRPr lang="ru-RU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928688"/>
            <a:ext cx="7772400" cy="1143000"/>
          </a:xfrm>
        </p:spPr>
        <p:txBody>
          <a:bodyPr/>
          <a:lstStyle/>
          <a:p>
            <a:pPr>
              <a:defRPr/>
            </a:pP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Горнятковий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півмісяць (серп)</a:t>
            </a:r>
            <a:br>
              <a:rPr lang="ru-RU" dirty="0"/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71500" y="2357438"/>
            <a:ext cx="8286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/>
              <a:t>Ознака проявляється в раню фазу в/в урографії як серповидне затемнення із контрасту, яке  на серії урограм поступово розчинюється при збільшенні контрастного засобу в чашечковій системі нирки</a:t>
            </a:r>
          </a:p>
          <a:p>
            <a:r>
              <a:rPr lang="uk-UA" b="1"/>
              <a:t>Ознака хронічної обструкції з прегідронефрозом і пієлонфрітом.</a:t>
            </a:r>
            <a:endParaRPr 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0"/>
            <a:ext cx="3429000" cy="340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3387725"/>
            <a:ext cx="3429000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0" y="0"/>
            <a:ext cx="36957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5429250" y="4643438"/>
            <a:ext cx="3071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>
                <a:solidFill>
                  <a:srgbClr val="FF0000"/>
                </a:solidFill>
              </a:rPr>
              <a:t>Горнятковий</a:t>
            </a:r>
            <a:r>
              <a:rPr lang="en-US" sz="3600" b="1">
                <a:solidFill>
                  <a:srgbClr val="FF0000"/>
                </a:solidFill>
              </a:rPr>
              <a:t> </a:t>
            </a:r>
            <a:r>
              <a:rPr lang="uk-UA" sz="3600" b="1">
                <a:solidFill>
                  <a:srgbClr val="FF0000"/>
                </a:solidFill>
              </a:rPr>
              <a:t>півмісяць</a:t>
            </a:r>
            <a:endParaRPr lang="ru-RU" sz="3600"/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3571875" y="2786063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chemeClr val="bg1"/>
                </a:solidFill>
              </a:rPr>
              <a:t>1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3571875" y="6396038"/>
            <a:ext cx="285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chemeClr val="bg1"/>
                </a:solidFill>
              </a:rPr>
              <a:t>2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8072438" y="35718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chemeClr val="bg1"/>
                </a:solidFill>
              </a:rPr>
              <a:t>3</a:t>
            </a:r>
            <a:endParaRPr lang="ru-RU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>
                <a:solidFill>
                  <a:srgbClr val="FF0000"/>
                </a:solidFill>
              </a:rPr>
              <a:t>Надпослаблене</a:t>
            </a:r>
            <a:r>
              <a:rPr lang="uk-UA" b="1" dirty="0">
                <a:solidFill>
                  <a:srgbClr val="FF0000"/>
                </a:solidFill>
              </a:rPr>
              <a:t> кільце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uk-UA" b="1" dirty="0" err="1">
                <a:solidFill>
                  <a:srgbClr val="FF0000"/>
                </a:solidFill>
              </a:rPr>
              <a:t>Сендвіч</a:t>
            </a:r>
            <a:endParaRPr lang="uk-UA" b="1" dirty="0">
              <a:solidFill>
                <a:srgbClr val="FF0000"/>
              </a:solidFill>
            </a:endParaRPr>
          </a:p>
          <a:p>
            <a:r>
              <a:rPr lang="uk-UA" b="1" dirty="0" err="1">
                <a:solidFill>
                  <a:srgbClr val="FF0000"/>
                </a:solidFill>
              </a:rPr>
              <a:t>Риґлер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uk-UA" b="1" dirty="0">
                <a:solidFill>
                  <a:srgbClr val="FF0000"/>
                </a:solidFill>
              </a:rPr>
              <a:t>барельєф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uk-UA" b="1" dirty="0">
                <a:solidFill>
                  <a:srgbClr val="FF0000"/>
                </a:solidFill>
              </a:rPr>
              <a:t>подвоєна стінка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endParaRPr lang="uk-UA" b="1" dirty="0">
              <a:solidFill>
                <a:srgbClr val="FF0000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Дуоденальна вивернута шкарпетка</a:t>
            </a:r>
          </a:p>
          <a:p>
            <a:r>
              <a:rPr lang="uk-UA" b="1" dirty="0" err="1">
                <a:solidFill>
                  <a:srgbClr val="FF0000"/>
                </a:solidFill>
              </a:rPr>
              <a:t>Горнятковий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півмісяць (серп)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685800" y="2171700"/>
            <a:ext cx="7772400" cy="4114800"/>
          </a:xfrm>
        </p:spPr>
        <p:txBody>
          <a:bodyPr/>
          <a:lstStyle/>
          <a:p>
            <a:r>
              <a:rPr lang="uk-UA" b="1"/>
              <a:t>Дольчасті маси жирової тканини навколо товстої кишки під серозою. Видимі при наявності асциту. Можуть хибно трактуватися як ознака апендициту чи запалення кишки</a:t>
            </a:r>
            <a:endParaRPr lang="ru-RU" b="1"/>
          </a:p>
        </p:txBody>
      </p:sp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1847850" y="935038"/>
            <a:ext cx="5367338" cy="708025"/>
          </a:xfrm>
        </p:spPr>
        <p:txBody>
          <a:bodyPr wrap="none">
            <a:spAutoFit/>
          </a:bodyPr>
          <a:lstStyle/>
          <a:p>
            <a:r>
              <a:rPr lang="uk-UA" sz="4000" b="1">
                <a:solidFill>
                  <a:srgbClr val="FF0000"/>
                </a:solidFill>
              </a:rPr>
              <a:t>Надпослаблене кільце</a:t>
            </a:r>
            <a:endParaRPr 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357188"/>
            <a:ext cx="62103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071813" y="6072188"/>
            <a:ext cx="3287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FF0000"/>
                </a:solidFill>
              </a:rPr>
              <a:t>Надпослаблене кільце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42938"/>
            <a:ext cx="8077200" cy="714375"/>
          </a:xfrm>
        </p:spPr>
        <p:txBody>
          <a:bodyPr/>
          <a:lstStyle/>
          <a:p>
            <a:pPr>
              <a:defRPr/>
            </a:pPr>
            <a:r>
              <a:rPr lang="uk-UA" b="1" dirty="0">
                <a:solidFill>
                  <a:srgbClr val="FF0000"/>
                </a:solidFill>
              </a:rPr>
              <a:t>Сендвіч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428625" y="1071563"/>
            <a:ext cx="85010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/>
              <a:t>Подвійне в/в і оральне контрастування. </a:t>
            </a:r>
          </a:p>
          <a:p>
            <a:r>
              <a:rPr lang="uk-UA" sz="2800" b="1"/>
              <a:t>Неходжкінська лімфома: 2 конгломерата брижових л/в (2 “півбулки”) з прошарком із жирової тканини </a:t>
            </a:r>
          </a:p>
          <a:p>
            <a:r>
              <a:rPr lang="uk-UA" sz="2800" b="1"/>
              <a:t>і контрастованих судин брижі.</a:t>
            </a:r>
          </a:p>
          <a:p>
            <a:r>
              <a:rPr lang="uk-UA" sz="2800" b="1"/>
              <a:t>Чинники брижової аденопатії: </a:t>
            </a:r>
            <a:r>
              <a:rPr lang="uk-UA" sz="2800" b="1">
                <a:solidFill>
                  <a:srgbClr val="FF0000"/>
                </a:solidFill>
              </a:rPr>
              <a:t>лімфома</a:t>
            </a:r>
            <a:r>
              <a:rPr lang="en-US" sz="2800" b="1">
                <a:solidFill>
                  <a:srgbClr val="FF0000"/>
                </a:solidFill>
              </a:rPr>
              <a:t>,</a:t>
            </a:r>
            <a:r>
              <a:rPr lang="uk-UA" sz="2800" b="1">
                <a:solidFill>
                  <a:srgbClr val="FF0000"/>
                </a:solidFill>
              </a:rPr>
              <a:t> рак, саркома, карциноїд, ВІЧ, туберкульоз, інші запальні захворювання кишківника</a:t>
            </a:r>
            <a:r>
              <a:rPr lang="uk-UA" sz="2800" b="1"/>
              <a:t> тощо. </a:t>
            </a:r>
          </a:p>
          <a:p>
            <a:r>
              <a:rPr lang="uk-UA" sz="2800" b="1"/>
              <a:t>Але ці хвороби не створюють “сендвіч”.</a:t>
            </a:r>
          </a:p>
          <a:p>
            <a:r>
              <a:rPr lang="uk-UA" sz="3200" b="1">
                <a:solidFill>
                  <a:srgbClr val="FF0000"/>
                </a:solidFill>
              </a:rPr>
              <a:t>Сендвіч – специфічна ознака брижової лімфоми</a:t>
            </a:r>
            <a:r>
              <a:rPr lang="uk-UA" sz="2800" b="1"/>
              <a:t>.</a:t>
            </a:r>
            <a:endParaRPr lang="en-US" sz="2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>
          <a:xfrm>
            <a:off x="857250" y="5500688"/>
            <a:ext cx="7772400" cy="1143000"/>
          </a:xfrm>
        </p:spPr>
        <p:txBody>
          <a:bodyPr/>
          <a:lstStyle/>
          <a:p>
            <a:r>
              <a:rPr lang="uk-UA" b="1">
                <a:solidFill>
                  <a:srgbClr val="FF0000"/>
                </a:solidFill>
              </a:rPr>
              <a:t>Сендвіч</a:t>
            </a:r>
            <a:endParaRPr lang="ru-RU"/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3650" y="196850"/>
            <a:ext cx="6594475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00063"/>
            <a:ext cx="8640959" cy="1143000"/>
          </a:xfrm>
        </p:spPr>
        <p:txBody>
          <a:bodyPr/>
          <a:lstStyle/>
          <a:p>
            <a:r>
              <a:rPr lang="uk-UA" sz="4000" b="1" dirty="0" err="1">
                <a:solidFill>
                  <a:srgbClr val="FF0000"/>
                </a:solidFill>
              </a:rPr>
              <a:t>Риґлер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uk-UA" sz="4000" b="1" dirty="0">
                <a:solidFill>
                  <a:srgbClr val="FF0000"/>
                </a:solidFill>
              </a:rPr>
              <a:t>барельєф</a:t>
            </a:r>
            <a:r>
              <a:rPr lang="en-US" sz="4000" b="1" dirty="0">
                <a:solidFill>
                  <a:srgbClr val="FF0000"/>
                </a:solidFill>
              </a:rPr>
              <a:t>, </a:t>
            </a:r>
            <a:r>
              <a:rPr lang="uk-UA" sz="4000" b="1" dirty="0">
                <a:solidFill>
                  <a:srgbClr val="FF0000"/>
                </a:solidFill>
              </a:rPr>
              <a:t>подвійна стінка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42938" y="1643063"/>
            <a:ext cx="79295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/>
              <a:t>Візуалізація обох боків стінки кишки на знімкові в положенні на спині. Зазвичай газ очерчує внутрішню поверхню стінки кишки. </a:t>
            </a:r>
          </a:p>
          <a:p>
            <a:r>
              <a:rPr lang="uk-UA" sz="2800" b="1"/>
              <a:t>За ретроперитонеума можемо бачити також серозну поверхню. Це класичний варіант ознаки Риглера. При заповненні просвітку кишки рідиною бачимо тільки зовнішню (серозну) поверхню – варіант ознаки.</a:t>
            </a:r>
            <a:endParaRPr lang="en-US" sz="28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14313"/>
            <a:ext cx="4591050" cy="654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5143500" y="1071563"/>
            <a:ext cx="38576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 u="sng" dirty="0" err="1">
                <a:solidFill>
                  <a:srgbClr val="FF0000"/>
                </a:solidFill>
              </a:rPr>
              <a:t>Риґлер</a:t>
            </a:r>
            <a:r>
              <a:rPr lang="en-US" sz="3200" b="1" dirty="0">
                <a:solidFill>
                  <a:srgbClr val="FF0000"/>
                </a:solidFill>
              </a:rPr>
              <a:t> (</a:t>
            </a:r>
            <a:r>
              <a:rPr lang="uk-UA" sz="3200" b="1" dirty="0">
                <a:solidFill>
                  <a:srgbClr val="FF0000"/>
                </a:solidFill>
              </a:rPr>
              <a:t>барельєф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uk-UA" sz="3200" b="1" dirty="0">
                <a:solidFill>
                  <a:srgbClr val="FF0000"/>
                </a:solidFill>
              </a:rPr>
              <a:t>подвоєна стінка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7188" y="609600"/>
            <a:ext cx="8501062" cy="1143000"/>
          </a:xfrm>
        </p:spPr>
        <p:txBody>
          <a:bodyPr/>
          <a:lstStyle/>
          <a:p>
            <a:r>
              <a:rPr lang="uk-UA" sz="4000" b="1">
                <a:solidFill>
                  <a:srgbClr val="FF0000"/>
                </a:solidFill>
              </a:rPr>
              <a:t>Дуоденальна вивернута шкарпетка</a:t>
            </a:r>
            <a:br>
              <a:rPr lang="uk-UA" sz="4000" b="1">
                <a:solidFill>
                  <a:srgbClr val="FF0000"/>
                </a:solidFill>
              </a:rPr>
            </a:br>
            <a:r>
              <a:rPr lang="uk-UA" sz="4000" b="1">
                <a:solidFill>
                  <a:srgbClr val="FF0000"/>
                </a:solidFill>
              </a:rPr>
              <a:t>(гало)</a:t>
            </a:r>
            <a:endParaRPr lang="ru-RU" sz="4000">
              <a:solidFill>
                <a:srgbClr val="FF0000"/>
              </a:solidFill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8625" y="1981200"/>
            <a:ext cx="8286750" cy="2019300"/>
          </a:xfrm>
        </p:spPr>
        <p:txBody>
          <a:bodyPr/>
          <a:lstStyle/>
          <a:p>
            <a:r>
              <a:rPr lang="uk-UA" sz="2800" b="1"/>
              <a:t>Ознаку знаходимо на </a:t>
            </a:r>
            <a:r>
              <a:rPr lang="uk-UA" sz="2800" b="1" u="sng"/>
              <a:t>серії знімків </a:t>
            </a:r>
            <a:r>
              <a:rPr lang="uk-UA" sz="2800" b="1"/>
              <a:t>верхнього поверху черева при </a:t>
            </a:r>
            <a:r>
              <a:rPr lang="uk-UA" sz="2800" b="1" u="sng"/>
              <a:t>оральному контрастуванні</a:t>
            </a:r>
            <a:r>
              <a:rPr lang="uk-UA" sz="2800" b="1"/>
              <a:t> – внутріпросвітковий дивертикул (стр), оточений прозорою нерівною лінією (к. стр)</a:t>
            </a:r>
          </a:p>
          <a:p>
            <a:r>
              <a:rPr lang="uk-UA" sz="2800" b="1"/>
              <a:t> Внутрішній дивертикул дуоденум – рідка патологія</a:t>
            </a:r>
            <a:endParaRPr lang="ru-RU" sz="2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Новая презентация">
  <a:themeElements>
    <a:clrScheme name="Новая презентац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Office\Шаблоны\Новая презентация.pot</Template>
  <TotalTime>472</TotalTime>
  <Words>317</Words>
  <Application>Microsoft Office PowerPoint</Application>
  <PresentationFormat>Екран (4:3)</PresentationFormat>
  <Paragraphs>40</Paragraphs>
  <Slides>12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Новая презентация</vt:lpstr>
      <vt:lpstr>Радіологічні ознаки (2)</vt:lpstr>
      <vt:lpstr>Презентація PowerPoint</vt:lpstr>
      <vt:lpstr>Надпослаблене кільце</vt:lpstr>
      <vt:lpstr>Презентація PowerPoint</vt:lpstr>
      <vt:lpstr>Сендвіч </vt:lpstr>
      <vt:lpstr>Сендвіч</vt:lpstr>
      <vt:lpstr>Риґлер (барельєф, подвійна стінка)</vt:lpstr>
      <vt:lpstr>Презентація PowerPoint</vt:lpstr>
      <vt:lpstr>Дуоденальна вивернута шкарпетка (гало)</vt:lpstr>
      <vt:lpstr>Презентація PowerPoint</vt:lpstr>
      <vt:lpstr>  Горнятковий півмісяць (серп)  </vt:lpstr>
      <vt:lpstr>Презентація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Alex Wirodov</dc:creator>
  <cp:lastModifiedBy>Микола Пилипенко</cp:lastModifiedBy>
  <cp:revision>64</cp:revision>
  <cp:lastPrinted>1998-09-22T11:44:18Z</cp:lastPrinted>
  <dcterms:created xsi:type="dcterms:W3CDTF">1998-09-21T10:58:52Z</dcterms:created>
  <dcterms:modified xsi:type="dcterms:W3CDTF">2019-10-27T11:56:53Z</dcterms:modified>
</cp:coreProperties>
</file>