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9"/>
  </p:notesMasterIdLst>
  <p:sldIdLst>
    <p:sldId id="513" r:id="rId2"/>
    <p:sldId id="256" r:id="rId3"/>
    <p:sldId id="284" r:id="rId4"/>
    <p:sldId id="258" r:id="rId5"/>
    <p:sldId id="288" r:id="rId6"/>
    <p:sldId id="259" r:id="rId7"/>
    <p:sldId id="334" r:id="rId8"/>
    <p:sldId id="260" r:id="rId9"/>
    <p:sldId id="277" r:id="rId10"/>
    <p:sldId id="292" r:id="rId11"/>
    <p:sldId id="289" r:id="rId12"/>
    <p:sldId id="291" r:id="rId13"/>
    <p:sldId id="290" r:id="rId14"/>
    <p:sldId id="275" r:id="rId15"/>
    <p:sldId id="276" r:id="rId16"/>
    <p:sldId id="278" r:id="rId17"/>
    <p:sldId id="261" r:id="rId18"/>
    <p:sldId id="298" r:id="rId19"/>
    <p:sldId id="299" r:id="rId20"/>
    <p:sldId id="279" r:id="rId21"/>
    <p:sldId id="293" r:id="rId22"/>
    <p:sldId id="294" r:id="rId23"/>
    <p:sldId id="295" r:id="rId24"/>
    <p:sldId id="262" r:id="rId25"/>
    <p:sldId id="272" r:id="rId26"/>
    <p:sldId id="296" r:id="rId27"/>
    <p:sldId id="274" r:id="rId28"/>
    <p:sldId id="297" r:id="rId29"/>
    <p:sldId id="413" r:id="rId30"/>
    <p:sldId id="300" r:id="rId31"/>
    <p:sldId id="302" r:id="rId32"/>
    <p:sldId id="301" r:id="rId33"/>
    <p:sldId id="303" r:id="rId34"/>
    <p:sldId id="263" r:id="rId35"/>
    <p:sldId id="264" r:id="rId36"/>
    <p:sldId id="270" r:id="rId37"/>
    <p:sldId id="305" r:id="rId38"/>
    <p:sldId id="280" r:id="rId39"/>
    <p:sldId id="265" r:id="rId40"/>
    <p:sldId id="268" r:id="rId41"/>
    <p:sldId id="269" r:id="rId42"/>
    <p:sldId id="271" r:id="rId43"/>
    <p:sldId id="281" r:id="rId44"/>
    <p:sldId id="434" r:id="rId45"/>
    <p:sldId id="477" r:id="rId46"/>
    <p:sldId id="476" r:id="rId47"/>
    <p:sldId id="503" r:id="rId48"/>
    <p:sldId id="440" r:id="rId49"/>
    <p:sldId id="431" r:id="rId50"/>
    <p:sldId id="333" r:id="rId51"/>
    <p:sldId id="329" r:id="rId52"/>
    <p:sldId id="335" r:id="rId53"/>
    <p:sldId id="512" r:id="rId54"/>
    <p:sldId id="511" r:id="rId55"/>
    <p:sldId id="428" r:id="rId56"/>
    <p:sldId id="430" r:id="rId57"/>
    <p:sldId id="487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Cru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0000"/>
    <a:srgbClr val="777777"/>
    <a:srgbClr val="EAEAEA"/>
    <a:srgbClr val="C0C0C0"/>
    <a:srgbClr val="FFFFFF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0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5A443B6-4E8C-4594-8429-378B076BD264}" type="slidenum">
              <a:rPr lang="en-US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74390-9398-4A83-A8F1-5C8AA3DEB293}" type="slidenum">
              <a:rPr lang="en-US"/>
              <a:pPr/>
              <a:t>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F2221-1222-4B87-A2FB-A22AAA3A543C}" type="slidenum">
              <a:rPr lang="en-US"/>
              <a:pPr/>
              <a:t>11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F2221-1222-4B87-A2FB-A22AAA3A543C}" type="slidenum">
              <a:rPr lang="en-US"/>
              <a:pPr/>
              <a:t>12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F2221-1222-4B87-A2FB-A22AAA3A543C}" type="slidenum">
              <a:rPr lang="en-US"/>
              <a:pPr/>
              <a:t>13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2C088-0749-493E-875F-E55B5AF6BAAB}" type="slidenum">
              <a:rPr lang="en-US"/>
              <a:pPr/>
              <a:t>14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3D8F8-DE10-4228-BE1F-F977B23533CE}" type="slidenum">
              <a:rPr lang="en-US"/>
              <a:pPr/>
              <a:t>15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68806-9895-4464-98D4-725C8D33C91D}" type="slidenum">
              <a:rPr lang="en-US"/>
              <a:pPr/>
              <a:t>16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E5C20-7CF6-45CE-9A58-2630C6EC1205}" type="slidenum">
              <a:rPr lang="en-US"/>
              <a:pPr/>
              <a:t>17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Empty Stomach: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7DA39-98EC-4AA0-8A7B-60E55D1B0478}" type="slidenum">
              <a:rPr lang="en-US"/>
              <a:pPr/>
              <a:t>18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7DA39-98EC-4AA0-8A7B-60E55D1B0478}" type="slidenum">
              <a:rPr lang="en-US"/>
              <a:pPr/>
              <a:t>19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17EB-41DB-4BEF-A457-B6FAE0949032}" type="slidenum">
              <a:rPr lang="en-US"/>
              <a:pPr/>
              <a:t>20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03069-C9BD-4454-AD3E-080BAADC6379}" type="slidenum">
              <a:rPr lang="en-US"/>
              <a:pPr/>
              <a:t>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17EB-41DB-4BEF-A457-B6FAE0949032}" type="slidenum">
              <a:rPr lang="en-US"/>
              <a:pPr/>
              <a:t>21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17EB-41DB-4BEF-A457-B6FAE0949032}" type="slidenum">
              <a:rPr lang="en-US"/>
              <a:pPr/>
              <a:t>22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17EB-41DB-4BEF-A457-B6FAE0949032}" type="slidenum">
              <a:rPr lang="en-US"/>
              <a:pPr/>
              <a:t>23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58FFB-FCE1-4F4A-A6AA-C2CBBC9A5A58}" type="slidenum">
              <a:rPr lang="en-US"/>
              <a:pPr/>
              <a:t>24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A95F9-BD27-4461-91B2-FFB2D48D7374}" type="slidenum">
              <a:rPr lang="en-US"/>
              <a:pPr/>
              <a:t>25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A95F9-BD27-4461-91B2-FFB2D48D7374}" type="slidenum">
              <a:rPr lang="en-US"/>
              <a:pPr/>
              <a:t>26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4647-C010-43C2-B3A3-775749DDA7AA}" type="slidenum">
              <a:rPr lang="en-US"/>
              <a:pPr/>
              <a:t>27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4647-C010-43C2-B3A3-775749DDA7AA}" type="slidenum">
              <a:rPr lang="en-US"/>
              <a:pPr/>
              <a:t>28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4647-C010-43C2-B3A3-775749DDA7AA}" type="slidenum">
              <a:rPr lang="en-US"/>
              <a:pPr/>
              <a:t>30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4647-C010-43C2-B3A3-775749DDA7AA}" type="slidenum">
              <a:rPr lang="en-US"/>
              <a:pPr/>
              <a:t>31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13C32-C344-4E45-A74E-09A97FBB2EF8}" type="slidenum">
              <a:rPr lang="en-US"/>
              <a:pPr/>
              <a:t>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4647-C010-43C2-B3A3-775749DDA7AA}" type="slidenum">
              <a:rPr lang="en-US"/>
              <a:pPr/>
              <a:t>32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44647-C010-43C2-B3A3-775749DDA7AA}" type="slidenum">
              <a:rPr lang="en-US"/>
              <a:pPr/>
              <a:t>33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D983CB-AAD4-4711-B56B-56F26C1A8463}" type="slidenum">
              <a:rPr lang="en-US"/>
              <a:pPr/>
              <a:t>34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6ADC8-C651-453B-8043-F02B65A948BB}" type="slidenum">
              <a:rPr lang="en-US"/>
              <a:pPr/>
              <a:t>35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2C4AF-C26C-4C8F-B2C3-896900DF4901}" type="slidenum">
              <a:rPr lang="en-US"/>
              <a:pPr/>
              <a:t>36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2C4AF-C26C-4C8F-B2C3-896900DF4901}" type="slidenum">
              <a:rPr lang="en-US"/>
              <a:pPr/>
              <a:t>37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50E089-F3AD-47E9-84B5-406BD2DEE424}" type="slidenum">
              <a:rPr lang="en-US"/>
              <a:pPr/>
              <a:t>38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09773-3F47-4818-88A4-8FCBFB8F8E9E}" type="slidenum">
              <a:rPr lang="en-US"/>
              <a:pPr/>
              <a:t>39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32C96-F830-4F98-A0F3-63B7FD49A873}" type="slidenum">
              <a:rPr lang="en-US"/>
              <a:pPr/>
              <a:t>40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B28AC-DB1C-4801-8916-A31CF12DCC68}" type="slidenum">
              <a:rPr lang="en-US"/>
              <a:pPr/>
              <a:t>41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13C32-C344-4E45-A74E-09A97FBB2EF8}" type="slidenum">
              <a:rPr lang="en-US"/>
              <a:pPr/>
              <a:t>5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95ADB-A412-4298-A5ED-4DCE624EBC75}" type="slidenum">
              <a:rPr lang="en-US"/>
              <a:pPr/>
              <a:t>42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5FF4D-5AE6-4CB8-8C11-8EA2440E483A}" type="slidenum">
              <a:rPr lang="en-US"/>
              <a:pPr/>
              <a:t>43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Бронхографія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Холангіохолеграфія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Холеграфія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Ретроградна </a:t>
            </a:r>
            <a:r>
              <a:rPr lang="uk-UA" dirty="0" err="1"/>
              <a:t>уроцистографія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Урографія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Уретроцистографія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443B6-4E8C-4594-8429-378B076BD26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715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Місце для зображення 1">
            <a:extLst>
              <a:ext uri="{FF2B5EF4-FFF2-40B4-BE49-F238E27FC236}">
                <a16:creationId xmlns:a16="http://schemas.microsoft.com/office/drawing/2014/main" id="{B4CCE508-245E-437A-998E-DCE6237BB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Місце для нотаток 2">
            <a:extLst>
              <a:ext uri="{FF2B5EF4-FFF2-40B4-BE49-F238E27FC236}">
                <a16:creationId xmlns:a16="http://schemas.microsoft.com/office/drawing/2014/main" id="{72D40B46-5125-4D7F-B622-D7B6B6528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uk-UA" altLang="uk-UA"/>
              <a:t>Апарат для контрастування судин -- ангіограф</a:t>
            </a:r>
          </a:p>
        </p:txBody>
      </p:sp>
      <p:sp>
        <p:nvSpPr>
          <p:cNvPr id="73732" name="Місце для номера слайда 3">
            <a:extLst>
              <a:ext uri="{FF2B5EF4-FFF2-40B4-BE49-F238E27FC236}">
                <a16:creationId xmlns:a16="http://schemas.microsoft.com/office/drawing/2014/main" id="{AA986707-A2AA-4D96-ABD4-6829D6464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4252DE-56E1-4933-8282-461D4028363E}" type="slidenum">
              <a:rPr lang="ru-RU" altLang="uk-UA" b="0" i="0" smtClean="0"/>
              <a:pPr/>
              <a:t>52</a:t>
            </a:fld>
            <a:endParaRPr lang="ru-RU" altLang="uk-UA" b="0" i="0"/>
          </a:p>
        </p:txBody>
      </p:sp>
    </p:spTree>
    <p:extLst>
      <p:ext uri="{BB962C8B-B14F-4D97-AF65-F5344CB8AC3E}">
        <p14:creationId xmlns:p14="http://schemas.microsoft.com/office/powerpoint/2010/main" val="2781903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8CE29-35AF-407D-9E8E-A207A824AE39}" type="slidenum">
              <a:rPr lang="en-US"/>
              <a:pPr/>
              <a:t>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Ангіографія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371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Ангіографія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12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Ангіографія </a:t>
            </a:r>
            <a:r>
              <a:rPr lang="uk-UA" sz="12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церебральная</a:t>
            </a:r>
            <a:endParaRPr lang="uk-UA" sz="12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Коронарографія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Лімфографія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48CD0-478F-4B51-BCF5-B469E7E802E6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Місце для зображення 1">
            <a:extLst>
              <a:ext uri="{FF2B5EF4-FFF2-40B4-BE49-F238E27FC236}">
                <a16:creationId xmlns:a16="http://schemas.microsoft.com/office/drawing/2014/main" id="{CE3A2947-F871-4599-8542-86B9F2FB5C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Місце для нотаток 2">
            <a:extLst>
              <a:ext uri="{FF2B5EF4-FFF2-40B4-BE49-F238E27FC236}">
                <a16:creationId xmlns:a16="http://schemas.microsoft.com/office/drawing/2014/main" id="{132C36D7-9FCC-48E7-91A2-C7BFA8107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uk-UA" altLang="uk-UA"/>
              <a:t>Засоби для штучного контрастування</a:t>
            </a:r>
          </a:p>
        </p:txBody>
      </p:sp>
      <p:sp>
        <p:nvSpPr>
          <p:cNvPr id="75780" name="Місце для номера слайда 3">
            <a:extLst>
              <a:ext uri="{FF2B5EF4-FFF2-40B4-BE49-F238E27FC236}">
                <a16:creationId xmlns:a16="http://schemas.microsoft.com/office/drawing/2014/main" id="{5F1479FB-073F-4FCE-B8F4-889258C30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69B32C-0CEB-48DB-A241-BD8A73D85EC5}" type="slidenum">
              <a:rPr lang="ru-RU" altLang="uk-UA" b="0" i="0" smtClean="0"/>
              <a:pPr/>
              <a:t>7</a:t>
            </a:fld>
            <a:endParaRPr lang="ru-RU" altLang="uk-UA" b="0" i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14DC4-001D-4DB4-9DB0-A5A836769358}" type="slidenum">
              <a:rPr lang="en-US"/>
              <a:pPr/>
              <a:t>8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F2221-1222-4B87-A2FB-A22AAA3A543C}" type="slidenum">
              <a:rPr lang="en-US"/>
              <a:pPr/>
              <a:t>9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Метод:</a:t>
            </a:r>
          </a:p>
          <a:p>
            <a:r>
              <a:rPr lang="uk-UA" dirty="0" err="1"/>
              <a:t>Флюороскопия</a:t>
            </a:r>
            <a:endParaRPr lang="uk-UA" dirty="0"/>
          </a:p>
          <a:p>
            <a:r>
              <a:rPr lang="uk-UA" dirty="0" err="1"/>
              <a:t>Рентгенография</a:t>
            </a:r>
            <a:r>
              <a:rPr lang="uk-UA" dirty="0"/>
              <a:t> (</a:t>
            </a:r>
            <a:r>
              <a:rPr lang="uk-UA" dirty="0" err="1"/>
              <a:t>прицельная</a:t>
            </a:r>
            <a:r>
              <a:rPr lang="uk-UA" dirty="0"/>
              <a:t>)</a:t>
            </a:r>
          </a:p>
          <a:p>
            <a:r>
              <a:rPr lang="uk-UA" b="1" dirty="0" err="1"/>
              <a:t>Положение</a:t>
            </a:r>
            <a:r>
              <a:rPr lang="uk-UA" b="1" dirty="0"/>
              <a:t> </a:t>
            </a:r>
            <a:r>
              <a:rPr lang="uk-UA" b="1" dirty="0" err="1"/>
              <a:t>больного</a:t>
            </a:r>
            <a:r>
              <a:rPr lang="uk-UA" b="1" dirty="0"/>
              <a:t>:</a:t>
            </a:r>
          </a:p>
          <a:p>
            <a:r>
              <a:rPr lang="uk-UA" b="1" dirty="0" err="1"/>
              <a:t>Стоя</a:t>
            </a:r>
            <a:endParaRPr lang="uk-UA" b="1" dirty="0"/>
          </a:p>
          <a:p>
            <a:r>
              <a:rPr lang="uk-UA" b="1" dirty="0" err="1"/>
              <a:t>Лежа</a:t>
            </a:r>
            <a:endParaRPr lang="uk-UA" b="1" dirty="0"/>
          </a:p>
          <a:p>
            <a:endParaRPr lang="uk-UA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F2221-1222-4B87-A2FB-A22AAA3A543C}" type="slidenum">
              <a:rPr lang="en-US"/>
              <a:pPr/>
              <a:t>10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529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kumimoji="1" lang="uk-UA" sz="2400">
                <a:latin typeface="Times New Roman" charset="0"/>
              </a:endParaRPr>
            </a:p>
          </p:txBody>
        </p:sp>
        <p:sp>
          <p:nvSpPr>
            <p:cNvPr id="55300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kumimoji="1" lang="uk-UA" sz="2400">
                <a:latin typeface="Times New Roman" charset="0"/>
              </a:endParaRPr>
            </a:p>
          </p:txBody>
        </p:sp>
      </p:grp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5530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530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55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305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5306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9ABE2CFF-337F-4E40-AC17-1BB4CBB010D2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55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4F488-A41C-406D-8587-C0EB0D4B7317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3A8D5-FAE8-4013-9980-174181340A3A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1878F-F115-4208-BB99-B7573EC9A63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582F2-8464-4A7B-B8AF-01C41AFD97D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12E2F-CEB4-4A21-A656-67EEE8FBB7D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09C9C-D421-4D48-B51D-16157E609573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E0545-7970-4D33-BD56-87B7CD002420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3E798-B29B-48FF-B56F-90B5370E4C12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AAD92-DD7A-45DF-9632-A9AB1090C11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05642-E029-421B-930C-AFE39F6D065D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5427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54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54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uk-UA"/>
              </a:p>
            </p:txBody>
          </p:sp>
        </p:grpSp>
        <p:grpSp>
          <p:nvGrpSpPr>
            <p:cNvPr id="54278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54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54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uk-UA"/>
              </a:p>
            </p:txBody>
          </p:sp>
        </p:grpSp>
      </p:grpSp>
      <p:sp>
        <p:nvSpPr>
          <p:cNvPr id="5428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54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54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fld id="{DE792C36-FCB1-4FAF-AF0A-34A833E46F64}" type="slidenum">
              <a:rPr lang="en-US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 descr="Зображення, що містить будівля, надворі, дорога, місто&#10;&#10;Автоматично згенерований опис">
            <a:extLst>
              <a:ext uri="{FF2B5EF4-FFF2-40B4-BE49-F238E27FC236}">
                <a16:creationId xmlns:a16="http://schemas.microsoft.com/office/drawing/2014/main" id="{3108211B-C293-411B-9E8C-5629CE98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0803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 descr="Гло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08" y="706647"/>
            <a:ext cx="3563792" cy="5625861"/>
          </a:xfrm>
          <a:prstGeom prst="rect">
            <a:avLst/>
          </a:prstGeom>
        </p:spPr>
      </p:pic>
      <p:pic>
        <p:nvPicPr>
          <p:cNvPr id="5" name="Picture 4" descr="Глотка Сх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35" y="811742"/>
            <a:ext cx="3813165" cy="55255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088" y="762000"/>
            <a:ext cx="4066936" cy="550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85800"/>
            <a:ext cx="4038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28600"/>
            <a:ext cx="5029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727" y="1108896"/>
            <a:ext cx="8215273" cy="5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8534400" cy="512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533400"/>
            <a:ext cx="76962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8524" y="762000"/>
            <a:ext cx="7876826" cy="597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Дослідження</a:t>
            </a:r>
            <a:r>
              <a:rPr lang="ru-RU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шлунка</a:t>
            </a:r>
            <a:endParaRPr lang="en-US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7391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dirty="0" err="1"/>
              <a:t>Показання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ru-RU" sz="1800" dirty="0" err="1"/>
              <a:t>Підозра</a:t>
            </a:r>
            <a:r>
              <a:rPr lang="ru-RU" sz="1800" dirty="0"/>
              <a:t> </a:t>
            </a:r>
            <a:r>
              <a:rPr lang="ru-RU" sz="1800" dirty="0" err="1"/>
              <a:t>захворювання</a:t>
            </a:r>
            <a:r>
              <a:rPr lang="ru-RU" sz="1800" dirty="0"/>
              <a:t> </a:t>
            </a:r>
            <a:r>
              <a:rPr lang="ru-RU" sz="1800" dirty="0" err="1"/>
              <a:t>щлунка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ru-RU" sz="1800" dirty="0" err="1"/>
              <a:t>Локалізація</a:t>
            </a:r>
            <a:r>
              <a:rPr lang="ru-RU" sz="1800" dirty="0"/>
              <a:t> </a:t>
            </a:r>
            <a:r>
              <a:rPr lang="ru-RU" sz="1800" dirty="0" err="1"/>
              <a:t>шлунка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ru-RU" sz="1800" dirty="0" err="1"/>
              <a:t>Евакуація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шлунка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ru-RU" sz="2400" b="1" dirty="0"/>
              <a:t>Процедура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ru-RU" sz="1800" dirty="0" err="1"/>
              <a:t>Подвійне</a:t>
            </a:r>
            <a:r>
              <a:rPr lang="ru-RU" sz="1800" dirty="0"/>
              <a:t> </a:t>
            </a:r>
            <a:r>
              <a:rPr lang="ru-RU" sz="1800" dirty="0" err="1"/>
              <a:t>контрастування</a:t>
            </a:r>
            <a:r>
              <a:rPr lang="ru-RU" sz="1800" dirty="0"/>
              <a:t> </a:t>
            </a:r>
            <a:r>
              <a:rPr lang="en-US" sz="1800" dirty="0"/>
              <a:t>(</a:t>
            </a:r>
            <a:r>
              <a:rPr lang="ru-RU" sz="1800" dirty="0" err="1"/>
              <a:t>барій</a:t>
            </a:r>
            <a:r>
              <a:rPr lang="en-US" sz="1800" dirty="0"/>
              <a:t> + </a:t>
            </a:r>
            <a:r>
              <a:rPr lang="ru-RU" sz="1800" dirty="0"/>
              <a:t>газ</a:t>
            </a:r>
            <a:r>
              <a:rPr lang="en-US" sz="1800" dirty="0"/>
              <a:t>)</a:t>
            </a:r>
          </a:p>
          <a:p>
            <a:pPr lvl="2">
              <a:lnSpc>
                <a:spcPct val="90000"/>
              </a:lnSpc>
            </a:pPr>
            <a:r>
              <a:rPr lang="ru-RU" sz="1800" dirty="0" err="1"/>
              <a:t>зміни</a:t>
            </a:r>
            <a:r>
              <a:rPr lang="ru-RU" sz="1800" dirty="0"/>
              <a:t> </a:t>
            </a:r>
            <a:r>
              <a:rPr lang="ru-RU" sz="1800" dirty="0" err="1"/>
              <a:t>слизової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ru-RU" sz="1800" dirty="0" err="1"/>
              <a:t>Просте</a:t>
            </a:r>
            <a:r>
              <a:rPr lang="ru-RU" sz="1800" dirty="0"/>
              <a:t> </a:t>
            </a:r>
            <a:r>
              <a:rPr lang="ru-RU" sz="1800" dirty="0" err="1"/>
              <a:t>контрастування</a:t>
            </a:r>
            <a:r>
              <a:rPr lang="en-US" sz="1800" dirty="0"/>
              <a:t> (</a:t>
            </a:r>
            <a:r>
              <a:rPr lang="ru-RU" sz="1800" dirty="0" err="1"/>
              <a:t>барій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газ)</a:t>
            </a:r>
          </a:p>
          <a:p>
            <a:pPr lvl="1">
              <a:lnSpc>
                <a:spcPct val="90000"/>
              </a:lnSpc>
            </a:pPr>
            <a:r>
              <a:rPr lang="ru-RU" sz="1600" dirty="0" err="1"/>
              <a:t>Барій</a:t>
            </a:r>
            <a:r>
              <a:rPr lang="ru-RU" sz="1600" dirty="0"/>
              <a:t> для </a:t>
            </a:r>
            <a:r>
              <a:rPr lang="ru-RU" sz="1600" dirty="0" err="1"/>
              <a:t>оцінки</a:t>
            </a:r>
            <a:r>
              <a:rPr lang="ru-RU" sz="1600" dirty="0"/>
              <a:t> перистальтики </a:t>
            </a:r>
            <a:r>
              <a:rPr lang="ru-RU" sz="1600" dirty="0" err="1"/>
              <a:t>стінок</a:t>
            </a:r>
            <a:endParaRPr lang="ru-RU" sz="1600" dirty="0"/>
          </a:p>
          <a:p>
            <a:pPr lvl="1">
              <a:lnSpc>
                <a:spcPct val="90000"/>
              </a:lnSpc>
            </a:pPr>
            <a:r>
              <a:rPr lang="ru-RU" sz="1600" dirty="0" err="1"/>
              <a:t>Повітря</a:t>
            </a:r>
            <a:r>
              <a:rPr lang="ru-RU" sz="1600" dirty="0"/>
              <a:t> - </a:t>
            </a:r>
            <a:r>
              <a:rPr lang="ru-RU" sz="1600" dirty="0" err="1"/>
              <a:t>пошук</a:t>
            </a:r>
            <a:r>
              <a:rPr lang="ru-RU" sz="1600" dirty="0"/>
              <a:t> </a:t>
            </a:r>
            <a:r>
              <a:rPr lang="ru-RU" sz="1600" dirty="0" err="1"/>
              <a:t>стороннього</a:t>
            </a:r>
            <a:r>
              <a:rPr lang="ru-RU" sz="1600" dirty="0"/>
              <a:t> </a:t>
            </a:r>
            <a:r>
              <a:rPr lang="ru-RU" sz="1600" dirty="0" err="1"/>
              <a:t>тіла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ru-RU" sz="2400" b="1" dirty="0" err="1"/>
              <a:t>Що</a:t>
            </a:r>
            <a:r>
              <a:rPr lang="ru-RU" sz="2400" b="1" dirty="0"/>
              <a:t>  </a:t>
            </a:r>
            <a:r>
              <a:rPr lang="ru-RU" sz="2400" b="1" dirty="0" err="1"/>
              <a:t>оцінювати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ru-RU" sz="1800" dirty="0"/>
              <a:t>Форма, </a:t>
            </a:r>
            <a:r>
              <a:rPr lang="ru-RU" sz="1800" dirty="0" err="1"/>
              <a:t>розмір</a:t>
            </a:r>
            <a:r>
              <a:rPr lang="ru-RU" sz="1800" dirty="0"/>
              <a:t>, </a:t>
            </a:r>
            <a:r>
              <a:rPr lang="ru-RU" sz="1800" dirty="0" err="1"/>
              <a:t>положення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ru-RU" sz="1800" dirty="0"/>
              <a:t>Складки </a:t>
            </a:r>
            <a:r>
              <a:rPr lang="ru-RU" sz="1800" dirty="0" err="1"/>
              <a:t>слизової</a:t>
            </a:r>
            <a:r>
              <a:rPr lang="ru-RU" sz="1800" dirty="0"/>
              <a:t>: ширина, </a:t>
            </a:r>
            <a:r>
              <a:rPr lang="ru-RU" sz="1800" dirty="0" err="1"/>
              <a:t>розриви</a:t>
            </a:r>
            <a:r>
              <a:rPr lang="ru-RU" sz="1800" dirty="0"/>
              <a:t>, форма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ru-RU" sz="1800" dirty="0" err="1"/>
              <a:t>Евакуація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шлунка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43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5248"/>
            <a:ext cx="6248400" cy="63675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09600"/>
            <a:ext cx="55625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905000"/>
          </a:xfrm>
        </p:spPr>
        <p:txBody>
          <a:bodyPr/>
          <a:lstStyle/>
          <a:p>
            <a:pPr algn="l"/>
            <a:r>
              <a:rPr lang="ru-RU" dirty="0" err="1"/>
              <a:t>Контрастні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в </a:t>
            </a:r>
            <a:r>
              <a:rPr lang="ru-RU" dirty="0" err="1"/>
              <a:t>рентгенології</a:t>
            </a:r>
            <a:br>
              <a:rPr lang="en-US" sz="3200" dirty="0"/>
            </a:br>
            <a:br>
              <a:rPr lang="en-US" dirty="0"/>
            </a:br>
            <a:r>
              <a:rPr lang="ru-RU" sz="2800" dirty="0" err="1"/>
              <a:t>Базові</a:t>
            </a:r>
            <a:r>
              <a:rPr lang="ru-RU" sz="2800" dirty="0"/>
              <a:t> </a:t>
            </a:r>
            <a:r>
              <a:rPr lang="ru-RU" sz="2800" dirty="0" err="1"/>
              <a:t>принципи</a:t>
            </a:r>
            <a:endParaRPr lang="en-US" sz="280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38200"/>
            <a:ext cx="6858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33600" y="533400"/>
            <a:ext cx="5410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57200"/>
            <a:ext cx="6324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9313" y="1181100"/>
            <a:ext cx="866537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924800" cy="1143000"/>
          </a:xfrm>
        </p:spPr>
        <p:txBody>
          <a:bodyPr/>
          <a:lstStyle/>
          <a:p>
            <a:r>
              <a:rPr lang="uk-UA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Дослідження кишечнику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uk-UA" sz="2400" b="1" dirty="0"/>
              <a:t>Показання</a:t>
            </a:r>
            <a:endParaRPr lang="en-US" sz="2400" b="1" dirty="0"/>
          </a:p>
          <a:p>
            <a:pPr lvl="1">
              <a:lnSpc>
                <a:spcPct val="80000"/>
              </a:lnSpc>
            </a:pPr>
            <a:r>
              <a:rPr lang="uk-UA" sz="2000" dirty="0"/>
              <a:t>Морфологія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uk-UA" sz="2000" dirty="0"/>
              <a:t>Підозра захворювання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uk-UA" sz="2000" dirty="0"/>
              <a:t>Діагностика обструкцій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uk-UA" sz="2400" b="1" dirty="0"/>
              <a:t>Попередження</a:t>
            </a:r>
            <a:endParaRPr lang="en-US" sz="2400" b="1" dirty="0"/>
          </a:p>
          <a:p>
            <a:pPr lvl="1">
              <a:lnSpc>
                <a:spcPct val="80000"/>
              </a:lnSpc>
            </a:pPr>
            <a:r>
              <a:rPr lang="uk-UA" sz="2000" dirty="0"/>
              <a:t>Якщо є підозра </a:t>
            </a:r>
            <a:r>
              <a:rPr lang="uk-UA" sz="2000" dirty="0" err="1"/>
              <a:t>разриву</a:t>
            </a:r>
            <a:r>
              <a:rPr lang="uk-UA" sz="2000" dirty="0"/>
              <a:t>, барій замінити йодованим засобом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оглядати</a:t>
            </a:r>
            <a:endParaRPr lang="en-US" sz="2400" b="1" dirty="0"/>
          </a:p>
          <a:p>
            <a:pPr lvl="1">
              <a:lnSpc>
                <a:spcPct val="80000"/>
              </a:lnSpc>
            </a:pPr>
            <a:r>
              <a:rPr lang="ru-RU" sz="2000" dirty="0" err="1"/>
              <a:t>Просвіток</a:t>
            </a:r>
            <a:r>
              <a:rPr lang="ru-RU" sz="2000" dirty="0"/>
              <a:t> 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ru-RU" sz="2000" dirty="0" err="1"/>
              <a:t>Слизова</a:t>
            </a:r>
            <a:endParaRPr lang="ru-RU" sz="2000" dirty="0"/>
          </a:p>
          <a:p>
            <a:pPr lvl="1">
              <a:lnSpc>
                <a:spcPct val="80000"/>
              </a:lnSpc>
            </a:pPr>
            <a:r>
              <a:rPr lang="ru-RU" sz="2000" dirty="0" err="1"/>
              <a:t>Регулярність</a:t>
            </a:r>
            <a:endParaRPr lang="ru-RU" sz="2000" dirty="0"/>
          </a:p>
          <a:p>
            <a:pPr lvl="1">
              <a:lnSpc>
                <a:spcPct val="80000"/>
              </a:lnSpc>
              <a:buNone/>
            </a:pPr>
            <a:r>
              <a:rPr lang="ru-RU" sz="2000" dirty="0"/>
              <a:t>	</a:t>
            </a:r>
            <a:endParaRPr lang="en-US" sz="20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49" y="1143000"/>
            <a:ext cx="4351951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772104"/>
            <a:ext cx="3810000" cy="552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3969157" cy="39497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0"/>
            <a:ext cx="5715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11114"/>
            <a:ext cx="4724400" cy="644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399"/>
            <a:ext cx="6546851" cy="65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1021_F1">
            <a:extLst>
              <a:ext uri="{FF2B5EF4-FFF2-40B4-BE49-F238E27FC236}">
                <a16:creationId xmlns:a16="http://schemas.microsoft.com/office/drawing/2014/main" id="{7BEB1FAE-426E-49A8-A89A-DC52CA1E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0"/>
            <a:ext cx="4487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D7'25">
            <a:extLst>
              <a:ext uri="{FF2B5EF4-FFF2-40B4-BE49-F238E27FC236}">
                <a16:creationId xmlns:a16="http://schemas.microsoft.com/office/drawing/2014/main" id="{BCC45681-7041-4347-A57E-D42F8687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98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f3_1"/>
          <p:cNvPicPr>
            <a:picLocks noChangeAspect="1" noChangeArrowheads="1"/>
          </p:cNvPicPr>
          <p:nvPr/>
        </p:nvPicPr>
        <p:blipFill>
          <a:blip r:embed="rId3">
            <a:lum bright="24000" contrast="42000"/>
            <a:grayscl/>
          </a:blip>
          <a:srcRect/>
          <a:stretch>
            <a:fillRect/>
          </a:stretch>
        </p:blipFill>
        <p:spPr bwMode="auto">
          <a:xfrm>
            <a:off x="152400" y="152400"/>
            <a:ext cx="8915400" cy="6686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82296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66700"/>
            <a:ext cx="4267199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9115" y="282575"/>
            <a:ext cx="4794885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 descr="0044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3810000" cy="3971636"/>
          </a:xfrm>
          <a:prstGeom prst="rect">
            <a:avLst/>
          </a:prstGeom>
        </p:spPr>
      </p:pic>
      <p:pic>
        <p:nvPicPr>
          <p:cNvPr id="5" name="Picture 4" descr="0045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4648200" y="1514764"/>
            <a:ext cx="3962400" cy="39716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533400"/>
            <a:ext cx="62484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7924800" cy="1143000"/>
          </a:xfrm>
        </p:spPr>
        <p:txBody>
          <a:bodyPr/>
          <a:lstStyle/>
          <a:p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Сечовий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тракт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8229600" cy="3962400"/>
          </a:xfrm>
        </p:spPr>
        <p:txBody>
          <a:bodyPr/>
          <a:lstStyle/>
          <a:p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Екскреторна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урографія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Внутрівенна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пієлографія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Внутривенна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урографія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ru-RU" sz="2000" b="1" dirty="0" err="1"/>
              <a:t>Показання</a:t>
            </a:r>
            <a:endParaRPr lang="en-US" sz="2000" b="1" dirty="0"/>
          </a:p>
          <a:p>
            <a:pPr lvl="2"/>
            <a:r>
              <a:rPr lang="ru-RU" sz="1800" dirty="0" err="1"/>
              <a:t>Оцінка</a:t>
            </a:r>
            <a:r>
              <a:rPr lang="ru-RU" sz="1800" dirty="0"/>
              <a:t> </a:t>
            </a:r>
            <a:r>
              <a:rPr lang="ru-RU" sz="1800" dirty="0" err="1"/>
              <a:t>морфології</a:t>
            </a:r>
            <a:r>
              <a:rPr lang="ru-RU" sz="1800" dirty="0"/>
              <a:t> тракта</a:t>
            </a:r>
            <a:r>
              <a:rPr lang="en-US" sz="1800" dirty="0"/>
              <a:t>.</a:t>
            </a:r>
          </a:p>
          <a:p>
            <a:pPr lvl="2"/>
            <a:r>
              <a:rPr lang="ru-RU" sz="1800" dirty="0" err="1"/>
              <a:t>Підозра</a:t>
            </a:r>
            <a:r>
              <a:rPr lang="ru-RU" sz="1800" dirty="0"/>
              <a:t> </a:t>
            </a:r>
            <a:r>
              <a:rPr lang="ru-RU" sz="1800" dirty="0" err="1"/>
              <a:t>захворювання</a:t>
            </a:r>
            <a:endParaRPr lang="en-US" sz="1800" dirty="0"/>
          </a:p>
          <a:p>
            <a:pPr lvl="2"/>
            <a:r>
              <a:rPr lang="ru-RU" sz="1800" dirty="0" err="1"/>
              <a:t>Ущільнення</a:t>
            </a:r>
            <a:r>
              <a:rPr lang="ru-RU" sz="1800" dirty="0"/>
              <a:t> (</a:t>
            </a:r>
            <a:r>
              <a:rPr lang="ru-RU" sz="1800" dirty="0" err="1"/>
              <a:t>затемнення</a:t>
            </a:r>
            <a:r>
              <a:rPr lang="ru-RU" sz="1800" dirty="0"/>
              <a:t>) в </a:t>
            </a:r>
            <a:r>
              <a:rPr lang="ru-RU" sz="1800" dirty="0" err="1"/>
              <a:t>заочеревеному</a:t>
            </a:r>
            <a:r>
              <a:rPr lang="ru-RU" sz="1800" dirty="0"/>
              <a:t> </a:t>
            </a:r>
            <a:r>
              <a:rPr lang="ru-RU" sz="1800" dirty="0" err="1"/>
              <a:t>просторі</a:t>
            </a:r>
            <a:endParaRPr lang="en-US" sz="1800" dirty="0"/>
          </a:p>
          <a:p>
            <a:pPr lvl="2"/>
            <a:r>
              <a:rPr lang="ru-RU" sz="1800" dirty="0" err="1"/>
              <a:t>Оцінка</a:t>
            </a:r>
            <a:r>
              <a:rPr lang="ru-RU" sz="1800" dirty="0"/>
              <a:t> </a:t>
            </a:r>
            <a:r>
              <a:rPr lang="ru-RU" sz="1800" dirty="0" err="1"/>
              <a:t>функції</a:t>
            </a:r>
            <a:r>
              <a:rPr lang="ru-RU" sz="1800" dirty="0"/>
              <a:t> </a:t>
            </a:r>
            <a:r>
              <a:rPr lang="ru-RU" sz="1800" dirty="0" err="1"/>
              <a:t>нирок</a:t>
            </a:r>
            <a:endParaRPr lang="en-US" sz="1800" dirty="0"/>
          </a:p>
          <a:p>
            <a:pPr lvl="1"/>
            <a:r>
              <a:rPr lang="ru-RU" sz="2000" b="1" dirty="0"/>
              <a:t>Процедура </a:t>
            </a:r>
            <a:endParaRPr lang="en-US" sz="2000" b="1" dirty="0"/>
          </a:p>
          <a:p>
            <a:pPr lvl="2"/>
            <a:r>
              <a:rPr lang="ru-RU" sz="1800" dirty="0" err="1"/>
              <a:t>Необхідна</a:t>
            </a:r>
            <a:r>
              <a:rPr lang="ru-RU" sz="1800" dirty="0"/>
              <a:t> </a:t>
            </a:r>
            <a:r>
              <a:rPr lang="ru-RU" sz="1800" dirty="0" err="1"/>
              <a:t>підготовка</a:t>
            </a:r>
            <a:r>
              <a:rPr lang="ru-RU" sz="1800" dirty="0"/>
              <a:t> </a:t>
            </a:r>
            <a:r>
              <a:rPr lang="en-US" sz="1800" dirty="0"/>
              <a:t>(24 </a:t>
            </a:r>
            <a:r>
              <a:rPr lang="ru-RU" sz="1800" dirty="0"/>
              <a:t>г</a:t>
            </a:r>
            <a:r>
              <a:rPr lang="en-US" sz="1800" dirty="0"/>
              <a:t> </a:t>
            </a:r>
            <a:r>
              <a:rPr lang="ru-RU" sz="1800" dirty="0"/>
              <a:t>поститься</a:t>
            </a:r>
            <a:r>
              <a:rPr lang="en-US" sz="1800" dirty="0"/>
              <a:t>; </a:t>
            </a:r>
            <a:r>
              <a:rPr lang="ru-RU" sz="1800" dirty="0" err="1"/>
              <a:t>клізма</a:t>
            </a:r>
            <a:r>
              <a:rPr lang="en-US" sz="1800" dirty="0"/>
              <a:t>)</a:t>
            </a:r>
          </a:p>
          <a:p>
            <a:pPr lvl="2"/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/>
              <a:t>дози</a:t>
            </a:r>
            <a:endParaRPr lang="en-US" dirty="0"/>
          </a:p>
          <a:p>
            <a:pPr lvl="2"/>
            <a:r>
              <a:rPr lang="ru-RU" dirty="0" err="1"/>
              <a:t>Знімки</a:t>
            </a:r>
            <a:endParaRPr 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продовження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7693025" cy="42672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ru-RU" sz="2800" b="1" dirty="0" err="1"/>
              <a:t>Інтерпретація</a:t>
            </a:r>
            <a:endParaRPr lang="en-US" sz="2800" b="1" dirty="0"/>
          </a:p>
          <a:p>
            <a:pPr lvl="2">
              <a:lnSpc>
                <a:spcPct val="90000"/>
              </a:lnSpc>
            </a:pPr>
            <a:r>
              <a:rPr lang="ru-RU" b="1" dirty="0" err="1"/>
              <a:t>Судинна</a:t>
            </a:r>
            <a:r>
              <a:rPr lang="ru-RU" b="1" dirty="0"/>
              <a:t> фаза</a:t>
            </a:r>
            <a:endParaRPr lang="en-US" b="1" dirty="0"/>
          </a:p>
          <a:p>
            <a:pPr lvl="3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/>
              <a:t>5 – 10 s</a:t>
            </a:r>
          </a:p>
          <a:p>
            <a:pPr lvl="2">
              <a:lnSpc>
                <a:spcPct val="90000"/>
              </a:lnSpc>
            </a:pPr>
            <a:r>
              <a:rPr lang="ru-RU" b="1" dirty="0" err="1"/>
              <a:t>Нефрографічна</a:t>
            </a:r>
            <a:r>
              <a:rPr lang="ru-RU" b="1" dirty="0"/>
              <a:t> фаза</a:t>
            </a:r>
            <a:endParaRPr lang="en-US" b="1" dirty="0"/>
          </a:p>
          <a:p>
            <a:pPr lvl="3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1 – 2 min</a:t>
            </a:r>
          </a:p>
          <a:p>
            <a:pPr lvl="3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err="1"/>
              <a:t>Абнормальні</a:t>
            </a:r>
            <a:r>
              <a:rPr lang="en-US" dirty="0"/>
              <a:t> </a:t>
            </a:r>
            <a:r>
              <a:rPr lang="uk-UA" dirty="0" err="1"/>
              <a:t>патерни</a:t>
            </a:r>
            <a:r>
              <a:rPr lang="en-US" dirty="0"/>
              <a:t>: </a:t>
            </a:r>
          </a:p>
          <a:p>
            <a:pPr lvl="4">
              <a:lnSpc>
                <a:spcPct val="90000"/>
              </a:lnSpc>
              <a:buNone/>
            </a:pPr>
            <a:endParaRPr lang="en-US" dirty="0"/>
          </a:p>
          <a:p>
            <a:pPr lvl="2">
              <a:lnSpc>
                <a:spcPct val="90000"/>
              </a:lnSpc>
            </a:pPr>
            <a:r>
              <a:rPr lang="uk-UA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Пієлографічна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фаза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066800"/>
            <a:ext cx="6857999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449074"/>
            <a:ext cx="5333999" cy="595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8612" name="Picture 4" descr="f6_16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6000" contrast="-18000"/>
            <a:grayscl/>
          </a:blip>
          <a:srcRect/>
          <a:stretch>
            <a:fillRect/>
          </a:stretch>
        </p:blipFill>
        <p:spPr>
          <a:xfrm>
            <a:off x="609600" y="533400"/>
            <a:ext cx="7696200" cy="5772150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8229600" cy="990600"/>
          </a:xfrm>
        </p:spPr>
        <p:txBody>
          <a:bodyPr/>
          <a:lstStyle/>
          <a:p>
            <a:r>
              <a:rPr lang="ru-RU" sz="4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Цистографія</a:t>
            </a:r>
            <a:endParaRPr lang="en-US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467600" cy="4419600"/>
          </a:xfrm>
        </p:spPr>
        <p:txBody>
          <a:bodyPr/>
          <a:lstStyle/>
          <a:p>
            <a:r>
              <a:rPr lang="ru-RU" sz="2000" b="1" dirty="0" err="1"/>
              <a:t>Показання</a:t>
            </a:r>
            <a:r>
              <a:rPr lang="ru-RU" sz="2000" b="1" dirty="0"/>
              <a:t> </a:t>
            </a:r>
            <a:endParaRPr lang="en-US" sz="2000" b="1" dirty="0"/>
          </a:p>
          <a:p>
            <a:pPr lvl="1"/>
            <a:r>
              <a:rPr lang="ru-RU" sz="1600" dirty="0" err="1"/>
              <a:t>Підозра</a:t>
            </a:r>
            <a:r>
              <a:rPr lang="ru-RU" sz="1600" dirty="0"/>
              <a:t> </a:t>
            </a:r>
            <a:r>
              <a:rPr lang="ru-RU" sz="1600" dirty="0" err="1"/>
              <a:t>захворювання</a:t>
            </a:r>
            <a:r>
              <a:rPr lang="ru-RU" sz="1600" dirty="0"/>
              <a:t> </a:t>
            </a:r>
            <a:r>
              <a:rPr lang="ru-RU" sz="1600" dirty="0" err="1"/>
              <a:t>сечового</a:t>
            </a:r>
            <a:r>
              <a:rPr lang="ru-RU" sz="1600" dirty="0"/>
              <a:t> </a:t>
            </a:r>
            <a:r>
              <a:rPr lang="ru-RU" sz="1600" dirty="0" err="1"/>
              <a:t>міхура</a:t>
            </a:r>
            <a:endParaRPr lang="en-US" sz="1600" dirty="0"/>
          </a:p>
          <a:p>
            <a:pPr lvl="1"/>
            <a:r>
              <a:rPr lang="ru-RU" sz="1600" dirty="0"/>
              <a:t>Травма </a:t>
            </a:r>
            <a:endParaRPr lang="en-US" sz="1600" dirty="0"/>
          </a:p>
          <a:p>
            <a:pPr lvl="1"/>
            <a:r>
              <a:rPr lang="ru-RU" sz="1600" dirty="0" err="1"/>
              <a:t>Дизурія</a:t>
            </a:r>
            <a:r>
              <a:rPr lang="ru-RU" sz="1600" dirty="0"/>
              <a:t>, </a:t>
            </a:r>
            <a:r>
              <a:rPr lang="ru-RU" sz="1600" dirty="0" err="1"/>
              <a:t>гематурія</a:t>
            </a:r>
            <a:endParaRPr lang="en-US" sz="1600" dirty="0"/>
          </a:p>
          <a:p>
            <a:pPr lvl="1"/>
            <a:r>
              <a:rPr lang="ru-RU" sz="1600" dirty="0" err="1"/>
              <a:t>Аномалії</a:t>
            </a:r>
            <a:endParaRPr lang="en-US" sz="1600" dirty="0"/>
          </a:p>
          <a:p>
            <a:r>
              <a:rPr lang="ru-RU" sz="2000" b="1" dirty="0"/>
              <a:t>Процедура</a:t>
            </a:r>
            <a:endParaRPr lang="en-US" sz="2000" b="1" dirty="0"/>
          </a:p>
          <a:p>
            <a:pPr lvl="1"/>
            <a:r>
              <a:rPr lang="en-US" sz="1600" dirty="0"/>
              <a:t>24 </a:t>
            </a:r>
            <a:r>
              <a:rPr lang="ru-RU" sz="1600" dirty="0"/>
              <a:t>голод</a:t>
            </a:r>
            <a:r>
              <a:rPr lang="en-US" sz="1600" dirty="0"/>
              <a:t> </a:t>
            </a:r>
            <a:r>
              <a:rPr lang="ru-RU" sz="1600" dirty="0" err="1"/>
              <a:t>клізма</a:t>
            </a:r>
            <a:endParaRPr lang="en-US" sz="1600" dirty="0"/>
          </a:p>
          <a:p>
            <a:pPr lvl="1"/>
            <a:r>
              <a:rPr lang="ru-RU" sz="1600" dirty="0" err="1"/>
              <a:t>Пустий</a:t>
            </a:r>
            <a:r>
              <a:rPr lang="ru-RU" sz="1600" dirty="0"/>
              <a:t> </a:t>
            </a:r>
            <a:r>
              <a:rPr lang="ru-RU" sz="1600" dirty="0" err="1"/>
              <a:t>сечовий</a:t>
            </a:r>
            <a:r>
              <a:rPr lang="ru-RU" sz="1600" dirty="0"/>
              <a:t> </a:t>
            </a:r>
            <a:r>
              <a:rPr lang="ru-RU" sz="1600" dirty="0" err="1"/>
              <a:t>міхур</a:t>
            </a:r>
            <a:endParaRPr lang="en-US" sz="1600" dirty="0"/>
          </a:p>
          <a:p>
            <a:pPr lvl="1"/>
            <a:r>
              <a:rPr lang="ru-RU" sz="1600" dirty="0"/>
              <a:t>4 </a:t>
            </a:r>
            <a:r>
              <a:rPr lang="ru-RU" sz="1600" dirty="0" err="1"/>
              <a:t>знімка</a:t>
            </a:r>
            <a:endParaRPr lang="en-US" sz="1600" dirty="0"/>
          </a:p>
          <a:p>
            <a:pPr lvl="1"/>
            <a:r>
              <a:rPr lang="ru-RU" sz="1600" dirty="0" err="1"/>
              <a:t>Позитивне</a:t>
            </a:r>
            <a:r>
              <a:rPr lang="ru-RU" sz="1600" dirty="0"/>
              <a:t> </a:t>
            </a:r>
            <a:r>
              <a:rPr lang="ru-RU" sz="1600" dirty="0" err="1"/>
              <a:t>контрастування</a:t>
            </a:r>
            <a:endParaRPr lang="en-US" sz="1600" dirty="0"/>
          </a:p>
          <a:p>
            <a:pPr lvl="1"/>
            <a:r>
              <a:rPr lang="ru-RU" sz="1600" dirty="0" err="1"/>
              <a:t>Подвійне</a:t>
            </a:r>
            <a:r>
              <a:rPr lang="ru-RU" sz="1600" dirty="0"/>
              <a:t> </a:t>
            </a:r>
            <a:r>
              <a:rPr lang="ru-RU" sz="1600" dirty="0" err="1"/>
              <a:t>контрастування</a:t>
            </a:r>
            <a:endParaRPr lang="en-US" sz="1600" dirty="0"/>
          </a:p>
          <a:p>
            <a:pPr lvl="1"/>
            <a:r>
              <a:rPr lang="ru-RU" sz="1600" dirty="0" err="1"/>
              <a:t>Негативне</a:t>
            </a:r>
            <a:r>
              <a:rPr lang="ru-RU" sz="1600" dirty="0"/>
              <a:t> </a:t>
            </a:r>
            <a:r>
              <a:rPr lang="ru-RU" sz="1600" dirty="0" err="1"/>
              <a:t>контрастування</a:t>
            </a:r>
            <a:endParaRPr lang="en-US" sz="1600" dirty="0"/>
          </a:p>
          <a:p>
            <a:pPr lvl="1">
              <a:buNone/>
            </a:pPr>
            <a:endParaRPr lang="en-US" sz="20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924800" cy="1143000"/>
          </a:xfrm>
        </p:spPr>
        <p:txBody>
          <a:bodyPr/>
          <a:lstStyle/>
          <a:p>
            <a:r>
              <a:rPr lang="ru-RU" sz="4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Контрастування</a:t>
            </a:r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00100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dirty="0" err="1"/>
              <a:t>Дослідження</a:t>
            </a:r>
            <a:r>
              <a:rPr lang="ru-RU" dirty="0"/>
              <a:t> з </a:t>
            </a:r>
            <a:r>
              <a:rPr lang="ru-RU"/>
              <a:t>введенням</a:t>
            </a:r>
            <a:r>
              <a:rPr lang="ru-RU" dirty="0"/>
              <a:t> контрастного </a:t>
            </a:r>
            <a:r>
              <a:rPr lang="ru-RU" dirty="0" err="1"/>
              <a:t>засобу</a:t>
            </a:r>
            <a:endParaRPr lang="ru-RU" dirty="0"/>
          </a:p>
          <a:p>
            <a:pPr>
              <a:lnSpc>
                <a:spcPct val="90000"/>
              </a:lnSpc>
            </a:pPr>
            <a:r>
              <a:rPr lang="ru-RU" u="sng" dirty="0" err="1"/>
              <a:t>Контрастні</a:t>
            </a:r>
            <a:r>
              <a:rPr lang="ru-RU" u="sng" dirty="0"/>
              <a:t> </a:t>
            </a:r>
            <a:r>
              <a:rPr lang="ru-RU" u="sng" dirty="0" err="1"/>
              <a:t>засоби</a:t>
            </a:r>
            <a:r>
              <a:rPr lang="en-US" u="sng" dirty="0"/>
              <a:t>:</a:t>
            </a:r>
            <a:r>
              <a:rPr lang="en-US" dirty="0"/>
              <a:t> </a:t>
            </a:r>
            <a:r>
              <a:rPr lang="ru-RU" dirty="0" err="1">
                <a:solidFill>
                  <a:srgbClr val="FF0000"/>
                </a:solidFill>
              </a:rPr>
              <a:t>позитивні</a:t>
            </a:r>
            <a:r>
              <a:rPr lang="en-US" dirty="0"/>
              <a:t> (</a:t>
            </a:r>
            <a:r>
              <a:rPr lang="ru-RU" dirty="0" err="1"/>
              <a:t>поглинають</a:t>
            </a:r>
            <a:r>
              <a:rPr lang="ru-RU" dirty="0"/>
              <a:t> </a:t>
            </a:r>
            <a:r>
              <a:rPr lang="ru-RU" dirty="0" err="1"/>
              <a:t>промені</a:t>
            </a:r>
            <a:r>
              <a:rPr lang="en-US" dirty="0"/>
              <a:t>) </a:t>
            </a:r>
            <a:r>
              <a:rPr lang="ru-RU" dirty="0"/>
              <a:t>і</a:t>
            </a:r>
            <a:r>
              <a:rPr lang="en-US" dirty="0"/>
              <a:t> </a:t>
            </a:r>
            <a:r>
              <a:rPr lang="ru-RU" dirty="0" err="1">
                <a:solidFill>
                  <a:srgbClr val="FF0000"/>
                </a:solidFill>
              </a:rPr>
              <a:t>негативні</a:t>
            </a:r>
            <a:r>
              <a:rPr lang="en-US" dirty="0"/>
              <a:t> (</a:t>
            </a:r>
            <a:r>
              <a:rPr lang="ru-RU" dirty="0"/>
              <a:t>не </a:t>
            </a:r>
            <a:r>
              <a:rPr lang="ru-RU" dirty="0" err="1"/>
              <a:t>затримують</a:t>
            </a:r>
            <a:r>
              <a:rPr lang="ru-RU" dirty="0"/>
              <a:t> </a:t>
            </a:r>
            <a:r>
              <a:rPr lang="ru-RU" dirty="0" err="1"/>
              <a:t>промені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uk-UA" dirty="0"/>
              <a:t>Навіщо</a:t>
            </a:r>
            <a:r>
              <a:rPr lang="en-US" dirty="0"/>
              <a:t>??</a:t>
            </a:r>
          </a:p>
          <a:p>
            <a:pPr lvl="1">
              <a:lnSpc>
                <a:spcPct val="90000"/>
              </a:lnSpc>
            </a:pPr>
            <a:r>
              <a:rPr lang="uk-UA" dirty="0"/>
              <a:t>Візуалізація певних органів</a:t>
            </a:r>
          </a:p>
          <a:p>
            <a:pPr lvl="1">
              <a:lnSpc>
                <a:spcPct val="90000"/>
              </a:lnSpc>
            </a:pP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чіткого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ураження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фізіологічної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 err="1">
                <a:solidFill>
                  <a:srgbClr val="FF0000"/>
                </a:solidFill>
              </a:rPr>
              <a:t>Завжди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після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оглядового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знімка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New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92138"/>
            <a:ext cx="8839200" cy="5656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Picture Radiology 9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69900"/>
            <a:ext cx="8686800" cy="5702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Picture Radiology 9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5257800" cy="3451225"/>
          </a:xfrm>
          <a:prstGeom prst="rect">
            <a:avLst/>
          </a:prstGeom>
          <a:noFill/>
        </p:spPr>
      </p:pic>
      <p:pic>
        <p:nvPicPr>
          <p:cNvPr id="59397" name="Picture 5" descr="Picture Radiology 9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971800"/>
            <a:ext cx="5029200" cy="372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9636" name="Picture 4" descr="f6_9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-12000" contrast="18000"/>
            <a:grayscl/>
          </a:blip>
          <a:srcRect l="8772" t="16675" r="12280" b="10378"/>
          <a:stretch>
            <a:fillRect/>
          </a:stretch>
        </p:blipFill>
        <p:spPr>
          <a:xfrm>
            <a:off x="457200" y="533400"/>
            <a:ext cx="7848600" cy="5878513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7554" y="6202940"/>
            <a:ext cx="2439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Бронхографія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5" y="44624"/>
            <a:ext cx="4645025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Pictures\New Picture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0"/>
            <a:ext cx="807249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472" y="5774312"/>
            <a:ext cx="3971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Холангіохолеграфія</a:t>
            </a:r>
            <a:endParaRPr lang="uk-UA" sz="32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Слайди= 19 08 2014\Рентгенодіагностика=\Спец методи\gal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42852"/>
            <a:ext cx="46434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7488" y="5917188"/>
            <a:ext cx="338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Холецистографія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0"/>
            <a:ext cx="4714908" cy="57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43108" y="5929330"/>
            <a:ext cx="4887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Ретроградна </a:t>
            </a:r>
            <a:r>
              <a:rPr lang="uk-UA" sz="28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уроцистографія</a:t>
            </a:r>
            <a:endParaRPr lang="uk-UA" sz="2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3" y="0"/>
            <a:ext cx="5715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85720" y="5000636"/>
            <a:ext cx="2451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В/</a:t>
            </a:r>
            <a:r>
              <a:rPr lang="uk-UA" sz="28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урографія</a:t>
            </a:r>
            <a:endParaRPr lang="uk-UA" sz="2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4462"/>
            <a:ext cx="5857916" cy="569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785918" y="6072206"/>
            <a:ext cx="5481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Ретроградна </a:t>
            </a:r>
            <a:r>
              <a:rPr lang="uk-UA" sz="28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уретроцистографія</a:t>
            </a:r>
            <a:endParaRPr lang="uk-UA" sz="2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924800" cy="1143000"/>
          </a:xfrm>
        </p:spPr>
        <p:txBody>
          <a:bodyPr/>
          <a:lstStyle/>
          <a:p>
            <a:r>
              <a:rPr lang="ru-RU" sz="4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Контрастування</a:t>
            </a:r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62200"/>
            <a:ext cx="8153400" cy="41910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b="1" dirty="0"/>
              <a:t>Шляхи </a:t>
            </a:r>
            <a:r>
              <a:rPr lang="ru-RU" b="1" dirty="0" err="1"/>
              <a:t>введення</a:t>
            </a:r>
            <a:r>
              <a:rPr lang="ru-RU" b="1" dirty="0"/>
              <a:t> контрастного </a:t>
            </a:r>
            <a:r>
              <a:rPr lang="ru-RU" b="1" dirty="0" err="1"/>
              <a:t>засобу</a:t>
            </a:r>
            <a:endParaRPr lang="ru-RU" b="1" dirty="0"/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FF0000"/>
                </a:solidFill>
              </a:rPr>
              <a:t>НЕ </a:t>
            </a:r>
            <a:r>
              <a:rPr lang="ru-RU" dirty="0" err="1">
                <a:solidFill>
                  <a:srgbClr val="FF0000"/>
                </a:solidFill>
              </a:rPr>
              <a:t>інвазивні</a:t>
            </a:r>
            <a:endParaRPr lang="ru-RU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ru-RU" dirty="0"/>
              <a:t>    ‒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отвори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нориці</a:t>
            </a:r>
            <a:r>
              <a:rPr lang="ru-RU" dirty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ru-RU" dirty="0" err="1">
                <a:solidFill>
                  <a:srgbClr val="FF0000"/>
                </a:solidFill>
              </a:rPr>
              <a:t>Інвазивні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ru-RU" dirty="0"/>
              <a:t>    ‒ </a:t>
            </a:r>
            <a:r>
              <a:rPr lang="ru-RU" dirty="0" err="1"/>
              <a:t>черезшкірна</a:t>
            </a:r>
            <a:r>
              <a:rPr lang="ru-RU" dirty="0"/>
              <a:t> </a:t>
            </a:r>
            <a:r>
              <a:rPr lang="ru-RU" dirty="0" err="1"/>
              <a:t>пункція</a:t>
            </a:r>
            <a:r>
              <a:rPr lang="ru-RU" dirty="0"/>
              <a:t> органу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порожнини</a:t>
            </a:r>
            <a:r>
              <a:rPr lang="ru-RU" dirty="0"/>
              <a:t>;</a:t>
            </a:r>
          </a:p>
          <a:p>
            <a:pPr>
              <a:lnSpc>
                <a:spcPct val="90000"/>
              </a:lnSpc>
              <a:buNone/>
            </a:pPr>
            <a:r>
              <a:rPr lang="ru-RU" dirty="0"/>
              <a:t>    ‒ </a:t>
            </a:r>
            <a:r>
              <a:rPr lang="ru-RU" dirty="0" err="1"/>
              <a:t>черезшкірна</a:t>
            </a:r>
            <a:r>
              <a:rPr lang="ru-RU" dirty="0"/>
              <a:t> </a:t>
            </a:r>
            <a:r>
              <a:rPr lang="ru-RU" dirty="0" err="1"/>
              <a:t>пункція</a:t>
            </a:r>
            <a:r>
              <a:rPr lang="ru-RU" dirty="0"/>
              <a:t> вен та </a:t>
            </a:r>
            <a:r>
              <a:rPr lang="ru-RU" dirty="0" err="1"/>
              <a:t>артерій</a:t>
            </a:r>
            <a:r>
              <a:rPr lang="ru-RU" dirty="0"/>
              <a:t>;</a:t>
            </a:r>
          </a:p>
          <a:p>
            <a:pPr>
              <a:lnSpc>
                <a:spcPct val="90000"/>
              </a:lnSpc>
              <a:buNone/>
            </a:pPr>
            <a:r>
              <a:rPr lang="ru-RU" dirty="0">
                <a:solidFill>
                  <a:srgbClr val="FF0000"/>
                </a:solidFill>
              </a:rPr>
              <a:t>    </a:t>
            </a:r>
            <a:r>
              <a:rPr lang="ru-RU" dirty="0"/>
              <a:t>‒ </a:t>
            </a:r>
            <a:r>
              <a:rPr lang="ru-RU" dirty="0" err="1"/>
              <a:t>пункція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порожнинного</a:t>
            </a:r>
            <a:r>
              <a:rPr lang="ru-RU" dirty="0"/>
              <a:t> органу з </a:t>
            </a:r>
            <a:r>
              <a:rPr lang="ru-RU" dirty="0" err="1"/>
              <a:t>природним</a:t>
            </a:r>
            <a:r>
              <a:rPr lang="ru-RU" dirty="0"/>
              <a:t> </a:t>
            </a:r>
            <a:r>
              <a:rPr lang="ru-RU" dirty="0" err="1"/>
              <a:t>отвором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31" descr="-pulmo2">
            <a:extLst>
              <a:ext uri="{FF2B5EF4-FFF2-40B4-BE49-F238E27FC236}">
                <a16:creationId xmlns:a16="http://schemas.microsoft.com/office/drawing/2014/main" id="{FBA583B2-D0C8-4460-B9A2-F5A509F8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4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1032" descr="-pulmo3">
            <a:extLst>
              <a:ext uri="{FF2B5EF4-FFF2-40B4-BE49-F238E27FC236}">
                <a16:creationId xmlns:a16="http://schemas.microsoft.com/office/drawing/2014/main" id="{B5D5638C-A373-4667-96ED-C533BEDA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298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847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34" descr="gal1">
            <a:extLst>
              <a:ext uri="{FF2B5EF4-FFF2-40B4-BE49-F238E27FC236}">
                <a16:creationId xmlns:a16="http://schemas.microsoft.com/office/drawing/2014/main" id="{021D312F-1DC8-4C65-AA18-CFDF6E48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0"/>
            <a:ext cx="503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035" descr="-nefro1">
            <a:extLst>
              <a:ext uri="{FF2B5EF4-FFF2-40B4-BE49-F238E27FC236}">
                <a16:creationId xmlns:a16="http://schemas.microsoft.com/office/drawing/2014/main" id="{3F8F749B-98DD-424C-BB3F-44F20468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0"/>
            <a:ext cx="4703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89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angiograph">
            <a:extLst>
              <a:ext uri="{FF2B5EF4-FFF2-40B4-BE49-F238E27FC236}">
                <a16:creationId xmlns:a16="http://schemas.microsoft.com/office/drawing/2014/main" id="{41FA6567-B453-4727-9731-E48ED0BF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5307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 descr="angiography2">
            <a:extLst>
              <a:ext uri="{FF2B5EF4-FFF2-40B4-BE49-F238E27FC236}">
                <a16:creationId xmlns:a16="http://schemas.microsoft.com/office/drawing/2014/main" id="{71A5909F-8AC8-4A5B-A3D0-FB801C6CF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33375"/>
            <a:ext cx="54229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BAD1B8D-5486-482E-AA16-AF79F0F17728}"/>
              </a:ext>
            </a:extLst>
          </p:cNvPr>
          <p:cNvSpPr/>
          <p:nvPr/>
        </p:nvSpPr>
        <p:spPr>
          <a:xfrm>
            <a:off x="1331640" y="6324996"/>
            <a:ext cx="676875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Апарат для контрастування судин -- </a:t>
            </a:r>
            <a:r>
              <a:rPr lang="uk-UA" sz="24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ангіограф</a:t>
            </a:r>
            <a:endParaRPr lang="uk-UA" sz="24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40498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5241" y="5917188"/>
            <a:ext cx="2178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Ангіографія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38" y="-24"/>
            <a:ext cx="7315200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4253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3804" y="1379264"/>
            <a:ext cx="1744662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332" y="1379264"/>
            <a:ext cx="1749425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4679" y="1379264"/>
            <a:ext cx="1744662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0714" y="1379264"/>
            <a:ext cx="1749425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5166" y="1379264"/>
            <a:ext cx="1744662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85860"/>
            <a:ext cx="303053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142984"/>
            <a:ext cx="4275137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14546" y="5917188"/>
            <a:ext cx="4714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Церебральна ангіографія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4848" y="163530"/>
            <a:ext cx="7104062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143240" y="6131502"/>
            <a:ext cx="2837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Коронарографія</a:t>
            </a:r>
            <a:endParaRPr lang="uk-UA" sz="2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9041" y="-71462"/>
            <a:ext cx="4427537" cy="633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476198" y="6202940"/>
            <a:ext cx="2310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Лімфографія</a:t>
            </a:r>
            <a:endParaRPr lang="uk-UA" sz="2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ru-RU" sz="5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Контрастні</a:t>
            </a:r>
            <a:r>
              <a:rPr lang="ru-RU" sz="5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5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засоби</a:t>
            </a:r>
            <a:endParaRPr lang="en-US" sz="5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400" b="1" dirty="0">
                <a:solidFill>
                  <a:srgbClr val="FF0000"/>
                </a:solidFill>
              </a:rPr>
              <a:t>Позитивні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   ‒ </a:t>
            </a:r>
            <a:r>
              <a:rPr lang="ru-RU" sz="2000" b="1" dirty="0" err="1">
                <a:solidFill>
                  <a:srgbClr val="4D4D4D"/>
                </a:solidFill>
              </a:rPr>
              <a:t>Барій</a:t>
            </a:r>
            <a:r>
              <a:rPr lang="en-US" sz="2000" dirty="0"/>
              <a:t> (</a:t>
            </a:r>
            <a:r>
              <a:rPr lang="ru-RU" sz="2000" dirty="0" err="1"/>
              <a:t>інертний</a:t>
            </a:r>
            <a:r>
              <a:rPr lang="en-US" sz="2000" dirty="0"/>
              <a:t>, </a:t>
            </a:r>
            <a:r>
              <a:rPr lang="ru-RU" sz="2000" dirty="0"/>
              <a:t>не </a:t>
            </a:r>
            <a:r>
              <a:rPr lang="ru-RU" sz="2000" dirty="0" err="1"/>
              <a:t>метаболізує</a:t>
            </a:r>
            <a:r>
              <a:rPr lang="ru-RU" sz="2000" dirty="0"/>
              <a:t>, не</a:t>
            </a:r>
            <a:r>
              <a:rPr lang="en-US" sz="2000" dirty="0"/>
              <a:t> </a:t>
            </a:r>
            <a:r>
              <a:rPr lang="ru-RU" sz="2000" dirty="0" err="1"/>
              <a:t>всмоктуєтья</a:t>
            </a:r>
            <a:r>
              <a:rPr lang="en-US" sz="2000" dirty="0"/>
              <a:t>)</a:t>
            </a:r>
          </a:p>
          <a:p>
            <a:pPr lvl="2">
              <a:lnSpc>
                <a:spcPct val="90000"/>
              </a:lnSpc>
            </a:pPr>
            <a:r>
              <a:rPr lang="uk-UA" sz="1800" dirty="0"/>
              <a:t>Рідкий (</a:t>
            </a:r>
            <a:r>
              <a:rPr lang="uk-UA" sz="1800" dirty="0" err="1"/>
              <a:t>завис</a:t>
            </a:r>
            <a:r>
              <a:rPr lang="uk-UA" sz="1800" dirty="0"/>
              <a:t>)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ru-RU" sz="1800" dirty="0"/>
              <a:t>Паста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uk-UA" sz="2000" b="1" dirty="0">
                <a:solidFill>
                  <a:srgbClr val="000000"/>
                </a:solidFill>
              </a:rPr>
              <a:t>йод</a:t>
            </a:r>
            <a:r>
              <a:rPr lang="en-US" sz="2000" dirty="0"/>
              <a:t>: </a:t>
            </a:r>
            <a:endParaRPr lang="uk-UA" sz="2000" dirty="0"/>
          </a:p>
          <a:p>
            <a:pPr lvl="1">
              <a:lnSpc>
                <a:spcPct val="90000"/>
              </a:lnSpc>
              <a:buNone/>
            </a:pPr>
            <a:r>
              <a:rPr lang="uk-UA" sz="2000" dirty="0" err="1"/>
              <a:t>йод</a:t>
            </a:r>
            <a:r>
              <a:rPr lang="uk-UA" sz="1400" dirty="0" err="1"/>
              <a:t>ОВ</a:t>
            </a:r>
            <a:r>
              <a:rPr lang="uk-UA" sz="2000" dirty="0" err="1"/>
              <a:t>а</a:t>
            </a:r>
            <a:r>
              <a:rPr lang="uk-UA" sz="1400" dirty="0" err="1"/>
              <a:t>НІ</a:t>
            </a:r>
            <a:r>
              <a:rPr lang="uk-UA" sz="2000" dirty="0"/>
              <a:t> похідні бензойної кислоти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uk-UA" dirty="0"/>
              <a:t>іонні</a:t>
            </a:r>
          </a:p>
          <a:p>
            <a:pPr lvl="2">
              <a:lnSpc>
                <a:spcPct val="90000"/>
              </a:lnSpc>
            </a:pPr>
            <a:r>
              <a:rPr lang="uk-UA" dirty="0"/>
              <a:t>неіонні</a:t>
            </a:r>
          </a:p>
          <a:p>
            <a:pPr marL="432000" lvl="2">
              <a:lnSpc>
                <a:spcPct val="90000"/>
              </a:lnSpc>
              <a:buNone/>
            </a:pPr>
            <a:r>
              <a:rPr lang="uk-UA" sz="1800" dirty="0"/>
              <a:t>     </a:t>
            </a:r>
            <a:r>
              <a:rPr lang="uk-UA" dirty="0"/>
              <a:t>йодовані жири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uk-UA" sz="2400" b="1" dirty="0">
                <a:solidFill>
                  <a:srgbClr val="FF0000"/>
                </a:solidFill>
              </a:rPr>
              <a:t>Негативні</a:t>
            </a:r>
            <a:endParaRPr lang="en-US" sz="2400" b="1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uk-UA" sz="2000" dirty="0"/>
              <a:t>Повітря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ru-RU" sz="2000" dirty="0" err="1"/>
              <a:t>Вуглекислий</a:t>
            </a:r>
            <a:r>
              <a:rPr lang="ru-RU" sz="2000" dirty="0"/>
              <a:t> газ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uk-UA" sz="2000" dirty="0"/>
              <a:t>Закис азоту</a:t>
            </a:r>
            <a:endParaRPr lang="en-US" sz="20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ultravist">
            <a:extLst>
              <a:ext uri="{FF2B5EF4-FFF2-40B4-BE49-F238E27FC236}">
                <a16:creationId xmlns:a16="http://schemas.microsoft.com/office/drawing/2014/main" id="{E3078567-64DB-4754-9FA5-1DD0FF33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463232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6041973-BFB5-4644-95AB-2BE0133B69CE}"/>
              </a:ext>
            </a:extLst>
          </p:cNvPr>
          <p:cNvSpPr/>
          <p:nvPr/>
        </p:nvSpPr>
        <p:spPr>
          <a:xfrm>
            <a:off x="827584" y="6237313"/>
            <a:ext cx="727280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i="0" dirty="0">
                <a:solidFill>
                  <a:srgbClr val="FF0000"/>
                </a:solidFill>
                <a:highlight>
                  <a:srgbClr val="FFFF00"/>
                </a:highlight>
              </a:rPr>
              <a:t>Засіб для штучного контрастування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8229600" cy="4419600"/>
          </a:xfrm>
        </p:spPr>
        <p:txBody>
          <a:bodyPr/>
          <a:lstStyle/>
          <a:p>
            <a:pPr lvl="1">
              <a:buNone/>
            </a:pPr>
            <a:r>
              <a:rPr lang="ru-RU" b="1" dirty="0" err="1"/>
              <a:t>Показання</a:t>
            </a:r>
            <a:r>
              <a:rPr lang="en-US" b="1" dirty="0"/>
              <a:t>:</a:t>
            </a:r>
          </a:p>
          <a:p>
            <a:pPr lvl="2"/>
            <a:r>
              <a:rPr lang="ru-RU" sz="1800" dirty="0" err="1"/>
              <a:t>Підозра</a:t>
            </a:r>
            <a:r>
              <a:rPr lang="ru-RU" sz="1800" dirty="0"/>
              <a:t> </a:t>
            </a:r>
            <a:r>
              <a:rPr lang="ru-RU" sz="1800" dirty="0" err="1"/>
              <a:t>захворювання</a:t>
            </a:r>
            <a:r>
              <a:rPr lang="ru-RU" sz="1800" dirty="0"/>
              <a:t> </a:t>
            </a:r>
            <a:r>
              <a:rPr lang="ru-RU" sz="1800" dirty="0" err="1"/>
              <a:t>стравоходу</a:t>
            </a:r>
            <a:endParaRPr lang="en-US" sz="1800" dirty="0"/>
          </a:p>
          <a:p>
            <a:pPr lvl="2"/>
            <a:r>
              <a:rPr lang="ru-RU" sz="1800" dirty="0" err="1"/>
              <a:t>Розсіяти</a:t>
            </a:r>
            <a:r>
              <a:rPr lang="ru-RU" sz="1800" dirty="0"/>
              <a:t> </a:t>
            </a:r>
            <a:r>
              <a:rPr lang="ru-RU" sz="1800" dirty="0" err="1"/>
              <a:t>сумніви</a:t>
            </a:r>
            <a:endParaRPr lang="en-US" sz="1800" dirty="0"/>
          </a:p>
          <a:p>
            <a:pPr lvl="2"/>
            <a:r>
              <a:rPr lang="ru-RU" sz="1800" dirty="0" err="1"/>
              <a:t>Побачити</a:t>
            </a:r>
            <a:r>
              <a:rPr lang="ru-RU" sz="1800" dirty="0"/>
              <a:t> </a:t>
            </a:r>
            <a:r>
              <a:rPr lang="ru-RU" sz="1800" dirty="0" err="1"/>
              <a:t>положення</a:t>
            </a:r>
            <a:r>
              <a:rPr lang="ru-RU" sz="1800" dirty="0"/>
              <a:t>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конфігурацію</a:t>
            </a:r>
            <a:r>
              <a:rPr lang="ru-RU" sz="1800" dirty="0"/>
              <a:t> </a:t>
            </a:r>
            <a:r>
              <a:rPr lang="ru-RU" sz="1800" dirty="0" err="1"/>
              <a:t>стравоходу</a:t>
            </a:r>
            <a:endParaRPr lang="en-US" sz="1800" dirty="0"/>
          </a:p>
          <a:p>
            <a:pPr lvl="1">
              <a:buNone/>
            </a:pPr>
            <a:r>
              <a:rPr lang="ru-RU" b="1" dirty="0"/>
              <a:t>Процедура</a:t>
            </a:r>
            <a:endParaRPr lang="en-US" b="1" dirty="0"/>
          </a:p>
          <a:p>
            <a:pPr lvl="2"/>
            <a:r>
              <a:rPr lang="uk-UA" sz="1800" dirty="0" err="1"/>
              <a:t>Седація</a:t>
            </a:r>
            <a:r>
              <a:rPr lang="uk-UA" sz="1800" dirty="0"/>
              <a:t> не </a:t>
            </a:r>
            <a:r>
              <a:rPr lang="uk-UA" sz="1800" dirty="0" err="1"/>
              <a:t>рекомендуєтся</a:t>
            </a:r>
            <a:endParaRPr lang="uk-UA" sz="1800" dirty="0"/>
          </a:p>
          <a:p>
            <a:pPr lvl="2"/>
            <a:r>
              <a:rPr lang="ru-RU" sz="1800" dirty="0" err="1"/>
              <a:t>Оглядовий</a:t>
            </a:r>
            <a:r>
              <a:rPr lang="ru-RU" sz="1800" dirty="0"/>
              <a:t> </a:t>
            </a:r>
            <a:r>
              <a:rPr lang="ru-RU" sz="1800" dirty="0" err="1"/>
              <a:t>знімок</a:t>
            </a:r>
            <a:endParaRPr lang="ru-RU" sz="1800" dirty="0"/>
          </a:p>
          <a:p>
            <a:pPr lvl="2"/>
            <a:r>
              <a:rPr lang="ru-RU" sz="1800" dirty="0" err="1"/>
              <a:t>Ковтання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через катетер</a:t>
            </a:r>
          </a:p>
          <a:p>
            <a:pPr lvl="1">
              <a:buNone/>
            </a:pP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оглядати</a:t>
            </a:r>
            <a:endParaRPr lang="en-US" b="1" dirty="0"/>
          </a:p>
          <a:p>
            <a:pPr lvl="2"/>
            <a:r>
              <a:rPr lang="uk-UA" sz="1800" dirty="0"/>
              <a:t>Довжина стравоходу, ширина просвітку, розташування</a:t>
            </a:r>
          </a:p>
          <a:p>
            <a:pPr lvl="2"/>
            <a:r>
              <a:rPr lang="ru-RU" sz="1800" dirty="0"/>
              <a:t>Складки </a:t>
            </a:r>
            <a:r>
              <a:rPr lang="ru-RU" sz="1800" dirty="0" err="1"/>
              <a:t>слизової</a:t>
            </a:r>
            <a:endParaRPr lang="ru-RU" sz="1800" dirty="0"/>
          </a:p>
          <a:p>
            <a:pPr lvl="2"/>
            <a:r>
              <a:rPr lang="ru-RU" sz="1800" dirty="0"/>
              <a:t>Перистальтика 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ru-RU" sz="1800" b="1" dirty="0"/>
              <a:t>        </a:t>
            </a:r>
            <a:endParaRPr lang="ru-RU" sz="2400" b="1" dirty="0"/>
          </a:p>
          <a:p>
            <a:pPr lvl="2"/>
            <a:endParaRPr lang="ru-RU" sz="1800" dirty="0"/>
          </a:p>
          <a:p>
            <a:pPr marL="0" lvl="2" indent="0">
              <a:spcBef>
                <a:spcPts val="0"/>
              </a:spcBef>
              <a:buNone/>
            </a:pPr>
            <a:r>
              <a:rPr lang="ru-RU" sz="2400" b="1" dirty="0"/>
              <a:t>	</a:t>
            </a:r>
            <a:endParaRPr lang="en-US" sz="2400" dirty="0"/>
          </a:p>
          <a:p>
            <a:pPr lvl="2">
              <a:buNone/>
            </a:pP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1143000"/>
          </a:xfrm>
        </p:spPr>
        <p:txBody>
          <a:bodyPr/>
          <a:lstStyle/>
          <a:p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стравоходу</a:t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2551836"/>
            <a:ext cx="6096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Метод</a:t>
            </a:r>
            <a:r>
              <a:rPr lang="uk-UA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Флюороскопія + Рентгенографія (прицільна)</a:t>
            </a:r>
            <a:endParaRPr lang="uk-UA" b="1" dirty="0"/>
          </a:p>
          <a:p>
            <a:r>
              <a:rPr lang="uk-UA" sz="2000" b="1" dirty="0"/>
              <a:t>Положення хворого</a:t>
            </a:r>
            <a:r>
              <a:rPr lang="uk-UA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Стоячи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Лежачи</a:t>
            </a:r>
          </a:p>
          <a:p>
            <a:r>
              <a:rPr lang="uk-UA" b="1" dirty="0"/>
              <a:t>Введення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Природне ковтання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Через катетер</a:t>
            </a:r>
          </a:p>
          <a:p>
            <a:r>
              <a:rPr lang="uk-UA" b="1" dirty="0"/>
              <a:t>Засіб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Барій (рідкий, густий)</a:t>
            </a:r>
          </a:p>
          <a:p>
            <a:pPr>
              <a:buFont typeface="Arial" pitchFamily="34" charset="0"/>
              <a:buChar char="•"/>
            </a:pPr>
            <a:r>
              <a:rPr lang="uk-UA" dirty="0"/>
              <a:t>  Йодовані (</a:t>
            </a:r>
            <a:r>
              <a:rPr lang="uk-UA" dirty="0" err="1"/>
              <a:t>разбавлення</a:t>
            </a:r>
            <a:r>
              <a:rPr lang="uk-UA" dirty="0"/>
              <a:t> водою або молоком)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стравоходу</a:t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1273</TotalTime>
  <Words>480</Words>
  <Application>Microsoft Office PowerPoint</Application>
  <PresentationFormat>Екран (4:3)</PresentationFormat>
  <Paragraphs>205</Paragraphs>
  <Slides>57</Slides>
  <Notes>54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57</vt:i4>
      </vt:variant>
    </vt:vector>
  </HeadingPairs>
  <TitlesOfParts>
    <vt:vector size="61" baseType="lpstr">
      <vt:lpstr>Arial</vt:lpstr>
      <vt:lpstr>Times New Roman</vt:lpstr>
      <vt:lpstr>Wingdings</vt:lpstr>
      <vt:lpstr>Capsules</vt:lpstr>
      <vt:lpstr>Презентація PowerPoint</vt:lpstr>
      <vt:lpstr>Контрастні дослідження в рентгенології  Базові принципи</vt:lpstr>
      <vt:lpstr>Презентація PowerPoint</vt:lpstr>
      <vt:lpstr>Контрастування</vt:lpstr>
      <vt:lpstr>Контрастування</vt:lpstr>
      <vt:lpstr>Контрастні засоби</vt:lpstr>
      <vt:lpstr>Презентація PowerPoint</vt:lpstr>
      <vt:lpstr>Дослідження стравоходу </vt:lpstr>
      <vt:lpstr>Дослідження стравоходу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Дослідження шлунка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Дослідження кишечнику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Сечовий тракт</vt:lpstr>
      <vt:lpstr>(продовження)</vt:lpstr>
      <vt:lpstr>Презентація PowerPoint</vt:lpstr>
      <vt:lpstr>Презентація PowerPoint</vt:lpstr>
      <vt:lpstr>Презентація PowerPoint</vt:lpstr>
      <vt:lpstr>Цистографія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University of Guelph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 Common Contrast Studies in Radiology</dc:title>
  <dc:creator>Robert Cruz</dc:creator>
  <cp:lastModifiedBy>Микола Пилипенко</cp:lastModifiedBy>
  <cp:revision>68</cp:revision>
  <dcterms:created xsi:type="dcterms:W3CDTF">2005-09-27T14:06:13Z</dcterms:created>
  <dcterms:modified xsi:type="dcterms:W3CDTF">2019-10-29T18:16:08Z</dcterms:modified>
</cp:coreProperties>
</file>