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25" r:id="rId2"/>
    <p:sldId id="354" r:id="rId3"/>
    <p:sldId id="310" r:id="rId4"/>
    <p:sldId id="348" r:id="rId5"/>
    <p:sldId id="349" r:id="rId6"/>
    <p:sldId id="350" r:id="rId7"/>
    <p:sldId id="351" r:id="rId8"/>
    <p:sldId id="352" r:id="rId9"/>
    <p:sldId id="353" r:id="rId10"/>
    <p:sldId id="356" r:id="rId11"/>
    <p:sldId id="355" r:id="rId12"/>
    <p:sldId id="357" r:id="rId13"/>
    <p:sldId id="329" r:id="rId14"/>
    <p:sldId id="330" r:id="rId15"/>
    <p:sldId id="331" r:id="rId16"/>
    <p:sldId id="332" r:id="rId17"/>
    <p:sldId id="333" r:id="rId18"/>
    <p:sldId id="326" r:id="rId19"/>
    <p:sldId id="327" r:id="rId20"/>
    <p:sldId id="328" r:id="rId21"/>
    <p:sldId id="370" r:id="rId22"/>
    <p:sldId id="358" r:id="rId23"/>
    <p:sldId id="308" r:id="rId24"/>
    <p:sldId id="371" r:id="rId25"/>
    <p:sldId id="335" r:id="rId26"/>
    <p:sldId id="372" r:id="rId27"/>
    <p:sldId id="359" r:id="rId28"/>
    <p:sldId id="293" r:id="rId29"/>
    <p:sldId id="334" r:id="rId30"/>
    <p:sldId id="336" r:id="rId31"/>
    <p:sldId id="337" r:id="rId32"/>
    <p:sldId id="338" r:id="rId33"/>
    <p:sldId id="339" r:id="rId34"/>
    <p:sldId id="265" r:id="rId35"/>
    <p:sldId id="360" r:id="rId36"/>
    <p:sldId id="373" r:id="rId37"/>
    <p:sldId id="341" r:id="rId38"/>
    <p:sldId id="342" r:id="rId39"/>
    <p:sldId id="361" r:id="rId40"/>
    <p:sldId id="362" r:id="rId41"/>
    <p:sldId id="313" r:id="rId42"/>
    <p:sldId id="344" r:id="rId43"/>
    <p:sldId id="347" r:id="rId44"/>
    <p:sldId id="374" r:id="rId45"/>
    <p:sldId id="375" r:id="rId46"/>
    <p:sldId id="346" r:id="rId47"/>
    <p:sldId id="363" r:id="rId48"/>
    <p:sldId id="343" r:id="rId49"/>
    <p:sldId id="376" r:id="rId50"/>
    <p:sldId id="271" r:id="rId51"/>
    <p:sldId id="377" r:id="rId52"/>
    <p:sldId id="315" r:id="rId53"/>
    <p:sldId id="378" r:id="rId54"/>
    <p:sldId id="275" r:id="rId55"/>
    <p:sldId id="273" r:id="rId56"/>
    <p:sldId id="316" r:id="rId57"/>
    <p:sldId id="278" r:id="rId58"/>
    <p:sldId id="379" r:id="rId59"/>
    <p:sldId id="340" r:id="rId60"/>
    <p:sldId id="279" r:id="rId61"/>
    <p:sldId id="380" r:id="rId62"/>
    <p:sldId id="364" r:id="rId63"/>
    <p:sldId id="317" r:id="rId64"/>
    <p:sldId id="381" r:id="rId65"/>
    <p:sldId id="382" r:id="rId66"/>
    <p:sldId id="284" r:id="rId67"/>
    <p:sldId id="365" r:id="rId68"/>
    <p:sldId id="366" r:id="rId69"/>
    <p:sldId id="367" r:id="rId70"/>
    <p:sldId id="368" r:id="rId71"/>
    <p:sldId id="369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60"/>
  </p:normalViewPr>
  <p:slideViewPr>
    <p:cSldViewPr>
      <p:cViewPr varScale="1">
        <p:scale>
          <a:sx n="89" d="100"/>
          <a:sy n="89" d="100"/>
        </p:scale>
        <p:origin x="153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12.11.2019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229600" cy="2209800"/>
          </a:xfrm>
        </p:spPr>
        <p:txBody>
          <a:bodyPr>
            <a:normAutofit/>
          </a:bodyPr>
          <a:lstStyle/>
          <a:p>
            <a:r>
              <a:rPr lang="x-none" sz="5400" dirty="0" smtClean="0"/>
              <a:t>Судини та нерви таз</a:t>
            </a:r>
            <a:r>
              <a:rPr lang="uk-UA" sz="5400" dirty="0" smtClean="0"/>
              <a:t>у </a:t>
            </a:r>
            <a:r>
              <a:rPr lang="x-none" sz="5400" dirty="0" smtClean="0"/>
              <a:t>й нижньо</a:t>
            </a:r>
            <a:r>
              <a:rPr lang="uk-UA" sz="5400" dirty="0" smtClean="0"/>
              <a:t>ї кінцівки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5373216"/>
            <a:ext cx="3058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/>
              <a:t>Доц. Ізмайлова Л.В.</a:t>
            </a:r>
          </a:p>
          <a:p>
            <a:r>
              <a:rPr lang="uk-UA" sz="2400" b="1" dirty="0"/>
              <a:t>Ас. </a:t>
            </a:r>
            <a:r>
              <a:rPr lang="uk-UA" sz="2400" b="1" dirty="0" err="1"/>
              <a:t>Лютенко</a:t>
            </a:r>
            <a:r>
              <a:rPr lang="uk-UA" sz="2400" b="1" dirty="0"/>
              <a:t> М.А</a:t>
            </a:r>
            <a:r>
              <a:rPr lang="uk-UA" sz="2400" b="1" dirty="0" smtClean="0"/>
              <a:t>.</a:t>
            </a:r>
          </a:p>
          <a:p>
            <a:r>
              <a:rPr lang="uk-UA" sz="2400" b="1" smtClean="0"/>
              <a:t>Польща </a:t>
            </a:r>
            <a:r>
              <a:rPr lang="uk-UA" sz="2400" b="1" dirty="0"/>
              <a:t>Е</a:t>
            </a:r>
            <a:r>
              <a:rPr lang="uk-UA" sz="2400" b="1" dirty="0" smtClean="0"/>
              <a:t>. О.</a:t>
            </a:r>
            <a:endParaRPr lang="ru-RU" sz="2400" b="1" dirty="0"/>
          </a:p>
        </p:txBody>
      </p:sp>
      <p:pic>
        <p:nvPicPr>
          <p:cNvPr id="6" name="Содержимое 3" descr="Слайд4.JPG"/>
          <p:cNvPicPr>
            <a:picLocks noChangeAspect="1"/>
          </p:cNvPicPr>
          <p:nvPr/>
        </p:nvPicPr>
        <p:blipFill rotWithShape="1">
          <a:blip r:embed="rId3" cstate="print"/>
          <a:srcRect l="22563" r="22196" b="12082"/>
          <a:stretch/>
        </p:blipFill>
        <p:spPr>
          <a:xfrm>
            <a:off x="179512" y="2708920"/>
            <a:ext cx="4392488" cy="41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77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77686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4.jpg"/>
          <p:cNvPicPr>
            <a:picLocks noChangeAspect="1"/>
          </p:cNvPicPr>
          <p:nvPr/>
        </p:nvPicPr>
        <p:blipFill rotWithShape="1">
          <a:blip r:embed="rId2" cstate="print"/>
          <a:srcRect t="2273" r="42353" b="2273"/>
          <a:stretch/>
        </p:blipFill>
        <p:spPr>
          <a:xfrm>
            <a:off x="1619673" y="404664"/>
            <a:ext cx="3528392" cy="6048672"/>
          </a:xfrm>
          <a:prstGeom prst="rect">
            <a:avLst/>
          </a:prstGeom>
        </p:spPr>
      </p:pic>
      <p:pic>
        <p:nvPicPr>
          <p:cNvPr id="3" name="Рисунок 2" descr="5 (копия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5" y="404664"/>
            <a:ext cx="237626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4.JPG"/>
          <p:cNvPicPr>
            <a:picLocks noChangeAspect="1"/>
          </p:cNvPicPr>
          <p:nvPr/>
        </p:nvPicPr>
        <p:blipFill rotWithShape="1">
          <a:blip r:embed="rId2" cstate="print"/>
          <a:srcRect l="22563" r="22196" b="12082"/>
          <a:stretch/>
        </p:blipFill>
        <p:spPr>
          <a:xfrm>
            <a:off x="2051720" y="404664"/>
            <a:ext cx="5112568" cy="60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109" r="19739" b="1618"/>
          <a:stretch/>
        </p:blipFill>
        <p:spPr>
          <a:xfrm>
            <a:off x="4751512" y="188640"/>
            <a:ext cx="4212977" cy="64807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-1506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КІН </a:t>
            </a:r>
            <a:r>
              <a:rPr lang="ru-RU" b="1" dirty="0" err="1" smtClean="0"/>
              <a:t>стегнового</a:t>
            </a:r>
            <a:r>
              <a:rPr lang="ru-RU" b="1" dirty="0" smtClean="0"/>
              <a:t> нерва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86061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/>
              <a:t>Рівні ураження:</a:t>
            </a:r>
          </a:p>
          <a:p>
            <a:pPr algn="just"/>
            <a:r>
              <a:rPr lang="uk-UA" b="1" dirty="0"/>
              <a:t> </a:t>
            </a:r>
            <a:r>
              <a:rPr lang="uk-UA" b="1" dirty="0" smtClean="0"/>
              <a:t>      в </a:t>
            </a:r>
            <a:r>
              <a:rPr lang="uk-UA" b="1" dirty="0"/>
              <a:t>області клубово-поперекового м'яза </a:t>
            </a:r>
            <a:r>
              <a:rPr lang="uk-UA" dirty="0"/>
              <a:t>(спазм і крововиливи в </a:t>
            </a:r>
            <a:r>
              <a:rPr lang="uk-UA" dirty="0" smtClean="0"/>
              <a:t>великий поперековий </a:t>
            </a:r>
            <a:r>
              <a:rPr lang="uk-UA" dirty="0"/>
              <a:t>м'яз в результаті травм або біомеханічних перевантажень, пухлини, гематоми </a:t>
            </a:r>
            <a:r>
              <a:rPr lang="uk-UA" dirty="0" err="1"/>
              <a:t>заочеревинного</a:t>
            </a:r>
            <a:r>
              <a:rPr lang="uk-UA" dirty="0"/>
              <a:t> простору);</a:t>
            </a:r>
          </a:p>
          <a:p>
            <a:pPr algn="just"/>
            <a:r>
              <a:rPr lang="uk-UA" b="1" dirty="0" smtClean="0"/>
              <a:t>       під </a:t>
            </a:r>
            <a:r>
              <a:rPr lang="uk-UA" b="1" dirty="0"/>
              <a:t>пахової зв'язкою </a:t>
            </a:r>
            <a:r>
              <a:rPr lang="uk-UA" dirty="0"/>
              <a:t>(</a:t>
            </a:r>
            <a:r>
              <a:rPr lang="uk-UA" dirty="0" err="1" smtClean="0"/>
              <a:t>тракционне</a:t>
            </a:r>
            <a:r>
              <a:rPr lang="uk-UA" dirty="0" smtClean="0"/>
              <a:t> </a:t>
            </a:r>
            <a:r>
              <a:rPr lang="uk-UA" dirty="0"/>
              <a:t>пошкодження </a:t>
            </a:r>
            <a:r>
              <a:rPr lang="uk-UA" dirty="0" err="1" smtClean="0"/>
              <a:t>нерва</a:t>
            </a:r>
            <a:r>
              <a:rPr lang="uk-UA" dirty="0" smtClean="0"/>
              <a:t> </a:t>
            </a:r>
            <a:r>
              <a:rPr lang="uk-UA" dirty="0"/>
              <a:t>і </a:t>
            </a:r>
            <a:r>
              <a:rPr lang="uk-UA" dirty="0" err="1"/>
              <a:t>здавлення</a:t>
            </a:r>
            <a:r>
              <a:rPr lang="uk-UA" dirty="0"/>
              <a:t> </a:t>
            </a:r>
            <a:r>
              <a:rPr lang="uk-UA" dirty="0" smtClean="0"/>
              <a:t>паховою </a:t>
            </a:r>
            <a:r>
              <a:rPr lang="uk-UA" dirty="0"/>
              <a:t>зв'язкою при тривалому вимушеному положенні з </a:t>
            </a:r>
            <a:r>
              <a:rPr lang="uk-UA" dirty="0" err="1" smtClean="0"/>
              <a:t>гіперекстензією</a:t>
            </a:r>
            <a:r>
              <a:rPr lang="uk-UA" dirty="0" smtClean="0"/>
              <a:t> </a:t>
            </a:r>
            <a:r>
              <a:rPr lang="uk-UA" dirty="0"/>
              <a:t>або надмірним відведенням, згинанням і зовнішньої ротацією стегна, стегнова грижа, пахова лімфаденопатія, аневризма стегнової артерії);</a:t>
            </a:r>
          </a:p>
          <a:p>
            <a:pPr algn="just"/>
            <a:r>
              <a:rPr lang="uk-UA" b="1" dirty="0" smtClean="0"/>
              <a:t>       в </a:t>
            </a:r>
            <a:r>
              <a:rPr lang="uk-UA" b="1" dirty="0"/>
              <a:t>області </a:t>
            </a:r>
            <a:r>
              <a:rPr lang="uk-UA" b="1" dirty="0" smtClean="0"/>
              <a:t>привідного </a:t>
            </a:r>
            <a:r>
              <a:rPr lang="uk-UA" b="1" dirty="0"/>
              <a:t>каналу </a:t>
            </a:r>
            <a:r>
              <a:rPr lang="uk-UA" dirty="0"/>
              <a:t>(перенапруження м'язів спортивного чи професійного характеру, нестабільність колінного суглоба, його </a:t>
            </a:r>
            <a:r>
              <a:rPr lang="uk-UA" dirty="0" smtClean="0"/>
              <a:t>деформацій </a:t>
            </a:r>
            <a:r>
              <a:rPr lang="uk-UA" dirty="0"/>
              <a:t>вродженого або набутого характеру (особливо при </a:t>
            </a:r>
            <a:r>
              <a:rPr lang="uk-UA" dirty="0" err="1" smtClean="0"/>
              <a:t>варусній</a:t>
            </a:r>
            <a:r>
              <a:rPr lang="uk-UA" dirty="0" smtClean="0"/>
              <a:t> </a:t>
            </a:r>
            <a:r>
              <a:rPr lang="uk-UA" dirty="0"/>
              <a:t>деформації коліна), ятрогенні фактори (операції на колінному суглобі).</a:t>
            </a:r>
          </a:p>
        </p:txBody>
      </p:sp>
    </p:spTree>
    <p:extLst>
      <p:ext uri="{BB962C8B-B14F-4D97-AF65-F5344CB8AC3E}">
        <p14:creationId xmlns:p14="http://schemas.microsoft.com/office/powerpoint/2010/main" val="18512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0564" y="332656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Ураження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 smtClean="0"/>
              <a:t>клубово-поперекового</a:t>
            </a:r>
            <a:r>
              <a:rPr lang="ru-RU" b="1" dirty="0" smtClean="0"/>
              <a:t> </a:t>
            </a:r>
            <a:r>
              <a:rPr lang="ru-RU" b="1" dirty="0" err="1"/>
              <a:t>м'яза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52736"/>
            <a:ext cx="81906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У типових випадках ураження стегнового </a:t>
            </a:r>
            <a:r>
              <a:rPr lang="uk-UA" dirty="0" err="1"/>
              <a:t>нерва</a:t>
            </a:r>
            <a:r>
              <a:rPr lang="uk-UA" dirty="0"/>
              <a:t> в області </a:t>
            </a:r>
            <a:r>
              <a:rPr lang="uk-UA" dirty="0" smtClean="0"/>
              <a:t>клубово-поперекового </a:t>
            </a:r>
            <a:r>
              <a:rPr lang="uk-UA" dirty="0"/>
              <a:t>м'яза призводить до розвитку повного синдрому стегнової невропатії, що включає рухові, сенсорні і </a:t>
            </a:r>
            <a:r>
              <a:rPr lang="uk-UA" dirty="0" smtClean="0"/>
              <a:t>вегетативно-трофічні </a:t>
            </a:r>
            <a:r>
              <a:rPr lang="uk-UA" dirty="0"/>
              <a:t>порушення у всій зоні його іннервації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Рухові порушення обумовлені </a:t>
            </a:r>
            <a:r>
              <a:rPr lang="uk-UA" i="1" dirty="0"/>
              <a:t>парезами</a:t>
            </a:r>
            <a:r>
              <a:rPr lang="uk-UA" dirty="0"/>
              <a:t> </a:t>
            </a:r>
            <a:r>
              <a:rPr lang="uk-UA" i="1" dirty="0" err="1" smtClean="0"/>
              <a:t>попереково</a:t>
            </a:r>
            <a:r>
              <a:rPr lang="uk-UA" i="1" dirty="0" smtClean="0"/>
              <a:t>-клубового </a:t>
            </a:r>
            <a:r>
              <a:rPr lang="uk-UA" i="1" dirty="0"/>
              <a:t>і чотириголового м'язів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Слабкість </a:t>
            </a:r>
            <a:r>
              <a:rPr lang="uk-UA" dirty="0" err="1" smtClean="0"/>
              <a:t>попереково</a:t>
            </a:r>
            <a:r>
              <a:rPr lang="uk-UA" dirty="0" smtClean="0"/>
              <a:t>-клубового м'яза </a:t>
            </a:r>
            <a:r>
              <a:rPr lang="uk-UA" dirty="0"/>
              <a:t>проявляється в розладі згинання стегна в тазостегновому суглобі і підведення тулуба з положення лежачи і сидячи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За рахунок парезу чотириголового м'яза </a:t>
            </a:r>
            <a:r>
              <a:rPr lang="uk-UA" dirty="0" smtClean="0"/>
              <a:t>порушується </a:t>
            </a:r>
            <a:r>
              <a:rPr lang="uk-UA" dirty="0"/>
              <a:t>розгинання в колінному суглобі, внаслідок чого </a:t>
            </a:r>
            <a:r>
              <a:rPr lang="uk-UA" dirty="0" smtClean="0"/>
              <a:t>унеможливлюються ходьба</a:t>
            </a:r>
            <a:r>
              <a:rPr lang="uk-UA" dirty="0"/>
              <a:t>, біг і, особливо, підйом по сходах. Хворі уникають </a:t>
            </a:r>
            <a:r>
              <a:rPr lang="uk-UA" dirty="0" smtClean="0"/>
              <a:t>згинання гомілки, </a:t>
            </a:r>
            <a:r>
              <a:rPr lang="uk-UA" dirty="0"/>
              <a:t>так як не можуть її розігнути. Кінцівка фіксується в положення надмірного розгинання в колінному суглобі, внаслідок чого змінюється хода. Гомілка надмірно розгинається в колінному суглобі, внаслідок чого при ходьбі викидається вперед і </a:t>
            </a:r>
            <a:r>
              <a:rPr lang="uk-UA" dirty="0" smtClean="0"/>
              <a:t>становиться </a:t>
            </a:r>
            <a:r>
              <a:rPr lang="uk-UA" dirty="0"/>
              <a:t>всією підошвою.</a:t>
            </a:r>
          </a:p>
        </p:txBody>
      </p:sp>
    </p:spTree>
    <p:extLst>
      <p:ext uri="{BB962C8B-B14F-4D97-AF65-F5344CB8AC3E}">
        <p14:creationId xmlns:p14="http://schemas.microsoft.com/office/powerpoint/2010/main" val="29215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¿Ð¾Ð´ÐºÐ¾Ð¶Ð½ÑÐ¹ Ð½ÐµÑ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0034"/>
            <a:ext cx="31683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260648"/>
            <a:ext cx="545435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Як правило, добре помітно зниження окружності стегна за рахунок вираженої гіпотрофії чотириголового і </a:t>
            </a:r>
            <a:r>
              <a:rPr lang="uk-UA" b="1" dirty="0" smtClean="0"/>
              <a:t>кравецького м'язів</a:t>
            </a:r>
            <a:r>
              <a:rPr lang="uk-UA" b="1" dirty="0"/>
              <a:t>. Характерно випадання колінного рефлексу</a:t>
            </a:r>
            <a:r>
              <a:rPr lang="uk-UA" b="1" dirty="0" smtClean="0"/>
              <a:t>.</a:t>
            </a:r>
          </a:p>
          <a:p>
            <a:pPr algn="just"/>
            <a:endParaRPr lang="uk-UA" b="1" dirty="0"/>
          </a:p>
          <a:p>
            <a:pPr algn="just"/>
            <a:r>
              <a:rPr lang="uk-UA" b="1" dirty="0"/>
              <a:t>Сенсорні порушення представлені зниженням больової і тактильної чутливості по передній і медіальної поверхні стегна, гомілки і стопи до </a:t>
            </a:r>
            <a:r>
              <a:rPr lang="uk-UA" b="1" dirty="0" smtClean="0"/>
              <a:t>основи </a:t>
            </a:r>
            <a:r>
              <a:rPr lang="uk-UA" b="1" dirty="0"/>
              <a:t>першого пальця</a:t>
            </a:r>
            <a:r>
              <a:rPr lang="uk-UA" b="1" dirty="0" smtClean="0"/>
              <a:t>.</a:t>
            </a:r>
          </a:p>
          <a:p>
            <a:pPr algn="just"/>
            <a:endParaRPr lang="uk-UA" b="1" dirty="0"/>
          </a:p>
          <a:p>
            <a:pPr algn="just"/>
            <a:r>
              <a:rPr lang="uk-UA" b="1" dirty="0"/>
              <a:t>У більшості випадків виражені і симптоми </a:t>
            </a:r>
            <a:r>
              <a:rPr lang="uk-UA" b="1" dirty="0" err="1" smtClean="0"/>
              <a:t>ірритації</a:t>
            </a:r>
            <a:r>
              <a:rPr lang="uk-UA" b="1" dirty="0" smtClean="0"/>
              <a:t> – невропатичні болі </a:t>
            </a:r>
            <a:r>
              <a:rPr lang="uk-UA" b="1" dirty="0"/>
              <a:t>в тій же області, а також вазомоторні і трофічні порушення</a:t>
            </a:r>
            <a:r>
              <a:rPr lang="uk-UA" b="1" dirty="0" smtClean="0"/>
              <a:t>.</a:t>
            </a:r>
          </a:p>
          <a:p>
            <a:pPr algn="just"/>
            <a:endParaRPr lang="uk-UA" b="1" dirty="0"/>
          </a:p>
          <a:p>
            <a:pPr algn="just"/>
            <a:r>
              <a:rPr lang="uk-UA" b="1" dirty="0"/>
              <a:t>Як правило, позитивні симптоми натягу - </a:t>
            </a:r>
            <a:r>
              <a:rPr lang="uk-UA" b="1" dirty="0" err="1"/>
              <a:t>Вассермана</a:t>
            </a:r>
            <a:r>
              <a:rPr lang="uk-UA" b="1" dirty="0"/>
              <a:t> (поява болю по передній поверхні стегна і в паху при розгинанні ноги в тазостегновому суглобі у пацієнта, який лежить на животі), Мацкевича (біль в паховій області, </a:t>
            </a:r>
            <a:r>
              <a:rPr lang="uk-UA" b="1" dirty="0" err="1" smtClean="0"/>
              <a:t>іррадіююча</a:t>
            </a:r>
            <a:r>
              <a:rPr lang="uk-UA" b="1" dirty="0" smtClean="0"/>
              <a:t> </a:t>
            </a:r>
            <a:r>
              <a:rPr lang="uk-UA" b="1" dirty="0"/>
              <a:t>на передню поверхню стегна при максимальному згинанні гомілки у лежачого на животі хворого).</a:t>
            </a:r>
          </a:p>
        </p:txBody>
      </p:sp>
    </p:spTree>
    <p:extLst>
      <p:ext uri="{BB962C8B-B14F-4D97-AF65-F5344CB8AC3E}">
        <p14:creationId xmlns:p14="http://schemas.microsoft.com/office/powerpoint/2010/main" val="25259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776" y="216194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Ураження</a:t>
            </a:r>
            <a:r>
              <a:rPr lang="ru-RU" b="1" dirty="0" smtClean="0"/>
              <a:t> </a:t>
            </a:r>
            <a:r>
              <a:rPr lang="ru-RU" b="1" dirty="0" err="1" smtClean="0"/>
              <a:t>під</a:t>
            </a:r>
            <a:r>
              <a:rPr lang="ru-RU" b="1" dirty="0" smtClean="0"/>
              <a:t> </a:t>
            </a:r>
            <a:r>
              <a:rPr lang="ru-RU" b="1" dirty="0" err="1" smtClean="0"/>
              <a:t>пахвинною</a:t>
            </a:r>
            <a:r>
              <a:rPr lang="ru-RU" b="1" dirty="0" smtClean="0"/>
              <a:t> </a:t>
            </a:r>
            <a:r>
              <a:rPr lang="ru-RU" b="1" dirty="0" err="1" smtClean="0"/>
              <a:t>зв’язкою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91" y="1340768"/>
            <a:ext cx="4410297" cy="45365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319" y="1196752"/>
            <a:ext cx="4413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Клінічна картина в цілому аналогічна </a:t>
            </a:r>
            <a:r>
              <a:rPr lang="x-none" dirty="0" smtClean="0"/>
              <a:t>як </a:t>
            </a:r>
            <a:r>
              <a:rPr lang="uk-UA" dirty="0" smtClean="0"/>
              <a:t>і  </a:t>
            </a:r>
            <a:r>
              <a:rPr lang="uk-UA" dirty="0"/>
              <a:t>при ураженні стегнового </a:t>
            </a:r>
            <a:r>
              <a:rPr lang="uk-UA" dirty="0" err="1"/>
              <a:t>нерва</a:t>
            </a:r>
            <a:r>
              <a:rPr lang="uk-UA" dirty="0"/>
              <a:t> в </a:t>
            </a:r>
            <a:r>
              <a:rPr lang="uk-UA" dirty="0" err="1"/>
              <a:t>заочеревинному</a:t>
            </a:r>
            <a:r>
              <a:rPr lang="uk-UA" dirty="0"/>
              <a:t> просторі, проте </a:t>
            </a:r>
            <a:r>
              <a:rPr lang="uk-UA" dirty="0" smtClean="0"/>
              <a:t>відсутні парези </a:t>
            </a:r>
            <a:r>
              <a:rPr lang="uk-UA" dirty="0"/>
              <a:t>клубово-поперекового м'яза, тому не порушено згинання стегна в тазостегновому суглобі і підведення тулуба з положення лежачи і сидячи.</a:t>
            </a:r>
          </a:p>
          <a:p>
            <a:pPr algn="just"/>
            <a:r>
              <a:rPr lang="uk-UA" dirty="0"/>
              <a:t>Також слід зазначити, що, оскільки стегновий нерв часто розділяється на рухові гілки і підшкірний нерв до рівня пахової зв'язки, можливо домінування рухових або чутливих розладів.</a:t>
            </a:r>
          </a:p>
          <a:p>
            <a:pPr algn="just"/>
            <a:r>
              <a:rPr lang="uk-UA" dirty="0"/>
              <a:t>Поряд з позитивними симптомами натягу зазвичай вдається виявити хворобливість в області середини пахової зв'язки (місце компресії стегнового </a:t>
            </a:r>
            <a:r>
              <a:rPr lang="uk-UA" dirty="0" err="1"/>
              <a:t>нерва</a:t>
            </a:r>
            <a:r>
              <a:rPr lang="uk-UA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906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Поразки</a:t>
            </a:r>
            <a:r>
              <a:rPr lang="ru-RU" b="1" dirty="0"/>
              <a:t> </a:t>
            </a:r>
            <a:r>
              <a:rPr lang="ru-RU" b="1" dirty="0" err="1"/>
              <a:t>підшкірного</a:t>
            </a:r>
            <a:r>
              <a:rPr lang="ru-RU" b="1" dirty="0"/>
              <a:t> нерва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dirty="0" err="1" smtClean="0"/>
              <a:t>Тунельне</a:t>
            </a:r>
            <a:r>
              <a:rPr lang="ru-RU" dirty="0" smtClean="0"/>
              <a:t>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/>
              <a:t>головного </a:t>
            </a:r>
            <a:r>
              <a:rPr lang="ru-RU" dirty="0" err="1"/>
              <a:t>стовбура</a:t>
            </a:r>
            <a:r>
              <a:rPr lang="ru-RU" dirty="0"/>
              <a:t> </a:t>
            </a:r>
            <a:r>
              <a:rPr lang="ru-RU" dirty="0" err="1"/>
              <a:t>підшкірного</a:t>
            </a:r>
            <a:r>
              <a:rPr lang="ru-RU" dirty="0"/>
              <a:t> нерва </a:t>
            </a:r>
            <a:r>
              <a:rPr lang="ru-RU" dirty="0" err="1"/>
              <a:t>виявляється</a:t>
            </a:r>
            <a:r>
              <a:rPr lang="ru-RU" dirty="0"/>
              <a:t> в </a:t>
            </a:r>
            <a:r>
              <a:rPr lang="ru-RU" dirty="0" err="1"/>
              <a:t>точці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з </a:t>
            </a:r>
            <a:r>
              <a:rPr lang="ru-RU" dirty="0" err="1" smtClean="0"/>
              <a:t>привідного</a:t>
            </a:r>
            <a:r>
              <a:rPr lang="ru-RU" dirty="0" smtClean="0"/>
              <a:t> </a:t>
            </a:r>
            <a:r>
              <a:rPr lang="ru-RU" dirty="0"/>
              <a:t>каналу, </a:t>
            </a:r>
            <a:r>
              <a:rPr lang="ru-RU" dirty="0" err="1" smtClean="0"/>
              <a:t>розташованого</a:t>
            </a:r>
            <a:r>
              <a:rPr lang="ru-RU" dirty="0" smtClean="0"/>
              <a:t> </a:t>
            </a:r>
            <a:r>
              <a:rPr lang="ru-RU" dirty="0"/>
              <a:t>на 10 см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smtClean="0"/>
              <a:t>над</a:t>
            </a:r>
            <a:r>
              <a:rPr lang="x-none" dirty="0" smtClean="0"/>
              <a:t>вирост</a:t>
            </a:r>
            <a:r>
              <a:rPr lang="ru-RU" dirty="0" smtClean="0"/>
              <a:t>ка </a:t>
            </a:r>
            <a:r>
              <a:rPr lang="ru-RU" dirty="0"/>
              <a:t>стегна.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болі</a:t>
            </a:r>
            <a:r>
              <a:rPr lang="ru-RU" dirty="0"/>
              <a:t>, </a:t>
            </a:r>
            <a:r>
              <a:rPr lang="ru-RU" dirty="0" err="1"/>
              <a:t>парестезії</a:t>
            </a:r>
            <a:r>
              <a:rPr lang="ru-RU" dirty="0"/>
              <a:t> і </a:t>
            </a:r>
            <a:r>
              <a:rPr lang="ru-RU" dirty="0" err="1"/>
              <a:t>розлади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</a:t>
            </a:r>
            <a:r>
              <a:rPr lang="ru-RU" dirty="0" err="1" smtClean="0"/>
              <a:t>проявляються</a:t>
            </a:r>
            <a:r>
              <a:rPr lang="ru-RU" dirty="0" smtClean="0"/>
              <a:t> </a:t>
            </a:r>
            <a:r>
              <a:rPr lang="ru-RU" dirty="0"/>
              <a:t>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 smtClean="0"/>
              <a:t>медіальній</a:t>
            </a:r>
            <a:r>
              <a:rPr lang="ru-RU" dirty="0" smtClean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гомілки</a:t>
            </a:r>
            <a:r>
              <a:rPr lang="ru-RU" dirty="0"/>
              <a:t> -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колінного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/>
              <a:t> до </a:t>
            </a:r>
            <a:r>
              <a:rPr lang="ru-RU" dirty="0" err="1"/>
              <a:t>медіального</a:t>
            </a:r>
            <a:r>
              <a:rPr lang="ru-RU" dirty="0"/>
              <a:t> краю стопи.</a:t>
            </a:r>
          </a:p>
          <a:p>
            <a:endParaRPr lang="ru-RU" dirty="0"/>
          </a:p>
          <a:p>
            <a:r>
              <a:rPr lang="ru-RU" dirty="0" err="1"/>
              <a:t>Здавлення</a:t>
            </a:r>
            <a:r>
              <a:rPr lang="ru-RU" dirty="0"/>
              <a:t> </a:t>
            </a:r>
            <a:r>
              <a:rPr lang="ru-RU" dirty="0" err="1" smtClean="0"/>
              <a:t>піднадколінникової</a:t>
            </a:r>
            <a:r>
              <a:rPr lang="ru-RU" dirty="0" smtClean="0"/>
              <a:t> </a:t>
            </a:r>
            <a:r>
              <a:rPr lang="ru-RU" dirty="0" err="1"/>
              <a:t>гілки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у краю </a:t>
            </a:r>
            <a:r>
              <a:rPr lang="ru-RU" dirty="0" err="1" smtClean="0"/>
              <a:t>сухожилка</a:t>
            </a:r>
            <a:r>
              <a:rPr lang="ru-RU" dirty="0" smtClean="0"/>
              <a:t> </a:t>
            </a:r>
            <a:r>
              <a:rPr lang="ru-RU" dirty="0" err="1" smtClean="0"/>
              <a:t>кравецького</a:t>
            </a:r>
            <a:r>
              <a:rPr lang="ru-RU" dirty="0" smtClean="0"/>
              <a:t> </a:t>
            </a:r>
            <a:r>
              <a:rPr lang="ru-RU" dirty="0" err="1" smtClean="0"/>
              <a:t>м'язу</a:t>
            </a:r>
            <a:r>
              <a:rPr lang="ru-RU" dirty="0" smtClean="0"/>
              <a:t> </a:t>
            </a:r>
            <a:r>
              <a:rPr lang="ru-RU" dirty="0" err="1"/>
              <a:t>попереду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smtClean="0"/>
              <a:t>над</a:t>
            </a:r>
            <a:r>
              <a:rPr lang="x-none" dirty="0" smtClean="0"/>
              <a:t>вирост</a:t>
            </a:r>
            <a:r>
              <a:rPr lang="ru-RU" dirty="0" smtClean="0"/>
              <a:t>ка </a:t>
            </a:r>
            <a:r>
              <a:rPr lang="ru-RU" dirty="0"/>
              <a:t>стегна.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локалізація</a:t>
            </a:r>
            <a:r>
              <a:rPr lang="ru-RU" dirty="0"/>
              <a:t> болю, </a:t>
            </a:r>
            <a:r>
              <a:rPr lang="ru-RU" dirty="0" err="1"/>
              <a:t>парестезій</a:t>
            </a:r>
            <a:r>
              <a:rPr lang="ru-RU" dirty="0"/>
              <a:t> </a:t>
            </a:r>
            <a:r>
              <a:rPr lang="ru-RU" dirty="0" err="1"/>
              <a:t>обмежена</a:t>
            </a:r>
            <a:r>
              <a:rPr lang="ru-RU" dirty="0"/>
              <a:t> </a:t>
            </a:r>
            <a:r>
              <a:rPr lang="ru-RU" dirty="0" err="1"/>
              <a:t>медіальної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колінного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/>
              <a:t>.</a:t>
            </a:r>
          </a:p>
          <a:p>
            <a:r>
              <a:rPr lang="ru-RU" dirty="0" err="1"/>
              <a:t>Суглобові</a:t>
            </a:r>
            <a:r>
              <a:rPr lang="ru-RU" dirty="0"/>
              <a:t> </a:t>
            </a:r>
            <a:r>
              <a:rPr lang="ru-RU" dirty="0" err="1"/>
              <a:t>гілки</a:t>
            </a:r>
            <a:r>
              <a:rPr lang="ru-RU" dirty="0"/>
              <a:t> </a:t>
            </a:r>
            <a:r>
              <a:rPr lang="ru-RU" dirty="0" err="1"/>
              <a:t>пошкоджуються</a:t>
            </a:r>
            <a:r>
              <a:rPr lang="ru-RU" dirty="0"/>
              <a:t> при </a:t>
            </a:r>
            <a:r>
              <a:rPr lang="ru-RU" dirty="0" err="1"/>
              <a:t>дистрофічних</a:t>
            </a:r>
            <a:r>
              <a:rPr lang="ru-RU" dirty="0"/>
              <a:t> </a:t>
            </a:r>
            <a:r>
              <a:rPr lang="ru-RU" dirty="0" err="1"/>
              <a:t>змінах</a:t>
            </a:r>
            <a:r>
              <a:rPr lang="ru-RU" dirty="0"/>
              <a:t> в </a:t>
            </a:r>
            <a:r>
              <a:rPr lang="ru-RU" dirty="0" err="1"/>
              <a:t>колінному</a:t>
            </a:r>
            <a:r>
              <a:rPr lang="ru-RU" dirty="0"/>
              <a:t> </a:t>
            </a:r>
            <a:r>
              <a:rPr lang="ru-RU" dirty="0" err="1"/>
              <a:t>суглобі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Компресійно-ішемічна</a:t>
            </a:r>
            <a:r>
              <a:rPr lang="ru-RU" dirty="0"/>
              <a:t> </a:t>
            </a:r>
            <a:r>
              <a:rPr lang="ru-RU" dirty="0" err="1"/>
              <a:t>невропатія</a:t>
            </a:r>
            <a:r>
              <a:rPr lang="ru-RU" dirty="0"/>
              <a:t> </a:t>
            </a:r>
            <a:r>
              <a:rPr lang="ru-RU" dirty="0" err="1" smtClean="0"/>
              <a:t>низхідної</a:t>
            </a:r>
            <a:r>
              <a:rPr lang="ru-RU" dirty="0" smtClean="0"/>
              <a:t> </a:t>
            </a:r>
            <a:r>
              <a:rPr lang="ru-RU" dirty="0" err="1" smtClean="0"/>
              <a:t>гілки</a:t>
            </a:r>
            <a:r>
              <a:rPr lang="ru-RU" dirty="0" smtClean="0"/>
              <a:t> </a:t>
            </a:r>
            <a:r>
              <a:rPr lang="ru-RU" dirty="0" err="1"/>
              <a:t>підшкірного</a:t>
            </a:r>
            <a:r>
              <a:rPr lang="ru-RU" dirty="0"/>
              <a:t> нерва </a:t>
            </a:r>
            <a:r>
              <a:rPr lang="ru-RU" dirty="0" err="1"/>
              <a:t>виникає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фіброзного</a:t>
            </a:r>
            <a:r>
              <a:rPr lang="ru-RU" dirty="0"/>
              <a:t> каналу </a:t>
            </a:r>
            <a:r>
              <a:rPr lang="ru-RU" dirty="0" err="1"/>
              <a:t>позаду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smtClean="0"/>
              <a:t>над</a:t>
            </a:r>
            <a:r>
              <a:rPr lang="x-none" dirty="0" smtClean="0"/>
              <a:t>вирост</a:t>
            </a:r>
            <a:r>
              <a:rPr lang="ru-RU" dirty="0" smtClean="0"/>
              <a:t>ка </a:t>
            </a:r>
            <a:r>
              <a:rPr lang="ru-RU" dirty="0"/>
              <a:t>стегна.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 err="1"/>
              <a:t>виключає</a:t>
            </a:r>
            <a:r>
              <a:rPr lang="ru-RU" dirty="0"/>
              <a:t> зону </a:t>
            </a:r>
            <a:r>
              <a:rPr lang="ru-RU" dirty="0" err="1"/>
              <a:t>колінного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/>
              <a:t> з </a:t>
            </a:r>
            <a:r>
              <a:rPr lang="ru-RU" dirty="0" err="1"/>
              <a:t>наявних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сенсорних</a:t>
            </a:r>
            <a:r>
              <a:rPr lang="ru-RU" dirty="0"/>
              <a:t> </a:t>
            </a:r>
            <a:r>
              <a:rPr lang="ru-RU" dirty="0" err="1"/>
              <a:t>порушень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Больовий</a:t>
            </a:r>
            <a:r>
              <a:rPr lang="ru-RU" dirty="0"/>
              <a:t> синдром </a:t>
            </a:r>
            <a:r>
              <a:rPr lang="ru-RU" dirty="0" err="1"/>
              <a:t>посилюється</a:t>
            </a:r>
            <a:r>
              <a:rPr lang="ru-RU" dirty="0"/>
              <a:t> при </a:t>
            </a:r>
            <a:r>
              <a:rPr lang="ru-RU" dirty="0" err="1"/>
              <a:t>ходьбі</a:t>
            </a:r>
            <a:r>
              <a:rPr lang="ru-RU" dirty="0"/>
              <a:t>. У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розвинутися</a:t>
            </a:r>
            <a:r>
              <a:rPr lang="ru-RU" dirty="0"/>
              <a:t> </a:t>
            </a:r>
            <a:r>
              <a:rPr lang="ru-RU" dirty="0" err="1"/>
              <a:t>неповна</a:t>
            </a:r>
            <a:r>
              <a:rPr lang="ru-RU" dirty="0"/>
              <a:t> контрактура </a:t>
            </a:r>
            <a:r>
              <a:rPr lang="ru-RU" dirty="0" err="1"/>
              <a:t>суглоба</a:t>
            </a:r>
            <a:r>
              <a:rPr lang="ru-RU" dirty="0"/>
              <a:t> в </a:t>
            </a:r>
            <a:r>
              <a:rPr lang="ru-RU" dirty="0" err="1"/>
              <a:t>положенні</a:t>
            </a:r>
            <a:r>
              <a:rPr lang="ru-RU" dirty="0"/>
              <a:t> </a:t>
            </a:r>
            <a:r>
              <a:rPr lang="ru-RU" dirty="0" err="1"/>
              <a:t>неповного</a:t>
            </a:r>
            <a:r>
              <a:rPr lang="ru-RU" dirty="0"/>
              <a:t> </a:t>
            </a:r>
            <a:r>
              <a:rPr lang="ru-RU" dirty="0" err="1"/>
              <a:t>згинання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7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260648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Невропатія</a:t>
            </a:r>
            <a:r>
              <a:rPr lang="ru-RU" b="1" dirty="0"/>
              <a:t> </a:t>
            </a:r>
            <a:r>
              <a:rPr lang="ru-RU" b="1" dirty="0" err="1"/>
              <a:t>зовнішнього</a:t>
            </a:r>
            <a:r>
              <a:rPr lang="ru-RU" b="1" dirty="0"/>
              <a:t> </a:t>
            </a:r>
            <a:r>
              <a:rPr lang="ru-RU" b="1" dirty="0" err="1"/>
              <a:t>шкірного</a:t>
            </a:r>
            <a:r>
              <a:rPr lang="ru-RU" b="1" dirty="0"/>
              <a:t> нерва стегна (Хвороба Рота-</a:t>
            </a:r>
            <a:r>
              <a:rPr lang="ru-RU" b="1" dirty="0" err="1"/>
              <a:t>Бернгардта</a:t>
            </a:r>
            <a:r>
              <a:rPr lang="ru-RU" b="1" dirty="0"/>
              <a:t>)</a:t>
            </a:r>
            <a:endParaRPr lang="uk-UA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39664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Нерв може </a:t>
            </a:r>
            <a:r>
              <a:rPr lang="uk-UA" dirty="0" smtClean="0"/>
              <a:t>здавлюватися клубово-поперековим </a:t>
            </a:r>
            <a:r>
              <a:rPr lang="uk-UA" dirty="0"/>
              <a:t>м'язом в результаті </a:t>
            </a:r>
            <a:r>
              <a:rPr lang="uk-UA" dirty="0" smtClean="0"/>
              <a:t>його </a:t>
            </a:r>
            <a:r>
              <a:rPr lang="uk-UA" dirty="0" err="1" smtClean="0"/>
              <a:t>рефлекторнї</a:t>
            </a:r>
            <a:r>
              <a:rPr lang="uk-UA" dirty="0" smtClean="0"/>
              <a:t> </a:t>
            </a:r>
            <a:r>
              <a:rPr lang="uk-UA" dirty="0"/>
              <a:t>напруги на ґрунті роздратування корінців L2-3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 </a:t>
            </a:r>
            <a:r>
              <a:rPr lang="uk-UA" dirty="0" smtClean="0"/>
              <a:t>      гематоми</a:t>
            </a:r>
            <a:r>
              <a:rPr lang="uk-UA" dirty="0"/>
              <a:t>, запальні процеси, наслідки операцій в черевній порожнині, в тазу, об'ємні утворення в області таза, переломи кісток тазу, хребта</a:t>
            </a:r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      компресія </a:t>
            </a:r>
            <a:r>
              <a:rPr lang="uk-UA" dirty="0"/>
              <a:t>в тунелі під </a:t>
            </a:r>
            <a:r>
              <a:rPr lang="uk-UA" dirty="0" err="1" smtClean="0"/>
              <a:t>паховинною</a:t>
            </a:r>
            <a:r>
              <a:rPr lang="uk-UA" dirty="0" smtClean="0"/>
              <a:t> </a:t>
            </a:r>
            <a:r>
              <a:rPr lang="uk-UA" dirty="0"/>
              <a:t>(</a:t>
            </a:r>
            <a:r>
              <a:rPr lang="uk-UA" dirty="0" err="1" smtClean="0"/>
              <a:t>пупартовою</a:t>
            </a:r>
            <a:r>
              <a:rPr lang="uk-UA" dirty="0" smtClean="0"/>
              <a:t>) </a:t>
            </a:r>
            <a:r>
              <a:rPr lang="uk-UA" dirty="0"/>
              <a:t>зв'язкою або на рівні передньої верхньої ості клубової кістки (надлишкове відкладення жиру, носіння тугого </a:t>
            </a:r>
            <a:r>
              <a:rPr lang="uk-UA" dirty="0" smtClean="0"/>
              <a:t>поясу, </a:t>
            </a:r>
            <a:r>
              <a:rPr lang="uk-UA" dirty="0"/>
              <a:t>тиск вагітної матки, пухлини </a:t>
            </a:r>
            <a:r>
              <a:rPr lang="uk-UA" dirty="0" smtClean="0"/>
              <a:t>тазу </a:t>
            </a:r>
            <a:r>
              <a:rPr lang="uk-UA" dirty="0"/>
              <a:t>і </a:t>
            </a:r>
            <a:r>
              <a:rPr lang="uk-UA" dirty="0" err="1"/>
              <a:t>т.д</a:t>
            </a:r>
            <a:r>
              <a:rPr lang="uk-UA" dirty="0"/>
              <a:t>.).</a:t>
            </a:r>
          </a:p>
        </p:txBody>
      </p:sp>
      <p:pic>
        <p:nvPicPr>
          <p:cNvPr id="1030" name="Picture 6" descr="https://www.epainassist.com/images/Meralgia-Paresthet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4" t="2558" b="6606"/>
          <a:stretch/>
        </p:blipFill>
        <p:spPr bwMode="auto">
          <a:xfrm>
            <a:off x="4932040" y="1372908"/>
            <a:ext cx="3456384" cy="50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260648"/>
            <a:ext cx="1701209" cy="63725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764704"/>
            <a:ext cx="5184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 Відчуття оніміння, парестезії типу повзання </a:t>
            </a:r>
            <a:r>
              <a:rPr lang="uk-UA" sz="2000" dirty="0" smtClean="0"/>
              <a:t>мурах </a:t>
            </a:r>
            <a:r>
              <a:rPr lang="uk-UA" sz="2000" dirty="0"/>
              <a:t>і поколювання, відчуття печіння, холоду </a:t>
            </a:r>
            <a:r>
              <a:rPr lang="x-none" sz="2000" dirty="0" smtClean="0"/>
              <a:t>на</a:t>
            </a:r>
            <a:r>
              <a:rPr lang="uk-UA" sz="2000" dirty="0" smtClean="0"/>
              <a:t> </a:t>
            </a:r>
            <a:r>
              <a:rPr lang="uk-UA" sz="2000" dirty="0" err="1" smtClean="0"/>
              <a:t>передн</a:t>
            </a:r>
            <a:r>
              <a:rPr lang="x-none" sz="2000" dirty="0" smtClean="0"/>
              <a:t>ьо-</a:t>
            </a:r>
            <a:r>
              <a:rPr lang="uk-UA" sz="2000" dirty="0" smtClean="0"/>
              <a:t>латеральній </a:t>
            </a:r>
            <a:r>
              <a:rPr lang="uk-UA" sz="2000" dirty="0"/>
              <a:t>поверхні стегна, </a:t>
            </a:r>
            <a:r>
              <a:rPr lang="uk-UA" sz="2000" dirty="0" smtClean="0"/>
              <a:t>легкі </a:t>
            </a:r>
            <a:r>
              <a:rPr lang="uk-UA" sz="2000" dirty="0"/>
              <a:t>трофічні порушення шкіри.</a:t>
            </a:r>
          </a:p>
          <a:p>
            <a:pPr algn="just"/>
            <a:r>
              <a:rPr lang="uk-UA" sz="2000" dirty="0"/>
              <a:t>Рідше виникає пекучий нестерпний біль.</a:t>
            </a:r>
          </a:p>
          <a:p>
            <a:pPr algn="just"/>
            <a:r>
              <a:rPr lang="uk-UA" sz="2000" dirty="0"/>
              <a:t>На більш пізніх стадіях хвороби в зоні іннервації виникає аналгезія.</a:t>
            </a:r>
          </a:p>
          <a:p>
            <a:pPr algn="just"/>
            <a:r>
              <a:rPr lang="uk-UA" sz="2000" dirty="0"/>
              <a:t>Нерідко захворювання протікає по типу переміжної кульгавості - біль і парестезії виникають тільки під час ходьби.</a:t>
            </a:r>
          </a:p>
          <a:p>
            <a:pPr algn="just"/>
            <a:r>
              <a:rPr lang="uk-UA" sz="2000" dirty="0"/>
              <a:t>Пальпація та перкусія стовбура </a:t>
            </a:r>
            <a:r>
              <a:rPr lang="uk-UA" sz="2000" dirty="0" err="1"/>
              <a:t>нерва</a:t>
            </a:r>
            <a:r>
              <a:rPr lang="uk-UA" sz="2000" dirty="0"/>
              <a:t> </a:t>
            </a:r>
            <a:r>
              <a:rPr lang="uk-UA" sz="2000" dirty="0" err="1" smtClean="0"/>
              <a:t>медиальніше</a:t>
            </a:r>
            <a:r>
              <a:rPr lang="uk-UA" sz="2000" dirty="0" smtClean="0"/>
              <a:t> </a:t>
            </a:r>
            <a:r>
              <a:rPr lang="uk-UA" sz="2000" dirty="0"/>
              <a:t>передньої верхньої клубової ості викликають локальний біль з іррадіацією в області іннервації.</a:t>
            </a:r>
          </a:p>
          <a:p>
            <a:pPr algn="just"/>
            <a:r>
              <a:rPr lang="uk-UA" sz="2000" dirty="0"/>
              <a:t>При введенні місцевого анестетика на рівні </a:t>
            </a:r>
            <a:r>
              <a:rPr lang="uk-UA" sz="2000" dirty="0" err="1"/>
              <a:t>здавлення</a:t>
            </a:r>
            <a:r>
              <a:rPr lang="uk-UA" sz="2000" dirty="0"/>
              <a:t> </a:t>
            </a:r>
            <a:r>
              <a:rPr lang="uk-UA" sz="2000" dirty="0" err="1"/>
              <a:t>нерва</a:t>
            </a:r>
            <a:r>
              <a:rPr lang="uk-UA" sz="2000" dirty="0"/>
              <a:t> </a:t>
            </a:r>
            <a:r>
              <a:rPr lang="uk-UA" sz="2000" dirty="0" smtClean="0"/>
              <a:t>больові </a:t>
            </a:r>
            <a:r>
              <a:rPr lang="uk-UA" sz="2000" dirty="0"/>
              <a:t>відчуття проходять, що також підтверджує діагноз.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1059" y="251356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Клінічні показання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3128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ПЛАН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420" y="1700808"/>
            <a:ext cx="7355160" cy="4526280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1. 	Поперекове сплетіння.</a:t>
            </a:r>
          </a:p>
          <a:p>
            <a:pPr marL="0" indent="0">
              <a:buNone/>
            </a:pPr>
            <a:r>
              <a:rPr lang="uk-UA" dirty="0"/>
              <a:t>2. 	Нерви поперекового сплетіння та </a:t>
            </a:r>
            <a:r>
              <a:rPr lang="uk-UA" dirty="0" smtClean="0"/>
              <a:t>	області </a:t>
            </a:r>
            <a:r>
              <a:rPr lang="uk-UA" dirty="0"/>
              <a:t>	їх іннервації.</a:t>
            </a:r>
          </a:p>
          <a:p>
            <a:pPr marL="0" indent="0">
              <a:buNone/>
            </a:pPr>
            <a:r>
              <a:rPr lang="uk-UA" dirty="0"/>
              <a:t>3. 	Крижове сплетіння.</a:t>
            </a:r>
          </a:p>
          <a:p>
            <a:pPr marL="0" indent="0">
              <a:buNone/>
            </a:pPr>
            <a:r>
              <a:rPr lang="uk-UA" dirty="0"/>
              <a:t>4. 	Нерви крижового сплетіння та </a:t>
            </a:r>
            <a:r>
              <a:rPr lang="uk-UA" dirty="0" smtClean="0"/>
              <a:t>	області </a:t>
            </a:r>
            <a:r>
              <a:rPr lang="uk-UA" dirty="0"/>
              <a:t>їх 	іннервації.</a:t>
            </a:r>
          </a:p>
          <a:p>
            <a:pPr marL="0" indent="0">
              <a:buNone/>
            </a:pPr>
            <a:r>
              <a:rPr lang="uk-UA" dirty="0"/>
              <a:t>5. 	Артерії та вени тазу.</a:t>
            </a:r>
          </a:p>
          <a:p>
            <a:pPr marL="0" indent="0">
              <a:buNone/>
            </a:pPr>
            <a:r>
              <a:rPr lang="uk-UA" dirty="0"/>
              <a:t>6. 	Артерії та вени</a:t>
            </a:r>
            <a:r>
              <a:rPr lang="x-none" dirty="0"/>
              <a:t> стегна</a:t>
            </a:r>
            <a:r>
              <a:rPr lang="uk-UA" dirty="0"/>
              <a:t>. </a:t>
            </a:r>
          </a:p>
          <a:p>
            <a:pPr marL="0" indent="0">
              <a:buNone/>
            </a:pPr>
            <a:r>
              <a:rPr lang="uk-UA" dirty="0"/>
              <a:t>7. 	Артерії та вени</a:t>
            </a:r>
            <a:r>
              <a:rPr lang="x-none" dirty="0"/>
              <a:t> голен</a:t>
            </a:r>
            <a:r>
              <a:rPr lang="uk-UA" dirty="0"/>
              <a:t>і й стопи. 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0137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98" y="1202268"/>
            <a:ext cx="4280949" cy="48910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0677" y="332656"/>
            <a:ext cx="4883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Невропатія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замикаючого</a:t>
            </a:r>
            <a:r>
              <a:rPr lang="ru-RU" sz="2400" b="1" dirty="0" smtClean="0"/>
              <a:t> нерва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2736"/>
            <a:ext cx="418689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Синдром </a:t>
            </a:r>
            <a:r>
              <a:rPr lang="uk-UA" sz="2000" dirty="0" smtClean="0"/>
              <a:t>за</a:t>
            </a:r>
            <a:r>
              <a:rPr lang="x-none" sz="2000" dirty="0" smtClean="0"/>
              <a:t>микаюч</a:t>
            </a:r>
            <a:r>
              <a:rPr lang="uk-UA" sz="2000" dirty="0" smtClean="0"/>
              <a:t>ого </a:t>
            </a:r>
            <a:r>
              <a:rPr lang="uk-UA" sz="2000" dirty="0" err="1"/>
              <a:t>нерва</a:t>
            </a:r>
            <a:r>
              <a:rPr lang="uk-UA" sz="2000" dirty="0"/>
              <a:t> обумовлений компресією </a:t>
            </a:r>
            <a:r>
              <a:rPr lang="uk-UA" sz="2000" dirty="0" smtClean="0"/>
              <a:t>замикаючого </a:t>
            </a:r>
            <a:r>
              <a:rPr lang="uk-UA" sz="2000" dirty="0" err="1"/>
              <a:t>нерва</a:t>
            </a:r>
            <a:r>
              <a:rPr lang="uk-UA" sz="2000" dirty="0"/>
              <a:t> в </a:t>
            </a:r>
            <a:r>
              <a:rPr lang="uk-UA" sz="2000" dirty="0" smtClean="0"/>
              <a:t>замикаючому </a:t>
            </a:r>
            <a:r>
              <a:rPr lang="uk-UA" sz="2000" dirty="0"/>
              <a:t>каналі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/>
          </a:p>
          <a:p>
            <a:pPr algn="just"/>
            <a:r>
              <a:rPr lang="uk-UA" sz="2000" dirty="0"/>
              <a:t>Пошкодження </a:t>
            </a:r>
            <a:r>
              <a:rPr lang="uk-UA" sz="2000" dirty="0" err="1"/>
              <a:t>нерва</a:t>
            </a:r>
            <a:r>
              <a:rPr lang="uk-UA" sz="2000" dirty="0"/>
              <a:t> обумовлено </a:t>
            </a:r>
            <a:r>
              <a:rPr lang="uk-UA" sz="2000" dirty="0" err="1" smtClean="0"/>
              <a:t>остеофіброзами</a:t>
            </a:r>
            <a:r>
              <a:rPr lang="uk-UA" sz="2000" dirty="0" smtClean="0"/>
              <a:t> </a:t>
            </a:r>
            <a:r>
              <a:rPr lang="uk-UA" sz="2000" dirty="0" err="1"/>
              <a:t>лонних</a:t>
            </a:r>
            <a:r>
              <a:rPr lang="uk-UA" sz="2000" dirty="0"/>
              <a:t> кісток, травматичними набряками м'яких тканин в цій області або ж грижами цього каналу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/>
          </a:p>
          <a:p>
            <a:pPr algn="just"/>
            <a:r>
              <a:rPr lang="uk-UA" sz="2000" dirty="0"/>
              <a:t>При невропатії </a:t>
            </a:r>
            <a:r>
              <a:rPr lang="uk-UA" sz="2000" dirty="0" smtClean="0"/>
              <a:t>замикаючого </a:t>
            </a:r>
            <a:r>
              <a:rPr lang="uk-UA" sz="2000" dirty="0" err="1"/>
              <a:t>нерва</a:t>
            </a:r>
            <a:r>
              <a:rPr lang="uk-UA" sz="2000" dirty="0"/>
              <a:t> виникають болі </a:t>
            </a:r>
            <a:r>
              <a:rPr lang="uk-UA" sz="2000" dirty="0" smtClean="0"/>
              <a:t>на </a:t>
            </a:r>
            <a:r>
              <a:rPr lang="uk-UA" sz="2000" dirty="0"/>
              <a:t>медіальній поверхні стегна, в тазостегновому суглобі, в сідниці, а також слабкість в </a:t>
            </a:r>
            <a:r>
              <a:rPr lang="uk-UA" sz="2000" dirty="0" smtClean="0"/>
              <a:t>привідних </a:t>
            </a:r>
            <a:r>
              <a:rPr lang="uk-UA" sz="2000" dirty="0"/>
              <a:t>м'язах</a:t>
            </a:r>
          </a:p>
        </p:txBody>
      </p:sp>
    </p:spTree>
    <p:extLst>
      <p:ext uri="{BB962C8B-B14F-4D97-AF65-F5344CB8AC3E}">
        <p14:creationId xmlns:p14="http://schemas.microsoft.com/office/powerpoint/2010/main" val="36412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54006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5" y="195046"/>
            <a:ext cx="4956577" cy="64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uro-ginecology.ru/sites/default/files/_polovogo_ner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894"/>
            <a:ext cx="4427984" cy="64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Статевий (</a:t>
            </a:r>
            <a:r>
              <a:rPr lang="uk-UA" dirty="0" err="1" smtClean="0"/>
              <a:t>срамний</a:t>
            </a:r>
            <a:r>
              <a:rPr lang="uk-UA" dirty="0"/>
              <a:t>) нерв (S2-S4), залишає порожнину малого </a:t>
            </a:r>
            <a:r>
              <a:rPr lang="uk-UA" dirty="0" smtClean="0"/>
              <a:t>тазу </a:t>
            </a:r>
            <a:r>
              <a:rPr lang="uk-UA" dirty="0"/>
              <a:t>через </a:t>
            </a:r>
            <a:r>
              <a:rPr lang="uk-UA" dirty="0" smtClean="0"/>
              <a:t>великий сідничний </a:t>
            </a:r>
            <a:r>
              <a:rPr lang="uk-UA" dirty="0"/>
              <a:t>отвір, а потім повертається </a:t>
            </a:r>
            <a:r>
              <a:rPr lang="uk-UA" dirty="0" smtClean="0"/>
              <a:t>до малого тазу </a:t>
            </a:r>
            <a:r>
              <a:rPr lang="uk-UA" dirty="0"/>
              <a:t>через </a:t>
            </a:r>
            <a:r>
              <a:rPr lang="uk-UA" dirty="0" smtClean="0"/>
              <a:t>грушоподібний </a:t>
            </a:r>
            <a:r>
              <a:rPr lang="uk-UA" dirty="0"/>
              <a:t>отвір, під </a:t>
            </a:r>
            <a:r>
              <a:rPr lang="uk-UA" dirty="0" smtClean="0"/>
              <a:t>грушоподібним </a:t>
            </a:r>
            <a:r>
              <a:rPr lang="uk-UA" dirty="0"/>
              <a:t>м'язом.</a:t>
            </a:r>
          </a:p>
          <a:p>
            <a:r>
              <a:rPr lang="uk-UA" dirty="0" smtClean="0"/>
              <a:t>Грушоподібний </a:t>
            </a:r>
            <a:r>
              <a:rPr lang="uk-UA" dirty="0"/>
              <a:t>м'яз може викликати компресію (</a:t>
            </a:r>
            <a:r>
              <a:rPr lang="uk-UA" dirty="0" err="1"/>
              <a:t>здавлення</a:t>
            </a:r>
            <a:r>
              <a:rPr lang="uk-UA" dirty="0"/>
              <a:t>) статевого (</a:t>
            </a:r>
            <a:r>
              <a:rPr lang="uk-UA" dirty="0" smtClean="0"/>
              <a:t>соромного</a:t>
            </a:r>
            <a:r>
              <a:rPr lang="uk-UA" dirty="0"/>
              <a:t>) </a:t>
            </a:r>
            <a:r>
              <a:rPr lang="uk-UA" dirty="0" err="1"/>
              <a:t>нерва</a:t>
            </a:r>
            <a:r>
              <a:rPr lang="uk-UA" dirty="0"/>
              <a:t> при </a:t>
            </a:r>
            <a:r>
              <a:rPr lang="uk-UA" dirty="0" err="1" smtClean="0"/>
              <a:t>міофасціальному</a:t>
            </a:r>
            <a:r>
              <a:rPr lang="uk-UA" dirty="0" smtClean="0"/>
              <a:t> </a:t>
            </a:r>
            <a:r>
              <a:rPr lang="uk-UA" dirty="0"/>
              <a:t>синдромі (</a:t>
            </a:r>
            <a:r>
              <a:rPr lang="uk-UA" dirty="0" err="1"/>
              <a:t>piriformis</a:t>
            </a:r>
            <a:r>
              <a:rPr lang="uk-UA" dirty="0"/>
              <a:t> </a:t>
            </a:r>
            <a:r>
              <a:rPr lang="uk-UA" dirty="0" err="1"/>
              <a:t>syndrome</a:t>
            </a:r>
            <a:r>
              <a:rPr lang="uk-UA" dirty="0"/>
              <a:t>).</a:t>
            </a:r>
          </a:p>
          <a:p>
            <a:endParaRPr lang="uk-UA" dirty="0"/>
          </a:p>
          <a:p>
            <a:r>
              <a:rPr lang="uk-UA" dirty="0"/>
              <a:t>біль в області промежини, статевих органів, заднього проходу</a:t>
            </a:r>
          </a:p>
          <a:p>
            <a:r>
              <a:rPr lang="uk-UA" dirty="0"/>
              <a:t>відчуття печіння, поколювання, «</a:t>
            </a:r>
            <a:r>
              <a:rPr lang="uk-UA" dirty="0" smtClean="0"/>
              <a:t>мурах».</a:t>
            </a:r>
            <a:endParaRPr lang="uk-UA" dirty="0"/>
          </a:p>
          <a:p>
            <a:r>
              <a:rPr lang="uk-UA" dirty="0"/>
              <a:t>Досить часто зустрічається відчуття чужорідного тіла в прямій кишці, піхві та / або сечівнику.</a:t>
            </a:r>
          </a:p>
          <a:p>
            <a:r>
              <a:rPr lang="uk-UA" dirty="0"/>
              <a:t>можуть бути: нетримання сечі або калу, сексуальні </a:t>
            </a:r>
            <a:r>
              <a:rPr lang="uk-UA" dirty="0" err="1"/>
              <a:t>дисфункції</a:t>
            </a:r>
            <a:r>
              <a:rPr lang="uk-UA" dirty="0"/>
              <a:t>.</a:t>
            </a:r>
          </a:p>
          <a:p>
            <a:r>
              <a:rPr lang="uk-UA" dirty="0"/>
              <a:t>Біль посилюється </a:t>
            </a:r>
            <a:r>
              <a:rPr lang="uk-UA" dirty="0" smtClean="0"/>
              <a:t>в сидячому положенні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779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332656"/>
            <a:ext cx="79208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4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525658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 (копия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2492"/>
            <a:ext cx="4724699" cy="6264696"/>
          </a:xfrm>
        </p:spPr>
      </p:pic>
      <p:pic>
        <p:nvPicPr>
          <p:cNvPr id="3" name="Picture 2" descr="ÐÐ°ÑÑÐ¸Ð½ÐºÐ¸ Ð¿Ð¾ Ð·Ð°Ð¿ÑÐ¾ÑÑ ÑÐ³Ð¾Ð´Ð¸ÑÐ½ÑÐ¹ Ð½ÐµÑ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0" y="296677"/>
            <a:ext cx="440279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Постін'єкційні</a:t>
            </a:r>
            <a:r>
              <a:rPr lang="ru-RU" dirty="0" smtClean="0"/>
              <a:t> </a:t>
            </a:r>
            <a:r>
              <a:rPr lang="ru-RU" dirty="0" err="1" smtClean="0"/>
              <a:t>ураження</a:t>
            </a:r>
            <a:r>
              <a:rPr lang="ru-RU" dirty="0" smtClean="0"/>
              <a:t> </a:t>
            </a:r>
            <a:r>
              <a:rPr lang="ru-RU" dirty="0" err="1"/>
              <a:t>сідничних</a:t>
            </a:r>
            <a:r>
              <a:rPr lang="ru-RU" dirty="0"/>
              <a:t> </a:t>
            </a:r>
            <a:r>
              <a:rPr lang="ru-RU" dirty="0" err="1"/>
              <a:t>нервів</a:t>
            </a:r>
            <a:r>
              <a:rPr lang="ru-RU" dirty="0"/>
              <a:t>. Коли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ін'єкції</a:t>
            </a:r>
            <a:r>
              <a:rPr lang="ru-RU" dirty="0"/>
              <a:t> симптоматика </a:t>
            </a:r>
            <a:r>
              <a:rPr lang="ru-RU" dirty="0" err="1"/>
              <a:t>розвивалася</a:t>
            </a:r>
            <a:r>
              <a:rPr lang="ru-RU" dirty="0"/>
              <a:t> </a:t>
            </a:r>
            <a:r>
              <a:rPr lang="ru-RU" dirty="0" err="1"/>
              <a:t>гостро</a:t>
            </a:r>
            <a:r>
              <a:rPr lang="ru-RU" dirty="0"/>
              <a:t> і </a:t>
            </a:r>
            <a:r>
              <a:rPr lang="ru-RU" dirty="0" err="1"/>
              <a:t>підгостро</a:t>
            </a:r>
            <a:r>
              <a:rPr lang="ru-RU" dirty="0"/>
              <a:t>, </a:t>
            </a:r>
            <a:r>
              <a:rPr lang="ru-RU" dirty="0" smtClean="0"/>
              <a:t>видимою </a:t>
            </a:r>
            <a:r>
              <a:rPr lang="ru-RU" dirty="0"/>
              <a:t>основною причиною </a:t>
            </a:r>
            <a:r>
              <a:rPr lang="ru-RU" dirty="0" err="1" smtClean="0"/>
              <a:t>невропатій</a:t>
            </a:r>
            <a:r>
              <a:rPr lang="ru-RU" dirty="0" smtClean="0"/>
              <a:t> </a:t>
            </a:r>
            <a:r>
              <a:rPr lang="ru-RU" dirty="0" err="1"/>
              <a:t>був</a:t>
            </a:r>
            <a:r>
              <a:rPr lang="ru-RU" dirty="0"/>
              <a:t> набряк тканин. </a:t>
            </a:r>
            <a:r>
              <a:rPr lang="ru-RU" dirty="0" err="1"/>
              <a:t>Пізні</a:t>
            </a:r>
            <a:r>
              <a:rPr lang="ru-RU" dirty="0"/>
              <a:t> </a:t>
            </a:r>
            <a:r>
              <a:rPr lang="ru-RU" dirty="0" err="1"/>
              <a:t>постін'єкційні</a:t>
            </a:r>
            <a:r>
              <a:rPr lang="ru-RU" dirty="0"/>
              <a:t> </a:t>
            </a:r>
            <a:r>
              <a:rPr lang="ru-RU" dirty="0" err="1"/>
              <a:t>невропатії</a:t>
            </a:r>
            <a:r>
              <a:rPr lang="ru-RU" dirty="0"/>
              <a:t>, </a:t>
            </a:r>
            <a:r>
              <a:rPr lang="ru-RU" dirty="0" err="1"/>
              <a:t>ймовірно</a:t>
            </a:r>
            <a:r>
              <a:rPr lang="ru-RU" dirty="0"/>
              <a:t>, </a:t>
            </a:r>
            <a:r>
              <a:rPr lang="ru-RU" dirty="0" err="1" smtClean="0"/>
              <a:t>виникають</a:t>
            </a:r>
            <a:r>
              <a:rPr lang="ru-RU" dirty="0" smtClean="0"/>
              <a:t> </a:t>
            </a:r>
            <a:r>
              <a:rPr lang="ru-RU" dirty="0"/>
              <a:t>через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спайок</a:t>
            </a:r>
            <a:r>
              <a:rPr lang="ru-RU" dirty="0"/>
              <a:t>. Вони часто </a:t>
            </a:r>
            <a:r>
              <a:rPr lang="ru-RU" dirty="0" err="1"/>
              <a:t>поєднуються</a:t>
            </a:r>
            <a:r>
              <a:rPr lang="ru-RU" dirty="0"/>
              <a:t> з </a:t>
            </a:r>
            <a:r>
              <a:rPr lang="ru-RU" dirty="0" err="1"/>
              <a:t>залученням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 err="1" smtClean="0"/>
              <a:t>Посттравматичні</a:t>
            </a:r>
            <a:r>
              <a:rPr lang="ru-RU" dirty="0" smtClean="0"/>
              <a:t> </a:t>
            </a:r>
            <a:r>
              <a:rPr lang="ru-RU" dirty="0" err="1" smtClean="0"/>
              <a:t>здавлення</a:t>
            </a:r>
            <a:r>
              <a:rPr lang="ru-RU" dirty="0" smtClean="0"/>
              <a:t> </a:t>
            </a:r>
            <a:r>
              <a:rPr lang="ru-RU" dirty="0" err="1" smtClean="0"/>
              <a:t>верхнього</a:t>
            </a:r>
            <a:r>
              <a:rPr lang="ru-RU" dirty="0" smtClean="0"/>
              <a:t> </a:t>
            </a:r>
            <a:r>
              <a:rPr lang="ru-RU" dirty="0" err="1" smtClean="0"/>
              <a:t>сідничого</a:t>
            </a:r>
            <a:r>
              <a:rPr lang="ru-RU" dirty="0" smtClean="0"/>
              <a:t> </a:t>
            </a:r>
            <a:r>
              <a:rPr lang="ru-RU" dirty="0"/>
              <a:t>нерва в </a:t>
            </a:r>
            <a:r>
              <a:rPr lang="ru-RU" dirty="0" err="1"/>
              <a:t>тунелі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нижнім</a:t>
            </a:r>
            <a:r>
              <a:rPr lang="ru-RU" dirty="0"/>
              <a:t> </a:t>
            </a:r>
            <a:r>
              <a:rPr lang="ru-RU" dirty="0" err="1"/>
              <a:t>краєм</a:t>
            </a:r>
            <a:r>
              <a:rPr lang="ru-RU" dirty="0"/>
              <a:t> </a:t>
            </a:r>
            <a:r>
              <a:rPr lang="ru-RU" dirty="0" smtClean="0"/>
              <a:t>малого </a:t>
            </a:r>
            <a:r>
              <a:rPr lang="ru-RU" dirty="0" err="1" smtClean="0"/>
              <a:t>сідничого</a:t>
            </a:r>
            <a:r>
              <a:rPr lang="ru-RU" dirty="0" smtClean="0"/>
              <a:t> </a:t>
            </a:r>
            <a:r>
              <a:rPr lang="ru-RU" dirty="0" err="1" smtClean="0"/>
              <a:t>м'язу</a:t>
            </a:r>
            <a:r>
              <a:rPr lang="ru-RU" dirty="0" smtClean="0"/>
              <a:t>, </a:t>
            </a:r>
            <a:r>
              <a:rPr lang="ru-RU" dirty="0" err="1"/>
              <a:t>верхнім</a:t>
            </a:r>
            <a:r>
              <a:rPr lang="ru-RU" dirty="0"/>
              <a:t> </a:t>
            </a:r>
            <a:r>
              <a:rPr lang="ru-RU" dirty="0" err="1"/>
              <a:t>краєм</a:t>
            </a:r>
            <a:r>
              <a:rPr lang="ru-RU" dirty="0"/>
              <a:t> </a:t>
            </a:r>
            <a:r>
              <a:rPr lang="ru-RU" dirty="0" err="1" smtClean="0"/>
              <a:t>грушоподібнго</a:t>
            </a:r>
            <a:r>
              <a:rPr lang="ru-RU" dirty="0" smtClean="0"/>
              <a:t> </a:t>
            </a:r>
            <a:r>
              <a:rPr lang="ru-RU" dirty="0" err="1" smtClean="0"/>
              <a:t>м'язу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 smtClean="0"/>
              <a:t>клубовою</a:t>
            </a:r>
            <a:r>
              <a:rPr lang="ru-RU" dirty="0" smtClean="0"/>
              <a:t> </a:t>
            </a:r>
            <a:r>
              <a:rPr lang="ru-RU" dirty="0" err="1"/>
              <a:t>кісткою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При </a:t>
            </a:r>
            <a:r>
              <a:rPr lang="ru-RU" dirty="0" err="1"/>
              <a:t>ураженні</a:t>
            </a:r>
            <a:r>
              <a:rPr lang="ru-RU" dirty="0"/>
              <a:t> </a:t>
            </a:r>
            <a:r>
              <a:rPr lang="ru-RU" dirty="0" err="1"/>
              <a:t>верхнього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сідниці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і в </a:t>
            </a:r>
            <a:r>
              <a:rPr lang="ru-RU" dirty="0" err="1" smtClean="0"/>
              <a:t>попереково-крижовій</a:t>
            </a:r>
            <a:r>
              <a:rPr lang="ru-RU" dirty="0" smtClean="0"/>
              <a:t> </a:t>
            </a:r>
            <a:r>
              <a:rPr lang="ru-RU" dirty="0" err="1"/>
              <a:t>області</a:t>
            </a:r>
            <a:r>
              <a:rPr lang="ru-RU" dirty="0"/>
              <a:t>. </a:t>
            </a:r>
            <a:r>
              <a:rPr lang="ru-RU" dirty="0" err="1"/>
              <a:t>Виявляються</a:t>
            </a:r>
            <a:r>
              <a:rPr lang="ru-RU" dirty="0"/>
              <a:t> парез </a:t>
            </a:r>
            <a:r>
              <a:rPr lang="ru-RU" dirty="0" err="1"/>
              <a:t>відведення</a:t>
            </a:r>
            <a:r>
              <a:rPr lang="ru-RU" dirty="0"/>
              <a:t> стегна і </a:t>
            </a:r>
            <a:r>
              <a:rPr lang="ru-RU" dirty="0" err="1"/>
              <a:t>випрямлення</a:t>
            </a:r>
            <a:r>
              <a:rPr lang="ru-RU" dirty="0"/>
              <a:t> </a:t>
            </a:r>
            <a:r>
              <a:rPr lang="ru-RU" dirty="0" err="1"/>
              <a:t>тулуба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страждає</a:t>
            </a:r>
            <a:r>
              <a:rPr lang="ru-RU" dirty="0"/>
              <a:t>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 smtClean="0"/>
              <a:t>сідничий</a:t>
            </a:r>
            <a:r>
              <a:rPr lang="ru-RU" dirty="0" smtClean="0"/>
              <a:t> </a:t>
            </a:r>
            <a:r>
              <a:rPr lang="ru-RU" dirty="0"/>
              <a:t>нерв, </a:t>
            </a:r>
            <a:r>
              <a:rPr lang="ru-RU" dirty="0" err="1"/>
              <a:t>біль</a:t>
            </a:r>
            <a:r>
              <a:rPr lang="ru-RU" dirty="0"/>
              <a:t> </a:t>
            </a:r>
            <a:r>
              <a:rPr lang="ru-RU" dirty="0" err="1"/>
              <a:t>частіше</a:t>
            </a:r>
            <a:r>
              <a:rPr lang="ru-RU" dirty="0"/>
              <a:t> </a:t>
            </a:r>
            <a:r>
              <a:rPr lang="ru-RU" dirty="0" err="1"/>
              <a:t>обмежується</a:t>
            </a:r>
            <a:r>
              <a:rPr lang="ru-RU" dirty="0"/>
              <a:t> </a:t>
            </a:r>
            <a:r>
              <a:rPr lang="ru-RU" dirty="0" err="1"/>
              <a:t>областю</a:t>
            </a:r>
            <a:r>
              <a:rPr lang="ru-RU" dirty="0"/>
              <a:t> </a:t>
            </a:r>
            <a:r>
              <a:rPr lang="ru-RU" dirty="0" err="1"/>
              <a:t>сідниці</a:t>
            </a:r>
            <a:r>
              <a:rPr lang="ru-RU" dirty="0"/>
              <a:t> і </a:t>
            </a:r>
            <a:r>
              <a:rPr lang="ru-RU" dirty="0" err="1"/>
              <a:t>тазостегнового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часто </a:t>
            </a:r>
            <a:r>
              <a:rPr lang="ru-RU" dirty="0" err="1"/>
              <a:t>відзначається</a:t>
            </a:r>
            <a:r>
              <a:rPr lang="ru-RU" dirty="0"/>
              <a:t> </a:t>
            </a:r>
            <a:r>
              <a:rPr lang="ru-RU" dirty="0" err="1"/>
              <a:t>слабкість</a:t>
            </a:r>
            <a:r>
              <a:rPr lang="ru-RU" dirty="0"/>
              <a:t> </a:t>
            </a:r>
            <a:r>
              <a:rPr lang="ru-RU" dirty="0" err="1"/>
              <a:t>розгинання</a:t>
            </a:r>
            <a:r>
              <a:rPr lang="ru-RU" dirty="0"/>
              <a:t> </a:t>
            </a:r>
            <a:r>
              <a:rPr lang="ru-RU" dirty="0" err="1"/>
              <a:t>зігнутого</a:t>
            </a:r>
            <a:r>
              <a:rPr lang="ru-RU" dirty="0"/>
              <a:t> стегна і </a:t>
            </a:r>
            <a:r>
              <a:rPr lang="ru-RU" dirty="0" err="1"/>
              <a:t>випрямлення</a:t>
            </a:r>
            <a:r>
              <a:rPr lang="ru-RU" dirty="0"/>
              <a:t> </a:t>
            </a:r>
            <a:r>
              <a:rPr lang="ru-RU" dirty="0" err="1"/>
              <a:t>нахиленого</a:t>
            </a:r>
            <a:r>
              <a:rPr lang="ru-RU" dirty="0"/>
              <a:t> вперед </a:t>
            </a:r>
            <a:r>
              <a:rPr lang="ru-RU" dirty="0" err="1"/>
              <a:t>тулуба</a:t>
            </a:r>
            <a:r>
              <a:rPr lang="ru-RU" dirty="0"/>
              <a:t>. </a:t>
            </a:r>
            <a:r>
              <a:rPr lang="ru-RU" dirty="0" err="1"/>
              <a:t>Невропатії</a:t>
            </a:r>
            <a:r>
              <a:rPr lang="ru-RU" dirty="0"/>
              <a:t> кожного з </a:t>
            </a:r>
            <a:r>
              <a:rPr lang="ru-RU" dirty="0" err="1"/>
              <a:t>сідничних</a:t>
            </a:r>
            <a:r>
              <a:rPr lang="ru-RU" dirty="0"/>
              <a:t> </a:t>
            </a:r>
            <a:r>
              <a:rPr lang="ru-RU" dirty="0" err="1"/>
              <a:t>нервів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супроводжуватися</a:t>
            </a:r>
            <a:r>
              <a:rPr lang="ru-RU" dirty="0"/>
              <a:t> </a:t>
            </a:r>
            <a:r>
              <a:rPr lang="ru-RU" dirty="0" err="1"/>
              <a:t>атрофією</a:t>
            </a:r>
            <a:r>
              <a:rPr lang="ru-RU" dirty="0"/>
              <a:t> </a:t>
            </a:r>
            <a:r>
              <a:rPr lang="ru-RU" dirty="0" err="1"/>
              <a:t>сідниці</a:t>
            </a:r>
            <a:r>
              <a:rPr lang="ru-RU" dirty="0"/>
              <a:t> на хворому </a:t>
            </a:r>
            <a:r>
              <a:rPr lang="ru-RU" dirty="0" err="1"/>
              <a:t>боці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88640"/>
            <a:ext cx="5094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Етіологія</a:t>
            </a:r>
            <a:r>
              <a:rPr lang="ru-RU" sz="2000" b="1" dirty="0"/>
              <a:t> і патогенез </a:t>
            </a:r>
            <a:r>
              <a:rPr lang="ru-RU" sz="2000" b="1" dirty="0" err="1"/>
              <a:t>сідничного</a:t>
            </a:r>
            <a:r>
              <a:rPr lang="ru-RU" sz="2000" b="1" dirty="0"/>
              <a:t> нерва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3058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5112568" cy="936104"/>
          </a:xfrm>
        </p:spPr>
        <p:txBody>
          <a:bodyPr>
            <a:noAutofit/>
          </a:bodyPr>
          <a:lstStyle/>
          <a:p>
            <a:r>
              <a:rPr lang="uk-UA" sz="3000" dirty="0" smtClean="0"/>
              <a:t>Формування поперекового та крижового сплетінь</a:t>
            </a:r>
            <a:endParaRPr lang="uk-UA" sz="3000" dirty="0"/>
          </a:p>
        </p:txBody>
      </p:sp>
      <p:pic>
        <p:nvPicPr>
          <p:cNvPr id="4" name="Содержимое 3" descr="3 (копия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5875" y="404664"/>
            <a:ext cx="2525965" cy="6192688"/>
          </a:xfr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6935" y="1484784"/>
            <a:ext cx="392546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052736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1. </a:t>
            </a:r>
            <a:r>
              <a:rPr lang="ru-RU" dirty="0" err="1"/>
              <a:t>первинний</a:t>
            </a:r>
            <a:r>
              <a:rPr lang="ru-RU" dirty="0"/>
              <a:t>, </a:t>
            </a:r>
            <a:r>
              <a:rPr lang="ru-RU" dirty="0" err="1"/>
              <a:t>викликаний</a:t>
            </a:r>
            <a:r>
              <a:rPr lang="ru-RU" dirty="0"/>
              <a:t> </a:t>
            </a:r>
            <a:r>
              <a:rPr lang="ru-RU" dirty="0" err="1"/>
              <a:t>патологічними</a:t>
            </a:r>
            <a:r>
              <a:rPr lang="ru-RU" dirty="0"/>
              <a:t> </a:t>
            </a:r>
            <a:r>
              <a:rPr lang="ru-RU" dirty="0" err="1"/>
              <a:t>змінами</a:t>
            </a:r>
            <a:r>
              <a:rPr lang="ru-RU" dirty="0"/>
              <a:t> в самому </a:t>
            </a:r>
            <a:r>
              <a:rPr lang="ru-RU" dirty="0" err="1"/>
              <a:t>м'язі</a:t>
            </a:r>
            <a:endParaRPr lang="ru-RU" dirty="0"/>
          </a:p>
          <a:p>
            <a:pPr algn="just"/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травми</a:t>
            </a:r>
            <a:r>
              <a:rPr lang="ru-RU" dirty="0"/>
              <a:t> в </a:t>
            </a:r>
            <a:r>
              <a:rPr lang="ru-RU" dirty="0" err="1" smtClean="0"/>
              <a:t>крижово-клубовій</a:t>
            </a:r>
            <a:r>
              <a:rPr lang="ru-RU" dirty="0" smtClean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сідничій</a:t>
            </a:r>
            <a:r>
              <a:rPr lang="ru-RU" dirty="0" smtClean="0"/>
              <a:t> </a:t>
            </a:r>
            <a:r>
              <a:rPr lang="ru-RU" dirty="0" err="1"/>
              <a:t>області</a:t>
            </a:r>
            <a:r>
              <a:rPr lang="ru-RU" dirty="0"/>
              <a:t> з </a:t>
            </a:r>
            <a:r>
              <a:rPr lang="ru-RU" dirty="0" err="1"/>
              <a:t>подальшим</a:t>
            </a:r>
            <a:r>
              <a:rPr lang="ru-RU" dirty="0"/>
              <a:t> </a:t>
            </a:r>
            <a:r>
              <a:rPr lang="ru-RU" dirty="0" err="1"/>
              <a:t>утворенням</a:t>
            </a:r>
            <a:r>
              <a:rPr lang="ru-RU" dirty="0"/>
              <a:t> </a:t>
            </a:r>
            <a:r>
              <a:rPr lang="ru-RU" dirty="0" err="1"/>
              <a:t>спайок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 smtClean="0"/>
              <a:t>грушоподібним</a:t>
            </a:r>
            <a:r>
              <a:rPr lang="ru-RU" dirty="0" smtClean="0"/>
              <a:t> </a:t>
            </a:r>
            <a:r>
              <a:rPr lang="ru-RU" dirty="0" err="1"/>
              <a:t>м'язом</a:t>
            </a:r>
            <a:r>
              <a:rPr lang="ru-RU" dirty="0"/>
              <a:t> і </a:t>
            </a:r>
            <a:r>
              <a:rPr lang="ru-RU" dirty="0" err="1" smtClean="0"/>
              <a:t>сідничим</a:t>
            </a:r>
            <a:r>
              <a:rPr lang="ru-RU" dirty="0" smtClean="0"/>
              <a:t> нервом).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2. </a:t>
            </a:r>
            <a:r>
              <a:rPr lang="ru-RU" dirty="0" err="1"/>
              <a:t>вторинний</a:t>
            </a:r>
            <a:r>
              <a:rPr lang="ru-RU" dirty="0"/>
              <a:t>, </a:t>
            </a:r>
            <a:r>
              <a:rPr lang="ru-RU" dirty="0" err="1"/>
              <a:t>обумовлений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спазмом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зовнішнім</a:t>
            </a:r>
            <a:r>
              <a:rPr lang="ru-RU" dirty="0"/>
              <a:t> </a:t>
            </a:r>
            <a:r>
              <a:rPr lang="ru-RU" dirty="0" err="1" smtClean="0"/>
              <a:t>стисненням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 </a:t>
            </a:r>
            <a:r>
              <a:rPr lang="ru-RU" dirty="0" err="1"/>
              <a:t>бере</a:t>
            </a:r>
            <a:r>
              <a:rPr lang="ru-RU" dirty="0"/>
              <a:t> початок з </a:t>
            </a:r>
            <a:r>
              <a:rPr lang="ru-RU" dirty="0" err="1" smtClean="0"/>
              <a:t>капсулярної</a:t>
            </a:r>
            <a:r>
              <a:rPr lang="ru-RU" dirty="0" smtClean="0"/>
              <a:t> </a:t>
            </a:r>
            <a:r>
              <a:rPr lang="ru-RU" dirty="0" err="1"/>
              <a:t>зв'язки</a:t>
            </a:r>
            <a:r>
              <a:rPr lang="ru-RU" dirty="0"/>
              <a:t> </a:t>
            </a:r>
            <a:r>
              <a:rPr lang="ru-RU" dirty="0" err="1"/>
              <a:t>крижово-клубового</a:t>
            </a:r>
            <a:r>
              <a:rPr lang="ru-RU" dirty="0"/>
              <a:t> </a:t>
            </a:r>
            <a:r>
              <a:rPr lang="ru-RU" dirty="0" err="1"/>
              <a:t>зчленування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виникати</a:t>
            </a:r>
            <a:r>
              <a:rPr lang="ru-RU" dirty="0"/>
              <a:t> </a:t>
            </a:r>
            <a:r>
              <a:rPr lang="ru-RU" dirty="0" err="1"/>
              <a:t>реактивний</a:t>
            </a:r>
            <a:r>
              <a:rPr lang="ru-RU" dirty="0"/>
              <a:t> спазм </a:t>
            </a:r>
            <a:r>
              <a:rPr lang="ru-RU" dirty="0" err="1"/>
              <a:t>м'яза</a:t>
            </a:r>
            <a:r>
              <a:rPr lang="ru-RU" dirty="0"/>
              <a:t> при </a:t>
            </a:r>
            <a:r>
              <a:rPr lang="ru-RU" dirty="0" err="1"/>
              <a:t>захворюваннях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здавлення</a:t>
            </a:r>
            <a:r>
              <a:rPr lang="ru-RU" dirty="0"/>
              <a:t>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 </a:t>
            </a:r>
            <a:r>
              <a:rPr lang="ru-RU" dirty="0" err="1" smtClean="0"/>
              <a:t>прилеглим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/>
              <a:t>ззаду</a:t>
            </a:r>
            <a:r>
              <a:rPr lang="ru-RU" dirty="0"/>
              <a:t> </a:t>
            </a:r>
            <a:r>
              <a:rPr lang="ru-RU" dirty="0" err="1" smtClean="0"/>
              <a:t>спазмованим</a:t>
            </a:r>
            <a:r>
              <a:rPr lang="ru-RU" dirty="0" smtClean="0"/>
              <a:t> великим </a:t>
            </a:r>
            <a:r>
              <a:rPr lang="ru-RU" dirty="0" err="1" smtClean="0"/>
              <a:t>сідничим</a:t>
            </a:r>
            <a:r>
              <a:rPr lang="ru-RU" dirty="0" smtClean="0"/>
              <a:t> </a:t>
            </a:r>
            <a:r>
              <a:rPr lang="ru-RU" dirty="0" err="1"/>
              <a:t>м'язом</a:t>
            </a:r>
            <a:endParaRPr lang="ru-RU" dirty="0"/>
          </a:p>
          <a:p>
            <a:pPr algn="just"/>
            <a:r>
              <a:rPr lang="ru-RU" dirty="0"/>
              <a:t>при </a:t>
            </a:r>
            <a:r>
              <a:rPr lang="ru-RU" dirty="0" err="1"/>
              <a:t>патології</a:t>
            </a:r>
            <a:r>
              <a:rPr lang="ru-RU" dirty="0"/>
              <a:t> </a:t>
            </a:r>
            <a:r>
              <a:rPr lang="ru-RU" dirty="0" err="1"/>
              <a:t>крижового</a:t>
            </a:r>
            <a:r>
              <a:rPr lang="ru-RU" dirty="0"/>
              <a:t> </a:t>
            </a:r>
            <a:r>
              <a:rPr lang="ru-RU" dirty="0" err="1"/>
              <a:t>відділу</a:t>
            </a:r>
            <a:r>
              <a:rPr lang="ru-RU" dirty="0"/>
              <a:t> хребта </a:t>
            </a:r>
            <a:r>
              <a:rPr lang="ru-RU" dirty="0" err="1"/>
              <a:t>роздратування</a:t>
            </a:r>
            <a:r>
              <a:rPr lang="ru-RU" dirty="0"/>
              <a:t> </a:t>
            </a:r>
            <a:r>
              <a:rPr lang="ru-RU" dirty="0" err="1"/>
              <a:t>нервових</a:t>
            </a:r>
            <a:r>
              <a:rPr lang="ru-RU" dirty="0"/>
              <a:t> волокон </a:t>
            </a:r>
            <a:r>
              <a:rPr lang="ru-RU" dirty="0" err="1"/>
              <a:t>спинномозкових</a:t>
            </a:r>
            <a:r>
              <a:rPr lang="ru-RU" dirty="0"/>
              <a:t> </a:t>
            </a:r>
            <a:r>
              <a:rPr lang="ru-RU" dirty="0" err="1"/>
              <a:t>нервів</a:t>
            </a:r>
            <a:r>
              <a:rPr lang="ru-RU" dirty="0"/>
              <a:t> і </a:t>
            </a:r>
            <a:r>
              <a:rPr lang="ru-RU" dirty="0" err="1"/>
              <a:t>крижового</a:t>
            </a:r>
            <a:r>
              <a:rPr lang="ru-RU" dirty="0"/>
              <a:t> </a:t>
            </a:r>
            <a:r>
              <a:rPr lang="ru-RU" dirty="0" err="1"/>
              <a:t>сплетення</a:t>
            </a:r>
            <a:r>
              <a:rPr lang="ru-RU" dirty="0"/>
              <a:t>,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іннервують</a:t>
            </a:r>
            <a:r>
              <a:rPr lang="ru-RU" dirty="0"/>
              <a:t> </a:t>
            </a:r>
            <a:r>
              <a:rPr lang="ru-RU" dirty="0" err="1" smtClean="0"/>
              <a:t>грушоподібний</a:t>
            </a:r>
            <a:r>
              <a:rPr lang="ru-RU" dirty="0" smtClean="0"/>
              <a:t> </a:t>
            </a:r>
            <a:r>
              <a:rPr lang="ru-RU" dirty="0" err="1"/>
              <a:t>м'яз</a:t>
            </a:r>
            <a:r>
              <a:rPr lang="ru-RU" dirty="0"/>
              <a:t>,</a:t>
            </a:r>
          </a:p>
          <a:p>
            <a:pPr algn="just"/>
            <a:r>
              <a:rPr lang="ru-RU" dirty="0"/>
              <a:t>при </a:t>
            </a:r>
            <a:r>
              <a:rPr lang="ru-RU" dirty="0" err="1" smtClean="0"/>
              <a:t>спондилогенному</a:t>
            </a:r>
            <a:r>
              <a:rPr lang="ru-RU" dirty="0" smtClean="0"/>
              <a:t> </a:t>
            </a:r>
            <a:r>
              <a:rPr lang="ru-RU" dirty="0" err="1"/>
              <a:t>ураженні</a:t>
            </a:r>
            <a:r>
              <a:rPr lang="ru-RU" dirty="0"/>
              <a:t> </a:t>
            </a:r>
            <a:r>
              <a:rPr lang="ru-RU" dirty="0" err="1"/>
              <a:t>корінців</a:t>
            </a:r>
            <a:r>
              <a:rPr lang="ru-RU" dirty="0"/>
              <a:t> </a:t>
            </a:r>
            <a:r>
              <a:rPr lang="ru-RU" dirty="0" err="1"/>
              <a:t>спинномозкових</a:t>
            </a:r>
            <a:r>
              <a:rPr lang="ru-RU" dirty="0"/>
              <a:t> </a:t>
            </a:r>
            <a:r>
              <a:rPr lang="ru-RU" dirty="0" err="1"/>
              <a:t>нервів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мають</a:t>
            </a:r>
            <a:r>
              <a:rPr lang="ru-RU" dirty="0"/>
              <a:t> прямого </a:t>
            </a:r>
            <a:r>
              <a:rPr lang="ru-RU" dirty="0" err="1"/>
              <a:t>відношення</a:t>
            </a:r>
            <a:r>
              <a:rPr lang="ru-RU" dirty="0"/>
              <a:t> до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м'язу</a:t>
            </a:r>
            <a:endParaRPr lang="ru-RU" dirty="0"/>
          </a:p>
          <a:p>
            <a:pPr algn="just"/>
            <a:r>
              <a:rPr lang="ru-RU" dirty="0"/>
              <a:t>як </a:t>
            </a:r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 smtClean="0"/>
              <a:t>антікоагулянтної</a:t>
            </a:r>
            <a:r>
              <a:rPr lang="ru-RU" dirty="0" smtClean="0"/>
              <a:t> </a:t>
            </a:r>
            <a:r>
              <a:rPr lang="ru-RU" dirty="0" err="1"/>
              <a:t>терапії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606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/>
              <a:t>Синдром грушоподібного м’яза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34049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2696"/>
            <a:ext cx="4664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err="1"/>
              <a:t>Клініка</a:t>
            </a:r>
            <a:r>
              <a:rPr lang="ru-RU" dirty="0"/>
              <a:t> синдрому </a:t>
            </a:r>
            <a:r>
              <a:rPr lang="ru-RU" dirty="0" err="1" smtClean="0"/>
              <a:t>грушоподібно</a:t>
            </a:r>
            <a:r>
              <a:rPr lang="x-none" dirty="0" smtClean="0"/>
              <a:t>го</a:t>
            </a:r>
            <a:r>
              <a:rPr lang="ru-RU" dirty="0" smtClean="0"/>
              <a:t> </a:t>
            </a:r>
            <a:r>
              <a:rPr lang="ru-RU" dirty="0" err="1" smtClean="0"/>
              <a:t>м'яз</a:t>
            </a:r>
            <a:r>
              <a:rPr lang="x-none" dirty="0"/>
              <a:t>у</a:t>
            </a:r>
            <a:r>
              <a:rPr lang="ru-RU" dirty="0" smtClean="0"/>
              <a:t>. </a:t>
            </a:r>
            <a:r>
              <a:rPr lang="ru-RU" dirty="0"/>
              <a:t>До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:</a:t>
            </a:r>
          </a:p>
          <a:p>
            <a:pPr algn="just">
              <a:defRPr/>
            </a:pPr>
            <a:r>
              <a:rPr lang="ru-RU" dirty="0"/>
              <a:t>• </a:t>
            </a:r>
            <a:r>
              <a:rPr lang="ru-RU" dirty="0" err="1"/>
              <a:t>болючість</a:t>
            </a:r>
            <a:r>
              <a:rPr lang="ru-RU" dirty="0"/>
              <a:t> при </a:t>
            </a:r>
            <a:r>
              <a:rPr lang="ru-RU" dirty="0" err="1"/>
              <a:t>пальпації</a:t>
            </a:r>
            <a:r>
              <a:rPr lang="ru-RU" dirty="0"/>
              <a:t> </a:t>
            </a:r>
            <a:r>
              <a:rPr lang="ru-RU" dirty="0" err="1" smtClean="0"/>
              <a:t>верхн</a:t>
            </a:r>
            <a:r>
              <a:rPr lang="x-none" dirty="0" smtClean="0"/>
              <a:t>ьо-внутр</a:t>
            </a:r>
            <a:r>
              <a:rPr lang="uk-UA" dirty="0" smtClean="0"/>
              <a:t>і</a:t>
            </a:r>
            <a:r>
              <a:rPr lang="x-none" dirty="0" smtClean="0"/>
              <a:t>шньо</a:t>
            </a:r>
            <a:r>
              <a:rPr lang="uk-UA" dirty="0" smtClean="0"/>
              <a:t>ї</a:t>
            </a:r>
            <a:r>
              <a:rPr lang="ru-RU" dirty="0" smtClean="0"/>
              <a:t> </a:t>
            </a:r>
            <a:r>
              <a:rPr lang="ru-RU" dirty="0" err="1"/>
              <a:t>частини</a:t>
            </a:r>
            <a:r>
              <a:rPr lang="ru-RU" dirty="0"/>
              <a:t> великого </a:t>
            </a:r>
            <a:r>
              <a:rPr lang="ru-RU" dirty="0" err="1"/>
              <a:t>вертіла</a:t>
            </a:r>
            <a:r>
              <a:rPr lang="ru-RU" dirty="0"/>
              <a:t> стегна (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прикріплення</a:t>
            </a:r>
            <a:r>
              <a:rPr lang="ru-RU" dirty="0"/>
              <a:t> </a:t>
            </a:r>
            <a:r>
              <a:rPr lang="ru-RU" dirty="0" err="1"/>
              <a:t>м'яза</a:t>
            </a:r>
            <a:r>
              <a:rPr lang="ru-RU" dirty="0"/>
              <a:t>);</a:t>
            </a:r>
          </a:p>
          <a:p>
            <a:pPr algn="just">
              <a:defRPr/>
            </a:pPr>
            <a:r>
              <a:rPr lang="ru-RU" dirty="0"/>
              <a:t>• </a:t>
            </a:r>
            <a:r>
              <a:rPr lang="ru-RU" dirty="0" err="1"/>
              <a:t>пальпаторно</a:t>
            </a:r>
            <a:r>
              <a:rPr lang="ru-RU" dirty="0"/>
              <a:t> </a:t>
            </a:r>
            <a:r>
              <a:rPr lang="x-none" dirty="0" smtClean="0"/>
              <a:t>виявля</a:t>
            </a:r>
            <a:r>
              <a:rPr lang="uk-UA" dirty="0" err="1" smtClean="0"/>
              <a:t>ється</a:t>
            </a:r>
            <a:r>
              <a:rPr lang="uk-UA" dirty="0" smtClean="0"/>
              <a:t> </a:t>
            </a:r>
            <a:r>
              <a:rPr lang="ru-RU" dirty="0" err="1" smtClean="0"/>
              <a:t>болючість</a:t>
            </a:r>
            <a:r>
              <a:rPr lang="ru-RU" dirty="0"/>
              <a:t>: в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крижово-клубового</a:t>
            </a:r>
            <a:r>
              <a:rPr lang="ru-RU" dirty="0"/>
              <a:t> </a:t>
            </a:r>
            <a:r>
              <a:rPr lang="ru-RU" dirty="0" err="1"/>
              <a:t>зчленування</a:t>
            </a:r>
            <a:r>
              <a:rPr lang="ru-RU" dirty="0"/>
              <a:t> (</a:t>
            </a:r>
            <a:r>
              <a:rPr lang="ru-RU" dirty="0" err="1"/>
              <a:t>проекція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прикріплення</a:t>
            </a:r>
            <a:r>
              <a:rPr lang="ru-RU" dirty="0"/>
              <a:t> </a:t>
            </a:r>
            <a:r>
              <a:rPr lang="ru-RU" dirty="0" err="1" smtClean="0"/>
              <a:t>грушоподібно</a:t>
            </a:r>
            <a:r>
              <a:rPr lang="x-none" dirty="0" smtClean="0"/>
              <a:t>го</a:t>
            </a:r>
            <a:r>
              <a:rPr lang="ru-RU" dirty="0" smtClean="0"/>
              <a:t> </a:t>
            </a:r>
            <a:r>
              <a:rPr lang="ru-RU" dirty="0" err="1" smtClean="0"/>
              <a:t>м'яз</a:t>
            </a:r>
            <a:r>
              <a:rPr lang="x-none" dirty="0" smtClean="0"/>
              <a:t>а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капсул</a:t>
            </a:r>
            <a:r>
              <a:rPr lang="x-none" dirty="0" smtClean="0"/>
              <a:t>и</a:t>
            </a:r>
            <a:r>
              <a:rPr lang="ru-RU" dirty="0" smtClean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зчленування</a:t>
            </a:r>
            <a:r>
              <a:rPr lang="ru-RU" dirty="0"/>
              <a:t>);</a:t>
            </a:r>
          </a:p>
          <a:p>
            <a:pPr algn="just">
              <a:defRPr/>
            </a:pPr>
            <a:r>
              <a:rPr lang="ru-RU" dirty="0"/>
              <a:t>• </a:t>
            </a:r>
            <a:r>
              <a:rPr lang="ru-RU" dirty="0" err="1"/>
              <a:t>пасивне</a:t>
            </a:r>
            <a:r>
              <a:rPr lang="ru-RU" dirty="0"/>
              <a:t> </a:t>
            </a:r>
            <a:r>
              <a:rPr lang="ru-RU" dirty="0" err="1"/>
              <a:t>приведення</a:t>
            </a:r>
            <a:r>
              <a:rPr lang="ru-RU" dirty="0"/>
              <a:t> стегна з </a:t>
            </a:r>
            <a:r>
              <a:rPr lang="ru-RU" dirty="0" err="1"/>
              <a:t>ротацією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 smtClean="0"/>
              <a:t>всередину</a:t>
            </a:r>
            <a:r>
              <a:rPr lang="ru-RU" dirty="0" smtClean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болі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сідниці</a:t>
            </a:r>
            <a:r>
              <a:rPr lang="ru-RU" dirty="0"/>
              <a:t>, </a:t>
            </a:r>
            <a:r>
              <a:rPr lang="ru-RU" dirty="0" err="1"/>
              <a:t>рідше</a:t>
            </a:r>
            <a:r>
              <a:rPr lang="ru-RU" dirty="0"/>
              <a:t> в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іннервації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 на </a:t>
            </a:r>
            <a:r>
              <a:rPr lang="ru-RU" dirty="0" err="1"/>
              <a:t>нозі</a:t>
            </a:r>
            <a:r>
              <a:rPr lang="ru-RU" dirty="0"/>
              <a:t> (симптом </a:t>
            </a:r>
            <a:r>
              <a:rPr lang="ru-RU" dirty="0" err="1"/>
              <a:t>Бонні</a:t>
            </a:r>
            <a:r>
              <a:rPr lang="ru-RU" dirty="0"/>
              <a:t>);</a:t>
            </a:r>
          </a:p>
          <a:p>
            <a:pPr algn="just">
              <a:defRPr/>
            </a:pPr>
            <a:r>
              <a:rPr lang="ru-RU" dirty="0"/>
              <a:t>• </a:t>
            </a:r>
            <a:r>
              <a:rPr lang="ru-RU" dirty="0" err="1"/>
              <a:t>болючість</a:t>
            </a:r>
            <a:r>
              <a:rPr lang="ru-RU" dirty="0"/>
              <a:t> при </a:t>
            </a:r>
            <a:r>
              <a:rPr lang="ru-RU" dirty="0" err="1"/>
              <a:t>пальпації</a:t>
            </a:r>
            <a:r>
              <a:rPr lang="ru-RU" dirty="0"/>
              <a:t> </a:t>
            </a:r>
            <a:r>
              <a:rPr lang="ru-RU" dirty="0" err="1"/>
              <a:t>сідниці</a:t>
            </a:r>
            <a:r>
              <a:rPr lang="ru-RU" dirty="0"/>
              <a:t> в </a:t>
            </a:r>
            <a:r>
              <a:rPr lang="ru-RU" dirty="0" err="1"/>
              <a:t>точці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 з-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. </a:t>
            </a:r>
            <a:r>
              <a:rPr lang="ru-RU" dirty="0" err="1"/>
              <a:t>Останній</a:t>
            </a:r>
            <a:r>
              <a:rPr lang="ru-RU" dirty="0"/>
              <a:t> симптом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обумовлений</a:t>
            </a:r>
            <a:r>
              <a:rPr lang="ru-RU" dirty="0"/>
              <a:t> </a:t>
            </a:r>
            <a:r>
              <a:rPr lang="ru-RU" dirty="0" err="1" smtClean="0"/>
              <a:t>пальпацією</a:t>
            </a:r>
            <a:r>
              <a:rPr lang="ru-RU" dirty="0" smtClean="0"/>
              <a:t> </a:t>
            </a:r>
            <a:r>
              <a:rPr lang="ru-RU" dirty="0" err="1" smtClean="0"/>
              <a:t>зміненого</a:t>
            </a:r>
            <a:r>
              <a:rPr lang="ru-RU" dirty="0" smtClean="0"/>
              <a:t>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нерва.</a:t>
            </a:r>
          </a:p>
        </p:txBody>
      </p:sp>
      <p:pic>
        <p:nvPicPr>
          <p:cNvPr id="3" name="Picture 4" descr="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3774" r="3495" b="13207"/>
          <a:stretch/>
        </p:blipFill>
        <p:spPr>
          <a:xfrm>
            <a:off x="4891125" y="2060848"/>
            <a:ext cx="392934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8274" y="1125028"/>
            <a:ext cx="3679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Точка </a:t>
            </a:r>
            <a:r>
              <a:rPr lang="ru-RU" sz="2000" b="1" dirty="0" err="1" smtClean="0"/>
              <a:t>грушоподібного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м’яза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5737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402" y="1432807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Компресії</a:t>
            </a:r>
            <a:r>
              <a:rPr lang="ru-RU" dirty="0" smtClean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 </a:t>
            </a:r>
            <a:r>
              <a:rPr lang="ru-RU" dirty="0" err="1" smtClean="0"/>
              <a:t>грушоподібним</a:t>
            </a:r>
            <a:r>
              <a:rPr lang="ru-RU" dirty="0" smtClean="0"/>
              <a:t> </a:t>
            </a:r>
            <a:r>
              <a:rPr lang="ru-RU" dirty="0" err="1"/>
              <a:t>м'язом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свою </a:t>
            </a:r>
            <a:r>
              <a:rPr lang="ru-RU" dirty="0" err="1"/>
              <a:t>специфіку</a:t>
            </a:r>
            <a:r>
              <a:rPr lang="ru-RU" dirty="0"/>
              <a:t>: </a:t>
            </a:r>
            <a:r>
              <a:rPr lang="ru-RU" dirty="0" err="1"/>
              <a:t>хворі</a:t>
            </a:r>
            <a:r>
              <a:rPr lang="ru-RU" dirty="0"/>
              <a:t> </a:t>
            </a:r>
            <a:r>
              <a:rPr lang="ru-RU" dirty="0" err="1"/>
              <a:t>скаржаться</a:t>
            </a:r>
            <a:r>
              <a:rPr lang="ru-RU" dirty="0"/>
              <a:t> на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тяжкості</a:t>
            </a:r>
            <a:r>
              <a:rPr lang="ru-RU" dirty="0"/>
              <a:t> в </a:t>
            </a:r>
            <a:r>
              <a:rPr lang="ru-RU" dirty="0" err="1"/>
              <a:t>нозі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тупу</a:t>
            </a:r>
            <a:r>
              <a:rPr lang="ru-RU" dirty="0"/>
              <a:t>, мозжащую </a:t>
            </a:r>
            <a:r>
              <a:rPr lang="ru-RU" dirty="0" err="1"/>
              <a:t>біль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У той же час для </a:t>
            </a:r>
            <a:r>
              <a:rPr lang="ru-RU" dirty="0" err="1" smtClean="0"/>
              <a:t>корішкової</a:t>
            </a:r>
            <a:r>
              <a:rPr lang="ru-RU" dirty="0" smtClean="0"/>
              <a:t> </a:t>
            </a:r>
            <a:r>
              <a:rPr lang="ru-RU" dirty="0" err="1"/>
              <a:t>компресії</a:t>
            </a:r>
            <a:r>
              <a:rPr lang="ru-RU" dirty="0"/>
              <a:t> 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 smtClean="0"/>
              <a:t>колючо</a:t>
            </a:r>
            <a:r>
              <a:rPr lang="ru-RU" dirty="0" smtClean="0"/>
              <a:t>,-</a:t>
            </a:r>
            <a:r>
              <a:rPr lang="ru-RU" dirty="0" err="1" smtClean="0"/>
              <a:t>стріляючий</a:t>
            </a:r>
            <a:r>
              <a:rPr lang="ru-RU" dirty="0" smtClean="0"/>
              <a:t> </a:t>
            </a:r>
            <a:r>
              <a:rPr lang="ru-RU" dirty="0"/>
              <a:t>характер </a:t>
            </a:r>
            <a:r>
              <a:rPr lang="ru-RU" dirty="0" smtClean="0"/>
              <a:t>болю, </a:t>
            </a:r>
            <a:r>
              <a:rPr lang="ru-RU" dirty="0"/>
              <a:t>з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</a:t>
            </a:r>
            <a:r>
              <a:rPr lang="ru-RU" dirty="0" err="1"/>
              <a:t>дерматома</a:t>
            </a:r>
            <a:r>
              <a:rPr lang="ru-RU" dirty="0"/>
              <a:t>. </a:t>
            </a:r>
            <a:r>
              <a:rPr lang="ru-RU" dirty="0" err="1"/>
              <a:t>Болі</a:t>
            </a:r>
            <a:r>
              <a:rPr lang="ru-RU" dirty="0"/>
              <a:t> </a:t>
            </a:r>
            <a:r>
              <a:rPr lang="ru-RU" dirty="0" err="1"/>
              <a:t>посилюються</a:t>
            </a:r>
            <a:r>
              <a:rPr lang="ru-RU" dirty="0"/>
              <a:t> при </a:t>
            </a:r>
            <a:r>
              <a:rPr lang="ru-RU" dirty="0" err="1"/>
              <a:t>кашлі</a:t>
            </a:r>
            <a:r>
              <a:rPr lang="ru-RU" dirty="0"/>
              <a:t>, </a:t>
            </a:r>
            <a:r>
              <a:rPr lang="ru-RU" dirty="0" err="1"/>
              <a:t>чханні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3265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 </a:t>
            </a:r>
            <a:r>
              <a:rPr lang="ru-RU" b="1" dirty="0" err="1"/>
              <a:t>другої</a:t>
            </a:r>
            <a:r>
              <a:rPr lang="ru-RU" b="1" dirty="0"/>
              <a:t> </a:t>
            </a:r>
            <a:r>
              <a:rPr lang="ru-RU" b="1" dirty="0" err="1"/>
              <a:t>групи</a:t>
            </a:r>
            <a:r>
              <a:rPr lang="ru-RU" b="1" dirty="0"/>
              <a:t> належать </a:t>
            </a:r>
            <a:r>
              <a:rPr lang="ru-RU" b="1" dirty="0" err="1"/>
              <a:t>симптоми</a:t>
            </a:r>
            <a:r>
              <a:rPr lang="ru-RU" b="1" dirty="0"/>
              <a:t> </a:t>
            </a:r>
            <a:r>
              <a:rPr lang="ru-RU" b="1" dirty="0" err="1"/>
              <a:t>здавлення</a:t>
            </a:r>
            <a:r>
              <a:rPr lang="ru-RU" b="1" dirty="0"/>
              <a:t> </a:t>
            </a:r>
            <a:r>
              <a:rPr lang="ru-RU" b="1" dirty="0" err="1"/>
              <a:t>сідничного</a:t>
            </a:r>
            <a:r>
              <a:rPr lang="ru-RU" b="1" dirty="0"/>
              <a:t> нерва і </a:t>
            </a:r>
            <a:r>
              <a:rPr lang="ru-RU" b="1" dirty="0" err="1"/>
              <a:t>судин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412776"/>
            <a:ext cx="4629454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Розрізненню</a:t>
            </a:r>
            <a:r>
              <a:rPr lang="ru-RU" dirty="0" smtClean="0"/>
              <a:t> </a:t>
            </a:r>
            <a:r>
              <a:rPr lang="ru-RU" dirty="0" err="1"/>
              <a:t>поразок</a:t>
            </a:r>
            <a:r>
              <a:rPr lang="ru-RU" dirty="0"/>
              <a:t> </a:t>
            </a:r>
            <a:r>
              <a:rPr lang="ru-RU" dirty="0" err="1"/>
              <a:t>попереково-крижових</a:t>
            </a:r>
            <a:r>
              <a:rPr lang="ru-RU" dirty="0"/>
              <a:t> </a:t>
            </a:r>
            <a:r>
              <a:rPr lang="ru-RU" dirty="0" err="1"/>
              <a:t>спинномозкових</a:t>
            </a:r>
            <a:r>
              <a:rPr lang="ru-RU" dirty="0"/>
              <a:t> </a:t>
            </a:r>
            <a:r>
              <a:rPr lang="ru-RU" dirty="0" err="1"/>
              <a:t>корінців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характеру </a:t>
            </a:r>
            <a:r>
              <a:rPr lang="ru-RU" dirty="0" err="1"/>
              <a:t>чутливих</a:t>
            </a:r>
            <a:r>
              <a:rPr lang="ru-RU" dirty="0"/>
              <a:t> </a:t>
            </a:r>
            <a:r>
              <a:rPr lang="ru-RU" dirty="0" err="1"/>
              <a:t>випадінь</a:t>
            </a:r>
            <a:r>
              <a:rPr lang="ru-RU" dirty="0"/>
              <a:t>.</a:t>
            </a:r>
          </a:p>
          <a:p>
            <a:r>
              <a:rPr lang="ru-RU" dirty="0"/>
              <a:t>При </a:t>
            </a:r>
            <a:r>
              <a:rPr lang="ru-RU" dirty="0" err="1"/>
              <a:t>грижі</a:t>
            </a:r>
            <a:r>
              <a:rPr lang="ru-RU" dirty="0"/>
              <a:t> </a:t>
            </a:r>
            <a:r>
              <a:rPr lang="ru-RU" dirty="0" err="1"/>
              <a:t>міжхребцевого</a:t>
            </a:r>
            <a:r>
              <a:rPr lang="ru-RU" dirty="0"/>
              <a:t> диска з </a:t>
            </a:r>
            <a:r>
              <a:rPr lang="ru-RU" dirty="0" err="1"/>
              <a:t>залученням</a:t>
            </a:r>
            <a:r>
              <a:rPr lang="ru-RU" dirty="0"/>
              <a:t> </a:t>
            </a:r>
            <a:r>
              <a:rPr lang="ru-RU" dirty="0" err="1"/>
              <a:t>корінців</a:t>
            </a:r>
            <a:r>
              <a:rPr lang="ru-RU" dirty="0"/>
              <a:t> </a:t>
            </a:r>
            <a:r>
              <a:rPr lang="en-US" dirty="0"/>
              <a:t>LV, SI-SII </a:t>
            </a:r>
            <a:r>
              <a:rPr lang="ru-RU" dirty="0"/>
              <a:t>є </a:t>
            </a:r>
            <a:r>
              <a:rPr lang="ru-RU" dirty="0" err="1" smtClean="0"/>
              <a:t>лампасовидна</a:t>
            </a:r>
            <a:r>
              <a:rPr lang="ru-RU" dirty="0" smtClean="0"/>
              <a:t> </a:t>
            </a:r>
            <a:r>
              <a:rPr lang="ru-RU" dirty="0" err="1" smtClean="0"/>
              <a:t>гіперестезія</a:t>
            </a:r>
            <a:r>
              <a:rPr lang="ru-RU" dirty="0"/>
              <a:t>, </a:t>
            </a:r>
            <a:r>
              <a:rPr lang="en-US" dirty="0"/>
              <a:t>LV-SI </a:t>
            </a:r>
            <a:r>
              <a:rPr lang="ru-RU" dirty="0" err="1" smtClean="0"/>
              <a:t>поширюються</a:t>
            </a:r>
            <a:r>
              <a:rPr lang="ru-RU" dirty="0" smtClean="0"/>
              <a:t> </a:t>
            </a:r>
            <a:r>
              <a:rPr lang="ru-RU" dirty="0"/>
              <a:t>на всю ногу,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 smtClean="0"/>
              <a:t>малий</a:t>
            </a:r>
            <a:r>
              <a:rPr lang="ru-RU" dirty="0" smtClean="0"/>
              <a:t> таз.</a:t>
            </a:r>
          </a:p>
          <a:p>
            <a:endParaRPr lang="ru-RU" dirty="0"/>
          </a:p>
          <a:p>
            <a:r>
              <a:rPr lang="ru-RU" dirty="0"/>
              <a:t>При </a:t>
            </a:r>
            <a:r>
              <a:rPr lang="ru-RU" dirty="0" err="1" smtClean="0"/>
              <a:t>сідничій</a:t>
            </a:r>
            <a:r>
              <a:rPr lang="ru-RU" dirty="0" smtClean="0"/>
              <a:t> </a:t>
            </a:r>
            <a:r>
              <a:rPr lang="ru-RU" dirty="0" err="1"/>
              <a:t>невропатії</a:t>
            </a:r>
            <a:r>
              <a:rPr lang="ru-RU" dirty="0"/>
              <a:t> зона </a:t>
            </a:r>
            <a:r>
              <a:rPr lang="ru-RU" dirty="0" err="1"/>
              <a:t>зниженої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не </a:t>
            </a:r>
            <a:r>
              <a:rPr lang="ru-RU" dirty="0" err="1"/>
              <a:t>піднімається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колінного</a:t>
            </a:r>
            <a:r>
              <a:rPr lang="ru-RU" dirty="0"/>
              <a:t> </a:t>
            </a:r>
            <a:r>
              <a:rPr lang="ru-RU" dirty="0" err="1"/>
              <a:t>суглоба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/>
              <a:t>Рухові</a:t>
            </a:r>
            <a:r>
              <a:rPr lang="ru-RU" dirty="0"/>
              <a:t> </a:t>
            </a:r>
            <a:r>
              <a:rPr lang="ru-RU" dirty="0" err="1"/>
              <a:t>розлади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інформативними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err="1"/>
              <a:t>Компресійна</a:t>
            </a:r>
            <a:r>
              <a:rPr lang="ru-RU" dirty="0"/>
              <a:t> </a:t>
            </a:r>
            <a:r>
              <a:rPr lang="ru-RU" dirty="0" err="1" smtClean="0"/>
              <a:t>радикулопатія</a:t>
            </a:r>
            <a:r>
              <a:rPr lang="ru-RU" dirty="0" smtClean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 smtClean="0"/>
              <a:t>атрофію</a:t>
            </a:r>
            <a:r>
              <a:rPr lang="ru-RU" dirty="0" smtClean="0"/>
              <a:t> </a:t>
            </a:r>
            <a:r>
              <a:rPr lang="ru-RU" dirty="0" err="1"/>
              <a:t>сідничної</a:t>
            </a:r>
            <a:r>
              <a:rPr lang="ru-RU" dirty="0"/>
              <a:t> </a:t>
            </a:r>
            <a:r>
              <a:rPr lang="ru-RU" dirty="0" err="1"/>
              <a:t>мускулатури</a:t>
            </a:r>
            <a:r>
              <a:rPr lang="ru-RU" dirty="0"/>
              <a:t>,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не </a:t>
            </a:r>
            <a:r>
              <a:rPr lang="ru-RU" dirty="0" err="1"/>
              <a:t>буває</a:t>
            </a:r>
            <a:r>
              <a:rPr lang="ru-RU" dirty="0"/>
              <a:t> при </a:t>
            </a:r>
            <a:r>
              <a:rPr lang="ru-RU" dirty="0" err="1"/>
              <a:t>ураженні</a:t>
            </a:r>
            <a:r>
              <a:rPr lang="ru-RU" dirty="0"/>
              <a:t> </a:t>
            </a:r>
            <a:r>
              <a:rPr lang="ru-RU" dirty="0" err="1"/>
              <a:t>сідничного</a:t>
            </a:r>
            <a:r>
              <a:rPr lang="ru-RU" dirty="0"/>
              <a:t> нерва.</a:t>
            </a:r>
          </a:p>
          <a:p>
            <a:r>
              <a:rPr lang="ru-RU" dirty="0"/>
              <a:t>При </a:t>
            </a:r>
            <a:r>
              <a:rPr lang="ru-RU" dirty="0" err="1"/>
              <a:t>поєднанні</a:t>
            </a:r>
            <a:r>
              <a:rPr lang="ru-RU" dirty="0"/>
              <a:t> </a:t>
            </a:r>
            <a:r>
              <a:rPr lang="ru-RU" dirty="0" err="1"/>
              <a:t>дискогенного</a:t>
            </a:r>
            <a:r>
              <a:rPr lang="ru-RU" dirty="0"/>
              <a:t> </a:t>
            </a:r>
            <a:r>
              <a:rPr lang="ru-RU" dirty="0" err="1"/>
              <a:t>попереково-крижового</a:t>
            </a:r>
            <a:r>
              <a:rPr lang="ru-RU" dirty="0"/>
              <a:t> </a:t>
            </a:r>
            <a:r>
              <a:rPr lang="ru-RU" dirty="0" err="1"/>
              <a:t>радикуліту</a:t>
            </a:r>
            <a:r>
              <a:rPr lang="ru-RU" dirty="0"/>
              <a:t> і синдрому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 </a:t>
            </a:r>
            <a:r>
              <a:rPr lang="ru-RU" dirty="0" err="1"/>
              <a:t>відзначаються</a:t>
            </a:r>
            <a:r>
              <a:rPr lang="ru-RU" dirty="0"/>
              <a:t> і </a:t>
            </a:r>
            <a:r>
              <a:rPr lang="ru-RU" dirty="0" err="1"/>
              <a:t>вегетативні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. 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на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поразки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шкірної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і </a:t>
            </a:r>
            <a:r>
              <a:rPr lang="ru-RU" dirty="0" err="1" smtClean="0"/>
              <a:t>осциллографічного</a:t>
            </a:r>
            <a:r>
              <a:rPr lang="ru-RU" dirty="0" smtClean="0"/>
              <a:t> </a:t>
            </a:r>
            <a:r>
              <a:rPr lang="ru-RU" dirty="0" err="1"/>
              <a:t>індексу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підвищуються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ін'єкції</a:t>
            </a:r>
            <a:r>
              <a:rPr lang="ru-RU" dirty="0"/>
              <a:t> </a:t>
            </a:r>
            <a:r>
              <a:rPr lang="ru-RU" dirty="0" err="1"/>
              <a:t>новокаїну</a:t>
            </a:r>
            <a:r>
              <a:rPr lang="ru-RU" dirty="0"/>
              <a:t> в область </a:t>
            </a:r>
            <a:r>
              <a:rPr lang="ru-RU" dirty="0" err="1" smtClean="0"/>
              <a:t>грушоподібного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64896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6517"/>
            <a:ext cx="3702270" cy="5976664"/>
          </a:xfrm>
          <a:prstGeom prst="rect">
            <a:avLst/>
          </a:prstGeom>
        </p:spPr>
      </p:pic>
      <p:pic>
        <p:nvPicPr>
          <p:cNvPr id="3" name="Рисунок 2" descr="9 (копия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4634" y="404663"/>
            <a:ext cx="4158969" cy="59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80648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5085184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Тарзальний</a:t>
            </a:r>
            <a:r>
              <a:rPr lang="ru-RU" dirty="0" smtClean="0"/>
              <a:t> </a:t>
            </a:r>
            <a:r>
              <a:rPr lang="ru-RU" dirty="0"/>
              <a:t>канал </a:t>
            </a:r>
            <a:r>
              <a:rPr lang="ru-RU" dirty="0" err="1"/>
              <a:t>утворений</a:t>
            </a:r>
            <a:r>
              <a:rPr lang="ru-RU" dirty="0"/>
              <a:t> </a:t>
            </a:r>
            <a:r>
              <a:rPr lang="ru-RU" dirty="0" err="1"/>
              <a:t>медіальною</a:t>
            </a:r>
            <a:r>
              <a:rPr lang="ru-RU" dirty="0"/>
              <a:t> </a:t>
            </a:r>
            <a:r>
              <a:rPr lang="ru-RU" dirty="0" err="1"/>
              <a:t>кісточкою</a:t>
            </a:r>
            <a:r>
              <a:rPr lang="ru-RU" dirty="0"/>
              <a:t>, </a:t>
            </a:r>
            <a:r>
              <a:rPr lang="ru-RU" dirty="0" err="1" smtClean="0"/>
              <a:t>п’ятковою</a:t>
            </a:r>
            <a:r>
              <a:rPr lang="ru-RU" dirty="0" smtClean="0"/>
              <a:t> </a:t>
            </a:r>
            <a:r>
              <a:rPr lang="ru-RU" dirty="0" err="1" smtClean="0"/>
              <a:t>кісткою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фіброзної</a:t>
            </a:r>
            <a:r>
              <a:rPr lang="ru-RU" dirty="0"/>
              <a:t> </a:t>
            </a:r>
            <a:r>
              <a:rPr lang="ru-RU" dirty="0" err="1"/>
              <a:t>платівкою</a:t>
            </a:r>
            <a:r>
              <a:rPr lang="ru-RU" dirty="0"/>
              <a:t>, </a:t>
            </a:r>
            <a:r>
              <a:rPr lang="ru-RU" dirty="0" err="1"/>
              <a:t>натягнутою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ними. У </a:t>
            </a:r>
            <a:r>
              <a:rPr lang="ru-RU" dirty="0" err="1"/>
              <a:t>каналі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великогомілкової</a:t>
            </a:r>
            <a:r>
              <a:rPr lang="ru-RU" dirty="0"/>
              <a:t> нерва, </a:t>
            </a:r>
            <a:r>
              <a:rPr lang="ru-RU" dirty="0" err="1"/>
              <a:t>проходять</a:t>
            </a:r>
            <a:r>
              <a:rPr lang="ru-RU" dirty="0"/>
              <a:t> </a:t>
            </a:r>
            <a:r>
              <a:rPr lang="ru-RU" dirty="0" err="1" smtClean="0"/>
              <a:t>сухожилки</a:t>
            </a:r>
            <a:r>
              <a:rPr lang="ru-RU" dirty="0" smtClean="0"/>
              <a:t> </a:t>
            </a:r>
            <a:r>
              <a:rPr lang="ru-RU" dirty="0" err="1" smtClean="0"/>
              <a:t>заднього</a:t>
            </a:r>
            <a:r>
              <a:rPr lang="ru-RU" dirty="0" smtClean="0"/>
              <a:t> </a:t>
            </a:r>
            <a:r>
              <a:rPr lang="ru-RU" dirty="0" err="1" smtClean="0"/>
              <a:t>великогомілкового</a:t>
            </a:r>
            <a:r>
              <a:rPr lang="ru-RU" dirty="0" smtClean="0"/>
              <a:t> </a:t>
            </a:r>
            <a:r>
              <a:rPr lang="ru-RU" dirty="0" err="1" smtClean="0"/>
              <a:t>м'яза</a:t>
            </a:r>
            <a:r>
              <a:rPr lang="ru-RU" dirty="0" smtClean="0"/>
              <a:t>, </a:t>
            </a:r>
            <a:r>
              <a:rPr lang="ru-RU" dirty="0" err="1"/>
              <a:t>згиначів</a:t>
            </a:r>
            <a:r>
              <a:rPr lang="ru-RU" dirty="0"/>
              <a:t> стопи і </a:t>
            </a:r>
            <a:r>
              <a:rPr lang="ru-RU" dirty="0" err="1"/>
              <a:t>довгого</a:t>
            </a:r>
            <a:r>
              <a:rPr lang="ru-RU" dirty="0"/>
              <a:t> </a:t>
            </a:r>
            <a:r>
              <a:rPr lang="ru-RU" dirty="0" err="1"/>
              <a:t>згинача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372" r="16869" b="27923"/>
          <a:stretch/>
        </p:blipFill>
        <p:spPr>
          <a:xfrm>
            <a:off x="378254" y="1052736"/>
            <a:ext cx="3784875" cy="3888432"/>
          </a:xfrm>
          <a:prstGeom prst="rect">
            <a:avLst/>
          </a:prstGeom>
        </p:spPr>
      </p:pic>
      <p:pic>
        <p:nvPicPr>
          <p:cNvPr id="5" name="Picture 7" descr="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2"/>
          <a:stretch/>
        </p:blipFill>
        <p:spPr>
          <a:xfrm>
            <a:off x="4427984" y="1052736"/>
            <a:ext cx="4358767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3554" y="188639"/>
            <a:ext cx="579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КІН дистальної частини великогомілкового </a:t>
            </a:r>
            <a:r>
              <a:rPr lang="uk-UA" b="1" dirty="0" err="1" smtClean="0"/>
              <a:t>нерва</a:t>
            </a:r>
            <a:endParaRPr lang="uk-UA" b="1" dirty="0" smtClean="0"/>
          </a:p>
          <a:p>
            <a:pPr algn="ctr"/>
            <a:r>
              <a:rPr lang="uk-UA" b="1" dirty="0" smtClean="0"/>
              <a:t>(синдром </a:t>
            </a:r>
            <a:r>
              <a:rPr lang="uk-UA" b="1" dirty="0" err="1" smtClean="0"/>
              <a:t>тарзального</a:t>
            </a:r>
            <a:r>
              <a:rPr lang="uk-UA" b="1" dirty="0" smtClean="0"/>
              <a:t> </a:t>
            </a:r>
            <a:r>
              <a:rPr lang="uk-UA" b="1" dirty="0" err="1" smtClean="0"/>
              <a:t>канала</a:t>
            </a:r>
            <a:r>
              <a:rPr lang="uk-UA" b="1" dirty="0" smtClean="0"/>
              <a:t>, </a:t>
            </a:r>
            <a:r>
              <a:rPr lang="uk-UA" b="1" dirty="0" err="1" smtClean="0"/>
              <a:t>канала</a:t>
            </a:r>
            <a:r>
              <a:rPr lang="uk-UA" b="1" dirty="0" smtClean="0"/>
              <a:t> </a:t>
            </a:r>
            <a:r>
              <a:rPr lang="uk-UA" b="1" dirty="0" err="1" smtClean="0"/>
              <a:t>Ріше</a:t>
            </a:r>
            <a:r>
              <a:rPr lang="uk-UA" b="1" dirty="0" smtClean="0"/>
              <a:t>)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6884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220" y="260648"/>
            <a:ext cx="540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Клінічні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прояви синдрому </a:t>
            </a:r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тарзального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каналу</a:t>
            </a:r>
            <a:endParaRPr lang="uk-UA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917283"/>
            <a:ext cx="403244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/>
              <a:t>Б</a:t>
            </a:r>
            <a:r>
              <a:rPr lang="ru-RU" b="1" dirty="0" smtClean="0"/>
              <a:t>ол</a:t>
            </a:r>
            <a:r>
              <a:rPr lang="uk-UA" b="1" dirty="0"/>
              <a:t>і</a:t>
            </a:r>
            <a:r>
              <a:rPr lang="ru-RU" b="1" dirty="0" smtClean="0"/>
              <a:t>, </a:t>
            </a:r>
            <a:r>
              <a:rPr lang="ru-RU" b="1" dirty="0" err="1"/>
              <a:t>парестезії</a:t>
            </a:r>
            <a:r>
              <a:rPr lang="ru-RU" b="1" dirty="0"/>
              <a:t>, </a:t>
            </a:r>
            <a:r>
              <a:rPr lang="ru-RU" b="1" dirty="0" err="1"/>
              <a:t>відчуття</a:t>
            </a:r>
            <a:r>
              <a:rPr lang="ru-RU" b="1" dirty="0"/>
              <a:t> </a:t>
            </a:r>
            <a:r>
              <a:rPr lang="ru-RU" b="1" dirty="0" err="1"/>
              <a:t>оніміння</a:t>
            </a:r>
            <a:r>
              <a:rPr lang="ru-RU" b="1" dirty="0"/>
              <a:t>, </a:t>
            </a:r>
            <a:r>
              <a:rPr lang="ru-RU" b="1" dirty="0" err="1"/>
              <a:t>печіння</a:t>
            </a:r>
            <a:r>
              <a:rPr lang="ru-RU" b="1" dirty="0"/>
              <a:t> на </a:t>
            </a:r>
            <a:r>
              <a:rPr lang="ru-RU" b="1" dirty="0" err="1" smtClean="0"/>
              <a:t>підошвенній</a:t>
            </a:r>
            <a:r>
              <a:rPr lang="ru-RU" b="1" dirty="0" smtClean="0"/>
              <a:t> </a:t>
            </a:r>
            <a:r>
              <a:rPr lang="ru-RU" b="1" dirty="0" err="1" smtClean="0"/>
              <a:t>частині</a:t>
            </a:r>
            <a:r>
              <a:rPr lang="ru-RU" b="1" dirty="0" smtClean="0"/>
              <a:t> </a:t>
            </a:r>
            <a:r>
              <a:rPr lang="ru-RU" b="1" dirty="0"/>
              <a:t>стопи і </a:t>
            </a:r>
            <a:r>
              <a:rPr lang="ru-RU" b="1" dirty="0" err="1"/>
              <a:t>пальців</a:t>
            </a:r>
            <a:r>
              <a:rPr lang="ru-RU" b="1" dirty="0"/>
              <a:t>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Ці</a:t>
            </a:r>
            <a:r>
              <a:rPr lang="ru-RU" b="1" dirty="0"/>
              <a:t> </a:t>
            </a:r>
            <a:r>
              <a:rPr lang="ru-RU" b="1" dirty="0" err="1"/>
              <a:t>явища</a:t>
            </a:r>
            <a:r>
              <a:rPr lang="ru-RU" b="1" dirty="0"/>
              <a:t> </a:t>
            </a:r>
            <a:r>
              <a:rPr lang="ru-RU" b="1" dirty="0" err="1"/>
              <a:t>посилюються</a:t>
            </a:r>
            <a:r>
              <a:rPr lang="ru-RU" b="1" dirty="0"/>
              <a:t> при </a:t>
            </a:r>
            <a:r>
              <a:rPr lang="ru-RU" b="1" dirty="0" err="1"/>
              <a:t>ходьбі</a:t>
            </a:r>
            <a:r>
              <a:rPr lang="ru-RU" b="1" dirty="0"/>
              <a:t>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Знижується</a:t>
            </a:r>
            <a:r>
              <a:rPr lang="ru-RU" b="1" dirty="0"/>
              <a:t> </a:t>
            </a:r>
            <a:r>
              <a:rPr lang="ru-RU" b="1" dirty="0" err="1"/>
              <a:t>чутливість</a:t>
            </a:r>
            <a:r>
              <a:rPr lang="ru-RU" b="1" dirty="0"/>
              <a:t> на </a:t>
            </a:r>
            <a:r>
              <a:rPr lang="ru-RU" b="1" dirty="0" err="1"/>
              <a:t>підошві</a:t>
            </a:r>
            <a:endParaRPr lang="ru-RU" b="1" dirty="0"/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формуватися</a:t>
            </a:r>
            <a:r>
              <a:rPr lang="ru-RU" b="1" dirty="0"/>
              <a:t> «</a:t>
            </a:r>
            <a:r>
              <a:rPr lang="ru-RU" b="1" dirty="0" err="1" smtClean="0"/>
              <a:t>когтісна</a:t>
            </a:r>
            <a:r>
              <a:rPr lang="ru-RU" b="1" dirty="0" smtClean="0"/>
              <a:t>» </a:t>
            </a:r>
            <a:r>
              <a:rPr lang="ru-RU" b="1" dirty="0"/>
              <a:t>стопа за </a:t>
            </a:r>
            <a:r>
              <a:rPr lang="ru-RU" b="1" dirty="0" err="1"/>
              <a:t>рахунок</a:t>
            </a:r>
            <a:r>
              <a:rPr lang="ru-RU" b="1" dirty="0"/>
              <a:t> парезу </a:t>
            </a:r>
            <a:r>
              <a:rPr lang="ru-RU" b="1" dirty="0" err="1"/>
              <a:t>дрібних</a:t>
            </a:r>
            <a:r>
              <a:rPr lang="ru-RU" b="1" dirty="0"/>
              <a:t> </a:t>
            </a:r>
            <a:r>
              <a:rPr lang="ru-RU" b="1" dirty="0" err="1"/>
              <a:t>м'язів</a:t>
            </a:r>
            <a:r>
              <a:rPr lang="ru-RU" b="1" dirty="0"/>
              <a:t> стопи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Трофічні</a:t>
            </a:r>
            <a:r>
              <a:rPr lang="ru-RU" b="1" dirty="0"/>
              <a:t> </a:t>
            </a:r>
            <a:r>
              <a:rPr lang="ru-RU" b="1" dirty="0" err="1"/>
              <a:t>розлади</a:t>
            </a:r>
            <a:r>
              <a:rPr lang="ru-RU" b="1" dirty="0"/>
              <a:t> </a:t>
            </a:r>
            <a:r>
              <a:rPr lang="ru-RU" b="1" dirty="0" err="1"/>
              <a:t>проявляються</a:t>
            </a:r>
            <a:r>
              <a:rPr lang="ru-RU" b="1" dirty="0"/>
              <a:t> </a:t>
            </a:r>
            <a:r>
              <a:rPr lang="ru-RU" b="1" dirty="0" err="1"/>
              <a:t>сухістю</a:t>
            </a:r>
            <a:r>
              <a:rPr lang="ru-RU" b="1" dirty="0"/>
              <a:t> і </a:t>
            </a:r>
            <a:r>
              <a:rPr lang="ru-RU" b="1" dirty="0" err="1" smtClean="0"/>
              <a:t>витонченням</a:t>
            </a:r>
            <a:r>
              <a:rPr lang="ru-RU" b="1" dirty="0" smtClean="0"/>
              <a:t> </a:t>
            </a:r>
            <a:r>
              <a:rPr lang="ru-RU" b="1" dirty="0" err="1"/>
              <a:t>шкіри</a:t>
            </a:r>
            <a:endParaRPr lang="ru-RU" b="1" dirty="0"/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endParaRPr lang="ru-RU" b="1" dirty="0"/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Перкусія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пальцеве</a:t>
            </a:r>
            <a:r>
              <a:rPr lang="ru-RU" b="1" dirty="0"/>
              <a:t> </a:t>
            </a:r>
            <a:r>
              <a:rPr lang="ru-RU" b="1" dirty="0" err="1"/>
              <a:t>здавлення</a:t>
            </a:r>
            <a:r>
              <a:rPr lang="ru-RU" b="1" dirty="0"/>
              <a:t> в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внутрішньою</a:t>
            </a:r>
            <a:r>
              <a:rPr lang="ru-RU" b="1" dirty="0"/>
              <a:t> </a:t>
            </a:r>
            <a:r>
              <a:rPr lang="ru-RU" b="1" dirty="0" err="1"/>
              <a:t>кісточкою</a:t>
            </a:r>
            <a:r>
              <a:rPr lang="ru-RU" b="1" dirty="0"/>
              <a:t> і </a:t>
            </a:r>
            <a:r>
              <a:rPr lang="ru-RU" b="1" dirty="0" err="1"/>
              <a:t>ахілловим</a:t>
            </a:r>
            <a:r>
              <a:rPr lang="ru-RU" b="1" dirty="0"/>
              <a:t> </a:t>
            </a:r>
            <a:r>
              <a:rPr lang="ru-RU" b="1" dirty="0" err="1" smtClean="0"/>
              <a:t>сухожилком</a:t>
            </a:r>
            <a:r>
              <a:rPr lang="ru-RU" b="1" dirty="0" smtClean="0"/>
              <a:t> </a:t>
            </a:r>
            <a:r>
              <a:rPr lang="ru-RU" b="1" dirty="0" err="1"/>
              <a:t>викликає</a:t>
            </a:r>
            <a:r>
              <a:rPr lang="ru-RU" b="1" dirty="0"/>
              <a:t> </a:t>
            </a:r>
            <a:r>
              <a:rPr lang="ru-RU" b="1" dirty="0" err="1"/>
              <a:t>парестезії</a:t>
            </a:r>
            <a:r>
              <a:rPr lang="ru-RU" b="1" dirty="0"/>
              <a:t> і </a:t>
            </a:r>
            <a:r>
              <a:rPr lang="ru-RU" b="1" dirty="0" err="1"/>
              <a:t>біль</a:t>
            </a:r>
            <a:r>
              <a:rPr lang="ru-RU" b="1" dirty="0"/>
              <a:t> в </a:t>
            </a:r>
            <a:r>
              <a:rPr lang="ru-RU" b="1" dirty="0" err="1" smtClean="0"/>
              <a:t>підошвенній</a:t>
            </a:r>
            <a:r>
              <a:rPr lang="ru-RU" b="1" dirty="0" smtClean="0"/>
              <a:t> </a:t>
            </a:r>
            <a:r>
              <a:rPr lang="ru-RU" b="1" dirty="0" err="1" smtClean="0"/>
              <a:t>частині</a:t>
            </a:r>
            <a:r>
              <a:rPr lang="ru-RU" b="1" dirty="0" smtClean="0"/>
              <a:t> </a:t>
            </a:r>
            <a:r>
              <a:rPr lang="ru-RU" b="1" dirty="0"/>
              <a:t>стопи.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b="1" dirty="0" err="1"/>
              <a:t>Розлади</a:t>
            </a:r>
            <a:r>
              <a:rPr lang="ru-RU" b="1" dirty="0"/>
              <a:t> </a:t>
            </a:r>
            <a:r>
              <a:rPr lang="ru-RU" b="1" dirty="0" err="1"/>
              <a:t>чутливості</a:t>
            </a:r>
            <a:r>
              <a:rPr lang="ru-RU" b="1" dirty="0"/>
              <a:t> в </a:t>
            </a:r>
            <a:r>
              <a:rPr lang="ru-RU" b="1" dirty="0" err="1"/>
              <a:t>області</a:t>
            </a:r>
            <a:r>
              <a:rPr lang="ru-RU" b="1" dirty="0"/>
              <a:t> </a:t>
            </a:r>
            <a:r>
              <a:rPr lang="ru-RU" b="1" dirty="0" err="1"/>
              <a:t>п'яти</a:t>
            </a:r>
            <a:r>
              <a:rPr lang="ru-RU" b="1" dirty="0"/>
              <a:t> </a:t>
            </a:r>
            <a:r>
              <a:rPr lang="ru-RU" b="1" dirty="0" err="1"/>
              <a:t>виникають</a:t>
            </a:r>
            <a:r>
              <a:rPr lang="ru-RU" b="1" dirty="0"/>
              <a:t> </a:t>
            </a:r>
            <a:r>
              <a:rPr lang="ru-RU" b="1" dirty="0" err="1"/>
              <a:t>рідко</a:t>
            </a:r>
            <a:r>
              <a:rPr lang="ru-RU" b="1" dirty="0"/>
              <a:t> </a:t>
            </a:r>
            <a:r>
              <a:rPr lang="ru-RU" b="1" dirty="0" smtClean="0"/>
              <a:t>(</a:t>
            </a:r>
            <a:r>
              <a:rPr lang="ru-RU" b="1" dirty="0" err="1" smtClean="0"/>
              <a:t>іннервується</a:t>
            </a:r>
            <a:r>
              <a:rPr lang="ru-RU" b="1" dirty="0" smtClean="0"/>
              <a:t> </a:t>
            </a:r>
            <a:r>
              <a:rPr lang="ru-RU" b="1" dirty="0" err="1" smtClean="0"/>
              <a:t>медіальною</a:t>
            </a:r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smtClean="0"/>
              <a:t>латеральною </a:t>
            </a:r>
            <a:r>
              <a:rPr lang="ru-RU" b="1" dirty="0" err="1" smtClean="0"/>
              <a:t>п'ятковими</a:t>
            </a:r>
            <a:r>
              <a:rPr lang="ru-RU" b="1" dirty="0" smtClean="0"/>
              <a:t> </a:t>
            </a:r>
            <a:r>
              <a:rPr lang="ru-RU" b="1" dirty="0" err="1"/>
              <a:t>гілками</a:t>
            </a:r>
            <a:r>
              <a:rPr lang="ru-RU" b="1" dirty="0"/>
              <a:t>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відходять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нерва в </a:t>
            </a:r>
            <a:r>
              <a:rPr lang="ru-RU" b="1" dirty="0" err="1"/>
              <a:t>нижній</a:t>
            </a:r>
            <a:r>
              <a:rPr lang="ru-RU" b="1" dirty="0"/>
              <a:t> </a:t>
            </a:r>
            <a:r>
              <a:rPr lang="ru-RU" b="1" dirty="0" err="1"/>
              <a:t>третині</a:t>
            </a:r>
            <a:r>
              <a:rPr lang="ru-RU" b="1" dirty="0"/>
              <a:t> </a:t>
            </a:r>
            <a:r>
              <a:rPr lang="ru-RU" b="1" dirty="0" err="1"/>
              <a:t>гомілки</a:t>
            </a:r>
            <a:r>
              <a:rPr lang="ru-RU" b="1" dirty="0"/>
              <a:t> і </a:t>
            </a:r>
            <a:r>
              <a:rPr lang="ru-RU" b="1" dirty="0" err="1"/>
              <a:t>рідше</a:t>
            </a:r>
            <a:r>
              <a:rPr lang="ru-RU" b="1" dirty="0"/>
              <a:t> - на </a:t>
            </a:r>
            <a:r>
              <a:rPr lang="ru-RU" b="1" dirty="0" err="1"/>
              <a:t>рівні</a:t>
            </a:r>
            <a:r>
              <a:rPr lang="ru-RU" b="1" dirty="0"/>
              <a:t> </a:t>
            </a:r>
            <a:r>
              <a:rPr lang="ru-RU" b="1" dirty="0" err="1"/>
              <a:t>гомілковостопного</a:t>
            </a:r>
            <a:r>
              <a:rPr lang="ru-RU" b="1" dirty="0"/>
              <a:t> </a:t>
            </a:r>
            <a:r>
              <a:rPr lang="ru-RU" b="1" dirty="0" err="1"/>
              <a:t>суглоба</a:t>
            </a:r>
            <a:r>
              <a:rPr lang="ru-RU" b="1" dirty="0"/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44824"/>
            <a:ext cx="422908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 (копия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4664"/>
            <a:ext cx="2952328" cy="6048672"/>
          </a:xfrm>
          <a:prstGeom prst="rect">
            <a:avLst/>
          </a:prstGeom>
        </p:spPr>
      </p:pic>
      <p:pic>
        <p:nvPicPr>
          <p:cNvPr id="3" name="Содержимое 4" descr="12.jpg"/>
          <p:cNvPicPr>
            <a:picLocks noChangeAspect="1"/>
          </p:cNvPicPr>
          <p:nvPr/>
        </p:nvPicPr>
        <p:blipFill rotWithShape="1">
          <a:blip r:embed="rId3" cstate="print"/>
          <a:srcRect l="54589" t="479" b="-1"/>
          <a:stretch/>
        </p:blipFill>
        <p:spPr>
          <a:xfrm>
            <a:off x="6588224" y="370747"/>
            <a:ext cx="1638270" cy="6009244"/>
          </a:xfrm>
          <a:prstGeom prst="rect">
            <a:avLst/>
          </a:prstGeom>
        </p:spPr>
      </p:pic>
      <p:pic>
        <p:nvPicPr>
          <p:cNvPr id="4" name="Содержимое 4" descr="12.jpg"/>
          <p:cNvPicPr>
            <a:picLocks noChangeAspect="1"/>
          </p:cNvPicPr>
          <p:nvPr/>
        </p:nvPicPr>
        <p:blipFill rotWithShape="1">
          <a:blip r:embed="rId3" cstate="print"/>
          <a:srcRect t="1053" r="52329"/>
          <a:stretch/>
        </p:blipFill>
        <p:spPr>
          <a:xfrm>
            <a:off x="4427984" y="370747"/>
            <a:ext cx="1728192" cy="6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42189"/>
            <a:ext cx="37315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b="1" i="1" dirty="0" smtClean="0">
                <a:latin typeface="Open Sans"/>
              </a:rPr>
              <a:t>П</a:t>
            </a:r>
            <a:r>
              <a:rPr lang="ru-RU" b="1" i="1" dirty="0" err="1" smtClean="0">
                <a:latin typeface="Open Sans"/>
              </a:rPr>
              <a:t>оперекове</a:t>
            </a:r>
            <a:r>
              <a:rPr lang="ru-RU" b="1" i="1" dirty="0" smtClean="0">
                <a:latin typeface="Open Sans"/>
              </a:rPr>
              <a:t> </a:t>
            </a:r>
            <a:r>
              <a:rPr lang="ru-RU" b="1" i="1" dirty="0" err="1">
                <a:latin typeface="Open Sans"/>
              </a:rPr>
              <a:t>сплетення</a:t>
            </a:r>
            <a:r>
              <a:rPr lang="ru-RU" b="1" i="1" dirty="0">
                <a:latin typeface="Open Sans"/>
              </a:rPr>
              <a:t> </a:t>
            </a:r>
            <a:r>
              <a:rPr lang="ru-RU" i="1" dirty="0">
                <a:latin typeface="Open Sans"/>
              </a:rPr>
              <a:t>(</a:t>
            </a:r>
            <a:r>
              <a:rPr lang="en-US" i="1" dirty="0">
                <a:latin typeface="Open Sans"/>
              </a:rPr>
              <a:t>plexus </a:t>
            </a:r>
            <a:r>
              <a:rPr lang="en-US" i="1" dirty="0" err="1">
                <a:latin typeface="Open Sans"/>
              </a:rPr>
              <a:t>lumbalis</a:t>
            </a:r>
            <a:r>
              <a:rPr lang="en-US" i="1" dirty="0">
                <a:latin typeface="Open Sans"/>
              </a:rPr>
              <a:t>)</a:t>
            </a:r>
            <a:r>
              <a:rPr lang="en-US" dirty="0">
                <a:latin typeface="Open Sans"/>
              </a:rPr>
              <a:t> </a:t>
            </a:r>
            <a:r>
              <a:rPr lang="ru-RU" dirty="0" err="1">
                <a:latin typeface="Open Sans"/>
              </a:rPr>
              <a:t>розташоване</a:t>
            </a:r>
            <a:r>
              <a:rPr lang="ru-RU" dirty="0">
                <a:latin typeface="Open Sans"/>
              </a:rPr>
              <a:t> у </a:t>
            </a:r>
            <a:r>
              <a:rPr lang="ru-RU" dirty="0" err="1">
                <a:latin typeface="Open Sans"/>
              </a:rPr>
              <a:t>поперековій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частині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під</a:t>
            </a:r>
            <a:r>
              <a:rPr lang="ru-RU" dirty="0">
                <a:latin typeface="Open Sans"/>
              </a:rPr>
              <a:t> великим </a:t>
            </a:r>
            <a:r>
              <a:rPr lang="ru-RU" dirty="0" err="1">
                <a:latin typeface="Open Sans"/>
              </a:rPr>
              <a:t>поперековим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м'язом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утворюються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передніми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гілками</a:t>
            </a:r>
            <a:r>
              <a:rPr lang="ru-RU" dirty="0">
                <a:latin typeface="Open Sans"/>
              </a:rPr>
              <a:t> І - </a:t>
            </a:r>
            <a:r>
              <a:rPr lang="en-US" dirty="0">
                <a:latin typeface="Open Sans"/>
              </a:rPr>
              <a:t>IV </a:t>
            </a:r>
            <a:r>
              <a:rPr lang="ru-RU" dirty="0" err="1">
                <a:latin typeface="Open Sans"/>
              </a:rPr>
              <a:t>поперекових</a:t>
            </a:r>
            <a:r>
              <a:rPr lang="ru-RU" dirty="0">
                <a:latin typeface="Open Sans"/>
              </a:rPr>
              <a:t> і 12-го грудного </a:t>
            </a:r>
            <a:r>
              <a:rPr lang="ru-RU" dirty="0" err="1">
                <a:latin typeface="Open Sans"/>
              </a:rPr>
              <a:t>спинномозкових</a:t>
            </a:r>
            <a:r>
              <a:rPr lang="ru-RU" dirty="0">
                <a:latin typeface="Open Sans"/>
              </a:rPr>
              <a:t> </a:t>
            </a:r>
            <a:r>
              <a:rPr lang="ru-RU" dirty="0" err="1" smtClean="0">
                <a:latin typeface="Open Sans"/>
              </a:rPr>
              <a:t>нервів</a:t>
            </a:r>
            <a:r>
              <a:rPr lang="ru-RU" dirty="0" smtClean="0">
                <a:latin typeface="Open Sans"/>
              </a:rPr>
              <a:t>.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477375" cy="610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0466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Формування</a:t>
            </a:r>
          </a:p>
          <a:p>
            <a:pPr algn="ctr"/>
            <a:r>
              <a:rPr lang="uk-UA" sz="2000" b="1" dirty="0" smtClean="0"/>
              <a:t> поперекового сплетення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0405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96" y="260648"/>
            <a:ext cx="501660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8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71691"/>
            <a:ext cx="439248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Синдром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компресії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загального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малогомілкового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нерва на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рівні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шийки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малогомілкової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кістки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розвивається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при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тривалому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стисканні</a:t>
            </a:r>
            <a:r>
              <a:rPr lang="ru-RU" sz="17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в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цьому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місці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судинно-нервового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пучка.</a:t>
            </a:r>
          </a:p>
          <a:p>
            <a:pPr algn="just"/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Основну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роль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зазвичай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грають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фактори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пози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(робота на корточках,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колінах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- на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прополюванні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збиранні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врожаю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у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паркетників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;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звичка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сидіти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закинувши ногу на ногу).</a:t>
            </a:r>
          </a:p>
          <a:p>
            <a:pPr algn="just"/>
            <a:endParaRPr lang="ru-RU" sz="17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параліч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розгинання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стопи</a:t>
            </a:r>
          </a:p>
          <a:p>
            <a:pPr algn="just"/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парез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розгиначів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пальців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стоп</a:t>
            </a:r>
          </a:p>
          <a:p>
            <a:pPr algn="just"/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порушено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відведення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стопи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назовні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з </a:t>
            </a:r>
            <a:r>
              <a:rPr lang="ru-RU" sz="17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підведенням</a:t>
            </a:r>
            <a:r>
              <a:rPr lang="ru-RU" sz="17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її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зовнішнього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краю</a:t>
            </a:r>
          </a:p>
          <a:p>
            <a:pPr algn="just"/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біль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і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парестезії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17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передньо</a:t>
            </a:r>
            <a:r>
              <a:rPr lang="ru-RU" sz="17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-наружному </a:t>
            </a:r>
            <a:r>
              <a:rPr lang="ru-RU" sz="17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відділі</a:t>
            </a:r>
            <a:r>
              <a:rPr lang="ru-RU" sz="17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гомілки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на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тилу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стопи і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пальців</a:t>
            </a:r>
            <a:endParaRPr lang="ru-RU" sz="17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порушення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чутливості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sz="17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передньо-наружній</a:t>
            </a:r>
            <a:r>
              <a:rPr lang="ru-RU" sz="17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поверхні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стопи і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гомілки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just"/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Півняча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хода =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степпаж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-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хворий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високо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піднімає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ногу,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викидає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її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вперед і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різко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опускає</a:t>
            </a:r>
            <a:r>
              <a:rPr lang="ru-RU" sz="17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" t="-1" r="25415" b="29091"/>
          <a:stretch/>
        </p:blipFill>
        <p:spPr>
          <a:xfrm>
            <a:off x="5076056" y="1844824"/>
            <a:ext cx="3493311" cy="30963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5636" y="271581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Верхній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тунельний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синдром </a:t>
            </a:r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малогомілкового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нерва</a:t>
            </a:r>
            <a:endParaRPr lang="ru-RU" sz="2000" dirty="0">
              <a:solidFill>
                <a:schemeClr val="accent5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340139" cy="36705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785825" cy="31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92088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371" y="620688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Розвивається</a:t>
            </a:r>
            <a:r>
              <a:rPr lang="ru-RU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ураженні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глибокого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малогомілкового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нерва на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тилу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гомілковостопного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суглоба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під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нижньою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зв'язкою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розгиначів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або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тилу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стопи в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області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підстави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1-ої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кістки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плюсна.</a:t>
            </a:r>
          </a:p>
          <a:p>
            <a:pPr>
              <a:defRPr/>
            </a:pPr>
            <a:endParaRPr lang="ru-RU" i="1" dirty="0">
              <a:solidFill>
                <a:schemeClr val="accent5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ru-RU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Клінічний</a:t>
            </a:r>
            <a:r>
              <a:rPr lang="ru-RU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синдром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характеризується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болями і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парестезіями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en-US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I-II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пальцях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порушенням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чутливості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цій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зоні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ослабленням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розгинання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пальців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через парез короткого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розгинача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пальців</a:t>
            </a:r>
            <a:r>
              <a:rPr lang="ru-RU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ÐÐ°ÑÑÐ¸Ð½ÐºÐ¸ Ð¿Ð¾ Ð·Ð°Ð¿ÑÐ¾ÑÑ ÐÐ¸Ð¶Ð½Ð¸Ð¹ ÑÑÐ½Ð½ÐµÐ»ÑÐ½ÑÐ¹ ÑÐ¸Ð½Ð´ÑÐ¾Ð¼ Ð¼Ð°Ð»Ð¾Ð±ÐµÑÑÐ¾Ð²Ð¾Ð³Ð¾ Ð½ÐµÑ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8496944" cy="36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20578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Нижній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тунельний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синдром </a:t>
            </a:r>
            <a:r>
              <a:rPr lang="ru-RU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малогомілкового</a:t>
            </a:r>
            <a:r>
              <a:rPr lang="ru-RU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нерва</a:t>
            </a:r>
          </a:p>
        </p:txBody>
      </p:sp>
    </p:spTree>
    <p:extLst>
      <p:ext uri="{BB962C8B-B14F-4D97-AF65-F5344CB8AC3E}">
        <p14:creationId xmlns:p14="http://schemas.microsoft.com/office/powerpoint/2010/main" val="14214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5.jpg"/>
          <p:cNvPicPr>
            <a:picLocks noChangeAspect="1"/>
          </p:cNvPicPr>
          <p:nvPr/>
        </p:nvPicPr>
        <p:blipFill rotWithShape="1">
          <a:blip r:embed="rId2" cstate="print"/>
          <a:srcRect l="1723" r="44829" b="23810"/>
          <a:stretch/>
        </p:blipFill>
        <p:spPr>
          <a:xfrm>
            <a:off x="639179" y="571825"/>
            <a:ext cx="2650795" cy="5593479"/>
          </a:xfrm>
          <a:prstGeom prst="rect">
            <a:avLst/>
          </a:prstGeom>
        </p:spPr>
      </p:pic>
      <p:pic>
        <p:nvPicPr>
          <p:cNvPr id="3" name="Рисунок 2" descr="13.jpg"/>
          <p:cNvPicPr>
            <a:picLocks noChangeAspect="1"/>
          </p:cNvPicPr>
          <p:nvPr/>
        </p:nvPicPr>
        <p:blipFill rotWithShape="1">
          <a:blip r:embed="rId3" cstate="print"/>
          <a:srcRect l="52419"/>
          <a:stretch/>
        </p:blipFill>
        <p:spPr>
          <a:xfrm>
            <a:off x="6300192" y="562630"/>
            <a:ext cx="2152701" cy="5584284"/>
          </a:xfrm>
          <a:prstGeom prst="rect">
            <a:avLst/>
          </a:prstGeom>
        </p:spPr>
      </p:pic>
      <p:pic>
        <p:nvPicPr>
          <p:cNvPr id="4" name="Рисунок 3" descr="13.jpg"/>
          <p:cNvPicPr>
            <a:picLocks noChangeAspect="1"/>
          </p:cNvPicPr>
          <p:nvPr/>
        </p:nvPicPr>
        <p:blipFill rotWithShape="1">
          <a:blip r:embed="rId3" cstate="print"/>
          <a:srcRect r="56829"/>
          <a:stretch/>
        </p:blipFill>
        <p:spPr>
          <a:xfrm>
            <a:off x="3750967" y="571824"/>
            <a:ext cx="2088232" cy="55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Предплюсну-</a:t>
            </a:r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підошовна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нейропатія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(«</a:t>
            </a:r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метатарзальних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Мортона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endParaRPr lang="uk-UA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23626"/>
            <a:ext cx="408678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загального</a:t>
            </a:r>
            <a:r>
              <a:rPr lang="ru-RU" dirty="0"/>
              <a:t> </a:t>
            </a:r>
            <a:r>
              <a:rPr lang="ru-RU" dirty="0" err="1"/>
              <a:t>підошвенно</a:t>
            </a:r>
            <a:r>
              <a:rPr lang="ru-RU" dirty="0"/>
              <a:t>-пальцевого нерва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зв'язкою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головками </a:t>
            </a:r>
            <a:r>
              <a:rPr lang="ru-RU" dirty="0" err="1"/>
              <a:t>плеснових</a:t>
            </a:r>
            <a:r>
              <a:rPr lang="ru-RU" dirty="0"/>
              <a:t> </a:t>
            </a:r>
            <a:r>
              <a:rPr lang="ru-RU" dirty="0" err="1"/>
              <a:t>кісток</a:t>
            </a:r>
            <a:r>
              <a:rPr lang="ru-RU" dirty="0"/>
              <a:t> 3 і 4 </a:t>
            </a:r>
            <a:r>
              <a:rPr lang="ru-RU" dirty="0" err="1"/>
              <a:t>пальців</a:t>
            </a:r>
            <a:endParaRPr lang="ru-RU" dirty="0"/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err="1"/>
              <a:t>Болі</a:t>
            </a:r>
            <a:r>
              <a:rPr lang="ru-RU" dirty="0"/>
              <a:t> (</a:t>
            </a:r>
            <a:r>
              <a:rPr lang="ru-RU" dirty="0" err="1"/>
              <a:t>пекучі</a:t>
            </a:r>
            <a:r>
              <a:rPr lang="ru-RU" dirty="0"/>
              <a:t>, </a:t>
            </a:r>
            <a:r>
              <a:rPr lang="ru-RU" dirty="0" err="1"/>
              <a:t>ниючі</a:t>
            </a:r>
            <a:r>
              <a:rPr lang="ru-RU" dirty="0"/>
              <a:t>) в </a:t>
            </a:r>
            <a:r>
              <a:rPr lang="ru-RU" dirty="0" err="1"/>
              <a:t>області</a:t>
            </a:r>
            <a:r>
              <a:rPr lang="ru-RU" dirty="0"/>
              <a:t> 3 і 4 </a:t>
            </a:r>
            <a:r>
              <a:rPr lang="ru-RU" dirty="0" err="1"/>
              <a:t>пальців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посилюються</a:t>
            </a:r>
            <a:r>
              <a:rPr lang="ru-RU" dirty="0"/>
              <a:t> при </a:t>
            </a:r>
            <a:r>
              <a:rPr lang="ru-RU" dirty="0" err="1"/>
              <a:t>ходьбі</a:t>
            </a:r>
            <a:r>
              <a:rPr lang="ru-RU" dirty="0"/>
              <a:t>, </a:t>
            </a:r>
            <a:r>
              <a:rPr lang="ru-RU" dirty="0" err="1" smtClean="0"/>
              <a:t>стоянні</a:t>
            </a:r>
            <a:endParaRPr lang="ru-RU" dirty="0" smtClean="0"/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ru-RU" dirty="0"/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err="1"/>
              <a:t>Хворобливість</a:t>
            </a:r>
            <a:r>
              <a:rPr lang="ru-RU" dirty="0"/>
              <a:t> при </a:t>
            </a:r>
            <a:r>
              <a:rPr lang="ru-RU" dirty="0" err="1"/>
              <a:t>пальпації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3-4 </a:t>
            </a:r>
            <a:r>
              <a:rPr lang="ru-RU" dirty="0" err="1"/>
              <a:t>пальцями</a:t>
            </a:r>
            <a:r>
              <a:rPr lang="ru-RU" dirty="0"/>
              <a:t> з </a:t>
            </a:r>
            <a:r>
              <a:rPr lang="ru-RU" dirty="0" err="1"/>
              <a:t>тильної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підошвенної</a:t>
            </a:r>
            <a:r>
              <a:rPr lang="ru-RU" dirty="0" smtClean="0"/>
              <a:t> </a:t>
            </a:r>
            <a:r>
              <a:rPr lang="ru-RU" dirty="0" err="1"/>
              <a:t>сторони</a:t>
            </a:r>
            <a:r>
              <a:rPr lang="ru-RU" dirty="0"/>
              <a:t> стопи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err="1"/>
              <a:t>парестезії</a:t>
            </a:r>
            <a:r>
              <a:rPr lang="ru-RU" dirty="0"/>
              <a:t> і </a:t>
            </a:r>
            <a:r>
              <a:rPr lang="ru-RU" dirty="0" err="1"/>
              <a:t>оніміння</a:t>
            </a:r>
            <a:r>
              <a:rPr lang="ru-RU" dirty="0"/>
              <a:t>, </a:t>
            </a:r>
            <a:r>
              <a:rPr lang="ru-RU" dirty="0" err="1" smtClean="0"/>
              <a:t>гіперестезія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 smtClean="0"/>
              <a:t>підошвенній</a:t>
            </a:r>
            <a:r>
              <a:rPr lang="ru-RU" dirty="0" smtClean="0"/>
              <a:t> </a:t>
            </a:r>
            <a:r>
              <a:rPr lang="ru-RU" dirty="0" err="1"/>
              <a:t>поверхні</a:t>
            </a:r>
            <a:r>
              <a:rPr lang="ru-RU" dirty="0"/>
              <a:t> і </a:t>
            </a:r>
            <a:r>
              <a:rPr lang="ru-RU" dirty="0" err="1"/>
              <a:t>тилу</a:t>
            </a:r>
            <a:r>
              <a:rPr lang="ru-RU" dirty="0"/>
              <a:t> </a:t>
            </a:r>
            <a:r>
              <a:rPr lang="ru-RU" dirty="0" err="1"/>
              <a:t>кінцевих</a:t>
            </a:r>
            <a:r>
              <a:rPr lang="ru-RU" dirty="0"/>
              <a:t> фаланг </a:t>
            </a:r>
            <a:r>
              <a:rPr lang="ru-RU" dirty="0" err="1"/>
              <a:t>суміжних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endParaRPr lang="ru-RU" dirty="0"/>
          </a:p>
        </p:txBody>
      </p:sp>
      <p:pic>
        <p:nvPicPr>
          <p:cNvPr id="4" name="Picture 8" descr="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5"/>
          <a:stretch/>
        </p:blipFill>
        <p:spPr>
          <a:xfrm>
            <a:off x="4572000" y="1340768"/>
            <a:ext cx="4313956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7667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м'язові</a:t>
            </a:r>
            <a:r>
              <a:rPr lang="ru-RU" sz="1600" b="1" dirty="0">
                <a:latin typeface="Open Sans"/>
              </a:rPr>
              <a:t> </a:t>
            </a:r>
            <a:r>
              <a:rPr lang="ru-RU" sz="1600" dirty="0">
                <a:latin typeface="Open Sans"/>
              </a:rPr>
              <a:t>(</a:t>
            </a:r>
            <a:r>
              <a:rPr lang="ru-RU" sz="1600" dirty="0" err="1">
                <a:latin typeface="Open Sans"/>
              </a:rPr>
              <a:t>рухові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 err="1">
                <a:latin typeface="Open Sans"/>
              </a:rPr>
              <a:t>rr</a:t>
            </a:r>
            <a:r>
              <a:rPr lang="en-US" sz="1600" dirty="0">
                <a:latin typeface="Open Sans"/>
              </a:rPr>
              <a:t>. </a:t>
            </a:r>
            <a:r>
              <a:rPr lang="en-US" sz="1600" dirty="0" err="1">
                <a:latin typeface="Open Sans"/>
              </a:rPr>
              <a:t>masculares</a:t>
            </a:r>
            <a:r>
              <a:rPr lang="en-US" sz="1600" dirty="0">
                <a:latin typeface="Open Sans"/>
              </a:rPr>
              <a:t>), </a:t>
            </a:r>
            <a:r>
              <a:rPr lang="ru-RU" sz="1600" dirty="0" err="1">
                <a:latin typeface="Open Sans"/>
              </a:rPr>
              <a:t>які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іннервують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клубовий</a:t>
            </a:r>
            <a:r>
              <a:rPr lang="ru-RU" sz="1600" dirty="0">
                <a:latin typeface="Open Sans"/>
              </a:rPr>
              <a:t> та </a:t>
            </a:r>
            <a:r>
              <a:rPr lang="ru-RU" sz="1600" dirty="0" err="1">
                <a:latin typeface="Open Sans"/>
              </a:rPr>
              <a:t>поперековий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м'язи</a:t>
            </a:r>
            <a:r>
              <a:rPr lang="ru-RU" sz="1600" dirty="0">
                <a:latin typeface="Open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клубуво-підчеревний</a:t>
            </a:r>
            <a:r>
              <a:rPr lang="ru-RU" sz="1600" b="1" i="1" dirty="0">
                <a:latin typeface="Open Sans"/>
              </a:rPr>
              <a:t> нерв</a:t>
            </a:r>
            <a:r>
              <a:rPr lang="ru-RU" sz="1600" dirty="0">
                <a:latin typeface="Open Sans"/>
              </a:rPr>
              <a:t> 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 </a:t>
            </a:r>
            <a:r>
              <a:rPr lang="ru-RU" sz="1600" i="1" dirty="0">
                <a:latin typeface="Open Sans"/>
              </a:rPr>
              <a:t>(</a:t>
            </a:r>
            <a:r>
              <a:rPr lang="en-US" sz="1600" i="1" dirty="0">
                <a:latin typeface="Open Sans"/>
              </a:rPr>
              <a:t>n. </a:t>
            </a:r>
            <a:r>
              <a:rPr lang="en-US" sz="1600" i="1" dirty="0" err="1">
                <a:latin typeface="Open Sans"/>
              </a:rPr>
              <a:t>iliohypogastricus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з-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зовнішнього</a:t>
            </a:r>
            <a:r>
              <a:rPr lang="ru-RU" sz="1600" dirty="0">
                <a:latin typeface="Open Sans"/>
              </a:rPr>
              <a:t> краю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потім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проникає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між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внутрішнім</a:t>
            </a:r>
            <a:r>
              <a:rPr lang="ru-RU" sz="1600" dirty="0">
                <a:latin typeface="Open Sans"/>
              </a:rPr>
              <a:t> косим і </a:t>
            </a:r>
            <a:r>
              <a:rPr lang="ru-RU" sz="1600" dirty="0" err="1">
                <a:latin typeface="Open Sans"/>
              </a:rPr>
              <a:t>поперечним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м'язами</a:t>
            </a:r>
            <a:r>
              <a:rPr lang="ru-RU" sz="1600" dirty="0">
                <a:latin typeface="Open Sans"/>
              </a:rPr>
              <a:t> живота,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їх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віддає</a:t>
            </a:r>
            <a:r>
              <a:rPr lang="ru-RU" sz="1600" dirty="0">
                <a:latin typeface="Open Sans"/>
              </a:rPr>
              <a:t> волокна до </a:t>
            </a:r>
            <a:r>
              <a:rPr lang="ru-RU" sz="1600" dirty="0" err="1">
                <a:latin typeface="Open Sans"/>
              </a:rPr>
              <a:t>шкіри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нижньої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частини</a:t>
            </a:r>
            <a:r>
              <a:rPr lang="ru-RU" sz="1600" dirty="0">
                <a:latin typeface="Open Sans"/>
              </a:rPr>
              <a:t> живота </a:t>
            </a:r>
            <a:r>
              <a:rPr lang="ru-RU" sz="1600" dirty="0" err="1">
                <a:latin typeface="Open Sans"/>
              </a:rPr>
              <a:t>поблизу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поверхневого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пахвинного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кільця</a:t>
            </a:r>
            <a:r>
              <a:rPr lang="ru-RU" sz="1600" dirty="0">
                <a:latin typeface="Open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x-none" sz="1600" i="1" dirty="0" smtClean="0">
                <a:latin typeface="Open Sans"/>
              </a:rPr>
              <a:t> </a:t>
            </a:r>
            <a:r>
              <a:rPr lang="ru-RU" sz="1600" b="1" i="1" dirty="0" err="1" smtClean="0">
                <a:latin typeface="Open Sans"/>
              </a:rPr>
              <a:t>клубово-пахвинний</a:t>
            </a:r>
            <a:r>
              <a:rPr lang="ru-RU" sz="1600" b="1" i="1" dirty="0" smtClean="0">
                <a:latin typeface="Open Sans"/>
              </a:rPr>
              <a:t> </a:t>
            </a:r>
            <a:r>
              <a:rPr lang="ru-RU" sz="1600" b="1" i="1" dirty="0">
                <a:latin typeface="Open Sans"/>
              </a:rPr>
              <a:t>нерв</a:t>
            </a:r>
            <a:r>
              <a:rPr lang="ru-RU" sz="1600" dirty="0">
                <a:latin typeface="Open Sans"/>
              </a:rPr>
              <a:t> 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ilioinguinalis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з-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бічного</a:t>
            </a:r>
            <a:r>
              <a:rPr lang="ru-RU" sz="1600" dirty="0">
                <a:latin typeface="Open Sans"/>
              </a:rPr>
              <a:t> краю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живота над </a:t>
            </a:r>
            <a:r>
              <a:rPr lang="ru-RU" sz="1600" dirty="0" err="1">
                <a:latin typeface="Open Sans"/>
              </a:rPr>
              <a:t>пахвинним</a:t>
            </a:r>
            <a:r>
              <a:rPr lang="ru-RU" sz="1600" dirty="0">
                <a:latin typeface="Open Sans"/>
              </a:rPr>
              <a:t> каналом,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статевих</a:t>
            </a:r>
            <a:r>
              <a:rPr lang="ru-RU" sz="1600" dirty="0">
                <a:latin typeface="Open Sans"/>
              </a:rPr>
              <a:t> губ, мошонки;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статево-стегновий</a:t>
            </a:r>
            <a:r>
              <a:rPr lang="ru-RU" sz="1600" b="1" i="1" dirty="0">
                <a:latin typeface="Open Sans"/>
              </a:rPr>
              <a:t> нерв</a:t>
            </a:r>
            <a:r>
              <a:rPr lang="ru-RU" sz="1600" dirty="0">
                <a:latin typeface="Open Sans"/>
              </a:rPr>
              <a:t> 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genitofemoralis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 </a:t>
            </a:r>
            <a:r>
              <a:rPr lang="ru-RU" sz="1600" dirty="0" err="1">
                <a:latin typeface="Open Sans"/>
              </a:rPr>
              <a:t>товщі</a:t>
            </a:r>
            <a:r>
              <a:rPr lang="ru-RU" sz="1600" dirty="0">
                <a:latin typeface="Open Sans"/>
              </a:rPr>
              <a:t>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розгалужується</a:t>
            </a:r>
            <a:r>
              <a:rPr lang="ru-RU" sz="1600" dirty="0">
                <a:latin typeface="Open Sans"/>
              </a:rPr>
              <a:t> на </a:t>
            </a:r>
            <a:r>
              <a:rPr lang="ru-RU" sz="1600" dirty="0" err="1">
                <a:latin typeface="Open Sans"/>
              </a:rPr>
              <a:t>дві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гілки</a:t>
            </a:r>
            <a:r>
              <a:rPr lang="ru-RU" sz="1600" dirty="0">
                <a:latin typeface="Open Sans"/>
              </a:rPr>
              <a:t>: </a:t>
            </a:r>
            <a:r>
              <a:rPr lang="ru-RU" sz="1600" dirty="0" err="1">
                <a:latin typeface="Open Sans"/>
              </a:rPr>
              <a:t>статева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вміст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пахвинного</a:t>
            </a:r>
            <a:r>
              <a:rPr lang="ru-RU" sz="1600" dirty="0">
                <a:latin typeface="Open Sans"/>
              </a:rPr>
              <a:t> каналу, </a:t>
            </a:r>
            <a:r>
              <a:rPr lang="ru-RU" sz="1600" dirty="0" err="1">
                <a:latin typeface="Open Sans"/>
              </a:rPr>
              <a:t>стегнова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стегна в </a:t>
            </a:r>
            <a:r>
              <a:rPr lang="ru-RU" sz="1600" dirty="0" err="1">
                <a:latin typeface="Open Sans"/>
              </a:rPr>
              <a:t>ділянці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пахвинної</a:t>
            </a:r>
            <a:r>
              <a:rPr lang="ru-RU" sz="1600" dirty="0">
                <a:latin typeface="Open Sans"/>
              </a:rPr>
              <a:t> складки;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бічний</a:t>
            </a:r>
            <a:r>
              <a:rPr lang="ru-RU" sz="1600" b="1" i="1" dirty="0">
                <a:latin typeface="Open Sans"/>
              </a:rPr>
              <a:t> </a:t>
            </a:r>
            <a:r>
              <a:rPr lang="ru-RU" sz="1600" b="1" i="1" dirty="0" err="1">
                <a:latin typeface="Open Sans"/>
              </a:rPr>
              <a:t>шкірний</a:t>
            </a:r>
            <a:r>
              <a:rPr lang="ru-RU" sz="1600" b="1" i="1" dirty="0">
                <a:latin typeface="Open Sans"/>
              </a:rPr>
              <a:t> нерв стегна</a:t>
            </a:r>
            <a:r>
              <a:rPr lang="ru-RU" sz="1600" dirty="0">
                <a:latin typeface="Open Sans"/>
              </a:rPr>
              <a:t> (</a:t>
            </a:r>
            <a:r>
              <a:rPr lang="ru-RU" sz="1600" dirty="0" err="1">
                <a:latin typeface="Open Sans"/>
              </a:rPr>
              <a:t>чутливий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cutaneus</a:t>
            </a:r>
            <a:r>
              <a:rPr lang="en-US" sz="1600" i="1" dirty="0">
                <a:latin typeface="Open Sans"/>
              </a:rPr>
              <a:t> </a:t>
            </a:r>
            <a:r>
              <a:rPr lang="en-US" sz="1600" i="1" dirty="0" err="1">
                <a:latin typeface="Open Sans"/>
              </a:rPr>
              <a:t>femoris</a:t>
            </a:r>
            <a:r>
              <a:rPr lang="en-US" sz="1600" i="1" dirty="0">
                <a:latin typeface="Open Sans"/>
              </a:rPr>
              <a:t> </a:t>
            </a:r>
            <a:r>
              <a:rPr lang="en-US" sz="1600" i="1" dirty="0" err="1">
                <a:latin typeface="Open Sans"/>
              </a:rPr>
              <a:t>lateralis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з-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бічного</a:t>
            </a:r>
            <a:r>
              <a:rPr lang="ru-RU" sz="1600" dirty="0">
                <a:latin typeface="Open Sans"/>
              </a:rPr>
              <a:t> краю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бічної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стегна;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стегновий</a:t>
            </a:r>
            <a:r>
              <a:rPr lang="ru-RU" sz="1600" b="1" i="1" dirty="0">
                <a:latin typeface="Open Sans"/>
              </a:rPr>
              <a:t> нерв</a:t>
            </a:r>
            <a:r>
              <a:rPr lang="ru-RU" sz="1600" dirty="0">
                <a:latin typeface="Open Sans"/>
              </a:rPr>
              <a:t> 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femoralis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з-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бічного</a:t>
            </a:r>
            <a:r>
              <a:rPr lang="ru-RU" sz="1600" dirty="0">
                <a:latin typeface="Open Sans"/>
              </a:rPr>
              <a:t> краю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через </a:t>
            </a:r>
            <a:r>
              <a:rPr lang="ru-RU" sz="1600" dirty="0" err="1">
                <a:latin typeface="Open Sans"/>
              </a:rPr>
              <a:t>м'язову</a:t>
            </a:r>
            <a:r>
              <a:rPr lang="ru-RU" sz="1600" dirty="0">
                <a:latin typeface="Open Sans"/>
              </a:rPr>
              <a:t> лакуну проходить на стегно, </a:t>
            </a:r>
            <a:r>
              <a:rPr lang="ru-RU" sz="1600" dirty="0" err="1">
                <a:latin typeface="Open Sans"/>
              </a:rPr>
              <a:t>розгалужується</a:t>
            </a:r>
            <a:r>
              <a:rPr lang="ru-RU" sz="1600" dirty="0">
                <a:latin typeface="Open Sans"/>
              </a:rPr>
              <a:t> на: </a:t>
            </a:r>
            <a:r>
              <a:rPr lang="ru-RU" sz="1600" dirty="0" err="1">
                <a:latin typeface="Open Sans"/>
              </a:rPr>
              <a:t>м'язові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гілки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які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іннервують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передню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групу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м'язів</a:t>
            </a:r>
            <a:r>
              <a:rPr lang="ru-RU" sz="1600" dirty="0">
                <a:latin typeface="Open Sans"/>
              </a:rPr>
              <a:t> стегна; </a:t>
            </a:r>
            <a:r>
              <a:rPr lang="ru-RU" sz="1600" dirty="0" err="1">
                <a:latin typeface="Open Sans"/>
              </a:rPr>
              <a:t>шкірні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гілки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які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іннервують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передньої</a:t>
            </a:r>
            <a:r>
              <a:rPr lang="ru-RU" sz="1600" dirty="0">
                <a:latin typeface="Open Sans"/>
              </a:rPr>
              <a:t> та </a:t>
            </a:r>
            <a:r>
              <a:rPr lang="ru-RU" sz="1600" dirty="0" err="1">
                <a:latin typeface="Open Sans"/>
              </a:rPr>
              <a:t>присередньої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стегна. Одна </a:t>
            </a:r>
            <a:r>
              <a:rPr lang="ru-RU" sz="1600" dirty="0" err="1">
                <a:latin typeface="Open Sans"/>
              </a:rPr>
              <a:t>із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шкірних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гілок</a:t>
            </a:r>
            <a:r>
              <a:rPr lang="ru-RU" sz="1600" dirty="0">
                <a:latin typeface="Open Sans"/>
              </a:rPr>
              <a:t> - </a:t>
            </a:r>
            <a:r>
              <a:rPr lang="ru-RU" sz="1600" i="1" dirty="0" err="1">
                <a:latin typeface="Open Sans"/>
              </a:rPr>
              <a:t>підшкірний</a:t>
            </a:r>
            <a:r>
              <a:rPr lang="ru-RU" sz="1600" i="1" dirty="0">
                <a:latin typeface="Open Sans"/>
              </a:rPr>
              <a:t> нерв</a:t>
            </a:r>
            <a:r>
              <a:rPr lang="ru-RU" sz="1600" dirty="0">
                <a:latin typeface="Open Sans"/>
              </a:rPr>
              <a:t> -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при </a:t>
            </a:r>
            <a:r>
              <a:rPr lang="ru-RU" sz="1600" dirty="0" err="1">
                <a:latin typeface="Open Sans"/>
              </a:rPr>
              <a:t>середньої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 та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при </a:t>
            </a:r>
            <a:r>
              <a:rPr lang="ru-RU" sz="1600" dirty="0" err="1">
                <a:latin typeface="Open Sans"/>
              </a:rPr>
              <a:t>середнього</a:t>
            </a:r>
            <a:r>
              <a:rPr lang="ru-RU" sz="1600" dirty="0">
                <a:latin typeface="Open Sans"/>
              </a:rPr>
              <a:t> краю </a:t>
            </a:r>
            <a:r>
              <a:rPr lang="ru-RU" sz="1600" dirty="0" err="1">
                <a:latin typeface="Open Sans"/>
              </a:rPr>
              <a:t>тилу</a:t>
            </a:r>
            <a:r>
              <a:rPr lang="ru-RU" sz="1600" dirty="0">
                <a:latin typeface="Open Sans"/>
              </a:rPr>
              <a:t> стопи.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затульний</a:t>
            </a:r>
            <a:r>
              <a:rPr lang="ru-RU" sz="1600" b="1" i="1" dirty="0">
                <a:latin typeface="Open Sans"/>
              </a:rPr>
              <a:t> нерв </a:t>
            </a:r>
            <a:r>
              <a:rPr lang="ru-RU" sz="1600" i="1" dirty="0">
                <a:latin typeface="Open Sans"/>
              </a:rPr>
              <a:t>(</a:t>
            </a:r>
            <a:r>
              <a:rPr lang="ru-RU" sz="1600" i="1" dirty="0" err="1">
                <a:latin typeface="Open Sans"/>
              </a:rPr>
              <a:t>змішаний</a:t>
            </a:r>
            <a:r>
              <a:rPr lang="ru-RU" sz="1600" i="1" dirty="0">
                <a:latin typeface="Open Sans"/>
              </a:rPr>
              <a:t>) (</a:t>
            </a:r>
            <a:r>
              <a:rPr lang="en-US" sz="1600" i="1" dirty="0">
                <a:latin typeface="Open Sans"/>
              </a:rPr>
              <a:t>n. </a:t>
            </a:r>
            <a:r>
              <a:rPr lang="en-US" sz="1600" i="1" dirty="0" err="1">
                <a:latin typeface="Open Sans"/>
              </a:rPr>
              <a:t>obturatorius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з-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медіального</a:t>
            </a:r>
            <a:r>
              <a:rPr lang="ru-RU" sz="1600" dirty="0">
                <a:latin typeface="Open Sans"/>
              </a:rPr>
              <a:t> краю великого </a:t>
            </a:r>
            <a:r>
              <a:rPr lang="ru-RU" sz="1600" dirty="0" err="1">
                <a:latin typeface="Open Sans"/>
              </a:rPr>
              <a:t>поперекового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тягнеться</a:t>
            </a:r>
            <a:r>
              <a:rPr lang="ru-RU" sz="1600" dirty="0">
                <a:latin typeface="Open Sans"/>
              </a:rPr>
              <a:t> по </a:t>
            </a:r>
            <a:r>
              <a:rPr lang="ru-RU" sz="1600" dirty="0" err="1">
                <a:latin typeface="Open Sans"/>
              </a:rPr>
              <a:t>бічній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стінці</a:t>
            </a:r>
            <a:r>
              <a:rPr lang="ru-RU" sz="1600" dirty="0">
                <a:latin typeface="Open Sans"/>
              </a:rPr>
              <a:t> малого таза до </a:t>
            </a:r>
            <a:r>
              <a:rPr lang="ru-RU" sz="1600" dirty="0" err="1">
                <a:latin typeface="Open Sans"/>
              </a:rPr>
              <a:t>затульного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отвору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проходячи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крізь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затульну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перетинку</a:t>
            </a:r>
            <a:r>
              <a:rPr lang="ru-RU" sz="1600" dirty="0">
                <a:latin typeface="Open Sans"/>
              </a:rPr>
              <a:t>. </a:t>
            </a:r>
            <a:r>
              <a:rPr lang="ru-RU" sz="1600" dirty="0" err="1">
                <a:latin typeface="Open Sans"/>
              </a:rPr>
              <a:t>Він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медіальну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групу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м'язів</a:t>
            </a:r>
            <a:r>
              <a:rPr lang="ru-RU" sz="1600" dirty="0">
                <a:latin typeface="Open Sans"/>
              </a:rPr>
              <a:t> стегна і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медіальної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стегна</a:t>
            </a:r>
            <a:r>
              <a:rPr lang="ru-RU" sz="1600" dirty="0" smtClean="0">
                <a:latin typeface="Open Sans"/>
              </a:rPr>
              <a:t>.</a:t>
            </a:r>
            <a:endParaRPr lang="uk-UA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72496" y="404664"/>
            <a:ext cx="438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i="1" dirty="0" smtClean="0">
                <a:latin typeface="Open Sans"/>
              </a:rPr>
              <a:t>ГІЛКИ ПОПЕРЕКОВОГО СПЛЕТЕННЯ</a:t>
            </a:r>
            <a:endParaRPr lang="ru-RU" b="1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64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64896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9451"/>
            <a:ext cx="7776864" cy="62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Артерії</a:t>
            </a:r>
            <a:r>
              <a:rPr lang="ru-RU" sz="4000" dirty="0" smtClean="0"/>
              <a:t> тазу</a:t>
            </a:r>
            <a:endParaRPr lang="ru-RU" sz="4000" dirty="0"/>
          </a:p>
        </p:txBody>
      </p:sp>
      <p:pic>
        <p:nvPicPr>
          <p:cNvPr id="4" name="Содержимое 3" descr="артерии таз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124744"/>
            <a:ext cx="8001000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92652"/>
            <a:ext cx="7920880" cy="61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2329" y="404664"/>
            <a:ext cx="8236135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92888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3142"/>
            <a:ext cx="8229600" cy="655184"/>
          </a:xfrm>
        </p:spPr>
        <p:txBody>
          <a:bodyPr>
            <a:noAutofit/>
          </a:bodyPr>
          <a:lstStyle/>
          <a:p>
            <a:r>
              <a:rPr lang="ru-RU" sz="4000" dirty="0" err="1" smtClean="0"/>
              <a:t>Артерії</a:t>
            </a:r>
            <a:r>
              <a:rPr lang="ru-RU" sz="4000" dirty="0" smtClean="0"/>
              <a:t> стегна</a:t>
            </a:r>
            <a:endParaRPr lang="ru-RU" sz="4000" dirty="0"/>
          </a:p>
        </p:txBody>
      </p:sp>
      <p:pic>
        <p:nvPicPr>
          <p:cNvPr id="4" name="Содержимое 3" descr="Безымянны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692696"/>
            <a:ext cx="4710985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041" y="22048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err="1"/>
              <a:t>Різкий</a:t>
            </a:r>
            <a:r>
              <a:rPr lang="ru-RU" sz="2000" dirty="0"/>
              <a:t> </a:t>
            </a:r>
            <a:r>
              <a:rPr lang="ru-RU" sz="2000" dirty="0" err="1"/>
              <a:t>перехідний</a:t>
            </a:r>
            <a:r>
              <a:rPr lang="ru-RU" sz="2000" dirty="0"/>
              <a:t> спазм </a:t>
            </a:r>
            <a:r>
              <a:rPr lang="ru-RU" sz="2000" dirty="0" err="1"/>
              <a:t>судин</a:t>
            </a:r>
            <a:r>
              <a:rPr lang="ru-RU" sz="2000" dirty="0"/>
              <a:t> ноги,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призводить</a:t>
            </a:r>
            <a:r>
              <a:rPr lang="ru-RU" sz="2000" dirty="0"/>
              <a:t> до </a:t>
            </a:r>
            <a:r>
              <a:rPr lang="ru-RU" sz="2000" dirty="0" err="1"/>
              <a:t>переміжної</a:t>
            </a:r>
            <a:r>
              <a:rPr lang="ru-RU" sz="2000" dirty="0"/>
              <a:t> </a:t>
            </a:r>
            <a:r>
              <a:rPr lang="ru-RU" sz="2000" dirty="0" err="1"/>
              <a:t>кульгавості</a:t>
            </a:r>
            <a:r>
              <a:rPr lang="ru-RU" sz="2000" dirty="0"/>
              <a:t>. </a:t>
            </a:r>
            <a:r>
              <a:rPr lang="ru-RU" sz="2000" dirty="0" err="1"/>
              <a:t>Пацієнт</a:t>
            </a:r>
            <a:r>
              <a:rPr lang="ru-RU" sz="2000" dirty="0"/>
              <a:t> </a:t>
            </a:r>
            <a:r>
              <a:rPr lang="ru-RU" sz="2000" dirty="0" err="1"/>
              <a:t>змушений</a:t>
            </a:r>
            <a:r>
              <a:rPr lang="ru-RU" sz="2000" dirty="0"/>
              <a:t> при </a:t>
            </a:r>
            <a:r>
              <a:rPr lang="ru-RU" sz="2000" dirty="0" err="1"/>
              <a:t>ходьбі</a:t>
            </a:r>
            <a:r>
              <a:rPr lang="ru-RU" sz="2000" dirty="0"/>
              <a:t> </a:t>
            </a:r>
            <a:r>
              <a:rPr lang="ru-RU" sz="2000" dirty="0" err="1"/>
              <a:t>зупинятися</a:t>
            </a:r>
            <a:r>
              <a:rPr lang="ru-RU" sz="2000" dirty="0"/>
              <a:t>, </a:t>
            </a:r>
            <a:r>
              <a:rPr lang="ru-RU" sz="2000" dirty="0" err="1"/>
              <a:t>сідати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лягати</a:t>
            </a:r>
            <a:r>
              <a:rPr lang="ru-RU" sz="2000" dirty="0"/>
              <a:t>. </a:t>
            </a:r>
            <a:r>
              <a:rPr lang="ru-RU" sz="2000" dirty="0" err="1"/>
              <a:t>Шкіра</a:t>
            </a:r>
            <a:r>
              <a:rPr lang="ru-RU" sz="2000" dirty="0"/>
              <a:t> ноги при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 smtClean="0"/>
              <a:t>блідна</a:t>
            </a:r>
            <a:r>
              <a:rPr lang="ru-RU" sz="2000" dirty="0" smtClean="0"/>
              <a:t>.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відпочинку</a:t>
            </a:r>
            <a:r>
              <a:rPr lang="ru-RU" sz="2000" dirty="0"/>
              <a:t> </a:t>
            </a:r>
            <a:r>
              <a:rPr lang="ru-RU" sz="2000" dirty="0" err="1"/>
              <a:t>хворий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продовжувати</a:t>
            </a:r>
            <a:r>
              <a:rPr lang="ru-RU" sz="2000" dirty="0"/>
              <a:t> ходьбу, але </a:t>
            </a:r>
            <a:r>
              <a:rPr lang="ru-RU" sz="2000" dirty="0" err="1"/>
              <a:t>незабаром</a:t>
            </a:r>
            <a:r>
              <a:rPr lang="ru-RU" sz="2000" dirty="0"/>
              <a:t> у </a:t>
            </a:r>
            <a:r>
              <a:rPr lang="ru-RU" sz="2000" dirty="0" err="1"/>
              <a:t>нього</a:t>
            </a:r>
            <a:r>
              <a:rPr lang="ru-RU" sz="2000" dirty="0"/>
              <a:t> </a:t>
            </a:r>
            <a:r>
              <a:rPr lang="ru-RU" sz="2000" dirty="0" err="1"/>
              <a:t>повторюється</a:t>
            </a:r>
            <a:r>
              <a:rPr lang="ru-RU" sz="2000" dirty="0"/>
              <a:t> той же </a:t>
            </a:r>
            <a:r>
              <a:rPr lang="ru-RU" sz="2000" dirty="0" err="1"/>
              <a:t>напад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259" y="1412776"/>
            <a:ext cx="3893850" cy="44520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09528" y="332656"/>
            <a:ext cx="440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/>
              <a:t>Симптоми</a:t>
            </a:r>
            <a:r>
              <a:rPr lang="ru-RU" b="1" i="1" dirty="0"/>
              <a:t> </a:t>
            </a:r>
            <a:r>
              <a:rPr lang="ru-RU" b="1" i="1" dirty="0" err="1"/>
              <a:t>компресії</a:t>
            </a:r>
            <a:r>
              <a:rPr lang="ru-RU" b="1" i="1" dirty="0"/>
              <a:t> </a:t>
            </a:r>
            <a:r>
              <a:rPr lang="ru-RU" b="1" i="1" dirty="0" err="1"/>
              <a:t>сідничних</a:t>
            </a:r>
            <a:r>
              <a:rPr lang="ru-RU" b="1" i="1" dirty="0"/>
              <a:t> </a:t>
            </a:r>
            <a:r>
              <a:rPr lang="ru-RU" b="1" i="1" dirty="0" err="1"/>
              <a:t>судин</a:t>
            </a:r>
            <a:r>
              <a:rPr lang="ru-RU" b="1" i="1" dirty="0"/>
              <a:t>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53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5" y="260648"/>
            <a:ext cx="501660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80648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6552728" cy="62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3619500" cy="4176464"/>
          </a:xfrm>
        </p:spPr>
      </p:pic>
      <p:pic>
        <p:nvPicPr>
          <p:cNvPr id="5" name="Рисунок 4" descr="9 (копия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00808"/>
            <a:ext cx="373380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813690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лайд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92088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Слайд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79208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16832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err="1">
                <a:latin typeface="Open Sans"/>
              </a:rPr>
              <a:t>Крижове</a:t>
            </a:r>
            <a:r>
              <a:rPr lang="ru-RU" b="1" i="1" dirty="0">
                <a:latin typeface="Open Sans"/>
              </a:rPr>
              <a:t> </a:t>
            </a:r>
            <a:r>
              <a:rPr lang="ru-RU" b="1" i="1" dirty="0" err="1">
                <a:latin typeface="Open Sans"/>
              </a:rPr>
              <a:t>сплетення</a:t>
            </a:r>
            <a:r>
              <a:rPr lang="ru-RU" b="1" i="1" dirty="0">
                <a:latin typeface="Open Sans"/>
              </a:rPr>
              <a:t> </a:t>
            </a:r>
            <a:r>
              <a:rPr lang="ru-RU" dirty="0">
                <a:latin typeface="Open Sans"/>
              </a:rPr>
              <a:t>(</a:t>
            </a:r>
            <a:r>
              <a:rPr lang="en-US" dirty="0" smtClean="0">
                <a:latin typeface="Open Sans"/>
              </a:rPr>
              <a:t>plexus </a:t>
            </a:r>
            <a:r>
              <a:rPr lang="en-US" dirty="0" err="1">
                <a:latin typeface="Open Sans"/>
              </a:rPr>
              <a:t>sacralis</a:t>
            </a:r>
            <a:r>
              <a:rPr lang="en-US" dirty="0">
                <a:latin typeface="Open Sans"/>
              </a:rPr>
              <a:t>) </a:t>
            </a:r>
            <a:r>
              <a:rPr lang="ru-RU" dirty="0" err="1">
                <a:latin typeface="Open Sans"/>
              </a:rPr>
              <a:t>розташоване</a:t>
            </a:r>
            <a:r>
              <a:rPr lang="ru-RU" dirty="0">
                <a:latin typeface="Open Sans"/>
              </a:rPr>
              <a:t> у малому </a:t>
            </a:r>
            <a:r>
              <a:rPr lang="ru-RU" dirty="0" err="1">
                <a:latin typeface="Open Sans"/>
              </a:rPr>
              <a:t>тазі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утворене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передніми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гілками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крижових</a:t>
            </a:r>
            <a:r>
              <a:rPr lang="ru-RU" dirty="0">
                <a:latin typeface="Open Sans"/>
              </a:rPr>
              <a:t>, а </a:t>
            </a:r>
            <a:r>
              <a:rPr lang="ru-RU" dirty="0" err="1">
                <a:latin typeface="Open Sans"/>
              </a:rPr>
              <a:t>також</a:t>
            </a:r>
            <a:r>
              <a:rPr lang="ru-RU" dirty="0">
                <a:latin typeface="Open Sans"/>
              </a:rPr>
              <a:t> </a:t>
            </a:r>
            <a:r>
              <a:rPr lang="en-US" dirty="0">
                <a:latin typeface="Open Sans"/>
              </a:rPr>
              <a:t>V </a:t>
            </a:r>
            <a:r>
              <a:rPr lang="ru-RU" dirty="0">
                <a:latin typeface="Open Sans"/>
              </a:rPr>
              <a:t>і </a:t>
            </a:r>
            <a:r>
              <a:rPr lang="ru-RU" dirty="0" err="1">
                <a:latin typeface="Open Sans"/>
              </a:rPr>
              <a:t>частково</a:t>
            </a:r>
            <a:r>
              <a:rPr lang="ru-RU" dirty="0">
                <a:latin typeface="Open Sans"/>
              </a:rPr>
              <a:t> </a:t>
            </a:r>
            <a:r>
              <a:rPr lang="en-US" dirty="0">
                <a:latin typeface="Open Sans"/>
              </a:rPr>
              <a:t>IV </a:t>
            </a:r>
            <a:r>
              <a:rPr lang="ru-RU" dirty="0" err="1">
                <a:latin typeface="Open Sans"/>
              </a:rPr>
              <a:t>поперекових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спинномозкових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нервів</a:t>
            </a:r>
            <a:r>
              <a:rPr lang="ru-RU" dirty="0">
                <a:latin typeface="Open Sans"/>
              </a:rPr>
              <a:t>. </a:t>
            </a:r>
            <a:r>
              <a:rPr lang="ru-RU" dirty="0" err="1">
                <a:latin typeface="Open Sans"/>
              </a:rPr>
              <a:t>Знаходиться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це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сплетіння</a:t>
            </a:r>
            <a:r>
              <a:rPr lang="ru-RU" dirty="0">
                <a:latin typeface="Open Sans"/>
              </a:rPr>
              <a:t> в </a:t>
            </a:r>
            <a:r>
              <a:rPr lang="ru-RU" dirty="0" err="1">
                <a:latin typeface="Open Sans"/>
              </a:rPr>
              <a:t>порожнині</a:t>
            </a:r>
            <a:r>
              <a:rPr lang="ru-RU" dirty="0">
                <a:latin typeface="Open Sans"/>
              </a:rPr>
              <a:t> малого таза. </a:t>
            </a:r>
            <a:r>
              <a:rPr lang="ru-RU" dirty="0" err="1">
                <a:latin typeface="Open Sans"/>
              </a:rPr>
              <a:t>Нерви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крижового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сплетення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поділяються</a:t>
            </a:r>
            <a:r>
              <a:rPr lang="ru-RU" dirty="0">
                <a:latin typeface="Open Sans"/>
              </a:rPr>
              <a:t> на </a:t>
            </a:r>
            <a:r>
              <a:rPr lang="ru-RU" dirty="0" err="1">
                <a:latin typeface="Open Sans"/>
              </a:rPr>
              <a:t>короткі</a:t>
            </a:r>
            <a:r>
              <a:rPr lang="ru-RU" dirty="0">
                <a:latin typeface="Open Sans"/>
              </a:rPr>
              <a:t> та </a:t>
            </a:r>
            <a:r>
              <a:rPr lang="ru-RU" dirty="0" err="1">
                <a:latin typeface="Open Sans"/>
              </a:rPr>
              <a:t>довгі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6672"/>
            <a:ext cx="4534533" cy="59825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766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/>
              <a:t>Формування</a:t>
            </a:r>
          </a:p>
          <a:p>
            <a:pPr algn="ctr"/>
            <a:r>
              <a:rPr lang="uk-UA" sz="2000" b="1" dirty="0"/>
              <a:t> </a:t>
            </a:r>
            <a:r>
              <a:rPr lang="uk-UA" sz="2000" b="1" dirty="0" smtClean="0"/>
              <a:t>крижового </a:t>
            </a:r>
            <a:r>
              <a:rPr lang="uk-UA" sz="2000" b="1" dirty="0"/>
              <a:t>сплетення</a:t>
            </a:r>
          </a:p>
        </p:txBody>
      </p:sp>
    </p:spTree>
    <p:extLst>
      <p:ext uri="{BB962C8B-B14F-4D97-AF65-F5344CB8AC3E}">
        <p14:creationId xmlns:p14="http://schemas.microsoft.com/office/powerpoint/2010/main" val="23894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Безымянный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60648"/>
            <a:ext cx="50405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10 (копия).jpg"/>
          <p:cNvPicPr>
            <a:picLocks noChangeAspect="1"/>
          </p:cNvPicPr>
          <p:nvPr/>
        </p:nvPicPr>
        <p:blipFill rotWithShape="1">
          <a:blip r:embed="rId2" cstate="print"/>
          <a:srcRect b="1149"/>
          <a:stretch/>
        </p:blipFill>
        <p:spPr>
          <a:xfrm>
            <a:off x="2411760" y="332656"/>
            <a:ext cx="475252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1124744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 </a:t>
            </a:r>
            <a:r>
              <a:rPr lang="ru-RU" b="1" i="1" dirty="0" err="1">
                <a:latin typeface="Open Sans"/>
              </a:rPr>
              <a:t>м'язові</a:t>
            </a:r>
            <a:r>
              <a:rPr lang="ru-RU" b="1" i="1" dirty="0">
                <a:latin typeface="Open Sans"/>
              </a:rPr>
              <a:t> </a:t>
            </a:r>
            <a:r>
              <a:rPr lang="ru-RU" b="1" i="1" dirty="0" err="1">
                <a:latin typeface="Open Sans"/>
              </a:rPr>
              <a:t>гілки</a:t>
            </a:r>
            <a:r>
              <a:rPr lang="ru-RU" b="1" i="1" dirty="0">
                <a:latin typeface="Open Sans"/>
              </a:rPr>
              <a:t> </a:t>
            </a:r>
            <a:r>
              <a:rPr lang="ru-RU" dirty="0">
                <a:latin typeface="Open Sans"/>
              </a:rPr>
              <a:t>(</a:t>
            </a:r>
            <a:r>
              <a:rPr lang="ru-RU" dirty="0" err="1">
                <a:latin typeface="Open Sans"/>
              </a:rPr>
              <a:t>рухові</a:t>
            </a:r>
            <a:r>
              <a:rPr lang="ru-RU" dirty="0">
                <a:latin typeface="Open Sans"/>
              </a:rPr>
              <a:t>) </a:t>
            </a:r>
            <a:r>
              <a:rPr lang="ru-RU" dirty="0" err="1">
                <a:latin typeface="Open Sans"/>
              </a:rPr>
              <a:t>виходить</a:t>
            </a:r>
            <a:r>
              <a:rPr lang="ru-RU" dirty="0">
                <a:latin typeface="Open Sans"/>
              </a:rPr>
              <a:t> з </a:t>
            </a:r>
            <a:r>
              <a:rPr lang="ru-RU" dirty="0" err="1">
                <a:latin typeface="Open Sans"/>
              </a:rPr>
              <a:t>порожнини</a:t>
            </a:r>
            <a:r>
              <a:rPr lang="ru-RU" dirty="0">
                <a:latin typeface="Open Sans"/>
              </a:rPr>
              <a:t> малого таза і </a:t>
            </a:r>
            <a:r>
              <a:rPr lang="ru-RU" dirty="0" err="1">
                <a:latin typeface="Open Sans"/>
              </a:rPr>
              <a:t>іннервують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м'язи</a:t>
            </a:r>
            <a:r>
              <a:rPr lang="ru-RU" dirty="0">
                <a:latin typeface="Open Sans"/>
              </a:rPr>
              <a:t> тазового пояса (</a:t>
            </a:r>
            <a:r>
              <a:rPr lang="ru-RU" dirty="0" err="1">
                <a:latin typeface="Open Sans"/>
              </a:rPr>
              <a:t>внутрішній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зовнішній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затульний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м'язи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грушоподібний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квадратний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 стегна), </a:t>
            </a:r>
            <a:r>
              <a:rPr lang="ru-RU" dirty="0" err="1">
                <a:latin typeface="Open Sans"/>
              </a:rPr>
              <a:t>м'язи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промежини</a:t>
            </a:r>
            <a:r>
              <a:rPr lang="ru-RU" dirty="0">
                <a:latin typeface="Open Sans"/>
              </a:rPr>
              <a:t> (</a:t>
            </a:r>
            <a:r>
              <a:rPr lang="ru-RU" dirty="0" err="1">
                <a:latin typeface="Open Sans"/>
              </a:rPr>
              <a:t>куприковий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 - </a:t>
            </a:r>
            <a:r>
              <a:rPr lang="ru-RU" dirty="0" err="1">
                <a:latin typeface="Open Sans"/>
              </a:rPr>
              <a:t>підіймач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відхідника</a:t>
            </a:r>
            <a:r>
              <a:rPr lang="ru-RU" dirty="0" smtClean="0">
                <a:latin typeface="Open Sans"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latin typeface="Open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 </a:t>
            </a:r>
            <a:r>
              <a:rPr lang="ru-RU" b="1" i="1" dirty="0" err="1">
                <a:latin typeface="Open Sans"/>
              </a:rPr>
              <a:t>верхній</a:t>
            </a:r>
            <a:r>
              <a:rPr lang="ru-RU" b="1" i="1" dirty="0">
                <a:latin typeface="Open Sans"/>
              </a:rPr>
              <a:t> </a:t>
            </a:r>
            <a:r>
              <a:rPr lang="ru-RU" b="1" i="1" dirty="0" err="1">
                <a:latin typeface="Open Sans"/>
              </a:rPr>
              <a:t>сідничний</a:t>
            </a:r>
            <a:r>
              <a:rPr lang="ru-RU" b="1" i="1" dirty="0">
                <a:latin typeface="Open Sans"/>
              </a:rPr>
              <a:t> нерв </a:t>
            </a:r>
            <a:r>
              <a:rPr lang="ru-RU" i="1" dirty="0">
                <a:latin typeface="Open Sans"/>
              </a:rPr>
              <a:t>(</a:t>
            </a:r>
            <a:r>
              <a:rPr lang="en-US" i="1" dirty="0">
                <a:latin typeface="Open Sans"/>
              </a:rPr>
              <a:t>n. gluteus superior)</a:t>
            </a:r>
            <a:r>
              <a:rPr lang="en-US" dirty="0">
                <a:latin typeface="Open Sans"/>
              </a:rPr>
              <a:t> </a:t>
            </a:r>
            <a:r>
              <a:rPr lang="ru-RU" dirty="0" err="1">
                <a:latin typeface="Open Sans"/>
              </a:rPr>
              <a:t>виходить</a:t>
            </a:r>
            <a:r>
              <a:rPr lang="ru-RU" dirty="0">
                <a:latin typeface="Open Sans"/>
              </a:rPr>
              <a:t> з </a:t>
            </a:r>
            <a:r>
              <a:rPr lang="ru-RU" dirty="0" err="1">
                <a:latin typeface="Open Sans"/>
              </a:rPr>
              <a:t>порожнини</a:t>
            </a:r>
            <a:r>
              <a:rPr lang="ru-RU" dirty="0">
                <a:latin typeface="Open Sans"/>
              </a:rPr>
              <a:t> таза через над </a:t>
            </a:r>
            <a:r>
              <a:rPr lang="ru-RU" dirty="0" err="1">
                <a:latin typeface="Open Sans"/>
              </a:rPr>
              <a:t>грушоподібний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отвір</a:t>
            </a:r>
            <a:r>
              <a:rPr lang="ru-RU" dirty="0">
                <a:latin typeface="Open Sans"/>
              </a:rPr>
              <a:t> великого </a:t>
            </a:r>
            <a:r>
              <a:rPr lang="ru-RU" dirty="0" err="1">
                <a:latin typeface="Open Sans"/>
              </a:rPr>
              <a:t>сідничного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отвору</a:t>
            </a:r>
            <a:r>
              <a:rPr lang="ru-RU" dirty="0">
                <a:latin typeface="Open Sans"/>
              </a:rPr>
              <a:t> й </a:t>
            </a:r>
            <a:r>
              <a:rPr lang="ru-RU" dirty="0" err="1">
                <a:latin typeface="Open Sans"/>
              </a:rPr>
              <a:t>іннервує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м'язи</a:t>
            </a:r>
            <a:r>
              <a:rPr lang="ru-RU" dirty="0">
                <a:latin typeface="Open Sans"/>
              </a:rPr>
              <a:t> - </a:t>
            </a:r>
            <a:r>
              <a:rPr lang="ru-RU" dirty="0" err="1">
                <a:latin typeface="Open Sans"/>
              </a:rPr>
              <a:t>малий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середній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сідничний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м'яза</a:t>
            </a:r>
            <a:r>
              <a:rPr lang="ru-RU" dirty="0">
                <a:latin typeface="Open Sans"/>
              </a:rPr>
              <a:t> - </a:t>
            </a:r>
            <a:r>
              <a:rPr lang="ru-RU" dirty="0" err="1">
                <a:latin typeface="Open Sans"/>
              </a:rPr>
              <a:t>натягача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широкої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фасції</a:t>
            </a:r>
            <a:r>
              <a:rPr lang="ru-RU" dirty="0" smtClean="0">
                <a:latin typeface="Open Sans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latin typeface="Open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 </a:t>
            </a:r>
            <a:r>
              <a:rPr lang="ru-RU" b="1" i="1" dirty="0" err="1">
                <a:latin typeface="Open Sans"/>
              </a:rPr>
              <a:t>нижній</a:t>
            </a:r>
            <a:r>
              <a:rPr lang="ru-RU" b="1" i="1" dirty="0">
                <a:latin typeface="Open Sans"/>
              </a:rPr>
              <a:t> </a:t>
            </a:r>
            <a:r>
              <a:rPr lang="ru-RU" b="1" i="1" dirty="0" err="1">
                <a:latin typeface="Open Sans"/>
              </a:rPr>
              <a:t>сідничний</a:t>
            </a:r>
            <a:r>
              <a:rPr lang="ru-RU" b="1" i="1" dirty="0">
                <a:latin typeface="Open Sans"/>
              </a:rPr>
              <a:t> нерв </a:t>
            </a:r>
            <a:r>
              <a:rPr lang="ru-RU" dirty="0">
                <a:latin typeface="Open Sans"/>
              </a:rPr>
              <a:t>(</a:t>
            </a:r>
            <a:r>
              <a:rPr lang="ru-RU" dirty="0" err="1">
                <a:latin typeface="Open Sans"/>
              </a:rPr>
              <a:t>руховий</a:t>
            </a:r>
            <a:r>
              <a:rPr lang="ru-RU" dirty="0">
                <a:latin typeface="Open Sans"/>
              </a:rPr>
              <a:t>) (</a:t>
            </a:r>
            <a:r>
              <a:rPr lang="en-US" dirty="0">
                <a:latin typeface="Open Sans"/>
              </a:rPr>
              <a:t>n. </a:t>
            </a:r>
            <a:r>
              <a:rPr lang="en-US" i="1" dirty="0">
                <a:latin typeface="Open Sans"/>
              </a:rPr>
              <a:t>gluteus inferior)</a:t>
            </a:r>
            <a:r>
              <a:rPr lang="en-US" dirty="0">
                <a:latin typeface="Open Sans"/>
              </a:rPr>
              <a:t> </a:t>
            </a:r>
            <a:r>
              <a:rPr lang="ru-RU" dirty="0" err="1">
                <a:latin typeface="Open Sans"/>
              </a:rPr>
              <a:t>залишає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порожнину</a:t>
            </a:r>
            <a:r>
              <a:rPr lang="ru-RU" dirty="0">
                <a:latin typeface="Open Sans"/>
              </a:rPr>
              <a:t> малого таза через </a:t>
            </a:r>
            <a:r>
              <a:rPr lang="ru-RU" dirty="0" err="1">
                <a:latin typeface="Open Sans"/>
              </a:rPr>
              <a:t>під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грушоподібний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отвір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іннервує</a:t>
            </a:r>
            <a:r>
              <a:rPr lang="ru-RU" dirty="0">
                <a:latin typeface="Open Sans"/>
              </a:rPr>
              <a:t> великий </a:t>
            </a:r>
            <a:r>
              <a:rPr lang="ru-RU" dirty="0" err="1">
                <a:latin typeface="Open Sans"/>
              </a:rPr>
              <a:t>сідничний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 і капсулу </a:t>
            </a:r>
            <a:r>
              <a:rPr lang="ru-RU" dirty="0" err="1">
                <a:latin typeface="Open Sans"/>
              </a:rPr>
              <a:t>кульшового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суглоба</a:t>
            </a:r>
            <a:r>
              <a:rPr lang="ru-RU" dirty="0" smtClean="0">
                <a:latin typeface="Open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dirty="0">
              <a:latin typeface="Open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 </a:t>
            </a:r>
            <a:r>
              <a:rPr lang="ru-RU" b="1" i="1" dirty="0" err="1">
                <a:latin typeface="Open Sans"/>
              </a:rPr>
              <a:t>статевий</a:t>
            </a:r>
            <a:r>
              <a:rPr lang="ru-RU" b="1" i="1" dirty="0">
                <a:latin typeface="Open Sans"/>
              </a:rPr>
              <a:t> нерв </a:t>
            </a:r>
            <a:r>
              <a:rPr lang="ru-RU" dirty="0">
                <a:latin typeface="Open Sans"/>
              </a:rPr>
              <a:t>(</a:t>
            </a:r>
            <a:r>
              <a:rPr lang="ru-RU" dirty="0" err="1">
                <a:latin typeface="Open Sans"/>
              </a:rPr>
              <a:t>змішаний</a:t>
            </a:r>
            <a:r>
              <a:rPr lang="ru-RU" dirty="0">
                <a:latin typeface="Open Sans"/>
              </a:rPr>
              <a:t>) (</a:t>
            </a:r>
            <a:r>
              <a:rPr lang="en-US" dirty="0">
                <a:latin typeface="Open Sans"/>
              </a:rPr>
              <a:t>n. </a:t>
            </a:r>
            <a:r>
              <a:rPr lang="en-US" i="1" dirty="0" err="1">
                <a:latin typeface="Open Sans"/>
              </a:rPr>
              <a:t>pudendus</a:t>
            </a:r>
            <a:r>
              <a:rPr lang="en-US" i="1" dirty="0">
                <a:latin typeface="Open Sans"/>
              </a:rPr>
              <a:t>)</a:t>
            </a:r>
            <a:r>
              <a:rPr lang="en-US" dirty="0">
                <a:latin typeface="Open Sans"/>
              </a:rPr>
              <a:t> </a:t>
            </a:r>
            <a:r>
              <a:rPr lang="ru-RU" dirty="0" err="1">
                <a:latin typeface="Open Sans"/>
              </a:rPr>
              <a:t>виходить</a:t>
            </a:r>
            <a:r>
              <a:rPr lang="ru-RU" dirty="0">
                <a:latin typeface="Open Sans"/>
              </a:rPr>
              <a:t> з </a:t>
            </a:r>
            <a:r>
              <a:rPr lang="ru-RU" dirty="0" err="1">
                <a:latin typeface="Open Sans"/>
              </a:rPr>
              <a:t>порожнини</a:t>
            </a:r>
            <a:r>
              <a:rPr lang="ru-RU" dirty="0">
                <a:latin typeface="Open Sans"/>
              </a:rPr>
              <a:t> малого таза і </a:t>
            </a:r>
            <a:r>
              <a:rPr lang="ru-RU" dirty="0" err="1">
                <a:latin typeface="Open Sans"/>
              </a:rPr>
              <a:t>іннервує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шкіру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промежини</a:t>
            </a:r>
            <a:r>
              <a:rPr lang="ru-RU" dirty="0">
                <a:latin typeface="Open Sans"/>
              </a:rPr>
              <a:t> у </a:t>
            </a:r>
            <a:r>
              <a:rPr lang="ru-RU" dirty="0" err="1">
                <a:latin typeface="Open Sans"/>
              </a:rPr>
              <a:t>відхідниковій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ділянці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поверхневий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м'яз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промежини</a:t>
            </a:r>
            <a:r>
              <a:rPr lang="ru-RU" dirty="0">
                <a:latin typeface="Open Sans"/>
              </a:rPr>
              <a:t> (</a:t>
            </a:r>
            <a:r>
              <a:rPr lang="ru-RU" dirty="0" err="1">
                <a:latin typeface="Open Sans"/>
              </a:rPr>
              <a:t>зовнішній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сфінктер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відхідника</a:t>
            </a:r>
            <a:r>
              <a:rPr lang="ru-RU" dirty="0">
                <a:latin typeface="Open Sans"/>
              </a:rPr>
              <a:t>), </a:t>
            </a:r>
            <a:r>
              <a:rPr lang="ru-RU" dirty="0" err="1">
                <a:latin typeface="Open Sans"/>
              </a:rPr>
              <a:t>шкіру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промежини</a:t>
            </a:r>
            <a:r>
              <a:rPr lang="ru-RU" dirty="0">
                <a:latin typeface="Open Sans"/>
              </a:rPr>
              <a:t> і </a:t>
            </a:r>
            <a:r>
              <a:rPr lang="ru-RU" dirty="0" err="1">
                <a:latin typeface="Open Sans"/>
              </a:rPr>
              <a:t>сечостатевому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трикутнику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м'язи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промежини</a:t>
            </a:r>
            <a:r>
              <a:rPr lang="ru-RU" dirty="0">
                <a:latin typeface="Open Sans"/>
              </a:rPr>
              <a:t> в </a:t>
            </a:r>
            <a:r>
              <a:rPr lang="ru-RU" dirty="0" err="1">
                <a:latin typeface="Open Sans"/>
              </a:rPr>
              <a:t>сечостатевому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трикутнику</a:t>
            </a:r>
            <a:r>
              <a:rPr lang="ru-RU" dirty="0">
                <a:latin typeface="Open Sans"/>
              </a:rPr>
              <a:t>, </a:t>
            </a:r>
            <a:r>
              <a:rPr lang="ru-RU" dirty="0" err="1">
                <a:latin typeface="Open Sans"/>
              </a:rPr>
              <a:t>статевий</a:t>
            </a:r>
            <a:r>
              <a:rPr lang="ru-RU" dirty="0">
                <a:latin typeface="Open Sans"/>
              </a:rPr>
              <a:t> член (</a:t>
            </a:r>
            <a:r>
              <a:rPr lang="ru-RU" dirty="0" err="1">
                <a:latin typeface="Open Sans"/>
              </a:rPr>
              <a:t>клітор</a:t>
            </a:r>
            <a:r>
              <a:rPr lang="ru-RU" dirty="0">
                <a:latin typeface="Open Sans"/>
              </a:rPr>
              <a:t> у </a:t>
            </a:r>
            <a:r>
              <a:rPr lang="ru-RU" dirty="0" err="1">
                <a:latin typeface="Open Sans"/>
              </a:rPr>
              <a:t>жінок</a:t>
            </a:r>
            <a:r>
              <a:rPr lang="ru-RU" dirty="0">
                <a:latin typeface="Open Sans"/>
              </a:rPr>
              <a:t>).</a:t>
            </a:r>
            <a:endParaRPr lang="ru-RU" b="0" i="0" dirty="0">
              <a:effectLst/>
              <a:latin typeface="Open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5877" y="404664"/>
            <a:ext cx="53922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КОРОТКІ НЕРВИ КРИЖОВОГО СПЛЕТЕННЯ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36712"/>
            <a:ext cx="87129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задній</a:t>
            </a:r>
            <a:r>
              <a:rPr lang="ru-RU" sz="1600" b="1" i="1" dirty="0">
                <a:latin typeface="Open Sans"/>
              </a:rPr>
              <a:t> </a:t>
            </a:r>
            <a:r>
              <a:rPr lang="ru-RU" sz="1600" b="1" i="1" dirty="0" err="1">
                <a:latin typeface="Open Sans"/>
              </a:rPr>
              <a:t>шкірний</a:t>
            </a:r>
            <a:r>
              <a:rPr lang="ru-RU" sz="1600" b="1" i="1" dirty="0">
                <a:latin typeface="Open Sans"/>
              </a:rPr>
              <a:t> нерв стегна </a:t>
            </a:r>
            <a:r>
              <a:rPr lang="ru-RU" sz="1600" dirty="0">
                <a:latin typeface="Open Sans"/>
              </a:rPr>
              <a:t>(</a:t>
            </a:r>
            <a:r>
              <a:rPr lang="ru-RU" sz="1600" dirty="0" err="1">
                <a:latin typeface="Open Sans"/>
              </a:rPr>
              <a:t>чутливий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cutaneus</a:t>
            </a:r>
            <a:r>
              <a:rPr lang="en-US" sz="1600" i="1" dirty="0">
                <a:latin typeface="Open Sans"/>
              </a:rPr>
              <a:t> </a:t>
            </a:r>
            <a:r>
              <a:rPr lang="en-US" sz="1600" i="1" dirty="0" err="1">
                <a:latin typeface="Open Sans"/>
              </a:rPr>
              <a:t>femoris</a:t>
            </a:r>
            <a:r>
              <a:rPr lang="en-US" sz="1600" i="1" dirty="0">
                <a:latin typeface="Open Sans"/>
              </a:rPr>
              <a:t> posterior)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 </a:t>
            </a:r>
            <a:r>
              <a:rPr lang="ru-RU" sz="1600" dirty="0" err="1">
                <a:latin typeface="Open Sans"/>
              </a:rPr>
              <a:t>порожнини</a:t>
            </a:r>
            <a:r>
              <a:rPr lang="ru-RU" sz="1600" dirty="0">
                <a:latin typeface="Open Sans"/>
              </a:rPr>
              <a:t> малого таза,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задньої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стегна і </a:t>
            </a:r>
            <a:r>
              <a:rPr lang="ru-RU" sz="1600" dirty="0" err="1">
                <a:latin typeface="Open Sans"/>
              </a:rPr>
              <a:t>верхню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частину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задньої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 smtClean="0">
                <a:latin typeface="Open Sans"/>
              </a:rPr>
              <a:t>;</a:t>
            </a:r>
            <a:endParaRPr lang="ru-RU" sz="1600" dirty="0">
              <a:latin typeface="Open Sans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сідничний</a:t>
            </a:r>
            <a:r>
              <a:rPr lang="ru-RU" sz="1600" b="1" i="1" dirty="0">
                <a:latin typeface="Open Sans"/>
              </a:rPr>
              <a:t> нерв </a:t>
            </a:r>
            <a:r>
              <a:rPr lang="ru-RU" sz="1600" dirty="0">
                <a:latin typeface="Open Sans"/>
              </a:rPr>
              <a:t>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 </a:t>
            </a:r>
            <a:r>
              <a:rPr lang="en-US" sz="1600" i="1" dirty="0" err="1">
                <a:latin typeface="Open Sans"/>
              </a:rPr>
              <a:t>ischiadicus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з </a:t>
            </a:r>
            <a:r>
              <a:rPr lang="ru-RU" sz="1600" dirty="0" err="1">
                <a:latin typeface="Open Sans"/>
              </a:rPr>
              <a:t>порожнини</a:t>
            </a:r>
            <a:r>
              <a:rPr lang="ru-RU" sz="1600" dirty="0">
                <a:latin typeface="Open Sans"/>
              </a:rPr>
              <a:t> малого таза і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задню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групу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м'язів</a:t>
            </a:r>
            <a:r>
              <a:rPr lang="ru-RU" sz="1600" dirty="0">
                <a:latin typeface="Open Sans"/>
              </a:rPr>
              <a:t> стегна, у </a:t>
            </a:r>
            <a:r>
              <a:rPr lang="ru-RU" sz="1600" dirty="0" err="1">
                <a:latin typeface="Open Sans"/>
              </a:rPr>
              <a:t>підколінній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ямці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розгалужується</a:t>
            </a:r>
            <a:r>
              <a:rPr lang="ru-RU" sz="1600" dirty="0">
                <a:latin typeface="Open Sans"/>
              </a:rPr>
              <a:t> на два </a:t>
            </a:r>
            <a:r>
              <a:rPr lang="ru-RU" sz="1600" dirty="0" err="1">
                <a:latin typeface="Open Sans"/>
              </a:rPr>
              <a:t>нерви</a:t>
            </a:r>
            <a:r>
              <a:rPr lang="ru-RU" sz="1600" dirty="0">
                <a:latin typeface="Open Sans"/>
              </a:rPr>
              <a:t>: </a:t>
            </a:r>
            <a:r>
              <a:rPr lang="ru-RU" sz="1600" dirty="0" err="1">
                <a:latin typeface="Open Sans"/>
              </a:rPr>
              <a:t>великогомілковий</a:t>
            </a:r>
            <a:r>
              <a:rPr lang="ru-RU" sz="1600" dirty="0">
                <a:latin typeface="Open Sans"/>
              </a:rPr>
              <a:t> нерв 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 </a:t>
            </a:r>
            <a:r>
              <a:rPr lang="en-US" sz="1600" dirty="0" err="1">
                <a:latin typeface="Open Sans"/>
              </a:rPr>
              <a:t>tibialis</a:t>
            </a:r>
            <a:r>
              <a:rPr lang="en-US" sz="1600" dirty="0">
                <a:latin typeface="Open Sans"/>
              </a:rPr>
              <a:t>) </a:t>
            </a:r>
            <a:r>
              <a:rPr lang="ru-RU" sz="1600" dirty="0" err="1">
                <a:latin typeface="Open Sans"/>
              </a:rPr>
              <a:t>іде</a:t>
            </a:r>
            <a:r>
              <a:rPr lang="ru-RU" sz="1600" dirty="0">
                <a:latin typeface="Open Sans"/>
              </a:rPr>
              <a:t> по </a:t>
            </a:r>
            <a:r>
              <a:rPr lang="ru-RU" sz="1600" dirty="0" err="1">
                <a:latin typeface="Open Sans"/>
              </a:rPr>
              <a:t>гомілці</a:t>
            </a:r>
            <a:r>
              <a:rPr lang="ru-RU" sz="1600" dirty="0">
                <a:latin typeface="Open Sans"/>
              </a:rPr>
              <a:t> вниз </a:t>
            </a:r>
            <a:r>
              <a:rPr lang="ru-RU" sz="1600" dirty="0" err="1">
                <a:latin typeface="Open Sans"/>
              </a:rPr>
              <a:t>між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триголовим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м'язом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глибокою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групою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м'язів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іннервуючи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їх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відхиляється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поступово</a:t>
            </a:r>
            <a:r>
              <a:rPr lang="ru-RU" sz="1600" dirty="0">
                <a:latin typeface="Open Sans"/>
              </a:rPr>
              <a:t> в </a:t>
            </a:r>
            <a:r>
              <a:rPr lang="ru-RU" sz="1600" dirty="0" err="1">
                <a:latin typeface="Open Sans"/>
              </a:rPr>
              <a:t>медіальний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бік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обгинає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медіальну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кісточку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виходить</a:t>
            </a:r>
            <a:r>
              <a:rPr lang="ru-RU" sz="1600" dirty="0">
                <a:latin typeface="Open Sans"/>
              </a:rPr>
              <a:t> на </a:t>
            </a:r>
            <a:r>
              <a:rPr lang="ru-RU" sz="1600" dirty="0" err="1">
                <a:latin typeface="Open Sans"/>
              </a:rPr>
              <a:t>підошву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назвою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підошовного</a:t>
            </a:r>
            <a:r>
              <a:rPr lang="ru-RU" sz="1600" dirty="0">
                <a:latin typeface="Open Sans"/>
              </a:rPr>
              <a:t> нерва, </a:t>
            </a:r>
            <a:r>
              <a:rPr lang="ru-RU" sz="1600" dirty="0" err="1">
                <a:latin typeface="Open Sans"/>
              </a:rPr>
              <a:t>який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м'язи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підошви</a:t>
            </a:r>
            <a:r>
              <a:rPr lang="ru-RU" sz="1600" dirty="0">
                <a:latin typeface="Open Sans"/>
              </a:rPr>
              <a:t>; </a:t>
            </a:r>
            <a:r>
              <a:rPr lang="ru-RU" sz="1600" dirty="0" err="1">
                <a:latin typeface="Open Sans"/>
              </a:rPr>
              <a:t>загальний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малогомілковий</a:t>
            </a:r>
            <a:r>
              <a:rPr lang="ru-RU" sz="1600" dirty="0">
                <a:latin typeface="Open Sans"/>
              </a:rPr>
              <a:t> нерв (</a:t>
            </a:r>
            <a:r>
              <a:rPr lang="ru-RU" sz="1600" dirty="0" err="1">
                <a:latin typeface="Open Sans"/>
              </a:rPr>
              <a:t>змішаний</a:t>
            </a:r>
            <a:r>
              <a:rPr lang="ru-RU" sz="1600" dirty="0">
                <a:latin typeface="Open Sans"/>
              </a:rPr>
              <a:t>) (</a:t>
            </a:r>
            <a:r>
              <a:rPr lang="en-US" sz="1600" dirty="0">
                <a:latin typeface="Open Sans"/>
              </a:rPr>
              <a:t>n. </a:t>
            </a:r>
            <a:r>
              <a:rPr lang="en-US" sz="1600" dirty="0" err="1">
                <a:latin typeface="Open Sans"/>
              </a:rPr>
              <a:t>fibularis</a:t>
            </a:r>
            <a:r>
              <a:rPr lang="en-US" sz="1600" dirty="0">
                <a:latin typeface="Open Sans"/>
              </a:rPr>
              <a:t> (peroneus) </a:t>
            </a:r>
            <a:r>
              <a:rPr lang="ru-RU" sz="1600" dirty="0" err="1">
                <a:latin typeface="Open Sans"/>
              </a:rPr>
              <a:t>відхиляється</a:t>
            </a:r>
            <a:r>
              <a:rPr lang="ru-RU" sz="1600" dirty="0">
                <a:latin typeface="Open Sans"/>
              </a:rPr>
              <a:t> у </a:t>
            </a:r>
            <a:r>
              <a:rPr lang="ru-RU" sz="1600" dirty="0" err="1">
                <a:latin typeface="Open Sans"/>
              </a:rPr>
              <a:t>латеральний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бік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обгинає</a:t>
            </a:r>
            <a:r>
              <a:rPr lang="ru-RU" sz="1600" dirty="0">
                <a:latin typeface="Open Sans"/>
              </a:rPr>
              <a:t> головку </a:t>
            </a:r>
            <a:r>
              <a:rPr lang="ru-RU" sz="1600" dirty="0" err="1">
                <a:latin typeface="Open Sans"/>
              </a:rPr>
              <a:t>малої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розгалужується</a:t>
            </a:r>
            <a:r>
              <a:rPr lang="ru-RU" sz="1600" dirty="0">
                <a:latin typeface="Open Sans"/>
              </a:rPr>
              <a:t> в </a:t>
            </a:r>
            <a:r>
              <a:rPr lang="ru-RU" sz="1600" dirty="0" err="1">
                <a:latin typeface="Open Sans"/>
              </a:rPr>
              <a:t>передній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групі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м'язів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.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їх</a:t>
            </a:r>
            <a:r>
              <a:rPr lang="ru-RU" sz="1600" dirty="0">
                <a:latin typeface="Open Sans"/>
              </a:rPr>
              <a:t>, а </a:t>
            </a:r>
            <a:r>
              <a:rPr lang="ru-RU" sz="1600" dirty="0" err="1">
                <a:latin typeface="Open Sans"/>
              </a:rPr>
              <a:t>також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гомілки</a:t>
            </a:r>
            <a:r>
              <a:rPr lang="ru-RU" sz="1600" dirty="0">
                <a:latin typeface="Open Sans"/>
              </a:rPr>
              <a:t>. </a:t>
            </a:r>
            <a:r>
              <a:rPr lang="ru-RU" sz="1600" dirty="0" err="1">
                <a:latin typeface="Open Sans"/>
              </a:rPr>
              <a:t>Виходячи</a:t>
            </a:r>
            <a:r>
              <a:rPr lang="ru-RU" sz="1600" dirty="0">
                <a:latin typeface="Open Sans"/>
              </a:rPr>
              <a:t> на стопу,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м'язи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тильної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стопи і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пальців</a:t>
            </a:r>
            <a:r>
              <a:rPr lang="ru-RU" sz="1600" dirty="0">
                <a:latin typeface="Open Sans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Open Sans"/>
              </a:rPr>
              <a:t>o</a:t>
            </a:r>
            <a:r>
              <a:rPr lang="ru-RU" sz="1600" b="1" i="1" dirty="0" err="1" smtClean="0">
                <a:latin typeface="Open Sans"/>
              </a:rPr>
              <a:t>бічний</a:t>
            </a:r>
            <a:r>
              <a:rPr lang="ru-RU" sz="1600" b="1" i="1" dirty="0" smtClean="0">
                <a:latin typeface="Open Sans"/>
              </a:rPr>
              <a:t> </a:t>
            </a:r>
            <a:r>
              <a:rPr lang="ru-RU" sz="1600" b="1" i="1" dirty="0" err="1">
                <a:latin typeface="Open Sans"/>
              </a:rPr>
              <a:t>підошвовий</a:t>
            </a:r>
            <a:r>
              <a:rPr lang="ru-RU" sz="1600" b="1" i="1" dirty="0">
                <a:latin typeface="Open Sans"/>
              </a:rPr>
              <a:t> нерв </a:t>
            </a:r>
            <a:r>
              <a:rPr lang="ru-RU" sz="1600" i="1" dirty="0">
                <a:latin typeface="Open Sans"/>
              </a:rPr>
              <a:t>(</a:t>
            </a:r>
            <a:r>
              <a:rPr lang="en-US" sz="1600" i="1" dirty="0">
                <a:latin typeface="Open Sans"/>
              </a:rPr>
              <a:t>n. </a:t>
            </a:r>
            <a:r>
              <a:rPr lang="en-US" sz="1600" i="1" dirty="0" err="1">
                <a:latin typeface="Open Sans"/>
              </a:rPr>
              <a:t>plantaris</a:t>
            </a:r>
            <a:r>
              <a:rPr lang="en-US" sz="1600" i="1" dirty="0">
                <a:latin typeface="Open Sans"/>
              </a:rPr>
              <a:t> </a:t>
            </a:r>
            <a:r>
              <a:rPr lang="en-US" sz="1600" i="1" dirty="0" err="1">
                <a:latin typeface="Open Sans"/>
              </a:rPr>
              <a:t>lateralis</a:t>
            </a:r>
            <a:r>
              <a:rPr lang="en-US" sz="1600" i="1" dirty="0">
                <a:latin typeface="Open Sans"/>
              </a:rPr>
              <a:t>),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супроводжуючи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однойменні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артерії</a:t>
            </a:r>
            <a:r>
              <a:rPr lang="ru-RU" sz="1600" dirty="0">
                <a:latin typeface="Open Sans"/>
              </a:rPr>
              <a:t> та </a:t>
            </a:r>
            <a:r>
              <a:rPr lang="ru-RU" sz="1600" dirty="0" err="1">
                <a:latin typeface="Open Sans"/>
              </a:rPr>
              <a:t>вени</a:t>
            </a:r>
            <a:r>
              <a:rPr lang="ru-RU" sz="1600" dirty="0">
                <a:latin typeface="Open Sans"/>
              </a:rPr>
              <a:t>, проходить </a:t>
            </a:r>
            <a:r>
              <a:rPr lang="ru-RU" sz="1600" dirty="0" err="1">
                <a:latin typeface="Open Sans"/>
              </a:rPr>
              <a:t>бічною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борозною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підошви</a:t>
            </a:r>
            <a:r>
              <a:rPr lang="ru-RU" sz="1600" dirty="0">
                <a:latin typeface="Open Sans"/>
              </a:rPr>
              <a:t> й </a:t>
            </a:r>
            <a:r>
              <a:rPr lang="ru-RU" sz="1600" dirty="0" err="1">
                <a:latin typeface="Open Sans"/>
              </a:rPr>
              <a:t>ділиться</a:t>
            </a:r>
            <a:r>
              <a:rPr lang="ru-RU" sz="1600" dirty="0">
                <a:latin typeface="Open Sans"/>
              </a:rPr>
              <a:t> на </a:t>
            </a:r>
            <a:r>
              <a:rPr lang="ru-RU" sz="1600" dirty="0" err="1">
                <a:latin typeface="Open Sans"/>
              </a:rPr>
              <a:t>поверхневу</a:t>
            </a:r>
            <a:r>
              <a:rPr lang="ru-RU" sz="1600" dirty="0">
                <a:latin typeface="Open Sans"/>
              </a:rPr>
              <a:t> і </a:t>
            </a:r>
            <a:r>
              <a:rPr lang="ru-RU" sz="1600" dirty="0" err="1">
                <a:latin typeface="Open Sans"/>
              </a:rPr>
              <a:t>глибоку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гілки</a:t>
            </a:r>
            <a:r>
              <a:rPr lang="ru-RU" sz="1600" dirty="0">
                <a:latin typeface="Open Sans"/>
              </a:rPr>
              <a:t>. </a:t>
            </a:r>
            <a:r>
              <a:rPr lang="ru-RU" sz="1600" dirty="0" err="1">
                <a:latin typeface="Open Sans"/>
              </a:rPr>
              <a:t>Поверхнева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бічної</a:t>
            </a:r>
            <a:r>
              <a:rPr lang="ru-RU" sz="1600" dirty="0">
                <a:latin typeface="Open Sans"/>
              </a:rPr>
              <a:t> та при </a:t>
            </a:r>
            <a:r>
              <a:rPr lang="ru-RU" sz="1600" dirty="0" err="1">
                <a:latin typeface="Open Sans"/>
              </a:rPr>
              <a:t>середньої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поверхонь</a:t>
            </a:r>
            <a:r>
              <a:rPr lang="ru-RU" sz="1600" dirty="0">
                <a:latin typeface="Open Sans"/>
              </a:rPr>
              <a:t> </a:t>
            </a:r>
            <a:r>
              <a:rPr lang="en-US" sz="1600" dirty="0">
                <a:latin typeface="Open Sans"/>
              </a:rPr>
              <a:t>V </a:t>
            </a:r>
            <a:r>
              <a:rPr lang="ru-RU" sz="1600" dirty="0" err="1">
                <a:latin typeface="Open Sans"/>
              </a:rPr>
              <a:t>пальця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бічної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поверхні</a:t>
            </a:r>
            <a:r>
              <a:rPr lang="ru-RU" sz="1600" dirty="0">
                <a:latin typeface="Open Sans"/>
              </a:rPr>
              <a:t> </a:t>
            </a:r>
            <a:r>
              <a:rPr lang="en-US" sz="1600" dirty="0">
                <a:latin typeface="Open Sans"/>
              </a:rPr>
              <a:t>IV </a:t>
            </a:r>
            <a:r>
              <a:rPr lang="ru-RU" sz="1600" dirty="0" err="1">
                <a:latin typeface="Open Sans"/>
              </a:rPr>
              <a:t>пальця</a:t>
            </a:r>
            <a:r>
              <a:rPr lang="ru-RU" sz="1600" dirty="0">
                <a:latin typeface="Open Sans"/>
              </a:rPr>
              <a:t> й </a:t>
            </a:r>
            <a:r>
              <a:rPr lang="ru-RU" sz="1600" dirty="0" err="1">
                <a:latin typeface="Open Sans"/>
              </a:rPr>
              <a:t>ділянку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шкіри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підошви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що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відповідає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цим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пальцям</a:t>
            </a:r>
            <a:r>
              <a:rPr lang="ru-RU" sz="1600" dirty="0">
                <a:latin typeface="Open Sans"/>
              </a:rPr>
              <a:t>. </a:t>
            </a:r>
            <a:r>
              <a:rPr lang="ru-RU" sz="1600" dirty="0" err="1">
                <a:latin typeface="Open Sans"/>
              </a:rPr>
              <a:t>Глибока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гілка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іннервує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такі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м'язи</a:t>
            </a:r>
            <a:r>
              <a:rPr lang="ru-RU" sz="1600" dirty="0">
                <a:latin typeface="Open Sans"/>
              </a:rPr>
              <a:t>: </a:t>
            </a:r>
            <a:r>
              <a:rPr lang="ru-RU" sz="1600" dirty="0" err="1">
                <a:latin typeface="Open Sans"/>
              </a:rPr>
              <a:t>підвищення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мізинця</a:t>
            </a:r>
            <a:r>
              <a:rPr lang="ru-RU" sz="1600" dirty="0">
                <a:latin typeface="Open Sans"/>
              </a:rPr>
              <a:t>, </a:t>
            </a:r>
            <a:r>
              <a:rPr lang="ru-RU" sz="1600" dirty="0" err="1">
                <a:latin typeface="Open Sans"/>
              </a:rPr>
              <a:t>кватдатний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підошвовий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м'яз</a:t>
            </a:r>
            <a:r>
              <a:rPr lang="ru-RU" sz="1600" dirty="0">
                <a:latin typeface="Open Sans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/>
              </a:rPr>
              <a:t> </a:t>
            </a:r>
            <a:r>
              <a:rPr lang="ru-RU" sz="1600" b="1" i="1" dirty="0" err="1">
                <a:latin typeface="Open Sans"/>
              </a:rPr>
              <a:t>присередній</a:t>
            </a:r>
            <a:r>
              <a:rPr lang="ru-RU" sz="1600" b="1" i="1" dirty="0">
                <a:latin typeface="Open Sans"/>
              </a:rPr>
              <a:t> </a:t>
            </a:r>
            <a:r>
              <a:rPr lang="ru-RU" sz="1600" b="1" i="1" dirty="0" err="1">
                <a:latin typeface="Open Sans"/>
              </a:rPr>
              <a:t>підошвовий</a:t>
            </a:r>
            <a:r>
              <a:rPr lang="ru-RU" sz="1600" b="1" i="1" dirty="0">
                <a:latin typeface="Open Sans"/>
              </a:rPr>
              <a:t> нерв </a:t>
            </a:r>
            <a:r>
              <a:rPr lang="ru-RU" sz="1600" i="1" dirty="0">
                <a:latin typeface="Open Sans"/>
              </a:rPr>
              <a:t>(</a:t>
            </a:r>
            <a:r>
              <a:rPr lang="en-US" sz="1600" i="1" dirty="0">
                <a:latin typeface="Open Sans"/>
              </a:rPr>
              <a:t>n. </a:t>
            </a:r>
            <a:r>
              <a:rPr lang="en-US" sz="1600" i="1" dirty="0" err="1">
                <a:latin typeface="Open Sans"/>
              </a:rPr>
              <a:t>plantaris</a:t>
            </a:r>
            <a:r>
              <a:rPr lang="en-US" sz="1600" i="1" dirty="0">
                <a:latin typeface="Open Sans"/>
              </a:rPr>
              <a:t> </a:t>
            </a:r>
            <a:r>
              <a:rPr lang="en-US" sz="1600" i="1" dirty="0" err="1">
                <a:latin typeface="Open Sans"/>
              </a:rPr>
              <a:t>medialis</a:t>
            </a:r>
            <a:r>
              <a:rPr lang="en-US" sz="1600" i="1" dirty="0">
                <a:latin typeface="Open Sans"/>
              </a:rPr>
              <a:t>)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 err="1">
                <a:latin typeface="Open Sans"/>
              </a:rPr>
              <a:t>розташований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біля</a:t>
            </a:r>
            <a:r>
              <a:rPr lang="ru-RU" sz="1600" dirty="0">
                <a:latin typeface="Open Sans"/>
              </a:rPr>
              <a:t> при </a:t>
            </a:r>
            <a:r>
              <a:rPr lang="ru-RU" sz="1600" dirty="0" err="1">
                <a:latin typeface="Open Sans"/>
              </a:rPr>
              <a:t>середнього</a:t>
            </a:r>
            <a:r>
              <a:rPr lang="ru-RU" sz="1600" dirty="0">
                <a:latin typeface="Open Sans"/>
              </a:rPr>
              <a:t> краю стопи разом з </a:t>
            </a:r>
            <a:r>
              <a:rPr lang="ru-RU" sz="1600" dirty="0" err="1">
                <a:latin typeface="Open Sans"/>
              </a:rPr>
              <a:t>однойменною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артерією</a:t>
            </a:r>
            <a:r>
              <a:rPr lang="ru-RU" sz="1600" dirty="0">
                <a:latin typeface="Open Sans"/>
              </a:rPr>
              <a:t> в </a:t>
            </a:r>
            <a:r>
              <a:rPr lang="ru-RU" sz="1600" dirty="0" err="1">
                <a:latin typeface="Open Sans"/>
              </a:rPr>
              <a:t>каналі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між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поверхневими</a:t>
            </a:r>
            <a:r>
              <a:rPr lang="ru-RU" sz="1600" dirty="0">
                <a:latin typeface="Open Sans"/>
              </a:rPr>
              <a:t> та </a:t>
            </a:r>
            <a:r>
              <a:rPr lang="ru-RU" sz="1600" dirty="0" err="1">
                <a:latin typeface="Open Sans"/>
              </a:rPr>
              <a:t>глибокими</a:t>
            </a:r>
            <a:r>
              <a:rPr lang="ru-RU" sz="1600" dirty="0">
                <a:latin typeface="Open Sans"/>
              </a:rPr>
              <a:t> листками </a:t>
            </a:r>
            <a:r>
              <a:rPr lang="ru-RU" sz="1600" dirty="0" err="1">
                <a:latin typeface="Open Sans"/>
              </a:rPr>
              <a:t>тримача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згиначів</a:t>
            </a:r>
            <a:r>
              <a:rPr lang="ru-RU" sz="1600" dirty="0">
                <a:latin typeface="Open Sans"/>
              </a:rPr>
              <a:t>. У </a:t>
            </a:r>
            <a:r>
              <a:rPr lang="ru-RU" sz="1600" dirty="0" err="1">
                <a:latin typeface="Open Sans"/>
              </a:rPr>
              <a:t>супроводі</a:t>
            </a:r>
            <a:r>
              <a:rPr lang="ru-RU" sz="1600" dirty="0">
                <a:latin typeface="Open Sans"/>
              </a:rPr>
              <a:t> при </a:t>
            </a:r>
            <a:r>
              <a:rPr lang="ru-RU" sz="1600" dirty="0" err="1">
                <a:latin typeface="Open Sans"/>
              </a:rPr>
              <a:t>середніх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підошвових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артерій</a:t>
            </a:r>
            <a:r>
              <a:rPr lang="ru-RU" sz="1600" dirty="0">
                <a:latin typeface="Open Sans"/>
              </a:rPr>
              <a:t> та вен проходить дистально в </a:t>
            </a:r>
            <a:r>
              <a:rPr lang="ru-RU" sz="1600" dirty="0" err="1">
                <a:latin typeface="Open Sans"/>
              </a:rPr>
              <a:t>жолобку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між</a:t>
            </a:r>
            <a:r>
              <a:rPr lang="ru-RU" sz="1600" dirty="0">
                <a:latin typeface="Open Sans"/>
              </a:rPr>
              <a:t> </a:t>
            </a:r>
            <a:r>
              <a:rPr lang="en-US" sz="1600" i="1" dirty="0">
                <a:latin typeface="Open Sans"/>
              </a:rPr>
              <a:t>m. abductor </a:t>
            </a:r>
            <a:r>
              <a:rPr lang="en-US" sz="1600" i="1" dirty="0" err="1">
                <a:latin typeface="Open Sans"/>
              </a:rPr>
              <a:t>hallucis</a:t>
            </a:r>
            <a:r>
              <a:rPr lang="en-US" sz="1600" i="1" dirty="0">
                <a:latin typeface="Open Sans"/>
              </a:rPr>
              <a:t> brevis</a:t>
            </a:r>
            <a:r>
              <a:rPr lang="en-US" sz="1600" dirty="0">
                <a:latin typeface="Open Sans"/>
              </a:rPr>
              <a:t> </a:t>
            </a:r>
            <a:r>
              <a:rPr lang="ru-RU" sz="1600" dirty="0">
                <a:latin typeface="Open Sans"/>
              </a:rPr>
              <a:t>і </a:t>
            </a:r>
            <a:r>
              <a:rPr lang="ru-RU" sz="1600" dirty="0" err="1">
                <a:latin typeface="Open Sans"/>
              </a:rPr>
              <a:t>присереднім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краєм</a:t>
            </a:r>
            <a:r>
              <a:rPr lang="ru-RU" sz="1600" dirty="0">
                <a:latin typeface="Open Sans"/>
              </a:rPr>
              <a:t> короткого </a:t>
            </a:r>
            <a:r>
              <a:rPr lang="ru-RU" sz="1600" dirty="0" err="1">
                <a:latin typeface="Open Sans"/>
              </a:rPr>
              <a:t>м'яза</a:t>
            </a:r>
            <a:r>
              <a:rPr lang="ru-RU" sz="1600" dirty="0">
                <a:latin typeface="Open Sans"/>
              </a:rPr>
              <a:t> - </a:t>
            </a:r>
            <a:r>
              <a:rPr lang="ru-RU" sz="1600" dirty="0" err="1">
                <a:latin typeface="Open Sans"/>
              </a:rPr>
              <a:t>згинача</a:t>
            </a:r>
            <a:r>
              <a:rPr lang="ru-RU" sz="1600" dirty="0">
                <a:latin typeface="Open Sans"/>
              </a:rPr>
              <a:t> </a:t>
            </a:r>
            <a:r>
              <a:rPr lang="ru-RU" sz="1600" dirty="0" err="1">
                <a:latin typeface="Open Sans"/>
              </a:rPr>
              <a:t>пальців</a:t>
            </a:r>
            <a:endParaRPr lang="ru-RU" sz="1600" b="0" i="0" dirty="0">
              <a:effectLst/>
              <a:latin typeface="Open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6929" y="188640"/>
            <a:ext cx="5042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ДОВГІ НЕРВИ КРИЖОВОГО СПЛЕТЕННЯ</a:t>
            </a:r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6364</TotalTime>
  <Words>1873</Words>
  <Application>Microsoft Office PowerPoint</Application>
  <PresentationFormat>Экран (4:3)</PresentationFormat>
  <Paragraphs>173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Arial</vt:lpstr>
      <vt:lpstr>Cambria</vt:lpstr>
      <vt:lpstr>Open Sans</vt:lpstr>
      <vt:lpstr>Rockwell</vt:lpstr>
      <vt:lpstr>Wingdings 2</vt:lpstr>
      <vt:lpstr>Литейная</vt:lpstr>
      <vt:lpstr>Судини та нерви тазу й нижньої кінцівки</vt:lpstr>
      <vt:lpstr>ПЛАН</vt:lpstr>
      <vt:lpstr>Формування поперекового та крижового сплетінь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Артерії тазу</vt:lpstr>
      <vt:lpstr>Презентация PowerPoint</vt:lpstr>
      <vt:lpstr>Презентация PowerPoint</vt:lpstr>
      <vt:lpstr>Презентация PowerPoint</vt:lpstr>
      <vt:lpstr>Артерії стегна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Михаил</dc:creator>
  <cp:lastModifiedBy>Антошка</cp:lastModifiedBy>
  <cp:revision>82</cp:revision>
  <dcterms:created xsi:type="dcterms:W3CDTF">2012-10-20T09:02:42Z</dcterms:created>
  <dcterms:modified xsi:type="dcterms:W3CDTF">2019-11-12T09:30:06Z</dcterms:modified>
</cp:coreProperties>
</file>