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6" r:id="rId3"/>
    <p:sldId id="267" r:id="rId4"/>
    <p:sldId id="268" r:id="rId5"/>
    <p:sldId id="269" r:id="rId6"/>
    <p:sldId id="276" r:id="rId7"/>
    <p:sldId id="280" r:id="rId8"/>
    <p:sldId id="278" r:id="rId9"/>
    <p:sldId id="257" r:id="rId10"/>
    <p:sldId id="259" r:id="rId11"/>
    <p:sldId id="260" r:id="rId12"/>
    <p:sldId id="261" r:id="rId13"/>
    <p:sldId id="262" r:id="rId14"/>
    <p:sldId id="263" r:id="rId15"/>
    <p:sldId id="279" r:id="rId16"/>
    <p:sldId id="277" r:id="rId17"/>
    <p:sldId id="270" r:id="rId18"/>
    <p:sldId id="271" r:id="rId19"/>
    <p:sldId id="272" r:id="rId20"/>
    <p:sldId id="274" r:id="rId21"/>
    <p:sldId id="275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2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69BF1-0060-41EB-BA8C-067E88AD8F98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9083F-A5E6-4476-A6C4-31EA25C2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3F8518-F6CA-4EDE-A3E4-6C048601EFEC}" type="slidenum">
              <a:rPr lang="ru-RU" sz="1200">
                <a:solidFill>
                  <a:srgbClr val="000000"/>
                </a:solidFill>
              </a:rPr>
              <a:pPr eaLnBrk="1" hangingPunct="1"/>
              <a:t>16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969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4038" y="4344135"/>
            <a:ext cx="549152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9083F-A5E6-4476-A6C4-31EA25C2D20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4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5313" cy="1128712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84E9-BAFC-4B86-9CC0-EA648FB5C9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2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E5119F6-9AFE-4184-A052-23C4A337B4D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867378-9FDA-4E4E-9417-35CB708D82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425" y="2680573"/>
            <a:ext cx="6912768" cy="208823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Науковий семінар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«Участь у міжнародних конференціях як платформа для обміну досвідом з закордонними колегами»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482850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1"/>
            <a:ext cx="248376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079937" y="6093296"/>
            <a:ext cx="1952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.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516216" y="4569801"/>
            <a:ext cx="23385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Підготували: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оц.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Левашова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О.Л.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доц.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Тішакова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Т.С.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i="1" dirty="0" err="1"/>
              <a:t>Електрохімічна</a:t>
            </a:r>
            <a:r>
              <a:rPr lang="ru-RU" sz="2800" b="1" i="1" dirty="0"/>
              <a:t> </a:t>
            </a:r>
            <a:r>
              <a:rPr lang="ru-RU" sz="2800" b="1" i="1" dirty="0" err="1"/>
              <a:t>полімеризація</a:t>
            </a:r>
            <a:r>
              <a:rPr lang="ru-RU" sz="2800" b="1" i="1" dirty="0"/>
              <a:t> та </a:t>
            </a:r>
            <a:r>
              <a:rPr lang="ru-RU" sz="2800" b="1" i="1" dirty="0" err="1"/>
              <a:t>електрохромні</a:t>
            </a:r>
            <a:r>
              <a:rPr lang="ru-RU" sz="2800" b="1" i="1" dirty="0"/>
              <a:t> </a:t>
            </a:r>
            <a:r>
              <a:rPr lang="ru-RU" sz="2800" b="1" i="1" dirty="0" err="1"/>
              <a:t>властивості</a:t>
            </a:r>
            <a:r>
              <a:rPr lang="ru-RU" sz="2800" b="1" i="1" dirty="0"/>
              <a:t> </a:t>
            </a:r>
            <a:r>
              <a:rPr lang="ru-RU" sz="2800" b="1" i="1" dirty="0" err="1"/>
              <a:t>електроактивних</a:t>
            </a:r>
            <a:r>
              <a:rPr lang="ru-RU" sz="2800" b="1" i="1" dirty="0"/>
              <a:t> </a:t>
            </a:r>
            <a:r>
              <a:rPr lang="ru-RU" sz="2800" b="1" i="1" dirty="0" err="1"/>
              <a:t>дендримерів</a:t>
            </a:r>
            <a:r>
              <a:rPr lang="ru-RU" sz="2800" b="1" i="1" dirty="0"/>
              <a:t> на </a:t>
            </a:r>
            <a:r>
              <a:rPr lang="ru-RU" sz="2800" b="1" i="1" dirty="0" err="1"/>
              <a:t>основі</a:t>
            </a:r>
            <a:r>
              <a:rPr lang="ru-RU" sz="2800" b="1" i="1" dirty="0"/>
              <a:t> </a:t>
            </a:r>
            <a:r>
              <a:rPr lang="ru-RU" sz="2800" b="1" i="1" dirty="0" err="1"/>
              <a:t>флуорен-карбазолу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3744416" cy="45365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Кон'юговані</a:t>
            </a:r>
            <a:r>
              <a:rPr lang="ru-RU" dirty="0"/>
              <a:t> </a:t>
            </a:r>
            <a:r>
              <a:rPr lang="ru-RU" dirty="0" err="1"/>
              <a:t>електроактивні</a:t>
            </a:r>
            <a:r>
              <a:rPr lang="ru-RU" dirty="0"/>
              <a:t> </a:t>
            </a:r>
            <a:r>
              <a:rPr lang="ru-RU" dirty="0" err="1"/>
              <a:t>дендримери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привабливий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хороші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заряду та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для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/>
              <a:t>оптоелектронних</a:t>
            </a:r>
            <a:r>
              <a:rPr lang="ru-RU" dirty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. </a:t>
            </a:r>
            <a:r>
              <a:rPr lang="ru-RU" dirty="0" err="1"/>
              <a:t>Електроактивні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флуорену</a:t>
            </a:r>
            <a:r>
              <a:rPr lang="ru-RU" dirty="0"/>
              <a:t> особливо </a:t>
            </a:r>
            <a:r>
              <a:rPr lang="ru-RU" dirty="0" err="1"/>
              <a:t>важливі</a:t>
            </a:r>
            <a:r>
              <a:rPr lang="ru-RU" dirty="0"/>
              <a:t> для </a:t>
            </a:r>
            <a:r>
              <a:rPr lang="en-GB" dirty="0"/>
              <a:t>OLED </a:t>
            </a:r>
            <a:r>
              <a:rPr lang="ru-RU" dirty="0"/>
              <a:t>через </a:t>
            </a:r>
            <a:r>
              <a:rPr lang="ru-RU" dirty="0" err="1"/>
              <a:t>їх</a:t>
            </a:r>
            <a:r>
              <a:rPr lang="ru-RU" dirty="0"/>
              <a:t> легкий синтез, </a:t>
            </a:r>
            <a:r>
              <a:rPr lang="ru-RU" dirty="0" err="1"/>
              <a:t>хорошу</a:t>
            </a:r>
            <a:r>
              <a:rPr lang="ru-RU" dirty="0"/>
              <a:t> </a:t>
            </a:r>
            <a:r>
              <a:rPr lang="ru-RU" dirty="0" err="1"/>
              <a:t>технологічність</a:t>
            </a:r>
            <a:r>
              <a:rPr lang="ru-RU" dirty="0"/>
              <a:t> та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квантовий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флуоресценції</a:t>
            </a:r>
            <a:r>
              <a:rPr lang="ru-RU" dirty="0"/>
              <a:t> для </a:t>
            </a:r>
            <a:r>
              <a:rPr lang="ru-RU" dirty="0" err="1"/>
              <a:t>синього</a:t>
            </a:r>
            <a:r>
              <a:rPr lang="ru-RU" dirty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електроактивні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карбазолу</a:t>
            </a:r>
            <a:r>
              <a:rPr lang="ru-RU" dirty="0"/>
              <a:t> та </a:t>
            </a:r>
            <a:r>
              <a:rPr lang="ru-RU" dirty="0" err="1"/>
              <a:t>тіофену</a:t>
            </a:r>
            <a:r>
              <a:rPr lang="ru-RU" dirty="0"/>
              <a:t> </a:t>
            </a:r>
            <a:r>
              <a:rPr lang="ru-RU" dirty="0" err="1"/>
              <a:t>використовувались</a:t>
            </a:r>
            <a:r>
              <a:rPr lang="ru-RU" dirty="0"/>
              <a:t> як </a:t>
            </a:r>
            <a:r>
              <a:rPr lang="ru-RU" dirty="0" err="1"/>
              <a:t>транспортний</a:t>
            </a:r>
            <a:r>
              <a:rPr lang="ru-RU" dirty="0"/>
              <a:t> шар заряду в ОПВ та ЕКЗ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мобільності</a:t>
            </a:r>
            <a:r>
              <a:rPr lang="ru-RU" dirty="0"/>
              <a:t> </a:t>
            </a:r>
            <a:r>
              <a:rPr lang="ru-RU" dirty="0" err="1"/>
              <a:t>носія</a:t>
            </a:r>
            <a:r>
              <a:rPr lang="ru-RU" dirty="0"/>
              <a:t> заряду,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фотохімічній</a:t>
            </a:r>
            <a:r>
              <a:rPr lang="ru-RU" dirty="0"/>
              <a:t> та </a:t>
            </a:r>
            <a:r>
              <a:rPr lang="ru-RU" dirty="0" err="1"/>
              <a:t>тепловій</a:t>
            </a:r>
            <a:r>
              <a:rPr lang="ru-RU" dirty="0"/>
              <a:t> </a:t>
            </a:r>
            <a:r>
              <a:rPr lang="ru-RU" dirty="0" err="1" smtClean="0"/>
              <a:t>стабільності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772816"/>
            <a:ext cx="3854492" cy="2255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274" y="4028167"/>
            <a:ext cx="4371258" cy="1293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033" y="5317919"/>
            <a:ext cx="1855860" cy="1540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989" y="5517233"/>
            <a:ext cx="1613805" cy="11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5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err="1" smtClean="0"/>
              <a:t>Виготовлення</a:t>
            </a:r>
            <a:r>
              <a:rPr lang="ru-RU" sz="2800" dirty="0"/>
              <a:t> </a:t>
            </a:r>
            <a:r>
              <a:rPr lang="ru-RU" sz="2800" dirty="0" smtClean="0"/>
              <a:t>матер</a:t>
            </a:r>
            <a:r>
              <a:rPr lang="uk-UA" sz="2800" dirty="0"/>
              <a:t>і</a:t>
            </a:r>
            <a:r>
              <a:rPr lang="ru-RU" sz="2800" dirty="0" err="1" smtClean="0"/>
              <a:t>алів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/>
              <a:t> </a:t>
            </a:r>
            <a:r>
              <a:rPr lang="ru-RU" sz="2800" dirty="0" err="1" smtClean="0"/>
              <a:t>змінним</a:t>
            </a:r>
            <a:r>
              <a:rPr lang="ru-RU" sz="2800" dirty="0" smtClean="0"/>
              <a:t> </a:t>
            </a:r>
            <a:r>
              <a:rPr lang="ru-RU" sz="2800" dirty="0" err="1"/>
              <a:t>фазовим</a:t>
            </a:r>
            <a:r>
              <a:rPr lang="ru-RU" sz="2800" dirty="0"/>
              <a:t> </a:t>
            </a:r>
            <a:r>
              <a:rPr lang="ru-RU" sz="2800" dirty="0" smtClean="0"/>
              <a:t>станом на </a:t>
            </a:r>
            <a:r>
              <a:rPr lang="ru-RU" sz="2800" dirty="0" err="1" smtClean="0"/>
              <a:t>біо-основі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Материали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змінним</a:t>
            </a:r>
            <a:r>
              <a:rPr lang="ru-RU" dirty="0"/>
              <a:t> </a:t>
            </a:r>
            <a:r>
              <a:rPr lang="ru-RU" dirty="0" err="1"/>
              <a:t>фазовим</a:t>
            </a:r>
            <a:r>
              <a:rPr lang="ru-RU" dirty="0"/>
              <a:t> </a:t>
            </a:r>
            <a:r>
              <a:rPr lang="ru-RU" dirty="0" smtClean="0"/>
              <a:t>станом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накопичування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/>
              <a:t> та </a:t>
            </a:r>
            <a:r>
              <a:rPr lang="ru-RU" dirty="0" err="1"/>
              <a:t>невеликі</a:t>
            </a:r>
            <a:r>
              <a:rPr lang="ru-RU" dirty="0"/>
              <a:t> перепади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процесів</a:t>
            </a:r>
            <a:r>
              <a:rPr lang="ru-RU" dirty="0"/>
              <a:t> зарядки та </a:t>
            </a:r>
            <a:r>
              <a:rPr lang="ru-RU" dirty="0" err="1"/>
              <a:t>вивантаження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/>
              <a:t>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dirty="0" err="1" smtClean="0"/>
              <a:t>накопичувача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/>
              <a:t>. </a:t>
            </a:r>
            <a:r>
              <a:rPr lang="ru-RU" dirty="0" err="1"/>
              <a:t>Мікрокапсульоване</a:t>
            </a:r>
            <a:r>
              <a:rPr lang="ru-RU" dirty="0"/>
              <a:t> </a:t>
            </a:r>
            <a:r>
              <a:rPr lang="ru-RU" dirty="0" err="1"/>
              <a:t>кокосове</a:t>
            </a:r>
            <a:r>
              <a:rPr lang="ru-RU" dirty="0"/>
              <a:t> масло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синтезовано</a:t>
            </a:r>
            <a:r>
              <a:rPr lang="ru-RU" dirty="0"/>
              <a:t> </a:t>
            </a:r>
            <a:r>
              <a:rPr lang="ru-RU" dirty="0" smtClean="0"/>
              <a:t>шляхом </a:t>
            </a:r>
            <a:r>
              <a:rPr lang="ru-RU" dirty="0" err="1"/>
              <a:t>суспензійної</a:t>
            </a:r>
            <a:r>
              <a:rPr lang="ru-RU" dirty="0"/>
              <a:t> </a:t>
            </a:r>
            <a:r>
              <a:rPr lang="ru-RU" dirty="0" err="1"/>
              <a:t>полімеризації</a:t>
            </a:r>
            <a:r>
              <a:rPr lang="ru-RU" dirty="0"/>
              <a:t>. </a:t>
            </a:r>
            <a:r>
              <a:rPr lang="ru-RU" dirty="0" err="1"/>
              <a:t>Ілюстрацію</a:t>
            </a:r>
            <a:r>
              <a:rPr lang="ru-RU" dirty="0"/>
              <a:t> </a:t>
            </a:r>
            <a:r>
              <a:rPr lang="ru-RU" dirty="0" err="1"/>
              <a:t>мікрокапсули</a:t>
            </a:r>
            <a:r>
              <a:rPr lang="ru-RU" dirty="0"/>
              <a:t> </a:t>
            </a:r>
            <a:r>
              <a:rPr lang="en-GB" dirty="0"/>
              <a:t>PCM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на </a:t>
            </a:r>
            <a:r>
              <a:rPr lang="ru-RU" dirty="0" err="1"/>
              <a:t>схемі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PCM, CO </a:t>
            </a:r>
            <a:r>
              <a:rPr lang="ru-RU" dirty="0" err="1"/>
              <a:t>потрапляли</a:t>
            </a:r>
            <a:r>
              <a:rPr lang="ru-RU" dirty="0"/>
              <a:t> в мережу </a:t>
            </a:r>
            <a:r>
              <a:rPr lang="ru-RU" dirty="0" err="1"/>
              <a:t>полімерів</a:t>
            </a:r>
            <a:r>
              <a:rPr lang="ru-RU" dirty="0"/>
              <a:t> </a:t>
            </a:r>
            <a:r>
              <a:rPr lang="ru-RU" dirty="0" err="1"/>
              <a:t>pSMA</a:t>
            </a:r>
            <a:r>
              <a:rPr lang="ru-RU" dirty="0"/>
              <a:t> без ковалентного </a:t>
            </a:r>
            <a:r>
              <a:rPr lang="ru-RU" dirty="0" err="1"/>
              <a:t>зв'язку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6" y="4365104"/>
            <a:ext cx="3929888" cy="1740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96961"/>
            <a:ext cx="4167967" cy="18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err="1"/>
              <a:t>Антигельмінтна</a:t>
            </a:r>
            <a:r>
              <a:rPr lang="ru-RU" sz="2800" dirty="0"/>
              <a:t> </a:t>
            </a:r>
            <a:r>
              <a:rPr lang="ru-RU" sz="2800" dirty="0" err="1"/>
              <a:t>активність</a:t>
            </a:r>
            <a:r>
              <a:rPr lang="ru-RU" sz="2800" dirty="0"/>
              <a:t> </a:t>
            </a:r>
            <a:r>
              <a:rPr lang="ru-RU" sz="2800" dirty="0" err="1"/>
              <a:t>субфракцій</a:t>
            </a:r>
            <a:r>
              <a:rPr lang="ru-RU" sz="2800" dirty="0"/>
              <a:t> </a:t>
            </a:r>
            <a:r>
              <a:rPr lang="ru-RU" sz="2800" dirty="0" err="1"/>
              <a:t>екстрактів</a:t>
            </a:r>
            <a:r>
              <a:rPr lang="ru-RU" sz="2800" dirty="0"/>
              <a:t> метанолу з </a:t>
            </a:r>
            <a:r>
              <a:rPr lang="ru-RU" sz="2800" dirty="0" err="1"/>
              <a:t>насіння</a:t>
            </a:r>
            <a:r>
              <a:rPr lang="ru-RU" sz="2800" dirty="0"/>
              <a:t> </a:t>
            </a:r>
            <a:r>
              <a:rPr lang="en-GB" sz="2800" i="1" dirty="0" smtClean="0"/>
              <a:t>Nigella </a:t>
            </a:r>
            <a:r>
              <a:rPr lang="en-GB" sz="2800" i="1" dirty="0" err="1" smtClean="0"/>
              <a:t>sativa</a:t>
            </a:r>
            <a:r>
              <a:rPr lang="en-GB" sz="2800" i="1" dirty="0" smtClean="0"/>
              <a:t> L.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026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протиглистових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побічних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антигельмінтних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та </a:t>
            </a:r>
            <a:r>
              <a:rPr lang="ru-RU" dirty="0" err="1"/>
              <a:t>резистентних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, </a:t>
            </a:r>
            <a:r>
              <a:rPr lang="ru-RU" dirty="0" err="1"/>
              <a:t>розроблених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них. </a:t>
            </a:r>
            <a:r>
              <a:rPr lang="en-GB" i="1" dirty="0"/>
              <a:t>Nigella </a:t>
            </a:r>
            <a:r>
              <a:rPr lang="en-GB" i="1" dirty="0" err="1"/>
              <a:t>sativa</a:t>
            </a:r>
            <a:r>
              <a:rPr lang="en-GB" i="1" dirty="0"/>
              <a:t> </a:t>
            </a:r>
            <a:r>
              <a:rPr lang="en-GB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однорічна</a:t>
            </a:r>
            <a:r>
              <a:rPr lang="ru-RU" dirty="0"/>
              <a:t> </a:t>
            </a:r>
            <a:r>
              <a:rPr lang="ru-RU" dirty="0" err="1"/>
              <a:t>квітуча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фармакологічних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протимікробні</a:t>
            </a:r>
            <a:r>
              <a:rPr lang="ru-RU" dirty="0"/>
              <a:t> та </a:t>
            </a:r>
            <a:r>
              <a:rPr lang="ru-RU" dirty="0" err="1"/>
              <a:t>антигельмінтні</a:t>
            </a:r>
            <a:r>
              <a:rPr lang="ru-RU" dirty="0"/>
              <a:t> </a:t>
            </a:r>
            <a:r>
              <a:rPr lang="ru-RU" dirty="0" err="1" smtClean="0"/>
              <a:t>властивості</a:t>
            </a:r>
            <a:r>
              <a:rPr lang="en-GB" dirty="0" smtClean="0"/>
              <a:t>. </a:t>
            </a:r>
            <a:r>
              <a:rPr lang="en-GB" i="1" dirty="0" err="1"/>
              <a:t>Caenorhabditis</a:t>
            </a:r>
            <a:r>
              <a:rPr lang="en-GB" i="1" dirty="0"/>
              <a:t> </a:t>
            </a:r>
            <a:r>
              <a:rPr lang="en-GB" i="1" dirty="0" err="1"/>
              <a:t>elegans</a:t>
            </a:r>
            <a:r>
              <a:rPr lang="en-GB" i="1" dirty="0"/>
              <a:t> </a:t>
            </a:r>
            <a:r>
              <a:rPr lang="en-GB" dirty="0"/>
              <a:t>- </a:t>
            </a:r>
            <a:r>
              <a:rPr lang="ru-RU" dirty="0" err="1"/>
              <a:t>це</a:t>
            </a:r>
            <a:r>
              <a:rPr lang="ru-RU" dirty="0"/>
              <a:t> невелика </a:t>
            </a:r>
            <a:r>
              <a:rPr lang="ru-RU" dirty="0" err="1"/>
              <a:t>вільноживуча</a:t>
            </a:r>
            <a:r>
              <a:rPr lang="ru-RU" dirty="0"/>
              <a:t> </a:t>
            </a:r>
            <a:r>
              <a:rPr lang="ru-RU" dirty="0" err="1"/>
              <a:t>прозора</a:t>
            </a:r>
            <a:r>
              <a:rPr lang="ru-RU" dirty="0"/>
              <a:t> нематода (кругляк), яка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в </a:t>
            </a:r>
            <a:r>
              <a:rPr lang="ru-RU" dirty="0" err="1"/>
              <a:t>ґрунтовому</a:t>
            </a:r>
            <a:r>
              <a:rPr lang="ru-RU" dirty="0"/>
              <a:t> </a:t>
            </a:r>
            <a:r>
              <a:rPr lang="ru-RU" dirty="0" err="1" smtClean="0"/>
              <a:t>середовищі</a:t>
            </a:r>
            <a:r>
              <a:rPr lang="en-GB" dirty="0" smtClean="0"/>
              <a:t>. </a:t>
            </a:r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дорослі</a:t>
            </a:r>
            <a:r>
              <a:rPr lang="ru-RU" dirty="0"/>
              <a:t> </a:t>
            </a:r>
            <a:r>
              <a:rPr lang="ru-RU" dirty="0" err="1"/>
              <a:t>нематоди</a:t>
            </a:r>
            <a:r>
              <a:rPr lang="ru-RU" dirty="0"/>
              <a:t> </a:t>
            </a:r>
            <a:r>
              <a:rPr lang="en-GB" i="1" dirty="0"/>
              <a:t>C. </a:t>
            </a:r>
            <a:r>
              <a:rPr lang="en-GB" i="1" dirty="0" err="1"/>
              <a:t>elegans</a:t>
            </a:r>
            <a:r>
              <a:rPr lang="en-GB" i="1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використані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скринінгу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антигельмінтної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субфракцій</a:t>
            </a:r>
            <a:r>
              <a:rPr lang="ru-RU" dirty="0"/>
              <a:t> </a:t>
            </a:r>
            <a:r>
              <a:rPr lang="ru-RU" dirty="0" err="1"/>
              <a:t>екстракту</a:t>
            </a:r>
            <a:r>
              <a:rPr lang="ru-RU" dirty="0"/>
              <a:t> метанолу на </a:t>
            </a:r>
            <a:r>
              <a:rPr lang="en-GB" i="1" dirty="0"/>
              <a:t>N. </a:t>
            </a:r>
            <a:r>
              <a:rPr lang="en-GB" i="1" dirty="0" err="1"/>
              <a:t>sativa</a:t>
            </a:r>
            <a:r>
              <a:rPr lang="en-GB" i="1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паразитарних</a:t>
            </a:r>
            <a:r>
              <a:rPr lang="ru-RU" dirty="0"/>
              <a:t> нематод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b="1" dirty="0"/>
              <a:t>Матеріали і методи</a:t>
            </a:r>
          </a:p>
          <a:p>
            <a:pPr marL="0" indent="0">
              <a:buNone/>
            </a:pPr>
            <a:r>
              <a:rPr lang="uk-UA" dirty="0"/>
              <a:t>Екстракт </a:t>
            </a:r>
            <a:r>
              <a:rPr lang="en-GB" dirty="0" err="1"/>
              <a:t>MeOH</a:t>
            </a:r>
            <a:r>
              <a:rPr lang="en-GB" dirty="0"/>
              <a:t> </a:t>
            </a:r>
            <a:r>
              <a:rPr lang="uk-UA" dirty="0"/>
              <a:t>фракціонували </a:t>
            </a:r>
            <a:r>
              <a:rPr lang="uk-UA" dirty="0" smtClean="0"/>
              <a:t>у хроматографічній системі </a:t>
            </a:r>
            <a:r>
              <a:rPr lang="uk-UA" dirty="0"/>
              <a:t>рідина-рідина з використанням гексану, етилацетату та </a:t>
            </a:r>
            <a:r>
              <a:rPr lang="en-GB" dirty="0" err="1"/>
              <a:t>BuOH</a:t>
            </a:r>
            <a:r>
              <a:rPr lang="en-GB" dirty="0"/>
              <a:t>: H</a:t>
            </a:r>
            <a:r>
              <a:rPr lang="en-GB" baseline="-25000" dirty="0"/>
              <a:t>2</a:t>
            </a:r>
            <a:r>
              <a:rPr lang="en-GB" dirty="0"/>
              <a:t>O (70:30) </a:t>
            </a:r>
            <a:r>
              <a:rPr lang="uk-UA" dirty="0"/>
              <a:t>в якості елюентів та 3 фракції. Нематоди </a:t>
            </a:r>
            <a:r>
              <a:rPr lang="en-GB" i="1" dirty="0" err="1"/>
              <a:t>Caenorhabditis</a:t>
            </a:r>
            <a:r>
              <a:rPr lang="en-GB" i="1" dirty="0"/>
              <a:t> </a:t>
            </a:r>
            <a:r>
              <a:rPr lang="en-GB" i="1" dirty="0" err="1"/>
              <a:t>elegans</a:t>
            </a:r>
            <a:r>
              <a:rPr lang="en-GB" i="1" dirty="0"/>
              <a:t> </a:t>
            </a:r>
            <a:r>
              <a:rPr lang="uk-UA" dirty="0"/>
              <a:t>культивували в чашках Петрі </a:t>
            </a:r>
            <a:r>
              <a:rPr lang="en-GB" dirty="0"/>
              <a:t>NGM. </a:t>
            </a:r>
            <a:r>
              <a:rPr lang="uk-UA" dirty="0"/>
              <a:t>Спостереження, токсикологічне оцінювання та дослідження тривалості життя нематод вивчали шляхом порівняння різних груп, що складаються з різних </a:t>
            </a:r>
            <a:r>
              <a:rPr lang="uk-UA" dirty="0" err="1"/>
              <a:t>субфракційних</a:t>
            </a:r>
            <a:r>
              <a:rPr lang="uk-UA" dirty="0"/>
              <a:t> екстракцій та нематод </a:t>
            </a:r>
            <a:r>
              <a:rPr lang="en-GB" i="1" dirty="0" err="1"/>
              <a:t>Caenorhabditis</a:t>
            </a:r>
            <a:r>
              <a:rPr lang="en-GB" i="1" dirty="0"/>
              <a:t> </a:t>
            </a:r>
            <a:r>
              <a:rPr lang="en-GB" i="1" dirty="0" err="1"/>
              <a:t>elegans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uk-UA" dirty="0"/>
              <a:t>табл. 1 та 2).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661248"/>
            <a:ext cx="5400600" cy="10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4667614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162"/>
          <a:stretch/>
        </p:blipFill>
        <p:spPr>
          <a:xfrm>
            <a:off x="4667615" y="5030879"/>
            <a:ext cx="4320480" cy="1788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0620" y="4674623"/>
            <a:ext cx="3291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Відсоток</a:t>
            </a:r>
            <a:r>
              <a:rPr lang="ru-RU" sz="1600" dirty="0" smtClean="0"/>
              <a:t> </a:t>
            </a:r>
            <a:r>
              <a:rPr lang="ru-RU" sz="1600" dirty="0" err="1" smtClean="0"/>
              <a:t>виживання</a:t>
            </a:r>
            <a:r>
              <a:rPr lang="ru-RU" sz="1600" dirty="0" smtClean="0"/>
              <a:t> </a:t>
            </a:r>
            <a:r>
              <a:rPr lang="ru-RU" sz="1600" dirty="0"/>
              <a:t>за 3 </a:t>
            </a:r>
            <a:r>
              <a:rPr lang="ru-RU" sz="1600" dirty="0" err="1"/>
              <a:t>дні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67614" y="116632"/>
            <a:ext cx="4440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Вимірювання</a:t>
            </a:r>
            <a:r>
              <a:rPr lang="ru-RU" dirty="0"/>
              <a:t> та </a:t>
            </a:r>
            <a:r>
              <a:rPr lang="ru-RU" dirty="0" err="1"/>
              <a:t>розрахунки</a:t>
            </a:r>
            <a:r>
              <a:rPr lang="ru-RU" dirty="0"/>
              <a:t> показали,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сполук у </a:t>
            </a:r>
            <a:r>
              <a:rPr lang="ru-RU" dirty="0" err="1"/>
              <a:t>метаноловому</a:t>
            </a:r>
            <a:r>
              <a:rPr lang="ru-RU" dirty="0"/>
              <a:t> </a:t>
            </a:r>
            <a:r>
              <a:rPr lang="ru-RU" dirty="0" err="1"/>
              <a:t>екстракті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en-GB" dirty="0"/>
              <a:t>Nigella </a:t>
            </a:r>
            <a:r>
              <a:rPr lang="en-GB" dirty="0" err="1"/>
              <a:t>sativa</a:t>
            </a:r>
            <a:r>
              <a:rPr lang="en-GB" dirty="0"/>
              <a:t> </a:t>
            </a:r>
            <a:r>
              <a:rPr lang="ru-RU" dirty="0"/>
              <a:t>проникли в </a:t>
            </a:r>
            <a:r>
              <a:rPr lang="ru-RU" dirty="0" err="1"/>
              <a:t>субфракцію</a:t>
            </a:r>
            <a:r>
              <a:rPr lang="ru-RU" dirty="0"/>
              <a:t> </a:t>
            </a:r>
            <a:r>
              <a:rPr lang="ru-RU" dirty="0" err="1"/>
              <a:t>етилацетату</a:t>
            </a:r>
            <a:r>
              <a:rPr lang="ru-RU" dirty="0"/>
              <a:t>. При </a:t>
            </a:r>
            <a:r>
              <a:rPr lang="ru-RU" dirty="0" err="1"/>
              <a:t>токсикологічній</a:t>
            </a:r>
            <a:r>
              <a:rPr lang="ru-RU" dirty="0"/>
              <a:t> </a:t>
            </a:r>
            <a:r>
              <a:rPr lang="ru-RU" dirty="0" err="1"/>
              <a:t>оцінці</a:t>
            </a:r>
            <a:r>
              <a:rPr lang="ru-RU" dirty="0"/>
              <a:t> та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нематод </a:t>
            </a:r>
            <a:r>
              <a:rPr lang="ru-RU" dirty="0" err="1"/>
              <a:t>етилацетат</a:t>
            </a:r>
            <a:r>
              <a:rPr lang="ru-RU" dirty="0"/>
              <a:t> </a:t>
            </a:r>
            <a:r>
              <a:rPr lang="ru-RU" dirty="0" err="1"/>
              <a:t>спостерігався</a:t>
            </a:r>
            <a:r>
              <a:rPr lang="ru-RU" dirty="0"/>
              <a:t> як </a:t>
            </a:r>
            <a:r>
              <a:rPr lang="ru-RU" dirty="0" err="1"/>
              <a:t>найефективніший</a:t>
            </a:r>
            <a:r>
              <a:rPr lang="ru-RU" dirty="0"/>
              <a:t> </a:t>
            </a:r>
            <a:r>
              <a:rPr lang="ru-RU" dirty="0" err="1"/>
              <a:t>екстракт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субфракційних</a:t>
            </a:r>
            <a:r>
              <a:rPr lang="ru-RU" dirty="0"/>
              <a:t> </a:t>
            </a:r>
            <a:r>
              <a:rPr lang="ru-RU" dirty="0" err="1"/>
              <a:t>екстрактів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гексановий</a:t>
            </a:r>
            <a:r>
              <a:rPr lang="ru-RU" dirty="0"/>
              <a:t> </a:t>
            </a:r>
            <a:r>
              <a:rPr lang="ru-RU" dirty="0" err="1"/>
              <a:t>екстракт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слабо </a:t>
            </a:r>
            <a:r>
              <a:rPr lang="ru-RU" dirty="0" err="1"/>
              <a:t>токсичним</a:t>
            </a:r>
            <a:r>
              <a:rPr lang="ru-RU" dirty="0"/>
              <a:t> для нематод. Бутанол </a:t>
            </a:r>
            <a:r>
              <a:rPr lang="ru-RU" dirty="0" err="1"/>
              <a:t>вважався</a:t>
            </a:r>
            <a:r>
              <a:rPr lang="ru-RU" dirty="0"/>
              <a:t> </a:t>
            </a:r>
            <a:r>
              <a:rPr lang="ru-RU" dirty="0" err="1"/>
              <a:t>високотоксичним</a:t>
            </a:r>
            <a:r>
              <a:rPr lang="ru-RU" dirty="0"/>
              <a:t> для нематод при </a:t>
            </a:r>
            <a:r>
              <a:rPr lang="ru-RU" dirty="0" err="1"/>
              <a:t>заданих</a:t>
            </a:r>
            <a:r>
              <a:rPr lang="ru-RU" dirty="0"/>
              <a:t> </a:t>
            </a:r>
            <a:r>
              <a:rPr lang="ru-RU" dirty="0" err="1"/>
              <a:t>концентраціях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глисти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перших 24 год як в </a:t>
            </a:r>
            <a:r>
              <a:rPr lang="ru-RU" dirty="0" err="1"/>
              <a:t>екстракту</a:t>
            </a:r>
            <a:r>
              <a:rPr lang="ru-RU" dirty="0"/>
              <a:t> бутанолу, так і в </a:t>
            </a:r>
            <a:r>
              <a:rPr lang="ru-RU" dirty="0" err="1"/>
              <a:t>контрольній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бутанолу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567" y="386104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Висновок</a:t>
            </a:r>
            <a:endParaRPr lang="ru-RU" b="1" dirty="0"/>
          </a:p>
          <a:p>
            <a:r>
              <a:rPr lang="ru-RU" dirty="0" err="1"/>
              <a:t>Виявлено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субфракція</a:t>
            </a:r>
            <a:r>
              <a:rPr lang="ru-RU" dirty="0"/>
              <a:t> </a:t>
            </a:r>
            <a:r>
              <a:rPr lang="ru-RU" dirty="0" err="1"/>
              <a:t>етилацетатного</a:t>
            </a:r>
            <a:r>
              <a:rPr lang="ru-RU" dirty="0"/>
              <a:t> </a:t>
            </a:r>
            <a:r>
              <a:rPr lang="ru-RU" dirty="0" err="1"/>
              <a:t>екстракту</a:t>
            </a:r>
            <a:r>
              <a:rPr lang="ru-RU" dirty="0"/>
              <a:t> метанолу з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en-GB" i="1" dirty="0"/>
              <a:t>Nigella </a:t>
            </a:r>
            <a:r>
              <a:rPr lang="en-GB" i="1" dirty="0" err="1"/>
              <a:t>sativa</a:t>
            </a:r>
            <a:r>
              <a:rPr lang="en-GB" i="1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потенційну</a:t>
            </a:r>
            <a:r>
              <a:rPr lang="ru-RU" dirty="0"/>
              <a:t> </a:t>
            </a:r>
            <a:r>
              <a:rPr lang="ru-RU" dirty="0" err="1"/>
              <a:t>антигельмінтну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en-GB" i="1" dirty="0" err="1"/>
              <a:t>Caenorhabditis</a:t>
            </a:r>
            <a:r>
              <a:rPr lang="en-GB" i="1" dirty="0"/>
              <a:t> </a:t>
            </a:r>
            <a:r>
              <a:rPr lang="en-GB" i="1" dirty="0" err="1"/>
              <a:t>elegans</a:t>
            </a:r>
            <a:r>
              <a:rPr lang="en-GB" dirty="0"/>
              <a:t>.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екстракцій</a:t>
            </a:r>
            <a:r>
              <a:rPr lang="ru-RU" dirty="0"/>
              <a:t> </a:t>
            </a:r>
            <a:r>
              <a:rPr lang="ru-RU" dirty="0" err="1"/>
              <a:t>субфракції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нам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в </a:t>
            </a:r>
            <a:r>
              <a:rPr lang="ru-RU" dirty="0" err="1"/>
              <a:t>насінні</a:t>
            </a:r>
            <a:r>
              <a:rPr lang="ru-RU" dirty="0"/>
              <a:t> </a:t>
            </a:r>
            <a:r>
              <a:rPr lang="en-GB" i="1" dirty="0"/>
              <a:t>Nigella </a:t>
            </a:r>
            <a:r>
              <a:rPr lang="en-GB" i="1" dirty="0" err="1"/>
              <a:t>sativa</a:t>
            </a:r>
            <a:r>
              <a:rPr lang="en-GB" i="1" dirty="0"/>
              <a:t> </a:t>
            </a:r>
            <a:r>
              <a:rPr lang="ru-RU" dirty="0"/>
              <a:t>в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2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77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err="1"/>
              <a:t>Антимікробна</a:t>
            </a:r>
            <a:r>
              <a:rPr lang="ru-RU" sz="2800" dirty="0"/>
              <a:t> </a:t>
            </a:r>
            <a:r>
              <a:rPr lang="ru-RU" sz="2800" dirty="0" err="1"/>
              <a:t>активність</a:t>
            </a:r>
            <a:r>
              <a:rPr lang="ru-RU" sz="2800" dirty="0"/>
              <a:t> </a:t>
            </a:r>
            <a:r>
              <a:rPr lang="ru-RU" sz="2800" dirty="0" err="1"/>
              <a:t>екстрактів</a:t>
            </a:r>
            <a:r>
              <a:rPr lang="ru-RU" sz="2800" dirty="0"/>
              <a:t> </a:t>
            </a:r>
            <a:r>
              <a:rPr lang="ru-RU" sz="2800" dirty="0" err="1"/>
              <a:t>насіння</a:t>
            </a:r>
            <a:r>
              <a:rPr lang="ru-RU" sz="2800" dirty="0"/>
              <a:t> </a:t>
            </a:r>
            <a:r>
              <a:rPr lang="en-GB" sz="2800" i="1" dirty="0"/>
              <a:t>Nigella </a:t>
            </a:r>
            <a:r>
              <a:rPr lang="en-GB" sz="2800" i="1" dirty="0" err="1"/>
              <a:t>sativa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775" y="926361"/>
            <a:ext cx="8951358" cy="1638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1700" i="1" dirty="0"/>
              <a:t>Nigella </a:t>
            </a:r>
            <a:r>
              <a:rPr lang="en-GB" sz="1700" i="1" dirty="0" err="1"/>
              <a:t>sativa</a:t>
            </a:r>
            <a:r>
              <a:rPr lang="en-GB" sz="1700" i="1" dirty="0"/>
              <a:t> </a:t>
            </a:r>
            <a:r>
              <a:rPr lang="en-GB" sz="1700" dirty="0"/>
              <a:t>(</a:t>
            </a:r>
            <a:r>
              <a:rPr lang="ru-RU" sz="1700" dirty="0"/>
              <a:t>родина </a:t>
            </a:r>
            <a:r>
              <a:rPr lang="en-GB" sz="1700" dirty="0" err="1"/>
              <a:t>Ranunculaceae</a:t>
            </a:r>
            <a:r>
              <a:rPr lang="en-GB" sz="1700" dirty="0"/>
              <a:t>), </a:t>
            </a:r>
            <a:r>
              <a:rPr lang="ru-RU" sz="1700" dirty="0" err="1"/>
              <a:t>відома</a:t>
            </a:r>
            <a:r>
              <a:rPr lang="ru-RU" sz="1700" dirty="0"/>
              <a:t> як </a:t>
            </a:r>
            <a:r>
              <a:rPr lang="ru-RU" sz="1700" dirty="0" err="1"/>
              <a:t>чорний</a:t>
            </a:r>
            <a:r>
              <a:rPr lang="ru-RU" sz="1700" dirty="0"/>
              <a:t> </a:t>
            </a:r>
            <a:r>
              <a:rPr lang="ru-RU" sz="1700" dirty="0" err="1"/>
              <a:t>кмин</a:t>
            </a:r>
            <a:r>
              <a:rPr lang="ru-RU" sz="1700" dirty="0"/>
              <a:t>, </a:t>
            </a:r>
            <a:r>
              <a:rPr lang="ru-RU" sz="1700" dirty="0" err="1"/>
              <a:t>використовується</a:t>
            </a:r>
            <a:r>
              <a:rPr lang="ru-RU" sz="1700" dirty="0"/>
              <a:t> в </a:t>
            </a:r>
            <a:r>
              <a:rPr lang="ru-RU" sz="1700" dirty="0" err="1"/>
              <a:t>традиційній</a:t>
            </a:r>
            <a:r>
              <a:rPr lang="ru-RU" sz="1700" dirty="0"/>
              <a:t> </a:t>
            </a:r>
            <a:r>
              <a:rPr lang="ru-RU" sz="1700" dirty="0" err="1"/>
              <a:t>медицині</a:t>
            </a:r>
            <a:r>
              <a:rPr lang="ru-RU" sz="1700" dirty="0"/>
              <a:t> для </a:t>
            </a:r>
            <a:r>
              <a:rPr lang="ru-RU" sz="1700" dirty="0" err="1"/>
              <a:t>лікування</a:t>
            </a:r>
            <a:r>
              <a:rPr lang="ru-RU" sz="1700" dirty="0"/>
              <a:t> </a:t>
            </a:r>
            <a:r>
              <a:rPr lang="ru-RU" sz="1700" dirty="0" err="1"/>
              <a:t>бактеріальних</a:t>
            </a:r>
            <a:r>
              <a:rPr lang="ru-RU" sz="1700" dirty="0"/>
              <a:t> </a:t>
            </a:r>
            <a:r>
              <a:rPr lang="ru-RU" sz="1700" dirty="0" err="1"/>
              <a:t>захворювань</a:t>
            </a:r>
            <a:r>
              <a:rPr lang="ru-RU" sz="1700" dirty="0"/>
              <a:t>. </a:t>
            </a:r>
            <a:r>
              <a:rPr lang="ru-RU" sz="1700" dirty="0" err="1"/>
              <a:t>Рослинний</a:t>
            </a:r>
            <a:r>
              <a:rPr lang="ru-RU" sz="1700" dirty="0"/>
              <a:t> </a:t>
            </a:r>
            <a:r>
              <a:rPr lang="ru-RU" sz="1700" dirty="0" err="1"/>
              <a:t>матеріал</a:t>
            </a:r>
            <a:r>
              <a:rPr lang="ru-RU" sz="1700" dirty="0"/>
              <a:t> </a:t>
            </a:r>
            <a:r>
              <a:rPr lang="ru-RU" sz="1700" dirty="0" err="1"/>
              <a:t>мацерували</a:t>
            </a:r>
            <a:r>
              <a:rPr lang="ru-RU" sz="1700" dirty="0"/>
              <a:t> </a:t>
            </a:r>
            <a:r>
              <a:rPr lang="ru-RU" sz="1700" dirty="0" err="1" smtClean="0"/>
              <a:t>етилацетатом</a:t>
            </a:r>
            <a:r>
              <a:rPr lang="ru-RU" sz="1700" dirty="0" smtClean="0"/>
              <a:t> </a:t>
            </a:r>
            <a:r>
              <a:rPr lang="ru-RU" sz="1700" dirty="0"/>
              <a:t>та </a:t>
            </a:r>
            <a:r>
              <a:rPr lang="ru-RU" sz="1700" dirty="0" smtClean="0"/>
              <a:t>метанолом, </a:t>
            </a:r>
            <a:r>
              <a:rPr lang="ru-RU" sz="1700" dirty="0" err="1" smtClean="0"/>
              <a:t>відповідно</a:t>
            </a:r>
            <a:r>
              <a:rPr lang="ru-RU" sz="1700" dirty="0" smtClean="0"/>
              <a:t>. </a:t>
            </a:r>
            <a:r>
              <a:rPr lang="ru-RU" sz="1700" dirty="0" err="1"/>
              <a:t>Антимікробну</a:t>
            </a:r>
            <a:r>
              <a:rPr lang="ru-RU" sz="1700" dirty="0"/>
              <a:t> </a:t>
            </a:r>
            <a:r>
              <a:rPr lang="ru-RU" sz="1700" dirty="0" err="1"/>
              <a:t>активність</a:t>
            </a:r>
            <a:r>
              <a:rPr lang="ru-RU" sz="1700" dirty="0"/>
              <a:t> </a:t>
            </a:r>
            <a:r>
              <a:rPr lang="ru-RU" sz="1700" dirty="0" err="1"/>
              <a:t>рослинних</a:t>
            </a:r>
            <a:r>
              <a:rPr lang="ru-RU" sz="1700" dirty="0"/>
              <a:t> </a:t>
            </a:r>
            <a:r>
              <a:rPr lang="ru-RU" sz="1700" dirty="0" err="1"/>
              <a:t>екстрактів</a:t>
            </a:r>
            <a:r>
              <a:rPr lang="ru-RU" sz="1700" dirty="0"/>
              <a:t> </a:t>
            </a:r>
            <a:r>
              <a:rPr lang="ru-RU" sz="1700" dirty="0" err="1"/>
              <a:t>досліджували</a:t>
            </a:r>
            <a:r>
              <a:rPr lang="ru-RU" sz="1700" dirty="0"/>
              <a:t> </a:t>
            </a:r>
            <a:r>
              <a:rPr lang="ru-RU" sz="1700" dirty="0" err="1"/>
              <a:t>проти</a:t>
            </a:r>
            <a:r>
              <a:rPr lang="ru-RU" sz="1700" dirty="0"/>
              <a:t> 20 </a:t>
            </a:r>
            <a:r>
              <a:rPr lang="ru-RU" sz="1700" dirty="0" err="1"/>
              <a:t>клінічних</a:t>
            </a:r>
            <a:r>
              <a:rPr lang="ru-RU" sz="1700" dirty="0"/>
              <a:t> </a:t>
            </a:r>
            <a:r>
              <a:rPr lang="ru-RU" sz="1700" dirty="0" err="1"/>
              <a:t>дріжджів</a:t>
            </a:r>
            <a:r>
              <a:rPr lang="ru-RU" sz="1700" dirty="0"/>
              <a:t>, 18 </a:t>
            </a:r>
            <a:r>
              <a:rPr lang="ru-RU" sz="1700" dirty="0" err="1"/>
              <a:t>клінічних</a:t>
            </a:r>
            <a:r>
              <a:rPr lang="ru-RU" sz="1700" dirty="0"/>
              <a:t> </a:t>
            </a:r>
            <a:r>
              <a:rPr lang="ru-RU" sz="1700" dirty="0" err="1"/>
              <a:t>ізолятів</a:t>
            </a:r>
            <a:r>
              <a:rPr lang="ru-RU" sz="1700" dirty="0"/>
              <a:t> </a:t>
            </a:r>
            <a:r>
              <a:rPr lang="ru-RU" sz="1700" dirty="0" err="1"/>
              <a:t>бактерій</a:t>
            </a:r>
            <a:r>
              <a:rPr lang="ru-RU" sz="1700" dirty="0"/>
              <a:t>, 8 </a:t>
            </a:r>
            <a:r>
              <a:rPr lang="ru-RU" sz="1700" dirty="0" err="1"/>
              <a:t>бактерій</a:t>
            </a:r>
            <a:r>
              <a:rPr lang="ru-RU" sz="1700" dirty="0"/>
              <a:t> та 3 </a:t>
            </a:r>
            <a:r>
              <a:rPr lang="ru-RU" sz="1700" dirty="0" err="1"/>
              <a:t>стандартних</a:t>
            </a:r>
            <a:r>
              <a:rPr lang="ru-RU" sz="1700" dirty="0"/>
              <a:t> </a:t>
            </a:r>
            <a:r>
              <a:rPr lang="ru-RU" sz="1700" dirty="0" err="1" smtClean="0"/>
              <a:t>штамів</a:t>
            </a:r>
            <a:r>
              <a:rPr lang="ru-RU" sz="1700" dirty="0" smtClean="0"/>
              <a:t> </a:t>
            </a:r>
            <a:r>
              <a:rPr lang="ru-RU" sz="1700" dirty="0" err="1"/>
              <a:t>дріжджів</a:t>
            </a:r>
            <a:r>
              <a:rPr lang="ru-RU" sz="1700" dirty="0"/>
              <a:t> за </a:t>
            </a:r>
            <a:r>
              <a:rPr lang="ru-RU" sz="1700" dirty="0" err="1"/>
              <a:t>допомогою</a:t>
            </a:r>
            <a:r>
              <a:rPr lang="ru-RU" sz="1700" dirty="0"/>
              <a:t> </a:t>
            </a:r>
            <a:r>
              <a:rPr lang="ru-RU" sz="1700" dirty="0" err="1"/>
              <a:t>аналізу</a:t>
            </a:r>
            <a:r>
              <a:rPr lang="ru-RU" sz="1700" dirty="0"/>
              <a:t> </a:t>
            </a:r>
            <a:r>
              <a:rPr lang="ru-RU" sz="1700" dirty="0" smtClean="0"/>
              <a:t>на </a:t>
            </a:r>
            <a:r>
              <a:rPr lang="ru-RU" sz="1700" dirty="0" err="1"/>
              <a:t>мікророзрідження</a:t>
            </a:r>
            <a:r>
              <a:rPr lang="ru-RU" sz="1700" dirty="0"/>
              <a:t> </a:t>
            </a:r>
            <a:r>
              <a:rPr lang="ru-RU" sz="1700" dirty="0" smtClean="0"/>
              <a:t>в </a:t>
            </a:r>
            <a:r>
              <a:rPr lang="ru-RU" sz="1700" dirty="0" err="1" smtClean="0"/>
              <a:t>бульйоні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161970" y="2564905"/>
            <a:ext cx="3257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Екстракт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етилацетату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виявляв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інгібуючу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активність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щодо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В.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cereus,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стандартних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штамів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aureus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клінічного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ізоляту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aureus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різних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концентраціях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Екстракти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метанолу та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етилацетат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не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виявляють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інгібуючої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активності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проти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грамнегативних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бактерій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та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дріжджових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ізолятів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88" y="2611663"/>
            <a:ext cx="5387829" cy="2461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775" y="5301208"/>
            <a:ext cx="879614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Однак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екстракти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цієї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рослини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з метанолом та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етилацетатом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виявились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однаково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активними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щодо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бактерій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,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що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грампозитивні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. На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основі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отриманих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результатів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цього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дослідження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можна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зробити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висновок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,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що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метанол та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етилацетатні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екстракти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en-GB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N. </a:t>
            </a:r>
            <a:r>
              <a:rPr lang="en-GB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sativa</a:t>
            </a:r>
            <a:r>
              <a:rPr lang="en-GB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мають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більш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широкий спектр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антимікробної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активності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проти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ряду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грампозитивних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бактерій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.</a:t>
            </a:r>
          </a:p>
          <a:p>
            <a:pPr algn="just"/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7961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640" y="2780928"/>
            <a:ext cx="8134672" cy="1470025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OF NEW EFFECTIVE ANALGESIC  AND ANTI-INFLAMMATORY DRUGS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0372" y="4725144"/>
            <a:ext cx="3947940" cy="1512168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en-GB" sz="2400" b="1" dirty="0">
                <a:solidFill>
                  <a:srgbClr val="0000FF"/>
                </a:solidFill>
              </a:rPr>
              <a:t>Candidate of Pharmaceutical </a:t>
            </a:r>
            <a:r>
              <a:rPr lang="en-GB" sz="2400" b="1" dirty="0" smtClean="0">
                <a:solidFill>
                  <a:srgbClr val="0000FF"/>
                </a:solidFill>
              </a:rPr>
              <a:t>Sciences, </a:t>
            </a:r>
            <a:r>
              <a:rPr lang="en-US" sz="2400" b="1" dirty="0" smtClean="0">
                <a:solidFill>
                  <a:srgbClr val="0000FF"/>
                </a:solidFill>
              </a:rPr>
              <a:t>Associate </a:t>
            </a:r>
            <a:r>
              <a:rPr lang="en-US" sz="2400" b="1" dirty="0">
                <a:solidFill>
                  <a:srgbClr val="0000FF"/>
                </a:solidFill>
              </a:rPr>
              <a:t>Professor,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Olga </a:t>
            </a:r>
            <a:r>
              <a:rPr lang="en-US" sz="36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Levashova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925" y="620688"/>
            <a:ext cx="660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ru-RU" sz="2400" b="1" dirty="0">
                <a:solidFill>
                  <a:srgbClr val="0000FF"/>
                </a:solidFill>
              </a:rPr>
              <a:t>KHARKOV NATIONAL MEDICAL UNIVERSITY</a:t>
            </a:r>
            <a:endParaRPr lang="ru-RU" altLang="ru-RU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en-US" altLang="ru-RU" sz="2400" b="1" dirty="0">
                <a:solidFill>
                  <a:srgbClr val="0000FF"/>
                </a:solidFill>
              </a:rPr>
              <a:t>Medical and bioorganic chemistry </a:t>
            </a:r>
            <a:r>
              <a:rPr lang="en-US" altLang="ru-RU" sz="2400" b="1" dirty="0" smtClean="0">
                <a:solidFill>
                  <a:srgbClr val="0000FF"/>
                </a:solidFill>
              </a:rPr>
              <a:t>department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950" y="260648"/>
            <a:ext cx="1780762" cy="16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2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6913562" cy="12969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latin typeface="Times New Roman" pitchFamily="18" charset="0"/>
              </a:rPr>
              <a:t>MINISTRY OF HEALTH OF UKRAINE</a:t>
            </a:r>
            <a:br>
              <a:rPr lang="en-US" sz="1400" b="1" dirty="0" smtClean="0">
                <a:latin typeface="Times New Roman" pitchFamily="18" charset="0"/>
              </a:rPr>
            </a:br>
            <a:r>
              <a:rPr lang="uk-UA" sz="1400" b="1" dirty="0" smtClean="0">
                <a:latin typeface="Times New Roman" pitchFamily="18" charset="0"/>
              </a:rPr>
              <a:t>KHARKIV NATIONAL MEDICAL UNIVERSITY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</a:rPr>
              <a:t>NATIONAL UNIVERSITY OF PHARMACY</a:t>
            </a:r>
            <a:r>
              <a:rPr lang="uk-UA" sz="1400" b="1" dirty="0" smtClean="0">
                <a:latin typeface="Times New Roman" pitchFamily="18" charset="0"/>
              </a:rPr>
              <a:t/>
            </a:r>
            <a:br>
              <a:rPr lang="uk-UA" sz="1400" b="1" dirty="0" smtClean="0">
                <a:latin typeface="Times New Roman" pitchFamily="18" charset="0"/>
              </a:rPr>
            </a:br>
            <a:r>
              <a:rPr lang="uk-UA" sz="1400" b="1" dirty="0" smtClean="0">
                <a:latin typeface="Times New Roman" pitchFamily="18" charset="0"/>
              </a:rPr>
              <a:t> 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STATE SCIENTIFIC INSTITUTION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INSTITUTE FOR SINGLE CRYSTALS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OF NATIONAL ACADEMY OF SCIENCES OF UKRAINE</a:t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 smtClean="0">
                <a:latin typeface="Times New Roman" pitchFamily="18" charset="0"/>
              </a:rPr>
              <a:t>(</a:t>
            </a:r>
            <a:r>
              <a:rPr lang="uk-UA" sz="1400" b="1" dirty="0" err="1" smtClean="0">
                <a:latin typeface="Times New Roman" pitchFamily="18" charset="0"/>
              </a:rPr>
              <a:t>Kharkiv</a:t>
            </a:r>
            <a:r>
              <a:rPr lang="uk-UA" sz="1400" b="1" dirty="0" smtClean="0">
                <a:latin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</a:rPr>
              <a:t>Ukraine</a:t>
            </a:r>
            <a:r>
              <a:rPr lang="uk-UA" sz="1400" b="1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24300" y="4149725"/>
            <a:ext cx="4565650" cy="175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1" smtClean="0">
                <a:latin typeface="Times New Roman" charset="0"/>
              </a:rPr>
              <a:t>Authors</a:t>
            </a:r>
            <a:r>
              <a:rPr lang="uk-UA" sz="1400" b="1" smtClean="0">
                <a:latin typeface="Times New Roman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400" b="1" u="sng" smtClean="0">
                <a:solidFill>
                  <a:srgbClr val="3333CC"/>
                </a:solidFill>
                <a:latin typeface="Times New Roman" charset="0"/>
              </a:rPr>
              <a:t>Tishakova Tetyana Stanislavivna,</a:t>
            </a:r>
            <a:r>
              <a:rPr lang="uk-UA" sz="1400" smtClean="0">
                <a:solidFill>
                  <a:srgbClr val="3333CC"/>
                </a:solidFill>
                <a:latin typeface="Times New Roman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400" smtClean="0">
                <a:latin typeface="Times New Roman" charset="0"/>
              </a:rPr>
              <a:t>PhD, associate professor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400" b="1" smtClean="0">
                <a:solidFill>
                  <a:srgbClr val="333399"/>
                </a:solidFill>
                <a:latin typeface="Times New Roman" charset="0"/>
              </a:rPr>
              <a:t>Butko Yaroslava Oleksandrivna</a:t>
            </a:r>
            <a:r>
              <a:rPr lang="uk-UA" sz="1400" smtClean="0">
                <a:solidFill>
                  <a:srgbClr val="333399"/>
                </a:solidFill>
                <a:latin typeface="Times New Roman" charset="0"/>
              </a:rPr>
              <a:t>,</a:t>
            </a:r>
            <a:r>
              <a:rPr lang="uk-UA" sz="1400" smtClean="0">
                <a:latin typeface="Times New Roman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400" smtClean="0">
                <a:latin typeface="Times New Roman" charset="0"/>
              </a:rPr>
              <a:t>Doctor of Pharmacy, professor              </a:t>
            </a:r>
            <a:r>
              <a:rPr lang="uk-UA" sz="1400" smtClean="0">
                <a:solidFill>
                  <a:srgbClr val="333399"/>
                </a:solidFill>
                <a:latin typeface="Times New Roman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400" b="1" smtClean="0">
                <a:solidFill>
                  <a:srgbClr val="333399"/>
                </a:solidFill>
                <a:latin typeface="Times New Roman" charset="0"/>
              </a:rPr>
              <a:t>Lyapunov Mykola Oleksandrovich,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400" smtClean="0">
                <a:latin typeface="Times New Roman" charset="0"/>
              </a:rPr>
              <a:t>Doctor of Pharmacy, professor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00" smtClean="0"/>
              <a:t> 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900" smtClean="0"/>
              <a:t>         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7338" y="2351088"/>
            <a:ext cx="8059737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400" b="1">
                <a:solidFill>
                  <a:srgbClr val="000066"/>
                </a:solidFill>
                <a:latin typeface="Times New Roman" charset="0"/>
                <a:ea typeface="ＭＳ Ｐゴシック" charset="0"/>
                <a:cs typeface="Times New Roman" charset="0"/>
              </a:rPr>
              <a:t>DEVELOPMENT OF SAFE DERMATOLOGIC PREPARATION</a:t>
            </a:r>
            <a:r>
              <a:rPr lang="en-US" sz="2400" b="1">
                <a:solidFill>
                  <a:srgbClr val="000066"/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uk-UA" sz="2400" b="1">
                <a:solidFill>
                  <a:srgbClr val="000066"/>
                </a:solidFill>
                <a:latin typeface="Times New Roman" charset="0"/>
                <a:ea typeface="ＭＳ Ｐゴシック" charset="0"/>
                <a:cs typeface="Times New Roman" charset="0"/>
              </a:rPr>
              <a:t> WITH ACCOUNT OF NATURAL CONSTITUENTS OF SKIN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>
              <a:solidFill>
                <a:srgbClr val="000066"/>
              </a:solidFill>
              <a:latin typeface="Arial" charset="0"/>
              <a:ea typeface="ＭＳ Ｐゴシック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                          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7" name="AutoShape 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3684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6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G-20190804-WA0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G-20190804-WA00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G-20190804-WA001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IMG-20190804-WA001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IMG-20190804-WA001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IMG-20190804-WA0012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Picture 13" descr="C:\Users\место7\Downloads\IMG-20190804-WA001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0" y="280918"/>
            <a:ext cx="9143999" cy="61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7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G-20191004-WA00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G-20191004-WA000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место7\Downloads\IMG_20190805_103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035"/>
            <a:ext cx="9577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3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место7\Downloads\IMG-20191004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792"/>
            <a:ext cx="880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5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сто7\Downloads\IMG-20191004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" y="404664"/>
            <a:ext cx="914799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16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сто7\Downloads\IMG_20191023_143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560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9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сто7\Downloads\IMG_20191024_201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30019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есто7\Downloads\IMG_20191023_143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3140968"/>
            <a:ext cx="426591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есто7\Downloads\IMG_20191023_14383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75252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4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6002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57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есто7\Downloads\IMG-20190730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2439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9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сто7\Downloads\IMG-20191004-WA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565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сто7\Downloads\IMG-20191004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6521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9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сто7\Downloads\IMG-2019071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3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28181"/>
            <a:ext cx="8363272" cy="248113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Були виготовлені двокомпонентні плівки з </a:t>
            </a:r>
            <a:r>
              <a:rPr lang="uk-UA" dirty="0" err="1"/>
              <a:t>нановолокна</a:t>
            </a:r>
            <a:r>
              <a:rPr lang="uk-UA" dirty="0"/>
              <a:t> як універсальний підхід до адаптації реології та надання наділених функціональних можливостей </a:t>
            </a:r>
            <a:r>
              <a:rPr lang="uk-UA" dirty="0" err="1"/>
              <a:t>біоматеріалам</a:t>
            </a:r>
            <a:r>
              <a:rPr lang="uk-UA" dirty="0"/>
              <a:t>. Неткані пов'язки для рани виготовляються з природних джерел нанотехнологічним методом для швидкого відновлення ран особливо хворих на діабет. </a:t>
            </a:r>
            <a:r>
              <a:rPr lang="uk-UA" dirty="0" smtClean="0"/>
              <a:t> Для </a:t>
            </a:r>
            <a:r>
              <a:rPr lang="uk-UA" dirty="0"/>
              <a:t>таких цілей використовуються жовтий </a:t>
            </a:r>
            <a:r>
              <a:rPr lang="uk-UA" dirty="0" err="1"/>
              <a:t>тирличок</a:t>
            </a:r>
            <a:r>
              <a:rPr lang="uk-UA" dirty="0"/>
              <a:t> (</a:t>
            </a:r>
            <a:r>
              <a:rPr lang="uk-UA" i="1" dirty="0"/>
              <a:t>H. </a:t>
            </a:r>
            <a:r>
              <a:rPr lang="uk-UA" i="1" dirty="0" err="1"/>
              <a:t>perforatum</a:t>
            </a:r>
            <a:r>
              <a:rPr lang="uk-UA" i="1" dirty="0"/>
              <a:t> L.</a:t>
            </a:r>
            <a:r>
              <a:rPr lang="uk-UA" dirty="0"/>
              <a:t>) і календула (</a:t>
            </a:r>
            <a:r>
              <a:rPr lang="uk-UA" i="1" dirty="0" err="1"/>
              <a:t>Calendula</a:t>
            </a:r>
            <a:r>
              <a:rPr lang="uk-UA" i="1" dirty="0"/>
              <a:t> </a:t>
            </a:r>
            <a:r>
              <a:rPr lang="uk-UA" i="1" dirty="0" err="1"/>
              <a:t>officinalis</a:t>
            </a:r>
            <a:r>
              <a:rPr lang="uk-UA" dirty="0"/>
              <a:t>), оскільки вони мають дуже сильну протизапальну та </a:t>
            </a:r>
            <a:r>
              <a:rPr lang="uk-UA" dirty="0" err="1"/>
              <a:t>ранозагоювальну</a:t>
            </a:r>
            <a:r>
              <a:rPr lang="uk-UA" dirty="0"/>
              <a:t> дію на роздратовану, травмовану та опікову шкіру. Вони є антиоксидантом на шкірі і перешкоджають переродженню клітин, внаслідок цього вони знаходять застосування в діабетичних засобах для загоєння ран. </a:t>
            </a:r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400" dirty="0"/>
              <a:t>Виготовлення нетканих </a:t>
            </a:r>
            <a:r>
              <a:rPr lang="uk-UA" sz="2400" dirty="0" err="1" smtClean="0"/>
              <a:t>біокомпозитів</a:t>
            </a:r>
            <a:r>
              <a:rPr lang="uk-UA" sz="2400" dirty="0" smtClean="0"/>
              <a:t> </a:t>
            </a:r>
            <a:r>
              <a:rPr lang="uk-UA" sz="2400" dirty="0"/>
              <a:t>з </a:t>
            </a:r>
            <a:r>
              <a:rPr lang="uk-UA" sz="2400" dirty="0" err="1"/>
              <a:t>ранозагоювальними</a:t>
            </a:r>
            <a:r>
              <a:rPr lang="uk-UA" sz="2400" dirty="0"/>
              <a:t> властивостями </a:t>
            </a:r>
            <a:r>
              <a:rPr lang="uk-UA" sz="2400" dirty="0" smtClean="0"/>
              <a:t>за методом </a:t>
            </a:r>
            <a:r>
              <a:rPr lang="uk-UA" sz="2400" dirty="0" err="1"/>
              <a:t>електроспінінгу</a:t>
            </a:r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5641"/>
            <a:ext cx="60769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0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антибактеріальної</a:t>
            </a:r>
            <a:r>
              <a:rPr lang="ru-RU" sz="2400" dirty="0"/>
              <a:t> </a:t>
            </a:r>
            <a:r>
              <a:rPr lang="ru-RU" sz="2400" dirty="0" err="1"/>
              <a:t>активності</a:t>
            </a:r>
            <a:r>
              <a:rPr lang="ru-RU" sz="2400" dirty="0"/>
              <a:t> </a:t>
            </a:r>
            <a:r>
              <a:rPr lang="ru-RU" sz="2400" dirty="0" err="1"/>
              <a:t>екстрактів</a:t>
            </a:r>
            <a:r>
              <a:rPr lang="ru-RU" sz="2400" dirty="0"/>
              <a:t>, </a:t>
            </a:r>
            <a:r>
              <a:rPr lang="ru-RU" sz="2400" dirty="0" err="1"/>
              <a:t>отриманих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рослини</a:t>
            </a:r>
            <a:r>
              <a:rPr lang="ru-RU" sz="2400" dirty="0"/>
              <a:t> </a:t>
            </a:r>
            <a:r>
              <a:rPr lang="en-GB" sz="2400" dirty="0" err="1"/>
              <a:t>Hypericum</a:t>
            </a:r>
            <a:r>
              <a:rPr lang="en-GB" sz="2400" dirty="0"/>
              <a:t> </a:t>
            </a:r>
            <a:r>
              <a:rPr lang="en-GB" sz="2400" dirty="0" err="1"/>
              <a:t>perforatum</a:t>
            </a:r>
            <a:r>
              <a:rPr lang="en-GB" sz="2400" dirty="0"/>
              <a:t> (</a:t>
            </a:r>
            <a:r>
              <a:rPr lang="ru-RU" sz="2400" dirty="0" err="1"/>
              <a:t>звіробій</a:t>
            </a:r>
            <a:r>
              <a:rPr lang="ru-RU" sz="2400" dirty="0"/>
              <a:t>)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грампозитивних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7"/>
            <a:ext cx="8784976" cy="3384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i="1" dirty="0"/>
              <a:t>H. </a:t>
            </a:r>
            <a:r>
              <a:rPr lang="en-GB" i="1" dirty="0" err="1"/>
              <a:t>perforatum</a:t>
            </a:r>
            <a:r>
              <a:rPr lang="en-GB" i="1" dirty="0"/>
              <a:t> </a:t>
            </a:r>
            <a:r>
              <a:rPr lang="ru-RU" dirty="0" err="1"/>
              <a:t>досліджували</a:t>
            </a:r>
            <a:r>
              <a:rPr lang="ru-RU" dirty="0"/>
              <a:t> на предмет </a:t>
            </a:r>
            <a:r>
              <a:rPr lang="ru-RU" dirty="0" err="1"/>
              <a:t>антибактеріальної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біоактивних</a:t>
            </a:r>
            <a:r>
              <a:rPr lang="ru-RU" dirty="0"/>
              <a:t> </a:t>
            </a:r>
            <a:r>
              <a:rPr lang="ru-RU" dirty="0" err="1"/>
              <a:t>фітоконституентів</a:t>
            </a:r>
            <a:r>
              <a:rPr lang="ru-RU" dirty="0"/>
              <a:t>. </a:t>
            </a:r>
            <a:r>
              <a:rPr lang="ru-RU" dirty="0" err="1"/>
              <a:t>Екстракт</a:t>
            </a:r>
            <a:r>
              <a:rPr lang="ru-RU" dirty="0"/>
              <a:t> метанолу </a:t>
            </a:r>
            <a:r>
              <a:rPr lang="ru-RU" dirty="0" err="1"/>
              <a:t>виявляв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антибактеріальну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, особливо для </a:t>
            </a:r>
            <a:r>
              <a:rPr lang="ru-RU" dirty="0" err="1"/>
              <a:t>грампозитивних</a:t>
            </a:r>
            <a:r>
              <a:rPr lang="ru-RU" dirty="0"/>
              <a:t> </a:t>
            </a:r>
            <a:r>
              <a:rPr lang="ru-RU" dirty="0" err="1"/>
              <a:t>штамів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. </a:t>
            </a:r>
            <a:r>
              <a:rPr lang="ru-RU" dirty="0" err="1"/>
              <a:t>Екстракт</a:t>
            </a:r>
            <a:r>
              <a:rPr lang="ru-RU" dirty="0"/>
              <a:t> метанолу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біоактивні</a:t>
            </a:r>
            <a:r>
              <a:rPr lang="ru-RU" dirty="0"/>
              <a:t> </a:t>
            </a:r>
            <a:r>
              <a:rPr lang="ru-RU" dirty="0" err="1"/>
              <a:t>фітоконституенти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алкалоїди</a:t>
            </a:r>
            <a:r>
              <a:rPr lang="ru-RU" dirty="0"/>
              <a:t>, </a:t>
            </a:r>
            <a:r>
              <a:rPr lang="ru-RU" dirty="0" err="1"/>
              <a:t>дубильні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феноліки</a:t>
            </a:r>
            <a:r>
              <a:rPr lang="ru-RU" dirty="0"/>
              <a:t> та флавоноїди у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концентраціях</a:t>
            </a:r>
            <a:r>
              <a:rPr lang="ru-RU" dirty="0"/>
              <a:t>. </a:t>
            </a:r>
            <a:r>
              <a:rPr lang="ru-RU" dirty="0" err="1"/>
              <a:t>Антибактеріальна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екстрактів</a:t>
            </a:r>
            <a:r>
              <a:rPr lang="ru-RU" dirty="0"/>
              <a:t> </a:t>
            </a:r>
            <a:r>
              <a:rPr lang="ru-RU" dirty="0" err="1"/>
              <a:t>спостерігалася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99 </a:t>
            </a:r>
            <a:r>
              <a:rPr lang="ru-RU" dirty="0" err="1"/>
              <a:t>ізолятів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smtClean="0"/>
              <a:t>(14 </a:t>
            </a:r>
            <a:r>
              <a:rPr lang="ru-RU" dirty="0" err="1"/>
              <a:t>Резистентність</a:t>
            </a:r>
            <a:r>
              <a:rPr lang="ru-RU" dirty="0"/>
              <a:t> до </a:t>
            </a:r>
            <a:r>
              <a:rPr lang="ru-RU" dirty="0" err="1"/>
              <a:t>метициліну</a:t>
            </a:r>
            <a:r>
              <a:rPr lang="ru-RU" dirty="0"/>
              <a:t> </a:t>
            </a:r>
            <a:r>
              <a:rPr lang="en-GB" dirty="0"/>
              <a:t>Staphylococcus </a:t>
            </a:r>
            <a:r>
              <a:rPr lang="en-GB" dirty="0" err="1"/>
              <a:t>aureus</a:t>
            </a:r>
            <a:r>
              <a:rPr lang="en-GB" dirty="0"/>
              <a:t> (MRSA), 27 </a:t>
            </a:r>
            <a:r>
              <a:rPr lang="ru-RU" dirty="0"/>
              <a:t>до </a:t>
            </a:r>
            <a:r>
              <a:rPr lang="ru-RU" dirty="0" err="1"/>
              <a:t>метициліну</a:t>
            </a:r>
            <a:r>
              <a:rPr lang="ru-RU" dirty="0"/>
              <a:t>, </a:t>
            </a:r>
            <a:r>
              <a:rPr lang="ru-RU" dirty="0" err="1"/>
              <a:t>сприйнятливого</a:t>
            </a:r>
            <a:r>
              <a:rPr lang="ru-RU" dirty="0"/>
              <a:t> до </a:t>
            </a:r>
            <a:r>
              <a:rPr lang="ru-RU" dirty="0" err="1"/>
              <a:t>стафілокока</a:t>
            </a:r>
            <a:r>
              <a:rPr lang="ru-RU" dirty="0"/>
              <a:t> (</a:t>
            </a:r>
            <a:r>
              <a:rPr lang="en-GB" dirty="0"/>
              <a:t>MSSA), 20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коагулази</a:t>
            </a:r>
            <a:r>
              <a:rPr lang="ru-RU" dirty="0"/>
              <a:t> </a:t>
            </a:r>
            <a:r>
              <a:rPr lang="ru-RU" dirty="0" err="1"/>
              <a:t>метицилінового</a:t>
            </a:r>
            <a:r>
              <a:rPr lang="ru-RU" dirty="0"/>
              <a:t> </a:t>
            </a:r>
            <a:r>
              <a:rPr lang="ru-RU" dirty="0" err="1"/>
              <a:t>стафілокока</a:t>
            </a:r>
            <a:r>
              <a:rPr lang="ru-RU" dirty="0"/>
              <a:t> (</a:t>
            </a:r>
            <a:r>
              <a:rPr lang="en-GB" dirty="0"/>
              <a:t>MR-</a:t>
            </a:r>
            <a:r>
              <a:rPr lang="en-GB" dirty="0" err="1"/>
              <a:t>CoNS</a:t>
            </a:r>
            <a:r>
              <a:rPr lang="en-GB" dirty="0"/>
              <a:t>), 5 </a:t>
            </a:r>
            <a:r>
              <a:rPr lang="ru-RU" dirty="0" err="1"/>
              <a:t>метицицину</a:t>
            </a:r>
            <a:r>
              <a:rPr lang="ru-RU" dirty="0"/>
              <a:t> </a:t>
            </a:r>
            <a:r>
              <a:rPr lang="ru-RU" dirty="0" err="1"/>
              <a:t>косегуцину</a:t>
            </a:r>
            <a:r>
              <a:rPr lang="ru-RU" dirty="0"/>
              <a:t> (</a:t>
            </a:r>
            <a:r>
              <a:rPr lang="ru-RU" dirty="0" err="1"/>
              <a:t>суспензію</a:t>
            </a:r>
            <a:r>
              <a:rPr lang="ru-RU" dirty="0"/>
              <a:t> </a:t>
            </a:r>
            <a:r>
              <a:rPr lang="ru-RU" dirty="0" err="1"/>
              <a:t>метицицину</a:t>
            </a:r>
            <a:r>
              <a:rPr lang="ru-RU" dirty="0"/>
              <a:t>) </a:t>
            </a:r>
            <a:r>
              <a:rPr lang="en-GB" dirty="0"/>
              <a:t>MS-</a:t>
            </a:r>
            <a:r>
              <a:rPr lang="en-GB" dirty="0" err="1"/>
              <a:t>CoNS</a:t>
            </a:r>
            <a:r>
              <a:rPr lang="en-GB" dirty="0"/>
              <a:t>), 4 Bacillus cereus, 4 Enterococcus </a:t>
            </a:r>
            <a:r>
              <a:rPr lang="en-GB" dirty="0" err="1"/>
              <a:t>faecium</a:t>
            </a:r>
            <a:r>
              <a:rPr lang="en-GB" dirty="0"/>
              <a:t>, 6 Enterococcus </a:t>
            </a:r>
            <a:r>
              <a:rPr lang="en-GB" dirty="0" err="1"/>
              <a:t>faecalis</a:t>
            </a:r>
            <a:r>
              <a:rPr lang="en-GB" dirty="0"/>
              <a:t>, 15 Enterococcus, 2 </a:t>
            </a:r>
            <a:r>
              <a:rPr lang="ru-RU" dirty="0" err="1"/>
              <a:t>ізолятів</a:t>
            </a:r>
            <a:r>
              <a:rPr lang="ru-RU" dirty="0"/>
              <a:t> </a:t>
            </a:r>
            <a:r>
              <a:rPr lang="ru-RU" dirty="0" err="1"/>
              <a:t>ентерококу</a:t>
            </a:r>
            <a:r>
              <a:rPr lang="ru-RU" dirty="0"/>
              <a:t> (</a:t>
            </a:r>
            <a:r>
              <a:rPr lang="en-GB" dirty="0"/>
              <a:t>VRE),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 smtClean="0"/>
              <a:t>ванкоміцину</a:t>
            </a:r>
            <a:r>
              <a:rPr lang="ru-RU" dirty="0" smtClean="0"/>
              <a:t>) </a:t>
            </a:r>
            <a:r>
              <a:rPr lang="ru-RU" dirty="0"/>
              <a:t>та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штами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en-GB" dirty="0"/>
              <a:t>MIC</a:t>
            </a:r>
            <a:r>
              <a:rPr lang="en-GB" baseline="-25000" dirty="0"/>
              <a:t>50</a:t>
            </a:r>
            <a:r>
              <a:rPr lang="en-GB" dirty="0"/>
              <a:t> </a:t>
            </a:r>
            <a:r>
              <a:rPr lang="ru-RU" dirty="0"/>
              <a:t>та </a:t>
            </a:r>
            <a:r>
              <a:rPr lang="en-GB" dirty="0"/>
              <a:t>MIC</a:t>
            </a:r>
            <a:r>
              <a:rPr lang="en-GB" baseline="-25000" dirty="0"/>
              <a:t>90</a:t>
            </a:r>
            <a:r>
              <a:rPr lang="en-GB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ізолятів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показані</a:t>
            </a:r>
            <a:r>
              <a:rPr lang="ru-RU" dirty="0"/>
              <a:t> на </a:t>
            </a:r>
            <a:r>
              <a:rPr lang="ru-RU" dirty="0" err="1" smtClean="0"/>
              <a:t>малюнку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797152"/>
            <a:ext cx="4777886" cy="19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антибактеріальної</a:t>
            </a:r>
            <a:r>
              <a:rPr lang="ru-RU" sz="2400" dirty="0"/>
              <a:t> </a:t>
            </a:r>
            <a:r>
              <a:rPr lang="ru-RU" sz="2400" dirty="0" err="1"/>
              <a:t>активності</a:t>
            </a:r>
            <a:r>
              <a:rPr lang="ru-RU" sz="2400" dirty="0"/>
              <a:t> </a:t>
            </a:r>
            <a:r>
              <a:rPr lang="ru-RU" sz="2400" dirty="0" err="1"/>
              <a:t>екстрактів</a:t>
            </a:r>
            <a:r>
              <a:rPr lang="ru-RU" sz="2400" dirty="0"/>
              <a:t>, </a:t>
            </a:r>
            <a:r>
              <a:rPr lang="ru-RU" sz="2400" dirty="0" err="1"/>
              <a:t>отриманих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рослини</a:t>
            </a:r>
            <a:r>
              <a:rPr lang="ru-RU" sz="2400" dirty="0"/>
              <a:t> </a:t>
            </a:r>
            <a:r>
              <a:rPr lang="en-GB" sz="2400" i="1" dirty="0" err="1"/>
              <a:t>Hypericum</a:t>
            </a:r>
            <a:r>
              <a:rPr lang="en-GB" sz="2400" i="1" dirty="0"/>
              <a:t> </a:t>
            </a:r>
            <a:r>
              <a:rPr lang="en-GB" sz="2400" i="1" dirty="0" err="1"/>
              <a:t>perforatum</a:t>
            </a:r>
            <a:r>
              <a:rPr lang="en-GB" sz="2400" i="1" dirty="0"/>
              <a:t> </a:t>
            </a:r>
            <a:r>
              <a:rPr lang="en-GB" sz="2400" dirty="0"/>
              <a:t>(</a:t>
            </a:r>
            <a:r>
              <a:rPr lang="ru-RU" sz="2400" dirty="0" err="1"/>
              <a:t>звіробій</a:t>
            </a:r>
            <a:r>
              <a:rPr lang="ru-RU" sz="2400" dirty="0"/>
              <a:t>)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грампозитивних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437112"/>
            <a:ext cx="8229600" cy="1944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ВИСНОВОК</a:t>
            </a:r>
          </a:p>
          <a:p>
            <a:pPr marL="0" indent="0">
              <a:buNone/>
            </a:pPr>
            <a:r>
              <a:rPr lang="ru-RU" i="1" dirty="0" err="1"/>
              <a:t>Кожен</a:t>
            </a:r>
            <a:r>
              <a:rPr lang="ru-RU" i="1" dirty="0"/>
              <a:t> </a:t>
            </a:r>
            <a:r>
              <a:rPr lang="ru-RU" i="1" dirty="0" err="1"/>
              <a:t>екстракт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різну</a:t>
            </a:r>
            <a:r>
              <a:rPr lang="ru-RU" i="1" dirty="0"/>
              <a:t> </a:t>
            </a:r>
            <a:r>
              <a:rPr lang="ru-RU" i="1" dirty="0" err="1"/>
              <a:t>полярність</a:t>
            </a:r>
            <a:r>
              <a:rPr lang="ru-RU" i="1" dirty="0"/>
              <a:t> сполук. </a:t>
            </a:r>
            <a:r>
              <a:rPr lang="ru-RU" i="1" dirty="0" err="1"/>
              <a:t>Екстракт</a:t>
            </a:r>
            <a:r>
              <a:rPr lang="ru-RU" i="1" dirty="0"/>
              <a:t> </a:t>
            </a:r>
            <a:r>
              <a:rPr lang="ru-RU" i="1" dirty="0" err="1"/>
              <a:t>гексану</a:t>
            </a:r>
            <a:r>
              <a:rPr lang="ru-RU" i="1" dirty="0"/>
              <a:t> </a:t>
            </a:r>
            <a:r>
              <a:rPr lang="ru-RU" i="1" dirty="0" err="1"/>
              <a:t>включає</a:t>
            </a:r>
            <a:r>
              <a:rPr lang="ru-RU" i="1" dirty="0"/>
              <a:t> </a:t>
            </a:r>
            <a:r>
              <a:rPr lang="ru-RU" i="1" dirty="0" err="1"/>
              <a:t>переважно</a:t>
            </a:r>
            <a:r>
              <a:rPr lang="ru-RU" i="1" dirty="0"/>
              <a:t> </a:t>
            </a:r>
            <a:r>
              <a:rPr lang="ru-RU" i="1" dirty="0" err="1"/>
              <a:t>неполярні</a:t>
            </a:r>
            <a:r>
              <a:rPr lang="ru-RU" i="1" dirty="0"/>
              <a:t> </a:t>
            </a:r>
            <a:r>
              <a:rPr lang="ru-RU" i="1" dirty="0" err="1"/>
              <a:t>сполуки</a:t>
            </a:r>
            <a:r>
              <a:rPr lang="ru-RU" i="1" dirty="0"/>
              <a:t>. </a:t>
            </a:r>
            <a:r>
              <a:rPr lang="ru-RU" i="1" dirty="0" err="1"/>
              <a:t>Етилацетатний</a:t>
            </a:r>
            <a:r>
              <a:rPr lang="ru-RU" i="1" dirty="0"/>
              <a:t> </a:t>
            </a:r>
            <a:r>
              <a:rPr lang="ru-RU" i="1" dirty="0" err="1"/>
              <a:t>екстракт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мати</a:t>
            </a:r>
            <a:r>
              <a:rPr lang="ru-RU" i="1" dirty="0"/>
              <a:t> </a:t>
            </a:r>
            <a:r>
              <a:rPr lang="ru-RU" i="1" dirty="0" err="1"/>
              <a:t>сполуки</a:t>
            </a:r>
            <a:r>
              <a:rPr lang="ru-RU" i="1" dirty="0"/>
              <a:t> </a:t>
            </a:r>
            <a:r>
              <a:rPr lang="ru-RU" i="1" dirty="0" err="1"/>
              <a:t>середньої</a:t>
            </a:r>
            <a:r>
              <a:rPr lang="ru-RU" i="1" dirty="0"/>
              <a:t> </a:t>
            </a:r>
            <a:r>
              <a:rPr lang="ru-RU" i="1" dirty="0" err="1"/>
              <a:t>полярності</a:t>
            </a:r>
            <a:r>
              <a:rPr lang="ru-RU" i="1" dirty="0"/>
              <a:t>, а </a:t>
            </a:r>
            <a:r>
              <a:rPr lang="ru-RU" i="1" dirty="0" err="1"/>
              <a:t>екстракт</a:t>
            </a:r>
            <a:r>
              <a:rPr lang="ru-RU" i="1" dirty="0"/>
              <a:t> метанолу </a:t>
            </a:r>
            <a:r>
              <a:rPr lang="ru-RU" i="1" dirty="0" err="1"/>
              <a:t>містить</a:t>
            </a:r>
            <a:r>
              <a:rPr lang="ru-RU" i="1" dirty="0"/>
              <a:t> </a:t>
            </a:r>
            <a:r>
              <a:rPr lang="ru-RU" i="1" dirty="0" err="1"/>
              <a:t>сполуки</a:t>
            </a:r>
            <a:r>
              <a:rPr lang="ru-RU" i="1" dirty="0"/>
              <a:t> з </a:t>
            </a:r>
            <a:r>
              <a:rPr lang="ru-RU" i="1" dirty="0" err="1"/>
              <a:t>високою</a:t>
            </a:r>
            <a:r>
              <a:rPr lang="ru-RU" i="1" dirty="0"/>
              <a:t> </a:t>
            </a:r>
            <a:r>
              <a:rPr lang="ru-RU" i="1" dirty="0" err="1"/>
              <a:t>полярністю</a:t>
            </a:r>
            <a:r>
              <a:rPr lang="ru-RU" i="1" dirty="0"/>
              <a:t>.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екстракти</a:t>
            </a:r>
            <a:r>
              <a:rPr lang="ru-RU" i="1" dirty="0"/>
              <a:t> проявляли </a:t>
            </a:r>
            <a:r>
              <a:rPr lang="ru-RU" i="1" dirty="0" err="1"/>
              <a:t>інгібіторну</a:t>
            </a:r>
            <a:r>
              <a:rPr lang="ru-RU" i="1" dirty="0"/>
              <a:t> </a:t>
            </a:r>
            <a:r>
              <a:rPr lang="ru-RU" i="1" dirty="0" err="1"/>
              <a:t>активність</a:t>
            </a:r>
            <a:r>
              <a:rPr lang="ru-RU" i="1" dirty="0"/>
              <a:t> як до </a:t>
            </a:r>
            <a:r>
              <a:rPr lang="ru-RU" i="1" dirty="0" err="1"/>
              <a:t>клінічних</a:t>
            </a:r>
            <a:r>
              <a:rPr lang="ru-RU" i="1" dirty="0"/>
              <a:t> </a:t>
            </a:r>
            <a:r>
              <a:rPr lang="ru-RU" i="1" dirty="0" err="1"/>
              <a:t>ізолятів</a:t>
            </a:r>
            <a:r>
              <a:rPr lang="ru-RU" i="1" dirty="0"/>
              <a:t>, так і до </a:t>
            </a:r>
            <a:r>
              <a:rPr lang="ru-RU" i="1" dirty="0" err="1"/>
              <a:t>стандартних</a:t>
            </a:r>
            <a:r>
              <a:rPr lang="ru-RU" i="1" dirty="0"/>
              <a:t> </a:t>
            </a:r>
            <a:r>
              <a:rPr lang="ru-RU" i="1" dirty="0" err="1"/>
              <a:t>штамів</a:t>
            </a:r>
            <a:r>
              <a:rPr lang="ru-RU" i="1" dirty="0"/>
              <a:t> у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концентраціях</a:t>
            </a:r>
            <a:r>
              <a:rPr lang="ru-RU" i="1" dirty="0"/>
              <a:t>. </a:t>
            </a:r>
            <a:r>
              <a:rPr lang="ru-RU" i="1" dirty="0" err="1"/>
              <a:t>Обидва</a:t>
            </a:r>
            <a:r>
              <a:rPr lang="ru-RU" i="1" dirty="0"/>
              <a:t> </a:t>
            </a:r>
            <a:r>
              <a:rPr lang="ru-RU" i="1" dirty="0" err="1"/>
              <a:t>екстракти</a:t>
            </a:r>
            <a:r>
              <a:rPr lang="ru-RU" i="1" dirty="0"/>
              <a:t> </a:t>
            </a:r>
            <a:r>
              <a:rPr lang="ru-RU" i="1" dirty="0" err="1"/>
              <a:t>гексану</a:t>
            </a:r>
            <a:r>
              <a:rPr lang="ru-RU" i="1" dirty="0"/>
              <a:t> </a:t>
            </a:r>
            <a:r>
              <a:rPr lang="ru-RU" i="1" dirty="0" err="1"/>
              <a:t>виявились</a:t>
            </a:r>
            <a:r>
              <a:rPr lang="ru-RU" i="1" dirty="0"/>
              <a:t> </a:t>
            </a:r>
            <a:r>
              <a:rPr lang="ru-RU" i="1" dirty="0" err="1"/>
              <a:t>ефективнішими</a:t>
            </a:r>
            <a:r>
              <a:rPr lang="ru-RU" i="1" dirty="0"/>
              <a:t>, </a:t>
            </a:r>
            <a:r>
              <a:rPr lang="ru-RU" i="1" dirty="0" err="1"/>
              <a:t>ніж</a:t>
            </a:r>
            <a:r>
              <a:rPr lang="ru-RU" i="1" dirty="0"/>
              <a:t> </a:t>
            </a:r>
            <a:r>
              <a:rPr lang="ru-RU" i="1" dirty="0" err="1"/>
              <a:t>інші</a:t>
            </a:r>
            <a:r>
              <a:rPr lang="ru-RU" i="1" dirty="0"/>
              <a:t> </a:t>
            </a:r>
            <a:r>
              <a:rPr lang="ru-RU" i="1" dirty="0" err="1"/>
              <a:t>екстракти</a:t>
            </a:r>
            <a:r>
              <a:rPr lang="ru-RU" i="1" dirty="0"/>
              <a:t> </a:t>
            </a:r>
            <a:r>
              <a:rPr lang="ru-RU" i="1" dirty="0" err="1"/>
              <a:t>проти</a:t>
            </a:r>
            <a:r>
              <a:rPr lang="ru-RU" i="1" dirty="0"/>
              <a:t> </a:t>
            </a:r>
            <a:r>
              <a:rPr lang="ru-RU" i="1" dirty="0" err="1"/>
              <a:t>грампозитивних</a:t>
            </a:r>
            <a:r>
              <a:rPr lang="ru-RU" i="1" dirty="0"/>
              <a:t> </a:t>
            </a:r>
            <a:r>
              <a:rPr lang="ru-RU" i="1" dirty="0" err="1"/>
              <a:t>бактерій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9" y="1626539"/>
            <a:ext cx="8691687" cy="25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1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521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100" dirty="0" smtClean="0"/>
              <a:t>Синтез та характеристика заміщеного пептидом нового </a:t>
            </a:r>
            <a:r>
              <a:rPr lang="uk-UA" sz="3100" dirty="0" err="1" smtClean="0"/>
              <a:t>циклотрифосфазенового</a:t>
            </a:r>
            <a:r>
              <a:rPr lang="uk-UA" sz="3100" dirty="0" smtClean="0"/>
              <a:t> з'єднання</a:t>
            </a:r>
            <a:endParaRPr lang="en-US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556792"/>
            <a:ext cx="8476059" cy="5013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 err="1"/>
              <a:t>Фосфазени</a:t>
            </a:r>
            <a:r>
              <a:rPr lang="uk-UA" sz="1600" dirty="0"/>
              <a:t> - це молекули, які містять –P = N- зв’язки. Існує три важливих типи </a:t>
            </a:r>
            <a:r>
              <a:rPr lang="uk-UA" sz="1600" dirty="0" err="1"/>
              <a:t>фосфазенів</a:t>
            </a:r>
            <a:r>
              <a:rPr lang="uk-UA" sz="1600" dirty="0"/>
              <a:t>, такі як лінійний, циклічний та полі. Тример, </a:t>
            </a:r>
            <a:r>
              <a:rPr lang="uk-UA" sz="1600" dirty="0" err="1"/>
              <a:t>тетрамер</a:t>
            </a:r>
            <a:r>
              <a:rPr lang="uk-UA" sz="1600" dirty="0"/>
              <a:t> та лінійні </a:t>
            </a:r>
            <a:r>
              <a:rPr lang="uk-UA" sz="1600" dirty="0" err="1"/>
              <a:t>поліфосфазени</a:t>
            </a:r>
            <a:r>
              <a:rPr lang="uk-UA" sz="1600" dirty="0"/>
              <a:t> - найбільш відомі та вивчені типи </a:t>
            </a:r>
            <a:r>
              <a:rPr lang="uk-UA" sz="1600" dirty="0" err="1"/>
              <a:t>фосфазенів</a:t>
            </a:r>
            <a:r>
              <a:rPr lang="uk-UA" sz="1600" dirty="0"/>
              <a:t>. Похідні </a:t>
            </a:r>
            <a:r>
              <a:rPr lang="uk-UA" sz="1600" dirty="0" err="1"/>
              <a:t>фосфазену</a:t>
            </a:r>
            <a:r>
              <a:rPr lang="uk-UA" sz="1600" dirty="0"/>
              <a:t> мають різні фізичні та біологічні </a:t>
            </a:r>
            <a:r>
              <a:rPr lang="uk-UA" sz="1600" dirty="0" smtClean="0"/>
              <a:t>властивості. </a:t>
            </a:r>
          </a:p>
          <a:p>
            <a:pPr marL="0" indent="0" algn="just">
              <a:buNone/>
            </a:pPr>
            <a:r>
              <a:rPr lang="uk-UA" sz="1600" dirty="0" err="1" smtClean="0"/>
              <a:t>Біомедичне</a:t>
            </a:r>
            <a:r>
              <a:rPr lang="uk-UA" sz="1600" dirty="0" smtClean="0"/>
              <a:t> застосування: вони мають антимікробну, антибактеріальну, </a:t>
            </a:r>
            <a:r>
              <a:rPr lang="uk-UA" sz="1600" dirty="0"/>
              <a:t>проти </a:t>
            </a:r>
            <a:r>
              <a:rPr lang="uk-UA" sz="1600" dirty="0" err="1"/>
              <a:t>лейкемічну</a:t>
            </a:r>
            <a:r>
              <a:rPr lang="uk-UA" sz="1600" dirty="0"/>
              <a:t> та сильну протипухлинну активність. </a:t>
            </a:r>
            <a:endParaRPr lang="uk-UA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53" y="3182638"/>
            <a:ext cx="4803651" cy="358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284984"/>
            <a:ext cx="3456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uk-U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Пептиди відіграють важливу роль у метаболічних функціях живих організмів і, отже, у здоров’ї людини. Вони проявляють </a:t>
            </a:r>
            <a:r>
              <a:rPr lang="uk-UA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гормонологічну</a:t>
            </a:r>
            <a:r>
              <a:rPr lang="uk-U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або лікарсько-подібну діяльність, і їх можна класифікувати за способом їх дії як антимікробну, протипухлинну, </a:t>
            </a:r>
            <a:r>
              <a:rPr lang="uk-UA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антигіпертензивну</a:t>
            </a:r>
            <a:r>
              <a:rPr lang="uk-U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, </a:t>
            </a:r>
            <a:r>
              <a:rPr lang="uk-UA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опіоїдну</a:t>
            </a:r>
            <a:r>
              <a:rPr lang="uk-U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, </a:t>
            </a:r>
            <a:r>
              <a:rPr lang="uk-UA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імуномодулюючу</a:t>
            </a:r>
            <a:r>
              <a:rPr lang="uk-U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, зв'язування мінеральних речовин та антиоксидантну</a:t>
            </a:r>
            <a:r>
              <a:rPr lang="uk-U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.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2162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530</TotalTime>
  <Words>1179</Words>
  <Application>Microsoft Office PowerPoint</Application>
  <PresentationFormat>Экран (4:3)</PresentationFormat>
  <Paragraphs>55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Виготовлення нетканих біокомпозитів з ранозагоювальними властивостями за методом електроспінінгу</vt:lpstr>
      <vt:lpstr>Дослідження антибактеріальної активності екстрактів, отриманих із рослини Hypericum perforatum (звіробій) проти грампозитивних бактерій</vt:lpstr>
      <vt:lpstr>Дослідження антибактеріальної активності екстрактів, отриманих із рослини Hypericum perforatum (звіробій) проти грампозитивних бактерій</vt:lpstr>
      <vt:lpstr>Синтез та характеристика заміщеного пептидом нового циклотрифосфазенового з'єднання</vt:lpstr>
      <vt:lpstr>Електрохімічна полімеризація та електрохромні властивості електроактивних дендримерів на основі флуорен-карбазолу</vt:lpstr>
      <vt:lpstr>Виготовлення матеріалів із змінним фазовим станом на біо-основі</vt:lpstr>
      <vt:lpstr>Антигельмінтна активність субфракцій екстрактів метанолу з насіння Nigella sativa L.</vt:lpstr>
      <vt:lpstr>Презентация PowerPoint</vt:lpstr>
      <vt:lpstr>Антимікробна активність екстрактів насіння Nigella sativa</vt:lpstr>
      <vt:lpstr>RESEARCH OF NEW EFFECTIVE ANALGESIC  AND ANTI-INFLAMMATORY DRUGS</vt:lpstr>
      <vt:lpstr>MINISTRY OF HEALTH OF UKRAINE KHARKIV NATIONAL MEDICAL UNIVERSITY NATIONAL UNIVERSITY OF PHARMACY   STATE SCIENTIFIC INSTITUTION “INSTITUTE FOR SINGLE CRYSTALS” OF NATIONAL ACADEMY OF SCIENCES OF UKRAINE (Kharkiv, Ukraine)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himiya-hak1</dc:creator>
  <cp:lastModifiedBy>himiya-hak1</cp:lastModifiedBy>
  <cp:revision>30</cp:revision>
  <dcterms:created xsi:type="dcterms:W3CDTF">2019-10-22T06:25:16Z</dcterms:created>
  <dcterms:modified xsi:type="dcterms:W3CDTF">2019-10-30T14:00:43Z</dcterms:modified>
</cp:coreProperties>
</file>