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1" r:id="rId5"/>
    <p:sldId id="260" r:id="rId6"/>
    <p:sldId id="263" r:id="rId7"/>
    <p:sldId id="264" r:id="rId8"/>
    <p:sldId id="262" r:id="rId9"/>
    <p:sldId id="265" r:id="rId10"/>
    <p:sldId id="266" r:id="rId11"/>
  </p:sldIdLst>
  <p:sldSz cx="9144000" cy="6858000" type="screen4x3"/>
  <p:notesSz cx="6667500" cy="99044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E7BE19-BC32-4D21-878E-9B457AD2178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C14125-3353-42C9-845D-85447AE635D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E7644D-613F-45D0-BEC4-D5D428A8F4D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083427-E82C-4534-9D24-4AEE3693AE5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601627-2D20-4EF3-AD81-9175ED567C6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A06238-DBB8-4EED-B68B-052C23D37F2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1C66E1-01BB-4A94-B19B-6725DAA9C04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FFF602-0AC8-477F-B0AE-E03929475C8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A33C02-FBEE-4B9C-B107-1672B489B42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18342C-F08E-4FC7-A6A4-31D9492D35A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A7D263-1B7F-4FA6-80FD-C3F99468731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>
              <a:solidFill>
                <a:prstClr val="black">
                  <a:tint val="75000"/>
                </a:prstClr>
              </a:solidFill>
              <a:ea typeface="Microsoft YaHei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>
              <a:solidFill>
                <a:prstClr val="black">
                  <a:tint val="75000"/>
                </a:prstClr>
              </a:solidFill>
              <a:ea typeface="Microsoft YaHei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fld id="{2C05B7AC-1995-4F93-8343-909BA87506CF}" type="slidenum">
              <a:rPr lang="ru-RU" smtClean="0">
                <a:solidFill>
                  <a:prstClr val="black">
                    <a:tint val="75000"/>
                  </a:prstClr>
                </a:solidFill>
                <a:ea typeface="Microsoft YaHei" charset="-122"/>
              </a:rPr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ea typeface="Microsoft YaHei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1325240" y="361110"/>
            <a:ext cx="633670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rgbClr val="0000FF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rgbClr val="0000FF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rgbClr val="0000FF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rgbClr val="0000FF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rgbClr val="0000FF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FF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FF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FF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FF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600" dirty="0" smtClean="0">
                <a:solidFill>
                  <a:srgbClr val="000000"/>
                </a:solidFill>
                <a:ea typeface="Microsoft YaHei" charset="-122"/>
              </a:rPr>
              <a:t>Методичний семінар</a:t>
            </a:r>
            <a:endParaRPr lang="ru-RU" sz="2000" dirty="0" smtClean="0">
              <a:solidFill>
                <a:srgbClr val="000000"/>
              </a:solidFill>
              <a:ea typeface="Microsoft YaHei" charset="-122"/>
            </a:endParaRPr>
          </a:p>
        </p:txBody>
      </p:sp>
      <p:pic>
        <p:nvPicPr>
          <p:cNvPr id="14339" name="Picture 5" descr="_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1113"/>
            <a:ext cx="1655738" cy="2112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TextBox 1"/>
          <p:cNvSpPr txBox="1">
            <a:spLocks noChangeArrowheads="1"/>
          </p:cNvSpPr>
          <p:nvPr/>
        </p:nvSpPr>
        <p:spPr bwMode="auto">
          <a:xfrm>
            <a:off x="3678238" y="6346825"/>
            <a:ext cx="188865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0000FF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rgbClr val="0000FF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rgbClr val="0000FF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rgbClr val="0000FF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rgbClr val="0000FF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FF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FF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FF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FF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>
                <a:solidFill>
                  <a:srgbClr val="000000"/>
                </a:solidFill>
                <a:latin typeface="Trebuchet MS" pitchFamily="34" charset="0"/>
                <a:ea typeface="Microsoft YaHei" charset="-122"/>
              </a:rPr>
              <a:t>31 </a:t>
            </a:r>
            <a:r>
              <a:rPr lang="ru-RU" dirty="0" err="1" smtClean="0">
                <a:solidFill>
                  <a:srgbClr val="000000"/>
                </a:solidFill>
                <a:latin typeface="Trebuchet MS" pitchFamily="34" charset="0"/>
                <a:ea typeface="Microsoft YaHei" charset="-122"/>
              </a:rPr>
              <a:t>жовтня</a:t>
            </a:r>
            <a:r>
              <a:rPr lang="ru-RU" dirty="0" smtClean="0">
                <a:solidFill>
                  <a:srgbClr val="000000"/>
                </a:solidFill>
                <a:latin typeface="Trebuchet MS" pitchFamily="34" charset="0"/>
                <a:ea typeface="Microsoft YaHei" charset="-122"/>
              </a:rPr>
              <a:t> 2019 р.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2173453"/>
            <a:ext cx="80060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err="1" smtClean="0"/>
              <a:t>Мобінг</a:t>
            </a:r>
            <a:r>
              <a:rPr lang="uk-UA" sz="2800" b="1" dirty="0" smtClean="0"/>
              <a:t> і </a:t>
            </a:r>
            <a:r>
              <a:rPr lang="uk-UA" sz="2800" b="1" dirty="0" err="1" smtClean="0"/>
              <a:t>булінг</a:t>
            </a:r>
            <a:r>
              <a:rPr lang="uk-UA" sz="2800" b="1" dirty="0" smtClean="0"/>
              <a:t> як форма психологічного пресингу</a:t>
            </a:r>
            <a:endParaRPr lang="ru-RU" sz="2800" b="1" dirty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2739"/>
            <a:ext cx="1934851" cy="2138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313" y="2780928"/>
            <a:ext cx="5972975" cy="292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35081" y="5784149"/>
            <a:ext cx="3308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Допо</a:t>
            </a:r>
            <a:r>
              <a:rPr lang="uk-UA" dirty="0" err="1" smtClean="0"/>
              <a:t>відач</a:t>
            </a:r>
            <a:r>
              <a:rPr lang="uk-UA" dirty="0" smtClean="0"/>
              <a:t>: ас. </a:t>
            </a:r>
            <a:r>
              <a:rPr lang="uk-UA" dirty="0" err="1" smtClean="0"/>
              <a:t>Копотєва</a:t>
            </a:r>
            <a:r>
              <a:rPr lang="uk-UA" dirty="0" smtClean="0"/>
              <a:t> Н.В.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520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2276872"/>
            <a:ext cx="734271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600" b="1" dirty="0" smtClean="0">
                <a:solidFill>
                  <a:srgbClr val="C00000"/>
                </a:solidFill>
              </a:rPr>
              <a:t>ДЯКУЮ ЗА УВАГУ!!!</a:t>
            </a:r>
            <a:endParaRPr lang="ru-RU" sz="6600" b="1" dirty="0">
              <a:solidFill>
                <a:srgbClr val="C00000"/>
              </a:solidFill>
            </a:endParaRP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89408"/>
            <a:ext cx="2209800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973" y="3266589"/>
            <a:ext cx="4764299" cy="357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166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Картинки по запросу моббинг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548680"/>
            <a:ext cx="4523627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5574" y="908720"/>
            <a:ext cx="477646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</a:rPr>
              <a:t>	</a:t>
            </a:r>
            <a:r>
              <a:rPr lang="vi-VN" sz="2400" b="1" dirty="0" smtClean="0">
                <a:solidFill>
                  <a:srgbClr val="FF0000"/>
                </a:solidFill>
              </a:rPr>
              <a:t>Мо́бінг </a:t>
            </a:r>
            <a:r>
              <a:rPr lang="ru-RU" sz="2400" b="1" dirty="0" smtClean="0">
                <a:solidFill>
                  <a:srgbClr val="FF0000"/>
                </a:solidFill>
              </a:rPr>
              <a:t>- </a:t>
            </a:r>
            <a:r>
              <a:rPr lang="ru-RU" sz="2400" b="1" dirty="0" err="1" smtClean="0">
                <a:solidFill>
                  <a:srgbClr val="FF0000"/>
                </a:solidFill>
              </a:rPr>
              <a:t>Бул</a:t>
            </a:r>
            <a:r>
              <a:rPr lang="uk-UA" sz="2400" b="1" dirty="0" err="1" smtClean="0">
                <a:solidFill>
                  <a:srgbClr val="FF0000"/>
                </a:solidFill>
              </a:rPr>
              <a:t>інг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r>
              <a:rPr lang="vi-VN" sz="2400" b="1" dirty="0" smtClean="0">
                <a:solidFill>
                  <a:srgbClr val="FF0000"/>
                </a:solidFill>
              </a:rPr>
              <a:t>(знущання, від англ. </a:t>
            </a:r>
            <a:r>
              <a:rPr lang="en-US" sz="2400" b="1" dirty="0" smtClean="0">
                <a:solidFill>
                  <a:srgbClr val="FF0000"/>
                </a:solidFill>
              </a:rPr>
              <a:t>mob — </a:t>
            </a:r>
            <a:r>
              <a:rPr lang="vi-VN" sz="2400" b="1" dirty="0" smtClean="0">
                <a:solidFill>
                  <a:srgbClr val="FF0000"/>
                </a:solidFill>
              </a:rPr>
              <a:t>юрба) </a:t>
            </a:r>
            <a:r>
              <a:rPr lang="vi-VN" sz="2400" dirty="0" smtClean="0"/>
              <a:t>— систематичне цькування, психологічний терор, форми зниження авторитета, форма психологічного тиску у вигляді цькування співробітника у колективі, зазвичай з метою його звільнення.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87668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Картинки по запросу моббин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4984"/>
            <a:ext cx="4543676" cy="357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Картинки по запросу моббинг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956" y="0"/>
            <a:ext cx="4093720" cy="2722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801863" y="4005064"/>
            <a:ext cx="4286453" cy="1755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b="1" i="1" dirty="0" err="1" smtClean="0">
                <a:effectLst/>
                <a:latin typeface="Times New Roman"/>
                <a:ea typeface="Calibri"/>
                <a:cs typeface="Times New Roman"/>
              </a:rPr>
              <a:t>Мобінг</a:t>
            </a:r>
            <a:r>
              <a:rPr lang="ru-RU" sz="3200" dirty="0" smtClean="0">
                <a:effectLst/>
                <a:latin typeface="Times New Roman"/>
                <a:ea typeface="Calibri"/>
                <a:cs typeface="Times New Roman"/>
              </a:rPr>
              <a:t> - </a:t>
            </a:r>
            <a:r>
              <a:rPr lang="ru-RU" sz="3200" dirty="0" err="1" smtClean="0">
                <a:effectLst/>
                <a:latin typeface="Times New Roman"/>
                <a:ea typeface="Calibri"/>
                <a:cs typeface="Times New Roman"/>
              </a:rPr>
              <a:t>це</a:t>
            </a:r>
            <a:r>
              <a:rPr lang="ru-RU" sz="32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3200" dirty="0" err="1" smtClean="0">
                <a:effectLst/>
                <a:latin typeface="Times New Roman"/>
                <a:ea typeface="Calibri"/>
                <a:cs typeface="Times New Roman"/>
              </a:rPr>
              <a:t>колективний</a:t>
            </a:r>
            <a:r>
              <a:rPr lang="ru-RU" sz="32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3200" dirty="0" err="1" smtClean="0">
                <a:effectLst/>
                <a:latin typeface="Times New Roman"/>
                <a:ea typeface="Calibri"/>
                <a:cs typeface="Times New Roman"/>
              </a:rPr>
              <a:t>психологічний</a:t>
            </a:r>
            <a:r>
              <a:rPr lang="ru-RU" sz="32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3200" dirty="0" err="1" smtClean="0">
                <a:effectLst/>
                <a:latin typeface="Times New Roman"/>
                <a:ea typeface="Calibri"/>
                <a:cs typeface="Times New Roman"/>
              </a:rPr>
              <a:t>терор</a:t>
            </a:r>
            <a:r>
              <a:rPr lang="ru-RU" sz="3200" dirty="0" smtClean="0">
                <a:effectLst/>
                <a:latin typeface="Times New Roman"/>
                <a:ea typeface="Calibri"/>
                <a:cs typeface="Times New Roman"/>
              </a:rPr>
              <a:t>.</a:t>
            </a:r>
            <a:endParaRPr lang="ru-RU" sz="2000" dirty="0">
              <a:ea typeface="Calibri"/>
              <a:cs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61911" y="802824"/>
            <a:ext cx="4139952" cy="1919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b="1" i="1" dirty="0" err="1" smtClean="0">
                <a:effectLst/>
                <a:latin typeface="Times New Roman"/>
                <a:ea typeface="Calibri"/>
                <a:cs typeface="Times New Roman"/>
              </a:rPr>
              <a:t>Булінг</a:t>
            </a:r>
            <a:r>
              <a:rPr lang="ru-RU" sz="3200" b="1" i="1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3200" dirty="0" smtClean="0">
                <a:effectLst/>
                <a:latin typeface="Times New Roman"/>
                <a:ea typeface="Calibri"/>
                <a:cs typeface="Times New Roman"/>
              </a:rPr>
              <a:t>- </a:t>
            </a:r>
            <a:r>
              <a:rPr lang="ru-RU" sz="3200" dirty="0" err="1" smtClean="0">
                <a:effectLst/>
                <a:latin typeface="Times New Roman"/>
                <a:ea typeface="Calibri"/>
                <a:cs typeface="Times New Roman"/>
              </a:rPr>
              <a:t>переслідування</a:t>
            </a:r>
            <a:r>
              <a:rPr lang="ru-RU" sz="32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dirty="0" smtClean="0">
                <a:effectLst/>
                <a:latin typeface="Times New Roman"/>
                <a:ea typeface="Calibri"/>
                <a:cs typeface="Times New Roman"/>
              </a:rPr>
              <a:t>«один на один».</a:t>
            </a:r>
            <a:endParaRPr lang="ru-RU" sz="20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8341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69934" y="-65704"/>
            <a:ext cx="57307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dirty="0" smtClean="0">
                <a:solidFill>
                  <a:srgbClr val="FF0000"/>
                </a:solidFill>
              </a:rPr>
              <a:t>КЛАСИФІКАЦІЯ МОБІНГУ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Стрелка вправо 2"/>
          <p:cNvSpPr/>
          <p:nvPr/>
        </p:nvSpPr>
        <p:spPr>
          <a:xfrm rot="7737518">
            <a:off x="2452876" y="760142"/>
            <a:ext cx="1295837" cy="8403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право 3"/>
          <p:cNvSpPr/>
          <p:nvPr/>
        </p:nvSpPr>
        <p:spPr>
          <a:xfrm rot="3299806">
            <a:off x="5266484" y="726058"/>
            <a:ext cx="1203494" cy="8403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-75089" y="1614568"/>
            <a:ext cx="3877542" cy="2304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err="1" smtClean="0">
                <a:solidFill>
                  <a:schemeClr val="tx1"/>
                </a:solidFill>
                <a:effectLst/>
                <a:latin typeface="Times New Roman"/>
                <a:ea typeface="Calibri"/>
              </a:rPr>
              <a:t>Вертикальний</a:t>
            </a:r>
            <a:r>
              <a:rPr lang="ru-RU" sz="2400" b="1" dirty="0" smtClean="0">
                <a:solidFill>
                  <a:schemeClr val="tx1"/>
                </a:solidFill>
                <a:effectLst/>
                <a:latin typeface="Times New Roman"/>
                <a:ea typeface="Calibri"/>
              </a:rPr>
              <a:t> -  «</a:t>
            </a:r>
            <a:r>
              <a:rPr lang="ru-RU" sz="2400" b="1" dirty="0" err="1" smtClean="0">
                <a:solidFill>
                  <a:schemeClr val="tx1"/>
                </a:solidFill>
                <a:effectLst/>
                <a:latin typeface="Times New Roman"/>
                <a:ea typeface="Calibri"/>
              </a:rPr>
              <a:t>босинг</a:t>
            </a:r>
            <a:r>
              <a:rPr lang="ru-RU" sz="2400" b="1" dirty="0" smtClean="0">
                <a:solidFill>
                  <a:schemeClr val="tx1"/>
                </a:solidFill>
                <a:effectLst/>
                <a:latin typeface="Times New Roman"/>
                <a:ea typeface="Calibri"/>
              </a:rPr>
              <a:t>» - </a:t>
            </a:r>
            <a:r>
              <a:rPr lang="ru-RU" sz="2400" b="1" dirty="0" err="1" smtClean="0">
                <a:solidFill>
                  <a:schemeClr val="tx1"/>
                </a:solidFill>
                <a:effectLst/>
                <a:latin typeface="Times New Roman"/>
                <a:ea typeface="Calibri"/>
              </a:rPr>
              <a:t>від</a:t>
            </a:r>
            <a:r>
              <a:rPr lang="ru-RU" sz="2400" b="1" dirty="0" smtClean="0">
                <a:solidFill>
                  <a:schemeClr val="tx1"/>
                </a:solidFill>
                <a:effectLst/>
                <a:latin typeface="Times New Roman"/>
                <a:ea typeface="Calibri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effectLst/>
                <a:latin typeface="Times New Roman"/>
                <a:ea typeface="Calibri"/>
              </a:rPr>
              <a:t>керівника</a:t>
            </a:r>
            <a:r>
              <a:rPr lang="ru-RU" sz="2400" b="1" dirty="0" smtClean="0">
                <a:solidFill>
                  <a:schemeClr val="tx1"/>
                </a:solidFill>
                <a:effectLst/>
                <a:latin typeface="Times New Roman"/>
                <a:ea typeface="Calibri"/>
              </a:rPr>
              <a:t>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effectLst/>
                <a:latin typeface="Times New Roman"/>
                <a:ea typeface="Calibri"/>
              </a:rPr>
              <a:t>англ. «</a:t>
            </a:r>
            <a:r>
              <a:rPr lang="en-US" sz="2400" b="1" dirty="0" err="1">
                <a:solidFill>
                  <a:schemeClr val="tx1"/>
                </a:solidFill>
                <a:latin typeface="Times New Roman"/>
                <a:ea typeface="Calibri"/>
              </a:rPr>
              <a:t>b</a:t>
            </a:r>
            <a:r>
              <a:rPr lang="ru-RU" sz="2400" b="1" dirty="0" err="1" smtClean="0">
                <a:solidFill>
                  <a:schemeClr val="tx1"/>
                </a:solidFill>
                <a:effectLst/>
                <a:latin typeface="Times New Roman"/>
                <a:ea typeface="Calibri"/>
              </a:rPr>
              <a:t>ossing</a:t>
            </a:r>
            <a:r>
              <a:rPr lang="ru-RU" sz="2400" b="1" dirty="0" smtClean="0">
                <a:solidFill>
                  <a:schemeClr val="tx1"/>
                </a:solidFill>
                <a:effectLst/>
                <a:latin typeface="Times New Roman"/>
                <a:ea typeface="Calibri"/>
              </a:rPr>
              <a:t>» - шеф 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178870" y="1614568"/>
            <a:ext cx="3779639" cy="2304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err="1" smtClean="0">
                <a:solidFill>
                  <a:schemeClr val="tx1"/>
                </a:solidFill>
                <a:effectLst/>
                <a:latin typeface="Times New Roman"/>
                <a:ea typeface="Calibri"/>
              </a:rPr>
              <a:t>Горизонтальний</a:t>
            </a:r>
            <a:r>
              <a:rPr lang="ru-RU" sz="2400" b="1" i="1" dirty="0" smtClean="0">
                <a:solidFill>
                  <a:schemeClr val="tx1"/>
                </a:solidFill>
                <a:effectLst/>
                <a:latin typeface="Times New Roman"/>
                <a:ea typeface="Calibri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effectLst/>
                <a:latin typeface="Times New Roman"/>
                <a:ea typeface="Calibri"/>
              </a:rPr>
              <a:t>– «</a:t>
            </a:r>
            <a:r>
              <a:rPr lang="ru-RU" sz="2400" b="1" dirty="0" err="1" smtClean="0">
                <a:solidFill>
                  <a:schemeClr val="tx1"/>
                </a:solidFill>
                <a:effectLst/>
                <a:latin typeface="Times New Roman"/>
                <a:ea typeface="Calibri"/>
              </a:rPr>
              <a:t>буг</a:t>
            </a:r>
            <a:r>
              <a:rPr lang="uk-UA" sz="2400" b="1" dirty="0" err="1" smtClean="0">
                <a:solidFill>
                  <a:schemeClr val="tx1"/>
                </a:solidFill>
                <a:effectLst/>
                <a:latin typeface="Times New Roman"/>
                <a:ea typeface="Calibri"/>
              </a:rPr>
              <a:t>інг</a:t>
            </a:r>
            <a:r>
              <a:rPr lang="uk-UA" sz="2400" b="1" dirty="0" smtClean="0">
                <a:solidFill>
                  <a:schemeClr val="tx1"/>
                </a:solidFill>
                <a:effectLst/>
                <a:latin typeface="Times New Roman"/>
                <a:ea typeface="Calibri"/>
              </a:rPr>
              <a:t>» -</a:t>
            </a:r>
            <a:r>
              <a:rPr lang="ru-RU" sz="2400" b="1" dirty="0" err="1" smtClean="0">
                <a:solidFill>
                  <a:schemeClr val="tx1"/>
                </a:solidFill>
                <a:effectLst/>
                <a:latin typeface="Times New Roman"/>
                <a:ea typeface="Calibri"/>
              </a:rPr>
              <a:t>психологічний</a:t>
            </a:r>
            <a:r>
              <a:rPr lang="ru-RU" sz="2400" b="1" dirty="0" smtClean="0">
                <a:solidFill>
                  <a:schemeClr val="tx1"/>
                </a:solidFill>
                <a:effectLst/>
                <a:latin typeface="Times New Roman"/>
                <a:ea typeface="Calibri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effectLst/>
                <a:latin typeface="Times New Roman"/>
                <a:ea typeface="Calibri"/>
              </a:rPr>
              <a:t>терор</a:t>
            </a:r>
            <a:r>
              <a:rPr lang="ru-RU" sz="2400" b="1" dirty="0" smtClean="0">
                <a:solidFill>
                  <a:schemeClr val="tx1"/>
                </a:solidFill>
                <a:effectLst/>
                <a:latin typeface="Times New Roman"/>
                <a:ea typeface="Calibri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effectLst/>
                <a:latin typeface="Times New Roman"/>
                <a:ea typeface="Calibri"/>
              </a:rPr>
              <a:t>виходить</a:t>
            </a:r>
            <a:r>
              <a:rPr lang="ru-RU" sz="2400" b="1" dirty="0" smtClean="0">
                <a:solidFill>
                  <a:schemeClr val="tx1"/>
                </a:solidFill>
                <a:effectLst/>
                <a:latin typeface="Times New Roman"/>
                <a:ea typeface="Calibri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effectLst/>
                <a:latin typeface="Times New Roman"/>
                <a:ea typeface="Calibri"/>
              </a:rPr>
              <a:t>від</a:t>
            </a:r>
            <a:r>
              <a:rPr lang="ru-RU" sz="2400" b="1" dirty="0" smtClean="0">
                <a:solidFill>
                  <a:schemeClr val="tx1"/>
                </a:solidFill>
                <a:effectLst/>
                <a:latin typeface="Times New Roman"/>
                <a:ea typeface="Calibri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effectLst/>
                <a:latin typeface="Times New Roman"/>
                <a:ea typeface="Calibri"/>
              </a:rPr>
              <a:t>колег</a:t>
            </a:r>
            <a:r>
              <a:rPr lang="ru-RU" sz="2400" b="1" dirty="0" smtClean="0">
                <a:solidFill>
                  <a:schemeClr val="tx1"/>
                </a:solidFill>
                <a:effectLst/>
                <a:latin typeface="Times New Roman"/>
                <a:ea typeface="Calibri"/>
              </a:rPr>
              <a:t> 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077072"/>
            <a:ext cx="4139951" cy="2809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230" y="4091253"/>
            <a:ext cx="4224770" cy="2780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502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5048" y="7207"/>
            <a:ext cx="49659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 smtClean="0">
                <a:solidFill>
                  <a:srgbClr val="C00000"/>
                </a:solidFill>
              </a:rPr>
              <a:t>КЛАСИФІКАЦІЯ БУЛІНГУ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819672"/>
            <a:ext cx="266429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ФІЗИЧНИЙ 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5" name="Стрелка вправо 4"/>
          <p:cNvSpPr/>
          <p:nvPr/>
        </p:nvSpPr>
        <p:spPr>
          <a:xfrm rot="7737518">
            <a:off x="1401154" y="760143"/>
            <a:ext cx="1295837" cy="8403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 rot="5400000">
            <a:off x="4024423" y="760143"/>
            <a:ext cx="1167160" cy="8403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 rot="3304024">
            <a:off x="6657745" y="715843"/>
            <a:ext cx="1295837" cy="8403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275856" y="1819672"/>
            <a:ext cx="266429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ПСИХІЧНИЙ 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54016" y="1819672"/>
            <a:ext cx="307269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КІБЕРГБУЛІНГ 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16388" name="Picture 4" descr="Картинки по запросу моббинг вертикальні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176" y="2937122"/>
            <a:ext cx="2963905" cy="2220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Картинки по запросу моббинг вертикальній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16" y="4682153"/>
            <a:ext cx="2989411" cy="220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2" name="Picture 8" descr="Картинки по запросу моббинг вертикальній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1991" y="2937122"/>
            <a:ext cx="2892024" cy="2076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4" name="Picture 10" descr="Похожее изображени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797" y="4659462"/>
            <a:ext cx="2939819" cy="220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7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172" y="2903670"/>
            <a:ext cx="2664296" cy="1919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8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3832" y="4517004"/>
            <a:ext cx="2574808" cy="237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668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4445" y="22197"/>
            <a:ext cx="89514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 smtClean="0">
                <a:solidFill>
                  <a:srgbClr val="C00000"/>
                </a:solidFill>
              </a:rPr>
              <a:t>ОЗНАКИ МОБІНГУ ТА БУЛІНГУ В КОЛЕКТИВІ 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6374" y="668528"/>
            <a:ext cx="5217714" cy="5863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 smtClean="0"/>
              <a:t>* </a:t>
            </a:r>
            <a:r>
              <a:rPr lang="uk-UA" sz="2500" b="1" dirty="0" smtClean="0"/>
              <a:t>цілеспрямоване виключення з активного життя колективу.</a:t>
            </a:r>
          </a:p>
          <a:p>
            <a:r>
              <a:rPr lang="uk-UA" sz="2500" b="1" dirty="0" smtClean="0"/>
              <a:t>* відсутність вітань і підтримки спілкування з конкретним працівником.</a:t>
            </a:r>
          </a:p>
          <a:p>
            <a:r>
              <a:rPr lang="uk-UA" sz="2500" b="1" dirty="0" smtClean="0"/>
              <a:t>* поширення завідомо неправдивих чуток і пліток з метою очорнити людину.</a:t>
            </a:r>
          </a:p>
          <a:p>
            <a:r>
              <a:rPr lang="uk-UA" sz="2500" b="1" dirty="0" smtClean="0"/>
              <a:t>* часті та безпричинні підвищення голосу, словесні образи, причіпки.</a:t>
            </a:r>
          </a:p>
          <a:p>
            <a:r>
              <a:rPr lang="uk-UA" sz="2500" b="1" dirty="0" smtClean="0"/>
              <a:t>* відсутність слова подяки за добре виконану роботу.</a:t>
            </a:r>
          </a:p>
          <a:p>
            <a:r>
              <a:rPr lang="uk-UA" sz="2500" b="1" dirty="0" smtClean="0"/>
              <a:t>* наявність спроб перешкодити виконанню робочих обов'язків</a:t>
            </a:r>
            <a:endParaRPr lang="uk-UA" sz="2500" b="1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5" y="598588"/>
            <a:ext cx="3362073" cy="1644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3"/>
          <a:stretch/>
        </p:blipFill>
        <p:spPr bwMode="auto">
          <a:xfrm>
            <a:off x="4860032" y="2060848"/>
            <a:ext cx="2439040" cy="1862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709" y="3212976"/>
            <a:ext cx="262890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996" y="4956051"/>
            <a:ext cx="3382914" cy="1901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133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48680"/>
            <a:ext cx="559436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600" b="1" dirty="0" smtClean="0">
                <a:effectLst/>
                <a:ea typeface="Calibri"/>
                <a:cs typeface="Times New Roman"/>
              </a:rPr>
              <a:t>- </a:t>
            </a:r>
            <a:r>
              <a:rPr lang="uk-UA" sz="2600" b="1" dirty="0" smtClean="0">
                <a:effectLst/>
                <a:ea typeface="Calibri"/>
                <a:cs typeface="Times New Roman"/>
              </a:rPr>
              <a:t>заздрість, суперництво;</a:t>
            </a:r>
            <a:endParaRPr lang="uk-UA" sz="2600" b="1" dirty="0" smtClean="0">
              <a:ea typeface="Calibri"/>
              <a:cs typeface="Times New Roman"/>
            </a:endParaRPr>
          </a:p>
          <a:p>
            <a:pPr algn="just"/>
            <a:r>
              <a:rPr lang="uk-UA" sz="2600" b="1" dirty="0" smtClean="0">
                <a:effectLst/>
                <a:ea typeface="Calibri"/>
                <a:cs typeface="Times New Roman"/>
              </a:rPr>
              <a:t>- бажання принизити заради розваги чи самоствердження;</a:t>
            </a:r>
            <a:endParaRPr lang="uk-UA" sz="2600" b="1" dirty="0" smtClean="0">
              <a:ea typeface="Calibri"/>
              <a:cs typeface="Times New Roman"/>
            </a:endParaRPr>
          </a:p>
          <a:p>
            <a:pPr algn="just"/>
            <a:r>
              <a:rPr lang="uk-UA" sz="2600" b="1" dirty="0" smtClean="0">
                <a:effectLst/>
                <a:ea typeface="Calibri"/>
                <a:cs typeface="Times New Roman"/>
              </a:rPr>
              <a:t>- відсутність протистояння з боку приниженого, терпимість до подібних проявів;</a:t>
            </a:r>
            <a:endParaRPr lang="uk-UA" sz="2600" b="1" dirty="0" smtClean="0">
              <a:ea typeface="Calibri"/>
              <a:cs typeface="Times New Roman"/>
            </a:endParaRPr>
          </a:p>
          <a:p>
            <a:pPr algn="just"/>
            <a:r>
              <a:rPr lang="uk-UA" sz="2600" b="1" dirty="0" smtClean="0">
                <a:effectLst/>
                <a:ea typeface="Calibri"/>
                <a:cs typeface="Times New Roman"/>
              </a:rPr>
              <a:t>- відсутність відповідальності та банальна бездіяльність;</a:t>
            </a:r>
            <a:endParaRPr lang="uk-UA" sz="2600" b="1" dirty="0" smtClean="0">
              <a:ea typeface="Calibri"/>
              <a:cs typeface="Times New Roman"/>
            </a:endParaRPr>
          </a:p>
          <a:p>
            <a:pPr algn="just"/>
            <a:r>
              <a:rPr lang="uk-UA" sz="2600" b="1" dirty="0" smtClean="0">
                <a:effectLst/>
                <a:ea typeface="Calibri"/>
                <a:cs typeface="Times New Roman"/>
              </a:rPr>
              <a:t>- неможливість зміни власної моделі поведінки;</a:t>
            </a:r>
            <a:endParaRPr lang="uk-UA" sz="2600" b="1" dirty="0" smtClean="0">
              <a:ea typeface="Calibri"/>
              <a:cs typeface="Times New Roman"/>
            </a:endParaRPr>
          </a:p>
          <a:p>
            <a:pPr algn="just"/>
            <a:r>
              <a:rPr lang="uk-UA" sz="2600" b="1" dirty="0" smtClean="0">
                <a:effectLst/>
                <a:ea typeface="Calibri"/>
                <a:cs typeface="Times New Roman"/>
              </a:rPr>
              <a:t>- відсутність робочих завдань, поставлених перед колективом.</a:t>
            </a:r>
            <a:endParaRPr lang="uk-UA" sz="2600" b="1" dirty="0"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37378" y="-82368"/>
            <a:ext cx="7473521" cy="6128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ru-RU" sz="3200" b="1" cap="all" dirty="0">
                <a:solidFill>
                  <a:srgbClr val="C00000"/>
                </a:solidFill>
                <a:ea typeface="Calibri"/>
                <a:cs typeface="Times New Roman"/>
              </a:rPr>
              <a:t>Причини</a:t>
            </a:r>
            <a:r>
              <a:rPr lang="ru-RU" sz="3200" b="1" cap="all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3200" b="1" cap="all" dirty="0" err="1">
                <a:solidFill>
                  <a:srgbClr val="C00000"/>
                </a:solidFill>
                <a:ea typeface="Calibri"/>
                <a:cs typeface="Times New Roman"/>
              </a:rPr>
              <a:t>психологічного</a:t>
            </a:r>
            <a:r>
              <a:rPr lang="ru-RU" sz="3200" b="1" cap="all" dirty="0">
                <a:solidFill>
                  <a:srgbClr val="C00000"/>
                </a:solidFill>
                <a:ea typeface="Calibri"/>
                <a:cs typeface="Times New Roman"/>
              </a:rPr>
              <a:t> </a:t>
            </a:r>
            <a:r>
              <a:rPr lang="ru-RU" sz="3200" b="1" cap="all" dirty="0" err="1" smtClean="0">
                <a:solidFill>
                  <a:srgbClr val="C00000"/>
                </a:solidFill>
                <a:ea typeface="Calibri"/>
                <a:cs typeface="Times New Roman"/>
              </a:rPr>
              <a:t>терору</a:t>
            </a:r>
            <a:endParaRPr lang="ru-RU" sz="3200" cap="all" dirty="0">
              <a:solidFill>
                <a:srgbClr val="C00000"/>
              </a:solidFill>
              <a:ea typeface="Calibri"/>
              <a:cs typeface="Times New Roman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368" y="543276"/>
            <a:ext cx="2362008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818" y="2016983"/>
            <a:ext cx="2552182" cy="171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724" y="3541051"/>
            <a:ext cx="2813427" cy="1707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818" y="5162086"/>
            <a:ext cx="2539400" cy="1600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094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-14990"/>
            <a:ext cx="61761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cap="all" dirty="0" err="1" smtClean="0">
                <a:solidFill>
                  <a:srgbClr val="C00000"/>
                </a:solidFill>
              </a:rPr>
              <a:t>Наслідки</a:t>
            </a:r>
            <a:r>
              <a:rPr lang="ru-RU" sz="3600" b="1" cap="all" dirty="0" smtClean="0">
                <a:solidFill>
                  <a:srgbClr val="C00000"/>
                </a:solidFill>
              </a:rPr>
              <a:t> </a:t>
            </a:r>
            <a:r>
              <a:rPr lang="ru-RU" sz="3600" b="1" cap="all" dirty="0" err="1" smtClean="0">
                <a:solidFill>
                  <a:srgbClr val="C00000"/>
                </a:solidFill>
              </a:rPr>
              <a:t>мобінгу</a:t>
            </a:r>
            <a:r>
              <a:rPr lang="ru-RU" sz="3600" b="1" cap="all" dirty="0" smtClean="0">
                <a:solidFill>
                  <a:srgbClr val="C00000"/>
                </a:solidFill>
              </a:rPr>
              <a:t> і </a:t>
            </a:r>
            <a:r>
              <a:rPr lang="ru-RU" sz="3600" b="1" cap="all" dirty="0" err="1" smtClean="0">
                <a:solidFill>
                  <a:srgbClr val="C00000"/>
                </a:solidFill>
              </a:rPr>
              <a:t>булінгу</a:t>
            </a:r>
            <a:endParaRPr lang="ru-RU" sz="3600" b="1" cap="all" dirty="0">
              <a:solidFill>
                <a:srgbClr val="C00000"/>
              </a:solidFill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206" y="636421"/>
            <a:ext cx="2786295" cy="1912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771" y="2487154"/>
            <a:ext cx="2906930" cy="1937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6592" y="908720"/>
            <a:ext cx="4707443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uk-UA" sz="2800" dirty="0" smtClean="0"/>
              <a:t>страждання</a:t>
            </a:r>
          </a:p>
          <a:p>
            <a:pPr marL="457200" indent="-457200">
              <a:buFontTx/>
              <a:buChar char="-"/>
            </a:pPr>
            <a:r>
              <a:rPr lang="uk-UA" sz="2800" dirty="0" smtClean="0"/>
              <a:t>комплекс неповноцінності</a:t>
            </a:r>
          </a:p>
          <a:p>
            <a:pPr marL="457200" indent="-457200">
              <a:buFontTx/>
              <a:buChar char="-"/>
            </a:pPr>
            <a:r>
              <a:rPr lang="uk-UA" sz="2800" dirty="0" err="1" smtClean="0"/>
              <a:t>психичний</a:t>
            </a:r>
            <a:r>
              <a:rPr lang="uk-UA" sz="2800" dirty="0" smtClean="0"/>
              <a:t> стан</a:t>
            </a:r>
          </a:p>
          <a:p>
            <a:pPr marL="457200" indent="-457200">
              <a:buFontTx/>
              <a:buChar char="-"/>
            </a:pPr>
            <a:r>
              <a:rPr lang="uk-UA" sz="2800" dirty="0" smtClean="0"/>
              <a:t>суїцид </a:t>
            </a:r>
          </a:p>
          <a:p>
            <a:pPr marL="457200" indent="-457200">
              <a:buFontTx/>
              <a:buChar char="-"/>
            </a:pPr>
            <a:endParaRPr lang="ru-RU" sz="2600" dirty="0"/>
          </a:p>
        </p:txBody>
      </p:sp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811" y="4410370"/>
            <a:ext cx="2706159" cy="2290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622" y="4641101"/>
            <a:ext cx="3106879" cy="2059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714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7665" y="-82368"/>
            <a:ext cx="7252948" cy="7294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uk-UA" sz="3600" b="1" cap="all" dirty="0" smtClean="0">
                <a:solidFill>
                  <a:srgbClr val="C00000"/>
                </a:solidFill>
                <a:ea typeface="Calibri"/>
                <a:cs typeface="Times New Roman"/>
              </a:rPr>
              <a:t>ЯК УНИКНУТИ МОБІНГУ ТА БУЛІНГУ</a:t>
            </a:r>
            <a:endParaRPr lang="ru-RU" sz="3600" cap="all" dirty="0">
              <a:solidFill>
                <a:srgbClr val="C00000"/>
              </a:solidFill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486" y="599633"/>
            <a:ext cx="640871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- </a:t>
            </a:r>
            <a:r>
              <a:rPr lang="uk-UA" sz="2800" dirty="0" smtClean="0"/>
              <a:t>дотримання правил хорошого тону</a:t>
            </a:r>
          </a:p>
          <a:p>
            <a:r>
              <a:rPr lang="uk-UA" sz="2800" dirty="0" smtClean="0"/>
              <a:t>- </a:t>
            </a:r>
            <a:r>
              <a:rPr lang="uk-UA" sz="2800" dirty="0" err="1" smtClean="0"/>
              <a:t>ввічлеве</a:t>
            </a:r>
            <a:r>
              <a:rPr lang="uk-UA" sz="2800" dirty="0" smtClean="0"/>
              <a:t>  звернення один до одного</a:t>
            </a:r>
          </a:p>
          <a:p>
            <a:r>
              <a:rPr lang="uk-UA" sz="2800" dirty="0" smtClean="0"/>
              <a:t>- моральні норми на робочих місцях</a:t>
            </a:r>
          </a:p>
          <a:p>
            <a:r>
              <a:rPr lang="uk-UA" sz="2800" dirty="0" smtClean="0"/>
              <a:t>- дотримання трудової дисципліни</a:t>
            </a:r>
          </a:p>
          <a:p>
            <a:r>
              <a:rPr lang="uk-UA" sz="2800" dirty="0" smtClean="0"/>
              <a:t>- взаєморозуміння</a:t>
            </a:r>
          </a:p>
          <a:p>
            <a:r>
              <a:rPr lang="uk-UA" sz="2800" dirty="0" smtClean="0"/>
              <a:t>- радіти успіхам колег</a:t>
            </a:r>
          </a:p>
          <a:p>
            <a:r>
              <a:rPr lang="uk-UA" sz="2800" dirty="0" smtClean="0"/>
              <a:t>-  співпраця з керівництвом</a:t>
            </a:r>
          </a:p>
          <a:p>
            <a:r>
              <a:rPr lang="uk-UA" sz="2800" dirty="0" smtClean="0"/>
              <a:t>- вміння працювати в команді</a:t>
            </a:r>
            <a:endParaRPr lang="uk-UA" sz="2800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389" y="4847262"/>
            <a:ext cx="2857500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208" y="2944422"/>
            <a:ext cx="2637905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126" y="679180"/>
            <a:ext cx="2740821" cy="2232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7" y="4580319"/>
            <a:ext cx="3180149" cy="2116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191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410</TotalTime>
  <Words>242</Words>
  <Application>Microsoft Office PowerPoint</Application>
  <PresentationFormat>Экран (4:3)</PresentationFormat>
  <Paragraphs>46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Химия</dc:creator>
  <cp:lastModifiedBy>234</cp:lastModifiedBy>
  <cp:revision>22</cp:revision>
  <cp:lastPrinted>2019-10-31T09:45:33Z</cp:lastPrinted>
  <dcterms:created xsi:type="dcterms:W3CDTF">2019-10-24T07:33:45Z</dcterms:created>
  <dcterms:modified xsi:type="dcterms:W3CDTF">2019-10-31T09:46:11Z</dcterms:modified>
</cp:coreProperties>
</file>