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36"/>
  </p:handoutMasterIdLst>
  <p:sldIdLst>
    <p:sldId id="305" r:id="rId3"/>
    <p:sldId id="275" r:id="rId4"/>
    <p:sldId id="274" r:id="rId5"/>
    <p:sldId id="276" r:id="rId6"/>
    <p:sldId id="277" r:id="rId7"/>
    <p:sldId id="258" r:id="rId8"/>
    <p:sldId id="278" r:id="rId9"/>
    <p:sldId id="279" r:id="rId10"/>
    <p:sldId id="280" r:id="rId11"/>
    <p:sldId id="26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</p:sldIdLst>
  <p:sldSz cx="9144000" cy="6858000" type="screen4x3"/>
  <p:notesSz cx="6667500" cy="9904413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99"/>
    <a:srgbClr val="990000"/>
    <a:srgbClr val="FF9900"/>
    <a:srgbClr val="E7F379"/>
    <a:srgbClr val="FFFF99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86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17AD8-6678-40E9-A969-7887AC9350DC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7525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6663" y="9407525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6EBBA-980D-41A7-B8E1-CC69A3B0D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541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4E5D1-DFDD-4802-9F7D-56632683CE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93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18947-D618-4420-A1C6-965A438E076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38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A0935-D50B-4496-97CD-1ED786F380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353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89B67-314C-46D3-A836-3EEFB399F2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43A0C-8AD8-4292-98F1-28C29F5AAF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02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192DF-2148-40A3-98DE-EC8ADC58CB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80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81843-418E-4C02-9F1A-91975D32F2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22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94A24-5B9F-4333-800B-80D08B4554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00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48D2F-BCBE-4B97-AE19-D8433F7BBF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39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9FE01-E339-4C02-B03E-612C859C4A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52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31E58-D7C3-454C-8F3B-F69CE398CB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9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C71FA-AA1D-465D-93D2-EF770E8B52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679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40CF6-106E-4632-8BCB-F7AD51CC0F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26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35007-D3C5-4794-8E93-469C964CDD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12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DEEE2-3BFC-429B-B858-4AC575C610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52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94475-3D72-4259-8B8A-FD11DCFDB2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37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DFD12-69B1-4633-A319-7D96F9A0F6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2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AE12F-8722-4B94-9405-33EB1459A4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39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CADDD-CAB4-4359-80EC-A5D19B8EB9E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82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4BB2C-68C3-44A9-99D7-B9D35E2CDDF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5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FCC75-199B-49AB-8A60-A2720E8CE1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15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25D9B-C37F-4173-8820-64ACCAE734B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14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B8F1D-5DC8-490D-B154-D555354635F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D6C24-7E41-4369-9A4D-DED17FB0E5D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3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15BD84-F15B-4189-A78F-214BA5C80B1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 b="1" i="1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 b="1" i="1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795083A-048C-4778-99B3-BB6C82B39ED7}" type="slidenum">
              <a:rPr lang="ru-RU" b="1" i="1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>
                <a:defRPr/>
              </a:pPr>
              <a:t>‹#›</a:t>
            </a:fld>
            <a:endParaRPr lang="ru-RU" b="1" i="1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6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openxmlformats.org/officeDocument/2006/relationships/image" Target="../media/image23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oleObject" Target="../embeddings/oleObject18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0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4.png"/><Relationship Id="rId5" Type="http://schemas.openxmlformats.org/officeDocument/2006/relationships/image" Target="../media/image26.png"/><Relationship Id="rId4" Type="http://schemas.openxmlformats.org/officeDocument/2006/relationships/image" Target="../media/image6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260648"/>
            <a:ext cx="9144000" cy="51398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Харк</a:t>
            </a:r>
            <a:r>
              <a:rPr lang="uk-UA" sz="2800" i="0" dirty="0">
                <a:solidFill>
                  <a:srgbClr val="333399"/>
                </a:solidFill>
                <a:latin typeface="Arial" charset="0"/>
              </a:rPr>
              <a:t>і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вський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національний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медичний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університет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8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8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>Кафедра </a:t>
            </a:r>
            <a:r>
              <a:rPr lang="ru-RU" sz="2400" i="0" dirty="0" err="1">
                <a:solidFill>
                  <a:srgbClr val="333399"/>
                </a:solidFill>
                <a:latin typeface="Arial" charset="0"/>
              </a:rPr>
              <a:t>медичної</a:t>
            </a: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> та </a:t>
            </a:r>
            <a:r>
              <a:rPr lang="ru-RU" sz="2400" i="0" dirty="0" err="1">
                <a:solidFill>
                  <a:srgbClr val="333399"/>
                </a:solidFill>
                <a:latin typeface="Arial" charset="0"/>
              </a:rPr>
              <a:t>біоорганічної</a:t>
            </a: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400" i="0" dirty="0" err="1">
                <a:solidFill>
                  <a:srgbClr val="333399"/>
                </a:solidFill>
                <a:latin typeface="Arial" charset="0"/>
              </a:rPr>
              <a:t>хімії</a:t>
            </a: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4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4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> «</a:t>
            </a:r>
            <a:r>
              <a:rPr lang="uk-UA" sz="2400" i="0" dirty="0">
                <a:solidFill>
                  <a:srgbClr val="006600"/>
                </a:solidFill>
                <a:latin typeface="Arial" charset="0"/>
              </a:rPr>
              <a:t>Біологічна та біоорганічна</a:t>
            </a: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ru-RU" sz="2400" i="0" dirty="0" err="1">
                <a:solidFill>
                  <a:srgbClr val="006600"/>
                </a:solidFill>
                <a:latin typeface="Arial" charset="0"/>
              </a:rPr>
              <a:t>хімія</a:t>
            </a: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>»</a:t>
            </a:r>
            <a:br>
              <a:rPr lang="ru-RU" sz="2400" i="0" dirty="0">
                <a:solidFill>
                  <a:srgbClr val="006600"/>
                </a:solidFill>
                <a:latin typeface="Arial" charset="0"/>
              </a:rPr>
            </a:b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/>
            </a:r>
            <a:br>
              <a:rPr lang="ru-RU" sz="2400" i="0" dirty="0">
                <a:solidFill>
                  <a:srgbClr val="006600"/>
                </a:solidFill>
                <a:latin typeface="Arial" charset="0"/>
              </a:rPr>
            </a:br>
            <a:endParaRPr lang="ru-RU" sz="2400" i="0" dirty="0">
              <a:solidFill>
                <a:srgbClr val="0066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400" i="0" dirty="0" err="1">
                <a:solidFill>
                  <a:srgbClr val="006600"/>
                </a:solidFill>
                <a:latin typeface="Arial" charset="0"/>
              </a:rPr>
              <a:t>Лекція</a:t>
            </a: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> № 2</a:t>
            </a:r>
          </a:p>
          <a:p>
            <a:pPr eaLnBrk="1" hangingPunct="1">
              <a:spcBef>
                <a:spcPct val="50000"/>
              </a:spcBef>
            </a:pPr>
            <a:endParaRPr lang="ru-RU" sz="2400" i="0" dirty="0">
              <a:solidFill>
                <a:srgbClr val="0066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3200" i="0" dirty="0" err="1">
                <a:solidFill>
                  <a:srgbClr val="000000"/>
                </a:solidFill>
                <a:latin typeface="Arial" charset="0"/>
              </a:rPr>
              <a:t>Класифікація</a:t>
            </a:r>
            <a:r>
              <a:rPr lang="ru-RU" sz="3200" i="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sz="3200" i="0" dirty="0" err="1">
                <a:solidFill>
                  <a:srgbClr val="000000"/>
                </a:solidFill>
                <a:latin typeface="Arial" charset="0"/>
              </a:rPr>
              <a:t>будова</a:t>
            </a:r>
            <a:r>
              <a:rPr lang="en-US" sz="3200" i="0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ru-RU" sz="3200" i="0" dirty="0">
                <a:solidFill>
                  <a:srgbClr val="000000"/>
                </a:solidFill>
                <a:latin typeface="Arial" charset="0"/>
              </a:rPr>
              <a:t>і </a:t>
            </a:r>
            <a:r>
              <a:rPr lang="en-US" sz="3200" i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3200" i="0" dirty="0" err="1">
                <a:solidFill>
                  <a:srgbClr val="000000"/>
                </a:solidFill>
                <a:latin typeface="Arial" charset="0"/>
              </a:rPr>
              <a:t>хімічні</a:t>
            </a:r>
            <a:r>
              <a:rPr lang="ru-RU" sz="3200" i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3200" i="0" dirty="0" err="1">
                <a:solidFill>
                  <a:srgbClr val="000000"/>
                </a:solidFill>
                <a:latin typeface="Arial" charset="0"/>
              </a:rPr>
              <a:t>властивості</a:t>
            </a:r>
            <a:r>
              <a:rPr lang="ru-RU" sz="3200" i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3200" i="0" dirty="0" err="1">
                <a:solidFill>
                  <a:srgbClr val="000000"/>
                </a:solidFill>
                <a:latin typeface="Arial" charset="0"/>
              </a:rPr>
              <a:t>вуглеводів</a:t>
            </a:r>
            <a:endParaRPr lang="ru-RU" sz="3200" i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624" y="1638471"/>
            <a:ext cx="1457325" cy="1857375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" y="1556792"/>
            <a:ext cx="1914525" cy="19145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74241" y="5761459"/>
            <a:ext cx="6660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000" b="1" dirty="0">
                <a:solidFill>
                  <a:srgbClr val="6600CC"/>
                </a:solidFill>
              </a:rPr>
              <a:t>Лектор: </a:t>
            </a:r>
            <a:r>
              <a:rPr lang="uk-UA" sz="2000" b="1" dirty="0" err="1">
                <a:solidFill>
                  <a:srgbClr val="6600CC"/>
                </a:solidFill>
              </a:rPr>
              <a:t>зав.каф</a:t>
            </a:r>
            <a:r>
              <a:rPr lang="uk-UA" sz="2000" b="1" dirty="0">
                <a:solidFill>
                  <a:srgbClr val="6600CC"/>
                </a:solidFill>
              </a:rPr>
              <a:t>. </a:t>
            </a:r>
            <a:r>
              <a:rPr lang="ru-RU" sz="2000" b="1" dirty="0" err="1">
                <a:solidFill>
                  <a:srgbClr val="6600CC"/>
                </a:solidFill>
              </a:rPr>
              <a:t>медичної</a:t>
            </a:r>
            <a:r>
              <a:rPr lang="ru-RU" sz="2000" b="1" dirty="0">
                <a:solidFill>
                  <a:srgbClr val="6600CC"/>
                </a:solidFill>
              </a:rPr>
              <a:t> та </a:t>
            </a:r>
            <a:r>
              <a:rPr lang="ru-RU" sz="2000" b="1" dirty="0" err="1">
                <a:solidFill>
                  <a:srgbClr val="6600CC"/>
                </a:solidFill>
              </a:rPr>
              <a:t>біоорганічної</a:t>
            </a:r>
            <a:r>
              <a:rPr lang="ru-RU" sz="2000" b="1" dirty="0">
                <a:solidFill>
                  <a:srgbClr val="6600CC"/>
                </a:solidFill>
              </a:rPr>
              <a:t> </a:t>
            </a:r>
            <a:r>
              <a:rPr lang="ru-RU" sz="2000" b="1" dirty="0" err="1">
                <a:solidFill>
                  <a:srgbClr val="6600CC"/>
                </a:solidFill>
              </a:rPr>
              <a:t>хімії</a:t>
            </a:r>
            <a:r>
              <a:rPr lang="ru-RU" sz="2000" b="1" dirty="0">
                <a:solidFill>
                  <a:srgbClr val="6600CC"/>
                </a:solidFill>
              </a:rPr>
              <a:t>, </a:t>
            </a:r>
          </a:p>
          <a:p>
            <a:pPr algn="r"/>
            <a:r>
              <a:rPr lang="ru-RU" sz="2000" b="1" dirty="0" err="1">
                <a:solidFill>
                  <a:srgbClr val="6600CC"/>
                </a:solidFill>
              </a:rPr>
              <a:t>д.фарм.н</a:t>
            </a:r>
            <a:r>
              <a:rPr lang="ru-RU" sz="2000" b="1" dirty="0">
                <a:solidFill>
                  <a:srgbClr val="6600CC"/>
                </a:solidFill>
              </a:rPr>
              <a:t>., проф. </a:t>
            </a:r>
            <a:r>
              <a:rPr lang="ru-RU" sz="2000" b="1" dirty="0" err="1">
                <a:solidFill>
                  <a:srgbClr val="6600CC"/>
                </a:solidFill>
              </a:rPr>
              <a:t>Сирова</a:t>
            </a:r>
            <a:r>
              <a:rPr lang="ru-RU" sz="2000" b="1" dirty="0">
                <a:solidFill>
                  <a:srgbClr val="6600CC"/>
                </a:solidFill>
              </a:rPr>
              <a:t> Г.О.</a:t>
            </a:r>
          </a:p>
        </p:txBody>
      </p:sp>
    </p:spTree>
    <p:extLst>
      <p:ext uri="{BB962C8B-B14F-4D97-AF65-F5344CB8AC3E}">
        <p14:creationId xmlns:p14="http://schemas.microsoft.com/office/powerpoint/2010/main" val="65425101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555093"/>
          </a:xfrm>
          <a:prstGeom prst="rect">
            <a:avLst/>
          </a:prstGeom>
          <a:noFill/>
          <a:ln w="9525">
            <a:noFill/>
            <a:prstDash val="lgDashDotDot"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r>
              <a:rPr lang="ru-RU" b="1" cap="all" dirty="0" err="1">
                <a:solidFill>
                  <a:srgbClr val="FF0000"/>
                </a:solidFill>
              </a:rPr>
              <a:t>Таутомерні</a:t>
            </a:r>
            <a:r>
              <a:rPr lang="ru-RU" b="1" cap="all" dirty="0">
                <a:solidFill>
                  <a:srgbClr val="FF0000"/>
                </a:solidFill>
              </a:rPr>
              <a:t> </a:t>
            </a:r>
            <a:r>
              <a:rPr lang="ru-RU" b="1" cap="all" dirty="0" err="1">
                <a:solidFill>
                  <a:srgbClr val="FF0000"/>
                </a:solidFill>
              </a:rPr>
              <a:t>форми</a:t>
            </a:r>
            <a:r>
              <a:rPr lang="ru-RU" b="1" cap="all" dirty="0">
                <a:solidFill>
                  <a:srgbClr val="FF0000"/>
                </a:solidFill>
              </a:rPr>
              <a:t> </a:t>
            </a:r>
            <a:r>
              <a:rPr lang="ru-RU" b="1" cap="all" dirty="0" err="1">
                <a:solidFill>
                  <a:srgbClr val="FF0000"/>
                </a:solidFill>
              </a:rPr>
              <a:t>моносахаридів</a:t>
            </a:r>
            <a:endParaRPr lang="ru-RU" b="1" cap="all" dirty="0">
              <a:solidFill>
                <a:srgbClr val="FF0000"/>
              </a:solidFill>
            </a:endParaRPr>
          </a:p>
          <a:p>
            <a:r>
              <a:rPr lang="ru-RU" sz="1600" dirty="0">
                <a:solidFill>
                  <a:schemeClr val="accent2"/>
                </a:solidFill>
              </a:rPr>
              <a:t>	В 1870 р. </a:t>
            </a:r>
            <a:r>
              <a:rPr lang="ru-RU" sz="1600" dirty="0" err="1">
                <a:solidFill>
                  <a:schemeClr val="accent2"/>
                </a:solidFill>
              </a:rPr>
              <a:t>А.А.Коллі</a:t>
            </a:r>
            <a:r>
              <a:rPr lang="ru-RU" sz="1600" dirty="0">
                <a:solidFill>
                  <a:schemeClr val="accent2"/>
                </a:solidFill>
              </a:rPr>
              <a:t>, а </a:t>
            </a:r>
            <a:r>
              <a:rPr lang="ru-RU" sz="1600" dirty="0" err="1">
                <a:solidFill>
                  <a:schemeClr val="accent2"/>
                </a:solidFill>
              </a:rPr>
              <a:t>потім</a:t>
            </a:r>
            <a:r>
              <a:rPr lang="ru-RU" sz="1600" dirty="0">
                <a:solidFill>
                  <a:schemeClr val="accent2"/>
                </a:solidFill>
              </a:rPr>
              <a:t> </a:t>
            </a:r>
            <a:r>
              <a:rPr lang="ru-RU" sz="1600" dirty="0" err="1">
                <a:solidFill>
                  <a:schemeClr val="accent2"/>
                </a:solidFill>
              </a:rPr>
              <a:t>Б.Толленсом</a:t>
            </a:r>
            <a:r>
              <a:rPr lang="ru-RU" sz="1600" dirty="0">
                <a:solidFill>
                  <a:schemeClr val="accent2"/>
                </a:solidFill>
              </a:rPr>
              <a:t> (1883 р.) </a:t>
            </a:r>
            <a:r>
              <a:rPr lang="ru-RU" sz="1600" dirty="0" err="1">
                <a:solidFill>
                  <a:schemeClr val="accent2"/>
                </a:solidFill>
              </a:rPr>
              <a:t>було</a:t>
            </a:r>
            <a:r>
              <a:rPr lang="ru-RU" sz="1600" dirty="0">
                <a:solidFill>
                  <a:schemeClr val="accent2"/>
                </a:solidFill>
              </a:rPr>
              <a:t> </a:t>
            </a:r>
            <a:r>
              <a:rPr lang="ru-RU" sz="1600" dirty="0" err="1">
                <a:solidFill>
                  <a:schemeClr val="accent2"/>
                </a:solidFill>
              </a:rPr>
              <a:t>висловлено</a:t>
            </a:r>
            <a:r>
              <a:rPr lang="ru-RU" sz="1600" dirty="0">
                <a:solidFill>
                  <a:schemeClr val="accent2"/>
                </a:solidFill>
              </a:rPr>
              <a:t> </a:t>
            </a:r>
            <a:r>
              <a:rPr lang="ru-RU" sz="1600" dirty="0" err="1">
                <a:solidFill>
                  <a:schemeClr val="accent2"/>
                </a:solidFill>
              </a:rPr>
              <a:t>припущення</a:t>
            </a:r>
            <a:r>
              <a:rPr lang="ru-RU" sz="1600" dirty="0">
                <a:solidFill>
                  <a:schemeClr val="accent2"/>
                </a:solidFill>
              </a:rPr>
              <a:t> про </a:t>
            </a:r>
            <a:r>
              <a:rPr lang="ru-RU" sz="1600" dirty="0" err="1">
                <a:solidFill>
                  <a:schemeClr val="accent2"/>
                </a:solidFill>
              </a:rPr>
              <a:t>циклічну</a:t>
            </a:r>
            <a:r>
              <a:rPr lang="ru-RU" sz="1600" dirty="0">
                <a:solidFill>
                  <a:schemeClr val="accent2"/>
                </a:solidFill>
              </a:rPr>
              <a:t> </a:t>
            </a:r>
            <a:r>
              <a:rPr lang="ru-RU" sz="1600" dirty="0" err="1">
                <a:solidFill>
                  <a:schemeClr val="accent2"/>
                </a:solidFill>
              </a:rPr>
              <a:t>будову</a:t>
            </a:r>
            <a:r>
              <a:rPr lang="ru-RU" sz="1600" dirty="0">
                <a:solidFill>
                  <a:schemeClr val="accent2"/>
                </a:solidFill>
              </a:rPr>
              <a:t> </a:t>
            </a:r>
            <a:r>
              <a:rPr lang="ru-RU" sz="1600" dirty="0" err="1">
                <a:solidFill>
                  <a:schemeClr val="accent2"/>
                </a:solidFill>
              </a:rPr>
              <a:t>моносахаридів</a:t>
            </a:r>
            <a:r>
              <a:rPr lang="ru-RU" sz="1600" dirty="0">
                <a:solidFill>
                  <a:schemeClr val="accent2"/>
                </a:solidFill>
              </a:rPr>
              <a:t>. За </a:t>
            </a:r>
            <a:r>
              <a:rPr lang="ru-RU" sz="1600" dirty="0" err="1">
                <a:solidFill>
                  <a:schemeClr val="accent2"/>
                </a:solidFill>
              </a:rPr>
              <a:t>хімічною</a:t>
            </a:r>
            <a:r>
              <a:rPr lang="ru-RU" sz="1600" dirty="0">
                <a:solidFill>
                  <a:schemeClr val="accent2"/>
                </a:solidFill>
              </a:rPr>
              <a:t> природою - </a:t>
            </a:r>
            <a:r>
              <a:rPr lang="ru-RU" sz="1600" dirty="0" err="1">
                <a:solidFill>
                  <a:schemeClr val="accent2"/>
                </a:solidFill>
              </a:rPr>
              <a:t>це</a:t>
            </a:r>
            <a:r>
              <a:rPr lang="ru-RU" sz="1600" dirty="0">
                <a:solidFill>
                  <a:schemeClr val="accent2"/>
                </a:solidFill>
              </a:rPr>
              <a:t> </a:t>
            </a:r>
            <a:r>
              <a:rPr lang="ru-RU" sz="1600" dirty="0" err="1">
                <a:solidFill>
                  <a:schemeClr val="accent2"/>
                </a:solidFill>
              </a:rPr>
              <a:t>циклічні</a:t>
            </a:r>
            <a:r>
              <a:rPr lang="ru-RU" sz="1600" dirty="0">
                <a:solidFill>
                  <a:schemeClr val="accent2"/>
                </a:solidFill>
              </a:rPr>
              <a:t> </a:t>
            </a:r>
            <a:r>
              <a:rPr lang="ru-RU" sz="1600" dirty="0" err="1">
                <a:solidFill>
                  <a:srgbClr val="990000"/>
                </a:solidFill>
              </a:rPr>
              <a:t>напівацеталі</a:t>
            </a:r>
            <a:r>
              <a:rPr lang="ru-RU" sz="1600" dirty="0">
                <a:solidFill>
                  <a:srgbClr val="990000"/>
                </a:solidFill>
              </a:rPr>
              <a:t>:</a:t>
            </a:r>
          </a:p>
          <a:p>
            <a:pPr algn="just"/>
            <a:endParaRPr lang="ru-RU" sz="1600" dirty="0">
              <a:solidFill>
                <a:srgbClr val="006600"/>
              </a:solidFill>
            </a:endParaRPr>
          </a:p>
          <a:p>
            <a:pPr algn="just"/>
            <a:endParaRPr lang="uk-UA" sz="1600" dirty="0">
              <a:solidFill>
                <a:srgbClr val="006600"/>
              </a:solidFill>
            </a:endParaRPr>
          </a:p>
          <a:p>
            <a:pPr algn="just"/>
            <a:endParaRPr lang="uk-UA" sz="1600" dirty="0">
              <a:solidFill>
                <a:srgbClr val="006600"/>
              </a:solidFill>
            </a:endParaRPr>
          </a:p>
          <a:p>
            <a:pPr algn="just"/>
            <a:endParaRPr lang="uk-UA" sz="1600" dirty="0">
              <a:solidFill>
                <a:srgbClr val="006600"/>
              </a:solidFill>
            </a:endParaRPr>
          </a:p>
          <a:p>
            <a:pPr algn="just"/>
            <a:endParaRPr lang="uk-UA" sz="1600" dirty="0">
              <a:solidFill>
                <a:srgbClr val="006600"/>
              </a:solidFill>
            </a:endParaRPr>
          </a:p>
          <a:p>
            <a:pPr algn="just"/>
            <a:endParaRPr lang="uk-UA" sz="1600" dirty="0">
              <a:solidFill>
                <a:srgbClr val="006600"/>
              </a:solidFill>
            </a:endParaRPr>
          </a:p>
          <a:p>
            <a:pPr algn="just"/>
            <a:endParaRPr lang="uk-UA" sz="1600" dirty="0">
              <a:solidFill>
                <a:srgbClr val="006600"/>
              </a:solidFill>
            </a:endParaRPr>
          </a:p>
          <a:p>
            <a:pPr algn="just"/>
            <a:endParaRPr lang="uk-UA" sz="1600" dirty="0">
              <a:solidFill>
                <a:srgbClr val="006600"/>
              </a:solidFill>
            </a:endParaRPr>
          </a:p>
          <a:p>
            <a:pPr algn="just"/>
            <a:endParaRPr lang="uk-UA" sz="1600" dirty="0">
              <a:solidFill>
                <a:srgbClr val="006600"/>
              </a:solidFill>
            </a:endParaRPr>
          </a:p>
          <a:p>
            <a:pPr algn="just"/>
            <a:endParaRPr lang="uk-UA" sz="1600" dirty="0">
              <a:solidFill>
                <a:srgbClr val="006600"/>
              </a:solidFill>
            </a:endParaRPr>
          </a:p>
          <a:p>
            <a:pPr algn="just"/>
            <a:endParaRPr lang="uk-UA" sz="1600" dirty="0">
              <a:solidFill>
                <a:srgbClr val="006600"/>
              </a:solidFill>
            </a:endParaRPr>
          </a:p>
          <a:p>
            <a:pPr algn="just"/>
            <a:endParaRPr lang="ru-RU" sz="1600" dirty="0">
              <a:solidFill>
                <a:srgbClr val="006600"/>
              </a:solidFill>
            </a:endParaRPr>
          </a:p>
          <a:p>
            <a:pPr algn="just"/>
            <a:endParaRPr lang="ru-RU" sz="1600" dirty="0">
              <a:solidFill>
                <a:schemeClr val="accent2"/>
              </a:solidFill>
            </a:endParaRPr>
          </a:p>
          <a:p>
            <a:pPr algn="just"/>
            <a:endParaRPr lang="ru-RU" sz="1600" dirty="0">
              <a:solidFill>
                <a:schemeClr val="accent2"/>
              </a:solidFill>
            </a:endParaRPr>
          </a:p>
          <a:p>
            <a:pPr algn="just"/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2090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31361"/>
            <a:ext cx="4476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242854"/>
              </p:ext>
            </p:extLst>
          </p:nvPr>
        </p:nvGraphicFramePr>
        <p:xfrm>
          <a:off x="3984512" y="828367"/>
          <a:ext cx="5143500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7" name="ISIS/Draw Sketch" r:id="rId4" imgW="5143320" imgH="2657160" progId="ISISServer">
                  <p:embed/>
                </p:oleObj>
              </mc:Choice>
              <mc:Fallback>
                <p:oleObj name="ISIS/Draw Sketch" r:id="rId4" imgW="5143320" imgH="2657160" progId="ISISServer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512" y="828367"/>
                        <a:ext cx="5143500" cy="265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370" y="828367"/>
            <a:ext cx="37515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	При </a:t>
            </a:r>
            <a:r>
              <a:rPr lang="ru-RU" sz="1600" dirty="0" err="1"/>
              <a:t>циклізації</a:t>
            </a:r>
            <a:r>
              <a:rPr lang="ru-RU" sz="1600" dirty="0"/>
              <a:t> атом карбону </a:t>
            </a:r>
            <a:r>
              <a:rPr lang="ru-RU" sz="1600" dirty="0" err="1"/>
              <a:t>карбонільної</a:t>
            </a:r>
            <a:r>
              <a:rPr lang="ru-RU" sz="1600" dirty="0"/>
              <a:t> </a:t>
            </a:r>
            <a:r>
              <a:rPr lang="ru-RU" sz="1600" dirty="0" err="1"/>
              <a:t>групи</a:t>
            </a:r>
            <a:r>
              <a:rPr lang="ru-RU" sz="1600" dirty="0"/>
              <a:t> </a:t>
            </a:r>
            <a:r>
              <a:rPr lang="ru-RU" sz="1600" dirty="0" err="1"/>
              <a:t>стає</a:t>
            </a:r>
            <a:r>
              <a:rPr lang="ru-RU" sz="1600" dirty="0"/>
              <a:t> </a:t>
            </a:r>
            <a:r>
              <a:rPr lang="ru-RU" sz="1600" dirty="0" err="1"/>
              <a:t>хіральним</a:t>
            </a:r>
            <a:r>
              <a:rPr lang="ru-RU" sz="1600" dirty="0"/>
              <a:t> - </a:t>
            </a:r>
            <a:r>
              <a:rPr lang="ru-RU" sz="1600" dirty="0" err="1"/>
              <a:t>аномерним</a:t>
            </a:r>
            <a:r>
              <a:rPr lang="ru-RU" sz="1600" dirty="0"/>
              <a:t>. У </a:t>
            </a:r>
            <a:r>
              <a:rPr lang="ru-RU" sz="1600" dirty="0" err="1"/>
              <a:t>результаті</a:t>
            </a:r>
            <a:r>
              <a:rPr lang="ru-RU" sz="1600" dirty="0"/>
              <a:t> - 2 </a:t>
            </a:r>
            <a:r>
              <a:rPr lang="ru-RU" sz="1600" dirty="0" err="1"/>
              <a:t>стереоізомера</a:t>
            </a:r>
            <a:r>
              <a:rPr lang="ru-RU" sz="1600" dirty="0"/>
              <a:t>-  </a:t>
            </a:r>
            <a:r>
              <a:rPr lang="el-GR" sz="1600" dirty="0">
                <a:latin typeface="Times New Roman"/>
                <a:cs typeface="Times New Roman"/>
              </a:rPr>
              <a:t>α</a:t>
            </a:r>
            <a:r>
              <a:rPr lang="ru-RU" sz="1600" dirty="0"/>
              <a:t>- і </a:t>
            </a:r>
            <a:r>
              <a:rPr lang="el-GR" sz="1600" dirty="0">
                <a:latin typeface="Times New Roman"/>
                <a:cs typeface="Times New Roman"/>
              </a:rPr>
              <a:t>β</a:t>
            </a:r>
            <a:r>
              <a:rPr lang="ru-RU" sz="1600" dirty="0"/>
              <a:t>- </a:t>
            </a:r>
            <a:r>
              <a:rPr lang="ru-RU" sz="1600" dirty="0" err="1"/>
              <a:t>аномери</a:t>
            </a:r>
            <a:r>
              <a:rPr lang="ru-RU" sz="1600" dirty="0"/>
              <a:t>. </a:t>
            </a:r>
            <a:r>
              <a:rPr lang="ru-RU" sz="1600" dirty="0" err="1"/>
              <a:t>Гідроксильна</a:t>
            </a:r>
            <a:r>
              <a:rPr lang="ru-RU" sz="1600" dirty="0"/>
              <a:t> </a:t>
            </a:r>
            <a:r>
              <a:rPr lang="ru-RU" sz="1600" dirty="0" err="1"/>
              <a:t>група</a:t>
            </a:r>
            <a:r>
              <a:rPr lang="ru-RU" sz="1600" dirty="0"/>
              <a:t> </a:t>
            </a:r>
            <a:r>
              <a:rPr lang="ru-RU" sz="1600" dirty="0" err="1"/>
              <a:t>біля</a:t>
            </a:r>
            <a:r>
              <a:rPr lang="ru-RU" sz="1600" dirty="0"/>
              <a:t> </a:t>
            </a:r>
            <a:r>
              <a:rPr lang="ru-RU" sz="1600" dirty="0" err="1"/>
              <a:t>нього</a:t>
            </a:r>
            <a:r>
              <a:rPr lang="ru-RU" sz="1600" dirty="0"/>
              <a:t> - </a:t>
            </a:r>
            <a:r>
              <a:rPr lang="ru-RU" sz="1600" dirty="0" err="1"/>
              <a:t>напівацетальна</a:t>
            </a:r>
            <a:r>
              <a:rPr lang="ru-RU" sz="1600" dirty="0"/>
              <a:t> (</a:t>
            </a:r>
            <a:r>
              <a:rPr lang="ru-RU" sz="1600" dirty="0" err="1"/>
              <a:t>глікозидна</a:t>
            </a:r>
            <a:r>
              <a:rPr lang="ru-RU" sz="1600" dirty="0"/>
              <a:t>). За </a:t>
            </a:r>
            <a:r>
              <a:rPr lang="ru-RU" sz="1600" dirty="0" err="1"/>
              <a:t>своїми</a:t>
            </a:r>
            <a:r>
              <a:rPr lang="ru-RU" sz="1600" dirty="0"/>
              <a:t> </a:t>
            </a:r>
            <a:r>
              <a:rPr lang="ru-RU" sz="1600" dirty="0" err="1"/>
              <a:t>властивостями</a:t>
            </a:r>
            <a:r>
              <a:rPr lang="ru-RU" sz="1600" dirty="0"/>
              <a:t> вона </a:t>
            </a:r>
            <a:r>
              <a:rPr lang="ru-RU" sz="1600" dirty="0" err="1"/>
              <a:t>відрізняється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спиртових</a:t>
            </a:r>
            <a:r>
              <a:rPr lang="ru-RU" sz="1600" dirty="0"/>
              <a:t> (</a:t>
            </a:r>
            <a:r>
              <a:rPr lang="ru-RU" sz="1600" dirty="0" err="1"/>
              <a:t>глікозних</a:t>
            </a:r>
            <a:r>
              <a:rPr lang="ru-RU" sz="1600" dirty="0"/>
              <a:t>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763" y="3196105"/>
            <a:ext cx="384892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442913" algn="l"/>
              </a:tabLst>
            </a:pPr>
            <a:r>
              <a:rPr lang="ru-RU" sz="1600" dirty="0">
                <a:latin typeface="+mn-lt"/>
              </a:rPr>
              <a:t>	В </a:t>
            </a:r>
            <a:r>
              <a:rPr lang="ru-RU" sz="1600" dirty="0" err="1">
                <a:latin typeface="+mn-lt"/>
              </a:rPr>
              <a:t>результаті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внутрішньо-молекулярної</a:t>
            </a:r>
            <a:r>
              <a:rPr lang="ru-RU" sz="1600" dirty="0">
                <a:latin typeface="+mn-lt"/>
              </a:rPr>
              <a:t>  </a:t>
            </a:r>
            <a:r>
              <a:rPr lang="ru-RU" sz="1600" dirty="0" err="1">
                <a:latin typeface="+mn-lt"/>
              </a:rPr>
              <a:t>взаємодії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утворюються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термодинамічно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стійкі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п’ятичленні</a:t>
            </a:r>
            <a:r>
              <a:rPr lang="ru-RU" sz="1600" dirty="0">
                <a:latin typeface="+mn-lt"/>
              </a:rPr>
              <a:t> –</a:t>
            </a:r>
            <a:r>
              <a:rPr lang="ru-RU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+mn-lt"/>
              </a:rPr>
              <a:t>фуранозні</a:t>
            </a:r>
            <a:r>
              <a:rPr lang="ru-RU" sz="1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1600" dirty="0">
                <a:latin typeface="+mn-lt"/>
              </a:rPr>
              <a:t> і </a:t>
            </a:r>
            <a:r>
              <a:rPr lang="ru-RU" sz="1600" dirty="0" err="1">
                <a:latin typeface="+mn-lt"/>
              </a:rPr>
              <a:t>шестичленні</a:t>
            </a:r>
            <a:r>
              <a:rPr lang="ru-RU" sz="1600" dirty="0">
                <a:latin typeface="+mn-lt"/>
              </a:rPr>
              <a:t> – </a:t>
            </a:r>
            <a:r>
              <a:rPr lang="ru-RU" sz="1600" b="1" i="1" dirty="0" err="1">
                <a:solidFill>
                  <a:srgbClr val="FF0000"/>
                </a:solidFill>
                <a:latin typeface="+mn-lt"/>
              </a:rPr>
              <a:t>піранозні</a:t>
            </a:r>
            <a:r>
              <a:rPr lang="ru-RU" sz="1600" i="1" dirty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цикли.</a:t>
            </a:r>
            <a:r>
              <a:rPr lang="en-US" sz="1600" dirty="0">
                <a:latin typeface="+mn-lt"/>
              </a:rPr>
              <a:t> </a:t>
            </a:r>
            <a:endParaRPr lang="uk-UA" sz="1600" dirty="0">
              <a:latin typeface="+mn-lt"/>
            </a:endParaRPr>
          </a:p>
          <a:p>
            <a:pPr lvl="0" algn="just" defTabSz="442913"/>
            <a:r>
              <a:rPr lang="uk-UA" sz="1600" dirty="0">
                <a:latin typeface="+mn-lt"/>
              </a:rPr>
              <a:t>	</a:t>
            </a:r>
            <a:r>
              <a:rPr lang="ru-RU" sz="1600" dirty="0" err="1">
                <a:latin typeface="+mn-lt"/>
              </a:rPr>
              <a:t>Сутність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мутаротації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полягає</a:t>
            </a:r>
            <a:r>
              <a:rPr lang="ru-RU" sz="1600" dirty="0">
                <a:latin typeface="+mn-lt"/>
              </a:rPr>
              <a:t> в</a:t>
            </a:r>
            <a:r>
              <a:rPr lang="en-US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здатності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моносахаридів</a:t>
            </a:r>
            <a:r>
              <a:rPr lang="ru-RU" sz="1600" dirty="0">
                <a:latin typeface="+mn-lt"/>
              </a:rPr>
              <a:t> до </a:t>
            </a:r>
            <a:r>
              <a:rPr lang="ru-RU" sz="1600" dirty="0" err="1">
                <a:latin typeface="+mn-lt"/>
              </a:rPr>
              <a:t>існування</a:t>
            </a:r>
            <a:r>
              <a:rPr lang="en-US" sz="1600" dirty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у </a:t>
            </a:r>
            <a:r>
              <a:rPr lang="ru-RU" sz="1600" dirty="0" err="1">
                <a:latin typeface="+mn-lt"/>
              </a:rPr>
              <a:t>вигляді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рівноважної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суміші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таутомерів</a:t>
            </a:r>
            <a:r>
              <a:rPr lang="ru-RU" sz="1600" dirty="0">
                <a:latin typeface="+mn-lt"/>
              </a:rPr>
              <a:t>  </a:t>
            </a:r>
            <a:r>
              <a:rPr lang="el-GR" sz="1600" dirty="0">
                <a:latin typeface="Times New Roman"/>
                <a:cs typeface="Times New Roman"/>
              </a:rPr>
              <a:t>α</a:t>
            </a:r>
            <a:r>
              <a:rPr lang="ru-RU" sz="1600" dirty="0">
                <a:latin typeface="+mn-lt"/>
              </a:rPr>
              <a:t>-Д-</a:t>
            </a:r>
            <a:r>
              <a:rPr lang="ru-RU" sz="1600" dirty="0" err="1">
                <a:latin typeface="+mn-lt"/>
              </a:rPr>
              <a:t>глюкопіранози</a:t>
            </a:r>
            <a:r>
              <a:rPr lang="uk-UA" sz="1600" dirty="0">
                <a:latin typeface="+mn-lt"/>
              </a:rPr>
              <a:t>, </a:t>
            </a:r>
          </a:p>
          <a:p>
            <a:pPr lvl="0" algn="just"/>
            <a:r>
              <a:rPr lang="ru-RU" sz="1600" dirty="0">
                <a:latin typeface="+mn-lt"/>
                <a:cs typeface="Times New Roman"/>
              </a:rPr>
              <a:t>β</a:t>
            </a:r>
            <a:r>
              <a:rPr lang="ru-RU" sz="1600" dirty="0">
                <a:latin typeface="+mn-lt"/>
              </a:rPr>
              <a:t>-Д-</a:t>
            </a:r>
            <a:r>
              <a:rPr lang="ru-RU" sz="1600" dirty="0" err="1">
                <a:latin typeface="+mn-lt"/>
              </a:rPr>
              <a:t>фруктофуранози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відкритої</a:t>
            </a:r>
            <a:r>
              <a:rPr lang="ru-RU" sz="1600" dirty="0">
                <a:latin typeface="+mn-lt"/>
              </a:rPr>
              <a:t> і </a:t>
            </a:r>
            <a:r>
              <a:rPr lang="ru-RU" sz="1600" dirty="0" err="1">
                <a:latin typeface="+mn-lt"/>
              </a:rPr>
              <a:t>циклічних</a:t>
            </a:r>
            <a:r>
              <a:rPr lang="ru-RU" sz="1600" dirty="0">
                <a:latin typeface="+mn-lt"/>
              </a:rPr>
              <a:t> форм. </a:t>
            </a:r>
            <a:r>
              <a:rPr lang="ru-RU" sz="1600" dirty="0" err="1">
                <a:latin typeface="+mn-lt"/>
              </a:rPr>
              <a:t>Такий</a:t>
            </a:r>
            <a:r>
              <a:rPr lang="ru-RU" sz="1600" dirty="0">
                <a:latin typeface="+mn-lt"/>
              </a:rPr>
              <a:t> вид </a:t>
            </a:r>
            <a:r>
              <a:rPr lang="ru-RU" sz="1600" dirty="0" err="1">
                <a:latin typeface="+mn-lt"/>
              </a:rPr>
              <a:t>таутомерії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називається</a:t>
            </a:r>
            <a:r>
              <a:rPr lang="ru-RU" sz="1600" dirty="0">
                <a:latin typeface="+mn-lt"/>
              </a:rPr>
              <a:t> </a:t>
            </a:r>
            <a:r>
              <a:rPr lang="ru-RU" sz="1600" b="1" i="1" dirty="0">
                <a:solidFill>
                  <a:srgbClr val="FF0000"/>
                </a:solidFill>
                <a:latin typeface="+mn-lt"/>
              </a:rPr>
              <a:t>цикло-</a:t>
            </a:r>
            <a:r>
              <a:rPr lang="ru-RU" sz="1600" b="1" i="1" dirty="0" err="1">
                <a:solidFill>
                  <a:srgbClr val="FF0000"/>
                </a:solidFill>
                <a:latin typeface="+mn-lt"/>
              </a:rPr>
              <a:t>оксо</a:t>
            </a:r>
            <a:r>
              <a:rPr lang="ru-RU" sz="1600" b="1" i="1" dirty="0">
                <a:solidFill>
                  <a:srgbClr val="FF0000"/>
                </a:solidFill>
                <a:latin typeface="+mn-lt"/>
              </a:rPr>
              <a:t>-</a:t>
            </a:r>
            <a:r>
              <a:rPr lang="ru-RU" sz="1600" b="1" i="1" dirty="0" err="1">
                <a:solidFill>
                  <a:srgbClr val="FF0000"/>
                </a:solidFill>
                <a:latin typeface="+mn-lt"/>
              </a:rPr>
              <a:t>таутомерією</a:t>
            </a:r>
            <a:r>
              <a:rPr lang="ru-RU" sz="1600" b="1" i="1" dirty="0">
                <a:solidFill>
                  <a:srgbClr val="FF0000"/>
                </a:solidFill>
                <a:latin typeface="+mn-lt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62267" y="5155256"/>
            <a:ext cx="4422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1400" b="1" i="1" dirty="0" smtClean="0">
                <a:solidFill>
                  <a:srgbClr val="990000"/>
                </a:solidFill>
                <a:sym typeface="Symbol" pitchFamily="18" charset="2"/>
              </a:rPr>
              <a:t> </a:t>
            </a:r>
            <a:r>
              <a:rPr lang="ru-RU" sz="1400" b="1" i="1" dirty="0" smtClean="0">
                <a:solidFill>
                  <a:srgbClr val="990000"/>
                </a:solidFill>
              </a:rPr>
              <a:t>-</a:t>
            </a:r>
            <a:r>
              <a:rPr lang="ru-RU" sz="1400" b="1" i="1" dirty="0">
                <a:solidFill>
                  <a:srgbClr val="990000"/>
                </a:solidFill>
              </a:rPr>
              <a:t>Д-</a:t>
            </a:r>
            <a:r>
              <a:rPr lang="ru-RU" sz="1400" b="1" i="1" dirty="0" err="1">
                <a:solidFill>
                  <a:srgbClr val="990000"/>
                </a:solidFill>
              </a:rPr>
              <a:t>глюкопіраноза</a:t>
            </a:r>
            <a:r>
              <a:rPr lang="ru-RU" sz="1400" b="1" i="1" dirty="0">
                <a:solidFill>
                  <a:srgbClr val="990000"/>
                </a:solidFill>
              </a:rPr>
              <a:t>          </a:t>
            </a:r>
            <a:r>
              <a:rPr lang="ru-RU" sz="1400" b="1" i="1" dirty="0" smtClean="0">
                <a:solidFill>
                  <a:srgbClr val="990000"/>
                </a:solidFill>
                <a:sym typeface="Symbol" pitchFamily="18" charset="2"/>
              </a:rPr>
              <a:t> </a:t>
            </a:r>
            <a:r>
              <a:rPr lang="ru-RU" sz="1400" b="1" i="1" dirty="0" smtClean="0">
                <a:solidFill>
                  <a:srgbClr val="990000"/>
                </a:solidFill>
              </a:rPr>
              <a:t>-</a:t>
            </a:r>
            <a:r>
              <a:rPr lang="ru-RU" sz="1400" b="1" i="1" dirty="0">
                <a:solidFill>
                  <a:srgbClr val="990000"/>
                </a:solidFill>
              </a:rPr>
              <a:t>Д-</a:t>
            </a:r>
            <a:r>
              <a:rPr lang="ru-RU" sz="1400" b="1" i="1" dirty="0" err="1">
                <a:solidFill>
                  <a:srgbClr val="990000"/>
                </a:solidFill>
              </a:rPr>
              <a:t>фруктофураноза</a:t>
            </a:r>
            <a:endParaRPr lang="ru-RU" sz="1400" b="1" i="1" dirty="0">
              <a:solidFill>
                <a:srgbClr val="9900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FF8E7CB-2600-410C-B443-7A0DC65642ED}"/>
              </a:ext>
            </a:extLst>
          </p:cNvPr>
          <p:cNvSpPr/>
          <p:nvPr/>
        </p:nvSpPr>
        <p:spPr>
          <a:xfrm>
            <a:off x="5121407" y="5424847"/>
            <a:ext cx="2504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400" dirty="0"/>
              <a:t>(</a:t>
            </a:r>
            <a:r>
              <a:rPr lang="ru-RU" sz="1400" dirty="0" err="1"/>
              <a:t>формули</a:t>
            </a:r>
            <a:r>
              <a:rPr lang="ru-RU" sz="1400" dirty="0"/>
              <a:t> </a:t>
            </a:r>
            <a:r>
              <a:rPr lang="ru-RU" sz="1400" dirty="0" err="1"/>
              <a:t>Хеуорса</a:t>
            </a:r>
            <a:r>
              <a:rPr lang="ru-RU" sz="1400" dirty="0"/>
              <a:t>, 1929 р.)</a:t>
            </a:r>
            <a:endParaRPr lang="ru-RU" sz="1400" dirty="0">
              <a:solidFill>
                <a:schemeClr val="accent2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FBB4742-110F-4C1A-AC30-634D194CF294}"/>
              </a:ext>
            </a:extLst>
          </p:cNvPr>
          <p:cNvSpPr/>
          <p:nvPr/>
        </p:nvSpPr>
        <p:spPr>
          <a:xfrm>
            <a:off x="4089962" y="5732624"/>
            <a:ext cx="5054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solidFill>
                  <a:srgbClr val="0000FF"/>
                </a:solidFill>
              </a:rPr>
              <a:t>Напівацетальний</a:t>
            </a:r>
            <a:r>
              <a:rPr lang="ru-RU" sz="1600" dirty="0"/>
              <a:t> </a:t>
            </a:r>
            <a:r>
              <a:rPr lang="ru-RU" sz="1600" dirty="0" err="1"/>
              <a:t>гідроксил</a:t>
            </a:r>
            <a:r>
              <a:rPr lang="ru-RU" sz="1600" dirty="0"/>
              <a:t> в </a:t>
            </a:r>
            <a:r>
              <a:rPr lang="ru-RU" sz="1600" dirty="0">
                <a:solidFill>
                  <a:srgbClr val="0000FF"/>
                </a:solidFill>
                <a:sym typeface="Symbol" pitchFamily="18" charset="2"/>
              </a:rPr>
              <a:t></a:t>
            </a:r>
            <a:r>
              <a:rPr lang="ru-RU" sz="1600" dirty="0">
                <a:solidFill>
                  <a:srgbClr val="0000FF"/>
                </a:solidFill>
              </a:rPr>
              <a:t>-</a:t>
            </a:r>
            <a:r>
              <a:rPr lang="ru-RU" sz="1600" dirty="0" err="1" smtClean="0">
                <a:solidFill>
                  <a:srgbClr val="0000FF"/>
                </a:solidFill>
              </a:rPr>
              <a:t>аномері</a:t>
            </a:r>
            <a:r>
              <a:rPr lang="ru-RU" sz="1600" dirty="0" smtClean="0">
                <a:solidFill>
                  <a:srgbClr val="0000FF"/>
                </a:solidFill>
              </a:rPr>
              <a:t> </a:t>
            </a:r>
            <a:r>
              <a:rPr lang="ru-RU" sz="1600" dirty="0" err="1"/>
              <a:t>розташований</a:t>
            </a:r>
            <a:r>
              <a:rPr lang="ru-RU" sz="1600" dirty="0"/>
              <a:t> </a:t>
            </a:r>
            <a:r>
              <a:rPr lang="ru-RU" sz="1600" b="1" dirty="0" err="1">
                <a:solidFill>
                  <a:srgbClr val="990000"/>
                </a:solidFill>
              </a:rPr>
              <a:t>під</a:t>
            </a:r>
            <a:r>
              <a:rPr lang="ru-RU" sz="1600" dirty="0"/>
              <a:t> </a:t>
            </a:r>
            <a:r>
              <a:rPr lang="ru-RU" sz="1600" dirty="0" err="1"/>
              <a:t>плоскістю</a:t>
            </a:r>
            <a:r>
              <a:rPr lang="ru-RU" sz="1600" dirty="0"/>
              <a:t>, а в </a:t>
            </a:r>
            <a:r>
              <a:rPr lang="ru-RU" sz="1600" dirty="0">
                <a:solidFill>
                  <a:srgbClr val="0000FF"/>
                </a:solidFill>
                <a:sym typeface="Symbol" pitchFamily="18" charset="2"/>
              </a:rPr>
              <a:t></a:t>
            </a:r>
            <a:r>
              <a:rPr lang="ru-RU" sz="1600" dirty="0">
                <a:solidFill>
                  <a:srgbClr val="0000FF"/>
                </a:solidFill>
              </a:rPr>
              <a:t>-</a:t>
            </a:r>
            <a:r>
              <a:rPr lang="ru-RU" sz="1600" dirty="0" err="1" smtClean="0">
                <a:solidFill>
                  <a:srgbClr val="0000FF"/>
                </a:solidFill>
              </a:rPr>
              <a:t>аномері</a:t>
            </a:r>
            <a:r>
              <a:rPr lang="ru-RU" sz="1600" dirty="0" smtClean="0"/>
              <a:t> </a:t>
            </a:r>
            <a:r>
              <a:rPr lang="ru-RU" sz="1600" dirty="0"/>
              <a:t>– </a:t>
            </a:r>
            <a:r>
              <a:rPr lang="ru-RU" sz="1600" b="1" dirty="0">
                <a:solidFill>
                  <a:srgbClr val="990000"/>
                </a:solidFill>
              </a:rPr>
              <a:t>над</a:t>
            </a:r>
            <a:r>
              <a:rPr lang="ru-RU" sz="1600" dirty="0"/>
              <a:t> </a:t>
            </a:r>
            <a:r>
              <a:rPr lang="ru-RU" sz="1600" dirty="0" err="1"/>
              <a:t>плоскістю</a:t>
            </a:r>
            <a:endParaRPr lang="ru-RU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7272" y="620688"/>
            <a:ext cx="9252520" cy="476672"/>
          </a:xfrm>
        </p:spPr>
        <p:txBody>
          <a:bodyPr/>
          <a:lstStyle/>
          <a:p>
            <a:pPr marL="457200" lvl="1"/>
            <a:r>
              <a:rPr lang="ru-RU" sz="2800" b="1" kern="1200" cap="all" dirty="0" err="1">
                <a:solidFill>
                  <a:srgbClr val="FF0000"/>
                </a:solidFill>
                <a:ea typeface="+mn-ea"/>
              </a:rPr>
              <a:t>Хімічні</a:t>
            </a:r>
            <a:r>
              <a:rPr lang="ru-RU" sz="2800" b="1" kern="1200" cap="all" dirty="0">
                <a:solidFill>
                  <a:srgbClr val="FF0000"/>
                </a:solidFill>
                <a:ea typeface="+mn-ea"/>
              </a:rPr>
              <a:t> </a:t>
            </a:r>
            <a:r>
              <a:rPr lang="ru-RU" sz="2800" b="1" kern="1200" cap="all" dirty="0" err="1">
                <a:solidFill>
                  <a:srgbClr val="FF0000"/>
                </a:solidFill>
                <a:ea typeface="+mn-ea"/>
              </a:rPr>
              <a:t>властивості</a:t>
            </a:r>
            <a:r>
              <a:rPr lang="ru-RU" sz="2800" b="1" kern="1200" cap="all" dirty="0">
                <a:solidFill>
                  <a:srgbClr val="FF0000"/>
                </a:solidFill>
                <a:ea typeface="+mn-ea"/>
              </a:rPr>
              <a:t> </a:t>
            </a:r>
            <a:r>
              <a:rPr lang="ru-RU" sz="2800" b="1" kern="1200" cap="all" dirty="0" err="1">
                <a:solidFill>
                  <a:srgbClr val="FF0000"/>
                </a:solidFill>
                <a:ea typeface="+mn-ea"/>
              </a:rPr>
              <a:t>моносахаридів</a:t>
            </a:r>
            <a:r>
              <a:rPr lang="ru-RU" sz="2800" b="1" kern="1200" cap="all" dirty="0">
                <a:solidFill>
                  <a:srgbClr val="FF0000"/>
                </a:solidFill>
                <a:ea typeface="+mn-ea"/>
              </a:rPr>
              <a:t/>
            </a:r>
            <a:br>
              <a:rPr lang="ru-RU" sz="2800" b="1" kern="1200" cap="all" dirty="0">
                <a:solidFill>
                  <a:srgbClr val="FF0000"/>
                </a:solidFill>
                <a:ea typeface="+mn-ea"/>
              </a:rPr>
            </a:br>
            <a:r>
              <a:rPr lang="ru-RU" sz="2800" b="1" kern="1200" cap="all" dirty="0">
                <a:solidFill>
                  <a:srgbClr val="FF0000"/>
                </a:solidFill>
                <a:ea typeface="+mn-ea"/>
              </a:rPr>
              <a:t>ОВР</a:t>
            </a:r>
            <a:r>
              <a:rPr lang="ru-RU" sz="18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/>
            </a:r>
            <a:br>
              <a:rPr lang="ru-RU" sz="18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ВІДНОВЛЕННЯ</a:t>
            </a:r>
          </a:p>
          <a:p>
            <a:pPr marL="0" indent="0" algn="just" defTabSz="442913">
              <a:buNone/>
            </a:pPr>
            <a:r>
              <a:rPr lang="ru-RU" sz="2000" dirty="0"/>
              <a:t>	</a:t>
            </a:r>
            <a:r>
              <a:rPr lang="ru-RU" sz="2000" dirty="0" err="1"/>
              <a:t>Гідрогеном</a:t>
            </a:r>
            <a:r>
              <a:rPr lang="ru-RU" sz="2000" dirty="0"/>
              <a:t> у </a:t>
            </a:r>
            <a:r>
              <a:rPr lang="ru-RU" sz="2000" dirty="0" err="1"/>
              <a:t>прис</a:t>
            </a:r>
            <a:r>
              <a:rPr lang="ru-RU" sz="2000" dirty="0"/>
              <a:t>. </a:t>
            </a:r>
            <a:r>
              <a:rPr lang="en-US" sz="2000" dirty="0" err="1"/>
              <a:t>kat</a:t>
            </a:r>
            <a:r>
              <a:rPr lang="ru-RU" sz="2000" dirty="0"/>
              <a:t> (</a:t>
            </a:r>
            <a:r>
              <a:rPr lang="en-US" sz="2000" dirty="0"/>
              <a:t>Ni, </a:t>
            </a:r>
            <a:r>
              <a:rPr lang="en-US" sz="2000" dirty="0" err="1"/>
              <a:t>Pd</a:t>
            </a:r>
            <a:r>
              <a:rPr lang="en-US" sz="2000" dirty="0"/>
              <a:t>)</a:t>
            </a:r>
            <a:r>
              <a:rPr lang="ru-RU" sz="2000" dirty="0"/>
              <a:t>, </a:t>
            </a:r>
            <a:r>
              <a:rPr lang="ru-RU" sz="2000" dirty="0" err="1"/>
              <a:t>натрій</a:t>
            </a:r>
            <a:r>
              <a:rPr lang="ru-RU" sz="2000" dirty="0"/>
              <a:t> </a:t>
            </a:r>
            <a:r>
              <a:rPr lang="ru-RU" sz="2000" dirty="0" err="1"/>
              <a:t>борогідридом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натрій</a:t>
            </a:r>
            <a:r>
              <a:rPr lang="ru-RU" sz="2000" dirty="0"/>
              <a:t> амальгамою в </a:t>
            </a:r>
            <a:r>
              <a:rPr lang="ru-RU" sz="2000" dirty="0" err="1"/>
              <a:t>розведеній</a:t>
            </a:r>
            <a:r>
              <a:rPr lang="ru-RU" sz="2000" dirty="0"/>
              <a:t> </a:t>
            </a:r>
            <a:r>
              <a:rPr lang="ru-RU" sz="2000" dirty="0" err="1"/>
              <a:t>сульфатній</a:t>
            </a:r>
            <a:r>
              <a:rPr lang="ru-RU" sz="2000" dirty="0"/>
              <a:t> к-</a:t>
            </a:r>
            <a:r>
              <a:rPr lang="ru-RU" sz="2000" dirty="0" err="1"/>
              <a:t>ті</a:t>
            </a:r>
            <a:r>
              <a:rPr lang="ru-RU" sz="2000" dirty="0"/>
              <a:t> </a:t>
            </a:r>
            <a:r>
              <a:rPr lang="ru-RU" sz="2000" dirty="0">
                <a:latin typeface="Arial"/>
                <a:cs typeface="Arial"/>
              </a:rPr>
              <a:t>→ </a:t>
            </a:r>
            <a:r>
              <a:rPr lang="ru-RU" sz="2000" dirty="0" err="1">
                <a:latin typeface="Arial"/>
                <a:cs typeface="Arial"/>
              </a:rPr>
              <a:t>багатоатомні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спирти</a:t>
            </a:r>
            <a:r>
              <a:rPr lang="ru-RU" sz="2000" dirty="0">
                <a:latin typeface="Arial"/>
                <a:cs typeface="Arial"/>
              </a:rPr>
              <a:t>:</a:t>
            </a:r>
            <a:endParaRPr lang="ru-RU" sz="2000" dirty="0"/>
          </a:p>
          <a:p>
            <a:pPr marL="0" indent="0" algn="ctr">
              <a:buNone/>
            </a:pPr>
            <a:r>
              <a:rPr lang="ru-RU" sz="2000" dirty="0" err="1"/>
              <a:t>Д-ксілоза</a:t>
            </a:r>
            <a:r>
              <a:rPr lang="ru-RU" sz="2000" dirty="0" err="1">
                <a:latin typeface="Arial"/>
                <a:cs typeface="Arial"/>
              </a:rPr>
              <a:t>→Д-ксіліт</a:t>
            </a:r>
            <a:r>
              <a:rPr lang="ru-RU" sz="2000" dirty="0">
                <a:latin typeface="Arial"/>
                <a:cs typeface="Arial"/>
              </a:rPr>
              <a:t>, </a:t>
            </a:r>
            <a:r>
              <a:rPr lang="ru-RU" sz="2000" dirty="0" err="1">
                <a:latin typeface="Arial"/>
                <a:cs typeface="Arial"/>
              </a:rPr>
              <a:t>Д-глюкоза→Д-сорбіт</a:t>
            </a:r>
            <a:r>
              <a:rPr lang="ru-RU" sz="2000" dirty="0">
                <a:latin typeface="Arial"/>
                <a:cs typeface="Arial"/>
              </a:rPr>
              <a:t>, </a:t>
            </a:r>
            <a:r>
              <a:rPr lang="ru-RU" sz="2000" dirty="0" err="1" smtClean="0">
                <a:latin typeface="Arial"/>
                <a:cs typeface="Arial"/>
              </a:rPr>
              <a:t>Д-маноза</a:t>
            </a:r>
            <a:r>
              <a:rPr lang="ru-RU" sz="2000" dirty="0" err="1">
                <a:latin typeface="Arial"/>
                <a:cs typeface="Arial"/>
              </a:rPr>
              <a:t>→Д-манніт</a:t>
            </a:r>
            <a:endParaRPr lang="ru-RU" sz="2000" dirty="0">
              <a:latin typeface="Arial"/>
              <a:cs typeface="Arial"/>
            </a:endParaRPr>
          </a:p>
          <a:p>
            <a:pPr marL="0" lvl="0" indent="0" algn="just" defTabSz="442913">
              <a:spcBef>
                <a:spcPct val="0"/>
              </a:spcBef>
              <a:buNone/>
            </a:pPr>
            <a:r>
              <a:rPr lang="ru-RU" sz="2000" kern="1200" dirty="0">
                <a:latin typeface="Arial" charset="0"/>
                <a:cs typeface="Arial" charset="0"/>
              </a:rPr>
              <a:t>	</a:t>
            </a:r>
            <a:r>
              <a:rPr lang="ru-RU" sz="2000" u="sng" kern="1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Відновлення</a:t>
            </a:r>
            <a:r>
              <a:rPr lang="ru-RU" sz="2000" kern="1200" dirty="0">
                <a:latin typeface="Arial" charset="0"/>
                <a:cs typeface="Arial" charset="0"/>
              </a:rPr>
              <a:t> в </a:t>
            </a:r>
            <a:r>
              <a:rPr lang="ru-RU" sz="2000" kern="1200" dirty="0" err="1">
                <a:latin typeface="Arial" charset="0"/>
                <a:cs typeface="Arial" charset="0"/>
              </a:rPr>
              <a:t>присутності</a:t>
            </a:r>
            <a:r>
              <a:rPr lang="ru-RU" sz="2000" kern="1200" dirty="0">
                <a:latin typeface="Arial" charset="0"/>
                <a:cs typeface="Arial" charset="0"/>
              </a:rPr>
              <a:t> мет. </a:t>
            </a:r>
            <a:r>
              <a:rPr lang="en-US" sz="2000" kern="1200" dirty="0">
                <a:latin typeface="Arial" charset="0"/>
                <a:cs typeface="Arial" charset="0"/>
              </a:rPr>
              <a:t>Ni </a:t>
            </a:r>
            <a:r>
              <a:rPr lang="ru-RU" sz="2000" kern="1200" dirty="0">
                <a:latin typeface="Arial" charset="0"/>
                <a:cs typeface="Arial" charset="0"/>
              </a:rPr>
              <a:t>до </a:t>
            </a:r>
            <a:r>
              <a:rPr lang="ru-RU" sz="2000" kern="1200" dirty="0" err="1">
                <a:latin typeface="Arial" charset="0"/>
                <a:cs typeface="Arial" charset="0"/>
              </a:rPr>
              <a:t>багатоатомних</a:t>
            </a:r>
            <a:r>
              <a:rPr lang="ru-RU" sz="2000" kern="1200" dirty="0">
                <a:latin typeface="Arial" charset="0"/>
                <a:cs typeface="Arial" charset="0"/>
              </a:rPr>
              <a:t> </a:t>
            </a:r>
            <a:r>
              <a:rPr lang="ru-RU" sz="2000" kern="1200" dirty="0" err="1">
                <a:latin typeface="Arial" charset="0"/>
                <a:cs typeface="Arial" charset="0"/>
              </a:rPr>
              <a:t>спиртів</a:t>
            </a:r>
            <a:r>
              <a:rPr lang="ru-RU" sz="2000" kern="1200" dirty="0">
                <a:latin typeface="Arial" charset="0"/>
                <a:cs typeface="Arial" charset="0"/>
              </a:rPr>
              <a:t>: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241355"/>
              </p:ext>
            </p:extLst>
          </p:nvPr>
        </p:nvGraphicFramePr>
        <p:xfrm>
          <a:off x="2186187" y="2876396"/>
          <a:ext cx="50101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7" name="ISIS/Draw Sketch" r:id="rId3" imgW="5008216" imgH="817746" progId="ISISServer">
                  <p:embed/>
                </p:oleObj>
              </mc:Choice>
              <mc:Fallback>
                <p:oleObj name="ISIS/Draw Sketch" r:id="rId3" imgW="5008216" imgH="817746" progId="ISISServer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6187" y="2876396"/>
                        <a:ext cx="501015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49783" y="3695546"/>
            <a:ext cx="36898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1600" dirty="0">
                <a:solidFill>
                  <a:srgbClr val="990000"/>
                </a:solidFill>
              </a:rPr>
              <a:t>Д-глюкоза                             Д-</a:t>
            </a:r>
            <a:r>
              <a:rPr lang="ru-RU" sz="1600" dirty="0" err="1">
                <a:solidFill>
                  <a:srgbClr val="990000"/>
                </a:solidFill>
              </a:rPr>
              <a:t>сорбіт</a:t>
            </a:r>
            <a:endParaRPr lang="ru-RU" sz="1600" dirty="0">
              <a:solidFill>
                <a:srgbClr val="99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014367"/>
              </p:ext>
            </p:extLst>
          </p:nvPr>
        </p:nvGraphicFramePr>
        <p:xfrm>
          <a:off x="2225675" y="4062413"/>
          <a:ext cx="4937125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8" name="ISIS/Draw Sketch" r:id="rId5" imgW="4124160" imgH="2286000" progId="ISISServer">
                  <p:embed/>
                </p:oleObj>
              </mc:Choice>
              <mc:Fallback>
                <p:oleObj name="ISIS/Draw Sketch" r:id="rId5" imgW="4124160" imgH="228600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25675" y="4062413"/>
                        <a:ext cx="4937125" cy="257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1743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671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ОКИСНЕННЯ</a:t>
            </a: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 У КИСЛОМУ І НЕЙТРАЛЬНОМУ СЕРЕДОВИЩІ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4525963"/>
          </a:xfrm>
        </p:spPr>
        <p:txBody>
          <a:bodyPr/>
          <a:lstStyle/>
          <a:p>
            <a:pPr marL="0" lvl="0" indent="0" algn="just">
              <a:spcBef>
                <a:spcPct val="0"/>
              </a:spcBef>
              <a:buNone/>
            </a:pPr>
            <a:r>
              <a:rPr lang="ru-RU" sz="1800" kern="1200" dirty="0">
                <a:latin typeface="Arial" charset="0"/>
                <a:cs typeface="Arial" charset="0"/>
              </a:rPr>
              <a:t>	</a:t>
            </a:r>
            <a:r>
              <a:rPr lang="ru-RU" sz="1800" kern="1200" dirty="0" err="1">
                <a:latin typeface="Arial" charset="0"/>
                <a:cs typeface="Arial" charset="0"/>
              </a:rPr>
              <a:t>Відбувається</a:t>
            </a:r>
            <a:r>
              <a:rPr lang="ru-RU" sz="1800" kern="1200" dirty="0">
                <a:latin typeface="Arial" charset="0"/>
                <a:cs typeface="Arial" charset="0"/>
              </a:rPr>
              <a:t> без </a:t>
            </a:r>
            <a:r>
              <a:rPr lang="ru-RU" sz="1800" kern="1200" dirty="0" err="1">
                <a:latin typeface="Arial" charset="0"/>
                <a:cs typeface="Arial" charset="0"/>
              </a:rPr>
              <a:t>руйнування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вуглецевого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ланцюга</a:t>
            </a:r>
            <a:r>
              <a:rPr lang="ru-RU" sz="1800" kern="1200" dirty="0">
                <a:latin typeface="Arial" charset="0"/>
                <a:cs typeface="Arial" charset="0"/>
              </a:rPr>
              <a:t> !!!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1800" kern="1200" dirty="0" err="1">
                <a:latin typeface="Arial" charset="0"/>
                <a:cs typeface="Arial" charset="0"/>
              </a:rPr>
              <a:t>Виявляючи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властивості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альдегідів</a:t>
            </a:r>
            <a:r>
              <a:rPr lang="ru-RU" sz="1800" kern="1200" dirty="0">
                <a:latin typeface="Arial" charset="0"/>
                <a:cs typeface="Arial" charset="0"/>
              </a:rPr>
              <a:t>, </a:t>
            </a:r>
            <a:r>
              <a:rPr lang="ru-RU" sz="1800" kern="1200" dirty="0" err="1">
                <a:latin typeface="Arial" charset="0"/>
                <a:cs typeface="Arial" charset="0"/>
              </a:rPr>
              <a:t>здатні</a:t>
            </a:r>
            <a:r>
              <a:rPr lang="ru-RU" sz="1800" kern="1200" dirty="0">
                <a:latin typeface="Arial" charset="0"/>
                <a:cs typeface="Arial" charset="0"/>
              </a:rPr>
              <a:t>: </a:t>
            </a:r>
            <a:r>
              <a:rPr lang="ru-RU" sz="1800" kern="1200" dirty="0" err="1" smtClean="0">
                <a:latin typeface="Arial" charset="0"/>
                <a:cs typeface="Arial" charset="0"/>
              </a:rPr>
              <a:t>окиснюватися</a:t>
            </a:r>
            <a:r>
              <a:rPr lang="ru-RU" sz="1800" kern="1200" dirty="0" smtClean="0">
                <a:latin typeface="Arial" charset="0"/>
                <a:cs typeface="Arial" charset="0"/>
              </a:rPr>
              <a:t> </a:t>
            </a:r>
            <a:r>
              <a:rPr lang="ru-RU" sz="1800" kern="1200" dirty="0">
                <a:latin typeface="Arial" charset="0"/>
                <a:cs typeface="Arial" charset="0"/>
              </a:rPr>
              <a:t>до </a:t>
            </a:r>
            <a:r>
              <a:rPr lang="ru-RU" sz="1800" kern="1200" dirty="0" err="1">
                <a:latin typeface="Arial" charset="0"/>
                <a:cs typeface="Arial" charset="0"/>
              </a:rPr>
              <a:t>альдонових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smtClean="0">
                <a:latin typeface="Arial" charset="0"/>
                <a:cs typeface="Arial" charset="0"/>
              </a:rPr>
              <a:t>(</a:t>
            </a:r>
            <a:r>
              <a:rPr lang="ru-RU" sz="1800" kern="1200" dirty="0" err="1" smtClean="0">
                <a:latin typeface="Arial" charset="0"/>
                <a:cs typeface="Arial" charset="0"/>
              </a:rPr>
              <a:t>гліконових</a:t>
            </a:r>
            <a:r>
              <a:rPr lang="ru-RU" sz="1800" kern="1200" dirty="0" smtClean="0">
                <a:latin typeface="Arial" charset="0"/>
                <a:cs typeface="Arial" charset="0"/>
              </a:rPr>
              <a:t>) </a:t>
            </a:r>
            <a:r>
              <a:rPr lang="ru-RU" sz="1800" kern="1200" dirty="0">
                <a:latin typeface="Arial" charset="0"/>
                <a:cs typeface="Arial" charset="0"/>
              </a:rPr>
              <a:t>кислот: </a:t>
            </a:r>
            <a:r>
              <a:rPr lang="ru-RU" sz="1800" kern="1200" dirty="0" err="1">
                <a:latin typeface="Arial" charset="0"/>
                <a:cs typeface="Arial" charset="0"/>
              </a:rPr>
              <a:t>глюконова</a:t>
            </a:r>
            <a:r>
              <a:rPr lang="ru-RU" sz="1800" kern="1200" dirty="0">
                <a:latin typeface="Arial" charset="0"/>
                <a:cs typeface="Arial" charset="0"/>
              </a:rPr>
              <a:t>, </a:t>
            </a:r>
            <a:r>
              <a:rPr lang="ru-RU" sz="1800" kern="1200" dirty="0" err="1">
                <a:latin typeface="Arial" charset="0"/>
                <a:cs typeface="Arial" charset="0"/>
              </a:rPr>
              <a:t>галактонова</a:t>
            </a:r>
            <a:r>
              <a:rPr lang="ru-RU" sz="1800" kern="1200" dirty="0">
                <a:latin typeface="Arial" charset="0"/>
                <a:cs typeface="Arial" charset="0"/>
              </a:rPr>
              <a:t>, </a:t>
            </a:r>
            <a:r>
              <a:rPr lang="ru-RU" sz="1800" kern="1200" dirty="0" err="1" smtClean="0">
                <a:latin typeface="Arial" charset="0"/>
                <a:cs typeface="Arial" charset="0"/>
              </a:rPr>
              <a:t>манонова</a:t>
            </a:r>
            <a:r>
              <a:rPr lang="ru-RU" sz="1800" kern="1200" dirty="0">
                <a:latin typeface="Arial" charset="0"/>
                <a:cs typeface="Arial" charset="0"/>
              </a:rPr>
              <a:t>. </a:t>
            </a:r>
            <a:r>
              <a:rPr lang="ru-RU" sz="1800" kern="1200" dirty="0" err="1">
                <a:latin typeface="Arial" charset="0"/>
                <a:cs typeface="Arial" charset="0"/>
              </a:rPr>
              <a:t>Залежно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від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сили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 smtClean="0">
                <a:latin typeface="Arial" charset="0"/>
                <a:cs typeface="Arial" charset="0"/>
              </a:rPr>
              <a:t>окиснювача</a:t>
            </a:r>
            <a:r>
              <a:rPr lang="ru-RU" sz="1800" kern="1200" dirty="0">
                <a:latin typeface="Arial" charset="0"/>
                <a:cs typeface="Arial" charset="0"/>
              </a:rPr>
              <a:t>: з </a:t>
            </a:r>
            <a:r>
              <a:rPr lang="ru-RU" sz="1800" kern="1200" dirty="0" smtClean="0">
                <a:latin typeface="Arial" charset="0"/>
                <a:cs typeface="Arial" charset="0"/>
              </a:rPr>
              <a:t>бромною </a:t>
            </a:r>
            <a:r>
              <a:rPr lang="ru-RU" sz="1800" kern="1200" dirty="0">
                <a:latin typeface="Arial" charset="0"/>
                <a:cs typeface="Arial" charset="0"/>
              </a:rPr>
              <a:t>водою (</a:t>
            </a:r>
            <a:r>
              <a:rPr lang="ru-RU" sz="1800" kern="1200" dirty="0" err="1">
                <a:latin typeface="Arial" charset="0"/>
                <a:cs typeface="Arial" charset="0"/>
              </a:rPr>
              <a:t>м'який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 smtClean="0">
                <a:latin typeface="Arial" charset="0"/>
                <a:cs typeface="Arial" charset="0"/>
              </a:rPr>
              <a:t>окиснювач</a:t>
            </a:r>
            <a:r>
              <a:rPr lang="ru-RU" sz="1800" kern="1200" dirty="0">
                <a:latin typeface="Arial" charset="0"/>
                <a:cs typeface="Arial" charset="0"/>
              </a:rPr>
              <a:t>)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Br</a:t>
            </a:r>
            <a:r>
              <a:rPr lang="ru-RU" sz="1800" kern="120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+ HOH 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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HBr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+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HOBr</a:t>
            </a:r>
            <a:endParaRPr lang="ru-RU" sz="18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8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8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8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8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                                       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Д-галактоза </a:t>
            </a:r>
            <a:r>
              <a:rPr lang="ru-RU" sz="1800" kern="1200" dirty="0">
                <a:solidFill>
                  <a:srgbClr val="000000"/>
                </a:solidFill>
                <a:latin typeface="Arial"/>
                <a:cs typeface="Arial"/>
              </a:rPr>
              <a:t>→Д-</a:t>
            </a:r>
            <a:r>
              <a:rPr lang="ru-RU" sz="1800" kern="1200" dirty="0" err="1">
                <a:solidFill>
                  <a:srgbClr val="000000"/>
                </a:solidFill>
                <a:latin typeface="Arial"/>
                <a:cs typeface="Arial"/>
              </a:rPr>
              <a:t>галактонова</a:t>
            </a:r>
            <a:r>
              <a:rPr lang="ru-RU" sz="1800" kern="1200" dirty="0">
                <a:solidFill>
                  <a:srgbClr val="000000"/>
                </a:solidFill>
                <a:latin typeface="Arial"/>
                <a:cs typeface="Arial"/>
              </a:rPr>
              <a:t> кислота </a:t>
            </a:r>
          </a:p>
          <a:p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057549"/>
              </p:ext>
            </p:extLst>
          </p:nvPr>
        </p:nvGraphicFramePr>
        <p:xfrm>
          <a:off x="1290910" y="2402243"/>
          <a:ext cx="5638800" cy="929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9" name="ISIS/Draw Sketch" r:id="rId3" imgW="5629910" imgH="862330" progId="ISISServer">
                  <p:embed/>
                </p:oleObj>
              </mc:Choice>
              <mc:Fallback>
                <p:oleObj name="ISIS/Draw Sketch" r:id="rId3" imgW="5629910" imgH="862330" progId="ISISServer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910" y="2402243"/>
                        <a:ext cx="5638800" cy="9299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15108" y="3326245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rgbClr val="990000"/>
                </a:solidFill>
              </a:rPr>
              <a:t>Д-</a:t>
            </a:r>
            <a:r>
              <a:rPr lang="ru-RU" sz="1600" dirty="0">
                <a:solidFill>
                  <a:srgbClr val="990000"/>
                </a:solidFill>
              </a:rPr>
              <a:t>глюкоза                                            Д-</a:t>
            </a:r>
            <a:r>
              <a:rPr lang="ru-RU" sz="1600" dirty="0" err="1">
                <a:solidFill>
                  <a:srgbClr val="990000"/>
                </a:solidFill>
              </a:rPr>
              <a:t>глюконова</a:t>
            </a:r>
            <a:r>
              <a:rPr lang="ru-RU" sz="1600" dirty="0">
                <a:solidFill>
                  <a:srgbClr val="990000"/>
                </a:solidFill>
              </a:rPr>
              <a:t> кислота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4160" y="2710692"/>
            <a:ext cx="187788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/>
            <a:r>
              <a:rPr lang="ru-RU" sz="160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ru-RU" sz="1600" dirty="0" err="1">
                <a:solidFill>
                  <a:srgbClr val="000000"/>
                </a:solidFill>
                <a:latin typeface="Arial"/>
                <a:cs typeface="Arial"/>
              </a:rPr>
              <a:t>одноосновні</a:t>
            </a:r>
            <a:endParaRPr lang="ru-RU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algn="just"/>
            <a:r>
              <a:rPr lang="ru-RU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  <a:cs typeface="Arial"/>
              </a:rPr>
              <a:t>поліоксикислоти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803921"/>
              </p:ext>
            </p:extLst>
          </p:nvPr>
        </p:nvGraphicFramePr>
        <p:xfrm>
          <a:off x="204100" y="3695577"/>
          <a:ext cx="2120900" cy="276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0" name="ISIS/Draw Sketch" r:id="rId5" imgW="1771560" imgH="2447640" progId="ISISServer">
                  <p:embed/>
                </p:oleObj>
              </mc:Choice>
              <mc:Fallback>
                <p:oleObj name="ISIS/Draw Sketch" r:id="rId5" imgW="1771560" imgH="2447640" progId="ISISServer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00" y="3695577"/>
                        <a:ext cx="2120900" cy="276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21595" y="4092418"/>
            <a:ext cx="2511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Кальцієва</a:t>
            </a:r>
            <a:r>
              <a:rPr lang="ru-RU" dirty="0"/>
              <a:t> </a:t>
            </a:r>
            <a:r>
              <a:rPr lang="ru-RU" dirty="0" err="1"/>
              <a:t>сіль</a:t>
            </a:r>
            <a:endParaRPr lang="ru-RU" dirty="0"/>
          </a:p>
          <a:p>
            <a:r>
              <a:rPr lang="ru-RU" dirty="0"/>
              <a:t>Д-</a:t>
            </a:r>
            <a:r>
              <a:rPr lang="ru-RU" dirty="0" err="1"/>
              <a:t>глюконової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endParaRPr lang="ru-RU" dirty="0"/>
          </a:p>
          <a:p>
            <a:r>
              <a:rPr lang="ru-RU" dirty="0"/>
              <a:t>(</a:t>
            </a:r>
            <a:r>
              <a:rPr lang="ru-RU" dirty="0" err="1"/>
              <a:t>Кальцію</a:t>
            </a:r>
            <a:r>
              <a:rPr lang="ru-RU" dirty="0"/>
              <a:t> глюконат)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382" y="4092418"/>
            <a:ext cx="2462617" cy="197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62143" y="6132369"/>
            <a:ext cx="4487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Кетози</a:t>
            </a:r>
            <a:r>
              <a:rPr lang="ru-RU" dirty="0"/>
              <a:t> бромною водою не </a:t>
            </a:r>
            <a:r>
              <a:rPr lang="ru-RU" dirty="0" err="1" smtClean="0"/>
              <a:t>окиснюються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456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2468"/>
            <a:ext cx="8229600" cy="720080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ОКИСНЕННЯ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ДІЯ </a:t>
            </a:r>
            <a:r>
              <a:rPr lang="ru-RU" sz="2800" b="1" cap="all" dirty="0" err="1">
                <a:solidFill>
                  <a:srgbClr val="FF0000"/>
                </a:solidFill>
              </a:rPr>
              <a:t>сильнішим</a:t>
            </a:r>
            <a:r>
              <a:rPr lang="ru-RU" sz="2800" b="1" cap="all" dirty="0">
                <a:solidFill>
                  <a:srgbClr val="FF0000"/>
                </a:solidFill>
              </a:rPr>
              <a:t> </a:t>
            </a:r>
            <a:r>
              <a:rPr lang="ru-RU" sz="2800" b="1" cap="all" dirty="0" err="1">
                <a:solidFill>
                  <a:srgbClr val="FF0000"/>
                </a:solidFill>
              </a:rPr>
              <a:t>окислювачем</a:t>
            </a:r>
            <a:r>
              <a:rPr lang="ru-RU" sz="2800" b="1" cap="all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(</a:t>
            </a:r>
            <a:r>
              <a:rPr lang="en-US" sz="2800" b="1" dirty="0">
                <a:solidFill>
                  <a:srgbClr val="FF0000"/>
                </a:solidFill>
              </a:rPr>
              <a:t>HNO</a:t>
            </a:r>
            <a:r>
              <a:rPr lang="en-US" sz="2800" b="1" baseline="-25000" dirty="0">
                <a:solidFill>
                  <a:srgbClr val="FF0000"/>
                </a:solidFill>
              </a:rPr>
              <a:t>3</a:t>
            </a:r>
            <a:r>
              <a:rPr lang="en-US" sz="2800" b="1" dirty="0">
                <a:solidFill>
                  <a:srgbClr val="FF0000"/>
                </a:solidFill>
              </a:rPr>
              <a:t> (</a:t>
            </a:r>
            <a:r>
              <a:rPr lang="ru-RU" sz="2800" b="1" dirty="0">
                <a:solidFill>
                  <a:srgbClr val="FF0000"/>
                </a:solidFill>
              </a:rPr>
              <a:t>к)):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525963"/>
          </a:xfrm>
        </p:spPr>
        <p:txBody>
          <a:bodyPr/>
          <a:lstStyle/>
          <a:p>
            <a:pPr marL="0" indent="0" algn="just" defTabSz="360363">
              <a:buNone/>
            </a:pPr>
            <a:r>
              <a:rPr lang="ru-RU" sz="2000" dirty="0"/>
              <a:t>	</a:t>
            </a:r>
            <a:r>
              <a:rPr lang="ru-RU" sz="2000" dirty="0" err="1" smtClean="0"/>
              <a:t>Окиснення</a:t>
            </a:r>
            <a:r>
              <a:rPr lang="ru-RU" sz="2000" dirty="0" smtClean="0"/>
              <a:t> </a:t>
            </a:r>
            <a:r>
              <a:rPr lang="ru-RU" sz="2000" dirty="0" err="1"/>
              <a:t>альдегідної</a:t>
            </a:r>
            <a:r>
              <a:rPr lang="ru-RU" sz="2000" dirty="0"/>
              <a:t> і </a:t>
            </a:r>
            <a:r>
              <a:rPr lang="ru-RU" sz="2000" dirty="0" err="1"/>
              <a:t>первинної</a:t>
            </a:r>
            <a:r>
              <a:rPr lang="ru-RU" sz="2000" dirty="0"/>
              <a:t> </a:t>
            </a:r>
            <a:r>
              <a:rPr lang="ru-RU" sz="2000" dirty="0" err="1"/>
              <a:t>спиртової</a:t>
            </a:r>
            <a:r>
              <a:rPr lang="ru-RU" sz="2000" dirty="0"/>
              <a:t> </a:t>
            </a:r>
            <a:r>
              <a:rPr lang="ru-RU" sz="2000" dirty="0" err="1"/>
              <a:t>групи</a:t>
            </a:r>
            <a:r>
              <a:rPr lang="ru-RU" sz="2000" dirty="0"/>
              <a:t>, </a:t>
            </a:r>
            <a:r>
              <a:rPr lang="ru-RU" sz="2000" dirty="0" err="1"/>
              <a:t>утворення</a:t>
            </a:r>
            <a:r>
              <a:rPr lang="ru-RU" sz="2000" dirty="0"/>
              <a:t> </a:t>
            </a:r>
            <a:r>
              <a:rPr lang="ru-RU" sz="2000" dirty="0" err="1"/>
              <a:t>дикарбонових</a:t>
            </a:r>
            <a:r>
              <a:rPr lang="ru-RU" sz="2000" dirty="0"/>
              <a:t> </a:t>
            </a:r>
            <a:r>
              <a:rPr lang="ru-RU" sz="2000" dirty="0" err="1" smtClean="0"/>
              <a:t>окискислот</a:t>
            </a:r>
            <a:r>
              <a:rPr lang="ru-RU" sz="2000" dirty="0"/>
              <a:t>: </a:t>
            </a:r>
            <a:r>
              <a:rPr lang="ru-RU" sz="2000" dirty="0" err="1"/>
              <a:t>глікарових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«</a:t>
            </a:r>
            <a:r>
              <a:rPr lang="ru-RU" sz="2000" dirty="0" err="1"/>
              <a:t>цукрових</a:t>
            </a:r>
            <a:r>
              <a:rPr lang="ru-RU" sz="2000" dirty="0"/>
              <a:t>» кислот: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2000" dirty="0" err="1" smtClean="0"/>
              <a:t>Д-маноза</a:t>
            </a:r>
            <a:r>
              <a:rPr lang="ru-RU" sz="2000" dirty="0" err="1">
                <a:latin typeface="Arial"/>
                <a:cs typeface="Arial"/>
              </a:rPr>
              <a:t>→Д-манарова</a:t>
            </a:r>
            <a:r>
              <a:rPr lang="ru-RU" sz="2000" dirty="0">
                <a:latin typeface="Arial"/>
                <a:cs typeface="Arial"/>
              </a:rPr>
              <a:t>, </a:t>
            </a:r>
            <a:r>
              <a:rPr lang="ru-RU" sz="2000" dirty="0" err="1">
                <a:latin typeface="Arial"/>
                <a:cs typeface="Arial"/>
              </a:rPr>
              <a:t>Д-галактоза→Д-галактарова</a:t>
            </a:r>
            <a:r>
              <a:rPr lang="ru-RU" sz="2000" dirty="0">
                <a:latin typeface="Arial"/>
                <a:cs typeface="Arial"/>
              </a:rPr>
              <a:t> к-та.</a:t>
            </a:r>
            <a:endParaRPr lang="ru-RU" sz="2000" dirty="0"/>
          </a:p>
          <a:p>
            <a:pPr marL="0" indent="0">
              <a:buNone/>
            </a:pPr>
            <a:r>
              <a:rPr lang="ru-RU" sz="2000" dirty="0" err="1" smtClean="0">
                <a:solidFill>
                  <a:srgbClr val="FF0000"/>
                </a:solidFill>
              </a:rPr>
              <a:t>Окиснення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кетоз</a:t>
            </a:r>
            <a:r>
              <a:rPr lang="ru-RU" sz="2000" dirty="0">
                <a:solidFill>
                  <a:srgbClr val="FF0000"/>
                </a:solidFill>
              </a:rPr>
              <a:t>: </a:t>
            </a:r>
            <a:r>
              <a:rPr lang="ru-RU" sz="1800" dirty="0" err="1"/>
              <a:t>розрив</a:t>
            </a:r>
            <a:r>
              <a:rPr lang="ru-RU" sz="1800" dirty="0"/>
              <a:t> </a:t>
            </a:r>
            <a:r>
              <a:rPr lang="ru-RU" sz="1800" dirty="0" err="1"/>
              <a:t>вуглецевого</a:t>
            </a:r>
            <a:r>
              <a:rPr lang="ru-RU" sz="1800" dirty="0"/>
              <a:t> </a:t>
            </a:r>
            <a:r>
              <a:rPr lang="ru-RU" sz="1800" dirty="0" err="1"/>
              <a:t>ланцюгу</a:t>
            </a:r>
            <a:r>
              <a:rPr lang="ru-RU" sz="1800" dirty="0"/>
              <a:t> по карбоніл.</a:t>
            </a:r>
            <a:r>
              <a:rPr lang="ru-RU" sz="1800" dirty="0" err="1"/>
              <a:t>гр</a:t>
            </a:r>
            <a:r>
              <a:rPr lang="ru-RU" sz="1800" dirty="0"/>
              <a:t>.</a:t>
            </a:r>
            <a:r>
              <a:rPr lang="ru-RU" sz="1800" dirty="0">
                <a:latin typeface="Arial"/>
                <a:cs typeface="Arial"/>
              </a:rPr>
              <a:t>→</a:t>
            </a:r>
            <a:r>
              <a:rPr lang="ru-RU" sz="1800" dirty="0" err="1">
                <a:latin typeface="Arial"/>
                <a:cs typeface="Arial"/>
              </a:rPr>
              <a:t>дикарб.к-ти</a:t>
            </a:r>
            <a:r>
              <a:rPr lang="ru-RU" sz="2400" dirty="0"/>
              <a:t>: 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739736"/>
              </p:ext>
            </p:extLst>
          </p:nvPr>
        </p:nvGraphicFramePr>
        <p:xfrm>
          <a:off x="2147862" y="2010061"/>
          <a:ext cx="46577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5" name="ISIS/Draw Sketch" r:id="rId3" imgW="4659752" imgH="848268" progId="ISISServer">
                  <p:embed/>
                </p:oleObj>
              </mc:Choice>
              <mc:Fallback>
                <p:oleObj name="ISIS/Draw Sketch" r:id="rId3" imgW="4659752" imgH="848268" progId="ISISServer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862" y="2010061"/>
                        <a:ext cx="465772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27784" y="2829081"/>
            <a:ext cx="5454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srgbClr val="990000"/>
                </a:solidFill>
              </a:rPr>
              <a:t>Д-глюкоза                 Д-</a:t>
            </a:r>
            <a:r>
              <a:rPr lang="ru-RU" sz="1600" dirty="0" err="1">
                <a:solidFill>
                  <a:srgbClr val="990000"/>
                </a:solidFill>
              </a:rPr>
              <a:t>глюкарова</a:t>
            </a:r>
            <a:r>
              <a:rPr lang="ru-RU" sz="1600" dirty="0">
                <a:solidFill>
                  <a:srgbClr val="990000"/>
                </a:solidFill>
              </a:rPr>
              <a:t> (</a:t>
            </a:r>
            <a:r>
              <a:rPr lang="ru-RU" sz="1600" dirty="0" err="1">
                <a:solidFill>
                  <a:srgbClr val="990000"/>
                </a:solidFill>
              </a:rPr>
              <a:t>цукрова</a:t>
            </a:r>
            <a:r>
              <a:rPr lang="ru-RU" sz="1600" dirty="0">
                <a:solidFill>
                  <a:srgbClr val="990000"/>
                </a:solidFill>
              </a:rPr>
              <a:t>) кислота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500979"/>
              </p:ext>
            </p:extLst>
          </p:nvPr>
        </p:nvGraphicFramePr>
        <p:xfrm>
          <a:off x="2505075" y="4332288"/>
          <a:ext cx="4133850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6" name="ISIS/Draw Sketch" r:id="rId5" imgW="4133520" imgH="2342880" progId="ISISServer">
                  <p:embed/>
                </p:oleObj>
              </mc:Choice>
              <mc:Fallback>
                <p:oleObj name="ISIS/Draw Sketch" r:id="rId5" imgW="4133520" imgH="234288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05075" y="4332288"/>
                        <a:ext cx="4133850" cy="234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0773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575" y="-3426"/>
            <a:ext cx="8229600" cy="64807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ОКИСНЕННЯ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4525963"/>
          </a:xfrm>
        </p:spPr>
        <p:txBody>
          <a:bodyPr/>
          <a:lstStyle/>
          <a:p>
            <a:pPr marL="0" lvl="0" indent="0" algn="just">
              <a:spcBef>
                <a:spcPct val="0"/>
              </a:spcBef>
              <a:buFontTx/>
              <a:buChar char="-"/>
            </a:pP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при селективному </a:t>
            </a:r>
            <a:r>
              <a:rPr lang="ru-RU" sz="1600" kern="12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окисненні</a:t>
            </a:r>
            <a:r>
              <a:rPr lang="ru-RU" sz="16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в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молекулі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альдози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первинно-спиртової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групи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(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біля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6-го атому карбону)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утворюються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уронові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кислоти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(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виконують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важливу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біологічну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функцію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–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виводять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у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вигляді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розчинних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глюкуронідів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токсичні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речовини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з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організму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.)</a:t>
            </a:r>
            <a:endParaRPr lang="ru-RU" sz="1600" kern="1200" dirty="0"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1600" b="1" kern="1200" dirty="0" err="1">
                <a:latin typeface="Arial" charset="0"/>
                <a:cs typeface="Arial" charset="0"/>
              </a:rPr>
              <a:t>Моносахариди</a:t>
            </a:r>
            <a:r>
              <a:rPr lang="ru-RU" sz="1600" b="1" kern="1200" dirty="0">
                <a:latin typeface="Arial" charset="0"/>
                <a:cs typeface="Arial" charset="0"/>
              </a:rPr>
              <a:t> з </a:t>
            </a:r>
            <a:r>
              <a:rPr lang="ru-RU" sz="1600" b="1" kern="1200" dirty="0" err="1">
                <a:latin typeface="Arial" charset="0"/>
                <a:cs typeface="Arial" charset="0"/>
              </a:rPr>
              <a:t>захищеною</a:t>
            </a:r>
            <a:r>
              <a:rPr lang="ru-RU" sz="1600" b="1" kern="1200" dirty="0">
                <a:latin typeface="Arial" charset="0"/>
                <a:cs typeface="Arial" charset="0"/>
              </a:rPr>
              <a:t> </a:t>
            </a:r>
            <a:r>
              <a:rPr lang="ru-RU" sz="1600" b="1" kern="1200" dirty="0" err="1">
                <a:latin typeface="Arial" charset="0"/>
                <a:cs typeface="Arial" charset="0"/>
              </a:rPr>
              <a:t>альдегідною</a:t>
            </a:r>
            <a:r>
              <a:rPr lang="ru-RU" sz="1600" b="1" kern="1200" dirty="0">
                <a:latin typeface="Arial" charset="0"/>
                <a:cs typeface="Arial" charset="0"/>
              </a:rPr>
              <a:t> </a:t>
            </a:r>
            <a:r>
              <a:rPr lang="ru-RU" sz="1600" b="1" kern="1200" dirty="0" err="1">
                <a:latin typeface="Arial" charset="0"/>
                <a:cs typeface="Arial" charset="0"/>
              </a:rPr>
              <a:t>групою</a:t>
            </a:r>
            <a:r>
              <a:rPr lang="ru-RU" sz="1600" b="1" kern="1200" dirty="0">
                <a:latin typeface="Arial" charset="0"/>
                <a:cs typeface="Arial" charset="0"/>
              </a:rPr>
              <a:t> (</a:t>
            </a:r>
            <a:r>
              <a:rPr lang="ru-RU" sz="1600" b="1" kern="1200" dirty="0" err="1">
                <a:latin typeface="Arial" charset="0"/>
                <a:cs typeface="Arial" charset="0"/>
              </a:rPr>
              <a:t>глікозиди</a:t>
            </a:r>
            <a:r>
              <a:rPr lang="ru-RU" sz="1600" b="1" kern="1200" dirty="0">
                <a:latin typeface="Arial" charset="0"/>
                <a:cs typeface="Arial" charset="0"/>
              </a:rPr>
              <a:t>):</a:t>
            </a:r>
          </a:p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230" y="1248389"/>
            <a:ext cx="48482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85380" y="2907912"/>
            <a:ext cx="5436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990000"/>
                </a:solidFill>
                <a:sym typeface="Symbol" pitchFamily="18" charset="2"/>
              </a:rPr>
              <a:t></a:t>
            </a:r>
            <a:r>
              <a:rPr lang="ru-RU" sz="1600" dirty="0">
                <a:solidFill>
                  <a:srgbClr val="990000"/>
                </a:solidFill>
              </a:rPr>
              <a:t>-Д – </a:t>
            </a:r>
            <a:r>
              <a:rPr lang="ru-RU" sz="1600" dirty="0" err="1">
                <a:solidFill>
                  <a:srgbClr val="990000"/>
                </a:solidFill>
              </a:rPr>
              <a:t>глюкопіраноза</a:t>
            </a:r>
            <a:r>
              <a:rPr lang="ru-RU" sz="1600" dirty="0">
                <a:solidFill>
                  <a:srgbClr val="990000"/>
                </a:solidFill>
              </a:rPr>
              <a:t>        </a:t>
            </a:r>
            <a:r>
              <a:rPr lang="ru-RU" sz="1600" dirty="0">
                <a:solidFill>
                  <a:srgbClr val="990000"/>
                </a:solidFill>
                <a:sym typeface="Symbol" pitchFamily="18" charset="2"/>
              </a:rPr>
              <a:t></a:t>
            </a:r>
            <a:r>
              <a:rPr lang="ru-RU" sz="1600" dirty="0">
                <a:solidFill>
                  <a:srgbClr val="990000"/>
                </a:solidFill>
              </a:rPr>
              <a:t>-Д – </a:t>
            </a:r>
            <a:r>
              <a:rPr lang="ru-RU" sz="1600" dirty="0" err="1">
                <a:solidFill>
                  <a:srgbClr val="990000"/>
                </a:solidFill>
              </a:rPr>
              <a:t>глюкуронова</a:t>
            </a:r>
            <a:r>
              <a:rPr lang="ru-RU" sz="1600" dirty="0">
                <a:solidFill>
                  <a:srgbClr val="990000"/>
                </a:solidFill>
              </a:rPr>
              <a:t> кислота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252648"/>
              </p:ext>
            </p:extLst>
          </p:nvPr>
        </p:nvGraphicFramePr>
        <p:xfrm>
          <a:off x="1850691" y="3557526"/>
          <a:ext cx="5705475" cy="326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7" name="ISIS/Draw Sketch" r:id="rId4" imgW="5705280" imgH="3267000" progId="ISISServer">
                  <p:embed/>
                </p:oleObj>
              </mc:Choice>
              <mc:Fallback>
                <p:oleObj name="ISIS/Draw Sketch" r:id="rId4" imgW="5705280" imgH="326700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0691" y="3557526"/>
                        <a:ext cx="5705475" cy="326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4669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864096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УРОНОВІ КИСЛОТЫ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674332"/>
              </p:ext>
            </p:extLst>
          </p:nvPr>
        </p:nvGraphicFramePr>
        <p:xfrm>
          <a:off x="-11113" y="74613"/>
          <a:ext cx="2219326" cy="236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14" name="ISIS/Draw Sketch" r:id="rId3" imgW="1752480" imgH="1866600" progId="ISISServer">
                  <p:embed/>
                </p:oleObj>
              </mc:Choice>
              <mc:Fallback>
                <p:oleObj name="ISIS/Draw Sketch" r:id="rId3" imgW="1752480" imgH="186660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1113" y="74613"/>
                        <a:ext cx="2219326" cy="236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67330" y="1073192"/>
            <a:ext cx="3127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Компонент пектину </a:t>
            </a:r>
            <a:r>
              <a:rPr lang="ru-RU" dirty="0" err="1"/>
              <a:t>фруктів</a:t>
            </a:r>
            <a:endParaRPr lang="ru-RU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7" t="19009" r="15922" b="11348"/>
          <a:stretch/>
        </p:blipFill>
        <p:spPr bwMode="auto">
          <a:xfrm>
            <a:off x="7055768" y="442413"/>
            <a:ext cx="2088232" cy="200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12005"/>
              </p:ext>
            </p:extLst>
          </p:nvPr>
        </p:nvGraphicFramePr>
        <p:xfrm>
          <a:off x="0" y="2452688"/>
          <a:ext cx="2124075" cy="208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15" name="ISIS/Draw Sketch" r:id="rId6" imgW="1676160" imgH="1866600" progId="ISISServer">
                  <p:embed/>
                </p:oleObj>
              </mc:Choice>
              <mc:Fallback>
                <p:oleObj name="ISIS/Draw Sketch" r:id="rId6" imgW="1676160" imgH="186660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2452688"/>
                        <a:ext cx="2124075" cy="2084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54465" y="2780928"/>
            <a:ext cx="3743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Компонент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 smtClean="0"/>
              <a:t>водоростей</a:t>
            </a:r>
            <a:endParaRPr lang="ru-RU" dirty="0"/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68" y="2442635"/>
            <a:ext cx="2088232" cy="213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337185"/>
              </p:ext>
            </p:extLst>
          </p:nvPr>
        </p:nvGraphicFramePr>
        <p:xfrm>
          <a:off x="177800" y="4614863"/>
          <a:ext cx="3667125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16" name="ISIS/Draw Sketch" r:id="rId9" imgW="3342960" imgH="1895400" progId="ISISServer">
                  <p:embed/>
                </p:oleObj>
              </mc:Choice>
              <mc:Fallback>
                <p:oleObj name="ISIS/Draw Sketch" r:id="rId9" imgW="3342960" imgH="189540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7800" y="4614863"/>
                        <a:ext cx="3667125" cy="207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730899" y="5205921"/>
            <a:ext cx="2781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Входять</a:t>
            </a:r>
            <a:r>
              <a:rPr lang="ru-RU" dirty="0"/>
              <a:t> до складу гепарину</a:t>
            </a:r>
          </a:p>
          <a:p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 smtClean="0"/>
              <a:t>полісахаридів</a:t>
            </a:r>
            <a:endParaRPr lang="ru-RU" dirty="0"/>
          </a:p>
        </p:txBody>
      </p:sp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396" y="4797153"/>
            <a:ext cx="2445604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961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720080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</a:rPr>
              <a:t>ОКИСНЕННЯ В ЛУЖНОМУ СЕРЕДОВИЩІ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8" y="404664"/>
            <a:ext cx="9126962" cy="4525963"/>
          </a:xfrm>
        </p:spPr>
        <p:txBody>
          <a:bodyPr/>
          <a:lstStyle/>
          <a:p>
            <a:pPr marL="0" lvl="0" indent="0" algn="just">
              <a:spcBef>
                <a:spcPct val="0"/>
              </a:spcBef>
              <a:buNone/>
            </a:pPr>
            <a:r>
              <a:rPr lang="ru-RU" sz="1600" b="1" kern="1200" cap="all" dirty="0" err="1">
                <a:solidFill>
                  <a:srgbClr val="FF0000"/>
                </a:solidFill>
                <a:latin typeface="Arial" charset="0"/>
                <a:cs typeface="Arial" charset="0"/>
              </a:rPr>
              <a:t>Якісні</a:t>
            </a:r>
            <a:r>
              <a:rPr lang="ru-RU" sz="1600" b="1" kern="1200" cap="all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1600" b="1" kern="1200" cap="all" dirty="0" err="1">
                <a:solidFill>
                  <a:srgbClr val="FF0000"/>
                </a:solidFill>
                <a:latin typeface="Arial" charset="0"/>
                <a:cs typeface="Arial" charset="0"/>
              </a:rPr>
              <a:t>реакції</a:t>
            </a:r>
            <a:r>
              <a:rPr lang="ru-RU" sz="1600" b="1" kern="1200" cap="all" dirty="0">
                <a:solidFill>
                  <a:srgbClr val="FF0000"/>
                </a:solidFill>
                <a:latin typeface="Arial" charset="0"/>
                <a:cs typeface="Arial" charset="0"/>
              </a:rPr>
              <a:t> на </a:t>
            </a:r>
            <a:r>
              <a:rPr lang="ru-RU" sz="1600" b="1" kern="1200" cap="all" dirty="0" err="1">
                <a:solidFill>
                  <a:srgbClr val="FF0000"/>
                </a:solidFill>
                <a:latin typeface="Arial" charset="0"/>
                <a:cs typeface="Arial" charset="0"/>
              </a:rPr>
              <a:t>виявлення</a:t>
            </a:r>
            <a:r>
              <a:rPr lang="ru-RU" sz="1600" b="1" kern="1200" cap="all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1600" b="1" kern="1200" cap="all" dirty="0" err="1">
                <a:solidFill>
                  <a:srgbClr val="FF0000"/>
                </a:solidFill>
                <a:latin typeface="Arial" charset="0"/>
                <a:cs typeface="Arial" charset="0"/>
              </a:rPr>
              <a:t>альдоз</a:t>
            </a:r>
            <a:r>
              <a:rPr lang="ru-RU" sz="1600" b="1" kern="1200" cap="all" dirty="0">
                <a:solidFill>
                  <a:srgbClr val="FF0000"/>
                </a:solidFill>
                <a:latin typeface="Arial" charset="0"/>
                <a:cs typeface="Arial" charset="0"/>
              </a:rPr>
              <a:t> і </a:t>
            </a:r>
            <a:r>
              <a:rPr lang="ru-RU" sz="1600" b="1" kern="1200" cap="all" dirty="0" err="1">
                <a:solidFill>
                  <a:srgbClr val="FF0000"/>
                </a:solidFill>
                <a:latin typeface="Arial" charset="0"/>
                <a:cs typeface="Arial" charset="0"/>
              </a:rPr>
              <a:t>кетоз</a:t>
            </a:r>
            <a:r>
              <a:rPr lang="ru-RU" sz="1600" b="1" kern="1200" cap="all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1600" b="1" kern="1200" dirty="0">
                <a:latin typeface="Arial" charset="0"/>
                <a:cs typeface="Arial" charset="0"/>
              </a:rPr>
              <a:t>(у </a:t>
            </a:r>
            <a:r>
              <a:rPr lang="ru-RU" sz="1600" b="1" kern="1200" dirty="0" err="1">
                <a:latin typeface="Arial" charset="0"/>
                <a:cs typeface="Arial" charset="0"/>
              </a:rPr>
              <a:t>лужному</a:t>
            </a:r>
            <a:r>
              <a:rPr lang="ru-RU" sz="1600" b="1" kern="1200" dirty="0">
                <a:latin typeface="Arial" charset="0"/>
                <a:cs typeface="Arial" charset="0"/>
              </a:rPr>
              <a:t> </a:t>
            </a:r>
            <a:r>
              <a:rPr lang="ru-RU" sz="1600" b="1" kern="1200" dirty="0" err="1" smtClean="0">
                <a:latin typeface="Arial" charset="0"/>
                <a:cs typeface="Arial" charset="0"/>
              </a:rPr>
              <a:t>середовищі</a:t>
            </a:r>
            <a:r>
              <a:rPr lang="ru-RU" sz="1600" b="1" kern="1200" dirty="0" smtClean="0">
                <a:latin typeface="Arial" charset="0"/>
                <a:cs typeface="Arial" charset="0"/>
              </a:rPr>
              <a:t> </a:t>
            </a:r>
            <a:r>
              <a:rPr lang="ru-RU" sz="1600" b="1" kern="1200" dirty="0" err="1">
                <a:latin typeface="Arial" charset="0"/>
                <a:cs typeface="Arial" charset="0"/>
              </a:rPr>
              <a:t>ізомеризуються</a:t>
            </a:r>
            <a:r>
              <a:rPr lang="ru-RU" sz="1600" b="1" kern="1200" dirty="0">
                <a:latin typeface="Arial" charset="0"/>
                <a:cs typeface="Arial" charset="0"/>
              </a:rPr>
              <a:t> в </a:t>
            </a:r>
            <a:r>
              <a:rPr lang="ru-RU" sz="1600" b="1" kern="1200" dirty="0" err="1">
                <a:latin typeface="Arial" charset="0"/>
                <a:cs typeface="Arial" charset="0"/>
              </a:rPr>
              <a:t>альдози</a:t>
            </a:r>
            <a:r>
              <a:rPr lang="ru-RU" sz="1600" b="1" kern="1200" dirty="0">
                <a:latin typeface="Arial" charset="0"/>
                <a:cs typeface="Arial" charset="0"/>
              </a:rPr>
              <a:t>)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1600" b="1" kern="1200" dirty="0">
                <a:latin typeface="Arial" charset="0"/>
                <a:cs typeface="Arial" charset="0"/>
              </a:rPr>
              <a:t>-</a:t>
            </a:r>
            <a:r>
              <a:rPr lang="ru-RU" sz="1600" b="1" kern="1200" dirty="0" err="1">
                <a:latin typeface="Arial" charset="0"/>
                <a:cs typeface="Arial" charset="0"/>
              </a:rPr>
              <a:t>реакція</a:t>
            </a:r>
            <a:r>
              <a:rPr lang="ru-RU" sz="1600" b="1" kern="1200" dirty="0">
                <a:latin typeface="Arial" charset="0"/>
                <a:cs typeface="Arial" charset="0"/>
              </a:rPr>
              <a:t> «</a:t>
            </a:r>
            <a:r>
              <a:rPr lang="ru-RU" sz="1600" b="1" kern="1200" dirty="0" err="1">
                <a:latin typeface="Arial" charset="0"/>
                <a:cs typeface="Arial" charset="0"/>
              </a:rPr>
              <a:t>срібного</a:t>
            </a:r>
            <a:r>
              <a:rPr lang="ru-RU" sz="1600" b="1" kern="1200" dirty="0">
                <a:latin typeface="Arial" charset="0"/>
                <a:cs typeface="Arial" charset="0"/>
              </a:rPr>
              <a:t> </a:t>
            </a:r>
            <a:r>
              <a:rPr lang="ru-RU" sz="1600" b="1" kern="1200" dirty="0" err="1">
                <a:latin typeface="Arial" charset="0"/>
                <a:cs typeface="Arial" charset="0"/>
              </a:rPr>
              <a:t>дзеркала</a:t>
            </a:r>
            <a:r>
              <a:rPr lang="ru-RU" sz="1600" b="1" kern="1200" dirty="0">
                <a:latin typeface="Arial" charset="0"/>
                <a:cs typeface="Arial" charset="0"/>
              </a:rPr>
              <a:t>» (реактив </a:t>
            </a:r>
            <a:r>
              <a:rPr lang="ru-RU" sz="1600" b="1" kern="1200" dirty="0" err="1">
                <a:latin typeface="Arial" charset="0"/>
                <a:cs typeface="Arial" charset="0"/>
              </a:rPr>
              <a:t>Толленса</a:t>
            </a:r>
            <a:r>
              <a:rPr lang="ru-RU" sz="1600" b="1" kern="1200" dirty="0">
                <a:latin typeface="Arial" charset="0"/>
                <a:cs typeface="Arial" charset="0"/>
              </a:rPr>
              <a:t>)</a:t>
            </a:r>
            <a:r>
              <a:rPr lang="ru-RU" sz="1600" dirty="0">
                <a:latin typeface="Times New Roman"/>
                <a:ea typeface="Calibri"/>
                <a:cs typeface="Times New Roman"/>
                <a:sym typeface="Symbol"/>
              </a:rPr>
              <a:t>                                           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  <a:sym typeface="Symbol"/>
              </a:rPr>
              <a:t>                                                              </a:t>
            </a:r>
            <a:r>
              <a:rPr lang="en-US" sz="1600" dirty="0">
                <a:latin typeface="Times New Roman"/>
                <a:ea typeface="Calibri"/>
                <a:cs typeface="Times New Roman"/>
              </a:rPr>
              <a:t>Ag(NH</a:t>
            </a:r>
            <a:r>
              <a:rPr lang="en-US" sz="1600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en-US" sz="1600" dirty="0">
                <a:latin typeface="Times New Roman"/>
                <a:ea typeface="Calibri"/>
                <a:cs typeface="Times New Roman"/>
              </a:rPr>
              <a:t>)</a:t>
            </a:r>
            <a:r>
              <a:rPr lang="en-US" sz="1600" baseline="-25000" dirty="0">
                <a:latin typeface="Times New Roman"/>
                <a:ea typeface="Calibri"/>
                <a:cs typeface="Times New Roman"/>
              </a:rPr>
              <a:t>2</a:t>
            </a:r>
            <a:r>
              <a:rPr lang="en-US" sz="1600" dirty="0">
                <a:latin typeface="Times New Roman"/>
                <a:ea typeface="Calibri"/>
                <a:cs typeface="Times New Roman"/>
                <a:sym typeface="Symbol"/>
              </a:rPr>
              <a:t></a:t>
            </a:r>
            <a:r>
              <a:rPr lang="en-US" sz="1600" dirty="0">
                <a:latin typeface="Times New Roman"/>
                <a:ea typeface="Calibri"/>
                <a:cs typeface="Times New Roman"/>
              </a:rPr>
              <a:t>OH</a:t>
            </a:r>
            <a:endParaRPr lang="ru-RU" sz="1600" dirty="0">
              <a:latin typeface="Times New Roman"/>
              <a:ea typeface="Calibri"/>
              <a:cs typeface="Times New Roman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1600" b="1" kern="1200" dirty="0">
                <a:latin typeface="Arial" charset="0"/>
                <a:cs typeface="Arial" charset="0"/>
              </a:rPr>
              <a:t>-</a:t>
            </a:r>
            <a:r>
              <a:rPr lang="ru-RU" sz="1600" b="1" kern="1200" dirty="0" err="1">
                <a:latin typeface="Arial" charset="0"/>
                <a:cs typeface="Arial" charset="0"/>
              </a:rPr>
              <a:t>реакція</a:t>
            </a:r>
            <a:r>
              <a:rPr lang="ru-RU" sz="1600" b="1" kern="1200" dirty="0">
                <a:latin typeface="Arial" charset="0"/>
                <a:cs typeface="Arial" charset="0"/>
              </a:rPr>
              <a:t> з </a:t>
            </a:r>
            <a:r>
              <a:rPr lang="ru-RU" sz="1600" b="1" kern="1200" dirty="0" err="1">
                <a:latin typeface="Arial" charset="0"/>
                <a:cs typeface="Arial" charset="0"/>
              </a:rPr>
              <a:t>лужним</a:t>
            </a:r>
            <a:r>
              <a:rPr lang="ru-RU" sz="1600" b="1" kern="1200" dirty="0">
                <a:latin typeface="Arial" charset="0"/>
                <a:cs typeface="Arial" charset="0"/>
              </a:rPr>
              <a:t> </a:t>
            </a:r>
            <a:r>
              <a:rPr lang="ru-RU" sz="1600" b="1" kern="1200" dirty="0" err="1">
                <a:latin typeface="Arial" charset="0"/>
                <a:cs typeface="Arial" charset="0"/>
              </a:rPr>
              <a:t>розчином</a:t>
            </a:r>
            <a:r>
              <a:rPr lang="ru-RU" sz="1600" b="1" kern="1200" dirty="0">
                <a:latin typeface="Arial" charset="0"/>
                <a:cs typeface="Arial" charset="0"/>
              </a:rPr>
              <a:t> </a:t>
            </a:r>
            <a:r>
              <a:rPr lang="ru-RU" sz="1600" b="1" kern="1200" dirty="0" err="1">
                <a:latin typeface="Arial" charset="0"/>
                <a:cs typeface="Arial" charset="0"/>
              </a:rPr>
              <a:t>тартратного</a:t>
            </a:r>
            <a:r>
              <a:rPr lang="ru-RU" sz="1600" b="1" kern="1200" dirty="0">
                <a:latin typeface="Arial" charset="0"/>
                <a:cs typeface="Arial" charset="0"/>
              </a:rPr>
              <a:t> комплексу </a:t>
            </a:r>
            <a:r>
              <a:rPr lang="ru-RU" sz="1600" b="1" kern="1200" dirty="0" err="1">
                <a:latin typeface="Arial" charset="0"/>
                <a:cs typeface="Arial" charset="0"/>
              </a:rPr>
              <a:t>міді</a:t>
            </a:r>
            <a:r>
              <a:rPr lang="ru-RU" sz="1600" b="1" kern="1200" dirty="0">
                <a:latin typeface="Arial" charset="0"/>
                <a:cs typeface="Arial" charset="0"/>
              </a:rPr>
              <a:t> (II)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1600" b="1" kern="1200" dirty="0">
                <a:latin typeface="Arial" charset="0"/>
                <a:cs typeface="Arial" charset="0"/>
              </a:rPr>
              <a:t>(Реактив </a:t>
            </a:r>
            <a:r>
              <a:rPr lang="ru-RU" sz="1600" b="1" kern="1200" dirty="0" err="1">
                <a:latin typeface="Arial" charset="0"/>
                <a:cs typeface="Arial" charset="0"/>
              </a:rPr>
              <a:t>Фелінга</a:t>
            </a:r>
            <a:r>
              <a:rPr lang="ru-RU" sz="1600" b="1" kern="1200" dirty="0">
                <a:latin typeface="Arial" charset="0"/>
                <a:cs typeface="Arial" charset="0"/>
              </a:rPr>
              <a:t>)</a:t>
            </a:r>
            <a:endParaRPr lang="ru-RU" b="1" dirty="0"/>
          </a:p>
          <a:p>
            <a:pPr marL="0" indent="0">
              <a:buNone/>
            </a:pPr>
            <a:endParaRPr lang="ru-RU" sz="9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985986"/>
              </p:ext>
            </p:extLst>
          </p:nvPr>
        </p:nvGraphicFramePr>
        <p:xfrm>
          <a:off x="396875" y="1989138"/>
          <a:ext cx="50927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96" name="ISIS/Draw Sketch" r:id="rId3" imgW="5095800" imgH="742680" progId="ISISServer">
                  <p:embed/>
                </p:oleObj>
              </mc:Choice>
              <mc:Fallback>
                <p:oleObj name="ISIS/Draw Sketch" r:id="rId3" imgW="5095800" imgH="742680" progId="ISISServer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1989138"/>
                        <a:ext cx="5092700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967910"/>
              </p:ext>
            </p:extLst>
          </p:nvPr>
        </p:nvGraphicFramePr>
        <p:xfrm>
          <a:off x="320675" y="5268913"/>
          <a:ext cx="53276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97" name="ISIS/Draw Sketch" r:id="rId5" imgW="5029200" imgH="961920" progId="ISISServer">
                  <p:embed/>
                </p:oleObj>
              </mc:Choice>
              <mc:Fallback>
                <p:oleObj name="ISIS/Draw Sketch" r:id="rId5" imgW="5029200" imgH="961920" progId="ISISServer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5268913"/>
                        <a:ext cx="532765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8" name="Picture 1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/>
          <a:stretch/>
        </p:blipFill>
        <p:spPr bwMode="auto">
          <a:xfrm>
            <a:off x="6084168" y="980728"/>
            <a:ext cx="288826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233" y="5074577"/>
            <a:ext cx="2897763" cy="181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310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143000"/>
          </a:xfrm>
        </p:spPr>
        <p:txBody>
          <a:bodyPr/>
          <a:lstStyle/>
          <a:p>
            <a:pPr lvl="0" algn="just" defTabSz="360363">
              <a:spcBef>
                <a:spcPct val="20000"/>
              </a:spcBef>
            </a:pPr>
            <a:r>
              <a:rPr lang="ru-RU" sz="2000" b="1" dirty="0">
                <a:solidFill>
                  <a:srgbClr val="FF0000"/>
                </a:solidFill>
                <a:ea typeface="+mn-ea"/>
              </a:rPr>
              <a:t/>
            </a:r>
            <a:br>
              <a:rPr lang="ru-RU" sz="2000" b="1" dirty="0">
                <a:solidFill>
                  <a:srgbClr val="FF0000"/>
                </a:solidFill>
                <a:ea typeface="+mn-ea"/>
              </a:rPr>
            </a:br>
            <a:r>
              <a:rPr lang="ru-RU" sz="2000" b="1" dirty="0">
                <a:solidFill>
                  <a:srgbClr val="FF0000"/>
                </a:solidFill>
                <a:ea typeface="+mn-ea"/>
              </a:rPr>
              <a:t/>
            </a:r>
            <a:br>
              <a:rPr lang="ru-RU" sz="2000" b="1" dirty="0">
                <a:solidFill>
                  <a:srgbClr val="FF0000"/>
                </a:solidFill>
                <a:ea typeface="+mn-ea"/>
              </a:rPr>
            </a:br>
            <a:r>
              <a:rPr lang="ru-RU" sz="2000" b="1" dirty="0">
                <a:solidFill>
                  <a:srgbClr val="FF0000"/>
                </a:solidFill>
                <a:ea typeface="+mn-ea"/>
              </a:rPr>
              <a:t>	</a:t>
            </a:r>
            <a:r>
              <a:rPr lang="ru-RU" sz="18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У </a:t>
            </a:r>
            <a:r>
              <a:rPr lang="ru-RU" sz="18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лужному</a:t>
            </a:r>
            <a:r>
              <a:rPr lang="ru-RU" sz="18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ru-RU" sz="18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середовищі</a:t>
            </a:r>
            <a:r>
              <a:rPr lang="ru-RU" sz="18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при </a:t>
            </a:r>
            <a:r>
              <a:rPr lang="ru-RU" sz="18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кімнатній</a:t>
            </a:r>
            <a:r>
              <a:rPr lang="ru-RU" sz="18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ru-RU" sz="18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температурі</a:t>
            </a:r>
            <a:r>
              <a:rPr lang="ru-RU" sz="18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ru-RU" sz="18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відбувається</a:t>
            </a:r>
            <a:r>
              <a:rPr lang="ru-RU" sz="18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ru-RU" sz="18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ізомеризація</a:t>
            </a:r>
            <a:r>
              <a:rPr lang="ru-RU" sz="18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ru-RU" sz="18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моносахаридів</a:t>
            </a:r>
            <a:r>
              <a:rPr lang="ru-RU" sz="18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: </a:t>
            </a:r>
            <a:r>
              <a:rPr lang="ru-RU" sz="18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отримання</a:t>
            </a:r>
            <a:r>
              <a:rPr lang="ru-RU" sz="18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з </a:t>
            </a:r>
            <a:r>
              <a:rPr lang="ru-RU" sz="18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однієї</a:t>
            </a:r>
            <a:r>
              <a:rPr lang="ru-RU" sz="18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ru-RU" sz="18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рівноважної</a:t>
            </a:r>
            <a:r>
              <a:rPr lang="ru-RU" sz="18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ru-RU" sz="18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суміші</a:t>
            </a:r>
            <a:r>
              <a:rPr lang="ru-RU" sz="18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ru-RU" sz="18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моносахаридів</a:t>
            </a:r>
            <a:r>
              <a:rPr lang="ru-RU" sz="18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ru-RU" sz="18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що</a:t>
            </a:r>
            <a:r>
              <a:rPr lang="ru-RU" sz="18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ru-RU" sz="18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розрізняються</a:t>
            </a:r>
            <a:r>
              <a:rPr lang="ru-RU" sz="18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ru-RU" sz="18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конфігураціями</a:t>
            </a:r>
            <a:r>
              <a:rPr lang="ru-RU" sz="18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ru-RU" sz="18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атомів</a:t>
            </a:r>
            <a:r>
              <a:rPr lang="ru-RU" sz="18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С-1 і С-2 - </a:t>
            </a:r>
            <a:r>
              <a:rPr lang="ru-RU" sz="18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кетоенольна</a:t>
            </a:r>
            <a:r>
              <a:rPr lang="ru-RU" sz="18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 </a:t>
            </a:r>
            <a:r>
              <a:rPr lang="ru-RU" sz="18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таутомерія</a:t>
            </a:r>
            <a:r>
              <a:rPr lang="ru-RU" sz="2800" b="1" dirty="0">
                <a:solidFill>
                  <a:srgbClr val="FF0000"/>
                </a:solidFill>
                <a:ea typeface="+mn-ea"/>
              </a:rPr>
              <a:t/>
            </a:r>
            <a:br>
              <a:rPr lang="ru-RU" sz="2800" b="1" dirty="0">
                <a:solidFill>
                  <a:srgbClr val="FF0000"/>
                </a:solidFill>
                <a:ea typeface="+mn-ea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328685"/>
              </p:ext>
            </p:extLst>
          </p:nvPr>
        </p:nvGraphicFramePr>
        <p:xfrm>
          <a:off x="2198688" y="1700213"/>
          <a:ext cx="4097337" cy="510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0" name="ISIS/Draw Sketch" r:id="rId3" imgW="4438440" imgH="5524200" progId="ISISServer">
                  <p:embed/>
                </p:oleObj>
              </mc:Choice>
              <mc:Fallback>
                <p:oleObj name="ISIS/Draw Sketch" r:id="rId3" imgW="4438440" imgH="5524200" progId="ISISServer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88" y="1700213"/>
                        <a:ext cx="4097337" cy="510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AA8284E-6875-4556-B253-1F2400A68A13}"/>
              </a:ext>
            </a:extLst>
          </p:cNvPr>
          <p:cNvSpPr/>
          <p:nvPr/>
        </p:nvSpPr>
        <p:spPr>
          <a:xfrm>
            <a:off x="539552" y="44624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ПЕРЕТВОРЕННЯ </a:t>
            </a:r>
            <a:r>
              <a:rPr lang="ru-RU" b="1" dirty="0" smtClean="0">
                <a:solidFill>
                  <a:srgbClr val="FF0000"/>
                </a:solidFill>
              </a:rPr>
              <a:t>МОНОСАХАРИДІВ </a:t>
            </a:r>
            <a:r>
              <a:rPr lang="ru-RU" b="1" dirty="0">
                <a:solidFill>
                  <a:srgbClr val="FF0000"/>
                </a:solidFill>
              </a:rPr>
              <a:t>ПІД </a:t>
            </a:r>
            <a:r>
              <a:rPr lang="ru-RU" b="1" cap="all" dirty="0" err="1">
                <a:solidFill>
                  <a:srgbClr val="FF0000"/>
                </a:solidFill>
              </a:rPr>
              <a:t>дією</a:t>
            </a:r>
            <a:r>
              <a:rPr lang="ru-RU" b="1" cap="all" dirty="0">
                <a:solidFill>
                  <a:srgbClr val="FF0000"/>
                </a:solidFill>
              </a:rPr>
              <a:t> </a:t>
            </a:r>
            <a:r>
              <a:rPr lang="ru-RU" b="1" cap="all" dirty="0" err="1">
                <a:solidFill>
                  <a:srgbClr val="FF0000"/>
                </a:solidFill>
              </a:rPr>
              <a:t>лугІВ</a:t>
            </a:r>
            <a:r>
              <a:rPr lang="ru-RU" b="1" cap="all" dirty="0">
                <a:solidFill>
                  <a:srgbClr val="FF0000"/>
                </a:solidFill>
              </a:rPr>
              <a:t> </a:t>
            </a:r>
            <a:br>
              <a:rPr lang="ru-RU" b="1" cap="all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(</a:t>
            </a:r>
            <a:r>
              <a:rPr lang="ru-RU" b="1" dirty="0" smtClean="0">
                <a:solidFill>
                  <a:srgbClr val="FF0000"/>
                </a:solidFill>
              </a:rPr>
              <a:t>ЕПІМЕРИЗАЦІЯ </a:t>
            </a:r>
            <a:r>
              <a:rPr lang="ru-RU" b="1" dirty="0">
                <a:solidFill>
                  <a:srgbClr val="FF0000"/>
                </a:solidFill>
              </a:rPr>
              <a:t>- ПРИВОДИТЬ ДО УТВОРЕННЯ ЕПІМЕРІВ)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5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96950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УТВОРЕННЯ ОЗАЗОНІВ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83" y="548680"/>
            <a:ext cx="631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en-US" dirty="0"/>
              <a:t>t</a:t>
            </a:r>
            <a:r>
              <a:rPr lang="en-US" dirty="0">
                <a:latin typeface="Times New Roman"/>
                <a:cs typeface="Times New Roman"/>
              </a:rPr>
              <a:t>° </a:t>
            </a:r>
            <a:r>
              <a:rPr lang="ru-RU" dirty="0">
                <a:latin typeface="Times New Roman"/>
                <a:cs typeface="Times New Roman"/>
              </a:rPr>
              <a:t>з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фенілгідразином</a:t>
            </a:r>
            <a:r>
              <a:rPr lang="ru-RU" dirty="0">
                <a:latin typeface="Times New Roman"/>
                <a:cs typeface="Times New Roman"/>
              </a:rPr>
              <a:t> (1:3) </a:t>
            </a:r>
            <a:r>
              <a:rPr lang="ru-RU" dirty="0">
                <a:latin typeface="Arial"/>
                <a:cs typeface="Arial"/>
              </a:rPr>
              <a:t>→ </a:t>
            </a:r>
            <a:r>
              <a:rPr lang="ru-RU" dirty="0" err="1">
                <a:latin typeface="Arial"/>
                <a:cs typeface="Arial"/>
              </a:rPr>
              <a:t>біс-фенілгідразони</a:t>
            </a:r>
            <a:r>
              <a:rPr lang="ru-RU" dirty="0">
                <a:latin typeface="Arial"/>
                <a:cs typeface="Arial"/>
              </a:rPr>
              <a:t> (</a:t>
            </a:r>
            <a:r>
              <a:rPr lang="ru-RU" dirty="0" err="1">
                <a:latin typeface="Arial"/>
                <a:cs typeface="Arial"/>
              </a:rPr>
              <a:t>озазони</a:t>
            </a:r>
            <a:r>
              <a:rPr lang="ru-RU" dirty="0">
                <a:latin typeface="Arial"/>
                <a:cs typeface="Arial"/>
              </a:rPr>
              <a:t>)</a:t>
            </a:r>
            <a:endParaRPr lang="ru-RU" dirty="0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33346"/>
            <a:ext cx="1374243" cy="193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36096" y="3495861"/>
            <a:ext cx="3651144" cy="222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20000"/>
              </a:spcBef>
              <a:tabLst>
                <a:tab pos="176213" algn="l"/>
              </a:tabLst>
            </a:pP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ru-RU" kern="0" dirty="0" err="1">
                <a:solidFill>
                  <a:srgbClr val="000000"/>
                </a:solidFill>
                <a:latin typeface="Arial"/>
                <a:cs typeface="Arial"/>
              </a:rPr>
              <a:t>Відкрив</a:t>
            </a:r>
            <a:r>
              <a:rPr lang="ru-RU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kern="0" dirty="0" err="1">
                <a:solidFill>
                  <a:srgbClr val="000000"/>
                </a:solidFill>
                <a:latin typeface="Arial"/>
                <a:cs typeface="Arial"/>
              </a:rPr>
              <a:t>озазон</a:t>
            </a:r>
            <a:r>
              <a:rPr lang="ru-RU" kern="0" dirty="0">
                <a:solidFill>
                  <a:srgbClr val="000000"/>
                </a:solidFill>
                <a:latin typeface="Arial"/>
                <a:cs typeface="Arial"/>
              </a:rPr>
              <a:t>, 1884 р.</a:t>
            </a:r>
          </a:p>
          <a:p>
            <a:pPr lvl="0" algn="just">
              <a:spcBef>
                <a:spcPct val="20000"/>
              </a:spcBef>
              <a:tabLst>
                <a:tab pos="176213" algn="l"/>
              </a:tabLst>
            </a:pPr>
            <a:r>
              <a:rPr lang="ru-RU" kern="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ru-RU" kern="0" dirty="0" err="1">
                <a:solidFill>
                  <a:srgbClr val="000000"/>
                </a:solidFill>
                <a:latin typeface="Arial"/>
                <a:cs typeface="Arial"/>
              </a:rPr>
              <a:t>Запропонував</a:t>
            </a:r>
            <a:r>
              <a:rPr lang="ru-RU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kern="0" dirty="0" err="1">
                <a:solidFill>
                  <a:srgbClr val="000000"/>
                </a:solidFill>
                <a:latin typeface="Arial"/>
                <a:cs typeface="Arial"/>
              </a:rPr>
              <a:t>класифікацію</a:t>
            </a:r>
            <a:r>
              <a:rPr lang="ru-RU" kern="0" dirty="0">
                <a:solidFill>
                  <a:srgbClr val="000000"/>
                </a:solidFill>
                <a:latin typeface="Arial"/>
                <a:cs typeface="Arial"/>
              </a:rPr>
              <a:t> і номенклатуру вуглеводів,1890р.</a:t>
            </a:r>
          </a:p>
          <a:p>
            <a:pPr lvl="0" algn="just" defTabSz="179388">
              <a:spcBef>
                <a:spcPct val="20000"/>
              </a:spcBef>
            </a:pPr>
            <a:r>
              <a:rPr lang="ru-RU" kern="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ru-RU" kern="0" dirty="0" err="1">
                <a:solidFill>
                  <a:srgbClr val="000000"/>
                </a:solidFill>
                <a:latin typeface="Arial"/>
                <a:cs typeface="Arial"/>
              </a:rPr>
              <a:t>Синтезував</a:t>
            </a:r>
            <a:r>
              <a:rPr lang="ru-RU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kern="0" dirty="0" err="1">
                <a:solidFill>
                  <a:srgbClr val="000000"/>
                </a:solidFill>
                <a:latin typeface="Arial"/>
                <a:cs typeface="Arial"/>
              </a:rPr>
              <a:t>манозу</a:t>
            </a:r>
            <a:r>
              <a:rPr lang="ru-RU" kern="0" dirty="0">
                <a:solidFill>
                  <a:srgbClr val="000000"/>
                </a:solidFill>
                <a:latin typeface="Arial"/>
                <a:cs typeface="Arial"/>
              </a:rPr>
              <a:t>, глюкозу, фруктозу, 1890р. </a:t>
            </a:r>
            <a:r>
              <a:rPr lang="ru-RU" kern="0" dirty="0" err="1">
                <a:solidFill>
                  <a:srgbClr val="000000"/>
                </a:solidFill>
                <a:latin typeface="Arial"/>
                <a:cs typeface="Arial"/>
              </a:rPr>
              <a:t>вперше</a:t>
            </a:r>
            <a:r>
              <a:rPr lang="ru-RU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kern="0" dirty="0" err="1">
                <a:solidFill>
                  <a:srgbClr val="000000"/>
                </a:solidFill>
                <a:latin typeface="Arial"/>
                <a:cs typeface="Arial"/>
              </a:rPr>
              <a:t>синтезував</a:t>
            </a:r>
            <a:r>
              <a:rPr lang="ru-RU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l-GR" kern="0" dirty="0">
                <a:solidFill>
                  <a:srgbClr val="000000"/>
                </a:solidFill>
                <a:latin typeface="Arial"/>
                <a:cs typeface="Arial"/>
              </a:rPr>
              <a:t>α</a:t>
            </a:r>
            <a:r>
              <a:rPr lang="uk-UA" kern="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l-GR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kern="0" dirty="0">
                <a:solidFill>
                  <a:srgbClr val="000000"/>
                </a:solidFill>
                <a:latin typeface="Arial"/>
                <a:cs typeface="Arial"/>
              </a:rPr>
              <a:t>і </a:t>
            </a:r>
            <a:r>
              <a:rPr lang="el-GR" kern="0" dirty="0">
                <a:solidFill>
                  <a:srgbClr val="000000"/>
                </a:solidFill>
                <a:latin typeface="Arial"/>
                <a:cs typeface="Arial"/>
              </a:rPr>
              <a:t>β-</a:t>
            </a:r>
            <a:r>
              <a:rPr lang="ru-RU" kern="0" dirty="0" err="1">
                <a:solidFill>
                  <a:srgbClr val="000000"/>
                </a:solidFill>
                <a:latin typeface="Arial"/>
                <a:cs typeface="Arial"/>
              </a:rPr>
              <a:t>глікозиди</a:t>
            </a:r>
            <a:r>
              <a:rPr lang="ru-RU" kern="0" dirty="0">
                <a:solidFill>
                  <a:srgbClr val="000000"/>
                </a:solidFill>
                <a:latin typeface="Arial"/>
                <a:cs typeface="Arial"/>
              </a:rPr>
              <a:t>, 1893 р.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0934" y="2657532"/>
            <a:ext cx="3015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Эміль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Герман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Фішер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lvl="0">
              <a:spcBef>
                <a:spcPct val="20000"/>
              </a:spcBef>
            </a:pP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1852-1919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рр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764993"/>
              </p:ext>
            </p:extLst>
          </p:nvPr>
        </p:nvGraphicFramePr>
        <p:xfrm>
          <a:off x="258083" y="918013"/>
          <a:ext cx="5189281" cy="5607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1" name="ISIS/Draw Sketch" r:id="rId4" imgW="5438520" imgH="5876640" progId="ISISServer">
                  <p:embed/>
                </p:oleObj>
              </mc:Choice>
              <mc:Fallback>
                <p:oleObj name="ISIS/Draw Sketch" r:id="rId4" imgW="5438520" imgH="587664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8083" y="918013"/>
                        <a:ext cx="5189281" cy="5607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519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68" y="0"/>
            <a:ext cx="9073008" cy="720080"/>
          </a:xfrm>
        </p:spPr>
        <p:txBody>
          <a:bodyPr/>
          <a:lstStyle/>
          <a:p>
            <a:r>
              <a:rPr lang="ru-RU" sz="2800" b="1" cap="all" dirty="0" err="1">
                <a:solidFill>
                  <a:srgbClr val="FF0000"/>
                </a:solidFill>
              </a:rPr>
              <a:t>внутрішньомолекулярна</a:t>
            </a:r>
            <a:r>
              <a:rPr lang="ru-RU" sz="2800" b="1" cap="all" dirty="0">
                <a:solidFill>
                  <a:srgbClr val="FF0000"/>
                </a:solidFill>
              </a:rPr>
              <a:t> </a:t>
            </a:r>
            <a:r>
              <a:rPr lang="ru-RU" sz="2800" b="1" cap="all" dirty="0" err="1">
                <a:solidFill>
                  <a:srgbClr val="FF0000"/>
                </a:solidFill>
              </a:rPr>
              <a:t>дегідратація</a:t>
            </a:r>
            <a:endParaRPr lang="ru-RU" sz="2800" b="1" cap="all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32" y="62068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161240"/>
              </p:ext>
            </p:extLst>
          </p:nvPr>
        </p:nvGraphicFramePr>
        <p:xfrm>
          <a:off x="127000" y="695325"/>
          <a:ext cx="4524375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50" name="ISIS/Draw Sketch" r:id="rId3" imgW="4524120" imgH="1514160" progId="ISISServer">
                  <p:embed/>
                </p:oleObj>
              </mc:Choice>
              <mc:Fallback>
                <p:oleObj name="ISIS/Draw Sketch" r:id="rId3" imgW="4524120" imgH="1514160" progId="ISISServer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695325"/>
                        <a:ext cx="4524375" cy="1509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50603" y="1063545"/>
            <a:ext cx="5212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aseline="-25000" dirty="0"/>
              <a:t>+</a:t>
            </a:r>
            <a:r>
              <a:rPr lang="ru-RU" sz="1600" dirty="0"/>
              <a:t> </a:t>
            </a:r>
            <a:r>
              <a:rPr lang="ru-RU" sz="1600" dirty="0" err="1"/>
              <a:t>анілін</a:t>
            </a:r>
            <a:r>
              <a:rPr lang="ru-RU" sz="1600" dirty="0"/>
              <a:t> у </a:t>
            </a:r>
            <a:r>
              <a:rPr lang="ru-RU" sz="1600" dirty="0" err="1"/>
              <a:t>прис</a:t>
            </a:r>
            <a:r>
              <a:rPr lang="ru-RU" sz="1600" dirty="0"/>
              <a:t>.</a:t>
            </a:r>
            <a:r>
              <a:rPr lang="en-US" sz="1600" dirty="0"/>
              <a:t>HCl </a:t>
            </a:r>
            <a:r>
              <a:rPr lang="en-US" sz="1600" dirty="0">
                <a:latin typeface="Arial"/>
                <a:cs typeface="Arial"/>
              </a:rPr>
              <a:t>→ </a:t>
            </a:r>
            <a:r>
              <a:rPr lang="ru-RU" sz="1600" b="1" dirty="0" err="1">
                <a:solidFill>
                  <a:srgbClr val="FF0000"/>
                </a:solidFill>
                <a:latin typeface="Arial"/>
                <a:cs typeface="Arial"/>
              </a:rPr>
              <a:t>червоне</a:t>
            </a:r>
            <a:r>
              <a:rPr lang="ru-RU" sz="1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Arial"/>
                <a:cs typeface="Arial"/>
              </a:rPr>
              <a:t>забарвлення</a:t>
            </a:r>
            <a:endParaRPr lang="ru-RU" sz="1600" b="1" baseline="-25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1919" y="681795"/>
            <a:ext cx="3275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Якісна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реакція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на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пентози</a:t>
            </a:r>
            <a:endParaRPr lang="ru-RU" sz="20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647118"/>
              </p:ext>
            </p:extLst>
          </p:nvPr>
        </p:nvGraphicFramePr>
        <p:xfrm>
          <a:off x="39688" y="2436813"/>
          <a:ext cx="4781550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51" name="ISIS/Draw Sketch" r:id="rId5" imgW="4781520" imgH="1542960" progId="ISISServer">
                  <p:embed/>
                </p:oleObj>
              </mc:Choice>
              <mc:Fallback>
                <p:oleObj name="ISIS/Draw Sketch" r:id="rId5" imgW="4781520" imgH="154296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688" y="2436813"/>
                        <a:ext cx="4781550" cy="154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84732" y="2060848"/>
            <a:ext cx="3944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Якісна</a:t>
            </a:r>
            <a:r>
              <a:rPr lang="ru-RU" dirty="0"/>
              <a:t> </a:t>
            </a:r>
            <a:r>
              <a:rPr lang="ru-RU" dirty="0" err="1"/>
              <a:t>реакція</a:t>
            </a:r>
            <a:r>
              <a:rPr lang="ru-RU" dirty="0"/>
              <a:t> на </a:t>
            </a:r>
            <a:r>
              <a:rPr lang="ru-RU" dirty="0" err="1"/>
              <a:t>гексози</a:t>
            </a:r>
            <a:endParaRPr lang="ru-RU" dirty="0"/>
          </a:p>
          <a:p>
            <a:r>
              <a:rPr lang="ru-RU" dirty="0"/>
              <a:t>(</a:t>
            </a:r>
            <a:r>
              <a:rPr lang="ru-RU" dirty="0" err="1"/>
              <a:t>Реакція</a:t>
            </a:r>
            <a:r>
              <a:rPr lang="ru-RU" dirty="0"/>
              <a:t> </a:t>
            </a:r>
            <a:r>
              <a:rPr lang="ru-RU" dirty="0" err="1"/>
              <a:t>Селіванова</a:t>
            </a:r>
            <a:r>
              <a:rPr lang="ru-RU" dirty="0"/>
              <a:t> на фруктозу)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81454" y="2717749"/>
            <a:ext cx="4170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+ резорцин</a:t>
            </a:r>
            <a:r>
              <a:rPr lang="ru-RU" dirty="0">
                <a:latin typeface="Arial"/>
                <a:cs typeface="Arial"/>
              </a:rPr>
              <a:t>→</a:t>
            </a:r>
            <a:r>
              <a:rPr lang="ru-RU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/>
                <a:cs typeface="Arial"/>
              </a:rPr>
              <a:t>червоне</a:t>
            </a:r>
            <a:r>
              <a:rPr lang="ru-RU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/>
                <a:cs typeface="Arial"/>
              </a:rPr>
              <a:t>забарвлення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074" y="4128139"/>
            <a:ext cx="8154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>
                <a:solidFill>
                  <a:srgbClr val="000000"/>
                </a:solidFill>
              </a:rPr>
              <a:t>Якісна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реакція</a:t>
            </a:r>
            <a:r>
              <a:rPr lang="ru-RU" sz="1600" dirty="0">
                <a:solidFill>
                  <a:srgbClr val="000000"/>
                </a:solidFill>
              </a:rPr>
              <a:t> на </a:t>
            </a:r>
            <a:r>
              <a:rPr lang="ru-RU" sz="1600" dirty="0" err="1">
                <a:solidFill>
                  <a:srgbClr val="000000"/>
                </a:solidFill>
              </a:rPr>
              <a:t>наявність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декількох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гідроксильних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груп</a:t>
            </a:r>
            <a:r>
              <a:rPr lang="ru-RU" sz="1600" dirty="0">
                <a:solidFill>
                  <a:srgbClr val="000000"/>
                </a:solidFill>
              </a:rPr>
              <a:t> (на </a:t>
            </a:r>
            <a:r>
              <a:rPr lang="ru-RU" sz="1600" dirty="0" err="1">
                <a:solidFill>
                  <a:srgbClr val="000000"/>
                </a:solidFill>
              </a:rPr>
              <a:t>багатоатомні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спирти</a:t>
            </a:r>
            <a:r>
              <a:rPr lang="ru-RU" sz="1600" dirty="0">
                <a:solidFill>
                  <a:srgbClr val="000000"/>
                </a:solidFill>
              </a:rPr>
              <a:t>)  </a:t>
            </a:r>
            <a:endParaRPr lang="ru-RU" dirty="0"/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446634"/>
            <a:ext cx="61150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74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dirty="0"/>
              <a:t>ПЛАН ЛЕКЦ</a:t>
            </a:r>
            <a:r>
              <a:rPr lang="uk-UA" dirty="0"/>
              <a:t>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52596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400" dirty="0" err="1"/>
              <a:t>Загальна</a:t>
            </a:r>
            <a:r>
              <a:rPr lang="ru-RU" sz="2400" dirty="0"/>
              <a:t> характеристика </a:t>
            </a:r>
            <a:r>
              <a:rPr lang="ru-RU" sz="2400" dirty="0" err="1"/>
              <a:t>вуглеводів</a:t>
            </a:r>
            <a:r>
              <a:rPr lang="ru-RU" sz="2400" dirty="0"/>
              <a:t>; </a:t>
            </a:r>
            <a:r>
              <a:rPr lang="ru-RU" sz="2400" dirty="0" err="1"/>
              <a:t>функції</a:t>
            </a:r>
            <a:r>
              <a:rPr lang="ru-RU" sz="2400" dirty="0"/>
              <a:t> </a:t>
            </a:r>
            <a:r>
              <a:rPr lang="ru-RU" sz="2400" dirty="0" err="1"/>
              <a:t>вуглеводів</a:t>
            </a:r>
            <a:r>
              <a:rPr lang="ru-RU" sz="2400" dirty="0"/>
              <a:t>.</a:t>
            </a:r>
          </a:p>
          <a:p>
            <a:pPr marL="457200" indent="-457200">
              <a:buAutoNum type="arabicPeriod"/>
            </a:pPr>
            <a:r>
              <a:rPr lang="ru-RU" sz="2400" dirty="0" err="1"/>
              <a:t>Класифікація</a:t>
            </a:r>
            <a:r>
              <a:rPr lang="ru-RU" sz="2400" dirty="0"/>
              <a:t> </a:t>
            </a:r>
            <a:r>
              <a:rPr lang="ru-RU" sz="2400" dirty="0" err="1"/>
              <a:t>вуглеводів</a:t>
            </a:r>
            <a:r>
              <a:rPr lang="ru-RU" sz="2400" dirty="0"/>
              <a:t>.</a:t>
            </a:r>
          </a:p>
          <a:p>
            <a:pPr marL="457200" indent="-457200">
              <a:buAutoNum type="arabicPeriod"/>
            </a:pPr>
            <a:r>
              <a:rPr lang="ru-RU" sz="2400" dirty="0" err="1"/>
              <a:t>Моносахариди</a:t>
            </a:r>
            <a:r>
              <a:rPr lang="ru-RU" sz="2400" dirty="0"/>
              <a:t>. </a:t>
            </a:r>
            <a:r>
              <a:rPr lang="ru-RU" sz="2400" dirty="0" err="1"/>
              <a:t>Класифікація</a:t>
            </a:r>
            <a:r>
              <a:rPr lang="ru-RU" sz="2400" dirty="0"/>
              <a:t>.</a:t>
            </a:r>
          </a:p>
          <a:p>
            <a:pPr marL="457200" indent="-457200">
              <a:buAutoNum type="arabicPeriod"/>
            </a:pPr>
            <a:r>
              <a:rPr lang="ru-RU" sz="2400" dirty="0" err="1"/>
              <a:t>Стереоізомерія</a:t>
            </a:r>
            <a:r>
              <a:rPr lang="ru-RU" sz="2400" dirty="0"/>
              <a:t>.</a:t>
            </a:r>
          </a:p>
          <a:p>
            <a:pPr marL="457200" indent="-457200">
              <a:buAutoNum type="arabicPeriod"/>
            </a:pPr>
            <a:r>
              <a:rPr lang="ru-RU" sz="2400" dirty="0" err="1"/>
              <a:t>Таутомерні</a:t>
            </a:r>
            <a:r>
              <a:rPr lang="ru-RU" sz="2400" dirty="0"/>
              <a:t> </a:t>
            </a:r>
            <a:r>
              <a:rPr lang="ru-RU" sz="2400" dirty="0" err="1"/>
              <a:t>форми</a:t>
            </a:r>
            <a:r>
              <a:rPr lang="ru-RU" sz="2400" dirty="0"/>
              <a:t> </a:t>
            </a:r>
            <a:r>
              <a:rPr lang="ru-RU" sz="2400" dirty="0" err="1"/>
              <a:t>моносахаридів</a:t>
            </a:r>
            <a:r>
              <a:rPr lang="ru-RU" sz="2400" dirty="0"/>
              <a:t>.</a:t>
            </a:r>
          </a:p>
          <a:p>
            <a:pPr marL="457200" indent="-457200">
              <a:buAutoNum type="arabicPeriod"/>
            </a:pPr>
            <a:r>
              <a:rPr lang="ru-RU" sz="2400" dirty="0" err="1"/>
              <a:t>Хімічні</a:t>
            </a:r>
            <a:r>
              <a:rPr lang="ru-RU" sz="2400" dirty="0"/>
              <a:t> </a:t>
            </a:r>
            <a:r>
              <a:rPr lang="ru-RU" sz="2400" dirty="0" err="1"/>
              <a:t>властивості</a:t>
            </a:r>
            <a:r>
              <a:rPr lang="ru-RU" sz="2400" dirty="0"/>
              <a:t> </a:t>
            </a:r>
            <a:r>
              <a:rPr lang="ru-RU" sz="2400" dirty="0" err="1"/>
              <a:t>моносахаридів</a:t>
            </a:r>
            <a:r>
              <a:rPr lang="ru-RU" sz="2400" dirty="0"/>
              <a:t>.</a:t>
            </a:r>
          </a:p>
          <a:p>
            <a:pPr marL="457200" indent="-457200">
              <a:buAutoNum type="arabicPeriod"/>
            </a:pPr>
            <a:r>
              <a:rPr lang="ru-RU" sz="2400" dirty="0" err="1"/>
              <a:t>Похідні</a:t>
            </a:r>
            <a:r>
              <a:rPr lang="ru-RU" sz="2400" dirty="0"/>
              <a:t> </a:t>
            </a:r>
            <a:r>
              <a:rPr lang="ru-RU" sz="2400" dirty="0" err="1"/>
              <a:t>моносахаридів</a:t>
            </a:r>
            <a:r>
              <a:rPr lang="ru-RU" sz="2400" dirty="0"/>
              <a:t>.</a:t>
            </a:r>
          </a:p>
          <a:p>
            <a:pPr marL="457200" indent="-457200">
              <a:buAutoNum type="arabicPeriod"/>
            </a:pPr>
            <a:r>
              <a:rPr lang="ru-RU" sz="2400" dirty="0" err="1"/>
              <a:t>Дисахариди</a:t>
            </a:r>
            <a:r>
              <a:rPr lang="ru-RU" sz="2400" dirty="0"/>
              <a:t>: </a:t>
            </a:r>
            <a:r>
              <a:rPr lang="ru-RU" sz="2400" dirty="0" err="1"/>
              <a:t>віднов</a:t>
            </a:r>
            <a:r>
              <a:rPr lang="uk-UA" sz="2400" dirty="0"/>
              <a:t>н</a:t>
            </a:r>
            <a:r>
              <a:rPr lang="ru-RU" sz="2400" dirty="0"/>
              <a:t>і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невідновні</a:t>
            </a:r>
            <a:r>
              <a:rPr lang="ru-RU" sz="2400" dirty="0"/>
              <a:t>.</a:t>
            </a:r>
          </a:p>
          <a:p>
            <a:pPr marL="457200" indent="-457200">
              <a:buAutoNum type="arabicPeriod"/>
            </a:pPr>
            <a:r>
              <a:rPr lang="ru-RU" sz="2400" dirty="0" err="1"/>
              <a:t>Полісахариди</a:t>
            </a:r>
            <a:r>
              <a:rPr lang="ru-RU" sz="2400" dirty="0"/>
              <a:t>. Гомо- і </a:t>
            </a:r>
            <a:r>
              <a:rPr lang="ru-RU" sz="2400" dirty="0" err="1" smtClean="0"/>
              <a:t>гетерополісахариди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43399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РЕАКЦІЇ ЗА УЧАСТЮ ЦИКЛІЧНИХ ФОРМ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525963"/>
          </a:xfrm>
        </p:spPr>
        <p:txBody>
          <a:bodyPr/>
          <a:lstStyle/>
          <a:p>
            <a:pPr marL="0" indent="0" defTabSz="360363">
              <a:buNone/>
            </a:pPr>
            <a:r>
              <a:rPr lang="ru-RU" sz="2000" dirty="0"/>
              <a:t>	</a:t>
            </a:r>
            <a:r>
              <a:rPr lang="ru-RU" sz="2000" dirty="0" err="1"/>
              <a:t>Утворення</a:t>
            </a:r>
            <a:r>
              <a:rPr lang="ru-RU" sz="2000" dirty="0"/>
              <a:t> </a:t>
            </a:r>
            <a:r>
              <a:rPr lang="ru-RU" sz="2000" dirty="0" err="1"/>
              <a:t>глікозидів</a:t>
            </a:r>
            <a:r>
              <a:rPr lang="ru-RU" sz="2000" dirty="0"/>
              <a:t> (</a:t>
            </a:r>
            <a:r>
              <a:rPr lang="ru-RU" sz="2000" dirty="0" err="1"/>
              <a:t>циклічних</a:t>
            </a:r>
            <a:r>
              <a:rPr lang="ru-RU" sz="2000" dirty="0"/>
              <a:t> </a:t>
            </a:r>
            <a:r>
              <a:rPr lang="ru-RU" sz="2000" dirty="0" err="1"/>
              <a:t>ацеталей</a:t>
            </a:r>
            <a:r>
              <a:rPr lang="ru-RU" sz="2000" dirty="0"/>
              <a:t>) - по </a:t>
            </a:r>
            <a:r>
              <a:rPr lang="ru-RU" sz="2000" dirty="0" err="1"/>
              <a:t>напівацетальній</a:t>
            </a:r>
            <a:r>
              <a:rPr lang="ru-RU" sz="2000" dirty="0"/>
              <a:t> (</a:t>
            </a:r>
            <a:r>
              <a:rPr lang="ru-RU" sz="2000" dirty="0" err="1"/>
              <a:t>глікозидній</a:t>
            </a:r>
            <a:r>
              <a:rPr lang="ru-RU" sz="2000" dirty="0"/>
              <a:t>) ОН-</a:t>
            </a:r>
            <a:r>
              <a:rPr lang="ru-RU" sz="2000" dirty="0" err="1"/>
              <a:t>групі</a:t>
            </a:r>
            <a:r>
              <a:rPr lang="ru-RU" sz="2000" dirty="0"/>
              <a:t>:</a:t>
            </a:r>
          </a:p>
          <a:p>
            <a:pPr marL="0" indent="0">
              <a:buNone/>
            </a:pPr>
            <a:r>
              <a:rPr lang="ru-RU" sz="2000" dirty="0" err="1"/>
              <a:t>Циклічний</a:t>
            </a:r>
            <a:r>
              <a:rPr lang="ru-RU" sz="2000" dirty="0"/>
              <a:t> </a:t>
            </a:r>
            <a:r>
              <a:rPr lang="ru-RU" sz="2000" dirty="0" err="1"/>
              <a:t>напівацеталь</a:t>
            </a:r>
            <a:r>
              <a:rPr lang="ru-RU" sz="2000" dirty="0"/>
              <a:t> + спирт </a:t>
            </a:r>
            <a:r>
              <a:rPr lang="ru-RU" sz="2000" dirty="0">
                <a:latin typeface="Arial"/>
                <a:cs typeface="Arial"/>
              </a:rPr>
              <a:t>                </a:t>
            </a:r>
            <a:r>
              <a:rPr lang="el-GR" sz="2000" dirty="0">
                <a:latin typeface="Arial"/>
                <a:cs typeface="Arial"/>
              </a:rPr>
              <a:t>α</a:t>
            </a:r>
            <a:r>
              <a:rPr lang="ru-RU" sz="2000" dirty="0">
                <a:latin typeface="Arial"/>
                <a:cs typeface="Arial"/>
              </a:rPr>
              <a:t>-</a:t>
            </a:r>
            <a:r>
              <a:rPr lang="ru-RU" sz="2000" dirty="0" err="1">
                <a:latin typeface="Arial"/>
                <a:cs typeface="Arial"/>
              </a:rPr>
              <a:t>глікозид</a:t>
            </a:r>
            <a:r>
              <a:rPr lang="ru-RU" sz="2000" dirty="0">
                <a:latin typeface="Arial"/>
                <a:cs typeface="Arial"/>
              </a:rPr>
              <a:t>+</a:t>
            </a:r>
            <a:r>
              <a:rPr lang="el-GR" sz="2000" dirty="0">
                <a:latin typeface="Arial"/>
                <a:cs typeface="Arial"/>
              </a:rPr>
              <a:t>β</a:t>
            </a:r>
            <a:r>
              <a:rPr lang="ru-RU" sz="2000" dirty="0">
                <a:latin typeface="Arial"/>
                <a:cs typeface="Arial"/>
              </a:rPr>
              <a:t>-</a:t>
            </a:r>
            <a:r>
              <a:rPr lang="ru-RU" sz="2000" dirty="0" err="1">
                <a:solidFill>
                  <a:srgbClr val="000000"/>
                </a:solidFill>
              </a:rPr>
              <a:t>глікозид</a:t>
            </a:r>
            <a:endParaRPr lang="ru-RU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srgbClr val="000000"/>
                </a:solidFill>
              </a:rPr>
              <a:t>                                            фенол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091772" y="1613991"/>
            <a:ext cx="960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/>
              <a:t>кислотний</a:t>
            </a:r>
            <a:r>
              <a:rPr lang="ru-RU" sz="1200" dirty="0"/>
              <a:t> </a:t>
            </a:r>
          </a:p>
          <a:p>
            <a:r>
              <a:rPr lang="ru-RU" sz="1200" dirty="0" err="1"/>
              <a:t>каталіз</a:t>
            </a:r>
            <a:endParaRPr lang="ru-RU" sz="1200" dirty="0"/>
          </a:p>
        </p:txBody>
      </p:sp>
      <p:cxnSp>
        <p:nvCxnSpPr>
          <p:cNvPr id="6" name="Прямая со стрелкой 5"/>
          <p:cNvCxnSpPr/>
          <p:nvPr/>
        </p:nvCxnSpPr>
        <p:spPr bwMode="auto">
          <a:xfrm>
            <a:off x="4139952" y="1844824"/>
            <a:ext cx="86409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032169"/>
              </p:ext>
            </p:extLst>
          </p:nvPr>
        </p:nvGraphicFramePr>
        <p:xfrm>
          <a:off x="817563" y="2389188"/>
          <a:ext cx="6972300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2" name="ISIS/Draw Sketch" r:id="rId3" imgW="6972120" imgH="2685960" progId="ISISServer">
                  <p:embed/>
                </p:oleObj>
              </mc:Choice>
              <mc:Fallback>
                <p:oleObj name="ISIS/Draw Sketch" r:id="rId3" imgW="6972120" imgH="268596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7563" y="2389188"/>
                        <a:ext cx="6972300" cy="268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9512" y="4941168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 err="1"/>
              <a:t>Глікозид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гліконової</a:t>
            </a:r>
            <a:r>
              <a:rPr lang="ru-RU" dirty="0"/>
              <a:t> (</a:t>
            </a:r>
            <a:r>
              <a:rPr lang="ru-RU" dirty="0" err="1"/>
              <a:t>вуглеводної</a:t>
            </a:r>
            <a:r>
              <a:rPr lang="ru-RU" dirty="0"/>
              <a:t>) і </a:t>
            </a:r>
            <a:r>
              <a:rPr lang="ru-RU" dirty="0" err="1"/>
              <a:t>агліконової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:</a:t>
            </a:r>
          </a:p>
          <a:p>
            <a:pPr lvl="0" algn="just"/>
            <a:r>
              <a:rPr lang="ru-RU" dirty="0"/>
              <a:t>О-</a:t>
            </a:r>
            <a:r>
              <a:rPr lang="ru-RU" dirty="0" err="1"/>
              <a:t>глікозид</a:t>
            </a:r>
            <a:r>
              <a:rPr lang="ru-RU" dirty="0"/>
              <a:t> – О-</a:t>
            </a:r>
            <a:r>
              <a:rPr lang="ru-RU" dirty="0" err="1"/>
              <a:t>аглікон</a:t>
            </a:r>
            <a:r>
              <a:rPr lang="ru-RU" dirty="0"/>
              <a:t>;</a:t>
            </a:r>
          </a:p>
          <a:p>
            <a:pPr lvl="0" algn="just"/>
            <a:r>
              <a:rPr lang="en-US" dirty="0"/>
              <a:t>N-</a:t>
            </a:r>
            <a:r>
              <a:rPr lang="ru-RU" dirty="0" err="1"/>
              <a:t>глікозид</a:t>
            </a:r>
            <a:r>
              <a:rPr lang="ru-RU" dirty="0"/>
              <a:t> – </a:t>
            </a:r>
            <a:r>
              <a:rPr lang="en-US" dirty="0"/>
              <a:t>N</a:t>
            </a:r>
            <a:r>
              <a:rPr lang="uk-UA" dirty="0"/>
              <a:t>-</a:t>
            </a:r>
            <a:r>
              <a:rPr lang="ru-RU" dirty="0" err="1"/>
              <a:t>аглікон</a:t>
            </a:r>
            <a:r>
              <a:rPr lang="ru-RU" dirty="0"/>
              <a:t>; </a:t>
            </a:r>
          </a:p>
          <a:p>
            <a:pPr lvl="0" algn="just"/>
            <a:r>
              <a:rPr lang="en-US" dirty="0"/>
              <a:t>S-</a:t>
            </a:r>
            <a:r>
              <a:rPr lang="ru-RU" dirty="0" err="1"/>
              <a:t>глікозид</a:t>
            </a:r>
            <a:r>
              <a:rPr lang="ru-RU" dirty="0"/>
              <a:t> - </a:t>
            </a:r>
            <a:r>
              <a:rPr lang="en-US" dirty="0"/>
              <a:t>S</a:t>
            </a:r>
            <a:r>
              <a:rPr lang="ru-RU" dirty="0"/>
              <a:t>-</a:t>
            </a:r>
            <a:r>
              <a:rPr lang="ru-RU" dirty="0" err="1"/>
              <a:t>аглікон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615456" y="5679832"/>
            <a:ext cx="155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!</a:t>
            </a:r>
            <a:r>
              <a:rPr lang="ru-RU" b="1" dirty="0" err="1">
                <a:solidFill>
                  <a:srgbClr val="FF0000"/>
                </a:solidFill>
              </a:rPr>
              <a:t>оза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/>
                <a:cs typeface="Arial"/>
              </a:rPr>
              <a:t>→</a:t>
            </a:r>
            <a:r>
              <a:rPr lang="ru-RU" b="1" dirty="0" err="1">
                <a:solidFill>
                  <a:srgbClr val="FF0000"/>
                </a:solidFill>
                <a:latin typeface="Arial"/>
                <a:cs typeface="Arial"/>
              </a:rPr>
              <a:t>озид</a:t>
            </a:r>
            <a:r>
              <a:rPr lang="ru-RU" b="1" dirty="0">
                <a:solidFill>
                  <a:srgbClr val="FF0000"/>
                </a:solidFill>
                <a:latin typeface="Arial"/>
                <a:cs typeface="Arial"/>
              </a:rPr>
              <a:t>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61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prstDash val="lgDashDotDot"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r>
              <a:rPr lang="uk-UA" sz="1600" b="1" dirty="0">
                <a:solidFill>
                  <a:srgbClr val="006600"/>
                </a:solidFill>
              </a:rPr>
              <a:t>У</a:t>
            </a:r>
            <a:r>
              <a:rPr lang="ru-RU" sz="1600" b="1" dirty="0">
                <a:solidFill>
                  <a:srgbClr val="006600"/>
                </a:solidFill>
              </a:rPr>
              <a:t>ТВОРЕННЯ ЕФІРІВ</a:t>
            </a:r>
          </a:p>
          <a:p>
            <a:pPr algn="just">
              <a:tabLst>
                <a:tab pos="360363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	</a:t>
            </a:r>
            <a:r>
              <a:rPr lang="uk-UA" sz="1600" dirty="0" smtClean="0">
                <a:solidFill>
                  <a:srgbClr val="000000"/>
                </a:solidFill>
              </a:rPr>
              <a:t>Зі всіма (включаючи глікозидний) спиртовими </a:t>
            </a:r>
            <a:r>
              <a:rPr lang="uk-UA" sz="1600" dirty="0" err="1" smtClean="0">
                <a:solidFill>
                  <a:srgbClr val="000000"/>
                </a:solidFill>
              </a:rPr>
              <a:t>гідроксилами</a:t>
            </a:r>
            <a:r>
              <a:rPr lang="uk-UA" sz="1600" dirty="0" smtClean="0">
                <a:solidFill>
                  <a:srgbClr val="000000"/>
                </a:solidFill>
              </a:rPr>
              <a:t> моносахариди утворюють прості ефіри, </a:t>
            </a:r>
            <a:r>
              <a:rPr lang="uk-UA" sz="1600" dirty="0" err="1" smtClean="0">
                <a:solidFill>
                  <a:srgbClr val="000000"/>
                </a:solidFill>
              </a:rPr>
              <a:t>взаємодіючи</a:t>
            </a:r>
            <a:r>
              <a:rPr lang="uk-UA" sz="1600" dirty="0" smtClean="0">
                <a:solidFill>
                  <a:srgbClr val="000000"/>
                </a:solidFill>
              </a:rPr>
              <a:t> з </a:t>
            </a:r>
            <a:r>
              <a:rPr lang="uk-UA" sz="1600" dirty="0" err="1" smtClean="0">
                <a:solidFill>
                  <a:srgbClr val="000000"/>
                </a:solidFill>
              </a:rPr>
              <a:t>алкілгалогенідами</a:t>
            </a:r>
            <a:r>
              <a:rPr lang="uk-UA" sz="1600" dirty="0" smtClean="0">
                <a:solidFill>
                  <a:srgbClr val="000000"/>
                </a:solidFill>
              </a:rPr>
              <a:t>. Прості ефіри НЕ гідролізуються, а глікозидний зв'язок розщеплюється легко. Гідроліз </a:t>
            </a:r>
            <a:r>
              <a:rPr lang="uk-UA" sz="1600" dirty="0" err="1" smtClean="0">
                <a:solidFill>
                  <a:srgbClr val="000000"/>
                </a:solidFill>
              </a:rPr>
              <a:t>глікозидів</a:t>
            </a:r>
            <a:r>
              <a:rPr lang="uk-UA" sz="1600" dirty="0" smtClean="0">
                <a:solidFill>
                  <a:srgbClr val="000000"/>
                </a:solidFill>
              </a:rPr>
              <a:t> - фундаментальна реакція в хімії вуглеводів. Вона лежить в основі гідролітичного розщеплення полісахаридів,  який здійснюється в організмі.</a:t>
            </a:r>
          </a:p>
          <a:p>
            <a:pPr algn="just">
              <a:tabLst>
                <a:tab pos="360363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	</a:t>
            </a:r>
            <a:r>
              <a:rPr lang="uk-UA" sz="1600" dirty="0" smtClean="0">
                <a:solidFill>
                  <a:srgbClr val="000000"/>
                </a:solidFill>
              </a:rPr>
              <a:t>Моносахариди легко </a:t>
            </a:r>
            <a:r>
              <a:rPr lang="uk-UA" sz="1600" dirty="0" err="1" smtClean="0">
                <a:solidFill>
                  <a:srgbClr val="000000"/>
                </a:solidFill>
              </a:rPr>
              <a:t>ацилю</a:t>
            </a:r>
            <a:r>
              <a:rPr lang="uk-UA" sz="1600" dirty="0" err="1">
                <a:solidFill>
                  <a:srgbClr val="000000"/>
                </a:solidFill>
              </a:rPr>
              <a:t>ю</a:t>
            </a:r>
            <a:r>
              <a:rPr lang="uk-UA" sz="1600" dirty="0" err="1" smtClean="0">
                <a:solidFill>
                  <a:srgbClr val="000000"/>
                </a:solidFill>
              </a:rPr>
              <a:t>ться</a:t>
            </a:r>
            <a:r>
              <a:rPr lang="uk-UA" sz="1600" dirty="0" smtClean="0">
                <a:solidFill>
                  <a:srgbClr val="000000"/>
                </a:solidFill>
              </a:rPr>
              <a:t> ангідридами органічних кислот, утворюючи складні ефіри за всіма гідроксильними групами. Велике біологічне значення мають фосфорнокислі ефіри моносахаридів</a:t>
            </a:r>
            <a:r>
              <a:rPr lang="ru-RU" sz="1600" dirty="0" smtClean="0">
                <a:solidFill>
                  <a:srgbClr val="000000"/>
                </a:solidFill>
              </a:rPr>
              <a:t>:</a:t>
            </a:r>
            <a:endParaRPr lang="ru-RU" sz="1600" dirty="0">
              <a:solidFill>
                <a:srgbClr val="000000"/>
              </a:solidFill>
            </a:endParaRPr>
          </a:p>
          <a:p>
            <a:pPr algn="just"/>
            <a:endParaRPr lang="ru-RU" sz="1600" dirty="0">
              <a:solidFill>
                <a:srgbClr val="000000"/>
              </a:solidFill>
            </a:endParaRPr>
          </a:p>
          <a:p>
            <a:pPr algn="just"/>
            <a:endParaRPr lang="ru-RU" sz="1600" dirty="0">
              <a:solidFill>
                <a:srgbClr val="000000"/>
              </a:solidFill>
            </a:endParaRPr>
          </a:p>
          <a:p>
            <a:pPr algn="just"/>
            <a:endParaRPr lang="ru-RU" sz="1600" dirty="0">
              <a:solidFill>
                <a:srgbClr val="000000"/>
              </a:solidFill>
            </a:endParaRPr>
          </a:p>
          <a:p>
            <a:pPr algn="just"/>
            <a:endParaRPr lang="ru-RU" sz="1600" dirty="0">
              <a:solidFill>
                <a:srgbClr val="000000"/>
              </a:solidFill>
            </a:endParaRPr>
          </a:p>
          <a:p>
            <a:pPr algn="just"/>
            <a:endParaRPr lang="ru-RU" sz="1600" dirty="0">
              <a:solidFill>
                <a:srgbClr val="000000"/>
              </a:solidFill>
            </a:endParaRPr>
          </a:p>
          <a:p>
            <a:pPr algn="just"/>
            <a:endParaRPr lang="ru-RU" sz="1600" dirty="0">
              <a:solidFill>
                <a:srgbClr val="000000"/>
              </a:solidFill>
            </a:endParaRPr>
          </a:p>
          <a:p>
            <a:pPr algn="just"/>
            <a:endParaRPr lang="ru-RU" sz="1600" dirty="0">
              <a:solidFill>
                <a:srgbClr val="000000"/>
              </a:solidFill>
            </a:endParaRPr>
          </a:p>
          <a:p>
            <a:pPr algn="just"/>
            <a:r>
              <a:rPr lang="ru-RU" dirty="0">
                <a:solidFill>
                  <a:srgbClr val="000000"/>
                </a:solidFill>
              </a:rPr>
              <a:t>                          </a:t>
            </a:r>
            <a:r>
              <a:rPr lang="ru-RU" sz="1600" dirty="0">
                <a:solidFill>
                  <a:srgbClr val="990000"/>
                </a:solidFill>
                <a:sym typeface="Symbol" pitchFamily="18" charset="2"/>
              </a:rPr>
              <a:t></a:t>
            </a:r>
            <a:r>
              <a:rPr lang="ru-RU" sz="1600" dirty="0">
                <a:solidFill>
                  <a:srgbClr val="990000"/>
                </a:solidFill>
              </a:rPr>
              <a:t>-Д – </a:t>
            </a:r>
            <a:r>
              <a:rPr lang="ru-RU" sz="1600" dirty="0" err="1">
                <a:solidFill>
                  <a:srgbClr val="990000"/>
                </a:solidFill>
              </a:rPr>
              <a:t>глюкопіраноза</a:t>
            </a:r>
            <a:r>
              <a:rPr lang="ru-RU" sz="1600" dirty="0">
                <a:solidFill>
                  <a:srgbClr val="990000"/>
                </a:solidFill>
              </a:rPr>
              <a:t>                               1-фосфат-</a:t>
            </a:r>
            <a:r>
              <a:rPr lang="ru-RU" sz="1600" dirty="0">
                <a:solidFill>
                  <a:srgbClr val="990000"/>
                </a:solidFill>
                <a:sym typeface="Symbol" pitchFamily="18" charset="2"/>
              </a:rPr>
              <a:t></a:t>
            </a:r>
            <a:r>
              <a:rPr lang="ru-RU" sz="1600" dirty="0">
                <a:solidFill>
                  <a:srgbClr val="990000"/>
                </a:solidFill>
              </a:rPr>
              <a:t>-Д – </a:t>
            </a:r>
            <a:r>
              <a:rPr lang="ru-RU" sz="1600" dirty="0" err="1">
                <a:solidFill>
                  <a:srgbClr val="990000"/>
                </a:solidFill>
              </a:rPr>
              <a:t>глюкопіранози</a:t>
            </a:r>
            <a:endParaRPr lang="ru-RU" sz="1600" dirty="0">
              <a:solidFill>
                <a:srgbClr val="990000"/>
              </a:solidFill>
            </a:endParaRPr>
          </a:p>
          <a:p>
            <a:pPr algn="just"/>
            <a:endParaRPr lang="ru-RU" dirty="0">
              <a:solidFill>
                <a:srgbClr val="000000"/>
              </a:solidFill>
            </a:endParaRPr>
          </a:p>
          <a:p>
            <a:pPr algn="just"/>
            <a:r>
              <a:rPr lang="uk-UA" dirty="0" smtClean="0">
                <a:solidFill>
                  <a:srgbClr val="000000"/>
                </a:solidFill>
              </a:rPr>
              <a:t>Утворення фосфатів моносахаридів це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</a:rPr>
              <a:t>перша стадія їх біохімічних перетворень.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</a:rPr>
              <a:t>Наприклад, при гідролізі глікогену глюкоза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</a:rPr>
              <a:t>відщеплюється у вигляді 1-фосфату, а при</a:t>
            </a:r>
          </a:p>
          <a:p>
            <a:pPr algn="just"/>
            <a:r>
              <a:rPr lang="uk-UA" dirty="0" err="1" smtClean="0">
                <a:solidFill>
                  <a:srgbClr val="000000"/>
                </a:solidFill>
              </a:rPr>
              <a:t>фосфорилюванні</a:t>
            </a:r>
            <a:r>
              <a:rPr lang="uk-UA" dirty="0" smtClean="0">
                <a:solidFill>
                  <a:srgbClr val="000000"/>
                </a:solidFill>
              </a:rPr>
              <a:t> глюкози </a:t>
            </a:r>
            <a:r>
              <a:rPr lang="ru-RU" dirty="0" smtClean="0">
                <a:solidFill>
                  <a:srgbClr val="000000"/>
                </a:solidFill>
              </a:rPr>
              <a:t>АТФ</a:t>
            </a:r>
            <a:r>
              <a:rPr lang="ru-RU" dirty="0">
                <a:solidFill>
                  <a:srgbClr val="000000"/>
                </a:solidFill>
              </a:rPr>
              <a:t>,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</a:rPr>
              <a:t>утворюється 6-фосфат Д-</a:t>
            </a:r>
            <a:r>
              <a:rPr lang="uk-UA" dirty="0" err="1" smtClean="0">
                <a:solidFill>
                  <a:srgbClr val="000000"/>
                </a:solidFill>
              </a:rPr>
              <a:t>глюкопіранози</a:t>
            </a:r>
            <a:r>
              <a:rPr lang="ru-RU" dirty="0" smtClean="0">
                <a:solidFill>
                  <a:srgbClr val="000000"/>
                </a:solidFill>
              </a:rPr>
              <a:t>:</a:t>
            </a:r>
            <a:endParaRPr lang="ru-RU" dirty="0">
              <a:solidFill>
                <a:srgbClr val="000000"/>
              </a:solidFill>
            </a:endParaRPr>
          </a:p>
          <a:p>
            <a:pPr algn="just"/>
            <a:endParaRPr lang="ru-RU" sz="1600" dirty="0">
              <a:solidFill>
                <a:srgbClr val="000000"/>
              </a:solidFill>
            </a:endParaRPr>
          </a:p>
          <a:p>
            <a:pPr algn="just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3000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0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621800"/>
              </p:ext>
            </p:extLst>
          </p:nvPr>
        </p:nvGraphicFramePr>
        <p:xfrm>
          <a:off x="2123728" y="2095500"/>
          <a:ext cx="6124575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88" name="ISIS/Draw Sketch" r:id="rId3" imgW="6120130" imgH="1808480" progId="ISISServer">
                  <p:embed/>
                </p:oleObj>
              </mc:Choice>
              <mc:Fallback>
                <p:oleObj name="ISIS/Draw Sketch" r:id="rId3" imgW="6120130" imgH="180848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095500"/>
                        <a:ext cx="6124575" cy="180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02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056433"/>
              </p:ext>
            </p:extLst>
          </p:nvPr>
        </p:nvGraphicFramePr>
        <p:xfrm>
          <a:off x="5868144" y="4509120"/>
          <a:ext cx="188595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89" name="ISIS/Draw Sketch" r:id="rId5" imgW="1887301" imgH="2132752" progId="ISISServer">
                  <p:embed/>
                </p:oleObj>
              </mc:Choice>
              <mc:Fallback>
                <p:oleObj name="ISIS/Draw Sketch" r:id="rId5" imgW="1887301" imgH="2132752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4509120"/>
                        <a:ext cx="1885950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0778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32530"/>
          </a:xfrm>
          <a:prstGeom prst="rect">
            <a:avLst/>
          </a:prstGeom>
          <a:noFill/>
          <a:ln w="9525">
            <a:noFill/>
            <a:prstDash val="lgDashDot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990000"/>
                </a:solidFill>
              </a:rPr>
              <a:t>	</a:t>
            </a:r>
            <a:r>
              <a:rPr lang="ru-RU" sz="1600" b="1" cap="all" dirty="0" err="1">
                <a:solidFill>
                  <a:srgbClr val="006600"/>
                </a:solidFill>
              </a:rPr>
              <a:t>похідні</a:t>
            </a:r>
            <a:r>
              <a:rPr lang="ru-RU" sz="1600" b="1" cap="all" dirty="0">
                <a:solidFill>
                  <a:srgbClr val="006600"/>
                </a:solidFill>
              </a:rPr>
              <a:t> </a:t>
            </a:r>
            <a:r>
              <a:rPr lang="ru-RU" sz="1600" b="1" cap="all" dirty="0" err="1">
                <a:solidFill>
                  <a:srgbClr val="006600"/>
                </a:solidFill>
              </a:rPr>
              <a:t>моносахаридів</a:t>
            </a:r>
            <a:endParaRPr lang="ru-RU" sz="1600" b="1" cap="all" dirty="0">
              <a:solidFill>
                <a:srgbClr val="006600"/>
              </a:solidFill>
            </a:endParaRPr>
          </a:p>
          <a:p>
            <a:endParaRPr lang="ru-RU" sz="1600" b="1" cap="all" dirty="0">
              <a:solidFill>
                <a:srgbClr val="006600"/>
              </a:solidFill>
            </a:endParaRPr>
          </a:p>
          <a:p>
            <a:pPr algn="l" defTabSz="179388">
              <a:tabLst>
                <a:tab pos="176213" algn="l"/>
              </a:tabLst>
            </a:pPr>
            <a:r>
              <a:rPr lang="ru-RU" sz="1600" dirty="0">
                <a:solidFill>
                  <a:srgbClr val="990000"/>
                </a:solidFill>
              </a:rPr>
              <a:t>        - </a:t>
            </a:r>
            <a:r>
              <a:rPr lang="ru-RU" sz="1600" dirty="0" err="1">
                <a:solidFill>
                  <a:srgbClr val="990000"/>
                </a:solidFill>
              </a:rPr>
              <a:t>Дезоксицукри</a:t>
            </a:r>
            <a:r>
              <a:rPr lang="ru-RU" sz="1600" dirty="0">
                <a:solidFill>
                  <a:srgbClr val="990000"/>
                </a:solidFill>
              </a:rPr>
              <a:t>: </a:t>
            </a:r>
            <a:r>
              <a:rPr lang="ru-RU" sz="1600" dirty="0">
                <a:solidFill>
                  <a:srgbClr val="0033CC"/>
                </a:solidFill>
              </a:rPr>
              <a:t>одна </a:t>
            </a:r>
            <a:r>
              <a:rPr lang="ru-RU" sz="1600" dirty="0" err="1">
                <a:solidFill>
                  <a:srgbClr val="0033CC"/>
                </a:solidFill>
              </a:rPr>
              <a:t>або</a:t>
            </a:r>
            <a:r>
              <a:rPr lang="ru-RU" sz="1600" dirty="0">
                <a:solidFill>
                  <a:srgbClr val="0033CC"/>
                </a:solidFill>
              </a:rPr>
              <a:t> </a:t>
            </a:r>
            <a:r>
              <a:rPr lang="ru-RU" sz="1600" dirty="0" err="1">
                <a:solidFill>
                  <a:srgbClr val="0033CC"/>
                </a:solidFill>
              </a:rPr>
              <a:t>дві</a:t>
            </a:r>
            <a:r>
              <a:rPr lang="ru-RU" sz="1600" dirty="0">
                <a:solidFill>
                  <a:srgbClr val="0033CC"/>
                </a:solidFill>
              </a:rPr>
              <a:t> ОН-</a:t>
            </a:r>
            <a:r>
              <a:rPr lang="ru-RU" sz="1600" dirty="0" err="1">
                <a:solidFill>
                  <a:srgbClr val="0033CC"/>
                </a:solidFill>
              </a:rPr>
              <a:t>групи</a:t>
            </a:r>
            <a:r>
              <a:rPr lang="ru-RU" sz="1600" dirty="0">
                <a:solidFill>
                  <a:srgbClr val="0033CC"/>
                </a:solidFill>
              </a:rPr>
              <a:t> </a:t>
            </a:r>
            <a:r>
              <a:rPr lang="ru-RU" sz="1600" dirty="0" err="1">
                <a:solidFill>
                  <a:srgbClr val="0033CC"/>
                </a:solidFill>
              </a:rPr>
              <a:t>замінені</a:t>
            </a:r>
            <a:r>
              <a:rPr lang="ru-RU" sz="1600" dirty="0">
                <a:solidFill>
                  <a:srgbClr val="0033CC"/>
                </a:solidFill>
              </a:rPr>
              <a:t> на атом </a:t>
            </a:r>
            <a:r>
              <a:rPr lang="ru-RU" sz="1600" dirty="0" err="1">
                <a:solidFill>
                  <a:srgbClr val="0033CC"/>
                </a:solidFill>
              </a:rPr>
              <a:t>гідрогену</a:t>
            </a:r>
            <a:r>
              <a:rPr lang="ru-RU" sz="1600" dirty="0">
                <a:solidFill>
                  <a:srgbClr val="0033CC"/>
                </a:solidFill>
              </a:rPr>
              <a:t>, </a:t>
            </a:r>
            <a:r>
              <a:rPr lang="ru-RU" sz="1600" dirty="0" err="1">
                <a:solidFill>
                  <a:srgbClr val="0033CC"/>
                </a:solidFill>
              </a:rPr>
              <a:t>наприклад</a:t>
            </a:r>
            <a:r>
              <a:rPr lang="ru-RU" sz="1600" dirty="0">
                <a:solidFill>
                  <a:srgbClr val="0033CC"/>
                </a:solidFill>
              </a:rPr>
              <a:t>:</a:t>
            </a:r>
          </a:p>
          <a:p>
            <a:r>
              <a:rPr lang="ru-RU" sz="1600" dirty="0">
                <a:solidFill>
                  <a:srgbClr val="0033CC"/>
                </a:solidFill>
              </a:rPr>
              <a:t>  2-дезокси-Д-рибоза - </a:t>
            </a:r>
            <a:r>
              <a:rPr lang="ru-RU" sz="1600" dirty="0" err="1">
                <a:solidFill>
                  <a:srgbClr val="0033CC"/>
                </a:solidFill>
              </a:rPr>
              <a:t>структурний</a:t>
            </a:r>
            <a:r>
              <a:rPr lang="ru-RU" sz="1600" dirty="0">
                <a:solidFill>
                  <a:srgbClr val="0033CC"/>
                </a:solidFill>
              </a:rPr>
              <a:t> компонент </a:t>
            </a:r>
            <a:r>
              <a:rPr lang="ru-RU" sz="1600" dirty="0" err="1">
                <a:solidFill>
                  <a:srgbClr val="0033CC"/>
                </a:solidFill>
              </a:rPr>
              <a:t>нуклеїнових</a:t>
            </a:r>
            <a:r>
              <a:rPr lang="ru-RU" sz="1600" dirty="0">
                <a:solidFill>
                  <a:srgbClr val="0033CC"/>
                </a:solidFill>
              </a:rPr>
              <a:t> кислот.</a:t>
            </a:r>
          </a:p>
          <a:p>
            <a:pPr algn="just">
              <a:tabLst>
                <a:tab pos="0" algn="l"/>
              </a:tabLst>
            </a:pPr>
            <a:r>
              <a:rPr lang="ru-RU" sz="1600" dirty="0">
                <a:solidFill>
                  <a:srgbClr val="0033CC"/>
                </a:solidFill>
              </a:rPr>
              <a:t>	- </a:t>
            </a:r>
            <a:r>
              <a:rPr lang="uk-UA" sz="1600" dirty="0" smtClean="0">
                <a:solidFill>
                  <a:srgbClr val="990000"/>
                </a:solidFill>
              </a:rPr>
              <a:t>Аміноцукри:</a:t>
            </a:r>
            <a:r>
              <a:rPr lang="uk-UA" sz="1600" dirty="0" smtClean="0">
                <a:solidFill>
                  <a:srgbClr val="0033CC"/>
                </a:solidFill>
              </a:rPr>
              <a:t> </a:t>
            </a:r>
            <a:r>
              <a:rPr lang="uk-UA" sz="1600" dirty="0" smtClean="0">
                <a:solidFill>
                  <a:srgbClr val="000000"/>
                </a:solidFill>
              </a:rPr>
              <a:t>отримують шляхом заміщення у другому положенні  гідроксильної групи на аміногрупу.</a:t>
            </a:r>
          </a:p>
          <a:p>
            <a:pPr algn="just"/>
            <a:r>
              <a:rPr lang="uk-UA" sz="1600" dirty="0" smtClean="0">
                <a:solidFill>
                  <a:srgbClr val="000000"/>
                </a:solidFill>
              </a:rPr>
              <a:t>Аміноцукри володіють сильними основними</a:t>
            </a:r>
          </a:p>
          <a:p>
            <a:pPr algn="just"/>
            <a:r>
              <a:rPr lang="uk-UA" sz="1600" dirty="0" smtClean="0">
                <a:solidFill>
                  <a:srgbClr val="000000"/>
                </a:solidFill>
              </a:rPr>
              <a:t>властивостями, утворюючи солі з кислотами,</a:t>
            </a:r>
          </a:p>
          <a:p>
            <a:pPr algn="just"/>
            <a:r>
              <a:rPr lang="uk-UA" sz="1600" dirty="0" smtClean="0">
                <a:solidFill>
                  <a:srgbClr val="000000"/>
                </a:solidFill>
              </a:rPr>
              <a:t>вступаючи в реакцію </a:t>
            </a:r>
            <a:r>
              <a:rPr lang="uk-UA" sz="1600" dirty="0" err="1" smtClean="0">
                <a:solidFill>
                  <a:srgbClr val="000000"/>
                </a:solidFill>
              </a:rPr>
              <a:t>ацилювання</a:t>
            </a:r>
            <a:r>
              <a:rPr lang="uk-UA" sz="16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endParaRPr lang="ru-RU" sz="1600" dirty="0">
              <a:solidFill>
                <a:srgbClr val="000000"/>
              </a:solidFill>
            </a:endParaRPr>
          </a:p>
          <a:p>
            <a:pPr algn="just"/>
            <a:endParaRPr lang="ru-RU" sz="1600" dirty="0">
              <a:solidFill>
                <a:srgbClr val="000000"/>
              </a:solidFill>
            </a:endParaRPr>
          </a:p>
          <a:p>
            <a:pPr algn="just"/>
            <a:endParaRPr lang="ru-RU" sz="1600" dirty="0">
              <a:solidFill>
                <a:srgbClr val="000000"/>
              </a:solidFill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</a:rPr>
              <a:t>                                                                      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</a:rPr>
              <a:t>                                                                                      </a:t>
            </a:r>
            <a:r>
              <a:rPr lang="ru-RU" sz="1400" dirty="0">
                <a:solidFill>
                  <a:srgbClr val="990000"/>
                </a:solidFill>
              </a:rPr>
              <a:t>2-дезокси-2-аміно-                    2-дезокси-2-аміно-</a:t>
            </a:r>
          </a:p>
          <a:p>
            <a:pPr algn="just"/>
            <a:r>
              <a:rPr lang="ru-RU" dirty="0">
                <a:solidFill>
                  <a:srgbClr val="990000"/>
                </a:solidFill>
                <a:sym typeface="Symbol" pitchFamily="18" charset="2"/>
              </a:rPr>
              <a:t>                                                                 </a:t>
            </a:r>
            <a:r>
              <a:rPr lang="ru-RU" dirty="0">
                <a:solidFill>
                  <a:srgbClr val="990000"/>
                </a:solidFill>
              </a:rPr>
              <a:t>-Д- </a:t>
            </a:r>
            <a:r>
              <a:rPr lang="ru-RU" sz="1400" dirty="0" err="1">
                <a:solidFill>
                  <a:srgbClr val="990000"/>
                </a:solidFill>
              </a:rPr>
              <a:t>галактопіраноза</a:t>
            </a:r>
            <a:r>
              <a:rPr lang="ru-RU" sz="1400" dirty="0">
                <a:solidFill>
                  <a:srgbClr val="990000"/>
                </a:solidFill>
              </a:rPr>
              <a:t>                </a:t>
            </a:r>
            <a:r>
              <a:rPr lang="ru-RU" dirty="0">
                <a:solidFill>
                  <a:srgbClr val="990000"/>
                </a:solidFill>
                <a:sym typeface="Symbol" pitchFamily="18" charset="2"/>
              </a:rPr>
              <a:t></a:t>
            </a:r>
            <a:r>
              <a:rPr lang="ru-RU" dirty="0">
                <a:solidFill>
                  <a:srgbClr val="990000"/>
                </a:solidFill>
              </a:rPr>
              <a:t>-Д- </a:t>
            </a:r>
            <a:r>
              <a:rPr lang="ru-RU" sz="1400" dirty="0" err="1">
                <a:solidFill>
                  <a:srgbClr val="990000"/>
                </a:solidFill>
              </a:rPr>
              <a:t>глюкопіраноза</a:t>
            </a:r>
            <a:endParaRPr lang="ru-RU" sz="1400" dirty="0">
              <a:solidFill>
                <a:srgbClr val="990000"/>
              </a:solidFill>
            </a:endParaRPr>
          </a:p>
          <a:p>
            <a:r>
              <a:rPr lang="ru-RU" sz="1400" dirty="0">
                <a:solidFill>
                  <a:srgbClr val="990000"/>
                </a:solidFill>
              </a:rPr>
              <a:t>                                                                                 (</a:t>
            </a:r>
            <a:r>
              <a:rPr lang="ru-RU" sz="1400" dirty="0" err="1">
                <a:solidFill>
                  <a:srgbClr val="990000"/>
                </a:solidFill>
              </a:rPr>
              <a:t>галактозамін</a:t>
            </a:r>
            <a:r>
              <a:rPr lang="ru-RU" sz="1400" dirty="0">
                <a:solidFill>
                  <a:srgbClr val="990000"/>
                </a:solidFill>
              </a:rPr>
              <a:t>)	                              (</a:t>
            </a:r>
            <a:r>
              <a:rPr lang="ru-RU" sz="1400" dirty="0" err="1">
                <a:solidFill>
                  <a:srgbClr val="990000"/>
                </a:solidFill>
              </a:rPr>
              <a:t>глюкозамін</a:t>
            </a:r>
            <a:r>
              <a:rPr lang="ru-RU" sz="1400" dirty="0">
                <a:solidFill>
                  <a:srgbClr val="000000"/>
                </a:solidFill>
              </a:rPr>
              <a:t>)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</a:rPr>
              <a:t>	</a:t>
            </a:r>
            <a:r>
              <a:rPr lang="ru-RU" sz="1400" b="1" dirty="0">
                <a:solidFill>
                  <a:srgbClr val="990000"/>
                </a:solidFill>
              </a:rPr>
              <a:t>СРС </a:t>
            </a:r>
            <a:r>
              <a:rPr lang="ru-RU" sz="1400" dirty="0">
                <a:solidFill>
                  <a:srgbClr val="000000"/>
                </a:solidFill>
              </a:rPr>
              <a:t>- </a:t>
            </a:r>
            <a:r>
              <a:rPr lang="ru-RU" sz="1600" dirty="0" err="1">
                <a:solidFill>
                  <a:srgbClr val="990000"/>
                </a:solidFill>
              </a:rPr>
              <a:t>Аскорбінова</a:t>
            </a:r>
            <a:r>
              <a:rPr lang="ru-RU" sz="1600" dirty="0">
                <a:solidFill>
                  <a:srgbClr val="990000"/>
                </a:solidFill>
              </a:rPr>
              <a:t> кислота (</a:t>
            </a:r>
            <a:r>
              <a:rPr lang="ru-RU" sz="1600" dirty="0" err="1">
                <a:solidFill>
                  <a:srgbClr val="990000"/>
                </a:solidFill>
              </a:rPr>
              <a:t>вітамін</a:t>
            </a:r>
            <a:r>
              <a:rPr lang="ru-RU" sz="1600" dirty="0">
                <a:solidFill>
                  <a:srgbClr val="990000"/>
                </a:solidFill>
              </a:rPr>
              <a:t> С)</a:t>
            </a:r>
          </a:p>
          <a:p>
            <a:pPr algn="just"/>
            <a:r>
              <a:rPr lang="ru-RU" sz="1600" dirty="0" err="1">
                <a:solidFill>
                  <a:srgbClr val="000000"/>
                </a:solidFill>
              </a:rPr>
              <a:t>Аскорбінова</a:t>
            </a:r>
            <a:r>
              <a:rPr lang="ru-RU" sz="1600" dirty="0">
                <a:solidFill>
                  <a:srgbClr val="000000"/>
                </a:solidFill>
              </a:rPr>
              <a:t> кислота – </a:t>
            </a:r>
            <a:r>
              <a:rPr lang="ru-RU" sz="1600" dirty="0" err="1">
                <a:solidFill>
                  <a:srgbClr val="000000"/>
                </a:solidFill>
              </a:rPr>
              <a:t>це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</a:t>
            </a:r>
            <a:r>
              <a:rPr lang="ru-RU" sz="1600" dirty="0">
                <a:solidFill>
                  <a:srgbClr val="000000"/>
                </a:solidFill>
              </a:rPr>
              <a:t>-лактон 2-кето-L-гулонової кислоты:</a:t>
            </a:r>
            <a:endParaRPr lang="uk-UA" sz="1600" b="1" i="1" dirty="0">
              <a:solidFill>
                <a:srgbClr val="000000"/>
              </a:solidFill>
            </a:endParaRPr>
          </a:p>
          <a:p>
            <a:pPr algn="just"/>
            <a:endParaRPr lang="uk-UA" sz="1600" b="1" i="1" dirty="0">
              <a:solidFill>
                <a:srgbClr val="000000"/>
              </a:solidFill>
            </a:endParaRPr>
          </a:p>
          <a:p>
            <a:pPr algn="just"/>
            <a:endParaRPr lang="uk-UA" sz="1600" b="1" i="1" dirty="0">
              <a:solidFill>
                <a:srgbClr val="000000"/>
              </a:solidFill>
            </a:endParaRPr>
          </a:p>
          <a:p>
            <a:pPr algn="just"/>
            <a:endParaRPr lang="uk-UA" sz="1600" b="1" i="1" dirty="0">
              <a:solidFill>
                <a:srgbClr val="000000"/>
              </a:solidFill>
            </a:endParaRPr>
          </a:p>
          <a:p>
            <a:pPr algn="just"/>
            <a:endParaRPr lang="uk-UA" sz="1600" b="1" i="1" dirty="0">
              <a:solidFill>
                <a:srgbClr val="000000"/>
              </a:solidFill>
            </a:endParaRPr>
          </a:p>
          <a:p>
            <a:pPr algn="just"/>
            <a:endParaRPr lang="uk-UA" sz="1600" b="1" i="1" dirty="0">
              <a:solidFill>
                <a:srgbClr val="000000"/>
              </a:solidFill>
            </a:endParaRPr>
          </a:p>
          <a:p>
            <a:pPr algn="just"/>
            <a:endParaRPr lang="uk-UA" sz="1600" b="1" i="1" dirty="0">
              <a:solidFill>
                <a:srgbClr val="000000"/>
              </a:solidFill>
            </a:endParaRPr>
          </a:p>
          <a:p>
            <a:pPr algn="just"/>
            <a:endParaRPr lang="uk-UA" sz="1600" b="1" i="1" dirty="0">
              <a:solidFill>
                <a:srgbClr val="000000"/>
              </a:solidFill>
            </a:endParaRPr>
          </a:p>
          <a:p>
            <a:pPr algn="just"/>
            <a:endParaRPr lang="uk-UA" sz="1600" b="1" i="1" dirty="0">
              <a:solidFill>
                <a:srgbClr val="000000"/>
              </a:solidFill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3000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12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833812"/>
              </p:ext>
            </p:extLst>
          </p:nvPr>
        </p:nvGraphicFramePr>
        <p:xfrm>
          <a:off x="1408113" y="4438650"/>
          <a:ext cx="6105525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10" name="ISIS/Draw Sketch" r:id="rId3" imgW="6267240" imgH="1780920" progId="ISISServer">
                  <p:embed/>
                </p:oleObj>
              </mc:Choice>
              <mc:Fallback>
                <p:oleObj name="ISIS/Draw Sketch" r:id="rId3" imgW="6267240" imgH="178092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113" y="4438650"/>
                        <a:ext cx="6105525" cy="172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5696" y="6070490"/>
            <a:ext cx="276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990000"/>
                </a:solidFill>
              </a:rPr>
              <a:t>2-оксо-L-гулонова кислота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28628" y="6217086"/>
            <a:ext cx="3638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600" dirty="0">
                <a:solidFill>
                  <a:srgbClr val="990000"/>
                </a:solidFill>
                <a:sym typeface="Symbol" pitchFamily="18" charset="2"/>
              </a:rPr>
              <a:t></a:t>
            </a:r>
            <a:r>
              <a:rPr lang="ru-RU" sz="1600" dirty="0">
                <a:solidFill>
                  <a:srgbClr val="990000"/>
                </a:solidFill>
              </a:rPr>
              <a:t>-Лактон 2-оксо-L-гулонової </a:t>
            </a:r>
            <a:r>
              <a:rPr lang="ru-RU" sz="1600" dirty="0" err="1">
                <a:solidFill>
                  <a:srgbClr val="990000"/>
                </a:solidFill>
              </a:rPr>
              <a:t>кислоти</a:t>
            </a:r>
            <a:endParaRPr lang="ru-RU" sz="1600" dirty="0">
              <a:solidFill>
                <a:srgbClr val="990000"/>
              </a:solidFill>
            </a:endParaRPr>
          </a:p>
          <a:p>
            <a:pPr lvl="0"/>
            <a:r>
              <a:rPr lang="ru-RU" sz="1600" dirty="0">
                <a:solidFill>
                  <a:srgbClr val="990000"/>
                </a:solidFill>
              </a:rPr>
              <a:t>(</a:t>
            </a:r>
            <a:r>
              <a:rPr lang="ru-RU" sz="1600" dirty="0" err="1">
                <a:solidFill>
                  <a:srgbClr val="990000"/>
                </a:solidFill>
              </a:rPr>
              <a:t>аскорбінова</a:t>
            </a:r>
            <a:r>
              <a:rPr lang="ru-RU" sz="1600" dirty="0">
                <a:solidFill>
                  <a:srgbClr val="990000"/>
                </a:solidFill>
              </a:rPr>
              <a:t> кислота)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955729"/>
              </p:ext>
            </p:extLst>
          </p:nvPr>
        </p:nvGraphicFramePr>
        <p:xfrm>
          <a:off x="4458081" y="1303409"/>
          <a:ext cx="4371975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11" name="ISIS/Draw Sketch" r:id="rId5" imgW="4371840" imgH="1895400" progId="ISISServer">
                  <p:embed/>
                </p:oleObj>
              </mc:Choice>
              <mc:Fallback>
                <p:oleObj name="ISIS/Draw Sketch" r:id="rId5" imgW="4371840" imgH="189540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58081" y="1303409"/>
                        <a:ext cx="4371975" cy="189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9673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ДИСАХАРИДИ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1440160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 smtClean="0"/>
              <a:t>Вуглеводи, молекули яких складаються з двох однакових або різних залишків моносахаридів, з'єднаних глікозидним зв'язком</a:t>
            </a:r>
            <a:r>
              <a:rPr lang="ru-RU" sz="2000" dirty="0" smtClean="0"/>
              <a:t>.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Дисахариды – О-</a:t>
            </a:r>
            <a:r>
              <a:rPr lang="ru-RU" sz="2000" dirty="0" err="1"/>
              <a:t>глікозиди</a:t>
            </a:r>
            <a:r>
              <a:rPr lang="ru-RU" sz="2000" dirty="0"/>
              <a:t> (</a:t>
            </a:r>
            <a:r>
              <a:rPr lang="ru-RU" sz="2000" dirty="0" err="1"/>
              <a:t>повні</a:t>
            </a:r>
            <a:r>
              <a:rPr lang="ru-RU" sz="2000" dirty="0"/>
              <a:t> </a:t>
            </a:r>
            <a:r>
              <a:rPr lang="ru-RU" sz="2000" dirty="0" err="1"/>
              <a:t>ацеталі</a:t>
            </a:r>
            <a:r>
              <a:rPr lang="ru-RU" sz="2000" dirty="0"/>
              <a:t>), С</a:t>
            </a:r>
            <a:r>
              <a:rPr lang="ru-RU" sz="2000" baseline="-25000" dirty="0"/>
              <a:t>12</a:t>
            </a:r>
            <a:r>
              <a:rPr lang="ru-RU" sz="2000" dirty="0"/>
              <a:t>Н</a:t>
            </a:r>
            <a:r>
              <a:rPr lang="ru-RU" sz="2000" baseline="-25000" dirty="0"/>
              <a:t>22</a:t>
            </a:r>
            <a:r>
              <a:rPr lang="ru-RU" sz="2000" dirty="0"/>
              <a:t>О</a:t>
            </a:r>
            <a:r>
              <a:rPr lang="ru-RU" sz="2000" baseline="-25000" dirty="0"/>
              <a:t>11</a:t>
            </a:r>
            <a:r>
              <a:rPr lang="ru-RU" sz="2000" dirty="0"/>
              <a:t>.</a:t>
            </a:r>
            <a:endParaRPr lang="ru-RU" sz="2000" baseline="-25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24942" y="1700808"/>
            <a:ext cx="8229600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200" b="1" dirty="0">
                <a:solidFill>
                  <a:srgbClr val="FF0000"/>
                </a:solidFill>
              </a:rPr>
              <a:t>ДИСАХАРИДИ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5147" y="2708918"/>
            <a:ext cx="41134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err="1"/>
              <a:t>ВідновНі</a:t>
            </a:r>
            <a:endParaRPr lang="ru-RU" b="1" cap="all" dirty="0"/>
          </a:p>
          <a:p>
            <a:endParaRPr lang="ru-RU" cap="all" dirty="0"/>
          </a:p>
          <a:p>
            <a:pPr algn="just"/>
            <a:r>
              <a:rPr lang="uk-UA" dirty="0" smtClean="0"/>
              <a:t>Глікозидний зв'язок утворений за рахунок </a:t>
            </a:r>
            <a:r>
              <a:rPr lang="uk-UA" dirty="0" err="1" smtClean="0"/>
              <a:t>навіацетальної</a:t>
            </a:r>
            <a:r>
              <a:rPr lang="uk-UA" dirty="0" smtClean="0"/>
              <a:t> (глікозидної) ОН-групи одного </a:t>
            </a:r>
            <a:r>
              <a:rPr lang="uk-UA" dirty="0" err="1" smtClean="0"/>
              <a:t>моносахариду</a:t>
            </a:r>
            <a:r>
              <a:rPr lang="uk-UA" dirty="0" smtClean="0"/>
              <a:t> і будь-якої спиртової групи іншого </a:t>
            </a:r>
            <a:r>
              <a:rPr lang="uk-UA" dirty="0" err="1" smtClean="0"/>
              <a:t>моносахариду</a:t>
            </a:r>
            <a:r>
              <a:rPr lang="uk-UA" dirty="0" smtClean="0"/>
              <a:t> (частіше в С-4). У молекулі </a:t>
            </a:r>
            <a:r>
              <a:rPr lang="uk-UA" b="1" dirty="0" smtClean="0"/>
              <a:t>залишається одна вільна </a:t>
            </a:r>
            <a:r>
              <a:rPr lang="uk-UA" b="1" dirty="0" err="1" smtClean="0"/>
              <a:t>напівцетальна</a:t>
            </a:r>
            <a:r>
              <a:rPr lang="uk-UA" b="1" dirty="0" smtClean="0"/>
              <a:t> ОН-група</a:t>
            </a:r>
            <a:r>
              <a:rPr lang="uk-UA" dirty="0" smtClean="0"/>
              <a:t>, тому дисахарид здатний до </a:t>
            </a:r>
            <a:r>
              <a:rPr lang="uk-UA" dirty="0" err="1" smtClean="0"/>
              <a:t>ЦИКЛО</a:t>
            </a:r>
            <a:r>
              <a:rPr lang="uk-UA" dirty="0" smtClean="0"/>
              <a:t>-</a:t>
            </a:r>
            <a:r>
              <a:rPr lang="uk-UA" dirty="0" err="1" smtClean="0"/>
              <a:t>ОКСО</a:t>
            </a:r>
            <a:r>
              <a:rPr lang="uk-UA" dirty="0" smtClean="0"/>
              <a:t>-таутомерії, має </a:t>
            </a:r>
            <a:r>
              <a:rPr lang="uk-UA" dirty="0" err="1" smtClean="0"/>
              <a:t>відновлюючі</a:t>
            </a:r>
            <a:r>
              <a:rPr lang="uk-UA" dirty="0" smtClean="0"/>
              <a:t> властивості, мутаротацію (мальтоза, лактоза, целобіоза).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4476085" y="2708919"/>
            <a:ext cx="46440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НЕ</a:t>
            </a:r>
            <a:r>
              <a:rPr lang="ru-RU" b="1" cap="all" dirty="0" err="1"/>
              <a:t>ВідновНі</a:t>
            </a:r>
            <a:endParaRPr lang="ru-RU" b="1" cap="all" dirty="0"/>
          </a:p>
          <a:p>
            <a:endParaRPr lang="ru-RU" dirty="0">
              <a:solidFill>
                <a:srgbClr val="FF0000"/>
              </a:solidFill>
            </a:endParaRPr>
          </a:p>
          <a:p>
            <a:pPr algn="just"/>
            <a:r>
              <a:rPr lang="uk-UA" dirty="0" smtClean="0"/>
              <a:t>Глікозидний зв'язок утворюється за рахунок </a:t>
            </a:r>
            <a:r>
              <a:rPr lang="uk-UA" dirty="0" err="1" smtClean="0"/>
              <a:t>напівацетальних</a:t>
            </a:r>
            <a:r>
              <a:rPr lang="uk-UA" dirty="0" smtClean="0"/>
              <a:t> ОН-груп обох моносахаридів. Ці дисахариди </a:t>
            </a:r>
            <a:r>
              <a:rPr lang="uk-UA" b="1" dirty="0" smtClean="0"/>
              <a:t>не мають </a:t>
            </a:r>
            <a:r>
              <a:rPr lang="uk-UA" dirty="0" smtClean="0"/>
              <a:t>в своєму складі </a:t>
            </a:r>
            <a:r>
              <a:rPr lang="uk-UA" b="1" dirty="0" smtClean="0"/>
              <a:t>вільного </a:t>
            </a:r>
            <a:r>
              <a:rPr lang="uk-UA" b="1" dirty="0" err="1" smtClean="0"/>
              <a:t>напівацетального</a:t>
            </a:r>
            <a:r>
              <a:rPr lang="uk-UA" b="1" dirty="0" smtClean="0"/>
              <a:t> гідроксилу</a:t>
            </a:r>
            <a:r>
              <a:rPr lang="uk-UA" dirty="0" smtClean="0"/>
              <a:t>, тому в розчинах вони існують тільки в циклічній формі, їх розчини не </a:t>
            </a:r>
            <a:r>
              <a:rPr lang="uk-UA" dirty="0" err="1" smtClean="0"/>
              <a:t>мутаротують</a:t>
            </a:r>
            <a:r>
              <a:rPr lang="uk-UA" dirty="0" smtClean="0"/>
              <a:t> і не мають </a:t>
            </a:r>
            <a:r>
              <a:rPr lang="uk-UA" dirty="0" err="1" smtClean="0"/>
              <a:t>відновлюючих</a:t>
            </a:r>
            <a:r>
              <a:rPr lang="uk-UA" dirty="0" smtClean="0"/>
              <a:t> властивостей, не дають реакції за альдегідною групою і глікозидним гідроксилом. Можуть тільки утворювати </a:t>
            </a:r>
            <a:r>
              <a:rPr lang="uk-UA" dirty="0" err="1" smtClean="0"/>
              <a:t>етери</a:t>
            </a:r>
            <a:r>
              <a:rPr lang="uk-UA" dirty="0" smtClean="0"/>
              <a:t> і </a:t>
            </a:r>
            <a:r>
              <a:rPr lang="uk-UA" dirty="0" err="1" smtClean="0"/>
              <a:t>естери</a:t>
            </a:r>
            <a:r>
              <a:rPr lang="uk-UA" dirty="0" smtClean="0"/>
              <a:t> (сахароза).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79459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743" y="8400"/>
            <a:ext cx="8229600" cy="1143000"/>
          </a:xfrm>
        </p:spPr>
        <p:txBody>
          <a:bodyPr/>
          <a:lstStyle/>
          <a:p>
            <a:r>
              <a:rPr lang="ru-RU" sz="3200" kern="1200" cap="all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 </a:t>
            </a:r>
            <a:r>
              <a:rPr lang="ru-RU" sz="3200" b="1" cap="all" dirty="0" err="1">
                <a:solidFill>
                  <a:srgbClr val="FF0000"/>
                </a:solidFill>
              </a:rPr>
              <a:t>ВідновНі</a:t>
            </a:r>
            <a:r>
              <a:rPr lang="ru-RU" sz="3200" b="1" cap="all" dirty="0"/>
              <a:t/>
            </a:r>
            <a:br>
              <a:rPr lang="ru-RU" sz="3200" b="1" cap="all" dirty="0"/>
            </a:br>
            <a:endParaRPr lang="ru-RU" sz="3200" cap="all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802448"/>
              </p:ext>
            </p:extLst>
          </p:nvPr>
        </p:nvGraphicFramePr>
        <p:xfrm>
          <a:off x="996950" y="803275"/>
          <a:ext cx="6191250" cy="188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3" name="ISIS/Draw Sketch" r:id="rId3" imgW="6467400" imgH="1971360" progId="ISISServer">
                  <p:embed/>
                </p:oleObj>
              </mc:Choice>
              <mc:Fallback>
                <p:oleObj name="ISIS/Draw Sketch" r:id="rId3" imgW="6467400" imgH="1971360" progId="ISISServer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803275"/>
                        <a:ext cx="6191250" cy="188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1790" y="476672"/>
            <a:ext cx="772179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0099"/>
                </a:solidFill>
                <a:ea typeface="+mj-ea"/>
                <a:sym typeface="Symbol" pitchFamily="18" charset="2"/>
              </a:rPr>
              <a:t>Мальтоза</a:t>
            </a:r>
            <a:r>
              <a:rPr lang="ru-RU" sz="1600" b="1" dirty="0">
                <a:solidFill>
                  <a:srgbClr val="000000"/>
                </a:solidFill>
                <a:ea typeface="+mj-ea"/>
                <a:sym typeface="Symbol" pitchFamily="18" charset="2"/>
              </a:rPr>
              <a:t> (</a:t>
            </a:r>
            <a:r>
              <a:rPr lang="ru-RU" sz="1600" b="1" dirty="0" err="1">
                <a:solidFill>
                  <a:srgbClr val="000000"/>
                </a:solidFill>
                <a:ea typeface="+mj-ea"/>
                <a:sym typeface="Symbol" pitchFamily="18" charset="2"/>
              </a:rPr>
              <a:t>солодовий</a:t>
            </a:r>
            <a:r>
              <a:rPr lang="ru-RU" sz="1600" b="1" dirty="0">
                <a:solidFill>
                  <a:srgbClr val="000000"/>
                </a:solidFill>
                <a:ea typeface="+mj-ea"/>
                <a:sym typeface="Symbol" pitchFamily="18" charset="2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ea typeface="+mj-ea"/>
                <a:sym typeface="Symbol" pitchFamily="18" charset="2"/>
              </a:rPr>
              <a:t>цукор</a:t>
            </a:r>
            <a:r>
              <a:rPr lang="ru-RU" sz="1600" b="1" dirty="0">
                <a:solidFill>
                  <a:srgbClr val="000000"/>
                </a:solidFill>
                <a:ea typeface="+mj-ea"/>
                <a:sym typeface="Symbol" pitchFamily="18" charset="2"/>
              </a:rPr>
              <a:t>) – </a:t>
            </a:r>
            <a:r>
              <a:rPr lang="ru-RU" sz="1600" b="1" dirty="0" err="1" smtClean="0">
                <a:solidFill>
                  <a:srgbClr val="000000"/>
                </a:solidFill>
                <a:ea typeface="+mj-ea"/>
                <a:sym typeface="Symbol" pitchFamily="18" charset="2"/>
              </a:rPr>
              <a:t>основний</a:t>
            </a:r>
            <a:r>
              <a:rPr lang="ru-RU" sz="1600" b="1" dirty="0" smtClean="0">
                <a:solidFill>
                  <a:srgbClr val="000000"/>
                </a:solidFill>
                <a:ea typeface="+mj-ea"/>
                <a:sym typeface="Symbol" pitchFamily="18" charset="2"/>
              </a:rPr>
              <a:t> </a:t>
            </a:r>
            <a:r>
              <a:rPr lang="ru-RU" sz="1600" b="1" dirty="0">
                <a:solidFill>
                  <a:srgbClr val="000000"/>
                </a:solidFill>
                <a:ea typeface="+mj-ea"/>
                <a:sym typeface="Symbol" pitchFamily="18" charset="2"/>
              </a:rPr>
              <a:t>продукт </a:t>
            </a:r>
            <a:r>
              <a:rPr lang="ru-RU" sz="1600" b="1" dirty="0" err="1">
                <a:solidFill>
                  <a:srgbClr val="000000"/>
                </a:solidFill>
                <a:ea typeface="+mj-ea"/>
                <a:sym typeface="Symbol" pitchFamily="18" charset="2"/>
              </a:rPr>
              <a:t>розщеплення</a:t>
            </a:r>
            <a:r>
              <a:rPr lang="ru-RU" sz="1600" b="1" dirty="0">
                <a:solidFill>
                  <a:srgbClr val="000000"/>
                </a:solidFill>
                <a:ea typeface="+mj-ea"/>
                <a:sym typeface="Symbol" pitchFamily="18" charset="2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ea typeface="+mj-ea"/>
                <a:sym typeface="Symbol" pitchFamily="18" charset="2"/>
              </a:rPr>
              <a:t>крохмалю</a:t>
            </a:r>
            <a:r>
              <a:rPr lang="ru-RU" sz="1600" b="1" dirty="0">
                <a:solidFill>
                  <a:srgbClr val="000000"/>
                </a:solidFill>
                <a:ea typeface="+mj-ea"/>
                <a:sym typeface="Symbol" pitchFamily="18" charset="2"/>
              </a:rPr>
              <a:t>:</a:t>
            </a:r>
            <a:br>
              <a:rPr lang="ru-RU" sz="1600" b="1" dirty="0">
                <a:solidFill>
                  <a:srgbClr val="000000"/>
                </a:solidFill>
                <a:ea typeface="+mj-ea"/>
                <a:sym typeface="Symbol" pitchFamily="18" charset="2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49938" y="2727233"/>
            <a:ext cx="5274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dirty="0">
                <a:solidFill>
                  <a:srgbClr val="990000"/>
                </a:solidFill>
                <a:sym typeface="Symbol" pitchFamily="18" charset="2"/>
              </a:rPr>
              <a:t>- Д-</a:t>
            </a:r>
            <a:r>
              <a:rPr lang="ru-RU" sz="1600" dirty="0" err="1">
                <a:solidFill>
                  <a:srgbClr val="990000"/>
                </a:solidFill>
                <a:sym typeface="Symbol" pitchFamily="18" charset="2"/>
              </a:rPr>
              <a:t>глюкопіран</a:t>
            </a:r>
            <a:r>
              <a:rPr lang="ru-RU" b="1" dirty="0" err="1">
                <a:solidFill>
                  <a:srgbClr val="000099"/>
                </a:solidFill>
                <a:sym typeface="Symbol" pitchFamily="18" charset="2"/>
              </a:rPr>
              <a:t>озил</a:t>
            </a:r>
            <a:r>
              <a:rPr lang="ru-RU" sz="1600" dirty="0">
                <a:solidFill>
                  <a:srgbClr val="990000"/>
                </a:solidFill>
                <a:sym typeface="Symbol" pitchFamily="18" charset="2"/>
              </a:rPr>
              <a:t>-(14)- - Д-</a:t>
            </a:r>
            <a:r>
              <a:rPr lang="ru-RU" sz="1600" dirty="0" err="1">
                <a:solidFill>
                  <a:srgbClr val="990000"/>
                </a:solidFill>
                <a:sym typeface="Symbol" pitchFamily="18" charset="2"/>
              </a:rPr>
              <a:t>глюкопіран</a:t>
            </a:r>
            <a:r>
              <a:rPr lang="ru-RU" b="1" dirty="0" err="1">
                <a:solidFill>
                  <a:srgbClr val="000099"/>
                </a:solidFill>
                <a:sym typeface="Symbol" pitchFamily="18" charset="2"/>
              </a:rPr>
              <a:t>оза</a:t>
            </a:r>
            <a:r>
              <a:rPr lang="ru-RU" b="1" dirty="0">
                <a:solidFill>
                  <a:srgbClr val="000099"/>
                </a:solidFill>
                <a:sym typeface="Symbol" pitchFamily="18" charset="2"/>
              </a:rPr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2420888"/>
            <a:ext cx="13375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>
                <a:latin typeface="Arial"/>
                <a:cs typeface="Arial"/>
              </a:rPr>
              <a:t>α</a:t>
            </a:r>
            <a:r>
              <a:rPr lang="ru-RU" sz="1600" dirty="0">
                <a:latin typeface="Arial"/>
                <a:cs typeface="Arial"/>
              </a:rPr>
              <a:t>-Д-глюкоза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392457" y="2388679"/>
            <a:ext cx="13375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>
                <a:latin typeface="Arial"/>
                <a:cs typeface="Arial"/>
              </a:rPr>
              <a:t>α</a:t>
            </a:r>
            <a:r>
              <a:rPr lang="ru-RU" sz="1600" dirty="0">
                <a:latin typeface="Arial"/>
                <a:cs typeface="Arial"/>
              </a:rPr>
              <a:t>-Д-глюкоза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84" y="298620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1600" b="1" dirty="0">
                <a:solidFill>
                  <a:srgbClr val="000099"/>
                </a:solidFill>
              </a:rPr>
              <a:t>Лактоза</a:t>
            </a:r>
            <a:r>
              <a:rPr lang="ru-RU" sz="1600" dirty="0">
                <a:solidFill>
                  <a:srgbClr val="000000"/>
                </a:solidFill>
              </a:rPr>
              <a:t> (</a:t>
            </a:r>
            <a:r>
              <a:rPr lang="ru-RU" sz="1600" dirty="0" err="1">
                <a:solidFill>
                  <a:srgbClr val="000000"/>
                </a:solidFill>
              </a:rPr>
              <a:t>молочний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цукор</a:t>
            </a:r>
            <a:r>
              <a:rPr lang="ru-RU" sz="1600" dirty="0">
                <a:solidFill>
                  <a:srgbClr val="000000"/>
                </a:solidFill>
              </a:rPr>
              <a:t>) </a:t>
            </a:r>
            <a:r>
              <a:rPr lang="ru-RU" sz="1600" dirty="0" err="1">
                <a:solidFill>
                  <a:srgbClr val="000000"/>
                </a:solidFill>
              </a:rPr>
              <a:t>міститься</a:t>
            </a:r>
            <a:r>
              <a:rPr lang="ru-RU" sz="1600" dirty="0">
                <a:solidFill>
                  <a:srgbClr val="000000"/>
                </a:solidFill>
              </a:rPr>
              <a:t> в </a:t>
            </a:r>
            <a:r>
              <a:rPr lang="ru-RU" sz="1600" dirty="0" err="1">
                <a:solidFill>
                  <a:srgbClr val="000000"/>
                </a:solidFill>
              </a:rPr>
              <a:t>молоці</a:t>
            </a:r>
            <a:r>
              <a:rPr lang="ru-RU" sz="1600" dirty="0">
                <a:solidFill>
                  <a:srgbClr val="000000"/>
                </a:solidFill>
              </a:rPr>
              <a:t>: </a:t>
            </a:r>
            <a:r>
              <a:rPr lang="ru-RU" sz="1600" dirty="0" err="1">
                <a:solidFill>
                  <a:srgbClr val="000000"/>
                </a:solidFill>
              </a:rPr>
              <a:t>складається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із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залишків</a:t>
            </a:r>
            <a:endParaRPr lang="ru-RU" sz="1600" dirty="0">
              <a:solidFill>
                <a:srgbClr val="000000"/>
              </a:solidFill>
            </a:endParaRPr>
          </a:p>
          <a:p>
            <a:pPr lvl="0" algn="just"/>
            <a:r>
              <a:rPr lang="el-GR" sz="1600" dirty="0">
                <a:sym typeface="Symbol" pitchFamily="18" charset="2"/>
              </a:rPr>
              <a:t>α</a:t>
            </a:r>
            <a:r>
              <a:rPr lang="ru-RU" sz="1600" dirty="0">
                <a:solidFill>
                  <a:srgbClr val="990000"/>
                </a:solidFill>
                <a:sym typeface="Symbol" pitchFamily="18" charset="2"/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-Д-</a:t>
            </a:r>
            <a:r>
              <a:rPr lang="ru-RU" sz="1600" dirty="0" err="1">
                <a:solidFill>
                  <a:srgbClr val="000000"/>
                </a:solidFill>
              </a:rPr>
              <a:t>галактопіранози</a:t>
            </a:r>
            <a:r>
              <a:rPr lang="ru-RU" sz="1600" dirty="0">
                <a:solidFill>
                  <a:srgbClr val="000000"/>
                </a:solidFill>
              </a:rPr>
              <a:t> і </a:t>
            </a:r>
            <a:r>
              <a:rPr lang="el-GR" sz="1600" dirty="0">
                <a:solidFill>
                  <a:srgbClr val="000000"/>
                </a:solidFill>
              </a:rPr>
              <a:t>β</a:t>
            </a:r>
            <a:r>
              <a:rPr lang="ru-RU" sz="1600" dirty="0">
                <a:solidFill>
                  <a:srgbClr val="000000"/>
                </a:solidFill>
              </a:rPr>
              <a:t>-Д-</a:t>
            </a:r>
            <a:r>
              <a:rPr lang="ru-RU" sz="1600" dirty="0" err="1">
                <a:solidFill>
                  <a:srgbClr val="000000"/>
                </a:solidFill>
              </a:rPr>
              <a:t>глюкопіранози</a:t>
            </a:r>
            <a:r>
              <a:rPr lang="ru-RU" sz="1600" dirty="0">
                <a:solidFill>
                  <a:srgbClr val="000000"/>
                </a:solidFill>
              </a:rPr>
              <a:t>:</a:t>
            </a:r>
          </a:p>
          <a:p>
            <a:pPr lvl="0" algn="just"/>
            <a:r>
              <a:rPr lang="ru-RU" sz="1600" dirty="0" err="1">
                <a:solidFill>
                  <a:srgbClr val="000000"/>
                </a:solidFill>
              </a:rPr>
              <a:t>Відновні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дисахариди</a:t>
            </a:r>
            <a:endParaRPr lang="ru-RU" sz="1600" dirty="0">
              <a:solidFill>
                <a:srgbClr val="000000"/>
              </a:solidFill>
            </a:endParaRPr>
          </a:p>
          <a:p>
            <a:pPr lvl="0" algn="just"/>
            <a:r>
              <a:rPr lang="ru-RU" sz="1600" dirty="0" err="1">
                <a:solidFill>
                  <a:srgbClr val="000000"/>
                </a:solidFill>
              </a:rPr>
              <a:t>здатні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завдяки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наявності</a:t>
            </a:r>
            <a:r>
              <a:rPr lang="ru-RU" sz="1600" dirty="0">
                <a:solidFill>
                  <a:srgbClr val="000000"/>
                </a:solidFill>
              </a:rPr>
              <a:t> в </a:t>
            </a:r>
            <a:r>
              <a:rPr lang="ru-RU" sz="1600" dirty="0" err="1">
                <a:solidFill>
                  <a:srgbClr val="000000"/>
                </a:solidFill>
              </a:rPr>
              <a:t>агліконі</a:t>
            </a:r>
            <a:endParaRPr lang="ru-RU" sz="1600" dirty="0">
              <a:solidFill>
                <a:srgbClr val="000000"/>
              </a:solidFill>
            </a:endParaRPr>
          </a:p>
          <a:p>
            <a:pPr lvl="0" algn="just"/>
            <a:r>
              <a:rPr lang="ru-RU" sz="1600" dirty="0" err="1">
                <a:solidFill>
                  <a:srgbClr val="000000"/>
                </a:solidFill>
              </a:rPr>
              <a:t>вільного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напівацетального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гідроксилу</a:t>
            </a:r>
            <a:endParaRPr lang="ru-RU" sz="1600" dirty="0">
              <a:solidFill>
                <a:srgbClr val="000000"/>
              </a:solidFill>
            </a:endParaRPr>
          </a:p>
          <a:p>
            <a:pPr lvl="0" algn="just"/>
            <a:r>
              <a:rPr lang="ru-RU" sz="1600" dirty="0">
                <a:solidFill>
                  <a:srgbClr val="000000"/>
                </a:solidFill>
              </a:rPr>
              <a:t>до </a:t>
            </a:r>
            <a:r>
              <a:rPr lang="ru-RU" sz="1600" dirty="0" err="1">
                <a:solidFill>
                  <a:srgbClr val="000000"/>
                </a:solidFill>
              </a:rPr>
              <a:t>таутомерних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перетворень</a:t>
            </a:r>
            <a:r>
              <a:rPr lang="ru-RU" sz="1600" dirty="0">
                <a:solidFill>
                  <a:srgbClr val="000000"/>
                </a:solidFill>
              </a:rPr>
              <a:t>:</a:t>
            </a:r>
            <a:endParaRPr lang="ru-RU" sz="1600" dirty="0">
              <a:solidFill>
                <a:srgbClr val="990000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889052"/>
              </p:ext>
            </p:extLst>
          </p:nvPr>
        </p:nvGraphicFramePr>
        <p:xfrm>
          <a:off x="5719763" y="3284538"/>
          <a:ext cx="3232150" cy="236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4" name="ISIS/Draw Sketch" r:id="rId5" imgW="3590640" imgH="2628720" progId="ISISServer">
                  <p:embed/>
                </p:oleObj>
              </mc:Choice>
              <mc:Fallback>
                <p:oleObj name="ISIS/Draw Sketch" r:id="rId5" imgW="3590640" imgH="2628720" progId="ISISServer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9763" y="3284538"/>
                        <a:ext cx="3232150" cy="236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582339"/>
              </p:ext>
            </p:extLst>
          </p:nvPr>
        </p:nvGraphicFramePr>
        <p:xfrm>
          <a:off x="211559" y="4802088"/>
          <a:ext cx="5797550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5" name="ISIS/Draw Sketch" r:id="rId7" imgW="6391898" imgH="1687634" progId="ISISServer">
                  <p:embed/>
                </p:oleObj>
              </mc:Choice>
              <mc:Fallback>
                <p:oleObj name="ISIS/Draw Sketch" r:id="rId7" imgW="6391898" imgH="1687634" progId="ISISServer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559" y="4802088"/>
                        <a:ext cx="5797550" cy="152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46979" y="6268069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err="1">
                <a:solidFill>
                  <a:srgbClr val="000000"/>
                </a:solidFill>
              </a:rPr>
              <a:t>відкрита</a:t>
            </a:r>
            <a:r>
              <a:rPr lang="ru-RU" sz="1400" dirty="0">
                <a:solidFill>
                  <a:srgbClr val="000000"/>
                </a:solidFill>
              </a:rPr>
              <a:t> (</a:t>
            </a:r>
            <a:r>
              <a:rPr lang="ru-RU" sz="1400" dirty="0" err="1">
                <a:solidFill>
                  <a:srgbClr val="000000"/>
                </a:solidFill>
              </a:rPr>
              <a:t>альдегідна</a:t>
            </a:r>
            <a:r>
              <a:rPr lang="ru-RU" sz="1400" dirty="0">
                <a:solidFill>
                  <a:srgbClr val="000000"/>
                </a:solidFill>
              </a:rPr>
              <a:t>)                          (</a:t>
            </a:r>
            <a:r>
              <a:rPr lang="ru-RU" sz="1400" dirty="0" err="1">
                <a:solidFill>
                  <a:srgbClr val="000000"/>
                </a:solidFill>
              </a:rPr>
              <a:t>циклічна</a:t>
            </a:r>
            <a:r>
              <a:rPr lang="ru-RU" sz="1400" dirty="0">
                <a:solidFill>
                  <a:srgbClr val="000000"/>
                </a:solidFill>
              </a:rPr>
              <a:t>) </a:t>
            </a:r>
            <a:r>
              <a:rPr lang="ru-RU" sz="1400" dirty="0" err="1">
                <a:solidFill>
                  <a:srgbClr val="000000"/>
                </a:solidFill>
              </a:rPr>
              <a:t>форми</a:t>
            </a:r>
            <a:r>
              <a:rPr lang="ru-RU" sz="1400" dirty="0">
                <a:solidFill>
                  <a:srgbClr val="000000"/>
                </a:solidFill>
              </a:rPr>
              <a:t>            </a:t>
            </a:r>
          </a:p>
          <a:p>
            <a:pPr lvl="0" algn="just"/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99"/>
                </a:solidFill>
                <a:sym typeface="Symbol" pitchFamily="18" charset="2"/>
              </a:rPr>
              <a:t></a:t>
            </a:r>
            <a:r>
              <a:rPr lang="ru-RU" sz="1400" dirty="0">
                <a:solidFill>
                  <a:srgbClr val="000099"/>
                </a:solidFill>
              </a:rPr>
              <a:t>-мальтоза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004" y="2637059"/>
            <a:ext cx="1948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>
                <a:latin typeface="Arial"/>
                <a:cs typeface="Arial"/>
              </a:rPr>
              <a:t>α</a:t>
            </a:r>
            <a:r>
              <a:rPr lang="ru-RU" sz="1600" dirty="0">
                <a:latin typeface="Arial"/>
                <a:cs typeface="Arial"/>
              </a:rPr>
              <a:t>-Д-</a:t>
            </a:r>
            <a:r>
              <a:rPr lang="ru-RU" sz="1600" dirty="0" err="1">
                <a:latin typeface="Arial"/>
                <a:cs typeface="Arial"/>
              </a:rPr>
              <a:t>глюкопіраноза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210825" y="2647652"/>
            <a:ext cx="1948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>
                <a:latin typeface="Arial"/>
                <a:cs typeface="Arial"/>
              </a:rPr>
              <a:t>α</a:t>
            </a:r>
            <a:r>
              <a:rPr lang="ru-RU" sz="1600" dirty="0">
                <a:latin typeface="Arial"/>
                <a:cs typeface="Arial"/>
              </a:rPr>
              <a:t>-Д-</a:t>
            </a:r>
            <a:r>
              <a:rPr lang="ru-RU" sz="1600" dirty="0" err="1">
                <a:latin typeface="Arial"/>
                <a:cs typeface="Arial"/>
              </a:rPr>
              <a:t>глюкопіраноза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60225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989"/>
            <a:ext cx="8229600" cy="562074"/>
          </a:xfrm>
        </p:spPr>
        <p:txBody>
          <a:bodyPr/>
          <a:lstStyle/>
          <a:p>
            <a:r>
              <a:rPr lang="ru-RU" sz="3200" b="1" kern="1200" cap="all" dirty="0" err="1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НЕ</a:t>
            </a:r>
            <a:r>
              <a:rPr lang="ru-RU" sz="3200" b="1" cap="all" dirty="0" err="1">
                <a:solidFill>
                  <a:srgbClr val="FF0000"/>
                </a:solidFill>
              </a:rPr>
              <a:t>ВідновНі</a:t>
            </a:r>
            <a:r>
              <a:rPr lang="ru-RU" sz="3200" b="1" kern="1200" cap="all" dirty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br>
              <a:rPr lang="ru-RU" sz="3200" b="1" kern="1200" cap="all" dirty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4525963"/>
          </a:xfrm>
        </p:spPr>
        <p:txBody>
          <a:bodyPr/>
          <a:lstStyle/>
          <a:p>
            <a:pPr marL="0" lvl="0" indent="0" algn="just">
              <a:spcBef>
                <a:spcPct val="0"/>
              </a:spcBef>
              <a:buNone/>
              <a:tabLst>
                <a:tab pos="360363" algn="l"/>
              </a:tabLst>
            </a:pPr>
            <a:r>
              <a:rPr lang="ru-RU" sz="2000" b="1" kern="1200" dirty="0">
                <a:solidFill>
                  <a:srgbClr val="000099"/>
                </a:solidFill>
                <a:latin typeface="Arial" charset="0"/>
                <a:cs typeface="Arial" charset="0"/>
                <a:sym typeface="Symbol" pitchFamily="18" charset="2"/>
              </a:rPr>
              <a:t>	Сахароза</a:t>
            </a:r>
            <a:r>
              <a:rPr lang="ru-RU" sz="2000" b="1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(</a:t>
            </a:r>
            <a:r>
              <a:rPr lang="ru-RU" sz="2000" b="1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буряковий</a:t>
            </a:r>
            <a:r>
              <a:rPr lang="ru-RU" sz="2000" b="1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2000" b="1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цукор</a:t>
            </a:r>
            <a:r>
              <a:rPr lang="ru-RU" sz="2000" b="1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): </a:t>
            </a:r>
            <a:r>
              <a:rPr lang="ru-RU" sz="20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складається</a:t>
            </a:r>
            <a:r>
              <a:rPr lang="ru-RU" sz="20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20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із</a:t>
            </a:r>
            <a:r>
              <a:rPr lang="ru-RU" sz="20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20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залишків</a:t>
            </a:r>
            <a:endParaRPr lang="ru-RU" sz="2000" kern="1200" dirty="0">
              <a:solidFill>
                <a:srgbClr val="00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algn="just">
              <a:spcBef>
                <a:spcPct val="0"/>
              </a:spcBef>
              <a:buNone/>
              <a:tabLst>
                <a:tab pos="360363" algn="l"/>
              </a:tabLst>
            </a:pP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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-Д-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глюкопіранози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 (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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-Д-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глюкози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) </a:t>
            </a:r>
            <a:r>
              <a:rPr lang="ru-RU" sz="18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і 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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-Д-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фруктофуранози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(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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-Д-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фруктози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),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сполучених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1-2-глікозидним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зв'язком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:</a:t>
            </a:r>
            <a:endParaRPr lang="ru-RU" sz="20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2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Сахароза не </a:t>
            </a:r>
            <a:r>
              <a:rPr lang="ru-RU" sz="2000" kern="12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здатна</a:t>
            </a:r>
            <a:r>
              <a:rPr lang="ru-RU" sz="20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2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до </a:t>
            </a:r>
            <a:r>
              <a:rPr lang="ru-RU" sz="20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цикло-</a:t>
            </a:r>
            <a:r>
              <a:rPr lang="ru-RU" sz="2000" kern="12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оксо</a:t>
            </a:r>
            <a:r>
              <a:rPr lang="ru-RU" sz="20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ru-RU" sz="2000" kern="12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таутомерії</a:t>
            </a:r>
            <a:r>
              <a:rPr lang="ru-RU" sz="20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!!!</a:t>
            </a:r>
            <a:endParaRPr lang="ru-RU" sz="20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20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2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Сахароза                        </a:t>
            </a:r>
            <a:r>
              <a:rPr lang="ru-RU" sz="20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Д-глюкоза+Д-фруктоза</a:t>
            </a:r>
            <a:r>
              <a:rPr lang="ru-RU" sz="2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(</a:t>
            </a:r>
            <a:r>
              <a:rPr lang="ru-RU" sz="20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інвертний</a:t>
            </a:r>
            <a:r>
              <a:rPr lang="ru-RU" sz="2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20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цукор</a:t>
            </a:r>
            <a:r>
              <a:rPr lang="ru-RU" sz="2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pPr marL="0" lvl="0" indent="0" algn="just">
              <a:spcBef>
                <a:spcPct val="0"/>
              </a:spcBef>
              <a:buNone/>
            </a:pPr>
            <a:endParaRPr lang="ru-RU" sz="20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20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Інверсія</a:t>
            </a:r>
            <a:r>
              <a:rPr lang="ru-RU" sz="2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: </a:t>
            </a:r>
            <a:r>
              <a:rPr lang="el-GR" sz="2000" kern="1200" dirty="0">
                <a:solidFill>
                  <a:srgbClr val="000000"/>
                </a:solidFill>
              </a:rPr>
              <a:t>[</a:t>
            </a:r>
            <a:r>
              <a:rPr lang="el-GR" sz="2000" kern="1200" dirty="0">
                <a:solidFill>
                  <a:srgbClr val="000000"/>
                </a:solidFill>
                <a:latin typeface="Arial"/>
                <a:cs typeface="Arial"/>
              </a:rPr>
              <a:t>α</a:t>
            </a:r>
            <a:r>
              <a:rPr lang="ru-RU" sz="2000" kern="1200" baseline="-25000" dirty="0">
                <a:solidFill>
                  <a:srgbClr val="000000"/>
                </a:solidFill>
                <a:latin typeface="Arial"/>
                <a:cs typeface="Arial"/>
              </a:rPr>
              <a:t>Д</a:t>
            </a:r>
            <a:r>
              <a:rPr lang="ru-RU" sz="2000" kern="1200" baseline="30000" dirty="0">
                <a:solidFill>
                  <a:srgbClr val="000000"/>
                </a:solidFill>
                <a:latin typeface="Arial"/>
                <a:cs typeface="Arial"/>
              </a:rPr>
              <a:t>20</a:t>
            </a:r>
            <a:r>
              <a:rPr lang="ru-RU" sz="2000" kern="1200" dirty="0">
                <a:solidFill>
                  <a:srgbClr val="000000"/>
                </a:solidFill>
                <a:latin typeface="Arial"/>
                <a:cs typeface="Arial"/>
              </a:rPr>
              <a:t>=+66,5</a:t>
            </a:r>
            <a:r>
              <a:rPr lang="ru-RU" sz="2000" kern="1200" dirty="0">
                <a:solidFill>
                  <a:srgbClr val="000000"/>
                </a:solidFill>
                <a:latin typeface="Times New Roman"/>
                <a:cs typeface="Times New Roman"/>
              </a:rPr>
              <a:t>°</a:t>
            </a:r>
            <a:r>
              <a:rPr lang="ru-RU" sz="2000" kern="1200" dirty="0">
                <a:solidFill>
                  <a:srgbClr val="000000"/>
                </a:solidFill>
                <a:latin typeface="Arial"/>
                <a:cs typeface="Arial"/>
              </a:rPr>
              <a:t>] →</a:t>
            </a:r>
            <a:r>
              <a:rPr lang="el-GR" sz="2000" kern="1200" dirty="0">
                <a:solidFill>
                  <a:srgbClr val="000000"/>
                </a:solidFill>
              </a:rPr>
              <a:t> [α</a:t>
            </a:r>
            <a:r>
              <a:rPr lang="ru-RU" sz="2000" kern="1200" baseline="-25000" dirty="0">
                <a:solidFill>
                  <a:srgbClr val="000000"/>
                </a:solidFill>
              </a:rPr>
              <a:t>0</a:t>
            </a:r>
            <a:r>
              <a:rPr lang="ru-RU" sz="2000" kern="1200" baseline="30000" dirty="0">
                <a:solidFill>
                  <a:srgbClr val="000000"/>
                </a:solidFill>
              </a:rPr>
              <a:t>20</a:t>
            </a:r>
            <a:r>
              <a:rPr lang="ru-RU" sz="2000" kern="1200" dirty="0">
                <a:solidFill>
                  <a:srgbClr val="000000"/>
                </a:solidFill>
              </a:rPr>
              <a:t>=-39,5</a:t>
            </a:r>
            <a:r>
              <a:rPr lang="ru-RU" sz="2000" kern="1200" dirty="0">
                <a:solidFill>
                  <a:srgbClr val="000000"/>
                </a:solidFill>
                <a:latin typeface="Times New Roman"/>
                <a:cs typeface="Times New Roman"/>
              </a:rPr>
              <a:t>°</a:t>
            </a:r>
            <a:r>
              <a:rPr lang="ru-RU" sz="2000" kern="1200" dirty="0">
                <a:solidFill>
                  <a:srgbClr val="000000"/>
                </a:solidFill>
              </a:rPr>
              <a:t>] </a:t>
            </a:r>
            <a:endParaRPr lang="ru-RU" sz="2000" dirty="0"/>
          </a:p>
        </p:txBody>
      </p:sp>
      <p:graphicFrame>
        <p:nvGraphicFramePr>
          <p:cNvPr id="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395752"/>
              </p:ext>
            </p:extLst>
          </p:nvPr>
        </p:nvGraphicFramePr>
        <p:xfrm>
          <a:off x="7008184" y="2347628"/>
          <a:ext cx="2137425" cy="324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5" name="ISIS/Draw Sketch" r:id="rId3" imgW="2314800" imgH="4169880" progId="ISISServer">
                  <p:embed/>
                </p:oleObj>
              </mc:Choice>
              <mc:Fallback>
                <p:oleObj name="ISIS/Draw Sketch" r:id="rId3" imgW="2314800" imgH="416988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8184" y="2347628"/>
                        <a:ext cx="2137425" cy="324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 стрелкой 5"/>
          <p:cNvCxnSpPr/>
          <p:nvPr/>
        </p:nvCxnSpPr>
        <p:spPr bwMode="auto">
          <a:xfrm>
            <a:off x="1248690" y="2174505"/>
            <a:ext cx="159511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1266024" y="1851340"/>
            <a:ext cx="1643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мін</a:t>
            </a:r>
            <a:r>
              <a:rPr lang="ru-RU" dirty="0"/>
              <a:t>. к-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en-US" dirty="0"/>
              <a:t>t</a:t>
            </a:r>
          </a:p>
          <a:p>
            <a:r>
              <a:rPr lang="ru-RU" dirty="0" err="1"/>
              <a:t>гідроліз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558924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400" b="1" dirty="0">
                <a:solidFill>
                  <a:srgbClr val="990000"/>
                </a:solidFill>
                <a:sym typeface="Symbol" pitchFamily="18" charset="2"/>
              </a:rPr>
              <a:t></a:t>
            </a:r>
            <a:r>
              <a:rPr lang="ru-RU" sz="1400" b="1" dirty="0">
                <a:solidFill>
                  <a:srgbClr val="990000"/>
                </a:solidFill>
              </a:rPr>
              <a:t>-Д-</a:t>
            </a:r>
            <a:r>
              <a:rPr lang="ru-RU" sz="1400" b="1" dirty="0" err="1">
                <a:solidFill>
                  <a:srgbClr val="990000"/>
                </a:solidFill>
              </a:rPr>
              <a:t>глюкопіран</a:t>
            </a:r>
            <a:r>
              <a:rPr lang="ru-RU" sz="1600" b="1" dirty="0" err="1">
                <a:solidFill>
                  <a:srgbClr val="000099"/>
                </a:solidFill>
              </a:rPr>
              <a:t>озил</a:t>
            </a:r>
            <a:r>
              <a:rPr lang="ru-RU" sz="1400" b="1" dirty="0">
                <a:solidFill>
                  <a:srgbClr val="990000"/>
                </a:solidFill>
              </a:rPr>
              <a:t>- (1</a:t>
            </a:r>
            <a:r>
              <a:rPr lang="ru-RU" sz="1400" b="1" dirty="0">
                <a:solidFill>
                  <a:srgbClr val="990000"/>
                </a:solidFill>
                <a:sym typeface="Symbol" pitchFamily="18" charset="2"/>
              </a:rPr>
              <a:t>2)- </a:t>
            </a:r>
            <a:r>
              <a:rPr lang="ru-RU" sz="1400" b="1" dirty="0">
                <a:solidFill>
                  <a:srgbClr val="990000"/>
                </a:solidFill>
              </a:rPr>
              <a:t>-Д-</a:t>
            </a:r>
            <a:r>
              <a:rPr lang="ru-RU" sz="1400" b="1" dirty="0" err="1">
                <a:solidFill>
                  <a:srgbClr val="990000"/>
                </a:solidFill>
              </a:rPr>
              <a:t>фруктофуран</a:t>
            </a:r>
            <a:r>
              <a:rPr lang="ru-RU" sz="1600" b="1" dirty="0" err="1">
                <a:solidFill>
                  <a:srgbClr val="000099"/>
                </a:solidFill>
              </a:rPr>
              <a:t>озид</a:t>
            </a:r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20" y="3711969"/>
            <a:ext cx="3886572" cy="233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858" y="3210444"/>
            <a:ext cx="2634865" cy="194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58644" y="6174015"/>
            <a:ext cx="5143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dirty="0" err="1"/>
              <a:t>напівацетальні</a:t>
            </a:r>
            <a:r>
              <a:rPr lang="ru-RU" dirty="0"/>
              <a:t>  –ОН </a:t>
            </a:r>
            <a:r>
              <a:rPr lang="ru-RU" dirty="0" err="1"/>
              <a:t>обох</a:t>
            </a:r>
            <a:r>
              <a:rPr lang="ru-RU" dirty="0"/>
              <a:t> молекул</a:t>
            </a:r>
          </a:p>
          <a:p>
            <a:pPr algn="l"/>
            <a:r>
              <a:rPr lang="ru-RU" dirty="0" err="1"/>
              <a:t>беруть</a:t>
            </a:r>
            <a:r>
              <a:rPr lang="ru-RU" dirty="0"/>
              <a:t> участь в </a:t>
            </a:r>
            <a:r>
              <a:rPr lang="ru-RU" dirty="0" err="1"/>
              <a:t>утворенні</a:t>
            </a:r>
            <a:r>
              <a:rPr lang="ru-RU" dirty="0"/>
              <a:t> </a:t>
            </a:r>
            <a:r>
              <a:rPr lang="ru-RU" dirty="0" err="1"/>
              <a:t>глікозидного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248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2616" y="0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САХАРОЗА І </a:t>
            </a:r>
            <a:r>
              <a:rPr lang="ru-RU" sz="3200" b="1" dirty="0" smtClean="0">
                <a:solidFill>
                  <a:srgbClr val="FF0000"/>
                </a:solidFill>
              </a:rPr>
              <a:t>КАРІЄС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726" y="-7001"/>
            <a:ext cx="314675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04642"/>
            <a:ext cx="896448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В 1 мл </a:t>
            </a:r>
            <a:r>
              <a:rPr lang="ru-RU" sz="2400" dirty="0" err="1" smtClean="0"/>
              <a:t>слини</a:t>
            </a:r>
            <a:r>
              <a:rPr lang="ru-RU" sz="2400" dirty="0" smtClean="0"/>
              <a:t> </a:t>
            </a:r>
            <a:r>
              <a:rPr lang="ru-RU" sz="2400" dirty="0" err="1"/>
              <a:t>знаходиться</a:t>
            </a:r>
            <a:r>
              <a:rPr lang="ru-RU" sz="2400" dirty="0"/>
              <a:t> </a:t>
            </a:r>
            <a:r>
              <a:rPr lang="ru-RU" sz="2400" dirty="0" err="1"/>
              <a:t>понад</a:t>
            </a:r>
            <a:r>
              <a:rPr lang="ru-RU" sz="2400" dirty="0"/>
              <a:t> 100 млн. </a:t>
            </a:r>
            <a:r>
              <a:rPr lang="ru-RU" sz="2400" dirty="0" err="1"/>
              <a:t>бактерій</a:t>
            </a:r>
            <a:r>
              <a:rPr lang="ru-RU" sz="2400" dirty="0"/>
              <a:t>.! </a:t>
            </a:r>
            <a:r>
              <a:rPr lang="en-US" sz="2400" dirty="0"/>
              <a:t>Streptococcus </a:t>
            </a:r>
            <a:r>
              <a:rPr lang="en-US" sz="2400" dirty="0" err="1"/>
              <a:t>mutans</a:t>
            </a:r>
            <a:r>
              <a:rPr lang="en-US" sz="2400" dirty="0">
                <a:latin typeface="Arial"/>
                <a:cs typeface="Arial"/>
              </a:rPr>
              <a:t>→</a:t>
            </a:r>
            <a:r>
              <a:rPr lang="ru-RU" sz="2400" dirty="0" err="1" smtClean="0">
                <a:latin typeface="Arial"/>
                <a:cs typeface="Arial"/>
              </a:rPr>
              <a:t>карієс</a:t>
            </a:r>
            <a:r>
              <a:rPr lang="ru-RU" sz="2400" dirty="0">
                <a:latin typeface="Arial"/>
                <a:cs typeface="Arial"/>
              </a:rPr>
              <a:t>!</a:t>
            </a:r>
          </a:p>
          <a:p>
            <a:pPr marL="0" indent="0">
              <a:buNone/>
            </a:pPr>
            <a:r>
              <a:rPr lang="ru-RU" sz="2400" dirty="0">
                <a:latin typeface="Arial"/>
                <a:cs typeface="Arial"/>
              </a:rPr>
              <a:t>На </a:t>
            </a:r>
            <a:r>
              <a:rPr lang="ru-RU" sz="2400" dirty="0" err="1">
                <a:latin typeface="Arial"/>
                <a:cs typeface="Arial"/>
              </a:rPr>
              <a:t>поверхні</a:t>
            </a:r>
            <a:r>
              <a:rPr lang="ru-RU" sz="2400" dirty="0">
                <a:latin typeface="Arial"/>
                <a:cs typeface="Arial"/>
              </a:rPr>
              <a:t> </a:t>
            </a:r>
            <a:r>
              <a:rPr lang="ru-RU" sz="2400" dirty="0" err="1">
                <a:latin typeface="Arial"/>
                <a:cs typeface="Arial"/>
              </a:rPr>
              <a:t>цих</a:t>
            </a:r>
            <a:r>
              <a:rPr lang="ru-RU" sz="2400" dirty="0">
                <a:latin typeface="Arial"/>
                <a:cs typeface="Arial"/>
              </a:rPr>
              <a:t> </a:t>
            </a:r>
            <a:r>
              <a:rPr lang="ru-RU" sz="2400" dirty="0" err="1">
                <a:latin typeface="Arial"/>
                <a:cs typeface="Arial"/>
              </a:rPr>
              <a:t>бактерій</a:t>
            </a:r>
            <a:r>
              <a:rPr lang="ru-RU" sz="2400" dirty="0">
                <a:latin typeface="Arial"/>
                <a:cs typeface="Arial"/>
              </a:rPr>
              <a:t> </a:t>
            </a:r>
            <a:r>
              <a:rPr lang="ru-RU" sz="2400" dirty="0" err="1">
                <a:latin typeface="Arial"/>
                <a:cs typeface="Arial"/>
              </a:rPr>
              <a:t>утворюється</a:t>
            </a:r>
            <a:r>
              <a:rPr lang="ru-RU" sz="2400" dirty="0">
                <a:latin typeface="Arial"/>
                <a:cs typeface="Arial"/>
              </a:rPr>
              <a:t> </a:t>
            </a:r>
          </a:p>
          <a:p>
            <a:pPr marL="0" indent="0" algn="ctr">
              <a:buNone/>
            </a:pPr>
            <a:r>
              <a:rPr lang="ru-RU" sz="2400" dirty="0">
                <a:latin typeface="Arial"/>
                <a:cs typeface="Arial"/>
              </a:rPr>
              <a:t>Ф </a:t>
            </a:r>
            <a:r>
              <a:rPr lang="ru-RU" sz="2400" dirty="0" err="1">
                <a:latin typeface="Arial"/>
                <a:cs typeface="Arial"/>
              </a:rPr>
              <a:t>глюкозилтрансфераза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 flipH="1">
            <a:off x="2339752" y="3151600"/>
            <a:ext cx="72008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Прямая со стрелкой 6"/>
          <p:cNvCxnSpPr/>
          <p:nvPr/>
        </p:nvCxnSpPr>
        <p:spPr bwMode="auto">
          <a:xfrm>
            <a:off x="5222630" y="3140968"/>
            <a:ext cx="864096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275051" y="3573639"/>
            <a:ext cx="2585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Розщеплює</a:t>
            </a:r>
            <a:r>
              <a:rPr lang="ru-RU" dirty="0" smtClean="0"/>
              <a:t> </a:t>
            </a:r>
            <a:r>
              <a:rPr lang="ru-RU" dirty="0"/>
              <a:t>сахарозу </a:t>
            </a:r>
          </a:p>
          <a:p>
            <a:r>
              <a:rPr lang="ru-RU" dirty="0"/>
              <a:t>на глюкозу + фруктозу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8838" y="3583648"/>
            <a:ext cx="51757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Синтез декстрану </a:t>
            </a:r>
          </a:p>
          <a:p>
            <a:r>
              <a:rPr lang="ru-RU" dirty="0"/>
              <a:t>(структурна од. </a:t>
            </a:r>
            <a:r>
              <a:rPr lang="el-GR" dirty="0">
                <a:latin typeface="Arial"/>
                <a:cs typeface="Arial"/>
              </a:rPr>
              <a:t>β</a:t>
            </a:r>
            <a:r>
              <a:rPr lang="ru-RU" dirty="0">
                <a:latin typeface="Arial"/>
                <a:cs typeface="Arial"/>
              </a:rPr>
              <a:t>-Д-</a:t>
            </a:r>
            <a:r>
              <a:rPr lang="ru-RU" dirty="0" err="1">
                <a:latin typeface="Arial"/>
                <a:cs typeface="Arial"/>
              </a:rPr>
              <a:t>глюкопіраноза</a:t>
            </a:r>
            <a:r>
              <a:rPr lang="ru-RU" dirty="0">
                <a:latin typeface="Arial"/>
                <a:cs typeface="Arial"/>
              </a:rPr>
              <a:t>)</a:t>
            </a:r>
          </a:p>
          <a:p>
            <a:r>
              <a:rPr lang="uk-UA" dirty="0" smtClean="0">
                <a:latin typeface="Arial"/>
                <a:cs typeface="Arial"/>
              </a:rPr>
              <a:t>Зубний наліт на 10% складається з </a:t>
            </a:r>
            <a:r>
              <a:rPr lang="uk-UA" dirty="0" err="1" smtClean="0">
                <a:latin typeface="Arial"/>
                <a:cs typeface="Arial"/>
              </a:rPr>
              <a:t>декстрану</a:t>
            </a:r>
            <a:r>
              <a:rPr lang="uk-UA" dirty="0" smtClean="0">
                <a:latin typeface="Arial"/>
                <a:cs typeface="Arial"/>
              </a:rPr>
              <a:t>,</a:t>
            </a:r>
          </a:p>
          <a:p>
            <a:r>
              <a:rPr lang="uk-UA" dirty="0" smtClean="0">
                <a:latin typeface="Arial"/>
                <a:cs typeface="Arial"/>
              </a:rPr>
              <a:t>який зв’язує емаль зуба і бактерії</a:t>
            </a:r>
            <a:endParaRPr lang="uk-UA" dirty="0"/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1979712" y="4219970"/>
            <a:ext cx="0" cy="10812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Прямая со стрелкой 14"/>
          <p:cNvCxnSpPr/>
          <p:nvPr/>
        </p:nvCxnSpPr>
        <p:spPr bwMode="auto">
          <a:xfrm>
            <a:off x="1979712" y="5301208"/>
            <a:ext cx="423893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2242847" y="4900086"/>
            <a:ext cx="3766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гліколіз і молочнокисле бродіння</a:t>
            </a:r>
            <a:endParaRPr lang="uk-UA" dirty="0"/>
          </a:p>
        </p:txBody>
      </p:sp>
      <p:sp>
        <p:nvSpPr>
          <p:cNvPr id="18" name="TextBox 17"/>
          <p:cNvSpPr txBox="1"/>
          <p:nvPr/>
        </p:nvSpPr>
        <p:spPr>
          <a:xfrm>
            <a:off x="6109744" y="4891941"/>
            <a:ext cx="3034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268288" algn="l"/>
              </a:tabLst>
            </a:pPr>
            <a:r>
              <a:rPr lang="ru-RU" dirty="0"/>
              <a:t>	</a:t>
            </a:r>
            <a:r>
              <a:rPr lang="uk-UA" dirty="0" smtClean="0"/>
              <a:t>Молочна кислота,</a:t>
            </a:r>
          </a:p>
          <a:p>
            <a:pPr algn="l"/>
            <a:r>
              <a:rPr lang="uk-UA" dirty="0" smtClean="0"/>
              <a:t>↑ кислотність  в порожнині</a:t>
            </a:r>
          </a:p>
          <a:p>
            <a:pPr algn="l"/>
            <a:r>
              <a:rPr lang="uk-UA" dirty="0" smtClean="0"/>
              <a:t>рота, сприяє</a:t>
            </a:r>
          </a:p>
          <a:p>
            <a:pPr algn="l"/>
            <a:r>
              <a:rPr lang="uk-UA" dirty="0" smtClean="0"/>
              <a:t>розчиненню кальцію</a:t>
            </a:r>
            <a:endParaRPr lang="uk-UA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58" y="5316362"/>
            <a:ext cx="2224700" cy="156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625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536" y="30550"/>
            <a:ext cx="7776864" cy="549335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ПОЛІСАХАРИДИ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8685"/>
            <a:ext cx="8874916" cy="1077217"/>
          </a:xfrm>
        </p:spPr>
        <p:txBody>
          <a:bodyPr/>
          <a:lstStyle/>
          <a:p>
            <a:pPr marL="0" lvl="0" indent="0" algn="just">
              <a:buNone/>
              <a:tabLst>
                <a:tab pos="360363" algn="l"/>
              </a:tabLst>
            </a:pPr>
            <a:r>
              <a:rPr lang="ru-RU" sz="2000" dirty="0"/>
              <a:t>	</a:t>
            </a:r>
            <a:r>
              <a:rPr lang="uk-UA" sz="2000" dirty="0" smtClean="0"/>
              <a:t>Сполуки, молекули яких містять більше 10 моносахаридів, сполучених О-глікозидним зв'язком. Це вуглеводи, </a:t>
            </a:r>
            <a:r>
              <a:rPr lang="uk-UA" sz="2000" dirty="0" err="1" smtClean="0"/>
              <a:t>поліацеталі</a:t>
            </a:r>
            <a:r>
              <a:rPr lang="uk-UA" sz="2000" dirty="0" smtClean="0"/>
              <a:t>,  </a:t>
            </a:r>
            <a:r>
              <a:rPr lang="uk-UA" sz="2000" dirty="0" err="1" smtClean="0"/>
              <a:t>поліглікозиди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91992" y="2636912"/>
            <a:ext cx="43559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rgbClr val="FF0000"/>
                </a:solidFill>
              </a:rPr>
              <a:t>Гомоглікани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/>
              <a:t> </a:t>
            </a:r>
          </a:p>
          <a:p>
            <a:pPr algn="l"/>
            <a:r>
              <a:rPr lang="ru-RU" sz="2000" dirty="0" err="1"/>
              <a:t>побудовані</a:t>
            </a:r>
            <a:r>
              <a:rPr lang="ru-RU" sz="2000" dirty="0"/>
              <a:t> з </a:t>
            </a:r>
            <a:r>
              <a:rPr lang="ru-RU" sz="2000" dirty="0" err="1"/>
              <a:t>однакових</a:t>
            </a:r>
            <a:endParaRPr lang="ru-RU" sz="2000" dirty="0"/>
          </a:p>
          <a:p>
            <a:pPr algn="l"/>
            <a:r>
              <a:rPr lang="ru-RU" sz="2000" dirty="0"/>
              <a:t>  </a:t>
            </a:r>
            <a:r>
              <a:rPr lang="ru-RU" sz="2000" dirty="0" err="1"/>
              <a:t>моносахаридних</a:t>
            </a:r>
            <a:r>
              <a:rPr lang="ru-RU" sz="2000" dirty="0"/>
              <a:t> ланок:</a:t>
            </a:r>
          </a:p>
          <a:p>
            <a:pPr algn="l"/>
            <a:r>
              <a:rPr lang="ru-RU" sz="2000" dirty="0"/>
              <a:t>з пентоз → </a:t>
            </a:r>
            <a:r>
              <a:rPr lang="ru-RU" sz="2000" dirty="0" err="1"/>
              <a:t>пентозани</a:t>
            </a:r>
            <a:r>
              <a:rPr lang="ru-RU" sz="2000" dirty="0"/>
              <a:t> </a:t>
            </a:r>
            <a:r>
              <a:rPr lang="ru-RU" sz="2000" dirty="0">
                <a:latin typeface="Arial"/>
                <a:cs typeface="Arial"/>
              </a:rPr>
              <a:t>(С</a:t>
            </a:r>
            <a:r>
              <a:rPr lang="ru-RU" sz="2000" baseline="-25000" dirty="0">
                <a:latin typeface="Arial"/>
                <a:cs typeface="Arial"/>
              </a:rPr>
              <a:t>5</a:t>
            </a:r>
            <a:r>
              <a:rPr lang="ru-RU" sz="2000" dirty="0">
                <a:latin typeface="Arial"/>
                <a:cs typeface="Arial"/>
              </a:rPr>
              <a:t>Н</a:t>
            </a:r>
            <a:r>
              <a:rPr lang="ru-RU" sz="2000" baseline="-25000" dirty="0">
                <a:latin typeface="Arial"/>
                <a:cs typeface="Arial"/>
              </a:rPr>
              <a:t>8</a:t>
            </a:r>
            <a:r>
              <a:rPr lang="ru-RU" sz="2000" dirty="0">
                <a:latin typeface="Arial"/>
                <a:cs typeface="Arial"/>
              </a:rPr>
              <a:t>О</a:t>
            </a:r>
            <a:r>
              <a:rPr lang="ru-RU" sz="2000" baseline="-25000" dirty="0">
                <a:latin typeface="Arial"/>
                <a:cs typeface="Arial"/>
              </a:rPr>
              <a:t>4</a:t>
            </a:r>
            <a:r>
              <a:rPr lang="ru-RU" sz="2000" dirty="0">
                <a:latin typeface="Arial"/>
                <a:cs typeface="Arial"/>
              </a:rPr>
              <a:t>)</a:t>
            </a:r>
            <a:r>
              <a:rPr lang="en-US" sz="2000" baseline="-25000" dirty="0">
                <a:latin typeface="Arial"/>
                <a:cs typeface="Arial"/>
              </a:rPr>
              <a:t>n</a:t>
            </a:r>
            <a:r>
              <a:rPr lang="ru-RU" sz="2000" dirty="0">
                <a:latin typeface="Arial"/>
                <a:cs typeface="Arial"/>
              </a:rPr>
              <a:t>, </a:t>
            </a:r>
          </a:p>
          <a:p>
            <a:pPr algn="l"/>
            <a:r>
              <a:rPr lang="ru-RU" sz="2000" dirty="0">
                <a:latin typeface="Arial"/>
                <a:cs typeface="Arial"/>
              </a:rPr>
              <a:t>з гексоз →</a:t>
            </a:r>
            <a:r>
              <a:rPr lang="ru-RU" sz="2000" dirty="0" err="1">
                <a:latin typeface="Arial"/>
                <a:cs typeface="Arial"/>
              </a:rPr>
              <a:t>гексозани</a:t>
            </a:r>
            <a:r>
              <a:rPr lang="ru-RU" sz="2000" dirty="0">
                <a:latin typeface="Arial"/>
                <a:cs typeface="Arial"/>
              </a:rPr>
              <a:t> (С</a:t>
            </a:r>
            <a:r>
              <a:rPr lang="ru-RU" sz="2000" baseline="-25000" dirty="0">
                <a:latin typeface="Arial"/>
                <a:cs typeface="Arial"/>
              </a:rPr>
              <a:t>6</a:t>
            </a:r>
            <a:r>
              <a:rPr lang="ru-RU" sz="2000" dirty="0">
                <a:latin typeface="Arial"/>
                <a:cs typeface="Arial"/>
              </a:rPr>
              <a:t>Н</a:t>
            </a:r>
            <a:r>
              <a:rPr lang="ru-RU" sz="2000" baseline="-25000" dirty="0">
                <a:latin typeface="Arial"/>
                <a:cs typeface="Arial"/>
              </a:rPr>
              <a:t>10</a:t>
            </a:r>
            <a:r>
              <a:rPr lang="ru-RU" sz="2000" dirty="0">
                <a:latin typeface="Arial"/>
                <a:cs typeface="Arial"/>
              </a:rPr>
              <a:t>О</a:t>
            </a:r>
            <a:r>
              <a:rPr lang="ru-RU" sz="2000" baseline="-25000" dirty="0">
                <a:latin typeface="Arial"/>
                <a:cs typeface="Arial"/>
              </a:rPr>
              <a:t>5</a:t>
            </a:r>
            <a:r>
              <a:rPr lang="ru-RU" sz="2000" dirty="0">
                <a:latin typeface="Arial"/>
                <a:cs typeface="Arial"/>
              </a:rPr>
              <a:t>)</a:t>
            </a:r>
            <a:r>
              <a:rPr lang="en-US" sz="2000" baseline="-25000" dirty="0">
                <a:latin typeface="Arial"/>
                <a:cs typeface="Arial"/>
              </a:rPr>
              <a:t>n </a:t>
            </a:r>
            <a:r>
              <a:rPr lang="ru-RU" sz="2000" baseline="-25000" dirty="0">
                <a:latin typeface="Arial"/>
                <a:cs typeface="Arial"/>
              </a:rPr>
              <a:t>.</a:t>
            </a:r>
          </a:p>
          <a:p>
            <a:pPr algn="l"/>
            <a:r>
              <a:rPr lang="ru-RU" sz="2000" b="1" dirty="0" err="1">
                <a:latin typeface="Arial"/>
                <a:cs typeface="Arial"/>
              </a:rPr>
              <a:t>Рослинного</a:t>
            </a:r>
            <a:r>
              <a:rPr lang="ru-RU" sz="2000" b="1" dirty="0">
                <a:latin typeface="Arial"/>
                <a:cs typeface="Arial"/>
              </a:rPr>
              <a:t> </a:t>
            </a:r>
            <a:r>
              <a:rPr lang="ru-RU" sz="2000" b="1" dirty="0" err="1">
                <a:latin typeface="Arial"/>
                <a:cs typeface="Arial"/>
              </a:rPr>
              <a:t>походження</a:t>
            </a:r>
            <a:r>
              <a:rPr lang="ru-RU" sz="2000" dirty="0">
                <a:latin typeface="Arial"/>
                <a:cs typeface="Arial"/>
              </a:rPr>
              <a:t>: </a:t>
            </a:r>
            <a:r>
              <a:rPr lang="ru-RU" sz="2000" dirty="0" err="1">
                <a:latin typeface="Arial"/>
                <a:cs typeface="Arial"/>
              </a:rPr>
              <a:t>крохмаль</a:t>
            </a:r>
            <a:r>
              <a:rPr lang="ru-RU" sz="2000" dirty="0">
                <a:latin typeface="Arial"/>
                <a:cs typeface="Arial"/>
              </a:rPr>
              <a:t>, </a:t>
            </a:r>
            <a:r>
              <a:rPr lang="ru-RU" sz="2000" dirty="0" err="1">
                <a:latin typeface="Arial"/>
                <a:cs typeface="Arial"/>
              </a:rPr>
              <a:t>целюлоза</a:t>
            </a:r>
            <a:r>
              <a:rPr lang="ru-RU" sz="2000" dirty="0">
                <a:latin typeface="Arial"/>
                <a:cs typeface="Arial"/>
              </a:rPr>
              <a:t>, </a:t>
            </a:r>
            <a:r>
              <a:rPr lang="ru-RU" sz="2000" dirty="0" err="1">
                <a:latin typeface="Arial"/>
                <a:cs typeface="Arial"/>
              </a:rPr>
              <a:t>пектинові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речовини</a:t>
            </a:r>
            <a:r>
              <a:rPr lang="ru-RU" sz="2000" dirty="0">
                <a:latin typeface="Arial"/>
                <a:cs typeface="Arial"/>
              </a:rPr>
              <a:t>.</a:t>
            </a:r>
          </a:p>
          <a:p>
            <a:pPr algn="l"/>
            <a:r>
              <a:rPr lang="ru-RU" sz="2000" b="1" dirty="0" err="1">
                <a:latin typeface="Arial"/>
                <a:cs typeface="Arial"/>
              </a:rPr>
              <a:t>Тваринного</a:t>
            </a:r>
            <a:r>
              <a:rPr lang="ru-RU" sz="2000" b="1" dirty="0">
                <a:latin typeface="Arial"/>
                <a:cs typeface="Arial"/>
              </a:rPr>
              <a:t> </a:t>
            </a:r>
            <a:r>
              <a:rPr lang="ru-RU" sz="2000" b="1" dirty="0" err="1">
                <a:latin typeface="Arial"/>
                <a:cs typeface="Arial"/>
              </a:rPr>
              <a:t>походження</a:t>
            </a:r>
            <a:r>
              <a:rPr lang="ru-RU" sz="2000" dirty="0">
                <a:latin typeface="Arial"/>
                <a:cs typeface="Arial"/>
              </a:rPr>
              <a:t>: </a:t>
            </a:r>
            <a:r>
              <a:rPr lang="ru-RU" sz="2000" dirty="0" err="1">
                <a:latin typeface="Arial"/>
                <a:cs typeface="Arial"/>
              </a:rPr>
              <a:t>глікоген</a:t>
            </a:r>
            <a:r>
              <a:rPr lang="ru-RU" sz="2000" dirty="0">
                <a:latin typeface="Arial"/>
                <a:cs typeface="Arial"/>
              </a:rPr>
              <a:t>, </a:t>
            </a:r>
            <a:r>
              <a:rPr lang="ru-RU" sz="2000" dirty="0" err="1">
                <a:latin typeface="Arial"/>
                <a:cs typeface="Arial"/>
              </a:rPr>
              <a:t>хітин</a:t>
            </a:r>
            <a:r>
              <a:rPr lang="ru-RU" sz="2000" dirty="0">
                <a:latin typeface="Arial"/>
                <a:cs typeface="Arial"/>
              </a:rPr>
              <a:t>.</a:t>
            </a:r>
          </a:p>
          <a:p>
            <a:pPr algn="l"/>
            <a:r>
              <a:rPr lang="ru-RU" sz="2000" b="1" dirty="0" err="1">
                <a:latin typeface="Arial"/>
                <a:cs typeface="Arial"/>
              </a:rPr>
              <a:t>Бактеріального</a:t>
            </a:r>
            <a:r>
              <a:rPr lang="ru-RU" sz="2000" b="1" dirty="0">
                <a:latin typeface="Arial"/>
                <a:cs typeface="Arial"/>
              </a:rPr>
              <a:t> </a:t>
            </a:r>
            <a:r>
              <a:rPr lang="ru-RU" sz="2000" b="1" dirty="0" err="1">
                <a:latin typeface="Arial"/>
                <a:cs typeface="Arial"/>
              </a:rPr>
              <a:t>походження</a:t>
            </a:r>
            <a:r>
              <a:rPr lang="ru-RU" sz="2000" dirty="0">
                <a:latin typeface="Arial"/>
                <a:cs typeface="Arial"/>
              </a:rPr>
              <a:t>: </a:t>
            </a:r>
            <a:r>
              <a:rPr lang="ru-RU" sz="2000" dirty="0" err="1">
                <a:latin typeface="Arial"/>
                <a:cs typeface="Arial"/>
              </a:rPr>
              <a:t>декстрани</a:t>
            </a:r>
            <a:r>
              <a:rPr lang="ru-RU" sz="2000" dirty="0">
                <a:latin typeface="Arial"/>
                <a:cs typeface="Arial"/>
              </a:rPr>
              <a:t>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47968" y="2685712"/>
            <a:ext cx="44537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rgbClr val="FF0000"/>
                </a:solidFill>
              </a:rPr>
              <a:t>Гетероглікани</a:t>
            </a:r>
            <a:endParaRPr lang="ru-RU" sz="2000" dirty="0">
              <a:solidFill>
                <a:srgbClr val="FF0000"/>
              </a:solidFill>
            </a:endParaRPr>
          </a:p>
          <a:p>
            <a:endParaRPr lang="ru-RU" sz="2000" dirty="0"/>
          </a:p>
          <a:p>
            <a:pPr algn="l"/>
            <a:r>
              <a:rPr lang="ru-RU" sz="2000" dirty="0" err="1"/>
              <a:t>побудовані</a:t>
            </a:r>
            <a:r>
              <a:rPr lang="ru-RU" sz="2000" dirty="0"/>
              <a:t> з </a:t>
            </a:r>
            <a:r>
              <a:rPr lang="ru-RU" sz="2000" dirty="0" err="1"/>
              <a:t>різних</a:t>
            </a:r>
            <a:endParaRPr lang="ru-RU" sz="2000" dirty="0"/>
          </a:p>
          <a:p>
            <a:pPr algn="l"/>
            <a:r>
              <a:rPr lang="ru-RU" sz="2000" dirty="0" err="1"/>
              <a:t>моносахаридних</a:t>
            </a:r>
            <a:r>
              <a:rPr lang="ru-RU" sz="2000" dirty="0"/>
              <a:t> ланок: </a:t>
            </a:r>
            <a:r>
              <a:rPr lang="ru-RU" sz="2000" dirty="0" err="1"/>
              <a:t>гіалуронова</a:t>
            </a:r>
            <a:r>
              <a:rPr lang="ru-RU" sz="2000" dirty="0"/>
              <a:t> кислота, гепарин, </a:t>
            </a:r>
            <a:r>
              <a:rPr lang="ru-RU" sz="2000" dirty="0" err="1"/>
              <a:t>хондроїтинсульфати</a:t>
            </a:r>
            <a:r>
              <a:rPr lang="ru-RU" sz="2000" dirty="0"/>
              <a:t>.</a:t>
            </a:r>
          </a:p>
          <a:p>
            <a:pPr algn="l"/>
            <a:r>
              <a:rPr lang="ru-RU" sz="2000" dirty="0" err="1"/>
              <a:t>Полісахариди</a:t>
            </a:r>
            <a:r>
              <a:rPr lang="ru-RU" sz="2000" dirty="0"/>
              <a:t> </a:t>
            </a:r>
            <a:r>
              <a:rPr lang="ru-RU" sz="2000" dirty="0" err="1"/>
              <a:t>сполучної</a:t>
            </a:r>
            <a:r>
              <a:rPr lang="ru-RU" sz="2000" dirty="0"/>
              <a:t> </a:t>
            </a:r>
            <a:r>
              <a:rPr lang="ru-RU" sz="2000" dirty="0" err="1"/>
              <a:t>тканини</a:t>
            </a:r>
            <a:r>
              <a:rPr lang="ru-RU" sz="2000" dirty="0"/>
              <a:t> (</a:t>
            </a:r>
            <a:r>
              <a:rPr lang="ru-RU" sz="2000" dirty="0" err="1"/>
              <a:t>шкіра</a:t>
            </a:r>
            <a:r>
              <a:rPr lang="ru-RU" sz="2000" dirty="0"/>
              <a:t>, </a:t>
            </a:r>
            <a:r>
              <a:rPr lang="ru-RU" sz="2000" dirty="0" err="1"/>
              <a:t>хрящі</a:t>
            </a:r>
            <a:r>
              <a:rPr lang="ru-RU" sz="2000" dirty="0"/>
              <a:t>, </a:t>
            </a:r>
            <a:r>
              <a:rPr lang="ru-RU" sz="2000" dirty="0" err="1"/>
              <a:t>рогівка</a:t>
            </a:r>
            <a:r>
              <a:rPr lang="ru-RU" sz="2000" dirty="0"/>
              <a:t>, </a:t>
            </a:r>
            <a:r>
              <a:rPr lang="ru-RU" sz="2000" dirty="0" err="1"/>
              <a:t>кістки</a:t>
            </a:r>
            <a:r>
              <a:rPr lang="ru-RU" sz="2000" dirty="0"/>
              <a:t>, </a:t>
            </a:r>
            <a:r>
              <a:rPr lang="ru-RU" sz="2000" dirty="0" err="1"/>
              <a:t>стінки</a:t>
            </a:r>
            <a:r>
              <a:rPr lang="ru-RU" sz="2000" dirty="0"/>
              <a:t> великих </a:t>
            </a:r>
            <a:r>
              <a:rPr lang="ru-RU" sz="2000" dirty="0" err="1"/>
              <a:t>кровоносних</a:t>
            </a:r>
            <a:r>
              <a:rPr lang="ru-RU" sz="2000" dirty="0"/>
              <a:t> </a:t>
            </a:r>
            <a:r>
              <a:rPr lang="ru-RU" sz="2000" dirty="0" err="1"/>
              <a:t>судин</a:t>
            </a:r>
            <a:r>
              <a:rPr lang="ru-RU" sz="2000" dirty="0"/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809916"/>
            <a:ext cx="3576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ГОМОПОЛІСАХАРИДИ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0032" y="1809916"/>
            <a:ext cx="388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ГЕТЕРОПОЛІСАХАРИДИ</a:t>
            </a:r>
          </a:p>
        </p:txBody>
      </p:sp>
    </p:spTree>
    <p:extLst>
      <p:ext uri="{BB962C8B-B14F-4D97-AF65-F5344CB8AC3E}">
        <p14:creationId xmlns:p14="http://schemas.microsoft.com/office/powerpoint/2010/main" val="1410042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92088"/>
          </a:xfrm>
        </p:spPr>
        <p:txBody>
          <a:bodyPr/>
          <a:lstStyle/>
          <a:p>
            <a:r>
              <a:rPr lang="uk-UA" sz="3200" b="1" kern="1200" cap="all" dirty="0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Крохмаль, </a:t>
            </a:r>
            <a:r>
              <a:rPr lang="uk-UA" sz="3200" b="1" kern="1200" cap="all" dirty="0" err="1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амІлоза</a:t>
            </a:r>
            <a:r>
              <a:rPr lang="uk-UA" sz="3200" b="1" kern="1200" cap="all" dirty="0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, амілопектин</a:t>
            </a:r>
            <a:endParaRPr lang="uk-UA" sz="7200" b="1" cap="all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4525963"/>
          </a:xfrm>
        </p:spPr>
        <p:txBody>
          <a:bodyPr/>
          <a:lstStyle/>
          <a:p>
            <a:pPr marL="0" lvl="0" indent="0" algn="just">
              <a:spcBef>
                <a:spcPct val="0"/>
              </a:spcBef>
              <a:buNone/>
            </a:pPr>
            <a:r>
              <a:rPr lang="uk-UA" sz="1600" b="1" kern="1200" dirty="0" smtClean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Крохмаль </a:t>
            </a:r>
            <a:r>
              <a:rPr lang="uk-UA" sz="1600" b="1" kern="1200" dirty="0" smtClean="0">
                <a:latin typeface="Arial" charset="0"/>
                <a:cs typeface="Arial" charset="0"/>
                <a:sym typeface="Symbol" pitchFamily="18" charset="2"/>
              </a:rPr>
              <a:t>є сумішшю двох фракцій -  20%  амілози (фракція, розчинна у воді) і 80%  амілопектину (фракція, нерозчинна у воді).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uk-UA" sz="1600" b="1" kern="1200" dirty="0" smtClean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Кислотний і ферментний гідроліз: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16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                                       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(С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6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Н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10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О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5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)</a:t>
            </a:r>
            <a:r>
              <a:rPr lang="en-US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n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en-US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→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(С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6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Н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10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О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5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)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х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600" kern="1200" dirty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→ 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С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12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Н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22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О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11  </a:t>
            </a:r>
            <a:r>
              <a:rPr lang="ru-RU" sz="1600" kern="1200" dirty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→ 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С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6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Н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12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О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6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                                                                </a:t>
            </a:r>
            <a:r>
              <a:rPr lang="ru-RU" sz="1600" kern="1200" baseline="-250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крохмаль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           </a:t>
            </a:r>
            <a:r>
              <a:rPr lang="ru-RU" sz="1600" kern="1200" baseline="-250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декстрини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                   мальтоза              Д-глюкоза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18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                                                                                        х</a:t>
            </a:r>
            <a:r>
              <a:rPr lang="ru-RU" sz="1800" kern="1200" baseline="-25000" dirty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&lt;</a:t>
            </a:r>
            <a:r>
              <a:rPr lang="en-US" sz="1800" kern="1200" baseline="-25000" dirty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n</a:t>
            </a:r>
            <a:endParaRPr lang="ru-RU" sz="1600" kern="1200" baseline="-25000" dirty="0">
              <a:solidFill>
                <a:srgbClr val="00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uk-UA" sz="16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Ланцюг амілози нерозгалужений,  всі Д-глюкозні одиниці сполучені -1-4-глікозидними зв'язками: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260347"/>
              </p:ext>
            </p:extLst>
          </p:nvPr>
        </p:nvGraphicFramePr>
        <p:xfrm>
          <a:off x="3039582" y="2276872"/>
          <a:ext cx="611505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6" name="ISIS/Draw Sketch" r:id="rId3" imgW="6446584" imgH="1678732" progId="ISISServer">
                  <p:embed/>
                </p:oleObj>
              </mc:Choice>
              <mc:Fallback>
                <p:oleObj name="ISIS/Draw Sketch" r:id="rId3" imgW="6446584" imgH="1678732" progId="ISISServer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9582" y="2276872"/>
                        <a:ext cx="6115050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6743" y="3789040"/>
            <a:ext cx="52895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1600" b="1" dirty="0" smtClean="0">
                <a:solidFill>
                  <a:srgbClr val="660066"/>
                </a:solidFill>
                <a:sym typeface="Symbol" pitchFamily="18" charset="2"/>
              </a:rPr>
              <a:t>Амілопектин</a:t>
            </a:r>
            <a:r>
              <a:rPr lang="uk-UA" sz="1600" dirty="0" smtClean="0">
                <a:solidFill>
                  <a:srgbClr val="000000"/>
                </a:solidFill>
                <a:sym typeface="Symbol" pitchFamily="18" charset="2"/>
              </a:rPr>
              <a:t> – на відміну від амілози,</a:t>
            </a:r>
          </a:p>
          <a:p>
            <a:pPr lvl="0" algn="just"/>
            <a:r>
              <a:rPr lang="uk-UA" sz="1600" dirty="0" smtClean="0">
                <a:solidFill>
                  <a:srgbClr val="000000"/>
                </a:solidFill>
                <a:sym typeface="Symbol" pitchFamily="18" charset="2"/>
              </a:rPr>
              <a:t>має розгалужену будову</a:t>
            </a:r>
          </a:p>
          <a:p>
            <a:pPr lvl="0" algn="just"/>
            <a:r>
              <a:rPr lang="uk-UA" sz="1600" dirty="0" smtClean="0">
                <a:solidFill>
                  <a:srgbClr val="000000"/>
                </a:solidFill>
                <a:sym typeface="Symbol" pitchFamily="18" charset="2"/>
              </a:rPr>
              <a:t>(Близько 30 розгалужень в молекулі).</a:t>
            </a:r>
          </a:p>
          <a:p>
            <a:pPr lvl="0" algn="just"/>
            <a:r>
              <a:rPr lang="uk-UA" sz="1600" dirty="0" smtClean="0">
                <a:solidFill>
                  <a:srgbClr val="000000"/>
                </a:solidFill>
                <a:sym typeface="Symbol" pitchFamily="18" charset="2"/>
              </a:rPr>
              <a:t>В основному ланцюзі Д-</a:t>
            </a:r>
            <a:r>
              <a:rPr lang="uk-UA" sz="1600" dirty="0" err="1" smtClean="0">
                <a:solidFill>
                  <a:srgbClr val="000000"/>
                </a:solidFill>
                <a:sym typeface="Symbol" pitchFamily="18" charset="2"/>
              </a:rPr>
              <a:t>глюкопіранози</a:t>
            </a:r>
            <a:endParaRPr lang="uk-UA" sz="1600" dirty="0" smtClean="0">
              <a:solidFill>
                <a:srgbClr val="000000"/>
              </a:solidFill>
              <a:sym typeface="Symbol" pitchFamily="18" charset="2"/>
            </a:endParaRPr>
          </a:p>
          <a:p>
            <a:pPr lvl="0" algn="just"/>
            <a:r>
              <a:rPr lang="uk-UA" sz="1600" dirty="0" smtClean="0">
                <a:solidFill>
                  <a:srgbClr val="000000"/>
                </a:solidFill>
                <a:sym typeface="Symbol" pitchFamily="18" charset="2"/>
              </a:rPr>
              <a:t>пов'язані -1-4-глікозидними зв’язками, </a:t>
            </a:r>
          </a:p>
          <a:p>
            <a:pPr lvl="0" algn="just"/>
            <a:r>
              <a:rPr lang="uk-UA" sz="1600" dirty="0" smtClean="0">
                <a:solidFill>
                  <a:srgbClr val="000000"/>
                </a:solidFill>
                <a:sym typeface="Symbol" pitchFamily="18" charset="2"/>
              </a:rPr>
              <a:t>а в місцях розгалуження – -1-6-глікозидними зв’язками.</a:t>
            </a:r>
          </a:p>
          <a:p>
            <a:pPr lvl="0" algn="just"/>
            <a:r>
              <a:rPr lang="uk-UA" sz="1600" dirty="0" smtClean="0">
                <a:solidFill>
                  <a:srgbClr val="000000"/>
                </a:solidFill>
                <a:sym typeface="Symbol" pitchFamily="18" charset="2"/>
              </a:rPr>
              <a:t>Між точками розгалуження розташовуються</a:t>
            </a:r>
          </a:p>
          <a:p>
            <a:pPr lvl="0" algn="just"/>
            <a:r>
              <a:rPr lang="uk-UA" sz="1600" dirty="0" smtClean="0">
                <a:solidFill>
                  <a:srgbClr val="000000"/>
                </a:solidFill>
                <a:sym typeface="Symbol" pitchFamily="18" charset="2"/>
              </a:rPr>
              <a:t>20-25 глюкозних залишків. Гідроліз крохмалю в </a:t>
            </a:r>
            <a:r>
              <a:rPr lang="uk-UA" sz="1600" dirty="0" err="1" smtClean="0">
                <a:solidFill>
                  <a:srgbClr val="000000"/>
                </a:solidFill>
                <a:sym typeface="Symbol" pitchFamily="18" charset="2"/>
              </a:rPr>
              <a:t>ШКТ</a:t>
            </a:r>
            <a:r>
              <a:rPr lang="uk-UA" sz="1600" dirty="0" smtClean="0">
                <a:solidFill>
                  <a:srgbClr val="000000"/>
                </a:solidFill>
                <a:sym typeface="Symbol" pitchFamily="18" charset="2"/>
              </a:rPr>
              <a:t> відбувається під дією ферментів, що розщеплюють (14) і (16) -глікозидними зв’язками до глюкози і мальтози.</a:t>
            </a:r>
            <a:endParaRPr lang="uk-UA" sz="1600" dirty="0">
              <a:solidFill>
                <a:srgbClr val="000000"/>
              </a:solidFill>
              <a:sym typeface="Symbol" pitchFamily="18" charset="2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518696"/>
              </p:ext>
            </p:extLst>
          </p:nvPr>
        </p:nvGraphicFramePr>
        <p:xfrm>
          <a:off x="5148064" y="3980094"/>
          <a:ext cx="3644350" cy="2907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7" name="ISIS/Draw Sketch" r:id="rId5" imgW="4284980" imgH="3417570" progId="ISISServer">
                  <p:embed/>
                </p:oleObj>
              </mc:Choice>
              <mc:Fallback>
                <p:oleObj name="ISIS/Draw Sketch" r:id="rId5" imgW="4284980" imgH="3417570" progId="ISISServer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3980094"/>
                        <a:ext cx="3644350" cy="2907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411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marL="0" lvl="0" indent="0" algn="just">
              <a:spcBef>
                <a:spcPct val="0"/>
              </a:spcBef>
              <a:buNone/>
              <a:tabLst>
                <a:tab pos="360363" algn="l"/>
              </a:tabLst>
            </a:pPr>
            <a:r>
              <a:rPr lang="ru-RU" sz="1600" kern="1200" dirty="0">
                <a:solidFill>
                  <a:srgbClr val="006600"/>
                </a:solidFill>
                <a:latin typeface="Arial" charset="0"/>
                <a:cs typeface="Arial" charset="0"/>
              </a:rPr>
              <a:t>	</a:t>
            </a:r>
            <a:r>
              <a:rPr lang="uk-UA" sz="1600" kern="1200" dirty="0" smtClean="0">
                <a:latin typeface="Arial" charset="0"/>
                <a:cs typeface="Arial" charset="0"/>
              </a:rPr>
              <a:t>У полісахаридах рослинного походження  переважно здійснюються </a:t>
            </a:r>
            <a:r>
              <a:rPr lang="uk-UA" sz="1600" b="1" kern="1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(1→4) і (1→6) </a:t>
            </a:r>
            <a:r>
              <a:rPr lang="uk-UA" sz="1600" kern="1200" dirty="0" smtClean="0">
                <a:latin typeface="Arial" charset="0"/>
                <a:cs typeface="Arial" charset="0"/>
              </a:rPr>
              <a:t>-глікозидні зв’язки, а в полісахаридах тваринного і бактеріального походження додатково є також </a:t>
            </a:r>
            <a:r>
              <a:rPr lang="uk-UA" sz="1600" b="1" kern="1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(1→3) і (1→2) </a:t>
            </a:r>
            <a:r>
              <a:rPr lang="uk-UA" sz="1600" kern="1200" dirty="0" smtClean="0">
                <a:latin typeface="Arial" charset="0"/>
                <a:cs typeface="Arial" charset="0"/>
              </a:rPr>
              <a:t>-глікозидні зв’язки.</a:t>
            </a:r>
          </a:p>
          <a:p>
            <a:pPr marL="0" lvl="0" indent="0" algn="just">
              <a:spcBef>
                <a:spcPct val="0"/>
              </a:spcBef>
              <a:buNone/>
              <a:tabLst>
                <a:tab pos="360363" algn="l"/>
              </a:tabLst>
            </a:pPr>
            <a:r>
              <a:rPr lang="ru-RU" sz="1600" kern="1200" dirty="0">
                <a:latin typeface="Arial" charset="0"/>
                <a:cs typeface="Arial" charset="0"/>
              </a:rPr>
              <a:t>	</a:t>
            </a:r>
            <a:r>
              <a:rPr lang="uk-UA" sz="1600" kern="1200" dirty="0" smtClean="0">
                <a:latin typeface="Arial" charset="0"/>
                <a:cs typeface="Arial" charset="0"/>
              </a:rPr>
              <a:t>Джерелом енергії, резервним вуглеводом в організмі є тваринний крохмаль -</a:t>
            </a:r>
            <a:r>
              <a:rPr lang="uk-UA" sz="1600" b="1" kern="1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глікоген</a:t>
            </a:r>
            <a:r>
              <a:rPr lang="uk-UA" sz="1600" kern="1200" dirty="0" smtClean="0">
                <a:latin typeface="Arial" charset="0"/>
                <a:cs typeface="Arial" charset="0"/>
              </a:rPr>
              <a:t>. За будовою він подібний  до </a:t>
            </a:r>
            <a:r>
              <a:rPr lang="uk-UA" sz="1600" kern="1200" dirty="0" err="1" smtClean="0">
                <a:latin typeface="Arial" charset="0"/>
                <a:cs typeface="Arial" charset="0"/>
              </a:rPr>
              <a:t>амілопектина</a:t>
            </a:r>
            <a:r>
              <a:rPr lang="uk-UA" sz="1600" kern="1200" dirty="0" smtClean="0">
                <a:latin typeface="Arial" charset="0"/>
                <a:cs typeface="Arial" charset="0"/>
              </a:rPr>
              <a:t>, але має більшу кількість розгалужень - в середньому через кожні 8-10 залишків Д-глюкози</a:t>
            </a:r>
            <a:r>
              <a:rPr lang="uk-UA" sz="1600" kern="12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  <a:p>
            <a:pPr marL="0" lvl="0" indent="0" algn="ctr">
              <a:spcBef>
                <a:spcPct val="0"/>
              </a:spcBef>
              <a:buNone/>
              <a:tabLst>
                <a:tab pos="360363" algn="l"/>
              </a:tabLst>
            </a:pPr>
            <a:r>
              <a:rPr lang="ru-RU" sz="2400" b="1" kern="1200" dirty="0" err="1" smtClean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ЦЕЛЮЛОЗА</a:t>
            </a:r>
            <a:endParaRPr lang="ru-RU" sz="2400" b="1" kern="1200" dirty="0">
              <a:solidFill>
                <a:srgbClr val="FF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uk-UA" sz="16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До числа досить поширених в рослинному світі полісахаридів відноситься целюлоза (клітковина) - структурний полісахарид, виконує роль опорного матеріалу рослин. Гідроліз целюлози при t в </a:t>
            </a:r>
            <a:r>
              <a:rPr lang="uk-UA" sz="1600" kern="12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прис</a:t>
            </a:r>
            <a:r>
              <a:rPr lang="uk-UA" sz="16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. сульфатної кислоти: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16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                                     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(С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6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Н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10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О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5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)</a:t>
            </a:r>
            <a:r>
              <a:rPr lang="en-US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n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en-US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→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(С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6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Н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10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О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5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)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х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600" kern="1200" dirty="0">
                <a:solidFill>
                  <a:srgbClr val="000000"/>
                </a:solidFill>
                <a:sym typeface="Symbol" pitchFamily="18" charset="2"/>
              </a:rPr>
              <a:t>→ 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С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12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Н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22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О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11  </a:t>
            </a:r>
            <a:r>
              <a:rPr lang="ru-RU" sz="1600" kern="1200" dirty="0">
                <a:solidFill>
                  <a:srgbClr val="000000"/>
                </a:solidFill>
                <a:sym typeface="Symbol" pitchFamily="18" charset="2"/>
              </a:rPr>
              <a:t>→ 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С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6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Н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12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О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6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                                                                </a:t>
            </a:r>
            <a:r>
              <a:rPr lang="ru-RU" sz="1600" kern="1200" baseline="-250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целюлоза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          </a:t>
            </a:r>
            <a:r>
              <a:rPr lang="ru-RU" sz="1600" kern="1200" baseline="-250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амілоїд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                      </a:t>
            </a:r>
            <a:r>
              <a:rPr lang="ru-RU" sz="1600" kern="1200" baseline="-250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целобіоза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      Д-глюкоза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                                                                                                   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х</a:t>
            </a:r>
            <a:r>
              <a:rPr lang="ru-RU" sz="1600" kern="1200" baseline="-25000" dirty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&lt;</a:t>
            </a:r>
            <a:r>
              <a:rPr lang="en-US" sz="1600" kern="1200" baseline="-25000" dirty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n</a:t>
            </a:r>
            <a:endParaRPr lang="ru-RU" sz="1600" kern="1200" dirty="0">
              <a:solidFill>
                <a:srgbClr val="00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solidFill>
                <a:srgbClr val="00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uk-UA" sz="16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Складається із залишків </a:t>
            </a:r>
            <a:r>
              <a:rPr lang="uk-UA" sz="1600" kern="1200" dirty="0" smtClean="0">
                <a:solidFill>
                  <a:srgbClr val="990000"/>
                </a:solidFill>
                <a:latin typeface="Arial" charset="0"/>
                <a:cs typeface="Arial" charset="0"/>
                <a:sym typeface="Symbol" pitchFamily="18" charset="2"/>
              </a:rPr>
              <a:t>-Д-</a:t>
            </a:r>
            <a:r>
              <a:rPr lang="uk-UA" sz="1600" kern="1200" dirty="0" err="1" smtClean="0">
                <a:solidFill>
                  <a:srgbClr val="990000"/>
                </a:solidFill>
                <a:latin typeface="Arial" charset="0"/>
                <a:cs typeface="Arial" charset="0"/>
                <a:sym typeface="Symbol" pitchFamily="18" charset="2"/>
              </a:rPr>
              <a:t>глюкопіраноз</a:t>
            </a:r>
            <a:r>
              <a:rPr lang="uk-UA" sz="16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, сполучених </a:t>
            </a:r>
            <a:r>
              <a:rPr lang="uk-UA" sz="1600" kern="1200" dirty="0" smtClean="0">
                <a:solidFill>
                  <a:srgbClr val="990000"/>
                </a:solidFill>
                <a:latin typeface="Arial" charset="0"/>
                <a:cs typeface="Arial" charset="0"/>
                <a:sym typeface="Symbol" pitchFamily="18" charset="2"/>
              </a:rPr>
              <a:t>-1-4-глікозидними</a:t>
            </a:r>
            <a:r>
              <a:rPr lang="uk-UA" sz="16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зв’язками і має лінійну будову</a:t>
            </a:r>
            <a:r>
              <a:rPr lang="ru-RU" sz="16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:</a:t>
            </a:r>
            <a:endParaRPr lang="ru-RU" sz="1600" kern="1200" dirty="0">
              <a:solidFill>
                <a:srgbClr val="000000"/>
              </a:solidFill>
              <a:latin typeface="Arial" charset="0"/>
              <a:cs typeface="Arial" charset="0"/>
              <a:sym typeface="Symbol" pitchFamily="18" charset="2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651193"/>
              </p:ext>
            </p:extLst>
          </p:nvPr>
        </p:nvGraphicFramePr>
        <p:xfrm>
          <a:off x="971600" y="4149080"/>
          <a:ext cx="7441905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3" name="ISIS/Draw Sketch" r:id="rId3" imgW="4867910" imgH="1696720" progId="ISISServer">
                  <p:embed/>
                </p:oleObj>
              </mc:Choice>
              <mc:Fallback>
                <p:oleObj name="ISIS/Draw Sketch" r:id="rId3" imgW="4867910" imgH="1696720" progId="ISISServer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149080"/>
                        <a:ext cx="7441905" cy="2520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768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9157" y="-9204"/>
            <a:ext cx="9163157" cy="68672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ВУГЛЕВОДИ</a:t>
            </a:r>
            <a:r>
              <a:rPr lang="ru-RU" sz="2800" dirty="0"/>
              <a:t>   </a:t>
            </a:r>
            <a:r>
              <a:rPr lang="ru-RU" sz="2800" dirty="0" err="1"/>
              <a:t>С</a:t>
            </a:r>
            <a:r>
              <a:rPr lang="ru-RU" sz="2800" baseline="-25000" dirty="0" err="1"/>
              <a:t>х</a:t>
            </a:r>
            <a:r>
              <a:rPr lang="ru-RU" sz="2800" dirty="0"/>
              <a:t>(Н</a:t>
            </a:r>
            <a:r>
              <a:rPr lang="ru-RU" sz="2800" baseline="-25000" dirty="0"/>
              <a:t>2</a:t>
            </a:r>
            <a:r>
              <a:rPr lang="ru-RU" sz="2800" dirty="0"/>
              <a:t>О)</a:t>
            </a:r>
            <a:r>
              <a:rPr lang="ru-RU" sz="2800" baseline="-25000" dirty="0"/>
              <a:t>у</a:t>
            </a:r>
          </a:p>
          <a:p>
            <a:pPr lvl="0">
              <a:spcBef>
                <a:spcPct val="0"/>
              </a:spcBef>
              <a:buFont typeface="Arial" charset="0"/>
              <a:buChar char="•"/>
            </a:pPr>
            <a:r>
              <a:rPr lang="ru-RU" sz="1800" kern="1200" cap="all" dirty="0" err="1">
                <a:solidFill>
                  <a:srgbClr val="000000"/>
                </a:solidFill>
                <a:latin typeface="Arial" charset="0"/>
                <a:cs typeface="Arial" charset="0"/>
              </a:rPr>
              <a:t>первинні</a:t>
            </a:r>
            <a:r>
              <a:rPr lang="ru-RU" sz="1800" kern="1200" cap="all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800" kern="1200" cap="all" dirty="0" err="1">
                <a:solidFill>
                  <a:srgbClr val="000000"/>
                </a:solidFill>
                <a:latin typeface="Arial" charset="0"/>
                <a:cs typeface="Arial" charset="0"/>
              </a:rPr>
              <a:t>продукти</a:t>
            </a:r>
            <a:r>
              <a:rPr lang="ru-RU" sz="1800" kern="1200" cap="all" dirty="0">
                <a:solidFill>
                  <a:srgbClr val="000000"/>
                </a:solidFill>
                <a:latin typeface="Arial" charset="0"/>
                <a:cs typeface="Arial" charset="0"/>
              </a:rPr>
              <a:t> фотосинтезу</a:t>
            </a:r>
          </a:p>
          <a:p>
            <a:pPr lvl="0">
              <a:spcBef>
                <a:spcPct val="0"/>
              </a:spcBef>
              <a:buFont typeface="Arial" charset="0"/>
              <a:buChar char="•"/>
            </a:pPr>
            <a:r>
              <a:rPr lang="ru-RU" sz="1800" kern="1200" cap="all" dirty="0" err="1">
                <a:solidFill>
                  <a:srgbClr val="000000"/>
                </a:solidFill>
                <a:latin typeface="Arial" charset="0"/>
                <a:cs typeface="Arial" charset="0"/>
              </a:rPr>
              <a:t>Міст</a:t>
            </a:r>
            <a:r>
              <a:rPr lang="ru-RU" sz="1800" kern="1200" cap="all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800" kern="1200" cap="all" dirty="0" err="1">
                <a:solidFill>
                  <a:srgbClr val="000000"/>
                </a:solidFill>
                <a:latin typeface="Arial" charset="0"/>
                <a:cs typeface="Arial" charset="0"/>
              </a:rPr>
              <a:t>між</a:t>
            </a:r>
            <a:r>
              <a:rPr lang="ru-RU" sz="1800" kern="1200" cap="all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800" kern="1200" cap="all" dirty="0" err="1">
                <a:solidFill>
                  <a:srgbClr val="000000"/>
                </a:solidFill>
                <a:latin typeface="Arial" charset="0"/>
                <a:cs typeface="Arial" charset="0"/>
              </a:rPr>
              <a:t>мінеральними</a:t>
            </a:r>
            <a:r>
              <a:rPr lang="ru-RU" sz="1800" kern="1200" cap="all" dirty="0">
                <a:solidFill>
                  <a:srgbClr val="000000"/>
                </a:solidFill>
                <a:latin typeface="Arial" charset="0"/>
                <a:cs typeface="Arial" charset="0"/>
              </a:rPr>
              <a:t> і </a:t>
            </a:r>
            <a:r>
              <a:rPr lang="ru-RU" sz="1800" kern="1200" cap="all" dirty="0" err="1">
                <a:solidFill>
                  <a:srgbClr val="000000"/>
                </a:solidFill>
                <a:latin typeface="Arial" charset="0"/>
                <a:cs typeface="Arial" charset="0"/>
              </a:rPr>
              <a:t>органічними</a:t>
            </a:r>
            <a:r>
              <a:rPr lang="ru-RU" sz="1800" kern="1200" cap="all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800" kern="1200" cap="all" dirty="0" err="1">
                <a:solidFill>
                  <a:srgbClr val="000000"/>
                </a:solidFill>
                <a:latin typeface="Arial" charset="0"/>
                <a:cs typeface="Arial" charset="0"/>
              </a:rPr>
              <a:t>сполуками</a:t>
            </a:r>
            <a:endParaRPr lang="ru-RU" sz="1800" kern="1200" cap="all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0">
              <a:spcBef>
                <a:spcPct val="0"/>
              </a:spcBef>
              <a:buFont typeface="Arial" charset="0"/>
              <a:buChar char="•"/>
            </a:pPr>
            <a:r>
              <a:rPr lang="ru-RU" sz="1800" kern="1200" cap="all" dirty="0">
                <a:solidFill>
                  <a:srgbClr val="000000"/>
                </a:solidFill>
                <a:latin typeface="Arial" charset="0"/>
                <a:cs typeface="Arial" charset="0"/>
              </a:rPr>
              <a:t> ЦУКРИ,  </a:t>
            </a:r>
            <a:r>
              <a:rPr lang="ru-RU" sz="1800" kern="1200" cap="all" dirty="0" err="1">
                <a:solidFill>
                  <a:srgbClr val="000000"/>
                </a:solidFill>
                <a:latin typeface="Arial" charset="0"/>
                <a:cs typeface="Arial" charset="0"/>
              </a:rPr>
              <a:t>карбогідрати</a:t>
            </a:r>
            <a:r>
              <a:rPr lang="ru-RU" sz="1800" kern="1200" cap="all" dirty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ru-RU" sz="1800" kern="1200" cap="all" dirty="0" err="1">
                <a:solidFill>
                  <a:srgbClr val="000000"/>
                </a:solidFill>
                <a:latin typeface="Arial" charset="0"/>
                <a:cs typeface="Arial" charset="0"/>
              </a:rPr>
              <a:t>гідрати</a:t>
            </a:r>
            <a:r>
              <a:rPr lang="ru-RU" sz="1800" kern="1200" cap="all" dirty="0">
                <a:solidFill>
                  <a:srgbClr val="000000"/>
                </a:solidFill>
                <a:latin typeface="Arial" charset="0"/>
                <a:cs typeface="Arial" charset="0"/>
              </a:rPr>
              <a:t> КАРБОНУ</a:t>
            </a:r>
            <a:endParaRPr lang="ru-RU" sz="1800" dirty="0"/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sz="2800" dirty="0"/>
              <a:t>	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sz="2400" dirty="0"/>
              <a:t>          Карл </a:t>
            </a:r>
            <a:r>
              <a:rPr lang="ru-RU" sz="2400" dirty="0" err="1"/>
              <a:t>Шмідт</a:t>
            </a:r>
            <a:r>
              <a:rPr lang="ru-RU" sz="2400" dirty="0"/>
              <a:t> </a:t>
            </a:r>
            <a:r>
              <a:rPr lang="ru-RU" sz="2400" dirty="0" err="1"/>
              <a:t>запропонував</a:t>
            </a:r>
            <a:r>
              <a:rPr lang="ru-RU" sz="2400" dirty="0"/>
              <a:t> </a:t>
            </a:r>
            <a:r>
              <a:rPr lang="ru-RU" sz="2400" dirty="0" err="1"/>
              <a:t>термін</a:t>
            </a:r>
            <a:r>
              <a:rPr lang="ru-RU" sz="2400" dirty="0"/>
              <a:t> «</a:t>
            </a:r>
            <a:r>
              <a:rPr lang="ru-RU" sz="2400" dirty="0" err="1"/>
              <a:t>вуглеводи</a:t>
            </a:r>
            <a:r>
              <a:rPr lang="ru-RU" sz="2400" dirty="0"/>
              <a:t>» 1844 р.		</a:t>
            </a:r>
          </a:p>
          <a:p>
            <a:pPr marL="0" lvl="0" indent="0" algn="ctr">
              <a:spcBef>
                <a:spcPct val="0"/>
              </a:spcBef>
              <a:buNone/>
            </a:pPr>
            <a:endParaRPr kumimoji="0" lang="ru-RU" sz="2000" b="1" i="0" u="none" strike="noStrike" kern="1200" cap="all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sz="2000" b="1" kern="1200" cap="all" dirty="0" err="1">
                <a:solidFill>
                  <a:srgbClr val="FF0000"/>
                </a:solidFill>
                <a:latin typeface="Arial" charset="0"/>
                <a:cs typeface="Arial" charset="0"/>
              </a:rPr>
              <a:t>Функції</a:t>
            </a:r>
            <a:r>
              <a:rPr lang="ru-RU" sz="2000" b="1" kern="1200" cap="all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kern="1200" cap="all" dirty="0" err="1">
                <a:solidFill>
                  <a:srgbClr val="FF0000"/>
                </a:solidFill>
                <a:latin typeface="Arial" charset="0"/>
                <a:cs typeface="Arial" charset="0"/>
              </a:rPr>
              <a:t>вуглеводів</a:t>
            </a:r>
            <a:r>
              <a:rPr lang="ru-RU" sz="2000" b="1" kern="1200" cap="all" dirty="0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Енергетична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 - </a:t>
            </a: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джерело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енергії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 в </a:t>
            </a: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метаболічних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процесах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 (</a:t>
            </a: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крохмаль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, </a:t>
            </a: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глікоген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);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Структурна - </a:t>
            </a: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компоненти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клітин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 (</a:t>
            </a: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целюлоза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, </a:t>
            </a: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мурамін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, </a:t>
            </a: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хітин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);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Складові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елементи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біологічно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важливих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речовин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 (</a:t>
            </a: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нуклеїнові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кислоти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, </a:t>
            </a: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коферменти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, </a:t>
            </a: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вітаміни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);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Лікарські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засоби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.</a:t>
            </a:r>
            <a:endParaRPr lang="ru-RU" sz="20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sz="2000" b="1" kern="1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Вуглеводи</a:t>
            </a:r>
            <a:r>
              <a:rPr lang="ru-RU" sz="2000" b="1" kern="1200" dirty="0">
                <a:solidFill>
                  <a:srgbClr val="FF0000"/>
                </a:solidFill>
                <a:latin typeface="Arial" charset="0"/>
                <a:cs typeface="Arial" charset="0"/>
              </a:rPr>
              <a:t> - </a:t>
            </a:r>
            <a:r>
              <a:rPr lang="ru-RU" sz="2000" b="1" kern="1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хімічне</a:t>
            </a:r>
            <a:r>
              <a:rPr lang="ru-RU" sz="2000" b="1" kern="1200" dirty="0">
                <a:solidFill>
                  <a:srgbClr val="FF0000"/>
                </a:solidFill>
                <a:latin typeface="Arial" charset="0"/>
                <a:cs typeface="Arial" charset="0"/>
              </a:rPr>
              <a:t> «депо» </a:t>
            </a:r>
            <a:r>
              <a:rPr lang="ru-RU" sz="2000" b="1" kern="1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енергії</a:t>
            </a:r>
            <a:r>
              <a:rPr lang="ru-RU" sz="2000" b="1" kern="1200" dirty="0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</a:p>
          <a:p>
            <a:pPr marL="0" lvl="0" indent="0" algn="ctr">
              <a:spcBef>
                <a:spcPct val="0"/>
              </a:spcBef>
              <a:buNone/>
            </a:pPr>
            <a:endParaRPr lang="ru-RU" sz="2000" b="1" kern="12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2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cs typeface="Arial" charset="0"/>
              </a:rPr>
              <a:t>Фотосинтез:      хСО</a:t>
            </a:r>
            <a:r>
              <a:rPr kumimoji="0" lang="ru-RU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cs typeface="Arial" charset="0"/>
              </a:rPr>
              <a:t>2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cs typeface="Arial" charset="0"/>
              </a:rPr>
              <a:t> + уН</a:t>
            </a:r>
            <a:r>
              <a:rPr kumimoji="0" lang="ru-RU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cs typeface="Arial" charset="0"/>
              </a:rPr>
              <a:t>2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cs typeface="Arial" charset="0"/>
              </a:rPr>
              <a:t>О </a:t>
            </a:r>
            <a:r>
              <a:rPr lang="ru-RU" sz="2000" b="1" kern="1200" dirty="0">
                <a:solidFill>
                  <a:srgbClr val="006600"/>
                </a:solidFill>
                <a:latin typeface="Arial" charset="0"/>
                <a:cs typeface="Arial" charset="0"/>
              </a:rPr>
              <a:t>+ + </a:t>
            </a:r>
            <a:r>
              <a:rPr lang="ru-RU" sz="2000" b="1" kern="1200" dirty="0" err="1">
                <a:solidFill>
                  <a:srgbClr val="006600"/>
                </a:solidFill>
                <a:latin typeface="Arial" charset="0"/>
                <a:cs typeface="Arial" charset="0"/>
              </a:rPr>
              <a:t>сонячна</a:t>
            </a:r>
            <a:r>
              <a:rPr lang="ru-RU" sz="2000" b="1" kern="1200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kern="1200" dirty="0" err="1">
                <a:solidFill>
                  <a:srgbClr val="006600"/>
                </a:solidFill>
                <a:latin typeface="Arial" charset="0"/>
                <a:cs typeface="Arial" charset="0"/>
              </a:rPr>
              <a:t>енергія</a:t>
            </a:r>
            <a:r>
              <a:rPr lang="ru-RU" sz="2000" b="1" kern="1200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rPr>
              <a:t>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rPr>
              <a:t>С</a:t>
            </a:r>
            <a:r>
              <a:rPr kumimoji="0" lang="ru-RU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rPr>
              <a:t>х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rPr>
              <a:t>(Н</a:t>
            </a:r>
            <a:r>
              <a:rPr kumimoji="0" lang="ru-RU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rPr>
              <a:t>2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rPr>
              <a:t>О)</a:t>
            </a:r>
            <a:r>
              <a:rPr kumimoji="0" lang="ru-RU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rPr>
              <a:t>у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rPr>
              <a:t>+ хО</a:t>
            </a:r>
            <a:r>
              <a:rPr kumimoji="0" lang="ru-RU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rPr>
              <a:t>2</a:t>
            </a:r>
          </a:p>
          <a:p>
            <a:pPr marL="0" lvl="0" indent="0" algn="just">
              <a:spcBef>
                <a:spcPct val="0"/>
              </a:spcBef>
              <a:buNone/>
            </a:pPr>
            <a:endParaRPr kumimoji="0" lang="ru-RU" sz="2000" b="1" i="0" u="none" strike="noStrike" kern="1200" cap="none" spc="0" normalizeH="0" baseline="-2500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20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 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rPr>
              <a:t>Метаболізм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rPr>
              <a:t>:     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rPr>
              <a:t>С</a:t>
            </a:r>
            <a:r>
              <a:rPr kumimoji="0" lang="ru-RU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rPr>
              <a:t>х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rPr>
              <a:t>(Н</a:t>
            </a:r>
            <a:r>
              <a:rPr kumimoji="0" lang="ru-RU" sz="2000" b="1" i="0" u="none" strike="noStrike" kern="1200" cap="none" spc="0" normalizeH="0" baseline="-2500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rPr>
              <a:t>2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rPr>
              <a:t>О)</a:t>
            </a:r>
            <a:r>
              <a:rPr kumimoji="0" lang="ru-RU" sz="2000" b="1" i="0" u="none" strike="noStrike" kern="1200" cap="none" spc="0" normalizeH="0" baseline="-2500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rPr>
              <a:t>у  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rPr>
              <a:t>+  хО</a:t>
            </a:r>
            <a:r>
              <a:rPr kumimoji="0" lang="ru-RU" sz="2000" b="1" i="0" u="none" strike="noStrike" kern="1200" cap="none" spc="0" normalizeH="0" baseline="-2500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rPr>
              <a:t>2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rPr>
              <a:t>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cs typeface="Arial" charset="0"/>
              </a:rPr>
              <a:t>хСО</a:t>
            </a:r>
            <a:r>
              <a:rPr kumimoji="0" lang="ru-RU" sz="2000" b="1" i="0" u="none" strike="noStrike" kern="1200" cap="none" spc="0" normalizeH="0" baseline="-2500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cs typeface="Arial" charset="0"/>
              </a:rPr>
              <a:t>2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cs typeface="Arial" charset="0"/>
              </a:rPr>
              <a:t> + уН</a:t>
            </a:r>
            <a:r>
              <a:rPr kumimoji="0" lang="ru-RU" sz="2000" b="1" i="0" u="none" strike="noStrike" kern="1200" cap="none" spc="0" normalizeH="0" baseline="-2500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cs typeface="Arial" charset="0"/>
              </a:rPr>
              <a:t>2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cs typeface="Arial" charset="0"/>
              </a:rPr>
              <a:t>О  +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cs typeface="Arial" charset="0"/>
              </a:rPr>
              <a:t>енергія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		</a:t>
            </a:r>
            <a:endParaRPr lang="ru-RU" sz="2400" baseline="-250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2" r="21078"/>
          <a:stretch/>
        </p:blipFill>
        <p:spPr bwMode="auto">
          <a:xfrm>
            <a:off x="107504" y="1484784"/>
            <a:ext cx="983712" cy="125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757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418"/>
            <a:ext cx="8229600" cy="648072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ДЕКСТРАНИ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4525963"/>
          </a:xfrm>
        </p:spPr>
        <p:txBody>
          <a:bodyPr/>
          <a:lstStyle/>
          <a:p>
            <a:pPr marL="0" lvl="0" indent="0" algn="just">
              <a:spcBef>
                <a:spcPct val="0"/>
              </a:spcBef>
              <a:buNone/>
            </a:pPr>
            <a:r>
              <a:rPr lang="ru-RU" sz="1600" b="1" kern="1200" dirty="0">
                <a:solidFill>
                  <a:srgbClr val="000099"/>
                </a:solidFill>
                <a:latin typeface="Arial" charset="0"/>
                <a:cs typeface="Arial" charset="0"/>
                <a:sym typeface="Symbol" pitchFamily="18" charset="2"/>
              </a:rPr>
              <a:t>	</a:t>
            </a:r>
            <a:r>
              <a:rPr lang="uk-UA" sz="1600" b="1" kern="1200" dirty="0" err="1" smtClean="0">
                <a:solidFill>
                  <a:srgbClr val="000099"/>
                </a:solidFill>
                <a:latin typeface="Arial" charset="0"/>
                <a:cs typeface="Arial" charset="0"/>
                <a:sym typeface="Symbol" pitchFamily="18" charset="2"/>
              </a:rPr>
              <a:t>Декстрани</a:t>
            </a:r>
            <a:r>
              <a:rPr lang="uk-UA" sz="16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– полісахариди </a:t>
            </a:r>
            <a:r>
              <a:rPr lang="uk-UA" sz="1600" kern="1200" dirty="0" smtClean="0">
                <a:solidFill>
                  <a:srgbClr val="006600"/>
                </a:solidFill>
                <a:latin typeface="Arial" charset="0"/>
                <a:cs typeface="Arial" charset="0"/>
                <a:sym typeface="Symbol" pitchFamily="18" charset="2"/>
              </a:rPr>
              <a:t>бактеріального </a:t>
            </a:r>
            <a:r>
              <a:rPr lang="uk-UA" sz="16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походження. 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uk-UA" sz="16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Складаються з -Д-</a:t>
            </a:r>
            <a:r>
              <a:rPr lang="uk-UA" sz="1600" kern="12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глюкопіранозних</a:t>
            </a:r>
            <a:r>
              <a:rPr lang="uk-UA" sz="16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залишків, дуже розгалужені. Основним типом зв`язку є 1,6-глікозидний зв'язок, в місцях розгалуження - 1-4 і 1-3-глікозидні зв’язки.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uk-UA" sz="16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Використовуються як замінники плазми крові (</a:t>
            </a:r>
            <a:r>
              <a:rPr lang="uk-UA" sz="1600" kern="12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поліглюкін</a:t>
            </a:r>
            <a:r>
              <a:rPr lang="uk-UA" sz="16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, </a:t>
            </a:r>
            <a:r>
              <a:rPr lang="uk-UA" sz="1600" kern="12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реополіглюкін</a:t>
            </a:r>
            <a:r>
              <a:rPr lang="ru-RU" sz="16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165011"/>
              </p:ext>
            </p:extLst>
          </p:nvPr>
        </p:nvGraphicFramePr>
        <p:xfrm>
          <a:off x="2687767" y="2150279"/>
          <a:ext cx="6469432" cy="3867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1" name="ISIS/Draw Sketch" r:id="rId3" imgW="6546850" imgH="3830320" progId="ISISServer">
                  <p:embed/>
                </p:oleObj>
              </mc:Choice>
              <mc:Fallback>
                <p:oleObj name="ISIS/Draw Sketch" r:id="rId3" imgW="6546850" imgH="3830320" progId="ISISServer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767" y="2150279"/>
                        <a:ext cx="6469432" cy="3867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7" y="1916832"/>
            <a:ext cx="2541836" cy="254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7" y="4458668"/>
            <a:ext cx="2541836" cy="218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143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238"/>
            <a:ext cx="8229600" cy="648072"/>
          </a:xfrm>
        </p:spPr>
        <p:txBody>
          <a:bodyPr/>
          <a:lstStyle/>
          <a:p>
            <a:r>
              <a:rPr lang="uk-UA" sz="3200" b="1" kern="1200" cap="all" dirty="0" err="1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ГетерополІсахаридИ</a:t>
            </a:r>
            <a:endParaRPr lang="uk-UA" sz="6600" cap="all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9"/>
            <a:ext cx="9036496" cy="4176464"/>
          </a:xfrm>
        </p:spPr>
        <p:txBody>
          <a:bodyPr/>
          <a:lstStyle/>
          <a:p>
            <a:pPr marL="0" lvl="0" indent="0" algn="just" defTabSz="360363">
              <a:spcBef>
                <a:spcPct val="0"/>
              </a:spcBef>
              <a:buNone/>
            </a:pPr>
            <a:r>
              <a:rPr lang="ru-RU" sz="1800" b="1" kern="1200" dirty="0">
                <a:solidFill>
                  <a:srgbClr val="990000"/>
                </a:solidFill>
                <a:latin typeface="Arial" charset="0"/>
                <a:cs typeface="Arial" charset="0"/>
                <a:sym typeface="Symbol" pitchFamily="18" charset="2"/>
              </a:rPr>
              <a:t>	</a:t>
            </a:r>
            <a:r>
              <a:rPr lang="uk-UA" sz="2000" b="1" kern="1200" dirty="0" err="1" smtClean="0">
                <a:solidFill>
                  <a:srgbClr val="990000"/>
                </a:solidFill>
                <a:latin typeface="Arial" charset="0"/>
                <a:cs typeface="Arial" charset="0"/>
                <a:sym typeface="Symbol" pitchFamily="18" charset="2"/>
              </a:rPr>
              <a:t>Гетерополісахариди</a:t>
            </a:r>
            <a:r>
              <a:rPr lang="uk-UA" sz="2000" b="1" kern="1200" dirty="0" smtClean="0">
                <a:solidFill>
                  <a:srgbClr val="99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uk-UA" sz="2000" kern="1200" dirty="0" smtClean="0">
                <a:latin typeface="Arial" charset="0"/>
                <a:cs typeface="Arial" charset="0"/>
                <a:sym typeface="Symbol" pitchFamily="18" charset="2"/>
              </a:rPr>
              <a:t>- високомолекулярні сполуки, що складаються із залишків різних моносахаридів. Найбільш важливими є полісахариди сполучної тканини (шкіра, хрящі, рогівка, стінки великих кровоносних судин, кістки) - </a:t>
            </a:r>
            <a:r>
              <a:rPr lang="uk-UA" sz="2000" kern="1200" dirty="0" err="1" smtClean="0">
                <a:latin typeface="Arial" charset="0"/>
                <a:cs typeface="Arial" charset="0"/>
                <a:sym typeface="Symbol" pitchFamily="18" charset="2"/>
              </a:rPr>
              <a:t>гіалуронова</a:t>
            </a:r>
            <a:r>
              <a:rPr lang="uk-UA" sz="2000" kern="1200" dirty="0" smtClean="0">
                <a:latin typeface="Arial" charset="0"/>
                <a:cs typeface="Arial" charset="0"/>
                <a:sym typeface="Symbol" pitchFamily="18" charset="2"/>
              </a:rPr>
              <a:t> кислота, </a:t>
            </a:r>
            <a:r>
              <a:rPr lang="uk-UA" sz="2000" kern="1200" dirty="0" err="1" smtClean="0">
                <a:latin typeface="Arial" charset="0"/>
                <a:cs typeface="Arial" charset="0"/>
                <a:sym typeface="Symbol" pitchFamily="18" charset="2"/>
              </a:rPr>
              <a:t>хондроїтинсульфати</a:t>
            </a:r>
            <a:r>
              <a:rPr lang="uk-UA" sz="2000" kern="1200" dirty="0" smtClean="0">
                <a:latin typeface="Arial" charset="0"/>
                <a:cs typeface="Arial" charset="0"/>
                <a:sym typeface="Symbol" pitchFamily="18" charset="2"/>
              </a:rPr>
              <a:t>, гепарин</a:t>
            </a:r>
            <a:r>
              <a:rPr lang="uk-UA" sz="1800" i="1" kern="1200" dirty="0" smtClean="0">
                <a:solidFill>
                  <a:srgbClr val="000099"/>
                </a:solidFill>
                <a:latin typeface="Arial" charset="0"/>
                <a:cs typeface="Arial" charset="0"/>
                <a:sym typeface="Symbol" pitchFamily="18" charset="2"/>
              </a:rPr>
              <a:t>	</a:t>
            </a:r>
          </a:p>
          <a:p>
            <a:pPr marL="0" lvl="0" indent="0" algn="just" defTabSz="360363">
              <a:spcBef>
                <a:spcPct val="0"/>
              </a:spcBef>
              <a:buNone/>
            </a:pPr>
            <a:r>
              <a:rPr lang="ru-RU" sz="1800" i="1" kern="1200" dirty="0">
                <a:solidFill>
                  <a:srgbClr val="000099"/>
                </a:solidFill>
                <a:latin typeface="Arial" charset="0"/>
                <a:cs typeface="Arial" charset="0"/>
                <a:sym typeface="Symbol" pitchFamily="18" charset="2"/>
              </a:rPr>
              <a:t>	</a:t>
            </a:r>
            <a:r>
              <a:rPr lang="uk-UA" sz="1800" b="1" i="1" kern="1200" dirty="0" err="1" smtClean="0">
                <a:solidFill>
                  <a:srgbClr val="000099"/>
                </a:solidFill>
                <a:latin typeface="Arial" charset="0"/>
                <a:cs typeface="Arial" charset="0"/>
                <a:sym typeface="Symbol" pitchFamily="18" charset="2"/>
              </a:rPr>
              <a:t>Гіалуронова</a:t>
            </a:r>
            <a:r>
              <a:rPr lang="uk-UA" sz="1800" b="1" i="1" kern="1200" dirty="0" smtClean="0">
                <a:solidFill>
                  <a:srgbClr val="000099"/>
                </a:solidFill>
                <a:latin typeface="Arial" charset="0"/>
                <a:cs typeface="Arial" charset="0"/>
                <a:sym typeface="Symbol" pitchFamily="18" charset="2"/>
              </a:rPr>
              <a:t> кислота</a:t>
            </a:r>
            <a:r>
              <a:rPr lang="uk-UA" sz="1800" b="1" i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uk-UA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побудована з</a:t>
            </a:r>
          </a:p>
          <a:p>
            <a:pPr marL="0" lvl="0" indent="0" algn="just" defTabSz="360363">
              <a:spcBef>
                <a:spcPct val="0"/>
              </a:spcBef>
              <a:buNone/>
            </a:pPr>
            <a:r>
              <a:rPr lang="uk-UA" sz="1800" kern="12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дисахаридних</a:t>
            </a:r>
            <a:r>
              <a:rPr lang="uk-UA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залишків, сполучених</a:t>
            </a:r>
          </a:p>
          <a:p>
            <a:pPr marL="0" lvl="0" indent="0" algn="just" defTabSz="360363">
              <a:spcBef>
                <a:spcPct val="0"/>
              </a:spcBef>
              <a:buNone/>
            </a:pPr>
            <a:r>
              <a:rPr lang="uk-UA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-1-4-глікозидними зв’язками. </a:t>
            </a:r>
            <a:r>
              <a:rPr lang="uk-UA" sz="1800" kern="12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Дисахаридний</a:t>
            </a:r>
            <a:endParaRPr lang="uk-UA" sz="1800" kern="1200" dirty="0" smtClean="0">
              <a:solidFill>
                <a:srgbClr val="00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algn="just" defTabSz="360363">
              <a:spcBef>
                <a:spcPct val="0"/>
              </a:spcBef>
              <a:buNone/>
            </a:pPr>
            <a:r>
              <a:rPr lang="uk-UA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фрагмент складається із залишків</a:t>
            </a:r>
          </a:p>
          <a:p>
            <a:pPr marL="0" lvl="0" indent="0" algn="just" defTabSz="360363">
              <a:spcBef>
                <a:spcPct val="0"/>
              </a:spcBef>
              <a:buNone/>
            </a:pPr>
            <a:r>
              <a:rPr lang="ru-RU" sz="1800" b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Д-</a:t>
            </a:r>
            <a:r>
              <a:rPr lang="ru-RU" sz="1800" b="1" kern="12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глюкуронової</a:t>
            </a:r>
            <a:r>
              <a:rPr lang="ru-RU" sz="1800" b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b="1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кислоти</a:t>
            </a:r>
            <a:r>
              <a:rPr lang="ru-RU" sz="1800" b="1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і</a:t>
            </a:r>
          </a:p>
          <a:p>
            <a:pPr marL="0" lvl="0" indent="0" algn="just" defTabSz="360363">
              <a:spcBef>
                <a:spcPct val="0"/>
              </a:spcBef>
              <a:buNone/>
            </a:pPr>
            <a:r>
              <a:rPr lang="en-US" sz="1800" b="1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N-</a:t>
            </a:r>
            <a:r>
              <a:rPr lang="ru-RU" sz="1800" b="1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ацетилглюкозаміну</a:t>
            </a:r>
            <a:r>
              <a:rPr lang="ru-RU" sz="1800" b="1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,</a:t>
            </a:r>
          </a:p>
          <a:p>
            <a:pPr marL="0" lvl="0" indent="0" algn="just" defTabSz="360363">
              <a:spcBef>
                <a:spcPct val="0"/>
              </a:spcBef>
              <a:buNone/>
            </a:pPr>
            <a:r>
              <a:rPr lang="uk-UA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пов'язаних -1-3-глікозидним зв'язком:</a:t>
            </a:r>
          </a:p>
          <a:p>
            <a:pPr marL="0" lvl="0" indent="0" algn="just" defTabSz="360363">
              <a:spcBef>
                <a:spcPct val="0"/>
              </a:spcBef>
              <a:buNone/>
            </a:pPr>
            <a:r>
              <a:rPr lang="uk-UA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(Склоподібне тіло ока, пуповина,</a:t>
            </a:r>
          </a:p>
          <a:p>
            <a:pPr marL="0" lvl="0" indent="0" algn="just" defTabSz="360363">
              <a:spcBef>
                <a:spcPct val="0"/>
              </a:spcBef>
              <a:buNone/>
            </a:pPr>
            <a:r>
              <a:rPr lang="uk-UA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хрящі, суглобова рідина)</a:t>
            </a:r>
            <a:r>
              <a:rPr lang="ru-RU" sz="1600" kern="1200" dirty="0">
                <a:solidFill>
                  <a:srgbClr val="000099"/>
                </a:solidFill>
                <a:latin typeface="Arial" charset="0"/>
                <a:cs typeface="Arial" charset="0"/>
                <a:sym typeface="Symbol" pitchFamily="18" charset="2"/>
              </a:rPr>
              <a:t>	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367808"/>
              </p:ext>
            </p:extLst>
          </p:nvPr>
        </p:nvGraphicFramePr>
        <p:xfrm>
          <a:off x="4611688" y="2574925"/>
          <a:ext cx="4529137" cy="244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4" name="ISIS/Draw Sketch" r:id="rId3" imgW="3809880" imgH="2057400" progId="ISISServer">
                  <p:embed/>
                </p:oleObj>
              </mc:Choice>
              <mc:Fallback>
                <p:oleObj name="ISIS/Draw Sketch" r:id="rId3" imgW="3809880" imgH="2057400" progId="ISISServer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688" y="2574925"/>
                        <a:ext cx="4529137" cy="244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" t="11310" b="12989"/>
          <a:stretch/>
        </p:blipFill>
        <p:spPr bwMode="auto">
          <a:xfrm>
            <a:off x="323528" y="5023159"/>
            <a:ext cx="3923928" cy="14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2" t="11603" r="8330" b="8849"/>
          <a:stretch/>
        </p:blipFill>
        <p:spPr bwMode="auto">
          <a:xfrm>
            <a:off x="6444208" y="5023159"/>
            <a:ext cx="1781505" cy="171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119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ХОНДРОЇТИН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8229600" cy="4525963"/>
          </a:xfrm>
        </p:spPr>
        <p:txBody>
          <a:bodyPr/>
          <a:lstStyle/>
          <a:p>
            <a:pPr marL="0" lvl="0" indent="0" algn="just">
              <a:spcBef>
                <a:spcPct val="0"/>
              </a:spcBef>
              <a:buNone/>
            </a:pPr>
            <a:r>
              <a:rPr lang="uk-UA" sz="1800" kern="1200" dirty="0" err="1" smtClean="0">
                <a:solidFill>
                  <a:srgbClr val="000099"/>
                </a:solidFill>
                <a:latin typeface="Arial" charset="0"/>
                <a:cs typeface="Arial" charset="0"/>
                <a:sym typeface="Symbol" pitchFamily="18" charset="2"/>
              </a:rPr>
              <a:t>Хондроїтин</a:t>
            </a:r>
            <a:r>
              <a:rPr lang="uk-UA" sz="1800" kern="1200" dirty="0" smtClean="0">
                <a:solidFill>
                  <a:srgbClr val="000099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uk-UA" sz="1800" kern="1200" dirty="0" smtClean="0">
                <a:latin typeface="Arial" charset="0"/>
                <a:cs typeface="Arial" charset="0"/>
                <a:sym typeface="Symbol" pitchFamily="18" charset="2"/>
              </a:rPr>
              <a:t>утворює сірчанокислі ефіри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uk-UA" sz="1800" kern="1200" dirty="0" smtClean="0">
                <a:latin typeface="Arial" charset="0"/>
                <a:cs typeface="Arial" charset="0"/>
                <a:sym typeface="Symbol" pitchFamily="18" charset="2"/>
              </a:rPr>
              <a:t>(</a:t>
            </a:r>
            <a:r>
              <a:rPr lang="uk-UA" sz="1800" kern="1200" dirty="0" err="1" smtClean="0">
                <a:latin typeface="Arial" charset="0"/>
                <a:cs typeface="Arial" charset="0"/>
                <a:sym typeface="Symbol" pitchFamily="18" charset="2"/>
              </a:rPr>
              <a:t>Хондроїтин</a:t>
            </a:r>
            <a:r>
              <a:rPr lang="uk-UA" sz="1800" kern="1200" dirty="0" smtClean="0">
                <a:latin typeface="Arial" charset="0"/>
                <a:cs typeface="Arial" charset="0"/>
                <a:sym typeface="Symbol" pitchFamily="18" charset="2"/>
              </a:rPr>
              <a:t>-4-сульфат і </a:t>
            </a:r>
            <a:r>
              <a:rPr lang="uk-UA" sz="1800" kern="1200" dirty="0" err="1" smtClean="0">
                <a:latin typeface="Arial" charset="0"/>
                <a:cs typeface="Arial" charset="0"/>
                <a:sym typeface="Symbol" pitchFamily="18" charset="2"/>
              </a:rPr>
              <a:t>хондроїтин</a:t>
            </a:r>
            <a:r>
              <a:rPr lang="uk-UA" sz="1800" kern="1200" dirty="0" smtClean="0">
                <a:latin typeface="Arial" charset="0"/>
                <a:cs typeface="Arial" charset="0"/>
                <a:sym typeface="Symbol" pitchFamily="18" charset="2"/>
              </a:rPr>
              <a:t>-6-сульфат),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uk-UA" sz="1800" kern="1200" dirty="0" smtClean="0">
                <a:latin typeface="Arial" charset="0"/>
                <a:cs typeface="Arial" charset="0"/>
                <a:sym typeface="Symbol" pitchFamily="18" charset="2"/>
              </a:rPr>
              <a:t> які є основними структурними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uk-UA" sz="1800" kern="1200" dirty="0" smtClean="0">
                <a:latin typeface="Arial" charset="0"/>
                <a:cs typeface="Arial" charset="0"/>
                <a:sym typeface="Symbol" pitchFamily="18" charset="2"/>
              </a:rPr>
              <a:t>компонентами хрящової і кісткової тканин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uk-UA" sz="1800" kern="1200" dirty="0" smtClean="0">
                <a:latin typeface="Arial" charset="0"/>
                <a:cs typeface="Arial" charset="0"/>
                <a:sym typeface="Symbol" pitchFamily="18" charset="2"/>
              </a:rPr>
              <a:t>За своєю структурою </a:t>
            </a:r>
            <a:r>
              <a:rPr lang="uk-UA" sz="1800" kern="1200" dirty="0" err="1" smtClean="0">
                <a:latin typeface="Arial" charset="0"/>
                <a:cs typeface="Arial" charset="0"/>
                <a:sym typeface="Symbol" pitchFamily="18" charset="2"/>
              </a:rPr>
              <a:t>хондроїтин</a:t>
            </a:r>
            <a:r>
              <a:rPr lang="uk-UA" sz="1800" kern="1200" dirty="0" smtClean="0">
                <a:latin typeface="Arial" charset="0"/>
                <a:cs typeface="Arial" charset="0"/>
                <a:sym typeface="Symbol" pitchFamily="18" charset="2"/>
              </a:rPr>
              <a:t> майже ідентичний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uk-UA" sz="1800" kern="1200" dirty="0" err="1" smtClean="0">
                <a:latin typeface="Arial" charset="0"/>
                <a:cs typeface="Arial" charset="0"/>
                <a:sym typeface="Symbol" pitchFamily="18" charset="2"/>
              </a:rPr>
              <a:t>гіалуроновій</a:t>
            </a:r>
            <a:r>
              <a:rPr lang="uk-UA" sz="1800" kern="1200" dirty="0" smtClean="0">
                <a:latin typeface="Arial" charset="0"/>
                <a:cs typeface="Arial" charset="0"/>
                <a:sym typeface="Symbol" pitchFamily="18" charset="2"/>
              </a:rPr>
              <a:t> кислоті. Єдина відмінність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uk-UA" sz="1800" kern="1200" dirty="0" smtClean="0">
                <a:latin typeface="Arial" charset="0"/>
                <a:cs typeface="Arial" charset="0"/>
                <a:sym typeface="Symbol" pitchFamily="18" charset="2"/>
              </a:rPr>
              <a:t>полягає в тому, що він містить залишки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en-US" sz="1800" b="1" kern="1200" dirty="0" smtClean="0">
                <a:latin typeface="Arial" charset="0"/>
                <a:cs typeface="Arial" charset="0"/>
                <a:sym typeface="Symbol" pitchFamily="18" charset="2"/>
              </a:rPr>
              <a:t>N-</a:t>
            </a:r>
            <a:r>
              <a:rPr lang="ru-RU" sz="1800" b="1" kern="1200" dirty="0">
                <a:latin typeface="Arial" charset="0"/>
                <a:cs typeface="Arial" charset="0"/>
                <a:sym typeface="Symbol" pitchFamily="18" charset="2"/>
              </a:rPr>
              <a:t>ацетил-Д-</a:t>
            </a:r>
            <a:r>
              <a:rPr lang="ru-RU" sz="1800" b="1" kern="1200" dirty="0" err="1">
                <a:latin typeface="Arial" charset="0"/>
                <a:cs typeface="Arial" charset="0"/>
                <a:sym typeface="Symbol" pitchFamily="18" charset="2"/>
              </a:rPr>
              <a:t>галактозаміну</a:t>
            </a:r>
            <a:r>
              <a:rPr lang="ru-RU" sz="1800" b="1" kern="1200" dirty="0">
                <a:latin typeface="Arial" charset="0"/>
                <a:cs typeface="Arial" charset="0"/>
                <a:sym typeface="Symbol" pitchFamily="18" charset="2"/>
              </a:rPr>
              <a:t>.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uk-UA" sz="1800" kern="1200" dirty="0" smtClean="0">
                <a:latin typeface="Arial" charset="0"/>
                <a:cs typeface="Arial" charset="0"/>
                <a:sym typeface="Symbol" pitchFamily="18" charset="2"/>
              </a:rPr>
              <a:t>Чимало структурних компонентів клітин представляють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uk-UA" sz="1800" kern="1200" dirty="0" smtClean="0">
                <a:latin typeface="Arial" charset="0"/>
                <a:cs typeface="Arial" charset="0"/>
                <a:sym typeface="Symbol" pitchFamily="18" charset="2"/>
              </a:rPr>
              <a:t>собою біополімери: </a:t>
            </a:r>
            <a:r>
              <a:rPr lang="uk-UA" sz="1800" kern="1200" dirty="0" err="1" smtClean="0">
                <a:latin typeface="Arial" charset="0"/>
                <a:cs typeface="Arial" charset="0"/>
                <a:sym typeface="Symbol" pitchFamily="18" charset="2"/>
              </a:rPr>
              <a:t>протеоглікани</a:t>
            </a:r>
            <a:r>
              <a:rPr lang="uk-UA" sz="1800" kern="1200" dirty="0" smtClean="0">
                <a:latin typeface="Arial" charset="0"/>
                <a:cs typeface="Arial" charset="0"/>
                <a:sym typeface="Symbol" pitchFamily="18" charset="2"/>
              </a:rPr>
              <a:t>, </a:t>
            </a:r>
            <a:r>
              <a:rPr lang="uk-UA" sz="1800" kern="1200" dirty="0" err="1" smtClean="0">
                <a:latin typeface="Arial" charset="0"/>
                <a:cs typeface="Arial" charset="0"/>
                <a:sym typeface="Symbol" pitchFamily="18" charset="2"/>
              </a:rPr>
              <a:t>гліколіпіди</a:t>
            </a:r>
            <a:r>
              <a:rPr lang="uk-UA" sz="1800" kern="1200" dirty="0" smtClean="0">
                <a:latin typeface="Arial" charset="0"/>
                <a:cs typeface="Arial" charset="0"/>
                <a:sym typeface="Symbol" pitchFamily="18" charset="2"/>
              </a:rPr>
              <a:t>,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uk-UA" sz="1800" kern="1200" dirty="0" err="1" smtClean="0">
                <a:latin typeface="Arial" charset="0"/>
                <a:cs typeface="Arial" charset="0"/>
                <a:sym typeface="Symbol" pitchFamily="18" charset="2"/>
              </a:rPr>
              <a:t>глікопротеїн</a:t>
            </a:r>
            <a:r>
              <a:rPr lang="ru-RU" sz="1800" kern="1200" dirty="0" smtClean="0">
                <a:latin typeface="Arial" charset="0"/>
                <a:cs typeface="Arial" charset="0"/>
                <a:sym typeface="Symbol" pitchFamily="18" charset="2"/>
              </a:rPr>
              <a:t>и</a:t>
            </a:r>
            <a:endParaRPr lang="ru-RU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764703"/>
            <a:ext cx="3580770" cy="197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24620"/>
            <a:ext cx="2399300" cy="189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892" y="3929186"/>
            <a:ext cx="3600400" cy="204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08255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165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706"/>
            <a:ext cx="8229600" cy="648072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ГЕПАРИН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3830" y="404665"/>
            <a:ext cx="6900086" cy="3672408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uk-UA" sz="1800" b="1" i="1" kern="1200" dirty="0" smtClean="0">
                <a:solidFill>
                  <a:srgbClr val="000099"/>
                </a:solidFill>
                <a:latin typeface="Arial" charset="0"/>
                <a:cs typeface="Arial" charset="0"/>
                <a:sym typeface="Symbol" pitchFamily="18" charset="2"/>
              </a:rPr>
              <a:t>Гепарин</a:t>
            </a:r>
            <a:r>
              <a:rPr lang="uk-UA" sz="1800" b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uk-UA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міститься в органах і тканинах тварин і людини - в печінці, легенях, серці і скелетних м'язах. Антикоагулянт.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uk-UA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Складається з повторюваних </a:t>
            </a:r>
            <a:r>
              <a:rPr lang="uk-UA" sz="1800" kern="12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дисахаридних</a:t>
            </a:r>
            <a:r>
              <a:rPr lang="uk-UA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одиниць, до складу яких входять: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- </a:t>
            </a:r>
            <a:r>
              <a:rPr lang="uk-UA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Д-</a:t>
            </a:r>
            <a:r>
              <a:rPr lang="uk-UA" sz="1800" kern="12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глюкозамін</a:t>
            </a:r>
            <a:r>
              <a:rPr lang="uk-UA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з </a:t>
            </a:r>
            <a:r>
              <a:rPr lang="uk-UA" sz="1800" kern="12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сульфатованою</a:t>
            </a:r>
            <a:r>
              <a:rPr lang="uk-UA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або ацетильованою аміногрупою</a:t>
            </a:r>
            <a:r>
              <a:rPr lang="ru-RU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;</a:t>
            </a:r>
            <a:endParaRPr lang="ru-RU" sz="1800" kern="1200" dirty="0">
              <a:solidFill>
                <a:srgbClr val="00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уронові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кислоти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: - Д-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глюкуронова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і </a:t>
            </a:r>
            <a:r>
              <a:rPr lang="en-US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L-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глюкуронова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.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uk-UA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У середині </a:t>
            </a:r>
            <a:r>
              <a:rPr lang="uk-UA" sz="1800" kern="12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дисахаридного</a:t>
            </a:r>
            <a:r>
              <a:rPr lang="uk-UA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фрагменту здійснюється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uk-UA" sz="1800" b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-1-4-глікозидний зв'язок, а між </a:t>
            </a:r>
            <a:r>
              <a:rPr lang="uk-UA" sz="1800" b="1" kern="12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дисахаридни</a:t>
            </a:r>
            <a:r>
              <a:rPr lang="ru-RU" sz="1800" b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ми </a:t>
            </a:r>
            <a:r>
              <a:rPr lang="ru-RU" sz="1800" b="1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фрагментами: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1800" b="1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-1-4-глікозидний </a:t>
            </a:r>
            <a:r>
              <a:rPr lang="ru-RU" sz="1800" b="1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зв'язок</a:t>
            </a:r>
            <a:r>
              <a:rPr lang="ru-RU" sz="1800" b="1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, </a:t>
            </a:r>
            <a:r>
              <a:rPr lang="ru-RU" sz="1800" b="1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якщо</a:t>
            </a:r>
            <a:r>
              <a:rPr lang="ru-RU" sz="1800" b="1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фрагмент </a:t>
            </a:r>
            <a:r>
              <a:rPr lang="ru-RU" sz="1800" b="1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закінчується</a:t>
            </a:r>
            <a:r>
              <a:rPr lang="ru-RU" sz="1800" b="1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en-US" sz="1800" b="1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L-</a:t>
            </a:r>
            <a:r>
              <a:rPr lang="ru-RU" sz="1800" b="1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ідуроновою</a:t>
            </a:r>
            <a:r>
              <a:rPr lang="ru-RU" sz="1800" b="1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, -1-4-зв'язок, коли фрагмент </a:t>
            </a:r>
            <a:r>
              <a:rPr lang="ru-RU" sz="1800" b="1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закінчується</a:t>
            </a:r>
            <a:r>
              <a:rPr lang="ru-RU" sz="1800" b="1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Д-</a:t>
            </a:r>
            <a:r>
              <a:rPr lang="ru-RU" sz="1800" b="1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глюкуроновою</a:t>
            </a:r>
            <a:r>
              <a:rPr lang="ru-RU" sz="1800" b="1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кислотою:</a:t>
            </a: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292481"/>
              </p:ext>
            </p:extLst>
          </p:nvPr>
        </p:nvGraphicFramePr>
        <p:xfrm>
          <a:off x="611560" y="4653136"/>
          <a:ext cx="7686997" cy="2083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8" name="ISIS/Draw Sketch" r:id="rId3" imgW="6403340" imgH="1739900" progId="ISISServer">
                  <p:embed/>
                </p:oleObj>
              </mc:Choice>
              <mc:Fallback>
                <p:oleObj name="ISIS/Draw Sketch" r:id="rId3" imgW="6403340" imgH="1739900" progId="ISISServer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653136"/>
                        <a:ext cx="7686997" cy="2083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38" y="812700"/>
            <a:ext cx="242095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0" b="32608"/>
          <a:stretch/>
        </p:blipFill>
        <p:spPr bwMode="auto">
          <a:xfrm>
            <a:off x="6723039" y="2708920"/>
            <a:ext cx="2420959" cy="107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300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905"/>
            <a:ext cx="8229600" cy="706090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ea typeface="+mn-ea"/>
              </a:rPr>
              <a:t>ВУГЛЕВОДИ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59221"/>
            <a:ext cx="9177401" cy="416592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З 1927 р. до </a:t>
            </a:r>
            <a:r>
              <a:rPr lang="ru-RU" sz="2400" dirty="0" err="1"/>
              <a:t>вуглеводів</a:t>
            </a:r>
            <a:r>
              <a:rPr lang="ru-RU" sz="2400" dirty="0"/>
              <a:t> </a:t>
            </a:r>
            <a:r>
              <a:rPr lang="ru-RU" sz="2400" dirty="0" err="1"/>
              <a:t>відносять</a:t>
            </a:r>
            <a:r>
              <a:rPr lang="ru-RU" sz="2400" dirty="0"/>
              <a:t> </a:t>
            </a:r>
            <a:r>
              <a:rPr lang="ru-RU" sz="2400" dirty="0" err="1"/>
              <a:t>природні</a:t>
            </a:r>
            <a:r>
              <a:rPr lang="ru-RU" sz="2400" dirty="0"/>
              <a:t> та </a:t>
            </a:r>
            <a:r>
              <a:rPr lang="ru-RU" sz="2400" dirty="0" err="1"/>
              <a:t>синтетичні</a:t>
            </a:r>
            <a:r>
              <a:rPr lang="ru-RU" sz="2400" dirty="0"/>
              <a:t> </a:t>
            </a:r>
            <a:r>
              <a:rPr lang="ru-RU" sz="2400" dirty="0" err="1"/>
              <a:t>полігідроксильні</a:t>
            </a:r>
            <a:r>
              <a:rPr lang="ru-RU" sz="2400" dirty="0"/>
              <a:t> </a:t>
            </a:r>
            <a:r>
              <a:rPr lang="ru-RU" sz="2400" dirty="0" err="1"/>
              <a:t>сполуки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містять</a:t>
            </a:r>
            <a:r>
              <a:rPr lang="ru-RU" sz="2400" dirty="0"/>
              <a:t> </a:t>
            </a:r>
            <a:r>
              <a:rPr lang="ru-RU" sz="2400" dirty="0" err="1"/>
              <a:t>альдегідну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кетонну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,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утворюють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при </a:t>
            </a:r>
            <a:r>
              <a:rPr lang="ru-RU" sz="2400" dirty="0" err="1"/>
              <a:t>гідролізі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КЛАСИФ</a:t>
            </a:r>
            <a:r>
              <a:rPr lang="uk-UA" sz="2400" dirty="0">
                <a:solidFill>
                  <a:srgbClr val="FF0000"/>
                </a:solidFill>
              </a:rPr>
              <a:t>І</a:t>
            </a:r>
            <a:r>
              <a:rPr lang="ru-RU" sz="2400" dirty="0">
                <a:solidFill>
                  <a:srgbClr val="FF0000"/>
                </a:solidFill>
              </a:rPr>
              <a:t>КАЦІЯ ЗА </a:t>
            </a:r>
            <a:r>
              <a:rPr lang="ru-RU" sz="2400" dirty="0" smtClean="0">
                <a:solidFill>
                  <a:srgbClr val="FF0000"/>
                </a:solidFill>
              </a:rPr>
              <a:t>ЗДАТНІСТЮ </a:t>
            </a:r>
            <a:r>
              <a:rPr lang="ru-RU" sz="2400" dirty="0">
                <a:solidFill>
                  <a:srgbClr val="FF0000"/>
                </a:solidFill>
              </a:rPr>
              <a:t>ДО ГІДРОЛІЗУ: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2400" i="1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прості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–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cs typeface="Arial" charset="0"/>
              </a:rPr>
              <a:t>моносахариди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(не </a:t>
            </a:r>
            <a:r>
              <a:rPr lang="ru-RU" sz="2400" kern="12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гідролізуються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);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2400" i="1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складні</a:t>
            </a:r>
            <a:r>
              <a:rPr lang="ru-RU" sz="2400" i="1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–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cs typeface="Arial" charset="0"/>
              </a:rPr>
              <a:t>полісахариди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(</a:t>
            </a:r>
            <a:r>
              <a:rPr lang="ru-RU" sz="24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продукти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24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поліконденсації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24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моносахаридів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):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дисахариди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(</a:t>
            </a:r>
            <a:r>
              <a:rPr lang="ru-RU" sz="2400" kern="1200" dirty="0" err="1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олігосахариди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) </a:t>
            </a:r>
            <a:r>
              <a:rPr lang="ru-RU" sz="2400" kern="1200" dirty="0" err="1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гідролізуються</a:t>
            </a:r>
            <a:r>
              <a:rPr lang="ru-RU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до 2-10 мол.;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 </a:t>
            </a:r>
            <a:r>
              <a:rPr lang="ru-RU" sz="2400" b="1" kern="1200" dirty="0" err="1">
                <a:solidFill>
                  <a:srgbClr val="006600"/>
                </a:solidFill>
                <a:latin typeface="Arial" charset="0"/>
                <a:cs typeface="Arial" charset="0"/>
                <a:sym typeface="Symbol" pitchFamily="18" charset="2"/>
              </a:rPr>
              <a:t>власне</a:t>
            </a:r>
            <a:r>
              <a:rPr lang="ru-RU" sz="2400" b="1" kern="1200" dirty="0">
                <a:solidFill>
                  <a:srgbClr val="0066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2400" b="1" kern="1200" dirty="0" err="1">
                <a:solidFill>
                  <a:srgbClr val="006600"/>
                </a:solidFill>
                <a:latin typeface="Arial" charset="0"/>
                <a:cs typeface="Arial" charset="0"/>
                <a:sym typeface="Symbol" pitchFamily="18" charset="2"/>
              </a:rPr>
              <a:t>полісахариди</a:t>
            </a:r>
            <a:r>
              <a:rPr lang="ru-RU" sz="2400" b="1" kern="1200" dirty="0">
                <a:solidFill>
                  <a:srgbClr val="0066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гідролізуються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 до 10 мол. </a:t>
            </a:r>
            <a:r>
              <a:rPr lang="ru-RU" sz="2400" kern="1200" dirty="0">
                <a:latin typeface="Arial" charset="0"/>
                <a:cs typeface="Arial" charset="0"/>
                <a:sym typeface="Symbol" pitchFamily="18" charset="2"/>
              </a:rPr>
              <a:t>і </a:t>
            </a:r>
            <a:r>
              <a:rPr lang="ru-RU" sz="2400" kern="1200" dirty="0" err="1" smtClean="0">
                <a:latin typeface="Arial" charset="0"/>
                <a:cs typeface="Arial" charset="0"/>
                <a:sym typeface="Symbol" pitchFamily="18" charset="2"/>
              </a:rPr>
              <a:t>більше</a:t>
            </a:r>
            <a:r>
              <a:rPr lang="ru-RU" sz="2400" kern="1200" dirty="0" smtClean="0">
                <a:latin typeface="Arial" charset="0"/>
                <a:cs typeface="Arial" charset="0"/>
                <a:sym typeface="Symbol" pitchFamily="18" charset="2"/>
              </a:rPr>
              <a:t>:</a:t>
            </a:r>
            <a:r>
              <a:rPr lang="ru-RU" sz="2400" kern="1200" dirty="0" smtClean="0">
                <a:latin typeface="Arial" charset="0"/>
                <a:ea typeface="+mn-ea"/>
                <a:cs typeface="Arial" charset="0"/>
                <a:sym typeface="Symbol" pitchFamily="18" charset="2"/>
              </a:rPr>
              <a:t> </a:t>
            </a:r>
            <a:r>
              <a:rPr lang="ru-RU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 </a:t>
            </a:r>
            <a:r>
              <a:rPr lang="ru-RU" sz="2400" kern="1200" dirty="0" err="1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гомополісахариди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 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                                     </a:t>
            </a:r>
            <a:r>
              <a:rPr lang="ru-RU" sz="2400" kern="1200" dirty="0" err="1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гетерополісахариди</a:t>
            </a:r>
            <a:endParaRPr lang="ru-RU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  <a:sym typeface="Symbol" pitchFamily="18" charset="2"/>
            </a:endParaRP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701" y="4725144"/>
            <a:ext cx="4355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Гомоглікани</a:t>
            </a:r>
            <a:r>
              <a:rPr lang="ru-RU" b="1" dirty="0"/>
              <a:t> </a:t>
            </a:r>
          </a:p>
          <a:p>
            <a:pPr algn="l"/>
            <a:r>
              <a:rPr lang="ru-RU" dirty="0" err="1"/>
              <a:t>побудовані</a:t>
            </a:r>
            <a:r>
              <a:rPr lang="ru-RU" dirty="0"/>
              <a:t> з </a:t>
            </a:r>
            <a:r>
              <a:rPr lang="ru-RU" dirty="0" err="1" smtClean="0"/>
              <a:t>однакових</a:t>
            </a:r>
            <a:r>
              <a:rPr lang="ru-RU" dirty="0"/>
              <a:t>  </a:t>
            </a:r>
          </a:p>
          <a:p>
            <a:pPr algn="l"/>
            <a:r>
              <a:rPr lang="ru-RU" dirty="0" err="1"/>
              <a:t>моносахаридних</a:t>
            </a:r>
            <a:r>
              <a:rPr lang="ru-RU" dirty="0"/>
              <a:t> (</a:t>
            </a:r>
            <a:r>
              <a:rPr lang="ru-RU" dirty="0" err="1"/>
              <a:t>мономерних</a:t>
            </a:r>
            <a:r>
              <a:rPr lang="ru-RU" dirty="0"/>
              <a:t>) ланок:</a:t>
            </a:r>
          </a:p>
          <a:p>
            <a:pPr algn="l"/>
            <a:r>
              <a:rPr lang="ru-RU" dirty="0" err="1"/>
              <a:t>із</a:t>
            </a:r>
            <a:r>
              <a:rPr lang="ru-RU" dirty="0"/>
              <a:t> пентоз </a:t>
            </a:r>
            <a:r>
              <a:rPr lang="ru-RU" dirty="0">
                <a:latin typeface="Arial"/>
                <a:cs typeface="Arial"/>
              </a:rPr>
              <a:t>→ </a:t>
            </a:r>
            <a:r>
              <a:rPr lang="ru-RU" dirty="0" err="1">
                <a:latin typeface="Arial"/>
                <a:cs typeface="Arial"/>
              </a:rPr>
              <a:t>пентозани</a:t>
            </a:r>
            <a:r>
              <a:rPr lang="ru-RU" dirty="0">
                <a:latin typeface="Arial"/>
                <a:cs typeface="Arial"/>
              </a:rPr>
              <a:t> (С</a:t>
            </a:r>
            <a:r>
              <a:rPr lang="ru-RU" baseline="-25000" dirty="0">
                <a:latin typeface="Arial"/>
                <a:cs typeface="Arial"/>
              </a:rPr>
              <a:t>5</a:t>
            </a:r>
            <a:r>
              <a:rPr lang="ru-RU" dirty="0">
                <a:latin typeface="Arial"/>
                <a:cs typeface="Arial"/>
              </a:rPr>
              <a:t>Н</a:t>
            </a:r>
            <a:r>
              <a:rPr lang="ru-RU" baseline="-25000" dirty="0">
                <a:latin typeface="Arial"/>
                <a:cs typeface="Arial"/>
              </a:rPr>
              <a:t>8</a:t>
            </a:r>
            <a:r>
              <a:rPr lang="ru-RU" dirty="0">
                <a:latin typeface="Arial"/>
                <a:cs typeface="Arial"/>
              </a:rPr>
              <a:t>О</a:t>
            </a:r>
            <a:r>
              <a:rPr lang="ru-RU" baseline="-25000" dirty="0">
                <a:latin typeface="Arial"/>
                <a:cs typeface="Arial"/>
              </a:rPr>
              <a:t>4</a:t>
            </a:r>
            <a:r>
              <a:rPr lang="ru-RU" dirty="0">
                <a:latin typeface="Arial"/>
                <a:cs typeface="Arial"/>
              </a:rPr>
              <a:t>)</a:t>
            </a:r>
            <a:r>
              <a:rPr lang="en-US" baseline="-25000" dirty="0">
                <a:latin typeface="Arial"/>
                <a:cs typeface="Arial"/>
              </a:rPr>
              <a:t>n</a:t>
            </a:r>
            <a:r>
              <a:rPr lang="ru-RU" dirty="0">
                <a:latin typeface="Arial"/>
                <a:cs typeface="Arial"/>
              </a:rPr>
              <a:t>, </a:t>
            </a:r>
          </a:p>
          <a:p>
            <a:pPr algn="l"/>
            <a:r>
              <a:rPr lang="ru-RU" dirty="0" err="1">
                <a:latin typeface="Arial"/>
                <a:cs typeface="Arial"/>
              </a:rPr>
              <a:t>із</a:t>
            </a:r>
            <a:r>
              <a:rPr lang="ru-RU" dirty="0">
                <a:latin typeface="Arial"/>
                <a:cs typeface="Arial"/>
              </a:rPr>
              <a:t> гексоз → </a:t>
            </a:r>
            <a:r>
              <a:rPr lang="ru-RU" dirty="0" err="1">
                <a:latin typeface="Arial"/>
                <a:cs typeface="Arial"/>
              </a:rPr>
              <a:t>гексозани</a:t>
            </a:r>
            <a:r>
              <a:rPr lang="ru-RU" dirty="0">
                <a:latin typeface="Arial"/>
                <a:cs typeface="Arial"/>
              </a:rPr>
              <a:t> (С</a:t>
            </a:r>
            <a:r>
              <a:rPr lang="ru-RU" baseline="-25000" dirty="0">
                <a:latin typeface="Arial"/>
                <a:cs typeface="Arial"/>
              </a:rPr>
              <a:t>6</a:t>
            </a:r>
            <a:r>
              <a:rPr lang="ru-RU" dirty="0">
                <a:latin typeface="Arial"/>
                <a:cs typeface="Arial"/>
              </a:rPr>
              <a:t>Н</a:t>
            </a:r>
            <a:r>
              <a:rPr lang="ru-RU" baseline="-25000" dirty="0">
                <a:latin typeface="Arial"/>
                <a:cs typeface="Arial"/>
              </a:rPr>
              <a:t>10</a:t>
            </a:r>
            <a:r>
              <a:rPr lang="ru-RU" dirty="0">
                <a:latin typeface="Arial"/>
                <a:cs typeface="Arial"/>
              </a:rPr>
              <a:t>О</a:t>
            </a:r>
            <a:r>
              <a:rPr lang="ru-RU" baseline="-25000" dirty="0">
                <a:latin typeface="Arial"/>
                <a:cs typeface="Arial"/>
              </a:rPr>
              <a:t>5</a:t>
            </a:r>
            <a:r>
              <a:rPr lang="ru-RU" dirty="0">
                <a:latin typeface="Arial"/>
                <a:cs typeface="Arial"/>
              </a:rPr>
              <a:t>)</a:t>
            </a:r>
            <a:r>
              <a:rPr lang="en-US" baseline="-25000" dirty="0">
                <a:latin typeface="Arial"/>
                <a:cs typeface="Arial"/>
              </a:rPr>
              <a:t>n </a:t>
            </a:r>
            <a:endParaRPr lang="ru-RU" baseline="-25000" dirty="0">
              <a:latin typeface="Arial"/>
              <a:cs typeface="Arial"/>
            </a:endParaRPr>
          </a:p>
          <a:p>
            <a:pPr algn="l"/>
            <a:r>
              <a:rPr lang="en-US" dirty="0">
                <a:latin typeface="Arial"/>
                <a:cs typeface="Arial"/>
              </a:rPr>
              <a:t>(</a:t>
            </a:r>
            <a:r>
              <a:rPr lang="ru-RU" dirty="0" err="1">
                <a:latin typeface="Arial"/>
                <a:cs typeface="Arial"/>
              </a:rPr>
              <a:t>крохмаль</a:t>
            </a:r>
            <a:r>
              <a:rPr lang="ru-RU" dirty="0">
                <a:latin typeface="Arial"/>
                <a:cs typeface="Arial"/>
              </a:rPr>
              <a:t>, </a:t>
            </a:r>
            <a:r>
              <a:rPr lang="ru-RU" dirty="0" err="1">
                <a:latin typeface="Arial"/>
                <a:cs typeface="Arial"/>
              </a:rPr>
              <a:t>целюлоза</a:t>
            </a:r>
            <a:r>
              <a:rPr lang="ru-RU" dirty="0">
                <a:latin typeface="Arial"/>
                <a:cs typeface="Arial"/>
              </a:rPr>
              <a:t>, </a:t>
            </a:r>
            <a:r>
              <a:rPr lang="ru-RU" dirty="0" err="1">
                <a:latin typeface="Arial"/>
                <a:cs typeface="Arial"/>
              </a:rPr>
              <a:t>глікоген</a:t>
            </a:r>
            <a:r>
              <a:rPr lang="ru-RU" dirty="0">
                <a:latin typeface="Arial"/>
                <a:cs typeface="Arial"/>
              </a:rPr>
              <a:t> та </a:t>
            </a:r>
            <a:r>
              <a:rPr lang="ru-RU" dirty="0" err="1">
                <a:latin typeface="Arial"/>
                <a:cs typeface="Arial"/>
              </a:rPr>
              <a:t>ін</a:t>
            </a:r>
            <a:r>
              <a:rPr lang="ru-RU" dirty="0">
                <a:latin typeface="Arial"/>
                <a:cs typeface="Arial"/>
              </a:rPr>
              <a:t>.)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67480" y="4725144"/>
            <a:ext cx="4355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Гетероглікани</a:t>
            </a:r>
            <a:r>
              <a:rPr lang="ru-RU" b="1" dirty="0"/>
              <a:t> </a:t>
            </a:r>
          </a:p>
          <a:p>
            <a:pPr algn="l"/>
            <a:r>
              <a:rPr lang="ru-RU" dirty="0" err="1"/>
              <a:t>побудовані</a:t>
            </a:r>
            <a:r>
              <a:rPr lang="ru-RU" dirty="0"/>
              <a:t> з </a:t>
            </a:r>
            <a:r>
              <a:rPr lang="ru-RU" dirty="0" err="1"/>
              <a:t>різних</a:t>
            </a:r>
            <a:r>
              <a:rPr lang="ru-RU" dirty="0"/>
              <a:t>  </a:t>
            </a:r>
            <a:r>
              <a:rPr lang="ru-RU" dirty="0" err="1"/>
              <a:t>моносахаридних</a:t>
            </a:r>
            <a:r>
              <a:rPr lang="ru-RU" dirty="0"/>
              <a:t> (</a:t>
            </a:r>
            <a:r>
              <a:rPr lang="ru-RU" dirty="0" err="1"/>
              <a:t>мономерних</a:t>
            </a:r>
            <a:r>
              <a:rPr lang="ru-RU" dirty="0"/>
              <a:t>) ланок: </a:t>
            </a:r>
            <a:r>
              <a:rPr lang="ru-RU" dirty="0" err="1"/>
              <a:t>гіалуронова</a:t>
            </a:r>
            <a:r>
              <a:rPr lang="ru-RU" dirty="0"/>
              <a:t> кислота, гепарин, </a:t>
            </a:r>
            <a:r>
              <a:rPr lang="ru-RU" dirty="0" err="1" smtClean="0"/>
              <a:t>хондроїтину</a:t>
            </a:r>
            <a:r>
              <a:rPr lang="ru-RU" dirty="0" smtClean="0"/>
              <a:t> сульфат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322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09"/>
            <a:ext cx="9252520" cy="1143000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ПРОСТІ ВУГЛЕВОДИ, </a:t>
            </a:r>
            <a:r>
              <a:rPr lang="ru-RU" sz="2800" b="1" cap="all" dirty="0" err="1">
                <a:solidFill>
                  <a:srgbClr val="FF0000"/>
                </a:solidFill>
              </a:rPr>
              <a:t>моносахариди</a:t>
            </a:r>
            <a:r>
              <a:rPr lang="ru-RU" sz="2800" b="1" cap="all" dirty="0">
                <a:solidFill>
                  <a:srgbClr val="FF0000"/>
                </a:solidFill>
              </a:rPr>
              <a:t>, </a:t>
            </a:r>
            <a:r>
              <a:rPr lang="ru-RU" sz="2800" b="1" cap="all" dirty="0" err="1" smtClean="0">
                <a:solidFill>
                  <a:srgbClr val="FF0000"/>
                </a:solidFill>
              </a:rPr>
              <a:t>манози</a:t>
            </a:r>
            <a:endParaRPr lang="ru-RU" sz="2800" b="1" cap="all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97666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/>
              <a:t>	З </a:t>
            </a:r>
            <a:r>
              <a:rPr lang="ru-RU" sz="2800" dirty="0" err="1"/>
              <a:t>хімічної</a:t>
            </a:r>
            <a:r>
              <a:rPr lang="ru-RU" sz="2800" dirty="0"/>
              <a:t> точки </a:t>
            </a:r>
            <a:r>
              <a:rPr lang="ru-RU" sz="2800" dirty="0" err="1"/>
              <a:t>зору</a:t>
            </a:r>
            <a:r>
              <a:rPr lang="ru-RU" sz="2800" dirty="0"/>
              <a:t> -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багатоатомні</a:t>
            </a:r>
            <a:r>
              <a:rPr lang="ru-RU" sz="2800" dirty="0"/>
              <a:t> </a:t>
            </a:r>
            <a:r>
              <a:rPr lang="ru-RU" sz="2800" dirty="0" err="1"/>
              <a:t>альдегідо</a:t>
            </a:r>
            <a:r>
              <a:rPr lang="ru-RU" sz="2800" dirty="0"/>
              <a:t>-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кетоноспирти</a:t>
            </a:r>
            <a:r>
              <a:rPr lang="ru-RU" sz="2800" dirty="0"/>
              <a:t>, </a:t>
            </a:r>
            <a:r>
              <a:rPr lang="ru-RU" sz="2800" dirty="0" err="1"/>
              <a:t>гетерофункціональні</a:t>
            </a:r>
            <a:r>
              <a:rPr lang="ru-RU" sz="2800" dirty="0"/>
              <a:t> </a:t>
            </a:r>
            <a:r>
              <a:rPr lang="ru-RU" sz="2800" dirty="0" err="1"/>
              <a:t>сполуки</a:t>
            </a:r>
            <a:r>
              <a:rPr lang="ru-RU" sz="2800" dirty="0"/>
              <a:t>, </a:t>
            </a:r>
            <a:r>
              <a:rPr lang="ru-RU" sz="2800" dirty="0" smtClean="0"/>
              <a:t>тому,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одночасно</a:t>
            </a:r>
            <a:r>
              <a:rPr lang="ru-RU" sz="2800" dirty="0"/>
              <a:t> </a:t>
            </a:r>
            <a:r>
              <a:rPr lang="ru-RU" sz="2800" dirty="0" err="1"/>
              <a:t>містять</a:t>
            </a:r>
            <a:r>
              <a:rPr lang="ru-RU" sz="2800" dirty="0"/>
              <a:t> </a:t>
            </a:r>
            <a:r>
              <a:rPr lang="ru-RU" sz="2800" dirty="0" err="1"/>
              <a:t>альдегідну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кетонну</a:t>
            </a:r>
            <a:r>
              <a:rPr lang="ru-RU" sz="2800" dirty="0"/>
              <a:t> </a:t>
            </a:r>
            <a:r>
              <a:rPr lang="ru-RU" sz="2800" dirty="0" err="1"/>
              <a:t>групу</a:t>
            </a:r>
            <a:r>
              <a:rPr lang="ru-RU" sz="2800" dirty="0"/>
              <a:t> і </a:t>
            </a:r>
            <a:r>
              <a:rPr lang="ru-RU" sz="2800" dirty="0" err="1"/>
              <a:t>кілька</a:t>
            </a:r>
            <a:r>
              <a:rPr lang="ru-RU" sz="2800" dirty="0"/>
              <a:t> </a:t>
            </a:r>
            <a:r>
              <a:rPr lang="ru-RU" sz="2800" dirty="0" err="1"/>
              <a:t>гідроксильних</a:t>
            </a:r>
            <a:r>
              <a:rPr lang="ru-RU" sz="2800" dirty="0"/>
              <a:t> </a:t>
            </a:r>
            <a:r>
              <a:rPr lang="ru-RU" sz="2800" dirty="0" err="1"/>
              <a:t>груп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r>
              <a:rPr lang="ru-RU" sz="2800" cap="all" dirty="0" err="1">
                <a:solidFill>
                  <a:srgbClr val="FF0000"/>
                </a:solidFill>
              </a:rPr>
              <a:t>Класифікація</a:t>
            </a:r>
            <a:r>
              <a:rPr lang="ru-RU" sz="2800" cap="all" dirty="0">
                <a:solidFill>
                  <a:srgbClr val="FF0000"/>
                </a:solidFill>
              </a:rPr>
              <a:t>: </a:t>
            </a:r>
            <a:r>
              <a:rPr lang="ru-RU" sz="2800" dirty="0" err="1"/>
              <a:t>альдози</a:t>
            </a:r>
            <a:r>
              <a:rPr lang="ru-RU" sz="2800" dirty="0"/>
              <a:t> і </a:t>
            </a:r>
            <a:r>
              <a:rPr lang="ru-RU" sz="2800" dirty="0" err="1"/>
              <a:t>кетози</a:t>
            </a:r>
            <a:r>
              <a:rPr lang="ru-RU" sz="2800" dirty="0"/>
              <a:t>.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FF0000"/>
                </a:solidFill>
              </a:rPr>
              <a:t>КЛАСИФІКАЦІЯ В ЗАЛЕЖНОСТІ ВІД КІЛЬКОСТІ АТОМІВ КАРБОНУ</a:t>
            </a:r>
          </a:p>
          <a:p>
            <a:pPr marL="0" indent="0">
              <a:buNone/>
            </a:pPr>
            <a:r>
              <a:rPr lang="ru-RU" sz="2800" dirty="0" err="1"/>
              <a:t>Триози</a:t>
            </a:r>
            <a:r>
              <a:rPr lang="ru-RU" sz="2800" dirty="0"/>
              <a:t> С</a:t>
            </a:r>
            <a:r>
              <a:rPr lang="ru-RU" sz="2800" baseline="-25000" dirty="0"/>
              <a:t>3</a:t>
            </a:r>
            <a:r>
              <a:rPr lang="ru-RU" sz="2800" dirty="0"/>
              <a:t>,тетрози </a:t>
            </a:r>
            <a:r>
              <a:rPr lang="ru-RU" sz="2800" dirty="0">
                <a:solidFill>
                  <a:srgbClr val="000000"/>
                </a:solidFill>
              </a:rPr>
              <a:t>С</a:t>
            </a:r>
            <a:r>
              <a:rPr lang="ru-RU" sz="2800" baseline="-25000" dirty="0">
                <a:solidFill>
                  <a:srgbClr val="000000"/>
                </a:solidFill>
              </a:rPr>
              <a:t>4</a:t>
            </a:r>
            <a:r>
              <a:rPr lang="ru-RU" sz="2800" dirty="0">
                <a:solidFill>
                  <a:srgbClr val="000000"/>
                </a:solidFill>
              </a:rPr>
              <a:t>, </a:t>
            </a:r>
            <a:r>
              <a:rPr lang="ru-RU" sz="2800" u="sng" dirty="0" err="1">
                <a:solidFill>
                  <a:srgbClr val="000000"/>
                </a:solidFill>
              </a:rPr>
              <a:t>пентози</a:t>
            </a:r>
            <a:r>
              <a:rPr lang="ru-RU" sz="2800" u="sng" dirty="0">
                <a:solidFill>
                  <a:srgbClr val="000000"/>
                </a:solidFill>
              </a:rPr>
              <a:t> С</a:t>
            </a:r>
            <a:r>
              <a:rPr lang="ru-RU" sz="2800" u="sng" baseline="-25000" dirty="0">
                <a:solidFill>
                  <a:srgbClr val="000000"/>
                </a:solidFill>
              </a:rPr>
              <a:t>5</a:t>
            </a:r>
            <a:r>
              <a:rPr lang="ru-RU" sz="2800" u="sng" dirty="0">
                <a:solidFill>
                  <a:srgbClr val="000000"/>
                </a:solidFill>
              </a:rPr>
              <a:t>, </a:t>
            </a:r>
            <a:r>
              <a:rPr lang="ru-RU" sz="2800" u="sng" dirty="0" err="1">
                <a:solidFill>
                  <a:srgbClr val="000000"/>
                </a:solidFill>
              </a:rPr>
              <a:t>гексози</a:t>
            </a:r>
            <a:r>
              <a:rPr lang="ru-RU" sz="2800" u="sng" dirty="0">
                <a:solidFill>
                  <a:srgbClr val="000000"/>
                </a:solidFill>
              </a:rPr>
              <a:t> С</a:t>
            </a:r>
            <a:r>
              <a:rPr lang="ru-RU" sz="2800" u="sng" baseline="-25000" dirty="0">
                <a:solidFill>
                  <a:srgbClr val="000000"/>
                </a:solidFill>
              </a:rPr>
              <a:t>6</a:t>
            </a:r>
          </a:p>
          <a:p>
            <a:pPr marL="0" indent="0" algn="ctr">
              <a:buNone/>
            </a:pPr>
            <a:r>
              <a:rPr lang="ru-RU" sz="2800" b="1" cap="all" dirty="0">
                <a:solidFill>
                  <a:srgbClr val="000099"/>
                </a:solidFill>
              </a:rPr>
              <a:t>З УРАХУВАННЯМ ОБОХ </a:t>
            </a:r>
            <a:r>
              <a:rPr lang="ru-RU" sz="2800" b="1" cap="all" dirty="0" err="1">
                <a:solidFill>
                  <a:srgbClr val="000099"/>
                </a:solidFill>
              </a:rPr>
              <a:t>класифікацій</a:t>
            </a:r>
            <a:r>
              <a:rPr lang="ru-RU" sz="2800" b="1" cap="all" dirty="0">
                <a:solidFill>
                  <a:srgbClr val="000099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ru-RU" sz="2400" b="1" dirty="0" err="1">
                <a:solidFill>
                  <a:srgbClr val="006600"/>
                </a:solidFill>
              </a:rPr>
              <a:t>Альдопентози</a:t>
            </a:r>
            <a:r>
              <a:rPr lang="ru-RU" sz="2400" b="1" dirty="0">
                <a:solidFill>
                  <a:srgbClr val="006600"/>
                </a:solidFill>
              </a:rPr>
              <a:t>, </a:t>
            </a:r>
            <a:r>
              <a:rPr lang="ru-RU" sz="2400" b="1" dirty="0" err="1">
                <a:solidFill>
                  <a:srgbClr val="006600"/>
                </a:solidFill>
              </a:rPr>
              <a:t>кетопентози</a:t>
            </a:r>
            <a:r>
              <a:rPr lang="ru-RU" sz="2400" b="1" dirty="0">
                <a:solidFill>
                  <a:srgbClr val="006600"/>
                </a:solidFill>
              </a:rPr>
              <a:t>, </a:t>
            </a:r>
            <a:r>
              <a:rPr lang="ru-RU" sz="2400" b="1" dirty="0" err="1">
                <a:solidFill>
                  <a:srgbClr val="006600"/>
                </a:solidFill>
              </a:rPr>
              <a:t>альдогексози</a:t>
            </a:r>
            <a:r>
              <a:rPr lang="ru-RU" sz="2400" b="1" dirty="0">
                <a:solidFill>
                  <a:srgbClr val="006600"/>
                </a:solidFill>
              </a:rPr>
              <a:t>, </a:t>
            </a:r>
            <a:r>
              <a:rPr lang="ru-RU" sz="2400" b="1" dirty="0" err="1">
                <a:solidFill>
                  <a:srgbClr val="006600"/>
                </a:solidFill>
              </a:rPr>
              <a:t>кетогексози</a:t>
            </a:r>
            <a:r>
              <a:rPr lang="ru-RU" sz="2400" b="1" dirty="0">
                <a:solidFill>
                  <a:srgbClr val="0066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Тривіальна</a:t>
            </a:r>
            <a:r>
              <a:rPr lang="ru-RU" sz="2800" dirty="0">
                <a:solidFill>
                  <a:srgbClr val="000000"/>
                </a:solidFill>
              </a:rPr>
              <a:t> номенклатура: </a:t>
            </a:r>
            <a:r>
              <a:rPr lang="ru-RU" sz="2400" dirty="0">
                <a:solidFill>
                  <a:srgbClr val="000000"/>
                </a:solidFill>
              </a:rPr>
              <a:t>глюк</a:t>
            </a:r>
            <a:r>
              <a:rPr lang="ru-RU" sz="2400" u="sng" dirty="0">
                <a:solidFill>
                  <a:srgbClr val="000000"/>
                </a:solidFill>
              </a:rPr>
              <a:t>оза, </a:t>
            </a:r>
            <a:r>
              <a:rPr lang="ru-RU" sz="2400" dirty="0">
                <a:solidFill>
                  <a:srgbClr val="000000"/>
                </a:solidFill>
              </a:rPr>
              <a:t>фрукт</a:t>
            </a:r>
            <a:r>
              <a:rPr lang="ru-RU" sz="2400" u="sng" dirty="0">
                <a:solidFill>
                  <a:srgbClr val="000000"/>
                </a:solidFill>
              </a:rPr>
              <a:t>оза</a:t>
            </a:r>
            <a:r>
              <a:rPr lang="ru-RU" sz="2400" dirty="0">
                <a:solidFill>
                  <a:srgbClr val="000000"/>
                </a:solidFill>
              </a:rPr>
              <a:t>. </a:t>
            </a:r>
            <a:r>
              <a:rPr lang="en-US" sz="2400" dirty="0">
                <a:solidFill>
                  <a:srgbClr val="000000"/>
                </a:solidFill>
              </a:rPr>
              <a:t>IUPAC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−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87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80963"/>
            <a:ext cx="9144000" cy="6647974"/>
          </a:xfrm>
          <a:prstGeom prst="rect">
            <a:avLst/>
          </a:prstGeom>
          <a:noFill/>
          <a:ln w="9525">
            <a:noFill/>
            <a:prstDash val="lgDashDot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 algn="just">
              <a:spcBef>
                <a:spcPct val="50000"/>
              </a:spcBef>
            </a:pPr>
            <a:r>
              <a:rPr lang="ru-RU" dirty="0" err="1"/>
              <a:t>Відкриті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моносахаридів</a:t>
            </a:r>
            <a:r>
              <a:rPr lang="ru-RU" dirty="0"/>
              <a:t> -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проекційних</a:t>
            </a:r>
            <a:r>
              <a:rPr lang="ru-RU" dirty="0"/>
              <a:t> формул Е. </a:t>
            </a:r>
            <a:r>
              <a:rPr lang="ru-RU" dirty="0" err="1"/>
              <a:t>Фішера</a:t>
            </a:r>
            <a:r>
              <a:rPr lang="ru-RU" dirty="0"/>
              <a:t>. </a:t>
            </a:r>
            <a:r>
              <a:rPr lang="ru-RU" dirty="0" err="1"/>
              <a:t>Нумерація</a:t>
            </a:r>
            <a:r>
              <a:rPr lang="ru-RU" dirty="0"/>
              <a:t> </a:t>
            </a:r>
            <a:r>
              <a:rPr lang="ru-RU" dirty="0" err="1"/>
              <a:t>починається</a:t>
            </a:r>
            <a:r>
              <a:rPr lang="ru-RU" dirty="0"/>
              <a:t> </a:t>
            </a:r>
            <a:r>
              <a:rPr lang="ru-RU" dirty="0" err="1"/>
              <a:t>зверху</a:t>
            </a:r>
            <a:r>
              <a:rPr lang="ru-RU" dirty="0"/>
              <a:t> -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функціональної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. </a:t>
            </a:r>
            <a:r>
              <a:rPr lang="ru-RU" dirty="0" err="1"/>
              <a:t>Гексози</a:t>
            </a:r>
            <a:r>
              <a:rPr lang="ru-RU" dirty="0"/>
              <a:t> - </a:t>
            </a:r>
            <a:r>
              <a:rPr lang="ru-RU" dirty="0" err="1"/>
              <a:t>альдози</a:t>
            </a:r>
            <a:r>
              <a:rPr lang="ru-RU" dirty="0"/>
              <a:t>: глюкоза, галактоза, </a:t>
            </a:r>
            <a:r>
              <a:rPr lang="ru-RU" dirty="0" err="1" smtClean="0"/>
              <a:t>маноза</a:t>
            </a:r>
            <a:r>
              <a:rPr lang="ru-RU" dirty="0"/>
              <a:t>. Гексоза - </a:t>
            </a:r>
            <a:r>
              <a:rPr lang="ru-RU" dirty="0" err="1"/>
              <a:t>кетоза</a:t>
            </a:r>
            <a:r>
              <a:rPr lang="ru-RU" dirty="0"/>
              <a:t>: фруктоза.</a:t>
            </a:r>
            <a:endParaRPr lang="ru-R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/>
            <a:endParaRPr lang="uk-UA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/>
            <a:endParaRPr lang="ru-R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/>
            <a:endParaRPr lang="ru-R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/>
            <a:endParaRPr lang="ru-R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/>
            <a:endParaRPr lang="ru-R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/>
            <a:endParaRPr lang="ru-R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/>
            <a:endParaRPr lang="ru-R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/>
            <a:endParaRPr lang="ru-R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/>
            <a:endParaRPr lang="ru-R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/>
            <a:r>
              <a:rPr lang="ru-RU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Пентози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- </a:t>
            </a:r>
            <a:r>
              <a:rPr lang="ru-RU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альдози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  рибоза, 2-дезоксирибоза, ксилоза. </a:t>
            </a:r>
            <a:r>
              <a:rPr lang="ru-RU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Пентози-кетози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  </a:t>
            </a:r>
            <a:r>
              <a:rPr lang="ru-RU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рибулоза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ксилулоза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ru-RU" dirty="0"/>
              <a:t> </a:t>
            </a:r>
            <a:endParaRPr lang="ru-RU" sz="24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ru-RU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ru-RU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ru-RU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ru-RU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486843"/>
              </p:ext>
            </p:extLst>
          </p:nvPr>
        </p:nvGraphicFramePr>
        <p:xfrm>
          <a:off x="1552575" y="1094581"/>
          <a:ext cx="6038850" cy="2356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" name="ISIS/Draw Sketch" r:id="rId3" imgW="5024120" imgH="2145030" progId="ISISServer">
                  <p:embed/>
                </p:oleObj>
              </mc:Choice>
              <mc:Fallback>
                <p:oleObj name="ISIS/Draw Sketch" r:id="rId3" imgW="5024120" imgH="2145030" progId="ISISServer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575" y="1094581"/>
                        <a:ext cx="6038850" cy="23565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2357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2357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2381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1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777237"/>
              </p:ext>
            </p:extLst>
          </p:nvPr>
        </p:nvGraphicFramePr>
        <p:xfrm>
          <a:off x="1089818" y="4077072"/>
          <a:ext cx="6964363" cy="251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" name="ISIS/Draw Sketch" r:id="rId5" imgW="5789930" imgH="2100580" progId="ISISServer">
                  <p:embed/>
                </p:oleObj>
              </mc:Choice>
              <mc:Fallback>
                <p:oleObj name="ISIS/Draw Sketch" r:id="rId5" imgW="5789930" imgH="2100580" progId="ISISServer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818" y="4077072"/>
                        <a:ext cx="6964363" cy="2516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СТЕРЕОІЗОМЕРІЯ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/>
              <a:t>	</a:t>
            </a:r>
            <a:r>
              <a:rPr lang="ru-RU" sz="2400" dirty="0" err="1"/>
              <a:t>Моносахариди</a:t>
            </a:r>
            <a:r>
              <a:rPr lang="ru-RU" sz="2400" dirty="0"/>
              <a:t> - </a:t>
            </a:r>
            <a:r>
              <a:rPr lang="ru-RU" sz="2400" dirty="0" err="1"/>
              <a:t>оптично</a:t>
            </a:r>
            <a:r>
              <a:rPr lang="ru-RU" sz="2400" dirty="0"/>
              <a:t> </a:t>
            </a:r>
            <a:r>
              <a:rPr lang="ru-RU" sz="2400" dirty="0" err="1"/>
              <a:t>активні</a:t>
            </a:r>
            <a:r>
              <a:rPr lang="ru-RU" sz="2400" dirty="0"/>
              <a:t> </a:t>
            </a:r>
            <a:r>
              <a:rPr lang="ru-RU" sz="2400" dirty="0" err="1"/>
              <a:t>сполуки</a:t>
            </a:r>
            <a:r>
              <a:rPr lang="ru-RU" sz="2400" dirty="0"/>
              <a:t>. Розанов М.А., 1906р.: </a:t>
            </a:r>
            <a:r>
              <a:rPr lang="ru-RU" sz="2400" dirty="0" err="1"/>
              <a:t>приналежність</a:t>
            </a:r>
            <a:r>
              <a:rPr lang="ru-RU" sz="2400" dirty="0"/>
              <a:t> до Д- </a:t>
            </a:r>
            <a:r>
              <a:rPr lang="ru-RU" sz="2400" dirty="0" err="1"/>
              <a:t>або</a:t>
            </a:r>
            <a:r>
              <a:rPr lang="ru-RU" sz="2400" dirty="0"/>
              <a:t> L-</a:t>
            </a:r>
            <a:r>
              <a:rPr lang="ru-RU" sz="2400" dirty="0" err="1"/>
              <a:t>стереохімічних</a:t>
            </a:r>
            <a:r>
              <a:rPr lang="ru-RU" sz="2400" dirty="0"/>
              <a:t> </a:t>
            </a:r>
            <a:r>
              <a:rPr lang="ru-RU" sz="2400" dirty="0" err="1"/>
              <a:t>рядів</a:t>
            </a:r>
            <a:r>
              <a:rPr lang="ru-RU" sz="2400" dirty="0"/>
              <a:t> </a:t>
            </a:r>
            <a:r>
              <a:rPr lang="ru-RU" sz="2400" dirty="0" err="1"/>
              <a:t>визначають</a:t>
            </a:r>
            <a:r>
              <a:rPr lang="ru-RU" sz="2400" dirty="0"/>
              <a:t> за </a:t>
            </a:r>
            <a:r>
              <a:rPr lang="ru-RU" sz="2400" dirty="0" err="1"/>
              <a:t>конфігурацією</a:t>
            </a:r>
            <a:r>
              <a:rPr lang="ru-RU" sz="2400" dirty="0"/>
              <a:t> </a:t>
            </a:r>
            <a:r>
              <a:rPr lang="ru-RU" sz="2400" dirty="0" err="1" smtClean="0"/>
              <a:t>асиметричного</a:t>
            </a:r>
            <a:r>
              <a:rPr lang="ru-RU" sz="2400" dirty="0" smtClean="0"/>
              <a:t> атому </a:t>
            </a:r>
            <a:r>
              <a:rPr lang="ru-RU" sz="2400" dirty="0"/>
              <a:t>С, максимально </a:t>
            </a:r>
            <a:r>
              <a:rPr lang="ru-RU" sz="2400" dirty="0" err="1"/>
              <a:t>віддаленого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альдегідної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кетонної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 (для пентоз С</a:t>
            </a:r>
            <a:r>
              <a:rPr lang="ru-RU" sz="2400" baseline="-25000" dirty="0"/>
              <a:t>4</a:t>
            </a:r>
            <a:r>
              <a:rPr lang="ru-RU" sz="2400" dirty="0"/>
              <a:t>, для гексоз С</a:t>
            </a:r>
            <a:r>
              <a:rPr lang="ru-RU" sz="2400" baseline="-25000" dirty="0"/>
              <a:t>5</a:t>
            </a:r>
            <a:r>
              <a:rPr lang="ru-RU" sz="2400" dirty="0"/>
              <a:t>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03893" y="4869160"/>
            <a:ext cx="27821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50000"/>
              </a:lnSpc>
              <a:spcBef>
                <a:spcPct val="50000"/>
              </a:spcBef>
            </a:pPr>
            <a:r>
              <a:rPr lang="ru-RU" sz="1600" i="1" dirty="0">
                <a:solidFill>
                  <a:srgbClr val="990000"/>
                </a:solidFill>
              </a:rPr>
              <a:t>Д-глюкоза           </a:t>
            </a:r>
            <a:r>
              <a:rPr lang="en-US" sz="1600" i="1" dirty="0">
                <a:solidFill>
                  <a:srgbClr val="990000"/>
                </a:solidFill>
              </a:rPr>
              <a:t>L</a:t>
            </a:r>
            <a:r>
              <a:rPr lang="ru-RU" sz="1600" i="1" dirty="0">
                <a:solidFill>
                  <a:srgbClr val="990000"/>
                </a:solidFill>
              </a:rPr>
              <a:t>-глюкоза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88" y="2708920"/>
            <a:ext cx="1099857" cy="127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341300"/>
              </p:ext>
            </p:extLst>
          </p:nvPr>
        </p:nvGraphicFramePr>
        <p:xfrm>
          <a:off x="6314509" y="2564904"/>
          <a:ext cx="1296144" cy="1263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3" name="ISIS/Draw Sketch" r:id="rId4" imgW="1143000" imgH="1114200" progId="ISISServer">
                  <p:embed/>
                </p:oleObj>
              </mc:Choice>
              <mc:Fallback>
                <p:oleObj name="ISIS/Draw Sketch" r:id="rId4" imgW="1143000" imgH="111420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14509" y="2564904"/>
                        <a:ext cx="1296144" cy="1263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7872" y="4072396"/>
            <a:ext cx="1654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Д-</a:t>
            </a:r>
            <a:r>
              <a:rPr lang="ru-RU" sz="1600" dirty="0" err="1"/>
              <a:t>гліцериновий</a:t>
            </a:r>
            <a:endParaRPr lang="ru-RU" sz="1600" dirty="0"/>
          </a:p>
          <a:p>
            <a:r>
              <a:rPr lang="ru-RU" sz="1600" dirty="0"/>
              <a:t> </a:t>
            </a:r>
            <a:r>
              <a:rPr lang="ru-RU" sz="1600" dirty="0" err="1"/>
              <a:t>альдегід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300192" y="3983203"/>
            <a:ext cx="1628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</a:t>
            </a:r>
            <a:r>
              <a:rPr lang="ru-RU" sz="1600" dirty="0"/>
              <a:t>-</a:t>
            </a:r>
            <a:r>
              <a:rPr lang="ru-RU" sz="1600" dirty="0" err="1"/>
              <a:t>гліцериновий</a:t>
            </a:r>
            <a:endParaRPr lang="ru-RU" sz="1600" dirty="0"/>
          </a:p>
          <a:p>
            <a:r>
              <a:rPr lang="ru-RU" sz="1600" dirty="0"/>
              <a:t> </a:t>
            </a:r>
            <a:r>
              <a:rPr lang="ru-RU" sz="1600" dirty="0" err="1"/>
              <a:t>альдегід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5248832"/>
            <a:ext cx="775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L-</a:t>
            </a:r>
            <a:r>
              <a:rPr lang="ru-RU" dirty="0"/>
              <a:t>ряд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1840" y="5248832"/>
            <a:ext cx="804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Д-ряд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663" y="603576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</a:pPr>
            <a:r>
              <a:rPr lang="ru-RU" sz="2000" dirty="0"/>
              <a:t>	</a:t>
            </a:r>
            <a:r>
              <a:rPr lang="ru-RU" sz="2000" dirty="0" err="1"/>
              <a:t>Переважна</a:t>
            </a:r>
            <a:r>
              <a:rPr lang="ru-RU" sz="2000" dirty="0"/>
              <a:t> </a:t>
            </a:r>
            <a:r>
              <a:rPr lang="ru-RU" sz="2000" dirty="0" err="1"/>
              <a:t>більшість</a:t>
            </a:r>
            <a:r>
              <a:rPr lang="ru-RU" sz="2000" dirty="0"/>
              <a:t> </a:t>
            </a:r>
            <a:r>
              <a:rPr lang="ru-RU" sz="2000" dirty="0" err="1"/>
              <a:t>моносахаридів</a:t>
            </a:r>
            <a:r>
              <a:rPr lang="ru-RU" sz="2000" dirty="0"/>
              <a:t> належать до Д-ряду. </a:t>
            </a:r>
            <a:r>
              <a:rPr lang="ru-RU" sz="2000" dirty="0" err="1"/>
              <a:t>Живі</a:t>
            </a:r>
            <a:r>
              <a:rPr lang="ru-RU" sz="2000" dirty="0"/>
              <a:t> </a:t>
            </a:r>
            <a:r>
              <a:rPr lang="ru-RU" sz="2000" dirty="0" err="1"/>
              <a:t>організми</a:t>
            </a:r>
            <a:r>
              <a:rPr lang="ru-RU" sz="2000" dirty="0"/>
              <a:t> не </a:t>
            </a:r>
            <a:r>
              <a:rPr lang="ru-RU" sz="2000" dirty="0" err="1"/>
              <a:t>розпізнають</a:t>
            </a:r>
            <a:r>
              <a:rPr lang="ru-RU" sz="2000" dirty="0"/>
              <a:t>  і не </a:t>
            </a:r>
            <a:r>
              <a:rPr lang="ru-RU" sz="2000" dirty="0" err="1"/>
              <a:t>вміють</a:t>
            </a:r>
            <a:r>
              <a:rPr lang="ru-RU" sz="2000" dirty="0"/>
              <a:t> </a:t>
            </a:r>
            <a:r>
              <a:rPr lang="ru-RU" sz="2000" dirty="0" err="1"/>
              <a:t>переробляти</a:t>
            </a:r>
            <a:r>
              <a:rPr lang="ru-RU" sz="2000" dirty="0"/>
              <a:t> L-глюкозу.</a:t>
            </a:r>
            <a:endParaRPr lang="ru-RU" sz="2400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256514"/>
              </p:ext>
            </p:extLst>
          </p:nvPr>
        </p:nvGraphicFramePr>
        <p:xfrm>
          <a:off x="2937395" y="2600108"/>
          <a:ext cx="2697537" cy="2182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4" name="ISIS/Draw Sketch" r:id="rId6" imgW="2646411" imgH="2145911" progId="ISISServer">
                  <p:embed/>
                </p:oleObj>
              </mc:Choice>
              <mc:Fallback>
                <p:oleObj name="ISIS/Draw Sketch" r:id="rId6" imgW="2646411" imgH="2145911" progId="ISISServer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7395" y="2600108"/>
                        <a:ext cx="2697537" cy="2182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EC1466C-F1F8-4F0F-AD9B-54B0592C36E4}"/>
              </a:ext>
            </a:extLst>
          </p:cNvPr>
          <p:cNvSpPr txBox="1"/>
          <p:nvPr/>
        </p:nvSpPr>
        <p:spPr>
          <a:xfrm>
            <a:off x="3517028" y="3918000"/>
            <a:ext cx="27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*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9C0FB29-6589-40B0-8D15-9E3850494AE2}"/>
              </a:ext>
            </a:extLst>
          </p:cNvPr>
          <p:cNvSpPr txBox="1"/>
          <p:nvPr/>
        </p:nvSpPr>
        <p:spPr>
          <a:xfrm>
            <a:off x="4851022" y="3919228"/>
            <a:ext cx="27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*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850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1"/>
            <a:ext cx="8229600" cy="504056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</a:rPr>
              <a:t>СТЕРЕОІЗОМЕРІЯ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55" y="433132"/>
            <a:ext cx="9144000" cy="452596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kern="1200" dirty="0">
                <a:latin typeface="Arial" charset="0"/>
                <a:cs typeface="Arial" charset="0"/>
              </a:rPr>
              <a:t>	</a:t>
            </a:r>
            <a:r>
              <a:rPr lang="uk-UA" sz="1800" kern="1200" dirty="0" smtClean="0">
                <a:latin typeface="Arial" charset="0"/>
                <a:cs typeface="Arial" charset="0"/>
              </a:rPr>
              <a:t>Молекули моносахаридів містять кілька центрів </a:t>
            </a:r>
            <a:r>
              <a:rPr lang="uk-UA" sz="1800" kern="1200" dirty="0" err="1" smtClean="0">
                <a:latin typeface="Arial" charset="0"/>
                <a:cs typeface="Arial" charset="0"/>
              </a:rPr>
              <a:t>хіральності</a:t>
            </a:r>
            <a:r>
              <a:rPr lang="uk-UA" sz="1800" kern="1200" dirty="0" smtClean="0">
                <a:latin typeface="Arial" charset="0"/>
                <a:cs typeface="Arial" charset="0"/>
              </a:rPr>
              <a:t> - асиметричних атомів карбону (що містять 4 різних замісника). У цьому причина великої кількості стереоізомерів </a:t>
            </a:r>
            <a:r>
              <a:rPr lang="ru-RU" sz="1800" kern="1200" dirty="0" smtClean="0">
                <a:latin typeface="Arial" charset="0"/>
                <a:cs typeface="Arial" charset="0"/>
              </a:rPr>
              <a:t>(</a:t>
            </a:r>
            <a:r>
              <a:rPr lang="en-US" sz="1800" kern="1200" dirty="0">
                <a:latin typeface="Arial" charset="0"/>
                <a:cs typeface="Arial" charset="0"/>
              </a:rPr>
              <a:t>N), </a:t>
            </a:r>
            <a:r>
              <a:rPr lang="uk-UA" sz="1800" kern="1200" dirty="0" smtClean="0">
                <a:latin typeface="Arial" charset="0"/>
                <a:cs typeface="Arial" charset="0"/>
              </a:rPr>
              <a:t>що відповідають одній і тій же структурній формулі</a:t>
            </a:r>
            <a:r>
              <a:rPr lang="ru-RU" sz="1800" kern="1200" dirty="0" smtClean="0">
                <a:latin typeface="Arial" charset="0"/>
                <a:cs typeface="Arial" charset="0"/>
              </a:rPr>
              <a:t>: </a:t>
            </a:r>
            <a:r>
              <a:rPr lang="en-US" sz="1800" kern="1200" dirty="0">
                <a:latin typeface="Arial" charset="0"/>
                <a:cs typeface="Arial" charset="0"/>
              </a:rPr>
              <a:t>N = </a:t>
            </a:r>
            <a:r>
              <a:rPr lang="en-US" sz="1800" dirty="0" smtClean="0"/>
              <a:t>2</a:t>
            </a:r>
            <a:r>
              <a:rPr lang="en-US" sz="1800" baseline="30000" dirty="0" smtClean="0"/>
              <a:t>n</a:t>
            </a:r>
            <a:r>
              <a:rPr lang="en-US" sz="1800" kern="1200" dirty="0" smtClean="0">
                <a:latin typeface="Arial" charset="0"/>
                <a:cs typeface="Arial" charset="0"/>
              </a:rPr>
              <a:t>, </a:t>
            </a:r>
            <a:r>
              <a:rPr lang="ru-RU" sz="1800" kern="1200" dirty="0">
                <a:latin typeface="Arial" charset="0"/>
                <a:cs typeface="Arial" charset="0"/>
              </a:rPr>
              <a:t>де </a:t>
            </a:r>
            <a:endParaRPr lang="en-US" sz="1800" kern="1200" dirty="0" smtClean="0">
              <a:latin typeface="Arial" charset="0"/>
              <a:cs typeface="Arial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800" kern="1200" dirty="0" smtClean="0">
                <a:latin typeface="Arial" charset="0"/>
                <a:cs typeface="Arial" charset="0"/>
              </a:rPr>
              <a:t>n-</a:t>
            </a:r>
            <a:r>
              <a:rPr lang="uk-UA" sz="1800" kern="1200" dirty="0" smtClean="0">
                <a:latin typeface="Arial" charset="0"/>
                <a:cs typeface="Arial" charset="0"/>
              </a:rPr>
              <a:t>кількість </a:t>
            </a:r>
            <a:r>
              <a:rPr lang="uk-UA" sz="1800" kern="1200" dirty="0" err="1" smtClean="0">
                <a:latin typeface="Arial" charset="0"/>
                <a:cs typeface="Arial" charset="0"/>
              </a:rPr>
              <a:t>хіральних</a:t>
            </a:r>
            <a:r>
              <a:rPr lang="uk-UA" sz="1800" kern="1200" dirty="0" smtClean="0">
                <a:latin typeface="Arial" charset="0"/>
                <a:cs typeface="Arial" charset="0"/>
              </a:rPr>
              <a:t> атомів</a:t>
            </a:r>
            <a:r>
              <a:rPr lang="ru-RU" sz="1800" kern="1200" dirty="0" smtClean="0">
                <a:latin typeface="Arial" charset="0"/>
                <a:cs typeface="Arial" charset="0"/>
              </a:rPr>
              <a:t>. </a:t>
            </a:r>
            <a:endParaRPr lang="ru-RU" sz="1800" kern="1200" dirty="0">
              <a:latin typeface="Arial" charset="0"/>
              <a:cs typeface="Arial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600" kern="1200" dirty="0">
                <a:latin typeface="Arial" charset="0"/>
                <a:cs typeface="Arial" charset="0"/>
              </a:rPr>
              <a:t>	</a:t>
            </a:r>
            <a:r>
              <a:rPr lang="uk-UA" sz="1800" kern="1200" dirty="0" smtClean="0">
                <a:latin typeface="Arial" charset="0"/>
                <a:cs typeface="Arial" charset="0"/>
              </a:rPr>
              <a:t>Розрізняють: </a:t>
            </a:r>
            <a:r>
              <a:rPr lang="uk-UA" sz="1800" b="1" kern="1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енантіомери</a:t>
            </a:r>
            <a:r>
              <a:rPr lang="uk-UA" sz="1800" kern="1200" dirty="0" smtClean="0">
                <a:latin typeface="Arial" charset="0"/>
                <a:cs typeface="Arial" charset="0"/>
              </a:rPr>
              <a:t> (оптичні антиподи) - мають однакові фізичні і хімічні властивості, за винятком знаку обертання площини поляризації світла (</a:t>
            </a:r>
            <a:r>
              <a:rPr lang="uk-UA" sz="1800" b="1" kern="1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дзеркальні ізомери</a:t>
            </a:r>
            <a:r>
              <a:rPr lang="uk-UA" sz="1800" kern="1200" dirty="0" smtClean="0">
                <a:latin typeface="Arial" charset="0"/>
                <a:cs typeface="Arial" charset="0"/>
              </a:rPr>
              <a:t>). </a:t>
            </a:r>
            <a:r>
              <a:rPr lang="uk-UA" sz="1800" b="1" kern="1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Діастереомери</a:t>
            </a:r>
            <a:r>
              <a:rPr lang="uk-UA" sz="1800" kern="1200" dirty="0" smtClean="0">
                <a:latin typeface="Arial" charset="0"/>
                <a:cs typeface="Arial" charset="0"/>
              </a:rPr>
              <a:t> (просторові ізомери моносахаридів) відрізняються конфігурацією </a:t>
            </a:r>
            <a:r>
              <a:rPr lang="uk-UA" sz="1800" b="1" kern="1200" dirty="0" smtClean="0">
                <a:latin typeface="Arial" charset="0"/>
                <a:cs typeface="Arial" charset="0"/>
              </a:rPr>
              <a:t>одного (</a:t>
            </a:r>
            <a:r>
              <a:rPr lang="uk-UA" sz="1800" b="1" kern="1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епімери</a:t>
            </a:r>
            <a:r>
              <a:rPr lang="uk-UA" sz="1800" b="1" kern="1200" dirty="0" smtClean="0">
                <a:latin typeface="Arial" charset="0"/>
                <a:cs typeface="Arial" charset="0"/>
              </a:rPr>
              <a:t>) </a:t>
            </a:r>
            <a:r>
              <a:rPr lang="uk-UA" sz="1800" kern="1200" dirty="0" smtClean="0">
                <a:latin typeface="Arial" charset="0"/>
                <a:cs typeface="Arial" charset="0"/>
              </a:rPr>
              <a:t>або </a:t>
            </a:r>
            <a:r>
              <a:rPr lang="uk-UA" sz="1800" b="1" kern="1200" dirty="0" smtClean="0">
                <a:latin typeface="Arial" charset="0"/>
                <a:cs typeface="Arial" charset="0"/>
              </a:rPr>
              <a:t>декількох</a:t>
            </a:r>
            <a:r>
              <a:rPr lang="uk-UA" sz="1800" kern="1200" dirty="0" smtClean="0">
                <a:latin typeface="Arial" charset="0"/>
                <a:cs typeface="Arial" charset="0"/>
              </a:rPr>
              <a:t> (але </a:t>
            </a:r>
            <a:r>
              <a:rPr lang="uk-UA" sz="1800" b="1" kern="1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не всіх !!! </a:t>
            </a:r>
            <a:r>
              <a:rPr lang="uk-UA" sz="1800" kern="1200" dirty="0" smtClean="0">
                <a:latin typeface="Arial" charset="0"/>
                <a:cs typeface="Arial" charset="0"/>
              </a:rPr>
              <a:t>- </a:t>
            </a:r>
            <a:r>
              <a:rPr lang="uk-UA" sz="1800" b="1" kern="1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енантіомери</a:t>
            </a:r>
            <a:r>
              <a:rPr lang="uk-UA" sz="1800" kern="1200" dirty="0" smtClean="0">
                <a:latin typeface="Arial" charset="0"/>
                <a:cs typeface="Arial" charset="0"/>
              </a:rPr>
              <a:t>) асиметричних атомів </a:t>
            </a:r>
            <a:r>
              <a:rPr lang="ru-RU" sz="1800" kern="1200" dirty="0" smtClean="0">
                <a:latin typeface="Arial" charset="0"/>
                <a:cs typeface="Arial" charset="0"/>
              </a:rPr>
              <a:t>карбону</a:t>
            </a:r>
            <a:r>
              <a:rPr lang="ru-RU" sz="1800" kern="1200" dirty="0">
                <a:solidFill>
                  <a:srgbClr val="008000"/>
                </a:solidFill>
                <a:latin typeface="Arial" charset="0"/>
                <a:cs typeface="Arial" charset="0"/>
              </a:rPr>
              <a:t>.</a:t>
            </a:r>
            <a:endParaRPr lang="ru-RU" sz="18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lnSpc>
                <a:spcPct val="60000"/>
              </a:lnSpc>
              <a:spcBef>
                <a:spcPct val="50000"/>
              </a:spcBef>
              <a:buNone/>
            </a:pPr>
            <a:endParaRPr lang="ru-RU" sz="16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lnSpc>
                <a:spcPct val="60000"/>
              </a:lnSpc>
              <a:spcBef>
                <a:spcPct val="50000"/>
              </a:spcBef>
              <a:buNone/>
            </a:pPr>
            <a:endParaRPr lang="ru-RU" sz="16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lnSpc>
                <a:spcPct val="60000"/>
              </a:lnSpc>
              <a:spcBef>
                <a:spcPct val="50000"/>
              </a:spcBef>
              <a:buNone/>
            </a:pPr>
            <a:endParaRPr lang="ru-RU" sz="16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lnSpc>
                <a:spcPct val="60000"/>
              </a:lnSpc>
              <a:spcBef>
                <a:spcPct val="50000"/>
              </a:spcBef>
              <a:buNone/>
            </a:pPr>
            <a:endParaRPr lang="ru-RU" sz="16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lnSpc>
                <a:spcPct val="60000"/>
              </a:lnSpc>
              <a:spcBef>
                <a:spcPct val="50000"/>
              </a:spcBef>
              <a:buNone/>
            </a:pPr>
            <a:endParaRPr lang="ru-RU" sz="16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lnSpc>
                <a:spcPct val="60000"/>
              </a:lnSpc>
              <a:spcBef>
                <a:spcPct val="50000"/>
              </a:spcBef>
              <a:buNone/>
            </a:pPr>
            <a:endParaRPr lang="ru-RU" sz="16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lnSpc>
                <a:spcPct val="60000"/>
              </a:lnSpc>
              <a:spcBef>
                <a:spcPct val="50000"/>
              </a:spcBef>
              <a:buNone/>
            </a:pPr>
            <a:endParaRPr lang="ru-RU" sz="16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lnSpc>
                <a:spcPct val="60000"/>
              </a:lnSpc>
              <a:spcBef>
                <a:spcPct val="50000"/>
              </a:spcBef>
              <a:buNone/>
            </a:pPr>
            <a:endParaRPr lang="ru-RU" sz="16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lnSpc>
                <a:spcPct val="60000"/>
              </a:lnSpc>
              <a:spcBef>
                <a:spcPct val="50000"/>
              </a:spcBef>
              <a:buNone/>
            </a:pPr>
            <a:endParaRPr lang="ru-RU" sz="16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lnSpc>
                <a:spcPct val="60000"/>
              </a:lnSpc>
              <a:spcBef>
                <a:spcPct val="50000"/>
              </a:spcBef>
              <a:buNone/>
            </a:pPr>
            <a:endParaRPr lang="ru-RU" sz="1600" kern="12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lnSpc>
                <a:spcPct val="60000"/>
              </a:lnSpc>
              <a:spcBef>
                <a:spcPct val="50000"/>
              </a:spcBef>
              <a:buNone/>
            </a:pPr>
            <a:endParaRPr lang="ru-RU" sz="16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lnSpc>
                <a:spcPct val="60000"/>
              </a:lnSpc>
              <a:spcBef>
                <a:spcPct val="50000"/>
              </a:spcBef>
              <a:buNone/>
            </a:pPr>
            <a:r>
              <a:rPr lang="ru-RU" sz="18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ru-RU" sz="1800" kern="12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Епімери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: Д-глюкоза та  Д-галактоза</a:t>
            </a:r>
          </a:p>
          <a:p>
            <a:pPr marL="0" indent="0" algn="just">
              <a:lnSpc>
                <a:spcPct val="60000"/>
              </a:lnSpc>
              <a:spcBef>
                <a:spcPct val="50000"/>
              </a:spcBef>
              <a:buNone/>
            </a:pP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                 </a:t>
            </a:r>
            <a:r>
              <a:rPr lang="ru-RU" sz="18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Д-глюкоза 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та Д-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маноза</a:t>
            </a:r>
            <a:r>
              <a:rPr lang="ru-RU" sz="18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                                                </a:t>
            </a:r>
            <a:r>
              <a:rPr lang="uk-UA" sz="18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Оптичні </a:t>
            </a:r>
            <a:r>
              <a:rPr lang="uk-UA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антиподи</a:t>
            </a:r>
            <a:endParaRPr lang="ru-RU" sz="18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lnSpc>
                <a:spcPct val="60000"/>
              </a:lnSpc>
              <a:spcBef>
                <a:spcPct val="50000"/>
              </a:spcBef>
              <a:buNone/>
            </a:pPr>
            <a:endParaRPr lang="ru-RU" sz="18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50000"/>
              </a:spcBef>
              <a:buNone/>
            </a:pPr>
            <a:r>
              <a:rPr lang="uk-UA" sz="18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                                                                                        </a:t>
            </a:r>
            <a:endParaRPr lang="ru-RU" sz="18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94592" y="5746351"/>
            <a:ext cx="27821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50000"/>
              </a:lnSpc>
              <a:spcBef>
                <a:spcPct val="50000"/>
              </a:spcBef>
            </a:pPr>
            <a:r>
              <a:rPr lang="ru-RU" sz="1600" i="1" dirty="0">
                <a:solidFill>
                  <a:srgbClr val="990000"/>
                </a:solidFill>
              </a:rPr>
              <a:t>Д-глюкоза           </a:t>
            </a:r>
            <a:r>
              <a:rPr lang="en-US" sz="1600" i="1" dirty="0">
                <a:solidFill>
                  <a:srgbClr val="990000"/>
                </a:solidFill>
              </a:rPr>
              <a:t>L</a:t>
            </a:r>
            <a:r>
              <a:rPr lang="ru-RU" sz="1600" i="1" dirty="0">
                <a:solidFill>
                  <a:srgbClr val="990000"/>
                </a:solidFill>
              </a:rPr>
              <a:t>-глюкоза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263606"/>
              </p:ext>
            </p:extLst>
          </p:nvPr>
        </p:nvGraphicFramePr>
        <p:xfrm>
          <a:off x="1070413" y="3212976"/>
          <a:ext cx="3743325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9" name="ISIS/Draw Sketch" r:id="rId3" imgW="3740150" imgH="2181860" progId="ISISServer">
                  <p:embed/>
                </p:oleObj>
              </mc:Choice>
              <mc:Fallback>
                <p:oleObj name="ISIS/Draw Sketch" r:id="rId3" imgW="3740150" imgH="2181860" progId="ISISServer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0413" y="3212976"/>
                        <a:ext cx="3743325" cy="218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87624" y="5438574"/>
            <a:ext cx="4058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>
                <a:solidFill>
                  <a:srgbClr val="000000"/>
                </a:solidFill>
              </a:rPr>
              <a:t>Д-глюкоза </a:t>
            </a:r>
            <a:r>
              <a:rPr lang="ru-RU" sz="1400" dirty="0">
                <a:solidFill>
                  <a:srgbClr val="000000"/>
                </a:solidFill>
              </a:rPr>
              <a:t>       </a:t>
            </a:r>
            <a:r>
              <a:rPr lang="ru-RU" sz="1400" b="1" i="1" dirty="0">
                <a:solidFill>
                  <a:srgbClr val="000000"/>
                </a:solidFill>
              </a:rPr>
              <a:t>Д-галактоза         </a:t>
            </a:r>
            <a:r>
              <a:rPr lang="ru-RU" sz="1400" b="1" i="1" dirty="0" smtClean="0">
                <a:solidFill>
                  <a:srgbClr val="000000"/>
                </a:solidFill>
              </a:rPr>
              <a:t>Д-</a:t>
            </a:r>
            <a:r>
              <a:rPr lang="ru-RU" sz="1400" b="1" i="1" dirty="0" err="1" smtClean="0">
                <a:solidFill>
                  <a:srgbClr val="000000"/>
                </a:solidFill>
              </a:rPr>
              <a:t>маноза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943956"/>
              </p:ext>
            </p:extLst>
          </p:nvPr>
        </p:nvGraphicFramePr>
        <p:xfrm>
          <a:off x="6228184" y="3212976"/>
          <a:ext cx="2802614" cy="2267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0" r:id="rId5" imgW="2646411" imgH="2145911" progId="ISISServer">
                  <p:embed/>
                </p:oleObj>
              </mc:Choice>
              <mc:Fallback>
                <p:oleObj r:id="rId5" imgW="2646411" imgH="2145911" progId="ISISServer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3212976"/>
                        <a:ext cx="2802614" cy="2267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3943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78098"/>
          </a:xfrm>
        </p:spPr>
        <p:txBody>
          <a:bodyPr/>
          <a:lstStyle/>
          <a:p>
            <a:r>
              <a:rPr lang="ru-RU" sz="3200" b="1" cap="all" dirty="0">
                <a:solidFill>
                  <a:srgbClr val="FF0000"/>
                </a:solidFill>
              </a:rPr>
              <a:t>ЛАНЦЮГОВІ ФОРМУЛИ не </a:t>
            </a:r>
            <a:r>
              <a:rPr lang="ru-RU" sz="3200" b="1" cap="all" dirty="0" err="1">
                <a:solidFill>
                  <a:srgbClr val="FF0000"/>
                </a:solidFill>
              </a:rPr>
              <a:t>пояснюють</a:t>
            </a:r>
            <a:r>
              <a:rPr lang="ru-RU" sz="3200" b="1" cap="all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0449" y="908720"/>
            <a:ext cx="925252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/>
              <a:t>1 </a:t>
            </a:r>
            <a:r>
              <a:rPr lang="ru-RU" sz="2400" dirty="0" err="1"/>
              <a:t>Чому</a:t>
            </a:r>
            <a:r>
              <a:rPr lang="ru-RU" sz="2400" dirty="0"/>
              <a:t> </a:t>
            </a:r>
            <a:r>
              <a:rPr lang="ru-RU" sz="2400" dirty="0" err="1"/>
              <a:t>моносахариди</a:t>
            </a:r>
            <a:r>
              <a:rPr lang="ru-RU" sz="2400" dirty="0"/>
              <a:t> не </a:t>
            </a:r>
            <a:r>
              <a:rPr lang="ru-RU" sz="2400" dirty="0" err="1"/>
              <a:t>дають</a:t>
            </a:r>
            <a:r>
              <a:rPr lang="ru-RU" sz="2400" dirty="0"/>
              <a:t> </a:t>
            </a:r>
            <a:r>
              <a:rPr lang="ru-RU" sz="2400" dirty="0" err="1"/>
              <a:t>червоно-фіолетове</a:t>
            </a:r>
            <a:r>
              <a:rPr lang="ru-RU" sz="2400" dirty="0"/>
              <a:t> </a:t>
            </a:r>
            <a:r>
              <a:rPr lang="ru-RU" sz="2400" dirty="0" err="1"/>
              <a:t>забарвлення</a:t>
            </a:r>
            <a:r>
              <a:rPr lang="ru-RU" sz="2400" dirty="0"/>
              <a:t> з </a:t>
            </a:r>
            <a:r>
              <a:rPr lang="ru-RU" sz="2400" dirty="0" err="1"/>
              <a:t>фуксинсульфітною</a:t>
            </a:r>
            <a:r>
              <a:rPr lang="ru-RU" sz="2400" dirty="0"/>
              <a:t> кислотою?</a:t>
            </a:r>
          </a:p>
          <a:p>
            <a:pPr marL="0" indent="0" algn="just">
              <a:buNone/>
            </a:pPr>
            <a:r>
              <a:rPr lang="ru-RU" sz="2400" dirty="0"/>
              <a:t>2 </a:t>
            </a:r>
            <a:r>
              <a:rPr lang="ru-RU" sz="2400" dirty="0" err="1"/>
              <a:t>Чому</a:t>
            </a:r>
            <a:r>
              <a:rPr lang="ru-RU" sz="2400" dirty="0"/>
              <a:t> </a:t>
            </a:r>
            <a:r>
              <a:rPr lang="ru-RU" sz="2400" dirty="0" err="1"/>
              <a:t>моносахариди</a:t>
            </a:r>
            <a:r>
              <a:rPr lang="ru-RU" sz="2400" dirty="0"/>
              <a:t> не </a:t>
            </a:r>
            <a:r>
              <a:rPr lang="ru-RU" sz="2400" dirty="0" err="1"/>
              <a:t>приєднують</a:t>
            </a:r>
            <a:r>
              <a:rPr lang="ru-RU" sz="2400" dirty="0"/>
              <a:t> </a:t>
            </a:r>
            <a:r>
              <a:rPr lang="ru-RU" sz="2400" dirty="0" err="1" smtClean="0"/>
              <a:t>натрію</a:t>
            </a:r>
            <a:r>
              <a:rPr lang="ru-RU" sz="2400" dirty="0" smtClean="0"/>
              <a:t> </a:t>
            </a:r>
            <a:r>
              <a:rPr lang="ru-RU" sz="2400" dirty="0" err="1"/>
              <a:t>гідрогенсульфіт</a:t>
            </a:r>
            <a:r>
              <a:rPr lang="ru-RU" sz="2400" dirty="0"/>
              <a:t>?</a:t>
            </a:r>
          </a:p>
          <a:p>
            <a:pPr marL="0" indent="0" algn="just">
              <a:buNone/>
            </a:pPr>
            <a:r>
              <a:rPr lang="ru-RU" sz="2400" dirty="0"/>
              <a:t>3 </a:t>
            </a:r>
            <a:r>
              <a:rPr lang="ru-RU" sz="2400" dirty="0" err="1"/>
              <a:t>Чому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дією</a:t>
            </a:r>
            <a:r>
              <a:rPr lang="ru-RU" sz="2400" dirty="0"/>
              <a:t> </a:t>
            </a:r>
            <a:r>
              <a:rPr lang="ru-RU" sz="2400" dirty="0" err="1"/>
              <a:t>лугів</a:t>
            </a:r>
            <a:r>
              <a:rPr lang="ru-RU" sz="2400" dirty="0"/>
              <a:t> </a:t>
            </a:r>
            <a:r>
              <a:rPr lang="ru-RU" sz="2400" dirty="0" err="1"/>
              <a:t>маноза</a:t>
            </a:r>
            <a:r>
              <a:rPr lang="ru-RU" sz="2400" dirty="0"/>
              <a:t>, глюкоза і фруктоза </a:t>
            </a:r>
            <a:r>
              <a:rPr lang="ru-RU" sz="2400" dirty="0" err="1"/>
              <a:t>перетворюються</a:t>
            </a:r>
            <a:r>
              <a:rPr lang="ru-RU" sz="2400" dirty="0"/>
              <a:t> один в одного?</a:t>
            </a:r>
          </a:p>
          <a:p>
            <a:pPr marL="0" indent="0" algn="just">
              <a:buNone/>
            </a:pPr>
            <a:r>
              <a:rPr lang="ru-RU" sz="2400" dirty="0"/>
              <a:t>4 </a:t>
            </a:r>
            <a:r>
              <a:rPr lang="ru-RU" sz="2400" dirty="0" err="1"/>
              <a:t>Чому</a:t>
            </a:r>
            <a:r>
              <a:rPr lang="ru-RU" sz="2400" dirty="0"/>
              <a:t> при </a:t>
            </a:r>
            <a:r>
              <a:rPr lang="ru-RU" sz="2400" dirty="0" err="1"/>
              <a:t>розгляді</a:t>
            </a:r>
            <a:r>
              <a:rPr lang="ru-RU" sz="2400" dirty="0"/>
              <a:t> </a:t>
            </a:r>
            <a:r>
              <a:rPr lang="ru-RU" sz="2400" dirty="0" err="1"/>
              <a:t>формули</a:t>
            </a:r>
            <a:r>
              <a:rPr lang="ru-RU" sz="2400" dirty="0"/>
              <a:t> </a:t>
            </a:r>
            <a:r>
              <a:rPr lang="ru-RU" sz="2400" dirty="0" err="1"/>
              <a:t>глюкози</a:t>
            </a:r>
            <a:r>
              <a:rPr lang="ru-RU" sz="2400" dirty="0"/>
              <a:t> в </a:t>
            </a:r>
            <a:r>
              <a:rPr lang="ru-RU" sz="2400" dirty="0" err="1"/>
              <a:t>ній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нарахувати</a:t>
            </a:r>
            <a:r>
              <a:rPr lang="ru-RU" sz="2400" dirty="0"/>
              <a:t> 5-ОН </a:t>
            </a:r>
            <a:r>
              <a:rPr lang="ru-RU" sz="2400" dirty="0" err="1"/>
              <a:t>груп</a:t>
            </a:r>
            <a:r>
              <a:rPr lang="ru-RU" sz="2400" dirty="0"/>
              <a:t> та </a:t>
            </a:r>
            <a:r>
              <a:rPr lang="ru-RU" sz="2400" dirty="0" err="1"/>
              <a:t>тільки</a:t>
            </a:r>
            <a:r>
              <a:rPr lang="ru-RU" sz="2400" dirty="0"/>
              <a:t> 1 </a:t>
            </a:r>
            <a:r>
              <a:rPr lang="ru-RU" sz="2400" dirty="0" err="1"/>
              <a:t>відрізняється</a:t>
            </a:r>
            <a:r>
              <a:rPr lang="ru-RU" sz="2400" dirty="0"/>
              <a:t> </a:t>
            </a:r>
            <a:r>
              <a:rPr lang="ru-RU" sz="2400" dirty="0" err="1"/>
              <a:t>реакційною</a:t>
            </a:r>
            <a:r>
              <a:rPr lang="ru-RU" sz="2400" dirty="0"/>
              <a:t> </a:t>
            </a:r>
            <a:r>
              <a:rPr lang="ru-RU" sz="2400" dirty="0" err="1"/>
              <a:t>здатністю</a:t>
            </a:r>
            <a:r>
              <a:rPr lang="ru-RU" sz="2400" dirty="0"/>
              <a:t>?</a:t>
            </a:r>
          </a:p>
          <a:p>
            <a:pPr marL="0" indent="0" algn="just">
              <a:buNone/>
            </a:pPr>
            <a:r>
              <a:rPr lang="ru-RU" sz="2400" dirty="0"/>
              <a:t>5 </a:t>
            </a:r>
            <a:r>
              <a:rPr lang="ru-RU" sz="2400" dirty="0" err="1"/>
              <a:t>Чому</a:t>
            </a:r>
            <a:r>
              <a:rPr lang="ru-RU" sz="2400" dirty="0"/>
              <a:t> </a:t>
            </a:r>
            <a:r>
              <a:rPr lang="ru-RU" sz="2400" dirty="0" err="1" smtClean="0"/>
              <a:t>з'являються</a:t>
            </a:r>
            <a:r>
              <a:rPr lang="ru-RU" sz="2400" dirty="0" smtClean="0"/>
              <a:t> </a:t>
            </a:r>
            <a:r>
              <a:rPr lang="ru-RU" sz="2400" dirty="0" err="1"/>
              <a:t>мутаротації</a:t>
            </a:r>
            <a:r>
              <a:rPr lang="ru-RU" sz="2400" dirty="0"/>
              <a:t> (</a:t>
            </a:r>
            <a:r>
              <a:rPr lang="en-US" sz="2400" dirty="0" err="1"/>
              <a:t>muto</a:t>
            </a:r>
            <a:r>
              <a:rPr lang="en-US" sz="2400" dirty="0"/>
              <a:t> - </a:t>
            </a:r>
            <a:r>
              <a:rPr lang="ru-RU" sz="2400" dirty="0" err="1"/>
              <a:t>змінюю</a:t>
            </a:r>
            <a:r>
              <a:rPr lang="ru-RU" sz="2400" dirty="0"/>
              <a:t>, </a:t>
            </a:r>
            <a:r>
              <a:rPr lang="en-US" sz="2400" dirty="0" err="1"/>
              <a:t>rotatio</a:t>
            </a:r>
            <a:r>
              <a:rPr lang="en-US" sz="2400" dirty="0"/>
              <a:t> - </a:t>
            </a:r>
            <a:r>
              <a:rPr lang="ru-RU" sz="2400" dirty="0" err="1"/>
              <a:t>обертання</a:t>
            </a:r>
            <a:r>
              <a:rPr lang="ru-RU" sz="2400" dirty="0"/>
              <a:t>), </a:t>
            </a:r>
            <a:r>
              <a:rPr lang="ru-RU" sz="2400" dirty="0" err="1"/>
              <a:t>змінюється</a:t>
            </a:r>
            <a:r>
              <a:rPr lang="ru-RU" sz="2400" dirty="0"/>
              <a:t> кут </a:t>
            </a:r>
            <a:r>
              <a:rPr lang="ru-RU" sz="2400" dirty="0" err="1"/>
              <a:t>обертання</a:t>
            </a:r>
            <a:r>
              <a:rPr lang="ru-RU" sz="2400" dirty="0"/>
              <a:t> при </a:t>
            </a:r>
            <a:r>
              <a:rPr lang="ru-RU" sz="2400" dirty="0" err="1"/>
              <a:t>стоянні</a:t>
            </a:r>
            <a:r>
              <a:rPr lang="ru-RU" sz="2400" dirty="0"/>
              <a:t> </a:t>
            </a:r>
            <a:r>
              <a:rPr lang="ru-RU" sz="2400" dirty="0" err="1" smtClean="0"/>
              <a:t>свіжовиготовлених</a:t>
            </a:r>
            <a:r>
              <a:rPr lang="ru-RU" sz="2400" dirty="0" smtClean="0"/>
              <a:t> </a:t>
            </a:r>
            <a:r>
              <a:rPr lang="ru-RU" sz="2400" dirty="0" err="1"/>
              <a:t>розчинів</a:t>
            </a:r>
            <a:r>
              <a:rPr lang="ru-RU" sz="2400" dirty="0"/>
              <a:t>?</a:t>
            </a:r>
          </a:p>
          <a:p>
            <a:pPr marL="0" indent="0">
              <a:buNone/>
            </a:pPr>
            <a:r>
              <a:rPr lang="ru-RU" sz="2400" b="1" cap="all" dirty="0" err="1">
                <a:solidFill>
                  <a:srgbClr val="FF0000"/>
                </a:solidFill>
              </a:rPr>
              <a:t>ДосЛід</a:t>
            </a:r>
            <a:r>
              <a:rPr lang="ru-RU" sz="2400" b="1" cap="all" dirty="0">
                <a:solidFill>
                  <a:srgbClr val="FF0000"/>
                </a:solidFill>
              </a:rPr>
              <a:t>: </a:t>
            </a:r>
            <a:r>
              <a:rPr lang="ru-RU" sz="2400" cap="all" dirty="0"/>
              <a:t>ПОЛЯРИМЕТР: </a:t>
            </a:r>
            <a:r>
              <a:rPr lang="ru-RU" sz="2400" dirty="0"/>
              <a:t>у </a:t>
            </a:r>
            <a:r>
              <a:rPr lang="ru-RU" sz="2400" dirty="0" err="1"/>
              <a:t>свіжовиготовленого</a:t>
            </a:r>
            <a:r>
              <a:rPr lang="ru-RU" sz="2400" dirty="0"/>
              <a:t> </a:t>
            </a:r>
            <a:r>
              <a:rPr lang="ru-RU" sz="2400" dirty="0" err="1"/>
              <a:t>розчину</a:t>
            </a:r>
            <a:r>
              <a:rPr lang="ru-RU" sz="2400" dirty="0"/>
              <a:t> </a:t>
            </a:r>
            <a:r>
              <a:rPr lang="ru-RU" sz="2400" dirty="0" err="1"/>
              <a:t>глюкози</a:t>
            </a:r>
            <a:r>
              <a:rPr lang="ru-RU" sz="2400" dirty="0"/>
              <a:t> кут </a:t>
            </a:r>
            <a:r>
              <a:rPr lang="ru-RU" sz="2400" dirty="0" err="1"/>
              <a:t>обертання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112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°</a:t>
            </a:r>
            <a:r>
              <a:rPr lang="ru-RU" sz="2400" dirty="0">
                <a:latin typeface="Times New Roman"/>
                <a:cs typeface="Times New Roman"/>
              </a:rPr>
              <a:t>, </a:t>
            </a:r>
            <a:r>
              <a:rPr lang="ru-RU" sz="2400" dirty="0" err="1">
                <a:cs typeface="Times New Roman"/>
              </a:rPr>
              <a:t>відхиляє</a:t>
            </a:r>
            <a:r>
              <a:rPr lang="ru-RU" sz="2400" dirty="0">
                <a:cs typeface="Times New Roman"/>
              </a:rPr>
              <a:t> </a:t>
            </a:r>
            <a:r>
              <a:rPr lang="ru-RU" sz="2400" dirty="0" err="1">
                <a:cs typeface="Times New Roman"/>
              </a:rPr>
              <a:t>площину</a:t>
            </a:r>
            <a:r>
              <a:rPr lang="ru-RU" sz="2400" dirty="0">
                <a:cs typeface="Times New Roman"/>
              </a:rPr>
              <a:t> </a:t>
            </a:r>
            <a:r>
              <a:rPr lang="ru-RU" sz="2400" dirty="0" err="1">
                <a:cs typeface="Times New Roman"/>
              </a:rPr>
              <a:t>поляризованого</a:t>
            </a:r>
            <a:r>
              <a:rPr lang="ru-RU" sz="2400" dirty="0">
                <a:cs typeface="Times New Roman"/>
              </a:rPr>
              <a:t> </a:t>
            </a:r>
            <a:r>
              <a:rPr lang="ru-RU" sz="2400" dirty="0" err="1">
                <a:cs typeface="Times New Roman"/>
              </a:rPr>
              <a:t>променю</a:t>
            </a:r>
            <a:r>
              <a:rPr lang="ru-RU" sz="2400" dirty="0">
                <a:cs typeface="Times New Roman"/>
              </a:rPr>
              <a:t> на </a:t>
            </a:r>
            <a:r>
              <a:rPr lang="ru-RU" sz="2400" b="1" dirty="0">
                <a:solidFill>
                  <a:srgbClr val="FF0000"/>
                </a:solidFill>
                <a:cs typeface="Times New Roman"/>
              </a:rPr>
              <a:t>112</a:t>
            </a:r>
            <a:r>
              <a:rPr lang="ru-RU" sz="2400" dirty="0">
                <a:cs typeface="Times New Roman"/>
              </a:rPr>
              <a:t>°, через 2 </a:t>
            </a:r>
            <a:r>
              <a:rPr lang="ru-RU" sz="2400" dirty="0" err="1">
                <a:cs typeface="Times New Roman"/>
              </a:rPr>
              <a:t>години</a:t>
            </a:r>
            <a:r>
              <a:rPr lang="ru-RU" sz="2400" dirty="0">
                <a:cs typeface="Times New Roman"/>
              </a:rPr>
              <a:t> – на </a:t>
            </a:r>
            <a:r>
              <a:rPr lang="ru-RU" sz="2400" b="1" dirty="0">
                <a:solidFill>
                  <a:srgbClr val="FF0000"/>
                </a:solidFill>
                <a:cs typeface="Times New Roman"/>
              </a:rPr>
              <a:t>90°</a:t>
            </a:r>
            <a:r>
              <a:rPr lang="ru-RU" sz="2400" dirty="0">
                <a:cs typeface="Times New Roman"/>
              </a:rPr>
              <a:t>, через 3 </a:t>
            </a:r>
            <a:r>
              <a:rPr lang="ru-RU" sz="2400" dirty="0" err="1">
                <a:cs typeface="Times New Roman"/>
              </a:rPr>
              <a:t>години</a:t>
            </a:r>
            <a:r>
              <a:rPr lang="ru-RU" sz="2400" dirty="0">
                <a:cs typeface="Times New Roman"/>
              </a:rPr>
              <a:t> – на </a:t>
            </a:r>
            <a:r>
              <a:rPr lang="ru-RU" sz="2400" b="1" dirty="0">
                <a:solidFill>
                  <a:srgbClr val="FF0000"/>
                </a:solidFill>
                <a:cs typeface="Times New Roman"/>
              </a:rPr>
              <a:t>60°</a:t>
            </a:r>
            <a:r>
              <a:rPr lang="ru-RU" sz="2400" dirty="0">
                <a:cs typeface="Times New Roman"/>
              </a:rPr>
              <a:t>, в </a:t>
            </a:r>
            <a:r>
              <a:rPr lang="ru-RU" sz="2400" dirty="0" err="1">
                <a:cs typeface="Times New Roman"/>
              </a:rPr>
              <a:t>конці</a:t>
            </a:r>
            <a:r>
              <a:rPr lang="ru-RU" sz="2400" dirty="0">
                <a:cs typeface="Times New Roman"/>
              </a:rPr>
              <a:t> </a:t>
            </a:r>
            <a:r>
              <a:rPr lang="ru-RU" sz="2400" dirty="0" err="1">
                <a:cs typeface="Times New Roman"/>
              </a:rPr>
              <a:t>досліду</a:t>
            </a:r>
            <a:r>
              <a:rPr lang="ru-RU" sz="2400" dirty="0">
                <a:cs typeface="Times New Roman"/>
              </a:rPr>
              <a:t> – на </a:t>
            </a:r>
            <a:r>
              <a:rPr lang="ru-RU" sz="2400" b="1" dirty="0">
                <a:solidFill>
                  <a:srgbClr val="FF0000"/>
                </a:solidFill>
                <a:cs typeface="Times New Roman"/>
              </a:rPr>
              <a:t>52,5°</a:t>
            </a:r>
            <a:r>
              <a:rPr lang="ru-RU" sz="2400" dirty="0">
                <a:cs typeface="Times New Roman"/>
              </a:rPr>
              <a:t>. </a:t>
            </a:r>
            <a:r>
              <a:rPr lang="ru-RU" sz="2400" b="1" dirty="0">
                <a:solidFill>
                  <a:srgbClr val="FF0000"/>
                </a:solidFill>
                <a:cs typeface="Times New Roman"/>
              </a:rPr>
              <a:t>ЧОМУ?</a:t>
            </a:r>
            <a:endParaRPr lang="ru-RU" sz="2400" b="1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37491676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2629</TotalTime>
  <Words>1261</Words>
  <Application>Microsoft Office PowerPoint</Application>
  <PresentationFormat>Экран (4:3)</PresentationFormat>
  <Paragraphs>413</Paragraphs>
  <Slides>33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Calibri</vt:lpstr>
      <vt:lpstr>Symbol</vt:lpstr>
      <vt:lpstr>Tahoma</vt:lpstr>
      <vt:lpstr>Times New Roman</vt:lpstr>
      <vt:lpstr>Оформление по умолчанию</vt:lpstr>
      <vt:lpstr>1_Тема Office</vt:lpstr>
      <vt:lpstr>ISIS/Draw Sketch</vt:lpstr>
      <vt:lpstr>Презентация PowerPoint</vt:lpstr>
      <vt:lpstr>ПЛАН ЛЕКЦІЇ</vt:lpstr>
      <vt:lpstr>Презентация PowerPoint</vt:lpstr>
      <vt:lpstr>ВУГЛЕВОДИ</vt:lpstr>
      <vt:lpstr>ПРОСТІ ВУГЛЕВОДИ, моносахариди, манози</vt:lpstr>
      <vt:lpstr>Презентация PowerPoint</vt:lpstr>
      <vt:lpstr>СТЕРЕОІЗОМЕРІЯ</vt:lpstr>
      <vt:lpstr>СТЕРЕОІЗОМЕРІЯ</vt:lpstr>
      <vt:lpstr>ЛАНЦЮГОВІ ФОРМУЛИ не пояснюють:</vt:lpstr>
      <vt:lpstr>Презентация PowerPoint</vt:lpstr>
      <vt:lpstr>Хімічні властивості моносахаридів ОВР </vt:lpstr>
      <vt:lpstr>ОКИСНЕННЯ  У КИСЛОМУ І НЕЙТРАЛЬНОМУ СЕРЕДОВИЩІ</vt:lpstr>
      <vt:lpstr>ОКИСНЕННЯ  ДІЯ сильнішим окислювачем (HNO3 (к)):</vt:lpstr>
      <vt:lpstr>ОКИСНЕННЯ</vt:lpstr>
      <vt:lpstr>УРОНОВІ КИСЛОТЫ</vt:lpstr>
      <vt:lpstr>ОКИСНЕННЯ В ЛУЖНОМУ СЕРЕДОВИЩІ</vt:lpstr>
      <vt:lpstr>   У лужному середовищі при кімнатній температурі відбувається ізомеризація моносахаридів: отримання з однієї рівноважної суміші моносахаридів, що розрізняються конфігураціями атомів С-1 і С-2 - кетоенольна  таутомерія </vt:lpstr>
      <vt:lpstr>УТВОРЕННЯ ОЗАЗОНІВ</vt:lpstr>
      <vt:lpstr>внутрішньомолекулярна дегідратація</vt:lpstr>
      <vt:lpstr>РЕАКЦІЇ ЗА УЧАСТЮ ЦИКЛІЧНИХ ФОРМ</vt:lpstr>
      <vt:lpstr>Презентация PowerPoint</vt:lpstr>
      <vt:lpstr>Презентация PowerPoint</vt:lpstr>
      <vt:lpstr>ДИСАХАРИДИ</vt:lpstr>
      <vt:lpstr> ВідновНі </vt:lpstr>
      <vt:lpstr>НЕВідновНі  </vt:lpstr>
      <vt:lpstr>САХАРОЗА І КАРІЄС</vt:lpstr>
      <vt:lpstr>ПОЛІСАХАРИДИ</vt:lpstr>
      <vt:lpstr>Крохмаль, амІлоза, амілопектин</vt:lpstr>
      <vt:lpstr>Презентация PowerPoint</vt:lpstr>
      <vt:lpstr>ДЕКСТРАНИ</vt:lpstr>
      <vt:lpstr>ГетерополІсахаридИ</vt:lpstr>
      <vt:lpstr>ХОНДРОЇТИН</vt:lpstr>
      <vt:lpstr>ГЕПАРИН</vt:lpstr>
    </vt:vector>
  </TitlesOfParts>
  <Company>ХНМУ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RePack by Diakov</cp:lastModifiedBy>
  <cp:revision>195</cp:revision>
  <cp:lastPrinted>2019-02-27T11:41:16Z</cp:lastPrinted>
  <dcterms:created xsi:type="dcterms:W3CDTF">2009-02-09T13:55:22Z</dcterms:created>
  <dcterms:modified xsi:type="dcterms:W3CDTF">2019-03-07T08:00:49Z</dcterms:modified>
</cp:coreProperties>
</file>