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60" r:id="rId5"/>
    <p:sldId id="261" r:id="rId6"/>
    <p:sldId id="262" r:id="rId7"/>
    <p:sldId id="265" r:id="rId8"/>
    <p:sldId id="274" r:id="rId9"/>
    <p:sldId id="267" r:id="rId10"/>
    <p:sldId id="268" r:id="rId11"/>
    <p:sldId id="271" r:id="rId12"/>
    <p:sldId id="266" r:id="rId13"/>
    <p:sldId id="270" r:id="rId14"/>
    <p:sldId id="269" r:id="rId15"/>
    <p:sldId id="272" r:id="rId16"/>
    <p:sldId id="273" r:id="rId17"/>
    <p:sldId id="276" r:id="rId18"/>
    <p:sldId id="275" r:id="rId19"/>
    <p:sldId id="278" r:id="rId20"/>
    <p:sldId id="287" r:id="rId21"/>
    <p:sldId id="277" r:id="rId22"/>
    <p:sldId id="280" r:id="rId23"/>
    <p:sldId id="279" r:id="rId24"/>
    <p:sldId id="282" r:id="rId25"/>
    <p:sldId id="283" r:id="rId26"/>
    <p:sldId id="286"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4" d="100"/>
          <a:sy n="74" d="100"/>
        </p:scale>
        <p:origin x="5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8EB6536-27A7-4DA2-B17D-A86650D225A8}" type="datetimeFigureOut">
              <a:rPr lang="ru-RU" smtClean="0"/>
              <a:t>07.12.2018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76860A-24B1-4C96-9F96-ED536D4E97DE}" type="slidenum">
              <a:rPr lang="ru-RU" smtClean="0"/>
              <a:t>‹#›</a:t>
            </a:fld>
            <a:endParaRPr lang="ru-RU"/>
          </a:p>
        </p:txBody>
      </p:sp>
    </p:spTree>
    <p:extLst>
      <p:ext uri="{BB962C8B-B14F-4D97-AF65-F5344CB8AC3E}">
        <p14:creationId xmlns:p14="http://schemas.microsoft.com/office/powerpoint/2010/main" val="132227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8EB6536-27A7-4DA2-B17D-A86650D225A8}" type="datetimeFigureOut">
              <a:rPr lang="ru-RU" smtClean="0"/>
              <a:t>07.12.2018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76860A-24B1-4C96-9F96-ED536D4E97DE}" type="slidenum">
              <a:rPr lang="ru-RU" smtClean="0"/>
              <a:t>‹#›</a:t>
            </a:fld>
            <a:endParaRPr lang="ru-RU"/>
          </a:p>
        </p:txBody>
      </p:sp>
    </p:spTree>
    <p:extLst>
      <p:ext uri="{BB962C8B-B14F-4D97-AF65-F5344CB8AC3E}">
        <p14:creationId xmlns:p14="http://schemas.microsoft.com/office/powerpoint/2010/main" val="192136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8EB6536-27A7-4DA2-B17D-A86650D225A8}" type="datetimeFigureOut">
              <a:rPr lang="ru-RU" smtClean="0"/>
              <a:t>07.12.2018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76860A-24B1-4C96-9F96-ED536D4E97DE}"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26051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8EB6536-27A7-4DA2-B17D-A86650D225A8}" type="datetimeFigureOut">
              <a:rPr lang="ru-RU" smtClean="0"/>
              <a:t>07.12.2018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76860A-24B1-4C96-9F96-ED536D4E97DE}" type="slidenum">
              <a:rPr lang="ru-RU" smtClean="0"/>
              <a:t>‹#›</a:t>
            </a:fld>
            <a:endParaRPr lang="ru-RU"/>
          </a:p>
        </p:txBody>
      </p:sp>
    </p:spTree>
    <p:extLst>
      <p:ext uri="{BB962C8B-B14F-4D97-AF65-F5344CB8AC3E}">
        <p14:creationId xmlns:p14="http://schemas.microsoft.com/office/powerpoint/2010/main" val="2702425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8EB6536-27A7-4DA2-B17D-A86650D225A8}" type="datetimeFigureOut">
              <a:rPr lang="ru-RU" smtClean="0"/>
              <a:t>07.12.2018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76860A-24B1-4C96-9F96-ED536D4E97DE}"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655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8EB6536-27A7-4DA2-B17D-A86650D225A8}" type="datetimeFigureOut">
              <a:rPr lang="ru-RU" smtClean="0"/>
              <a:t>07.12.2018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76860A-24B1-4C96-9F96-ED536D4E97DE}" type="slidenum">
              <a:rPr lang="ru-RU" smtClean="0"/>
              <a:t>‹#›</a:t>
            </a:fld>
            <a:endParaRPr lang="ru-RU"/>
          </a:p>
        </p:txBody>
      </p:sp>
    </p:spTree>
    <p:extLst>
      <p:ext uri="{BB962C8B-B14F-4D97-AF65-F5344CB8AC3E}">
        <p14:creationId xmlns:p14="http://schemas.microsoft.com/office/powerpoint/2010/main" val="1417518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8EB6536-27A7-4DA2-B17D-A86650D225A8}" type="datetimeFigureOut">
              <a:rPr lang="ru-RU" smtClean="0"/>
              <a:t>07.12.2018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76860A-24B1-4C96-9F96-ED536D4E97DE}" type="slidenum">
              <a:rPr lang="ru-RU" smtClean="0"/>
              <a:t>‹#›</a:t>
            </a:fld>
            <a:endParaRPr lang="ru-RU"/>
          </a:p>
        </p:txBody>
      </p:sp>
    </p:spTree>
    <p:extLst>
      <p:ext uri="{BB962C8B-B14F-4D97-AF65-F5344CB8AC3E}">
        <p14:creationId xmlns:p14="http://schemas.microsoft.com/office/powerpoint/2010/main" val="1241569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8EB6536-27A7-4DA2-B17D-A86650D225A8}" type="datetimeFigureOut">
              <a:rPr lang="ru-RU" smtClean="0"/>
              <a:t>07.12.2018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76860A-24B1-4C96-9F96-ED536D4E97DE}" type="slidenum">
              <a:rPr lang="ru-RU" smtClean="0"/>
              <a:t>‹#›</a:t>
            </a:fld>
            <a:endParaRPr lang="ru-RU"/>
          </a:p>
        </p:txBody>
      </p:sp>
    </p:spTree>
    <p:extLst>
      <p:ext uri="{BB962C8B-B14F-4D97-AF65-F5344CB8AC3E}">
        <p14:creationId xmlns:p14="http://schemas.microsoft.com/office/powerpoint/2010/main" val="428841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8EB6536-27A7-4DA2-B17D-A86650D225A8}" type="datetimeFigureOut">
              <a:rPr lang="ru-RU" smtClean="0"/>
              <a:t>07.12.2018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76860A-24B1-4C96-9F96-ED536D4E97DE}" type="slidenum">
              <a:rPr lang="ru-RU" smtClean="0"/>
              <a:t>‹#›</a:t>
            </a:fld>
            <a:endParaRPr lang="ru-RU"/>
          </a:p>
        </p:txBody>
      </p:sp>
    </p:spTree>
    <p:extLst>
      <p:ext uri="{BB962C8B-B14F-4D97-AF65-F5344CB8AC3E}">
        <p14:creationId xmlns:p14="http://schemas.microsoft.com/office/powerpoint/2010/main" val="322573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8EB6536-27A7-4DA2-B17D-A86650D225A8}" type="datetimeFigureOut">
              <a:rPr lang="ru-RU" smtClean="0"/>
              <a:t>07.12.2018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676860A-24B1-4C96-9F96-ED536D4E97DE}" type="slidenum">
              <a:rPr lang="ru-RU" smtClean="0"/>
              <a:t>‹#›</a:t>
            </a:fld>
            <a:endParaRPr lang="ru-RU"/>
          </a:p>
        </p:txBody>
      </p:sp>
    </p:spTree>
    <p:extLst>
      <p:ext uri="{BB962C8B-B14F-4D97-AF65-F5344CB8AC3E}">
        <p14:creationId xmlns:p14="http://schemas.microsoft.com/office/powerpoint/2010/main" val="3868096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8EB6536-27A7-4DA2-B17D-A86650D225A8}" type="datetimeFigureOut">
              <a:rPr lang="ru-RU" smtClean="0"/>
              <a:t>07.12.2018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676860A-24B1-4C96-9F96-ED536D4E97DE}" type="slidenum">
              <a:rPr lang="ru-RU" smtClean="0"/>
              <a:t>‹#›</a:t>
            </a:fld>
            <a:endParaRPr lang="ru-RU"/>
          </a:p>
        </p:txBody>
      </p:sp>
    </p:spTree>
    <p:extLst>
      <p:ext uri="{BB962C8B-B14F-4D97-AF65-F5344CB8AC3E}">
        <p14:creationId xmlns:p14="http://schemas.microsoft.com/office/powerpoint/2010/main" val="320776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8EB6536-27A7-4DA2-B17D-A86650D225A8}" type="datetimeFigureOut">
              <a:rPr lang="ru-RU" smtClean="0"/>
              <a:t>07.12.2018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676860A-24B1-4C96-9F96-ED536D4E97DE}" type="slidenum">
              <a:rPr lang="ru-RU" smtClean="0"/>
              <a:t>‹#›</a:t>
            </a:fld>
            <a:endParaRPr lang="ru-RU"/>
          </a:p>
        </p:txBody>
      </p:sp>
    </p:spTree>
    <p:extLst>
      <p:ext uri="{BB962C8B-B14F-4D97-AF65-F5344CB8AC3E}">
        <p14:creationId xmlns:p14="http://schemas.microsoft.com/office/powerpoint/2010/main" val="26601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8EB6536-27A7-4DA2-B17D-A86650D225A8}" type="datetimeFigureOut">
              <a:rPr lang="ru-RU" smtClean="0"/>
              <a:t>07.12.2018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676860A-24B1-4C96-9F96-ED536D4E97DE}" type="slidenum">
              <a:rPr lang="ru-RU" smtClean="0"/>
              <a:t>‹#›</a:t>
            </a:fld>
            <a:endParaRPr lang="ru-RU"/>
          </a:p>
        </p:txBody>
      </p:sp>
    </p:spTree>
    <p:extLst>
      <p:ext uri="{BB962C8B-B14F-4D97-AF65-F5344CB8AC3E}">
        <p14:creationId xmlns:p14="http://schemas.microsoft.com/office/powerpoint/2010/main" val="298285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EB6536-27A7-4DA2-B17D-A86650D225A8}" type="datetimeFigureOut">
              <a:rPr lang="ru-RU" smtClean="0"/>
              <a:t>07.12.2018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676860A-24B1-4C96-9F96-ED536D4E97DE}" type="slidenum">
              <a:rPr lang="ru-RU" smtClean="0"/>
              <a:t>‹#›</a:t>
            </a:fld>
            <a:endParaRPr lang="ru-RU"/>
          </a:p>
        </p:txBody>
      </p:sp>
    </p:spTree>
    <p:extLst>
      <p:ext uri="{BB962C8B-B14F-4D97-AF65-F5344CB8AC3E}">
        <p14:creationId xmlns:p14="http://schemas.microsoft.com/office/powerpoint/2010/main" val="272309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8EB6536-27A7-4DA2-B17D-A86650D225A8}" type="datetimeFigureOut">
              <a:rPr lang="ru-RU" smtClean="0"/>
              <a:t>07.12.2018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676860A-24B1-4C96-9F96-ED536D4E97DE}" type="slidenum">
              <a:rPr lang="ru-RU" smtClean="0"/>
              <a:t>‹#›</a:t>
            </a:fld>
            <a:endParaRPr lang="ru-RU"/>
          </a:p>
        </p:txBody>
      </p:sp>
    </p:spTree>
    <p:extLst>
      <p:ext uri="{BB962C8B-B14F-4D97-AF65-F5344CB8AC3E}">
        <p14:creationId xmlns:p14="http://schemas.microsoft.com/office/powerpoint/2010/main" val="72161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8EB6536-27A7-4DA2-B17D-A86650D225A8}" type="datetimeFigureOut">
              <a:rPr lang="ru-RU" smtClean="0"/>
              <a:t>07.12.2018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676860A-24B1-4C96-9F96-ED536D4E97DE}" type="slidenum">
              <a:rPr lang="ru-RU" smtClean="0"/>
              <a:t>‹#›</a:t>
            </a:fld>
            <a:endParaRPr lang="ru-RU"/>
          </a:p>
        </p:txBody>
      </p:sp>
    </p:spTree>
    <p:extLst>
      <p:ext uri="{BB962C8B-B14F-4D97-AF65-F5344CB8AC3E}">
        <p14:creationId xmlns:p14="http://schemas.microsoft.com/office/powerpoint/2010/main" val="655693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EB6536-27A7-4DA2-B17D-A86650D225A8}" type="datetimeFigureOut">
              <a:rPr lang="ru-RU" smtClean="0"/>
              <a:t>07.12.2018</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76860A-24B1-4C96-9F96-ED536D4E97DE}" type="slidenum">
              <a:rPr lang="ru-RU" smtClean="0"/>
              <a:t>‹#›</a:t>
            </a:fld>
            <a:endParaRPr lang="ru-RU"/>
          </a:p>
        </p:txBody>
      </p:sp>
    </p:spTree>
    <p:extLst>
      <p:ext uri="{BB962C8B-B14F-4D97-AF65-F5344CB8AC3E}">
        <p14:creationId xmlns:p14="http://schemas.microsoft.com/office/powerpoint/2010/main" val="2876274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502919"/>
            <a:ext cx="10241280" cy="1143001"/>
          </a:xfrm>
        </p:spPr>
        <p:txBody>
          <a:bodyPr>
            <a:noAutofit/>
          </a:bodyPr>
          <a:lstStyle/>
          <a:p>
            <a:pPr algn="ctr"/>
            <a:r>
              <a:rPr lang="ru-RU" sz="2400" b="1" dirty="0" err="1" smtClean="0">
                <a:latin typeface="Times New Roman" panose="02020603050405020304" pitchFamily="18" charset="0"/>
                <a:cs typeface="Times New Roman" panose="02020603050405020304" pitchFamily="18" charset="0"/>
              </a:rPr>
              <a:t>Харківський</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національний</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медичний</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університет</a:t>
            </a: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Кафедра </a:t>
            </a:r>
            <a:r>
              <a:rPr lang="ru-RU" sz="2400" b="1" dirty="0" err="1" smtClean="0">
                <a:latin typeface="Times New Roman" panose="02020603050405020304" pitchFamily="18" charset="0"/>
                <a:cs typeface="Times New Roman" panose="02020603050405020304" pitchFamily="18" charset="0"/>
              </a:rPr>
              <a:t>медичної</a:t>
            </a:r>
            <a:r>
              <a:rPr lang="ru-RU" sz="2400" b="1" dirty="0" smtClean="0">
                <a:latin typeface="Times New Roman" panose="02020603050405020304" pitchFamily="18" charset="0"/>
                <a:cs typeface="Times New Roman" panose="02020603050405020304" pitchFamily="18" charset="0"/>
              </a:rPr>
              <a:t> та </a:t>
            </a:r>
            <a:r>
              <a:rPr lang="ru-RU" sz="2400" b="1" dirty="0" err="1" smtClean="0">
                <a:latin typeface="Times New Roman" panose="02020603050405020304" pitchFamily="18" charset="0"/>
                <a:cs typeface="Times New Roman" panose="02020603050405020304" pitchFamily="18" charset="0"/>
              </a:rPr>
              <a:t>біоорганічної</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хімії</a:t>
            </a: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1800" b="1" dirty="0" smtClean="0"/>
              <a:t/>
            </a:r>
            <a:br>
              <a:rPr lang="ru-RU" sz="1800" b="1" dirty="0" smtClean="0"/>
            </a:br>
            <a:endParaRPr lang="ru-RU" sz="1800" b="1" dirty="0"/>
          </a:p>
        </p:txBody>
      </p:sp>
      <p:sp>
        <p:nvSpPr>
          <p:cNvPr id="3" name="Подзаголовок 2"/>
          <p:cNvSpPr>
            <a:spLocks noGrp="1"/>
          </p:cNvSpPr>
          <p:nvPr>
            <p:ph type="subTitle" idx="1"/>
          </p:nvPr>
        </p:nvSpPr>
        <p:spPr>
          <a:xfrm>
            <a:off x="0" y="2621281"/>
            <a:ext cx="12192000" cy="4236719"/>
          </a:xfrm>
        </p:spPr>
        <p:txBody>
          <a:bodyPr>
            <a:noAutofit/>
          </a:bodyPr>
          <a:lstStyle/>
          <a:p>
            <a:pPr algn="ctr"/>
            <a:r>
              <a:rPr lang="uk-UA" sz="2800" b="1" dirty="0" smtClean="0">
                <a:latin typeface="Times New Roman" panose="02020603050405020304" pitchFamily="18" charset="0"/>
                <a:cs typeface="Times New Roman" panose="02020603050405020304" pitchFamily="18" charset="0"/>
              </a:rPr>
              <a:t>Науковий</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семінар</a:t>
            </a:r>
            <a:r>
              <a:rPr lang="ru-RU" sz="2800" b="1" dirty="0" smtClean="0">
                <a:latin typeface="Times New Roman" panose="02020603050405020304" pitchFamily="18" charset="0"/>
                <a:cs typeface="Times New Roman" panose="02020603050405020304" pitchFamily="18" charset="0"/>
              </a:rPr>
              <a:t> на тему:</a:t>
            </a:r>
          </a:p>
          <a:p>
            <a:pPr algn="ctr"/>
            <a:r>
              <a:rPr lang="ru-RU" sz="4400" b="1" i="1" dirty="0" smtClean="0">
                <a:solidFill>
                  <a:srgbClr val="FF0000"/>
                </a:solidFill>
                <a:latin typeface="Times New Roman" panose="02020603050405020304" pitchFamily="18" charset="0"/>
                <a:cs typeface="Times New Roman" panose="02020603050405020304" pitchFamily="18" charset="0"/>
              </a:rPr>
              <a:t>«</a:t>
            </a:r>
            <a:r>
              <a:rPr lang="ru-RU" sz="4400" b="1" i="1" dirty="0" err="1" smtClean="0">
                <a:solidFill>
                  <a:srgbClr val="FF0000"/>
                </a:solidFill>
                <a:latin typeface="Times New Roman" panose="02020603050405020304" pitchFamily="18" charset="0"/>
                <a:cs typeface="Times New Roman" panose="02020603050405020304" pitchFamily="18" charset="0"/>
              </a:rPr>
              <a:t>Небезпека</a:t>
            </a:r>
            <a:r>
              <a:rPr lang="ru-RU" sz="4400" b="1" i="1" dirty="0" smtClean="0">
                <a:solidFill>
                  <a:srgbClr val="FF0000"/>
                </a:solidFill>
                <a:latin typeface="Times New Roman" panose="02020603050405020304" pitchFamily="18" charset="0"/>
                <a:cs typeface="Times New Roman" panose="02020603050405020304" pitchFamily="18" charset="0"/>
              </a:rPr>
              <a:t> </a:t>
            </a:r>
            <a:r>
              <a:rPr lang="ru-RU" sz="4400" b="1" i="1" dirty="0" err="1" smtClean="0">
                <a:solidFill>
                  <a:srgbClr val="FF0000"/>
                </a:solidFill>
                <a:latin typeface="Times New Roman" panose="02020603050405020304" pitchFamily="18" charset="0"/>
                <a:cs typeface="Times New Roman" panose="02020603050405020304" pitchFamily="18" charset="0"/>
              </a:rPr>
              <a:t>ботулізму</a:t>
            </a:r>
            <a:r>
              <a:rPr lang="ru-RU" sz="4400" b="1" i="1" dirty="0" smtClean="0">
                <a:solidFill>
                  <a:srgbClr val="FF0000"/>
                </a:solidFill>
                <a:latin typeface="Times New Roman" panose="02020603050405020304" pitchFamily="18" charset="0"/>
                <a:cs typeface="Times New Roman" panose="02020603050405020304" pitchFamily="18" charset="0"/>
              </a:rPr>
              <a:t>»</a:t>
            </a:r>
          </a:p>
          <a:p>
            <a:pPr algn="ctr"/>
            <a:r>
              <a:rPr lang="uk-UA" sz="2000" b="1" i="1" dirty="0" smtClean="0">
                <a:solidFill>
                  <a:srgbClr val="FF0000"/>
                </a:solidFill>
                <a:latin typeface="Times New Roman" panose="02020603050405020304" pitchFamily="18" charset="0"/>
                <a:cs typeface="Times New Roman" panose="02020603050405020304" pitchFamily="18" charset="0"/>
              </a:rPr>
              <a:t>7 грудня 2018 р.</a:t>
            </a:r>
            <a:endParaRPr lang="ru-RU" sz="2000" b="1" i="1" dirty="0" smtClean="0">
              <a:solidFill>
                <a:srgbClr val="FF0000"/>
              </a:solidFill>
              <a:latin typeface="Times New Roman" panose="02020603050405020304" pitchFamily="18" charset="0"/>
              <a:cs typeface="Times New Roman" panose="02020603050405020304" pitchFamily="18" charset="0"/>
            </a:endParaRPr>
          </a:p>
          <a:p>
            <a:endParaRPr lang="ru-RU" sz="4000" b="1" i="1" dirty="0" smtClean="0">
              <a:solidFill>
                <a:srgbClr val="FF0000"/>
              </a:solidFill>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a:p>
            <a:endParaRPr lang="ru-RU" b="1" dirty="0" smtClean="0">
              <a:latin typeface="Times New Roman" panose="02020603050405020304" pitchFamily="18" charset="0"/>
              <a:cs typeface="Times New Roman" panose="02020603050405020304" pitchFamily="18" charset="0"/>
            </a:endParaRPr>
          </a:p>
          <a:p>
            <a:pPr algn="r"/>
            <a:r>
              <a:rPr lang="ru-RU" b="1" dirty="0" err="1" smtClean="0">
                <a:latin typeface="Times New Roman" panose="02020603050405020304" pitchFamily="18" charset="0"/>
                <a:cs typeface="Times New Roman" panose="02020603050405020304" pitchFamily="18" charset="0"/>
              </a:rPr>
              <a:t>Виконав</a:t>
            </a:r>
            <a:r>
              <a:rPr lang="ru-RU" b="1" dirty="0" smtClean="0">
                <a:latin typeface="Times New Roman" panose="02020603050405020304" pitchFamily="18" charset="0"/>
                <a:cs typeface="Times New Roman" panose="02020603050405020304" pitchFamily="18" charset="0"/>
              </a:rPr>
              <a:t>: Ст. лаб. </a:t>
            </a:r>
            <a:r>
              <a:rPr lang="ru-RU" b="1" dirty="0" err="1" smtClean="0">
                <a:latin typeface="Times New Roman" panose="02020603050405020304" pitchFamily="18" charset="0"/>
                <a:cs typeface="Times New Roman" panose="02020603050405020304" pitchFamily="18" charset="0"/>
              </a:rPr>
              <a:t>Синельник</a:t>
            </a:r>
            <a:r>
              <a:rPr lang="ru-RU"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В.В</a:t>
            </a:r>
            <a:endParaRPr lang="ru-RU" b="1" dirty="0" smtClean="0">
              <a:latin typeface="Times New Roman" panose="02020603050405020304" pitchFamily="18" charset="0"/>
              <a:cs typeface="Times New Roman" panose="02020603050405020304" pitchFamily="18" charset="0"/>
            </a:endParaRPr>
          </a:p>
          <a:p>
            <a:pPr algn="ctr"/>
            <a:r>
              <a:rPr lang="ru-RU" b="1" dirty="0" err="1" smtClean="0">
                <a:latin typeface="Times New Roman" panose="02020603050405020304" pitchFamily="18" charset="0"/>
                <a:cs typeface="Times New Roman" panose="02020603050405020304" pitchFamily="18" charset="0"/>
              </a:rPr>
              <a:t>Харків</a:t>
            </a:r>
            <a:r>
              <a:rPr lang="ru-RU" b="1" dirty="0" smtClean="0">
                <a:latin typeface="Times New Roman" panose="02020603050405020304" pitchFamily="18" charset="0"/>
                <a:cs typeface="Times New Roman" panose="02020603050405020304" pitchFamily="18" charset="0"/>
              </a:rPr>
              <a:t> 2018</a:t>
            </a:r>
            <a:endParaRPr lang="ru-RU" b="1" dirty="0">
              <a:latin typeface="Times New Roman" panose="02020603050405020304" pitchFamily="18" charset="0"/>
              <a:cs typeface="Times New Roman" panose="02020603050405020304" pitchFamily="18"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2568" y="217007"/>
            <a:ext cx="1703520" cy="2165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037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684848"/>
          </a:xfrm>
        </p:spPr>
        <p:txBody>
          <a:bodyPr>
            <a:normAutofit/>
          </a:bodyPr>
          <a:lstStyle/>
          <a:p>
            <a:pPr algn="ctr"/>
            <a:r>
              <a:rPr lang="uk-UA" b="1" dirty="0">
                <a:solidFill>
                  <a:srgbClr val="FF0000"/>
                </a:solidFill>
                <a:latin typeface="Times New Roman" panose="02020603050405020304" pitchFamily="18" charset="0"/>
                <a:cs typeface="Times New Roman" panose="02020603050405020304" pitchFamily="18" charset="0"/>
              </a:rPr>
              <a:t>ПАТОГЕНЕЗ</a:t>
            </a:r>
            <a:endParaRPr lang="ru-RU" dirty="0"/>
          </a:p>
        </p:txBody>
      </p:sp>
      <p:sp>
        <p:nvSpPr>
          <p:cNvPr id="3" name="Объект 2"/>
          <p:cNvSpPr>
            <a:spLocks noGrp="1"/>
          </p:cNvSpPr>
          <p:nvPr>
            <p:ph idx="1"/>
          </p:nvPr>
        </p:nvSpPr>
        <p:spPr>
          <a:xfrm>
            <a:off x="0" y="684848"/>
            <a:ext cx="12192000" cy="6173152"/>
          </a:xfrm>
        </p:spPr>
        <p:txBody>
          <a:bodyPr>
            <a:normAutofit/>
          </a:bodyPr>
          <a:lstStyle/>
          <a:p>
            <a:r>
              <a:rPr lang="uk-UA" sz="2400" dirty="0" smtClean="0">
                <a:latin typeface="Times New Roman" panose="02020603050405020304" pitchFamily="18" charset="0"/>
                <a:cs typeface="Times New Roman" panose="02020603050405020304" pitchFamily="18" charset="0"/>
              </a:rPr>
              <a:t>Патологоанатомічні зміни при ботулізмі мають неспецифічний характер і обумовлені глибокою гіпоксією: </a:t>
            </a:r>
            <a:r>
              <a:rPr lang="uk-UA" sz="2400" dirty="0" err="1" smtClean="0">
                <a:latin typeface="Times New Roman" panose="02020603050405020304" pitchFamily="18" charset="0"/>
                <a:cs typeface="Times New Roman" panose="02020603050405020304" pitchFamily="18" charset="0"/>
              </a:rPr>
              <a:t>повнокров</a:t>
            </a:r>
            <a:r>
              <a:rPr lang="en-US" sz="2400" dirty="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я внутрішніх органів, набряк головного мозку, точкові крововиливи в слизову оболонку </a:t>
            </a:r>
            <a:r>
              <a:rPr lang="uk-UA" sz="2400" dirty="0" err="1" smtClean="0">
                <a:latin typeface="Times New Roman" panose="02020603050405020304" pitchFamily="18" charset="0"/>
                <a:cs typeface="Times New Roman" panose="02020603050405020304" pitchFamily="18" charset="0"/>
              </a:rPr>
              <a:t>ШКТ</a:t>
            </a:r>
            <a:r>
              <a:rPr lang="uk-UA"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346558" y="1917700"/>
            <a:ext cx="8889641" cy="4796083"/>
          </a:xfrm>
          <a:prstGeom prst="rect">
            <a:avLst/>
          </a:prstGeom>
        </p:spPr>
      </p:pic>
    </p:spTree>
    <p:extLst>
      <p:ext uri="{BB962C8B-B14F-4D97-AF65-F5344CB8AC3E}">
        <p14:creationId xmlns:p14="http://schemas.microsoft.com/office/powerpoint/2010/main" val="2049048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1504" y="116632"/>
            <a:ext cx="8928992" cy="792088"/>
          </a:xfrm>
        </p:spPr>
        <p:txBody>
          <a:bodyPr/>
          <a:lstStyle/>
          <a:p>
            <a:pPr algn="ctr"/>
            <a:r>
              <a:rPr lang="ru-RU" sz="3600" dirty="0" err="1"/>
              <a:t>Клініка</a:t>
            </a:r>
            <a:r>
              <a:rPr lang="ru-RU" dirty="0" smtClean="0"/>
              <a:t> </a:t>
            </a:r>
            <a:endParaRPr lang="ru-RU" dirty="0"/>
          </a:p>
        </p:txBody>
      </p:sp>
      <p:sp>
        <p:nvSpPr>
          <p:cNvPr id="3" name="Объект 2"/>
          <p:cNvSpPr>
            <a:spLocks noGrp="1"/>
          </p:cNvSpPr>
          <p:nvPr>
            <p:ph idx="1"/>
          </p:nvPr>
        </p:nvSpPr>
        <p:spPr>
          <a:xfrm>
            <a:off x="0" y="875744"/>
            <a:ext cx="12192000" cy="5877272"/>
          </a:xfrm>
        </p:spPr>
        <p:txBody>
          <a:bodyPr>
            <a:noAutofit/>
          </a:bodyPr>
          <a:lstStyle/>
          <a:p>
            <a:pPr marL="45720" indent="0" algn="ctr">
              <a:buNone/>
            </a:pPr>
            <a:r>
              <a:rPr lang="ru-RU" sz="2400" b="1" i="1" dirty="0" err="1">
                <a:latin typeface="Times New Roman" panose="02020603050405020304" pitchFamily="18" charset="0"/>
                <a:cs typeface="Times New Roman" panose="02020603050405020304" pitchFamily="18" charset="0"/>
              </a:rPr>
              <a:t>Класифікація</a:t>
            </a:r>
            <a:endParaRPr lang="ru-RU" sz="2400" b="1" i="1" dirty="0">
              <a:latin typeface="Times New Roman" panose="02020603050405020304" pitchFamily="18" charset="0"/>
              <a:cs typeface="Times New Roman" panose="02020603050405020304" pitchFamily="18" charset="0"/>
            </a:endParaRPr>
          </a:p>
          <a:p>
            <a:pPr marL="502920" indent="-457200" algn="just">
              <a:buClr>
                <a:schemeClr val="tx1"/>
              </a:buClr>
              <a:buSzPct val="100000"/>
              <a:buAutoNum type="arabicPeriod"/>
            </a:pPr>
            <a:r>
              <a:rPr lang="ru-RU" sz="2400" b="1" dirty="0" err="1" smtClean="0">
                <a:solidFill>
                  <a:schemeClr val="tx1"/>
                </a:solidFill>
                <a:latin typeface="Times New Roman" panose="02020603050405020304" pitchFamily="18" charset="0"/>
                <a:cs typeface="Times New Roman" panose="02020603050405020304" pitchFamily="18" charset="0"/>
              </a:rPr>
              <a:t>Харчовий</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ботулізм</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виникає</a:t>
            </a:r>
            <a:r>
              <a:rPr lang="ru-RU" sz="2400" dirty="0" smtClean="0">
                <a:solidFill>
                  <a:schemeClr val="tx1"/>
                </a:solidFill>
                <a:latin typeface="Times New Roman" panose="02020603050405020304" pitchFamily="18" charset="0"/>
                <a:cs typeface="Times New Roman" panose="02020603050405020304" pitchFamily="18" charset="0"/>
              </a:rPr>
              <a:t> у </a:t>
            </a:r>
            <a:r>
              <a:rPr lang="ru-RU" sz="2400" dirty="0" err="1" smtClean="0">
                <a:solidFill>
                  <a:schemeClr val="tx1"/>
                </a:solidFill>
                <a:latin typeface="Times New Roman" panose="02020603050405020304" pitchFamily="18" charset="0"/>
                <a:cs typeface="Times New Roman" panose="02020603050405020304" pitchFamily="18" charset="0"/>
              </a:rPr>
              <a:t>разі</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вживання</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харчових</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продуктів</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що</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містять</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накопичений</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ботулотоксин</a:t>
            </a:r>
            <a:r>
              <a:rPr lang="ru-RU" sz="2400" dirty="0" smtClean="0">
                <a:solidFill>
                  <a:schemeClr val="tx1"/>
                </a:solidFill>
                <a:latin typeface="Times New Roman" panose="02020603050405020304" pitchFamily="18" charset="0"/>
                <a:cs typeface="Times New Roman" panose="02020603050405020304" pitchFamily="18" charset="0"/>
              </a:rPr>
              <a:t>.</a:t>
            </a:r>
          </a:p>
          <a:p>
            <a:pPr marL="502920" indent="-457200" algn="just">
              <a:buClr>
                <a:schemeClr val="tx1"/>
              </a:buClr>
              <a:buSzPct val="100000"/>
              <a:buAutoNum type="arabicPeriod"/>
            </a:pPr>
            <a:r>
              <a:rPr lang="ru-RU" sz="2400" b="1" dirty="0" err="1" smtClean="0">
                <a:solidFill>
                  <a:schemeClr val="tx1"/>
                </a:solidFill>
                <a:latin typeface="Times New Roman" panose="02020603050405020304" pitchFamily="18" charset="0"/>
                <a:cs typeface="Times New Roman" panose="02020603050405020304" pitchFamily="18" charset="0"/>
              </a:rPr>
              <a:t>Рановий</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ботулізм</a:t>
            </a:r>
            <a:r>
              <a:rPr lang="ru-RU" sz="2400" dirty="0" smtClean="0">
                <a:solidFill>
                  <a:schemeClr val="tx1"/>
                </a:solidFill>
                <a:latin typeface="Times New Roman" panose="02020603050405020304" pitchFamily="18" charset="0"/>
                <a:cs typeface="Times New Roman" panose="02020603050405020304" pitchFamily="18" charset="0"/>
              </a:rPr>
              <a:t> - </a:t>
            </a:r>
            <a:r>
              <a:rPr lang="ru-RU" sz="2400" dirty="0" err="1" smtClean="0">
                <a:solidFill>
                  <a:schemeClr val="tx1"/>
                </a:solidFill>
                <a:latin typeface="Times New Roman" panose="02020603050405020304" pitchFamily="18" charset="0"/>
                <a:cs typeface="Times New Roman" panose="02020603050405020304" pitchFamily="18" charset="0"/>
              </a:rPr>
              <a:t>розвивається</a:t>
            </a:r>
            <a:r>
              <a:rPr lang="ru-RU" sz="2400" dirty="0" smtClean="0">
                <a:solidFill>
                  <a:schemeClr val="tx1"/>
                </a:solidFill>
                <a:latin typeface="Times New Roman" panose="02020603050405020304" pitchFamily="18" charset="0"/>
                <a:cs typeface="Times New Roman" panose="02020603050405020304" pitchFamily="18" charset="0"/>
              </a:rPr>
              <a:t> у </a:t>
            </a:r>
            <a:r>
              <a:rPr lang="ru-RU" sz="2400" dirty="0" err="1" smtClean="0">
                <a:solidFill>
                  <a:schemeClr val="tx1"/>
                </a:solidFill>
                <a:latin typeface="Times New Roman" panose="02020603050405020304" pitchFamily="18" charset="0"/>
                <a:cs typeface="Times New Roman" panose="02020603050405020304" pitchFamily="18" charset="0"/>
              </a:rPr>
              <a:t>разі</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забруднення</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ґрунтом</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рани, в </a:t>
            </a:r>
            <a:r>
              <a:rPr lang="ru-RU" sz="2400" dirty="0" err="1" smtClean="0">
                <a:solidFill>
                  <a:schemeClr val="tx1"/>
                </a:solidFill>
                <a:latin typeface="Times New Roman" panose="02020603050405020304" pitchFamily="18" charset="0"/>
                <a:cs typeface="Times New Roman" panose="02020603050405020304" pitchFamily="18" charset="0"/>
              </a:rPr>
              <a:t>якій</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виникають</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умови</a:t>
            </a:r>
            <a:r>
              <a:rPr lang="ru-RU" sz="2400" dirty="0" smtClean="0">
                <a:solidFill>
                  <a:schemeClr val="tx1"/>
                </a:solidFill>
                <a:latin typeface="Times New Roman" panose="02020603050405020304" pitchFamily="18" charset="0"/>
                <a:cs typeface="Times New Roman" panose="02020603050405020304" pitchFamily="18" charset="0"/>
              </a:rPr>
              <a:t> для </a:t>
            </a:r>
            <a:r>
              <a:rPr lang="ru-RU" sz="2400" dirty="0" err="1" smtClean="0">
                <a:solidFill>
                  <a:schemeClr val="tx1"/>
                </a:solidFill>
                <a:latin typeface="Times New Roman" panose="02020603050405020304" pitchFamily="18" charset="0"/>
                <a:cs typeface="Times New Roman" panose="02020603050405020304" pitchFamily="18" charset="0"/>
              </a:rPr>
              <a:t>токсиноутворення</a:t>
            </a:r>
            <a:r>
              <a:rPr lang="ru-RU" sz="2400" dirty="0" smtClean="0">
                <a:solidFill>
                  <a:schemeClr val="tx1"/>
                </a:solidFill>
                <a:latin typeface="Times New Roman" panose="02020603050405020304" pitchFamily="18" charset="0"/>
                <a:cs typeface="Times New Roman" panose="02020603050405020304" pitchFamily="18" charset="0"/>
              </a:rPr>
              <a:t>.</a:t>
            </a:r>
          </a:p>
          <a:p>
            <a:pPr marL="502920" indent="-457200" algn="just">
              <a:buClr>
                <a:schemeClr val="tx1"/>
              </a:buClr>
              <a:buSzPct val="100000"/>
              <a:buAutoNum type="arabicPeriod"/>
            </a:pPr>
            <a:r>
              <a:rPr lang="ru-RU" sz="2400" b="1" dirty="0" err="1" smtClean="0">
                <a:solidFill>
                  <a:schemeClr val="tx1"/>
                </a:solidFill>
                <a:latin typeface="Times New Roman" panose="02020603050405020304" pitchFamily="18" charset="0"/>
                <a:cs typeface="Times New Roman" panose="02020603050405020304" pitchFamily="18" charset="0"/>
              </a:rPr>
              <a:t>Ботулізм</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раннього</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детячого</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віку</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переважно</a:t>
            </a:r>
            <a:r>
              <a:rPr lang="ru-RU" sz="2400" dirty="0" smtClean="0">
                <a:solidFill>
                  <a:schemeClr val="tx1"/>
                </a:solidFill>
                <a:latin typeface="Times New Roman" panose="02020603050405020304" pitchFamily="18" charset="0"/>
                <a:cs typeface="Times New Roman" panose="02020603050405020304" pitchFamily="18" charset="0"/>
              </a:rPr>
              <a:t> у </a:t>
            </a:r>
            <a:r>
              <a:rPr lang="ru-RU" sz="2400" dirty="0" err="1" smtClean="0">
                <a:solidFill>
                  <a:schemeClr val="tx1"/>
                </a:solidFill>
                <a:latin typeface="Times New Roman" panose="02020603050405020304" pitchFamily="18" charset="0"/>
                <a:cs typeface="Times New Roman" panose="02020603050405020304" pitchFamily="18" charset="0"/>
              </a:rPr>
              <a:t>дітей</a:t>
            </a:r>
            <a:r>
              <a:rPr lang="ru-RU" sz="2400" dirty="0" smtClean="0">
                <a:solidFill>
                  <a:schemeClr val="tx1"/>
                </a:solidFill>
                <a:latin typeface="Times New Roman" panose="02020603050405020304" pitchFamily="18" charset="0"/>
                <a:cs typeface="Times New Roman" panose="02020603050405020304" pitchFamily="18" charset="0"/>
              </a:rPr>
              <a:t> до 6 </a:t>
            </a:r>
            <a:r>
              <a:rPr lang="ru-RU" sz="2400" dirty="0" err="1" smtClean="0">
                <a:solidFill>
                  <a:schemeClr val="tx1"/>
                </a:solidFill>
                <a:latin typeface="Times New Roman" panose="02020603050405020304" pitchFamily="18" charset="0"/>
                <a:cs typeface="Times New Roman" panose="02020603050405020304" pitchFamily="18" charset="0"/>
              </a:rPr>
              <a:t>місяців</a:t>
            </a:r>
            <a:r>
              <a:rPr lang="ru-RU" sz="2400" dirty="0" smtClean="0">
                <a:solidFill>
                  <a:schemeClr val="tx1"/>
                </a:solidFill>
                <a:latin typeface="Times New Roman" panose="02020603050405020304" pitchFamily="18" charset="0"/>
                <a:cs typeface="Times New Roman" panose="02020603050405020304" pitchFamily="18" charset="0"/>
              </a:rPr>
              <a:t>, при </a:t>
            </a:r>
            <a:r>
              <a:rPr lang="ru-RU" sz="2400" dirty="0" err="1" smtClean="0">
                <a:solidFill>
                  <a:schemeClr val="tx1"/>
                </a:solidFill>
                <a:latin typeface="Times New Roman" panose="02020603050405020304" pitchFamily="18" charset="0"/>
                <a:cs typeface="Times New Roman" panose="02020603050405020304" pitchFamily="18" charset="0"/>
              </a:rPr>
              <a:t>інфікуванні</a:t>
            </a:r>
            <a:r>
              <a:rPr lang="ru-RU" sz="2400" dirty="0" smtClean="0">
                <a:solidFill>
                  <a:schemeClr val="tx1"/>
                </a:solidFill>
                <a:latin typeface="Times New Roman" panose="02020603050405020304" pitchFamily="18" charset="0"/>
                <a:cs typeface="Times New Roman" panose="02020603050405020304" pitchFamily="18" charset="0"/>
              </a:rPr>
              <a:t> спорами </a:t>
            </a:r>
            <a:r>
              <a:rPr lang="uk-UA" sz="2400" dirty="0" smtClean="0">
                <a:solidFill>
                  <a:schemeClr val="tx1"/>
                </a:solidFill>
                <a:latin typeface="Times New Roman" panose="02020603050405020304" pitchFamily="18" charset="0"/>
                <a:cs typeface="Times New Roman" panose="02020603050405020304" pitchFamily="18" charset="0"/>
              </a:rPr>
              <a:t>С</a:t>
            </a:r>
            <a:r>
              <a:rPr lang="en-US" sz="2400" dirty="0" smtClean="0">
                <a:solidFill>
                  <a:schemeClr val="tx1"/>
                </a:solidFill>
                <a:latin typeface="Times New Roman" panose="02020603050405020304" pitchFamily="18" charset="0"/>
                <a:cs typeface="Times New Roman" panose="02020603050405020304" pitchFamily="18" charset="0"/>
              </a:rPr>
              <a:t>l. Botulinum</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потрапляючи</a:t>
            </a:r>
            <a:r>
              <a:rPr lang="ru-RU" sz="2400" dirty="0" smtClean="0">
                <a:solidFill>
                  <a:schemeClr val="tx1"/>
                </a:solidFill>
                <a:latin typeface="Times New Roman" panose="02020603050405020304" pitchFamily="18" charset="0"/>
                <a:cs typeface="Times New Roman" panose="02020603050405020304" pitchFamily="18" charset="0"/>
              </a:rPr>
              <a:t> в </a:t>
            </a:r>
            <a:r>
              <a:rPr lang="ru-RU" sz="2400" dirty="0" err="1" smtClean="0">
                <a:solidFill>
                  <a:schemeClr val="tx1"/>
                </a:solidFill>
                <a:latin typeface="Times New Roman" panose="02020603050405020304" pitchFamily="18" charset="0"/>
                <a:cs typeface="Times New Roman" panose="02020603050405020304" pitchFamily="18" charset="0"/>
              </a:rPr>
              <a:t>кишківник</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перетворюються</a:t>
            </a:r>
            <a:r>
              <a:rPr lang="ru-RU" sz="2400" dirty="0" smtClean="0">
                <a:solidFill>
                  <a:schemeClr val="tx1"/>
                </a:solidFill>
                <a:latin typeface="Times New Roman" panose="02020603050405020304" pitchFamily="18" charset="0"/>
                <a:cs typeface="Times New Roman" panose="02020603050405020304" pitchFamily="18" charset="0"/>
              </a:rPr>
              <a:t> на </a:t>
            </a:r>
            <a:r>
              <a:rPr lang="ru-RU" sz="2400" dirty="0" err="1" smtClean="0">
                <a:solidFill>
                  <a:schemeClr val="tx1"/>
                </a:solidFill>
                <a:latin typeface="Times New Roman" panose="02020603050405020304" pitchFamily="18" charset="0"/>
                <a:cs typeface="Times New Roman" panose="02020603050405020304" pitchFamily="18" charset="0"/>
              </a:rPr>
              <a:t>вегетативну</a:t>
            </a:r>
            <a:r>
              <a:rPr lang="ru-RU" sz="2400" dirty="0" smtClean="0">
                <a:solidFill>
                  <a:schemeClr val="tx1"/>
                </a:solidFill>
                <a:latin typeface="Times New Roman" panose="02020603050405020304" pitchFamily="18" charset="0"/>
                <a:cs typeface="Times New Roman" panose="02020603050405020304" pitchFamily="18" charset="0"/>
              </a:rPr>
              <a:t> форму і </a:t>
            </a:r>
            <a:r>
              <a:rPr lang="ru-RU" sz="2400" dirty="0" err="1" smtClean="0">
                <a:solidFill>
                  <a:schemeClr val="tx1"/>
                </a:solidFill>
                <a:latin typeface="Times New Roman" panose="02020603050405020304" pitchFamily="18" charset="0"/>
                <a:cs typeface="Times New Roman" panose="02020603050405020304" pitchFamily="18" charset="0"/>
              </a:rPr>
              <a:t>продукують</a:t>
            </a:r>
            <a:r>
              <a:rPr lang="ru-RU" sz="2400" dirty="0" smtClean="0">
                <a:solidFill>
                  <a:schemeClr val="tx1"/>
                </a:solidFill>
                <a:latin typeface="Times New Roman" panose="02020603050405020304" pitchFamily="18" charset="0"/>
                <a:cs typeface="Times New Roman" panose="02020603050405020304" pitchFamily="18" charset="0"/>
              </a:rPr>
              <a:t> токсин.</a:t>
            </a:r>
          </a:p>
          <a:p>
            <a:pPr marL="502920" indent="-457200" algn="just">
              <a:buClr>
                <a:schemeClr val="tx1"/>
              </a:buClr>
              <a:buSzPct val="100000"/>
              <a:buAutoNum type="arabicPeriod"/>
            </a:pPr>
            <a:r>
              <a:rPr lang="ru-RU" sz="2400" b="1" dirty="0" err="1" smtClean="0">
                <a:solidFill>
                  <a:schemeClr val="tx1"/>
                </a:solidFill>
                <a:latin typeface="Times New Roman" panose="02020603050405020304" pitchFamily="18" charset="0"/>
                <a:cs typeface="Times New Roman" panose="02020603050405020304" pitchFamily="18" charset="0"/>
              </a:rPr>
              <a:t>Ботулізм</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нез’ясованої</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400" b="1" dirty="0" err="1" smtClean="0">
                <a:solidFill>
                  <a:schemeClr val="tx1"/>
                </a:solidFill>
                <a:latin typeface="Times New Roman" panose="02020603050405020304" pitchFamily="18" charset="0"/>
                <a:cs typeface="Times New Roman" panose="02020603050405020304" pitchFamily="18" charset="0"/>
              </a:rPr>
              <a:t>природи</a:t>
            </a:r>
            <a:r>
              <a:rPr lang="ru-RU" sz="2400" b="1" dirty="0" smtClean="0">
                <a:solidFill>
                  <a:schemeClr val="tx1"/>
                </a:solidFill>
                <a:latin typeface="Times New Roman" panose="02020603050405020304" pitchFamily="18" charset="0"/>
                <a:cs typeface="Times New Roman" panose="02020603050405020304" pitchFamily="18" charset="0"/>
              </a:rPr>
              <a:t>.  </a:t>
            </a:r>
          </a:p>
          <a:p>
            <a:pPr marL="45720" indent="0" algn="ctr">
              <a:buClr>
                <a:schemeClr val="tx1"/>
              </a:buClr>
              <a:buSzPct val="100000"/>
              <a:buNone/>
            </a:pPr>
            <a:r>
              <a:rPr lang="ru-RU" sz="2400" b="1" i="1" dirty="0">
                <a:latin typeface="Times New Roman" panose="02020603050405020304" pitchFamily="18" charset="0"/>
                <a:cs typeface="Times New Roman" panose="02020603050405020304" pitchFamily="18" charset="0"/>
              </a:rPr>
              <a:t>За </a:t>
            </a:r>
            <a:r>
              <a:rPr lang="ru-RU" sz="2400" b="1" i="1" dirty="0" err="1">
                <a:latin typeface="Times New Roman" panose="02020603050405020304" pitchFamily="18" charset="0"/>
                <a:cs typeface="Times New Roman" panose="02020603050405020304" pitchFamily="18" charset="0"/>
              </a:rPr>
              <a:t>ступенем</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тяжкості</a:t>
            </a:r>
            <a:endParaRPr lang="ru-RU" sz="2400" b="1" i="1" dirty="0">
              <a:latin typeface="Times New Roman" panose="02020603050405020304" pitchFamily="18" charset="0"/>
              <a:cs typeface="Times New Roman" panose="02020603050405020304" pitchFamily="18" charset="0"/>
            </a:endParaRPr>
          </a:p>
          <a:p>
            <a:pPr marL="45720" indent="0" algn="just">
              <a:buClr>
                <a:schemeClr val="tx1"/>
              </a:buClr>
              <a:buSzPct val="100000"/>
              <a:buNone/>
            </a:pPr>
            <a:r>
              <a:rPr lang="ru-RU" sz="2400" b="1" i="1" dirty="0" smtClean="0">
                <a:solidFill>
                  <a:schemeClr val="tx1"/>
                </a:solidFill>
                <a:latin typeface="Times New Roman" panose="02020603050405020304" pitchFamily="18" charset="0"/>
                <a:cs typeface="Times New Roman" panose="02020603050405020304" pitchFamily="18" charset="0"/>
              </a:rPr>
              <a:t>Легкий </a:t>
            </a:r>
            <a:r>
              <a:rPr lang="ru-RU" sz="2400" b="1" i="1" dirty="0" err="1" smtClean="0">
                <a:solidFill>
                  <a:schemeClr val="tx1"/>
                </a:solidFill>
                <a:latin typeface="Times New Roman" panose="02020603050405020304" pitchFamily="18" charset="0"/>
                <a:cs typeface="Times New Roman" panose="02020603050405020304" pitchFamily="18" charset="0"/>
              </a:rPr>
              <a:t>перебіг</a:t>
            </a:r>
            <a:r>
              <a:rPr lang="ru-RU" sz="2400" b="1" i="1" dirty="0" smtClean="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ураження</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окорухових</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мязів</a:t>
            </a:r>
            <a:r>
              <a:rPr lang="ru-RU" sz="2400" dirty="0" smtClean="0">
                <a:solidFill>
                  <a:schemeClr val="tx1"/>
                </a:solidFill>
                <a:latin typeface="Times New Roman" panose="02020603050405020304" pitchFamily="18" charset="0"/>
                <a:cs typeface="Times New Roman" panose="02020603050405020304" pitchFamily="18" charset="0"/>
              </a:rPr>
              <a:t>.</a:t>
            </a:r>
          </a:p>
          <a:p>
            <a:pPr marL="45720" indent="0" algn="just">
              <a:buClr>
                <a:schemeClr val="tx1"/>
              </a:buClr>
              <a:buSzPct val="100000"/>
              <a:buNone/>
            </a:pPr>
            <a:r>
              <a:rPr lang="ru-RU" sz="2400" b="1" i="1" dirty="0" err="1" smtClean="0">
                <a:solidFill>
                  <a:schemeClr val="tx1"/>
                </a:solidFill>
                <a:latin typeface="Times New Roman" panose="02020603050405020304" pitchFamily="18" charset="0"/>
                <a:cs typeface="Times New Roman" panose="02020603050405020304" pitchFamily="18" charset="0"/>
              </a:rPr>
              <a:t>Середнього</a:t>
            </a:r>
            <a:r>
              <a:rPr lang="ru-RU" sz="2400" b="1" i="1" dirty="0" smtClean="0">
                <a:solidFill>
                  <a:schemeClr val="tx1"/>
                </a:solidFill>
                <a:latin typeface="Times New Roman" panose="02020603050405020304" pitchFamily="18" charset="0"/>
                <a:cs typeface="Times New Roman" panose="02020603050405020304" pitchFamily="18" charset="0"/>
              </a:rPr>
              <a:t> </a:t>
            </a:r>
            <a:r>
              <a:rPr lang="ru-RU" sz="2400" b="1" i="1" dirty="0" err="1" smtClean="0">
                <a:solidFill>
                  <a:schemeClr val="tx1"/>
                </a:solidFill>
                <a:latin typeface="Times New Roman" panose="02020603050405020304" pitchFamily="18" charset="0"/>
                <a:cs typeface="Times New Roman" panose="02020603050405020304" pitchFamily="18" charset="0"/>
              </a:rPr>
              <a:t>ступеня</a:t>
            </a:r>
            <a:r>
              <a:rPr lang="ru-RU" sz="2400" b="1" i="1" dirty="0" smtClean="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ураження</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глософарингеальної</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мускулатури</a:t>
            </a:r>
            <a:r>
              <a:rPr lang="ru-RU" sz="2400" dirty="0" smtClean="0">
                <a:solidFill>
                  <a:schemeClr val="tx1"/>
                </a:solidFill>
                <a:latin typeface="Times New Roman" panose="02020603050405020304" pitchFamily="18" charset="0"/>
                <a:cs typeface="Times New Roman" panose="02020603050405020304" pitchFamily="18" charset="0"/>
              </a:rPr>
              <a:t>.</a:t>
            </a:r>
          </a:p>
          <a:p>
            <a:pPr marL="45720" indent="0" algn="just">
              <a:buClr>
                <a:schemeClr val="tx1"/>
              </a:buClr>
              <a:buSzPct val="100000"/>
              <a:buNone/>
            </a:pPr>
            <a:r>
              <a:rPr lang="ru-RU" sz="2400" b="1" i="1" dirty="0" smtClean="0">
                <a:solidFill>
                  <a:schemeClr val="tx1"/>
                </a:solidFill>
                <a:latin typeface="Times New Roman" panose="02020603050405020304" pitchFamily="18" charset="0"/>
                <a:cs typeface="Times New Roman" panose="02020603050405020304" pitchFamily="18" charset="0"/>
              </a:rPr>
              <a:t>Тяжкий </a:t>
            </a:r>
            <a:r>
              <a:rPr lang="ru-RU" sz="2400" b="1" i="1" dirty="0" err="1" smtClean="0">
                <a:solidFill>
                  <a:schemeClr val="tx1"/>
                </a:solidFill>
                <a:latin typeface="Times New Roman" panose="02020603050405020304" pitchFamily="18" charset="0"/>
                <a:cs typeface="Times New Roman" panose="02020603050405020304" pitchFamily="18" charset="0"/>
              </a:rPr>
              <a:t>перебіг</a:t>
            </a:r>
            <a:r>
              <a:rPr lang="ru-RU" sz="2400" b="1" i="1" dirty="0" smtClean="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бульбарні</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розлади</a:t>
            </a:r>
            <a:r>
              <a:rPr lang="ru-RU" sz="2400" dirty="0" smtClean="0">
                <a:solidFill>
                  <a:schemeClr val="tx1"/>
                </a:solidFill>
                <a:latin typeface="Times New Roman" panose="02020603050405020304" pitchFamily="18" charset="0"/>
                <a:cs typeface="Times New Roman" panose="02020603050405020304" pitchFamily="18" charset="0"/>
              </a:rPr>
              <a:t> і </a:t>
            </a:r>
            <a:r>
              <a:rPr lang="ru-RU" sz="2400" dirty="0" err="1" smtClean="0">
                <a:solidFill>
                  <a:schemeClr val="tx1"/>
                </a:solidFill>
                <a:latin typeface="Times New Roman" panose="02020603050405020304" pitchFamily="18" charset="0"/>
                <a:cs typeface="Times New Roman" panose="02020603050405020304" pitchFamily="18" charset="0"/>
              </a:rPr>
              <a:t>дихальна</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недостатність</a:t>
            </a:r>
            <a:r>
              <a:rPr lang="ru-RU" sz="2400" dirty="0" smtClean="0">
                <a:solidFill>
                  <a:schemeClr val="tx1"/>
                </a:solidFill>
                <a:latin typeface="Times New Roman" panose="02020603050405020304" pitchFamily="18" charset="0"/>
                <a:cs typeface="Times New Roman" panose="02020603050405020304" pitchFamily="18" charset="0"/>
              </a:rPr>
              <a:t>.</a:t>
            </a:r>
            <a:endParaRPr lang="ru-RU" sz="2400" b="1" i="1" u="sng" dirty="0" smtClean="0">
              <a:solidFill>
                <a:schemeClr val="tx1"/>
              </a:solidFill>
              <a:latin typeface="Times New Roman" panose="02020603050405020304" pitchFamily="18" charset="0"/>
              <a:cs typeface="Times New Roman" panose="02020603050405020304" pitchFamily="18" charset="0"/>
            </a:endParaRPr>
          </a:p>
          <a:p>
            <a:pPr marL="45720" indent="0" algn="just">
              <a:buClr>
                <a:schemeClr val="tx1"/>
              </a:buClr>
              <a:buSzPct val="100000"/>
              <a:buNone/>
            </a:pPr>
            <a:r>
              <a:rPr lang="ru-RU" sz="2400" b="1" i="1" u="sng" dirty="0" smtClean="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 </a:t>
            </a:r>
            <a:endParaRPr lang="ru-RU" sz="2400" b="1" i="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978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680754"/>
          </a:xfrm>
        </p:spPr>
        <p:txBody>
          <a:bodyPr>
            <a:normAutofit/>
          </a:bodyPr>
          <a:lstStyle/>
          <a:p>
            <a:pPr algn="ctr"/>
            <a:r>
              <a:rPr lang="uk-UA" sz="3600" b="1" dirty="0" smtClean="0">
                <a:solidFill>
                  <a:srgbClr val="FF0000"/>
                </a:solidFill>
                <a:latin typeface="Times New Roman" panose="02020603050405020304" pitchFamily="18" charset="0"/>
                <a:cs typeface="Times New Roman" panose="02020603050405020304" pitchFamily="18" charset="0"/>
              </a:rPr>
              <a:t>Клініка</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556590"/>
            <a:ext cx="12192000" cy="6301409"/>
          </a:xfrm>
        </p:spPr>
        <p:txBody>
          <a:bodyPr/>
          <a:lstStyle/>
          <a:p>
            <a:r>
              <a:rPr lang="uk-UA" sz="2000" dirty="0" smtClean="0">
                <a:latin typeface="Times New Roman" panose="02020603050405020304" pitchFamily="18" charset="0"/>
                <a:cs typeface="Times New Roman" panose="02020603050405020304" pitchFamily="18" charset="0"/>
              </a:rPr>
              <a:t>Інкубаційний період від 2-12 г до 7 днів, в середньому 18-24 год.</a:t>
            </a:r>
          </a:p>
          <a:p>
            <a:r>
              <a:rPr lang="uk-UA" sz="2000" dirty="0" smtClean="0">
                <a:latin typeface="Times New Roman" panose="02020603050405020304" pitchFamily="18" charset="0"/>
                <a:cs typeface="Times New Roman" panose="02020603050405020304" pitchFamily="18" charset="0"/>
              </a:rPr>
              <a:t>Головні синдроми при ботулізмі:</a:t>
            </a:r>
          </a:p>
          <a:p>
            <a:pPr lvl="1"/>
            <a:r>
              <a:rPr lang="uk-UA" sz="2000" b="1" dirty="0">
                <a:latin typeface="Times New Roman" panose="02020603050405020304" pitchFamily="18" charset="0"/>
                <a:cs typeface="Times New Roman" panose="02020603050405020304" pitchFamily="18" charset="0"/>
              </a:rPr>
              <a:t>паралітичний;</a:t>
            </a:r>
          </a:p>
          <a:p>
            <a:pPr lvl="1"/>
            <a:r>
              <a:rPr lang="ru-RU" sz="2000" b="1" dirty="0" err="1">
                <a:latin typeface="Times New Roman" panose="02020603050405020304" pitchFamily="18" charset="0"/>
                <a:cs typeface="Times New Roman" panose="02020603050405020304" pitchFamily="18" charset="0"/>
              </a:rPr>
              <a:t>гастро</a:t>
            </a:r>
            <a:r>
              <a:rPr lang="uk-UA" sz="2000" b="1" dirty="0">
                <a:latin typeface="Times New Roman" panose="02020603050405020304" pitchFamily="18" charset="0"/>
                <a:cs typeface="Times New Roman" panose="02020603050405020304" pitchFamily="18" charset="0"/>
              </a:rPr>
              <a:t>і</a:t>
            </a:r>
            <a:r>
              <a:rPr lang="ru-RU" sz="2000" b="1" dirty="0" err="1">
                <a:latin typeface="Times New Roman" panose="02020603050405020304" pitchFamily="18" charset="0"/>
                <a:cs typeface="Times New Roman" panose="02020603050405020304" pitchFamily="18" charset="0"/>
              </a:rPr>
              <a:t>нтестинальний</a:t>
            </a:r>
            <a:r>
              <a:rPr lang="ru-RU" sz="2000" b="1" dirty="0">
                <a:latin typeface="Times New Roman" panose="02020603050405020304" pitchFamily="18" charset="0"/>
                <a:cs typeface="Times New Roman" panose="02020603050405020304" pitchFamily="18" charset="0"/>
              </a:rPr>
              <a:t>;</a:t>
            </a:r>
          </a:p>
          <a:p>
            <a:pPr lvl="1"/>
            <a:r>
              <a:rPr lang="uk-UA" sz="2000" b="1" dirty="0">
                <a:latin typeface="Times New Roman" panose="02020603050405020304" pitchFamily="18" charset="0"/>
                <a:cs typeface="Times New Roman" panose="02020603050405020304" pitchFamily="18" charset="0"/>
              </a:rPr>
              <a:t>інтоксикаційний</a:t>
            </a:r>
            <a:r>
              <a:rPr lang="uk-UA" sz="2000" dirty="0" smtClean="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a:p>
            <a:r>
              <a:rPr lang="uk-UA" sz="2000" dirty="0" smtClean="0">
                <a:latin typeface="Times New Roman" panose="02020603050405020304" pitchFamily="18" charset="0"/>
                <a:cs typeface="Times New Roman" panose="02020603050405020304" pitchFamily="18" charset="0"/>
              </a:rPr>
              <a:t>Початок хвороби як правило гострий. Хворих турбує біль в </a:t>
            </a:r>
            <a:r>
              <a:rPr lang="uk-UA" sz="2000" dirty="0" err="1" smtClean="0">
                <a:latin typeface="Times New Roman" panose="02020603050405020304" pitchFamily="18" charset="0"/>
                <a:cs typeface="Times New Roman" panose="02020603050405020304" pitchFamily="18" charset="0"/>
              </a:rPr>
              <a:t>епігастральній</a:t>
            </a:r>
            <a:r>
              <a:rPr lang="uk-UA" sz="2000" dirty="0" smtClean="0">
                <a:latin typeface="Times New Roman" panose="02020603050405020304" pitchFamily="18" charset="0"/>
                <a:cs typeface="Times New Roman" panose="02020603050405020304" pitchFamily="18" charset="0"/>
              </a:rPr>
              <a:t> області, нудота, блювота. Рано відмічається швидка стомлюваність, прогресуюча м'язова слабкість. Через 3-4 г від початку хвороби розвиваються симптоми ураження </a:t>
            </a:r>
            <a:r>
              <a:rPr lang="uk-UA" sz="2000" dirty="0" err="1" smtClean="0">
                <a:latin typeface="Times New Roman" panose="02020603050405020304" pitchFamily="18" charset="0"/>
                <a:cs typeface="Times New Roman" panose="02020603050405020304" pitchFamily="18" charset="0"/>
              </a:rPr>
              <a:t>ядер</a:t>
            </a:r>
            <a:r>
              <a:rPr lang="uk-UA" sz="2000" dirty="0" smtClean="0">
                <a:latin typeface="Times New Roman" panose="02020603050405020304" pitchFamily="18" charset="0"/>
                <a:cs typeface="Times New Roman" panose="02020603050405020304" pitchFamily="18" charset="0"/>
              </a:rPr>
              <a:t> черепних нервів і паралітичні порушення </a:t>
            </a:r>
            <a:r>
              <a:rPr lang="uk-UA" sz="2000" dirty="0" err="1" smtClean="0">
                <a:latin typeface="Times New Roman" panose="02020603050405020304" pitchFamily="18" charset="0"/>
                <a:cs typeface="Times New Roman" panose="02020603050405020304" pitchFamily="18" charset="0"/>
              </a:rPr>
              <a:t>інервації</a:t>
            </a:r>
            <a:r>
              <a:rPr lang="uk-UA" sz="2000" dirty="0" smtClean="0">
                <a:latin typeface="Times New Roman" panose="02020603050405020304" pitchFamily="18" charset="0"/>
                <a:cs typeface="Times New Roman" panose="02020603050405020304" pitchFamily="18" charset="0"/>
              </a:rPr>
              <a:t> різних органів.</a:t>
            </a:r>
          </a:p>
          <a:p>
            <a:r>
              <a:rPr lang="uk-UA" sz="2000" dirty="0" smtClean="0">
                <a:latin typeface="Times New Roman" panose="02020603050405020304" pitchFamily="18" charset="0"/>
                <a:cs typeface="Times New Roman" panose="02020603050405020304" pitchFamily="18" charset="0"/>
              </a:rPr>
              <a:t>Першими ознаками ботулізму часто є сухість в роті та </a:t>
            </a:r>
            <a:r>
              <a:rPr lang="uk-UA" sz="2000" dirty="0" err="1" smtClean="0">
                <a:latin typeface="Times New Roman" panose="02020603050405020304" pitchFamily="18" charset="0"/>
                <a:cs typeface="Times New Roman" panose="02020603050405020304" pitchFamily="18" charset="0"/>
              </a:rPr>
              <a:t>офтальмоплегічні</a:t>
            </a:r>
            <a:r>
              <a:rPr lang="uk-UA" sz="2000" dirty="0" smtClean="0">
                <a:latin typeface="Times New Roman" panose="02020603050405020304" pitchFamily="18" charset="0"/>
                <a:cs typeface="Times New Roman" panose="02020603050405020304" pitchFamily="18" charset="0"/>
              </a:rPr>
              <a:t> симптоми. Виникають скарги на послаблення зору, «сітку» або «туман» перед очима. Читання утруднене або неможливе через парез акомодації та двоїння. Відмічається мідріаз зі зниженням або відсутністю реакції на світло, обмеження руху очей, опущення верхніх повік (птоз), </a:t>
            </a:r>
            <a:r>
              <a:rPr lang="uk-UA" sz="2000" dirty="0" err="1" smtClean="0">
                <a:latin typeface="Times New Roman" panose="02020603050405020304" pitchFamily="18" charset="0"/>
                <a:cs typeface="Times New Roman" panose="02020603050405020304" pitchFamily="18" charset="0"/>
              </a:rPr>
              <a:t>стробізм</a:t>
            </a:r>
            <a:r>
              <a:rPr lang="uk-UA" sz="2000" dirty="0" smtClean="0">
                <a:latin typeface="Times New Roman" panose="02020603050405020304" pitchFamily="18" charset="0"/>
                <a:cs typeface="Times New Roman" panose="02020603050405020304" pitchFamily="18" charset="0"/>
              </a:rPr>
              <a:t> (косоокість), горизонтальний ністагм, може бути легка анізокорія.</a:t>
            </a:r>
          </a:p>
          <a:p>
            <a:r>
              <a:rPr lang="uk-UA" sz="2000" dirty="0" smtClean="0">
                <a:latin typeface="Times New Roman" panose="02020603050405020304" pitchFamily="18" charset="0"/>
                <a:cs typeface="Times New Roman" panose="02020603050405020304" pitchFamily="18" charset="0"/>
              </a:rPr>
              <a:t>Також з'являються порушення ковтання і мови, обумовлені ураженням </a:t>
            </a:r>
            <a:r>
              <a:rPr lang="uk-UA" sz="2000" dirty="0" err="1" smtClean="0">
                <a:latin typeface="Times New Roman" panose="02020603050405020304" pitchFamily="18" charset="0"/>
                <a:cs typeface="Times New Roman" panose="02020603050405020304" pitchFamily="18" charset="0"/>
              </a:rPr>
              <a:t>ядер</a:t>
            </a:r>
            <a:r>
              <a:rPr lang="uk-UA" sz="2000" dirty="0" smtClean="0">
                <a:latin typeface="Times New Roman" panose="02020603050405020304" pitchFamily="18" charset="0"/>
                <a:cs typeface="Times New Roman" panose="02020603050405020304" pitchFamily="18" charset="0"/>
              </a:rPr>
              <a:t> ІХ і ХІІ пар черепних нервів. У хворих спостерігається осиплість голосу, іноді афонія. Внаслідок парезу м'язів гортані, надгортанника і піднебіння у хворих з'являється утруднення ковтання, рідка їжа виливається через ніс. </a:t>
            </a:r>
          </a:p>
          <a:p>
            <a:pPr marL="457200" lvl="1" indent="0">
              <a:buNone/>
            </a:pPr>
            <a:endParaRPr lang="uk-U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5824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03512" y="116632"/>
            <a:ext cx="8856984" cy="6624736"/>
          </a:xfrm>
        </p:spPr>
        <p:txBody>
          <a:bodyPr>
            <a:normAutofit/>
          </a:bodyPr>
          <a:lstStyle/>
          <a:p>
            <a:pPr>
              <a:buClrTx/>
              <a:buSzPct val="110000"/>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парези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окорухової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мускулатури</a:t>
            </a:r>
            <a:endParaRPr lang="ru-RU" sz="2400" b="1" dirty="0">
              <a:latin typeface="Times New Roman" panose="02020603050405020304" pitchFamily="18" charset="0"/>
              <a:cs typeface="Times New Roman" panose="02020603050405020304" pitchFamily="18" charset="0"/>
            </a:endParaRPr>
          </a:p>
        </p:txBody>
      </p:sp>
      <p:pic>
        <p:nvPicPr>
          <p:cNvPr id="7170" name="Picture 2" descr="C:\Users\Денис.Денис-ПК\Desktop\kosoglaz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104" y="845334"/>
            <a:ext cx="2880320" cy="21388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Денис.Денис-ПК\Desktop\image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39" y="858101"/>
            <a:ext cx="2952328" cy="21388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Денис.Денис-ПК\Desktop\Dilated_pupils_20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4193" y="858102"/>
            <a:ext cx="2694825" cy="21388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Денис.Денис-ПК\Desktop\846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603" y="3848281"/>
            <a:ext cx="2881459" cy="2164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Денис.Денис-ПК\Desktop\ptosi congenita pre op 2 color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7898" y="3899350"/>
            <a:ext cx="2880320" cy="21388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439916" y="3022489"/>
            <a:ext cx="28803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a:solidFill>
                  <a:schemeClr val="tx1"/>
                </a:solidFill>
                <a:latin typeface="Times New Roman" panose="02020603050405020304" pitchFamily="18" charset="0"/>
                <a:cs typeface="Times New Roman" panose="02020603050405020304" pitchFamily="18" charset="0"/>
              </a:rPr>
              <a:t>косоокість</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735347" y="3066887"/>
            <a:ext cx="28803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anose="02020603050405020304" pitchFamily="18" charset="0"/>
                <a:cs typeface="Times New Roman" panose="02020603050405020304" pitchFamily="18" charset="0"/>
              </a:rPr>
              <a:t>парез </a:t>
            </a:r>
            <a:r>
              <a:rPr lang="ru-RU" sz="2400" b="1" dirty="0" err="1">
                <a:solidFill>
                  <a:schemeClr val="tx1"/>
                </a:solidFill>
                <a:latin typeface="Times New Roman" panose="02020603050405020304" pitchFamily="18" charset="0"/>
                <a:cs typeface="Times New Roman" panose="02020603050405020304" pitchFamily="18" charset="0"/>
              </a:rPr>
              <a:t>конвергенції</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7824192" y="3001588"/>
            <a:ext cx="28803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err="1">
                <a:solidFill>
                  <a:schemeClr val="tx1"/>
                </a:solidFill>
                <a:latin typeface="Times New Roman" panose="02020603050405020304" pitchFamily="18" charset="0"/>
                <a:cs typeface="Times New Roman" panose="02020603050405020304" pitchFamily="18" charset="0"/>
              </a:rPr>
              <a:t>мідріаз</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384032" y="6012667"/>
            <a:ext cx="28803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a:solidFill>
                  <a:schemeClr val="tx1"/>
                </a:solidFill>
                <a:latin typeface="Times New Roman" panose="02020603050405020304" pitchFamily="18" charset="0"/>
                <a:cs typeface="Times New Roman" panose="02020603050405020304" pitchFamily="18" charset="0"/>
              </a:rPr>
              <a:t>анізокорія</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689906" y="6038201"/>
            <a:ext cx="28803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solidFill>
                  <a:schemeClr val="tx1"/>
                </a:solidFill>
                <a:latin typeface="Times New Roman" panose="02020603050405020304" pitchFamily="18" charset="0"/>
                <a:cs typeface="Times New Roman" panose="02020603050405020304" pitchFamily="18" charset="0"/>
              </a:rPr>
              <a:t>птоз</a:t>
            </a:r>
          </a:p>
        </p:txBody>
      </p:sp>
    </p:spTree>
    <p:extLst>
      <p:ext uri="{BB962C8B-B14F-4D97-AF65-F5344CB8AC3E}">
        <p14:creationId xmlns:p14="http://schemas.microsoft.com/office/powerpoint/2010/main" val="2020129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49275"/>
          </a:xfrm>
        </p:spPr>
        <p:txBody>
          <a:bodyPr>
            <a:noAutofit/>
          </a:bodyPr>
          <a:lstStyle/>
          <a:p>
            <a:pPr algn="ctr"/>
            <a:r>
              <a:rPr lang="uk-UA" sz="3600" b="1" dirty="0" smtClean="0">
                <a:solidFill>
                  <a:srgbClr val="FF0000"/>
                </a:solidFill>
                <a:latin typeface="Times New Roman" panose="02020603050405020304" pitchFamily="18" charset="0"/>
                <a:cs typeface="Times New Roman" panose="02020603050405020304" pitchFamily="18" charset="0"/>
              </a:rPr>
              <a:t>Клініка</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673100"/>
            <a:ext cx="12192000" cy="6184900"/>
          </a:xfrm>
        </p:spPr>
        <p:txBody>
          <a:bodyPr>
            <a:normAutofit/>
          </a:bodyPr>
          <a:lstStyle/>
          <a:p>
            <a:pPr algn="just"/>
            <a:r>
              <a:rPr lang="uk-UA" sz="2400" dirty="0" smtClean="0">
                <a:latin typeface="Times New Roman" panose="02020603050405020304" pitchFamily="18" charset="0"/>
                <a:cs typeface="Times New Roman" panose="02020603050405020304" pitchFamily="18" charset="0"/>
              </a:rPr>
              <a:t>Порушення функції травної системи проявляється сухістю слизових оболонок рота, сильною спрагою, відчуттям розпирання через застій вмісту шлунку, </a:t>
            </a:r>
            <a:r>
              <a:rPr lang="uk-UA" sz="2400" dirty="0" err="1" smtClean="0">
                <a:latin typeface="Times New Roman" panose="02020603050405020304" pitchFamily="18" charset="0"/>
                <a:cs typeface="Times New Roman" panose="02020603050405020304" pitchFamily="18" charset="0"/>
              </a:rPr>
              <a:t>вздуттям</a:t>
            </a:r>
            <a:r>
              <a:rPr lang="uk-UA" sz="2400" dirty="0" smtClean="0">
                <a:latin typeface="Times New Roman" panose="02020603050405020304" pitchFamily="18" charset="0"/>
                <a:cs typeface="Times New Roman" panose="02020603050405020304" pitchFamily="18" charset="0"/>
              </a:rPr>
              <a:t>, закрепом, парезом кишечнику.</a:t>
            </a:r>
          </a:p>
          <a:p>
            <a:pPr algn="just"/>
            <a:r>
              <a:rPr lang="uk-UA" sz="2400" dirty="0" smtClean="0">
                <a:latin typeface="Times New Roman" panose="02020603050405020304" pitchFamily="18" charset="0"/>
                <a:cs typeface="Times New Roman" panose="02020603050405020304" pitchFamily="18" charset="0"/>
              </a:rPr>
              <a:t>Залучення великих </a:t>
            </a:r>
            <a:r>
              <a:rPr lang="uk-UA" sz="2400" dirty="0" err="1" smtClean="0">
                <a:latin typeface="Times New Roman" panose="02020603050405020304" pitchFamily="18" charset="0"/>
                <a:cs typeface="Times New Roman" panose="02020603050405020304" pitchFamily="18" charset="0"/>
              </a:rPr>
              <a:t>мотонейронів</a:t>
            </a:r>
            <a:r>
              <a:rPr lang="uk-UA" sz="2400" dirty="0" smtClean="0">
                <a:latin typeface="Times New Roman" panose="02020603050405020304" pitchFamily="18" charset="0"/>
                <a:cs typeface="Times New Roman" panose="02020603050405020304" pitchFamily="18" charset="0"/>
              </a:rPr>
              <a:t> шийних та грудних відділів спинного мозку призводить до розвитку парезу і паралічу скелетних м'язів. Вдихання проходить з великими труднощами, хворий скаржиться на відчуття здавленості грудної клітки, приймає вимушене положення, сприяюче включенню допоміжної дихальної мускулатури. Розлад і зупинка дихання є однією з основних причин смерті при ботулізмі.</a:t>
            </a:r>
          </a:p>
          <a:p>
            <a:pPr algn="just"/>
            <a:r>
              <a:rPr lang="uk-UA" sz="2400" dirty="0" smtClean="0">
                <a:latin typeface="Times New Roman" panose="02020603050405020304" pitchFamily="18" charset="0"/>
                <a:cs typeface="Times New Roman" panose="02020603050405020304" pitchFamily="18" charset="0"/>
              </a:rPr>
              <a:t>В термінальному періоді прогресують явища </a:t>
            </a:r>
            <a:r>
              <a:rPr lang="uk-UA" sz="2400" dirty="0" err="1" smtClean="0">
                <a:latin typeface="Times New Roman" panose="02020603050405020304" pitchFamily="18" charset="0"/>
                <a:cs typeface="Times New Roman" panose="02020603050405020304" pitchFamily="18" charset="0"/>
              </a:rPr>
              <a:t>міонейроплегії</a:t>
            </a:r>
            <a:r>
              <a:rPr lang="uk-UA" sz="2400" dirty="0" smtClean="0">
                <a:latin typeface="Times New Roman" panose="02020603050405020304" pitchFamily="18" charset="0"/>
                <a:cs typeface="Times New Roman" panose="02020603050405020304" pitchFamily="18" charset="0"/>
              </a:rPr>
              <a:t> – міастенія, адинамія. М'язи набувають тістоподібної форми. Одужання настає дуже повільно, протягом 1-1,5 міс. Неврологічна симптоматика ліквідується в зворотній послідовності: спочатку відновлюється дихання та ковтання. Головний  біль, </a:t>
            </a:r>
            <a:r>
              <a:rPr lang="uk-UA" sz="2400" dirty="0" err="1" smtClean="0">
                <a:latin typeface="Times New Roman" panose="02020603050405020304" pitchFamily="18" charset="0"/>
                <a:cs typeface="Times New Roman" panose="02020603050405020304" pitchFamily="18" charset="0"/>
              </a:rPr>
              <a:t>гнусавість</a:t>
            </a:r>
            <a:r>
              <a:rPr lang="uk-UA"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очн</a:t>
            </a:r>
            <a:r>
              <a:rPr lang="uk-UA" sz="2400" dirty="0">
                <a:latin typeface="Times New Roman" panose="02020603050405020304" pitchFamily="18" charset="0"/>
                <a:cs typeface="Times New Roman" panose="02020603050405020304" pitchFamily="18" charset="0"/>
              </a:rPr>
              <a:t>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симптоми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серцево-судинна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недостатність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зберігається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дуже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довго.Астенія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зникає</a:t>
            </a:r>
            <a:r>
              <a:rPr lang="ru-RU" sz="2400" dirty="0" smtClean="0">
                <a:latin typeface="Times New Roman" panose="02020603050405020304" pitchFamily="18" charset="0"/>
                <a:cs typeface="Times New Roman" panose="02020603050405020304" pitchFamily="18" charset="0"/>
              </a:rPr>
              <a:t> через </a:t>
            </a:r>
            <a:r>
              <a:rPr lang="ru-RU" sz="2400" dirty="0" err="1" smtClean="0">
                <a:latin typeface="Times New Roman" panose="02020603050405020304" pitchFamily="18" charset="0"/>
                <a:cs typeface="Times New Roman" panose="02020603050405020304" pitchFamily="18" charset="0"/>
              </a:rPr>
              <a:t>півроку</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350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lnSpcReduction="10000"/>
          </a:bodyPr>
          <a:lstStyle/>
          <a:p>
            <a:pPr marL="45720" indent="0" algn="ctr">
              <a:buNone/>
            </a:pPr>
            <a:r>
              <a:rPr lang="ru-RU" sz="3600" b="1" dirty="0">
                <a:solidFill>
                  <a:srgbClr val="FF0000"/>
                </a:solidFill>
                <a:latin typeface="Times New Roman" panose="02020603050405020304" pitchFamily="18" charset="0"/>
                <a:cs typeface="Times New Roman" panose="02020603050405020304" pitchFamily="18" charset="0"/>
              </a:rPr>
              <a:t>УСКЛАДНЕННЯ</a:t>
            </a:r>
          </a:p>
          <a:p>
            <a:pPr marL="45720" indent="0" algn="ctr">
              <a:buNone/>
            </a:pPr>
            <a:r>
              <a:rPr lang="ru-RU" sz="2400" b="1" i="1" dirty="0" err="1">
                <a:latin typeface="Times New Roman" panose="02020603050405020304" pitchFamily="18" charset="0"/>
                <a:cs typeface="Times New Roman" panose="02020603050405020304" pitchFamily="18" charset="0"/>
              </a:rPr>
              <a:t>Специфічні</a:t>
            </a:r>
            <a:endParaRPr lang="ru-RU" sz="2400" b="1" i="1" dirty="0">
              <a:latin typeface="Times New Roman" panose="02020603050405020304" pitchFamily="18" charset="0"/>
              <a:cs typeface="Times New Roman" panose="02020603050405020304" pitchFamily="18" charset="0"/>
            </a:endParaRPr>
          </a:p>
          <a:p>
            <a:pPr marL="502920" indent="-457200" algn="just">
              <a:buClr>
                <a:schemeClr val="tx1"/>
              </a:buClr>
              <a:buSzPct val="100000"/>
              <a:buAutoNum type="arabicPeriod"/>
            </a:pPr>
            <a:r>
              <a:rPr lang="ru-RU" sz="2400" b="1" dirty="0">
                <a:latin typeface="Times New Roman" panose="02020603050405020304" pitchFamily="18" charset="0"/>
                <a:cs typeface="Times New Roman" panose="02020603050405020304" pitchFamily="18" charset="0"/>
              </a:rPr>
              <a:t>МІОЗИТ:</a:t>
            </a:r>
          </a:p>
          <a:p>
            <a:pPr algn="just">
              <a:buClr>
                <a:schemeClr val="tx1"/>
              </a:buClr>
              <a:buSzPct val="100000"/>
              <a:buFontTx/>
              <a:buChar char="-"/>
            </a:pPr>
            <a:r>
              <a:rPr lang="ru-RU" sz="2400" dirty="0" err="1">
                <a:latin typeface="Times New Roman" panose="02020603050405020304" pitchFamily="18" charset="0"/>
                <a:cs typeface="Times New Roman" panose="02020603050405020304" pitchFamily="18" charset="0"/>
              </a:rPr>
              <a:t>виникає</a:t>
            </a:r>
            <a:r>
              <a:rPr lang="ru-RU" sz="2400" dirty="0">
                <a:latin typeface="Times New Roman" panose="02020603050405020304" pitchFamily="18" charset="0"/>
                <a:cs typeface="Times New Roman" panose="02020603050405020304" pitchFamily="18" charset="0"/>
              </a:rPr>
              <a:t> на 2-му </a:t>
            </a:r>
            <a:r>
              <a:rPr lang="ru-RU" sz="2400" dirty="0" err="1">
                <a:latin typeface="Times New Roman" panose="02020603050405020304" pitchFamily="18" charset="0"/>
                <a:cs typeface="Times New Roman" panose="02020603050405020304" pitchFamily="18" charset="0"/>
              </a:rPr>
              <a:t>тижні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захворювання</a:t>
            </a:r>
            <a:r>
              <a:rPr lang="ru-RU" sz="2400" dirty="0">
                <a:latin typeface="Times New Roman" panose="02020603050405020304" pitchFamily="18" charset="0"/>
                <a:cs typeface="Times New Roman" panose="02020603050405020304" pitchFamily="18" charset="0"/>
              </a:rPr>
              <a:t>; </a:t>
            </a:r>
          </a:p>
          <a:p>
            <a:pPr algn="just">
              <a:buClr>
                <a:schemeClr val="tx1"/>
              </a:buClr>
              <a:buSzPct val="100000"/>
              <a:buFontTx/>
              <a:buChar char="-"/>
            </a:pPr>
            <a:r>
              <a:rPr lang="ru-RU" sz="2400" dirty="0" err="1">
                <a:latin typeface="Times New Roman" panose="02020603050405020304" pitchFamily="18" charset="0"/>
                <a:cs typeface="Times New Roman" panose="02020603050405020304" pitchFamily="18" charset="0"/>
              </a:rPr>
              <a:t>враження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стугнових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потиличних</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литкових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м’язів</a:t>
            </a:r>
            <a:r>
              <a:rPr lang="ru-RU" sz="2400" dirty="0">
                <a:latin typeface="Times New Roman" panose="02020603050405020304" pitchFamily="18" charset="0"/>
                <a:cs typeface="Times New Roman" panose="02020603050405020304" pitchFamily="18" charset="0"/>
              </a:rPr>
              <a:t>;</a:t>
            </a:r>
          </a:p>
          <a:p>
            <a:pPr algn="just">
              <a:buClr>
                <a:schemeClr val="tx1"/>
              </a:buClr>
              <a:buSzPct val="100000"/>
              <a:buFontTx/>
              <a:buChar char="-"/>
            </a:pPr>
            <a:r>
              <a:rPr lang="ru-RU" sz="2400" dirty="0" err="1">
                <a:latin typeface="Times New Roman" panose="02020603050405020304" pitchFamily="18" charset="0"/>
                <a:cs typeface="Times New Roman" panose="02020603050405020304" pitchFamily="18" charset="0"/>
              </a:rPr>
              <a:t>припухлість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різка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болючість</a:t>
            </a:r>
            <a:r>
              <a:rPr lang="ru-RU" sz="2400" dirty="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пальпації</a:t>
            </a:r>
            <a:r>
              <a:rPr lang="ru-RU" sz="2400" dirty="0">
                <a:latin typeface="Times New Roman" panose="02020603050405020304" pitchFamily="18" charset="0"/>
                <a:cs typeface="Times New Roman" panose="02020603050405020304" pitchFamily="18" charset="0"/>
              </a:rPr>
              <a:t>;</a:t>
            </a:r>
          </a:p>
          <a:p>
            <a:pPr algn="just">
              <a:buClr>
                <a:schemeClr val="tx1"/>
              </a:buClr>
              <a:buSzPct val="100000"/>
              <a:buFontTx/>
              <a:buChar char="-"/>
            </a:pPr>
            <a:r>
              <a:rPr lang="ru-RU" sz="2400" dirty="0" err="1">
                <a:latin typeface="Times New Roman" panose="02020603050405020304" pitchFamily="18" charset="0"/>
                <a:cs typeface="Times New Roman" panose="02020603050405020304" pitchFamily="18" charset="0"/>
              </a:rPr>
              <a:t>інфільтрація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м’язу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біль</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утруднення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a:t>
            </a:r>
            <a:r>
              <a:rPr lang="ru-RU" sz="2400" dirty="0">
                <a:latin typeface="Times New Roman" panose="02020603050405020304" pitchFamily="18" charset="0"/>
                <a:cs typeface="Times New Roman" panose="02020603050405020304" pitchFamily="18" charset="0"/>
              </a:rPr>
              <a:t> час </a:t>
            </a:r>
            <a:r>
              <a:rPr lang="ru-RU" sz="2400" dirty="0" err="1">
                <a:latin typeface="Times New Roman" panose="02020603050405020304" pitchFamily="18" charset="0"/>
                <a:cs typeface="Times New Roman" panose="02020603050405020304" pitchFamily="18" charset="0"/>
              </a:rPr>
              <a:t>руху</a:t>
            </a:r>
            <a:r>
              <a:rPr lang="ru-RU" sz="2400" dirty="0">
                <a:latin typeface="Times New Roman" panose="02020603050405020304" pitchFamily="18" charset="0"/>
                <a:cs typeface="Times New Roman" panose="02020603050405020304" pitchFamily="18" charset="0"/>
              </a:rPr>
              <a:t>;</a:t>
            </a:r>
          </a:p>
          <a:p>
            <a:pPr marL="45720" indent="0" algn="ctr">
              <a:buClr>
                <a:schemeClr val="tx1"/>
              </a:buClr>
              <a:buSzPct val="100000"/>
              <a:buNone/>
            </a:pPr>
            <a:r>
              <a:rPr lang="ru-RU" sz="2400" b="1" i="1" dirty="0" err="1">
                <a:latin typeface="Times New Roman" panose="02020603050405020304" pitchFamily="18" charset="0"/>
                <a:cs typeface="Times New Roman" panose="02020603050405020304" pitchFamily="18" charset="0"/>
              </a:rPr>
              <a:t>Вторинні</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бактеріальні</a:t>
            </a:r>
            <a:endParaRPr lang="ru-RU" sz="2400" b="1" i="1" dirty="0">
              <a:latin typeface="Times New Roman" panose="02020603050405020304" pitchFamily="18" charset="0"/>
              <a:cs typeface="Times New Roman" panose="02020603050405020304" pitchFamily="18" charset="0"/>
            </a:endParaRPr>
          </a:p>
          <a:p>
            <a:pPr marL="502920" indent="-457200" algn="just">
              <a:buClr>
                <a:schemeClr val="tx1"/>
              </a:buClr>
              <a:buSzPct val="100000"/>
              <a:buAutoNum type="arabicPeriod"/>
            </a:pPr>
            <a:r>
              <a:rPr lang="ru-RU" sz="2400" b="1" dirty="0" err="1" smtClean="0">
                <a:latin typeface="Times New Roman" panose="02020603050405020304" pitchFamily="18" charset="0"/>
                <a:cs typeface="Times New Roman" panose="02020603050405020304" pitchFamily="18" charset="0"/>
              </a:rPr>
              <a:t>Аспіраційна</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пневмонія</a:t>
            </a:r>
            <a:r>
              <a:rPr lang="ru-RU" sz="2400" b="1" dirty="0" smtClean="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a:p>
            <a:pPr marL="502920" indent="-457200" algn="just">
              <a:buClr>
                <a:schemeClr val="tx1"/>
              </a:buClr>
              <a:buSzPct val="100000"/>
              <a:buAutoNum type="arabicPeriod"/>
            </a:pPr>
            <a:r>
              <a:rPr lang="ru-RU" sz="2400" b="1" dirty="0" err="1" smtClean="0">
                <a:latin typeface="Times New Roman" panose="02020603050405020304" pitchFamily="18" charset="0"/>
                <a:cs typeface="Times New Roman" panose="02020603050405020304" pitchFamily="18" charset="0"/>
              </a:rPr>
              <a:t>Ателектази</a:t>
            </a:r>
            <a:r>
              <a:rPr lang="ru-RU" sz="2400" b="1" dirty="0" smtClean="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a:p>
            <a:pPr marL="502920" indent="-457200" algn="just">
              <a:buClr>
                <a:schemeClr val="tx1"/>
              </a:buClr>
              <a:buSzPct val="100000"/>
              <a:buAutoNum type="arabicPeriod"/>
            </a:pPr>
            <a:r>
              <a:rPr lang="ru-RU" sz="2400" b="1" dirty="0" err="1" smtClean="0">
                <a:latin typeface="Times New Roman" panose="02020603050405020304" pitchFamily="18" charset="0"/>
                <a:cs typeface="Times New Roman" panose="02020603050405020304" pitchFamily="18" charset="0"/>
              </a:rPr>
              <a:t>Гнійний</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трахеобронхіт</a:t>
            </a:r>
            <a:r>
              <a:rPr lang="ru-RU" sz="2400" b="1" dirty="0" smtClean="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a:p>
            <a:pPr marL="502920" indent="-457200" algn="just">
              <a:buClr>
                <a:schemeClr val="tx1"/>
              </a:buClr>
              <a:buSzPct val="100000"/>
              <a:buAutoNum type="arabicPeriod"/>
            </a:pPr>
            <a:r>
              <a:rPr lang="ru-RU" sz="2400" b="1" dirty="0" err="1" smtClean="0">
                <a:latin typeface="Times New Roman" panose="02020603050405020304" pitchFamily="18" charset="0"/>
                <a:cs typeface="Times New Roman" panose="02020603050405020304" pitchFamily="18" charset="0"/>
              </a:rPr>
              <a:t>Пієліт</a:t>
            </a:r>
            <a:r>
              <a:rPr lang="ru-RU" sz="2400" b="1" dirty="0" smtClean="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a:p>
            <a:pPr marL="502920" indent="-457200" algn="just">
              <a:buClr>
                <a:schemeClr val="tx1"/>
              </a:buClr>
              <a:buSzPct val="100000"/>
              <a:buAutoNum type="arabicPeriod"/>
            </a:pPr>
            <a:r>
              <a:rPr lang="ru-RU" sz="2400" b="1" dirty="0" err="1" smtClean="0">
                <a:latin typeface="Times New Roman" panose="02020603050405020304" pitchFamily="18" charset="0"/>
                <a:cs typeface="Times New Roman" panose="02020603050405020304" pitchFamily="18" charset="0"/>
              </a:rPr>
              <a:t>Пієлонефрит</a:t>
            </a:r>
            <a:r>
              <a:rPr lang="ru-RU" sz="2400" b="1" dirty="0" smtClean="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a:p>
            <a:pPr marL="502920" indent="-457200" algn="just">
              <a:buClr>
                <a:schemeClr val="tx1"/>
              </a:buClr>
              <a:buSzPct val="100000"/>
              <a:buAutoNum type="arabicPeriod"/>
            </a:pPr>
            <a:r>
              <a:rPr lang="ru-RU" sz="2400" b="1" dirty="0" smtClean="0">
                <a:latin typeface="Times New Roman" panose="02020603050405020304" pitchFamily="18" charset="0"/>
                <a:cs typeface="Times New Roman" panose="02020603050405020304" pitchFamily="18" charset="0"/>
              </a:rPr>
              <a:t>Сепсис. </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693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1504" y="116632"/>
            <a:ext cx="8928992" cy="442168"/>
          </a:xfrm>
        </p:spPr>
        <p:txBody>
          <a:bodyPr>
            <a:normAutofit fontScale="90000"/>
          </a:bodyPr>
          <a:lstStyle/>
          <a:p>
            <a:pPr algn="ctr"/>
            <a:r>
              <a:rPr lang="ru-RU" sz="3600" dirty="0">
                <a:solidFill>
                  <a:srgbClr val="FF0000"/>
                </a:solidFill>
                <a:latin typeface="Times New Roman" panose="02020603050405020304" pitchFamily="18" charset="0"/>
                <a:cs typeface="Times New Roman" panose="02020603050405020304" pitchFamily="18" charset="0"/>
              </a:rPr>
              <a:t>ДІАГНОСТИКА</a:t>
            </a:r>
          </a:p>
        </p:txBody>
      </p:sp>
      <p:sp>
        <p:nvSpPr>
          <p:cNvPr id="3" name="Объект 2"/>
          <p:cNvSpPr>
            <a:spLocks noGrp="1"/>
          </p:cNvSpPr>
          <p:nvPr>
            <p:ph idx="1"/>
          </p:nvPr>
        </p:nvSpPr>
        <p:spPr>
          <a:xfrm>
            <a:off x="0" y="660400"/>
            <a:ext cx="9334500" cy="6197600"/>
          </a:xfrm>
        </p:spPr>
        <p:txBody>
          <a:bodyPr>
            <a:normAutofit fontScale="92500" lnSpcReduction="10000"/>
          </a:bodyPr>
          <a:lstStyle/>
          <a:p>
            <a:pPr marL="45720" indent="0">
              <a:buNone/>
            </a:pPr>
            <a:r>
              <a:rPr lang="ru-RU" sz="2400" b="1" dirty="0">
                <a:latin typeface="Times New Roman" panose="02020603050405020304" pitchFamily="18" charset="0"/>
                <a:cs typeface="Times New Roman" panose="02020603050405020304" pitchFamily="18" charset="0"/>
              </a:rPr>
              <a:t>1.</a:t>
            </a:r>
            <a:r>
              <a:rPr lang="ru-RU" sz="2400" b="1" u="sng"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КЛІНІКО -ЕПІДЕМІОЛОГІЧНІ ДАНІ</a:t>
            </a:r>
          </a:p>
          <a:p>
            <a:pPr marL="387350" indent="-342900">
              <a:buClr>
                <a:schemeClr val="tx1"/>
              </a:buClr>
              <a:buFontTx/>
              <a:buChar char="-"/>
            </a:pPr>
            <a:r>
              <a:rPr lang="ru-RU" sz="2400" dirty="0" err="1">
                <a:latin typeface="Times New Roman" panose="02020603050405020304" pitchFamily="18" charset="0"/>
                <a:cs typeface="Times New Roman" panose="02020603050405020304" pitchFamily="18" charset="0"/>
              </a:rPr>
              <a:t>вживання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консервів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домашнього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приготування</a:t>
            </a:r>
            <a:r>
              <a:rPr lang="ru-RU" sz="2400" dirty="0">
                <a:latin typeface="Times New Roman" panose="02020603050405020304" pitchFamily="18" charset="0"/>
                <a:cs typeface="Times New Roman" panose="02020603050405020304" pitchFamily="18" charset="0"/>
              </a:rPr>
              <a:t>;</a:t>
            </a:r>
          </a:p>
          <a:p>
            <a:pPr marL="387350" indent="-342900">
              <a:buClr>
                <a:schemeClr val="tx1"/>
              </a:buClr>
              <a:buFontTx/>
              <a:buChar char="-"/>
            </a:pPr>
            <a:r>
              <a:rPr lang="ru-RU" sz="2400" dirty="0" err="1">
                <a:latin typeface="Times New Roman" panose="02020603050405020304" pitchFamily="18" charset="0"/>
                <a:cs typeface="Times New Roman" panose="02020603050405020304" pitchFamily="18" charset="0"/>
              </a:rPr>
              <a:t>групові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захворювання</a:t>
            </a:r>
            <a:r>
              <a:rPr lang="ru-RU" sz="2400" dirty="0">
                <a:latin typeface="Times New Roman" panose="02020603050405020304" pitchFamily="18" charset="0"/>
                <a:cs typeface="Times New Roman" panose="02020603050405020304" pitchFamily="18" charset="0"/>
              </a:rPr>
              <a:t>;</a:t>
            </a:r>
          </a:p>
          <a:p>
            <a:pPr marL="387350" indent="-342900">
              <a:buClr>
                <a:schemeClr val="tx1"/>
              </a:buClr>
              <a:buFontTx/>
              <a:buChar char="-"/>
            </a:pPr>
            <a:r>
              <a:rPr lang="ru-RU" sz="2400" dirty="0">
                <a:latin typeface="Times New Roman" panose="02020603050405020304" pitchFamily="18" charset="0"/>
                <a:cs typeface="Times New Roman" panose="02020603050405020304" pitchFamily="18" charset="0"/>
              </a:rPr>
              <a:t>характерна </a:t>
            </a:r>
            <a:r>
              <a:rPr lang="ru-RU" sz="2400" dirty="0" err="1">
                <a:latin typeface="Times New Roman" panose="02020603050405020304" pitchFamily="18" charset="0"/>
                <a:cs typeface="Times New Roman" panose="02020603050405020304" pitchFamily="18" charset="0"/>
              </a:rPr>
              <a:t>локалізація</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симетричність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вражень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нервової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системи</a:t>
            </a:r>
            <a:r>
              <a:rPr lang="ru-RU" sz="2400" dirty="0">
                <a:latin typeface="Times New Roman" panose="02020603050405020304" pitchFamily="18" charset="0"/>
                <a:cs typeface="Times New Roman" panose="02020603050405020304" pitchFamily="18" charset="0"/>
              </a:rPr>
              <a:t>; </a:t>
            </a:r>
          </a:p>
          <a:p>
            <a:pPr marL="387350" indent="-342900">
              <a:buClr>
                <a:schemeClr val="tx1"/>
              </a:buClr>
              <a:buFontTx/>
              <a:buChar char="-"/>
            </a:pPr>
            <a:r>
              <a:rPr lang="ru-RU" sz="2400" dirty="0" err="1">
                <a:latin typeface="Times New Roman" panose="02020603050405020304" pitchFamily="18" charset="0"/>
                <a:cs typeface="Times New Roman" panose="02020603050405020304" pitchFamily="18" charset="0"/>
              </a:rPr>
              <a:t>відсутність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лихоманково-інтоксикаційного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загальномозкового</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менінгеального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синдромів</a:t>
            </a:r>
            <a:r>
              <a:rPr lang="ru-RU" sz="2400" dirty="0">
                <a:latin typeface="Times New Roman" panose="02020603050405020304" pitchFamily="18" charset="0"/>
                <a:cs typeface="Times New Roman" panose="02020603050405020304" pitchFamily="18" charset="0"/>
              </a:rPr>
              <a:t>.</a:t>
            </a:r>
          </a:p>
          <a:p>
            <a:pPr marL="44450" indent="0" algn="just">
              <a:buClr>
                <a:schemeClr val="tx1"/>
              </a:buClr>
              <a:buNone/>
            </a:pPr>
            <a:r>
              <a:rPr lang="ru-RU" sz="2400" b="1" dirty="0">
                <a:latin typeface="Times New Roman" panose="02020603050405020304" pitchFamily="18" charset="0"/>
                <a:cs typeface="Times New Roman" panose="02020603050405020304" pitchFamily="18" charset="0"/>
              </a:rPr>
              <a:t>2. СПЕЦИФІЧНА ДІАГНОСТИКА</a:t>
            </a:r>
          </a:p>
          <a:p>
            <a:pPr marL="387350" indent="-23813" algn="just">
              <a:buClr>
                <a:schemeClr val="tx1"/>
              </a:buClr>
              <a:buSzPct val="100000"/>
              <a:buFont typeface="Wingdings" panose="05000000000000000000" pitchFamily="2" charset="2"/>
              <a:buChar char="Ø"/>
            </a:pPr>
            <a:r>
              <a:rPr lang="ru-RU" sz="2400" b="1" dirty="0">
                <a:latin typeface="Times New Roman" panose="02020603050405020304" pitchFamily="18" charset="0"/>
                <a:cs typeface="Times New Roman" panose="02020603050405020304" pitchFamily="18" charset="0"/>
              </a:rPr>
              <a:t>  </a:t>
            </a:r>
            <a:r>
              <a:rPr lang="ru-RU" sz="3100" b="1" i="1" dirty="0" err="1">
                <a:latin typeface="Times New Roman" panose="02020603050405020304" pitchFamily="18" charset="0"/>
                <a:cs typeface="Times New Roman" panose="02020603050405020304" pitchFamily="18" charset="0"/>
              </a:rPr>
              <a:t>біологічний</a:t>
            </a:r>
            <a:r>
              <a:rPr lang="ru-RU" sz="3100" b="1" i="1" dirty="0">
                <a:latin typeface="Times New Roman" panose="02020603050405020304" pitchFamily="18" charset="0"/>
                <a:cs typeface="Times New Roman" panose="02020603050405020304" pitchFamily="18" charset="0"/>
              </a:rPr>
              <a:t> метод:</a:t>
            </a:r>
          </a:p>
          <a:p>
            <a:pPr marL="704850" indent="6350" algn="just">
              <a:buClr>
                <a:schemeClr val="tx1"/>
              </a:buClr>
              <a:buSzPct val="100000"/>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виявлення</a:t>
            </a:r>
            <a:r>
              <a:rPr lang="ru-RU" sz="2400" dirty="0">
                <a:latin typeface="Times New Roman" panose="02020603050405020304" pitchFamily="18" charset="0"/>
                <a:cs typeface="Times New Roman" panose="02020603050405020304" pitchFamily="18" charset="0"/>
              </a:rPr>
              <a:t> типу </a:t>
            </a:r>
            <a:r>
              <a:rPr lang="ru-RU" sz="2400" dirty="0" err="1">
                <a:latin typeface="Times New Roman" panose="02020603050405020304" pitchFamily="18" charset="0"/>
                <a:cs typeface="Times New Roman" panose="02020603050405020304" pitchFamily="18" charset="0"/>
              </a:rPr>
              <a:t>ботулінічного</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токсину в </a:t>
            </a:r>
            <a:r>
              <a:rPr lang="ru-RU" sz="2400" dirty="0" err="1" smtClean="0">
                <a:latin typeface="Times New Roman" panose="02020603050405020304" pitchFamily="18" charset="0"/>
                <a:cs typeface="Times New Roman" panose="02020603050405020304" pitchFamily="18" charset="0"/>
              </a:rPr>
              <a:t>матеріалах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взятих</a:t>
            </a:r>
            <a:r>
              <a:rPr lang="ru-RU" sz="2400" dirty="0" smtClean="0">
                <a:latin typeface="Times New Roman" panose="02020603050405020304" pitchFamily="18" charset="0"/>
                <a:cs typeface="Times New Roman" panose="02020603050405020304" pitchFamily="18" charset="0"/>
              </a:rPr>
              <a:t> у хворого (кров, </a:t>
            </a:r>
            <a:r>
              <a:rPr lang="ru-RU" sz="2400" dirty="0" err="1" smtClean="0">
                <a:latin typeface="Times New Roman" panose="02020603050405020304" pitchFamily="18" charset="0"/>
                <a:cs typeface="Times New Roman" panose="02020603050405020304" pitchFamily="18" charset="0"/>
              </a:rPr>
              <a:t>рвотні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маси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промині</a:t>
            </a:r>
            <a:r>
              <a:rPr lang="ru-RU" sz="2400" dirty="0" smtClean="0">
                <a:latin typeface="Times New Roman" panose="02020603050405020304" pitchFamily="18" charset="0"/>
                <a:cs typeface="Times New Roman" panose="02020603050405020304" pitchFamily="18" charset="0"/>
              </a:rPr>
              <a:t> води </a:t>
            </a:r>
            <a:r>
              <a:rPr lang="ru-RU" sz="2400" dirty="0" err="1" smtClean="0">
                <a:latin typeface="Times New Roman" panose="02020603050405020304" pitchFamily="18" charset="0"/>
                <a:cs typeface="Times New Roman" panose="02020603050405020304" pitchFamily="18" charset="0"/>
              </a:rPr>
              <a:t>шлунку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випорожнення</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marL="704850" indent="6350" algn="just">
              <a:buClr>
                <a:schemeClr val="tx1"/>
              </a:buClr>
              <a:buSzPct val="100000"/>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використовують</a:t>
            </a:r>
            <a:r>
              <a:rPr lang="ru-RU" sz="2400" dirty="0">
                <a:latin typeface="Times New Roman" panose="02020603050405020304" pitchFamily="18" charset="0"/>
                <a:cs typeface="Times New Roman" panose="02020603050405020304" pitchFamily="18" charset="0"/>
              </a:rPr>
              <a:t> РН </a:t>
            </a:r>
            <a:r>
              <a:rPr lang="ru-RU" sz="2400" dirty="0" err="1">
                <a:latin typeface="Times New Roman" panose="02020603050405020304" pitchFamily="18" charset="0"/>
                <a:cs typeface="Times New Roman" panose="02020603050405020304" pitchFamily="18" charset="0"/>
              </a:rPr>
              <a:t>ботулотоксинів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антитоксичними</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сироватками</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шляхом </a:t>
            </a:r>
            <a:r>
              <a:rPr lang="ru-RU" sz="2400" dirty="0" err="1">
                <a:latin typeface="Times New Roman" panose="02020603050405020304" pitchFamily="18" charset="0"/>
                <a:cs typeface="Times New Roman" panose="02020603050405020304" pitchFamily="18" charset="0"/>
              </a:rPr>
              <a:t>біопроби</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білих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мишах</a:t>
            </a:r>
            <a:r>
              <a:rPr lang="ru-RU" sz="2400" dirty="0">
                <a:latin typeface="Times New Roman" panose="02020603050405020304" pitchFamily="18" charset="0"/>
                <a:cs typeface="Times New Roman" panose="02020603050405020304" pitchFamily="18" charset="0"/>
              </a:rPr>
              <a:t>;</a:t>
            </a:r>
          </a:p>
          <a:p>
            <a:pPr marL="704850" indent="6350" algn="just">
              <a:buClr>
                <a:schemeClr val="tx1"/>
              </a:buClr>
              <a:buSzPct val="100000"/>
            </a:pPr>
            <a:r>
              <a:rPr lang="ru-RU" sz="2400" dirty="0">
                <a:latin typeface="Times New Roman" panose="02020603050405020304" pitchFamily="18" charset="0"/>
                <a:cs typeface="Times New Roman" panose="02020603050405020304" pitchFamily="18" charset="0"/>
              </a:rPr>
              <a:t>  у хворого до </a:t>
            </a:r>
            <a:r>
              <a:rPr lang="ru-RU" sz="2400" dirty="0" err="1">
                <a:latin typeface="Times New Roman" panose="02020603050405020304" pitchFamily="18" charset="0"/>
                <a:cs typeface="Times New Roman" panose="02020603050405020304" pitchFamily="18" charset="0"/>
              </a:rPr>
              <a:t>лікування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відбирають</a:t>
            </a:r>
            <a:r>
              <a:rPr lang="ru-RU" sz="2400" dirty="0">
                <a:latin typeface="Times New Roman" panose="02020603050405020304" pitchFamily="18" charset="0"/>
                <a:cs typeface="Times New Roman" panose="02020603050405020304" pitchFamily="18" charset="0"/>
              </a:rPr>
              <a:t> 15–30 мл </a:t>
            </a:r>
            <a:r>
              <a:rPr lang="ru-RU" sz="2400" dirty="0" err="1">
                <a:latin typeface="Times New Roman" panose="02020603050405020304" pitchFamily="18" charset="0"/>
                <a:cs typeface="Times New Roman" panose="02020603050405020304" pitchFamily="18" charset="0"/>
              </a:rPr>
              <a:t>венозної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крові</a:t>
            </a:r>
            <a:r>
              <a:rPr lang="ru-RU" sz="2400" dirty="0">
                <a:latin typeface="Times New Roman" panose="02020603050405020304" pitchFamily="18" charset="0"/>
                <a:cs typeface="Times New Roman" panose="02020603050405020304" pitchFamily="18" charset="0"/>
              </a:rPr>
              <a:t>;</a:t>
            </a:r>
          </a:p>
          <a:p>
            <a:pPr marL="704850" indent="6350" algn="just">
              <a:buClr>
                <a:schemeClr val="tx1"/>
              </a:buClr>
              <a:buSzPct val="100000"/>
            </a:pP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збудника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захворювання</a:t>
            </a:r>
            <a:r>
              <a:rPr lang="ru-RU" sz="2400" dirty="0" smtClean="0">
                <a:latin typeface="Times New Roman" panose="02020603050405020304" pitchFamily="18" charset="0"/>
                <a:cs typeface="Times New Roman" panose="02020603050405020304" pitchFamily="18" charset="0"/>
              </a:rPr>
              <a:t> шляхов </a:t>
            </a:r>
            <a:r>
              <a:rPr lang="ru-RU" sz="2400" dirty="0" err="1" smtClean="0">
                <a:latin typeface="Times New Roman" panose="02020603050405020304" pitchFamily="18" charset="0"/>
                <a:cs typeface="Times New Roman" panose="02020603050405020304" pitchFamily="18" charset="0"/>
              </a:rPr>
              <a:t>висівння</a:t>
            </a:r>
            <a:r>
              <a:rPr lang="ru-RU" sz="2400" dirty="0" smtClean="0">
                <a:latin typeface="Times New Roman" panose="02020603050405020304" pitchFamily="18" charset="0"/>
                <a:cs typeface="Times New Roman" panose="02020603050405020304" pitchFamily="18" charset="0"/>
              </a:rPr>
              <a:t> на </a:t>
            </a:r>
            <a:r>
              <a:rPr lang="ru-RU" sz="2400" dirty="0" err="1" smtClean="0">
                <a:latin typeface="Times New Roman" panose="02020603050405020304" pitchFamily="18" charset="0"/>
                <a:cs typeface="Times New Roman" panose="02020603050405020304" pitchFamily="18" charset="0"/>
              </a:rPr>
              <a:t>пожи</a:t>
            </a:r>
            <a:r>
              <a:rPr lang="uk-UA" sz="2400" dirty="0" err="1" smtClean="0">
                <a:latin typeface="Times New Roman" panose="02020603050405020304" pitchFamily="18" charset="0"/>
                <a:cs typeface="Times New Roman" panose="02020603050405020304" pitchFamily="18" charset="0"/>
              </a:rPr>
              <a:t>вні</a:t>
            </a:r>
            <a:r>
              <a:rPr lang="uk-UA" sz="2400" dirty="0" smtClean="0">
                <a:latin typeface="Times New Roman" panose="02020603050405020304" pitchFamily="18" charset="0"/>
                <a:cs typeface="Times New Roman" panose="02020603050405020304" pitchFamily="18" charset="0"/>
              </a:rPr>
              <a:t> середовища(пепсин-</a:t>
            </a:r>
            <a:r>
              <a:rPr lang="uk-UA" sz="2400" dirty="0" err="1" smtClean="0">
                <a:latin typeface="Times New Roman" panose="02020603050405020304" pitchFamily="18" charset="0"/>
                <a:cs typeface="Times New Roman" panose="02020603050405020304" pitchFamily="18" charset="0"/>
              </a:rPr>
              <a:t>пентон</a:t>
            </a:r>
            <a:r>
              <a:rPr lang="uk-UA" sz="2400" dirty="0" smtClean="0">
                <a:latin typeface="Times New Roman" panose="02020603050405020304" pitchFamily="18" charset="0"/>
                <a:cs typeface="Times New Roman" panose="02020603050405020304" pitchFamily="18" charset="0"/>
              </a:rPr>
              <a:t>, бульйон Хоттінгера0.</a:t>
            </a:r>
            <a:endParaRPr lang="ru-RU" sz="2400" dirty="0">
              <a:latin typeface="Times New Roman" panose="02020603050405020304" pitchFamily="18" charset="0"/>
              <a:cs typeface="Times New Roman" panose="02020603050405020304" pitchFamily="18" charset="0"/>
            </a:endParaRPr>
          </a:p>
        </p:txBody>
      </p:sp>
      <p:pic>
        <p:nvPicPr>
          <p:cNvPr id="1028" name="Picture 4" descr="ÐÐ°ÑÑÐ¸Ð½ÐºÐ¸ Ð¿Ð¾ Ð·Ð°Ð¿ÑÐ¾ÑÑ ÑÐ¾ÑÐ¾ Ð½Ð°ÑÐ»ÑÐ´ÐºÐ¸ Ð±Ð¾ÑÑÐ»ÑÐ·Ð¼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821795"/>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ÐÐ°ÑÑÐ¸Ð½ÐºÐ¸ Ð¿Ð¾ Ð·Ð°Ð¿ÑÐ¾ÑÑ ÑÐ¾ÑÐ¾ Ð½Ð°ÑÐ»ÑÐ´ÐºÐ¸ Ð±Ð¾ÑÑÐ»ÑÐ·Ð¼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0" y="3192208"/>
            <a:ext cx="282892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82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9098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76344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858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56763"/>
            <a:ext cx="12192000" cy="1102137"/>
          </a:xfrm>
        </p:spPr>
        <p:txBody>
          <a:bodyPr>
            <a:noAutofit/>
          </a:bodyPr>
          <a:lstStyle/>
          <a:p>
            <a:pPr algn="ctr"/>
            <a:r>
              <a:rPr lang="ru-RU" sz="3600" b="1" i="1" u="sng" dirty="0" err="1" smtClean="0">
                <a:solidFill>
                  <a:srgbClr val="FF0000"/>
                </a:solidFill>
                <a:latin typeface="Times New Roman" panose="02020603050405020304" pitchFamily="18" charset="0"/>
                <a:cs typeface="Times New Roman" panose="02020603050405020304" pitchFamily="18" charset="0"/>
              </a:rPr>
              <a:t>Ботулізм</a:t>
            </a:r>
            <a:r>
              <a:rPr lang="ru-RU" sz="3600" b="1" i="1" u="sng" dirty="0" smtClean="0">
                <a:solidFill>
                  <a:srgbClr val="FF0000"/>
                </a:solidFill>
                <a:latin typeface="Times New Roman" panose="02020603050405020304" pitchFamily="18" charset="0"/>
                <a:cs typeface="Times New Roman" panose="02020603050405020304" pitchFamily="18" charset="0"/>
              </a:rPr>
              <a:t> (</a:t>
            </a:r>
            <a:r>
              <a:rPr lang="en-US" sz="3600" b="1" i="1" u="sng" dirty="0" err="1" smtClean="0">
                <a:solidFill>
                  <a:srgbClr val="FF0000"/>
                </a:solidFill>
                <a:latin typeface="Times New Roman" panose="02020603050405020304" pitchFamily="18" charset="0"/>
                <a:cs typeface="Times New Roman" panose="02020603050405020304" pitchFamily="18" charset="0"/>
              </a:rPr>
              <a:t>Botulismus</a:t>
            </a:r>
            <a:r>
              <a:rPr lang="en-US" sz="3600" b="1" i="1" u="sng" dirty="0" smtClean="0">
                <a:solidFill>
                  <a:srgbClr val="FF0000"/>
                </a:solidFill>
                <a:latin typeface="Times New Roman" panose="02020603050405020304" pitchFamily="18" charset="0"/>
                <a:cs typeface="Times New Roman" panose="02020603050405020304" pitchFamily="18" charset="0"/>
              </a:rPr>
              <a:t>)</a:t>
            </a:r>
            <a:endParaRPr lang="ru-RU" sz="36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4301" y="2045146"/>
            <a:ext cx="11882896" cy="2554545"/>
          </a:xfrm>
          <a:prstGeom prst="rect">
            <a:avLst/>
          </a:prstGeom>
        </p:spPr>
        <p:txBody>
          <a:bodyPr wrap="square">
            <a:spAutoFit/>
          </a:bodyPr>
          <a:lstStyle/>
          <a:p>
            <a:pPr algn="just"/>
            <a:r>
              <a:rPr lang="ru-RU" sz="3200" dirty="0" smtClean="0"/>
              <a:t>	</a:t>
            </a:r>
            <a:r>
              <a:rPr lang="ru-RU" sz="3200" dirty="0" err="1" smtClean="0">
                <a:latin typeface="Times New Roman" panose="02020603050405020304" pitchFamily="18" charset="0"/>
                <a:cs typeface="Times New Roman" panose="02020603050405020304" pitchFamily="18" charset="0"/>
              </a:rPr>
              <a:t>Тяжке</a:t>
            </a:r>
            <a:r>
              <a:rPr lang="ru-RU" sz="3200" dirty="0" smtClean="0">
                <a:latin typeface="Times New Roman" panose="02020603050405020304" pitchFamily="18" charset="0"/>
                <a:cs typeface="Times New Roman" panose="02020603050405020304" pitchFamily="18" charset="0"/>
              </a:rPr>
              <a:t> токсико-</a:t>
            </a:r>
            <a:r>
              <a:rPr lang="ru-RU" sz="3200" dirty="0" err="1" smtClean="0">
                <a:latin typeface="Times New Roman" panose="02020603050405020304" pitchFamily="18" charset="0"/>
                <a:cs typeface="Times New Roman" panose="02020603050405020304" pitchFamily="18" charset="0"/>
              </a:rPr>
              <a:t>інфекційне</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захворювання</a:t>
            </a:r>
            <a:r>
              <a:rPr lang="ru-RU" sz="3200" dirty="0" smtClean="0">
                <a:latin typeface="Times New Roman" panose="02020603050405020304" pitchFamily="18" charset="0"/>
                <a:cs typeface="Times New Roman" panose="02020603050405020304" pitchFamily="18" charset="0"/>
              </a:rPr>
              <a:t>, яке </a:t>
            </a:r>
            <a:r>
              <a:rPr lang="ru-RU" sz="3200" dirty="0" err="1" smtClean="0">
                <a:latin typeface="Times New Roman" panose="02020603050405020304" pitchFamily="18" charset="0"/>
                <a:cs typeface="Times New Roman" panose="02020603050405020304" pitchFamily="18" charset="0"/>
              </a:rPr>
              <a:t>викликає</a:t>
            </a:r>
            <a:r>
              <a:rPr lang="ru-RU" sz="3200" dirty="0" smtClean="0">
                <a:latin typeface="Times New Roman" panose="02020603050405020304" pitchFamily="18" charset="0"/>
                <a:cs typeface="Times New Roman" panose="02020603050405020304" pitchFamily="18" charset="0"/>
              </a:rPr>
              <a:t> токсин </a:t>
            </a:r>
            <a:r>
              <a:rPr lang="en-US" sz="3200" dirty="0" smtClean="0">
                <a:latin typeface="Times New Roman" panose="02020603050405020304" pitchFamily="18" charset="0"/>
                <a:cs typeface="Times New Roman" panose="02020603050405020304" pitchFamily="18" charset="0"/>
              </a:rPr>
              <a:t>Clostridium botulinum</a:t>
            </a:r>
            <a:r>
              <a:rPr lang="uk-UA" sz="3200" dirty="0" smtClean="0">
                <a:latin typeface="Times New Roman" panose="02020603050405020304" pitchFamily="18" charset="0"/>
                <a:cs typeface="Times New Roman" panose="02020603050405020304" pitchFamily="18" charset="0"/>
              </a:rPr>
              <a:t>. Хвороба характеризується </a:t>
            </a:r>
            <a:r>
              <a:rPr lang="uk-UA" sz="3200" dirty="0" err="1" smtClean="0">
                <a:latin typeface="Times New Roman" panose="02020603050405020304" pitchFamily="18" charset="0"/>
                <a:cs typeface="Times New Roman" panose="02020603050405020304" pitchFamily="18" charset="0"/>
              </a:rPr>
              <a:t>міоплегією</a:t>
            </a:r>
            <a:r>
              <a:rPr lang="uk-UA" sz="3200" dirty="0" smtClean="0">
                <a:latin typeface="Times New Roman" panose="02020603050405020304" pitchFamily="18" charset="0"/>
                <a:cs typeface="Times New Roman" panose="02020603050405020304" pitchFamily="18" charset="0"/>
              </a:rPr>
              <a:t> та </a:t>
            </a:r>
            <a:r>
              <a:rPr lang="uk-UA" sz="3200" dirty="0" err="1" smtClean="0">
                <a:latin typeface="Times New Roman" panose="02020603050405020304" pitchFamily="18" charset="0"/>
                <a:cs typeface="Times New Roman" panose="02020603050405020304" pitchFamily="18" charset="0"/>
              </a:rPr>
              <a:t>офтальмоплегією</a:t>
            </a:r>
            <a:r>
              <a:rPr lang="uk-UA" sz="3200" dirty="0" smtClean="0">
                <a:latin typeface="Times New Roman" panose="02020603050405020304" pitchFamily="18" charset="0"/>
                <a:cs typeface="Times New Roman" panose="02020603050405020304" pitchFamily="18" charset="0"/>
              </a:rPr>
              <a:t>, парезом кишечника, розладами вегетативної </a:t>
            </a:r>
            <a:r>
              <a:rPr lang="uk-UA" sz="3200" dirty="0" err="1" smtClean="0">
                <a:latin typeface="Times New Roman" panose="02020603050405020304" pitchFamily="18" charset="0"/>
                <a:cs typeface="Times New Roman" panose="02020603050405020304" pitchFamily="18" charset="0"/>
              </a:rPr>
              <a:t>інервації</a:t>
            </a:r>
            <a:r>
              <a:rPr lang="uk-UA" sz="3200" dirty="0" smtClean="0">
                <a:latin typeface="Times New Roman" panose="02020603050405020304" pitchFamily="18" charset="0"/>
                <a:cs typeface="Times New Roman" panose="02020603050405020304" pitchFamily="18" charset="0"/>
              </a:rPr>
              <a:t>, при тяжкому перебігу – </a:t>
            </a:r>
            <a:r>
              <a:rPr lang="uk-UA" sz="3200" dirty="0" err="1" smtClean="0">
                <a:latin typeface="Times New Roman" panose="02020603050405020304" pitchFamily="18" charset="0"/>
                <a:cs typeface="Times New Roman" panose="02020603050405020304" pitchFamily="18" charset="0"/>
              </a:rPr>
              <a:t>бульбарним</a:t>
            </a:r>
            <a:r>
              <a:rPr lang="uk-UA" sz="3200" dirty="0" smtClean="0">
                <a:latin typeface="Times New Roman" panose="02020603050405020304" pitchFamily="18" charset="0"/>
                <a:cs typeface="Times New Roman" panose="02020603050405020304" pitchFamily="18" charset="0"/>
              </a:rPr>
              <a:t> синдромом і гострою дихальною недостатністю.</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677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ÐºÐ°ÑÑÐ° Ð¿Ð¾ÑÐ¸ÑÐµÐ½Ð½Ñ Ð±Ð¾ÑÑÐ»Ð¸Ð·Ð¼Ñ Ð² ÑÐºÑÐ°Ð¸Ð½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101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237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599712" cy="6858000"/>
          </a:xfrm>
        </p:spPr>
        <p:txBody>
          <a:bodyPr>
            <a:normAutofit fontScale="92500" lnSpcReduction="10000"/>
          </a:bodyPr>
          <a:lstStyle/>
          <a:p>
            <a:pPr marL="45720" indent="0" algn="ctr">
              <a:buNone/>
            </a:pPr>
            <a:r>
              <a:rPr lang="ru-RU" dirty="0" smtClean="0">
                <a:solidFill>
                  <a:srgbClr val="FF0000"/>
                </a:solidFill>
                <a:latin typeface="Times New Roman" panose="02020603050405020304" pitchFamily="18" charset="0"/>
                <a:cs typeface="Times New Roman" panose="02020603050405020304" pitchFamily="18" charset="0"/>
              </a:rPr>
              <a:t> </a:t>
            </a:r>
            <a:r>
              <a:rPr lang="ru-RU" sz="3600" b="1" dirty="0">
                <a:solidFill>
                  <a:srgbClr val="FF0000"/>
                </a:solidFill>
                <a:latin typeface="Times New Roman" panose="02020603050405020304" pitchFamily="18" charset="0"/>
                <a:cs typeface="Times New Roman" panose="02020603050405020304" pitchFamily="18" charset="0"/>
              </a:rPr>
              <a:t>ЛІКУВАННЯ</a:t>
            </a:r>
          </a:p>
          <a:p>
            <a:pPr algn="just">
              <a:buClr>
                <a:schemeClr val="tx1"/>
              </a:buClr>
              <a:buSzPct val="100000"/>
              <a:buFont typeface="Wingdings" panose="05000000000000000000" pitchFamily="2" charset="2"/>
              <a:buChar char="v"/>
            </a:pPr>
            <a:r>
              <a:rPr lang="ru-RU" sz="2400" b="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госпіталізація</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незалежно</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від</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ступеня</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тяжкості</a:t>
            </a:r>
            <a:r>
              <a:rPr lang="ru-RU" sz="2400" i="1" dirty="0">
                <a:latin typeface="Times New Roman" panose="02020603050405020304" pitchFamily="18" charset="0"/>
                <a:cs typeface="Times New Roman" panose="02020603050405020304" pitchFamily="18" charset="0"/>
              </a:rPr>
              <a:t>;</a:t>
            </a:r>
          </a:p>
          <a:p>
            <a:pPr algn="just">
              <a:buClr>
                <a:schemeClr val="tx1"/>
              </a:buClr>
              <a:buSzPct val="100000"/>
              <a:buFont typeface="Wingdings" panose="05000000000000000000" pitchFamily="2" charset="2"/>
              <a:buChar char="v"/>
            </a:pPr>
            <a:r>
              <a:rPr lang="ru-RU" sz="2400" dirty="0" err="1">
                <a:latin typeface="Times New Roman" panose="02020603050405020304" pitchFamily="18" charset="0"/>
                <a:cs typeface="Times New Roman" panose="02020603050405020304" pitchFamily="18" charset="0"/>
              </a:rPr>
              <a:t>суворий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постільний</a:t>
            </a:r>
            <a:r>
              <a:rPr lang="ru-RU" sz="2400" dirty="0">
                <a:latin typeface="Times New Roman" panose="02020603050405020304" pitchFamily="18" charset="0"/>
                <a:cs typeface="Times New Roman" panose="02020603050405020304" pitchFamily="18" charset="0"/>
              </a:rPr>
              <a:t> режим;</a:t>
            </a:r>
            <a:endParaRPr lang="ru-RU" sz="2400" i="1" dirty="0">
              <a:latin typeface="Times New Roman" panose="02020603050405020304" pitchFamily="18" charset="0"/>
              <a:cs typeface="Times New Roman" panose="02020603050405020304" pitchFamily="18" charset="0"/>
            </a:endParaRPr>
          </a:p>
          <a:p>
            <a:pPr algn="just">
              <a:buClr>
                <a:schemeClr val="tx1"/>
              </a:buClr>
              <a:buSzPct val="100000"/>
              <a:buFont typeface="Wingdings" panose="05000000000000000000" pitchFamily="2" charset="2"/>
              <a:buChar char="v"/>
            </a:pPr>
            <a:r>
              <a:rPr lang="ru-RU" sz="2400"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зондове</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промивання</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шлунка</a:t>
            </a:r>
            <a:r>
              <a:rPr lang="ru-RU" sz="2400" i="1" dirty="0">
                <a:latin typeface="Times New Roman" panose="02020603050405020304" pitchFamily="18" charset="0"/>
                <a:cs typeface="Times New Roman" panose="02020603050405020304" pitchFamily="18" charset="0"/>
              </a:rPr>
              <a:t> і </a:t>
            </a:r>
            <a:r>
              <a:rPr lang="ru-RU" sz="2400" i="1" dirty="0" err="1">
                <a:latin typeface="Times New Roman" panose="02020603050405020304" pitchFamily="18" charset="0"/>
                <a:cs typeface="Times New Roman" panose="02020603050405020304" pitchFamily="18" charset="0"/>
              </a:rPr>
              <a:t>кишківника</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сифонна</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клізма</a:t>
            </a:r>
            <a:r>
              <a:rPr lang="ru-RU" sz="2400" i="1"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marL="449263" indent="0" algn="just">
              <a:buClr>
                <a:schemeClr val="tx1"/>
              </a:buClr>
              <a:buSzPct val="100000"/>
            </a:pP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першої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порції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використовують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кип’ячену</a:t>
            </a:r>
            <a:r>
              <a:rPr lang="ru-RU" sz="2400" dirty="0">
                <a:latin typeface="Times New Roman" panose="02020603050405020304" pitchFamily="18" charset="0"/>
                <a:cs typeface="Times New Roman" panose="02020603050405020304" pitchFamily="18" charset="0"/>
              </a:rPr>
              <a:t> воду з метою </a:t>
            </a:r>
            <a:r>
              <a:rPr lang="ru-RU" sz="2400" dirty="0" err="1">
                <a:latin typeface="Times New Roman" panose="02020603050405020304" pitchFamily="18" charset="0"/>
                <a:cs typeface="Times New Roman" panose="02020603050405020304" pitchFamily="18" charset="0"/>
              </a:rPr>
              <a:t>отримання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матеріалу</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досліджння</a:t>
            </a:r>
            <a:r>
              <a:rPr lang="ru-RU" sz="2400" dirty="0">
                <a:latin typeface="Times New Roman" panose="02020603050405020304" pitchFamily="18" charset="0"/>
                <a:cs typeface="Times New Roman" panose="02020603050405020304" pitchFamily="18" charset="0"/>
              </a:rPr>
              <a:t>;</a:t>
            </a:r>
          </a:p>
          <a:p>
            <a:pPr marL="449263" indent="0" algn="just">
              <a:buClr>
                <a:schemeClr val="tx1"/>
              </a:buClr>
              <a:buSzPct val="100000"/>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надалі</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використовують</a:t>
            </a:r>
            <a:r>
              <a:rPr lang="ru-RU" sz="2400" dirty="0" smtClean="0">
                <a:latin typeface="Times New Roman" panose="02020603050405020304" pitchFamily="18" charset="0"/>
                <a:cs typeface="Times New Roman" panose="02020603050405020304" pitchFamily="18" charset="0"/>
              </a:rPr>
              <a:t> 5% </a:t>
            </a:r>
            <a:r>
              <a:rPr lang="ru-RU" sz="2400" dirty="0" err="1" smtClean="0">
                <a:latin typeface="Times New Roman" panose="02020603050405020304" pitchFamily="18" charset="0"/>
                <a:cs typeface="Times New Roman" panose="02020603050405020304" pitchFamily="18" charset="0"/>
              </a:rPr>
              <a:t>розчин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гідрокарбонату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натрію</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об’ємом</a:t>
            </a:r>
            <a:r>
              <a:rPr lang="ru-RU" sz="2400" dirty="0" smtClean="0">
                <a:latin typeface="Times New Roman" panose="02020603050405020304" pitchFamily="18" charset="0"/>
                <a:cs typeface="Times New Roman" panose="02020603050405020304" pitchFamily="18" charset="0"/>
              </a:rPr>
              <a:t> до 10 л  </a:t>
            </a:r>
            <a:r>
              <a:rPr lang="ru-RU" sz="2400" dirty="0">
                <a:latin typeface="Times New Roman" panose="02020603050405020304" pitchFamily="18" charset="0"/>
                <a:cs typeface="Times New Roman" panose="02020603050405020304" pitchFamily="18" charset="0"/>
              </a:rPr>
              <a:t>для </a:t>
            </a:r>
            <a:r>
              <a:rPr lang="ru-RU" sz="2400" dirty="0" err="1">
                <a:latin typeface="Times New Roman" panose="02020603050405020304" pitchFamily="18" charset="0"/>
                <a:cs typeface="Times New Roman" panose="02020603050405020304" pitchFamily="18" charset="0"/>
              </a:rPr>
              <a:t>інактивації</a:t>
            </a:r>
            <a:r>
              <a:rPr lang="ru-RU" sz="2400" dirty="0">
                <a:latin typeface="Times New Roman" panose="02020603050405020304" pitchFamily="18" charset="0"/>
                <a:cs typeface="Times New Roman" panose="02020603050405020304" pitchFamily="18" charset="0"/>
              </a:rPr>
              <a:t> токсину,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всмоктався</a:t>
            </a:r>
            <a:r>
              <a:rPr lang="ru-RU" sz="2400" dirty="0">
                <a:latin typeface="Times New Roman" panose="02020603050405020304" pitchFamily="18" charset="0"/>
                <a:cs typeface="Times New Roman" panose="02020603050405020304" pitchFamily="18" charset="0"/>
              </a:rPr>
              <a:t>;</a:t>
            </a:r>
          </a:p>
          <a:p>
            <a:pPr marL="342900" indent="-342900" algn="just">
              <a:buClr>
                <a:schemeClr val="tx1"/>
              </a:buClr>
              <a:buSzPct val="100000"/>
              <a:buFont typeface="Wingdings" panose="05000000000000000000" pitchFamily="2" charset="2"/>
              <a:buChar char="v"/>
            </a:pPr>
            <a:r>
              <a:rPr lang="ru-RU" sz="2400" i="1" dirty="0" err="1">
                <a:latin typeface="Times New Roman" panose="02020603050405020304" pitchFamily="18" charset="0"/>
                <a:cs typeface="Times New Roman" panose="02020603050405020304" pitchFamily="18" charset="0"/>
              </a:rPr>
              <a:t>етіотропне</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лікування</a:t>
            </a:r>
            <a:r>
              <a:rPr lang="ru-RU" sz="2400" i="1" dirty="0">
                <a:latin typeface="Times New Roman" panose="02020603050405020304" pitchFamily="18" charset="0"/>
                <a:cs typeface="Times New Roman" panose="02020603050405020304" pitchFamily="18" charset="0"/>
              </a:rPr>
              <a:t>:</a:t>
            </a:r>
          </a:p>
          <a:p>
            <a:pPr marL="879475" indent="-342900" algn="just">
              <a:buClr>
                <a:schemeClr val="tx1"/>
              </a:buClr>
              <a:buSzPct val="100000"/>
            </a:pPr>
            <a:r>
              <a:rPr lang="ru-RU" sz="2400" dirty="0" smtClean="0">
                <a:latin typeface="Times New Roman" panose="02020603050405020304" pitchFamily="18" charset="0"/>
                <a:cs typeface="Times New Roman" panose="02020603050405020304" pitchFamily="18" charset="0"/>
              </a:rPr>
              <a:t>Для </a:t>
            </a:r>
            <a:r>
              <a:rPr lang="ru-RU" sz="2400" dirty="0" err="1" smtClean="0">
                <a:latin typeface="Times New Roman" panose="02020603050405020304" pitchFamily="18" charset="0"/>
                <a:cs typeface="Times New Roman" panose="02020603050405020304" pitchFamily="18" charset="0"/>
              </a:rPr>
              <a:t>нейтралізації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вільно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циркулюючих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токсинів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використовують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противоботулітичні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сироватки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які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найбільш</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ефективні</a:t>
            </a:r>
            <a:r>
              <a:rPr lang="ru-RU" sz="2400" dirty="0" smtClean="0">
                <a:latin typeface="Times New Roman" panose="02020603050405020304" pitchFamily="18" charset="0"/>
                <a:cs typeface="Times New Roman" panose="02020603050405020304" pitchFamily="18" charset="0"/>
              </a:rPr>
              <a:t> на 1-3 день </a:t>
            </a:r>
            <a:r>
              <a:rPr lang="ru-RU" sz="2400" dirty="0" err="1" smtClean="0">
                <a:latin typeface="Times New Roman" panose="02020603050405020304" pitchFamily="18" charset="0"/>
                <a:cs typeface="Times New Roman" panose="02020603050405020304" pitchFamily="18" charset="0"/>
              </a:rPr>
              <a:t>хвороби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marL="879475" indent="-342900" algn="just">
              <a:buClr>
                <a:schemeClr val="tx1"/>
              </a:buClr>
              <a:buSzPct val="100000"/>
            </a:pPr>
            <a:r>
              <a:rPr lang="ru-RU" sz="2400" dirty="0" err="1" smtClean="0">
                <a:latin typeface="Times New Roman" panose="02020603050405020304" pitchFamily="18" charset="0"/>
                <a:cs typeface="Times New Roman" panose="02020603050405020304" pitchFamily="18" charset="0"/>
              </a:rPr>
              <a:t>Якщо</a:t>
            </a:r>
            <a:r>
              <a:rPr lang="ru-RU" sz="2400" dirty="0" smtClean="0">
                <a:latin typeface="Times New Roman" panose="02020603050405020304" pitchFamily="18" charset="0"/>
                <a:cs typeface="Times New Roman" panose="02020603050405020304" pitchFamily="18" charset="0"/>
              </a:rPr>
              <a:t> тип токсину </a:t>
            </a:r>
            <a:r>
              <a:rPr lang="ru-RU" sz="2400" dirty="0" err="1" smtClean="0">
                <a:latin typeface="Times New Roman" panose="02020603050405020304" pitchFamily="18" charset="0"/>
                <a:cs typeface="Times New Roman" panose="02020603050405020304" pitchFamily="18" charset="0"/>
              </a:rPr>
              <a:t>невідомий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необхідне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введення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ввсіх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трьох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типів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сироватки</a:t>
            </a:r>
            <a:r>
              <a:rPr lang="ru-RU" sz="2400" dirty="0" smtClean="0">
                <a:latin typeface="Times New Roman" panose="02020603050405020304" pitchFamily="18" charset="0"/>
                <a:cs typeface="Times New Roman" panose="02020603050405020304" pitchFamily="18" charset="0"/>
              </a:rPr>
              <a:t> (А, В, Е).</a:t>
            </a:r>
            <a:endParaRPr lang="ru-RU" sz="2400" dirty="0">
              <a:latin typeface="Times New Roman" panose="02020603050405020304" pitchFamily="18" charset="0"/>
              <a:cs typeface="Times New Roman" panose="02020603050405020304" pitchFamily="18" charset="0"/>
            </a:endParaRPr>
          </a:p>
          <a:p>
            <a:pPr marL="879475" indent="-342900" algn="just">
              <a:buClr>
                <a:schemeClr val="tx1"/>
              </a:buClr>
              <a:buSzPct val="100000"/>
            </a:pPr>
            <a:r>
              <a:rPr lang="ru-RU" sz="2400" dirty="0">
                <a:latin typeface="Times New Roman" panose="02020603050405020304" pitchFamily="18" charset="0"/>
                <a:cs typeface="Times New Roman" panose="02020603050405020304" pitchFamily="18" charset="0"/>
              </a:rPr>
              <a:t>для </a:t>
            </a:r>
            <a:r>
              <a:rPr lang="ru-RU" sz="2400" dirty="0" err="1">
                <a:latin typeface="Times New Roman" panose="02020603050405020304" pitchFamily="18" charset="0"/>
                <a:cs typeface="Times New Roman" panose="02020603050405020304" pitchFamily="18" charset="0"/>
              </a:rPr>
              <a:t>попередження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алергічних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реакцій</a:t>
            </a:r>
            <a:r>
              <a:rPr lang="ru-RU" sz="2400" dirty="0">
                <a:latin typeface="Times New Roman" panose="02020603050405020304" pitchFamily="18" charset="0"/>
                <a:cs typeface="Times New Roman" panose="02020603050405020304" pitchFamily="18" charset="0"/>
              </a:rPr>
              <a:t> перед </a:t>
            </a:r>
            <a:r>
              <a:rPr lang="ru-RU" sz="2400" dirty="0" err="1">
                <a:latin typeface="Times New Roman" panose="02020603050405020304" pitchFamily="18" charset="0"/>
                <a:cs typeface="Times New Roman" panose="02020603050405020304" pitchFamily="18" charset="0"/>
              </a:rPr>
              <a:t>введенням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вводять</a:t>
            </a:r>
            <a:r>
              <a:rPr lang="ru-RU" sz="2400" dirty="0">
                <a:latin typeface="Times New Roman" panose="02020603050405020304" pitchFamily="18" charset="0"/>
                <a:cs typeface="Times New Roman" panose="02020603050405020304" pitchFamily="18" charset="0"/>
              </a:rPr>
              <a:t> ГКС (</a:t>
            </a:r>
            <a:r>
              <a:rPr lang="ru-RU" sz="2400" dirty="0" err="1">
                <a:latin typeface="Times New Roman" panose="02020603050405020304" pitchFamily="18" charset="0"/>
                <a:cs typeface="Times New Roman" panose="02020603050405020304" pitchFamily="18" charset="0"/>
              </a:rPr>
              <a:t>преднізолон</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проводять</a:t>
            </a:r>
            <a:r>
              <a:rPr lang="ru-RU" sz="2400" dirty="0">
                <a:latin typeface="Times New Roman" panose="02020603050405020304" pitchFamily="18" charset="0"/>
                <a:cs typeface="Times New Roman" panose="02020603050405020304" pitchFamily="18" charset="0"/>
              </a:rPr>
              <a:t> пробу за методом </a:t>
            </a:r>
            <a:r>
              <a:rPr lang="ru-RU" sz="2400" dirty="0" err="1">
                <a:latin typeface="Times New Roman" panose="02020603050405020304" pitchFamily="18" charset="0"/>
                <a:cs typeface="Times New Roman" panose="02020603050405020304" pitchFamily="18" charset="0"/>
              </a:rPr>
              <a:t>Безредки</a:t>
            </a:r>
            <a:r>
              <a:rPr lang="ru-RU" sz="2400" dirty="0">
                <a:latin typeface="Times New Roman" panose="02020603050405020304" pitchFamily="18" charset="0"/>
                <a:cs typeface="Times New Roman" panose="02020603050405020304" pitchFamily="18" charset="0"/>
              </a:rPr>
              <a:t>.</a:t>
            </a:r>
          </a:p>
          <a:p>
            <a:pPr marL="879475" indent="-342900" algn="just">
              <a:buClr>
                <a:schemeClr val="tx1"/>
              </a:buClr>
              <a:buSzPct val="100000"/>
            </a:pPr>
            <a:r>
              <a:rPr lang="ru-RU" sz="2400" dirty="0" smtClean="0">
                <a:latin typeface="Times New Roman" panose="02020603050405020304" pitchFamily="18" charset="0"/>
                <a:cs typeface="Times New Roman" panose="02020603050405020304" pitchFamily="18" charset="0"/>
              </a:rPr>
              <a:t>При тяжких формах </a:t>
            </a:r>
            <a:r>
              <a:rPr lang="ru-RU" sz="2400" dirty="0" err="1" smtClean="0">
                <a:latin typeface="Times New Roman" panose="02020603050405020304" pitchFamily="18" charset="0"/>
                <a:cs typeface="Times New Roman" panose="02020603050405020304" pitchFamily="18" charset="0"/>
              </a:rPr>
              <a:t>захворювання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перші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дози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вводять</a:t>
            </a:r>
            <a:r>
              <a:rPr lang="ru-RU" sz="2400" dirty="0" smtClean="0">
                <a:latin typeface="Times New Roman" panose="02020603050405020304" pitchFamily="18" charset="0"/>
                <a:cs typeface="Times New Roman" panose="02020603050405020304" pitchFamily="18" charset="0"/>
              </a:rPr>
              <a:t> в/в.</a:t>
            </a:r>
            <a:endParaRPr lang="ru-RU" sz="2400" b="1" u="sng" dirty="0">
              <a:latin typeface="Times New Roman" panose="02020603050405020304" pitchFamily="18" charset="0"/>
              <a:cs typeface="Times New Roman" panose="02020603050405020304" pitchFamily="18" charset="0"/>
            </a:endParaRPr>
          </a:p>
        </p:txBody>
      </p:sp>
      <p:pic>
        <p:nvPicPr>
          <p:cNvPr id="4098" name="Picture 2" descr="C:\Users\Денис.Денис-ПК\Desktop\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9712" y="0"/>
            <a:ext cx="2592288"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Денис.Денис-ПК\Desktop\prox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712" y="2304256"/>
            <a:ext cx="2592288" cy="22937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Денис.Денис-ПК\Desktop\images (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9712" y="5159202"/>
            <a:ext cx="2592288"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041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816864"/>
          </a:xfrm>
        </p:spPr>
        <p:txBody>
          <a:bodyPr>
            <a:normAutofit/>
          </a:bodyPr>
          <a:lstStyle/>
          <a:p>
            <a:pPr algn="ctr"/>
            <a:r>
              <a:rPr lang="uk-UA" sz="2400" b="1" dirty="0" smtClean="0">
                <a:solidFill>
                  <a:srgbClr val="FF0000"/>
                </a:solidFill>
                <a:latin typeface="Times New Roman" panose="02020603050405020304" pitchFamily="18" charset="0"/>
                <a:cs typeface="Times New Roman" panose="02020603050405020304" pitchFamily="18" charset="0"/>
              </a:rPr>
              <a:t>ЛІКУВАННЯ</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1072896"/>
            <a:ext cx="8083296" cy="5785103"/>
          </a:xfrm>
        </p:spPr>
        <p:txBody>
          <a:bodyPr>
            <a:normAutofit/>
          </a:bodyPr>
          <a:lstStyle/>
          <a:p>
            <a:pPr algn="just"/>
            <a:r>
              <a:rPr lang="uk-UA" sz="2000" dirty="0" smtClean="0">
                <a:latin typeface="Times New Roman" panose="02020603050405020304" pitchFamily="18" charset="0"/>
                <a:cs typeface="Times New Roman" panose="02020603050405020304" pitchFamily="18" charset="0"/>
              </a:rPr>
              <a:t>Для дії на вегетативні форми збудника використовують левоміцетин і препарати тетрациклінового ряду (</a:t>
            </a:r>
            <a:r>
              <a:rPr lang="uk-UA" sz="2000" dirty="0" err="1" smtClean="0">
                <a:latin typeface="Times New Roman" panose="02020603050405020304" pitchFamily="18" charset="0"/>
                <a:cs typeface="Times New Roman" panose="02020603050405020304" pitchFamily="18" charset="0"/>
              </a:rPr>
              <a:t>доксициклін</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метациклін</a:t>
            </a:r>
            <a:r>
              <a:rPr lang="uk-UA" sz="2000" dirty="0" smtClean="0">
                <a:latin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cs typeface="Times New Roman" panose="02020603050405020304" pitchFamily="18" charset="0"/>
              </a:rPr>
              <a:t>міноциклін</a:t>
            </a:r>
            <a:r>
              <a:rPr lang="uk-UA" sz="2000" dirty="0" smtClean="0">
                <a:latin typeface="Times New Roman" panose="02020603050405020304" pitchFamily="18" charset="0"/>
                <a:cs typeface="Times New Roman" panose="02020603050405020304" pitchFamily="18" charset="0"/>
              </a:rPr>
              <a:t>).</a:t>
            </a:r>
          </a:p>
          <a:p>
            <a:pPr algn="just"/>
            <a:r>
              <a:rPr lang="uk-UA" sz="2000" dirty="0" err="1" smtClean="0">
                <a:latin typeface="Times New Roman" panose="02020603050405020304" pitchFamily="18" charset="0"/>
                <a:cs typeface="Times New Roman" panose="02020603050405020304" pitchFamily="18" charset="0"/>
              </a:rPr>
              <a:t>Дезінтоксикаційна</a:t>
            </a:r>
            <a:r>
              <a:rPr lang="uk-UA" sz="2000" dirty="0" smtClean="0">
                <a:latin typeface="Times New Roman" panose="02020603050405020304" pitchFamily="18" charset="0"/>
                <a:cs typeface="Times New Roman" panose="02020603050405020304" pitchFamily="18" charset="0"/>
              </a:rPr>
              <a:t> терапія включає введення кристалоїдів і колоїдів, діуретичних засобів, вітаміни.</a:t>
            </a:r>
          </a:p>
          <a:p>
            <a:pPr algn="just"/>
            <a:r>
              <a:rPr lang="uk-UA" sz="2000" dirty="0" smtClean="0">
                <a:latin typeface="Times New Roman" panose="02020603050405020304" pitchFamily="18" charset="0"/>
                <a:cs typeface="Times New Roman" panose="02020603050405020304" pitchFamily="18" charset="0"/>
              </a:rPr>
              <a:t>Важливе місце в терапії ботулізму займає боротьба з розладом дихання та гіпоксією. Для цього використовують гіпербаричну </a:t>
            </a:r>
            <a:r>
              <a:rPr lang="uk-UA" sz="2000" dirty="0" err="1" smtClean="0">
                <a:latin typeface="Times New Roman" panose="02020603050405020304" pitchFamily="18" charset="0"/>
                <a:cs typeface="Times New Roman" panose="02020603050405020304" pitchFamily="18" charset="0"/>
              </a:rPr>
              <a:t>оксигенацію</a:t>
            </a:r>
            <a:r>
              <a:rPr lang="uk-UA" sz="2000" dirty="0" smtClean="0">
                <a:latin typeface="Times New Roman" panose="02020603050405020304" pitchFamily="18" charset="0"/>
                <a:cs typeface="Times New Roman" panose="02020603050405020304" pitchFamily="18" charset="0"/>
              </a:rPr>
              <a:t>. При наростанні </a:t>
            </a:r>
            <a:r>
              <a:rPr lang="uk-UA" sz="2000" dirty="0" err="1" smtClean="0">
                <a:latin typeface="Times New Roman" panose="02020603050405020304" pitchFamily="18" charset="0"/>
                <a:cs typeface="Times New Roman" panose="02020603050405020304" pitchFamily="18" charset="0"/>
              </a:rPr>
              <a:t>асфіксї</a:t>
            </a:r>
            <a:r>
              <a:rPr lang="uk-UA" sz="2000" dirty="0" smtClean="0">
                <a:latin typeface="Times New Roman" panose="02020603050405020304" pitchFamily="18" charset="0"/>
                <a:cs typeface="Times New Roman" panose="02020603050405020304" pitchFamily="18" charset="0"/>
              </a:rPr>
              <a:t> через паралітичне закриття верхніх дихальних шляхів роблять </a:t>
            </a:r>
            <a:r>
              <a:rPr lang="uk-UA" sz="2000" dirty="0" err="1" smtClean="0">
                <a:latin typeface="Times New Roman" panose="02020603050405020304" pitchFamily="18" charset="0"/>
                <a:cs typeface="Times New Roman" panose="02020603050405020304" pitchFamily="18" charset="0"/>
              </a:rPr>
              <a:t>трахеостомію</a:t>
            </a:r>
            <a:r>
              <a:rPr lang="uk-UA" sz="2000" dirty="0" smtClean="0">
                <a:latin typeface="Times New Roman" panose="02020603050405020304" pitchFamily="18" charset="0"/>
                <a:cs typeface="Times New Roman" panose="02020603050405020304" pitchFamily="18" charset="0"/>
              </a:rPr>
              <a:t>. В випадку розладу дихання через параліч дихальних м'язів використовують штучну вентиляцію </a:t>
            </a:r>
            <a:r>
              <a:rPr lang="uk-UA" sz="2000" dirty="0" err="1" smtClean="0">
                <a:latin typeface="Times New Roman" panose="02020603050405020304" pitchFamily="18" charset="0"/>
                <a:cs typeface="Times New Roman" panose="02020603050405020304" pitchFamily="18" charset="0"/>
              </a:rPr>
              <a:t>легенів</a:t>
            </a:r>
            <a:r>
              <a:rPr lang="uk-UA" sz="2000" dirty="0" smtClean="0">
                <a:latin typeface="Times New Roman" panose="02020603050405020304" pitchFamily="18" charset="0"/>
                <a:cs typeface="Times New Roman" panose="02020603050405020304" pitchFamily="18" charset="0"/>
              </a:rPr>
              <a:t>. </a:t>
            </a:r>
          </a:p>
          <a:p>
            <a:pPr algn="just"/>
            <a:r>
              <a:rPr lang="uk-UA" sz="2000" dirty="0" smtClean="0">
                <a:latin typeface="Times New Roman" panose="02020603050405020304" pitchFamily="18" charset="0"/>
                <a:cs typeface="Times New Roman" panose="02020603050405020304" pitchFamily="18" charset="0"/>
              </a:rPr>
              <a:t>Хворим з розладом ковтання забезпечують </a:t>
            </a:r>
            <a:r>
              <a:rPr lang="uk-UA" sz="2000" dirty="0" err="1" smtClean="0">
                <a:latin typeface="Times New Roman" panose="02020603050405020304" pitchFamily="18" charset="0"/>
                <a:cs typeface="Times New Roman" panose="02020603050405020304" pitchFamily="18" charset="0"/>
              </a:rPr>
              <a:t>зондове</a:t>
            </a:r>
            <a:r>
              <a:rPr lang="uk-UA" sz="2000" dirty="0" smtClean="0">
                <a:latin typeface="Times New Roman" panose="02020603050405020304" pitchFamily="18" charset="0"/>
                <a:cs typeface="Times New Roman" panose="02020603050405020304" pitchFamily="18" charset="0"/>
              </a:rPr>
              <a:t> годування.</a:t>
            </a:r>
          </a:p>
          <a:p>
            <a:pPr algn="just"/>
            <a:r>
              <a:rPr lang="uk-UA" sz="2000" dirty="0" smtClean="0">
                <a:latin typeface="Times New Roman" panose="02020603050405020304" pitchFamily="18" charset="0"/>
                <a:cs typeface="Times New Roman" panose="02020603050405020304" pitchFamily="18" charset="0"/>
              </a:rPr>
              <a:t>При атонії шлунку в відновному періоді використовують </a:t>
            </a:r>
            <a:r>
              <a:rPr lang="uk-UA" sz="2000" dirty="0" err="1" smtClean="0">
                <a:latin typeface="Times New Roman" panose="02020603050405020304" pitchFamily="18" charset="0"/>
                <a:cs typeface="Times New Roman" panose="02020603050405020304" pitchFamily="18" charset="0"/>
              </a:rPr>
              <a:t>ацетилхолікестеразні</a:t>
            </a:r>
            <a:r>
              <a:rPr lang="uk-UA" sz="2000" dirty="0" smtClean="0">
                <a:latin typeface="Times New Roman" panose="02020603050405020304" pitchFamily="18" charset="0"/>
                <a:cs typeface="Times New Roman" panose="02020603050405020304" pitchFamily="18" charset="0"/>
              </a:rPr>
              <a:t> засоби (прозерин).</a:t>
            </a:r>
            <a:endParaRPr lang="ru-RU" sz="2000" dirty="0">
              <a:latin typeface="Times New Roman" panose="02020603050405020304" pitchFamily="18" charset="0"/>
              <a:cs typeface="Times New Roman" panose="02020603050405020304" pitchFamily="18" charset="0"/>
            </a:endParaRPr>
          </a:p>
        </p:txBody>
      </p:sp>
      <p:pic>
        <p:nvPicPr>
          <p:cNvPr id="2050" name="Picture 2" descr="ÐÐ°ÑÑÐ¸Ð½ÐºÐ¸ Ð¿Ð¾ Ð·Ð°Ð¿ÑÐ¾ÑÑ ÑÐ¾ÑÐ¾ Ð½Ð°ÑÐ»ÑÐ´ÐºÐ¸ Ð±Ð¾ÑÑÐ»ÑÐ·Ð¼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218" y="1072896"/>
            <a:ext cx="3877054" cy="259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457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24891"/>
          </a:xfrm>
        </p:spPr>
        <p:txBody>
          <a:bodyPr>
            <a:norm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ПРОФІЛАКТИКА</a:t>
            </a:r>
            <a:endParaRPr lang="ru-RU" sz="2400" dirty="0"/>
          </a:p>
        </p:txBody>
      </p:sp>
      <p:sp>
        <p:nvSpPr>
          <p:cNvPr id="3" name="Объект 2"/>
          <p:cNvSpPr>
            <a:spLocks noGrp="1"/>
          </p:cNvSpPr>
          <p:nvPr>
            <p:ph idx="1"/>
          </p:nvPr>
        </p:nvSpPr>
        <p:spPr>
          <a:xfrm>
            <a:off x="0" y="841248"/>
            <a:ext cx="9241536" cy="5165027"/>
          </a:xfrm>
        </p:spPr>
        <p:txBody>
          <a:bodyPr/>
          <a:lstStyle/>
          <a:p>
            <a:pPr algn="just">
              <a:buClr>
                <a:schemeClr val="tx1"/>
              </a:buClr>
              <a:buSzPct val="10000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суворий</a:t>
            </a:r>
            <a:r>
              <a:rPr lang="ru-RU" sz="2800" dirty="0">
                <a:latin typeface="Times New Roman" panose="02020603050405020304" pitchFamily="18" charset="0"/>
                <a:cs typeface="Times New Roman" panose="02020603050405020304" pitchFamily="18" charset="0"/>
              </a:rPr>
              <a:t> контроль при </a:t>
            </a:r>
            <a:r>
              <a:rPr lang="ru-RU" sz="2800" dirty="0" err="1">
                <a:latin typeface="Times New Roman" panose="02020603050405020304" pitchFamily="18" charset="0"/>
                <a:cs typeface="Times New Roman" panose="02020603050405020304" pitchFamily="18" charset="0"/>
              </a:rPr>
              <a:t>стерилізації</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зберіганні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консервованих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продуктів</a:t>
            </a:r>
            <a:r>
              <a:rPr lang="ru-RU" sz="2800" dirty="0" smtClean="0">
                <a:latin typeface="Times New Roman" panose="02020603050405020304" pitchFamily="18" charset="0"/>
                <a:cs typeface="Times New Roman" panose="02020603050405020304" pitchFamily="18" charset="0"/>
              </a:rPr>
              <a:t>;</a:t>
            </a:r>
          </a:p>
          <a:p>
            <a:pPr algn="just">
              <a:buClr>
                <a:schemeClr val="tx1"/>
              </a:buClr>
              <a:buSzPct val="100000"/>
              <a:buFont typeface="Wingdings" panose="05000000000000000000" pitchFamily="2" charset="2"/>
              <a:buChar char="Ø"/>
            </a:pPr>
            <a:r>
              <a:rPr lang="uk-UA" sz="2800" dirty="0" smtClean="0">
                <a:latin typeface="Times New Roman" panose="02020603050405020304" pitchFamily="18" charset="0"/>
                <a:cs typeface="Times New Roman" panose="02020603050405020304" pitchFamily="18" charset="0"/>
              </a:rPr>
              <a:t>Не купувати рибу, м'ясні продукти на стихійних ринках;</a:t>
            </a:r>
            <a:endParaRPr lang="ru-RU" sz="2800" dirty="0">
              <a:latin typeface="Times New Roman" panose="02020603050405020304" pitchFamily="18" charset="0"/>
              <a:cs typeface="Times New Roman" panose="02020603050405020304" pitchFamily="18" charset="0"/>
            </a:endParaRPr>
          </a:p>
          <a:p>
            <a:pPr algn="just">
              <a:buClr>
                <a:schemeClr val="tx1"/>
              </a:buClr>
              <a:buSzPct val="1000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 особи,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вживали</a:t>
            </a:r>
            <a:r>
              <a:rPr lang="ru-RU" sz="2800" dirty="0">
                <a:latin typeface="Times New Roman" panose="02020603050405020304" pitchFamily="18" charset="0"/>
                <a:cs typeface="Times New Roman" panose="02020603050405020304" pitchFamily="18" charset="0"/>
              </a:rPr>
              <a:t>, разом з </a:t>
            </a:r>
            <a:r>
              <a:rPr lang="ru-RU" sz="2800" dirty="0" err="1">
                <a:latin typeface="Times New Roman" panose="02020603050405020304" pitchFamily="18" charset="0"/>
                <a:cs typeface="Times New Roman" panose="02020603050405020304" pitchFamily="18" charset="0"/>
              </a:rPr>
              <a:t>хворими</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медичному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спостереженню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протягом</a:t>
            </a:r>
            <a:r>
              <a:rPr lang="ru-RU" sz="2800" dirty="0">
                <a:latin typeface="Times New Roman" panose="02020603050405020304" pitchFamily="18" charset="0"/>
                <a:cs typeface="Times New Roman" panose="02020603050405020304" pitchFamily="18" charset="0"/>
              </a:rPr>
              <a:t> 10-12 </a:t>
            </a:r>
            <a:r>
              <a:rPr lang="ru-RU" sz="2800" dirty="0" err="1">
                <a:latin typeface="Times New Roman" panose="02020603050405020304" pitchFamily="18" charset="0"/>
                <a:cs typeface="Times New Roman" panose="02020603050405020304" pitchFamily="18" charset="0"/>
              </a:rPr>
              <a:t>днів</a:t>
            </a:r>
            <a:r>
              <a:rPr lang="ru-RU" sz="2800" dirty="0">
                <a:latin typeface="Times New Roman" panose="02020603050405020304" pitchFamily="18" charset="0"/>
                <a:cs typeface="Times New Roman" panose="02020603050405020304" pitchFamily="18" charset="0"/>
              </a:rPr>
              <a:t>;</a:t>
            </a:r>
          </a:p>
          <a:p>
            <a:pPr algn="just">
              <a:buClr>
                <a:schemeClr val="tx1"/>
              </a:buClr>
              <a:buSzPct val="1000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внутрішньом'язове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введення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їм</a:t>
            </a:r>
            <a:r>
              <a:rPr lang="ru-RU" sz="2800" dirty="0">
                <a:latin typeface="Times New Roman" panose="02020603050405020304" pitchFamily="18" charset="0"/>
                <a:cs typeface="Times New Roman" panose="02020603050405020304" pitchFamily="18" charset="0"/>
              </a:rPr>
              <a:t> по 2000 </a:t>
            </a:r>
            <a:r>
              <a:rPr lang="uk-UA" sz="2800" dirty="0">
                <a:latin typeface="Times New Roman" panose="02020603050405020304" pitchFamily="18" charset="0"/>
                <a:cs typeface="Times New Roman" panose="02020603050405020304" pitchFamily="18" charset="0"/>
              </a:rPr>
              <a:t>МО</a:t>
            </a:r>
            <a:r>
              <a:rPr lang="en-US"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антитоксичних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протиботулінічних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сироваток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типів</a:t>
            </a:r>
            <a:r>
              <a:rPr lang="ru-RU" sz="2800" dirty="0">
                <a:latin typeface="Times New Roman" panose="02020603050405020304" pitchFamily="18" charset="0"/>
                <a:cs typeface="Times New Roman" panose="02020603050405020304" pitchFamily="18" charset="0"/>
              </a:rPr>
              <a:t> А, В і Е;</a:t>
            </a:r>
          </a:p>
          <a:p>
            <a:pPr algn="just">
              <a:buClr>
                <a:schemeClr val="tx1"/>
              </a:buClr>
              <a:buSzPct val="1000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призначення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ентеросорбентів</a:t>
            </a:r>
            <a:r>
              <a:rPr lang="ru-RU" sz="2800" dirty="0">
                <a:latin typeface="Times New Roman" panose="02020603050405020304" pitchFamily="18" charset="0"/>
                <a:cs typeface="Times New Roman" panose="02020603050405020304" pitchFamily="18" charset="0"/>
              </a:rPr>
              <a:t>.</a:t>
            </a:r>
            <a:endParaRPr lang="ru-RU" sz="2800" dirty="0"/>
          </a:p>
        </p:txBody>
      </p:sp>
      <p:pic>
        <p:nvPicPr>
          <p:cNvPr id="3074" name="Picture 2" descr="ÐÐ°ÑÑÐ¸Ð½ÐºÐ¸ Ð¿Ð¾ Ð·Ð°Ð¿ÑÐ¾ÑÑ ÑÐ¾ÑÐ¾ Ð½Ð° ÑÐµÐ¼Ñ Ð¿ÑÐ¾ÑÑÐ»Ð°ÐºÑÐ¸ÐºÐ° Ð±Ð¾ÑÑÐ»ÑÐ·Ð¼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841248"/>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4416" y="4417632"/>
            <a:ext cx="2767584"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238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ÐÐ°ÑÑÐ¸Ð½ÐºÐ¸ Ð¿Ð¾ Ð·Ð°Ð¿ÑÐ¾ÑÑ ÑÐ¾ÑÐ¾ Ð½Ð° ÑÐµÐ¼Ñ Ð±Ð¾ÑÐ¾Ðº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05" y="1"/>
            <a:ext cx="1020470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750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ÑÑÐ¸Ð½ÐºÐ¸ Ð¿Ð¾ Ð·Ð°Ð¿ÑÐ¾ÑÑ ÑÐ»Ð°Ð¹Ð´ Ð´ÑÐºÑÑ Ð·Ð° ÑÐ²Ð°Ð³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267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8900" y="144463"/>
            <a:ext cx="9144000" cy="655637"/>
          </a:xfrm>
        </p:spPr>
        <p:txBody>
          <a:bodyPr>
            <a:normAutofit/>
          </a:bodyPr>
          <a:lstStyle/>
          <a:p>
            <a:pPr algn="ctr"/>
            <a:r>
              <a:rPr lang="uk-UA" sz="3600" b="1" i="1" u="sng" dirty="0" smtClean="0">
                <a:solidFill>
                  <a:srgbClr val="FF0000"/>
                </a:solidFill>
                <a:latin typeface="Times New Roman" panose="02020603050405020304" pitchFamily="18" charset="0"/>
                <a:cs typeface="Times New Roman" panose="02020603050405020304" pitchFamily="18" charset="0"/>
              </a:rPr>
              <a:t>Історичні свідчення</a:t>
            </a:r>
            <a:endParaRPr lang="ru-RU" sz="3600" b="1" i="1" u="sng"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0" y="1003300"/>
            <a:ext cx="12192000" cy="5854700"/>
          </a:xfrm>
        </p:spPr>
        <p:txBody>
          <a:bodyPr>
            <a:normAutofit lnSpcReduction="10000"/>
          </a:bodyPr>
          <a:lstStyle/>
          <a:p>
            <a:pPr algn="just">
              <a:spcBef>
                <a:spcPts val="0"/>
              </a:spcBef>
            </a:pPr>
            <a:r>
              <a:rPr lang="uk-UA" sz="2800" b="1" dirty="0" smtClean="0">
                <a:solidFill>
                  <a:schemeClr val="tx1"/>
                </a:solidFill>
                <a:latin typeface="Times New Roman" panose="02020603050405020304" pitchFamily="18" charset="0"/>
                <a:cs typeface="Times New Roman" panose="02020603050405020304" pitchFamily="18" charset="0"/>
              </a:rPr>
              <a:t>Назва хвороби походить від латинського слова </a:t>
            </a:r>
            <a:r>
              <a:rPr lang="en-US" sz="2800" b="1" dirty="0" err="1" smtClean="0">
                <a:solidFill>
                  <a:schemeClr val="tx1"/>
                </a:solidFill>
                <a:latin typeface="Times New Roman" panose="02020603050405020304" pitchFamily="18" charset="0"/>
                <a:cs typeface="Times New Roman" panose="02020603050405020304" pitchFamily="18" charset="0"/>
              </a:rPr>
              <a:t>botulus</a:t>
            </a:r>
            <a:r>
              <a:rPr lang="en-US" sz="2800" b="1" dirty="0" smtClean="0">
                <a:solidFill>
                  <a:schemeClr val="tx1"/>
                </a:solidFill>
                <a:latin typeface="Times New Roman" panose="02020603050405020304" pitchFamily="18" charset="0"/>
                <a:cs typeface="Times New Roman" panose="02020603050405020304" pitchFamily="18" charset="0"/>
              </a:rPr>
              <a:t> – </a:t>
            </a:r>
            <a:r>
              <a:rPr lang="uk-UA" sz="2800" b="1" dirty="0" smtClean="0">
                <a:solidFill>
                  <a:schemeClr val="tx1"/>
                </a:solidFill>
                <a:latin typeface="Times New Roman" panose="02020603050405020304" pitchFamily="18" charset="0"/>
                <a:cs typeface="Times New Roman" panose="02020603050405020304" pitchFamily="18" charset="0"/>
              </a:rPr>
              <a:t>ковбаса. Перше клініко-епідеміологічне описання захворювання було зроблено лікарем Ю. Кернером в 1820 р. В Росії ця хвороба неодноразово описувалася в ХІХ ст. під назвою «</a:t>
            </a:r>
            <a:r>
              <a:rPr lang="uk-UA" sz="2800" b="1" dirty="0" err="1" smtClean="0">
                <a:solidFill>
                  <a:schemeClr val="tx1"/>
                </a:solidFill>
                <a:latin typeface="Times New Roman" panose="02020603050405020304" pitchFamily="18" charset="0"/>
                <a:cs typeface="Times New Roman" panose="02020603050405020304" pitchFamily="18" charset="0"/>
              </a:rPr>
              <a:t>іхтіізм</a:t>
            </a:r>
            <a:r>
              <a:rPr lang="uk-UA" sz="2800" b="1" dirty="0" smtClean="0">
                <a:solidFill>
                  <a:schemeClr val="tx1"/>
                </a:solidFill>
                <a:latin typeface="Times New Roman" panose="02020603050405020304" pitchFamily="18" charset="0"/>
                <a:cs typeface="Times New Roman" panose="02020603050405020304" pitchFamily="18" charset="0"/>
              </a:rPr>
              <a:t>» та пов’язувалась з прийомом солоної та копченої риби.</a:t>
            </a:r>
          </a:p>
          <a:p>
            <a:pPr algn="just">
              <a:spcBef>
                <a:spcPts val="0"/>
              </a:spcBef>
            </a:pPr>
            <a:r>
              <a:rPr lang="uk-UA" sz="2800" b="1" dirty="0" smtClean="0">
                <a:solidFill>
                  <a:schemeClr val="tx1"/>
                </a:solidFill>
                <a:latin typeface="Times New Roman" panose="02020603050405020304" pitchFamily="18" charset="0"/>
                <a:cs typeface="Times New Roman" panose="02020603050405020304" pitchFamily="18" charset="0"/>
              </a:rPr>
              <a:t> В 1896 р. Е. Ван-</a:t>
            </a:r>
            <a:r>
              <a:rPr lang="uk-UA" sz="2800" b="1" dirty="0" err="1" smtClean="0">
                <a:solidFill>
                  <a:schemeClr val="tx1"/>
                </a:solidFill>
                <a:latin typeface="Times New Roman" panose="02020603050405020304" pitchFamily="18" charset="0"/>
                <a:cs typeface="Times New Roman" panose="02020603050405020304" pitchFamily="18" charset="0"/>
              </a:rPr>
              <a:t>Ерменгем</a:t>
            </a:r>
            <a:r>
              <a:rPr lang="uk-UA" sz="2800" b="1" dirty="0" smtClean="0">
                <a:solidFill>
                  <a:schemeClr val="tx1"/>
                </a:solidFill>
                <a:latin typeface="Times New Roman" panose="02020603050405020304" pitchFamily="18" charset="0"/>
                <a:cs typeface="Times New Roman" panose="02020603050405020304" pitchFamily="18" charset="0"/>
              </a:rPr>
              <a:t> виділив із залишків шинки та із кишечника загиблого хворого збудника та назвав його </a:t>
            </a:r>
            <a:r>
              <a:rPr lang="en-US" sz="2800" b="1" dirty="0" smtClean="0">
                <a:solidFill>
                  <a:schemeClr val="tx1"/>
                </a:solidFill>
                <a:latin typeface="Times New Roman" panose="02020603050405020304" pitchFamily="18" charset="0"/>
                <a:cs typeface="Times New Roman" panose="02020603050405020304" pitchFamily="18" charset="0"/>
              </a:rPr>
              <a:t>Bacillus botulinum</a:t>
            </a:r>
            <a:r>
              <a:rPr lang="uk-UA" sz="2800" b="1" dirty="0" smtClean="0">
                <a:solidFill>
                  <a:schemeClr val="tx1"/>
                </a:solidFill>
                <a:latin typeface="Times New Roman" panose="02020603050405020304" pitchFamily="18" charset="0"/>
                <a:cs typeface="Times New Roman" panose="02020603050405020304" pitchFamily="18" charset="0"/>
              </a:rPr>
              <a:t>.</a:t>
            </a:r>
          </a:p>
          <a:p>
            <a:pPr algn="just">
              <a:spcBef>
                <a:spcPts val="0"/>
              </a:spcBef>
            </a:pPr>
            <a:r>
              <a:rPr lang="uk-UA" sz="2800" b="1" dirty="0" smtClean="0">
                <a:solidFill>
                  <a:schemeClr val="tx1"/>
                </a:solidFill>
                <a:latin typeface="Times New Roman" panose="02020603050405020304" pitchFamily="18" charset="0"/>
                <a:cs typeface="Times New Roman" panose="02020603050405020304" pitchFamily="18" charset="0"/>
              </a:rPr>
              <a:t>Подальші дослідження показали, що існують декілька </a:t>
            </a:r>
            <a:r>
              <a:rPr lang="uk-UA" sz="2800" b="1" dirty="0" err="1" smtClean="0">
                <a:solidFill>
                  <a:schemeClr val="tx1"/>
                </a:solidFill>
                <a:latin typeface="Times New Roman" panose="02020603050405020304" pitchFamily="18" charset="0"/>
                <a:cs typeface="Times New Roman" panose="02020603050405020304" pitchFamily="18" charset="0"/>
              </a:rPr>
              <a:t>серотипів</a:t>
            </a:r>
            <a:r>
              <a:rPr lang="uk-UA"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Clostridium </a:t>
            </a:r>
            <a:r>
              <a:rPr lang="en-US" sz="2800" b="1" dirty="0" smtClean="0">
                <a:solidFill>
                  <a:schemeClr val="tx1"/>
                </a:solidFill>
                <a:latin typeface="Times New Roman" panose="02020603050405020304" pitchFamily="18" charset="0"/>
                <a:cs typeface="Times New Roman" panose="02020603050405020304" pitchFamily="18" charset="0"/>
              </a:rPr>
              <a:t>botulinum</a:t>
            </a:r>
            <a:r>
              <a:rPr lang="uk-UA" sz="2800" b="1" dirty="0" smtClean="0">
                <a:solidFill>
                  <a:schemeClr val="tx1"/>
                </a:solidFill>
                <a:latin typeface="Times New Roman" panose="02020603050405020304" pitchFamily="18" charset="0"/>
                <a:cs typeface="Times New Roman" panose="02020603050405020304" pitchFamily="18" charset="0"/>
              </a:rPr>
              <a:t>. В 1919 р. </a:t>
            </a:r>
            <a:r>
              <a:rPr lang="uk-UA" sz="2800" b="1" dirty="0" err="1" smtClean="0">
                <a:solidFill>
                  <a:schemeClr val="tx1"/>
                </a:solidFill>
                <a:latin typeface="Times New Roman" panose="02020603050405020304" pitchFamily="18" charset="0"/>
                <a:cs typeface="Times New Roman" panose="02020603050405020304" pitchFamily="18" charset="0"/>
              </a:rPr>
              <a:t>бактеріолоог</a:t>
            </a:r>
            <a:r>
              <a:rPr lang="uk-UA" sz="2800" b="1" dirty="0" smtClean="0">
                <a:solidFill>
                  <a:schemeClr val="tx1"/>
                </a:solidFill>
                <a:latin typeface="Times New Roman" panose="02020603050405020304" pitchFamily="18" charset="0"/>
                <a:cs typeface="Times New Roman" panose="02020603050405020304" pitchFamily="18" charset="0"/>
              </a:rPr>
              <a:t> з США Д. С. Барк провела </a:t>
            </a:r>
            <a:r>
              <a:rPr lang="uk-UA" sz="2800" b="1" dirty="0" err="1" smtClean="0">
                <a:solidFill>
                  <a:schemeClr val="tx1"/>
                </a:solidFill>
                <a:latin typeface="Times New Roman" panose="02020603050405020304" pitchFamily="18" charset="0"/>
                <a:cs typeface="Times New Roman" panose="02020603050405020304" pitchFamily="18" charset="0"/>
              </a:rPr>
              <a:t>грунтовні</a:t>
            </a:r>
            <a:r>
              <a:rPr lang="uk-UA" sz="2800" b="1" dirty="0" smtClean="0">
                <a:solidFill>
                  <a:schemeClr val="tx1"/>
                </a:solidFill>
                <a:latin typeface="Times New Roman" panose="02020603050405020304" pitchFamily="18" charset="0"/>
                <a:cs typeface="Times New Roman" panose="02020603050405020304" pitchFamily="18" charset="0"/>
              </a:rPr>
              <a:t> дослідження і виявила, що існує два різних </a:t>
            </a:r>
            <a:r>
              <a:rPr lang="uk-UA" sz="2800" b="1" dirty="0" err="1" smtClean="0">
                <a:solidFill>
                  <a:schemeClr val="tx1"/>
                </a:solidFill>
                <a:latin typeface="Times New Roman" panose="02020603050405020304" pitchFamily="18" charset="0"/>
                <a:cs typeface="Times New Roman" panose="02020603050405020304" pitchFamily="18" charset="0"/>
              </a:rPr>
              <a:t>серотипа</a:t>
            </a:r>
            <a:r>
              <a:rPr lang="uk-UA" sz="2800" b="1" dirty="0" smtClean="0">
                <a:solidFill>
                  <a:schemeClr val="tx1"/>
                </a:solidFill>
                <a:latin typeface="Times New Roman" panose="02020603050405020304" pitchFamily="18" charset="0"/>
                <a:cs typeface="Times New Roman" panose="02020603050405020304" pitchFamily="18" charset="0"/>
              </a:rPr>
              <a:t>, яким вона дала прості назви А і В. В подальшому було виявлено, що </a:t>
            </a:r>
            <a:r>
              <a:rPr lang="uk-UA" sz="2800" b="1" dirty="0" err="1" smtClean="0">
                <a:solidFill>
                  <a:schemeClr val="tx1"/>
                </a:solidFill>
                <a:latin typeface="Times New Roman" panose="02020603050405020304" pitchFamily="18" charset="0"/>
                <a:cs typeface="Times New Roman" panose="02020603050405020304" pitchFamily="18" charset="0"/>
              </a:rPr>
              <a:t>анитоксичні</a:t>
            </a:r>
            <a:r>
              <a:rPr lang="uk-UA" sz="2800" b="1" dirty="0" smtClean="0">
                <a:solidFill>
                  <a:schemeClr val="tx1"/>
                </a:solidFill>
                <a:latin typeface="Times New Roman" panose="02020603050405020304" pitchFamily="18" charset="0"/>
                <a:cs typeface="Times New Roman" panose="02020603050405020304" pitchFamily="18" charset="0"/>
              </a:rPr>
              <a:t> сироватки, отримані проти </a:t>
            </a:r>
            <a:r>
              <a:rPr lang="uk-UA" sz="2800" b="1" dirty="0" err="1" smtClean="0">
                <a:solidFill>
                  <a:schemeClr val="tx1"/>
                </a:solidFill>
                <a:latin typeface="Times New Roman" panose="02020603050405020304" pitchFamily="18" charset="0"/>
                <a:cs typeface="Times New Roman" panose="02020603050405020304" pitchFamily="18" charset="0"/>
              </a:rPr>
              <a:t>ботулотоксина</a:t>
            </a:r>
            <a:r>
              <a:rPr lang="uk-UA" sz="2800" b="1" dirty="0" smtClean="0">
                <a:solidFill>
                  <a:schemeClr val="tx1"/>
                </a:solidFill>
                <a:latin typeface="Times New Roman" panose="02020603050405020304" pitchFamily="18" charset="0"/>
                <a:cs typeface="Times New Roman" panose="02020603050405020304" pitchFamily="18" charset="0"/>
              </a:rPr>
              <a:t> одного з цих </a:t>
            </a:r>
            <a:r>
              <a:rPr lang="uk-UA" sz="2800" b="1" dirty="0" err="1" smtClean="0">
                <a:solidFill>
                  <a:schemeClr val="tx1"/>
                </a:solidFill>
                <a:latin typeface="Times New Roman" panose="02020603050405020304" pitchFamily="18" charset="0"/>
                <a:cs typeface="Times New Roman" panose="02020603050405020304" pitchFamily="18" charset="0"/>
              </a:rPr>
              <a:t>серотипів</a:t>
            </a:r>
            <a:r>
              <a:rPr lang="uk-UA" sz="2800" b="1" dirty="0" smtClean="0">
                <a:solidFill>
                  <a:schemeClr val="tx1"/>
                </a:solidFill>
                <a:latin typeface="Times New Roman" panose="02020603050405020304" pitchFamily="18" charset="0"/>
                <a:cs typeface="Times New Roman" panose="02020603050405020304" pitchFamily="18" charset="0"/>
              </a:rPr>
              <a:t>, не знешкоджують токсин іншого </a:t>
            </a:r>
            <a:r>
              <a:rPr lang="uk-UA" sz="2800" b="1" dirty="0" err="1" smtClean="0">
                <a:solidFill>
                  <a:schemeClr val="tx1"/>
                </a:solidFill>
                <a:latin typeface="Times New Roman" panose="02020603050405020304" pitchFamily="18" charset="0"/>
                <a:cs typeface="Times New Roman" panose="02020603050405020304" pitchFamily="18" charset="0"/>
              </a:rPr>
              <a:t>серотипу</a:t>
            </a:r>
            <a:r>
              <a:rPr lang="uk-UA" sz="2800" b="1" dirty="0" smtClean="0">
                <a:solidFill>
                  <a:schemeClr val="tx1"/>
                </a:solidFill>
                <a:latin typeface="Times New Roman" panose="02020603050405020304" pitchFamily="18" charset="0"/>
                <a:cs typeface="Times New Roman" panose="02020603050405020304" pitchFamily="18" charset="0"/>
              </a:rPr>
              <a:t>. А надалі дослідження в різних країнах призвели до виявлення й інших </a:t>
            </a:r>
            <a:r>
              <a:rPr lang="uk-UA" sz="2800" b="1" dirty="0" err="1" smtClean="0">
                <a:solidFill>
                  <a:schemeClr val="tx1"/>
                </a:solidFill>
                <a:latin typeface="Times New Roman" panose="02020603050405020304" pitchFamily="18" charset="0"/>
                <a:cs typeface="Times New Roman" panose="02020603050405020304" pitchFamily="18" charset="0"/>
              </a:rPr>
              <a:t>ботулотоксинів</a:t>
            </a:r>
            <a:r>
              <a:rPr lang="uk-UA" sz="2800" b="1" dirty="0" smtClean="0">
                <a:solidFill>
                  <a:schemeClr val="tx1"/>
                </a:solidFill>
                <a:latin typeface="Times New Roman" panose="02020603050405020304" pitchFamily="18" charset="0"/>
                <a:cs typeface="Times New Roman" panose="02020603050405020304" pitchFamily="18" charset="0"/>
              </a:rPr>
              <a:t> та </a:t>
            </a:r>
            <a:r>
              <a:rPr lang="uk-UA" sz="2800" b="1" dirty="0" err="1" smtClean="0">
                <a:solidFill>
                  <a:schemeClr val="tx1"/>
                </a:solidFill>
                <a:latin typeface="Times New Roman" panose="02020603050405020304" pitchFamily="18" charset="0"/>
                <a:cs typeface="Times New Roman" panose="02020603050405020304" pitchFamily="18" charset="0"/>
              </a:rPr>
              <a:t>серотипів</a:t>
            </a:r>
            <a:r>
              <a:rPr lang="uk-UA" sz="2800" b="1" dirty="0" smtClean="0">
                <a:solidFill>
                  <a:schemeClr val="tx1"/>
                </a:solidFill>
                <a:latin typeface="Times New Roman" panose="02020603050405020304" pitchFamily="18" charset="0"/>
                <a:cs typeface="Times New Roman" panose="02020603050405020304" pitchFamily="18" charset="0"/>
              </a:rPr>
              <a:t>, яким просто присвоювали подальші букви англійського алфавіту.</a:t>
            </a:r>
            <a:endParaRPr lang="ru-RU"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4089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1504" y="116632"/>
            <a:ext cx="6624736" cy="648072"/>
          </a:xfrm>
        </p:spPr>
        <p:txBody>
          <a:bodyPr/>
          <a:lstStyle/>
          <a:p>
            <a:pPr algn="ctr"/>
            <a:r>
              <a:rPr lang="ru-RU" sz="3600" b="1" i="1" u="sng" dirty="0">
                <a:solidFill>
                  <a:srgbClr val="FF0000"/>
                </a:solidFill>
                <a:latin typeface="Times New Roman" panose="02020603050405020304" pitchFamily="18" charset="0"/>
                <a:cs typeface="Times New Roman" panose="02020603050405020304" pitchFamily="18" charset="0"/>
              </a:rPr>
              <a:t>ЕТІОЛОГІЯ</a:t>
            </a:r>
          </a:p>
        </p:txBody>
      </p:sp>
      <p:sp>
        <p:nvSpPr>
          <p:cNvPr id="3" name="Объект 2"/>
          <p:cNvSpPr>
            <a:spLocks noGrp="1"/>
          </p:cNvSpPr>
          <p:nvPr>
            <p:ph idx="1"/>
          </p:nvPr>
        </p:nvSpPr>
        <p:spPr>
          <a:xfrm>
            <a:off x="382137" y="764704"/>
            <a:ext cx="9452487" cy="5976664"/>
          </a:xfrm>
        </p:spPr>
        <p:txBody>
          <a:bodyPr>
            <a:normAutofit fontScale="92500" lnSpcReduction="20000"/>
          </a:bodyPr>
          <a:lstStyle/>
          <a:p>
            <a:pPr>
              <a:buClr>
                <a:schemeClr val="tx1"/>
              </a:buClr>
              <a:buFont typeface="Wingdings" panose="05000000000000000000" pitchFamily="2" charset="2"/>
              <a:buChar char="Ø"/>
            </a:pPr>
            <a:r>
              <a:rPr lang="ru-RU" dirty="0"/>
              <a:t> </a:t>
            </a:r>
            <a:r>
              <a:rPr lang="ru-RU" sz="2600" dirty="0" err="1">
                <a:solidFill>
                  <a:schemeClr val="tx1"/>
                </a:solidFill>
                <a:latin typeface="Times New Roman" panose="02020603050405020304" pitchFamily="18" charset="0"/>
                <a:cs typeface="Times New Roman" panose="02020603050405020304" pitchFamily="18" charset="0"/>
              </a:rPr>
              <a:t>збудник</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ботулізму</a:t>
            </a:r>
            <a:r>
              <a:rPr lang="ru-RU" sz="2600" dirty="0">
                <a:solidFill>
                  <a:schemeClr val="tx1"/>
                </a:solidFill>
                <a:latin typeface="Times New Roman" panose="02020603050405020304" pitchFamily="18" charset="0"/>
                <a:cs typeface="Times New Roman" panose="02020603050405020304" pitchFamily="18" charset="0"/>
              </a:rPr>
              <a:t> </a:t>
            </a:r>
            <a:r>
              <a:rPr lang="en-US" sz="2600" dirty="0">
                <a:solidFill>
                  <a:schemeClr val="tx1"/>
                </a:solidFill>
                <a:latin typeface="Times New Roman" panose="02020603050405020304" pitchFamily="18" charset="0"/>
                <a:cs typeface="Times New Roman" panose="02020603050405020304" pitchFamily="18" charset="0"/>
              </a:rPr>
              <a:t> </a:t>
            </a:r>
            <a:r>
              <a:rPr lang="en-US" sz="2600" b="1" dirty="0">
                <a:solidFill>
                  <a:schemeClr val="tx1"/>
                </a:solidFill>
                <a:latin typeface="Times New Roman" panose="02020603050405020304" pitchFamily="18" charset="0"/>
                <a:cs typeface="Times New Roman" panose="02020603050405020304" pitchFamily="18" charset="0"/>
              </a:rPr>
              <a:t>Clostridium  botulinum</a:t>
            </a:r>
            <a:r>
              <a:rPr lang="ru-RU" sz="2600" b="1" dirty="0">
                <a:solidFill>
                  <a:schemeClr val="tx1"/>
                </a:solidFill>
                <a:latin typeface="Times New Roman" panose="02020603050405020304" pitchFamily="18" charset="0"/>
                <a:cs typeface="Times New Roman" panose="02020603050405020304" pitchFamily="18" charset="0"/>
              </a:rPr>
              <a:t>;</a:t>
            </a:r>
          </a:p>
          <a:p>
            <a:pPr>
              <a:buClr>
                <a:schemeClr val="tx1"/>
              </a:buClr>
              <a:buFont typeface="Wingdings" panose="05000000000000000000" pitchFamily="2" charset="2"/>
              <a:buChar char="Ø"/>
            </a:pPr>
            <a:r>
              <a:rPr lang="ru-RU" sz="2600" b="1"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грампозитивна</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паличка</a:t>
            </a:r>
            <a:r>
              <a:rPr lang="ru-RU" sz="2600" dirty="0">
                <a:solidFill>
                  <a:schemeClr val="tx1"/>
                </a:solidFill>
                <a:latin typeface="Times New Roman" panose="02020603050405020304" pitchFamily="18" charset="0"/>
                <a:cs typeface="Times New Roman" panose="02020603050405020304" pitchFamily="18" charset="0"/>
              </a:rPr>
              <a:t>; </a:t>
            </a:r>
          </a:p>
          <a:p>
            <a:pPr>
              <a:buClr>
                <a:schemeClr val="tx1"/>
              </a:buClr>
              <a:buFont typeface="Wingdings" panose="05000000000000000000" pitchFamily="2" charset="2"/>
              <a:buChar char="Ø"/>
            </a:pP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анаероб</a:t>
            </a:r>
            <a:r>
              <a:rPr lang="ru-RU" sz="2600" dirty="0">
                <a:solidFill>
                  <a:schemeClr val="tx1"/>
                </a:solidFill>
                <a:latin typeface="Times New Roman" panose="02020603050405020304" pitchFamily="18" charset="0"/>
                <a:cs typeface="Times New Roman" panose="02020603050405020304" pitchFamily="18" charset="0"/>
              </a:rPr>
              <a:t>;</a:t>
            </a:r>
          </a:p>
          <a:p>
            <a:pPr>
              <a:buClr>
                <a:schemeClr val="tx1"/>
              </a:buClr>
              <a:buFont typeface="Wingdings" panose="05000000000000000000" pitchFamily="2" charset="2"/>
              <a:buChar char="Ø"/>
            </a:pP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рухлива</a:t>
            </a:r>
            <a:r>
              <a:rPr lang="ru-RU" sz="2600" dirty="0">
                <a:solidFill>
                  <a:schemeClr val="tx1"/>
                </a:solidFill>
                <a:latin typeface="Times New Roman" panose="02020603050405020304" pitchFamily="18" charset="0"/>
                <a:cs typeface="Times New Roman" panose="02020603050405020304" pitchFamily="18" charset="0"/>
              </a:rPr>
              <a:t> за </a:t>
            </a:r>
            <a:r>
              <a:rPr lang="ru-RU" sz="2600" dirty="0" err="1">
                <a:solidFill>
                  <a:schemeClr val="tx1"/>
                </a:solidFill>
                <a:latin typeface="Times New Roman" panose="02020603050405020304" pitchFamily="18" charset="0"/>
                <a:cs typeface="Times New Roman" panose="02020603050405020304" pitchFamily="18" charset="0"/>
              </a:rPr>
              <a:t>рахунок</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джгутиків</a:t>
            </a:r>
            <a:r>
              <a:rPr lang="ru-RU" sz="2600" dirty="0">
                <a:solidFill>
                  <a:schemeClr val="tx1"/>
                </a:solidFill>
                <a:latin typeface="Times New Roman" panose="02020603050405020304" pitchFamily="18" charset="0"/>
                <a:cs typeface="Times New Roman" panose="02020603050405020304" pitchFamily="18" charset="0"/>
              </a:rPr>
              <a:t>;</a:t>
            </a:r>
          </a:p>
          <a:p>
            <a:pPr>
              <a:buClr>
                <a:schemeClr val="tx1"/>
              </a:buClr>
              <a:buFont typeface="Wingdings" panose="05000000000000000000" pitchFamily="2" charset="2"/>
              <a:buChar char="Ø"/>
            </a:pP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утворює</a:t>
            </a:r>
            <a:r>
              <a:rPr lang="ru-RU" sz="2600" dirty="0">
                <a:solidFill>
                  <a:schemeClr val="tx1"/>
                </a:solidFill>
                <a:latin typeface="Times New Roman" panose="02020603050405020304" pitchFamily="18" charset="0"/>
                <a:cs typeface="Times New Roman" panose="02020603050405020304" pitchFamily="18" charset="0"/>
              </a:rPr>
              <a:t> спори;</a:t>
            </a:r>
          </a:p>
          <a:p>
            <a:pPr>
              <a:buClr>
                <a:schemeClr val="tx1"/>
              </a:buClr>
              <a:buFont typeface="Wingdings" panose="05000000000000000000" pitchFamily="2" charset="2"/>
              <a:buChar char="Ø"/>
            </a:pP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продукує</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екзотоксин</a:t>
            </a:r>
            <a:r>
              <a:rPr lang="ru-RU" sz="2600" dirty="0">
                <a:solidFill>
                  <a:schemeClr val="tx1"/>
                </a:solidFill>
                <a:latin typeface="Times New Roman" panose="02020603050405020304" pitchFamily="18" charset="0"/>
                <a:cs typeface="Times New Roman" panose="02020603050405020304" pitchFamily="18" charset="0"/>
              </a:rPr>
              <a:t>;</a:t>
            </a:r>
          </a:p>
          <a:p>
            <a:pPr algn="just">
              <a:buClr>
                <a:schemeClr val="tx1"/>
              </a:buClr>
              <a:buFont typeface="Wingdings" panose="05000000000000000000" pitchFamily="2" charset="2"/>
              <a:buChar char="Ø"/>
            </a:pP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сім</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серотипів</a:t>
            </a:r>
            <a:r>
              <a:rPr lang="ru-RU" sz="2600" dirty="0" smtClean="0">
                <a:solidFill>
                  <a:schemeClr val="tx1"/>
                </a:solidFill>
                <a:latin typeface="Times New Roman" panose="02020603050405020304" pitchFamily="18" charset="0"/>
                <a:cs typeface="Times New Roman" panose="02020603050405020304" pitchFamily="18" charset="0"/>
              </a:rPr>
              <a:t>— </a:t>
            </a:r>
            <a:r>
              <a:rPr lang="ru-RU" sz="2600" b="1" dirty="0">
                <a:solidFill>
                  <a:schemeClr val="tx1"/>
                </a:solidFill>
                <a:latin typeface="Times New Roman" panose="02020603050405020304" pitchFamily="18" charset="0"/>
                <a:cs typeface="Times New Roman" panose="02020603050405020304" pitchFamily="18" charset="0"/>
              </a:rPr>
              <a:t>А, В, </a:t>
            </a:r>
            <a:r>
              <a:rPr lang="ru-RU" sz="2600" b="1" dirty="0" smtClean="0">
                <a:solidFill>
                  <a:schemeClr val="tx1"/>
                </a:solidFill>
                <a:latin typeface="Times New Roman" panose="02020603050405020304" pitchFamily="18" charset="0"/>
                <a:cs typeface="Times New Roman" panose="02020603050405020304" pitchFamily="18" charset="0"/>
              </a:rPr>
              <a:t>С (С</a:t>
            </a:r>
            <a:r>
              <a:rPr lang="ru-RU" sz="2600" b="1" baseline="-25000" dirty="0" smtClean="0">
                <a:solidFill>
                  <a:schemeClr val="tx1"/>
                </a:solidFill>
                <a:latin typeface="Times New Roman" panose="02020603050405020304" pitchFamily="18" charset="0"/>
                <a:cs typeface="Times New Roman" panose="02020603050405020304" pitchFamily="18" charset="0"/>
              </a:rPr>
              <a:t>1 </a:t>
            </a:r>
            <a:r>
              <a:rPr lang="ru-RU" sz="2600" b="1" dirty="0" smtClean="0">
                <a:solidFill>
                  <a:schemeClr val="tx1"/>
                </a:solidFill>
                <a:latin typeface="Times New Roman" panose="02020603050405020304" pitchFamily="18" charset="0"/>
                <a:cs typeface="Times New Roman" panose="02020603050405020304" pitchFamily="18" charset="0"/>
              </a:rPr>
              <a:t>і С</a:t>
            </a:r>
            <a:r>
              <a:rPr lang="ru-RU" sz="2600" b="1" baseline="-25000" dirty="0" smtClean="0">
                <a:solidFill>
                  <a:schemeClr val="tx1"/>
                </a:solidFill>
                <a:latin typeface="Times New Roman" panose="02020603050405020304" pitchFamily="18" charset="0"/>
                <a:cs typeface="Times New Roman" panose="02020603050405020304" pitchFamily="18" charset="0"/>
              </a:rPr>
              <a:t>2</a:t>
            </a:r>
            <a:r>
              <a:rPr lang="ru-RU" sz="2600" b="1" dirty="0" smtClean="0">
                <a:solidFill>
                  <a:schemeClr val="tx1"/>
                </a:solidFill>
                <a:latin typeface="Times New Roman" panose="02020603050405020304" pitchFamily="18" charset="0"/>
                <a:cs typeface="Times New Roman" panose="02020603050405020304" pitchFamily="18" charset="0"/>
              </a:rPr>
              <a:t>), </a:t>
            </a:r>
            <a:r>
              <a:rPr lang="ru-RU" sz="2600" b="1" dirty="0">
                <a:solidFill>
                  <a:schemeClr val="tx1"/>
                </a:solidFill>
                <a:latin typeface="Times New Roman" panose="02020603050405020304" pitchFamily="18" charset="0"/>
                <a:cs typeface="Times New Roman" panose="02020603050405020304" pitchFamily="18" charset="0"/>
              </a:rPr>
              <a:t>D, Е, F и G</a:t>
            </a:r>
            <a:r>
              <a:rPr lang="ru-RU" sz="2600" dirty="0">
                <a:solidFill>
                  <a:schemeClr val="tx1"/>
                </a:solidFill>
                <a:latin typeface="Times New Roman" panose="02020603050405020304" pitchFamily="18" charset="0"/>
                <a:cs typeface="Times New Roman" panose="02020603050405020304" pitchFamily="18" charset="0"/>
              </a:rPr>
              <a:t>;    </a:t>
            </a:r>
          </a:p>
          <a:p>
            <a:pPr algn="just">
              <a:buClr>
                <a:schemeClr val="tx1"/>
              </a:buClr>
              <a:buFont typeface="Wingdings" panose="05000000000000000000" pitchFamily="2" charset="2"/>
              <a:buChar char="Ø"/>
            </a:pPr>
            <a:r>
              <a:rPr lang="ru-RU" sz="2600" dirty="0">
                <a:solidFill>
                  <a:schemeClr val="tx1"/>
                </a:solidFill>
                <a:latin typeface="Times New Roman" panose="02020603050405020304" pitchFamily="18" charset="0"/>
                <a:cs typeface="Times New Roman" panose="02020603050405020304" pitchFamily="18" charset="0"/>
              </a:rPr>
              <a:t> в </a:t>
            </a:r>
            <a:r>
              <a:rPr lang="ru-RU" sz="2600" dirty="0" err="1">
                <a:solidFill>
                  <a:schemeClr val="tx1"/>
                </a:solidFill>
                <a:latin typeface="Times New Roman" panose="02020603050405020304" pitchFamily="18" charset="0"/>
                <a:cs typeface="Times New Roman" panose="02020603050405020304" pitchFamily="18" charset="0"/>
              </a:rPr>
              <a:t>Україні</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поширені</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переважно</a:t>
            </a:r>
            <a:r>
              <a:rPr lang="ru-RU" sz="2600" dirty="0">
                <a:solidFill>
                  <a:schemeClr val="tx1"/>
                </a:solidFill>
                <a:latin typeface="Times New Roman" panose="02020603050405020304" pitchFamily="18" charset="0"/>
                <a:cs typeface="Times New Roman" panose="02020603050405020304" pitchFamily="18" charset="0"/>
              </a:rPr>
              <a:t> А, В, Е;</a:t>
            </a:r>
          </a:p>
          <a:p>
            <a:pPr algn="just">
              <a:buClr>
                <a:schemeClr val="tx1"/>
              </a:buClr>
              <a:buFont typeface="Wingdings" panose="05000000000000000000" pitchFamily="2" charset="2"/>
              <a:buChar char="Ø"/>
            </a:pP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культивується</a:t>
            </a:r>
            <a:r>
              <a:rPr lang="ru-RU" sz="2600" dirty="0">
                <a:solidFill>
                  <a:schemeClr val="tx1"/>
                </a:solidFill>
                <a:latin typeface="Times New Roman" panose="02020603050405020304" pitchFamily="18" charset="0"/>
                <a:cs typeface="Times New Roman" panose="02020603050405020304" pitchFamily="18" charset="0"/>
              </a:rPr>
              <a:t> на </a:t>
            </a:r>
            <a:r>
              <a:rPr lang="ru-RU" sz="2600" dirty="0" err="1">
                <a:solidFill>
                  <a:schemeClr val="tx1"/>
                </a:solidFill>
                <a:latin typeface="Times New Roman" panose="02020603050405020304" pitchFamily="18" charset="0"/>
                <a:cs typeface="Times New Roman" panose="02020603050405020304" pitchFamily="18" charset="0"/>
              </a:rPr>
              <a:t>твердих</a:t>
            </a:r>
            <a:r>
              <a:rPr lang="ru-RU" sz="2600" dirty="0">
                <a:solidFill>
                  <a:schemeClr val="tx1"/>
                </a:solidFill>
                <a:latin typeface="Times New Roman" panose="02020603050405020304" pitchFamily="18" charset="0"/>
                <a:cs typeface="Times New Roman" panose="02020603050405020304" pitchFamily="18" charset="0"/>
              </a:rPr>
              <a:t> і </a:t>
            </a:r>
            <a:r>
              <a:rPr lang="ru-RU" sz="2600" dirty="0" err="1">
                <a:solidFill>
                  <a:schemeClr val="tx1"/>
                </a:solidFill>
                <a:latin typeface="Times New Roman" panose="02020603050405020304" pitchFamily="18" charset="0"/>
                <a:cs typeface="Times New Roman" panose="02020603050405020304" pitchFamily="18" charset="0"/>
              </a:rPr>
              <a:t>рідких</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поживних</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середовищах</a:t>
            </a:r>
            <a:r>
              <a:rPr lang="ru-RU" sz="2600" dirty="0">
                <a:solidFill>
                  <a:schemeClr val="tx1"/>
                </a:solidFill>
                <a:latin typeface="Times New Roman" panose="02020603050405020304" pitchFamily="18" charset="0"/>
                <a:cs typeface="Times New Roman" panose="02020603050405020304" pitchFamily="18" charset="0"/>
              </a:rPr>
              <a:t> в </a:t>
            </a:r>
            <a:r>
              <a:rPr lang="ru-RU" sz="2600" dirty="0" err="1">
                <a:solidFill>
                  <a:schemeClr val="tx1"/>
                </a:solidFill>
                <a:latin typeface="Times New Roman" panose="02020603050405020304" pitchFamily="18" charset="0"/>
                <a:cs typeface="Times New Roman" panose="02020603050405020304" pitchFamily="18" charset="0"/>
              </a:rPr>
              <a:t>анаеробних</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умовах</a:t>
            </a:r>
            <a:r>
              <a:rPr lang="ru-RU" sz="2600" dirty="0">
                <a:solidFill>
                  <a:schemeClr val="tx1"/>
                </a:solidFill>
                <a:latin typeface="Times New Roman" panose="02020603050405020304" pitchFamily="18" charset="0"/>
                <a:cs typeface="Times New Roman" panose="02020603050405020304" pitchFamily="18" charset="0"/>
              </a:rPr>
              <a:t>;</a:t>
            </a:r>
          </a:p>
          <a:p>
            <a:pPr algn="just">
              <a:buClr>
                <a:schemeClr val="tx1"/>
              </a:buClr>
              <a:buFont typeface="Wingdings" panose="05000000000000000000" pitchFamily="2" charset="2"/>
              <a:buChar char="Ø"/>
            </a:pPr>
            <a:r>
              <a:rPr lang="ru-RU" sz="2600" dirty="0">
                <a:solidFill>
                  <a:schemeClr val="tx1"/>
                </a:solidFill>
                <a:latin typeface="Times New Roman" panose="02020603050405020304" pitchFamily="18" charset="0"/>
                <a:cs typeface="Times New Roman" panose="02020603050405020304" pitchFamily="18" charset="0"/>
              </a:rPr>
              <a:t> оптимум росту – </a:t>
            </a:r>
            <a:r>
              <a:rPr lang="en-US" sz="2600" dirty="0">
                <a:solidFill>
                  <a:schemeClr val="tx1"/>
                </a:solidFill>
                <a:latin typeface="Times New Roman" panose="02020603050405020304" pitchFamily="18" charset="0"/>
                <a:cs typeface="Times New Roman" panose="02020603050405020304" pitchFamily="18" charset="0"/>
              </a:rPr>
              <a:t>t +30°C</a:t>
            </a:r>
            <a:r>
              <a:rPr lang="ru-RU" sz="2600" dirty="0">
                <a:solidFill>
                  <a:schemeClr val="tx1"/>
                </a:solidFill>
                <a:latin typeface="Times New Roman" panose="02020603050405020304" pitchFamily="18" charset="0"/>
                <a:cs typeface="Times New Roman" panose="02020603050405020304" pitchFamily="18" charset="0"/>
              </a:rPr>
              <a:t>, рН 7,3-7,6, але </a:t>
            </a:r>
            <a:r>
              <a:rPr lang="ru-RU" sz="2600" dirty="0" err="1">
                <a:solidFill>
                  <a:schemeClr val="tx1"/>
                </a:solidFill>
                <a:latin typeface="Times New Roman" panose="02020603050405020304" pitchFamily="18" charset="0"/>
                <a:cs typeface="Times New Roman" panose="02020603050405020304" pitchFamily="18" charset="0"/>
              </a:rPr>
              <a:t>деякі</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збудники</a:t>
            </a:r>
            <a:r>
              <a:rPr lang="ru-RU" sz="2600" dirty="0">
                <a:solidFill>
                  <a:schemeClr val="tx1"/>
                </a:solidFill>
                <a:latin typeface="Times New Roman" panose="02020603050405020304" pitchFamily="18" charset="0"/>
                <a:cs typeface="Times New Roman" panose="02020603050405020304" pitchFamily="18" charset="0"/>
              </a:rPr>
              <a:t> (тип Е) </a:t>
            </a:r>
            <a:r>
              <a:rPr lang="ru-RU" sz="2600" dirty="0" err="1">
                <a:solidFill>
                  <a:schemeClr val="tx1"/>
                </a:solidFill>
                <a:latin typeface="Times New Roman" panose="02020603050405020304" pitchFamily="18" charset="0"/>
                <a:cs typeface="Times New Roman" panose="02020603050405020304" pitchFamily="18" charset="0"/>
              </a:rPr>
              <a:t>можуть</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smtClean="0">
                <a:solidFill>
                  <a:schemeClr val="tx1"/>
                </a:solidFill>
                <a:latin typeface="Times New Roman" panose="02020603050405020304" pitchFamily="18" charset="0"/>
                <a:cs typeface="Times New Roman" panose="02020603050405020304" pitchFamily="18" charset="0"/>
              </a:rPr>
              <a:t>розмножуватися</a:t>
            </a:r>
            <a:r>
              <a:rPr lang="ru-RU" sz="2600" dirty="0" smtClean="0">
                <a:solidFill>
                  <a:schemeClr val="tx1"/>
                </a:solidFill>
                <a:latin typeface="Times New Roman" panose="02020603050405020304" pitchFamily="18" charset="0"/>
                <a:cs typeface="Times New Roman" panose="02020603050405020304" pitchFamily="18" charset="0"/>
              </a:rPr>
              <a:t> при         </a:t>
            </a:r>
            <a:r>
              <a:rPr lang="en-US" sz="2600" dirty="0" smtClean="0">
                <a:solidFill>
                  <a:schemeClr val="tx1"/>
                </a:solidFill>
                <a:latin typeface="Times New Roman" panose="02020603050405020304" pitchFamily="18" charset="0"/>
                <a:cs typeface="Times New Roman" panose="02020603050405020304" pitchFamily="18" charset="0"/>
              </a:rPr>
              <a:t>t </a:t>
            </a:r>
            <a:r>
              <a:rPr lang="en-US" sz="2600" dirty="0">
                <a:solidFill>
                  <a:schemeClr val="tx1"/>
                </a:solidFill>
                <a:latin typeface="Times New Roman" panose="02020603050405020304" pitchFamily="18" charset="0"/>
                <a:cs typeface="Times New Roman" panose="02020603050405020304" pitchFamily="18" charset="0"/>
              </a:rPr>
              <a:t>+3°C</a:t>
            </a:r>
            <a:r>
              <a:rPr lang="ru-RU" sz="2600" dirty="0">
                <a:solidFill>
                  <a:schemeClr val="tx1"/>
                </a:solidFill>
                <a:latin typeface="Times New Roman" panose="02020603050405020304" pitchFamily="18" charset="0"/>
                <a:cs typeface="Times New Roman" panose="02020603050405020304" pitchFamily="18" charset="0"/>
              </a:rPr>
              <a:t>;</a:t>
            </a:r>
          </a:p>
          <a:p>
            <a:pPr algn="just">
              <a:buClr>
                <a:schemeClr val="tx1"/>
              </a:buClr>
              <a:buFont typeface="Wingdings" panose="05000000000000000000" pitchFamily="2" charset="2"/>
              <a:buChar char="Ø"/>
            </a:pPr>
            <a:r>
              <a:rPr lang="ru-RU" sz="2600" dirty="0">
                <a:solidFill>
                  <a:schemeClr val="tx1"/>
                </a:solidFill>
                <a:latin typeface="Times New Roman" panose="02020603050405020304" pitchFamily="18" charset="0"/>
                <a:cs typeface="Times New Roman" panose="02020603050405020304" pitchFamily="18" charset="0"/>
              </a:rPr>
              <a:t> при </a:t>
            </a:r>
            <a:r>
              <a:rPr lang="ru-RU" sz="2600" dirty="0" err="1">
                <a:solidFill>
                  <a:schemeClr val="tx1"/>
                </a:solidFill>
                <a:latin typeface="Times New Roman" panose="02020603050405020304" pitchFamily="18" charset="0"/>
                <a:cs typeface="Times New Roman" panose="02020603050405020304" pitchFamily="18" charset="0"/>
              </a:rPr>
              <a:t>кип’ятінні</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smtClean="0">
                <a:solidFill>
                  <a:schemeClr val="tx1"/>
                </a:solidFill>
                <a:latin typeface="Times New Roman" panose="02020603050405020304" pitchFamily="18" charset="0"/>
                <a:cs typeface="Times New Roman" panose="02020603050405020304" pitchFamily="18" charset="0"/>
              </a:rPr>
              <a:t>гинуть </a:t>
            </a:r>
            <a:r>
              <a:rPr lang="ru-RU" sz="2600" dirty="0" err="1">
                <a:solidFill>
                  <a:schemeClr val="tx1"/>
                </a:solidFill>
                <a:latin typeface="Times New Roman" panose="02020603050405020304" pitchFamily="18" charset="0"/>
                <a:cs typeface="Times New Roman" panose="02020603050405020304" pitchFamily="18" charset="0"/>
              </a:rPr>
              <a:t>протягом</a:t>
            </a:r>
            <a:r>
              <a:rPr lang="ru-RU" sz="2600" dirty="0">
                <a:solidFill>
                  <a:schemeClr val="tx1"/>
                </a:solidFill>
                <a:latin typeface="Times New Roman" panose="02020603050405020304" pitchFamily="18" charset="0"/>
                <a:cs typeface="Times New Roman" panose="02020603050405020304" pitchFamily="18" charset="0"/>
              </a:rPr>
              <a:t> 10-15 </a:t>
            </a:r>
            <a:r>
              <a:rPr lang="ru-RU" sz="2600" dirty="0" err="1">
                <a:solidFill>
                  <a:schemeClr val="tx1"/>
                </a:solidFill>
                <a:latin typeface="Times New Roman" panose="02020603050405020304" pitchFamily="18" charset="0"/>
                <a:cs typeface="Times New Roman" panose="02020603050405020304" pitchFamily="18" charset="0"/>
              </a:rPr>
              <a:t>хв</a:t>
            </a:r>
            <a:r>
              <a:rPr lang="ru-RU" sz="2600" dirty="0">
                <a:solidFill>
                  <a:schemeClr val="tx1"/>
                </a:solidFill>
                <a:latin typeface="Times New Roman" panose="02020603050405020304" pitchFamily="18" charset="0"/>
                <a:cs typeface="Times New Roman" panose="02020603050405020304" pitchFamily="18" charset="0"/>
              </a:rPr>
              <a:t>;</a:t>
            </a:r>
          </a:p>
          <a:p>
            <a:pPr algn="just">
              <a:buClr>
                <a:schemeClr val="tx1"/>
              </a:buClr>
              <a:buFont typeface="Wingdings" panose="05000000000000000000" pitchFamily="2" charset="2"/>
              <a:buChar char="Ø"/>
            </a:pP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концентрація</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солі</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більш</a:t>
            </a:r>
            <a:r>
              <a:rPr lang="ru-RU" sz="2600" dirty="0">
                <a:solidFill>
                  <a:schemeClr val="tx1"/>
                </a:solidFill>
                <a:latin typeface="Times New Roman" panose="02020603050405020304" pitchFamily="18" charset="0"/>
                <a:cs typeface="Times New Roman" panose="02020603050405020304" pitchFamily="18" charset="0"/>
              </a:rPr>
              <a:t> 15% і </a:t>
            </a:r>
            <a:r>
              <a:rPr lang="ru-RU" sz="2600" dirty="0" err="1">
                <a:solidFill>
                  <a:schemeClr val="tx1"/>
                </a:solidFill>
                <a:latin typeface="Times New Roman" panose="02020603050405020304" pitchFamily="18" charset="0"/>
                <a:cs typeface="Times New Roman" panose="02020603050405020304" pitchFamily="18" charset="0"/>
              </a:rPr>
              <a:t>цукру</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більш</a:t>
            </a:r>
            <a:r>
              <a:rPr lang="ru-RU" sz="2600" dirty="0">
                <a:solidFill>
                  <a:schemeClr val="tx1"/>
                </a:solidFill>
                <a:latin typeface="Times New Roman" panose="02020603050405020304" pitchFamily="18" charset="0"/>
                <a:cs typeface="Times New Roman" panose="02020603050405020304" pitchFamily="18" charset="0"/>
              </a:rPr>
              <a:t> 50% </a:t>
            </a:r>
            <a:r>
              <a:rPr lang="ru-RU" sz="2600" dirty="0" err="1">
                <a:solidFill>
                  <a:schemeClr val="tx1"/>
                </a:solidFill>
                <a:latin typeface="Times New Roman" panose="02020603050405020304" pitchFamily="18" charset="0"/>
                <a:cs typeface="Times New Roman" panose="02020603050405020304" pitchFamily="18" charset="0"/>
              </a:rPr>
              <a:t>гальмують</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розмноження</a:t>
            </a:r>
            <a:r>
              <a:rPr lang="ru-RU" sz="2600" dirty="0">
                <a:solidFill>
                  <a:schemeClr val="tx1"/>
                </a:solidFill>
                <a:latin typeface="Times New Roman" panose="02020603050405020304" pitchFamily="18" charset="0"/>
                <a:cs typeface="Times New Roman" panose="02020603050405020304" pitchFamily="18" charset="0"/>
              </a:rPr>
              <a:t>.</a:t>
            </a:r>
          </a:p>
        </p:txBody>
      </p:sp>
      <p:pic>
        <p:nvPicPr>
          <p:cNvPr id="3077" name="Picture 5" descr="C:\Users\Денис.Денис-ПК\Desktop\botulizm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5480" y="116632"/>
            <a:ext cx="205172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Денис.Денис-ПК\Desktop\1332483237_botuliz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624" y="3501008"/>
            <a:ext cx="205257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63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3512" y="116632"/>
            <a:ext cx="5976664" cy="720080"/>
          </a:xfrm>
        </p:spPr>
        <p:txBody>
          <a:bodyPr/>
          <a:lstStyle/>
          <a:p>
            <a:pPr algn="ctr"/>
            <a:r>
              <a:rPr lang="ru-RU" sz="3600" dirty="0">
                <a:latin typeface="Times New Roman" panose="02020603050405020304" pitchFamily="18" charset="0"/>
                <a:cs typeface="Times New Roman" panose="02020603050405020304" pitchFamily="18" charset="0"/>
              </a:rPr>
              <a:t>ЕТІОЛОГІЯ</a:t>
            </a:r>
          </a:p>
        </p:txBody>
      </p:sp>
      <p:sp>
        <p:nvSpPr>
          <p:cNvPr id="3" name="Объект 2"/>
          <p:cNvSpPr>
            <a:spLocks noGrp="1"/>
          </p:cNvSpPr>
          <p:nvPr>
            <p:ph idx="1"/>
          </p:nvPr>
        </p:nvSpPr>
        <p:spPr>
          <a:xfrm>
            <a:off x="1703512" y="836712"/>
            <a:ext cx="5976664" cy="5904656"/>
          </a:xfrm>
        </p:spPr>
        <p:txBody>
          <a:bodyPr>
            <a:normAutofit/>
          </a:bodyPr>
          <a:lstStyle/>
          <a:p>
            <a:pPr algn="just">
              <a:buClr>
                <a:schemeClr val="tx1"/>
              </a:buClr>
              <a:buFont typeface="Wingdings" panose="05000000000000000000" pitchFamily="2" charset="2"/>
              <a:buChar char="Ø"/>
            </a:pPr>
            <a:r>
              <a:rPr lang="ru-RU" dirty="0" smtClean="0">
                <a:solidFill>
                  <a:schemeClr val="tx1"/>
                </a:solidFill>
              </a:rPr>
              <a:t> </a:t>
            </a:r>
            <a:r>
              <a:rPr lang="ru-RU" sz="2400" dirty="0" err="1">
                <a:solidFill>
                  <a:schemeClr val="tx1"/>
                </a:solidFill>
                <a:latin typeface="Times New Roman" panose="02020603050405020304" pitchFamily="18" charset="0"/>
                <a:cs typeface="Times New Roman" panose="02020603050405020304" pitchFamily="18" charset="0"/>
              </a:rPr>
              <a:t>вегетативна</a:t>
            </a:r>
            <a:r>
              <a:rPr lang="ru-RU" sz="2400" dirty="0">
                <a:solidFill>
                  <a:schemeClr val="tx1"/>
                </a:solidFill>
                <a:latin typeface="Times New Roman" panose="02020603050405020304" pitchFamily="18" charset="0"/>
                <a:cs typeface="Times New Roman" panose="02020603050405020304" pitchFamily="18" charset="0"/>
              </a:rPr>
              <a:t> форма </a:t>
            </a:r>
            <a:r>
              <a:rPr lang="ru-RU" sz="2400" dirty="0" smtClean="0">
                <a:solidFill>
                  <a:schemeClr val="tx1"/>
                </a:solidFill>
                <a:latin typeface="Times New Roman" panose="02020603050405020304" pitchFamily="18" charset="0"/>
                <a:cs typeface="Times New Roman" panose="02020603050405020304" pitchFamily="18" charset="0"/>
              </a:rPr>
              <a:t>при </a:t>
            </a:r>
            <a:r>
              <a:rPr lang="ru-RU" sz="2400" dirty="0" err="1" smtClean="0">
                <a:solidFill>
                  <a:schemeClr val="tx1"/>
                </a:solidFill>
                <a:latin typeface="Times New Roman" panose="02020603050405020304" pitchFamily="18" charset="0"/>
                <a:cs typeface="Times New Roman" panose="02020603050405020304" pitchFamily="18" charset="0"/>
              </a:rPr>
              <a:t>несприятливому</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навколишньому</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середовищі</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утворює</a:t>
            </a:r>
            <a:r>
              <a:rPr lang="ru-RU" sz="2400" dirty="0">
                <a:solidFill>
                  <a:schemeClr val="tx1"/>
                </a:solidFill>
                <a:latin typeface="Times New Roman" panose="02020603050405020304" pitchFamily="18" charset="0"/>
                <a:cs typeface="Times New Roman" panose="02020603050405020304" pitchFamily="18" charset="0"/>
              </a:rPr>
              <a:t> спору;</a:t>
            </a:r>
          </a:p>
          <a:p>
            <a:pPr algn="just">
              <a:buClr>
                <a:schemeClr val="tx1"/>
              </a:buClr>
              <a:buFont typeface="Wingdings" panose="05000000000000000000" pitchFamily="2" charset="2"/>
              <a:buChar char="Ø"/>
            </a:pPr>
            <a:r>
              <a:rPr lang="ru-RU" sz="2400" dirty="0" err="1">
                <a:solidFill>
                  <a:schemeClr val="tx1"/>
                </a:solidFill>
                <a:latin typeface="Times New Roman" panose="02020603050405020304" pitchFamily="18" charset="0"/>
                <a:cs typeface="Times New Roman" panose="02020603050405020304" pitchFamily="18" charset="0"/>
              </a:rPr>
              <a:t>має</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вигляд</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тенісної</a:t>
            </a:r>
            <a:r>
              <a:rPr lang="ru-RU" sz="2400" dirty="0">
                <a:solidFill>
                  <a:schemeClr val="tx1"/>
                </a:solidFill>
                <a:latin typeface="Times New Roman" panose="02020603050405020304" pitchFamily="18" charset="0"/>
                <a:cs typeface="Times New Roman" panose="02020603050405020304" pitchFamily="18" charset="0"/>
              </a:rPr>
              <a:t> ракетки;</a:t>
            </a:r>
          </a:p>
          <a:p>
            <a:pPr algn="just">
              <a:buClr>
                <a:schemeClr val="tx1"/>
              </a:buClr>
              <a:buFont typeface="Wingdings" panose="05000000000000000000" pitchFamily="2" charset="2"/>
              <a:buChar char="Ø"/>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виключно</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стійка</a:t>
            </a:r>
            <a:r>
              <a:rPr lang="ru-RU" sz="2400" dirty="0">
                <a:solidFill>
                  <a:schemeClr val="tx1"/>
                </a:solidFill>
                <a:latin typeface="Times New Roman" panose="02020603050405020304" pitchFamily="18" charset="0"/>
                <a:cs typeface="Times New Roman" panose="02020603050405020304" pitchFamily="18" charset="0"/>
              </a:rPr>
              <a:t> до </a:t>
            </a:r>
            <a:r>
              <a:rPr lang="ru-RU" sz="2400" dirty="0" err="1">
                <a:solidFill>
                  <a:schemeClr val="tx1"/>
                </a:solidFill>
                <a:latin typeface="Times New Roman" panose="02020603050405020304" pitchFamily="18" charset="0"/>
                <a:cs typeface="Times New Roman" panose="02020603050405020304" pitchFamily="18" charset="0"/>
              </a:rPr>
              <a:t>дії</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фізичних</a:t>
            </a:r>
            <a:r>
              <a:rPr lang="ru-RU" sz="2400" dirty="0">
                <a:solidFill>
                  <a:schemeClr val="tx1"/>
                </a:solidFill>
                <a:latin typeface="Times New Roman" panose="02020603050405020304" pitchFamily="18" charset="0"/>
                <a:cs typeface="Times New Roman" panose="02020603050405020304" pitchFamily="18" charset="0"/>
              </a:rPr>
              <a:t> і </a:t>
            </a:r>
            <a:r>
              <a:rPr lang="ru-RU" sz="2400" dirty="0" err="1">
                <a:solidFill>
                  <a:schemeClr val="tx1"/>
                </a:solidFill>
                <a:latin typeface="Times New Roman" panose="02020603050405020304" pitchFamily="18" charset="0"/>
                <a:cs typeface="Times New Roman" panose="02020603050405020304" pitchFamily="18" charset="0"/>
              </a:rPr>
              <a:t>хімічних</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факторів</a:t>
            </a:r>
            <a:r>
              <a:rPr lang="ru-RU" sz="2400" dirty="0">
                <a:solidFill>
                  <a:schemeClr val="tx1"/>
                </a:solidFill>
                <a:latin typeface="Times New Roman" panose="02020603050405020304" pitchFamily="18" charset="0"/>
                <a:cs typeface="Times New Roman" panose="02020603050405020304" pitchFamily="18" charset="0"/>
              </a:rPr>
              <a:t>;</a:t>
            </a:r>
          </a:p>
          <a:p>
            <a:pPr algn="just">
              <a:buClr>
                <a:schemeClr val="tx1"/>
              </a:buClr>
              <a:buFont typeface="Wingdings" panose="05000000000000000000" pitchFamily="2" charset="2"/>
              <a:buChar char="Ø"/>
            </a:pPr>
            <a:r>
              <a:rPr lang="ru-RU" sz="2400" dirty="0">
                <a:solidFill>
                  <a:schemeClr val="tx1"/>
                </a:solidFill>
                <a:latin typeface="Times New Roman" panose="02020603050405020304" pitchFamily="18" charset="0"/>
                <a:cs typeface="Times New Roman" panose="02020603050405020304" pitchFamily="18" charset="0"/>
              </a:rPr>
              <a:t> у </a:t>
            </a:r>
            <a:r>
              <a:rPr lang="ru-RU" sz="2400" dirty="0" err="1">
                <a:solidFill>
                  <a:schemeClr val="tx1"/>
                </a:solidFill>
                <a:latin typeface="Times New Roman" panose="02020603050405020304" pitchFamily="18" charset="0"/>
                <a:cs typeface="Times New Roman" panose="02020603050405020304" pitchFamily="18" charset="0"/>
              </a:rPr>
              <a:t>висушеному</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стані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зберігаються</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десятиліттями</a:t>
            </a:r>
            <a:r>
              <a:rPr lang="ru-RU" sz="2400" dirty="0">
                <a:solidFill>
                  <a:schemeClr val="tx1"/>
                </a:solidFill>
                <a:latin typeface="Times New Roman" panose="02020603050405020304" pitchFamily="18" charset="0"/>
                <a:cs typeface="Times New Roman" panose="02020603050405020304" pitchFamily="18" charset="0"/>
              </a:rPr>
              <a:t>;</a:t>
            </a:r>
          </a:p>
          <a:p>
            <a:pPr algn="just">
              <a:buClr>
                <a:schemeClr val="tx1"/>
              </a:buClr>
              <a:buFont typeface="Wingdings" panose="05000000000000000000" pitchFamily="2" charset="2"/>
              <a:buChar char="Ø"/>
            </a:pPr>
            <a:r>
              <a:rPr lang="ru-RU" sz="2400" dirty="0">
                <a:solidFill>
                  <a:schemeClr val="tx1"/>
                </a:solidFill>
                <a:latin typeface="Times New Roman" panose="02020603050405020304" pitchFamily="18" charset="0"/>
                <a:cs typeface="Times New Roman" panose="02020603050405020304" pitchFamily="18" charset="0"/>
              </a:rPr>
              <a:t> добре </a:t>
            </a:r>
            <a:r>
              <a:rPr lang="ru-RU" sz="2400" dirty="0" err="1">
                <a:solidFill>
                  <a:schemeClr val="tx1"/>
                </a:solidFill>
                <a:latin typeface="Times New Roman" panose="02020603050405020304" pitchFamily="18" charset="0"/>
                <a:cs typeface="Times New Roman" panose="02020603050405020304" pitchFamily="18" charset="0"/>
              </a:rPr>
              <a:t>переносять</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низькі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температури</a:t>
            </a:r>
            <a:r>
              <a:rPr lang="ru-RU" sz="2400" dirty="0">
                <a:solidFill>
                  <a:schemeClr val="tx1"/>
                </a:solidFill>
                <a:latin typeface="Times New Roman" panose="02020603050405020304" pitchFamily="18" charset="0"/>
                <a:cs typeface="Times New Roman" panose="02020603050405020304" pitchFamily="18" charset="0"/>
              </a:rPr>
              <a:t>;</a:t>
            </a:r>
          </a:p>
          <a:p>
            <a:pPr algn="just">
              <a:buClr>
                <a:schemeClr val="tx1"/>
              </a:buClr>
              <a:buFont typeface="Wingdings" panose="05000000000000000000" pitchFamily="2" charset="2"/>
              <a:buChar char="Ø"/>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витримують</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заморожування</a:t>
            </a:r>
            <a:r>
              <a:rPr lang="ru-RU" sz="2400" dirty="0">
                <a:solidFill>
                  <a:schemeClr val="tx1"/>
                </a:solidFill>
                <a:latin typeface="Times New Roman" panose="02020603050405020304" pitchFamily="18" charset="0"/>
                <a:cs typeface="Times New Roman" panose="02020603050405020304" pitchFamily="18" charset="0"/>
              </a:rPr>
              <a:t> (до -190°С);</a:t>
            </a:r>
          </a:p>
          <a:p>
            <a:pPr algn="just">
              <a:buClr>
                <a:schemeClr val="tx1"/>
              </a:buClr>
              <a:buFont typeface="Wingdings" panose="05000000000000000000" pitchFamily="2" charset="2"/>
              <a:buChar char="Ø"/>
            </a:pPr>
            <a:r>
              <a:rPr lang="ru-RU" sz="2400" dirty="0" err="1" smtClean="0">
                <a:solidFill>
                  <a:schemeClr val="tx1"/>
                </a:solidFill>
                <a:latin typeface="Times New Roman" panose="02020603050405020304" pitchFamily="18" charset="0"/>
                <a:cs typeface="Times New Roman" panose="02020603050405020304" pitchFamily="18" charset="0"/>
              </a:rPr>
              <a:t>стійкі</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до </a:t>
            </a:r>
            <a:r>
              <a:rPr lang="ru-RU" sz="2400" dirty="0" err="1">
                <a:solidFill>
                  <a:schemeClr val="tx1"/>
                </a:solidFill>
                <a:latin typeface="Times New Roman" panose="02020603050405020304" pitchFamily="18" charset="0"/>
                <a:cs typeface="Times New Roman" panose="02020603050405020304" pitchFamily="18" charset="0"/>
              </a:rPr>
              <a:t>дезинфікуючих</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розчинів</a:t>
            </a:r>
            <a:r>
              <a:rPr lang="ru-RU" sz="2400" dirty="0">
                <a:solidFill>
                  <a:schemeClr val="tx1"/>
                </a:solidFill>
                <a:latin typeface="Times New Roman" panose="02020603050405020304" pitchFamily="18" charset="0"/>
                <a:cs typeface="Times New Roman" panose="02020603050405020304" pitchFamily="18" charset="0"/>
              </a:rPr>
              <a:t> кислот і </a:t>
            </a:r>
            <a:r>
              <a:rPr lang="ru-RU" sz="2400" dirty="0" err="1">
                <a:solidFill>
                  <a:schemeClr val="tx1"/>
                </a:solidFill>
                <a:latin typeface="Times New Roman" panose="02020603050405020304" pitchFamily="18" charset="0"/>
                <a:cs typeface="Times New Roman" panose="02020603050405020304" pitchFamily="18" charset="0"/>
              </a:rPr>
              <a:t>лугів</a:t>
            </a:r>
            <a:r>
              <a:rPr lang="ru-RU" sz="2400" dirty="0">
                <a:solidFill>
                  <a:schemeClr val="tx1"/>
                </a:solidFill>
                <a:latin typeface="Times New Roman" panose="02020603050405020304" pitchFamily="18" charset="0"/>
                <a:cs typeface="Times New Roman" panose="02020603050405020304" pitchFamily="18" charset="0"/>
              </a:rPr>
              <a:t>.</a:t>
            </a:r>
          </a:p>
        </p:txBody>
      </p:sp>
      <p:pic>
        <p:nvPicPr>
          <p:cNvPr id="4" name="Picture 3" descr="C:\Users\Денис.Денис-ПК\Desktop\02-botu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8592" y="116632"/>
            <a:ext cx="2843808" cy="33248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Денис.Денис-ПК\Desktop\C0115038-Clostridium_botulinum_bacteria_SEM-SP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8592" y="3524650"/>
            <a:ext cx="2729812" cy="321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95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6240" y="173753"/>
            <a:ext cx="9144000" cy="692696"/>
          </a:xfrm>
        </p:spPr>
        <p:txBody>
          <a:bodyPr anchor="ctr">
            <a:normAutofit/>
          </a:bodyPr>
          <a:lstStyle/>
          <a:p>
            <a:pPr algn="ctr"/>
            <a:r>
              <a:rPr lang="ru-RU" sz="3600" b="1" i="1" u="sng" dirty="0" err="1">
                <a:solidFill>
                  <a:srgbClr val="FF0000"/>
                </a:solidFill>
                <a:latin typeface="Times New Roman" panose="02020603050405020304" pitchFamily="18" charset="0"/>
                <a:cs typeface="Times New Roman" panose="02020603050405020304" pitchFamily="18" charset="0"/>
              </a:rPr>
              <a:t>Епідеміологія</a:t>
            </a:r>
            <a:r>
              <a:rPr lang="ru-RU" sz="3600" b="1" i="1" u="sng" dirty="0" smtClean="0">
                <a:solidFill>
                  <a:srgbClr val="FF0000"/>
                </a:solidFill>
                <a:latin typeface="Times New Roman" panose="02020603050405020304" pitchFamily="18" charset="0"/>
                <a:cs typeface="Times New Roman" panose="02020603050405020304" pitchFamily="18" charset="0"/>
              </a:rPr>
              <a:t> </a:t>
            </a:r>
            <a:endParaRPr lang="ru-RU" sz="3600" b="1" i="1" u="sng"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866450"/>
            <a:ext cx="12191999" cy="5903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uk-UA" sz="2800" dirty="0" smtClean="0">
                <a:solidFill>
                  <a:schemeClr val="tx1"/>
                </a:solidFill>
                <a:latin typeface="Times New Roman" panose="02020603050405020304" pitchFamily="18" charset="0"/>
                <a:cs typeface="Times New Roman" panose="02020603050405020304" pitchFamily="18" charset="0"/>
              </a:rPr>
              <a:t>Ботулізм відноситься до </a:t>
            </a:r>
            <a:r>
              <a:rPr lang="uk-UA" sz="2800" dirty="0" err="1" smtClean="0">
                <a:solidFill>
                  <a:schemeClr val="tx1"/>
                </a:solidFill>
                <a:latin typeface="Times New Roman" panose="02020603050405020304" pitchFamily="18" charset="0"/>
                <a:cs typeface="Times New Roman" panose="02020603050405020304" pitchFamily="18" charset="0"/>
              </a:rPr>
              <a:t>сапрозоонозів</a:t>
            </a:r>
            <a:r>
              <a:rPr lang="uk-UA" sz="2800" dirty="0" smtClean="0">
                <a:solidFill>
                  <a:schemeClr val="tx1"/>
                </a:solidFill>
                <a:latin typeface="Times New Roman" panose="02020603050405020304" pitchFamily="18" charset="0"/>
                <a:cs typeface="Times New Roman" panose="02020603050405020304" pitchFamily="18" charset="0"/>
              </a:rPr>
              <a:t>, основним резервуаром збудника є травоїдні тварини та риби поглинаючі спори </a:t>
            </a:r>
            <a:r>
              <a:rPr lang="en-US" sz="2800" dirty="0" smtClean="0">
                <a:solidFill>
                  <a:schemeClr val="tx1"/>
                </a:solidFill>
                <a:latin typeface="Times New Roman" panose="02020603050405020304" pitchFamily="18" charset="0"/>
                <a:cs typeface="Times New Roman" panose="02020603050405020304" pitchFamily="18" charset="0"/>
              </a:rPr>
              <a:t>Cl</a:t>
            </a:r>
            <a:r>
              <a:rPr lang="uk-UA" sz="2800" dirty="0" smtClean="0">
                <a:solidFill>
                  <a:schemeClr val="tx1"/>
                </a:solidFill>
                <a:latin typeface="Times New Roman" panose="02020603050405020304" pitchFamily="18" charset="0"/>
                <a:cs typeface="Times New Roman" panose="02020603050405020304" pitchFamily="18" charset="0"/>
              </a:rPr>
              <a:t>.</a:t>
            </a:r>
            <a:r>
              <a:rPr lang="en-US" sz="2800" dirty="0" smtClean="0">
                <a:solidFill>
                  <a:schemeClr val="tx1"/>
                </a:solidFill>
                <a:latin typeface="Times New Roman" panose="02020603050405020304" pitchFamily="18" charset="0"/>
                <a:cs typeface="Times New Roman" panose="02020603050405020304" pitchFamily="18" charset="0"/>
              </a:rPr>
              <a:t> botulinum</a:t>
            </a:r>
            <a:r>
              <a:rPr lang="uk-UA" sz="2800" dirty="0" smtClean="0">
                <a:solidFill>
                  <a:schemeClr val="tx1"/>
                </a:solidFill>
                <a:latin typeface="Times New Roman" panose="02020603050405020304" pitchFamily="18" charset="0"/>
                <a:cs typeface="Times New Roman" panose="02020603050405020304" pitchFamily="18" charset="0"/>
              </a:rPr>
              <a:t> з водою та їжею. Хижаки резистентні до даного збудника. </a:t>
            </a:r>
          </a:p>
          <a:p>
            <a:pPr algn="just"/>
            <a:r>
              <a:rPr lang="ru-RU" sz="2800" dirty="0" smtClean="0">
                <a:solidFill>
                  <a:schemeClr val="tx1"/>
                </a:solidFill>
                <a:latin typeface="Times New Roman" panose="02020603050405020304" pitchFamily="18" charset="0"/>
                <a:cs typeface="Times New Roman" panose="02020603050405020304" pitchFamily="18" charset="0"/>
              </a:rPr>
              <a:t>Людина </a:t>
            </a:r>
            <a:r>
              <a:rPr lang="ru-RU" sz="2800" dirty="0" err="1" smtClean="0">
                <a:solidFill>
                  <a:schemeClr val="tx1"/>
                </a:solidFill>
                <a:latin typeface="Times New Roman" panose="02020603050405020304" pitchFamily="18" charset="0"/>
                <a:cs typeface="Times New Roman" panose="02020603050405020304" pitchFamily="18" charset="0"/>
              </a:rPr>
              <a:t>заражається</a:t>
            </a:r>
            <a:r>
              <a:rPr lang="ru-RU" sz="2800" dirty="0" smtClean="0">
                <a:solidFill>
                  <a:schemeClr val="tx1"/>
                </a:solidFill>
                <a:latin typeface="Times New Roman" panose="02020603050405020304" pitchFamily="18" charset="0"/>
                <a:cs typeface="Times New Roman" panose="02020603050405020304" pitchFamily="18" charset="0"/>
              </a:rPr>
              <a:t> при </a:t>
            </a:r>
            <a:r>
              <a:rPr lang="ru-RU" sz="2800" dirty="0" err="1" smtClean="0">
                <a:solidFill>
                  <a:schemeClr val="tx1"/>
                </a:solidFill>
                <a:latin typeface="Times New Roman" panose="02020603050405020304" pitchFamily="18" charset="0"/>
                <a:cs typeface="Times New Roman" panose="02020603050405020304" pitchFamily="18" charset="0"/>
              </a:rPr>
              <a:t>вживанні</a:t>
            </a:r>
            <a:r>
              <a:rPr lang="ru-RU" sz="2800" dirty="0" smtClean="0">
                <a:solidFill>
                  <a:schemeClr val="tx1"/>
                </a:solidFill>
                <a:latin typeface="Times New Roman" panose="02020603050405020304" pitchFamily="18" charset="0"/>
                <a:cs typeface="Times New Roman" panose="02020603050405020304" pitchFamily="18" charset="0"/>
              </a:rPr>
              <a:t> в </a:t>
            </a:r>
            <a:r>
              <a:rPr lang="ru-RU" sz="2800" dirty="0" err="1" smtClean="0">
                <a:solidFill>
                  <a:schemeClr val="tx1"/>
                </a:solidFill>
                <a:latin typeface="Times New Roman" panose="02020603050405020304" pitchFamily="18" charset="0"/>
                <a:cs typeface="Times New Roman" panose="02020603050405020304" pitchFamily="18" charset="0"/>
              </a:rPr>
              <a:t>їжу</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інфікованих</a:t>
            </a:r>
            <a:r>
              <a:rPr lang="ru-RU" sz="2800" dirty="0" smtClean="0">
                <a:solidFill>
                  <a:schemeClr val="tx1"/>
                </a:solidFill>
                <a:latin typeface="Times New Roman" panose="02020603050405020304" pitchFamily="18" charset="0"/>
                <a:cs typeface="Times New Roman" panose="02020603050405020304" pitchFamily="18" charset="0"/>
              </a:rPr>
              <a:t> спорами </a:t>
            </a:r>
            <a:r>
              <a:rPr lang="ru-RU" sz="2800" dirty="0" err="1" smtClean="0">
                <a:solidFill>
                  <a:schemeClr val="tx1"/>
                </a:solidFill>
                <a:latin typeface="Times New Roman" panose="02020603050405020304" pitchFamily="18" charset="0"/>
                <a:cs typeface="Times New Roman" panose="02020603050405020304" pitchFamily="18" charset="0"/>
              </a:rPr>
              <a:t>продуктів</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Частіше</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розвиток</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ботулізму</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пов’язано</a:t>
            </a:r>
            <a:r>
              <a:rPr lang="ru-RU" sz="2800" dirty="0" smtClean="0">
                <a:solidFill>
                  <a:schemeClr val="tx1"/>
                </a:solidFill>
                <a:latin typeface="Times New Roman" panose="02020603050405020304" pitchFamily="18" charset="0"/>
                <a:cs typeface="Times New Roman" panose="02020603050405020304" pitchFamily="18" charset="0"/>
              </a:rPr>
              <a:t> з </a:t>
            </a:r>
            <a:r>
              <a:rPr lang="ru-RU" sz="2800" dirty="0" err="1" smtClean="0">
                <a:solidFill>
                  <a:schemeClr val="tx1"/>
                </a:solidFill>
                <a:latin typeface="Times New Roman" panose="02020603050405020304" pitchFamily="18" charset="0"/>
                <a:cs typeface="Times New Roman" panose="02020603050405020304" pitchFamily="18" charset="0"/>
              </a:rPr>
              <a:t>вживанням</a:t>
            </a:r>
            <a:r>
              <a:rPr lang="ru-RU" sz="2800" dirty="0" smtClean="0">
                <a:solidFill>
                  <a:schemeClr val="tx1"/>
                </a:solidFill>
                <a:latin typeface="Times New Roman" panose="02020603050405020304" pitchFamily="18" charset="0"/>
                <a:cs typeface="Times New Roman" panose="02020603050405020304" pitchFamily="18" charset="0"/>
              </a:rPr>
              <a:t> в </a:t>
            </a:r>
            <a:r>
              <a:rPr lang="ru-RU" sz="2800" dirty="0" err="1" smtClean="0">
                <a:solidFill>
                  <a:schemeClr val="tx1"/>
                </a:solidFill>
                <a:latin typeface="Times New Roman" panose="02020603050405020304" pitchFamily="18" charset="0"/>
                <a:cs typeface="Times New Roman" panose="02020603050405020304" pitchFamily="18" charset="0"/>
              </a:rPr>
              <a:t>їжу</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продуктів</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домашнього</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консервування</a:t>
            </a:r>
            <a:r>
              <a:rPr lang="ru-RU" sz="2800" dirty="0" smtClean="0">
                <a:solidFill>
                  <a:schemeClr val="tx1"/>
                </a:solidFill>
                <a:latin typeface="Times New Roman" panose="02020603050405020304" pitchFamily="18" charset="0"/>
                <a:cs typeface="Times New Roman" panose="02020603050405020304" pitchFamily="18" charset="0"/>
              </a:rPr>
              <a:t> – </a:t>
            </a:r>
            <a:r>
              <a:rPr lang="ru-RU" sz="2800" dirty="0" err="1" smtClean="0">
                <a:solidFill>
                  <a:schemeClr val="tx1"/>
                </a:solidFill>
                <a:latin typeface="Times New Roman" panose="02020603050405020304" pitchFamily="18" charset="0"/>
                <a:cs typeface="Times New Roman" panose="02020603050405020304" pitchFamily="18" charset="0"/>
              </a:rPr>
              <a:t>грибів</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овочів</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риби</a:t>
            </a:r>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err="1" smtClean="0">
                <a:solidFill>
                  <a:schemeClr val="tx1"/>
                </a:solidFill>
                <a:latin typeface="Times New Roman" panose="02020603050405020304" pitchFamily="18" charset="0"/>
                <a:cs typeface="Times New Roman" panose="02020603050405020304" pitchFamily="18" charset="0"/>
              </a:rPr>
              <a:t>м’яса</a:t>
            </a:r>
            <a:r>
              <a:rPr lang="ru-RU" sz="2800" dirty="0" smtClean="0">
                <a:solidFill>
                  <a:schemeClr val="tx1"/>
                </a:solidFill>
                <a:latin typeface="Times New Roman" panose="02020603050405020304" pitchFamily="18" charset="0"/>
                <a:cs typeface="Times New Roman" panose="02020603050405020304" pitchFamily="18" charset="0"/>
              </a:rPr>
              <a:t>, сала.</a:t>
            </a:r>
          </a:p>
          <a:p>
            <a:pPr algn="just"/>
            <a:r>
              <a:rPr lang="uk-UA" sz="2800" dirty="0" err="1" smtClean="0">
                <a:solidFill>
                  <a:schemeClr val="tx1"/>
                </a:solidFill>
                <a:latin typeface="Times New Roman" panose="02020603050405020304" pitchFamily="18" charset="0"/>
                <a:cs typeface="Times New Roman" panose="02020603050405020304" pitchFamily="18" charset="0"/>
              </a:rPr>
              <a:t>Рідко</a:t>
            </a:r>
            <a:r>
              <a:rPr lang="uk-UA" sz="2800" dirty="0" smtClean="0">
                <a:solidFill>
                  <a:schemeClr val="tx1"/>
                </a:solidFill>
                <a:latin typeface="Times New Roman" panose="02020603050405020304" pitchFamily="18" charset="0"/>
                <a:cs typeface="Times New Roman" panose="02020603050405020304" pitchFamily="18" charset="0"/>
              </a:rPr>
              <a:t> зустрічається рановий ботулізм та ботулізм немовлят.</a:t>
            </a:r>
            <a:endParaRPr lang="ru-RU" sz="2800" dirty="0" smtClean="0">
              <a:solidFill>
                <a:schemeClr val="tx1"/>
              </a:solidFill>
              <a:latin typeface="Times New Roman" panose="02020603050405020304" pitchFamily="18" charset="0"/>
              <a:cs typeface="Times New Roman" panose="02020603050405020304" pitchFamily="18" charset="0"/>
            </a:endParaRPr>
          </a:p>
          <a:p>
            <a:pPr algn="just"/>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3074" name="Picture 2" descr="ÐÐ°ÑÑÐ¸Ð½ÐºÐ¸ Ð¿Ð¾ Ð·Ð°Ð¿ÑÐ¾ÑÑ Ð±Ð¾ÑÑÐ»ÑÐ·Ð¼ ÐºÐ°ÑÑÐ¸Ð½Ðº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38" y="4089399"/>
            <a:ext cx="4009773" cy="25765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ers\Денис.Денис-ПК\Desktop\1316085836_botyliz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886" y="4089399"/>
            <a:ext cx="4009773" cy="2576512"/>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4"/>
          <a:stretch>
            <a:fillRect/>
          </a:stretch>
        </p:blipFill>
        <p:spPr>
          <a:xfrm>
            <a:off x="4091112" y="4089399"/>
            <a:ext cx="4009773" cy="2576512"/>
          </a:xfrm>
          <a:prstGeom prst="rect">
            <a:avLst/>
          </a:prstGeom>
        </p:spPr>
      </p:pic>
    </p:spTree>
    <p:extLst>
      <p:ext uri="{BB962C8B-B14F-4D97-AF65-F5344CB8AC3E}">
        <p14:creationId xmlns:p14="http://schemas.microsoft.com/office/powerpoint/2010/main" val="3053364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116632"/>
            <a:ext cx="8640960" cy="720080"/>
          </a:xfrm>
        </p:spPr>
        <p:txBody>
          <a:bodyPr>
            <a:normAutofit/>
          </a:bodyPr>
          <a:lstStyle/>
          <a:p>
            <a:pPr algn="ctr"/>
            <a:r>
              <a:rPr lang="ru-RU" sz="3600" b="1" i="1" u="sng" dirty="0">
                <a:solidFill>
                  <a:srgbClr val="FF0000"/>
                </a:solidFill>
                <a:latin typeface="Times New Roman" panose="02020603050405020304" pitchFamily="18" charset="0"/>
                <a:cs typeface="Times New Roman" panose="02020603050405020304" pitchFamily="18" charset="0"/>
              </a:rPr>
              <a:t>ЕПІДЕМІОЛОГІЯ</a:t>
            </a:r>
          </a:p>
        </p:txBody>
      </p:sp>
      <p:sp>
        <p:nvSpPr>
          <p:cNvPr id="3" name="Объект 2"/>
          <p:cNvSpPr>
            <a:spLocks noGrp="1"/>
          </p:cNvSpPr>
          <p:nvPr>
            <p:ph idx="1"/>
          </p:nvPr>
        </p:nvSpPr>
        <p:spPr>
          <a:xfrm>
            <a:off x="1631504" y="836712"/>
            <a:ext cx="8928992" cy="5778976"/>
          </a:xfrm>
        </p:spPr>
        <p:txBody>
          <a:bodyPr>
            <a:normAutofit/>
          </a:bodyPr>
          <a:lstStyle/>
          <a:p>
            <a:pPr marL="45720" indent="0" algn="ctr">
              <a:buNone/>
            </a:pPr>
            <a:r>
              <a:rPr lang="ru-RU" b="1" u="sng" dirty="0">
                <a:latin typeface="Times New Roman" panose="02020603050405020304" pitchFamily="18" charset="0"/>
                <a:cs typeface="Times New Roman" panose="02020603050405020304" pitchFamily="18" charset="0"/>
              </a:rPr>
              <a:t>Характеристика </a:t>
            </a:r>
            <a:r>
              <a:rPr lang="ru-RU" b="1" u="sng" dirty="0" err="1">
                <a:latin typeface="Times New Roman" panose="02020603050405020304" pitchFamily="18" charset="0"/>
                <a:cs typeface="Times New Roman" panose="02020603050405020304" pitchFamily="18" charset="0"/>
              </a:rPr>
              <a:t>заражених</a:t>
            </a:r>
            <a:r>
              <a:rPr lang="ru-RU" b="1" u="sng" dirty="0">
                <a:latin typeface="Times New Roman" panose="02020603050405020304" pitchFamily="18" charset="0"/>
                <a:cs typeface="Times New Roman" panose="02020603050405020304" pitchFamily="18" charset="0"/>
              </a:rPr>
              <a:t> </a:t>
            </a:r>
            <a:r>
              <a:rPr lang="ru-RU" b="1" u="sng" dirty="0" err="1">
                <a:latin typeface="Times New Roman" panose="02020603050405020304" pitchFamily="18" charset="0"/>
                <a:cs typeface="Times New Roman" panose="02020603050405020304" pitchFamily="18" charset="0"/>
              </a:rPr>
              <a:t>продуктів</a:t>
            </a:r>
            <a:endParaRPr lang="ru-RU" b="1" u="sng" dirty="0">
              <a:latin typeface="Times New Roman" panose="02020603050405020304" pitchFamily="18" charset="0"/>
              <a:cs typeface="Times New Roman" panose="02020603050405020304" pitchFamily="18" charset="0"/>
            </a:endParaRPr>
          </a:p>
          <a:p>
            <a:pPr marL="261938" indent="-261938" algn="just">
              <a:buClr>
                <a:schemeClr val="tx1"/>
              </a:buClr>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контамінації</a:t>
            </a:r>
            <a:r>
              <a:rPr lang="ru-RU" sz="2400" dirty="0">
                <a:latin typeface="Times New Roman" panose="02020603050405020304" pitchFamily="18" charset="0"/>
                <a:cs typeface="Times New Roman" panose="02020603050405020304" pitchFamily="18" charset="0"/>
              </a:rPr>
              <a:t> твердофазного продукту (</a:t>
            </a:r>
            <a:r>
              <a:rPr lang="ru-RU" sz="2400" dirty="0" err="1">
                <a:latin typeface="Times New Roman" panose="02020603050405020304" pitchFamily="18" charset="0"/>
                <a:cs typeface="Times New Roman" panose="02020603050405020304" pitchFamily="18" charset="0"/>
              </a:rPr>
              <a:t>ковбаса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копчене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м’ясо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риба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можливе</a:t>
            </a: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a:t>
            </a:r>
            <a:r>
              <a:rPr lang="ru-RU" sz="2400" b="1" dirty="0" err="1">
                <a:latin typeface="Times New Roman" panose="02020603050405020304" pitchFamily="18" charset="0"/>
                <a:cs typeface="Times New Roman" panose="02020603050405020304" pitchFamily="18" charset="0"/>
              </a:rPr>
              <a:t>гніздове</a:t>
            </a:r>
            <a:r>
              <a:rPr lang="ru-RU" sz="2400" b="1"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утворення</a:t>
            </a:r>
            <a:r>
              <a:rPr lang="ru-RU" sz="2400" dirty="0">
                <a:latin typeface="Times New Roman" panose="02020603050405020304" pitchFamily="18" charset="0"/>
                <a:cs typeface="Times New Roman" panose="02020603050405020304" pitchFamily="18" charset="0"/>
              </a:rPr>
              <a:t> токсину (</a:t>
            </a:r>
            <a:r>
              <a:rPr lang="ru-RU" sz="2400" dirty="0" err="1">
                <a:latin typeface="Times New Roman" panose="02020603050405020304" pitchFamily="18" charset="0"/>
                <a:cs typeface="Times New Roman" panose="02020603050405020304" pitchFamily="18" charset="0"/>
              </a:rPr>
              <a:t>захворюють</a:t>
            </a:r>
            <a:r>
              <a:rPr lang="ru-RU" sz="2400" dirty="0">
                <a:latin typeface="Times New Roman" panose="02020603050405020304" pitchFamily="18" charset="0"/>
                <a:cs typeface="Times New Roman" panose="02020603050405020304" pitchFamily="18" charset="0"/>
              </a:rPr>
              <a:t> не </a:t>
            </a:r>
            <a:r>
              <a:rPr lang="ru-RU" sz="2400" dirty="0" err="1">
                <a:latin typeface="Times New Roman" panose="02020603050405020304" pitchFamily="18" charset="0"/>
                <a:cs typeface="Times New Roman" panose="02020603050405020304" pitchFamily="18" charset="0"/>
              </a:rPr>
              <a:t>всі</a:t>
            </a:r>
            <a:r>
              <a:rPr lang="ru-RU" sz="2400" dirty="0">
                <a:latin typeface="Times New Roman" panose="02020603050405020304" pitchFamily="18" charset="0"/>
                <a:cs typeface="Times New Roman" panose="02020603050405020304" pitchFamily="18" charset="0"/>
              </a:rPr>
              <a:t> особи, </a:t>
            </a:r>
            <a:r>
              <a:rPr lang="ru-RU" sz="2400" dirty="0" smtClean="0">
                <a:latin typeface="Times New Roman" panose="02020603050405020304" pitchFamily="18" charset="0"/>
                <a:cs typeface="Times New Roman" panose="02020603050405020304" pitchFamily="18" charset="0"/>
              </a:rPr>
              <a:t>а </a:t>
            </a:r>
            <a:r>
              <a:rPr lang="ru-RU" sz="2400" dirty="0" err="1" smtClean="0">
                <a:latin typeface="Times New Roman" panose="02020603050405020304" pitchFamily="18" charset="0"/>
                <a:cs typeface="Times New Roman" panose="02020603050405020304" pitchFamily="18" charset="0"/>
              </a:rPr>
              <a:t>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вживають</a:t>
            </a:r>
            <a:r>
              <a:rPr lang="ru-RU" sz="2400" dirty="0">
                <a:latin typeface="Times New Roman" panose="02020603050405020304" pitchFamily="18" charset="0"/>
                <a:cs typeface="Times New Roman" panose="02020603050405020304" pitchFamily="18" charset="0"/>
              </a:rPr>
              <a:t>);</a:t>
            </a:r>
          </a:p>
          <a:p>
            <a:pPr marL="261938" indent="-261938" algn="just">
              <a:buClr>
                <a:schemeClr val="tx1"/>
              </a:buClr>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накопичення</a:t>
            </a:r>
            <a:r>
              <a:rPr lang="ru-RU" sz="2400" dirty="0">
                <a:latin typeface="Times New Roman" panose="02020603050405020304" pitchFamily="18" charset="0"/>
                <a:cs typeface="Times New Roman" panose="02020603050405020304" pitchFamily="18" charset="0"/>
              </a:rPr>
              <a:t> токсину в </a:t>
            </a:r>
            <a:r>
              <a:rPr lang="ru-RU" sz="2400" dirty="0" err="1">
                <a:latin typeface="Times New Roman" panose="02020603050405020304" pitchFamily="18" charset="0"/>
                <a:cs typeface="Times New Roman" panose="02020603050405020304" pitchFamily="18" charset="0"/>
              </a:rPr>
              <a:t>продукті</a:t>
            </a: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не </a:t>
            </a:r>
            <a:r>
              <a:rPr lang="ru-RU" sz="2400" b="1" dirty="0" err="1">
                <a:latin typeface="Times New Roman" panose="02020603050405020304" pitchFamily="18" charset="0"/>
                <a:cs typeface="Times New Roman" panose="02020603050405020304" pitchFamily="18" charset="0"/>
              </a:rPr>
              <a:t>призводить</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до</a:t>
            </a:r>
            <a:r>
              <a:rPr lang="ru-RU" sz="2400" b="1"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зміни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зовнішнього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вигляду</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органолептичних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властивостей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останнього</a:t>
            </a:r>
            <a:r>
              <a:rPr lang="ru-RU" sz="2400" dirty="0">
                <a:latin typeface="Times New Roman" panose="02020603050405020304" pitchFamily="18" charset="0"/>
                <a:cs typeface="Times New Roman" panose="02020603050405020304" pitchFamily="18" charset="0"/>
              </a:rPr>
              <a:t>;</a:t>
            </a:r>
          </a:p>
          <a:p>
            <a:pPr marL="261938" indent="-261938" algn="just">
              <a:buClr>
                <a:schemeClr val="tx1"/>
              </a:buClr>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 «Бомбаж» </a:t>
            </a:r>
            <a:r>
              <a:rPr lang="ru-RU" sz="2400" dirty="0" err="1">
                <a:latin typeface="Times New Roman" panose="02020603050405020304" pitchFamily="18" charset="0"/>
                <a:cs typeface="Times New Roman" panose="02020603050405020304" pitchFamily="18" charset="0"/>
              </a:rPr>
              <a:t>консервів</a:t>
            </a:r>
            <a:r>
              <a:rPr lang="ru-RU" sz="2400" dirty="0">
                <a:latin typeface="Times New Roman" panose="02020603050405020304" pitchFamily="18" charset="0"/>
                <a:cs typeface="Times New Roman" panose="02020603050405020304" pitchFamily="18" charset="0"/>
              </a:rPr>
              <a:t>, запах і смак </a:t>
            </a:r>
            <a:r>
              <a:rPr lang="ru-RU" sz="2400" dirty="0" err="1">
                <a:latin typeface="Times New Roman" panose="02020603050405020304" pitchFamily="18" charset="0"/>
                <a:cs typeface="Times New Roman" panose="02020603050405020304" pitchFamily="18" charset="0"/>
              </a:rPr>
              <a:t>згірклого</a:t>
            </a:r>
            <a:r>
              <a:rPr lang="ru-RU" sz="2400" dirty="0">
                <a:latin typeface="Times New Roman" panose="02020603050405020304" pitchFamily="18" charset="0"/>
                <a:cs typeface="Times New Roman" panose="02020603050405020304" pitchFamily="18" charset="0"/>
              </a:rPr>
              <a:t> масла </a:t>
            </a:r>
            <a:r>
              <a:rPr lang="ru-RU" sz="2400" dirty="0" err="1">
                <a:latin typeface="Times New Roman" panose="02020603050405020304" pitchFamily="18" charset="0"/>
                <a:cs typeface="Times New Roman" panose="02020603050405020304" pitchFamily="18" charset="0"/>
              </a:rPr>
              <a:t>пов’язані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звичайно</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наявністю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супутньої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анаеробної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флори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зокрема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Cl</a:t>
            </a:r>
            <a:r>
              <a:rPr lang="ru-RU"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р</a:t>
            </a:r>
            <a:r>
              <a:rPr lang="ru-RU" sz="2400" dirty="0" err="1">
                <a:latin typeface="Times New Roman" panose="02020603050405020304" pitchFamily="18" charset="0"/>
                <a:cs typeface="Times New Roman" panose="02020603050405020304" pitchFamily="18" charset="0"/>
              </a:rPr>
              <a:t>erfringens</a:t>
            </a:r>
            <a:r>
              <a:rPr lang="ru-RU" sz="2400" dirty="0">
                <a:latin typeface="Times New Roman" panose="02020603050405020304" pitchFamily="18" charset="0"/>
                <a:cs typeface="Times New Roman" panose="02020603050405020304" pitchFamily="18" charset="0"/>
              </a:rPr>
              <a:t>.</a:t>
            </a:r>
          </a:p>
        </p:txBody>
      </p:sp>
      <p:pic>
        <p:nvPicPr>
          <p:cNvPr id="6146" name="Picture 2" descr="C:\Users\Денис.Денис-ПК\Desktop\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830" y="4934999"/>
            <a:ext cx="3024336"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Денис.Денис-ПК\Desktop\image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888" y="4869160"/>
            <a:ext cx="290281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Денис.Денис-ПК\Desktop\images (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0756" y="4869161"/>
            <a:ext cx="24669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396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23100"/>
          </a:xfrm>
        </p:spPr>
      </p:pic>
    </p:spTree>
    <p:extLst>
      <p:ext uri="{BB962C8B-B14F-4D97-AF65-F5344CB8AC3E}">
        <p14:creationId xmlns:p14="http://schemas.microsoft.com/office/powerpoint/2010/main" val="1509480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672105"/>
          </a:xfrm>
        </p:spPr>
        <p:txBody>
          <a:bodyPr>
            <a:normAutofit/>
          </a:bodyPr>
          <a:lstStyle/>
          <a:p>
            <a:pPr algn="ctr"/>
            <a:r>
              <a:rPr lang="uk-UA" b="1" dirty="0">
                <a:solidFill>
                  <a:srgbClr val="FF0000"/>
                </a:solidFill>
                <a:latin typeface="Times New Roman" panose="02020603050405020304" pitchFamily="18" charset="0"/>
                <a:cs typeface="Times New Roman" panose="02020603050405020304" pitchFamily="18" charset="0"/>
              </a:rPr>
              <a:t>ПАТОГЕНЕЗ</a:t>
            </a:r>
            <a:endParaRPr lang="ru-RU" dirty="0"/>
          </a:p>
        </p:txBody>
      </p:sp>
      <p:sp>
        <p:nvSpPr>
          <p:cNvPr id="3" name="Объект 2"/>
          <p:cNvSpPr>
            <a:spLocks noGrp="1"/>
          </p:cNvSpPr>
          <p:nvPr>
            <p:ph idx="1"/>
          </p:nvPr>
        </p:nvSpPr>
        <p:spPr>
          <a:xfrm>
            <a:off x="0" y="672104"/>
            <a:ext cx="9826388" cy="6185895"/>
          </a:xfrm>
        </p:spPr>
        <p:txBody>
          <a:bodyPr>
            <a:normAutofit lnSpcReduction="10000"/>
          </a:bodyPr>
          <a:lstStyle/>
          <a:p>
            <a:pPr algn="just"/>
            <a:r>
              <a:rPr lang="uk-UA" sz="2400" dirty="0" smtClean="0">
                <a:latin typeface="Times New Roman" panose="02020603050405020304" pitchFamily="18" charset="0"/>
                <a:cs typeface="Times New Roman" panose="02020603050405020304" pitchFamily="18" charset="0"/>
              </a:rPr>
              <a:t>Вегетативні форми збудника та </a:t>
            </a:r>
            <a:r>
              <a:rPr lang="uk-UA" sz="2400" dirty="0" err="1" smtClean="0">
                <a:latin typeface="Times New Roman" panose="02020603050405020304" pitchFamily="18" charset="0"/>
                <a:cs typeface="Times New Roman" panose="02020603050405020304" pitchFamily="18" charset="0"/>
              </a:rPr>
              <a:t>ботулотоксин</a:t>
            </a:r>
            <a:r>
              <a:rPr lang="uk-UA" sz="2400" dirty="0" smtClean="0">
                <a:latin typeface="Times New Roman" panose="02020603050405020304" pitchFamily="18" charset="0"/>
                <a:cs typeface="Times New Roman" panose="02020603050405020304" pitchFamily="18" charset="0"/>
              </a:rPr>
              <a:t> потрапляють в організм людини при вживанні інфікованих продуктів. Дія токсину посилюється в шлунку під дією протеолітичних ферментів. Люди найбільш чутливі до токсину </a:t>
            </a:r>
            <a:r>
              <a:rPr lang="uk-UA" sz="2400" dirty="0" err="1" smtClean="0">
                <a:latin typeface="Times New Roman" panose="02020603050405020304" pitchFamily="18" charset="0"/>
                <a:cs typeface="Times New Roman" panose="02020603050405020304" pitchFamily="18" charset="0"/>
              </a:rPr>
              <a:t>серотипів</a:t>
            </a:r>
            <a:r>
              <a:rPr lang="uk-UA" sz="2400" dirty="0" smtClean="0">
                <a:latin typeface="Times New Roman" panose="02020603050405020304" pitchFamily="18" charset="0"/>
                <a:cs typeface="Times New Roman" panose="02020603050405020304" pitchFamily="18" charset="0"/>
              </a:rPr>
              <a:t> А, В, Е.</a:t>
            </a:r>
          </a:p>
          <a:p>
            <a:pPr algn="just"/>
            <a:r>
              <a:rPr lang="uk-UA" sz="2400" dirty="0" err="1" smtClean="0">
                <a:latin typeface="Times New Roman" panose="02020603050405020304" pitchFamily="18" charset="0"/>
                <a:cs typeface="Times New Roman" panose="02020603050405020304" pitchFamily="18" charset="0"/>
              </a:rPr>
              <a:t>Ботулотоксин</a:t>
            </a:r>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проникає через слизову  оболонку шлунку та кишечника в кров, викликає парез м</a:t>
            </a:r>
            <a:r>
              <a:rPr lang="en-US" sz="2400" dirty="0" smtClean="0">
                <a:latin typeface="Times New Roman" panose="02020603050405020304" pitchFamily="18" charset="0"/>
                <a:cs typeface="Times New Roman" panose="02020603050405020304" pitchFamily="18" charset="0"/>
              </a:rPr>
              <a:t>`</a:t>
            </a:r>
            <a:r>
              <a:rPr lang="uk-UA" sz="2400" dirty="0" err="1" smtClean="0">
                <a:latin typeface="Times New Roman" panose="02020603050405020304" pitchFamily="18" charset="0"/>
                <a:cs typeface="Times New Roman" panose="02020603050405020304" pitchFamily="18" charset="0"/>
              </a:rPr>
              <a:t>язів</a:t>
            </a:r>
            <a:r>
              <a:rPr lang="uk-UA" sz="2400" dirty="0" smtClean="0">
                <a:latin typeface="Times New Roman" panose="02020603050405020304" pitchFamily="18" charset="0"/>
                <a:cs typeface="Times New Roman" panose="02020603050405020304" pitchFamily="18" charset="0"/>
              </a:rPr>
              <a:t>, звуження</a:t>
            </a:r>
            <a:r>
              <a:rPr lang="en-US"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кровоносних судин з подальшим їх парезом і підвищенням ламкості капілярів. Особливою чутливістю до </a:t>
            </a:r>
            <a:r>
              <a:rPr lang="uk-UA" sz="2400" dirty="0" err="1" smtClean="0">
                <a:latin typeface="Times New Roman" panose="02020603050405020304" pitchFamily="18" charset="0"/>
                <a:cs typeface="Times New Roman" panose="02020603050405020304" pitchFamily="18" charset="0"/>
              </a:rPr>
              <a:t>ботулотоксину</a:t>
            </a:r>
            <a:r>
              <a:rPr lang="uk-UA" sz="2400" dirty="0" smtClean="0">
                <a:latin typeface="Times New Roman" panose="02020603050405020304" pitchFamily="18" charset="0"/>
                <a:cs typeface="Times New Roman" panose="02020603050405020304" pitchFamily="18" charset="0"/>
              </a:rPr>
              <a:t> мають </a:t>
            </a:r>
            <a:r>
              <a:rPr lang="uk-UA" sz="2400" dirty="0" err="1" smtClean="0">
                <a:latin typeface="Times New Roman" panose="02020603050405020304" pitchFamily="18" charset="0"/>
                <a:cs typeface="Times New Roman" panose="02020603050405020304" pitchFamily="18" charset="0"/>
              </a:rPr>
              <a:t>мотонейрони</a:t>
            </a:r>
            <a:r>
              <a:rPr lang="uk-UA" sz="2400" dirty="0" smtClean="0">
                <a:latin typeface="Times New Roman" panose="02020603050405020304" pitchFamily="18" charset="0"/>
                <a:cs typeface="Times New Roman" panose="02020603050405020304" pitchFamily="18" charset="0"/>
              </a:rPr>
              <a:t> спинного і продовгуватого мозку, що проявляється розвитком </a:t>
            </a:r>
            <a:r>
              <a:rPr lang="uk-UA" sz="2400" dirty="0" err="1" smtClean="0">
                <a:latin typeface="Times New Roman" panose="02020603050405020304" pitchFamily="18" charset="0"/>
                <a:cs typeface="Times New Roman" panose="02020603050405020304" pitchFamily="18" charset="0"/>
              </a:rPr>
              <a:t>бульбарного</a:t>
            </a:r>
            <a:r>
              <a:rPr lang="uk-UA" sz="2400" dirty="0" smtClean="0">
                <a:latin typeface="Times New Roman" panose="02020603050405020304" pitchFamily="18" charset="0"/>
                <a:cs typeface="Times New Roman" panose="02020603050405020304" pitchFamily="18" charset="0"/>
              </a:rPr>
              <a:t> та паралітичного синдромів. Різко пригнічується парасимпатична нервова система. </a:t>
            </a:r>
            <a:r>
              <a:rPr lang="uk-UA" sz="2400" dirty="0" err="1" smtClean="0">
                <a:latin typeface="Times New Roman" panose="02020603050405020304" pitchFamily="18" charset="0"/>
                <a:cs typeface="Times New Roman" panose="02020603050405020304" pitchFamily="18" charset="0"/>
              </a:rPr>
              <a:t>Ботулотоксин</a:t>
            </a:r>
            <a:r>
              <a:rPr lang="uk-UA" sz="2400" dirty="0" smtClean="0">
                <a:latin typeface="Times New Roman" panose="02020603050405020304" pitchFamily="18" charset="0"/>
                <a:cs typeface="Times New Roman" panose="02020603050405020304" pitchFamily="18" charset="0"/>
              </a:rPr>
              <a:t> блокує звільнення ацетилхоліну в </a:t>
            </a:r>
            <a:r>
              <a:rPr lang="uk-UA" sz="2400" dirty="0" err="1" smtClean="0">
                <a:latin typeface="Times New Roman" panose="02020603050405020304" pitchFamily="18" charset="0"/>
                <a:cs typeface="Times New Roman" panose="02020603050405020304" pitchFamily="18" charset="0"/>
              </a:rPr>
              <a:t>холінергічних</a:t>
            </a:r>
            <a:r>
              <a:rPr lang="uk-UA" sz="2400" dirty="0" smtClean="0">
                <a:latin typeface="Times New Roman" panose="02020603050405020304" pitchFamily="18" charset="0"/>
                <a:cs typeface="Times New Roman" panose="02020603050405020304" pitchFamily="18" charset="0"/>
              </a:rPr>
              <a:t> нервах, що обумовлює розвиток периферичних паралічів.</a:t>
            </a:r>
          </a:p>
          <a:p>
            <a:pPr algn="just"/>
            <a:r>
              <a:rPr lang="uk-UA" sz="2400" dirty="0" smtClean="0">
                <a:latin typeface="Times New Roman" panose="02020603050405020304" pitchFamily="18" charset="0"/>
                <a:cs typeface="Times New Roman" panose="02020603050405020304" pitchFamily="18" charset="0"/>
              </a:rPr>
              <a:t>В патогенезі ботулізму провідну роль відіграє гіпоксія. Розвиток прогресуючої гострої дихальної  недостатності обумовлене пригніченням активності великих </a:t>
            </a:r>
            <a:r>
              <a:rPr lang="uk-UA" sz="2400" dirty="0" err="1" smtClean="0">
                <a:latin typeface="Times New Roman" panose="02020603050405020304" pitchFamily="18" charset="0"/>
                <a:cs typeface="Times New Roman" panose="02020603050405020304" pitchFamily="18" charset="0"/>
              </a:rPr>
              <a:t>мотонейронів</a:t>
            </a:r>
            <a:r>
              <a:rPr lang="uk-UA" sz="2400" dirty="0" smtClean="0">
                <a:latin typeface="Times New Roman" panose="02020603050405020304" pitchFamily="18" charset="0"/>
                <a:cs typeface="Times New Roman" panose="02020603050405020304" pitchFamily="18" charset="0"/>
              </a:rPr>
              <a:t>, </a:t>
            </a:r>
            <a:r>
              <a:rPr lang="uk-UA" sz="2400" dirty="0" err="1" smtClean="0">
                <a:latin typeface="Times New Roman" panose="02020603050405020304" pitchFamily="18" charset="0"/>
                <a:cs typeface="Times New Roman" panose="02020603050405020304" pitchFamily="18" charset="0"/>
              </a:rPr>
              <a:t>інервуючих</a:t>
            </a:r>
            <a:r>
              <a:rPr lang="uk-UA" sz="2400" dirty="0" smtClean="0">
                <a:latin typeface="Times New Roman" panose="02020603050405020304" pitchFamily="18" charset="0"/>
                <a:cs typeface="Times New Roman" panose="02020603050405020304" pitchFamily="18" charset="0"/>
              </a:rPr>
              <a:t> дихальні м'язи.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405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653</TotalTime>
  <Words>1499</Words>
  <Application>Microsoft Office PowerPoint</Application>
  <PresentationFormat>Широкоэкранный</PresentationFormat>
  <Paragraphs>130</Paragraphs>
  <Slides>26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Times New Roman</vt:lpstr>
      <vt:lpstr>Trebuchet MS</vt:lpstr>
      <vt:lpstr>Wingdings</vt:lpstr>
      <vt:lpstr>Wingdings 3</vt:lpstr>
      <vt:lpstr>Грань</vt:lpstr>
      <vt:lpstr>Харківський національний медичний університет Кафедра медичної та біоорганічної хімії  </vt:lpstr>
      <vt:lpstr>Ботулізм (Botulismus)</vt:lpstr>
      <vt:lpstr>Історичні свідчення</vt:lpstr>
      <vt:lpstr>ЕТІОЛОГІЯ</vt:lpstr>
      <vt:lpstr>ЕТІОЛОГІЯ</vt:lpstr>
      <vt:lpstr>Епідеміологія </vt:lpstr>
      <vt:lpstr>ЕПІДЕМІОЛОГІЯ</vt:lpstr>
      <vt:lpstr>Презентация PowerPoint</vt:lpstr>
      <vt:lpstr>ПАТОГЕНЕЗ</vt:lpstr>
      <vt:lpstr>ПАТОГЕНЕЗ</vt:lpstr>
      <vt:lpstr>Клініка </vt:lpstr>
      <vt:lpstr>Клініка</vt:lpstr>
      <vt:lpstr>Презентация PowerPoint</vt:lpstr>
      <vt:lpstr>Клініка</vt:lpstr>
      <vt:lpstr>Презентация PowerPoint</vt:lpstr>
      <vt:lpstr>ДІАГНОСТИКА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ЛІКУВАННЯ</vt:lpstr>
      <vt:lpstr>ПРОФІЛАКТИКА</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Харківський національний медичний університет Кафедра медичної хімії  </dc:title>
  <dc:creator>Леново</dc:creator>
  <cp:lastModifiedBy>Пользователь Windows</cp:lastModifiedBy>
  <cp:revision>60</cp:revision>
  <dcterms:created xsi:type="dcterms:W3CDTF">2018-12-02T10:55:07Z</dcterms:created>
  <dcterms:modified xsi:type="dcterms:W3CDTF">2018-12-07T13:32:23Z</dcterms:modified>
</cp:coreProperties>
</file>