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7" r:id="rId3"/>
    <p:sldId id="258" r:id="rId4"/>
    <p:sldId id="259" r:id="rId5"/>
    <p:sldId id="260" r:id="rId6"/>
    <p:sldId id="265" r:id="rId7"/>
    <p:sldId id="266" r:id="rId8"/>
    <p:sldId id="268" r:id="rId9"/>
    <p:sldId id="269" r:id="rId10"/>
    <p:sldId id="262" r:id="rId11"/>
    <p:sldId id="263" r:id="rId12"/>
    <p:sldId id="267" r:id="rId13"/>
    <p:sldId id="287" r:id="rId14"/>
    <p:sldId id="264" r:id="rId15"/>
    <p:sldId id="288" r:id="rId16"/>
    <p:sldId id="271" r:id="rId17"/>
    <p:sldId id="270" r:id="rId18"/>
    <p:sldId id="272" r:id="rId19"/>
    <p:sldId id="273" r:id="rId20"/>
    <p:sldId id="276" r:id="rId21"/>
    <p:sldId id="277" r:id="rId22"/>
    <p:sldId id="279" r:id="rId23"/>
    <p:sldId id="275" r:id="rId24"/>
    <p:sldId id="280" r:id="rId25"/>
    <p:sldId id="274" r:id="rId26"/>
    <p:sldId id="281" r:id="rId27"/>
    <p:sldId id="282" r:id="rId28"/>
    <p:sldId id="284" r:id="rId29"/>
    <p:sldId id="283" r:id="rId30"/>
    <p:sldId id="286" r:id="rId3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50" autoAdjust="0"/>
  </p:normalViewPr>
  <p:slideViewPr>
    <p:cSldViewPr>
      <p:cViewPr>
        <p:scale>
          <a:sx n="71" d="100"/>
          <a:sy n="71" d="100"/>
        </p:scale>
        <p:origin x="-127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E917A-3498-4C2F-94C5-99BB4E0B3559}" type="datetimeFigureOut">
              <a:rPr lang="uk-UA" smtClean="0"/>
              <a:t>25.09.2017</a:t>
            </a:fld>
            <a:endParaRPr lang="uk-U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B1574-5222-4AA2-8CE9-7C00C1FC18FA}" type="slidenum">
              <a:rPr lang="uk-UA" smtClean="0"/>
              <a:t>‹#›</a:t>
            </a:fld>
            <a:endParaRPr lang="uk-UA"/>
          </a:p>
        </p:txBody>
      </p:sp>
    </p:spTree>
    <p:extLst>
      <p:ext uri="{BB962C8B-B14F-4D97-AF65-F5344CB8AC3E}">
        <p14:creationId xmlns:p14="http://schemas.microsoft.com/office/powerpoint/2010/main" val="337662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И</a:t>
            </a:r>
            <a:r>
              <a:rPr lang="ru-RU" dirty="0" err="1" smtClean="0"/>
              <a:t>менно</a:t>
            </a:r>
            <a:r>
              <a:rPr lang="ru-RU" baseline="0" dirty="0" smtClean="0"/>
              <a:t> высоким натяжением определяется форма капли, вода поднимается по </a:t>
            </a:r>
            <a:r>
              <a:rPr lang="ru-RU" baseline="0" dirty="0" err="1" smtClean="0"/>
              <a:t>капилярам</a:t>
            </a:r>
            <a:r>
              <a:rPr lang="ru-RU" baseline="0" dirty="0" smtClean="0"/>
              <a:t> растительных систем</a:t>
            </a:r>
            <a:endParaRPr lang="en-US" dirty="0"/>
          </a:p>
        </p:txBody>
      </p:sp>
      <p:sp>
        <p:nvSpPr>
          <p:cNvPr id="4" name="Slide Number Placeholder 3"/>
          <p:cNvSpPr>
            <a:spLocks noGrp="1"/>
          </p:cNvSpPr>
          <p:nvPr>
            <p:ph type="sldNum" sz="quarter" idx="10"/>
          </p:nvPr>
        </p:nvSpPr>
        <p:spPr/>
        <p:txBody>
          <a:bodyPr/>
          <a:lstStyle/>
          <a:p>
            <a:fld id="{50AB1574-5222-4AA2-8CE9-7C00C1FC18FA}" type="slidenum">
              <a:rPr lang="uk-UA" smtClean="0"/>
              <a:t>3</a:t>
            </a:fld>
            <a:endParaRPr lang="uk-UA"/>
          </a:p>
        </p:txBody>
      </p:sp>
    </p:spTree>
    <p:extLst>
      <p:ext uri="{BB962C8B-B14F-4D97-AF65-F5344CB8AC3E}">
        <p14:creationId xmlns:p14="http://schemas.microsoft.com/office/powerpoint/2010/main" val="116376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desorption takes place simultaneously with adsorption at equilibrium pressure, the amount of gas adsorbed becomes equal to the amount of gas desorbed so that the extent of adsorption becomes constant. </a:t>
            </a:r>
          </a:p>
          <a:p>
            <a:endParaRPr lang="uk-UA" dirty="0"/>
          </a:p>
        </p:txBody>
      </p:sp>
      <p:sp>
        <p:nvSpPr>
          <p:cNvPr id="4" name="Slide Number Placeholder 3"/>
          <p:cNvSpPr>
            <a:spLocks noGrp="1"/>
          </p:cNvSpPr>
          <p:nvPr>
            <p:ph type="sldNum" sz="quarter" idx="10"/>
          </p:nvPr>
        </p:nvSpPr>
        <p:spPr/>
        <p:txBody>
          <a:bodyPr/>
          <a:lstStyle/>
          <a:p>
            <a:fld id="{50AB1574-5222-4AA2-8CE9-7C00C1FC18FA}" type="slidenum">
              <a:rPr lang="uk-UA" smtClean="0"/>
              <a:t>17</a:t>
            </a:fld>
            <a:endParaRPr lang="uk-UA"/>
          </a:p>
        </p:txBody>
      </p:sp>
    </p:spTree>
    <p:extLst>
      <p:ext uri="{BB962C8B-B14F-4D97-AF65-F5344CB8AC3E}">
        <p14:creationId xmlns:p14="http://schemas.microsoft.com/office/powerpoint/2010/main" val="382304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a:ea typeface="Calibri"/>
              </a:rPr>
              <a:t>Adsorption selectivity obeys the </a:t>
            </a:r>
            <a:r>
              <a:rPr lang="en-US" sz="1200" dirty="0" err="1" smtClean="0">
                <a:latin typeface="Times New Roman"/>
                <a:ea typeface="Calibri"/>
              </a:rPr>
              <a:t>Paneth-Fajans</a:t>
            </a:r>
            <a:r>
              <a:rPr lang="en-US" sz="1200" dirty="0" smtClean="0">
                <a:latin typeface="Times New Roman"/>
                <a:ea typeface="Calibri"/>
              </a:rPr>
              <a:t> rule which states that ions are preferably adsorbed on the surface of a solid that can complete the building up of its crystal lattice or form the most sparingly soluble compound with the ions in its lattice.</a:t>
            </a:r>
            <a:endParaRPr lang="en-US" altLang="uk-UA" sz="1200" b="1" dirty="0" smtClean="0">
              <a:solidFill>
                <a:srgbClr val="000000"/>
              </a:solidFill>
              <a:latin typeface="Times New Roman" pitchFamily="18" charset="0"/>
            </a:endParaRPr>
          </a:p>
          <a:p>
            <a:endParaRPr lang="uk-UA" dirty="0"/>
          </a:p>
        </p:txBody>
      </p:sp>
      <p:sp>
        <p:nvSpPr>
          <p:cNvPr id="4" name="Slide Number Placeholder 3"/>
          <p:cNvSpPr>
            <a:spLocks noGrp="1"/>
          </p:cNvSpPr>
          <p:nvPr>
            <p:ph type="sldNum" sz="quarter" idx="10"/>
          </p:nvPr>
        </p:nvSpPr>
        <p:spPr/>
        <p:txBody>
          <a:bodyPr/>
          <a:lstStyle/>
          <a:p>
            <a:fld id="{50AB1574-5222-4AA2-8CE9-7C00C1FC18FA}" type="slidenum">
              <a:rPr lang="uk-UA" smtClean="0"/>
              <a:t>21</a:t>
            </a:fld>
            <a:endParaRPr lang="uk-UA"/>
          </a:p>
        </p:txBody>
      </p:sp>
    </p:spTree>
    <p:extLst>
      <p:ext uri="{BB962C8B-B14F-4D97-AF65-F5344CB8AC3E}">
        <p14:creationId xmlns:p14="http://schemas.microsoft.com/office/powerpoint/2010/main" val="76296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uk-U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uk-UA"/>
          </a:p>
        </p:txBody>
      </p:sp>
      <p:sp>
        <p:nvSpPr>
          <p:cNvPr id="4" name="Date Placeholder 3"/>
          <p:cNvSpPr>
            <a:spLocks noGrp="1"/>
          </p:cNvSpPr>
          <p:nvPr>
            <p:ph type="dt" sz="half" idx="10"/>
          </p:nvPr>
        </p:nvSpPr>
        <p:spPr/>
        <p:txBody>
          <a:bodyPr/>
          <a:lstStyle/>
          <a:p>
            <a:fld id="{7F1BBC26-53E6-4578-9ACB-90F92969D9BC}" type="datetimeFigureOut">
              <a:rPr lang="uk-UA" smtClean="0"/>
              <a:t>25.09.2017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0818A48-4D76-48C4-82B9-7EBC8D0987F2}" type="slidenum">
              <a:rPr lang="uk-UA" smtClean="0"/>
              <a:t>‹#›</a:t>
            </a:fld>
            <a:endParaRPr lang="uk-UA"/>
          </a:p>
        </p:txBody>
      </p:sp>
    </p:spTree>
    <p:extLst>
      <p:ext uri="{BB962C8B-B14F-4D97-AF65-F5344CB8AC3E}">
        <p14:creationId xmlns:p14="http://schemas.microsoft.com/office/powerpoint/2010/main" val="338527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7F1BBC26-53E6-4578-9ACB-90F92969D9BC}" type="datetimeFigureOut">
              <a:rPr lang="uk-UA" smtClean="0"/>
              <a:t>25.09.2017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0818A48-4D76-48C4-82B9-7EBC8D0987F2}" type="slidenum">
              <a:rPr lang="uk-UA" smtClean="0"/>
              <a:t>‹#›</a:t>
            </a:fld>
            <a:endParaRPr lang="uk-UA"/>
          </a:p>
        </p:txBody>
      </p:sp>
    </p:spTree>
    <p:extLst>
      <p:ext uri="{BB962C8B-B14F-4D97-AF65-F5344CB8AC3E}">
        <p14:creationId xmlns:p14="http://schemas.microsoft.com/office/powerpoint/2010/main" val="211663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7F1BBC26-53E6-4578-9ACB-90F92969D9BC}" type="datetimeFigureOut">
              <a:rPr lang="uk-UA" smtClean="0"/>
              <a:t>25.09.2017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0818A48-4D76-48C4-82B9-7EBC8D0987F2}" type="slidenum">
              <a:rPr lang="uk-UA" smtClean="0"/>
              <a:t>‹#›</a:t>
            </a:fld>
            <a:endParaRPr lang="uk-UA"/>
          </a:p>
        </p:txBody>
      </p:sp>
    </p:spTree>
    <p:extLst>
      <p:ext uri="{BB962C8B-B14F-4D97-AF65-F5344CB8AC3E}">
        <p14:creationId xmlns:p14="http://schemas.microsoft.com/office/powerpoint/2010/main" val="357037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7F1BBC26-53E6-4578-9ACB-90F92969D9BC}" type="datetimeFigureOut">
              <a:rPr lang="uk-UA" smtClean="0"/>
              <a:t>25.09.2017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0818A48-4D76-48C4-82B9-7EBC8D0987F2}" type="slidenum">
              <a:rPr lang="uk-UA" smtClean="0"/>
              <a:t>‹#›</a:t>
            </a:fld>
            <a:endParaRPr lang="uk-UA"/>
          </a:p>
        </p:txBody>
      </p:sp>
    </p:spTree>
    <p:extLst>
      <p:ext uri="{BB962C8B-B14F-4D97-AF65-F5344CB8AC3E}">
        <p14:creationId xmlns:p14="http://schemas.microsoft.com/office/powerpoint/2010/main" val="315284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uk-U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BBC26-53E6-4578-9ACB-90F92969D9BC}" type="datetimeFigureOut">
              <a:rPr lang="uk-UA" smtClean="0"/>
              <a:t>25.09.2017</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0818A48-4D76-48C4-82B9-7EBC8D0987F2}" type="slidenum">
              <a:rPr lang="uk-UA" smtClean="0"/>
              <a:t>‹#›</a:t>
            </a:fld>
            <a:endParaRPr lang="uk-UA"/>
          </a:p>
        </p:txBody>
      </p:sp>
    </p:spTree>
    <p:extLst>
      <p:ext uri="{BB962C8B-B14F-4D97-AF65-F5344CB8AC3E}">
        <p14:creationId xmlns:p14="http://schemas.microsoft.com/office/powerpoint/2010/main" val="298788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Date Placeholder 4"/>
          <p:cNvSpPr>
            <a:spLocks noGrp="1"/>
          </p:cNvSpPr>
          <p:nvPr>
            <p:ph type="dt" sz="half" idx="10"/>
          </p:nvPr>
        </p:nvSpPr>
        <p:spPr/>
        <p:txBody>
          <a:bodyPr/>
          <a:lstStyle/>
          <a:p>
            <a:fld id="{7F1BBC26-53E6-4578-9ACB-90F92969D9BC}" type="datetimeFigureOut">
              <a:rPr lang="uk-UA" smtClean="0"/>
              <a:t>25.09.2017</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0818A48-4D76-48C4-82B9-7EBC8D0987F2}" type="slidenum">
              <a:rPr lang="uk-UA" smtClean="0"/>
              <a:t>‹#›</a:t>
            </a:fld>
            <a:endParaRPr lang="uk-UA"/>
          </a:p>
        </p:txBody>
      </p:sp>
    </p:spTree>
    <p:extLst>
      <p:ext uri="{BB962C8B-B14F-4D97-AF65-F5344CB8AC3E}">
        <p14:creationId xmlns:p14="http://schemas.microsoft.com/office/powerpoint/2010/main" val="81435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uk-U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7" name="Date Placeholder 6"/>
          <p:cNvSpPr>
            <a:spLocks noGrp="1"/>
          </p:cNvSpPr>
          <p:nvPr>
            <p:ph type="dt" sz="half" idx="10"/>
          </p:nvPr>
        </p:nvSpPr>
        <p:spPr/>
        <p:txBody>
          <a:bodyPr/>
          <a:lstStyle/>
          <a:p>
            <a:fld id="{7F1BBC26-53E6-4578-9ACB-90F92969D9BC}" type="datetimeFigureOut">
              <a:rPr lang="uk-UA" smtClean="0"/>
              <a:t>25.09.2017</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0818A48-4D76-48C4-82B9-7EBC8D0987F2}" type="slidenum">
              <a:rPr lang="uk-UA" smtClean="0"/>
              <a:t>‹#›</a:t>
            </a:fld>
            <a:endParaRPr lang="uk-UA"/>
          </a:p>
        </p:txBody>
      </p:sp>
    </p:spTree>
    <p:extLst>
      <p:ext uri="{BB962C8B-B14F-4D97-AF65-F5344CB8AC3E}">
        <p14:creationId xmlns:p14="http://schemas.microsoft.com/office/powerpoint/2010/main" val="100771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Date Placeholder 2"/>
          <p:cNvSpPr>
            <a:spLocks noGrp="1"/>
          </p:cNvSpPr>
          <p:nvPr>
            <p:ph type="dt" sz="half" idx="10"/>
          </p:nvPr>
        </p:nvSpPr>
        <p:spPr/>
        <p:txBody>
          <a:bodyPr/>
          <a:lstStyle/>
          <a:p>
            <a:fld id="{7F1BBC26-53E6-4578-9ACB-90F92969D9BC}" type="datetimeFigureOut">
              <a:rPr lang="uk-UA" smtClean="0"/>
              <a:t>25.09.2017</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0818A48-4D76-48C4-82B9-7EBC8D0987F2}" type="slidenum">
              <a:rPr lang="uk-UA" smtClean="0"/>
              <a:t>‹#›</a:t>
            </a:fld>
            <a:endParaRPr lang="uk-UA"/>
          </a:p>
        </p:txBody>
      </p:sp>
    </p:spTree>
    <p:extLst>
      <p:ext uri="{BB962C8B-B14F-4D97-AF65-F5344CB8AC3E}">
        <p14:creationId xmlns:p14="http://schemas.microsoft.com/office/powerpoint/2010/main" val="63151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BBC26-53E6-4578-9ACB-90F92969D9BC}" type="datetimeFigureOut">
              <a:rPr lang="uk-UA" smtClean="0"/>
              <a:t>25.09.2017</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0818A48-4D76-48C4-82B9-7EBC8D0987F2}" type="slidenum">
              <a:rPr lang="uk-UA" smtClean="0"/>
              <a:t>‹#›</a:t>
            </a:fld>
            <a:endParaRPr lang="uk-UA"/>
          </a:p>
        </p:txBody>
      </p:sp>
    </p:spTree>
    <p:extLst>
      <p:ext uri="{BB962C8B-B14F-4D97-AF65-F5344CB8AC3E}">
        <p14:creationId xmlns:p14="http://schemas.microsoft.com/office/powerpoint/2010/main" val="413501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uk-U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BBC26-53E6-4578-9ACB-90F92969D9BC}" type="datetimeFigureOut">
              <a:rPr lang="uk-UA" smtClean="0"/>
              <a:t>25.09.2017</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0818A48-4D76-48C4-82B9-7EBC8D0987F2}" type="slidenum">
              <a:rPr lang="uk-UA" smtClean="0"/>
              <a:t>‹#›</a:t>
            </a:fld>
            <a:endParaRPr lang="uk-UA"/>
          </a:p>
        </p:txBody>
      </p:sp>
    </p:spTree>
    <p:extLst>
      <p:ext uri="{BB962C8B-B14F-4D97-AF65-F5344CB8AC3E}">
        <p14:creationId xmlns:p14="http://schemas.microsoft.com/office/powerpoint/2010/main" val="182873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uk-U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BBC26-53E6-4578-9ACB-90F92969D9BC}" type="datetimeFigureOut">
              <a:rPr lang="uk-UA" smtClean="0"/>
              <a:t>25.09.2017</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0818A48-4D76-48C4-82B9-7EBC8D0987F2}" type="slidenum">
              <a:rPr lang="uk-UA" smtClean="0"/>
              <a:t>‹#›</a:t>
            </a:fld>
            <a:endParaRPr lang="uk-UA"/>
          </a:p>
        </p:txBody>
      </p:sp>
    </p:spTree>
    <p:extLst>
      <p:ext uri="{BB962C8B-B14F-4D97-AF65-F5344CB8AC3E}">
        <p14:creationId xmlns:p14="http://schemas.microsoft.com/office/powerpoint/2010/main" val="394725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uk-U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BBC26-53E6-4578-9ACB-90F92969D9BC}" type="datetimeFigureOut">
              <a:rPr lang="uk-UA" smtClean="0"/>
              <a:t>25.09.2017</a:t>
            </a:fld>
            <a:endParaRPr lang="uk-U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8A48-4D76-48C4-82B9-7EBC8D0987F2}" type="slidenum">
              <a:rPr lang="uk-UA" smtClean="0"/>
              <a:t>‹#›</a:t>
            </a:fld>
            <a:endParaRPr lang="uk-UA"/>
          </a:p>
        </p:txBody>
      </p:sp>
    </p:spTree>
    <p:extLst>
      <p:ext uri="{BB962C8B-B14F-4D97-AF65-F5344CB8AC3E}">
        <p14:creationId xmlns:p14="http://schemas.microsoft.com/office/powerpoint/2010/main" val="32374845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3888432"/>
          </a:xfrm>
        </p:spPr>
        <p:txBody>
          <a:bodyPr>
            <a:normAutofit/>
          </a:bodyPr>
          <a:lstStyle/>
          <a:p>
            <a:pPr>
              <a:spcBef>
                <a:spcPts val="0"/>
              </a:spcBef>
              <a:spcAft>
                <a:spcPts val="1200"/>
              </a:spcAft>
            </a:pPr>
            <a:r>
              <a:rPr lang="en-US" kern="10" dirty="0" smtClean="0">
                <a:solidFill>
                  <a:schemeClr val="accent1">
                    <a:lumMod val="75000"/>
                  </a:schemeClr>
                </a:solidFill>
                <a:effectLst>
                  <a:outerShdw dist="35921" dir="2700000" algn="ctr" rotWithShape="0">
                    <a:srgbClr val="C0C0C0">
                      <a:alpha val="80000"/>
                    </a:srgbClr>
                  </a:outerShdw>
                </a:effectLst>
              </a:rPr>
              <a:t>Physico-chemistry of surface phenomena</a:t>
            </a:r>
            <a:br>
              <a:rPr lang="en-US" kern="10" dirty="0" smtClean="0">
                <a:solidFill>
                  <a:schemeClr val="accent1">
                    <a:lumMod val="75000"/>
                  </a:schemeClr>
                </a:solidFill>
                <a:effectLst>
                  <a:outerShdw dist="35921" dir="2700000" algn="ctr" rotWithShape="0">
                    <a:srgbClr val="C0C0C0">
                      <a:alpha val="80000"/>
                    </a:srgbClr>
                  </a:outerShdw>
                </a:effectLst>
              </a:rPr>
            </a:br>
            <a:r>
              <a:rPr lang="en-US" kern="10" dirty="0" smtClean="0">
                <a:solidFill>
                  <a:schemeClr val="accent1">
                    <a:lumMod val="75000"/>
                  </a:schemeClr>
                </a:solidFill>
                <a:effectLst>
                  <a:outerShdw dist="35921" dir="2700000" algn="ctr" rotWithShape="0">
                    <a:srgbClr val="C0C0C0">
                      <a:alpha val="80000"/>
                    </a:srgbClr>
                  </a:outerShdw>
                </a:effectLst>
              </a:rPr>
              <a:t>Fundamentals of adsorption therapy</a:t>
            </a:r>
            <a:br>
              <a:rPr lang="en-US" kern="10" dirty="0" smtClean="0">
                <a:solidFill>
                  <a:schemeClr val="accent1">
                    <a:lumMod val="75000"/>
                  </a:schemeClr>
                </a:solidFill>
                <a:effectLst>
                  <a:outerShdw dist="35921" dir="2700000" algn="ctr" rotWithShape="0">
                    <a:srgbClr val="C0C0C0">
                      <a:alpha val="80000"/>
                    </a:srgbClr>
                  </a:outerShdw>
                </a:effectLst>
              </a:rPr>
            </a:br>
            <a:r>
              <a:rPr lang="en-US" kern="10" dirty="0" smtClean="0">
                <a:solidFill>
                  <a:schemeClr val="accent1">
                    <a:lumMod val="75000"/>
                  </a:schemeClr>
                </a:solidFill>
                <a:effectLst>
                  <a:outerShdw dist="35921" dir="2700000" algn="ctr" rotWithShape="0">
                    <a:srgbClr val="C0C0C0">
                      <a:alpha val="80000"/>
                    </a:srgbClr>
                  </a:outerShdw>
                </a:effectLst>
              </a:rPr>
              <a:t>Chromatography</a:t>
            </a:r>
            <a:endParaRPr lang="uk-UA" kern="10" dirty="0">
              <a:solidFill>
                <a:schemeClr val="accent1">
                  <a:lumMod val="75000"/>
                </a:schemeClr>
              </a:solidFill>
              <a:effectLst>
                <a:outerShdw dist="35921" dir="2700000" algn="ctr" rotWithShape="0">
                  <a:srgbClr val="C0C0C0">
                    <a:alpha val="80000"/>
                  </a:srgbClr>
                </a:outerShdw>
              </a:effectLst>
            </a:endParaRPr>
          </a:p>
        </p:txBody>
      </p:sp>
    </p:spTree>
    <p:extLst>
      <p:ext uri="{BB962C8B-B14F-4D97-AF65-F5344CB8AC3E}">
        <p14:creationId xmlns:p14="http://schemas.microsoft.com/office/powerpoint/2010/main" val="1812550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uk-UA" sz="4000" b="1" kern="0" dirty="0">
                <a:solidFill>
                  <a:srgbClr val="000000"/>
                </a:solidFill>
                <a:latin typeface="Times New Roman" pitchFamily="18" charset="0"/>
              </a:rPr>
              <a:t>Adsorption at </a:t>
            </a:r>
            <a:r>
              <a:rPr lang="en-US" altLang="uk-UA" sz="4000" b="1" kern="0" dirty="0">
                <a:latin typeface="Times New Roman" pitchFamily="18" charset="0"/>
              </a:rPr>
              <a:t>Liquid-Gas</a:t>
            </a:r>
            <a:r>
              <a:rPr lang="en-US" altLang="uk-UA" sz="4000" b="1" kern="0" dirty="0">
                <a:solidFill>
                  <a:srgbClr val="FF0000"/>
                </a:solidFill>
                <a:latin typeface="Times New Roman" pitchFamily="18" charset="0"/>
              </a:rPr>
              <a:t> </a:t>
            </a:r>
            <a:r>
              <a:rPr lang="en-US" altLang="uk-UA" sz="4000" b="1" kern="0" dirty="0">
                <a:solidFill>
                  <a:srgbClr val="000000"/>
                </a:solidFill>
                <a:latin typeface="Times New Roman" pitchFamily="18" charset="0"/>
              </a:rPr>
              <a:t>interface</a:t>
            </a:r>
            <a:endParaRPr lang="uk-UA" sz="3600" dirty="0"/>
          </a:p>
        </p:txBody>
      </p:sp>
      <p:sp>
        <p:nvSpPr>
          <p:cNvPr id="3" name="Content Placeholder 2"/>
          <p:cNvSpPr>
            <a:spLocks noGrp="1"/>
          </p:cNvSpPr>
          <p:nvPr>
            <p:ph idx="1"/>
          </p:nvPr>
        </p:nvSpPr>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Surface Active Substances (</a:t>
            </a:r>
            <a:r>
              <a:rPr lang="en-US" sz="2400" dirty="0" smtClean="0">
                <a:solidFill>
                  <a:srgbClr val="C00000"/>
                </a:solidFill>
                <a:latin typeface="Times New Roman" panose="02020603050405020304" pitchFamily="18" charset="0"/>
                <a:cs typeface="Times New Roman" panose="02020603050405020304" pitchFamily="18" charset="0"/>
              </a:rPr>
              <a:t>SAS</a:t>
            </a:r>
            <a:r>
              <a:rPr lang="en-US" sz="2400" dirty="0" smtClean="0">
                <a:latin typeface="Times New Roman" panose="02020603050405020304" pitchFamily="18" charset="0"/>
                <a:cs typeface="Times New Roman" panose="02020603050405020304" pitchFamily="18" charset="0"/>
              </a:rPr>
              <a:t>) – molecules and ions that accumulate at surfaces and </a:t>
            </a:r>
            <a:r>
              <a:rPr lang="en-US" sz="2400" dirty="0" smtClean="0">
                <a:solidFill>
                  <a:srgbClr val="008000"/>
                </a:solidFill>
                <a:latin typeface="Times New Roman" panose="02020603050405020304" pitchFamily="18" charset="0"/>
                <a:cs typeface="Times New Roman" panose="02020603050405020304" pitchFamily="18" charset="0"/>
              </a:rPr>
              <a:t>decrease</a:t>
            </a:r>
            <a:r>
              <a:rPr lang="en-US" sz="2400" dirty="0" smtClean="0">
                <a:latin typeface="Times New Roman" panose="02020603050405020304" pitchFamily="18" charset="0"/>
                <a:cs typeface="Times New Roman" panose="02020603050405020304" pitchFamily="18" charset="0"/>
              </a:rPr>
              <a:t> the surface tension of pure solvents.</a:t>
            </a:r>
          </a:p>
          <a:p>
            <a:pPr marL="0" indent="0">
              <a:buNone/>
            </a:pPr>
            <a:r>
              <a:rPr lang="en-US" sz="2400" dirty="0" smtClean="0">
                <a:latin typeface="Times New Roman" panose="02020603050405020304" pitchFamily="18" charset="0"/>
                <a:cs typeface="Times New Roman" panose="02020603050405020304" pitchFamily="18" charset="0"/>
              </a:rPr>
              <a:t>E.g. </a:t>
            </a:r>
            <a:r>
              <a:rPr lang="ru-RU" altLang="uk-UA" sz="2000" b="1" dirty="0" smtClean="0">
                <a:solidFill>
                  <a:srgbClr val="FF0000"/>
                </a:solidFill>
                <a:latin typeface="Times New Roman" pitchFamily="18" charset="0"/>
              </a:rPr>
              <a:t>organic</a:t>
            </a:r>
            <a:r>
              <a:rPr lang="ru-RU" altLang="uk-UA" sz="2000" b="1" dirty="0" smtClean="0">
                <a:solidFill>
                  <a:srgbClr val="000000"/>
                </a:solidFill>
                <a:latin typeface="Times New Roman" pitchFamily="18" charset="0"/>
              </a:rPr>
              <a:t> </a:t>
            </a:r>
            <a:r>
              <a:rPr lang="ru-RU" altLang="uk-UA" sz="2000" b="1" dirty="0">
                <a:solidFill>
                  <a:srgbClr val="FF0000"/>
                </a:solidFill>
                <a:latin typeface="Times New Roman" pitchFamily="18" charset="0"/>
              </a:rPr>
              <a:t>compounds</a:t>
            </a:r>
            <a:r>
              <a:rPr lang="en-US" altLang="uk-UA" sz="2000" b="1" dirty="0">
                <a:solidFill>
                  <a:srgbClr val="FF0000"/>
                </a:solidFill>
                <a:latin typeface="Times New Roman" pitchFamily="18" charset="0"/>
              </a:rPr>
              <a:t> </a:t>
            </a:r>
            <a:r>
              <a:rPr lang="ru-RU" altLang="uk-UA" sz="2000" b="1" dirty="0">
                <a:solidFill>
                  <a:srgbClr val="000000"/>
                </a:solidFill>
                <a:latin typeface="Times New Roman" pitchFamily="18" charset="0"/>
              </a:rPr>
              <a:t>(alcohols, </a:t>
            </a:r>
            <a:r>
              <a:rPr lang="en-US" altLang="uk-UA" sz="2000" b="1" dirty="0">
                <a:solidFill>
                  <a:srgbClr val="000000"/>
                </a:solidFill>
                <a:latin typeface="Times New Roman" pitchFamily="18" charset="0"/>
              </a:rPr>
              <a:t>fatty </a:t>
            </a:r>
            <a:r>
              <a:rPr lang="ru-RU" altLang="uk-UA" sz="2000" b="1" dirty="0">
                <a:solidFill>
                  <a:srgbClr val="000000"/>
                </a:solidFill>
                <a:latin typeface="Times New Roman" pitchFamily="18" charset="0"/>
              </a:rPr>
              <a:t>acids,</a:t>
            </a:r>
            <a:r>
              <a:rPr lang="en-US" altLang="uk-UA" sz="2000" b="1" dirty="0">
                <a:solidFill>
                  <a:srgbClr val="000000"/>
                </a:solidFill>
                <a:latin typeface="Times New Roman" pitchFamily="18" charset="0"/>
              </a:rPr>
              <a:t> salts of fatty </a:t>
            </a:r>
            <a:r>
              <a:rPr lang="en-US" altLang="uk-UA" sz="2000" b="1" dirty="0" smtClean="0">
                <a:solidFill>
                  <a:srgbClr val="000000"/>
                </a:solidFill>
                <a:latin typeface="Times New Roman" pitchFamily="18" charset="0"/>
              </a:rPr>
              <a:t>acids)</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Surface Inactive Substances (</a:t>
            </a:r>
            <a:r>
              <a:rPr lang="en-US" sz="2400" dirty="0" smtClean="0">
                <a:solidFill>
                  <a:schemeClr val="tx2"/>
                </a:solidFill>
                <a:latin typeface="Times New Roman" panose="02020603050405020304" pitchFamily="18" charset="0"/>
                <a:cs typeface="Times New Roman" panose="02020603050405020304" pitchFamily="18" charset="0"/>
              </a:rPr>
              <a:t>SIS</a:t>
            </a:r>
            <a:r>
              <a:rPr lang="en-US" sz="2400" dirty="0" smtClean="0">
                <a:latin typeface="Times New Roman" panose="02020603050405020304" pitchFamily="18" charset="0"/>
                <a:cs typeface="Times New Roman" panose="02020603050405020304" pitchFamily="18" charset="0"/>
              </a:rPr>
              <a:t>) – molecules and ions that accumulate in the bulk of solution and </a:t>
            </a:r>
            <a:r>
              <a:rPr lang="en-US" sz="2400" dirty="0" smtClean="0">
                <a:solidFill>
                  <a:srgbClr val="008000"/>
                </a:solidFill>
                <a:latin typeface="Times New Roman" panose="02020603050405020304" pitchFamily="18" charset="0"/>
                <a:cs typeface="Times New Roman" panose="02020603050405020304" pitchFamily="18" charset="0"/>
              </a:rPr>
              <a:t>increase</a:t>
            </a:r>
            <a:r>
              <a:rPr lang="en-US" sz="2400" dirty="0" smtClean="0">
                <a:latin typeface="Times New Roman" panose="02020603050405020304" pitchFamily="18" charset="0"/>
                <a:cs typeface="Times New Roman" panose="02020603050405020304" pitchFamily="18" charset="0"/>
              </a:rPr>
              <a:t> the surface tension of pure solvents.</a:t>
            </a:r>
          </a:p>
          <a:p>
            <a:pPr marL="0" indent="0">
              <a:buNone/>
            </a:pPr>
            <a:r>
              <a:rPr lang="en-US" sz="2400" dirty="0" smtClean="0">
                <a:latin typeface="Times New Roman" panose="02020603050405020304" pitchFamily="18" charset="0"/>
                <a:cs typeface="Times New Roman" panose="02020603050405020304" pitchFamily="18" charset="0"/>
              </a:rPr>
              <a:t>E.g. </a:t>
            </a:r>
            <a:r>
              <a:rPr lang="en-US" altLang="uk-UA" sz="2000" b="1" dirty="0">
                <a:solidFill>
                  <a:srgbClr val="000099"/>
                </a:solidFill>
                <a:latin typeface="Times New Roman" pitchFamily="18" charset="0"/>
              </a:rPr>
              <a:t>strong electrolytes – inorganic</a:t>
            </a:r>
            <a:r>
              <a:rPr lang="en-US" altLang="uk-UA" sz="2000" b="1" dirty="0">
                <a:solidFill>
                  <a:srgbClr val="000000"/>
                </a:solidFill>
                <a:latin typeface="Times New Roman" pitchFamily="18" charset="0"/>
              </a:rPr>
              <a:t> </a:t>
            </a:r>
            <a:r>
              <a:rPr lang="en-US" altLang="uk-UA" sz="2000" b="1" dirty="0">
                <a:solidFill>
                  <a:srgbClr val="000099"/>
                </a:solidFill>
                <a:latin typeface="Times New Roman" pitchFamily="18" charset="0"/>
              </a:rPr>
              <a:t>acids, bases, salts</a:t>
            </a:r>
            <a:r>
              <a:rPr lang="en-US" altLang="uk-UA" sz="2000" b="1" dirty="0">
                <a:solidFill>
                  <a:srgbClr val="000000"/>
                </a:solidFill>
                <a:latin typeface="Times New Roman" pitchFamily="18" charset="0"/>
              </a:rPr>
              <a:t>.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747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CA" dirty="0" smtClean="0"/>
              <a:t>Surfactants</a:t>
            </a:r>
            <a:endParaRPr lang="uk-UA" dirty="0"/>
          </a:p>
        </p:txBody>
      </p:sp>
      <p:sp>
        <p:nvSpPr>
          <p:cNvPr id="3" name="Content Placeholder 2"/>
          <p:cNvSpPr>
            <a:spLocks noGrp="1"/>
          </p:cNvSpPr>
          <p:nvPr>
            <p:ph idx="1"/>
          </p:nvPr>
        </p:nvSpPr>
        <p:spPr>
          <a:xfrm>
            <a:off x="251520" y="1268760"/>
            <a:ext cx="8526764" cy="5400600"/>
          </a:xfrm>
        </p:spPr>
        <p:txBody>
          <a:bodyPr>
            <a:normAutofit/>
          </a:bodyPr>
          <a:lstStyle/>
          <a:p>
            <a:pPr marL="0" indent="0" algn="ctr">
              <a:buNone/>
            </a:pPr>
            <a:r>
              <a:rPr lang="en-US" sz="2200" dirty="0" smtClean="0">
                <a:latin typeface="Times New Roman" panose="02020603050405020304" pitchFamily="18" charset="0"/>
                <a:cs typeface="Times New Roman" panose="02020603050405020304" pitchFamily="18" charset="0"/>
              </a:rPr>
              <a:t>SAS molecule are dipolar:</a:t>
            </a:r>
          </a:p>
          <a:p>
            <a:pPr algn="just">
              <a:lnSpc>
                <a:spcPct val="150000"/>
              </a:lnSpc>
              <a:spcBef>
                <a:spcPts val="0"/>
              </a:spcBef>
            </a:pPr>
            <a:r>
              <a:rPr lang="en-US" sz="2200" dirty="0">
                <a:latin typeface="Times New Roman" panose="02020603050405020304" pitchFamily="18" charset="0"/>
                <a:cs typeface="Times New Roman" panose="02020603050405020304" pitchFamily="18" charset="0"/>
              </a:rPr>
              <a:t>polar </a:t>
            </a:r>
            <a:r>
              <a:rPr lang="en-US" sz="2200" dirty="0" smtClean="0">
                <a:latin typeface="Times New Roman" panose="02020603050405020304" pitchFamily="18" charset="0"/>
                <a:cs typeface="Times New Roman" panose="02020603050405020304" pitchFamily="18" charset="0"/>
              </a:rPr>
              <a:t>(</a:t>
            </a:r>
            <a:r>
              <a:rPr lang="en-US" sz="2200" b="1" i="1" dirty="0" smtClean="0">
                <a:latin typeface="Times New Roman" panose="02020603050405020304" pitchFamily="18" charset="0"/>
                <a:cs typeface="Times New Roman" panose="02020603050405020304" pitchFamily="18" charset="0"/>
              </a:rPr>
              <a:t>hydrophilic</a:t>
            </a:r>
            <a:r>
              <a:rPr lang="en-US" sz="2200" dirty="0" smtClean="0">
                <a:latin typeface="Times New Roman" panose="02020603050405020304" pitchFamily="18" charset="0"/>
                <a:cs typeface="Times New Roman" panose="02020603050405020304" pitchFamily="18" charset="0"/>
              </a:rPr>
              <a:t>) group (</a:t>
            </a:r>
            <a:r>
              <a:rPr lang="ru-RU" altLang="uk-UA" sz="2200" dirty="0" smtClean="0">
                <a:latin typeface="Times New Roman" panose="02020603050405020304" pitchFamily="18" charset="0"/>
                <a:cs typeface="Times New Roman" panose="02020603050405020304" pitchFamily="18" charset="0"/>
              </a:rPr>
              <a:t>-ОН, -</a:t>
            </a:r>
            <a:r>
              <a:rPr lang="en-US" altLang="uk-UA" sz="2200" dirty="0" smtClean="0">
                <a:latin typeface="Times New Roman" panose="02020603050405020304" pitchFamily="18" charset="0"/>
                <a:cs typeface="Times New Roman" panose="02020603050405020304" pitchFamily="18" charset="0"/>
              </a:rPr>
              <a:t>NH</a:t>
            </a:r>
            <a:r>
              <a:rPr lang="ru-RU" altLang="uk-UA" sz="2200" baseline="-25000" dirty="0" smtClean="0">
                <a:latin typeface="Times New Roman" panose="02020603050405020304" pitchFamily="18" charset="0"/>
                <a:cs typeface="Times New Roman" panose="02020603050405020304" pitchFamily="18" charset="0"/>
              </a:rPr>
              <a:t>2</a:t>
            </a:r>
            <a:r>
              <a:rPr lang="ru-RU" altLang="uk-UA" sz="2200" dirty="0" smtClean="0">
                <a:latin typeface="Times New Roman" panose="02020603050405020304" pitchFamily="18" charset="0"/>
                <a:cs typeface="Times New Roman" panose="02020603050405020304" pitchFamily="18" charset="0"/>
              </a:rPr>
              <a:t>, -</a:t>
            </a:r>
            <a:r>
              <a:rPr lang="en-US" altLang="uk-UA" sz="2200" dirty="0" smtClean="0">
                <a:latin typeface="Times New Roman" panose="02020603050405020304" pitchFamily="18" charset="0"/>
                <a:cs typeface="Times New Roman" panose="02020603050405020304" pitchFamily="18" charset="0"/>
              </a:rPr>
              <a:t>COOH</a:t>
            </a:r>
            <a:r>
              <a:rPr lang="ru-RU" altLang="uk-UA" sz="2200" dirty="0" smtClean="0">
                <a:latin typeface="Times New Roman" panose="02020603050405020304" pitchFamily="18" charset="0"/>
                <a:cs typeface="Times New Roman" panose="02020603050405020304" pitchFamily="18" charset="0"/>
              </a:rPr>
              <a:t>, -</a:t>
            </a:r>
            <a:r>
              <a:rPr lang="en-US" altLang="uk-UA" sz="2200" dirty="0" smtClean="0">
                <a:latin typeface="Times New Roman" panose="02020603050405020304" pitchFamily="18" charset="0"/>
                <a:cs typeface="Times New Roman" panose="02020603050405020304" pitchFamily="18" charset="0"/>
              </a:rPr>
              <a:t>SO</a:t>
            </a:r>
            <a:r>
              <a:rPr lang="ru-RU" altLang="uk-UA" sz="2200" baseline="-25000" dirty="0" smtClean="0">
                <a:latin typeface="Times New Roman" panose="02020603050405020304" pitchFamily="18" charset="0"/>
                <a:cs typeface="Times New Roman" panose="02020603050405020304" pitchFamily="18" charset="0"/>
              </a:rPr>
              <a:t>3</a:t>
            </a:r>
            <a:r>
              <a:rPr lang="en-US" altLang="uk-UA" sz="2200" dirty="0" smtClean="0">
                <a:latin typeface="Times New Roman" panose="02020603050405020304" pitchFamily="18" charset="0"/>
                <a:cs typeface="Times New Roman" panose="02020603050405020304" pitchFamily="18" charset="0"/>
              </a:rPr>
              <a:t>H</a:t>
            </a:r>
            <a:r>
              <a:rPr lang="ru-RU" altLang="uk-UA" sz="2200" dirty="0" smtClean="0">
                <a:latin typeface="Times New Roman" panose="02020603050405020304" pitchFamily="18" charset="0"/>
                <a:cs typeface="Times New Roman" panose="02020603050405020304" pitchFamily="18" charset="0"/>
              </a:rPr>
              <a:t>, -</a:t>
            </a:r>
            <a:r>
              <a:rPr lang="en-US" altLang="uk-UA" sz="2200" dirty="0" smtClean="0">
                <a:latin typeface="Times New Roman" panose="02020603050405020304" pitchFamily="18" charset="0"/>
                <a:cs typeface="Times New Roman" panose="02020603050405020304" pitchFamily="18" charset="0"/>
              </a:rPr>
              <a:t>SH</a:t>
            </a:r>
            <a:r>
              <a:rPr lang="en-US" sz="2200" dirty="0" smtClean="0">
                <a:latin typeface="Times New Roman" panose="02020603050405020304" pitchFamily="18" charset="0"/>
                <a:cs typeface="Times New Roman" panose="02020603050405020304" pitchFamily="18" charset="0"/>
              </a:rPr>
              <a:t>), “head”</a:t>
            </a:r>
          </a:p>
          <a:p>
            <a:pPr algn="just">
              <a:lnSpc>
                <a:spcPct val="150000"/>
              </a:lnSpc>
              <a:spcBef>
                <a:spcPts val="0"/>
              </a:spcBef>
            </a:pPr>
            <a:r>
              <a:rPr lang="en-US" sz="2200" dirty="0" smtClean="0">
                <a:latin typeface="Times New Roman" panose="02020603050405020304" pitchFamily="18" charset="0"/>
                <a:cs typeface="Times New Roman" panose="02020603050405020304" pitchFamily="18" charset="0"/>
              </a:rPr>
              <a:t>non polar (</a:t>
            </a:r>
            <a:r>
              <a:rPr lang="en-US" sz="2200" b="1" i="1" dirty="0" smtClean="0">
                <a:latin typeface="Times New Roman" panose="02020603050405020304" pitchFamily="18" charset="0"/>
                <a:cs typeface="Times New Roman" panose="02020603050405020304" pitchFamily="18" charset="0"/>
              </a:rPr>
              <a:t>hydrophobic</a:t>
            </a:r>
            <a:r>
              <a:rPr lang="en-US" sz="2200" dirty="0" smtClean="0">
                <a:latin typeface="Times New Roman" panose="02020603050405020304" pitchFamily="18" charset="0"/>
                <a:cs typeface="Times New Roman" panose="02020603050405020304" pitchFamily="18" charset="0"/>
              </a:rPr>
              <a:t>) hydrocarbon part, “tail”</a:t>
            </a:r>
          </a:p>
          <a:p>
            <a:pPr marL="0" indent="0" algn="just">
              <a:buNone/>
            </a:pPr>
            <a:r>
              <a:rPr lang="en-US" altLang="uk-UA" sz="2400" dirty="0" smtClean="0">
                <a:solidFill>
                  <a:srgbClr val="000000"/>
                </a:solidFill>
                <a:latin typeface="Times New Roman" pitchFamily="18" charset="0"/>
              </a:rPr>
              <a:t>SAS </a:t>
            </a:r>
            <a:r>
              <a:rPr lang="en-US" altLang="uk-UA" sz="2400" dirty="0">
                <a:solidFill>
                  <a:srgbClr val="000000"/>
                </a:solidFill>
                <a:latin typeface="Times New Roman" pitchFamily="18" charset="0"/>
              </a:rPr>
              <a:t>accumulate in the surface layer because of their dipolar nature.</a:t>
            </a:r>
            <a:endParaRPr lang="en-US" sz="24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r>
              <a:rPr lang="en-US" altLang="uk-UA" sz="2400" dirty="0">
                <a:solidFill>
                  <a:srgbClr val="000000"/>
                </a:solidFill>
                <a:latin typeface="Times New Roman" pitchFamily="18" charset="0"/>
              </a:rPr>
              <a:t>SAS are positively adsorbed in the surface layer because this leads to the lowering of the surface tension.</a:t>
            </a:r>
            <a:endParaRPr lang="en-US" sz="2400" dirty="0" smtClean="0">
              <a:solidFill>
                <a:srgbClr val="000000"/>
              </a:solidFill>
              <a:latin typeface="Times New Roman" panose="02020603050405020304" pitchFamily="18" charset="0"/>
              <a:cs typeface="Times New Roman" panose="02020603050405020304" pitchFamily="18" charset="0"/>
            </a:endParaRPr>
          </a:p>
          <a:p>
            <a:pPr marL="0" indent="0">
              <a:buNone/>
            </a:pPr>
            <a:endParaRPr lang="en-US" sz="1800" b="1"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1800" b="1" dirty="0" smtClean="0">
              <a:solidFill>
                <a:srgbClr val="000000"/>
              </a:solidFill>
              <a:latin typeface="Times New Roman" panose="02020603050405020304" pitchFamily="18" charset="0"/>
              <a:cs typeface="Times New Roman" panose="02020603050405020304" pitchFamily="18" charset="0"/>
            </a:endParaRPr>
          </a:p>
          <a:p>
            <a:pPr marL="0" indent="0">
              <a:buNone/>
            </a:pPr>
            <a:endParaRPr lang="en-US" altLang="uk-UA" sz="2200" b="1" dirty="0" smtClean="0">
              <a:latin typeface="Times New Roman" pitchFamily="18" charset="0"/>
            </a:endParaRPr>
          </a:p>
        </p:txBody>
      </p:sp>
      <p:grpSp>
        <p:nvGrpSpPr>
          <p:cNvPr id="6" name="Group 8"/>
          <p:cNvGrpSpPr>
            <a:grpSpLocks/>
          </p:cNvGrpSpPr>
          <p:nvPr/>
        </p:nvGrpSpPr>
        <p:grpSpPr bwMode="auto">
          <a:xfrm>
            <a:off x="8516493" y="1681250"/>
            <a:ext cx="215900" cy="649287"/>
            <a:chOff x="1973" y="2976"/>
            <a:chExt cx="136" cy="409"/>
          </a:xfrm>
        </p:grpSpPr>
        <p:sp>
          <p:nvSpPr>
            <p:cNvPr id="7" name="Oval 6"/>
            <p:cNvSpPr>
              <a:spLocks noChangeArrowheads="1"/>
            </p:cNvSpPr>
            <p:nvPr/>
          </p:nvSpPr>
          <p:spPr bwMode="auto">
            <a:xfrm>
              <a:off x="1973" y="2976"/>
              <a:ext cx="136" cy="13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k-UA"/>
            </a:p>
          </p:txBody>
        </p:sp>
        <p:sp>
          <p:nvSpPr>
            <p:cNvPr id="8" name="Line 7"/>
            <p:cNvSpPr>
              <a:spLocks noChangeShapeType="1"/>
            </p:cNvSpPr>
            <p:nvPr/>
          </p:nvSpPr>
          <p:spPr bwMode="auto">
            <a:xfrm>
              <a:off x="2038" y="3113"/>
              <a:ext cx="0" cy="27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dirty="0"/>
            </a:p>
          </p:txBody>
        </p:sp>
      </p:grpSp>
      <p:pic>
        <p:nvPicPr>
          <p:cNvPr id="4100" name="Picture 4"/>
          <p:cNvPicPr>
            <a:picLocks noChangeAspect="1" noChangeArrowheads="1"/>
          </p:cNvPicPr>
          <p:nvPr/>
        </p:nvPicPr>
        <p:blipFill>
          <a:blip r:embed="rId2">
            <a:clrChange>
              <a:clrFrom>
                <a:srgbClr val="EEEBE1"/>
              </a:clrFrom>
              <a:clrTo>
                <a:srgbClr val="EEEBE1">
                  <a:alpha val="0"/>
                </a:srgbClr>
              </a:clrTo>
            </a:clrChange>
            <a:extLst>
              <a:ext uri="{28A0092B-C50C-407E-A947-70E740481C1C}">
                <a14:useLocalDpi xmlns:a14="http://schemas.microsoft.com/office/drawing/2010/main" val="0"/>
              </a:ext>
            </a:extLst>
          </a:blip>
          <a:srcRect/>
          <a:stretch>
            <a:fillRect/>
          </a:stretch>
        </p:blipFill>
        <p:spPr bwMode="auto">
          <a:xfrm>
            <a:off x="611560" y="4806586"/>
            <a:ext cx="2511474" cy="99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808" y="4185828"/>
            <a:ext cx="5780635" cy="223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528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Adsorption isotherm in solutions of a surfactant</a:t>
            </a:r>
            <a:endParaRPr lang="uk-UA" dirty="0"/>
          </a:p>
        </p:txBody>
      </p:sp>
      <p:pic>
        <p:nvPicPr>
          <p:cNvPr id="4" name="Picture 4" descr="график адс"/>
          <p:cNvPicPr>
            <a:picLocks noGrp="1" noChangeAspect="1" noChangeArrowheads="1"/>
          </p:cNvPicPr>
          <p:nvPr>
            <p:ph idx="1"/>
          </p:nvPr>
        </p:nvPicPr>
        <p:blipFill>
          <a:blip r:embed="rId2">
            <a:clrChange>
              <a:clrFrom>
                <a:srgbClr val="F2ECE0"/>
              </a:clrFrom>
              <a:clrTo>
                <a:srgbClr val="F2ECE0">
                  <a:alpha val="0"/>
                </a:srgbClr>
              </a:clrTo>
            </a:clrChange>
            <a:extLst>
              <a:ext uri="{28A0092B-C50C-407E-A947-70E740481C1C}">
                <a14:useLocalDpi xmlns:a14="http://schemas.microsoft.com/office/drawing/2010/main" val="0"/>
              </a:ext>
            </a:extLst>
          </a:blip>
          <a:srcRect l="13429" t="6305" r="19852" b="29066"/>
          <a:stretch>
            <a:fillRect/>
          </a:stretch>
        </p:blipFill>
        <p:spPr bwMode="auto">
          <a:xfrm rot="21540000">
            <a:off x="2431595" y="2087550"/>
            <a:ext cx="4399360" cy="231134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27584" y="4892967"/>
            <a:ext cx="74168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pPr>
            <a:r>
              <a:rPr lang="en-US" altLang="uk-UA" sz="2000" b="1" dirty="0" smtClean="0">
                <a:solidFill>
                  <a:srgbClr val="000000"/>
                </a:solidFill>
                <a:latin typeface="Times New Roman" pitchFamily="18" charset="0"/>
                <a:cs typeface="Arial" charset="0"/>
              </a:rPr>
              <a:t>Structure </a:t>
            </a:r>
            <a:r>
              <a:rPr lang="en-US" altLang="uk-UA" sz="2000" b="1" dirty="0">
                <a:solidFill>
                  <a:srgbClr val="000000"/>
                </a:solidFill>
                <a:latin typeface="Times New Roman" pitchFamily="18" charset="0"/>
                <a:cs typeface="Arial" charset="0"/>
              </a:rPr>
              <a:t>of surface layer: a- pure solvent; </a:t>
            </a:r>
          </a:p>
          <a:p>
            <a:pPr fontAlgn="base">
              <a:lnSpc>
                <a:spcPct val="120000"/>
              </a:lnSpc>
              <a:spcBef>
                <a:spcPct val="0"/>
              </a:spcBef>
              <a:spcAft>
                <a:spcPct val="0"/>
              </a:spcAft>
            </a:pPr>
            <a:r>
              <a:rPr lang="en-US" altLang="uk-UA" sz="2000" b="1" dirty="0">
                <a:solidFill>
                  <a:srgbClr val="000000"/>
                </a:solidFill>
                <a:latin typeface="Times New Roman" pitchFamily="18" charset="0"/>
                <a:cs typeface="Arial" charset="0"/>
              </a:rPr>
              <a:t>        b-unsaturated monomolecular layer of surfactant;</a:t>
            </a:r>
          </a:p>
          <a:p>
            <a:pPr fontAlgn="base">
              <a:lnSpc>
                <a:spcPct val="120000"/>
              </a:lnSpc>
              <a:spcBef>
                <a:spcPct val="0"/>
              </a:spcBef>
              <a:spcAft>
                <a:spcPct val="0"/>
              </a:spcAft>
            </a:pPr>
            <a:r>
              <a:rPr lang="en-US" altLang="uk-UA" sz="2000" b="1" dirty="0">
                <a:solidFill>
                  <a:srgbClr val="000000"/>
                </a:solidFill>
                <a:latin typeface="Times New Roman" pitchFamily="18" charset="0"/>
                <a:cs typeface="Arial" charset="0"/>
              </a:rPr>
              <a:t>        c-saturated monomolecular layer of surfactant</a:t>
            </a:r>
            <a:endParaRPr lang="ru-RU" altLang="uk-UA" sz="2000" b="1"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1021281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uk-UA" sz="4000" b="1" kern="0" dirty="0" err="1">
                <a:solidFill>
                  <a:srgbClr val="000000"/>
                </a:solidFill>
              </a:rPr>
              <a:t>Traube's</a:t>
            </a:r>
            <a:r>
              <a:rPr lang="en-US" altLang="uk-UA" sz="4000" b="1" kern="0" dirty="0">
                <a:solidFill>
                  <a:srgbClr val="000000"/>
                </a:solidFill>
              </a:rPr>
              <a:t>  rule</a:t>
            </a:r>
            <a:endParaRPr lang="uk-UA" dirty="0"/>
          </a:p>
        </p:txBody>
      </p:sp>
      <p:sp>
        <p:nvSpPr>
          <p:cNvPr id="3" name="Content Placeholder 2"/>
          <p:cNvSpPr>
            <a:spLocks noGrp="1"/>
          </p:cNvSpPr>
          <p:nvPr>
            <p:ph idx="1"/>
          </p:nvPr>
        </p:nvSpPr>
        <p:spPr>
          <a:xfrm>
            <a:off x="251520" y="1600200"/>
            <a:ext cx="8640960" cy="4525963"/>
          </a:xfrm>
        </p:spPr>
        <p:txBody>
          <a:bodyPr>
            <a:normAutofit/>
          </a:bodyPr>
          <a:lstStyle/>
          <a:p>
            <a:pPr marL="0" indent="0" algn="just">
              <a:buNone/>
            </a:pPr>
            <a:r>
              <a:rPr lang="en-US" sz="2400" b="1" dirty="0" err="1">
                <a:solidFill>
                  <a:srgbClr val="000000"/>
                </a:solidFill>
                <a:latin typeface="Times New Roman" panose="02020603050405020304" pitchFamily="18" charset="0"/>
                <a:cs typeface="Times New Roman" panose="02020603050405020304" pitchFamily="18" charset="0"/>
              </a:rPr>
              <a:t>Traube’s</a:t>
            </a:r>
            <a:r>
              <a:rPr lang="en-US" sz="2400" b="1" dirty="0">
                <a:solidFill>
                  <a:srgbClr val="000000"/>
                </a:solidFill>
                <a:latin typeface="Times New Roman" panose="02020603050405020304" pitchFamily="18" charset="0"/>
                <a:cs typeface="Times New Roman" panose="02020603050405020304" pitchFamily="18" charset="0"/>
              </a:rPr>
              <a:t> Rule gives a relationship between hydrocarbon chain length and surfactants activity. </a:t>
            </a:r>
            <a:endParaRPr lang="en-US" sz="2400" b="1" dirty="0" smtClean="0">
              <a:solidFill>
                <a:srgbClr val="000000"/>
              </a:solidFill>
              <a:latin typeface="Times New Roman" panose="02020603050405020304" pitchFamily="18" charset="0"/>
              <a:cs typeface="Times New Roman" panose="02020603050405020304" pitchFamily="18" charset="0"/>
            </a:endParaRPr>
          </a:p>
          <a:p>
            <a:pPr marL="0" indent="0" algn="just">
              <a:buNone/>
            </a:pPr>
            <a:endParaRPr lang="ru-RU" sz="2400" b="1" dirty="0" smtClean="0">
              <a:solidFill>
                <a:srgbClr val="000000"/>
              </a:solidFill>
              <a:latin typeface="Times New Roman" panose="02020603050405020304" pitchFamily="18" charset="0"/>
              <a:cs typeface="Times New Roman" panose="02020603050405020304" pitchFamily="18" charset="0"/>
            </a:endParaRPr>
          </a:p>
          <a:p>
            <a:pPr marL="0" indent="0" algn="just">
              <a:buNone/>
            </a:pPr>
            <a:endParaRPr lang="ru-RU" sz="2400" b="1" dirty="0" smtClean="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400" b="1" dirty="0" smtClean="0">
                <a:solidFill>
                  <a:srgbClr val="000000"/>
                </a:solidFill>
                <a:latin typeface="Times New Roman" panose="02020603050405020304" pitchFamily="18" charset="0"/>
                <a:cs typeface="Times New Roman" panose="02020603050405020304" pitchFamily="18" charset="0"/>
              </a:rPr>
              <a:t>It </a:t>
            </a:r>
            <a:r>
              <a:rPr lang="en-US" sz="2400" b="1" dirty="0">
                <a:solidFill>
                  <a:srgbClr val="000000"/>
                </a:solidFill>
                <a:latin typeface="Times New Roman" panose="02020603050405020304" pitchFamily="18" charset="0"/>
                <a:cs typeface="Times New Roman" panose="02020603050405020304" pitchFamily="18" charset="0"/>
              </a:rPr>
              <a:t>states that for every extra </a:t>
            </a:r>
            <a:r>
              <a:rPr lang="en-US" sz="2400" b="1" dirty="0" smtClean="0">
                <a:solidFill>
                  <a:srgbClr val="000000"/>
                </a:solidFill>
                <a:latin typeface="Times New Roman" panose="02020603050405020304" pitchFamily="18" charset="0"/>
                <a:cs typeface="Times New Roman" panose="02020603050405020304" pitchFamily="18" charset="0"/>
              </a:rPr>
              <a:t>-CH</a:t>
            </a:r>
            <a:r>
              <a:rPr lang="en-US" sz="2400" b="1" baseline="-25000" dirty="0" smtClean="0">
                <a:solidFill>
                  <a:srgbClr val="000000"/>
                </a:solidFill>
                <a:latin typeface="Times New Roman" panose="02020603050405020304" pitchFamily="18" charset="0"/>
                <a:cs typeface="Times New Roman" panose="02020603050405020304" pitchFamily="18" charset="0"/>
              </a:rPr>
              <a:t>2</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group in a surfactant molecule, the surface activity approximately </a:t>
            </a:r>
            <a:r>
              <a:rPr lang="en-US" sz="2400" b="1" dirty="0">
                <a:solidFill>
                  <a:schemeClr val="tx2"/>
                </a:solidFill>
                <a:latin typeface="Times New Roman" panose="02020603050405020304" pitchFamily="18" charset="0"/>
                <a:cs typeface="Times New Roman" panose="02020603050405020304" pitchFamily="18" charset="0"/>
              </a:rPr>
              <a:t>triples</a:t>
            </a:r>
            <a:r>
              <a:rPr lang="en-US" sz="2400" b="1" dirty="0">
                <a:solidFill>
                  <a:srgbClr val="000000"/>
                </a:solidFill>
                <a:latin typeface="Times New Roman" panose="02020603050405020304" pitchFamily="18" charset="0"/>
                <a:cs typeface="Times New Roman" panose="02020603050405020304" pitchFamily="18" charset="0"/>
              </a:rPr>
              <a:t>.</a:t>
            </a:r>
          </a:p>
          <a:p>
            <a:pPr marL="0" indent="0" algn="just">
              <a:buNone/>
            </a:pPr>
            <a:endParaRPr lang="en-US" sz="2400" b="1"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ru-RU" sz="2000" b="1" dirty="0" smtClean="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000" b="1" dirty="0" smtClean="0">
                <a:solidFill>
                  <a:srgbClr val="000000"/>
                </a:solidFill>
                <a:latin typeface="Times New Roman" panose="02020603050405020304" pitchFamily="18" charset="0"/>
                <a:cs typeface="Times New Roman" panose="02020603050405020304" pitchFamily="18" charset="0"/>
              </a:rPr>
              <a:t>e.g</a:t>
            </a:r>
            <a:r>
              <a:rPr lang="en-US" sz="2000" b="1" dirty="0">
                <a:solidFill>
                  <a:srgbClr val="000000"/>
                </a:solidFill>
                <a:latin typeface="Times New Roman" panose="02020603050405020304" pitchFamily="18" charset="0"/>
                <a:cs typeface="Times New Roman" panose="02020603050405020304" pitchFamily="18" charset="0"/>
              </a:rPr>
              <a:t>., surface activity of </a:t>
            </a:r>
            <a:r>
              <a:rPr lang="en-US" sz="2000" b="1" dirty="0" err="1">
                <a:solidFill>
                  <a:srgbClr val="000000"/>
                </a:solidFill>
                <a:latin typeface="Times New Roman" panose="02020603050405020304" pitchFamily="18" charset="0"/>
                <a:cs typeface="Times New Roman" panose="02020603050405020304" pitchFamily="18" charset="0"/>
              </a:rPr>
              <a:t>caproic</a:t>
            </a:r>
            <a:r>
              <a:rPr lang="en-US" sz="2000" b="1" dirty="0">
                <a:solidFill>
                  <a:srgbClr val="000000"/>
                </a:solidFill>
                <a:latin typeface="Times New Roman" panose="02020603050405020304" pitchFamily="18" charset="0"/>
                <a:cs typeface="Times New Roman" panose="02020603050405020304" pitchFamily="18" charset="0"/>
              </a:rPr>
              <a:t> acid (CH</a:t>
            </a:r>
            <a:r>
              <a:rPr lang="en-US" sz="2000" b="1" baseline="-25000" dirty="0">
                <a:solidFill>
                  <a:srgbClr val="000000"/>
                </a:solidFill>
                <a:latin typeface="Times New Roman" panose="02020603050405020304" pitchFamily="18" charset="0"/>
                <a:cs typeface="Times New Roman" panose="02020603050405020304" pitchFamily="18" charset="0"/>
              </a:rPr>
              <a:t>3</a:t>
            </a:r>
            <a:r>
              <a:rPr lang="en-US" sz="2000" b="1" dirty="0">
                <a:solidFill>
                  <a:srgbClr val="000000"/>
                </a:solidFill>
                <a:latin typeface="Times New Roman" panose="02020603050405020304" pitchFamily="18" charset="0"/>
                <a:cs typeface="Times New Roman" panose="02020603050405020304" pitchFamily="18" charset="0"/>
              </a:rPr>
              <a:t> – CH</a:t>
            </a:r>
            <a:r>
              <a:rPr lang="en-US" sz="2000" b="1" baseline="-25000" dirty="0">
                <a:solidFill>
                  <a:srgbClr val="000000"/>
                </a:solidFill>
                <a:latin typeface="Times New Roman" panose="02020603050405020304" pitchFamily="18" charset="0"/>
                <a:cs typeface="Times New Roman" panose="02020603050405020304" pitchFamily="18" charset="0"/>
              </a:rPr>
              <a:t>2</a:t>
            </a:r>
            <a:r>
              <a:rPr lang="en-US" sz="2000" b="1" dirty="0">
                <a:solidFill>
                  <a:srgbClr val="000000"/>
                </a:solidFill>
                <a:latin typeface="Times New Roman" panose="02020603050405020304" pitchFamily="18" charset="0"/>
                <a:cs typeface="Times New Roman" panose="02020603050405020304" pitchFamily="18" charset="0"/>
              </a:rPr>
              <a:t> – CH</a:t>
            </a:r>
            <a:r>
              <a:rPr lang="en-US" sz="2000" b="1" baseline="-25000" dirty="0">
                <a:solidFill>
                  <a:srgbClr val="000000"/>
                </a:solidFill>
                <a:latin typeface="Times New Roman" panose="02020603050405020304" pitchFamily="18" charset="0"/>
                <a:cs typeface="Times New Roman" panose="02020603050405020304" pitchFamily="18" charset="0"/>
              </a:rPr>
              <a:t>2</a:t>
            </a:r>
            <a:r>
              <a:rPr lang="en-US" sz="2000" b="1" dirty="0">
                <a:solidFill>
                  <a:srgbClr val="000000"/>
                </a:solidFill>
                <a:latin typeface="Times New Roman" panose="02020603050405020304" pitchFamily="18" charset="0"/>
                <a:cs typeface="Times New Roman" panose="02020603050405020304" pitchFamily="18" charset="0"/>
              </a:rPr>
              <a:t> – CH</a:t>
            </a:r>
            <a:r>
              <a:rPr lang="en-US" sz="2000" b="1" baseline="-25000" dirty="0">
                <a:solidFill>
                  <a:srgbClr val="000000"/>
                </a:solidFill>
                <a:latin typeface="Times New Roman" panose="02020603050405020304" pitchFamily="18" charset="0"/>
                <a:cs typeface="Times New Roman" panose="02020603050405020304" pitchFamily="18" charset="0"/>
              </a:rPr>
              <a:t>2</a:t>
            </a:r>
            <a:r>
              <a:rPr lang="en-US" sz="2000" b="1" dirty="0">
                <a:solidFill>
                  <a:srgbClr val="000000"/>
                </a:solidFill>
                <a:latin typeface="Times New Roman" panose="02020603050405020304" pitchFamily="18" charset="0"/>
                <a:cs typeface="Times New Roman" panose="02020603050405020304" pitchFamily="18" charset="0"/>
              </a:rPr>
              <a:t> – CH</a:t>
            </a:r>
            <a:r>
              <a:rPr lang="en-US" sz="2000" b="1" baseline="-25000" dirty="0">
                <a:solidFill>
                  <a:srgbClr val="000000"/>
                </a:solidFill>
                <a:latin typeface="Times New Roman" panose="02020603050405020304" pitchFamily="18" charset="0"/>
                <a:cs typeface="Times New Roman" panose="02020603050405020304" pitchFamily="18" charset="0"/>
              </a:rPr>
              <a:t>2</a:t>
            </a:r>
            <a:r>
              <a:rPr lang="en-US" sz="2000" b="1" dirty="0">
                <a:solidFill>
                  <a:srgbClr val="000000"/>
                </a:solidFill>
                <a:latin typeface="Times New Roman" panose="02020603050405020304" pitchFamily="18" charset="0"/>
                <a:cs typeface="Times New Roman" panose="02020603050405020304" pitchFamily="18" charset="0"/>
              </a:rPr>
              <a:t> –COOH) is   9 times more then that of propionic acid </a:t>
            </a:r>
            <a:r>
              <a:rPr lang="ru-RU" sz="2000" b="1" dirty="0" smtClean="0">
                <a:solidFill>
                  <a:srgbClr val="000000"/>
                </a:solidFill>
                <a:latin typeface="Times New Roman" panose="02020603050405020304" pitchFamily="18" charset="0"/>
                <a:cs typeface="Times New Roman" panose="02020603050405020304" pitchFamily="18" charset="0"/>
              </a:rPr>
              <a:t>	         </a:t>
            </a:r>
            <a:r>
              <a:rPr lang="en-US" sz="2000" b="1" dirty="0" smtClean="0">
                <a:solidFill>
                  <a:srgbClr val="000000"/>
                </a:solidFill>
                <a:latin typeface="Times New Roman" panose="02020603050405020304" pitchFamily="18" charset="0"/>
                <a:cs typeface="Times New Roman" panose="02020603050405020304" pitchFamily="18" charset="0"/>
              </a:rPr>
              <a:t>(</a:t>
            </a:r>
            <a:r>
              <a:rPr lang="en-US" sz="2000" b="1" dirty="0">
                <a:solidFill>
                  <a:srgbClr val="000000"/>
                </a:solidFill>
                <a:latin typeface="Times New Roman" panose="02020603050405020304" pitchFamily="18" charset="0"/>
                <a:cs typeface="Times New Roman" panose="02020603050405020304" pitchFamily="18" charset="0"/>
              </a:rPr>
              <a:t>CH</a:t>
            </a:r>
            <a:r>
              <a:rPr lang="en-US" sz="2000" b="1" baseline="-25000" dirty="0">
                <a:solidFill>
                  <a:srgbClr val="000000"/>
                </a:solidFill>
                <a:latin typeface="Times New Roman" panose="02020603050405020304" pitchFamily="18" charset="0"/>
                <a:cs typeface="Times New Roman" panose="02020603050405020304" pitchFamily="18" charset="0"/>
              </a:rPr>
              <a:t>3</a:t>
            </a:r>
            <a:r>
              <a:rPr lang="en-US" sz="2000" b="1" dirty="0">
                <a:solidFill>
                  <a:srgbClr val="000000"/>
                </a:solidFill>
                <a:latin typeface="Times New Roman" panose="02020603050405020304" pitchFamily="18" charset="0"/>
                <a:cs typeface="Times New Roman" panose="02020603050405020304" pitchFamily="18" charset="0"/>
              </a:rPr>
              <a:t> – CH</a:t>
            </a:r>
            <a:r>
              <a:rPr lang="en-US" sz="2000" b="1" baseline="-25000" dirty="0">
                <a:solidFill>
                  <a:srgbClr val="000000"/>
                </a:solidFill>
                <a:latin typeface="Times New Roman" panose="02020603050405020304" pitchFamily="18" charset="0"/>
                <a:cs typeface="Times New Roman" panose="02020603050405020304" pitchFamily="18" charset="0"/>
              </a:rPr>
              <a:t>2</a:t>
            </a:r>
            <a:r>
              <a:rPr lang="en-US" sz="2000" b="1" dirty="0">
                <a:solidFill>
                  <a:srgbClr val="000000"/>
                </a:solidFill>
                <a:latin typeface="Times New Roman" panose="02020603050405020304" pitchFamily="18" charset="0"/>
                <a:cs typeface="Times New Roman" panose="02020603050405020304" pitchFamily="18" charset="0"/>
              </a:rPr>
              <a:t> – COOH</a:t>
            </a:r>
            <a:r>
              <a:rPr lang="en-US" sz="2000" b="1" dirty="0" smtClean="0">
                <a:solidFill>
                  <a:srgbClr val="000000"/>
                </a:solidFill>
                <a:latin typeface="Times New Roman" panose="02020603050405020304" pitchFamily="18" charset="0"/>
                <a:cs typeface="Times New Roman" panose="02020603050405020304" pitchFamily="18" charset="0"/>
              </a:rPr>
              <a:t>)</a:t>
            </a:r>
            <a:endParaRPr lang="en-US" sz="2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95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biological membrane</a:t>
            </a:r>
            <a:endParaRPr lang="uk-UA" dirty="0"/>
          </a:p>
        </p:txBody>
      </p:sp>
      <p:pic>
        <p:nvPicPr>
          <p:cNvPr id="5122" name="Picture 2"/>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2622" y="3006439"/>
            <a:ext cx="4012778"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9512" y="1772816"/>
            <a:ext cx="4680520" cy="376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830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3600" dirty="0"/>
              <a:t>Adsorption of </a:t>
            </a:r>
            <a:r>
              <a:rPr lang="en-US" sz="3600" dirty="0" smtClean="0"/>
              <a:t>gases </a:t>
            </a:r>
            <a:r>
              <a:rPr lang="en-US" sz="3600" dirty="0"/>
              <a:t>on solids</a:t>
            </a:r>
            <a:endParaRPr lang="uk-UA" sz="3600" dirty="0"/>
          </a:p>
        </p:txBody>
      </p:sp>
      <p:sp>
        <p:nvSpPr>
          <p:cNvPr id="3" name="Content Placeholder 2"/>
          <p:cNvSpPr>
            <a:spLocks noGrp="1"/>
          </p:cNvSpPr>
          <p:nvPr>
            <p:ph idx="1"/>
          </p:nvPr>
        </p:nvSpPr>
        <p:spPr>
          <a:xfrm>
            <a:off x="457200" y="1340769"/>
            <a:ext cx="8229600" cy="4896544"/>
          </a:xfrm>
        </p:spPr>
        <p:txBody>
          <a:bodyPr>
            <a:normAutofit fontScale="92500" lnSpcReduction="10000"/>
          </a:bodyPr>
          <a:lstStyle/>
          <a:p>
            <a:pPr marL="0" indent="0" algn="just">
              <a:buNone/>
            </a:pPr>
            <a:r>
              <a:rPr lang="en-US" altLang="uk-UA" sz="2800" dirty="0">
                <a:latin typeface="Times New Roman" panose="02020603050405020304" pitchFamily="18" charset="0"/>
                <a:cs typeface="Times New Roman" panose="02020603050405020304" pitchFamily="18" charset="0"/>
              </a:rPr>
              <a:t>The amount of adsorbed substance grows with an increasing   surface area of the adsorbent. Hence, to carry out adsorption process, it is very important to create highly porous adsorbents with a developed internal surface that is characterized by the specific surface area, i.e. surface area per gram of sorbent. The most important sorbents are activated carbon (charcoal) and silica gel </a:t>
            </a:r>
            <a:r>
              <a:rPr lang="en-US" altLang="uk-UA" sz="2800" dirty="0" smtClean="0">
                <a:latin typeface="Times New Roman" panose="02020603050405020304" pitchFamily="18" charset="0"/>
                <a:cs typeface="Times New Roman" panose="02020603050405020304" pitchFamily="18" charset="0"/>
              </a:rPr>
              <a:t>(SiO</a:t>
            </a:r>
            <a:r>
              <a:rPr lang="en-US" altLang="uk-UA" sz="2800" baseline="-25000" dirty="0" smtClean="0">
                <a:latin typeface="Times New Roman" panose="02020603050405020304" pitchFamily="18" charset="0"/>
                <a:cs typeface="Times New Roman" panose="02020603050405020304" pitchFamily="18" charset="0"/>
              </a:rPr>
              <a:t>2</a:t>
            </a:r>
            <a:r>
              <a:rPr lang="en-US" altLang="uk-UA" sz="2800" dirty="0" smtClean="0">
                <a:latin typeface="Times New Roman" panose="02020603050405020304" pitchFamily="18" charset="0"/>
                <a:cs typeface="Times New Roman" panose="02020603050405020304" pitchFamily="18" charset="0"/>
              </a:rPr>
              <a:t>). </a:t>
            </a:r>
            <a:r>
              <a:rPr lang="en-US" altLang="uk-UA" sz="2800" dirty="0">
                <a:latin typeface="Times New Roman" panose="02020603050405020304" pitchFamily="18" charset="0"/>
                <a:cs typeface="Times New Roman" panose="02020603050405020304" pitchFamily="18" charset="0"/>
              </a:rPr>
              <a:t>The specific area of charcoal reaches 1000 m</a:t>
            </a:r>
            <a:r>
              <a:rPr lang="en-US" altLang="uk-UA" sz="2800" baseline="30000" dirty="0">
                <a:latin typeface="Times New Roman" panose="02020603050405020304" pitchFamily="18" charset="0"/>
                <a:cs typeface="Times New Roman" panose="02020603050405020304" pitchFamily="18" charset="0"/>
              </a:rPr>
              <a:t>2</a:t>
            </a:r>
            <a:r>
              <a:rPr lang="en-US" altLang="uk-UA" sz="2800" dirty="0">
                <a:latin typeface="Times New Roman" panose="02020603050405020304" pitchFamily="18" charset="0"/>
                <a:cs typeface="Times New Roman" panose="02020603050405020304" pitchFamily="18" charset="0"/>
              </a:rPr>
              <a:t>/g. </a:t>
            </a:r>
            <a:endParaRPr lang="en-US" altLang="uk-UA" sz="2800" dirty="0" smtClean="0">
              <a:latin typeface="Times New Roman" panose="02020603050405020304" pitchFamily="18" charset="0"/>
              <a:cs typeface="Times New Roman" panose="02020603050405020304" pitchFamily="18" charset="0"/>
            </a:endParaRPr>
          </a:p>
          <a:p>
            <a:pPr marL="0" indent="0" algn="just">
              <a:buNone/>
            </a:pPr>
            <a:endParaRPr lang="en-US" altLang="uk-UA" sz="1100" dirty="0">
              <a:latin typeface="Times New Roman" panose="02020603050405020304" pitchFamily="18" charset="0"/>
              <a:cs typeface="Times New Roman" panose="02020603050405020304" pitchFamily="18" charset="0"/>
            </a:endParaRPr>
          </a:p>
          <a:p>
            <a:pPr marL="0" indent="0" algn="just">
              <a:buNone/>
            </a:pPr>
            <a:r>
              <a:rPr lang="en-US" altLang="uk-UA" sz="2800" dirty="0">
                <a:latin typeface="Times New Roman" panose="02020603050405020304" pitchFamily="18" charset="0"/>
                <a:cs typeface="Times New Roman" panose="02020603050405020304" pitchFamily="18" charset="0"/>
              </a:rPr>
              <a:t>Unlike the surface of liquids, not all points of the solid surfaces are equivalent with respect to the adsorptive capacity. The extent of adsorption of a gas per unit mass of adsorbent depends on the </a:t>
            </a:r>
            <a:r>
              <a:rPr lang="en-US" altLang="uk-UA" sz="2800" dirty="0">
                <a:solidFill>
                  <a:srgbClr val="FF0000"/>
                </a:solidFill>
                <a:latin typeface="Times New Roman" panose="02020603050405020304" pitchFamily="18" charset="0"/>
                <a:cs typeface="Times New Roman" panose="02020603050405020304" pitchFamily="18" charset="0"/>
              </a:rPr>
              <a:t>pressure of the gas</a:t>
            </a:r>
            <a:r>
              <a:rPr lang="en-US" altLang="uk-UA" sz="2800" dirty="0" smtClean="0">
                <a:solidFill>
                  <a:srgbClr val="FF0000"/>
                </a:solidFill>
                <a:latin typeface="Times New Roman" panose="02020603050405020304" pitchFamily="18" charset="0"/>
                <a:cs typeface="Times New Roman" panose="02020603050405020304" pitchFamily="18" charset="0"/>
              </a:rPr>
              <a:t>.</a:t>
            </a:r>
            <a:endParaRPr lang="ru-RU" altLang="uk-UA"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881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Langmuir’s theory</a:t>
            </a:r>
            <a:endParaRPr lang="uk-UA" sz="3600" dirty="0"/>
          </a:p>
        </p:txBody>
      </p:sp>
      <p:sp>
        <p:nvSpPr>
          <p:cNvPr id="3" name="Content Placeholder 2"/>
          <p:cNvSpPr>
            <a:spLocks noGrp="1"/>
          </p:cNvSpPr>
          <p:nvPr>
            <p:ph idx="1"/>
          </p:nvPr>
        </p:nvSpPr>
        <p:spPr>
          <a:xfrm>
            <a:off x="457200" y="1340768"/>
            <a:ext cx="8229600" cy="5184576"/>
          </a:xfrm>
        </p:spPr>
        <p:txBody>
          <a:bodyPr>
            <a:noAutofit/>
          </a:bodyPr>
          <a:lstStyle/>
          <a:p>
            <a:pPr marL="0" indent="0">
              <a:buNone/>
            </a:pPr>
            <a:endParaRPr lang="en-US" altLang="uk-UA" sz="2500" dirty="0" smtClean="0">
              <a:latin typeface="Times New Roman" pitchFamily="18" charset="0"/>
            </a:endParaRPr>
          </a:p>
          <a:p>
            <a:pPr>
              <a:buFontTx/>
              <a:buAutoNum type="arabicPeriod"/>
            </a:pPr>
            <a:r>
              <a:rPr lang="en-US" altLang="uk-UA" sz="2500" dirty="0" smtClean="0">
                <a:latin typeface="Times New Roman" pitchFamily="18" charset="0"/>
              </a:rPr>
              <a:t>Adsorption is characterized by </a:t>
            </a:r>
            <a:r>
              <a:rPr lang="en-US" altLang="uk-UA" sz="2500" dirty="0" err="1" smtClean="0">
                <a:latin typeface="Times New Roman" pitchFamily="18" charset="0"/>
              </a:rPr>
              <a:t>physico</a:t>
            </a:r>
            <a:r>
              <a:rPr lang="en-US" altLang="uk-UA" sz="2500" dirty="0" smtClean="0">
                <a:latin typeface="Times New Roman" pitchFamily="18" charset="0"/>
              </a:rPr>
              <a:t>-chemical interaction of adsorbent and adsorbate.</a:t>
            </a:r>
          </a:p>
          <a:p>
            <a:pPr>
              <a:buFontTx/>
              <a:buAutoNum type="arabicPeriod"/>
            </a:pPr>
            <a:r>
              <a:rPr lang="en-US" altLang="uk-UA" sz="2500" dirty="0" smtClean="0">
                <a:latin typeface="Times New Roman" pitchFamily="18" charset="0"/>
              </a:rPr>
              <a:t>Adsorption occurs on “active centers” of the adsorbent , which are individual atoms or groups of atoms on the surface. </a:t>
            </a:r>
          </a:p>
          <a:p>
            <a:pPr>
              <a:buFontTx/>
              <a:buAutoNum type="arabicPeriod"/>
            </a:pPr>
            <a:r>
              <a:rPr lang="en-US" altLang="uk-UA" sz="2500" dirty="0" smtClean="0">
                <a:latin typeface="Times New Roman" pitchFamily="18" charset="0"/>
              </a:rPr>
              <a:t>Adsorption of gases occurs </a:t>
            </a:r>
            <a:r>
              <a:rPr lang="en-US" altLang="uk-UA" sz="2500" dirty="0" err="1" smtClean="0">
                <a:latin typeface="Times New Roman" pitchFamily="18" charset="0"/>
              </a:rPr>
              <a:t>monomolecularly</a:t>
            </a:r>
            <a:r>
              <a:rPr lang="en-US" altLang="uk-UA" sz="2500" dirty="0" smtClean="0">
                <a:latin typeface="Times New Roman" pitchFamily="18" charset="0"/>
              </a:rPr>
              <a:t>, i.e. each active center retains only one molecule of adsorbate and monomolecular layer forms on the surface of adsorbent.</a:t>
            </a:r>
          </a:p>
          <a:p>
            <a:pPr>
              <a:buFontTx/>
              <a:buAutoNum type="arabicPeriod"/>
            </a:pPr>
            <a:r>
              <a:rPr lang="en-US" altLang="uk-UA" sz="2500" dirty="0" smtClean="0">
                <a:latin typeface="Times New Roman" pitchFamily="18" charset="0"/>
              </a:rPr>
              <a:t>Adsorption is in dynamic equilibrium with desorption.</a:t>
            </a:r>
          </a:p>
        </p:txBody>
      </p:sp>
    </p:spTree>
    <p:extLst>
      <p:ext uri="{BB962C8B-B14F-4D97-AF65-F5344CB8AC3E}">
        <p14:creationId xmlns:p14="http://schemas.microsoft.com/office/powerpoint/2010/main" val="7964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US" sz="3600" dirty="0" smtClean="0"/>
              <a:t>Adsorption on solid adsorbents</a:t>
            </a:r>
            <a:endParaRPr lang="uk-UA"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1124744"/>
                <a:ext cx="8568952" cy="5544616"/>
              </a:xfrm>
            </p:spPr>
            <p:txBody>
              <a:bodyPr>
                <a:normAutofit fontScale="85000" lnSpcReduction="20000"/>
              </a:bodyPr>
              <a:lstStyle/>
              <a:p>
                <a:pPr marL="0" indent="0" algn="just">
                  <a:buNone/>
                </a:pPr>
                <a:r>
                  <a:rPr lang="en-US" sz="2600" dirty="0" smtClean="0">
                    <a:latin typeface="Times New Roman" panose="02020603050405020304" pitchFamily="18" charset="0"/>
                    <a:cs typeface="Times New Roman" panose="02020603050405020304" pitchFamily="18" charset="0"/>
                  </a:rPr>
                  <a:t>On the basis of this theory Langmuir proposed the equation of adsorption isotherm which </a:t>
                </a:r>
                <a:r>
                  <a:rPr lang="en-US" sz="2600" dirty="0">
                    <a:latin typeface="Times New Roman" panose="02020603050405020304" pitchFamily="18" charset="0"/>
                    <a:cs typeface="Times New Roman" panose="02020603050405020304" pitchFamily="18" charset="0"/>
                  </a:rPr>
                  <a:t>explained the variation of </a:t>
                </a:r>
                <a:r>
                  <a:rPr lang="en-US" sz="2600" dirty="0" smtClean="0">
                    <a:latin typeface="Times New Roman" panose="02020603050405020304" pitchFamily="18" charset="0"/>
                    <a:cs typeface="Times New Roman" panose="02020603050405020304" pitchFamily="18" charset="0"/>
                  </a:rPr>
                  <a:t> Adsorption </a:t>
                </a:r>
                <a:r>
                  <a:rPr lang="en-US" sz="2600" dirty="0">
                    <a:latin typeface="Times New Roman" panose="02020603050405020304" pitchFamily="18" charset="0"/>
                    <a:cs typeface="Times New Roman" panose="02020603050405020304" pitchFamily="18" charset="0"/>
                  </a:rPr>
                  <a:t>with pressure:</a:t>
                </a:r>
                <a:endParaRPr lang="en-US" sz="2600" dirty="0" smtClean="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l-GR" sz="2100" dirty="0" smtClean="0">
                    <a:latin typeface="Times New Roman" panose="02020603050405020304" pitchFamily="18" charset="0"/>
                    <a:cs typeface="Times New Roman" panose="02020603050405020304" pitchFamily="18" charset="0"/>
                  </a:rPr>
                  <a:t>Γ – </a:t>
                </a:r>
                <a:r>
                  <a:rPr lang="en-US" sz="2100" dirty="0" smtClean="0">
                    <a:latin typeface="Times New Roman" panose="02020603050405020304" pitchFamily="18" charset="0"/>
                    <a:cs typeface="Times New Roman" panose="02020603050405020304" pitchFamily="18" charset="0"/>
                  </a:rPr>
                  <a:t>adsorption, </a:t>
                </a:r>
                <a:r>
                  <a:rPr lang="el-GR" sz="2100" dirty="0" smtClean="0">
                    <a:latin typeface="Times New Roman" panose="02020603050405020304" pitchFamily="18" charset="0"/>
                    <a:cs typeface="Times New Roman" panose="02020603050405020304" pitchFamily="18" charset="0"/>
                  </a:rPr>
                  <a:t>Γ∞ - </a:t>
                </a:r>
                <a:r>
                  <a:rPr lang="en-US" sz="2100" dirty="0" smtClean="0">
                    <a:latin typeface="Times New Roman" panose="02020603050405020304" pitchFamily="18" charset="0"/>
                    <a:cs typeface="Times New Roman" panose="02020603050405020304" pitchFamily="18" charset="0"/>
                  </a:rPr>
                  <a:t>extreme value of adsorption when all active centers are filled,  </a:t>
                </a:r>
              </a:p>
              <a:p>
                <a:pPr marL="0" indent="0">
                  <a:buNone/>
                </a:pPr>
                <a:r>
                  <a:rPr lang="en-US" sz="2100" dirty="0" smtClean="0">
                    <a:latin typeface="Times New Roman" panose="02020603050405020304" pitchFamily="18" charset="0"/>
                    <a:cs typeface="Times New Roman" panose="02020603050405020304" pitchFamily="18" charset="0"/>
                  </a:rPr>
                  <a:t>P – pressure of adsorbate,  K – constant of adsorption equilibrium: K=</a:t>
                </a:r>
                <a:r>
                  <a:rPr lang="en-US" sz="2100" dirty="0" err="1" smtClean="0">
                    <a:latin typeface="Times New Roman" panose="02020603050405020304" pitchFamily="18" charset="0"/>
                    <a:cs typeface="Times New Roman" panose="02020603050405020304" pitchFamily="18" charset="0"/>
                  </a:rPr>
                  <a:t>Kd</a:t>
                </a:r>
                <a:r>
                  <a:rPr lang="en-US" sz="2100" dirty="0" smtClean="0">
                    <a:latin typeface="Times New Roman" panose="02020603050405020304" pitchFamily="18" charset="0"/>
                    <a:cs typeface="Times New Roman" panose="02020603050405020304" pitchFamily="18" charset="0"/>
                  </a:rPr>
                  <a:t>/</a:t>
                </a:r>
                <a:r>
                  <a:rPr lang="en-US" sz="2100" dirty="0" err="1" smtClean="0">
                    <a:latin typeface="Times New Roman" panose="02020603050405020304" pitchFamily="18" charset="0"/>
                    <a:cs typeface="Times New Roman" panose="02020603050405020304" pitchFamily="18" charset="0"/>
                  </a:rPr>
                  <a:t>Ka</a:t>
                </a:r>
                <a:r>
                  <a:rPr lang="en-US" sz="2100" dirty="0" smtClean="0">
                    <a:latin typeface="Times New Roman" panose="02020603050405020304" pitchFamily="18" charset="0"/>
                    <a:cs typeface="Times New Roman" panose="02020603050405020304" pitchFamily="18" charset="0"/>
                  </a:rPr>
                  <a:t>, </a:t>
                </a:r>
              </a:p>
              <a:p>
                <a:pPr marL="0" indent="0">
                  <a:buNone/>
                </a:pPr>
                <a:r>
                  <a:rPr lang="en-US" sz="2100" dirty="0" err="1" smtClean="0">
                    <a:latin typeface="Times New Roman" panose="02020603050405020304" pitchFamily="18" charset="0"/>
                    <a:cs typeface="Times New Roman" panose="02020603050405020304" pitchFamily="18" charset="0"/>
                  </a:rPr>
                  <a:t>Kd</a:t>
                </a:r>
                <a:r>
                  <a:rPr lang="en-US" sz="2100" dirty="0" smtClean="0">
                    <a:latin typeface="Times New Roman" panose="02020603050405020304" pitchFamily="18" charset="0"/>
                    <a:cs typeface="Times New Roman" panose="02020603050405020304" pitchFamily="18" charset="0"/>
                  </a:rPr>
                  <a:t> – rate constant of desorption, </a:t>
                </a:r>
                <a:r>
                  <a:rPr lang="en-US" sz="2100" dirty="0" err="1" smtClean="0">
                    <a:latin typeface="Times New Roman" panose="02020603050405020304" pitchFamily="18" charset="0"/>
                    <a:cs typeface="Times New Roman" panose="02020603050405020304" pitchFamily="18" charset="0"/>
                  </a:rPr>
                  <a:t>Ka</a:t>
                </a:r>
                <a:r>
                  <a:rPr lang="en-US" sz="2100" dirty="0" smtClean="0">
                    <a:latin typeface="Times New Roman" panose="02020603050405020304" pitchFamily="18" charset="0"/>
                    <a:cs typeface="Times New Roman" panose="02020603050405020304" pitchFamily="18" charset="0"/>
                  </a:rPr>
                  <a:t> – rate constant of adsorption</a:t>
                </a:r>
                <a:r>
                  <a:rPr lang="en-US" sz="1800" dirty="0" smtClean="0">
                    <a:latin typeface="Times New Roman" panose="02020603050405020304" pitchFamily="18" charset="0"/>
                    <a:cs typeface="Times New Roman" panose="02020603050405020304" pitchFamily="18" charset="0"/>
                  </a:rPr>
                  <a:t>.</a:t>
                </a:r>
              </a:p>
              <a:p>
                <a:pPr marL="0" indent="0" algn="ctr">
                  <a:buNone/>
                </a:pPr>
                <a:r>
                  <a:rPr lang="en-US" sz="2600" dirty="0" smtClean="0">
                    <a:latin typeface="Times New Roman" panose="02020603050405020304" pitchFamily="18" charset="0"/>
                    <a:cs typeface="Times New Roman" panose="02020603050405020304" pitchFamily="18" charset="0"/>
                  </a:rPr>
                  <a:t>The adsorption of gazes on solid surfaces depends on</a:t>
                </a:r>
              </a:p>
              <a:p>
                <a:pPr marL="0" indent="0" algn="ctr">
                  <a:buNone/>
                </a:pPr>
                <a:r>
                  <a:rPr lang="en-US" sz="2600" b="1" dirty="0" smtClean="0">
                    <a:latin typeface="Times New Roman" panose="02020603050405020304" pitchFamily="18" charset="0"/>
                    <a:cs typeface="Times New Roman" panose="02020603050405020304" pitchFamily="18" charset="0"/>
                  </a:rPr>
                  <a:t>nature of adsorbent, pressure and temperature</a:t>
                </a:r>
                <a:r>
                  <a:rPr lang="en-US" sz="2600" dirty="0" smtClean="0">
                    <a:latin typeface="Times New Roman" panose="02020603050405020304" pitchFamily="18" charset="0"/>
                    <a:cs typeface="Times New Roman" panose="02020603050405020304" pitchFamily="18" charset="0"/>
                  </a:rPr>
                  <a:t>. </a:t>
                </a:r>
              </a:p>
              <a:p>
                <a:pPr marL="0" indent="0" algn="just">
                  <a:buNone/>
                </a:pPr>
                <a:r>
                  <a:rPr lang="en-US" sz="2600" dirty="0" smtClean="0">
                    <a:latin typeface="Times New Roman" panose="02020603050405020304" pitchFamily="18" charset="0"/>
                    <a:cs typeface="Times New Roman" panose="02020603050405020304" pitchFamily="18" charset="0"/>
                  </a:rPr>
                  <a:t>Adsorption of gases depends on temperature. Elevation of temperature results in desorption of gases. </a:t>
                </a:r>
              </a:p>
              <a:p>
                <a:pPr marL="0" indent="0" algn="just">
                  <a:buNone/>
                </a:pPr>
                <a:r>
                  <a:rPr lang="en-US" sz="2600" dirty="0" smtClean="0">
                    <a:latin typeface="Times New Roman" panose="02020603050405020304" pitchFamily="18" charset="0"/>
                    <a:cs typeface="Times New Roman" panose="02020603050405020304" pitchFamily="18" charset="0"/>
                  </a:rPr>
                  <a:t>At low pressure the adsorption depends on P: if  P→0 then Γ=Γ</a:t>
                </a:r>
                <a:r>
                  <a:rPr lang="en-US" sz="2600" baseline="-25000" dirty="0" smtClean="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∙P</a:t>
                </a:r>
              </a:p>
              <a:p>
                <a:pPr marL="0" indent="0" algn="just">
                  <a:buNone/>
                </a:pPr>
                <a:r>
                  <a:rPr lang="en-US" sz="2600" dirty="0" smtClean="0">
                    <a:latin typeface="Times New Roman" panose="02020603050405020304" pitchFamily="18" charset="0"/>
                    <a:cs typeface="Times New Roman" panose="02020603050405020304" pitchFamily="18" charset="0"/>
                  </a:rPr>
                  <a:t>The extent of adsorption increases with increase in pressure and becomes maximum corresponding to equilibrium pressure:</a:t>
                </a:r>
              </a:p>
              <a:p>
                <a:pPr marL="0" indent="0" algn="ctr">
                  <a:buNone/>
                </a:pPr>
                <a:r>
                  <a:rPr lang="en-US" sz="2600" dirty="0" smtClean="0">
                    <a:latin typeface="Times New Roman" panose="02020603050405020304" pitchFamily="18" charset="0"/>
                    <a:cs typeface="Times New Roman" panose="02020603050405020304" pitchFamily="18" charset="0"/>
                  </a:rPr>
                  <a:t> if P→∞, </a:t>
                </a:r>
                <a14:m>
                  <m:oMath xmlns:m="http://schemas.openxmlformats.org/officeDocument/2006/math">
                    <m:f>
                      <m:fPr>
                        <m:ctrlPr>
                          <a:rPr lang="en-US" sz="2600" i="1" smtClean="0">
                            <a:latin typeface="Cambria Math"/>
                            <a:cs typeface="Times New Roman" panose="02020603050405020304" pitchFamily="18" charset="0"/>
                          </a:rPr>
                        </m:ctrlPr>
                      </m:fPr>
                      <m:num>
                        <m:r>
                          <a:rPr lang="en-US" sz="2600" b="0" i="1" smtClean="0">
                            <a:latin typeface="Cambria Math"/>
                            <a:cs typeface="Times New Roman" panose="02020603050405020304" pitchFamily="18" charset="0"/>
                          </a:rPr>
                          <m:t>𝑃</m:t>
                        </m:r>
                      </m:num>
                      <m:den>
                        <m:r>
                          <a:rPr lang="en-US" sz="2600" b="0" i="1" smtClean="0">
                            <a:latin typeface="Cambria Math"/>
                            <a:cs typeface="Times New Roman" panose="02020603050405020304" pitchFamily="18" charset="0"/>
                          </a:rPr>
                          <m:t>𝐾</m:t>
                        </m:r>
                        <m:r>
                          <a:rPr lang="en-US" sz="2600" b="0" i="1" smtClean="0">
                            <a:latin typeface="Cambria Math"/>
                            <a:cs typeface="Times New Roman" panose="02020603050405020304" pitchFamily="18" charset="0"/>
                          </a:rPr>
                          <m:t>+</m:t>
                        </m:r>
                        <m:r>
                          <a:rPr lang="en-US" sz="2600" b="0" i="1" smtClean="0">
                            <a:latin typeface="Cambria Math"/>
                            <a:cs typeface="Times New Roman" panose="02020603050405020304" pitchFamily="18" charset="0"/>
                          </a:rPr>
                          <m:t>𝑃</m:t>
                        </m:r>
                      </m:den>
                    </m:f>
                  </m:oMath>
                </a14:m>
                <a:r>
                  <a:rPr lang="en-US" sz="2600" dirty="0" smtClean="0">
                    <a:latin typeface="Times New Roman" panose="02020603050405020304" pitchFamily="18" charset="0"/>
                    <a:cs typeface="Times New Roman" panose="02020603050405020304" pitchFamily="18" charset="0"/>
                  </a:rPr>
                  <a:t> = 1 and  Γ = Γ</a:t>
                </a:r>
                <a:r>
                  <a:rPr lang="en-US" sz="2600" baseline="-25000" dirty="0" smtClean="0">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1124744"/>
                <a:ext cx="8568952" cy="5544616"/>
              </a:xfrm>
              <a:blipFill rotWithShape="1">
                <a:blip r:embed="rId3"/>
                <a:stretch>
                  <a:fillRect l="-853" t="-1870" r="-996"/>
                </a:stretch>
              </a:blipFill>
            </p:spPr>
            <p:txBody>
              <a:bodyPr/>
              <a:lstStyle/>
              <a:p>
                <a:r>
                  <a:rPr lang="ru-RU">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916832"/>
            <a:ext cx="2016224" cy="784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1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endParaRPr lang="en-US" sz="24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en-US" sz="2400" b="1" dirty="0">
              <a:solidFill>
                <a:schemeClr val="tx2"/>
              </a:solidFill>
              <a:latin typeface="Times New Roman" panose="02020603050405020304" pitchFamily="18" charset="0"/>
              <a:cs typeface="Times New Roman" panose="02020603050405020304" pitchFamily="18" charset="0"/>
            </a:endParaRPr>
          </a:p>
          <a:p>
            <a:endParaRPr lang="en-US" sz="2400" b="1" dirty="0" smtClean="0">
              <a:solidFill>
                <a:schemeClr val="tx2"/>
              </a:solidFill>
              <a:latin typeface="Times New Roman" panose="02020603050405020304" pitchFamily="18" charset="0"/>
              <a:cs typeface="Times New Roman" panose="02020603050405020304" pitchFamily="18" charset="0"/>
            </a:endParaRPr>
          </a:p>
          <a:p>
            <a:endParaRPr lang="en-US" sz="2400" b="1" dirty="0">
              <a:solidFill>
                <a:schemeClr val="tx2"/>
              </a:solidFill>
              <a:latin typeface="Times New Roman" panose="02020603050405020304" pitchFamily="18" charset="0"/>
              <a:cs typeface="Times New Roman" panose="02020603050405020304" pitchFamily="18" charset="0"/>
            </a:endParaRPr>
          </a:p>
          <a:p>
            <a:endParaRPr lang="en-US" sz="2400" b="1" dirty="0" smtClean="0">
              <a:solidFill>
                <a:schemeClr val="tx2"/>
              </a:solidFill>
              <a:latin typeface="Times New Roman" panose="02020603050405020304" pitchFamily="18" charset="0"/>
              <a:cs typeface="Times New Roman" panose="02020603050405020304" pitchFamily="18" charset="0"/>
            </a:endParaRPr>
          </a:p>
          <a:p>
            <a:endParaRPr lang="en-US" sz="2400" b="1" dirty="0">
              <a:solidFill>
                <a:schemeClr val="tx2"/>
              </a:solidFill>
              <a:latin typeface="Times New Roman" panose="02020603050405020304" pitchFamily="18" charset="0"/>
              <a:cs typeface="Times New Roman" panose="02020603050405020304" pitchFamily="18" charset="0"/>
            </a:endParaRPr>
          </a:p>
          <a:p>
            <a:r>
              <a:rPr lang="en-US" sz="2400" b="1" dirty="0" smtClean="0">
                <a:solidFill>
                  <a:schemeClr val="tx2"/>
                </a:solidFill>
                <a:latin typeface="Times New Roman" panose="02020603050405020304" pitchFamily="18" charset="0"/>
                <a:cs typeface="Times New Roman" panose="02020603050405020304" pitchFamily="18" charset="0"/>
              </a:rPr>
              <a:t>Molecular adsorption</a:t>
            </a:r>
            <a:r>
              <a:rPr lang="en-US" sz="2400" dirty="0" smtClean="0">
                <a:solidFill>
                  <a:schemeClr val="tx2"/>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is an adsorption of non-electrolyte molecules of adsorbate</a:t>
            </a:r>
          </a:p>
          <a:p>
            <a:r>
              <a:rPr lang="en-US" sz="2400" b="1" dirty="0" smtClean="0">
                <a:solidFill>
                  <a:schemeClr val="tx2"/>
                </a:solidFill>
                <a:latin typeface="Times New Roman" panose="02020603050405020304" pitchFamily="18" charset="0"/>
                <a:cs typeface="Times New Roman" panose="02020603050405020304" pitchFamily="18" charset="0"/>
              </a:rPr>
              <a:t>Ionic</a:t>
            </a:r>
            <a:r>
              <a:rPr lang="en-US" sz="2400" dirty="0" smtClean="0">
                <a:latin typeface="Times New Roman" panose="02020603050405020304" pitchFamily="18" charset="0"/>
                <a:cs typeface="Times New Roman" panose="02020603050405020304" pitchFamily="18" charset="0"/>
              </a:rPr>
              <a:t> </a:t>
            </a:r>
            <a:r>
              <a:rPr lang="en-US" sz="2400" b="1" dirty="0" smtClean="0">
                <a:solidFill>
                  <a:schemeClr val="tx2"/>
                </a:solidFill>
                <a:latin typeface="Times New Roman" panose="02020603050405020304" pitchFamily="18" charset="0"/>
                <a:cs typeface="Times New Roman" panose="02020603050405020304" pitchFamily="18" charset="0"/>
              </a:rPr>
              <a:t>adsorption </a:t>
            </a:r>
            <a:r>
              <a:rPr lang="en-US" sz="2400" dirty="0" smtClean="0">
                <a:latin typeface="Times New Roman" panose="02020603050405020304" pitchFamily="18" charset="0"/>
                <a:cs typeface="Times New Roman" panose="02020603050405020304" pitchFamily="18" charset="0"/>
              </a:rPr>
              <a:t>of strong electrolytes, when preferentially adsorbed one ion of electrolyte.</a:t>
            </a:r>
            <a:r>
              <a:rPr lang="en-US" sz="2400" dirty="0" smtClean="0">
                <a:solidFill>
                  <a:schemeClr val="tx2"/>
                </a:solidFill>
                <a:latin typeface="Times New Roman" panose="02020603050405020304" pitchFamily="18" charset="0"/>
                <a:cs typeface="Times New Roman" panose="02020603050405020304" pitchFamily="18" charset="0"/>
              </a:rPr>
              <a:t> </a:t>
            </a:r>
          </a:p>
          <a:p>
            <a:pPr marL="0" indent="0" algn="ctr">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p:txBody>
      </p:sp>
      <p:pic>
        <p:nvPicPr>
          <p:cNvPr id="12291"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71452" y="4869160"/>
            <a:ext cx="23812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8"/>
          <p:cNvGrpSpPr>
            <a:grpSpLocks/>
          </p:cNvGrpSpPr>
          <p:nvPr/>
        </p:nvGrpSpPr>
        <p:grpSpPr bwMode="auto">
          <a:xfrm>
            <a:off x="1675457" y="923239"/>
            <a:ext cx="5002213" cy="1462088"/>
            <a:chOff x="1325" y="464"/>
            <a:chExt cx="3151" cy="921"/>
          </a:xfrm>
        </p:grpSpPr>
        <p:sp>
          <p:nvSpPr>
            <p:cNvPr id="6" name="Text Box 4"/>
            <p:cNvSpPr txBox="1">
              <a:spLocks noChangeArrowheads="1"/>
            </p:cNvSpPr>
            <p:nvPr/>
          </p:nvSpPr>
          <p:spPr bwMode="auto">
            <a:xfrm>
              <a:off x="1831" y="464"/>
              <a:ext cx="252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altLang="uk-UA" sz="2800" dirty="0">
                  <a:latin typeface="Times New Roman" panose="02020603050405020304" pitchFamily="18" charset="0"/>
                  <a:cs typeface="Times New Roman" panose="02020603050405020304" pitchFamily="18" charset="0"/>
                </a:rPr>
                <a:t>Adsorption from solution  </a:t>
              </a:r>
              <a:endParaRPr lang="ru-RU" altLang="uk-UA" sz="2800" dirty="0">
                <a:latin typeface="Times New Roman" panose="02020603050405020304" pitchFamily="18" charset="0"/>
                <a:cs typeface="Times New Roman" panose="02020603050405020304" pitchFamily="18" charset="0"/>
              </a:endParaRPr>
            </a:p>
          </p:txBody>
        </p:sp>
        <p:sp>
          <p:nvSpPr>
            <p:cNvPr id="7" name="Text Box 5"/>
            <p:cNvSpPr txBox="1">
              <a:spLocks noChangeArrowheads="1"/>
            </p:cNvSpPr>
            <p:nvPr/>
          </p:nvSpPr>
          <p:spPr bwMode="auto">
            <a:xfrm>
              <a:off x="1325" y="1055"/>
              <a:ext cx="315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uk-UA" sz="2800" dirty="0">
                  <a:solidFill>
                    <a:srgbClr val="FF0066"/>
                  </a:solidFill>
                  <a:latin typeface="Times New Roman" panose="02020603050405020304" pitchFamily="18" charset="0"/>
                  <a:cs typeface="Times New Roman" panose="02020603050405020304" pitchFamily="18" charset="0"/>
                </a:rPr>
                <a:t>Molecular</a:t>
              </a:r>
              <a:r>
                <a:rPr lang="en-US" altLang="uk-UA" sz="2800" dirty="0">
                  <a:solidFill>
                    <a:srgbClr val="FF0066"/>
                  </a:solidFill>
                </a:rPr>
                <a:t>   </a:t>
              </a:r>
              <a:r>
                <a:rPr lang="en-US" altLang="uk-UA" sz="2800" dirty="0"/>
                <a:t>                       </a:t>
              </a:r>
              <a:r>
                <a:rPr lang="en-US" altLang="uk-UA" sz="2800" dirty="0">
                  <a:solidFill>
                    <a:srgbClr val="990099"/>
                  </a:solidFill>
                  <a:latin typeface="Times New Roman" panose="02020603050405020304" pitchFamily="18" charset="0"/>
                  <a:cs typeface="Times New Roman" panose="02020603050405020304" pitchFamily="18" charset="0"/>
                </a:rPr>
                <a:t>Ionic</a:t>
              </a:r>
              <a:endParaRPr lang="ru-RU" altLang="uk-UA" sz="2800" dirty="0">
                <a:solidFill>
                  <a:srgbClr val="990099"/>
                </a:solidFill>
                <a:latin typeface="Times New Roman" panose="02020603050405020304" pitchFamily="18" charset="0"/>
                <a:cs typeface="Times New Roman" panose="02020603050405020304" pitchFamily="18" charset="0"/>
              </a:endParaRPr>
            </a:p>
          </p:txBody>
        </p:sp>
        <p:sp>
          <p:nvSpPr>
            <p:cNvPr id="8" name="Line 6"/>
            <p:cNvSpPr>
              <a:spLocks noChangeShapeType="1"/>
            </p:cNvSpPr>
            <p:nvPr/>
          </p:nvSpPr>
          <p:spPr bwMode="auto">
            <a:xfrm flipH="1">
              <a:off x="1882" y="754"/>
              <a:ext cx="227"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9" name="Line 7"/>
            <p:cNvSpPr>
              <a:spLocks noChangeShapeType="1"/>
            </p:cNvSpPr>
            <p:nvPr/>
          </p:nvSpPr>
          <p:spPr bwMode="auto">
            <a:xfrm>
              <a:off x="3606" y="799"/>
              <a:ext cx="453"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gr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263"/>
          <a:stretch/>
        </p:blipFill>
        <p:spPr bwMode="auto">
          <a:xfrm>
            <a:off x="1547887" y="4937943"/>
            <a:ext cx="2232025" cy="17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646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smtClean="0"/>
              <a:t>Adsorption from solution</a:t>
            </a:r>
            <a:endParaRPr lang="uk-UA" dirty="0"/>
          </a:p>
        </p:txBody>
      </p:sp>
      <p:sp>
        <p:nvSpPr>
          <p:cNvPr id="3" name="Content Placeholder 2"/>
          <p:cNvSpPr>
            <a:spLocks noGrp="1"/>
          </p:cNvSpPr>
          <p:nvPr>
            <p:ph idx="1"/>
          </p:nvPr>
        </p:nvSpPr>
        <p:spPr>
          <a:xfrm>
            <a:off x="457200" y="1370892"/>
            <a:ext cx="8229600" cy="5082444"/>
          </a:xfrm>
        </p:spPr>
        <p:txBody>
          <a:bodyPr>
            <a:normAutofit/>
          </a:bodyPr>
          <a:lstStyle/>
          <a:p>
            <a:pPr marL="0" indent="0">
              <a:buNone/>
            </a:pPr>
            <a:r>
              <a:rPr lang="en-US" sz="2400" b="1" dirty="0" smtClean="0">
                <a:solidFill>
                  <a:schemeClr val="tx2"/>
                </a:solidFill>
                <a:latin typeface="Times New Roman" panose="02020603050405020304" pitchFamily="18" charset="0"/>
                <a:cs typeface="Times New Roman" panose="02020603050405020304" pitchFamily="18" charset="0"/>
              </a:rPr>
              <a:t>Hydrophilic</a:t>
            </a:r>
            <a:r>
              <a:rPr lang="en-US" sz="2400" dirty="0" smtClean="0">
                <a:solidFill>
                  <a:schemeClr val="tx2"/>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(polar) adsorbents - </a:t>
            </a:r>
            <a:r>
              <a:rPr lang="en-US" altLang="uk-UA" sz="2400" dirty="0" smtClean="0">
                <a:latin typeface="Times New Roman" panose="02020603050405020304" pitchFamily="18" charset="0"/>
                <a:cs typeface="Times New Roman" panose="02020603050405020304" pitchFamily="18" charset="0"/>
              </a:rPr>
              <a:t>silica gel, clays. Used in adsorption from non-polar solvents.</a:t>
            </a:r>
          </a:p>
          <a:p>
            <a:pPr marL="0" indent="0" algn="just">
              <a:buNone/>
            </a:pPr>
            <a:r>
              <a:rPr lang="en-US" sz="2400" b="1" dirty="0" smtClean="0">
                <a:solidFill>
                  <a:schemeClr val="tx2"/>
                </a:solidFill>
                <a:latin typeface="Times New Roman" panose="02020603050405020304" pitchFamily="18" charset="0"/>
                <a:cs typeface="Times New Roman" panose="02020603050405020304" pitchFamily="18" charset="0"/>
              </a:rPr>
              <a:t>Hydrophobic</a:t>
            </a:r>
            <a:r>
              <a:rPr lang="en-US" sz="2400" dirty="0" smtClean="0">
                <a:latin typeface="Times New Roman" panose="02020603050405020304" pitchFamily="18" charset="0"/>
                <a:cs typeface="Times New Roman" panose="02020603050405020304" pitchFamily="18" charset="0"/>
              </a:rPr>
              <a:t> (non-polar) adsorbents – charcoal, graphite, talc, paraffin.</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Adsorption strength increase with increased analyte polarity.</a:t>
            </a:r>
          </a:p>
          <a:p>
            <a:pPr marL="0" indent="0" algn="just">
              <a:buNone/>
            </a:pPr>
            <a:r>
              <a:rPr lang="en-US" sz="2200" dirty="0" smtClean="0">
                <a:latin typeface="Times New Roman" panose="02020603050405020304" pitchFamily="18" charset="0"/>
                <a:cs typeface="Times New Roman" panose="02020603050405020304" pitchFamily="18" charset="0"/>
              </a:rPr>
              <a:t>Interaction strength with adsorbent depends on the functional groups present in the structure of the analyte molecule, but also on steric factors.</a:t>
            </a:r>
          </a:p>
          <a:p>
            <a:pPr marL="0" indent="0">
              <a:buNone/>
            </a:pPr>
            <a:endParaRPr lang="uk-UA" sz="2400" dirty="0">
              <a:latin typeface="Times New Roman" panose="02020603050405020304" pitchFamily="18" charset="0"/>
              <a:cs typeface="Times New Roman" panose="02020603050405020304" pitchFamily="18" charset="0"/>
            </a:endParaRPr>
          </a:p>
        </p:txBody>
      </p:sp>
      <p:pic>
        <p:nvPicPr>
          <p:cNvPr id="10243"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1518" b="28549"/>
          <a:stretch/>
        </p:blipFill>
        <p:spPr bwMode="auto">
          <a:xfrm>
            <a:off x="2298794" y="3095625"/>
            <a:ext cx="5937250" cy="730250"/>
          </a:xfrm>
          <a:prstGeom prst="rect">
            <a:avLst/>
          </a:prstGeom>
          <a:ln>
            <a:noFill/>
          </a:ln>
          <a:effectLst/>
        </p:spPr>
      </p:pic>
      <p:sp>
        <p:nvSpPr>
          <p:cNvPr id="4" name="TextBox 3"/>
          <p:cNvSpPr txBox="1"/>
          <p:nvPr/>
        </p:nvSpPr>
        <p:spPr>
          <a:xfrm>
            <a:off x="2915816" y="3861048"/>
            <a:ext cx="4464496" cy="369332"/>
          </a:xfrm>
          <a:prstGeom prst="rect">
            <a:avLst/>
          </a:prstGeom>
          <a:noFill/>
        </p:spPr>
        <p:txBody>
          <a:bodyPr wrap="square" rtlCol="0">
            <a:spAutoFit/>
          </a:bodyPr>
          <a:lstStyle/>
          <a:p>
            <a:r>
              <a:rPr lang="en-US" dirty="0" smtClean="0">
                <a:latin typeface="Times New Roman"/>
                <a:cs typeface="Times New Roman"/>
              </a:rPr>
              <a:t>Carbon</a:t>
            </a:r>
            <a:r>
              <a:rPr lang="en-US" dirty="0" smtClean="0"/>
              <a:t>		   	         Silica gel</a:t>
            </a:r>
            <a:endParaRPr lang="en-US" dirty="0"/>
          </a:p>
        </p:txBody>
      </p:sp>
      <p:sp>
        <p:nvSpPr>
          <p:cNvPr id="7" name="TextBox 6"/>
          <p:cNvSpPr txBox="1"/>
          <p:nvPr/>
        </p:nvSpPr>
        <p:spPr>
          <a:xfrm>
            <a:off x="2915816" y="2708920"/>
            <a:ext cx="4464496" cy="369332"/>
          </a:xfrm>
          <a:prstGeom prst="rect">
            <a:avLst/>
          </a:prstGeom>
          <a:noFill/>
        </p:spPr>
        <p:txBody>
          <a:bodyPr wrap="square" rtlCol="0">
            <a:spAutoFit/>
          </a:bodyPr>
          <a:lstStyle/>
          <a:p>
            <a:r>
              <a:rPr lang="en-US" dirty="0" smtClean="0">
                <a:latin typeface="Times New Roman"/>
                <a:cs typeface="Times New Roman"/>
              </a:rPr>
              <a:t>Water</a:t>
            </a:r>
            <a:r>
              <a:rPr lang="en-US" dirty="0" smtClean="0"/>
              <a:t>		   	         </a:t>
            </a:r>
            <a:r>
              <a:rPr lang="en-US" dirty="0" err="1" smtClean="0">
                <a:latin typeface="Times New Roman"/>
                <a:cs typeface="Times New Roman"/>
              </a:rPr>
              <a:t>Benzen</a:t>
            </a:r>
            <a:endParaRPr lang="en-US" dirty="0">
              <a:latin typeface="Times New Roman"/>
              <a:cs typeface="Times New Roman"/>
            </a:endParaRPr>
          </a:p>
        </p:txBody>
      </p:sp>
      <p:pic>
        <p:nvPicPr>
          <p:cNvPr id="8" name="Picture 4" descr="http://3.bp.blogspot.com/_lgGR-n1R8i0/SdeBsVMkgkI/AAAAAAAABW4/U6QXJpL1fCI/s320/Picture8.png"/>
          <p:cNvPicPr>
            <a:picLocks noChangeAspect="1" noChangeArrowheads="1"/>
          </p:cNvPicPr>
          <p:nvPr/>
        </p:nvPicPr>
        <p:blipFill>
          <a:blip r:embed="rId3">
            <a:clrChange>
              <a:clrFrom>
                <a:srgbClr val="EEEBE1"/>
              </a:clrFrom>
              <a:clrTo>
                <a:srgbClr val="EEEBE1">
                  <a:alpha val="0"/>
                </a:srgbClr>
              </a:clrTo>
            </a:clrChange>
            <a:extLst>
              <a:ext uri="{28A0092B-C50C-407E-A947-70E740481C1C}">
                <a14:useLocalDpi xmlns:a14="http://schemas.microsoft.com/office/drawing/2010/main" val="0"/>
              </a:ext>
            </a:extLst>
          </a:blip>
          <a:srcRect/>
          <a:stretch>
            <a:fillRect/>
          </a:stretch>
        </p:blipFill>
        <p:spPr bwMode="auto">
          <a:xfrm>
            <a:off x="5364088" y="5379293"/>
            <a:ext cx="3048000"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763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Surface </a:t>
            </a:r>
            <a:r>
              <a:rPr lang="en-US" dirty="0"/>
              <a:t>phenomena </a:t>
            </a:r>
            <a:endParaRPr lang="uk-UA" dirty="0"/>
          </a:p>
        </p:txBody>
      </p:sp>
      <p:sp>
        <p:nvSpPr>
          <p:cNvPr id="3" name="Content Placeholder 2"/>
          <p:cNvSpPr>
            <a:spLocks noGrp="1"/>
          </p:cNvSpPr>
          <p:nvPr>
            <p:ph idx="1"/>
          </p:nvPr>
        </p:nvSpPr>
        <p:spPr/>
        <p:txBody>
          <a:bodyPr>
            <a:normAutofit lnSpcReduction="10000"/>
          </a:bodyPr>
          <a:lstStyle/>
          <a:p>
            <a:pPr marL="0" indent="0" algn="just">
              <a:buNone/>
            </a:pPr>
            <a:r>
              <a:rPr lang="en-US" sz="2000" dirty="0"/>
              <a:t> </a:t>
            </a:r>
            <a:r>
              <a:rPr lang="en-US" sz="2400" dirty="0" smtClean="0">
                <a:latin typeface="Times New Roman" panose="02020603050405020304" pitchFamily="18" charset="0"/>
                <a:cs typeface="Times New Roman" panose="02020603050405020304" pitchFamily="18" charset="0"/>
              </a:rPr>
              <a:t> </a:t>
            </a:r>
            <a:r>
              <a:rPr lang="en-CA" sz="2400" dirty="0" smtClean="0">
                <a:latin typeface="Times New Roman" panose="02020603050405020304" pitchFamily="18" charset="0"/>
                <a:cs typeface="Times New Roman" panose="02020603050405020304" pitchFamily="18" charset="0"/>
              </a:rPr>
              <a:t>Surface </a:t>
            </a:r>
            <a:r>
              <a:rPr lang="en-US" sz="2400" dirty="0" smtClean="0">
                <a:latin typeface="Times New Roman" panose="02020603050405020304" pitchFamily="18" charset="0"/>
                <a:cs typeface="Times New Roman" panose="02020603050405020304" pitchFamily="18" charset="0"/>
              </a:rPr>
              <a:t>phenomena are important primarily in relation to the cellular, subcellular, and molecular levels of organization of living systems. Various biological membranes separate the cell from its environment and secure its micro heterogeneity.</a:t>
            </a:r>
            <a:endParaRPr lang="ru-RU"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Living organism is a set of systems with highly developed interface - skin, blood vessel walls, cell membranes, etc.</a:t>
            </a:r>
          </a:p>
          <a:p>
            <a:pPr marL="0" indent="0">
              <a:buNone/>
            </a:pPr>
            <a:endParaRPr lang="ru-RU" sz="2400" dirty="0" smtClean="0">
              <a:latin typeface="Times New Roman" panose="02020603050405020304" pitchFamily="18" charset="0"/>
              <a:cs typeface="Times New Roman" panose="02020603050405020304" pitchFamily="18" charset="0"/>
            </a:endParaRPr>
          </a:p>
          <a:p>
            <a:pPr marL="541338" indent="-274638"/>
            <a:r>
              <a:rPr lang="en-US" sz="2400" dirty="0" smtClean="0">
                <a:latin typeface="Times New Roman" panose="02020603050405020304" pitchFamily="18" charset="0"/>
                <a:cs typeface="Times New Roman" panose="02020603050405020304" pitchFamily="18" charset="0"/>
              </a:rPr>
              <a:t>the surface of human skin </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1,5 m</a:t>
            </a:r>
            <a:r>
              <a:rPr lang="en-US" sz="2400" baseline="30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541338" indent="-274638"/>
            <a:r>
              <a:rPr lang="en-US" sz="2400" dirty="0" smtClean="0">
                <a:latin typeface="Times New Roman" panose="02020603050405020304" pitchFamily="18" charset="0"/>
                <a:cs typeface="Times New Roman" panose="02020603050405020304" pitchFamily="18" charset="0"/>
              </a:rPr>
              <a:t>the surface of lung alveoli </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air vesicle </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90 m</a:t>
            </a:r>
            <a:r>
              <a:rPr lang="en-US" sz="2400" baseline="30000" dirty="0" smtClean="0">
                <a:latin typeface="Times New Roman" panose="02020603050405020304" pitchFamily="18" charset="0"/>
                <a:cs typeface="Times New Roman" panose="02020603050405020304" pitchFamily="18" charset="0"/>
              </a:rPr>
              <a:t>2</a:t>
            </a:r>
            <a:endParaRPr lang="ru-RU" sz="2400" baseline="30000" dirty="0" smtClean="0">
              <a:latin typeface="Times New Roman" panose="02020603050405020304" pitchFamily="18" charset="0"/>
              <a:cs typeface="Times New Roman" panose="02020603050405020304" pitchFamily="18" charset="0"/>
            </a:endParaRPr>
          </a:p>
          <a:p>
            <a:pPr marL="541338" indent="-274638"/>
            <a:r>
              <a:rPr lang="en-US" sz="2400" dirty="0" smtClean="0">
                <a:latin typeface="Times New Roman" panose="02020603050405020304" pitchFamily="18" charset="0"/>
                <a:cs typeface="Times New Roman" panose="02020603050405020304" pitchFamily="18" charset="0"/>
              </a:rPr>
              <a:t>the surface of red blood cells </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3000 m</a:t>
            </a:r>
            <a:r>
              <a:rPr lang="en-US" sz="2400" baseline="30000" dirty="0" smtClean="0">
                <a:latin typeface="Times New Roman" panose="02020603050405020304" pitchFamily="18" charset="0"/>
                <a:cs typeface="Times New Roman" panose="02020603050405020304" pitchFamily="18" charset="0"/>
              </a:rPr>
              <a:t>2</a:t>
            </a:r>
            <a:endParaRPr lang="ru-RU" sz="2400" baseline="30000" dirty="0" smtClean="0">
              <a:latin typeface="Times New Roman" panose="02020603050405020304" pitchFamily="18" charset="0"/>
              <a:cs typeface="Times New Roman" panose="02020603050405020304" pitchFamily="18" charset="0"/>
            </a:endParaRPr>
          </a:p>
          <a:p>
            <a:pPr marL="541338" indent="-274638"/>
            <a:r>
              <a:rPr lang="en-US" sz="2400" dirty="0" smtClean="0">
                <a:latin typeface="Times New Roman" panose="02020603050405020304" pitchFamily="18" charset="0"/>
                <a:cs typeface="Times New Roman" panose="02020603050405020304" pitchFamily="18" charset="0"/>
              </a:rPr>
              <a:t>the total surface of the membrane </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15,000 m</a:t>
            </a:r>
            <a:r>
              <a:rPr lang="en-US" sz="2400" baseline="30000" dirty="0" smtClean="0">
                <a:latin typeface="Times New Roman" panose="02020603050405020304" pitchFamily="18" charset="0"/>
                <a:cs typeface="Times New Roman" panose="02020603050405020304" pitchFamily="18" charset="0"/>
              </a:rPr>
              <a:t>2</a:t>
            </a:r>
            <a:endParaRPr lang="uk-UA" sz="2400" baseline="300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56" t="3012" r="64166" b="66244"/>
          <a:stretch/>
        </p:blipFill>
        <p:spPr bwMode="auto">
          <a:xfrm>
            <a:off x="6948263" y="4293096"/>
            <a:ext cx="208142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588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US" sz="3600" dirty="0" smtClean="0"/>
              <a:t>Electrolyte adsorption</a:t>
            </a:r>
            <a:endParaRPr lang="uk-UA" sz="3600" dirty="0"/>
          </a:p>
        </p:txBody>
      </p:sp>
      <p:sp>
        <p:nvSpPr>
          <p:cNvPr id="4" name="Content Placeholder 3"/>
          <p:cNvSpPr>
            <a:spLocks noGrp="1"/>
          </p:cNvSpPr>
          <p:nvPr>
            <p:ph idx="1"/>
          </p:nvPr>
        </p:nvSpPr>
        <p:spPr>
          <a:xfrm>
            <a:off x="107504" y="1999381"/>
            <a:ext cx="8928992" cy="4525963"/>
          </a:xfrm>
        </p:spPr>
        <p:txBody>
          <a:bodyPr>
            <a:normAutofit/>
          </a:bodyPr>
          <a:lstStyle/>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Factors that influence ion adsorption:</a:t>
            </a:r>
          </a:p>
          <a:p>
            <a:r>
              <a:rPr lang="en-US" sz="2400" dirty="0" smtClean="0">
                <a:latin typeface="Times New Roman" panose="02020603050405020304" pitchFamily="18" charset="0"/>
                <a:cs typeface="Times New Roman" panose="02020603050405020304" pitchFamily="18" charset="0"/>
              </a:rPr>
              <a:t>nature of adsorbent (its charge);</a:t>
            </a:r>
          </a:p>
          <a:p>
            <a:r>
              <a:rPr lang="en-US" sz="2400" dirty="0" smtClean="0">
                <a:latin typeface="Times New Roman" panose="02020603050405020304" pitchFamily="18" charset="0"/>
                <a:cs typeface="Times New Roman" panose="02020603050405020304" pitchFamily="18" charset="0"/>
              </a:rPr>
              <a:t>nature </a:t>
            </a:r>
            <a:r>
              <a:rPr lang="en-US" sz="2400" dirty="0">
                <a:latin typeface="Times New Roman" panose="02020603050405020304" pitchFamily="18" charset="0"/>
                <a:cs typeface="Times New Roman" panose="02020603050405020304" pitchFamily="18" charset="0"/>
              </a:rPr>
              <a:t>of adsorbed ions (their charge, </a:t>
            </a:r>
            <a:r>
              <a:rPr lang="en-US" sz="2400" dirty="0" smtClean="0">
                <a:latin typeface="Times New Roman" panose="02020603050405020304" pitchFamily="18" charset="0"/>
                <a:cs typeface="Times New Roman" panose="02020603050405020304" pitchFamily="18" charset="0"/>
              </a:rPr>
              <a:t>radius and degree of hydration);</a:t>
            </a:r>
          </a:p>
          <a:p>
            <a:r>
              <a:rPr lang="en-US" sz="2400" dirty="0" err="1" smtClean="0">
                <a:latin typeface="Times New Roman" panose="02020603050405020304" pitchFamily="18" charset="0"/>
                <a:cs typeface="Times New Roman" panose="02020603050405020304" pitchFamily="18" charset="0"/>
              </a:rPr>
              <a:t>pH.</a:t>
            </a:r>
            <a:endParaRPr lang="en-US" sz="2400" dirty="0" smtClean="0">
              <a:latin typeface="Times New Roman" panose="02020603050405020304" pitchFamily="18" charset="0"/>
              <a:cs typeface="Times New Roman" panose="02020603050405020304" pitchFamily="18" charset="0"/>
            </a:endParaRPr>
          </a:p>
          <a:p>
            <a:pPr marL="0" indent="0" algn="ctr">
              <a:buNone/>
            </a:pPr>
            <a:r>
              <a:rPr lang="en-US" sz="2400" dirty="0" smtClean="0">
                <a:latin typeface="Times New Roman" panose="02020603050405020304" pitchFamily="18" charset="0"/>
                <a:cs typeface="Times New Roman" panose="02020603050405020304" pitchFamily="18" charset="0"/>
              </a:rPr>
              <a:t>Negatively </a:t>
            </a:r>
            <a:r>
              <a:rPr lang="en-US" sz="2400" dirty="0">
                <a:latin typeface="Times New Roman" panose="02020603050405020304" pitchFamily="18" charset="0"/>
                <a:cs typeface="Times New Roman" panose="02020603050405020304" pitchFamily="18" charset="0"/>
              </a:rPr>
              <a:t>charged </a:t>
            </a:r>
            <a:r>
              <a:rPr lang="en-US" sz="2400" dirty="0" smtClean="0">
                <a:latin typeface="Times New Roman" panose="02020603050405020304" pitchFamily="18" charset="0"/>
                <a:cs typeface="Times New Roman" panose="02020603050405020304" pitchFamily="18" charset="0"/>
              </a:rPr>
              <a:t>adsorbents adsorb mainly cations, </a:t>
            </a:r>
          </a:p>
          <a:p>
            <a:pPr marL="0" indent="0" algn="ctr">
              <a:buNone/>
            </a:pPr>
            <a:r>
              <a:rPr lang="en-US" sz="2400" dirty="0" smtClean="0">
                <a:latin typeface="Times New Roman" panose="02020603050405020304" pitchFamily="18" charset="0"/>
                <a:cs typeface="Times New Roman" panose="02020603050405020304" pitchFamily="18" charset="0"/>
              </a:rPr>
              <a:t>Positively charged </a:t>
            </a:r>
            <a:r>
              <a:rPr lang="en-US" sz="2400" dirty="0">
                <a:latin typeface="Times New Roman" panose="02020603050405020304" pitchFamily="18" charset="0"/>
                <a:cs typeface="Times New Roman" panose="02020603050405020304" pitchFamily="18" charset="0"/>
              </a:rPr>
              <a:t>adsorbents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anions.</a:t>
            </a:r>
            <a:endParaRPr lang="uk-UA" sz="2400"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1682166"/>
            <a:ext cx="5615477" cy="17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836712"/>
            <a:ext cx="4760913"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411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en-US" dirty="0" smtClean="0"/>
              <a:t>Selective adsorption</a:t>
            </a:r>
            <a:endParaRPr lang="uk-UA" dirty="0"/>
          </a:p>
        </p:txBody>
      </p:sp>
      <p:sp>
        <p:nvSpPr>
          <p:cNvPr id="3" name="Content Placeholder 2"/>
          <p:cNvSpPr>
            <a:spLocks noGrp="1"/>
          </p:cNvSpPr>
          <p:nvPr>
            <p:ph idx="1"/>
          </p:nvPr>
        </p:nvSpPr>
        <p:spPr>
          <a:xfrm>
            <a:off x="457200" y="1484784"/>
            <a:ext cx="8229600" cy="5069160"/>
          </a:xfrm>
        </p:spPr>
        <p:txBody>
          <a:bodyPr>
            <a:noAutofit/>
          </a:bodyPr>
          <a:lstStyle/>
          <a:p>
            <a:pPr marL="0" lvl="0" indent="0" algn="just" fontAlgn="base">
              <a:spcBef>
                <a:spcPct val="0"/>
              </a:spcBef>
              <a:spcAft>
                <a:spcPct val="0"/>
              </a:spcAft>
              <a:buNone/>
            </a:pPr>
            <a:r>
              <a:rPr lang="en-US" altLang="uk-UA" sz="2000" b="1" dirty="0" smtClean="0">
                <a:solidFill>
                  <a:srgbClr val="000000"/>
                </a:solidFill>
                <a:latin typeface="Times New Roman" pitchFamily="18" charset="0"/>
              </a:rPr>
              <a:t>The </a:t>
            </a:r>
            <a:r>
              <a:rPr lang="en-US" altLang="uk-UA" sz="2000" b="1" dirty="0">
                <a:solidFill>
                  <a:srgbClr val="000000"/>
                </a:solidFill>
                <a:latin typeface="Times New Roman" pitchFamily="18" charset="0"/>
              </a:rPr>
              <a:t>rule of selective adsorption is given by K</a:t>
            </a:r>
            <a:r>
              <a:rPr lang="en-US" altLang="uk-UA" sz="2000" b="1" dirty="0" smtClean="0">
                <a:solidFill>
                  <a:srgbClr val="000000"/>
                </a:solidFill>
                <a:latin typeface="Times New Roman" pitchFamily="18" charset="0"/>
              </a:rPr>
              <a:t>. </a:t>
            </a:r>
            <a:r>
              <a:rPr lang="en-US" altLang="uk-UA" sz="2000" b="1" dirty="0" err="1" smtClean="0">
                <a:solidFill>
                  <a:srgbClr val="000000"/>
                </a:solidFill>
                <a:latin typeface="Times New Roman" pitchFamily="18" charset="0"/>
              </a:rPr>
              <a:t>Fajans</a:t>
            </a:r>
            <a:r>
              <a:rPr lang="en-US" altLang="uk-UA" sz="2000" b="1" dirty="0" smtClean="0">
                <a:solidFill>
                  <a:srgbClr val="000000"/>
                </a:solidFill>
                <a:latin typeface="Times New Roman" pitchFamily="18" charset="0"/>
              </a:rPr>
              <a:t> </a:t>
            </a:r>
            <a:r>
              <a:rPr lang="en-US" altLang="uk-UA" sz="2000" b="1" dirty="0">
                <a:solidFill>
                  <a:srgbClr val="000000"/>
                </a:solidFill>
                <a:latin typeface="Times New Roman" pitchFamily="18" charset="0"/>
              </a:rPr>
              <a:t>and N</a:t>
            </a:r>
            <a:r>
              <a:rPr lang="en-US" altLang="uk-UA" sz="2000" b="1" dirty="0" smtClean="0">
                <a:solidFill>
                  <a:srgbClr val="000000"/>
                </a:solidFill>
                <a:latin typeface="Times New Roman" pitchFamily="18" charset="0"/>
              </a:rPr>
              <a:t>. </a:t>
            </a:r>
            <a:r>
              <a:rPr lang="en-US" altLang="uk-UA" sz="2000" b="1" dirty="0" err="1" smtClean="0">
                <a:solidFill>
                  <a:srgbClr val="000000"/>
                </a:solidFill>
                <a:latin typeface="Times New Roman" pitchFamily="18" charset="0"/>
              </a:rPr>
              <a:t>Peskov</a:t>
            </a:r>
            <a:r>
              <a:rPr lang="en-US" altLang="uk-UA" sz="2000" b="1" dirty="0">
                <a:solidFill>
                  <a:srgbClr val="000000"/>
                </a:solidFill>
                <a:latin typeface="Times New Roman" pitchFamily="18" charset="0"/>
              </a:rPr>
              <a:t>. </a:t>
            </a:r>
            <a:endParaRPr lang="ru-RU" altLang="uk-UA" sz="2000" b="1" dirty="0">
              <a:solidFill>
                <a:srgbClr val="000000"/>
              </a:solidFill>
              <a:latin typeface="Times New Roman" pitchFamily="18" charset="0"/>
            </a:endParaRPr>
          </a:p>
          <a:p>
            <a:pPr marL="0" lvl="0" indent="0" algn="ctr" fontAlgn="base">
              <a:spcBef>
                <a:spcPct val="0"/>
              </a:spcBef>
              <a:spcAft>
                <a:spcPct val="0"/>
              </a:spcAft>
              <a:buNone/>
            </a:pPr>
            <a:r>
              <a:rPr lang="en-US" altLang="uk-UA" sz="2000" b="1" dirty="0">
                <a:solidFill>
                  <a:srgbClr val="C00000"/>
                </a:solidFill>
                <a:latin typeface="Times New Roman" pitchFamily="18" charset="0"/>
              </a:rPr>
              <a:t>Ions identical to those forming the crystal  lattice or similar to them are preferentially adsorbed on the surface of the crystals.</a:t>
            </a:r>
            <a:endParaRPr lang="ru-RU" altLang="uk-UA" sz="2000" b="1" dirty="0">
              <a:solidFill>
                <a:srgbClr val="C00000"/>
              </a:solidFill>
              <a:latin typeface="Times New Roman" pitchFamily="18" charset="0"/>
            </a:endParaRPr>
          </a:p>
          <a:p>
            <a:pPr marL="0" indent="0">
              <a:buNone/>
            </a:pPr>
            <a:r>
              <a:rPr lang="en-US" sz="2000" dirty="0">
                <a:latin typeface="Times New Roman" panose="02020603050405020304" pitchFamily="18" charset="0"/>
                <a:cs typeface="Times New Roman" panose="02020603050405020304" pitchFamily="18" charset="0"/>
              </a:rPr>
              <a:t>Ion adsorption capacity depends on the </a:t>
            </a:r>
            <a:r>
              <a:rPr lang="en-US" sz="2000" dirty="0" smtClean="0">
                <a:latin typeface="Times New Roman" panose="02020603050405020304" pitchFamily="18" charset="0"/>
                <a:cs typeface="Times New Roman" panose="02020603050405020304" pitchFamily="18" charset="0"/>
              </a:rPr>
              <a:t>ions charge</a:t>
            </a:r>
          </a:p>
          <a:p>
            <a:pPr marL="0" indent="0">
              <a:buNone/>
            </a:pPr>
            <a:r>
              <a:rPr lang="en-US" sz="2000" dirty="0">
                <a:solidFill>
                  <a:srgbClr val="000000"/>
                </a:solidFill>
                <a:latin typeface="Times New Roman" panose="02020603050405020304" pitchFamily="18" charset="0"/>
                <a:cs typeface="Times New Roman" panose="02020603050405020304" pitchFamily="18" charset="0"/>
              </a:rPr>
              <a:t>Ions with higher valence are typically </a:t>
            </a:r>
            <a:r>
              <a:rPr lang="en-US" sz="2000" dirty="0" smtClean="0">
                <a:solidFill>
                  <a:srgbClr val="000000"/>
                </a:solidFill>
                <a:latin typeface="Times New Roman" panose="02020603050405020304" pitchFamily="18" charset="0"/>
                <a:cs typeface="Times New Roman" panose="02020603050405020304" pitchFamily="18" charset="0"/>
              </a:rPr>
              <a:t>preferred by </a:t>
            </a:r>
            <a:r>
              <a:rPr lang="en-US" sz="2000" dirty="0">
                <a:solidFill>
                  <a:srgbClr val="000000"/>
                </a:solidFill>
                <a:latin typeface="Times New Roman" panose="02020603050405020304" pitchFamily="18" charset="0"/>
                <a:cs typeface="Times New Roman" panose="02020603050405020304" pitchFamily="18" charset="0"/>
              </a:rPr>
              <a:t>the ion exchange resin.</a:t>
            </a:r>
          </a:p>
          <a:p>
            <a:pPr marL="0" lvl="0" indent="0" fontAlgn="base">
              <a:spcBef>
                <a:spcPct val="0"/>
              </a:spcBef>
              <a:spcAft>
                <a:spcPct val="0"/>
              </a:spcAft>
              <a:buNone/>
            </a:pPr>
            <a:endParaRPr lang="en-US" altLang="uk-UA" sz="1000" b="1" dirty="0">
              <a:solidFill>
                <a:srgbClr val="000000"/>
              </a:solidFill>
              <a:latin typeface="Times New Roman" pitchFamily="18" charset="0"/>
            </a:endParaRPr>
          </a:p>
          <a:p>
            <a:pPr marL="0" lvl="0" indent="0" fontAlgn="base">
              <a:spcBef>
                <a:spcPct val="0"/>
              </a:spcBef>
              <a:spcAft>
                <a:spcPct val="0"/>
              </a:spcAft>
              <a:buNone/>
            </a:pPr>
            <a:r>
              <a:rPr lang="en-US" altLang="uk-UA" sz="2000" b="1" dirty="0" smtClean="0">
                <a:solidFill>
                  <a:srgbClr val="000000"/>
                </a:solidFill>
                <a:latin typeface="Times New Roman" pitchFamily="18" charset="0"/>
              </a:rPr>
              <a:t>1</a:t>
            </a:r>
            <a:r>
              <a:rPr lang="en-US" altLang="uk-UA" sz="2000" b="1" dirty="0">
                <a:solidFill>
                  <a:srgbClr val="000000"/>
                </a:solidFill>
                <a:latin typeface="Times New Roman" pitchFamily="18" charset="0"/>
              </a:rPr>
              <a:t>. The higher is the ion charge – the greater is the adsorption ability:</a:t>
            </a:r>
          </a:p>
          <a:p>
            <a:pPr marL="0" lvl="0" indent="0" fontAlgn="base">
              <a:spcBef>
                <a:spcPct val="0"/>
              </a:spcBef>
              <a:spcAft>
                <a:spcPct val="0"/>
              </a:spcAft>
              <a:buNone/>
            </a:pPr>
            <a:endParaRPr lang="en-US" altLang="uk-UA" sz="1000" b="1" dirty="0" smtClean="0">
              <a:latin typeface="Times New Roman" pitchFamily="18" charset="0"/>
            </a:endParaRPr>
          </a:p>
          <a:p>
            <a:pPr marL="0" lvl="0" indent="0" algn="ctr" fontAlgn="base">
              <a:spcBef>
                <a:spcPct val="0"/>
              </a:spcBef>
              <a:spcAft>
                <a:spcPct val="0"/>
              </a:spcAft>
              <a:buNone/>
            </a:pPr>
            <a:r>
              <a:rPr lang="en-US" altLang="uk-UA" sz="2400" b="1" dirty="0" smtClean="0">
                <a:latin typeface="Times New Roman" pitchFamily="18" charset="0"/>
              </a:rPr>
              <a:t>Th</a:t>
            </a:r>
            <a:r>
              <a:rPr lang="en-US" altLang="uk-UA" sz="2400" b="1" baseline="30000" dirty="0" smtClean="0">
                <a:latin typeface="Times New Roman" pitchFamily="18" charset="0"/>
              </a:rPr>
              <a:t>4</a:t>
            </a:r>
            <a:r>
              <a:rPr lang="en-US" altLang="uk-UA" sz="2400" b="1" baseline="30000" dirty="0">
                <a:latin typeface="Times New Roman" pitchFamily="18" charset="0"/>
              </a:rPr>
              <a:t>+</a:t>
            </a:r>
            <a:r>
              <a:rPr lang="en-US" altLang="uk-UA" sz="2400" b="1" dirty="0">
                <a:latin typeface="Times New Roman" pitchFamily="18" charset="0"/>
              </a:rPr>
              <a:t>&gt; Fe</a:t>
            </a:r>
            <a:r>
              <a:rPr lang="en-US" altLang="uk-UA" sz="2400" b="1" baseline="30000" dirty="0">
                <a:latin typeface="Times New Roman" pitchFamily="18" charset="0"/>
              </a:rPr>
              <a:t>3+</a:t>
            </a:r>
            <a:r>
              <a:rPr lang="en-US" altLang="uk-UA" sz="2400" b="1" baseline="-25000" dirty="0">
                <a:latin typeface="Times New Roman" pitchFamily="18" charset="0"/>
              </a:rPr>
              <a:t> </a:t>
            </a:r>
            <a:r>
              <a:rPr lang="en-US" altLang="uk-UA" sz="2400" b="1" dirty="0">
                <a:latin typeface="Times New Roman" pitchFamily="18" charset="0"/>
              </a:rPr>
              <a:t>&gt; Ca</a:t>
            </a:r>
            <a:r>
              <a:rPr lang="en-US" altLang="uk-UA" sz="2400" b="1" baseline="30000" dirty="0">
                <a:latin typeface="Times New Roman" pitchFamily="18" charset="0"/>
              </a:rPr>
              <a:t>2+</a:t>
            </a:r>
            <a:r>
              <a:rPr lang="en-US" altLang="uk-UA" sz="2400" b="1" dirty="0">
                <a:latin typeface="Times New Roman" pitchFamily="18" charset="0"/>
              </a:rPr>
              <a:t> &gt; K</a:t>
            </a:r>
            <a:r>
              <a:rPr lang="en-US" altLang="uk-UA" sz="2400" b="1" baseline="30000" dirty="0">
                <a:latin typeface="Times New Roman" pitchFamily="18" charset="0"/>
              </a:rPr>
              <a:t>+</a:t>
            </a:r>
          </a:p>
          <a:p>
            <a:pPr marL="0" lvl="0" indent="0" fontAlgn="base">
              <a:spcBef>
                <a:spcPct val="0"/>
              </a:spcBef>
              <a:spcAft>
                <a:spcPct val="0"/>
              </a:spcAft>
              <a:buNone/>
            </a:pPr>
            <a:endParaRPr lang="en-US" altLang="uk-UA" sz="2000" b="1" baseline="30000" dirty="0" smtClean="0">
              <a:solidFill>
                <a:srgbClr val="000000"/>
              </a:solidFill>
              <a:latin typeface="Times New Roman" pitchFamily="18" charset="0"/>
            </a:endParaRPr>
          </a:p>
          <a:p>
            <a:pPr marL="0" lvl="0" indent="0" fontAlgn="base">
              <a:spcBef>
                <a:spcPct val="0"/>
              </a:spcBef>
              <a:spcAft>
                <a:spcPct val="0"/>
              </a:spcAft>
              <a:buNone/>
            </a:pPr>
            <a:r>
              <a:rPr lang="en-US" altLang="uk-UA" sz="2000" dirty="0" smtClean="0">
                <a:solidFill>
                  <a:srgbClr val="000000"/>
                </a:solidFill>
                <a:latin typeface="Times New Roman" pitchFamily="18" charset="0"/>
              </a:rPr>
              <a:t>Among </a:t>
            </a:r>
            <a:r>
              <a:rPr lang="en-US" altLang="uk-UA" sz="2000" dirty="0">
                <a:solidFill>
                  <a:srgbClr val="000000"/>
                </a:solidFill>
                <a:latin typeface="Times New Roman" pitchFamily="18" charset="0"/>
              </a:rPr>
              <a:t>ions having the same charge, the </a:t>
            </a:r>
            <a:r>
              <a:rPr lang="en-US" altLang="uk-UA" sz="2000" dirty="0" smtClean="0">
                <a:solidFill>
                  <a:srgbClr val="000000"/>
                </a:solidFill>
                <a:latin typeface="Times New Roman" pitchFamily="18" charset="0"/>
              </a:rPr>
              <a:t>ions having </a:t>
            </a:r>
            <a:r>
              <a:rPr lang="en-US" altLang="uk-UA" sz="2000" dirty="0">
                <a:solidFill>
                  <a:srgbClr val="000000"/>
                </a:solidFill>
                <a:latin typeface="Times New Roman" pitchFamily="18" charset="0"/>
              </a:rPr>
              <a:t>the </a:t>
            </a:r>
            <a:r>
              <a:rPr lang="en-US" altLang="uk-UA" sz="2000" dirty="0" smtClean="0">
                <a:solidFill>
                  <a:srgbClr val="000000"/>
                </a:solidFill>
                <a:latin typeface="Times New Roman" pitchFamily="18" charset="0"/>
              </a:rPr>
              <a:t>smallest hydrated </a:t>
            </a:r>
            <a:r>
              <a:rPr lang="en-US" altLang="uk-UA" sz="2000" dirty="0">
                <a:solidFill>
                  <a:srgbClr val="000000"/>
                </a:solidFill>
                <a:latin typeface="Times New Roman" pitchFamily="18" charset="0"/>
              </a:rPr>
              <a:t>diameter </a:t>
            </a:r>
            <a:r>
              <a:rPr lang="en-US" altLang="uk-UA" sz="2000" dirty="0" smtClean="0">
                <a:solidFill>
                  <a:srgbClr val="000000"/>
                </a:solidFill>
                <a:latin typeface="Times New Roman" pitchFamily="18" charset="0"/>
              </a:rPr>
              <a:t>are preferred </a:t>
            </a:r>
            <a:r>
              <a:rPr lang="en-US" altLang="uk-UA" sz="2000" dirty="0">
                <a:solidFill>
                  <a:srgbClr val="000000"/>
                </a:solidFill>
                <a:latin typeface="Times New Roman" pitchFamily="18" charset="0"/>
              </a:rPr>
              <a:t>by the </a:t>
            </a:r>
            <a:r>
              <a:rPr lang="en-US" altLang="uk-UA" sz="2000" dirty="0" smtClean="0">
                <a:solidFill>
                  <a:srgbClr val="000000"/>
                </a:solidFill>
                <a:latin typeface="Times New Roman" pitchFamily="18" charset="0"/>
              </a:rPr>
              <a:t>resin.</a:t>
            </a:r>
            <a:endParaRPr lang="en-US" altLang="uk-UA" sz="2000" dirty="0">
              <a:solidFill>
                <a:srgbClr val="000000"/>
              </a:solidFill>
              <a:latin typeface="Times New Roman" pitchFamily="18" charset="0"/>
            </a:endParaRPr>
          </a:p>
          <a:p>
            <a:pPr marL="0" lvl="0" indent="0" fontAlgn="base">
              <a:spcBef>
                <a:spcPct val="0"/>
              </a:spcBef>
              <a:spcAft>
                <a:spcPct val="0"/>
              </a:spcAft>
              <a:buNone/>
            </a:pPr>
            <a:endParaRPr lang="en-US" altLang="uk-UA" sz="1000" b="1" dirty="0" smtClean="0">
              <a:solidFill>
                <a:srgbClr val="000000"/>
              </a:solidFill>
              <a:latin typeface="Times New Roman" pitchFamily="18" charset="0"/>
            </a:endParaRPr>
          </a:p>
          <a:p>
            <a:pPr marL="0" lvl="0" indent="0" fontAlgn="base">
              <a:spcBef>
                <a:spcPct val="0"/>
              </a:spcBef>
              <a:spcAft>
                <a:spcPct val="0"/>
              </a:spcAft>
              <a:buNone/>
            </a:pPr>
            <a:r>
              <a:rPr lang="en-US" altLang="uk-UA" sz="2000" b="1" dirty="0" smtClean="0">
                <a:solidFill>
                  <a:srgbClr val="000000"/>
                </a:solidFill>
                <a:latin typeface="Times New Roman" pitchFamily="18" charset="0"/>
              </a:rPr>
              <a:t>2</a:t>
            </a:r>
            <a:r>
              <a:rPr lang="en-US" altLang="uk-UA" sz="2000" b="1" dirty="0">
                <a:solidFill>
                  <a:srgbClr val="000000"/>
                </a:solidFill>
                <a:latin typeface="Times New Roman" pitchFamily="18" charset="0"/>
              </a:rPr>
              <a:t>. The larger is the radius of ion – the greater is its adsorption ability:</a:t>
            </a:r>
          </a:p>
          <a:p>
            <a:pPr marL="0" lvl="0" indent="0" algn="ctr" fontAlgn="base">
              <a:spcBef>
                <a:spcPct val="0"/>
              </a:spcBef>
              <a:spcAft>
                <a:spcPct val="0"/>
              </a:spcAft>
              <a:buNone/>
            </a:pPr>
            <a:r>
              <a:rPr lang="en-US" altLang="uk-UA" sz="2400" b="1" dirty="0" smtClean="0">
                <a:solidFill>
                  <a:srgbClr val="000000"/>
                </a:solidFill>
                <a:latin typeface="Times New Roman" pitchFamily="18" charset="0"/>
              </a:rPr>
              <a:t>Cs</a:t>
            </a:r>
            <a:r>
              <a:rPr lang="en-US" altLang="uk-UA" sz="2400" b="1" baseline="30000" dirty="0">
                <a:solidFill>
                  <a:srgbClr val="000000"/>
                </a:solidFill>
                <a:latin typeface="Times New Roman" pitchFamily="18" charset="0"/>
              </a:rPr>
              <a:t>+</a:t>
            </a:r>
            <a:r>
              <a:rPr lang="en-US" altLang="uk-UA" sz="2400" b="1" dirty="0">
                <a:solidFill>
                  <a:srgbClr val="000000"/>
                </a:solidFill>
                <a:latin typeface="Times New Roman" pitchFamily="18" charset="0"/>
              </a:rPr>
              <a:t> &gt; </a:t>
            </a:r>
            <a:r>
              <a:rPr lang="en-US" altLang="uk-UA" sz="2400" b="1" dirty="0" err="1">
                <a:solidFill>
                  <a:srgbClr val="000000"/>
                </a:solidFill>
                <a:latin typeface="Times New Roman" pitchFamily="18" charset="0"/>
              </a:rPr>
              <a:t>Rb</a:t>
            </a:r>
            <a:r>
              <a:rPr lang="en-US" altLang="uk-UA" sz="2400" b="1" baseline="30000" dirty="0">
                <a:solidFill>
                  <a:srgbClr val="000000"/>
                </a:solidFill>
                <a:latin typeface="Times New Roman" pitchFamily="18" charset="0"/>
              </a:rPr>
              <a:t>+</a:t>
            </a:r>
            <a:r>
              <a:rPr lang="en-US" altLang="uk-UA" sz="2400" b="1" dirty="0">
                <a:solidFill>
                  <a:srgbClr val="000000"/>
                </a:solidFill>
                <a:latin typeface="Times New Roman" pitchFamily="18" charset="0"/>
              </a:rPr>
              <a:t> &gt; K</a:t>
            </a:r>
            <a:r>
              <a:rPr lang="en-US" altLang="uk-UA" sz="2400" b="1" baseline="30000" dirty="0">
                <a:solidFill>
                  <a:srgbClr val="000000"/>
                </a:solidFill>
                <a:latin typeface="Times New Roman" pitchFamily="18" charset="0"/>
              </a:rPr>
              <a:t>+ </a:t>
            </a:r>
            <a:r>
              <a:rPr lang="en-US" altLang="uk-UA" sz="2400" b="1" dirty="0">
                <a:solidFill>
                  <a:srgbClr val="000000"/>
                </a:solidFill>
                <a:latin typeface="Times New Roman" pitchFamily="18" charset="0"/>
              </a:rPr>
              <a:t>&gt; Na</a:t>
            </a:r>
            <a:r>
              <a:rPr lang="en-US" altLang="uk-UA" sz="2400" b="1" baseline="30000" dirty="0">
                <a:solidFill>
                  <a:srgbClr val="000000"/>
                </a:solidFill>
                <a:latin typeface="Times New Roman" pitchFamily="18" charset="0"/>
              </a:rPr>
              <a:t>+</a:t>
            </a:r>
            <a:r>
              <a:rPr lang="en-US" altLang="uk-UA" sz="2400" b="1" dirty="0">
                <a:solidFill>
                  <a:srgbClr val="000000"/>
                </a:solidFill>
                <a:latin typeface="Times New Roman" pitchFamily="18" charset="0"/>
              </a:rPr>
              <a:t> &gt; Li</a:t>
            </a:r>
            <a:r>
              <a:rPr lang="en-US" altLang="uk-UA" sz="2400" b="1" baseline="30000" dirty="0" smtClean="0">
                <a:solidFill>
                  <a:srgbClr val="000000"/>
                </a:solidFill>
                <a:latin typeface="Times New Roman" pitchFamily="18" charset="0"/>
              </a:rPr>
              <a:t>+</a:t>
            </a:r>
          </a:p>
          <a:p>
            <a:pPr marL="0" lvl="0" indent="0" algn="ctr" fontAlgn="base">
              <a:spcBef>
                <a:spcPct val="0"/>
              </a:spcBef>
              <a:spcAft>
                <a:spcPct val="0"/>
              </a:spcAft>
              <a:buNone/>
            </a:pPr>
            <a:r>
              <a:rPr lang="en-US" altLang="uk-UA" sz="2400" b="1" dirty="0" smtClean="0">
                <a:solidFill>
                  <a:srgbClr val="000000"/>
                </a:solidFill>
                <a:latin typeface="Times New Roman" pitchFamily="18" charset="0"/>
              </a:rPr>
              <a:t>Ba</a:t>
            </a:r>
            <a:r>
              <a:rPr lang="en-US" altLang="uk-UA" sz="2400" b="1" baseline="30000" dirty="0" smtClean="0">
                <a:solidFill>
                  <a:srgbClr val="000000"/>
                </a:solidFill>
                <a:latin typeface="Times New Roman" pitchFamily="18" charset="0"/>
              </a:rPr>
              <a:t>2</a:t>
            </a:r>
            <a:r>
              <a:rPr lang="en-US" altLang="uk-UA" sz="2400" b="1" baseline="30000" dirty="0">
                <a:solidFill>
                  <a:srgbClr val="000000"/>
                </a:solidFill>
                <a:latin typeface="Times New Roman" pitchFamily="18" charset="0"/>
              </a:rPr>
              <a:t>+</a:t>
            </a:r>
            <a:r>
              <a:rPr lang="en-US" altLang="uk-UA" sz="2400" b="1" dirty="0">
                <a:solidFill>
                  <a:srgbClr val="000000"/>
                </a:solidFill>
                <a:latin typeface="Times New Roman" pitchFamily="18" charset="0"/>
              </a:rPr>
              <a:t> &gt; Sr</a:t>
            </a:r>
            <a:r>
              <a:rPr lang="en-US" altLang="uk-UA" sz="2400" b="1" baseline="30000" dirty="0">
                <a:solidFill>
                  <a:srgbClr val="000000"/>
                </a:solidFill>
                <a:latin typeface="Times New Roman" pitchFamily="18" charset="0"/>
              </a:rPr>
              <a:t>2+</a:t>
            </a:r>
            <a:r>
              <a:rPr lang="en-US" altLang="uk-UA" sz="2400" b="1" dirty="0">
                <a:solidFill>
                  <a:srgbClr val="000000"/>
                </a:solidFill>
                <a:latin typeface="Times New Roman" pitchFamily="18" charset="0"/>
              </a:rPr>
              <a:t> &gt; Ca</a:t>
            </a:r>
            <a:r>
              <a:rPr lang="en-US" altLang="uk-UA" sz="2400" b="1" baseline="30000" dirty="0">
                <a:solidFill>
                  <a:srgbClr val="000000"/>
                </a:solidFill>
                <a:latin typeface="Times New Roman" pitchFamily="18" charset="0"/>
              </a:rPr>
              <a:t>2+</a:t>
            </a:r>
            <a:r>
              <a:rPr lang="en-US" altLang="uk-UA" sz="2400" b="1" dirty="0">
                <a:solidFill>
                  <a:srgbClr val="000000"/>
                </a:solidFill>
                <a:latin typeface="Times New Roman" pitchFamily="18" charset="0"/>
              </a:rPr>
              <a:t> &gt; Mg</a:t>
            </a:r>
            <a:r>
              <a:rPr lang="en-US" altLang="uk-UA" sz="2400" b="1" baseline="30000" dirty="0">
                <a:solidFill>
                  <a:srgbClr val="000000"/>
                </a:solidFill>
                <a:latin typeface="Times New Roman" pitchFamily="18" charset="0"/>
              </a:rPr>
              <a:t>2+</a:t>
            </a:r>
          </a:p>
          <a:p>
            <a:pPr marL="0" lvl="0" indent="0" algn="ctr" fontAlgn="base">
              <a:spcBef>
                <a:spcPct val="0"/>
              </a:spcBef>
              <a:spcAft>
                <a:spcPct val="0"/>
              </a:spcAft>
              <a:buNone/>
            </a:pPr>
            <a:r>
              <a:rPr lang="en-US" altLang="uk-UA" sz="2400" b="1" dirty="0" smtClean="0">
                <a:solidFill>
                  <a:srgbClr val="000000"/>
                </a:solidFill>
                <a:latin typeface="Times New Roman" pitchFamily="18" charset="0"/>
              </a:rPr>
              <a:t>CNS</a:t>
            </a:r>
            <a:r>
              <a:rPr lang="en-US" altLang="uk-UA" sz="2400" b="1" baseline="30000" dirty="0">
                <a:solidFill>
                  <a:srgbClr val="000000"/>
                </a:solidFill>
                <a:latin typeface="Times New Roman" pitchFamily="18" charset="0"/>
              </a:rPr>
              <a:t>-</a:t>
            </a:r>
            <a:r>
              <a:rPr lang="en-US" altLang="uk-UA" sz="2400" b="1" dirty="0">
                <a:solidFill>
                  <a:srgbClr val="000000"/>
                </a:solidFill>
                <a:latin typeface="Times New Roman" pitchFamily="18" charset="0"/>
              </a:rPr>
              <a:t> &gt; I</a:t>
            </a:r>
            <a:r>
              <a:rPr lang="en-US" altLang="uk-UA" sz="2400" b="1" baseline="30000" dirty="0">
                <a:solidFill>
                  <a:srgbClr val="000000"/>
                </a:solidFill>
                <a:latin typeface="Times New Roman" pitchFamily="18" charset="0"/>
              </a:rPr>
              <a:t>- </a:t>
            </a:r>
            <a:r>
              <a:rPr lang="en-US" altLang="uk-UA" sz="2400" b="1" dirty="0">
                <a:solidFill>
                  <a:srgbClr val="000000"/>
                </a:solidFill>
                <a:latin typeface="Times New Roman" pitchFamily="18" charset="0"/>
              </a:rPr>
              <a:t>&gt; Br</a:t>
            </a:r>
            <a:r>
              <a:rPr lang="en-US" altLang="uk-UA" sz="2400" b="1" baseline="30000" dirty="0">
                <a:solidFill>
                  <a:srgbClr val="000000"/>
                </a:solidFill>
                <a:latin typeface="Times New Roman" pitchFamily="18" charset="0"/>
              </a:rPr>
              <a:t>- </a:t>
            </a:r>
            <a:r>
              <a:rPr lang="en-US" altLang="uk-UA" sz="2400" b="1" dirty="0">
                <a:solidFill>
                  <a:srgbClr val="000000"/>
                </a:solidFill>
                <a:latin typeface="Times New Roman" pitchFamily="18" charset="0"/>
              </a:rPr>
              <a:t>&gt; </a:t>
            </a:r>
            <a:r>
              <a:rPr lang="en-US" altLang="uk-UA" sz="2400" b="1" dirty="0" err="1">
                <a:solidFill>
                  <a:srgbClr val="000000"/>
                </a:solidFill>
                <a:latin typeface="Times New Roman" pitchFamily="18" charset="0"/>
              </a:rPr>
              <a:t>Cl</a:t>
            </a:r>
            <a:r>
              <a:rPr lang="en-US" altLang="uk-UA" sz="2400" b="1" baseline="30000" dirty="0" smtClean="0">
                <a:solidFill>
                  <a:srgbClr val="000000"/>
                </a:solidFill>
                <a:latin typeface="Times New Roman" pitchFamily="18" charset="0"/>
              </a:rPr>
              <a:t>-</a:t>
            </a:r>
            <a:endParaRPr lang="ru-RU" altLang="uk-UA" sz="2400" b="1" dirty="0">
              <a:solidFill>
                <a:srgbClr val="000000"/>
              </a:solidFill>
              <a:latin typeface="Times New Roman" pitchFamily="18" charset="0"/>
            </a:endParaRPr>
          </a:p>
        </p:txBody>
      </p:sp>
    </p:spTree>
    <p:extLst>
      <p:ext uri="{BB962C8B-B14F-4D97-AF65-F5344CB8AC3E}">
        <p14:creationId xmlns:p14="http://schemas.microsoft.com/office/powerpoint/2010/main" val="2022744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 exchange adsorption</a:t>
            </a:r>
            <a:endParaRPr lang="uk-UA" dirty="0"/>
          </a:p>
        </p:txBody>
      </p:sp>
      <p:sp>
        <p:nvSpPr>
          <p:cNvPr id="3" name="Content Placeholder 2"/>
          <p:cNvSpPr>
            <a:spLocks noGrp="1"/>
          </p:cNvSpPr>
          <p:nvPr>
            <p:ph idx="1"/>
          </p:nvPr>
        </p:nvSpPr>
        <p:spPr>
          <a:xfrm>
            <a:off x="179512" y="2852936"/>
            <a:ext cx="8699276" cy="3744416"/>
          </a:xfrm>
        </p:spPr>
        <p:txBody>
          <a:bodyPr>
            <a:normAutofit/>
          </a:bodyPr>
          <a:lstStyle/>
          <a:p>
            <a:pPr marL="0" indent="0">
              <a:buNone/>
            </a:pPr>
            <a:r>
              <a:rPr lang="en-US" altLang="uk-UA" sz="2200" b="1" dirty="0" smtClean="0">
                <a:solidFill>
                  <a:srgbClr val="000000"/>
                </a:solidFill>
                <a:latin typeface="Times New Roman" pitchFamily="18" charset="0"/>
              </a:rPr>
              <a:t>Cation exchangers</a:t>
            </a:r>
          </a:p>
          <a:p>
            <a:pPr marL="0" indent="0">
              <a:buNone/>
            </a:pPr>
            <a:endParaRPr lang="en-US" altLang="uk-UA" sz="2400" dirty="0" smtClean="0"/>
          </a:p>
          <a:p>
            <a:pPr marL="0" lvl="0" indent="0" algn="just" fontAlgn="base">
              <a:spcBef>
                <a:spcPct val="0"/>
              </a:spcBef>
              <a:spcAft>
                <a:spcPct val="0"/>
              </a:spcAft>
              <a:buNone/>
            </a:pPr>
            <a:r>
              <a:rPr lang="en-US" altLang="uk-UA" sz="2200" b="1" dirty="0" smtClean="0">
                <a:solidFill>
                  <a:srgbClr val="0000FF"/>
                </a:solidFill>
                <a:latin typeface="Times New Roman" pitchFamily="18" charset="0"/>
              </a:rPr>
              <a:t>[cation </a:t>
            </a:r>
            <a:r>
              <a:rPr lang="en-US" altLang="uk-UA" sz="2200" b="1" dirty="0">
                <a:solidFill>
                  <a:srgbClr val="0000FF"/>
                </a:solidFill>
                <a:latin typeface="Times New Roman" pitchFamily="18" charset="0"/>
              </a:rPr>
              <a:t>exchang.-H</a:t>
            </a:r>
            <a:r>
              <a:rPr lang="en-US" altLang="uk-UA" sz="2200" b="1" baseline="-25000" dirty="0">
                <a:solidFill>
                  <a:srgbClr val="0000FF"/>
                </a:solidFill>
                <a:latin typeface="Times New Roman" pitchFamily="18" charset="0"/>
              </a:rPr>
              <a:t>2</a:t>
            </a:r>
            <a:r>
              <a:rPr lang="en-US" altLang="uk-UA" sz="2200" b="1" dirty="0">
                <a:solidFill>
                  <a:srgbClr val="0000FF"/>
                </a:solidFill>
                <a:latin typeface="Times New Roman" pitchFamily="18" charset="0"/>
              </a:rPr>
              <a:t>] + Ca</a:t>
            </a:r>
            <a:r>
              <a:rPr lang="en-US" altLang="uk-UA" sz="2200" b="1" baseline="30000" dirty="0">
                <a:solidFill>
                  <a:srgbClr val="0000FF"/>
                </a:solidFill>
                <a:latin typeface="Times New Roman" pitchFamily="18" charset="0"/>
              </a:rPr>
              <a:t>2+</a:t>
            </a:r>
            <a:r>
              <a:rPr lang="en-US" altLang="uk-UA" sz="2200" b="1" dirty="0">
                <a:solidFill>
                  <a:srgbClr val="0000FF"/>
                </a:solidFill>
                <a:latin typeface="Times New Roman" pitchFamily="18" charset="0"/>
              </a:rPr>
              <a:t> + SO</a:t>
            </a:r>
            <a:r>
              <a:rPr lang="en-US" altLang="uk-UA" sz="2200" b="1" baseline="-25000" dirty="0">
                <a:solidFill>
                  <a:srgbClr val="0000FF"/>
                </a:solidFill>
                <a:latin typeface="Times New Roman" pitchFamily="18" charset="0"/>
              </a:rPr>
              <a:t>4</a:t>
            </a:r>
            <a:r>
              <a:rPr lang="en-US" altLang="uk-UA" sz="2200" b="1" baseline="30000" dirty="0">
                <a:solidFill>
                  <a:srgbClr val="0000FF"/>
                </a:solidFill>
                <a:latin typeface="Times New Roman" pitchFamily="18" charset="0"/>
              </a:rPr>
              <a:t>2- </a:t>
            </a:r>
            <a:r>
              <a:rPr lang="en-US" altLang="uk-UA" sz="2200" b="1" dirty="0">
                <a:solidFill>
                  <a:srgbClr val="0000FF"/>
                </a:solidFill>
                <a:latin typeface="Times New Roman" pitchFamily="18" charset="0"/>
              </a:rPr>
              <a:t>= [cat.</a:t>
            </a:r>
            <a:r>
              <a:rPr lang="en-US" altLang="uk-UA" sz="2200" b="1" dirty="0" err="1">
                <a:solidFill>
                  <a:srgbClr val="0000FF"/>
                </a:solidFill>
                <a:latin typeface="Times New Roman" pitchFamily="18" charset="0"/>
              </a:rPr>
              <a:t>exchang</a:t>
            </a:r>
            <a:r>
              <a:rPr lang="en-US" altLang="uk-UA" sz="2200" b="1" dirty="0">
                <a:solidFill>
                  <a:srgbClr val="0000FF"/>
                </a:solidFill>
                <a:latin typeface="Times New Roman" pitchFamily="18" charset="0"/>
              </a:rPr>
              <a:t>.-Ca] + 2H</a:t>
            </a:r>
            <a:r>
              <a:rPr lang="en-US" altLang="uk-UA" sz="2200" b="1" baseline="30000" dirty="0">
                <a:solidFill>
                  <a:srgbClr val="0000FF"/>
                </a:solidFill>
                <a:latin typeface="Times New Roman" pitchFamily="18" charset="0"/>
              </a:rPr>
              <a:t>+</a:t>
            </a:r>
            <a:r>
              <a:rPr lang="en-US" altLang="uk-UA" sz="2200" b="1" dirty="0">
                <a:solidFill>
                  <a:srgbClr val="0000FF"/>
                </a:solidFill>
                <a:latin typeface="Times New Roman" pitchFamily="18" charset="0"/>
              </a:rPr>
              <a:t> + SO</a:t>
            </a:r>
            <a:r>
              <a:rPr lang="en-US" altLang="uk-UA" sz="2200" b="1" baseline="-25000" dirty="0">
                <a:solidFill>
                  <a:srgbClr val="0000FF"/>
                </a:solidFill>
                <a:latin typeface="Times New Roman" pitchFamily="18" charset="0"/>
              </a:rPr>
              <a:t>4</a:t>
            </a:r>
            <a:r>
              <a:rPr lang="en-US" altLang="uk-UA" sz="2200" b="1" baseline="30000" dirty="0">
                <a:solidFill>
                  <a:srgbClr val="0000FF"/>
                </a:solidFill>
                <a:latin typeface="Times New Roman" pitchFamily="18" charset="0"/>
              </a:rPr>
              <a:t>2-</a:t>
            </a:r>
          </a:p>
          <a:p>
            <a:pPr marL="0" indent="0">
              <a:buNone/>
            </a:pPr>
            <a:endParaRPr lang="en-US" altLang="uk-UA" sz="1400" dirty="0" smtClean="0"/>
          </a:p>
          <a:p>
            <a:pPr marL="0" indent="0">
              <a:buNone/>
            </a:pPr>
            <a:r>
              <a:rPr lang="en-US" altLang="uk-UA" sz="2200" b="1" dirty="0" smtClean="0">
                <a:solidFill>
                  <a:srgbClr val="000000"/>
                </a:solidFill>
                <a:latin typeface="Times New Roman" pitchFamily="18" charset="0"/>
              </a:rPr>
              <a:t>Anion exchangers</a:t>
            </a:r>
            <a:r>
              <a:rPr lang="ru-RU" altLang="uk-UA" sz="2400" dirty="0" smtClean="0">
                <a:latin typeface="Times New Roman" panose="02020603050405020304" pitchFamily="18" charset="0"/>
                <a:cs typeface="Times New Roman" panose="02020603050405020304" pitchFamily="18" charset="0"/>
              </a:rPr>
              <a:t>:</a:t>
            </a:r>
            <a:r>
              <a:rPr lang="en-US" altLang="uk-UA" sz="2400" dirty="0" smtClean="0">
                <a:latin typeface="Times New Roman" panose="02020603050405020304" pitchFamily="18" charset="0"/>
                <a:cs typeface="Times New Roman" panose="02020603050405020304" pitchFamily="18" charset="0"/>
              </a:rPr>
              <a:t>			, where</a:t>
            </a:r>
            <a:r>
              <a:rPr lang="ru-RU" altLang="uk-UA" sz="2400" dirty="0" smtClean="0">
                <a:latin typeface="Times New Roman" panose="02020603050405020304" pitchFamily="18" charset="0"/>
                <a:cs typeface="Times New Roman" panose="02020603050405020304" pitchFamily="18" charset="0"/>
              </a:rPr>
              <a:t>  </a:t>
            </a:r>
            <a:r>
              <a:rPr lang="en-US" altLang="uk-UA" sz="2400" dirty="0" smtClean="0">
                <a:latin typeface="Times New Roman" panose="02020603050405020304" pitchFamily="18" charset="0"/>
                <a:cs typeface="Times New Roman" panose="02020603050405020304" pitchFamily="18" charset="0"/>
              </a:rPr>
              <a:t>R</a:t>
            </a:r>
            <a:r>
              <a:rPr lang="ru-RU" altLang="uk-UA" sz="2400" dirty="0" smtClean="0">
                <a:latin typeface="Times New Roman" panose="02020603050405020304" pitchFamily="18" charset="0"/>
                <a:cs typeface="Times New Roman" panose="02020603050405020304" pitchFamily="18" charset="0"/>
              </a:rPr>
              <a:t> – </a:t>
            </a:r>
            <a:r>
              <a:rPr lang="en-US" altLang="uk-UA" sz="2400" dirty="0" smtClean="0">
                <a:latin typeface="Times New Roman" panose="02020603050405020304" pitchFamily="18" charset="0"/>
                <a:cs typeface="Times New Roman" panose="02020603050405020304" pitchFamily="18" charset="0"/>
              </a:rPr>
              <a:t>H</a:t>
            </a:r>
            <a:r>
              <a:rPr lang="ru-RU" altLang="uk-UA" sz="2400" dirty="0" smtClean="0">
                <a:latin typeface="Times New Roman" panose="02020603050405020304" pitchFamily="18" charset="0"/>
                <a:cs typeface="Times New Roman" panose="02020603050405020304" pitchFamily="18" charset="0"/>
              </a:rPr>
              <a:t>,   </a:t>
            </a:r>
            <a:r>
              <a:rPr lang="en-US" altLang="uk-UA" sz="2400" dirty="0" smtClean="0">
                <a:latin typeface="Times New Roman" panose="02020603050405020304" pitchFamily="18" charset="0"/>
                <a:cs typeface="Times New Roman" panose="02020603050405020304" pitchFamily="18" charset="0"/>
              </a:rPr>
              <a:t>CH</a:t>
            </a:r>
            <a:r>
              <a:rPr lang="ru-RU" altLang="uk-UA" sz="2400" baseline="-25000" dirty="0" smtClean="0">
                <a:latin typeface="Times New Roman" panose="02020603050405020304" pitchFamily="18" charset="0"/>
                <a:cs typeface="Times New Roman" panose="02020603050405020304" pitchFamily="18" charset="0"/>
              </a:rPr>
              <a:t>3</a:t>
            </a:r>
            <a:r>
              <a:rPr lang="ru-RU" altLang="uk-UA" sz="2400" dirty="0" smtClean="0">
                <a:latin typeface="Times New Roman" panose="02020603050405020304" pitchFamily="18" charset="0"/>
                <a:cs typeface="Times New Roman" panose="02020603050405020304" pitchFamily="18" charset="0"/>
              </a:rPr>
              <a:t>,   </a:t>
            </a:r>
            <a:r>
              <a:rPr lang="en-US" altLang="uk-UA" sz="2400" dirty="0" smtClean="0">
                <a:latin typeface="Times New Roman" panose="02020603050405020304" pitchFamily="18" charset="0"/>
                <a:cs typeface="Times New Roman" panose="02020603050405020304" pitchFamily="18" charset="0"/>
              </a:rPr>
              <a:t>C</a:t>
            </a:r>
            <a:r>
              <a:rPr lang="ru-RU" altLang="uk-UA" sz="2400" baseline="-25000" dirty="0" smtClean="0">
                <a:latin typeface="Times New Roman" panose="02020603050405020304" pitchFamily="18" charset="0"/>
                <a:cs typeface="Times New Roman" panose="02020603050405020304" pitchFamily="18" charset="0"/>
              </a:rPr>
              <a:t>2</a:t>
            </a:r>
            <a:r>
              <a:rPr lang="en-US" altLang="uk-UA" sz="2400" dirty="0" smtClean="0">
                <a:latin typeface="Times New Roman" panose="02020603050405020304" pitchFamily="18" charset="0"/>
                <a:cs typeface="Times New Roman" panose="02020603050405020304" pitchFamily="18" charset="0"/>
              </a:rPr>
              <a:t>H</a:t>
            </a:r>
            <a:r>
              <a:rPr lang="ru-RU" altLang="uk-UA" sz="2400" baseline="-25000" dirty="0" smtClean="0">
                <a:latin typeface="Times New Roman" panose="02020603050405020304" pitchFamily="18" charset="0"/>
                <a:cs typeface="Times New Roman" panose="02020603050405020304" pitchFamily="18" charset="0"/>
              </a:rPr>
              <a:t>5</a:t>
            </a:r>
            <a:endParaRPr lang="ru-RU" altLang="uk-UA" sz="2400" baseline="-25000" dirty="0">
              <a:latin typeface="Times New Roman" panose="02020603050405020304" pitchFamily="18" charset="0"/>
              <a:cs typeface="Times New Roman" panose="02020603050405020304" pitchFamily="18" charset="0"/>
            </a:endParaRPr>
          </a:p>
          <a:p>
            <a:pPr marL="0" lvl="0" indent="0">
              <a:buNone/>
            </a:pPr>
            <a:endParaRPr lang="ru-RU" altLang="uk-UA" sz="2400" dirty="0" smtClean="0">
              <a:latin typeface="Times New Roman" panose="02020603050405020304" pitchFamily="18" charset="0"/>
              <a:cs typeface="Times New Roman" panose="02020603050405020304" pitchFamily="18" charset="0"/>
            </a:endParaRPr>
          </a:p>
          <a:p>
            <a:pPr marL="0" lvl="0" indent="0" algn="just" fontAlgn="base">
              <a:spcBef>
                <a:spcPct val="0"/>
              </a:spcBef>
              <a:spcAft>
                <a:spcPct val="0"/>
              </a:spcAft>
              <a:buNone/>
            </a:pPr>
            <a:r>
              <a:rPr lang="en-US" altLang="uk-UA" sz="2200" b="1" dirty="0" smtClean="0">
                <a:solidFill>
                  <a:srgbClr val="0000FF"/>
                </a:solidFill>
                <a:latin typeface="Times New Roman" pitchFamily="18" charset="0"/>
              </a:rPr>
              <a:t>[</a:t>
            </a:r>
            <a:r>
              <a:rPr lang="en-US" altLang="uk-UA" sz="2200" b="1" dirty="0">
                <a:solidFill>
                  <a:srgbClr val="0000FF"/>
                </a:solidFill>
                <a:latin typeface="Times New Roman" pitchFamily="18" charset="0"/>
              </a:rPr>
              <a:t>anion </a:t>
            </a:r>
            <a:r>
              <a:rPr lang="en-US" altLang="uk-UA" sz="2200" b="1" dirty="0" err="1">
                <a:solidFill>
                  <a:srgbClr val="0000FF"/>
                </a:solidFill>
                <a:latin typeface="Times New Roman" pitchFamily="18" charset="0"/>
              </a:rPr>
              <a:t>exchang</a:t>
            </a:r>
            <a:r>
              <a:rPr lang="en-US" altLang="uk-UA" sz="2200" b="1" dirty="0">
                <a:solidFill>
                  <a:srgbClr val="0000FF"/>
                </a:solidFill>
                <a:latin typeface="Times New Roman" pitchFamily="18" charset="0"/>
              </a:rPr>
              <a:t>.-(OH)</a:t>
            </a:r>
            <a:r>
              <a:rPr lang="en-US" altLang="uk-UA" sz="2200" b="1" baseline="-25000" dirty="0">
                <a:solidFill>
                  <a:srgbClr val="0000FF"/>
                </a:solidFill>
                <a:latin typeface="Times New Roman" pitchFamily="18" charset="0"/>
              </a:rPr>
              <a:t>2</a:t>
            </a:r>
            <a:r>
              <a:rPr lang="en-US" altLang="uk-UA" sz="2200" b="1" dirty="0">
                <a:solidFill>
                  <a:srgbClr val="0000FF"/>
                </a:solidFill>
                <a:latin typeface="Times New Roman" pitchFamily="18" charset="0"/>
              </a:rPr>
              <a:t>] + 2H</a:t>
            </a:r>
            <a:r>
              <a:rPr lang="en-US" altLang="uk-UA" sz="2200" b="1" baseline="30000" dirty="0">
                <a:solidFill>
                  <a:srgbClr val="0000FF"/>
                </a:solidFill>
                <a:latin typeface="Times New Roman" pitchFamily="18" charset="0"/>
              </a:rPr>
              <a:t>+</a:t>
            </a:r>
            <a:r>
              <a:rPr lang="en-US" altLang="uk-UA" sz="2200" b="1" dirty="0">
                <a:solidFill>
                  <a:srgbClr val="0000FF"/>
                </a:solidFill>
                <a:latin typeface="Times New Roman" pitchFamily="18" charset="0"/>
              </a:rPr>
              <a:t> + SO</a:t>
            </a:r>
            <a:r>
              <a:rPr lang="en-US" altLang="uk-UA" sz="2200" b="1" baseline="-25000" dirty="0">
                <a:solidFill>
                  <a:srgbClr val="0000FF"/>
                </a:solidFill>
                <a:latin typeface="Times New Roman" pitchFamily="18" charset="0"/>
              </a:rPr>
              <a:t>4</a:t>
            </a:r>
            <a:r>
              <a:rPr lang="en-US" altLang="uk-UA" sz="2200" b="1" baseline="30000" dirty="0">
                <a:solidFill>
                  <a:srgbClr val="0000FF"/>
                </a:solidFill>
                <a:latin typeface="Times New Roman" pitchFamily="18" charset="0"/>
              </a:rPr>
              <a:t>2- </a:t>
            </a:r>
            <a:r>
              <a:rPr lang="en-US" altLang="uk-UA" sz="2200" b="1" dirty="0">
                <a:solidFill>
                  <a:srgbClr val="0000FF"/>
                </a:solidFill>
                <a:latin typeface="Times New Roman" pitchFamily="18" charset="0"/>
              </a:rPr>
              <a:t>= [anion exchang.-SO</a:t>
            </a:r>
            <a:r>
              <a:rPr lang="en-US" altLang="uk-UA" sz="2200" b="1" baseline="-25000" dirty="0">
                <a:solidFill>
                  <a:srgbClr val="0000FF"/>
                </a:solidFill>
                <a:latin typeface="Times New Roman" pitchFamily="18" charset="0"/>
              </a:rPr>
              <a:t>4</a:t>
            </a:r>
            <a:r>
              <a:rPr lang="en-US" altLang="uk-UA" sz="2200" b="1" dirty="0">
                <a:solidFill>
                  <a:srgbClr val="0000FF"/>
                </a:solidFill>
                <a:latin typeface="Times New Roman" pitchFamily="18" charset="0"/>
              </a:rPr>
              <a:t>] + </a:t>
            </a:r>
            <a:r>
              <a:rPr lang="en-US" altLang="uk-UA" sz="2200" b="1" dirty="0" smtClean="0">
                <a:solidFill>
                  <a:srgbClr val="0000FF"/>
                </a:solidFill>
                <a:latin typeface="Times New Roman" pitchFamily="18" charset="0"/>
              </a:rPr>
              <a:t>2H</a:t>
            </a:r>
            <a:r>
              <a:rPr lang="en-US" altLang="uk-UA" sz="2200" b="1" baseline="-25000" dirty="0" smtClean="0">
                <a:solidFill>
                  <a:srgbClr val="0000FF"/>
                </a:solidFill>
                <a:latin typeface="Times New Roman" pitchFamily="18" charset="0"/>
              </a:rPr>
              <a:t>2</a:t>
            </a:r>
            <a:r>
              <a:rPr lang="en-US" altLang="uk-UA" sz="2200" b="1" dirty="0" smtClean="0">
                <a:solidFill>
                  <a:srgbClr val="0000FF"/>
                </a:solidFill>
                <a:latin typeface="Times New Roman" pitchFamily="18" charset="0"/>
              </a:rPr>
              <a:t>O</a:t>
            </a:r>
          </a:p>
          <a:p>
            <a:pPr marL="0" lvl="0" indent="0" algn="just" fontAlgn="base">
              <a:spcBef>
                <a:spcPct val="0"/>
              </a:spcBef>
              <a:spcAft>
                <a:spcPct val="0"/>
              </a:spcAft>
              <a:buNone/>
            </a:pPr>
            <a:endParaRPr lang="en-US" altLang="uk-UA" sz="2200" b="1" baseline="30000" dirty="0">
              <a:solidFill>
                <a:srgbClr val="0000FF"/>
              </a:solidFill>
              <a:latin typeface="Times New Roman" pitchFamily="18" charset="0"/>
            </a:endParaRPr>
          </a:p>
          <a:p>
            <a:pPr marL="0" lvl="0" indent="0" algn="just" fontAlgn="base">
              <a:spcBef>
                <a:spcPct val="0"/>
              </a:spcBef>
              <a:spcAft>
                <a:spcPct val="0"/>
              </a:spcAft>
              <a:buNone/>
            </a:pPr>
            <a:r>
              <a:rPr lang="en-US" sz="2400" dirty="0">
                <a:latin typeface="Times New Roman"/>
                <a:ea typeface="Calibri"/>
              </a:rPr>
              <a:t>Regeneration of the exchangers </a:t>
            </a:r>
            <a:r>
              <a:rPr lang="en-US" sz="2400" dirty="0" smtClean="0">
                <a:latin typeface="Times New Roman"/>
                <a:ea typeface="Calibri"/>
              </a:rPr>
              <a:t>is accomplished </a:t>
            </a:r>
            <a:r>
              <a:rPr lang="en-US" sz="2400" dirty="0">
                <a:latin typeface="Times New Roman"/>
                <a:ea typeface="Calibri"/>
              </a:rPr>
              <a:t>with strong acids or bases</a:t>
            </a:r>
            <a:endParaRPr lang="uk-UA" dirty="0"/>
          </a:p>
        </p:txBody>
      </p:sp>
      <p:pic>
        <p:nvPicPr>
          <p:cNvPr id="8195"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1307" y="1124745"/>
            <a:ext cx="2131173" cy="255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708920"/>
            <a:ext cx="1856883" cy="89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597" y="4290687"/>
            <a:ext cx="1640582" cy="86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1340768"/>
            <a:ext cx="6336704" cy="1323439"/>
          </a:xfrm>
          <a:prstGeom prst="rect">
            <a:avLst/>
          </a:prstGeom>
          <a:noFill/>
        </p:spPr>
        <p:txBody>
          <a:bodyPr wrap="square" rtlCol="0">
            <a:spAutoFit/>
          </a:bodyPr>
          <a:lstStyle/>
          <a:p>
            <a:r>
              <a:rPr lang="en-US" altLang="uk-UA" sz="2000" b="1" dirty="0">
                <a:solidFill>
                  <a:srgbClr val="000000"/>
                </a:solidFill>
                <a:latin typeface="Times New Roman" pitchFamily="18" charset="0"/>
              </a:rPr>
              <a:t>I</a:t>
            </a:r>
            <a:r>
              <a:rPr lang="en-US" altLang="uk-UA" sz="2000" b="1" dirty="0" smtClean="0">
                <a:solidFill>
                  <a:srgbClr val="000000"/>
                </a:solidFill>
                <a:latin typeface="Times New Roman" pitchFamily="18" charset="0"/>
              </a:rPr>
              <a:t>on </a:t>
            </a:r>
            <a:r>
              <a:rPr lang="en-US" altLang="uk-UA" sz="2000" b="1" dirty="0">
                <a:solidFill>
                  <a:srgbClr val="000000"/>
                </a:solidFill>
                <a:latin typeface="Times New Roman" pitchFamily="18" charset="0"/>
              </a:rPr>
              <a:t>exchange </a:t>
            </a:r>
            <a:r>
              <a:rPr lang="en-US" altLang="uk-UA" sz="2000" b="1" dirty="0" smtClean="0">
                <a:solidFill>
                  <a:srgbClr val="000000"/>
                </a:solidFill>
                <a:latin typeface="Times New Roman" pitchFamily="18" charset="0"/>
              </a:rPr>
              <a:t>resins are polymers </a:t>
            </a:r>
            <a:r>
              <a:rPr lang="en-US" altLang="uk-UA" sz="2000" b="1" dirty="0">
                <a:solidFill>
                  <a:srgbClr val="000000"/>
                </a:solidFill>
                <a:latin typeface="Times New Roman" pitchFamily="18" charset="0"/>
              </a:rPr>
              <a:t>with electrically charged sites at which one ion may replace another; </a:t>
            </a:r>
            <a:r>
              <a:rPr lang="en-US" sz="2000" dirty="0">
                <a:latin typeface="Times New Roman"/>
                <a:ea typeface="Calibri"/>
              </a:rPr>
              <a:t>porous beads with considerable external and pore surface where ions can attach</a:t>
            </a:r>
            <a:r>
              <a:rPr lang="en-US" sz="2000" dirty="0" smtClean="0">
                <a:latin typeface="Times New Roman"/>
                <a:ea typeface="Calibri"/>
              </a:rPr>
              <a:t>.</a:t>
            </a:r>
            <a:endParaRPr lang="en-US" altLang="uk-UA" sz="2000" b="1" dirty="0">
              <a:solidFill>
                <a:srgbClr val="000000"/>
              </a:solidFill>
              <a:latin typeface="Times New Roman" pitchFamily="18" charset="0"/>
            </a:endParaRPr>
          </a:p>
        </p:txBody>
      </p:sp>
    </p:spTree>
    <p:extLst>
      <p:ext uri="{BB962C8B-B14F-4D97-AF65-F5344CB8AC3E}">
        <p14:creationId xmlns:p14="http://schemas.microsoft.com/office/powerpoint/2010/main" val="1980284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9336" r="784" b="1926"/>
          <a:stretch/>
        </p:blipFill>
        <p:spPr bwMode="auto">
          <a:xfrm>
            <a:off x="683568" y="2708920"/>
            <a:ext cx="7848872" cy="352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59"/>
          <a:stretch/>
        </p:blipFill>
        <p:spPr bwMode="auto">
          <a:xfrm>
            <a:off x="6660232" y="260648"/>
            <a:ext cx="2232248" cy="2439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520949"/>
            <a:ext cx="5832648" cy="1631216"/>
          </a:xfrm>
          <a:prstGeom prst="rect">
            <a:avLst/>
          </a:prstGeom>
          <a:noFill/>
        </p:spPr>
        <p:txBody>
          <a:bodyPr wrap="square" rtlCol="0">
            <a:spAutoFit/>
          </a:bodyPr>
          <a:lstStyle/>
          <a:p>
            <a:pPr lvl="0"/>
            <a:r>
              <a:rPr lang="en-US" altLang="uk-UA" sz="2000" b="1" dirty="0">
                <a:solidFill>
                  <a:srgbClr val="000000"/>
                </a:solidFill>
                <a:latin typeface="Times New Roman" pitchFamily="18" charset="0"/>
              </a:rPr>
              <a:t>Adsorption phenomenon is the basis of </a:t>
            </a:r>
            <a:r>
              <a:rPr lang="en-US" altLang="uk-UA" sz="2000" b="1" dirty="0">
                <a:solidFill>
                  <a:srgbClr val="FF0000"/>
                </a:solidFill>
                <a:latin typeface="Times New Roman" pitchFamily="18" charset="0"/>
              </a:rPr>
              <a:t>chromatographic method</a:t>
            </a:r>
            <a:r>
              <a:rPr lang="en-US" altLang="uk-UA" sz="2000" b="1" dirty="0">
                <a:solidFill>
                  <a:srgbClr val="000000"/>
                </a:solidFill>
                <a:latin typeface="Times New Roman" pitchFamily="18" charset="0"/>
              </a:rPr>
              <a:t> of separation, purification, analysis and investigation of different substances which is widely used in biology, medicine and pharmacology</a:t>
            </a:r>
            <a:r>
              <a:rPr lang="en-US" altLang="uk-UA" sz="2000" b="1" dirty="0" smtClean="0">
                <a:solidFill>
                  <a:srgbClr val="000000"/>
                </a:solidFill>
                <a:latin typeface="Times New Roman" pitchFamily="18" charset="0"/>
              </a:rPr>
              <a:t>.</a:t>
            </a:r>
            <a:endParaRPr lang="ru-RU" altLang="uk-UA" sz="2000" b="1" dirty="0">
              <a:solidFill>
                <a:srgbClr val="000000"/>
              </a:solidFill>
              <a:latin typeface="Times New Roman" pitchFamily="18" charset="0"/>
            </a:endParaRPr>
          </a:p>
        </p:txBody>
      </p:sp>
    </p:spTree>
    <p:extLst>
      <p:ext uri="{BB962C8B-B14F-4D97-AF65-F5344CB8AC3E}">
        <p14:creationId xmlns:p14="http://schemas.microsoft.com/office/powerpoint/2010/main" val="2949460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role of an ion exchange in biological systems.</a:t>
            </a:r>
            <a:endParaRPr lang="uk-UA" dirty="0"/>
          </a:p>
        </p:txBody>
      </p:sp>
      <p:sp>
        <p:nvSpPr>
          <p:cNvPr id="3" name="Content Placeholder 2"/>
          <p:cNvSpPr>
            <a:spLocks noGrp="1"/>
          </p:cNvSpPr>
          <p:nvPr>
            <p:ph idx="1"/>
          </p:nvPr>
        </p:nvSpPr>
        <p:spPr/>
        <p:txBody>
          <a:bodyPr>
            <a:normAutofit/>
          </a:bodyPr>
          <a:lstStyle/>
          <a:p>
            <a:pPr algn="just"/>
            <a:r>
              <a:rPr lang="en-US" sz="2400" dirty="0" smtClean="0">
                <a:latin typeface="Times New Roman" panose="02020603050405020304" pitchFamily="18" charset="0"/>
                <a:cs typeface="Times New Roman" panose="02020603050405020304" pitchFamily="18" charset="0"/>
              </a:rPr>
              <a:t>cation-exchange </a:t>
            </a:r>
            <a:r>
              <a:rPr lang="en-US" sz="2400" dirty="0">
                <a:latin typeface="Times New Roman" panose="02020603050405020304" pitchFamily="18" charset="0"/>
                <a:cs typeface="Times New Roman" panose="02020603050405020304" pitchFamily="18" charset="0"/>
              </a:rPr>
              <a:t>resins </a:t>
            </a:r>
            <a:r>
              <a:rPr lang="en-US" sz="2400" dirty="0" smtClean="0">
                <a:latin typeface="Times New Roman" panose="02020603050405020304" pitchFamily="18" charset="0"/>
                <a:cs typeface="Times New Roman" panose="02020603050405020304" pitchFamily="18" charset="0"/>
              </a:rPr>
              <a:t>are used for </a:t>
            </a:r>
            <a:r>
              <a:rPr lang="en-US" sz="2400" dirty="0">
                <a:latin typeface="Times New Roman" panose="02020603050405020304" pitchFamily="18" charset="0"/>
                <a:cs typeface="Times New Roman" panose="02020603050405020304" pitchFamily="18" charset="0"/>
              </a:rPr>
              <a:t>decalcifying </a:t>
            </a:r>
            <a:r>
              <a:rPr lang="en-US" sz="2400" dirty="0" smtClean="0">
                <a:latin typeface="Times New Roman" panose="02020603050405020304" pitchFamily="18" charset="0"/>
                <a:cs typeface="Times New Roman" panose="02020603050405020304" pitchFamily="18" charset="0"/>
              </a:rPr>
              <a:t>of </a:t>
            </a:r>
            <a:r>
              <a:rPr lang="en-US" sz="2400" dirty="0">
                <a:latin typeface="Times New Roman" panose="02020603050405020304" pitchFamily="18" charset="0"/>
                <a:cs typeface="Times New Roman" panose="02020603050405020304" pitchFamily="18" charset="0"/>
              </a:rPr>
              <a:t>blood </a:t>
            </a:r>
            <a:r>
              <a:rPr lang="en-US" sz="2400" dirty="0" smtClean="0">
                <a:latin typeface="Times New Roman" panose="02020603050405020304" pitchFamily="18" charset="0"/>
                <a:cs typeface="Times New Roman" panose="02020603050405020304" pitchFamily="18" charset="0"/>
              </a:rPr>
              <a:t>(its preservation)</a:t>
            </a:r>
          </a:p>
          <a:p>
            <a:pPr algn="just"/>
            <a:r>
              <a:rPr lang="en-US" sz="2400" dirty="0">
                <a:latin typeface="Times New Roman" panose="02020603050405020304" pitchFamily="18" charset="0"/>
                <a:cs typeface="Times New Roman" panose="02020603050405020304" pitchFamily="18" charset="0"/>
              </a:rPr>
              <a:t>liquid ion-exchange resins based on polyvinyl alcohol (PVA) and </a:t>
            </a:r>
            <a:r>
              <a:rPr lang="en-US" sz="2400" dirty="0" err="1">
                <a:latin typeface="Times New Roman" panose="02020603050405020304" pitchFamily="18" charset="0"/>
                <a:cs typeface="Times New Roman" panose="02020603050405020304" pitchFamily="18" charset="0"/>
              </a:rPr>
              <a:t>polyvinylpyrrolidone</a:t>
            </a:r>
            <a:r>
              <a:rPr lang="en-US" sz="2400" dirty="0">
                <a:latin typeface="Times New Roman" panose="02020603050405020304" pitchFamily="18" charset="0"/>
                <a:cs typeface="Times New Roman" panose="02020603050405020304" pitchFamily="18" charset="0"/>
              </a:rPr>
              <a:t> (PVP) </a:t>
            </a:r>
            <a:r>
              <a:rPr lang="en-US" sz="2400" dirty="0" smtClean="0">
                <a:latin typeface="Times New Roman" panose="02020603050405020304" pitchFamily="18" charset="0"/>
                <a:cs typeface="Times New Roman" panose="02020603050405020304" pitchFamily="18" charset="0"/>
              </a:rPr>
              <a:t>used for prolongation of </a:t>
            </a:r>
            <a:r>
              <a:rPr lang="en-US" sz="2400" dirty="0">
                <a:latin typeface="Times New Roman" panose="02020603050405020304" pitchFamily="18" charset="0"/>
                <a:cs typeface="Times New Roman" panose="02020603050405020304" pitchFamily="18" charset="0"/>
              </a:rPr>
              <a:t>certain medicinal </a:t>
            </a:r>
            <a:r>
              <a:rPr lang="en-US" sz="2400" dirty="0" smtClean="0">
                <a:latin typeface="Times New Roman" panose="02020603050405020304" pitchFamily="18" charset="0"/>
                <a:cs typeface="Times New Roman" panose="02020603050405020304" pitchFamily="18" charset="0"/>
              </a:rPr>
              <a:t>compounds</a:t>
            </a:r>
          </a:p>
          <a:p>
            <a:pPr algn="just"/>
            <a:r>
              <a:rPr lang="en-US" sz="2400" dirty="0">
                <a:latin typeface="Times New Roman" panose="02020603050405020304" pitchFamily="18" charset="0"/>
                <a:cs typeface="Times New Roman" panose="02020603050405020304" pitchFamily="18" charset="0"/>
              </a:rPr>
              <a:t>resins for the prevention and treatment of </a:t>
            </a:r>
            <a:r>
              <a:rPr lang="en-US" sz="2400" dirty="0" err="1" smtClean="0">
                <a:latin typeface="Times New Roman" panose="02020603050405020304" pitchFamily="18" charset="0"/>
                <a:cs typeface="Times New Roman" panose="02020603050405020304" pitchFamily="18" charset="0"/>
              </a:rPr>
              <a:t>oedema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due to cardiac </a:t>
            </a:r>
            <a:r>
              <a:rPr lang="en-US" sz="2400" dirty="0" smtClean="0">
                <a:latin typeface="Times New Roman" panose="02020603050405020304" pitchFamily="18" charset="0"/>
                <a:cs typeface="Times New Roman" panose="02020603050405020304" pitchFamily="18" charset="0"/>
              </a:rPr>
              <a:t>decompensation</a:t>
            </a:r>
          </a:p>
          <a:p>
            <a:pPr algn="just"/>
            <a:r>
              <a:rPr lang="en-US" sz="2400" dirty="0">
                <a:latin typeface="Times New Roman" panose="02020603050405020304" pitchFamily="18" charset="0"/>
                <a:cs typeface="Times New Roman" panose="02020603050405020304" pitchFamily="18" charset="0"/>
              </a:rPr>
              <a:t>resins for detoxification in cases of poisoning by toxic </a:t>
            </a:r>
            <a:r>
              <a:rPr lang="en-US" sz="2400" dirty="0" smtClean="0">
                <a:latin typeface="Times New Roman" panose="02020603050405020304" pitchFamily="18" charset="0"/>
                <a:cs typeface="Times New Roman" panose="02020603050405020304" pitchFamily="18" charset="0"/>
              </a:rPr>
              <a:t>electrolytes</a:t>
            </a:r>
          </a:p>
          <a:p>
            <a:pPr algn="just"/>
            <a:r>
              <a:rPr lang="en-US" sz="2400" dirty="0" smtClean="0">
                <a:latin typeface="Times New Roman" panose="02020603050405020304" pitchFamily="18" charset="0"/>
                <a:cs typeface="Times New Roman" panose="02020603050405020304" pitchFamily="18" charset="0"/>
              </a:rPr>
              <a:t>cation </a:t>
            </a:r>
            <a:r>
              <a:rPr lang="en-US" sz="2400" dirty="0">
                <a:latin typeface="Times New Roman" panose="02020603050405020304" pitchFamily="18" charset="0"/>
                <a:cs typeface="Times New Roman" panose="02020603050405020304" pitchFamily="18" charset="0"/>
              </a:rPr>
              <a:t>exchangers are used as antacids, which reduces the acidity of gastric juice</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891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363272" cy="5328592"/>
          </a:xfrm>
        </p:spPr>
        <p:txBody>
          <a:bodyPr>
            <a:normAutofit lnSpcReduction="10000"/>
          </a:bodyPr>
          <a:lstStyle/>
          <a:p>
            <a:pPr marL="0" indent="0">
              <a:buNone/>
            </a:pPr>
            <a:r>
              <a:rPr lang="en-US" sz="2400" dirty="0">
                <a:solidFill>
                  <a:srgbClr val="000000"/>
                </a:solidFill>
                <a:latin typeface="Times New Roman" panose="02020603050405020304" pitchFamily="18" charset="0"/>
                <a:cs typeface="Times New Roman" panose="02020603050405020304" pitchFamily="18" charset="0"/>
              </a:rPr>
              <a:t>Molecular adsorption by solids from solution is widely used in medicine.</a:t>
            </a:r>
            <a:br>
              <a:rPr lang="en-US" sz="2400" dirty="0">
                <a:solidFill>
                  <a:srgbClr val="000000"/>
                </a:solidFill>
                <a:latin typeface="Times New Roman" panose="02020603050405020304" pitchFamily="18" charset="0"/>
                <a:cs typeface="Times New Roman" panose="02020603050405020304" pitchFamily="18" charset="0"/>
              </a:rPr>
            </a:br>
            <a:endParaRPr lang="en-US" sz="2400" dirty="0" smtClean="0">
              <a:solidFill>
                <a:srgbClr val="000000"/>
              </a:solidFill>
              <a:latin typeface="Times New Roman" panose="02020603050405020304" pitchFamily="18" charset="0"/>
              <a:cs typeface="Times New Roman" panose="02020603050405020304" pitchFamily="18" charset="0"/>
            </a:endParaRPr>
          </a:p>
          <a:p>
            <a:pPr algn="just"/>
            <a:r>
              <a:rPr lang="en-US" sz="2400" dirty="0" err="1" smtClean="0">
                <a:solidFill>
                  <a:srgbClr val="000000"/>
                </a:solidFill>
                <a:latin typeface="Times New Roman" panose="02020603050405020304" pitchFamily="18" charset="0"/>
                <a:cs typeface="Times New Roman" panose="02020603050405020304" pitchFamily="18" charset="0"/>
              </a:rPr>
              <a:t>Entherosorption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Hemo</a:t>
            </a:r>
            <a:r>
              <a:rPr lang="en-US" sz="2400" dirty="0">
                <a:solidFill>
                  <a:srgbClr val="000000"/>
                </a:solidFill>
                <a:latin typeface="Times New Roman" panose="02020603050405020304" pitchFamily="18" charset="0"/>
                <a:cs typeface="Times New Roman" panose="02020603050405020304" pitchFamily="18" charset="0"/>
              </a:rPr>
              <a:t>- and </a:t>
            </a:r>
            <a:r>
              <a:rPr lang="en-US" sz="2400" dirty="0" err="1" smtClean="0">
                <a:solidFill>
                  <a:srgbClr val="000000"/>
                </a:solidFill>
                <a:latin typeface="Times New Roman" panose="02020603050405020304" pitchFamily="18" charset="0"/>
                <a:cs typeface="Times New Roman" panose="02020603050405020304" pitchFamily="18" charset="0"/>
              </a:rPr>
              <a:t>Lymphosorption</a:t>
            </a:r>
            <a:r>
              <a:rPr lang="en-US" sz="2400" dirty="0">
                <a:solidFill>
                  <a:srgbClr val="000000"/>
                </a:solidFill>
                <a:latin typeface="Times New Roman" panose="02020603050405020304" pitchFamily="18" charset="0"/>
                <a:cs typeface="Times New Roman" panose="02020603050405020304" pitchFamily="18" charset="0"/>
              </a:rPr>
              <a:t>, i.e. blood and lymph purification from toxic substances by perfusion via different adsorbents are used  in case of renal and hepatic insufficiency, poisonings with hypnotics, neuroleptics, </a:t>
            </a:r>
            <a:r>
              <a:rPr lang="en-US" sz="2400" dirty="0" err="1">
                <a:solidFill>
                  <a:srgbClr val="000000"/>
                </a:solidFill>
                <a:latin typeface="Times New Roman" panose="02020603050405020304" pitchFamily="18" charset="0"/>
                <a:cs typeface="Times New Roman" panose="02020603050405020304" pitchFamily="18" charset="0"/>
              </a:rPr>
              <a:t>organophosphorous</a:t>
            </a:r>
            <a:r>
              <a:rPr lang="en-US" sz="2400" dirty="0">
                <a:solidFill>
                  <a:srgbClr val="000000"/>
                </a:solidFill>
                <a:latin typeface="Times New Roman" panose="02020603050405020304" pitchFamily="18" charset="0"/>
                <a:cs typeface="Times New Roman" panose="02020603050405020304" pitchFamily="18" charset="0"/>
              </a:rPr>
              <a:t> substances, etc.  Activated charcoal is often used for this purpose.</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Drug delivery. Enzymes, hormones, antibiotics immobilized on a solid support.</a:t>
            </a:r>
          </a:p>
          <a:p>
            <a:pPr algn="just"/>
            <a:r>
              <a:rPr lang="en-US" sz="2400" dirty="0" err="1" smtClean="0">
                <a:latin typeface="Times New Roman" panose="02020603050405020304" pitchFamily="18" charset="0"/>
                <a:cs typeface="Times New Roman" panose="02020603050405020304" pitchFamily="18" charset="0"/>
              </a:rPr>
              <a:t>Hemosorbents</a:t>
            </a:r>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Surfactants used as </a:t>
            </a:r>
            <a:r>
              <a:rPr lang="en-US" sz="2400" dirty="0" err="1" smtClean="0">
                <a:latin typeface="Times New Roman" panose="02020603050405020304" pitchFamily="18" charset="0"/>
                <a:cs typeface="Times New Roman" panose="02020603050405020304" pitchFamily="18" charset="0"/>
              </a:rPr>
              <a:t>emulsifers</a:t>
            </a:r>
            <a:r>
              <a:rPr lang="en-US" sz="2400" dirty="0" smtClean="0">
                <a:latin typeface="Times New Roman" panose="02020603050405020304" pitchFamily="18" charset="0"/>
                <a:cs typeface="Times New Roman" panose="02020603050405020304" pitchFamily="18" charset="0"/>
              </a:rPr>
              <a:t>, suspending, wetting, solubilizing and stabilizing agents.</a:t>
            </a:r>
          </a:p>
        </p:txBody>
      </p:sp>
    </p:spTree>
    <p:extLst>
      <p:ext uri="{BB962C8B-B14F-4D97-AF65-F5344CB8AC3E}">
        <p14:creationId xmlns:p14="http://schemas.microsoft.com/office/powerpoint/2010/main" val="2231902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Chromatography</a:t>
            </a:r>
            <a:endParaRPr lang="uk-UA" dirty="0"/>
          </a:p>
        </p:txBody>
      </p:sp>
      <p:sp>
        <p:nvSpPr>
          <p:cNvPr id="3" name="Content Placeholder 2"/>
          <p:cNvSpPr>
            <a:spLocks noGrp="1"/>
          </p:cNvSpPr>
          <p:nvPr>
            <p:ph idx="1"/>
          </p:nvPr>
        </p:nvSpPr>
        <p:spPr>
          <a:xfrm>
            <a:off x="457200" y="1600201"/>
            <a:ext cx="8229600" cy="3629000"/>
          </a:xfrm>
        </p:spPr>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Chromatography is a technique by which a mixture sample is separated into components.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Mobile phase = solvent moving through the column.</a:t>
            </a:r>
          </a:p>
          <a:p>
            <a:pPr marL="0" indent="0" algn="just">
              <a:buNone/>
            </a:pPr>
            <a:r>
              <a:rPr lang="en-US" sz="2400" dirty="0">
                <a:latin typeface="Times New Roman" panose="02020603050405020304" pitchFamily="18" charset="0"/>
                <a:cs typeface="Times New Roman" panose="02020603050405020304" pitchFamily="18" charset="0"/>
              </a:rPr>
              <a:t>Stationary phase = substance that stays fixed inside the column.</a:t>
            </a:r>
          </a:p>
          <a:p>
            <a:pPr marL="0" indent="0" algn="just">
              <a:buNone/>
            </a:pPr>
            <a:r>
              <a:rPr lang="en-US" sz="2400" dirty="0">
                <a:latin typeface="Times New Roman" panose="02020603050405020304" pitchFamily="18" charset="0"/>
                <a:cs typeface="Times New Roman" panose="02020603050405020304" pitchFamily="18" charset="0"/>
              </a:rPr>
              <a:t>Eluent = fluid entering the column.</a:t>
            </a:r>
          </a:p>
          <a:p>
            <a:pPr marL="0" indent="0" algn="just">
              <a:buNone/>
            </a:pPr>
            <a:r>
              <a:rPr lang="en-US" sz="2400" dirty="0" err="1">
                <a:latin typeface="Times New Roman" panose="02020603050405020304" pitchFamily="18" charset="0"/>
                <a:cs typeface="Times New Roman" panose="02020603050405020304" pitchFamily="18" charset="0"/>
              </a:rPr>
              <a:t>Eluate</a:t>
            </a:r>
            <a:r>
              <a:rPr lang="en-US" sz="2400" dirty="0">
                <a:latin typeface="Times New Roman" panose="02020603050405020304" pitchFamily="18" charset="0"/>
                <a:cs typeface="Times New Roman" panose="02020603050405020304" pitchFamily="18" charset="0"/>
              </a:rPr>
              <a:t> = fluid exiting the column.</a:t>
            </a:r>
          </a:p>
          <a:p>
            <a:pPr marL="0" indent="0" algn="just">
              <a:buNone/>
            </a:pPr>
            <a:r>
              <a:rPr lang="en-US" sz="2400" dirty="0">
                <a:latin typeface="Times New Roman" panose="02020603050405020304" pitchFamily="18" charset="0"/>
                <a:cs typeface="Times New Roman" panose="02020603050405020304" pitchFamily="18" charset="0"/>
              </a:rPr>
              <a:t>Gas Chromatography = gas carrier (hydrogen, helium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nitrogen)</a:t>
            </a:r>
          </a:p>
          <a:p>
            <a:pPr marL="0" indent="0" algn="just">
              <a:buNone/>
            </a:pPr>
            <a:r>
              <a:rPr lang="en-US" sz="2400" dirty="0" smtClean="0">
                <a:latin typeface="Times New Roman" panose="02020603050405020304" pitchFamily="18" charset="0"/>
                <a:cs typeface="Times New Roman" panose="02020603050405020304" pitchFamily="18" charset="0"/>
              </a:rPr>
              <a:t>Liquid </a:t>
            </a:r>
            <a:r>
              <a:rPr lang="en-US" sz="2400" dirty="0">
                <a:latin typeface="Times New Roman" panose="02020603050405020304" pitchFamily="18" charset="0"/>
                <a:cs typeface="Times New Roman" panose="02020603050405020304" pitchFamily="18" charset="0"/>
              </a:rPr>
              <a:t>Chromatography = liquid </a:t>
            </a:r>
            <a:r>
              <a:rPr lang="en-US" sz="2400" dirty="0" smtClean="0">
                <a:latin typeface="Times New Roman" panose="02020603050405020304" pitchFamily="18" charset="0"/>
                <a:cs typeface="Times New Roman" panose="02020603050405020304" pitchFamily="18" charset="0"/>
              </a:rPr>
              <a:t>mobile phase</a:t>
            </a:r>
          </a:p>
        </p:txBody>
      </p:sp>
      <p:sp>
        <p:nvSpPr>
          <p:cNvPr id="4" name="Rounded Rectangle 3"/>
          <p:cNvSpPr/>
          <p:nvPr/>
        </p:nvSpPr>
        <p:spPr>
          <a:xfrm>
            <a:off x="2987824" y="5373216"/>
            <a:ext cx="309634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Column</a:t>
            </a:r>
            <a:endParaRPr lang="uk-UA" sz="2200" b="1" dirty="0"/>
          </a:p>
        </p:txBody>
      </p:sp>
      <p:sp>
        <p:nvSpPr>
          <p:cNvPr id="5" name="Right Arrow 4"/>
          <p:cNvSpPr/>
          <p:nvPr/>
        </p:nvSpPr>
        <p:spPr>
          <a:xfrm>
            <a:off x="6444208" y="5589240"/>
            <a:ext cx="64807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589240"/>
            <a:ext cx="676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35696" y="5171545"/>
            <a:ext cx="1080120"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Eluent</a:t>
            </a:r>
          </a:p>
          <a:p>
            <a:pPr algn="ct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In</a:t>
            </a:r>
            <a:endParaRPr lang="uk-UA"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372200" y="5119697"/>
            <a:ext cx="922530" cy="1015663"/>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Eluate</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Out</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781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86801" cy="1143000"/>
          </a:xfrm>
        </p:spPr>
        <p:txBody>
          <a:bodyPr>
            <a:normAutofit fontScale="90000"/>
          </a:bodyPr>
          <a:lstStyle/>
          <a:p>
            <a:r>
              <a:rPr lang="en-US" dirty="0"/>
              <a:t>Chromatographic Separations</a:t>
            </a:r>
            <a:endParaRPr lang="uk-UA" dirty="0"/>
          </a:p>
        </p:txBody>
      </p:sp>
      <p:pic>
        <p:nvPicPr>
          <p:cNvPr id="12290" name="Picture 2"/>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0554" y="2693243"/>
            <a:ext cx="397192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1340768"/>
            <a:ext cx="8640959" cy="1477328"/>
          </a:xfrm>
          <a:prstGeom prst="rect">
            <a:avLst/>
          </a:prstGeom>
          <a:noFill/>
        </p:spPr>
        <p:txBody>
          <a:bodyPr wrap="square" rtlCol="0">
            <a:spAutoFit/>
          </a:bodyPr>
          <a:lstStyle/>
          <a:p>
            <a:r>
              <a:rPr lang="en-US" dirty="0"/>
              <a:t>Column chromatography is purification technique where certain compounds of sample mixture can be separated based on a certain characteristics, such as </a:t>
            </a:r>
            <a:r>
              <a:rPr lang="en-US" b="1" dirty="0">
                <a:solidFill>
                  <a:schemeClr val="tx2"/>
                </a:solidFill>
              </a:rPr>
              <a:t>charge, hydrophobicity, and size</a:t>
            </a:r>
            <a:r>
              <a:rPr lang="en-US" dirty="0"/>
              <a:t>. The matrix of the column effects the criteria for which the mixture is separated. The matrix usually consist of a absorbent (silica gel (SiO</a:t>
            </a:r>
            <a:r>
              <a:rPr lang="en-US" baseline="-25000" dirty="0"/>
              <a:t>2</a:t>
            </a:r>
            <a:r>
              <a:rPr lang="en-US" dirty="0"/>
              <a:t>) or alumina (Al</a:t>
            </a:r>
            <a:r>
              <a:rPr lang="en-US" baseline="-25000" dirty="0"/>
              <a:t>2</a:t>
            </a:r>
            <a:r>
              <a:rPr lang="en-US" dirty="0"/>
              <a:t>O</a:t>
            </a:r>
            <a:r>
              <a:rPr lang="en-US" baseline="-25000" dirty="0"/>
              <a:t>3</a:t>
            </a:r>
            <a:r>
              <a:rPr lang="en-US" dirty="0"/>
              <a:t>)) and a solvent.</a:t>
            </a:r>
            <a:endParaRPr lang="uk-UA" dirty="0"/>
          </a:p>
        </p:txBody>
      </p:sp>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2" y="3284984"/>
            <a:ext cx="2232025"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941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a:t>
            </a:r>
            <a:endParaRPr lang="uk-UA" dirty="0"/>
          </a:p>
        </p:txBody>
      </p:sp>
      <p:sp>
        <p:nvSpPr>
          <p:cNvPr id="3" name="Content Placeholder 2"/>
          <p:cNvSpPr>
            <a:spLocks noGrp="1"/>
          </p:cNvSpPr>
          <p:nvPr>
            <p:ph idx="1"/>
          </p:nvPr>
        </p:nvSpPr>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Column separation (gas-liquid, gas-solid) used for separating </a:t>
            </a:r>
            <a:r>
              <a:rPr lang="en-US" sz="2000" dirty="0" smtClean="0">
                <a:latin typeface="Times New Roman" panose="02020603050405020304" pitchFamily="18" charset="0"/>
                <a:cs typeface="Times New Roman" panose="02020603050405020304" pitchFamily="18" charset="0"/>
              </a:rPr>
              <a:t>and analyzing </a:t>
            </a:r>
            <a:r>
              <a:rPr lang="en-US" sz="2000" dirty="0">
                <a:latin typeface="Times New Roman" panose="02020603050405020304" pitchFamily="18" charset="0"/>
                <a:cs typeface="Times New Roman" panose="02020603050405020304" pitchFamily="18" charset="0"/>
              </a:rPr>
              <a:t>compounds that can be vaporized </a:t>
            </a:r>
            <a:r>
              <a:rPr lang="en-US" sz="2000" dirty="0" smtClean="0">
                <a:latin typeface="Times New Roman" panose="02020603050405020304" pitchFamily="18" charset="0"/>
                <a:cs typeface="Times New Roman" panose="02020603050405020304" pitchFamily="18" charset="0"/>
              </a:rPr>
              <a:t>without decomposition.</a:t>
            </a:r>
          </a:p>
          <a:p>
            <a:pPr marL="0" indent="0" algn="just">
              <a:buNone/>
            </a:pPr>
            <a:r>
              <a:rPr lang="en-US" sz="2000" dirty="0">
                <a:latin typeface="Times New Roman" panose="02020603050405020304" pitchFamily="18" charset="0"/>
                <a:cs typeface="Times New Roman" panose="02020603050405020304" pitchFamily="18" charset="0"/>
              </a:rPr>
              <a:t>Column separation (liquid-liquid, liquid-solid) used for </a:t>
            </a:r>
            <a:r>
              <a:rPr lang="en-US" sz="2000" dirty="0" smtClean="0">
                <a:latin typeface="Times New Roman" panose="02020603050405020304" pitchFamily="18" charset="0"/>
                <a:cs typeface="Times New Roman" panose="02020603050405020304" pitchFamily="18" charset="0"/>
              </a:rPr>
              <a:t>separating and </a:t>
            </a:r>
            <a:r>
              <a:rPr lang="en-US" sz="2000" dirty="0">
                <a:latin typeface="Times New Roman" panose="02020603050405020304" pitchFamily="18" charset="0"/>
                <a:cs typeface="Times New Roman" panose="02020603050405020304" pitchFamily="18" charset="0"/>
              </a:rPr>
              <a:t>analyzing compounds based on </a:t>
            </a:r>
            <a:r>
              <a:rPr lang="en-US" sz="2000" dirty="0" smtClean="0">
                <a:latin typeface="Times New Roman" panose="02020603050405020304" pitchFamily="18" charset="0"/>
                <a:cs typeface="Times New Roman" panose="02020603050405020304" pitchFamily="18" charset="0"/>
              </a:rPr>
              <a:t>differences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their interaction </a:t>
            </a:r>
            <a:r>
              <a:rPr lang="en-US" sz="2000" dirty="0">
                <a:latin typeface="Times New Roman" panose="02020603050405020304" pitchFamily="18" charset="0"/>
                <a:cs typeface="Times New Roman" panose="02020603050405020304" pitchFamily="18" charset="0"/>
              </a:rPr>
              <a:t>with a stationary phase</a:t>
            </a:r>
            <a:r>
              <a:rPr lang="en-US" sz="2000" dirty="0" smtClean="0">
                <a:latin typeface="Times New Roman" panose="02020603050405020304" pitchFamily="18" charset="0"/>
                <a:cs typeface="Times New Roman" panose="02020603050405020304" pitchFamily="18" charset="0"/>
              </a:rPr>
              <a:t>.</a:t>
            </a:r>
          </a:p>
          <a:p>
            <a:pPr marL="0" indent="0" algn="just">
              <a:buNone/>
            </a:pPr>
            <a:r>
              <a:rPr lang="en-US" sz="2000" dirty="0" smtClean="0">
                <a:latin typeface="Times New Roman" panose="02020603050405020304" pitchFamily="18" charset="0"/>
                <a:cs typeface="Times New Roman" panose="02020603050405020304" pitchFamily="18" charset="0"/>
              </a:rPr>
              <a:t>Adsorption</a:t>
            </a:r>
            <a:r>
              <a:rPr lang="en-US" sz="2000" dirty="0">
                <a:latin typeface="Times New Roman" panose="02020603050405020304" pitchFamily="18" charset="0"/>
                <a:cs typeface="Times New Roman" panose="02020603050405020304" pitchFamily="18" charset="0"/>
              </a:rPr>
              <a:t>, partition, ion exchange, molecular exclusion and </a:t>
            </a:r>
            <a:r>
              <a:rPr lang="en-US" sz="2000" dirty="0" smtClean="0">
                <a:latin typeface="Times New Roman" panose="02020603050405020304" pitchFamily="18" charset="0"/>
                <a:cs typeface="Times New Roman" panose="02020603050405020304" pitchFamily="18" charset="0"/>
              </a:rPr>
              <a:t>affinity.</a:t>
            </a:r>
          </a:p>
          <a:p>
            <a:pPr marL="0" indent="0" algn="just">
              <a:buNone/>
            </a:pPr>
            <a:endParaRPr lang="uk-UA" sz="2000" dirty="0">
              <a:latin typeface="Times New Roman" panose="02020603050405020304" pitchFamily="18" charset="0"/>
              <a:cs typeface="Times New Roman" panose="02020603050405020304" pitchFamily="18" charset="0"/>
            </a:endParaRPr>
          </a:p>
        </p:txBody>
      </p:sp>
      <p:pic>
        <p:nvPicPr>
          <p:cNvPr id="4" name="Picture 6" descr="http://upload.wikimedia.org/wikibooks/en/thumb/e/e0/Reversedphase.PNG/500px-Reversedphase.PN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76056" y="3603004"/>
            <a:ext cx="3717995" cy="323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314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89" y="332656"/>
            <a:ext cx="8229600" cy="1440160"/>
          </a:xfrm>
        </p:spPr>
        <p:txBody>
          <a:bodyPr>
            <a:normAutofit fontScale="90000"/>
          </a:bodyPr>
          <a:lstStyle/>
          <a:p>
            <a:r>
              <a:rPr lang="en-US" b="1" dirty="0" smtClean="0"/>
              <a:t/>
            </a:r>
            <a:br>
              <a:rPr lang="en-US" b="1" dirty="0" smtClean="0"/>
            </a:br>
            <a:r>
              <a:rPr lang="en-US" b="1" dirty="0" smtClean="0"/>
              <a:t>Thin </a:t>
            </a:r>
            <a:r>
              <a:rPr lang="en-US" b="1" dirty="0"/>
              <a:t>Layer Chromatography (TLC)</a:t>
            </a:r>
            <a:br>
              <a:rPr lang="en-US" b="1" dirty="0"/>
            </a:br>
            <a:endParaRPr lang="uk-UA" dirty="0"/>
          </a:p>
        </p:txBody>
      </p:sp>
      <p:sp>
        <p:nvSpPr>
          <p:cNvPr id="3" name="Content Placeholder 2"/>
          <p:cNvSpPr>
            <a:spLocks noGrp="1"/>
          </p:cNvSpPr>
          <p:nvPr>
            <p:ph idx="1"/>
          </p:nvPr>
        </p:nvSpPr>
        <p:spPr>
          <a:xfrm>
            <a:off x="457200" y="1600201"/>
            <a:ext cx="8229600" cy="2764904"/>
          </a:xfrm>
        </p:spPr>
        <p:txBody>
          <a:bodyPr>
            <a:normAutofit/>
          </a:bodyPr>
          <a:lstStyle/>
          <a:p>
            <a:pPr marL="0" indent="0">
              <a:buNone/>
            </a:pPr>
            <a:r>
              <a:rPr lang="en-US" sz="2200" dirty="0">
                <a:solidFill>
                  <a:srgbClr val="000000"/>
                </a:solidFill>
                <a:latin typeface="Times New Roman" panose="02020603050405020304" pitchFamily="18" charset="0"/>
                <a:cs typeface="Times New Roman" panose="02020603050405020304" pitchFamily="18" charset="0"/>
              </a:rPr>
              <a:t>Highly polar molecules interact fairly strongly with the polar </a:t>
            </a:r>
            <a:r>
              <a:rPr lang="en-US" sz="2200" dirty="0" err="1">
                <a:solidFill>
                  <a:srgbClr val="000000"/>
                </a:solidFill>
                <a:latin typeface="Times New Roman" panose="02020603050405020304" pitchFamily="18" charset="0"/>
                <a:cs typeface="Times New Roman" panose="02020603050405020304" pitchFamily="18" charset="0"/>
              </a:rPr>
              <a:t>SiOH</a:t>
            </a:r>
            <a:r>
              <a:rPr lang="en-US" sz="2200" dirty="0">
                <a:solidFill>
                  <a:srgbClr val="000000"/>
                </a:solidFill>
                <a:latin typeface="Times New Roman" panose="02020603050405020304" pitchFamily="18" charset="0"/>
                <a:cs typeface="Times New Roman" panose="02020603050405020304" pitchFamily="18" charset="0"/>
              </a:rPr>
              <a:t> groups at the surface of these adsorbents, and will tend to stick or adsorb onto the fine particles of the adsorbent while weakly polar molecules are held less tightly. Weakly polar molecules generally tend to move through the adsorbent more rapidly than the polar species. </a:t>
            </a:r>
            <a:endParaRPr lang="uk-UA" sz="2200"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149080"/>
            <a:ext cx="2474913"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220998237"/>
              </p:ext>
            </p:extLst>
          </p:nvPr>
        </p:nvGraphicFramePr>
        <p:xfrm>
          <a:off x="395536" y="3861048"/>
          <a:ext cx="4680518" cy="2225040"/>
        </p:xfrm>
        <a:graphic>
          <a:graphicData uri="http://schemas.openxmlformats.org/drawingml/2006/table">
            <a:tbl>
              <a:tblPr firstRow="1" bandRow="1">
                <a:tableStyleId>{2D5ABB26-0587-4C30-8999-92F81FD0307C}</a:tableStyleId>
              </a:tblPr>
              <a:tblGrid>
                <a:gridCol w="1944215"/>
                <a:gridCol w="720080"/>
                <a:gridCol w="2016223"/>
              </a:tblGrid>
              <a:tr h="370840">
                <a:tc>
                  <a:txBody>
                    <a:bodyPr/>
                    <a:lstStyle/>
                    <a:p>
                      <a:r>
                        <a:rPr lang="en-US" dirty="0" smtClean="0"/>
                        <a:t>Vitamin</a:t>
                      </a:r>
                      <a:endParaRPr lang="uk-UA" dirty="0"/>
                    </a:p>
                  </a:txBody>
                  <a:tcPr/>
                </a:tc>
                <a:tc>
                  <a:txBody>
                    <a:bodyPr/>
                    <a:lstStyle/>
                    <a:p>
                      <a:r>
                        <a:rPr lang="en-US" dirty="0" smtClean="0"/>
                        <a:t>RF</a:t>
                      </a:r>
                      <a:endParaRPr lang="uk-UA" dirty="0"/>
                    </a:p>
                  </a:txBody>
                  <a:tcPr/>
                </a:tc>
                <a:tc>
                  <a:txBody>
                    <a:bodyPr/>
                    <a:lstStyle/>
                    <a:p>
                      <a:r>
                        <a:rPr lang="en-US" sz="1800" kern="1200" dirty="0" smtClean="0">
                          <a:effectLst/>
                        </a:rPr>
                        <a:t>Color in UV-light</a:t>
                      </a:r>
                      <a:endParaRPr lang="uk-UA" dirty="0"/>
                    </a:p>
                  </a:txBody>
                  <a:tcPr/>
                </a:tc>
              </a:tr>
              <a:tr h="370840">
                <a:tc>
                  <a:txBody>
                    <a:bodyPr/>
                    <a:lstStyle/>
                    <a:p>
                      <a:r>
                        <a:rPr lang="en-US" dirty="0" smtClean="0"/>
                        <a:t>B1 (thiamine)</a:t>
                      </a:r>
                      <a:endParaRPr lang="uk-UA" dirty="0"/>
                    </a:p>
                  </a:txBody>
                  <a:tcPr/>
                </a:tc>
                <a:tc>
                  <a:txBody>
                    <a:bodyPr/>
                    <a:lstStyle/>
                    <a:p>
                      <a:r>
                        <a:rPr lang="en-US" dirty="0" smtClean="0"/>
                        <a:t>0.4</a:t>
                      </a:r>
                      <a:endParaRPr lang="uk-UA" dirty="0"/>
                    </a:p>
                  </a:txBody>
                  <a:tcPr/>
                </a:tc>
                <a:tc>
                  <a:txBody>
                    <a:bodyPr/>
                    <a:lstStyle/>
                    <a:p>
                      <a:r>
                        <a:rPr lang="en-US" sz="1800" b="1" kern="1200" dirty="0" smtClean="0">
                          <a:solidFill>
                            <a:srgbClr val="7030A0"/>
                          </a:solidFill>
                          <a:effectLst/>
                        </a:rPr>
                        <a:t>violet</a:t>
                      </a:r>
                      <a:endParaRPr lang="uk-UA" b="1" dirty="0">
                        <a:solidFill>
                          <a:srgbClr val="7030A0"/>
                        </a:solidFill>
                      </a:endParaRPr>
                    </a:p>
                  </a:txBody>
                  <a:tcPr/>
                </a:tc>
              </a:tr>
              <a:tr h="370840">
                <a:tc>
                  <a:txBody>
                    <a:bodyPr/>
                    <a:lstStyle/>
                    <a:p>
                      <a:r>
                        <a:rPr lang="en-US" dirty="0" smtClean="0"/>
                        <a:t>B2 (riboflavin)</a:t>
                      </a:r>
                      <a:endParaRPr lang="uk-UA" dirty="0"/>
                    </a:p>
                  </a:txBody>
                  <a:tcPr/>
                </a:tc>
                <a:tc>
                  <a:txBody>
                    <a:bodyPr/>
                    <a:lstStyle/>
                    <a:p>
                      <a:r>
                        <a:rPr lang="en-US" dirty="0" smtClean="0"/>
                        <a:t>0.3</a:t>
                      </a:r>
                      <a:endParaRPr lang="uk-UA" dirty="0"/>
                    </a:p>
                  </a:txBody>
                  <a:tcPr/>
                </a:tc>
                <a:tc>
                  <a:txBody>
                    <a:bodyPr/>
                    <a:lstStyle/>
                    <a:p>
                      <a:r>
                        <a:rPr lang="en-US" b="1" dirty="0" smtClean="0">
                          <a:solidFill>
                            <a:srgbClr val="FFC000"/>
                          </a:solidFill>
                        </a:rPr>
                        <a:t>Yellow</a:t>
                      </a:r>
                      <a:endParaRPr lang="uk-UA" b="1" dirty="0">
                        <a:solidFill>
                          <a:srgbClr val="FFC000"/>
                        </a:solidFill>
                      </a:endParaRPr>
                    </a:p>
                  </a:txBody>
                  <a:tcPr/>
                </a:tc>
              </a:tr>
              <a:tr h="370840">
                <a:tc>
                  <a:txBody>
                    <a:bodyPr/>
                    <a:lstStyle/>
                    <a:p>
                      <a:r>
                        <a:rPr lang="en-US" dirty="0" smtClean="0"/>
                        <a:t>B3 (niacin)</a:t>
                      </a:r>
                      <a:endParaRPr lang="uk-UA" dirty="0"/>
                    </a:p>
                  </a:txBody>
                  <a:tcPr/>
                </a:tc>
                <a:tc>
                  <a:txBody>
                    <a:bodyPr/>
                    <a:lstStyle/>
                    <a:p>
                      <a:r>
                        <a:rPr lang="en-US" dirty="0" smtClean="0"/>
                        <a:t>0.36</a:t>
                      </a:r>
                      <a:endParaRPr lang="uk-UA" dirty="0"/>
                    </a:p>
                  </a:txBody>
                  <a:tcPr/>
                </a:tc>
                <a:tc>
                  <a:txBody>
                    <a:bodyPr/>
                    <a:lstStyle/>
                    <a:p>
                      <a:r>
                        <a:rPr lang="en-US" b="1" dirty="0" smtClean="0">
                          <a:solidFill>
                            <a:srgbClr val="7030A0"/>
                          </a:solidFill>
                        </a:rPr>
                        <a:t>violet</a:t>
                      </a:r>
                      <a:endParaRPr lang="uk-UA" b="1" dirty="0">
                        <a:solidFill>
                          <a:srgbClr val="7030A0"/>
                        </a:solidFill>
                      </a:endParaRPr>
                    </a:p>
                  </a:txBody>
                  <a:tcPr/>
                </a:tc>
              </a:tr>
              <a:tr h="370840">
                <a:tc>
                  <a:txBody>
                    <a:bodyPr/>
                    <a:lstStyle/>
                    <a:p>
                      <a:r>
                        <a:rPr lang="en-US" dirty="0" smtClean="0"/>
                        <a:t>B6</a:t>
                      </a:r>
                      <a:r>
                        <a:rPr lang="en-US" baseline="0" dirty="0" smtClean="0"/>
                        <a:t> (</a:t>
                      </a:r>
                      <a:r>
                        <a:rPr lang="en-US" baseline="0" dirty="0" err="1" smtClean="0"/>
                        <a:t>pyridixine</a:t>
                      </a:r>
                      <a:r>
                        <a:rPr lang="en-US" baseline="0" dirty="0" smtClean="0"/>
                        <a:t>)</a:t>
                      </a:r>
                      <a:endParaRPr lang="uk-UA" dirty="0"/>
                    </a:p>
                  </a:txBody>
                  <a:tcPr/>
                </a:tc>
                <a:tc>
                  <a:txBody>
                    <a:bodyPr/>
                    <a:lstStyle/>
                    <a:p>
                      <a:r>
                        <a:rPr lang="en-US" dirty="0" smtClean="0"/>
                        <a:t>0.49</a:t>
                      </a:r>
                      <a:endParaRPr lang="uk-UA" dirty="0"/>
                    </a:p>
                  </a:txBody>
                  <a:tcPr/>
                </a:tc>
                <a:tc>
                  <a:txBody>
                    <a:bodyPr/>
                    <a:lstStyle/>
                    <a:p>
                      <a:r>
                        <a:rPr lang="en-US" b="1" dirty="0" smtClean="0">
                          <a:solidFill>
                            <a:schemeClr val="tx2"/>
                          </a:solidFill>
                        </a:rPr>
                        <a:t>dark</a:t>
                      </a:r>
                      <a:r>
                        <a:rPr lang="en-US" b="1" baseline="0" dirty="0" smtClean="0">
                          <a:solidFill>
                            <a:schemeClr val="tx2"/>
                          </a:solidFill>
                        </a:rPr>
                        <a:t> blue</a:t>
                      </a:r>
                      <a:endParaRPr lang="uk-UA" b="1" dirty="0">
                        <a:solidFill>
                          <a:schemeClr val="tx2"/>
                        </a:solidFill>
                      </a:endParaRPr>
                    </a:p>
                  </a:txBody>
                  <a:tcPr/>
                </a:tc>
              </a:tr>
              <a:tr h="370840">
                <a:tc>
                  <a:txBody>
                    <a:bodyPr/>
                    <a:lstStyle/>
                    <a:p>
                      <a:r>
                        <a:rPr lang="en-US" dirty="0" smtClean="0"/>
                        <a:t>C (ascorbic</a:t>
                      </a:r>
                      <a:r>
                        <a:rPr lang="en-US" baseline="0" dirty="0" smtClean="0"/>
                        <a:t> acid)</a:t>
                      </a:r>
                      <a:endParaRPr lang="uk-UA" dirty="0"/>
                    </a:p>
                  </a:txBody>
                  <a:tcPr/>
                </a:tc>
                <a:tc>
                  <a:txBody>
                    <a:bodyPr/>
                    <a:lstStyle/>
                    <a:p>
                      <a:r>
                        <a:rPr lang="en-US" dirty="0" smtClean="0"/>
                        <a:t>0.1</a:t>
                      </a:r>
                      <a:endParaRPr lang="uk-UA" dirty="0"/>
                    </a:p>
                  </a:txBody>
                  <a:tcPr/>
                </a:tc>
                <a:tc>
                  <a:txBody>
                    <a:bodyPr/>
                    <a:lstStyle/>
                    <a:p>
                      <a:r>
                        <a:rPr lang="en-US" b="1" dirty="0" smtClean="0">
                          <a:solidFill>
                            <a:schemeClr val="tx2"/>
                          </a:solidFill>
                        </a:rPr>
                        <a:t>dark blue</a:t>
                      </a:r>
                      <a:endParaRPr lang="uk-UA" b="1" dirty="0">
                        <a:solidFill>
                          <a:schemeClr val="tx2"/>
                        </a:solidFill>
                      </a:endParaRPr>
                    </a:p>
                  </a:txBody>
                  <a:tcPr/>
                </a:tc>
              </a:tr>
            </a:tbl>
          </a:graphicData>
        </a:graphic>
      </p:graphicFrame>
    </p:spTree>
    <p:extLst>
      <p:ext uri="{BB962C8B-B14F-4D97-AF65-F5344CB8AC3E}">
        <p14:creationId xmlns:p14="http://schemas.microsoft.com/office/powerpoint/2010/main" val="263347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Surface energy and surface tension</a:t>
            </a:r>
            <a:endParaRPr lang="uk-UA" sz="3200" dirty="0"/>
          </a:p>
        </p:txBody>
      </p:sp>
      <p:sp>
        <p:nvSpPr>
          <p:cNvPr id="3" name="Content Placeholder 2"/>
          <p:cNvSpPr>
            <a:spLocks noGrp="1"/>
          </p:cNvSpPr>
          <p:nvPr>
            <p:ph idx="1"/>
          </p:nvPr>
        </p:nvSpPr>
        <p:spPr>
          <a:xfrm>
            <a:off x="457200" y="1268760"/>
            <a:ext cx="8229600" cy="5400600"/>
          </a:xfrm>
        </p:spPr>
        <p:txBody>
          <a:bodyPr>
            <a:normAutofit lnSpcReduction="10000"/>
          </a:bodyPr>
          <a:lstStyle/>
          <a:p>
            <a:pPr marL="0" lvl="0" indent="0" algn="just" fontAlgn="base">
              <a:lnSpc>
                <a:spcPct val="140000"/>
              </a:lnSpc>
              <a:spcBef>
                <a:spcPct val="0"/>
              </a:spcBef>
              <a:spcAft>
                <a:spcPct val="0"/>
              </a:spcAft>
              <a:buClr>
                <a:srgbClr val="00FF00"/>
              </a:buClr>
              <a:buNone/>
              <a:defRPr/>
            </a:pPr>
            <a:r>
              <a:rPr lang="en-US" sz="2600" dirty="0">
                <a:solidFill>
                  <a:srgbClr val="000000"/>
                </a:solidFill>
                <a:latin typeface="Times New Roman" panose="02020603050405020304" pitchFamily="18" charset="0"/>
                <a:cs typeface="Times New Roman" panose="02020603050405020304" pitchFamily="18" charset="0"/>
              </a:rPr>
              <a:t>The properties of the molecules forming </a:t>
            </a:r>
            <a:endParaRPr lang="ru-RU" sz="2600" dirty="0" smtClean="0">
              <a:solidFill>
                <a:srgbClr val="000000"/>
              </a:solidFill>
              <a:latin typeface="Times New Roman" panose="02020603050405020304" pitchFamily="18" charset="0"/>
              <a:cs typeface="Times New Roman" panose="02020603050405020304" pitchFamily="18" charset="0"/>
            </a:endParaRPr>
          </a:p>
          <a:p>
            <a:pPr marL="0" lvl="0" indent="0" algn="just" fontAlgn="base">
              <a:lnSpc>
                <a:spcPct val="140000"/>
              </a:lnSpc>
              <a:spcBef>
                <a:spcPct val="0"/>
              </a:spcBef>
              <a:spcAft>
                <a:spcPct val="0"/>
              </a:spcAft>
              <a:buClr>
                <a:srgbClr val="00FF00"/>
              </a:buClr>
              <a:buNone/>
              <a:defRPr/>
            </a:pPr>
            <a:r>
              <a:rPr lang="en-US" sz="2600" dirty="0" smtClean="0">
                <a:solidFill>
                  <a:srgbClr val="000000"/>
                </a:solidFill>
                <a:latin typeface="Times New Roman" panose="02020603050405020304" pitchFamily="18" charset="0"/>
                <a:cs typeface="Times New Roman" panose="02020603050405020304" pitchFamily="18" charset="0"/>
              </a:rPr>
              <a:t>the surface are different </a:t>
            </a:r>
            <a:r>
              <a:rPr lang="en-US" sz="2600" dirty="0">
                <a:solidFill>
                  <a:srgbClr val="000000"/>
                </a:solidFill>
                <a:latin typeface="Times New Roman" panose="02020603050405020304" pitchFamily="18" charset="0"/>
                <a:cs typeface="Times New Roman" panose="02020603050405020304" pitchFamily="18" charset="0"/>
              </a:rPr>
              <a:t>from those in the </a:t>
            </a:r>
            <a:r>
              <a:rPr lang="en-US" sz="2600" dirty="0" smtClean="0">
                <a:solidFill>
                  <a:srgbClr val="000000"/>
                </a:solidFill>
                <a:latin typeface="Times New Roman" panose="02020603050405020304" pitchFamily="18" charset="0"/>
                <a:cs typeface="Times New Roman" panose="02020603050405020304" pitchFamily="18" charset="0"/>
              </a:rPr>
              <a:t>bulk</a:t>
            </a:r>
            <a:r>
              <a:rPr lang="en-US" sz="2600" i="1" dirty="0" smtClean="0">
                <a:solidFill>
                  <a:srgbClr val="666699"/>
                </a:solidFill>
                <a:latin typeface="Times New Roman" panose="02020603050405020304" pitchFamily="18" charset="0"/>
                <a:cs typeface="Times New Roman" panose="02020603050405020304" pitchFamily="18" charset="0"/>
              </a:rPr>
              <a:t>.</a:t>
            </a:r>
            <a:r>
              <a:rPr lang="en-US" sz="2600" i="1" u="sng" dirty="0" smtClean="0">
                <a:solidFill>
                  <a:srgbClr val="000000"/>
                </a:solidFill>
                <a:latin typeface="Times New Roman" panose="02020603050405020304" pitchFamily="18" charset="0"/>
                <a:cs typeface="Times New Roman" panose="02020603050405020304" pitchFamily="18" charset="0"/>
              </a:rPr>
              <a:t> </a:t>
            </a:r>
            <a:endParaRPr lang="en-US" sz="2600" i="1" u="sng" dirty="0">
              <a:solidFill>
                <a:srgbClr val="000000"/>
              </a:solidFill>
              <a:latin typeface="Times New Roman" panose="02020603050405020304" pitchFamily="18" charset="0"/>
              <a:cs typeface="Times New Roman" panose="02020603050405020304" pitchFamily="18" charset="0"/>
            </a:endParaRPr>
          </a:p>
          <a:p>
            <a:pPr marL="0" indent="0">
              <a:buNone/>
            </a:pPr>
            <a:endParaRPr lang="en-US" altLang="uk-UA" sz="2400" dirty="0" smtClean="0">
              <a:latin typeface="Times New Roman" panose="02020603050405020304" pitchFamily="18" charset="0"/>
              <a:cs typeface="Times New Roman" panose="02020603050405020304" pitchFamily="18" charset="0"/>
            </a:endParaRPr>
          </a:p>
          <a:p>
            <a:pPr marL="0" indent="0">
              <a:buNone/>
            </a:pPr>
            <a:endParaRPr lang="en-US" sz="2600" b="1" dirty="0">
              <a:latin typeface="Times New Roman" panose="02020603050405020304" pitchFamily="18" charset="0"/>
              <a:cs typeface="Times New Roman" panose="02020603050405020304" pitchFamily="18" charset="0"/>
            </a:endParaRPr>
          </a:p>
          <a:p>
            <a:pPr marL="0" indent="0">
              <a:buNone/>
            </a:pPr>
            <a:endParaRPr lang="en-US" altLang="uk-UA" sz="2600" dirty="0" smtClean="0">
              <a:latin typeface="Times New Roman" panose="02020603050405020304" pitchFamily="18" charset="0"/>
              <a:cs typeface="Times New Roman" panose="02020603050405020304" pitchFamily="18" charset="0"/>
            </a:endParaRPr>
          </a:p>
          <a:p>
            <a:pPr marL="0" indent="0" algn="just">
              <a:buNone/>
            </a:pPr>
            <a:endParaRPr lang="en-US" altLang="uk-UA" sz="2600" dirty="0" smtClean="0">
              <a:latin typeface="Times New Roman" panose="02020603050405020304" pitchFamily="18" charset="0"/>
              <a:cs typeface="Times New Roman" panose="02020603050405020304" pitchFamily="18" charset="0"/>
            </a:endParaRPr>
          </a:p>
          <a:p>
            <a:pPr marL="0" indent="0" algn="just">
              <a:buNone/>
            </a:pPr>
            <a:r>
              <a:rPr lang="en-US" altLang="uk-UA" sz="2600" dirty="0" smtClean="0">
                <a:latin typeface="Times New Roman" panose="02020603050405020304" pitchFamily="18" charset="0"/>
                <a:cs typeface="Times New Roman" panose="02020603050405020304" pitchFamily="18" charset="0"/>
              </a:rPr>
              <a:t>Phenomenon microscopically relates to Energy required to transport molecule from bulk to surface region.</a:t>
            </a:r>
          </a:p>
          <a:p>
            <a:pPr marL="0" indent="0" algn="just">
              <a:buNone/>
            </a:pPr>
            <a:r>
              <a:rPr lang="en-US" altLang="uk-UA" sz="2600" dirty="0">
                <a:latin typeface="Times New Roman" panose="02020603050405020304" pitchFamily="18" charset="0"/>
                <a:cs typeface="Times New Roman" panose="02020603050405020304" pitchFamily="18" charset="0"/>
              </a:rPr>
              <a:t>Surface molecules tend to move inside the body of substance.</a:t>
            </a:r>
          </a:p>
          <a:p>
            <a:pPr marL="0" indent="0" algn="just">
              <a:buNone/>
            </a:pPr>
            <a:r>
              <a:rPr lang="en-US" altLang="uk-UA" sz="2600" dirty="0" smtClean="0">
                <a:latin typeface="Times New Roman" panose="02020603050405020304" pitchFamily="18" charset="0"/>
                <a:cs typeface="Times New Roman" panose="02020603050405020304" pitchFamily="18" charset="0"/>
              </a:rPr>
              <a:t>In </a:t>
            </a:r>
            <a:r>
              <a:rPr lang="en-US" altLang="uk-UA" sz="2600" dirty="0">
                <a:latin typeface="Times New Roman" panose="02020603050405020304" pitchFamily="18" charset="0"/>
                <a:cs typeface="Times New Roman" panose="02020603050405020304" pitchFamily="18" charset="0"/>
              </a:rPr>
              <a:t>order to overcome intramolecular  interaction and to make a new </a:t>
            </a:r>
            <a:r>
              <a:rPr lang="en-US" altLang="uk-UA" sz="2600" dirty="0" smtClean="0">
                <a:latin typeface="Times New Roman" panose="02020603050405020304" pitchFamily="18" charset="0"/>
                <a:cs typeface="Times New Roman" panose="02020603050405020304" pitchFamily="18" charset="0"/>
              </a:rPr>
              <a:t>interface work </a:t>
            </a:r>
            <a:r>
              <a:rPr lang="en-US" altLang="uk-UA" sz="2600" dirty="0">
                <a:latin typeface="Times New Roman" panose="02020603050405020304" pitchFamily="18" charset="0"/>
                <a:cs typeface="Times New Roman" panose="02020603050405020304" pitchFamily="18" charset="0"/>
              </a:rPr>
              <a:t>should be done</a:t>
            </a:r>
            <a:r>
              <a:rPr lang="en-US" altLang="uk-UA" sz="2600" dirty="0" smtClean="0">
                <a:latin typeface="Times New Roman" panose="02020603050405020304" pitchFamily="18" charset="0"/>
                <a:cs typeface="Times New Roman" panose="02020603050405020304" pitchFamily="18" charset="0"/>
              </a:rPr>
              <a:t>.</a:t>
            </a:r>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584" y="2608314"/>
            <a:ext cx="4753337"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0637" y="1340767"/>
            <a:ext cx="2049835" cy="263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012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uk-UA"/>
          </a:p>
        </p:txBody>
      </p:sp>
      <p:sp>
        <p:nvSpPr>
          <p:cNvPr id="3" name="Content Placeholder 2"/>
          <p:cNvSpPr>
            <a:spLocks noGrp="1"/>
          </p:cNvSpPr>
          <p:nvPr>
            <p:ph idx="1"/>
          </p:nvPr>
        </p:nvSpPr>
        <p:spPr/>
        <p:txBody>
          <a:bodyPr/>
          <a:lstStyle/>
          <a:p>
            <a:pPr marL="0" lvl="0" indent="0">
              <a:lnSpc>
                <a:spcPct val="120000"/>
              </a:lnSpc>
              <a:buNone/>
            </a:pPr>
            <a:r>
              <a:rPr lang="en-US" altLang="uk-UA" sz="2000" b="1" dirty="0">
                <a:solidFill>
                  <a:srgbClr val="1F497D"/>
                </a:solidFill>
                <a:latin typeface="Times New Roman"/>
                <a:cs typeface="Times New Roman"/>
              </a:rPr>
              <a:t>water</a:t>
            </a:r>
            <a:r>
              <a:rPr lang="en-US" altLang="uk-UA" sz="2000" dirty="0">
                <a:solidFill>
                  <a:srgbClr val="1F497D"/>
                </a:solidFill>
                <a:latin typeface="Times New Roman"/>
                <a:cs typeface="Times New Roman"/>
              </a:rPr>
              <a:t> 	    </a:t>
            </a:r>
            <a:r>
              <a:rPr lang="ru-RU" altLang="uk-UA" sz="2000" dirty="0">
                <a:solidFill>
                  <a:srgbClr val="1F497D"/>
                </a:solidFill>
                <a:latin typeface="Times New Roman"/>
                <a:cs typeface="Times New Roman"/>
              </a:rPr>
              <a:t>–</a:t>
            </a:r>
            <a:r>
              <a:rPr lang="en-US" altLang="uk-UA" sz="2000" dirty="0">
                <a:solidFill>
                  <a:srgbClr val="1F497D"/>
                </a:solidFill>
                <a:latin typeface="Times New Roman"/>
                <a:cs typeface="Times New Roman"/>
              </a:rPr>
              <a:t> </a:t>
            </a:r>
            <a:r>
              <a:rPr lang="ru-RU" altLang="uk-UA" sz="2000" b="1" dirty="0">
                <a:solidFill>
                  <a:srgbClr val="1F497D"/>
                </a:solidFill>
                <a:latin typeface="Times New Roman"/>
                <a:cs typeface="Times New Roman"/>
              </a:rPr>
              <a:t>0,0728 </a:t>
            </a:r>
            <a:r>
              <a:rPr lang="en-US" altLang="uk-UA" sz="2000" b="1" dirty="0">
                <a:solidFill>
                  <a:srgbClr val="1F497D"/>
                </a:solidFill>
                <a:latin typeface="Times New Roman"/>
                <a:cs typeface="Times New Roman"/>
              </a:rPr>
              <a:t>J</a:t>
            </a:r>
            <a:r>
              <a:rPr lang="ru-RU" altLang="uk-UA" sz="2000" b="1" dirty="0">
                <a:solidFill>
                  <a:srgbClr val="1F497D"/>
                </a:solidFill>
                <a:latin typeface="Times New Roman"/>
                <a:cs typeface="Times New Roman"/>
              </a:rPr>
              <a:t>/</a:t>
            </a:r>
            <a:r>
              <a:rPr lang="en-US" altLang="uk-UA" sz="2000" b="1" dirty="0">
                <a:solidFill>
                  <a:srgbClr val="1F497D"/>
                </a:solidFill>
                <a:latin typeface="Times New Roman"/>
                <a:cs typeface="Times New Roman"/>
              </a:rPr>
              <a:t>m</a:t>
            </a:r>
            <a:r>
              <a:rPr lang="ru-RU" altLang="uk-UA" sz="2000" b="1" baseline="30000" dirty="0">
                <a:solidFill>
                  <a:srgbClr val="1F497D"/>
                </a:solidFill>
                <a:latin typeface="Times New Roman"/>
                <a:cs typeface="Times New Roman"/>
              </a:rPr>
              <a:t>2</a:t>
            </a:r>
            <a:r>
              <a:rPr lang="ru-RU" altLang="uk-UA" sz="2000" dirty="0">
                <a:solidFill>
                  <a:srgbClr val="1F497D"/>
                </a:solidFill>
                <a:latin typeface="Times New Roman"/>
                <a:cs typeface="Times New Roman"/>
              </a:rPr>
              <a:t>;  </a:t>
            </a:r>
            <a:r>
              <a:rPr lang="en-US" altLang="uk-UA" sz="2000" dirty="0">
                <a:solidFill>
                  <a:srgbClr val="1F497D"/>
                </a:solidFill>
                <a:latin typeface="Times New Roman"/>
                <a:cs typeface="Times New Roman"/>
              </a:rPr>
              <a:t>	blood plasma </a:t>
            </a:r>
            <a:r>
              <a:rPr lang="ru-RU" altLang="uk-UA" sz="2000" dirty="0">
                <a:solidFill>
                  <a:srgbClr val="1F497D"/>
                </a:solidFill>
                <a:latin typeface="Times New Roman"/>
                <a:cs typeface="Times New Roman"/>
              </a:rPr>
              <a:t>– 0,0454 </a:t>
            </a:r>
            <a:r>
              <a:rPr lang="en-US" altLang="uk-UA" sz="2000" dirty="0">
                <a:solidFill>
                  <a:srgbClr val="1F497D"/>
                </a:solidFill>
                <a:latin typeface="Times New Roman"/>
                <a:cs typeface="Times New Roman"/>
              </a:rPr>
              <a:t>J</a:t>
            </a:r>
            <a:r>
              <a:rPr lang="ru-RU" altLang="uk-UA" sz="2000" dirty="0">
                <a:solidFill>
                  <a:srgbClr val="1F497D"/>
                </a:solidFill>
                <a:latin typeface="Times New Roman"/>
                <a:cs typeface="Times New Roman"/>
              </a:rPr>
              <a:t>/</a:t>
            </a:r>
            <a:r>
              <a:rPr lang="en-US" altLang="uk-UA" sz="2000" dirty="0">
                <a:solidFill>
                  <a:srgbClr val="1F497D"/>
                </a:solidFill>
                <a:latin typeface="Times New Roman"/>
                <a:cs typeface="Times New Roman"/>
              </a:rPr>
              <a:t>m</a:t>
            </a:r>
            <a:r>
              <a:rPr lang="ru-RU" altLang="uk-UA" sz="2000" baseline="30000" dirty="0">
                <a:solidFill>
                  <a:srgbClr val="1F497D"/>
                </a:solidFill>
                <a:latin typeface="Times New Roman"/>
                <a:cs typeface="Times New Roman"/>
              </a:rPr>
              <a:t>2</a:t>
            </a:r>
            <a:r>
              <a:rPr lang="ru-RU" altLang="uk-UA" sz="2000" dirty="0">
                <a:solidFill>
                  <a:srgbClr val="1F497D"/>
                </a:solidFill>
                <a:latin typeface="Times New Roman"/>
                <a:cs typeface="Times New Roman"/>
              </a:rPr>
              <a:t>; </a:t>
            </a:r>
            <a:endParaRPr lang="en-US" altLang="uk-UA" sz="2000" dirty="0">
              <a:solidFill>
                <a:srgbClr val="1F497D"/>
              </a:solidFill>
              <a:latin typeface="Times New Roman"/>
              <a:cs typeface="Times New Roman"/>
            </a:endParaRPr>
          </a:p>
          <a:p>
            <a:pPr marL="0" lvl="0" indent="0" fontAlgn="base">
              <a:lnSpc>
                <a:spcPct val="120000"/>
              </a:lnSpc>
              <a:spcBef>
                <a:spcPct val="0"/>
              </a:spcBef>
              <a:spcAft>
                <a:spcPct val="0"/>
              </a:spcAft>
              <a:buNone/>
            </a:pPr>
            <a:r>
              <a:rPr lang="en-CA" altLang="uk-UA" sz="2000" dirty="0">
                <a:solidFill>
                  <a:srgbClr val="1F497D"/>
                </a:solidFill>
                <a:latin typeface="Times New Roman"/>
                <a:cs typeface="Times New Roman"/>
              </a:rPr>
              <a:t>	</a:t>
            </a:r>
            <a:r>
              <a:rPr lang="ru-RU" altLang="uk-UA" sz="2000" dirty="0">
                <a:solidFill>
                  <a:srgbClr val="1F497D"/>
                </a:solidFill>
                <a:latin typeface="Times New Roman"/>
                <a:cs typeface="Times New Roman"/>
              </a:rPr>
              <a:t>СН</a:t>
            </a:r>
            <a:r>
              <a:rPr lang="ru-RU" altLang="uk-UA" sz="2000" baseline="-25000" dirty="0">
                <a:solidFill>
                  <a:srgbClr val="1F497D"/>
                </a:solidFill>
                <a:latin typeface="Times New Roman"/>
                <a:cs typeface="Times New Roman"/>
              </a:rPr>
              <a:t>3</a:t>
            </a:r>
            <a:r>
              <a:rPr lang="ru-RU" altLang="uk-UA" sz="2000" dirty="0">
                <a:solidFill>
                  <a:srgbClr val="1F497D"/>
                </a:solidFill>
                <a:latin typeface="Times New Roman"/>
                <a:cs typeface="Times New Roman"/>
              </a:rPr>
              <a:t>СООН –</a:t>
            </a:r>
            <a:r>
              <a:rPr lang="en-US" altLang="uk-UA" sz="2000" dirty="0">
                <a:solidFill>
                  <a:srgbClr val="1F497D"/>
                </a:solidFill>
                <a:latin typeface="Times New Roman"/>
                <a:cs typeface="Times New Roman"/>
              </a:rPr>
              <a:t> </a:t>
            </a:r>
            <a:r>
              <a:rPr lang="ru-RU" altLang="uk-UA" sz="2000" dirty="0">
                <a:solidFill>
                  <a:srgbClr val="1F497D"/>
                </a:solidFill>
                <a:latin typeface="Times New Roman"/>
                <a:cs typeface="Times New Roman"/>
              </a:rPr>
              <a:t>0,0276 </a:t>
            </a:r>
            <a:r>
              <a:rPr lang="en-US" altLang="uk-UA" sz="2000" dirty="0">
                <a:solidFill>
                  <a:srgbClr val="1F497D"/>
                </a:solidFill>
                <a:latin typeface="Times New Roman"/>
                <a:cs typeface="Times New Roman"/>
              </a:rPr>
              <a:t>J</a:t>
            </a:r>
            <a:r>
              <a:rPr lang="ru-RU" altLang="uk-UA" sz="2000" dirty="0">
                <a:solidFill>
                  <a:srgbClr val="1F497D"/>
                </a:solidFill>
                <a:latin typeface="Times New Roman"/>
                <a:cs typeface="Times New Roman"/>
              </a:rPr>
              <a:t>/</a:t>
            </a:r>
            <a:r>
              <a:rPr lang="en-US" altLang="uk-UA" sz="2000" dirty="0">
                <a:solidFill>
                  <a:srgbClr val="1F497D"/>
                </a:solidFill>
                <a:latin typeface="Times New Roman"/>
                <a:cs typeface="Times New Roman"/>
              </a:rPr>
              <a:t>m</a:t>
            </a:r>
            <a:r>
              <a:rPr lang="ru-RU" altLang="uk-UA" sz="2000" baseline="30000" dirty="0">
                <a:solidFill>
                  <a:srgbClr val="1F497D"/>
                </a:solidFill>
                <a:latin typeface="Times New Roman"/>
                <a:cs typeface="Times New Roman"/>
              </a:rPr>
              <a:t>2</a:t>
            </a:r>
            <a:r>
              <a:rPr lang="ru-RU" altLang="uk-UA" sz="2000" dirty="0">
                <a:solidFill>
                  <a:srgbClr val="1F497D"/>
                </a:solidFill>
                <a:latin typeface="Times New Roman"/>
                <a:cs typeface="Times New Roman"/>
              </a:rPr>
              <a:t>;        </a:t>
            </a:r>
            <a:r>
              <a:rPr lang="en-US" altLang="uk-UA" sz="2000" dirty="0">
                <a:solidFill>
                  <a:srgbClr val="1F497D"/>
                </a:solidFill>
                <a:latin typeface="Times New Roman"/>
                <a:cs typeface="Times New Roman"/>
              </a:rPr>
              <a:t>	glycerin	        </a:t>
            </a:r>
            <a:r>
              <a:rPr lang="ru-RU" altLang="uk-UA" sz="2000" dirty="0">
                <a:solidFill>
                  <a:srgbClr val="1F497D"/>
                </a:solidFill>
                <a:latin typeface="Times New Roman"/>
                <a:cs typeface="Times New Roman"/>
              </a:rPr>
              <a:t>–</a:t>
            </a:r>
            <a:r>
              <a:rPr lang="en-US" altLang="uk-UA" sz="2000" dirty="0">
                <a:solidFill>
                  <a:srgbClr val="1F497D"/>
                </a:solidFill>
                <a:latin typeface="Times New Roman"/>
                <a:cs typeface="Times New Roman"/>
              </a:rPr>
              <a:t> </a:t>
            </a:r>
            <a:r>
              <a:rPr lang="ru-RU" altLang="uk-UA" sz="2000" dirty="0">
                <a:solidFill>
                  <a:srgbClr val="1F497D"/>
                </a:solidFill>
                <a:latin typeface="Times New Roman"/>
                <a:cs typeface="Times New Roman"/>
              </a:rPr>
              <a:t>0,0647 </a:t>
            </a:r>
            <a:r>
              <a:rPr lang="en-US" altLang="uk-UA" sz="2000" dirty="0">
                <a:solidFill>
                  <a:srgbClr val="1F497D"/>
                </a:solidFill>
                <a:latin typeface="Times New Roman"/>
                <a:cs typeface="Times New Roman"/>
              </a:rPr>
              <a:t>J</a:t>
            </a:r>
            <a:r>
              <a:rPr lang="ru-RU" altLang="uk-UA" sz="2000" dirty="0">
                <a:solidFill>
                  <a:srgbClr val="1F497D"/>
                </a:solidFill>
                <a:latin typeface="Times New Roman"/>
                <a:cs typeface="Times New Roman"/>
              </a:rPr>
              <a:t>/</a:t>
            </a:r>
            <a:r>
              <a:rPr lang="en-US" altLang="uk-UA" sz="2000" dirty="0">
                <a:solidFill>
                  <a:srgbClr val="1F497D"/>
                </a:solidFill>
                <a:latin typeface="Times New Roman"/>
                <a:cs typeface="Times New Roman"/>
              </a:rPr>
              <a:t>m</a:t>
            </a:r>
            <a:r>
              <a:rPr lang="ru-RU" altLang="uk-UA" sz="2000" baseline="30000" dirty="0">
                <a:solidFill>
                  <a:srgbClr val="1F497D"/>
                </a:solidFill>
                <a:latin typeface="Times New Roman"/>
                <a:cs typeface="Times New Roman"/>
              </a:rPr>
              <a:t>2</a:t>
            </a:r>
            <a:r>
              <a:rPr lang="ru-RU" altLang="uk-UA" sz="2000" dirty="0">
                <a:solidFill>
                  <a:srgbClr val="1F497D"/>
                </a:solidFill>
                <a:latin typeface="Times New Roman"/>
                <a:cs typeface="Times New Roman"/>
              </a:rPr>
              <a:t>;</a:t>
            </a:r>
            <a:r>
              <a:rPr lang="en-US" altLang="uk-UA" sz="2000" dirty="0">
                <a:solidFill>
                  <a:srgbClr val="1F497D"/>
                </a:solidFill>
                <a:latin typeface="Times New Roman"/>
                <a:cs typeface="Times New Roman"/>
              </a:rPr>
              <a:t> </a:t>
            </a:r>
          </a:p>
          <a:p>
            <a:pPr marL="0" lvl="0" indent="0" fontAlgn="base">
              <a:lnSpc>
                <a:spcPct val="120000"/>
              </a:lnSpc>
              <a:spcBef>
                <a:spcPct val="0"/>
              </a:spcBef>
              <a:spcAft>
                <a:spcPct val="0"/>
              </a:spcAft>
              <a:buNone/>
            </a:pPr>
            <a:r>
              <a:rPr lang="en-US" altLang="uk-UA" sz="2000" dirty="0">
                <a:solidFill>
                  <a:srgbClr val="1F497D"/>
                </a:solidFill>
                <a:latin typeface="Times New Roman"/>
                <a:cs typeface="Times New Roman"/>
              </a:rPr>
              <a:t>	ethanol 	    </a:t>
            </a:r>
            <a:r>
              <a:rPr lang="ru-RU" altLang="uk-UA" sz="2000" dirty="0">
                <a:solidFill>
                  <a:srgbClr val="1F497D"/>
                </a:solidFill>
                <a:latin typeface="Times New Roman"/>
                <a:cs typeface="Times New Roman"/>
              </a:rPr>
              <a:t>–</a:t>
            </a:r>
            <a:r>
              <a:rPr lang="en-US" altLang="uk-UA" sz="2000" dirty="0">
                <a:solidFill>
                  <a:srgbClr val="1F497D"/>
                </a:solidFill>
                <a:latin typeface="Times New Roman"/>
                <a:cs typeface="Times New Roman"/>
              </a:rPr>
              <a:t> </a:t>
            </a:r>
            <a:r>
              <a:rPr lang="ru-RU" altLang="uk-UA" sz="2000" dirty="0">
                <a:solidFill>
                  <a:srgbClr val="1F497D"/>
                </a:solidFill>
                <a:latin typeface="Times New Roman"/>
                <a:cs typeface="Times New Roman"/>
              </a:rPr>
              <a:t>0,0223 </a:t>
            </a:r>
            <a:r>
              <a:rPr lang="en-US" altLang="uk-UA" sz="2000" dirty="0">
                <a:solidFill>
                  <a:srgbClr val="1F497D"/>
                </a:solidFill>
                <a:latin typeface="Times New Roman"/>
                <a:cs typeface="Times New Roman"/>
              </a:rPr>
              <a:t>J</a:t>
            </a:r>
            <a:r>
              <a:rPr lang="ru-RU" altLang="uk-UA" sz="2000" dirty="0">
                <a:solidFill>
                  <a:srgbClr val="1F497D"/>
                </a:solidFill>
                <a:latin typeface="Times New Roman"/>
                <a:cs typeface="Times New Roman"/>
              </a:rPr>
              <a:t>/</a:t>
            </a:r>
            <a:r>
              <a:rPr lang="en-US" altLang="uk-UA" sz="2000" dirty="0">
                <a:solidFill>
                  <a:srgbClr val="1F497D"/>
                </a:solidFill>
                <a:latin typeface="Times New Roman"/>
                <a:cs typeface="Times New Roman"/>
              </a:rPr>
              <a:t>m</a:t>
            </a:r>
            <a:r>
              <a:rPr lang="ru-RU" altLang="uk-UA" sz="2000" baseline="30000" dirty="0">
                <a:solidFill>
                  <a:srgbClr val="1F497D"/>
                </a:solidFill>
                <a:latin typeface="Times New Roman"/>
                <a:cs typeface="Times New Roman"/>
              </a:rPr>
              <a:t>2</a:t>
            </a:r>
            <a:r>
              <a:rPr lang="ru-RU" altLang="uk-UA" sz="2000" dirty="0">
                <a:solidFill>
                  <a:srgbClr val="1F497D"/>
                </a:solidFill>
                <a:latin typeface="Times New Roman"/>
                <a:cs typeface="Times New Roman"/>
              </a:rPr>
              <a:t>;      </a:t>
            </a:r>
            <a:r>
              <a:rPr lang="en-US" altLang="uk-UA" sz="2000" dirty="0">
                <a:solidFill>
                  <a:srgbClr val="1F497D"/>
                </a:solidFill>
                <a:latin typeface="Times New Roman"/>
                <a:cs typeface="Times New Roman"/>
              </a:rPr>
              <a:t>	olive oil	        </a:t>
            </a:r>
            <a:r>
              <a:rPr lang="ru-RU" altLang="uk-UA" sz="2000" dirty="0">
                <a:solidFill>
                  <a:srgbClr val="1F497D"/>
                </a:solidFill>
                <a:latin typeface="Times New Roman"/>
                <a:cs typeface="Times New Roman"/>
              </a:rPr>
              <a:t>– 0,0330 </a:t>
            </a:r>
            <a:r>
              <a:rPr lang="en-US" altLang="uk-UA" sz="2000" dirty="0">
                <a:solidFill>
                  <a:srgbClr val="1F497D"/>
                </a:solidFill>
                <a:latin typeface="Times New Roman"/>
                <a:cs typeface="Times New Roman"/>
              </a:rPr>
              <a:t>J</a:t>
            </a:r>
            <a:r>
              <a:rPr lang="ru-RU" altLang="uk-UA" sz="2000" dirty="0">
                <a:solidFill>
                  <a:srgbClr val="1F497D"/>
                </a:solidFill>
                <a:latin typeface="Times New Roman"/>
                <a:cs typeface="Times New Roman"/>
              </a:rPr>
              <a:t>/</a:t>
            </a:r>
            <a:r>
              <a:rPr lang="en-US" altLang="uk-UA" sz="2000" dirty="0">
                <a:solidFill>
                  <a:srgbClr val="1F497D"/>
                </a:solidFill>
                <a:latin typeface="Times New Roman"/>
                <a:cs typeface="Times New Roman"/>
              </a:rPr>
              <a:t>m</a:t>
            </a:r>
            <a:r>
              <a:rPr lang="ru-RU" altLang="uk-UA" sz="2000" baseline="30000" dirty="0">
                <a:solidFill>
                  <a:srgbClr val="1F497D"/>
                </a:solidFill>
                <a:latin typeface="Times New Roman"/>
                <a:cs typeface="Times New Roman"/>
              </a:rPr>
              <a:t>2</a:t>
            </a:r>
            <a:r>
              <a:rPr lang="ru-RU" altLang="uk-UA" sz="2000" dirty="0">
                <a:solidFill>
                  <a:srgbClr val="1F497D"/>
                </a:solidFill>
                <a:latin typeface="Times New Roman"/>
                <a:cs typeface="Times New Roman"/>
              </a:rPr>
              <a:t>.</a:t>
            </a:r>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363" y="3469357"/>
            <a:ext cx="35972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513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altLang="uk-UA" b="1" dirty="0" smtClean="0"/>
              <a:t>Surface tension</a:t>
            </a:r>
            <a:endParaRPr lang="uk-UA" dirty="0"/>
          </a:p>
        </p:txBody>
      </p:sp>
      <p:sp>
        <p:nvSpPr>
          <p:cNvPr id="3" name="Content Placeholder 2"/>
          <p:cNvSpPr>
            <a:spLocks noGrp="1"/>
          </p:cNvSpPr>
          <p:nvPr>
            <p:ph idx="1"/>
          </p:nvPr>
        </p:nvSpPr>
        <p:spPr>
          <a:xfrm>
            <a:off x="457200" y="1124744"/>
            <a:ext cx="8229600" cy="5544616"/>
          </a:xfrm>
        </p:spPr>
        <p:txBody>
          <a:bodyPr>
            <a:noAutofit/>
          </a:bodyPr>
          <a:lstStyle/>
          <a:p>
            <a:pPr marL="0" lvl="0" indent="0" algn="just" fontAlgn="base">
              <a:spcBef>
                <a:spcPct val="0"/>
              </a:spcBef>
              <a:spcAft>
                <a:spcPct val="0"/>
              </a:spcAft>
              <a:buNone/>
            </a:pPr>
            <a:r>
              <a:rPr lang="en-US" altLang="uk-UA" sz="2400" b="1" dirty="0" smtClean="0">
                <a:solidFill>
                  <a:schemeClr val="tx2"/>
                </a:solidFill>
                <a:latin typeface="Times New Roman"/>
                <a:cs typeface="Times New Roman"/>
              </a:rPr>
              <a:t>Free </a:t>
            </a:r>
            <a:r>
              <a:rPr lang="en-US" altLang="uk-UA" sz="2400" b="1" dirty="0">
                <a:solidFill>
                  <a:schemeClr val="tx2"/>
                </a:solidFill>
                <a:latin typeface="Times New Roman"/>
                <a:cs typeface="Times New Roman"/>
              </a:rPr>
              <a:t>Surface Energy</a:t>
            </a:r>
            <a:r>
              <a:rPr lang="en-US" altLang="uk-UA" sz="2400" dirty="0">
                <a:solidFill>
                  <a:prstClr val="black"/>
                </a:solidFill>
                <a:latin typeface="Times New Roman"/>
                <a:cs typeface="Times New Roman"/>
              </a:rPr>
              <a:t> </a:t>
            </a:r>
            <a:r>
              <a:rPr lang="en-US" altLang="uk-UA" sz="2400" dirty="0" smtClean="0">
                <a:solidFill>
                  <a:prstClr val="black"/>
                </a:solidFill>
                <a:latin typeface="Times New Roman"/>
                <a:cs typeface="Times New Roman"/>
              </a:rPr>
              <a:t>–is </a:t>
            </a:r>
            <a:r>
              <a:rPr lang="en-US" altLang="uk-UA" sz="2400" dirty="0">
                <a:solidFill>
                  <a:prstClr val="black"/>
                </a:solidFill>
                <a:latin typeface="Times New Roman"/>
                <a:cs typeface="Times New Roman"/>
              </a:rPr>
              <a:t>the work per unit area done by the force that creates the new surface</a:t>
            </a:r>
            <a:r>
              <a:rPr lang="en-US" altLang="uk-UA" sz="2400" dirty="0" smtClean="0">
                <a:solidFill>
                  <a:prstClr val="black"/>
                </a:solidFill>
                <a:latin typeface="Times New Roman"/>
                <a:cs typeface="Times New Roman"/>
              </a:rPr>
              <a:t>.</a:t>
            </a:r>
          </a:p>
          <a:p>
            <a:pPr marL="0" lvl="0" indent="0" algn="ctr" fontAlgn="base">
              <a:lnSpc>
                <a:spcPct val="120000"/>
              </a:lnSpc>
              <a:spcBef>
                <a:spcPct val="0"/>
              </a:spcBef>
              <a:spcAft>
                <a:spcPct val="0"/>
              </a:spcAft>
              <a:buNone/>
            </a:pPr>
            <a:r>
              <a:rPr lang="en-US" altLang="uk-UA" sz="2400" b="1" dirty="0" smtClean="0">
                <a:solidFill>
                  <a:srgbClr val="FF0000"/>
                </a:solidFill>
                <a:latin typeface="Times New Roman"/>
                <a:cs typeface="Times New Roman"/>
              </a:rPr>
              <a:t>F</a:t>
            </a:r>
            <a:r>
              <a:rPr lang="ru-RU" altLang="uk-UA" sz="2400" b="1" dirty="0" smtClean="0">
                <a:solidFill>
                  <a:srgbClr val="FF0000"/>
                </a:solidFill>
                <a:latin typeface="Times New Roman"/>
                <a:cs typeface="Times New Roman"/>
              </a:rPr>
              <a:t> </a:t>
            </a:r>
            <a:r>
              <a:rPr lang="ru-RU" altLang="uk-UA" sz="2400" b="1" dirty="0">
                <a:solidFill>
                  <a:srgbClr val="FF0000"/>
                </a:solidFill>
                <a:latin typeface="Times New Roman"/>
                <a:cs typeface="Times New Roman"/>
              </a:rPr>
              <a:t>= </a:t>
            </a:r>
            <a:r>
              <a:rPr lang="en-US" altLang="uk-UA" sz="2400" b="1" dirty="0">
                <a:solidFill>
                  <a:srgbClr val="FF0000"/>
                </a:solidFill>
                <a:latin typeface="Times New Roman"/>
                <a:cs typeface="Times New Roman"/>
                <a:sym typeface="Symbol" pitchFamily="18" charset="2"/>
              </a:rPr>
              <a:t></a:t>
            </a:r>
            <a:r>
              <a:rPr lang="en-US" altLang="uk-UA" sz="2400" b="1" dirty="0">
                <a:solidFill>
                  <a:srgbClr val="FF0000"/>
                </a:solidFill>
                <a:latin typeface="Times New Roman"/>
                <a:cs typeface="Times New Roman"/>
              </a:rPr>
              <a:t> </a:t>
            </a:r>
            <a:r>
              <a:rPr lang="en-US" altLang="uk-UA" sz="2400" b="1" dirty="0" smtClean="0">
                <a:solidFill>
                  <a:srgbClr val="FF0000"/>
                </a:solidFill>
                <a:latin typeface="Times New Roman"/>
                <a:cs typeface="Times New Roman"/>
              </a:rPr>
              <a:t>∙ S</a:t>
            </a:r>
            <a:endParaRPr lang="en-US" altLang="uk-UA" sz="2400" dirty="0">
              <a:solidFill>
                <a:prstClr val="black"/>
              </a:solidFill>
              <a:latin typeface="Times New Roman"/>
              <a:cs typeface="Times New Roman"/>
            </a:endParaRPr>
          </a:p>
          <a:p>
            <a:pPr marL="0" indent="0" algn="just" fontAlgn="base">
              <a:lnSpc>
                <a:spcPct val="120000"/>
              </a:lnSpc>
              <a:spcBef>
                <a:spcPct val="0"/>
              </a:spcBef>
              <a:spcAft>
                <a:spcPct val="0"/>
              </a:spcAft>
              <a:buNone/>
            </a:pPr>
            <a:r>
              <a:rPr lang="en-US" altLang="uk-UA" sz="2400" b="1" dirty="0" smtClean="0">
                <a:solidFill>
                  <a:schemeClr val="tx2"/>
                </a:solidFill>
                <a:latin typeface="Times New Roman"/>
                <a:cs typeface="Times New Roman"/>
              </a:rPr>
              <a:t>Surface Tension </a:t>
            </a:r>
            <a:r>
              <a:rPr lang="en-US" altLang="uk-UA" sz="2400" dirty="0" smtClean="0">
                <a:solidFill>
                  <a:prstClr val="black"/>
                </a:solidFill>
                <a:latin typeface="Times New Roman"/>
                <a:cs typeface="Times New Roman"/>
              </a:rPr>
              <a:t>(</a:t>
            </a:r>
            <a:r>
              <a:rPr lang="el-GR" altLang="uk-UA" sz="2400" b="1" dirty="0">
                <a:solidFill>
                  <a:schemeClr val="accent2"/>
                </a:solidFill>
                <a:latin typeface="Times New Roman"/>
                <a:cs typeface="Times New Roman"/>
              </a:rPr>
              <a:t>σ</a:t>
            </a:r>
            <a:r>
              <a:rPr lang="en-US" altLang="uk-UA" sz="2400" dirty="0">
                <a:solidFill>
                  <a:prstClr val="black"/>
                </a:solidFill>
                <a:latin typeface="Times New Roman"/>
                <a:cs typeface="Times New Roman"/>
              </a:rPr>
              <a:t>)</a:t>
            </a:r>
            <a:r>
              <a:rPr lang="en-US" altLang="uk-UA" sz="2400" b="1" dirty="0" smtClean="0">
                <a:solidFill>
                  <a:schemeClr val="tx2"/>
                </a:solidFill>
                <a:latin typeface="Times New Roman"/>
                <a:cs typeface="Times New Roman"/>
              </a:rPr>
              <a:t> </a:t>
            </a:r>
            <a:r>
              <a:rPr lang="en-US" altLang="uk-UA" sz="2400" dirty="0" smtClean="0">
                <a:latin typeface="Times New Roman"/>
                <a:cs typeface="Times New Roman"/>
              </a:rPr>
              <a:t>is a work required to form a unit of surface area of a liquid</a:t>
            </a:r>
            <a:r>
              <a:rPr lang="en-US" altLang="uk-UA" sz="2400" dirty="0" smtClean="0">
                <a:solidFill>
                  <a:prstClr val="black"/>
                </a:solidFill>
                <a:latin typeface="Times New Roman"/>
                <a:cs typeface="Times New Roman"/>
              </a:rPr>
              <a:t>, J/m</a:t>
            </a:r>
            <a:r>
              <a:rPr lang="en-US" altLang="uk-UA" sz="2400" baseline="30000" dirty="0" smtClean="0">
                <a:solidFill>
                  <a:prstClr val="black"/>
                </a:solidFill>
                <a:latin typeface="Times New Roman"/>
                <a:cs typeface="Times New Roman"/>
              </a:rPr>
              <a:t>2</a:t>
            </a:r>
            <a:r>
              <a:rPr lang="en-US" altLang="uk-UA" sz="2400" dirty="0" smtClean="0">
                <a:solidFill>
                  <a:prstClr val="black"/>
                </a:solidFill>
                <a:latin typeface="Times New Roman"/>
                <a:cs typeface="Times New Roman"/>
              </a:rPr>
              <a:t> or N/m.</a:t>
            </a:r>
          </a:p>
          <a:p>
            <a:pPr marL="0" indent="0" algn="ctr" fontAlgn="base">
              <a:lnSpc>
                <a:spcPct val="120000"/>
              </a:lnSpc>
              <a:spcBef>
                <a:spcPct val="0"/>
              </a:spcBef>
              <a:spcAft>
                <a:spcPct val="0"/>
              </a:spcAft>
              <a:buNone/>
            </a:pPr>
            <a:r>
              <a:rPr lang="en-US" altLang="uk-UA" sz="2400" b="1" dirty="0" smtClean="0">
                <a:solidFill>
                  <a:srgbClr val="FF0000"/>
                </a:solidFill>
                <a:latin typeface="Times New Roman"/>
                <a:cs typeface="Times New Roman"/>
                <a:sym typeface="Symbol" pitchFamily="18" charset="2"/>
              </a:rPr>
              <a:t> = F / S</a:t>
            </a:r>
            <a:endParaRPr lang="en-US" altLang="uk-UA" sz="2400" dirty="0" smtClean="0">
              <a:solidFill>
                <a:prstClr val="black"/>
              </a:solidFill>
              <a:latin typeface="Times New Roman"/>
              <a:cs typeface="Times New Roman"/>
            </a:endParaRPr>
          </a:p>
          <a:p>
            <a:pPr marL="0" indent="0" algn="just" fontAlgn="base">
              <a:lnSpc>
                <a:spcPct val="120000"/>
              </a:lnSpc>
              <a:spcBef>
                <a:spcPct val="0"/>
              </a:spcBef>
              <a:spcAft>
                <a:spcPct val="0"/>
              </a:spcAft>
              <a:buNone/>
            </a:pPr>
            <a:r>
              <a:rPr lang="en-US" altLang="uk-UA" sz="2400" dirty="0">
                <a:solidFill>
                  <a:prstClr val="black"/>
                </a:solidFill>
                <a:latin typeface="Times New Roman"/>
                <a:cs typeface="Times New Roman"/>
              </a:rPr>
              <a:t> The surface tension occurs at the surface of separation of two immiscible phases (liquid-liquid, liquid-solid or liquid-gas).</a:t>
            </a:r>
            <a:endParaRPr lang="en-US" altLang="uk-UA" sz="2400" dirty="0" smtClean="0">
              <a:solidFill>
                <a:prstClr val="black"/>
              </a:solidFill>
              <a:latin typeface="Times New Roman"/>
              <a:cs typeface="Times New Roman"/>
            </a:endParaRPr>
          </a:p>
          <a:p>
            <a:pPr marL="0" indent="0" algn="just" fontAlgn="base">
              <a:lnSpc>
                <a:spcPct val="120000"/>
              </a:lnSpc>
              <a:spcBef>
                <a:spcPct val="0"/>
              </a:spcBef>
              <a:spcAft>
                <a:spcPct val="0"/>
              </a:spcAft>
              <a:buNone/>
            </a:pPr>
            <a:r>
              <a:rPr lang="en-US" altLang="uk-UA" sz="2400" dirty="0" smtClean="0">
                <a:solidFill>
                  <a:prstClr val="black"/>
                </a:solidFill>
                <a:latin typeface="Times New Roman"/>
                <a:cs typeface="Times New Roman"/>
              </a:rPr>
              <a:t>Decreasing </a:t>
            </a:r>
            <a:r>
              <a:rPr lang="en-US" altLang="uk-UA" sz="2400" dirty="0">
                <a:solidFill>
                  <a:prstClr val="black"/>
                </a:solidFill>
                <a:latin typeface="Times New Roman"/>
                <a:cs typeface="Times New Roman"/>
              </a:rPr>
              <a:t>the surface area of a mass of liquid is always spontaneous (</a:t>
            </a:r>
            <a:r>
              <a:rPr lang="el-GR" altLang="uk-UA" sz="2400" dirty="0">
                <a:solidFill>
                  <a:prstClr val="black"/>
                </a:solidFill>
                <a:latin typeface="Times New Roman"/>
                <a:cs typeface="Times New Roman"/>
              </a:rPr>
              <a:t>Δ</a:t>
            </a:r>
            <a:r>
              <a:rPr lang="en-US" altLang="uk-UA" sz="2400" dirty="0">
                <a:solidFill>
                  <a:prstClr val="black"/>
                </a:solidFill>
                <a:latin typeface="Times New Roman"/>
                <a:cs typeface="Times New Roman"/>
              </a:rPr>
              <a:t>G &lt; 0</a:t>
            </a:r>
            <a:r>
              <a:rPr lang="en-US" altLang="uk-UA" sz="2400" dirty="0" smtClean="0">
                <a:solidFill>
                  <a:prstClr val="black"/>
                </a:solidFill>
                <a:latin typeface="Times New Roman"/>
                <a:cs typeface="Times New Roman"/>
              </a:rPr>
              <a:t>) and can occur by two ways: </a:t>
            </a:r>
          </a:p>
          <a:p>
            <a:pPr algn="just" fontAlgn="base">
              <a:lnSpc>
                <a:spcPct val="120000"/>
              </a:lnSpc>
              <a:spcBef>
                <a:spcPct val="0"/>
              </a:spcBef>
              <a:spcAft>
                <a:spcPct val="0"/>
              </a:spcAft>
            </a:pPr>
            <a:r>
              <a:rPr lang="en-US" altLang="uk-UA" sz="2400" dirty="0" smtClean="0">
                <a:solidFill>
                  <a:prstClr val="black"/>
                </a:solidFill>
                <a:latin typeface="Times New Roman"/>
                <a:cs typeface="Times New Roman"/>
              </a:rPr>
              <a:t>reducing surface area </a:t>
            </a:r>
            <a:r>
              <a:rPr lang="en-US" altLang="uk-UA" sz="2400" b="1" dirty="0" smtClean="0">
                <a:solidFill>
                  <a:srgbClr val="C00000"/>
                </a:solidFill>
                <a:latin typeface="Times New Roman"/>
                <a:cs typeface="Times New Roman"/>
              </a:rPr>
              <a:t>S </a:t>
            </a:r>
            <a:r>
              <a:rPr lang="en-US" altLang="uk-UA" sz="2400" dirty="0" smtClean="0">
                <a:latin typeface="Times New Roman"/>
                <a:cs typeface="Times New Roman"/>
              </a:rPr>
              <a:t>(sphere has the minimal surface area)</a:t>
            </a:r>
          </a:p>
          <a:p>
            <a:pPr algn="just" fontAlgn="base">
              <a:lnSpc>
                <a:spcPct val="120000"/>
              </a:lnSpc>
              <a:spcBef>
                <a:spcPct val="0"/>
              </a:spcBef>
              <a:spcAft>
                <a:spcPct val="0"/>
              </a:spcAft>
            </a:pPr>
            <a:r>
              <a:rPr lang="en-US" altLang="uk-UA" sz="2400" dirty="0" smtClean="0">
                <a:solidFill>
                  <a:prstClr val="black"/>
                </a:solidFill>
                <a:latin typeface="Times New Roman"/>
                <a:cs typeface="Times New Roman"/>
              </a:rPr>
              <a:t>reducing surface tension </a:t>
            </a:r>
            <a:r>
              <a:rPr lang="en-US" altLang="uk-UA" sz="2400" b="1" dirty="0" smtClean="0">
                <a:solidFill>
                  <a:srgbClr val="FF0000"/>
                </a:solidFill>
                <a:latin typeface="Times New Roman"/>
                <a:cs typeface="Times New Roman"/>
                <a:sym typeface="Symbol" pitchFamily="18" charset="2"/>
              </a:rPr>
              <a:t></a:t>
            </a:r>
            <a:r>
              <a:rPr lang="en-US" altLang="uk-UA" sz="2400" dirty="0" smtClean="0">
                <a:solidFill>
                  <a:prstClr val="black"/>
                </a:solidFill>
                <a:latin typeface="Times New Roman"/>
                <a:cs typeface="Times New Roman"/>
              </a:rPr>
              <a:t> </a:t>
            </a:r>
          </a:p>
          <a:p>
            <a:pPr marL="0" lvl="0" indent="0">
              <a:lnSpc>
                <a:spcPct val="120000"/>
              </a:lnSpc>
              <a:buNone/>
            </a:pPr>
            <a:r>
              <a:rPr lang="en-US" altLang="uk-UA" sz="2400" b="1" dirty="0">
                <a:solidFill>
                  <a:srgbClr val="1F497D"/>
                </a:solidFill>
                <a:latin typeface="Times New Roman"/>
                <a:cs typeface="Times New Roman"/>
              </a:rPr>
              <a:t>	</a:t>
            </a:r>
            <a:endParaRPr lang="en-US" altLang="uk-UA" sz="2000" dirty="0">
              <a:solidFill>
                <a:prstClr val="black"/>
              </a:solidFill>
              <a:latin typeface="Times New Roman"/>
              <a:cs typeface="Times New Roman"/>
            </a:endParaRPr>
          </a:p>
        </p:txBody>
      </p:sp>
    </p:spTree>
    <p:extLst>
      <p:ext uri="{BB962C8B-B14F-4D97-AF65-F5344CB8AC3E}">
        <p14:creationId xmlns:p14="http://schemas.microsoft.com/office/powerpoint/2010/main" val="2055118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143000"/>
          </a:xfrm>
        </p:spPr>
        <p:txBody>
          <a:bodyPr>
            <a:noAutofit/>
          </a:bodyPr>
          <a:lstStyle/>
          <a:p>
            <a:r>
              <a:rPr lang="en-US" sz="3300" dirty="0" smtClean="0"/>
              <a:t>Condition that affect surface tension</a:t>
            </a:r>
            <a:endParaRPr lang="uk-UA" sz="3300" dirty="0"/>
          </a:p>
        </p:txBody>
      </p:sp>
      <p:sp>
        <p:nvSpPr>
          <p:cNvPr id="3" name="Content Placeholder 2"/>
          <p:cNvSpPr>
            <a:spLocks noGrp="1"/>
          </p:cNvSpPr>
          <p:nvPr>
            <p:ph idx="1"/>
          </p:nvPr>
        </p:nvSpPr>
        <p:spPr>
          <a:xfrm>
            <a:off x="395536" y="1340768"/>
            <a:ext cx="8496944" cy="5256584"/>
          </a:xfrm>
        </p:spPr>
        <p:txBody>
          <a:bodyPr>
            <a:noAutofit/>
          </a:bodyPr>
          <a:lstStyle/>
          <a:p>
            <a:pPr marL="0" lvl="0" indent="0">
              <a:buNone/>
            </a:pPr>
            <a:r>
              <a:rPr lang="en-US" altLang="uk-UA" sz="1800" b="1" dirty="0" smtClean="0">
                <a:solidFill>
                  <a:srgbClr val="1F497D"/>
                </a:solidFill>
                <a:latin typeface="Times New Roman"/>
                <a:cs typeface="Times New Roman"/>
              </a:rPr>
              <a:t>	</a:t>
            </a:r>
            <a:r>
              <a:rPr lang="en-US" altLang="uk-UA" sz="2400" dirty="0" smtClean="0">
                <a:solidFill>
                  <a:prstClr val="black"/>
                </a:solidFill>
                <a:latin typeface="Times New Roman"/>
                <a:cs typeface="Times New Roman"/>
              </a:rPr>
              <a:t>Surface </a:t>
            </a:r>
            <a:r>
              <a:rPr lang="en-US" altLang="uk-UA" sz="2400" dirty="0">
                <a:solidFill>
                  <a:prstClr val="black"/>
                </a:solidFill>
                <a:latin typeface="Times New Roman"/>
                <a:cs typeface="Times New Roman"/>
              </a:rPr>
              <a:t>tension </a:t>
            </a:r>
            <a:r>
              <a:rPr lang="en-US" altLang="uk-UA" sz="2400" b="1" dirty="0">
                <a:solidFill>
                  <a:srgbClr val="800000"/>
                </a:solidFill>
                <a:latin typeface="Times New Roman"/>
                <a:cs typeface="Times New Roman"/>
                <a:sym typeface="Symbol" pitchFamily="18" charset="2"/>
              </a:rPr>
              <a:t></a:t>
            </a:r>
            <a:r>
              <a:rPr lang="en-US" altLang="uk-UA" sz="2400" b="1" i="1" dirty="0">
                <a:solidFill>
                  <a:srgbClr val="800000"/>
                </a:solidFill>
                <a:latin typeface="Times New Roman"/>
                <a:cs typeface="Times New Roman"/>
                <a:sym typeface="Symbol" pitchFamily="18" charset="2"/>
              </a:rPr>
              <a:t> </a:t>
            </a:r>
            <a:r>
              <a:rPr lang="en-US" altLang="uk-UA" sz="2400" dirty="0">
                <a:solidFill>
                  <a:prstClr val="black"/>
                </a:solidFill>
                <a:latin typeface="Times New Roman"/>
                <a:cs typeface="Times New Roman"/>
              </a:rPr>
              <a:t> for pure fluids depends on </a:t>
            </a:r>
          </a:p>
          <a:p>
            <a:r>
              <a:rPr lang="en-US" altLang="uk-UA" sz="2400" b="1" dirty="0">
                <a:solidFill>
                  <a:schemeClr val="tx2"/>
                </a:solidFill>
                <a:latin typeface="Times New Roman"/>
                <a:cs typeface="Times New Roman"/>
              </a:rPr>
              <a:t>their nature </a:t>
            </a:r>
            <a:r>
              <a:rPr lang="en-US" altLang="uk-UA" sz="2400" dirty="0">
                <a:solidFill>
                  <a:prstClr val="black"/>
                </a:solidFill>
                <a:latin typeface="Times New Roman"/>
                <a:cs typeface="Times New Roman"/>
              </a:rPr>
              <a:t>(polarity and the ability to form hydrogen bonds</a:t>
            </a:r>
            <a:r>
              <a:rPr lang="en-US" altLang="uk-UA" sz="2400" dirty="0" smtClean="0">
                <a:solidFill>
                  <a:prstClr val="black"/>
                </a:solidFill>
                <a:latin typeface="Times New Roman"/>
                <a:cs typeface="Times New Roman"/>
              </a:rPr>
              <a:t>),</a:t>
            </a:r>
          </a:p>
          <a:p>
            <a:pPr marL="0" indent="0" algn="just">
              <a:buNone/>
            </a:pPr>
            <a:r>
              <a:rPr lang="en-US" sz="2400" dirty="0" smtClean="0">
                <a:latin typeface="Times New Roman"/>
                <a:cs typeface="Times New Roman"/>
              </a:rPr>
              <a:t>The </a:t>
            </a:r>
            <a:r>
              <a:rPr lang="en-US" sz="2400" dirty="0">
                <a:latin typeface="Times New Roman"/>
                <a:cs typeface="Times New Roman"/>
              </a:rPr>
              <a:t>stronger the intermolecular attractive forces</a:t>
            </a:r>
            <a:r>
              <a:rPr lang="en-US" sz="2400" dirty="0" smtClean="0">
                <a:latin typeface="Times New Roman"/>
                <a:cs typeface="Times New Roman"/>
              </a:rPr>
              <a:t>, the </a:t>
            </a:r>
            <a:r>
              <a:rPr lang="en-US" sz="2400" dirty="0">
                <a:latin typeface="Times New Roman"/>
                <a:cs typeface="Times New Roman"/>
              </a:rPr>
              <a:t>higher the surface tension will </a:t>
            </a:r>
            <a:r>
              <a:rPr lang="en-US" sz="2400" dirty="0" smtClean="0">
                <a:latin typeface="Times New Roman"/>
                <a:cs typeface="Times New Roman"/>
              </a:rPr>
              <a:t>be.</a:t>
            </a:r>
            <a:endParaRPr lang="en-US" altLang="uk-UA" sz="2400" dirty="0">
              <a:solidFill>
                <a:prstClr val="black"/>
              </a:solidFill>
              <a:latin typeface="Times New Roman"/>
              <a:cs typeface="Times New Roman"/>
            </a:endParaRPr>
          </a:p>
          <a:p>
            <a:r>
              <a:rPr lang="en-US" altLang="uk-UA" sz="2400" b="1" dirty="0">
                <a:solidFill>
                  <a:schemeClr val="tx2"/>
                </a:solidFill>
                <a:latin typeface="Times New Roman"/>
                <a:cs typeface="Times New Roman"/>
              </a:rPr>
              <a:t>temperature</a:t>
            </a:r>
            <a:r>
              <a:rPr lang="en-US" altLang="uk-UA" sz="2400" dirty="0">
                <a:solidFill>
                  <a:prstClr val="black"/>
                </a:solidFill>
                <a:latin typeface="Times New Roman"/>
                <a:cs typeface="Times New Roman"/>
              </a:rPr>
              <a:t> (at boiling point </a:t>
            </a:r>
            <a:r>
              <a:rPr lang="en-US" altLang="uk-UA" sz="2400" b="1" dirty="0">
                <a:solidFill>
                  <a:srgbClr val="800000"/>
                </a:solidFill>
                <a:latin typeface="Times New Roman"/>
                <a:cs typeface="Times New Roman"/>
                <a:sym typeface="Symbol" pitchFamily="18" charset="2"/>
              </a:rPr>
              <a:t> </a:t>
            </a:r>
            <a:r>
              <a:rPr lang="en-US" altLang="uk-UA" sz="2400" dirty="0">
                <a:solidFill>
                  <a:prstClr val="black"/>
                </a:solidFill>
                <a:latin typeface="Times New Roman"/>
                <a:cs typeface="Times New Roman"/>
              </a:rPr>
              <a:t>= 0</a:t>
            </a:r>
            <a:r>
              <a:rPr lang="en-US" altLang="uk-UA" sz="2400" dirty="0" smtClean="0">
                <a:solidFill>
                  <a:prstClr val="black"/>
                </a:solidFill>
                <a:latin typeface="Times New Roman"/>
                <a:cs typeface="Times New Roman"/>
              </a:rPr>
              <a:t>).</a:t>
            </a:r>
          </a:p>
          <a:p>
            <a:pPr marL="0" indent="0" algn="just">
              <a:buNone/>
            </a:pPr>
            <a:r>
              <a:rPr lang="en-US" sz="2400" dirty="0" smtClean="0">
                <a:latin typeface="Times New Roman"/>
                <a:cs typeface="Times New Roman"/>
              </a:rPr>
              <a:t>Raising </a:t>
            </a:r>
            <a:r>
              <a:rPr lang="en-US" sz="2400" dirty="0">
                <a:latin typeface="Times New Roman"/>
                <a:cs typeface="Times New Roman"/>
              </a:rPr>
              <a:t>the temperature of a liquid reduces its surface tension</a:t>
            </a:r>
          </a:p>
          <a:p>
            <a:pPr marL="263525" indent="0" algn="just">
              <a:buNone/>
            </a:pPr>
            <a:r>
              <a:rPr lang="en-US" sz="2400" dirty="0">
                <a:latin typeface="Times New Roman"/>
                <a:cs typeface="Times New Roman"/>
              </a:rPr>
              <a:t>- </a:t>
            </a:r>
            <a:r>
              <a:rPr lang="en-US" sz="2400" dirty="0" smtClean="0">
                <a:latin typeface="Times New Roman"/>
                <a:cs typeface="Times New Roman"/>
              </a:rPr>
              <a:t>increases the average </a:t>
            </a:r>
            <a:r>
              <a:rPr lang="en-US" sz="2400" dirty="0">
                <a:latin typeface="Times New Roman"/>
                <a:cs typeface="Times New Roman"/>
              </a:rPr>
              <a:t>kinetic energy of the molecules</a:t>
            </a:r>
          </a:p>
          <a:p>
            <a:pPr marL="263525" indent="0" algn="just">
              <a:buNone/>
            </a:pPr>
            <a:r>
              <a:rPr lang="en-US" sz="2400" dirty="0">
                <a:latin typeface="Times New Roman"/>
                <a:cs typeface="Times New Roman"/>
              </a:rPr>
              <a:t>- the increased molecular motion makes it easier to</a:t>
            </a:r>
          </a:p>
          <a:p>
            <a:pPr marL="263525" indent="0" algn="just">
              <a:buNone/>
            </a:pPr>
            <a:r>
              <a:rPr lang="en-US" sz="2400" dirty="0">
                <a:latin typeface="Times New Roman"/>
                <a:cs typeface="Times New Roman"/>
              </a:rPr>
              <a:t>stretch the surface.</a:t>
            </a:r>
            <a:endParaRPr lang="en-US" altLang="uk-UA" sz="2400" dirty="0">
              <a:solidFill>
                <a:prstClr val="black"/>
              </a:solidFill>
              <a:latin typeface="Times New Roman"/>
              <a:cs typeface="Times New Roman"/>
            </a:endParaRPr>
          </a:p>
          <a:p>
            <a:pPr algn="just"/>
            <a:r>
              <a:rPr lang="en-US" sz="2400" dirty="0" smtClean="0">
                <a:latin typeface="Times New Roman"/>
                <a:cs typeface="Times New Roman"/>
              </a:rPr>
              <a:t>surface </a:t>
            </a:r>
            <a:r>
              <a:rPr lang="en-US" sz="2400" dirty="0">
                <a:latin typeface="Times New Roman"/>
                <a:cs typeface="Times New Roman"/>
              </a:rPr>
              <a:t>tension can be affected by </a:t>
            </a:r>
            <a:r>
              <a:rPr lang="en-US" sz="2400" b="1" dirty="0">
                <a:solidFill>
                  <a:schemeClr val="tx2"/>
                </a:solidFill>
                <a:latin typeface="Times New Roman"/>
                <a:cs typeface="Times New Roman"/>
              </a:rPr>
              <a:t>dissolved </a:t>
            </a:r>
            <a:r>
              <a:rPr lang="en-US" sz="2400" b="1" dirty="0" smtClean="0">
                <a:solidFill>
                  <a:schemeClr val="tx2"/>
                </a:solidFill>
                <a:latin typeface="Times New Roman"/>
                <a:cs typeface="Times New Roman"/>
              </a:rPr>
              <a:t>substances</a:t>
            </a:r>
            <a:endParaRPr lang="en-US" sz="2400" b="1" dirty="0">
              <a:solidFill>
                <a:schemeClr val="tx2"/>
              </a:solidFill>
              <a:latin typeface="Times New Roman"/>
              <a:cs typeface="Times New Roman"/>
            </a:endParaRPr>
          </a:p>
          <a:p>
            <a:pPr marL="0" indent="0" algn="just">
              <a:buNone/>
            </a:pPr>
            <a:r>
              <a:rPr lang="en-US" sz="2400" dirty="0" smtClean="0">
                <a:latin typeface="Times New Roman"/>
                <a:cs typeface="Times New Roman"/>
              </a:rPr>
              <a:t>Chemicals </a:t>
            </a:r>
            <a:r>
              <a:rPr lang="en-US" sz="2400" dirty="0">
                <a:latin typeface="Times New Roman"/>
                <a:cs typeface="Times New Roman"/>
              </a:rPr>
              <a:t>that modify the bonding characteristics of the </a:t>
            </a:r>
            <a:r>
              <a:rPr lang="en-US" sz="2400" dirty="0" smtClean="0">
                <a:latin typeface="Times New Roman"/>
                <a:cs typeface="Times New Roman"/>
              </a:rPr>
              <a:t>molecules </a:t>
            </a:r>
          </a:p>
          <a:p>
            <a:pPr marL="720725" indent="-457200" algn="just"/>
            <a:r>
              <a:rPr lang="en-US" sz="2400" dirty="0" smtClean="0">
                <a:latin typeface="Times New Roman"/>
                <a:cs typeface="Times New Roman"/>
              </a:rPr>
              <a:t>oxidation </a:t>
            </a:r>
            <a:r>
              <a:rPr lang="en-US" sz="2400" dirty="0">
                <a:latin typeface="Times New Roman"/>
                <a:cs typeface="Times New Roman"/>
              </a:rPr>
              <a:t>and the presence of impurities</a:t>
            </a:r>
            <a:endParaRPr lang="uk-UA" sz="2400" dirty="0">
              <a:latin typeface="Times New Roman"/>
              <a:cs typeface="Times New Roman"/>
            </a:endParaRPr>
          </a:p>
        </p:txBody>
      </p:sp>
    </p:spTree>
    <p:extLst>
      <p:ext uri="{BB962C8B-B14F-4D97-AF65-F5344CB8AC3E}">
        <p14:creationId xmlns:p14="http://schemas.microsoft.com/office/powerpoint/2010/main" val="4075282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3877"/>
            <a:ext cx="8229600" cy="5269459"/>
          </a:xfrm>
        </p:spPr>
        <p:txBody>
          <a:bodyPr>
            <a:normAutofit lnSpcReduction="10000"/>
          </a:bodyPr>
          <a:lstStyle/>
          <a:p>
            <a:pPr marL="0" lvl="0" indent="0" fontAlgn="base">
              <a:spcBef>
                <a:spcPct val="0"/>
              </a:spcBef>
              <a:spcAft>
                <a:spcPct val="0"/>
              </a:spcAft>
              <a:buNone/>
            </a:pPr>
            <a:endParaRPr lang="en-US" altLang="uk-UA" sz="2000" b="1" dirty="0" smtClean="0">
              <a:solidFill>
                <a:srgbClr val="0000FF"/>
              </a:solidFill>
              <a:latin typeface="Times New Roman" pitchFamily="18" charset="0"/>
            </a:endParaRPr>
          </a:p>
          <a:p>
            <a:pPr marL="0" lvl="0" indent="0" fontAlgn="base">
              <a:spcBef>
                <a:spcPct val="0"/>
              </a:spcBef>
              <a:spcAft>
                <a:spcPct val="0"/>
              </a:spcAft>
              <a:buNone/>
            </a:pPr>
            <a:endParaRPr lang="en-US" altLang="uk-UA" sz="2000" b="1" dirty="0">
              <a:solidFill>
                <a:srgbClr val="0000FF"/>
              </a:solidFill>
              <a:latin typeface="Times New Roman" pitchFamily="18" charset="0"/>
            </a:endParaRPr>
          </a:p>
          <a:p>
            <a:pPr marL="0" lvl="0" indent="0" fontAlgn="base">
              <a:spcBef>
                <a:spcPct val="0"/>
              </a:spcBef>
              <a:spcAft>
                <a:spcPct val="0"/>
              </a:spcAft>
              <a:buNone/>
            </a:pPr>
            <a:endParaRPr lang="en-US" altLang="uk-UA" sz="2000" b="1" dirty="0" smtClean="0">
              <a:solidFill>
                <a:srgbClr val="0000FF"/>
              </a:solidFill>
              <a:latin typeface="Times New Roman" pitchFamily="18" charset="0"/>
            </a:endParaRPr>
          </a:p>
          <a:p>
            <a:pPr marL="0" lvl="0" indent="0" fontAlgn="base">
              <a:spcBef>
                <a:spcPct val="0"/>
              </a:spcBef>
              <a:spcAft>
                <a:spcPct val="0"/>
              </a:spcAft>
              <a:buNone/>
            </a:pPr>
            <a:endParaRPr lang="en-US" altLang="uk-UA" sz="2000" b="1" dirty="0" smtClean="0">
              <a:solidFill>
                <a:srgbClr val="0000FF"/>
              </a:solidFill>
              <a:latin typeface="Times New Roman" pitchFamily="18" charset="0"/>
            </a:endParaRPr>
          </a:p>
          <a:p>
            <a:pPr marL="0" lvl="0" indent="0" algn="just" fontAlgn="base">
              <a:spcBef>
                <a:spcPct val="0"/>
              </a:spcBef>
              <a:spcAft>
                <a:spcPct val="0"/>
              </a:spcAft>
              <a:buNone/>
            </a:pPr>
            <a:r>
              <a:rPr lang="en-US" altLang="uk-UA" sz="2400" b="1" dirty="0" smtClean="0">
                <a:solidFill>
                  <a:srgbClr val="0000FF"/>
                </a:solidFill>
                <a:latin typeface="Times New Roman" pitchFamily="18" charset="0"/>
              </a:rPr>
              <a:t>Adsorption</a:t>
            </a:r>
            <a:r>
              <a:rPr lang="en-US" altLang="uk-UA" sz="2400" b="1" dirty="0" smtClean="0">
                <a:solidFill>
                  <a:srgbClr val="000000"/>
                </a:solidFill>
                <a:latin typeface="Times New Roman" pitchFamily="18" charset="0"/>
              </a:rPr>
              <a:t> </a:t>
            </a:r>
            <a:r>
              <a:rPr lang="en-US" altLang="uk-UA" sz="2400" b="1" dirty="0">
                <a:solidFill>
                  <a:srgbClr val="000000"/>
                </a:solidFill>
                <a:latin typeface="Times New Roman" pitchFamily="18" charset="0"/>
              </a:rPr>
              <a:t>– is a surface phenomenon. It consists in a change in the </a:t>
            </a:r>
            <a:r>
              <a:rPr lang="en-US" altLang="uk-UA" sz="2400" b="1" dirty="0" smtClean="0">
                <a:solidFill>
                  <a:srgbClr val="000000"/>
                </a:solidFill>
                <a:latin typeface="Times New Roman" pitchFamily="18" charset="0"/>
              </a:rPr>
              <a:t>concentration of </a:t>
            </a:r>
            <a:r>
              <a:rPr lang="en-US" altLang="uk-UA" sz="2400" b="1" dirty="0">
                <a:solidFill>
                  <a:srgbClr val="000000"/>
                </a:solidFill>
                <a:latin typeface="Times New Roman" pitchFamily="18" charset="0"/>
              </a:rPr>
              <a:t>one substance in a surface of another substance. Adsorption diminishes with </a:t>
            </a:r>
            <a:r>
              <a:rPr lang="en-US" altLang="uk-UA" sz="2400" b="1" dirty="0" smtClean="0">
                <a:solidFill>
                  <a:srgbClr val="000000"/>
                </a:solidFill>
                <a:latin typeface="Times New Roman" pitchFamily="18" charset="0"/>
              </a:rPr>
              <a:t>the elevation </a:t>
            </a:r>
            <a:r>
              <a:rPr lang="en-US" altLang="uk-UA" sz="2400" b="1" dirty="0">
                <a:solidFill>
                  <a:srgbClr val="000000"/>
                </a:solidFill>
                <a:latin typeface="Times New Roman" pitchFamily="18" charset="0"/>
              </a:rPr>
              <a:t>of the temperature.  </a:t>
            </a:r>
          </a:p>
          <a:p>
            <a:pPr marL="0" lvl="0" indent="0" fontAlgn="base">
              <a:spcBef>
                <a:spcPct val="0"/>
              </a:spcBef>
              <a:spcAft>
                <a:spcPct val="0"/>
              </a:spcAft>
              <a:buNone/>
            </a:pPr>
            <a:endParaRPr lang="en-US" altLang="uk-UA" sz="2400" b="1" dirty="0">
              <a:solidFill>
                <a:srgbClr val="000000"/>
              </a:solidFill>
              <a:latin typeface="Times New Roman" pitchFamily="18" charset="0"/>
            </a:endParaRPr>
          </a:p>
          <a:p>
            <a:pPr marL="0" lvl="0" indent="0" algn="just" fontAlgn="base">
              <a:spcBef>
                <a:spcPct val="0"/>
              </a:spcBef>
              <a:spcAft>
                <a:spcPct val="0"/>
              </a:spcAft>
              <a:buNone/>
            </a:pPr>
            <a:r>
              <a:rPr lang="en-US" altLang="uk-UA" sz="2400" b="1" dirty="0">
                <a:solidFill>
                  <a:srgbClr val="000099"/>
                </a:solidFill>
                <a:latin typeface="Times New Roman" pitchFamily="18" charset="0"/>
              </a:rPr>
              <a:t>Absorption</a:t>
            </a:r>
            <a:r>
              <a:rPr lang="en-US" altLang="uk-UA" sz="2400" b="1" dirty="0">
                <a:solidFill>
                  <a:srgbClr val="000000"/>
                </a:solidFill>
                <a:latin typeface="Times New Roman" pitchFamily="18" charset="0"/>
              </a:rPr>
              <a:t> – is the accumulation of one substance in the entire volume of another </a:t>
            </a:r>
            <a:r>
              <a:rPr lang="en-US" altLang="uk-UA" sz="2400" b="1" dirty="0" smtClean="0">
                <a:solidFill>
                  <a:srgbClr val="000000"/>
                </a:solidFill>
                <a:latin typeface="Times New Roman" pitchFamily="18" charset="0"/>
              </a:rPr>
              <a:t>substance </a:t>
            </a:r>
            <a:r>
              <a:rPr lang="en-US" altLang="uk-UA" sz="2400" b="1" dirty="0">
                <a:solidFill>
                  <a:srgbClr val="000000"/>
                </a:solidFill>
                <a:latin typeface="Times New Roman" pitchFamily="18" charset="0"/>
              </a:rPr>
              <a:t>(dissolving of gases in liquids).</a:t>
            </a:r>
          </a:p>
          <a:p>
            <a:pPr marL="0" lvl="0" indent="0" fontAlgn="base">
              <a:spcBef>
                <a:spcPct val="0"/>
              </a:spcBef>
              <a:spcAft>
                <a:spcPct val="0"/>
              </a:spcAft>
              <a:buNone/>
            </a:pPr>
            <a:endParaRPr lang="en-US" altLang="uk-UA" sz="2400" b="1" dirty="0">
              <a:solidFill>
                <a:srgbClr val="000000"/>
              </a:solidFill>
              <a:latin typeface="Times New Roman" pitchFamily="18" charset="0"/>
            </a:endParaRPr>
          </a:p>
          <a:p>
            <a:pPr marL="0" lvl="0" indent="0" fontAlgn="base">
              <a:spcBef>
                <a:spcPct val="0"/>
              </a:spcBef>
              <a:spcAft>
                <a:spcPct val="0"/>
              </a:spcAft>
              <a:buNone/>
            </a:pPr>
            <a:r>
              <a:rPr lang="en-US" altLang="uk-UA" sz="2400" b="1" dirty="0" smtClean="0">
                <a:solidFill>
                  <a:srgbClr val="FF0066"/>
                </a:solidFill>
                <a:latin typeface="Times New Roman" pitchFamily="18" charset="0"/>
              </a:rPr>
              <a:t>Sorbate</a:t>
            </a:r>
            <a:r>
              <a:rPr lang="en-US" altLang="uk-UA" sz="2400" b="1" dirty="0" smtClean="0">
                <a:solidFill>
                  <a:srgbClr val="000000"/>
                </a:solidFill>
                <a:latin typeface="Times New Roman" pitchFamily="18" charset="0"/>
              </a:rPr>
              <a:t> </a:t>
            </a:r>
            <a:r>
              <a:rPr lang="en-US" altLang="uk-UA" sz="2400" b="1" dirty="0">
                <a:solidFill>
                  <a:srgbClr val="000000"/>
                </a:solidFill>
                <a:latin typeface="Times New Roman" pitchFamily="18" charset="0"/>
              </a:rPr>
              <a:t>– the substance which is </a:t>
            </a:r>
            <a:r>
              <a:rPr lang="en-US" altLang="uk-UA" sz="2400" b="1" dirty="0" err="1">
                <a:solidFill>
                  <a:srgbClr val="000000"/>
                </a:solidFill>
                <a:latin typeface="Times New Roman" pitchFamily="18" charset="0"/>
              </a:rPr>
              <a:t>sorbed</a:t>
            </a:r>
            <a:r>
              <a:rPr lang="en-US" altLang="uk-UA" sz="2400" b="1" dirty="0">
                <a:solidFill>
                  <a:srgbClr val="000000"/>
                </a:solidFill>
                <a:latin typeface="Times New Roman" pitchFamily="18" charset="0"/>
              </a:rPr>
              <a:t>.</a:t>
            </a:r>
          </a:p>
          <a:p>
            <a:pPr marL="0" lvl="0" indent="0" fontAlgn="base">
              <a:spcBef>
                <a:spcPct val="0"/>
              </a:spcBef>
              <a:spcAft>
                <a:spcPct val="0"/>
              </a:spcAft>
              <a:buNone/>
            </a:pPr>
            <a:endParaRPr lang="en-US" altLang="uk-UA" sz="2400" b="1" dirty="0">
              <a:solidFill>
                <a:srgbClr val="000000"/>
              </a:solidFill>
              <a:latin typeface="Times New Roman" pitchFamily="18" charset="0"/>
            </a:endParaRPr>
          </a:p>
          <a:p>
            <a:pPr marL="0" lvl="0" indent="0" fontAlgn="base">
              <a:spcBef>
                <a:spcPct val="0"/>
              </a:spcBef>
              <a:spcAft>
                <a:spcPct val="0"/>
              </a:spcAft>
              <a:buNone/>
            </a:pPr>
            <a:r>
              <a:rPr lang="en-US" altLang="uk-UA" sz="2400" b="1" dirty="0" smtClean="0">
                <a:solidFill>
                  <a:srgbClr val="990099"/>
                </a:solidFill>
                <a:latin typeface="Times New Roman" pitchFamily="18" charset="0"/>
              </a:rPr>
              <a:t>Sorbent </a:t>
            </a:r>
            <a:r>
              <a:rPr lang="en-US" altLang="uk-UA" sz="2400" b="1" dirty="0">
                <a:solidFill>
                  <a:srgbClr val="000000"/>
                </a:solidFill>
                <a:latin typeface="Times New Roman" pitchFamily="18" charset="0"/>
              </a:rPr>
              <a:t>– the substance which </a:t>
            </a:r>
            <a:r>
              <a:rPr lang="en-US" altLang="uk-UA" sz="2400" b="1" dirty="0" err="1">
                <a:solidFill>
                  <a:srgbClr val="000000"/>
                </a:solidFill>
                <a:latin typeface="Times New Roman" pitchFamily="18" charset="0"/>
              </a:rPr>
              <a:t>sorbes</a:t>
            </a:r>
            <a:r>
              <a:rPr lang="en-US" altLang="uk-UA" sz="2400" b="1" dirty="0">
                <a:solidFill>
                  <a:srgbClr val="000000"/>
                </a:solidFill>
                <a:latin typeface="Times New Roman" pitchFamily="18" charset="0"/>
              </a:rPr>
              <a:t>. </a:t>
            </a:r>
            <a:endParaRPr lang="ru-RU" altLang="uk-UA" sz="2400" b="1" dirty="0">
              <a:solidFill>
                <a:srgbClr val="000000"/>
              </a:solidFill>
              <a:latin typeface="Times New Roman" pitchFamily="18" charset="0"/>
            </a:endParaRPr>
          </a:p>
          <a:p>
            <a:pPr marL="0" indent="0">
              <a:buNone/>
            </a:pPr>
            <a:endParaRPr lang="uk-UA" dirty="0"/>
          </a:p>
        </p:txBody>
      </p:sp>
      <p:grpSp>
        <p:nvGrpSpPr>
          <p:cNvPr id="4" name="Group 11"/>
          <p:cNvGrpSpPr>
            <a:grpSpLocks/>
          </p:cNvGrpSpPr>
          <p:nvPr/>
        </p:nvGrpSpPr>
        <p:grpSpPr bwMode="auto">
          <a:xfrm>
            <a:off x="2627784" y="548680"/>
            <a:ext cx="3427412" cy="1323976"/>
            <a:chOff x="1869" y="904"/>
            <a:chExt cx="2159" cy="834"/>
          </a:xfrm>
        </p:grpSpPr>
        <p:sp>
          <p:nvSpPr>
            <p:cNvPr id="5" name="Text Box 6"/>
            <p:cNvSpPr txBox="1">
              <a:spLocks noChangeArrowheads="1"/>
            </p:cNvSpPr>
            <p:nvPr/>
          </p:nvSpPr>
          <p:spPr bwMode="auto">
            <a:xfrm>
              <a:off x="2472" y="904"/>
              <a:ext cx="8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uk-UA" sz="2400" b="1" dirty="0">
                  <a:latin typeface="Times New Roman" panose="02020603050405020304" pitchFamily="18" charset="0"/>
                  <a:cs typeface="Times New Roman" panose="02020603050405020304" pitchFamily="18" charset="0"/>
                </a:rPr>
                <a:t>Sorption</a:t>
              </a:r>
              <a:endParaRPr lang="ru-RU" altLang="uk-UA" sz="2400" b="1" dirty="0">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869" y="1447"/>
              <a:ext cx="10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uk-UA" sz="2400" dirty="0">
                  <a:solidFill>
                    <a:srgbClr val="0000FF"/>
                  </a:solidFill>
                  <a:latin typeface="Times New Roman" panose="02020603050405020304" pitchFamily="18" charset="0"/>
                  <a:cs typeface="Times New Roman" panose="02020603050405020304" pitchFamily="18" charset="0"/>
                </a:rPr>
                <a:t>A</a:t>
              </a:r>
              <a:r>
                <a:rPr lang="en-US" altLang="uk-UA" sz="2400" dirty="0">
                  <a:solidFill>
                    <a:srgbClr val="FF0000"/>
                  </a:solidFill>
                  <a:latin typeface="Times New Roman" panose="02020603050405020304" pitchFamily="18" charset="0"/>
                  <a:cs typeface="Times New Roman" panose="02020603050405020304" pitchFamily="18" charset="0"/>
                </a:rPr>
                <a:t>d</a:t>
              </a:r>
              <a:r>
                <a:rPr lang="en-US" altLang="uk-UA" sz="2400" dirty="0">
                  <a:solidFill>
                    <a:srgbClr val="0000FF"/>
                  </a:solidFill>
                  <a:latin typeface="Times New Roman" panose="02020603050405020304" pitchFamily="18" charset="0"/>
                  <a:cs typeface="Times New Roman" panose="02020603050405020304" pitchFamily="18" charset="0"/>
                </a:rPr>
                <a:t>sorption </a:t>
              </a:r>
              <a:endParaRPr lang="ru-RU" altLang="uk-UA" sz="2400" dirty="0">
                <a:solidFill>
                  <a:srgbClr val="0000FF"/>
                </a:solidFill>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3003" y="1447"/>
              <a:ext cx="102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uk-UA" sz="2400" dirty="0">
                  <a:solidFill>
                    <a:srgbClr val="000099"/>
                  </a:solidFill>
                  <a:latin typeface="Times New Roman" panose="02020603050405020304" pitchFamily="18" charset="0"/>
                  <a:cs typeface="Times New Roman" panose="02020603050405020304" pitchFamily="18" charset="0"/>
                </a:rPr>
                <a:t>A</a:t>
              </a:r>
              <a:r>
                <a:rPr lang="en-US" altLang="uk-UA" sz="2400" dirty="0">
                  <a:solidFill>
                    <a:srgbClr val="FF0000"/>
                  </a:solidFill>
                  <a:latin typeface="Times New Roman" panose="02020603050405020304" pitchFamily="18" charset="0"/>
                  <a:cs typeface="Times New Roman" panose="02020603050405020304" pitchFamily="18" charset="0"/>
                </a:rPr>
                <a:t>b</a:t>
              </a:r>
              <a:r>
                <a:rPr lang="en-US" altLang="uk-UA" sz="2400" dirty="0">
                  <a:solidFill>
                    <a:srgbClr val="000099"/>
                  </a:solidFill>
                  <a:latin typeface="Times New Roman" panose="02020603050405020304" pitchFamily="18" charset="0"/>
                  <a:cs typeface="Times New Roman" panose="02020603050405020304" pitchFamily="18" charset="0"/>
                </a:rPr>
                <a:t>sorption</a:t>
              </a:r>
              <a:r>
                <a:rPr lang="en-US" altLang="uk-UA" dirty="0">
                  <a:solidFill>
                    <a:srgbClr val="000099"/>
                  </a:solidFill>
                  <a:latin typeface="Times New Roman" panose="02020603050405020304" pitchFamily="18" charset="0"/>
                  <a:cs typeface="Times New Roman" panose="02020603050405020304" pitchFamily="18" charset="0"/>
                </a:rPr>
                <a:t> </a:t>
              </a:r>
              <a:endParaRPr lang="ru-RU" altLang="uk-UA" dirty="0">
                <a:solidFill>
                  <a:srgbClr val="000099"/>
                </a:solidFill>
                <a:latin typeface="Times New Roman" panose="02020603050405020304" pitchFamily="18" charset="0"/>
                <a:cs typeface="Times New Roman" panose="02020603050405020304" pitchFamily="18" charset="0"/>
              </a:endParaRPr>
            </a:p>
          </p:txBody>
        </p:sp>
        <p:sp>
          <p:nvSpPr>
            <p:cNvPr id="8" name="Line 9"/>
            <p:cNvSpPr>
              <a:spLocks noChangeShapeType="1"/>
            </p:cNvSpPr>
            <p:nvPr/>
          </p:nvSpPr>
          <p:spPr bwMode="auto">
            <a:xfrm flipH="1">
              <a:off x="2426" y="1162"/>
              <a:ext cx="227"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9" name="Line 10"/>
            <p:cNvSpPr>
              <a:spLocks noChangeShapeType="1"/>
            </p:cNvSpPr>
            <p:nvPr/>
          </p:nvSpPr>
          <p:spPr bwMode="auto">
            <a:xfrm>
              <a:off x="3061" y="1162"/>
              <a:ext cx="182"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grpSp>
      <p:pic>
        <p:nvPicPr>
          <p:cNvPr id="9218" name="Picture 2"/>
          <p:cNvPicPr>
            <a:picLocks noChangeAspect="1" noChangeArrowheads="1"/>
          </p:cNvPicPr>
          <p:nvPr/>
        </p:nvPicPr>
        <p:blipFill>
          <a:blip r:embed="rId2">
            <a:clrChange>
              <a:clrFrom>
                <a:srgbClr val="EAF7FF"/>
              </a:clrFrom>
              <a:clrTo>
                <a:srgbClr val="EAF7FF">
                  <a:alpha val="0"/>
                </a:srgbClr>
              </a:clrTo>
            </a:clrChange>
            <a:extLst>
              <a:ext uri="{28A0092B-C50C-407E-A947-70E740481C1C}">
                <a14:useLocalDpi xmlns:a14="http://schemas.microsoft.com/office/drawing/2010/main" val="0"/>
              </a:ext>
            </a:extLst>
          </a:blip>
          <a:srcRect/>
          <a:stretch>
            <a:fillRect/>
          </a:stretch>
        </p:blipFill>
        <p:spPr bwMode="auto">
          <a:xfrm>
            <a:off x="6300192" y="4797152"/>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09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3136"/>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There are two principal modes of adsorption of molecules on surfaces </a:t>
            </a:r>
            <a:r>
              <a:rPr lang="en-US" sz="2400" dirty="0" smtClean="0">
                <a:latin typeface="Times New Roman" panose="02020603050405020304" pitchFamily="18" charset="0"/>
                <a:cs typeface="Times New Roman" panose="02020603050405020304" pitchFamily="18" charset="0"/>
              </a:rPr>
              <a:t>:</a:t>
            </a:r>
            <a:endParaRPr lang="en-US" altLang="uk-UA" sz="2400" b="1" u="sng" dirty="0">
              <a:solidFill>
                <a:srgbClr val="0000FF"/>
              </a:solidFill>
              <a:latin typeface="Times New Roman" pitchFamily="18" charset="0"/>
            </a:endParaRPr>
          </a:p>
          <a:p>
            <a:pPr marL="0" lvl="0" indent="0" algn="just" fontAlgn="base">
              <a:spcBef>
                <a:spcPct val="0"/>
              </a:spcBef>
              <a:spcAft>
                <a:spcPct val="0"/>
              </a:spcAft>
              <a:buNone/>
            </a:pPr>
            <a:endParaRPr lang="en-US" altLang="uk-UA" sz="2400" b="1" u="sng" dirty="0" smtClean="0">
              <a:solidFill>
                <a:srgbClr val="0000FF"/>
              </a:solidFill>
              <a:latin typeface="Times New Roman" pitchFamily="18" charset="0"/>
            </a:endParaRPr>
          </a:p>
          <a:p>
            <a:pPr marL="0" lvl="0" indent="0" algn="just" fontAlgn="base">
              <a:spcBef>
                <a:spcPct val="0"/>
              </a:spcBef>
              <a:spcAft>
                <a:spcPct val="0"/>
              </a:spcAft>
              <a:buNone/>
            </a:pPr>
            <a:r>
              <a:rPr lang="en-US" altLang="uk-UA" sz="2400" b="1" u="sng" dirty="0" smtClean="0">
                <a:solidFill>
                  <a:srgbClr val="0000FF"/>
                </a:solidFill>
                <a:latin typeface="Times New Roman" pitchFamily="18" charset="0"/>
              </a:rPr>
              <a:t>Physical </a:t>
            </a:r>
            <a:r>
              <a:rPr lang="en-US" altLang="uk-UA" sz="2400" b="1" u="sng" dirty="0">
                <a:solidFill>
                  <a:srgbClr val="0000FF"/>
                </a:solidFill>
                <a:latin typeface="Times New Roman" pitchFamily="18" charset="0"/>
              </a:rPr>
              <a:t>adsorption</a:t>
            </a:r>
            <a:r>
              <a:rPr lang="en-US" altLang="uk-UA" sz="2400" b="1" dirty="0">
                <a:solidFill>
                  <a:srgbClr val="000000"/>
                </a:solidFill>
                <a:latin typeface="Times New Roman" pitchFamily="18" charset="0"/>
              </a:rPr>
              <a:t> takes place when the particles of the adsorbate are held on the surface of the adsorbent by the physical forces such as </a:t>
            </a:r>
            <a:r>
              <a:rPr lang="en-US" altLang="uk-UA" sz="2400" b="1" dirty="0" smtClean="0">
                <a:solidFill>
                  <a:srgbClr val="000000"/>
                </a:solidFill>
                <a:latin typeface="Times New Roman" pitchFamily="18" charset="0"/>
              </a:rPr>
              <a:t>Van der Waals </a:t>
            </a:r>
            <a:r>
              <a:rPr lang="en-US" altLang="uk-UA" sz="2400" b="1" dirty="0">
                <a:solidFill>
                  <a:srgbClr val="000000"/>
                </a:solidFill>
                <a:latin typeface="Times New Roman" pitchFamily="18" charset="0"/>
              </a:rPr>
              <a:t>forces</a:t>
            </a:r>
            <a:r>
              <a:rPr lang="en-US" altLang="uk-UA" sz="2400" b="1" i="1" dirty="0">
                <a:solidFill>
                  <a:srgbClr val="000000"/>
                </a:solidFill>
                <a:latin typeface="Times New Roman" pitchFamily="18" charset="0"/>
              </a:rPr>
              <a:t>.</a:t>
            </a:r>
            <a:r>
              <a:rPr lang="en-US" altLang="uk-UA" sz="2400" b="1" dirty="0">
                <a:solidFill>
                  <a:srgbClr val="000000"/>
                </a:solidFill>
                <a:latin typeface="Times New Roman" pitchFamily="18" charset="0"/>
              </a:rPr>
              <a:t> </a:t>
            </a:r>
          </a:p>
          <a:p>
            <a:pPr marL="0" lvl="0" indent="0" algn="just" fontAlgn="base">
              <a:spcBef>
                <a:spcPct val="0"/>
              </a:spcBef>
              <a:spcAft>
                <a:spcPct val="0"/>
              </a:spcAft>
              <a:buNone/>
            </a:pPr>
            <a:endParaRPr lang="en-US" altLang="uk-UA" sz="2400" b="1" dirty="0">
              <a:solidFill>
                <a:srgbClr val="000000"/>
              </a:solidFill>
              <a:latin typeface="Times New Roman" pitchFamily="18" charset="0"/>
            </a:endParaRPr>
          </a:p>
          <a:p>
            <a:pPr marL="0" lvl="0" indent="0" algn="just" fontAlgn="base">
              <a:spcBef>
                <a:spcPct val="0"/>
              </a:spcBef>
              <a:spcAft>
                <a:spcPct val="0"/>
              </a:spcAft>
              <a:buNone/>
            </a:pPr>
            <a:r>
              <a:rPr lang="en-US" altLang="uk-UA" sz="2400" b="1" u="sng" dirty="0" smtClean="0">
                <a:solidFill>
                  <a:srgbClr val="000099"/>
                </a:solidFill>
                <a:latin typeface="Times New Roman" pitchFamily="18" charset="0"/>
              </a:rPr>
              <a:t>Chemical </a:t>
            </a:r>
            <a:r>
              <a:rPr lang="en-US" altLang="uk-UA" sz="2400" b="1" u="sng" dirty="0">
                <a:solidFill>
                  <a:srgbClr val="000099"/>
                </a:solidFill>
                <a:latin typeface="Times New Roman" pitchFamily="18" charset="0"/>
              </a:rPr>
              <a:t>adsorption</a:t>
            </a:r>
            <a:r>
              <a:rPr lang="en-US" altLang="uk-UA" sz="2400" b="1" i="1" dirty="0">
                <a:solidFill>
                  <a:srgbClr val="000000"/>
                </a:solidFill>
                <a:latin typeface="Times New Roman" pitchFamily="18" charset="0"/>
              </a:rPr>
              <a:t> </a:t>
            </a:r>
            <a:r>
              <a:rPr lang="en-US" altLang="uk-UA" sz="2400" b="1" dirty="0">
                <a:solidFill>
                  <a:srgbClr val="000000"/>
                </a:solidFill>
                <a:latin typeface="Times New Roman" pitchFamily="18" charset="0"/>
              </a:rPr>
              <a:t>occurs when the molecules of the adsorbate are held on the surface of the adsorbent by the chemical forces. </a:t>
            </a:r>
            <a:r>
              <a:rPr lang="en-US" altLang="uk-UA" sz="2400" b="1" dirty="0" smtClean="0">
                <a:solidFill>
                  <a:srgbClr val="000000"/>
                </a:solidFill>
                <a:latin typeface="Times New Roman" pitchFamily="18" charset="0"/>
              </a:rPr>
              <a:t>It is reversible and decrease as temperature increases.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902" y="260648"/>
            <a:ext cx="674846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60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Gibbs equation </a:t>
            </a:r>
            <a:endParaRPr lang="uk-U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56792"/>
                <a:ext cx="8229600" cy="4680520"/>
              </a:xfrm>
            </p:spPr>
            <p:txBody>
              <a:bodyPr>
                <a:normAutofit lnSpcReduction="10000"/>
              </a:bodyPr>
              <a:lstStyle/>
              <a:p>
                <a:pPr marL="0" indent="0" algn="just">
                  <a:buNone/>
                </a:pPr>
                <a:r>
                  <a:rPr lang="en-US" sz="2400" dirty="0" smtClean="0">
                    <a:latin typeface="Times New Roman" panose="02020603050405020304" pitchFamily="18" charset="0"/>
                    <a:cs typeface="Times New Roman" panose="02020603050405020304" pitchFamily="18" charset="0"/>
                  </a:rPr>
                  <a:t>Gibbs equation relates adsorption value (</a:t>
                </a:r>
                <a:r>
                  <a:rPr lang="ru-RU" sz="2400" dirty="0" smtClean="0">
                    <a:latin typeface="Times New Roman" panose="02020603050405020304" pitchFamily="18" charset="0"/>
                    <a:cs typeface="Times New Roman" panose="02020603050405020304" pitchFamily="18" charset="0"/>
                  </a:rPr>
                  <a:t>Г</a:t>
                </a:r>
                <a:r>
                  <a:rPr lang="en-US" sz="2400" dirty="0" smtClean="0">
                    <a:latin typeface="Times New Roman" panose="02020603050405020304" pitchFamily="18" charset="0"/>
                    <a:cs typeface="Times New Roman" panose="02020603050405020304" pitchFamily="18" charset="0"/>
                  </a:rPr>
                  <a:t>) to concentration of solute and surface tension (</a:t>
                </a:r>
                <a:r>
                  <a:rPr lang="el-GR" sz="2400" dirty="0" smtClean="0">
                    <a:latin typeface="Times New Roman" panose="02020603050405020304" pitchFamily="18" charset="0"/>
                    <a:cs typeface="Times New Roman" panose="02020603050405020304" pitchFamily="18" charset="0"/>
                  </a:rPr>
                  <a:t>σ</a:t>
                </a:r>
                <a:r>
                  <a:rPr lang="en-US" sz="2400" dirty="0" smtClean="0">
                    <a:latin typeface="Times New Roman" panose="02020603050405020304" pitchFamily="18" charset="0"/>
                    <a:cs typeface="Times New Roman" panose="02020603050405020304" pitchFamily="18" charset="0"/>
                  </a:rPr>
                  <a:t>).</a:t>
                </a:r>
              </a:p>
              <a:p>
                <a:pPr marL="0" indent="0" algn="just">
                  <a:buNone/>
                </a:pPr>
                <a:endParaRPr lang="ru-RU" sz="2400" dirty="0" smtClean="0">
                  <a:latin typeface="Times New Roman" panose="02020603050405020304" pitchFamily="18" charset="0"/>
                  <a:cs typeface="Times New Roman" panose="02020603050405020304" pitchFamily="18" charset="0"/>
                </a:endParaRPr>
              </a:p>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endParaRPr lang="ru-RU" sz="2200" dirty="0">
                  <a:latin typeface="Times New Roman" panose="02020603050405020304" pitchFamily="18" charset="0"/>
                  <a:cs typeface="Times New Roman" panose="02020603050405020304" pitchFamily="18" charset="0"/>
                </a:endParaRPr>
              </a:p>
              <a:p>
                <a:pPr marL="0" indent="0" algn="just">
                  <a:buNone/>
                </a:pPr>
                <a:r>
                  <a:rPr lang="ru-RU"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lgn="just">
                  <a:buNone/>
                </a:pPr>
                <a14:m>
                  <m:oMath xmlns:m="http://schemas.openxmlformats.org/officeDocument/2006/math">
                    <m:f>
                      <m:fPr>
                        <m:ctrlPr>
                          <a:rPr lang="en-US" sz="2400" i="1">
                            <a:latin typeface="Cambria Math"/>
                            <a:cs typeface="Times New Roman" panose="02020603050405020304" pitchFamily="18" charset="0"/>
                          </a:rPr>
                        </m:ctrlPr>
                      </m:fPr>
                      <m:num>
                        <m:r>
                          <m:rPr>
                            <m:sty m:val="p"/>
                          </m:rPr>
                          <a:rPr lang="el-GR" sz="2400">
                            <a:latin typeface="Cambria Math"/>
                            <a:cs typeface="Times New Roman" panose="02020603050405020304" pitchFamily="18" charset="0"/>
                          </a:rPr>
                          <m:t>Δ</m:t>
                        </m:r>
                        <m:r>
                          <a:rPr lang="en-US" sz="2400" i="1">
                            <a:latin typeface="Cambria Math"/>
                            <a:ea typeface="Cambria Math"/>
                            <a:cs typeface="Times New Roman" panose="02020603050405020304" pitchFamily="18" charset="0"/>
                          </a:rPr>
                          <m:t>𝜎</m:t>
                        </m:r>
                      </m:num>
                      <m:den>
                        <m:r>
                          <m:rPr>
                            <m:sty m:val="p"/>
                          </m:rPr>
                          <a:rPr lang="el-GR" sz="2400">
                            <a:latin typeface="Cambria Math"/>
                            <a:cs typeface="Times New Roman" panose="02020603050405020304" pitchFamily="18" charset="0"/>
                          </a:rPr>
                          <m:t>Δ</m:t>
                        </m:r>
                        <m:r>
                          <a:rPr lang="ru-RU" sz="2400" i="1">
                            <a:latin typeface="Cambria Math"/>
                            <a:cs typeface="Times New Roman" panose="02020603050405020304" pitchFamily="18" charset="0"/>
                          </a:rPr>
                          <m:t>с</m:t>
                        </m:r>
                      </m:den>
                    </m:f>
                    <m:r>
                      <a:rPr lang="ru-RU" sz="2400" i="1">
                        <a:latin typeface="Cambria Math"/>
                        <a:cs typeface="Times New Roman" panose="02020603050405020304" pitchFamily="18" charset="0"/>
                      </a:rPr>
                      <m:t> </m:t>
                    </m:r>
                  </m:oMath>
                </a14:m>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surface activity (change of surface tension with concentration)</a:t>
                </a:r>
                <a:endParaRPr lang="ru-RU" sz="2400" dirty="0" smtClean="0">
                  <a:latin typeface="Times New Roman" panose="02020603050405020304" pitchFamily="18" charset="0"/>
                  <a:cs typeface="Times New Roman" panose="02020603050405020304" pitchFamily="18" charset="0"/>
                </a:endParaRPr>
              </a:p>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None/>
                </a:pPr>
                <a:r>
                  <a:rPr lang="ru-RU" sz="2400" dirty="0" smtClean="0">
                    <a:latin typeface="Times New Roman" panose="02020603050405020304" pitchFamily="18" charset="0"/>
                    <a:cs typeface="Times New Roman" panose="02020603050405020304" pitchFamily="18" charset="0"/>
                  </a:rPr>
                  <a:t>Г</a:t>
                </a:r>
                <a:r>
                  <a:rPr lang="en-US" sz="2400" dirty="0" smtClean="0">
                    <a:latin typeface="Times New Roman" panose="02020603050405020304" pitchFamily="18" charset="0"/>
                    <a:cs typeface="Times New Roman" panose="02020603050405020304" pitchFamily="18" charset="0"/>
                  </a:rPr>
                  <a:t> – adsorption, molecular excess or lack of solute for unit of a surface (1 cm</a:t>
                </a:r>
                <a:r>
                  <a:rPr lang="en-US" sz="2400" baseline="30000"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[mole/cm</a:t>
                </a:r>
                <a:r>
                  <a:rPr lang="en-US" sz="2400" baseline="30000"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endParaRPr lang="uk-UA"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56792"/>
                <a:ext cx="8229600" cy="4680520"/>
              </a:xfrm>
              <a:blipFill rotWithShape="1">
                <a:blip r:embed="rId3"/>
                <a:stretch>
                  <a:fillRect l="-1111" t="-1823" r="-1111"/>
                </a:stretch>
              </a:blipFill>
            </p:spPr>
            <p:txBody>
              <a:bodyPr/>
              <a:lstStyle/>
              <a:p>
                <a:r>
                  <a:rPr lang="ru-RU">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4272774570"/>
              </p:ext>
            </p:extLst>
          </p:nvPr>
        </p:nvGraphicFramePr>
        <p:xfrm>
          <a:off x="2699792" y="2852936"/>
          <a:ext cx="4060787" cy="993899"/>
        </p:xfrm>
        <a:graphic>
          <a:graphicData uri="http://schemas.openxmlformats.org/presentationml/2006/ole">
            <mc:AlternateContent xmlns:mc="http://schemas.openxmlformats.org/markup-compatibility/2006">
              <mc:Choice xmlns:v="urn:schemas-microsoft-com:vml" Requires="v">
                <p:oleObj spid="_x0000_s7200" name="Equation" r:id="rId4" imgW="2222500" imgH="546100" progId="Equation.3">
                  <p:embed/>
                </p:oleObj>
              </mc:Choice>
              <mc:Fallback>
                <p:oleObj name="Equation" r:id="rId4" imgW="2222500" imgH="546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2852936"/>
                        <a:ext cx="4060787" cy="99389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37371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Adsorption</a:t>
            </a:r>
            <a:endParaRPr lang="uk-UA"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56792"/>
                <a:ext cx="8229600" cy="4525963"/>
              </a:xfrm>
            </p:spPr>
            <p:txBody>
              <a:bodyPr>
                <a:noAutofit/>
              </a:bodyPr>
              <a:lstStyle/>
              <a:p>
                <a:pPr marL="0" indent="0">
                  <a:buNone/>
                </a:pPr>
                <a:r>
                  <a:rPr lang="en-US" sz="2200" dirty="0" smtClean="0">
                    <a:latin typeface="Times New Roman" panose="02020603050405020304" pitchFamily="18" charset="0"/>
                    <a:cs typeface="Times New Roman" panose="02020603050405020304" pitchFamily="18" charset="0"/>
                  </a:rPr>
                  <a:t>1.If  the solution surface tension decreases it means that this solute adsorbs on the solution surface:</a:t>
                </a:r>
              </a:p>
              <a:p>
                <a:pPr marL="0" indent="0" algn="ctr">
                  <a:buNone/>
                </a:pPr>
                <a:r>
                  <a:rPr lang="en-US" sz="22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i="1" smtClean="0">
                            <a:latin typeface="Cambria Math"/>
                            <a:cs typeface="Times New Roman" panose="02020603050405020304" pitchFamily="18" charset="0"/>
                          </a:rPr>
                        </m:ctrlPr>
                      </m:fPr>
                      <m:num>
                        <m:r>
                          <m:rPr>
                            <m:sty m:val="p"/>
                          </m:rPr>
                          <a:rPr lang="el-GR" sz="2200" i="0" smtClean="0">
                            <a:latin typeface="Cambria Math"/>
                            <a:cs typeface="Times New Roman" panose="02020603050405020304" pitchFamily="18" charset="0"/>
                          </a:rPr>
                          <m:t>Δ</m:t>
                        </m:r>
                        <m:r>
                          <a:rPr lang="en-US" sz="2200" i="1" smtClean="0">
                            <a:latin typeface="Cambria Math"/>
                            <a:ea typeface="Cambria Math"/>
                            <a:cs typeface="Times New Roman" panose="02020603050405020304" pitchFamily="18" charset="0"/>
                          </a:rPr>
                          <m:t>𝜎</m:t>
                        </m:r>
                      </m:num>
                      <m:den>
                        <m:r>
                          <m:rPr>
                            <m:sty m:val="p"/>
                          </m:rPr>
                          <a:rPr lang="el-GR" sz="2200" i="0" smtClean="0">
                            <a:latin typeface="Cambria Math"/>
                            <a:cs typeface="Times New Roman" panose="02020603050405020304" pitchFamily="18" charset="0"/>
                          </a:rPr>
                          <m:t>Δ</m:t>
                        </m:r>
                        <m:r>
                          <a:rPr lang="ru-RU" sz="2200" b="0" i="1" smtClean="0">
                            <a:latin typeface="Cambria Math"/>
                            <a:cs typeface="Times New Roman" panose="02020603050405020304" pitchFamily="18" charset="0"/>
                          </a:rPr>
                          <m:t>с</m:t>
                        </m:r>
                      </m:den>
                    </m:f>
                  </m:oMath>
                </a14:m>
                <a:r>
                  <a:rPr lang="en-US" sz="2200" dirty="0" smtClean="0">
                    <a:latin typeface="Times New Roman" panose="02020603050405020304" pitchFamily="18" charset="0"/>
                    <a:cs typeface="Times New Roman" panose="02020603050405020304" pitchFamily="18" charset="0"/>
                  </a:rPr>
                  <a:t> &lt; 0, </a:t>
                </a:r>
                <a:r>
                  <a:rPr lang="ru-RU" sz="2200" dirty="0" smtClean="0">
                    <a:latin typeface="Times New Roman" panose="02020603050405020304" pitchFamily="18" charset="0"/>
                    <a:cs typeface="Times New Roman" panose="02020603050405020304" pitchFamily="18" charset="0"/>
                  </a:rPr>
                  <a:t>Г &gt; 0	</a:t>
                </a:r>
                <a:r>
                  <a:rPr lang="en-US" sz="2200" b="1" dirty="0" smtClean="0">
                    <a:solidFill>
                      <a:schemeClr val="tx2"/>
                    </a:solidFill>
                    <a:latin typeface="Times New Roman" panose="02020603050405020304" pitchFamily="18" charset="0"/>
                    <a:cs typeface="Times New Roman" panose="02020603050405020304" pitchFamily="18" charset="0"/>
                  </a:rPr>
                  <a:t>Positive</a:t>
                </a:r>
                <a:r>
                  <a:rPr lang="en-US" sz="2200" dirty="0" smtClean="0">
                    <a:latin typeface="Times New Roman" panose="02020603050405020304" pitchFamily="18" charset="0"/>
                    <a:cs typeface="Times New Roman" panose="02020603050405020304" pitchFamily="18" charset="0"/>
                  </a:rPr>
                  <a:t> adsorption</a:t>
                </a:r>
              </a:p>
              <a:p>
                <a:pPr marL="0" indent="0">
                  <a:buNone/>
                </a:pPr>
                <a:r>
                  <a:rPr lang="en-US" sz="2200" dirty="0" smtClean="0">
                    <a:latin typeface="Times New Roman" panose="02020603050405020304" pitchFamily="18" charset="0"/>
                    <a:cs typeface="Times New Roman" panose="02020603050405020304" pitchFamily="18" charset="0"/>
                  </a:rPr>
                  <a:t>2. If the increasing concentration of solute causes an increase of the solution surface tension it means that it is negative adsorption</a:t>
                </a:r>
              </a:p>
              <a:p>
                <a:pPr marL="0" indent="0" algn="ctr">
                  <a:buNone/>
                </a:pPr>
                <a:r>
                  <a:rPr lang="en-US" sz="22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i="1" smtClean="0">
                            <a:latin typeface="Cambria Math"/>
                            <a:cs typeface="Times New Roman" panose="02020603050405020304" pitchFamily="18" charset="0"/>
                          </a:rPr>
                        </m:ctrlPr>
                      </m:fPr>
                      <m:num>
                        <m:r>
                          <m:rPr>
                            <m:sty m:val="p"/>
                          </m:rPr>
                          <a:rPr lang="el-GR" sz="2200" i="0" smtClean="0">
                            <a:latin typeface="Cambria Math"/>
                            <a:cs typeface="Times New Roman" panose="02020603050405020304" pitchFamily="18" charset="0"/>
                          </a:rPr>
                          <m:t>Δ</m:t>
                        </m:r>
                        <m:r>
                          <a:rPr lang="en-US" sz="2200" i="1" smtClean="0">
                            <a:latin typeface="Cambria Math"/>
                            <a:ea typeface="Cambria Math"/>
                            <a:cs typeface="Times New Roman" panose="02020603050405020304" pitchFamily="18" charset="0"/>
                          </a:rPr>
                          <m:t>𝜎</m:t>
                        </m:r>
                      </m:num>
                      <m:den>
                        <m:r>
                          <m:rPr>
                            <m:sty m:val="p"/>
                          </m:rPr>
                          <a:rPr lang="el-GR" sz="2200" i="0" smtClean="0">
                            <a:latin typeface="Cambria Math"/>
                            <a:cs typeface="Times New Roman" panose="02020603050405020304" pitchFamily="18" charset="0"/>
                          </a:rPr>
                          <m:t>Δ</m:t>
                        </m:r>
                        <m:r>
                          <a:rPr lang="ru-RU" sz="2200" b="0" i="1" smtClean="0">
                            <a:latin typeface="Cambria Math"/>
                            <a:cs typeface="Times New Roman" panose="02020603050405020304" pitchFamily="18" charset="0"/>
                          </a:rPr>
                          <m:t>с</m:t>
                        </m:r>
                      </m:den>
                    </m:f>
                  </m:oMath>
                </a14:m>
                <a:r>
                  <a:rPr lang="en-US" sz="2200"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&gt;</a:t>
                </a:r>
                <a:r>
                  <a:rPr lang="en-US" sz="2200" dirty="0" smtClean="0">
                    <a:latin typeface="Times New Roman" panose="02020603050405020304" pitchFamily="18" charset="0"/>
                    <a:cs typeface="Times New Roman" panose="02020603050405020304" pitchFamily="18" charset="0"/>
                  </a:rPr>
                  <a:t> 0, </a:t>
                </a:r>
                <a:r>
                  <a:rPr lang="ru-RU" sz="2200" dirty="0" smtClean="0">
                    <a:latin typeface="Times New Roman" panose="02020603050405020304" pitchFamily="18" charset="0"/>
                    <a:cs typeface="Times New Roman" panose="02020603050405020304" pitchFamily="18" charset="0"/>
                  </a:rPr>
                  <a:t>Г</a:t>
                </a:r>
                <a:r>
                  <a:rPr lang="en-US" sz="2200" dirty="0" smtClean="0">
                    <a:latin typeface="Times New Roman" panose="02020603050405020304" pitchFamily="18" charset="0"/>
                    <a:cs typeface="Times New Roman" panose="02020603050405020304" pitchFamily="18" charset="0"/>
                  </a:rPr>
                  <a:t> &lt;</a:t>
                </a:r>
                <a:r>
                  <a:rPr lang="ru-RU" sz="2200" dirty="0" smtClean="0">
                    <a:latin typeface="Times New Roman" panose="02020603050405020304" pitchFamily="18" charset="0"/>
                    <a:cs typeface="Times New Roman" panose="02020603050405020304" pitchFamily="18" charset="0"/>
                  </a:rPr>
                  <a:t> 0	</a:t>
                </a:r>
                <a:r>
                  <a:rPr lang="en-US" sz="2200" dirty="0" smtClean="0">
                    <a:latin typeface="Times New Roman" panose="02020603050405020304" pitchFamily="18" charset="0"/>
                    <a:cs typeface="Times New Roman" panose="02020603050405020304" pitchFamily="18" charset="0"/>
                  </a:rPr>
                  <a:t> </a:t>
                </a:r>
                <a:r>
                  <a:rPr lang="en-US" sz="2200" b="1" dirty="0" smtClean="0">
                    <a:solidFill>
                      <a:schemeClr val="tx2"/>
                    </a:solidFill>
                    <a:latin typeface="Times New Roman" panose="02020603050405020304" pitchFamily="18" charset="0"/>
                    <a:cs typeface="Times New Roman" panose="02020603050405020304" pitchFamily="18" charset="0"/>
                  </a:rPr>
                  <a:t>Negative</a:t>
                </a:r>
                <a:r>
                  <a:rPr lang="en-US" sz="2200" dirty="0" smtClean="0">
                    <a:latin typeface="Times New Roman" panose="02020603050405020304" pitchFamily="18" charset="0"/>
                    <a:cs typeface="Times New Roman" panose="02020603050405020304" pitchFamily="18" charset="0"/>
                  </a:rPr>
                  <a:t> adsorption</a:t>
                </a:r>
              </a:p>
              <a:p>
                <a:pPr marL="0" indent="0">
                  <a:buNone/>
                </a:pPr>
                <a:r>
                  <a:rPr lang="en-US" sz="2200" dirty="0" smtClean="0">
                    <a:latin typeface="Times New Roman" panose="02020603050405020304" pitchFamily="18" charset="0"/>
                    <a:cs typeface="Times New Roman" panose="02020603050405020304" pitchFamily="18" charset="0"/>
                  </a:rPr>
                  <a:t>3. If the surface tension of the solution does not change with the increasing concentration of solute it means that no adsorption takes place in this system.</a:t>
                </a:r>
              </a:p>
              <a:p>
                <a:pPr marL="0" indent="0" algn="ctr">
                  <a:buNone/>
                </a:pPr>
                <a14:m>
                  <m:oMath xmlns:m="http://schemas.openxmlformats.org/officeDocument/2006/math">
                    <m:f>
                      <m:fPr>
                        <m:ctrlPr>
                          <a:rPr lang="en-US" sz="2200" i="1" smtClean="0">
                            <a:latin typeface="Cambria Math"/>
                            <a:cs typeface="Times New Roman" panose="02020603050405020304" pitchFamily="18" charset="0"/>
                          </a:rPr>
                        </m:ctrlPr>
                      </m:fPr>
                      <m:num>
                        <m:r>
                          <m:rPr>
                            <m:sty m:val="p"/>
                          </m:rPr>
                          <a:rPr lang="el-GR" sz="2200" i="0" smtClean="0">
                            <a:latin typeface="Cambria Math"/>
                            <a:cs typeface="Times New Roman" panose="02020603050405020304" pitchFamily="18" charset="0"/>
                          </a:rPr>
                          <m:t>Δ</m:t>
                        </m:r>
                        <m:r>
                          <a:rPr lang="en-US" sz="2200" i="1" smtClean="0">
                            <a:latin typeface="Cambria Math"/>
                            <a:ea typeface="Cambria Math"/>
                            <a:cs typeface="Times New Roman" panose="02020603050405020304" pitchFamily="18" charset="0"/>
                          </a:rPr>
                          <m:t>𝜎</m:t>
                        </m:r>
                      </m:num>
                      <m:den>
                        <m:r>
                          <m:rPr>
                            <m:sty m:val="p"/>
                          </m:rPr>
                          <a:rPr lang="el-GR" sz="2200" i="0" smtClean="0">
                            <a:latin typeface="Cambria Math"/>
                            <a:cs typeface="Times New Roman" panose="02020603050405020304" pitchFamily="18" charset="0"/>
                          </a:rPr>
                          <m:t>Δ</m:t>
                        </m:r>
                        <m:r>
                          <a:rPr lang="ru-RU" sz="2200" b="0" i="1" smtClean="0">
                            <a:latin typeface="Cambria Math"/>
                            <a:cs typeface="Times New Roman" panose="02020603050405020304" pitchFamily="18" charset="0"/>
                          </a:rPr>
                          <m:t>с</m:t>
                        </m:r>
                      </m:den>
                    </m:f>
                  </m:oMath>
                </a14:m>
                <a:r>
                  <a:rPr lang="en-US" sz="2200" dirty="0" smtClean="0">
                    <a:latin typeface="Times New Roman" panose="02020603050405020304" pitchFamily="18" charset="0"/>
                    <a:cs typeface="Times New Roman" panose="02020603050405020304" pitchFamily="18" charset="0"/>
                  </a:rPr>
                  <a:t> = 0, </a:t>
                </a:r>
                <a:r>
                  <a:rPr lang="ru-RU" sz="2200" dirty="0" smtClean="0">
                    <a:latin typeface="Times New Roman" panose="02020603050405020304" pitchFamily="18" charset="0"/>
                    <a:cs typeface="Times New Roman" panose="02020603050405020304" pitchFamily="18" charset="0"/>
                  </a:rPr>
                  <a:t>Г</a:t>
                </a:r>
                <a:r>
                  <a:rPr lang="en-US" sz="2200"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0</a:t>
                </a:r>
                <a:r>
                  <a:rPr lang="en-US" sz="2200" dirty="0" smtClean="0">
                    <a:latin typeface="Times New Roman" panose="02020603050405020304" pitchFamily="18" charset="0"/>
                    <a:cs typeface="Times New Roman" panose="02020603050405020304" pitchFamily="18" charset="0"/>
                  </a:rPr>
                  <a:t>	 </a:t>
                </a:r>
                <a:r>
                  <a:rPr lang="en-US" sz="2200" b="1" dirty="0" smtClean="0">
                    <a:solidFill>
                      <a:schemeClr val="tx2"/>
                    </a:solidFill>
                    <a:latin typeface="Times New Roman" panose="02020603050405020304" pitchFamily="18" charset="0"/>
                    <a:cs typeface="Times New Roman" panose="02020603050405020304" pitchFamily="18" charset="0"/>
                  </a:rPr>
                  <a:t>No</a:t>
                </a:r>
                <a:r>
                  <a:rPr lang="en-US" sz="2200" dirty="0" smtClean="0">
                    <a:latin typeface="Times New Roman" panose="02020603050405020304" pitchFamily="18" charset="0"/>
                    <a:cs typeface="Times New Roman" panose="02020603050405020304" pitchFamily="18" charset="0"/>
                  </a:rPr>
                  <a:t> adsorption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56792"/>
                <a:ext cx="8229600" cy="4525963"/>
              </a:xfrm>
              <a:blipFill rotWithShape="1">
                <a:blip r:embed="rId2"/>
                <a:stretch>
                  <a:fillRect l="-889" t="-808"/>
                </a:stretch>
              </a:blipFill>
            </p:spPr>
            <p:txBody>
              <a:bodyPr/>
              <a:lstStyle/>
              <a:p>
                <a:r>
                  <a:rPr lang="uk-UA">
                    <a:noFill/>
                  </a:rPr>
                  <a:t> </a:t>
                </a:r>
              </a:p>
            </p:txBody>
          </p:sp>
        </mc:Fallback>
      </mc:AlternateContent>
    </p:spTree>
    <p:extLst>
      <p:ext uri="{BB962C8B-B14F-4D97-AF65-F5344CB8AC3E}">
        <p14:creationId xmlns:p14="http://schemas.microsoft.com/office/powerpoint/2010/main" val="2672521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11595</TotalTime>
  <Words>1908</Words>
  <Application>Microsoft Office PowerPoint</Application>
  <PresentationFormat>Экран (4:3)</PresentationFormat>
  <Paragraphs>249</Paragraphs>
  <Slides>30</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2" baseType="lpstr">
      <vt:lpstr>Office Theme</vt:lpstr>
      <vt:lpstr>Equation</vt:lpstr>
      <vt:lpstr>Physico-chemistry of surface phenomena Fundamentals of adsorption therapy Chromatography</vt:lpstr>
      <vt:lpstr>Surface phenomena </vt:lpstr>
      <vt:lpstr>Surface energy and surface tension</vt:lpstr>
      <vt:lpstr>Surface tension</vt:lpstr>
      <vt:lpstr>Condition that affect surface tension</vt:lpstr>
      <vt:lpstr>Презентация PowerPoint</vt:lpstr>
      <vt:lpstr>Презентация PowerPoint</vt:lpstr>
      <vt:lpstr>Gibbs equation </vt:lpstr>
      <vt:lpstr>Adsorption</vt:lpstr>
      <vt:lpstr>Adsorption at Liquid-Gas interface</vt:lpstr>
      <vt:lpstr>Surfactants</vt:lpstr>
      <vt:lpstr>Adsorption isotherm in solutions of a surfactant</vt:lpstr>
      <vt:lpstr>Traube's  rule</vt:lpstr>
      <vt:lpstr>Structure of biological membrane</vt:lpstr>
      <vt:lpstr>Adsorption of gases on solids</vt:lpstr>
      <vt:lpstr>Langmuir’s theory</vt:lpstr>
      <vt:lpstr>Adsorption on solid adsorbents</vt:lpstr>
      <vt:lpstr>Презентация PowerPoint</vt:lpstr>
      <vt:lpstr>Adsorption from solution</vt:lpstr>
      <vt:lpstr>Electrolyte adsorption</vt:lpstr>
      <vt:lpstr>Selective adsorption</vt:lpstr>
      <vt:lpstr>Ion exchange adsorption</vt:lpstr>
      <vt:lpstr>Презентация PowerPoint</vt:lpstr>
      <vt:lpstr>The role of an ion exchange in biological systems.</vt:lpstr>
      <vt:lpstr>Презентация PowerPoint</vt:lpstr>
      <vt:lpstr>Chromatography</vt:lpstr>
      <vt:lpstr>Chromatographic Separations</vt:lpstr>
      <vt:lpstr>Gas</vt:lpstr>
      <vt:lpstr> Thin Layer Chromatography (TLC)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lesya</dc:creator>
  <cp:lastModifiedBy>место7</cp:lastModifiedBy>
  <cp:revision>124</cp:revision>
  <dcterms:created xsi:type="dcterms:W3CDTF">2014-12-20T07:47:42Z</dcterms:created>
  <dcterms:modified xsi:type="dcterms:W3CDTF">2017-09-25T07:25:23Z</dcterms:modified>
</cp:coreProperties>
</file>