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60" r:id="rId2"/>
    <p:sldMasterId id="2147483772" r:id="rId3"/>
    <p:sldMasterId id="2147483784" r:id="rId4"/>
    <p:sldMasterId id="2147483796" r:id="rId5"/>
    <p:sldMasterId id="2147483808" r:id="rId6"/>
  </p:sldMasterIdLst>
  <p:sldIdLst>
    <p:sldId id="256" r:id="rId7"/>
    <p:sldId id="328" r:id="rId8"/>
    <p:sldId id="322" r:id="rId9"/>
    <p:sldId id="323" r:id="rId10"/>
    <p:sldId id="324" r:id="rId11"/>
    <p:sldId id="325" r:id="rId12"/>
    <p:sldId id="326" r:id="rId13"/>
    <p:sldId id="327" r:id="rId14"/>
    <p:sldId id="262" r:id="rId15"/>
    <p:sldId id="290" r:id="rId16"/>
    <p:sldId id="291" r:id="rId17"/>
    <p:sldId id="292" r:id="rId18"/>
    <p:sldId id="293" r:id="rId19"/>
    <p:sldId id="319" r:id="rId20"/>
    <p:sldId id="320" r:id="rId21"/>
    <p:sldId id="294" r:id="rId22"/>
    <p:sldId id="296" r:id="rId23"/>
    <p:sldId id="329" r:id="rId24"/>
    <p:sldId id="299" r:id="rId25"/>
    <p:sldId id="301" r:id="rId26"/>
    <p:sldId id="300" r:id="rId27"/>
    <p:sldId id="307" r:id="rId28"/>
    <p:sldId id="306" r:id="rId29"/>
    <p:sldId id="305" r:id="rId30"/>
    <p:sldId id="304" r:id="rId31"/>
    <p:sldId id="302" r:id="rId32"/>
    <p:sldId id="330" r:id="rId33"/>
    <p:sldId id="308" r:id="rId34"/>
    <p:sldId id="309" r:id="rId35"/>
    <p:sldId id="311" r:id="rId36"/>
    <p:sldId id="310" r:id="rId37"/>
    <p:sldId id="312" r:id="rId38"/>
    <p:sldId id="321" r:id="rId39"/>
    <p:sldId id="314" r:id="rId40"/>
    <p:sldId id="313" r:id="rId41"/>
    <p:sldId id="318" r:id="rId42"/>
  </p:sldIdLst>
  <p:sldSz cx="9144000" cy="6858000" type="screen4x3"/>
  <p:notesSz cx="6858000" cy="9947275"/>
  <p:defaultTextStyle>
    <a:defPPr>
      <a:defRPr lang="ru-RU"/>
    </a:defPPr>
    <a:lvl1pPr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just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9900CC"/>
    <a:srgbClr val="FF0066"/>
    <a:srgbClr val="EAEAEA"/>
    <a:srgbClr val="660066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7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9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8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5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1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1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3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60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6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5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09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8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4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4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71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3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02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14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65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1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97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6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30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8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3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8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29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08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8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0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57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72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00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7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8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2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1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44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40F6-4959-44D5-8BDC-1DDB51590F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8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470F-0075-45BA-8D17-702A24B722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4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52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2478-714D-4253-AFF2-95269A730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24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7267-EFE7-46D7-B6F9-3B60144618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30C-70F8-4E2A-AA99-6C783FE9D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27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44E8-1F45-4EAC-8F62-8DF438B7C6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1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8B86-B53E-4D60-B4C4-6850EE8B10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86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01ED-DBB4-4E87-A5DB-06CA3AFFB9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1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D8E-2048-4AB2-BED5-B1FD60F79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16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8A41-CC63-4D8D-9240-CE3E24868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84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1E65-B4A6-400B-B2C3-98F1ED2C4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6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AE61C3-057D-41EB-9CC2-19910D9CAD19}" type="slidenum">
              <a:rPr lang="ru-RU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5243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2</a:t>
            </a:r>
          </a:p>
          <a:p>
            <a:pPr lvl="0" algn="ctr" eaLnBrk="1" hangingPunct="1">
              <a:spcBef>
                <a:spcPct val="50000"/>
              </a:spcBef>
            </a:pPr>
            <a:endParaRPr lang="ru-RU" sz="320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ru-RU" sz="2800" i="0" dirty="0">
                <a:solidFill>
                  <a:srgbClr val="FF0000"/>
                </a:solidFill>
                <a:latin typeface="Arial" charset="0"/>
              </a:rPr>
              <a:t>КОЛІГАТИВНІ ВЛАСТИВОСТІ БІОЛОГІЧНИХ РІДИН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000" i="0" dirty="0">
                <a:solidFill>
                  <a:srgbClr val="6600CC"/>
                </a:solidFill>
                <a:latin typeface="Arial" charset="0"/>
              </a:rPr>
              <a:t>Лектор: </a:t>
            </a:r>
            <a:r>
              <a:rPr lang="uk-UA" sz="2000" i="0" dirty="0" err="1">
                <a:solidFill>
                  <a:srgbClr val="6600CC"/>
                </a:solidFill>
                <a:latin typeface="Arial" charset="0"/>
              </a:rPr>
              <a:t>зав.каф</a:t>
            </a:r>
            <a:r>
              <a:rPr lang="uk-UA" sz="2000" i="0" dirty="0">
                <a:solidFill>
                  <a:srgbClr val="6600CC"/>
                </a:solidFill>
                <a:latin typeface="Arial" charset="0"/>
              </a:rPr>
              <a:t>.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медичної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та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біоорганічної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хімії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, </a:t>
            </a:r>
          </a:p>
          <a:p>
            <a:pPr lvl="0" algn="r"/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д.фарм.н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., проф. </a:t>
            </a:r>
            <a:r>
              <a:rPr lang="ru-RU" sz="2000" i="0" dirty="0" err="1">
                <a:solidFill>
                  <a:srgbClr val="6600CC"/>
                </a:solidFill>
                <a:latin typeface="Arial" charset="0"/>
              </a:rPr>
              <a:t>Сирова</a:t>
            </a:r>
            <a:r>
              <a:rPr lang="ru-RU" sz="2000" i="0" dirty="0">
                <a:solidFill>
                  <a:srgbClr val="6600CC"/>
                </a:solidFill>
                <a:latin typeface="Arial" charset="0"/>
              </a:rPr>
              <a:t> Г.О.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651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                </a:t>
            </a:r>
            <a:r>
              <a:rPr lang="ru-RU" b="1" dirty="0" err="1">
                <a:solidFill>
                  <a:srgbClr val="FF0000"/>
                </a:solidFill>
              </a:rPr>
              <a:t>Функції</a:t>
            </a:r>
            <a:r>
              <a:rPr lang="ru-RU" b="1" dirty="0">
                <a:solidFill>
                  <a:srgbClr val="FF0000"/>
                </a:solidFill>
              </a:rPr>
              <a:t> води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0" y="3573016"/>
            <a:ext cx="8927976" cy="31690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є структурною основою оптимального фізіологічно активного об'єму клітини;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визначає просторову структуру, а отже і функції </a:t>
            </a:r>
            <a:r>
              <a:rPr lang="uk-UA" sz="2000" b="1" i="1" dirty="0" err="1" smtClean="0">
                <a:solidFill>
                  <a:srgbClr val="000000"/>
                </a:solidFill>
              </a:rPr>
              <a:t>біомолекул</a:t>
            </a:r>
            <a:r>
              <a:rPr lang="uk-UA" sz="2000" b="1" i="1" dirty="0" smtClean="0">
                <a:solidFill>
                  <a:srgbClr val="000000"/>
                </a:solidFill>
              </a:rPr>
              <a:t>; 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забезпечує специфічність дії ферментів за рахунок асоціації з полярними групами, особливо в їх активних центрах;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виступає в якості субстрату в ряді ферментативних реакцій, наприклад при гідролізі білків і ліпідів;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формує спрямований потік речовин всередині клітини, між клітинами;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i="1" dirty="0" smtClean="0">
                <a:solidFill>
                  <a:srgbClr val="000000"/>
                </a:solidFill>
              </a:rPr>
              <a:t>бере участь у терморегуляції.</a:t>
            </a:r>
            <a:endParaRPr lang="uk-UA" sz="3600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44616" cy="343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2736304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висока теплоємність;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велика </a:t>
            </a:r>
            <a:r>
              <a:rPr lang="uk-UA" sz="2000" b="1" i="1" dirty="0" err="1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ентальпія</a:t>
            </a:r>
            <a:r>
              <a:rPr lang="uk-UA" sz="2000" b="1" i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випаровування; 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велика діелектрична проникливість - універсальний розчинник (вода - 80,08 од., етиловий спирт - 25,5 од., ацетон - 20,07 од., хлороформ - 4,72 од.) ; 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2000" b="1" i="1" dirty="0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має аномально високі температури плавлення і  кипіння, що дозволяє їй знаходиться в звичайних земних умовах в рідкому стані.</a:t>
            </a:r>
            <a:endParaRPr lang="uk-UA" sz="2000" b="1" i="1" baseline="-250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43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Важлива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роль води в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біологічних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процесах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визначається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її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унікальними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фізико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-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хімічними</a:t>
            </a:r>
            <a:r>
              <a:rPr lang="ru-RU" sz="2700" b="1" dirty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властивостями</a:t>
            </a:r>
            <a:r>
              <a:rPr lang="ru-RU" sz="2700" b="1" dirty="0" smtClean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: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599754"/>
            <a:ext cx="4824536" cy="32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15200" cy="490066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Види води в організмі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ea typeface="+mn-ea"/>
                <a:cs typeface="Arial" charset="0"/>
              </a:rPr>
              <a:t>: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18902"/>
          <a:stretch/>
        </p:blipFill>
        <p:spPr bwMode="auto">
          <a:xfrm>
            <a:off x="7740352" y="1907704"/>
            <a:ext cx="1403648" cy="30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0066"/>
            <a:ext cx="7740352" cy="6367934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Позаклітинна вода - </a:t>
            </a:r>
            <a:r>
              <a:rPr lang="uk-UA" sz="2100" b="1" i="1" dirty="0" smtClean="0">
                <a:latin typeface="Tahoma" pitchFamily="34" charset="0"/>
                <a:cs typeface="Arial" charset="0"/>
              </a:rPr>
              <a:t>це рідина кровоносної та лімфатичної системи, </a:t>
            </a:r>
            <a:r>
              <a:rPr lang="uk-UA" sz="2100" b="1" i="1" dirty="0" err="1" smtClean="0">
                <a:latin typeface="Tahoma" pitchFamily="34" charset="0"/>
                <a:cs typeface="Arial" charset="0"/>
              </a:rPr>
              <a:t>міжтканинна</a:t>
            </a:r>
            <a:r>
              <a:rPr lang="uk-UA" sz="2100" b="1" i="1" dirty="0" smtClean="0">
                <a:latin typeface="Tahoma" pitchFamily="34" charset="0"/>
                <a:cs typeface="Arial" charset="0"/>
              </a:rPr>
              <a:t> і міжклітинна рідина. Це посередник між зовнішнім світом і клітинами.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uk-UA" sz="2000" b="1" i="1" dirty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b="1" i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Внутрішньосудинна</a:t>
            </a:r>
            <a:r>
              <a:rPr lang="uk-UA" sz="20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</a:t>
            </a:r>
            <a:r>
              <a:rPr lang="uk-UA" sz="2000" b="1" i="1" dirty="0" smtClean="0">
                <a:latin typeface="Tahoma" pitchFamily="34" charset="0"/>
                <a:cs typeface="Arial" charset="0"/>
              </a:rPr>
              <a:t>відповідає об'єму плазми.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uk-UA" sz="2000" b="1" i="1" dirty="0" smtClean="0"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Внутрішньоклітинна вода </a:t>
            </a:r>
            <a:r>
              <a:rPr lang="uk-UA" sz="2000" b="1" i="1" dirty="0" smtClean="0">
                <a:latin typeface="Tahoma" pitchFamily="34" charset="0"/>
                <a:cs typeface="Arial" charset="0"/>
              </a:rPr>
              <a:t>займає простір, призначений для метаболічних процесів.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uk-UA" sz="2000" b="1" i="1" dirty="0" smtClean="0"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b="1" i="1" dirty="0" err="1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Міжтканинна</a:t>
            </a:r>
            <a:r>
              <a:rPr lang="uk-UA" sz="20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вода </a:t>
            </a:r>
            <a:r>
              <a:rPr lang="uk-UA" sz="1900" b="1" i="1" dirty="0" smtClean="0">
                <a:latin typeface="Tahoma" pitchFamily="34" charset="0"/>
                <a:cs typeface="Arial" charset="0"/>
              </a:rPr>
              <a:t>необхідна для наближення тканин до «вивідної» крові. Вона діє в якості об'ємного буферу при крововтраті і передозуванні рідиною</a:t>
            </a:r>
            <a:r>
              <a:rPr lang="uk-UA" sz="20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  <a:endParaRPr lang="uk-UA" sz="2000" b="1" i="1" dirty="0" smtClean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Міжклітинна рідина - </a:t>
            </a:r>
            <a:r>
              <a:rPr lang="uk-UA" sz="2000" b="1" i="1" dirty="0" smtClean="0">
                <a:latin typeface="Tahoma" pitchFamily="34" charset="0"/>
                <a:cs typeface="Arial" charset="0"/>
              </a:rPr>
              <a:t> не гомогенна фаза. В таких тканинах, як шкіра, кістки і хрящі, обмін водою і розчиненими в ній речовинами відбувається більш повільно.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808856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ІДЕАЛЬНИЙ РОЗЧИН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uk-UA" sz="3600" dirty="0" smtClean="0"/>
              <a:t>це розчин, в якому енергія взаємодії між молекулами розчиненої речовини і молекулами розчинника однакова. У середовищі ідеального розчину молекули розчиненої речовини розподіляються подібно ідеальному газу. Ідеальний розчин утворюється без теплового ефекту </a:t>
            </a:r>
            <a:r>
              <a:rPr lang="ru-RU" sz="3600" dirty="0" smtClean="0"/>
              <a:t>(</a:t>
            </a:r>
            <a:r>
              <a:rPr lang="el-GR" sz="3600" dirty="0">
                <a:solidFill>
                  <a:prstClr val="black"/>
                </a:solidFill>
              </a:rPr>
              <a:t>Δ</a:t>
            </a:r>
            <a:r>
              <a:rPr lang="ru-RU" sz="3600" dirty="0"/>
              <a:t>Н=0), без </a:t>
            </a:r>
            <a:r>
              <a:rPr lang="uk-UA" sz="3600" dirty="0" smtClean="0"/>
              <a:t>зміни об’єму </a:t>
            </a:r>
            <a:r>
              <a:rPr lang="ru-RU" sz="3600" dirty="0" smtClean="0"/>
              <a:t>(</a:t>
            </a:r>
            <a:r>
              <a:rPr lang="el-GR" sz="3600" dirty="0"/>
              <a:t>Δ</a:t>
            </a:r>
            <a:r>
              <a:rPr lang="en-US" sz="3600" dirty="0"/>
              <a:t>V=0) </a:t>
            </a:r>
            <a:r>
              <a:rPr lang="uk-UA" sz="3600" dirty="0" smtClean="0"/>
              <a:t>компонентів. </a:t>
            </a:r>
            <a:r>
              <a:rPr lang="uk-UA" sz="3600" b="1" dirty="0" smtClean="0">
                <a:solidFill>
                  <a:srgbClr val="FF0000"/>
                </a:solidFill>
              </a:rPr>
              <a:t>Зростання ентропії </a:t>
            </a:r>
            <a:r>
              <a:rPr lang="ru-RU" sz="3600" b="1" dirty="0" smtClean="0">
                <a:solidFill>
                  <a:srgbClr val="FF0000"/>
                </a:solidFill>
              </a:rPr>
              <a:t>(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en-US" sz="3600" b="1" dirty="0">
                <a:solidFill>
                  <a:srgbClr val="FF0000"/>
                </a:solidFill>
              </a:rPr>
              <a:t>S&gt;0) - </a:t>
            </a:r>
            <a:r>
              <a:rPr lang="ru-RU" sz="3600" b="1" dirty="0" err="1">
                <a:solidFill>
                  <a:srgbClr val="FF0000"/>
                </a:solidFill>
              </a:rPr>
              <a:t>рушійна</a:t>
            </a:r>
            <a:r>
              <a:rPr lang="ru-RU" sz="3600" b="1" dirty="0">
                <a:solidFill>
                  <a:srgbClr val="FF0000"/>
                </a:solidFill>
              </a:rPr>
              <a:t> сила </a:t>
            </a:r>
            <a:r>
              <a:rPr lang="ru-RU" sz="3600" b="1" dirty="0" err="1">
                <a:solidFill>
                  <a:srgbClr val="FF0000"/>
                </a:solidFill>
              </a:rPr>
              <a:t>утворення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ідеального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розчину</a:t>
            </a:r>
            <a:r>
              <a:rPr lang="uk-UA" sz="3600" b="1" dirty="0">
                <a:solidFill>
                  <a:srgbClr val="FF0000"/>
                </a:solidFill>
              </a:rPr>
              <a:t>!!!</a:t>
            </a:r>
            <a:r>
              <a:rPr lang="ru-RU" sz="3600" dirty="0"/>
              <a:t> </a:t>
            </a:r>
            <a:r>
              <a:rPr lang="ru-RU" sz="3600" dirty="0" err="1"/>
              <a:t>Близькі</a:t>
            </a:r>
            <a:r>
              <a:rPr lang="ru-RU" sz="3600" dirty="0"/>
              <a:t> до </a:t>
            </a:r>
            <a:r>
              <a:rPr lang="ru-RU" sz="3600" dirty="0" err="1"/>
              <a:t>ідеальних</a:t>
            </a:r>
            <a:r>
              <a:rPr lang="ru-RU" sz="3600" dirty="0"/>
              <a:t> -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/>
              <a:t>розведені</a:t>
            </a:r>
            <a:r>
              <a:rPr lang="ru-RU" sz="3600" dirty="0"/>
              <a:t> </a:t>
            </a:r>
            <a:r>
              <a:rPr lang="ru-RU" sz="3600" dirty="0" err="1"/>
              <a:t>розчини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just" eaLnBrk="1" hangingPunct="1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Закони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Генрі</a:t>
            </a:r>
            <a:r>
              <a:rPr lang="ru-RU" sz="2400" b="1" dirty="0">
                <a:solidFill>
                  <a:srgbClr val="FF0000"/>
                </a:solidFill>
              </a:rPr>
              <a:t> і Сеченова лежать в </a:t>
            </a:r>
            <a:r>
              <a:rPr lang="ru-RU" sz="2400" b="1" dirty="0" err="1">
                <a:solidFill>
                  <a:srgbClr val="FF0000"/>
                </a:solidFill>
              </a:rPr>
              <a:t>основі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процесів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обміну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газів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між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організмом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людини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навколишнім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середовищем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 algn="just" defTabSz="179388" eaLnBrk="1" hangingPunct="1">
              <a:buNone/>
              <a:tabLst>
                <a:tab pos="0" algn="l"/>
              </a:tabLst>
            </a:pPr>
            <a:r>
              <a:rPr lang="ru-RU" sz="2000" b="1" i="1" dirty="0">
                <a:solidFill>
                  <a:prstClr val="black"/>
                </a:solidFill>
              </a:rPr>
              <a:t>	</a:t>
            </a:r>
            <a:r>
              <a:rPr lang="ru-RU" sz="2400" b="1" u="sng" dirty="0">
                <a:solidFill>
                  <a:srgbClr val="C00000"/>
                </a:solidFill>
              </a:rPr>
              <a:t>Закон </a:t>
            </a:r>
            <a:r>
              <a:rPr lang="ru-RU" sz="2400" b="1" u="sng" dirty="0" err="1">
                <a:solidFill>
                  <a:srgbClr val="C00000"/>
                </a:solidFill>
              </a:rPr>
              <a:t>Генр</a:t>
            </a:r>
            <a:r>
              <a:rPr lang="uk-UA" sz="2400" b="1" u="sng" dirty="0">
                <a:solidFill>
                  <a:srgbClr val="C00000"/>
                </a:solidFill>
              </a:rPr>
              <a:t>і</a:t>
            </a:r>
            <a:r>
              <a:rPr lang="ru-RU" sz="2400" b="1" u="sng" dirty="0">
                <a:solidFill>
                  <a:srgbClr val="C00000"/>
                </a:solidFill>
              </a:rPr>
              <a:t> (1803 р.): </a:t>
            </a:r>
            <a:r>
              <a:rPr lang="ru-RU" sz="2400" b="1" dirty="0" err="1">
                <a:solidFill>
                  <a:prstClr val="black"/>
                </a:solidFill>
              </a:rPr>
              <a:t>розчинність</a:t>
            </a:r>
            <a:r>
              <a:rPr lang="ru-RU" sz="2400" b="1" dirty="0">
                <a:solidFill>
                  <a:prstClr val="black"/>
                </a:solidFill>
              </a:rPr>
              <a:t> газу в </a:t>
            </a:r>
            <a:r>
              <a:rPr lang="ru-RU" sz="2400" b="1" dirty="0" err="1">
                <a:solidFill>
                  <a:prstClr val="black"/>
                </a:solidFill>
              </a:rPr>
              <a:t>рідині</a:t>
            </a:r>
            <a:r>
              <a:rPr lang="ru-RU" sz="2400" b="1" dirty="0">
                <a:solidFill>
                  <a:prstClr val="black"/>
                </a:solidFill>
              </a:rPr>
              <a:t> прямо </a:t>
            </a:r>
            <a:r>
              <a:rPr lang="ru-RU" sz="2400" b="1" dirty="0" err="1">
                <a:solidFill>
                  <a:prstClr val="black"/>
                </a:solidFill>
              </a:rPr>
              <a:t>пропорційна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тиску</a:t>
            </a:r>
            <a:r>
              <a:rPr lang="ru-RU" sz="2400" b="1" dirty="0">
                <a:solidFill>
                  <a:prstClr val="black"/>
                </a:solidFill>
              </a:rPr>
              <a:t> над </a:t>
            </a:r>
            <a:r>
              <a:rPr lang="ru-RU" sz="2400" b="1" dirty="0" err="1">
                <a:solidFill>
                  <a:prstClr val="black"/>
                </a:solidFill>
              </a:rPr>
              <a:t>рідиною</a:t>
            </a:r>
            <a:r>
              <a:rPr lang="ru-RU" sz="2400" b="1" dirty="0">
                <a:solidFill>
                  <a:prstClr val="black"/>
                </a:solidFill>
              </a:rPr>
              <a:t>                </a:t>
            </a:r>
          </a:p>
          <a:p>
            <a:pPr lvl="0" algn="ctr" eaLnBrk="1" hangingPunct="1"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k∙P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buNone/>
              <a:tabLst>
                <a:tab pos="176213" algn="l"/>
                <a:tab pos="268288" algn="l"/>
              </a:tabLst>
            </a:pPr>
            <a:r>
              <a:rPr lang="ru-RU" sz="2800" b="1" u="sng" dirty="0">
                <a:solidFill>
                  <a:srgbClr val="C00000"/>
                </a:solidFill>
              </a:rPr>
              <a:t>Закон Сеченова: </a:t>
            </a:r>
            <a:r>
              <a:rPr lang="ru-RU" sz="2400" b="1" i="1" dirty="0" err="1"/>
              <a:t>розчинність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газів</a:t>
            </a:r>
            <a:r>
              <a:rPr lang="ru-RU" sz="2400" b="1" i="1" dirty="0"/>
              <a:t> в </a:t>
            </a:r>
            <a:r>
              <a:rPr lang="ru-RU" sz="2400" b="1" i="1" dirty="0" err="1"/>
              <a:t>розчинах</a:t>
            </a:r>
            <a:r>
              <a:rPr lang="ru-RU" sz="2400" b="1" i="1" dirty="0"/>
              <a:t> </a:t>
            </a:r>
            <a:r>
              <a:rPr lang="ru-RU" sz="2400" b="1" i="1" dirty="0" err="1"/>
              <a:t>електролітів</a:t>
            </a:r>
            <a:r>
              <a:rPr lang="ru-RU" sz="2400" b="1" i="1" dirty="0"/>
              <a:t> </a:t>
            </a:r>
            <a:r>
              <a:rPr lang="ru-RU" sz="2400" b="1" i="1" dirty="0" err="1"/>
              <a:t>менше</a:t>
            </a:r>
            <a:r>
              <a:rPr lang="ru-RU" sz="2400" b="1" i="1" dirty="0"/>
              <a:t>, </a:t>
            </a:r>
            <a:r>
              <a:rPr lang="ru-RU" sz="2400" b="1" i="1" dirty="0" err="1"/>
              <a:t>ніж</a:t>
            </a:r>
            <a:r>
              <a:rPr lang="ru-RU" sz="2400" b="1" i="1" dirty="0"/>
              <a:t> в чистому </a:t>
            </a:r>
            <a:r>
              <a:rPr lang="ru-RU" sz="2400" b="1" i="1" dirty="0" err="1"/>
              <a:t>розчиннику</a:t>
            </a:r>
            <a:r>
              <a:rPr lang="ru-RU" sz="2400" b="1" i="1" dirty="0"/>
              <a:t> (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воді</a:t>
            </a:r>
            <a:r>
              <a:rPr lang="ru-RU" sz="2400" b="1" i="1" dirty="0"/>
              <a:t>).</a:t>
            </a:r>
            <a:endParaRPr lang="en-US" sz="2400" b="1" i="1" u="sng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>
                <a:solidFill>
                  <a:schemeClr val="folHlink"/>
                </a:solidFill>
              </a:rPr>
              <a:t>            </a:t>
            </a:r>
            <a:r>
              <a:rPr lang="en-US" sz="2800" b="1" dirty="0"/>
              <a:t>S = </a:t>
            </a:r>
            <a:r>
              <a:rPr lang="en-US" sz="2800" b="1" dirty="0" smtClean="0"/>
              <a:t>S</a:t>
            </a:r>
            <a:r>
              <a:rPr lang="ru-RU" sz="2800" b="1" baseline="-25000" dirty="0"/>
              <a:t>0</a:t>
            </a:r>
            <a:r>
              <a:rPr lang="en-US" sz="2800" b="1" dirty="0" smtClean="0"/>
              <a:t> </a:t>
            </a:r>
            <a:r>
              <a:rPr lang="en-US" sz="2800" b="1" dirty="0"/>
              <a:t>. </a:t>
            </a:r>
            <a:r>
              <a:rPr lang="ru-RU" sz="2800" b="1" dirty="0"/>
              <a:t>е </a:t>
            </a:r>
            <a:r>
              <a:rPr lang="en-US" sz="2800" b="1" baseline="30000" dirty="0"/>
              <a:t>-</a:t>
            </a:r>
            <a:r>
              <a:rPr lang="en-US" sz="2800" b="1" baseline="30000" dirty="0">
                <a:sym typeface="Symbol" pitchFamily="18" charset="2"/>
              </a:rPr>
              <a:t></a:t>
            </a:r>
            <a:r>
              <a:rPr lang="en-US" sz="2800" b="1" baseline="30000" dirty="0"/>
              <a:t>c</a:t>
            </a:r>
            <a:r>
              <a:rPr lang="en-US" sz="4000" b="1" dirty="0"/>
              <a:t>    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</a:p>
          <a:p>
            <a:pPr lvl="0" algn="just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ln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розчинності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газу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розчиннику</a:t>
            </a:r>
            <a:r>
              <a:rPr lang="ru-RU" sz="2000" b="1" dirty="0">
                <a:solidFill>
                  <a:prstClr val="black"/>
                </a:solidFill>
              </a:rPr>
              <a:t>(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S</a:t>
            </a:r>
            <a:r>
              <a:rPr lang="en-US" sz="2000" b="1" i="1" baseline="-25000" dirty="0">
                <a:solidFill>
                  <a:prstClr val="black"/>
                </a:solidFill>
              </a:rPr>
              <a:t>0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розчині</a:t>
            </a:r>
            <a:r>
              <a:rPr lang="ru-RU" sz="2000" b="1" dirty="0"/>
              <a:t> </a:t>
            </a:r>
            <a:r>
              <a:rPr lang="ru-RU" sz="2000" b="1" dirty="0" err="1"/>
              <a:t>електроліту</a:t>
            </a:r>
            <a:r>
              <a:rPr lang="ru-RU" sz="2000" b="1" dirty="0"/>
              <a:t> (S) </a:t>
            </a:r>
            <a:r>
              <a:rPr lang="ru-RU" sz="2000" b="1" dirty="0" err="1"/>
              <a:t>прямопропорційно</a:t>
            </a:r>
            <a:r>
              <a:rPr lang="ru-RU" sz="2000" b="1" dirty="0"/>
              <a:t> </a:t>
            </a:r>
            <a:r>
              <a:rPr lang="ru-RU" sz="2000" b="1" dirty="0" err="1"/>
              <a:t>концентрації</a:t>
            </a:r>
            <a:r>
              <a:rPr lang="ru-RU" sz="2000" b="1" dirty="0"/>
              <a:t> </a:t>
            </a:r>
            <a:r>
              <a:rPr lang="ru-RU" sz="2000" b="1" dirty="0" err="1"/>
              <a:t>електроліту</a:t>
            </a:r>
            <a:endParaRPr lang="ru-RU" sz="2000" b="1" dirty="0"/>
          </a:p>
          <a:p>
            <a:pPr lvl="0" algn="just" eaLnBrk="1" hangingPunct="1"/>
            <a:r>
              <a:rPr lang="ru-RU" sz="2800" b="1" i="1" dirty="0"/>
              <a:t>е</a:t>
            </a:r>
            <a:r>
              <a:rPr lang="ru-RU" sz="2000" b="1" i="1" dirty="0"/>
              <a:t> - </a:t>
            </a:r>
            <a:r>
              <a:rPr lang="en-US" sz="2000" b="1" i="1" dirty="0"/>
              <a:t> </a:t>
            </a:r>
            <a:r>
              <a:rPr lang="ru-RU" sz="2000" b="1" i="1" dirty="0"/>
              <a:t>основа натурального логарифму;</a:t>
            </a:r>
          </a:p>
          <a:p>
            <a:pPr lvl="0" algn="just" eaLnBrk="1" hangingPunct="1"/>
            <a:r>
              <a:rPr lang="ru-RU" sz="2000" b="1" i="1" dirty="0" err="1"/>
              <a:t>розчинність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газів</a:t>
            </a:r>
            <a:r>
              <a:rPr lang="ru-RU" sz="2000" b="1" i="1" dirty="0"/>
              <a:t> у </a:t>
            </a:r>
            <a:r>
              <a:rPr lang="ru-RU" sz="2000" b="1" i="1" dirty="0" err="1"/>
              <a:t>воді</a:t>
            </a:r>
            <a:r>
              <a:rPr lang="ru-RU" sz="2000" b="1" i="1" dirty="0"/>
              <a:t> </a:t>
            </a:r>
            <a:r>
              <a:rPr lang="ru-RU" sz="2000" b="1" i="1" dirty="0" err="1"/>
              <a:t>або</a:t>
            </a:r>
            <a:r>
              <a:rPr lang="ru-RU" sz="2000" b="1" i="1" dirty="0"/>
              <a:t> у </a:t>
            </a:r>
            <a:r>
              <a:rPr lang="ru-RU" sz="2000" b="1" i="1" dirty="0" err="1"/>
              <a:t>розчиннику</a:t>
            </a:r>
            <a:r>
              <a:rPr lang="ru-RU" sz="2000" b="1" i="1" dirty="0"/>
              <a:t> (S</a:t>
            </a:r>
            <a:r>
              <a:rPr lang="ru-RU" sz="2000" b="1" i="1" baseline="-25000" dirty="0"/>
              <a:t>0</a:t>
            </a:r>
            <a:r>
              <a:rPr lang="ru-RU" sz="2000" b="1" i="1" dirty="0"/>
              <a:t>) сильно </a:t>
            </a:r>
            <a:r>
              <a:rPr lang="ru-RU" sz="2000" b="1" i="1" dirty="0" err="1"/>
              <a:t>знижується</a:t>
            </a:r>
            <a:r>
              <a:rPr lang="ru-RU" sz="2000" b="1" i="1" dirty="0"/>
              <a:t> при </a:t>
            </a:r>
            <a:r>
              <a:rPr lang="ru-RU" sz="2000" b="1" i="1" dirty="0" err="1"/>
              <a:t>розчиненні</a:t>
            </a:r>
            <a:r>
              <a:rPr lang="ru-RU" sz="2000" b="1" i="1" dirty="0"/>
              <a:t> в </a:t>
            </a:r>
            <a:r>
              <a:rPr lang="ru-RU" sz="2000" b="1" i="1" dirty="0" err="1"/>
              <a:t>ній</a:t>
            </a:r>
            <a:r>
              <a:rPr lang="ru-RU" sz="2000" b="1" i="1" dirty="0"/>
              <a:t> </a:t>
            </a:r>
            <a:r>
              <a:rPr lang="ru-RU" sz="2000" b="1" i="1" dirty="0" err="1"/>
              <a:t>електролітів</a:t>
            </a:r>
            <a:r>
              <a:rPr lang="ru-RU" sz="2000" b="1" i="1" dirty="0"/>
              <a:t> (S)</a:t>
            </a:r>
          </a:p>
          <a:p>
            <a:pPr lvl="0" algn="just" eaLnBrk="1" hangingPunct="1"/>
            <a:r>
              <a:rPr lang="ru-RU" sz="2000" b="1" i="1" dirty="0">
                <a:sym typeface="Symbol" pitchFamily="18" charset="2"/>
              </a:rPr>
              <a:t></a:t>
            </a:r>
            <a:r>
              <a:rPr lang="ru-RU" sz="2000" b="1" i="1" dirty="0"/>
              <a:t> - стала, яка </a:t>
            </a:r>
            <a:r>
              <a:rPr lang="ru-RU" sz="2000" b="1" i="1" dirty="0" err="1"/>
              <a:t>залежить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природи</a:t>
            </a:r>
            <a:r>
              <a:rPr lang="ru-RU" sz="2000" b="1" i="1" dirty="0"/>
              <a:t> </a:t>
            </a:r>
            <a:r>
              <a:rPr lang="uk-UA" sz="2000" b="1" i="1" dirty="0"/>
              <a:t>розчиненої речовини;</a:t>
            </a:r>
          </a:p>
          <a:p>
            <a:pPr lvl="0" algn="just" eaLnBrk="1" hangingPunct="1"/>
            <a:r>
              <a:rPr lang="ru-RU" sz="2000" b="1" i="1" dirty="0"/>
              <a:t>С – </a:t>
            </a:r>
            <a:r>
              <a:rPr lang="ru-RU" sz="2000" b="1" i="1" dirty="0" err="1"/>
              <a:t>концентрація</a:t>
            </a:r>
            <a:r>
              <a:rPr lang="ru-RU" sz="2000" b="1" i="1" dirty="0"/>
              <a:t> </a:t>
            </a:r>
            <a:r>
              <a:rPr lang="uk-UA" sz="2000" b="1" i="1" dirty="0"/>
              <a:t>розчиненої речовини.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b="1" i="1" dirty="0"/>
              <a:t>    </a:t>
            </a:r>
          </a:p>
          <a:p>
            <a:pPr eaLnBrk="1" hangingPunct="1"/>
            <a:endParaRPr lang="ru-RU" sz="2000" b="1" i="1" dirty="0"/>
          </a:p>
          <a:p>
            <a:pPr eaLnBrk="1" hangingPunct="1"/>
            <a:endParaRPr lang="ru-RU" sz="20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55352"/>
              </p:ext>
            </p:extLst>
          </p:nvPr>
        </p:nvGraphicFramePr>
        <p:xfrm>
          <a:off x="5292080" y="2852936"/>
          <a:ext cx="15049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Формула" r:id="rId3" imgW="647419" imgH="393529" progId="Equation.3">
                  <p:embed/>
                </p:oleObj>
              </mc:Choice>
              <mc:Fallback>
                <p:oleObj name="Формула" r:id="rId3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852936"/>
                        <a:ext cx="15049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55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7108" cy="648044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i="1" dirty="0" err="1">
                <a:solidFill>
                  <a:srgbClr val="FF3300"/>
                </a:solidFill>
              </a:rPr>
              <a:t>Розподіл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речовин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між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>
                <a:solidFill>
                  <a:srgbClr val="FF3300"/>
                </a:solidFill>
              </a:rPr>
              <a:t>двома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err="1" smtClean="0">
                <a:solidFill>
                  <a:srgbClr val="FF3300"/>
                </a:solidFill>
              </a:rPr>
              <a:t>рідинами</a:t>
            </a:r>
            <a:r>
              <a:rPr lang="ru-RU" sz="2400" b="1" i="1" dirty="0" smtClean="0">
                <a:solidFill>
                  <a:srgbClr val="FF3300"/>
                </a:solidFill>
              </a:rPr>
              <a:t>, </a:t>
            </a:r>
            <a:r>
              <a:rPr lang="ru-RU" sz="2400" b="1" i="1" dirty="0" err="1">
                <a:solidFill>
                  <a:srgbClr val="FF3300"/>
                </a:solidFill>
              </a:rPr>
              <a:t>які</a:t>
            </a:r>
            <a:r>
              <a:rPr lang="ru-RU" sz="2400" b="1" i="1" dirty="0">
                <a:solidFill>
                  <a:srgbClr val="FF3300"/>
                </a:solidFill>
              </a:rPr>
              <a:t> </a:t>
            </a:r>
            <a:r>
              <a:rPr lang="ru-RU" sz="2400" b="1" i="1" dirty="0" smtClean="0">
                <a:solidFill>
                  <a:srgbClr val="FF3300"/>
                </a:solidFill>
              </a:rPr>
              <a:t>не </a:t>
            </a:r>
            <a:r>
              <a:rPr lang="ru-RU" sz="2400" b="1" i="1" dirty="0" err="1" smtClean="0">
                <a:solidFill>
                  <a:srgbClr val="FF3300"/>
                </a:solidFill>
              </a:rPr>
              <a:t>змішуються</a:t>
            </a:r>
            <a:endParaRPr lang="ru-RU" sz="2400" b="1" i="1" dirty="0">
              <a:solidFill>
                <a:srgbClr val="FF33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/>
              <a:t>    </a:t>
            </a:r>
            <a:r>
              <a:rPr lang="en-US" sz="2000" b="1" i="1" dirty="0"/>
              <a:t>   </a:t>
            </a:r>
            <a:endParaRPr lang="ru-RU" sz="2400" b="1" i="1" dirty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dirty="0" smtClean="0"/>
              <a:t>Якщо до системи, що складається з двох рідин які не змішуються, додати третю, здатну розчинятися в кожній з цих рідин, то розчинена речовина буде певним чином розподілятися між обома рідинами.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dirty="0">
                <a:solidFill>
                  <a:srgbClr val="FF0000"/>
                </a:solidFill>
              </a:rPr>
              <a:t> Закон </a:t>
            </a:r>
            <a:r>
              <a:rPr lang="ru-RU" sz="2400" b="1" i="1" u="sng" dirty="0" err="1">
                <a:solidFill>
                  <a:srgbClr val="FF0000"/>
                </a:solidFill>
              </a:rPr>
              <a:t>розподілу</a:t>
            </a:r>
            <a:r>
              <a:rPr lang="ru-RU" sz="2400" b="1" i="1" u="sng" dirty="0">
                <a:solidFill>
                  <a:srgbClr val="FF0000"/>
                </a:solidFill>
              </a:rPr>
              <a:t> Нернста: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    </a:t>
            </a:r>
            <a:r>
              <a:rPr lang="en-US" sz="2400" b="1" i="1" dirty="0"/>
              <a:t>   </a:t>
            </a:r>
            <a:r>
              <a:rPr lang="ru-RU" sz="2400" b="1" i="1" dirty="0"/>
              <a:t>при </a:t>
            </a:r>
            <a:r>
              <a:rPr lang="ru-RU" sz="2400" b="1" i="1" dirty="0" err="1"/>
              <a:t>постійній</a:t>
            </a:r>
            <a:r>
              <a:rPr lang="ru-RU" sz="2400" b="1" i="1" dirty="0"/>
              <a:t> </a:t>
            </a:r>
            <a:r>
              <a:rPr lang="ru-RU" sz="2400" b="1" i="1" dirty="0" err="1"/>
              <a:t>температурі</a:t>
            </a:r>
            <a:r>
              <a:rPr lang="ru-RU" sz="2400" b="1" i="1" dirty="0"/>
              <a:t> </a:t>
            </a:r>
            <a:r>
              <a:rPr lang="ru-RU" sz="2400" b="1" i="1" dirty="0" err="1"/>
              <a:t>співвідношення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концентрації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r>
              <a:rPr lang="ru-RU" sz="2400" b="1" i="1" dirty="0"/>
              <a:t>, яка </a:t>
            </a:r>
            <a:r>
              <a:rPr lang="ru-RU" sz="2400" b="1" i="1" dirty="0" err="1"/>
              <a:t>розподілилася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</a:t>
            </a:r>
            <a:r>
              <a:rPr lang="ru-RU" sz="2400" b="1" i="1" dirty="0" err="1"/>
              <a:t>двома</a:t>
            </a:r>
            <a:r>
              <a:rPr lang="ru-RU" sz="2400" b="1" i="1" dirty="0"/>
              <a:t> </a:t>
            </a:r>
            <a:r>
              <a:rPr lang="ru-RU" sz="2400" b="1" i="1" dirty="0" err="1"/>
              <a:t>рідинами</a:t>
            </a:r>
            <a:r>
              <a:rPr lang="ru-RU" sz="2400" b="1" i="1" dirty="0"/>
              <a:t> </a:t>
            </a:r>
            <a:r>
              <a:rPr lang="ru-RU" sz="2400" b="1" i="1" dirty="0" err="1"/>
              <a:t>які</a:t>
            </a:r>
            <a:r>
              <a:rPr lang="ru-RU" sz="2400" b="1" i="1" dirty="0"/>
              <a:t> не </a:t>
            </a:r>
            <a:r>
              <a:rPr lang="ru-RU" sz="2400" b="1" i="1" dirty="0" err="1"/>
              <a:t>змішуються</a:t>
            </a:r>
            <a:r>
              <a:rPr lang="ru-RU" sz="2400" b="1" i="1" dirty="0"/>
              <a:t>, є </a:t>
            </a:r>
            <a:r>
              <a:rPr lang="ru-RU" sz="2400" b="1" i="1" dirty="0" err="1"/>
              <a:t>постійною</a:t>
            </a:r>
            <a:r>
              <a:rPr lang="ru-RU" sz="2400" b="1" i="1" dirty="0"/>
              <a:t> величиною.</a:t>
            </a:r>
            <a:r>
              <a:rPr lang="ru-RU" sz="2000" b="1" i="1" dirty="0">
                <a:solidFill>
                  <a:srgbClr val="FFFF66"/>
                </a:solidFill>
              </a:rPr>
              <a:t>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/>
              <a:t>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К – </a:t>
            </a:r>
            <a:r>
              <a:rPr lang="ru-RU" sz="2400" b="1" i="1" dirty="0" err="1"/>
              <a:t>коефіціент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розподілу</a:t>
            </a:r>
            <a:r>
              <a:rPr lang="ru-RU" sz="2400" b="1" i="1" dirty="0" smtClean="0"/>
              <a:t>;</a:t>
            </a:r>
            <a:endParaRPr lang="ru-RU" sz="24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                                              С</a:t>
            </a:r>
            <a:r>
              <a:rPr lang="ru-RU" sz="2400" b="1" i="1" baseline="-25000" dirty="0"/>
              <a:t>1</a:t>
            </a:r>
            <a:r>
              <a:rPr lang="ru-RU" sz="2400" b="1" i="1" dirty="0"/>
              <a:t>(Х) и С</a:t>
            </a:r>
            <a:r>
              <a:rPr lang="ru-RU" sz="2400" b="1" i="1" baseline="-25000" dirty="0"/>
              <a:t>2</a:t>
            </a:r>
            <a:r>
              <a:rPr lang="ru-RU" sz="2400" b="1" i="1" dirty="0"/>
              <a:t>(Х) – </a:t>
            </a:r>
            <a:r>
              <a:rPr lang="ru-RU" sz="2400" b="1" i="1" dirty="0" err="1"/>
              <a:t>концентрації</a:t>
            </a:r>
            <a:endParaRPr lang="ru-RU" sz="24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                                               </a:t>
            </a:r>
            <a:r>
              <a:rPr lang="ru-RU" sz="2400" b="1" i="1" dirty="0" err="1"/>
              <a:t>розчиненої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endParaRPr lang="ru-RU" sz="2400" b="1" i="1" dirty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/>
              <a:t>                                               </a:t>
            </a:r>
            <a:r>
              <a:rPr lang="ru-RU" sz="2400" b="1" i="1" dirty="0" err="1"/>
              <a:t>розчинниках</a:t>
            </a:r>
            <a:r>
              <a:rPr lang="ru-RU" sz="2400" b="1" i="1" dirty="0"/>
              <a:t> №1 та №2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dirty="0">
              <a:solidFill>
                <a:srgbClr val="FFFF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2400" b="1" i="1" dirty="0">
              <a:solidFill>
                <a:srgbClr val="FFFF66"/>
              </a:solidFill>
            </a:endParaRP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44470"/>
              </p:ext>
            </p:extLst>
          </p:nvPr>
        </p:nvGraphicFramePr>
        <p:xfrm>
          <a:off x="827584" y="4293096"/>
          <a:ext cx="331390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name="Формула" r:id="rId3" imgW="761669" imgH="444307" progId="Equation.3">
                  <p:embed/>
                </p:oleObj>
              </mc:Choice>
              <mc:Fallback>
                <p:oleObj name="Формула" r:id="rId3" imgW="76166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3313905" cy="19442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409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FF0000"/>
                </a:solidFill>
              </a:rPr>
              <a:t>КОЛІГАТИВНІ ВЛАСТИВОСТІ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1074"/>
            <a:ext cx="9144000" cy="5876925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Властивості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розчинів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які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не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залежать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від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природи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розчиненої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речовини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а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залежать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тільки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від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кількості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частинок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в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розчині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(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тобто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визначаються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концентрацією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),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називаються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колігативними</a:t>
            </a:r>
            <a:r>
              <a:rPr lang="ru-RU" sz="2200" b="1" u="sng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   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srgbClr val="3333CC"/>
                </a:solidFill>
                <a:latin typeface="Tahoma" pitchFamily="34" charset="0"/>
                <a:cs typeface="Arial" charset="0"/>
              </a:rPr>
              <a:t>         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До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колігативних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властивостей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відносяться</a:t>
            </a:r>
            <a:r>
              <a:rPr lang="ru-RU" sz="2200" b="1" u="sng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:</a:t>
            </a:r>
            <a:endParaRPr lang="ru-RU" sz="2200" b="1" u="sng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b="1" baseline="-250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зниження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тиску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насиченої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пари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розчинника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над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розчином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(закон Рауля);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2200" b="1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підвищення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температури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кипіння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Т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кип.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) 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і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зниження</a:t>
            </a:r>
            <a:endParaRPr lang="ru-RU" sz="2200" b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температури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замерзання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(</a:t>
            </a:r>
            <a:r>
              <a:rPr lang="ru-RU" sz="1900" b="1" dirty="0">
                <a:solidFill>
                  <a:srgbClr val="C00000"/>
                </a:solidFill>
                <a:latin typeface="Tahoma" pitchFamily="34" charset="0"/>
                <a:cs typeface="Arial" charset="0"/>
                <a:sym typeface="Symbol" pitchFamily="18" charset="2"/>
              </a:rPr>
              <a:t>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Т 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зам.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) 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-  </a:t>
            </a:r>
            <a:r>
              <a:rPr lang="ru-RU" sz="2200" b="1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слідства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із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 закону Рауля;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endParaRPr lang="ru-RU" sz="2200" b="1" dirty="0">
              <a:solidFill>
                <a:srgbClr val="00FFFF"/>
              </a:solidFill>
              <a:latin typeface="Tahoma" pitchFamily="34" charset="0"/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● 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осмотичний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тиск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ahoma" pitchFamily="34" charset="0"/>
                <a:cs typeface="Arial" charset="0"/>
              </a:rPr>
              <a:t>розчину</a:t>
            </a:r>
            <a:r>
              <a:rPr lang="ru-RU" sz="2200" b="1" dirty="0">
                <a:solidFill>
                  <a:prstClr val="black"/>
                </a:solidFill>
                <a:latin typeface="Tahoma" pitchFamily="34" charset="0"/>
                <a:cs typeface="Arial" charset="0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Р </a:t>
            </a:r>
            <a:r>
              <a:rPr lang="ru-RU" sz="2200" b="1" baseline="-25000" dirty="0" err="1">
                <a:solidFill>
                  <a:srgbClr val="C00000"/>
                </a:solidFill>
                <a:latin typeface="Tahoma" pitchFamily="34" charset="0"/>
                <a:cs typeface="Arial" charset="0"/>
              </a:rPr>
              <a:t>осм</a:t>
            </a:r>
            <a:r>
              <a:rPr lang="ru-RU" sz="2200" b="1" baseline="-25000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b="1" baseline="-25000" dirty="0">
                <a:latin typeface="Tahoma" pitchFamily="34" charset="0"/>
                <a:cs typeface="Arial" charset="0"/>
              </a:rPr>
              <a:t>Т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иск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насиченої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пари –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тиск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тієї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частини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пари, яка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перебуває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у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рівновазі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з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рідиною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за </a:t>
            </a:r>
            <a:r>
              <a:rPr lang="ru-RU" b="1" baseline="-25000" dirty="0" err="1">
                <a:latin typeface="Tahoma" pitchFamily="34" charset="0"/>
                <a:cs typeface="Arial" charset="0"/>
              </a:rPr>
              <a:t>даної</a:t>
            </a:r>
            <a:r>
              <a:rPr lang="ru-RU" b="1" baseline="-25000" dirty="0">
                <a:latin typeface="Tahoma" pitchFamily="34" charset="0"/>
                <a:cs typeface="Arial" charset="0"/>
              </a:rPr>
              <a:t> </a:t>
            </a:r>
            <a:r>
              <a:rPr lang="en-US" b="1" baseline="-25000" dirty="0">
                <a:latin typeface="Tahoma" pitchFamily="34" charset="0"/>
                <a:cs typeface="Arial" charset="0"/>
              </a:rPr>
              <a:t>t°</a:t>
            </a:r>
            <a:r>
              <a:rPr lang="uk-UA" b="1" baseline="-25000" dirty="0">
                <a:latin typeface="Tahoma" pitchFamily="34" charset="0"/>
                <a:cs typeface="Arial" charset="0"/>
              </a:rPr>
              <a:t>.</a:t>
            </a:r>
            <a:endParaRPr lang="ru-RU" b="1" baseline="-25000" dirty="0">
              <a:latin typeface="Tahoma" pitchFamily="34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-36513" y="-242888"/>
            <a:ext cx="8229601" cy="935038"/>
          </a:xfrm>
        </p:spPr>
        <p:txBody>
          <a:bodyPr/>
          <a:lstStyle/>
          <a:p>
            <a:pPr eaLnBrk="1" hangingPunct="1"/>
            <a:r>
              <a:rPr lang="ru-RU" sz="3200" b="1" dirty="0" err="1">
                <a:solidFill>
                  <a:srgbClr val="C00000"/>
                </a:solidFill>
              </a:rPr>
              <a:t>Зниження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тиску</a:t>
            </a:r>
            <a:r>
              <a:rPr lang="ru-RU" sz="3200" b="1" dirty="0">
                <a:solidFill>
                  <a:srgbClr val="C00000"/>
                </a:solidFill>
              </a:rPr>
              <a:t> пари над </a:t>
            </a:r>
            <a:r>
              <a:rPr lang="ru-RU" sz="3200" b="1" dirty="0" err="1">
                <a:solidFill>
                  <a:srgbClr val="C00000"/>
                </a:solidFill>
              </a:rPr>
              <a:t>розчином</a:t>
            </a:r>
            <a:endParaRPr lang="ru-RU" sz="3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0" y="731838"/>
            <a:ext cx="9113838" cy="61261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660066"/>
                </a:solidFill>
              </a:rPr>
              <a:t>Закон Рауля (фр.) – 1886-1887 </a:t>
            </a:r>
            <a:r>
              <a:rPr lang="ru-RU" b="1" i="1" dirty="0" err="1">
                <a:solidFill>
                  <a:srgbClr val="660066"/>
                </a:solidFill>
              </a:rPr>
              <a:t>рр</a:t>
            </a:r>
            <a:r>
              <a:rPr lang="ru-RU" b="1" i="1" dirty="0">
                <a:solidFill>
                  <a:srgbClr val="660066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660066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/>
              <a:t>Встановлено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тиск</a:t>
            </a:r>
            <a:r>
              <a:rPr lang="ru-RU" sz="2400" b="1" i="1" dirty="0"/>
              <a:t> пару над </a:t>
            </a:r>
            <a:r>
              <a:rPr lang="ru-RU" sz="2400" b="1" i="1" dirty="0" err="1"/>
              <a:t>розчином</a:t>
            </a:r>
            <a:r>
              <a:rPr lang="ru-RU" sz="2400" b="1" i="1" dirty="0"/>
              <a:t> </a:t>
            </a:r>
            <a:r>
              <a:rPr lang="ru-RU" sz="2400" b="1" i="1" dirty="0" err="1"/>
              <a:t>завжди</a:t>
            </a:r>
            <a:r>
              <a:rPr lang="ru-RU" sz="2400" b="1" i="1" dirty="0"/>
              <a:t> </a:t>
            </a:r>
            <a:r>
              <a:rPr lang="ru-RU" sz="2400" b="1" i="1" dirty="0" err="1"/>
              <a:t>менше</a:t>
            </a:r>
            <a:r>
              <a:rPr lang="ru-RU" sz="2400" b="1" i="1" dirty="0"/>
              <a:t>, </a:t>
            </a:r>
            <a:r>
              <a:rPr lang="ru-RU" sz="2400" b="1" i="1" dirty="0" err="1"/>
              <a:t>ніж</a:t>
            </a:r>
            <a:r>
              <a:rPr lang="ru-RU" sz="2400" b="1" i="1" dirty="0"/>
              <a:t> над чистим </a:t>
            </a:r>
            <a:r>
              <a:rPr lang="ru-RU" sz="2400" b="1" i="1" dirty="0" err="1"/>
              <a:t>розчинником</a:t>
            </a:r>
            <a:r>
              <a:rPr lang="ru-RU" sz="2400" b="1" i="1" dirty="0"/>
              <a:t> при </a:t>
            </a:r>
            <a:r>
              <a:rPr lang="ru-RU" sz="2400" b="1" i="1" dirty="0" err="1"/>
              <a:t>постійній</a:t>
            </a:r>
            <a:r>
              <a:rPr lang="ru-RU" sz="2400" b="1" i="1" dirty="0"/>
              <a:t> </a:t>
            </a:r>
            <a:r>
              <a:rPr lang="ru-RU" sz="2400" b="1" i="1" dirty="0" err="1"/>
              <a:t>температурі</a:t>
            </a:r>
            <a:r>
              <a:rPr lang="ru-RU" sz="2400" b="1" i="1" dirty="0"/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solidFill>
                  <a:prstClr val="black"/>
                </a:solidFill>
              </a:rPr>
              <a:t>Експериментально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довів</a:t>
            </a:r>
            <a:r>
              <a:rPr lang="ru-RU" sz="2400" b="1" i="1" dirty="0">
                <a:solidFill>
                  <a:prstClr val="black"/>
                </a:solidFill>
              </a:rPr>
              <a:t>, </a:t>
            </a:r>
            <a:r>
              <a:rPr lang="ru-RU" sz="2400" b="1" i="1" dirty="0" err="1">
                <a:solidFill>
                  <a:prstClr val="black"/>
                </a:solidFill>
              </a:rPr>
              <a:t>що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тиск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насиченої</a:t>
            </a:r>
            <a:r>
              <a:rPr lang="ru-RU" sz="2400" b="1" i="1" dirty="0">
                <a:solidFill>
                  <a:prstClr val="black"/>
                </a:solidFill>
              </a:rPr>
              <a:t> пари над </a:t>
            </a:r>
            <a:r>
              <a:rPr lang="ru-RU" sz="2400" b="1" i="1" dirty="0" err="1">
                <a:solidFill>
                  <a:prstClr val="black"/>
                </a:solidFill>
              </a:rPr>
              <a:t>розчином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нелеткої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речовини</a:t>
            </a:r>
            <a:r>
              <a:rPr lang="ru-RU" sz="2400" b="1" i="1" dirty="0">
                <a:solidFill>
                  <a:prstClr val="black"/>
                </a:solidFill>
              </a:rPr>
              <a:t> (Р) </a:t>
            </a:r>
            <a:r>
              <a:rPr lang="ru-RU" sz="2400" b="1" i="1" dirty="0" err="1">
                <a:solidFill>
                  <a:prstClr val="black"/>
                </a:solidFill>
              </a:rPr>
              <a:t>прямопропорційно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мольній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частині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 err="1">
                <a:solidFill>
                  <a:prstClr val="black"/>
                </a:solidFill>
              </a:rPr>
              <a:t>розчинника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en-US" sz="2400" b="1" i="1" dirty="0"/>
              <a:t>N</a:t>
            </a:r>
            <a:r>
              <a:rPr lang="en-US" sz="2400" b="1" i="1" baseline="-25000" dirty="0"/>
              <a:t>A</a:t>
            </a:r>
            <a:r>
              <a:rPr lang="en-US" sz="2400" b="1" i="1" dirty="0"/>
              <a:t>.</a:t>
            </a:r>
            <a:endParaRPr lang="ru-RU" sz="2400" b="1" i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Р= К∙</a:t>
            </a:r>
            <a:r>
              <a:rPr lang="en-US" sz="2800" b="1" i="1" dirty="0">
                <a:solidFill>
                  <a:srgbClr val="C00000"/>
                </a:solidFill>
              </a:rPr>
              <a:t>N</a:t>
            </a:r>
            <a:r>
              <a:rPr lang="en-US" sz="2800" b="1" i="1" baseline="-25000" dirty="0">
                <a:solidFill>
                  <a:srgbClr val="C00000"/>
                </a:solidFill>
              </a:rPr>
              <a:t>A</a:t>
            </a:r>
            <a:r>
              <a:rPr lang="ru-RU" sz="2800" b="1" i="1" baseline="-25000" dirty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,</a:t>
            </a:r>
            <a:endParaRPr lang="ru-RU" sz="2800" b="1" i="1" baseline="-25000" dirty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      </a:t>
            </a:r>
            <a:r>
              <a:rPr lang="ru-RU" sz="2400" b="1" i="1" dirty="0"/>
              <a:t>К – </a:t>
            </a:r>
            <a:r>
              <a:rPr lang="ru-RU" sz="2400" b="1" i="1" dirty="0" err="1"/>
              <a:t>коефіціент</a:t>
            </a:r>
            <a:r>
              <a:rPr lang="ru-RU" sz="2400" b="1" i="1" dirty="0"/>
              <a:t> ( у чистому </a:t>
            </a:r>
            <a:r>
              <a:rPr lang="ru-RU" sz="2400" b="1" i="1" dirty="0" err="1"/>
              <a:t>розчиннику</a:t>
            </a:r>
            <a:r>
              <a:rPr lang="ru-RU" sz="2400" b="1" i="1" dirty="0"/>
              <a:t> А </a:t>
            </a:r>
            <a:r>
              <a:rPr lang="ru-RU" sz="2400" b="1" i="1" dirty="0" err="1"/>
              <a:t>мольна</a:t>
            </a:r>
            <a:r>
              <a:rPr lang="ru-RU" sz="2400" b="1" i="1" dirty="0"/>
              <a:t> </a:t>
            </a:r>
            <a:r>
              <a:rPr lang="ru-RU" sz="2400" b="1" i="1" dirty="0" err="1"/>
              <a:t>частка</a:t>
            </a:r>
            <a:r>
              <a:rPr lang="ru-RU" sz="2400" b="1" i="1" dirty="0"/>
              <a:t> </a:t>
            </a:r>
            <a:r>
              <a:rPr lang="ru-RU" sz="2400" b="1" i="1" dirty="0" err="1"/>
              <a:t>розчиненої</a:t>
            </a:r>
            <a:r>
              <a:rPr lang="ru-RU" sz="2400" b="1" i="1" dirty="0"/>
              <a:t> </a:t>
            </a:r>
            <a:r>
              <a:rPr lang="ru-RU" sz="2400" b="1" i="1" dirty="0" err="1"/>
              <a:t>речовини</a:t>
            </a:r>
            <a:r>
              <a:rPr lang="ru-RU" sz="2400" b="1" i="1" dirty="0"/>
              <a:t> </a:t>
            </a:r>
            <a:r>
              <a:rPr lang="en-US" sz="2400" b="1" i="1" dirty="0"/>
              <a:t>N</a:t>
            </a:r>
            <a:r>
              <a:rPr lang="uk-UA" sz="2400" b="1" i="1" baseline="-25000" dirty="0"/>
              <a:t>В</a:t>
            </a:r>
            <a:r>
              <a:rPr lang="uk-UA" sz="2400" b="1" i="1" dirty="0"/>
              <a:t>,</a:t>
            </a:r>
            <a:r>
              <a:rPr lang="uk-UA" sz="2400" b="1" i="1" baseline="-25000" dirty="0"/>
              <a:t> </a:t>
            </a:r>
            <a:r>
              <a:rPr lang="ru-RU" sz="2400" b="1" i="1" dirty="0"/>
              <a:t> </a:t>
            </a:r>
            <a:r>
              <a:rPr lang="ru-RU" sz="2400" b="1" i="1" dirty="0" err="1"/>
              <a:t>дорівнює</a:t>
            </a:r>
            <a:r>
              <a:rPr lang="ru-RU" sz="2400" b="1" i="1" dirty="0"/>
              <a:t> 0, </a:t>
            </a:r>
            <a:r>
              <a:rPr lang="en-US" sz="2400" b="1" i="1" dirty="0"/>
              <a:t>N</a:t>
            </a:r>
            <a:r>
              <a:rPr lang="en-US" sz="2400" b="1" i="1" baseline="-25000" dirty="0"/>
              <a:t>A</a:t>
            </a:r>
            <a:r>
              <a:rPr lang="uk-UA" sz="2400" b="1" i="1" dirty="0"/>
              <a:t>=1, а </a:t>
            </a:r>
            <a:r>
              <a:rPr lang="uk-UA" sz="2400" b="1" i="1" dirty="0" err="1"/>
              <a:t>коєфіцієнт</a:t>
            </a:r>
            <a:r>
              <a:rPr lang="uk-UA" sz="2400" b="1" i="1" dirty="0"/>
              <a:t> </a:t>
            </a:r>
            <a:r>
              <a:rPr lang="uk-UA" sz="2400" b="1" i="1" dirty="0" smtClean="0"/>
              <a:t> пропорційності К=Р</a:t>
            </a:r>
            <a:r>
              <a:rPr lang="uk-UA" sz="2400" b="1" i="1" baseline="-25000" dirty="0" smtClean="0"/>
              <a:t>0 </a:t>
            </a:r>
            <a:r>
              <a:rPr lang="uk-UA" sz="2400" b="1" i="1" dirty="0" smtClean="0"/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 smtClean="0"/>
              <a:t>(Р</a:t>
            </a:r>
            <a:r>
              <a:rPr lang="uk-UA" sz="2400" b="1" i="1" baseline="-25000" dirty="0" smtClean="0"/>
              <a:t>0</a:t>
            </a:r>
            <a:r>
              <a:rPr lang="uk-UA" sz="2400" b="1" i="1" dirty="0" smtClean="0"/>
              <a:t> </a:t>
            </a:r>
            <a:r>
              <a:rPr lang="uk-UA" sz="2400" b="1" i="1" dirty="0"/>
              <a:t>- тиск пари чистого розчинника), тому пружність пари над розчинником Р=Р</a:t>
            </a:r>
            <a:r>
              <a:rPr lang="uk-UA" sz="2400" b="1" i="1" baseline="-25000" dirty="0"/>
              <a:t>0</a:t>
            </a:r>
            <a:r>
              <a:rPr lang="uk-UA" sz="2400" b="1" i="1" dirty="0"/>
              <a:t>·</a:t>
            </a:r>
            <a:r>
              <a:rPr lang="en-US" sz="2400" b="1" i="1" dirty="0"/>
              <a:t> N</a:t>
            </a:r>
            <a:r>
              <a:rPr lang="en-US" sz="2400" b="1" i="1" baseline="-25000" dirty="0"/>
              <a:t>A</a:t>
            </a:r>
            <a:r>
              <a:rPr lang="ru-RU" sz="2400" b="1" i="1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i="1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i="1" dirty="0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5" y="1384300"/>
            <a:ext cx="44640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61963"/>
            <a:ext cx="18732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Box 2"/>
          <p:cNvSpPr txBox="1">
            <a:spLocks noChangeArrowheads="1"/>
          </p:cNvSpPr>
          <p:nvPr/>
        </p:nvSpPr>
        <p:spPr bwMode="auto">
          <a:xfrm>
            <a:off x="7289800" y="2940050"/>
            <a:ext cx="1366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i="0"/>
              <a:t>Ф.М. Рауль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08DC0-BA46-4409-918D-05E6C775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9"/>
            <a:ext cx="8229600" cy="580926"/>
          </a:xfrm>
        </p:spPr>
        <p:txBody>
          <a:bodyPr/>
          <a:lstStyle/>
          <a:p>
            <a:r>
              <a:rPr lang="ru-RU" sz="3200" b="1" dirty="0" err="1">
                <a:solidFill>
                  <a:srgbClr val="C00000"/>
                </a:solidFill>
              </a:rPr>
              <a:t>Зниження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тиску</a:t>
            </a:r>
            <a:r>
              <a:rPr lang="ru-RU" sz="3200" b="1" dirty="0">
                <a:solidFill>
                  <a:srgbClr val="C00000"/>
                </a:solidFill>
              </a:rPr>
              <a:t> пари над </a:t>
            </a:r>
            <a:r>
              <a:rPr lang="ru-RU" sz="3200" b="1" dirty="0" err="1">
                <a:solidFill>
                  <a:srgbClr val="C00000"/>
                </a:solidFill>
              </a:rPr>
              <a:t>розчином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DAC0E0-7845-4C81-8864-3A265FF99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692696"/>
            <a:ext cx="1012024" cy="542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4054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0" dirty="0">
                <a:latin typeface="+mn-lt"/>
                <a:cs typeface="Times New Roman" pitchFamily="18" charset="0"/>
              </a:rPr>
              <a:t>І закон </a:t>
            </a:r>
            <a:r>
              <a:rPr lang="uk-UA" sz="2800" i="0" dirty="0" err="1">
                <a:latin typeface="+mn-lt"/>
                <a:cs typeface="Times New Roman" pitchFamily="18" charset="0"/>
              </a:rPr>
              <a:t>Рауля</a:t>
            </a:r>
            <a:r>
              <a:rPr lang="uk-UA" sz="2800" i="0" dirty="0">
                <a:latin typeface="+mn-lt"/>
                <a:cs typeface="Times New Roman" pitchFamily="18" charset="0"/>
              </a:rPr>
              <a:t> - </a:t>
            </a:r>
            <a:r>
              <a:rPr lang="uk-UA" sz="2800" i="0" dirty="0">
                <a:solidFill>
                  <a:srgbClr val="000000"/>
                </a:solidFill>
                <a:latin typeface="+mn-lt"/>
                <a:ea typeface="Times New Roman"/>
                <a:cs typeface="Times New Roman" pitchFamily="18" charset="0"/>
              </a:rPr>
              <a:t>відносне зниження тиску пари розчинника над розчином нелеткого електроліту дорівнює мольній частці розчиненої речовини. </a:t>
            </a:r>
            <a:r>
              <a:rPr lang="uk-UA" sz="2800" i="0" dirty="0">
                <a:latin typeface="+mn-lt"/>
                <a:cs typeface="Times New Roman" pitchFamily="18" charset="0"/>
              </a:rPr>
              <a:t> </a:t>
            </a:r>
            <a:endParaRPr lang="ru-RU" sz="2800" i="0" dirty="0"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9552" y="2723421"/>
                <a:ext cx="2706062" cy="998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28600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uk-UA" sz="24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uk-UA" sz="24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uk-UA" sz="2400">
                              <a:solidFill>
                                <a:srgbClr val="000000"/>
                              </a:solidFill>
                              <a:latin typeface="Times New Roman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uk-UA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m:t>P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uk-UA" sz="24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Р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uk-UA" sz="2400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uk-UA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uk-UA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𝑵</m:t>
                          </m:r>
                        </m:e>
                        <m:sub>
                          <m:r>
                            <a:rPr lang="uk-UA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розчин.реч.</m:t>
                          </m:r>
                        </m:sub>
                      </m:sSub>
                    </m:oMath>
                  </m:oMathPara>
                </a14:m>
                <a:endParaRPr lang="ru-RU" sz="1400" dirty="0">
                  <a:effectLst/>
                  <a:latin typeface="Cambria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23421"/>
                <a:ext cx="2706062" cy="9981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635896" y="2709325"/>
            <a:ext cx="4617413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32000" algn="ctr"/>
                <a:tab pos="4051300" algn="r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 =Р</a:t>
            </a:r>
            <a:r>
              <a:rPr lang="uk-UA" sz="2800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∙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endParaRPr lang="uk-UA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2032000" algn="ctr"/>
                <a:tab pos="4051300" algn="r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Вірно для дуже розведених 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tabLst>
                <a:tab pos="2032000" algn="ctr"/>
                <a:tab pos="4051300" algn="r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розчинів (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N=0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,01) </a:t>
            </a:r>
            <a:endParaRPr lang="ru-RU" sz="1600" dirty="0"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793" y="30378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або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05064"/>
            <a:ext cx="74406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0" dirty="0">
                <a:latin typeface="+mn-lt"/>
              </a:rPr>
              <a:t>Р – тиск пари над розчином;</a:t>
            </a:r>
          </a:p>
          <a:p>
            <a:r>
              <a:rPr lang="uk-UA" sz="2800" i="0" dirty="0">
                <a:latin typeface="+mn-lt"/>
              </a:rPr>
              <a:t>Р</a:t>
            </a:r>
            <a:r>
              <a:rPr lang="uk-UA" sz="2800" i="0" baseline="-25000" dirty="0">
                <a:latin typeface="+mn-lt"/>
              </a:rPr>
              <a:t>0</a:t>
            </a:r>
            <a:r>
              <a:rPr lang="uk-UA" sz="2800" i="0" dirty="0">
                <a:latin typeface="+mn-lt"/>
              </a:rPr>
              <a:t> – тиск пари над чистим розчинником;</a:t>
            </a:r>
          </a:p>
          <a:p>
            <a:r>
              <a:rPr lang="en-US" sz="2800" i="0" dirty="0">
                <a:latin typeface="+mn-lt"/>
              </a:rPr>
              <a:t>N</a:t>
            </a:r>
            <a:r>
              <a:rPr lang="ru-RU" sz="2800" i="0" dirty="0">
                <a:latin typeface="+mn-lt"/>
              </a:rPr>
              <a:t> – </a:t>
            </a:r>
            <a:r>
              <a:rPr lang="ru-RU" sz="2800" i="0" dirty="0" err="1">
                <a:latin typeface="+mn-lt"/>
              </a:rPr>
              <a:t>молярна</a:t>
            </a:r>
            <a:r>
              <a:rPr lang="ru-RU" sz="2800" i="0" dirty="0">
                <a:latin typeface="+mn-lt"/>
              </a:rPr>
              <a:t> </a:t>
            </a:r>
            <a:r>
              <a:rPr lang="ru-RU" sz="2800" i="0" dirty="0" err="1">
                <a:latin typeface="+mn-lt"/>
              </a:rPr>
              <a:t>частка</a:t>
            </a:r>
            <a:r>
              <a:rPr lang="ru-RU" sz="2800" i="0" dirty="0">
                <a:latin typeface="+mn-lt"/>
              </a:rPr>
              <a:t> </a:t>
            </a:r>
            <a:r>
              <a:rPr lang="ru-RU" sz="2800" i="0" dirty="0" err="1">
                <a:latin typeface="+mn-lt"/>
              </a:rPr>
              <a:t>відровідно</a:t>
            </a:r>
            <a:r>
              <a:rPr lang="ru-RU" sz="2800" i="0" dirty="0">
                <a:latin typeface="+mn-lt"/>
              </a:rPr>
              <a:t> </a:t>
            </a:r>
            <a:r>
              <a:rPr lang="ru-RU" sz="2800" i="0" dirty="0" err="1">
                <a:latin typeface="+mn-lt"/>
              </a:rPr>
              <a:t>розчинника</a:t>
            </a:r>
            <a:r>
              <a:rPr lang="ru-RU" sz="2800" i="0" dirty="0">
                <a:latin typeface="+mn-lt"/>
              </a:rPr>
              <a:t> та </a:t>
            </a:r>
          </a:p>
          <a:p>
            <a:r>
              <a:rPr lang="ru-RU" sz="2800" i="0" dirty="0" err="1">
                <a:latin typeface="+mn-lt"/>
              </a:rPr>
              <a:t>розчиненої</a:t>
            </a:r>
            <a:r>
              <a:rPr lang="ru-RU" sz="2800" i="0" dirty="0">
                <a:latin typeface="+mn-lt"/>
              </a:rPr>
              <a:t> </a:t>
            </a:r>
            <a:r>
              <a:rPr lang="ru-RU" sz="2800" i="0" dirty="0" err="1">
                <a:latin typeface="+mn-lt"/>
              </a:rPr>
              <a:t>речовини</a:t>
            </a:r>
            <a:r>
              <a:rPr lang="ru-RU" sz="2800" i="0" dirty="0">
                <a:latin typeface="+mn-lt"/>
              </a:rPr>
              <a:t> .</a:t>
            </a:r>
            <a:r>
              <a:rPr lang="uk-UA" sz="2800" i="0" dirty="0">
                <a:latin typeface="+mn-lt"/>
              </a:rPr>
              <a:t> </a:t>
            </a:r>
            <a:endParaRPr lang="ru-RU" sz="28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66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b="1" dirty="0" err="1">
                <a:solidFill>
                  <a:srgbClr val="C00000"/>
                </a:solidFill>
              </a:rPr>
              <a:t>Підвищення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</a:t>
            </a:r>
            <a:r>
              <a:rPr lang="ru-RU" sz="3200" b="1" baseline="-25000" dirty="0" err="1">
                <a:solidFill>
                  <a:srgbClr val="C00000"/>
                </a:solidFill>
              </a:rPr>
              <a:t>кипіння</a:t>
            </a:r>
            <a:r>
              <a:rPr lang="ru-RU" sz="3200" b="1" dirty="0">
                <a:solidFill>
                  <a:srgbClr val="C00000"/>
                </a:solidFill>
              </a:rPr>
              <a:t> та </a:t>
            </a:r>
            <a:r>
              <a:rPr lang="ru-RU" sz="3200" b="1" dirty="0" err="1">
                <a:solidFill>
                  <a:srgbClr val="C00000"/>
                </a:solidFill>
              </a:rPr>
              <a:t>зниження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</a:t>
            </a:r>
            <a:r>
              <a:rPr lang="ru-RU" sz="3200" b="1" baseline="-25000" dirty="0" err="1">
                <a:solidFill>
                  <a:srgbClr val="C00000"/>
                </a:solidFill>
              </a:rPr>
              <a:t>кристалізації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розчину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1658657"/>
            <a:ext cx="3783806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Будь-яка </a:t>
            </a:r>
            <a:r>
              <a:rPr lang="ru-RU" sz="2400" dirty="0" err="1"/>
              <a:t>речовина</a:t>
            </a:r>
            <a:r>
              <a:rPr lang="ru-RU" sz="2400" dirty="0"/>
              <a:t> при </a:t>
            </a:r>
            <a:r>
              <a:rPr lang="ru-RU" sz="2400" dirty="0" err="1"/>
              <a:t>певній</a:t>
            </a:r>
            <a:r>
              <a:rPr lang="ru-RU" sz="3200" dirty="0"/>
              <a:t> </a:t>
            </a:r>
            <a:r>
              <a:rPr lang="ru-RU" sz="2400" dirty="0"/>
              <a:t>Т</a:t>
            </a:r>
            <a:r>
              <a:rPr lang="en-US" baseline="30000" dirty="0"/>
              <a:t>0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2557463"/>
            <a:ext cx="1473200" cy="936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36760" y="2894013"/>
            <a:ext cx="0" cy="1116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788" y="2533650"/>
            <a:ext cx="1335087" cy="7191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973" y="3494088"/>
            <a:ext cx="1933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плавиться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4985" y="4010025"/>
            <a:ext cx="13067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кипить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6099" y="3267075"/>
            <a:ext cx="25795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кристалізуєтся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ЛЕКЦ</a:t>
            </a:r>
            <a:r>
              <a:rPr lang="uk-UA" dirty="0">
                <a:solidFill>
                  <a:srgbClr val="FF0000"/>
                </a:solidFill>
              </a:rPr>
              <a:t>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94" y="620688"/>
            <a:ext cx="9131005" cy="62373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Класифікація розчинів.</a:t>
            </a:r>
          </a:p>
          <a:p>
            <a:pPr marL="514350" indent="-514350">
              <a:buAutoNum type="arabicPeriod"/>
            </a:pPr>
            <a:r>
              <a:rPr lang="uk-UA" dirty="0"/>
              <a:t>Величини, що характеризують кількісний склад розчинів.</a:t>
            </a:r>
          </a:p>
          <a:p>
            <a:pPr marL="514350" indent="-514350">
              <a:buAutoNum type="arabicPeriod"/>
            </a:pPr>
            <a:r>
              <a:rPr lang="uk-UA" dirty="0"/>
              <a:t>Закон Генрі і закон </a:t>
            </a:r>
            <a:r>
              <a:rPr lang="uk-UA" dirty="0" err="1"/>
              <a:t>Сеченова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Закон розподілу </a:t>
            </a:r>
            <a:r>
              <a:rPr lang="uk-UA" dirty="0" err="1"/>
              <a:t>Нернста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 err="1"/>
              <a:t>Колігативні</a:t>
            </a:r>
            <a:r>
              <a:rPr lang="uk-UA" dirty="0"/>
              <a:t> властивості.</a:t>
            </a:r>
          </a:p>
          <a:p>
            <a:pPr marL="514350" indent="-514350">
              <a:buAutoNum type="arabicPeriod"/>
            </a:pPr>
            <a:r>
              <a:rPr lang="uk-UA" dirty="0"/>
              <a:t>Закон </a:t>
            </a:r>
            <a:r>
              <a:rPr lang="uk-UA" dirty="0" err="1"/>
              <a:t>Рауля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Слідства із закону </a:t>
            </a:r>
            <a:r>
              <a:rPr lang="uk-UA" dirty="0" err="1"/>
              <a:t>Рауля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Ізотонічний, гіпотонічний, гіпертонічний розчини. Гемоліз. Плазмоліз.</a:t>
            </a:r>
          </a:p>
        </p:txBody>
      </p:sp>
    </p:spTree>
    <p:extLst>
      <p:ext uri="{BB962C8B-B14F-4D97-AF65-F5344CB8AC3E}">
        <p14:creationId xmlns:p14="http://schemas.microsoft.com/office/powerpoint/2010/main" val="27665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pPr eaLnBrk="1" hangingPunct="1"/>
            <a:r>
              <a:rPr lang="ru-RU" sz="4000" b="1" dirty="0" err="1">
                <a:solidFill>
                  <a:srgbClr val="C00000"/>
                </a:solidFill>
              </a:rPr>
              <a:t>Слідства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із</a:t>
            </a:r>
            <a:r>
              <a:rPr lang="ru-RU" sz="4000" b="1" dirty="0">
                <a:solidFill>
                  <a:srgbClr val="C00000"/>
                </a:solidFill>
              </a:rPr>
              <a:t> закону Рауля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0" y="496996"/>
            <a:ext cx="91440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2600" dirty="0" smtClean="0"/>
              <a:t>Т </a:t>
            </a:r>
            <a:r>
              <a:rPr lang="uk-UA" sz="2600" dirty="0" smtClean="0"/>
              <a:t>кипіння рідини - це Т, при якій тиск насиченої пари розчинника над рідиною = атмосферному тиску. Для цього розчин треба нагріти до вищої Т (Т</a:t>
            </a:r>
            <a:r>
              <a:rPr lang="uk-UA" sz="2600" baseline="-25000" dirty="0" smtClean="0"/>
              <a:t>2</a:t>
            </a:r>
            <a:r>
              <a:rPr lang="uk-UA" sz="2600" dirty="0" smtClean="0"/>
              <a:t>), ніж розчинник (Т</a:t>
            </a:r>
            <a:r>
              <a:rPr lang="uk-UA" sz="2600" baseline="-25000" dirty="0" smtClean="0"/>
              <a:t>1</a:t>
            </a:r>
            <a:r>
              <a:rPr lang="ru-RU" sz="2600" dirty="0" smtClean="0"/>
              <a:t>).</a:t>
            </a:r>
            <a:endParaRPr lang="ru-RU" sz="2600" dirty="0" smtClean="0"/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uk-UA" sz="2600" dirty="0">
                <a:solidFill>
                  <a:prstClr val="black"/>
                </a:solidFill>
              </a:rPr>
              <a:t>Різниця </a:t>
            </a:r>
            <a:r>
              <a:rPr lang="uk-UA" sz="2600" dirty="0" smtClean="0">
                <a:solidFill>
                  <a:prstClr val="black"/>
                </a:solidFill>
              </a:rPr>
              <a:t>між </a:t>
            </a:r>
            <a:r>
              <a:rPr lang="uk-UA" sz="2600" dirty="0" err="1">
                <a:solidFill>
                  <a:prstClr val="black"/>
                </a:solidFill>
              </a:rPr>
              <a:t>Т</a:t>
            </a:r>
            <a:r>
              <a:rPr lang="uk-UA" sz="2600" baseline="-25000" dirty="0" err="1">
                <a:solidFill>
                  <a:prstClr val="black"/>
                </a:solidFill>
              </a:rPr>
              <a:t>кип</a:t>
            </a:r>
            <a:r>
              <a:rPr lang="uk-UA" sz="2600" dirty="0">
                <a:solidFill>
                  <a:prstClr val="black"/>
                </a:solidFill>
              </a:rPr>
              <a:t> розчину і розчинника дає ↑  Т кипіння </a:t>
            </a:r>
            <a:r>
              <a:rPr lang="uk-UA" sz="2600" dirty="0" smtClean="0">
                <a:solidFill>
                  <a:prstClr val="black"/>
                </a:solidFill>
              </a:rPr>
              <a:t>розчину</a:t>
            </a:r>
            <a:r>
              <a:rPr lang="ru-RU" sz="2600" dirty="0">
                <a:solidFill>
                  <a:prstClr val="black"/>
                </a:solidFill>
              </a:rPr>
              <a:t> (</a:t>
            </a:r>
            <a:r>
              <a:rPr lang="el-GR" sz="2600" dirty="0">
                <a:solidFill>
                  <a:prstClr val="black"/>
                </a:solidFill>
              </a:rPr>
              <a:t>Δ</a:t>
            </a:r>
            <a:r>
              <a:rPr lang="uk-UA" sz="2600" dirty="0" err="1">
                <a:solidFill>
                  <a:prstClr val="black"/>
                </a:solidFill>
              </a:rPr>
              <a:t>Т</a:t>
            </a:r>
            <a:r>
              <a:rPr lang="uk-UA" sz="2600" baseline="-25000" dirty="0" err="1">
                <a:solidFill>
                  <a:prstClr val="black"/>
                </a:solidFill>
              </a:rPr>
              <a:t>кип</a:t>
            </a:r>
            <a:r>
              <a:rPr lang="uk-UA" sz="2600" dirty="0">
                <a:solidFill>
                  <a:prstClr val="black"/>
                </a:solidFill>
              </a:rPr>
              <a:t>) </a:t>
            </a:r>
            <a:r>
              <a:rPr lang="uk-UA" sz="2600" dirty="0" smtClean="0">
                <a:solidFill>
                  <a:prstClr val="black"/>
                </a:solidFill>
              </a:rPr>
              <a:t>:</a:t>
            </a:r>
            <a:endParaRPr lang="uk-UA" sz="2600" dirty="0">
              <a:solidFill>
                <a:prstClr val="black"/>
              </a:solidFill>
            </a:endParaRP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uk-UA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Δ</a:t>
            </a:r>
            <a:r>
              <a:rPr lang="uk-UA" sz="2600" dirty="0">
                <a:solidFill>
                  <a:prstClr val="black"/>
                </a:solidFill>
              </a:rPr>
              <a:t>Т </a:t>
            </a:r>
            <a:r>
              <a:rPr lang="uk-UA" sz="2600" baseline="-25000" dirty="0" smtClean="0">
                <a:solidFill>
                  <a:prstClr val="black"/>
                </a:solidFill>
              </a:rPr>
              <a:t>кип</a:t>
            </a:r>
            <a:r>
              <a:rPr lang="uk-UA" sz="2600" dirty="0" smtClean="0">
                <a:solidFill>
                  <a:prstClr val="black"/>
                </a:solidFill>
              </a:rPr>
              <a:t>=Т</a:t>
            </a:r>
            <a:r>
              <a:rPr lang="uk-UA" sz="2600" baseline="-25000" dirty="0" smtClean="0">
                <a:solidFill>
                  <a:prstClr val="black"/>
                </a:solidFill>
              </a:rPr>
              <a:t>2</a:t>
            </a:r>
            <a:r>
              <a:rPr lang="uk-UA" sz="2600" dirty="0" smtClean="0">
                <a:solidFill>
                  <a:prstClr val="black"/>
                </a:solidFill>
              </a:rPr>
              <a:t>-Т</a:t>
            </a:r>
            <a:r>
              <a:rPr lang="uk-UA" sz="2600" baseline="-25000" dirty="0" smtClean="0">
                <a:solidFill>
                  <a:prstClr val="black"/>
                </a:solidFill>
              </a:rPr>
              <a:t>1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endParaRPr lang="uk-UA" sz="2600" baseline="-25000" dirty="0">
              <a:solidFill>
                <a:prstClr val="black"/>
              </a:solidFill>
            </a:endParaRPr>
          </a:p>
          <a:p>
            <a:pPr lvl="0" eaLnBrk="1" hangingPunct="1">
              <a:spcBef>
                <a:spcPts val="0"/>
              </a:spcBef>
            </a:pPr>
            <a:r>
              <a:rPr lang="ru-RU" sz="2600" dirty="0">
                <a:solidFill>
                  <a:prstClr val="black"/>
                </a:solidFill>
              </a:rPr>
              <a:t>Т </a:t>
            </a:r>
            <a:r>
              <a:rPr lang="uk-UA" sz="2600" dirty="0" smtClean="0">
                <a:solidFill>
                  <a:prstClr val="black"/>
                </a:solidFill>
              </a:rPr>
              <a:t>кристалізації (замерзання) рідини - це Т, при якій тиск насиченої пари над рідиною = тиску пари над твердою фазою.</a:t>
            </a:r>
            <a:endParaRPr lang="uk-UA" sz="2600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sz="2600" dirty="0" smtClean="0"/>
              <a:t>Р</a:t>
            </a:r>
            <a:r>
              <a:rPr lang="ru-RU" sz="2600" dirty="0" err="1"/>
              <a:t>ізниця</a:t>
            </a:r>
            <a:r>
              <a:rPr lang="ru-RU" sz="2600" dirty="0"/>
              <a:t> </a:t>
            </a:r>
            <a:r>
              <a:rPr lang="uk-UA" sz="2600" dirty="0" smtClean="0"/>
              <a:t>між </a:t>
            </a:r>
            <a:r>
              <a:rPr lang="uk-UA" sz="2600" dirty="0" err="1"/>
              <a:t>Т</a:t>
            </a:r>
            <a:r>
              <a:rPr lang="uk-UA" sz="2600" baseline="-25000" dirty="0" err="1"/>
              <a:t>замерз</a:t>
            </a:r>
            <a:r>
              <a:rPr lang="uk-UA" sz="2600" dirty="0"/>
              <a:t> (початку кристалізації) розчинника і розчину дає  ↓  Т </a:t>
            </a:r>
            <a:r>
              <a:rPr lang="uk-UA" sz="2600" baseline="-25000" dirty="0"/>
              <a:t>замерз</a:t>
            </a:r>
            <a:r>
              <a:rPr lang="uk-UA" sz="2600" dirty="0"/>
              <a:t>  (депресію </a:t>
            </a:r>
            <a:r>
              <a:rPr lang="uk-UA" sz="2600" dirty="0" err="1"/>
              <a:t>Т</a:t>
            </a:r>
            <a:r>
              <a:rPr lang="uk-UA" sz="2600" baseline="-25000" dirty="0" err="1"/>
              <a:t>замерз</a:t>
            </a:r>
            <a:r>
              <a:rPr lang="uk-UA" sz="2600" dirty="0"/>
              <a:t>) </a:t>
            </a:r>
            <a:r>
              <a:rPr lang="uk-UA" sz="2600" dirty="0" smtClean="0"/>
              <a:t>розчину</a:t>
            </a:r>
            <a:r>
              <a:rPr lang="ru-RU" sz="2600" dirty="0">
                <a:solidFill>
                  <a:prstClr val="black"/>
                </a:solidFill>
              </a:rPr>
              <a:t> (</a:t>
            </a:r>
            <a:r>
              <a:rPr lang="el-GR" sz="2600" dirty="0">
                <a:solidFill>
                  <a:prstClr val="black"/>
                </a:solidFill>
              </a:rPr>
              <a:t>Δ</a:t>
            </a:r>
            <a:r>
              <a:rPr lang="uk-UA" sz="2600" dirty="0" err="1">
                <a:solidFill>
                  <a:prstClr val="black"/>
                </a:solidFill>
              </a:rPr>
              <a:t>Т</a:t>
            </a:r>
            <a:r>
              <a:rPr lang="uk-UA" sz="2600" baseline="-25000" dirty="0" err="1">
                <a:solidFill>
                  <a:prstClr val="black"/>
                </a:solidFill>
              </a:rPr>
              <a:t>зам</a:t>
            </a:r>
            <a:r>
              <a:rPr lang="uk-UA" sz="2600" dirty="0">
                <a:solidFill>
                  <a:prstClr val="black"/>
                </a:solidFill>
              </a:rPr>
              <a:t>) </a:t>
            </a:r>
            <a:r>
              <a:rPr lang="uk-UA" sz="2600" dirty="0" smtClean="0"/>
              <a:t>:</a:t>
            </a:r>
            <a:endParaRPr lang="uk-UA" sz="2600" dirty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l-GR" sz="2600" dirty="0">
                <a:solidFill>
                  <a:prstClr val="black"/>
                </a:solidFill>
              </a:rPr>
              <a:t>Δ</a:t>
            </a:r>
            <a:r>
              <a:rPr lang="uk-UA" sz="2600" dirty="0">
                <a:solidFill>
                  <a:prstClr val="black"/>
                </a:solidFill>
              </a:rPr>
              <a:t>Т </a:t>
            </a:r>
            <a:r>
              <a:rPr lang="uk-UA" sz="2600" baseline="-25000" dirty="0">
                <a:solidFill>
                  <a:prstClr val="black"/>
                </a:solidFill>
              </a:rPr>
              <a:t>зам</a:t>
            </a:r>
            <a:r>
              <a:rPr lang="uk-UA" sz="2600" dirty="0">
                <a:solidFill>
                  <a:prstClr val="black"/>
                </a:solidFill>
              </a:rPr>
              <a:t>=Т</a:t>
            </a:r>
            <a:r>
              <a:rPr lang="uk-UA" sz="2600" baseline="-25000" dirty="0">
                <a:solidFill>
                  <a:prstClr val="black"/>
                </a:solidFill>
              </a:rPr>
              <a:t>3</a:t>
            </a:r>
            <a:r>
              <a:rPr lang="uk-UA" sz="2600" dirty="0">
                <a:solidFill>
                  <a:prstClr val="black"/>
                </a:solidFill>
              </a:rPr>
              <a:t>-Т</a:t>
            </a:r>
            <a:r>
              <a:rPr lang="uk-UA" sz="2600" baseline="-25000" dirty="0">
                <a:solidFill>
                  <a:prstClr val="black"/>
                </a:solidFill>
              </a:rPr>
              <a:t>4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sz="2600" dirty="0">
                <a:solidFill>
                  <a:prstClr val="black"/>
                </a:solidFill>
              </a:rPr>
              <a:t>Т</a:t>
            </a:r>
            <a:r>
              <a:rPr lang="uk-UA" sz="2600" baseline="-25000" dirty="0">
                <a:solidFill>
                  <a:prstClr val="black"/>
                </a:solidFill>
              </a:rPr>
              <a:t>3</a:t>
            </a:r>
            <a:r>
              <a:rPr lang="uk-UA" sz="2600" dirty="0">
                <a:solidFill>
                  <a:prstClr val="black"/>
                </a:solidFill>
              </a:rPr>
              <a:t>- Т замерзання розчинника;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sz="2600" dirty="0">
                <a:solidFill>
                  <a:prstClr val="black"/>
                </a:solidFill>
              </a:rPr>
              <a:t>Т</a:t>
            </a:r>
            <a:r>
              <a:rPr lang="uk-UA" sz="2600" baseline="-25000" dirty="0">
                <a:solidFill>
                  <a:prstClr val="black"/>
                </a:solidFill>
              </a:rPr>
              <a:t>4</a:t>
            </a:r>
            <a:r>
              <a:rPr lang="uk-UA" sz="2600" dirty="0">
                <a:solidFill>
                  <a:prstClr val="black"/>
                </a:solidFill>
              </a:rPr>
              <a:t>-</a:t>
            </a:r>
            <a:r>
              <a:rPr lang="uk-UA" sz="2600" baseline="-25000" dirty="0">
                <a:solidFill>
                  <a:prstClr val="black"/>
                </a:solidFill>
              </a:rPr>
              <a:t> </a:t>
            </a:r>
            <a:r>
              <a:rPr lang="uk-UA" sz="2600" dirty="0">
                <a:solidFill>
                  <a:prstClr val="black"/>
                </a:solidFill>
              </a:rPr>
              <a:t>Т замерзання розчину.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endParaRPr lang="uk-UA" sz="2600" baseline="-25000" dirty="0">
              <a:solidFill>
                <a:prstClr val="black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4000" b="1" dirty="0" err="1">
                <a:solidFill>
                  <a:srgbClr val="C00000"/>
                </a:solidFill>
              </a:rPr>
              <a:t>Слідства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із</a:t>
            </a:r>
            <a:r>
              <a:rPr lang="ru-RU" sz="4000" b="1" dirty="0">
                <a:solidFill>
                  <a:srgbClr val="C00000"/>
                </a:solidFill>
              </a:rPr>
              <a:t> закону Рауля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ru-RU" dirty="0" err="1"/>
              <a:t>Т</a:t>
            </a:r>
            <a:r>
              <a:rPr lang="ru-RU" baseline="-25000" dirty="0" err="1"/>
              <a:t>кип.розч</a:t>
            </a:r>
            <a:r>
              <a:rPr lang="ru-RU" baseline="-25000" dirty="0"/>
              <a:t>.</a:t>
            </a:r>
            <a:r>
              <a:rPr lang="ru-RU" dirty="0"/>
              <a:t> та </a:t>
            </a:r>
            <a:r>
              <a:rPr lang="ru-RU" dirty="0" err="1"/>
              <a:t>Т</a:t>
            </a:r>
            <a:r>
              <a:rPr lang="ru-RU" baseline="-25000" dirty="0" err="1"/>
              <a:t>крист</a:t>
            </a:r>
            <a:r>
              <a:rPr lang="ru-RU" baseline="-25000" dirty="0"/>
              <a:t>. </a:t>
            </a:r>
            <a:r>
              <a:rPr lang="ru-RU" baseline="-25000" dirty="0" err="1"/>
              <a:t>розч</a:t>
            </a:r>
            <a:r>
              <a:rPr lang="ru-RU" baseline="-25000" dirty="0"/>
              <a:t>.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прямій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</a:t>
            </a:r>
            <a:r>
              <a:rPr lang="ru-RU" baseline="-25000" dirty="0" err="1"/>
              <a:t>пари</a:t>
            </a:r>
            <a:r>
              <a:rPr lang="ru-RU" baseline="-25000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75" y="1773238"/>
            <a:ext cx="3751263" cy="1223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Рідина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кипіти</a:t>
            </a:r>
            <a:r>
              <a:rPr lang="ru-RU" sz="2400" dirty="0"/>
              <a:t>, коли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Р</a:t>
            </a:r>
            <a:r>
              <a:rPr lang="uk-UA" sz="2400" baseline="-25000" dirty="0">
                <a:solidFill>
                  <a:srgbClr val="C00000"/>
                </a:solidFill>
              </a:rPr>
              <a:t>її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baseline="-25000" dirty="0" err="1">
                <a:solidFill>
                  <a:srgbClr val="C00000"/>
                </a:solidFill>
              </a:rPr>
              <a:t>насич.пари</a:t>
            </a:r>
            <a:r>
              <a:rPr lang="ru-RU" sz="2400" baseline="-250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= </a:t>
            </a:r>
            <a:r>
              <a:rPr lang="ru-RU" sz="2400" dirty="0" err="1">
                <a:solidFill>
                  <a:srgbClr val="C00000"/>
                </a:solidFill>
              </a:rPr>
              <a:t>Р</a:t>
            </a:r>
            <a:r>
              <a:rPr lang="ru-RU" sz="2400" baseline="-25000" dirty="0" err="1">
                <a:solidFill>
                  <a:srgbClr val="C00000"/>
                </a:solidFill>
              </a:rPr>
              <a:t>зовн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5" y="3338513"/>
            <a:ext cx="3751263" cy="23225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↓ Р </a:t>
            </a:r>
            <a:r>
              <a:rPr lang="ru-RU" sz="2400" baseline="-25000" dirty="0"/>
              <a:t>пари </a:t>
            </a:r>
            <a:r>
              <a:rPr lang="ru-RU" sz="2400" baseline="-25000" dirty="0" err="1"/>
              <a:t>розч</a:t>
            </a:r>
            <a:r>
              <a:rPr lang="ru-RU" sz="2400" baseline="-25000" dirty="0"/>
              <a:t>.  </a:t>
            </a:r>
            <a:r>
              <a:rPr lang="ru-RU" sz="2400" dirty="0"/>
              <a:t>при </a:t>
            </a:r>
            <a:r>
              <a:rPr lang="ru-RU" sz="2400" dirty="0" err="1"/>
              <a:t>розчиненні</a:t>
            </a:r>
            <a:r>
              <a:rPr lang="ru-RU" sz="2400" dirty="0"/>
              <a:t> у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нелетких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↑</a:t>
            </a:r>
            <a:r>
              <a:rPr lang="en-US" sz="2400" dirty="0"/>
              <a:t> </a:t>
            </a:r>
            <a:r>
              <a:rPr lang="ru-RU" sz="2400" dirty="0" err="1"/>
              <a:t>Т</a:t>
            </a:r>
            <a:r>
              <a:rPr lang="ru-RU" sz="2400" baseline="-25000" dirty="0" err="1"/>
              <a:t>розч</a:t>
            </a:r>
            <a:r>
              <a:rPr lang="ru-RU" sz="2400" baseline="-25000" dirty="0"/>
              <a:t>.</a:t>
            </a:r>
            <a:r>
              <a:rPr lang="ru-RU" sz="2400" dirty="0"/>
              <a:t>  для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порушеної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  </a:t>
            </a:r>
            <a:r>
              <a:rPr lang="ru-RU" sz="2400" dirty="0" err="1"/>
              <a:t>рідина</a:t>
            </a:r>
            <a:r>
              <a:rPr lang="ru-RU" sz="2400" dirty="0"/>
              <a:t>↔ пара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3" y="1773238"/>
            <a:ext cx="4643437" cy="1223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Рідина</a:t>
            </a:r>
            <a:r>
              <a:rPr lang="ru-RU" sz="2400" dirty="0"/>
              <a:t> </a:t>
            </a:r>
            <a:r>
              <a:rPr lang="ru-RU" sz="2400" dirty="0" err="1"/>
              <a:t>замерзає</a:t>
            </a:r>
            <a:r>
              <a:rPr lang="ru-RU" sz="2400" dirty="0"/>
              <a:t> при Т, при </a:t>
            </a:r>
            <a:r>
              <a:rPr lang="ru-RU" sz="2400" dirty="0" err="1"/>
              <a:t>якій</a:t>
            </a:r>
            <a:endParaRPr lang="ru-RU" sz="2400" dirty="0"/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Р </a:t>
            </a:r>
            <a:r>
              <a:rPr lang="ru-RU" sz="2400" baseline="-25000" dirty="0">
                <a:solidFill>
                  <a:srgbClr val="C00000"/>
                </a:solidFill>
              </a:rPr>
              <a:t>пари </a:t>
            </a:r>
            <a:r>
              <a:rPr lang="ru-RU" sz="2400" baseline="-25000" dirty="0" err="1">
                <a:solidFill>
                  <a:srgbClr val="C00000"/>
                </a:solidFill>
              </a:rPr>
              <a:t>рідин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 = Р </a:t>
            </a:r>
            <a:r>
              <a:rPr lang="ru-RU" sz="2400" baseline="-25000" dirty="0" err="1">
                <a:solidFill>
                  <a:srgbClr val="C00000"/>
                </a:solidFill>
              </a:rPr>
              <a:t>тв.кр.рідин</a:t>
            </a:r>
            <a:r>
              <a:rPr lang="ru-RU" sz="2400" baseline="-25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0563" y="3338513"/>
            <a:ext cx="4643437" cy="160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↓Р </a:t>
            </a:r>
            <a:r>
              <a:rPr lang="ru-RU" sz="2400" baseline="-25000" dirty="0">
                <a:solidFill>
                  <a:schemeClr val="tx1"/>
                </a:solidFill>
              </a:rPr>
              <a:t>пари </a:t>
            </a:r>
            <a:r>
              <a:rPr lang="ru-RU" sz="2400" baseline="-25000" dirty="0" err="1">
                <a:solidFill>
                  <a:schemeClr val="tx1"/>
                </a:solidFill>
              </a:rPr>
              <a:t>розч</a:t>
            </a:r>
            <a:r>
              <a:rPr lang="ru-RU" sz="2400" baseline="-250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над </a:t>
            </a:r>
            <a:r>
              <a:rPr lang="ru-RU" sz="2400" dirty="0" err="1">
                <a:solidFill>
                  <a:schemeClr val="tx1"/>
                </a:solidFill>
              </a:rPr>
              <a:t>розчином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пояснюється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низькою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</a:t>
            </a:r>
            <a:r>
              <a:rPr lang="ru-RU" sz="2400" baseline="-25000" dirty="0" err="1">
                <a:solidFill>
                  <a:schemeClr val="tx1"/>
                </a:solidFill>
              </a:rPr>
              <a:t>замерз.розчину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  <a:r>
              <a:rPr lang="ru-RU" sz="2400" dirty="0" err="1">
                <a:solidFill>
                  <a:schemeClr val="tx1"/>
                </a:solidFill>
              </a:rPr>
              <a:t>чим</a:t>
            </a:r>
            <a:r>
              <a:rPr lang="ru-RU" sz="2400" dirty="0">
                <a:solidFill>
                  <a:schemeClr val="tx1"/>
                </a:solidFill>
              </a:rPr>
              <a:t> Т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baseline="-25000" dirty="0" err="1">
                <a:solidFill>
                  <a:schemeClr val="tx1"/>
                </a:solidFill>
              </a:rPr>
              <a:t>замерз.розчинника</a:t>
            </a:r>
            <a:endParaRPr lang="ru-RU" sz="2400" baseline="-25000" dirty="0">
              <a:solidFill>
                <a:schemeClr val="tx1"/>
              </a:solidFill>
            </a:endParaRP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185948" y="5750643"/>
            <a:ext cx="4286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0" dirty="0" err="1"/>
              <a:t>Підвищення</a:t>
            </a:r>
            <a:r>
              <a:rPr lang="ru-RU" sz="2000" i="0" dirty="0"/>
              <a:t>  Т </a:t>
            </a:r>
            <a:r>
              <a:rPr lang="ru-RU" sz="2000" i="0" baseline="-25000" dirty="0"/>
              <a:t>кип</a:t>
            </a:r>
          </a:p>
          <a:p>
            <a:pPr eaLnBrk="1" hangingPunct="1"/>
            <a:r>
              <a:rPr lang="ru-RU" sz="2000" i="0" dirty="0"/>
              <a:t>Δ Т </a:t>
            </a:r>
            <a:r>
              <a:rPr lang="ru-RU" sz="2000" i="0" baseline="-25000" dirty="0"/>
              <a:t>кип</a:t>
            </a:r>
            <a:r>
              <a:rPr lang="ru-RU" sz="2000" i="0" dirty="0"/>
              <a:t>= Т </a:t>
            </a:r>
            <a:r>
              <a:rPr lang="ru-RU" sz="2000" i="0" baseline="-25000" dirty="0" err="1" smtClean="0"/>
              <a:t>кип.розч</a:t>
            </a:r>
            <a:r>
              <a:rPr lang="ru-RU" sz="2000" i="0" baseline="-25000" dirty="0" err="1"/>
              <a:t>и</a:t>
            </a:r>
            <a:r>
              <a:rPr lang="ru-RU" sz="2000" i="0" baseline="-25000" dirty="0" err="1" smtClean="0"/>
              <a:t>ну</a:t>
            </a:r>
            <a:r>
              <a:rPr lang="ru-RU" sz="2000" i="0" dirty="0" smtClean="0"/>
              <a:t> </a:t>
            </a:r>
            <a:r>
              <a:rPr lang="ru-RU" sz="2000" i="0" dirty="0"/>
              <a:t>– Т </a:t>
            </a:r>
            <a:r>
              <a:rPr lang="ru-RU" sz="2000" i="0" baseline="-25000" dirty="0"/>
              <a:t>кип. </a:t>
            </a:r>
            <a:r>
              <a:rPr lang="ru-RU" sz="2000" i="0" baseline="-25000" dirty="0" err="1"/>
              <a:t>розч</a:t>
            </a:r>
            <a:r>
              <a:rPr lang="ru-RU" sz="2000" i="0" baseline="-25000" dirty="0"/>
              <a:t>-ка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716463" y="5740965"/>
            <a:ext cx="4427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0" dirty="0" err="1"/>
              <a:t>Зниження</a:t>
            </a:r>
            <a:r>
              <a:rPr lang="ru-RU" sz="2000" i="0" dirty="0"/>
              <a:t>  </a:t>
            </a:r>
            <a:r>
              <a:rPr lang="en-US" sz="2000" i="0" dirty="0"/>
              <a:t> </a:t>
            </a:r>
            <a:r>
              <a:rPr lang="ru-RU" sz="2000" i="0" dirty="0"/>
              <a:t>Т </a:t>
            </a:r>
            <a:r>
              <a:rPr lang="ru-RU" sz="2000" i="0" baseline="-25000" dirty="0" err="1"/>
              <a:t>крист</a:t>
            </a:r>
            <a:endParaRPr lang="ru-RU" sz="2000" i="0" baseline="-25000" dirty="0"/>
          </a:p>
          <a:p>
            <a:pPr eaLnBrk="1" hangingPunct="1"/>
            <a:r>
              <a:rPr lang="ru-RU" sz="2000" i="0" dirty="0" err="1"/>
              <a:t>ΔТ</a:t>
            </a:r>
            <a:r>
              <a:rPr lang="ru-RU" sz="2000" i="0" baseline="-25000" dirty="0" err="1"/>
              <a:t>крист</a:t>
            </a:r>
            <a:r>
              <a:rPr lang="ru-RU" sz="2000" i="0" dirty="0"/>
              <a:t>=</a:t>
            </a:r>
            <a:r>
              <a:rPr lang="ru-RU" sz="2000" i="0" dirty="0" err="1"/>
              <a:t>Т</a:t>
            </a:r>
            <a:r>
              <a:rPr lang="ru-RU" sz="2000" i="0" baseline="-25000" dirty="0" err="1"/>
              <a:t>крист</a:t>
            </a:r>
            <a:r>
              <a:rPr lang="ru-RU" sz="2000" i="0" baseline="-25000" dirty="0"/>
              <a:t>. </a:t>
            </a:r>
            <a:r>
              <a:rPr lang="ru-RU" sz="2000" i="0" baseline="-25000" dirty="0" err="1" smtClean="0"/>
              <a:t>розч</a:t>
            </a:r>
            <a:r>
              <a:rPr lang="ru-RU" sz="2000" i="0" baseline="-25000" dirty="0" err="1"/>
              <a:t>и</a:t>
            </a:r>
            <a:r>
              <a:rPr lang="ru-RU" sz="2000" i="0" baseline="-25000" dirty="0" err="1" smtClean="0"/>
              <a:t>ну</a:t>
            </a:r>
            <a:r>
              <a:rPr lang="ru-RU" sz="2000" i="0" baseline="-25000" dirty="0" smtClean="0"/>
              <a:t> </a:t>
            </a:r>
            <a:r>
              <a:rPr lang="ru-RU" sz="2000" i="0" dirty="0"/>
              <a:t>– </a:t>
            </a:r>
            <a:r>
              <a:rPr lang="ru-RU" sz="2000" i="0" dirty="0" err="1"/>
              <a:t>Т</a:t>
            </a:r>
            <a:r>
              <a:rPr lang="ru-RU" sz="2000" i="0" baseline="-25000" dirty="0" err="1"/>
              <a:t>крист</a:t>
            </a:r>
            <a:r>
              <a:rPr lang="ru-RU" sz="2000" i="0" baseline="-25000" dirty="0"/>
              <a:t>. роз-ка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71"/>
          <p:cNvSpPr>
            <a:spLocks noGrp="1" noChangeArrowheads="1"/>
          </p:cNvSpPr>
          <p:nvPr>
            <p:ph type="title"/>
          </p:nvPr>
        </p:nvSpPr>
        <p:spPr>
          <a:xfrm>
            <a:off x="539750" y="30163"/>
            <a:ext cx="8229600" cy="792162"/>
          </a:xfrm>
        </p:spPr>
        <p:txBody>
          <a:bodyPr/>
          <a:lstStyle/>
          <a:p>
            <a:pPr eaLnBrk="1" hangingPunct="1"/>
            <a:r>
              <a:rPr lang="ru-RU" sz="2800" b="1" i="1" dirty="0" err="1">
                <a:solidFill>
                  <a:srgbClr val="C00000"/>
                </a:solidFill>
              </a:rPr>
              <a:t>Депресія</a:t>
            </a:r>
            <a:r>
              <a:rPr lang="ru-RU" sz="2800" b="1" i="1" dirty="0">
                <a:solidFill>
                  <a:srgbClr val="C00000"/>
                </a:solidFill>
              </a:rPr>
              <a:t> для </a:t>
            </a:r>
            <a:r>
              <a:rPr lang="ru-RU" sz="2800" b="1" i="1" dirty="0" err="1">
                <a:solidFill>
                  <a:srgbClr val="C00000"/>
                </a:solidFill>
              </a:rPr>
              <a:t>біологічних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середовищ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>
                <a:solidFill>
                  <a:srgbClr val="C00000"/>
                </a:solidFill>
              </a:rPr>
              <a:t>нормі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>
                <a:solidFill>
                  <a:srgbClr val="C00000"/>
                </a:solidFill>
              </a:rPr>
              <a:t>порівнянні</a:t>
            </a:r>
            <a:r>
              <a:rPr lang="ru-RU" sz="2800" b="1" i="1" dirty="0">
                <a:solidFill>
                  <a:srgbClr val="C00000"/>
                </a:solidFill>
              </a:rPr>
              <a:t> з водою</a:t>
            </a:r>
          </a:p>
        </p:txBody>
      </p:sp>
      <p:graphicFrame>
        <p:nvGraphicFramePr>
          <p:cNvPr id="107699" name="Group 17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8783510"/>
              </p:ext>
            </p:extLst>
          </p:nvPr>
        </p:nvGraphicFramePr>
        <p:xfrm>
          <a:off x="827088" y="1125538"/>
          <a:ext cx="7570787" cy="5292725"/>
        </p:xfrm>
        <a:graphic>
          <a:graphicData uri="http://schemas.openxmlformats.org/drawingml/2006/table">
            <a:tbl>
              <a:tblPr/>
              <a:tblGrid>
                <a:gridCol w="3960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9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БІОСЕРЕДОВИЩЕ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Тзам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С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Тканевий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сік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– 0,8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Спиномозкова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рідина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Слюна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 – 0,49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Шлунковий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сік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 – 0,65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Піт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 – 0,65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Моча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 – 2,30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 – 0,57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Жовч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 – 0,61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Сік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печінки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 – 0,96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/>
            <a:r>
              <a:rPr lang="ru-RU" sz="2400" b="1" i="1" dirty="0" err="1">
                <a:solidFill>
                  <a:srgbClr val="C00000"/>
                </a:solidFill>
              </a:rPr>
              <a:t>Ебуліоскопічні</a:t>
            </a:r>
            <a:r>
              <a:rPr lang="ru-RU" sz="2400" b="1" i="1" dirty="0">
                <a:solidFill>
                  <a:srgbClr val="C00000"/>
                </a:solidFill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</a:rPr>
              <a:t>кріоскопічні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константи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</a:rPr>
              <a:t>температури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кипіння</a:t>
            </a:r>
            <a:r>
              <a:rPr lang="ru-RU" sz="2400" b="1" i="1" dirty="0">
                <a:solidFill>
                  <a:srgbClr val="C00000"/>
                </a:solidFill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</a:rPr>
              <a:t>кристалізації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деяких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розчинників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08788" name="Group 2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6899558"/>
              </p:ext>
            </p:extLst>
          </p:nvPr>
        </p:nvGraphicFramePr>
        <p:xfrm>
          <a:off x="468313" y="1230313"/>
          <a:ext cx="7848600" cy="4801246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66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Розчинник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400" b="1" i="1" u="none" strike="noStrike" cap="none" normalizeH="0" baseline="-3000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</a:t>
                      </a: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С</a:t>
                      </a:r>
                      <a:r>
                        <a:rPr kumimoji="0" lang="ru-RU" sz="2400" b="1" i="1" u="none" strike="noStrike" cap="none" normalizeH="0" baseline="3000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400" b="1" i="1" u="none" strike="noStrike" cap="none" normalizeH="0" baseline="-3000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крис., </a:t>
                      </a: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400" b="1" i="1" u="none" strike="noStrike" cap="none" normalizeH="0" baseline="3000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Ацетон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56,24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- 94,35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Бензол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5,12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1,86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Оцтова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кислота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16,75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Хлороформ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61,15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4,88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- 63,5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Карбону тетрахлорид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5,26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76,75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kumimoji="0" lang="ru-RU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- 22,87</a:t>
                      </a:r>
                      <a:endParaRPr kumimoji="0" 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Анілін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-5,96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танол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226"/>
            <a:ext cx="8362950" cy="648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800" b="1" i="1" dirty="0">
                <a:solidFill>
                  <a:srgbClr val="FF0000"/>
                </a:solidFill>
              </a:rPr>
              <a:t>Підвищення температури кипіння розчину</a:t>
            </a:r>
            <a:endParaRPr lang="uk-UA" sz="1600" b="1" i="1" dirty="0">
              <a:solidFill>
                <a:srgbClr val="00FFFF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algn="ctr" eaLnBrk="1" hangingPunct="1"/>
            <a:endParaRPr lang="uk-UA" sz="1600" b="1" i="1" dirty="0">
              <a:solidFill>
                <a:srgbClr val="33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</a:t>
            </a:r>
            <a:endParaRPr lang="ru-RU" sz="18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 err="1" smtClean="0"/>
              <a:t>Оскільки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колігативні</a:t>
            </a:r>
            <a:r>
              <a:rPr lang="ru-RU" sz="1800" b="1" i="1" dirty="0"/>
              <a:t> </a:t>
            </a:r>
            <a:r>
              <a:rPr lang="ru-RU" sz="1800" b="1" i="1" dirty="0" err="1"/>
              <a:t>властивості</a:t>
            </a:r>
            <a:r>
              <a:rPr lang="ru-RU" sz="1800" b="1" i="1" dirty="0"/>
              <a:t> </a:t>
            </a:r>
            <a:r>
              <a:rPr lang="ru-RU" sz="1800" b="1" i="1" dirty="0" err="1"/>
              <a:t>залежать</a:t>
            </a:r>
            <a:r>
              <a:rPr lang="ru-RU" sz="1800" b="1" i="1" dirty="0"/>
              <a:t> </a:t>
            </a:r>
            <a:r>
              <a:rPr lang="ru-RU" sz="1800" b="1" i="1" dirty="0" err="1"/>
              <a:t>лише</a:t>
            </a:r>
            <a:r>
              <a:rPr lang="ru-RU" sz="1800" b="1" i="1" dirty="0"/>
              <a:t> </a:t>
            </a:r>
            <a:r>
              <a:rPr lang="ru-RU" sz="1800" b="1" i="1" dirty="0" err="1"/>
              <a:t>від</a:t>
            </a:r>
            <a:r>
              <a:rPr lang="ru-RU" sz="1800" b="1" i="1" dirty="0"/>
              <a:t> числа </a:t>
            </a:r>
            <a:r>
              <a:rPr lang="ru-RU" sz="1800" b="1" i="1" dirty="0" err="1"/>
              <a:t>кінетичних</a:t>
            </a:r>
            <a:r>
              <a:rPr lang="ru-RU" sz="1800" b="1" i="1" dirty="0"/>
              <a:t> </a:t>
            </a:r>
            <a:r>
              <a:rPr lang="ru-RU" sz="1800" b="1" i="1" dirty="0" err="1"/>
              <a:t>одиниць</a:t>
            </a:r>
            <a:r>
              <a:rPr lang="ru-RU" sz="1800" b="1" i="1" dirty="0"/>
              <a:t>, а не </a:t>
            </a:r>
            <a:r>
              <a:rPr lang="ru-RU" sz="1800" b="1" i="1" dirty="0" err="1"/>
              <a:t>природи</a:t>
            </a:r>
            <a:r>
              <a:rPr lang="ru-RU" sz="1800" b="1" i="1" dirty="0"/>
              <a:t> </a:t>
            </a:r>
            <a:r>
              <a:rPr lang="ru-RU" sz="1800" b="1" i="1" dirty="0" err="1"/>
              <a:t>речовини</a:t>
            </a:r>
            <a:r>
              <a:rPr lang="ru-RU" sz="1800" b="1" i="1" dirty="0"/>
              <a:t>, то </a:t>
            </a:r>
            <a:r>
              <a:rPr lang="ru-RU" sz="1800" b="1" i="1" dirty="0" err="1"/>
              <a:t>зрозуміло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число таких </a:t>
            </a:r>
            <a:r>
              <a:rPr lang="ru-RU" sz="1800" b="1" i="1" dirty="0" err="1"/>
              <a:t>одиниць</a:t>
            </a:r>
            <a:r>
              <a:rPr lang="ru-RU" sz="1800" b="1" i="1" dirty="0"/>
              <a:t> в </a:t>
            </a:r>
            <a:r>
              <a:rPr lang="ru-RU" sz="1800" b="1" i="1" dirty="0" err="1"/>
              <a:t>розчині</a:t>
            </a:r>
            <a:r>
              <a:rPr lang="ru-RU" sz="1800" b="1" i="1" dirty="0"/>
              <a:t> </a:t>
            </a:r>
            <a:r>
              <a:rPr lang="ru-RU" sz="1800" b="1" i="1" dirty="0" err="1"/>
              <a:t>електроліту</a:t>
            </a:r>
            <a:r>
              <a:rPr lang="ru-RU" sz="1800" b="1" i="1" dirty="0"/>
              <a:t> </a:t>
            </a:r>
            <a:r>
              <a:rPr lang="ru-RU" sz="1800" b="1" i="1" dirty="0" err="1"/>
              <a:t>більше</a:t>
            </a:r>
            <a:r>
              <a:rPr lang="ru-RU" sz="1800" b="1" i="1" dirty="0"/>
              <a:t>, тому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він</a:t>
            </a:r>
            <a:r>
              <a:rPr lang="ru-RU" sz="1800" b="1" i="1" dirty="0"/>
              <a:t> </a:t>
            </a:r>
            <a:r>
              <a:rPr lang="ru-RU" sz="1800" b="1" i="1" dirty="0" err="1"/>
              <a:t>дисоціює</a:t>
            </a:r>
            <a:r>
              <a:rPr lang="ru-RU" sz="1800" b="1" i="1" dirty="0"/>
              <a:t> на </a:t>
            </a:r>
            <a:r>
              <a:rPr lang="ru-RU" sz="1800" b="1" i="1" dirty="0" err="1"/>
              <a:t>іони</a:t>
            </a:r>
            <a:r>
              <a:rPr lang="ru-RU" sz="1800" b="1" i="1" dirty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000" b="1" i="1" dirty="0">
                <a:solidFill>
                  <a:srgbClr val="FF0000"/>
                </a:solidFill>
              </a:rPr>
              <a:t>і = 1 + </a:t>
            </a:r>
            <a:r>
              <a:rPr lang="uk-UA" sz="2000" b="1" i="1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uk-UA" sz="2000" b="1" i="1" dirty="0">
                <a:solidFill>
                  <a:srgbClr val="FF0000"/>
                </a:solidFill>
              </a:rPr>
              <a:t>( </a:t>
            </a:r>
            <a:r>
              <a:rPr lang="uk-UA" sz="2000" b="1" i="1" dirty="0">
                <a:solidFill>
                  <a:srgbClr val="FF0000"/>
                </a:solidFill>
                <a:sym typeface="Symbol" pitchFamily="18" charset="2"/>
              </a:rPr>
              <a:t></a:t>
            </a:r>
            <a:r>
              <a:rPr lang="uk-UA" sz="2000" b="1" i="1" dirty="0">
                <a:solidFill>
                  <a:srgbClr val="FF0000"/>
                </a:solidFill>
              </a:rPr>
              <a:t> - 1)</a:t>
            </a:r>
            <a:endParaRPr lang="uk-UA" sz="2000" b="1" i="1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>
                <a:sym typeface="Symbol" pitchFamily="18" charset="2"/>
              </a:rPr>
              <a:t>    </a:t>
            </a:r>
            <a:r>
              <a:rPr lang="uk-UA" sz="1800" b="1" i="1" dirty="0"/>
              <a:t> - </a:t>
            </a:r>
            <a:r>
              <a:rPr lang="ru-RU" sz="1800" b="1" i="1" dirty="0" err="1"/>
              <a:t>ступінь</a:t>
            </a:r>
            <a:r>
              <a:rPr lang="ru-RU" sz="1800" b="1" i="1" dirty="0"/>
              <a:t> </a:t>
            </a:r>
            <a:r>
              <a:rPr lang="ru-RU" sz="1800" b="1" i="1" dirty="0" err="1"/>
              <a:t>дисоціації</a:t>
            </a:r>
            <a:r>
              <a:rPr lang="ru-RU" sz="1800" b="1" i="1" dirty="0"/>
              <a:t> (для </a:t>
            </a:r>
            <a:r>
              <a:rPr lang="ru-RU" sz="1800" b="1" i="1" dirty="0" err="1"/>
              <a:t>сильних</a:t>
            </a:r>
            <a:r>
              <a:rPr lang="ru-RU" sz="1800" b="1" i="1" dirty="0"/>
              <a:t> </a:t>
            </a:r>
            <a:r>
              <a:rPr lang="ru-RU" sz="1800" b="1" i="1" dirty="0" err="1"/>
              <a:t>електролітів</a:t>
            </a:r>
            <a:r>
              <a:rPr lang="ru-RU" sz="1800" b="1" i="1" dirty="0"/>
              <a:t> </a:t>
            </a:r>
            <a:r>
              <a:rPr lang="ru-RU" sz="1800" b="1" i="1" dirty="0" err="1"/>
              <a:t>дорівнює</a:t>
            </a:r>
            <a:r>
              <a:rPr lang="ru-RU" sz="1800" b="1" i="1" dirty="0"/>
              <a:t> 1);</a:t>
            </a:r>
            <a:endParaRPr lang="ru-RU" sz="1800" b="1" i="1" dirty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>
                <a:sym typeface="Symbol" pitchFamily="18" charset="2"/>
              </a:rPr>
              <a:t>   </a:t>
            </a:r>
            <a:r>
              <a:rPr lang="ru-RU" sz="1800" b="1" i="1" dirty="0"/>
              <a:t> - число </a:t>
            </a:r>
            <a:r>
              <a:rPr lang="ru-RU" sz="1800" b="1" i="1" dirty="0" err="1"/>
              <a:t>іонів</a:t>
            </a:r>
            <a:r>
              <a:rPr lang="ru-RU" sz="1800" b="1" i="1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dirty="0"/>
              <a:t>        </a:t>
            </a:r>
            <a:r>
              <a:rPr lang="ru-RU" sz="1800" b="1" i="1" dirty="0" err="1"/>
              <a:t>Наприклад</a:t>
            </a:r>
            <a:r>
              <a:rPr lang="ru-RU" sz="1800" b="1" i="1" dirty="0"/>
              <a:t>: </a:t>
            </a:r>
            <a:r>
              <a:rPr lang="en-US" sz="1800" b="1" i="1" dirty="0"/>
              <a:t>Na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CO</a:t>
            </a:r>
            <a:r>
              <a:rPr lang="en-US" sz="1800" b="1" i="1" baseline="-25000" dirty="0"/>
              <a:t>3</a:t>
            </a:r>
            <a:r>
              <a:rPr lang="en-US" sz="1800" b="1" i="1" dirty="0"/>
              <a:t> </a:t>
            </a:r>
            <a:r>
              <a:rPr lang="en-US" sz="1800" b="1" i="1" dirty="0">
                <a:sym typeface="Symbol" pitchFamily="18" charset="2"/>
              </a:rPr>
              <a:t></a:t>
            </a:r>
            <a:r>
              <a:rPr lang="en-US" sz="1800" b="1" i="1" dirty="0"/>
              <a:t> 2Na</a:t>
            </a:r>
            <a:r>
              <a:rPr lang="en-US" sz="1800" b="1" i="1" baseline="30000" dirty="0"/>
              <a:t>+</a:t>
            </a:r>
            <a:r>
              <a:rPr lang="en-US" sz="1800" b="1" i="1" dirty="0"/>
              <a:t> + CO</a:t>
            </a:r>
            <a:r>
              <a:rPr lang="en-US" sz="1800" b="1" i="1" baseline="-25000" dirty="0"/>
              <a:t>3</a:t>
            </a:r>
            <a:r>
              <a:rPr lang="en-US" sz="1800" b="1" i="1" baseline="30000" dirty="0"/>
              <a:t>2-</a:t>
            </a:r>
            <a:endParaRPr lang="uk-UA" sz="1800" b="1" i="1" baseline="30000" dirty="0"/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/>
              <a:t>                                           </a:t>
            </a:r>
            <a:r>
              <a:rPr lang="uk-UA" sz="1800" b="1" i="1" dirty="0">
                <a:sym typeface="Symbol" pitchFamily="18" charset="2"/>
              </a:rPr>
              <a:t></a:t>
            </a:r>
            <a:r>
              <a:rPr lang="uk-UA" sz="1800" b="1" i="1" dirty="0"/>
              <a:t> =3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i="1" dirty="0"/>
              <a:t>         і = 1 + 1(3 –1) = 3</a:t>
            </a:r>
            <a:endParaRPr lang="ru-RU" sz="1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195736" y="548680"/>
                <a:ext cx="4680520" cy="2304256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88900" algn="l"/>
                    <a:tab pos="265113" algn="l"/>
                    <a:tab pos="2032000" algn="ctr"/>
                    <a:tab pos="4051300" algn="r"/>
                  </a:tabLst>
                </a:pPr>
                <a:r>
                  <a:rPr lang="uk-UA" sz="2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Δ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2000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кип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uk-UA" sz="2000" baseline="-25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е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uk-UA" sz="2000" i="1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) для неелектролітів</a:t>
                </a:r>
                <a:endParaRPr lang="uk-UA" sz="2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r>
                  <a:rPr lang="uk-UA" sz="2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Δ</a:t>
                </a:r>
                <a:r>
                  <a:rPr lang="uk-UA" sz="2000" i="1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2000" baseline="-25000" dirty="0" err="1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кип</a:t>
                </a:r>
                <a:r>
                  <a:rPr lang="uk-UA" sz="2000" i="1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= 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iK</a:t>
                </a:r>
                <a:r>
                  <a:rPr lang="uk-UA" sz="2000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е</a:t>
                </a:r>
                <a:r>
                  <a:rPr lang="uk-UA" sz="2000" i="1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b</a:t>
                </a:r>
                <a:r>
                  <a:rPr lang="uk-UA" sz="2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uk-UA" sz="2000" i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uk-UA" sz="200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) для електролітів</a:t>
                </a:r>
                <a:endParaRPr lang="ru-RU" sz="2000" dirty="0">
                  <a:latin typeface="Cambria"/>
                  <a:ea typeface="Times New Roman"/>
                  <a:cs typeface="Times New Roman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b="1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М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𝑲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·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uk-UA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𝜟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sz="18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кип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prstClr val="black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195736" y="548680"/>
                <a:ext cx="4680520" cy="2304256"/>
              </a:xfrm>
              <a:blipFill rotWithShape="1">
                <a:blip r:embed="rId2"/>
                <a:stretch>
                  <a:fillRect l="-1302" t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0" y="188913"/>
                <a:ext cx="9144000" cy="6669087"/>
              </a:xfrm>
            </p:spPr>
            <p:txBody>
              <a:bodyPr/>
              <a:lstStyle/>
              <a:p>
                <a:pPr algn="ctr" eaLnBrk="1" hangingPunct="1"/>
                <a:r>
                  <a:rPr lang="ru-RU" sz="2800" b="1" i="1" dirty="0" err="1" smtClean="0">
                    <a:solidFill>
                      <a:srgbClr val="660066"/>
                    </a:solidFill>
                  </a:rPr>
                  <a:t>Слідства</a:t>
                </a:r>
                <a:r>
                  <a:rPr lang="ru-RU" sz="2800" b="1" i="1" dirty="0" smtClean="0">
                    <a:solidFill>
                      <a:srgbClr val="660066"/>
                    </a:solidFill>
                  </a:rPr>
                  <a:t> </a:t>
                </a:r>
                <a:r>
                  <a:rPr lang="ru-RU" sz="2800" b="1" i="1" dirty="0" err="1">
                    <a:solidFill>
                      <a:srgbClr val="660066"/>
                    </a:solidFill>
                  </a:rPr>
                  <a:t>і</a:t>
                </a:r>
                <a:r>
                  <a:rPr lang="ru-RU" sz="2800" b="1" i="1" dirty="0" err="1" smtClean="0">
                    <a:solidFill>
                      <a:srgbClr val="660066"/>
                    </a:solidFill>
                  </a:rPr>
                  <a:t>з</a:t>
                </a:r>
                <a:r>
                  <a:rPr lang="ru-RU" sz="2800" b="1" i="1" dirty="0" smtClean="0">
                    <a:solidFill>
                      <a:srgbClr val="660066"/>
                    </a:solidFill>
                  </a:rPr>
                  <a:t> закону </a:t>
                </a:r>
                <a:r>
                  <a:rPr lang="ru-RU" sz="2800" b="1" i="1" dirty="0">
                    <a:solidFill>
                      <a:srgbClr val="660066"/>
                    </a:solidFill>
                  </a:rPr>
                  <a:t>Рауля</a:t>
                </a:r>
              </a:p>
              <a:p>
                <a:pPr algn="ctr" eaLnBrk="1" hangingPunct="1"/>
                <a:endParaRPr lang="ru-RU" sz="2000" b="1" i="1" dirty="0">
                  <a:solidFill>
                    <a:srgbClr val="660066"/>
                  </a:solidFill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uk-UA" sz="2400" b="1" i="1" dirty="0">
                    <a:solidFill>
                      <a:srgbClr val="FF0000"/>
                    </a:solidFill>
                  </a:rPr>
                  <a:t>  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Зниження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температури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замерзання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розчину</a:t>
                </a:r>
                <a:endParaRPr lang="ru-RU" sz="2400" b="1" i="1" dirty="0">
                  <a:solidFill>
                    <a:srgbClr val="FF0000"/>
                  </a:solidFill>
                </a:endParaRP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FF0000"/>
                    </a:solidFill>
                  </a:rPr>
                  <a:t>(</a:t>
                </a:r>
                <a:r>
                  <a:rPr lang="ru-RU" sz="2400" b="1" i="1" dirty="0" err="1">
                    <a:solidFill>
                      <a:srgbClr val="FF0000"/>
                    </a:solidFill>
                  </a:rPr>
                  <a:t>депресія</a:t>
                </a:r>
                <a:r>
                  <a:rPr lang="ru-RU" sz="2400" b="1" i="1" dirty="0">
                    <a:solidFill>
                      <a:srgbClr val="FF0000"/>
                    </a:solidFill>
                  </a:rPr>
                  <a:t>)</a:t>
                </a:r>
                <a:endParaRPr lang="uk-UA" sz="1800" b="1" i="1" dirty="0">
                  <a:solidFill>
                    <a:srgbClr val="00FFFF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00FFFF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algn="ctr" eaLnBrk="1" hangingPunct="1"/>
                <a:endParaRPr lang="uk-UA" sz="1800" b="1" i="1" dirty="0">
                  <a:solidFill>
                    <a:srgbClr val="333300"/>
                  </a:solidFill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endParaRPr lang="uk-UA" sz="1800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endParaRPr lang="uk-UA" sz="1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:r>
                  <a:rPr lang="uk-UA" sz="1800" b="1" dirty="0" err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ΔT</a:t>
                </a:r>
                <a:r>
                  <a:rPr lang="uk-UA" sz="1800" b="1" baseline="-25000" dirty="0" err="1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зам</a:t>
                </a:r>
                <a:r>
                  <a:rPr lang="uk-UA" sz="18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uk-UA" sz="18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= </a:t>
                </a:r>
                <a:r>
                  <a:rPr lang="uk-UA" sz="18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K</a:t>
                </a:r>
                <a:r>
                  <a:rPr lang="uk-UA" sz="1800" b="1" baseline="-25000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к</a:t>
                </a:r>
                <a:r>
                  <a:rPr lang="uk-UA" sz="18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b</a:t>
                </a:r>
                <a:r>
                  <a:rPr lang="uk-UA" sz="18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(x</a:t>
                </a:r>
                <a:r>
                  <a:rPr lang="uk-UA" sz="18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)</a:t>
                </a:r>
                <a:r>
                  <a:rPr lang="uk-UA" sz="1800" b="1" i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для неелектролітів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Т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зам</m:t>
                        </m:r>
                      </m:sub>
                    </m:sSub>
                    <m:r>
                      <m:rPr>
                        <m:nor/>
                      </m:rPr>
                      <a:rPr lang="uk-UA" sz="1800" b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= </m:t>
                    </m:r>
                    <m:r>
                      <m:rPr>
                        <m:nor/>
                      </m:rPr>
                      <a:rPr lang="uk-UA" sz="1800" b="1" i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i</m:t>
                    </m:r>
                    <m:r>
                      <m:rPr>
                        <m:nor/>
                      </m:rPr>
                      <a:rPr lang="uk-UA" sz="1800" b="1">
                        <a:solidFill>
                          <a:srgbClr val="000000"/>
                        </a:solidFill>
                        <a:effectLst/>
                        <a:ea typeface="Times New Roman"/>
                      </a:rPr>
                      <m:t>·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К</m:t>
                        </m:r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800" b="1">
                            <a:solidFill>
                              <a:srgbClr val="000000"/>
                            </a:solidFill>
                            <a:effectLst/>
                            <a:ea typeface="Times New Roman"/>
                          </a:rPr>
                          <m:t>(х)</m:t>
                        </m:r>
                      </m:sub>
                    </m:sSub>
                  </m:oMath>
                </a14:m>
                <a:r>
                  <a:rPr lang="uk-UA" sz="1800" b="1" i="1" dirty="0" smtClean="0">
                    <a:solidFill>
                      <a:srgbClr val="333300"/>
                    </a:solidFill>
                  </a:rPr>
                  <a:t> для електролітів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b="1" dirty="0">
                  <a:effectLst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2032000" algn="ctr"/>
                    <a:tab pos="405130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М</m:t>
                          </m:r>
                        </m:e>
                        <m: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(х)</m:t>
                          </m:r>
                        </m:sub>
                      </m:sSub>
                      <m:r>
                        <a:rPr lang="uk-UA" sz="18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𝑲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·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ru-RU" sz="1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uk-UA" sz="18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(роз−ка)</m:t>
                              </m:r>
                            </m:sub>
                          </m:sSub>
                          <m:r>
                            <a:rPr lang="uk-UA" sz="18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𝜟</m:t>
                              </m:r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sz="18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зам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1" i="1" dirty="0"/>
              </a:p>
              <a:p>
                <a:pPr marL="0" indent="0" eaLnBrk="1" hangingPunct="1">
                  <a:buNone/>
                </a:pPr>
                <a:endParaRPr lang="ru-RU" sz="1800" b="1" i="1" dirty="0" smtClean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ru-RU" sz="2000" b="1" i="1" dirty="0" err="1" smtClean="0">
                    <a:solidFill>
                      <a:srgbClr val="FF0000"/>
                    </a:solidFill>
                  </a:rPr>
                  <a:t>Криоскопія</a:t>
                </a:r>
                <a:r>
                  <a:rPr lang="ru-RU" sz="2000" b="1" i="1" dirty="0" smtClean="0"/>
                  <a:t> </a:t>
                </a:r>
                <a:r>
                  <a:rPr lang="ru-RU" sz="2000" b="1" i="1" dirty="0"/>
                  <a:t>– для </a:t>
                </a:r>
                <a:r>
                  <a:rPr lang="ru-RU" sz="2000" b="1" i="1" dirty="0" err="1"/>
                  <a:t>ідентифікації</a:t>
                </a:r>
                <a:r>
                  <a:rPr lang="ru-RU" sz="2000" b="1" i="1" dirty="0"/>
                  <a:t> </a:t>
                </a:r>
                <a:r>
                  <a:rPr lang="ru-RU" sz="2000" b="1" i="1" dirty="0" err="1"/>
                  <a:t>речовин</a:t>
                </a:r>
                <a:r>
                  <a:rPr lang="ru-RU" sz="2000" b="1" i="1" dirty="0"/>
                  <a:t> за молекулярною </a:t>
                </a:r>
                <a:r>
                  <a:rPr lang="ru-RU" sz="2000" b="1" i="1" dirty="0" err="1"/>
                  <a:t>масою</a:t>
                </a:r>
                <a:endParaRPr lang="ru-RU" sz="2000" b="1" i="1" dirty="0"/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88913"/>
                <a:ext cx="9144000" cy="6669087"/>
              </a:xfrm>
              <a:blipFill rotWithShape="1">
                <a:blip r:embed="rId2"/>
                <a:stretch>
                  <a:fillRect l="-667" t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43592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3625" y="4005064"/>
            <a:ext cx="396044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К – </a:t>
            </a:r>
            <a:r>
              <a:rPr lang="uk-UA" dirty="0" err="1">
                <a:solidFill>
                  <a:prstClr val="black"/>
                </a:solidFill>
                <a:latin typeface="Calibri"/>
                <a:cs typeface="+mn-cs"/>
              </a:rPr>
              <a:t>криоскопічна</a:t>
            </a: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константа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                                     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            </a:t>
            </a:r>
            <a:endParaRPr lang="uk-UA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в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– моляльна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концентрація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або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С </a:t>
            </a:r>
            <a:r>
              <a:rPr lang="en-US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;</a:t>
            </a:r>
          </a:p>
          <a:p>
            <a:pPr lvl="0" algn="l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М(х)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–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молярна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маса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речовини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;</a:t>
            </a:r>
          </a:p>
          <a:p>
            <a:pPr lvl="0" algn="l">
              <a:spcBef>
                <a:spcPct val="20000"/>
              </a:spcBef>
            </a:pP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 і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uk-UA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ізотонічний</a:t>
            </a:r>
            <a:r>
              <a:rPr lang="ru-RU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  <a:cs typeface="+mn-cs"/>
              </a:rPr>
              <a:t>коефіціент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8719" y="4940429"/>
            <a:ext cx="7200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 smtClean="0">
                <a:latin typeface="+mn-lt"/>
              </a:rPr>
              <a:t>m</a:t>
            </a:r>
            <a:r>
              <a:rPr lang="uk-UA" sz="2800" b="0" i="0" dirty="0" smtClean="0">
                <a:latin typeface="+mn-lt"/>
              </a:rPr>
              <a:t> </a:t>
            </a:r>
            <a:r>
              <a:rPr lang="ru-RU" sz="2800" b="0" i="0" dirty="0" smtClean="0">
                <a:latin typeface="+mn-lt"/>
              </a:rPr>
              <a:t>-</a:t>
            </a:r>
            <a:r>
              <a:rPr lang="en-US" sz="2800" b="0" i="0" dirty="0" smtClean="0">
                <a:latin typeface="+mn-lt"/>
              </a:rPr>
              <a:t> </a:t>
            </a:r>
            <a:r>
              <a:rPr lang="uk-UA" sz="2800" b="0" i="0" dirty="0" smtClean="0">
                <a:latin typeface="+mn-lt"/>
              </a:rPr>
              <a:t>маса розчиненої речовини,</a:t>
            </a:r>
          </a:p>
          <a:p>
            <a:r>
              <a:rPr lang="uk-UA" sz="2800" b="0" i="0" dirty="0" smtClean="0">
                <a:latin typeface="+mn-lt"/>
              </a:rPr>
              <a:t>М – молекулярна маса  розчиненої речовини,</a:t>
            </a:r>
          </a:p>
          <a:p>
            <a:r>
              <a:rPr lang="uk-UA" sz="2800" b="0" i="0" dirty="0" smtClean="0">
                <a:latin typeface="+mn-lt"/>
              </a:rPr>
              <a:t>М</a:t>
            </a:r>
            <a:r>
              <a:rPr lang="uk-UA" sz="2800" b="0" i="0" baseline="-25000" dirty="0" smtClean="0">
                <a:latin typeface="+mn-lt"/>
              </a:rPr>
              <a:t>1</a:t>
            </a:r>
            <a:r>
              <a:rPr lang="uk-UA" sz="2800" b="0" i="0" dirty="0" smtClean="0">
                <a:latin typeface="+mn-lt"/>
              </a:rPr>
              <a:t> – маса розчинника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75112" y="4221088"/>
                <a:ext cx="2297360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ru-RU" sz="2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𝐦</m:t>
                          </m:r>
                          <m:r>
                            <a:rPr lang="ru-RU" sz="2400" b="1"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𝑴</m:t>
                          </m:r>
                          <m:r>
                            <a:rPr lang="ru-RU" sz="2400" b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2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12" y="4221088"/>
                <a:ext cx="2297360" cy="8466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2598" y="116632"/>
            <a:ext cx="8901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uk-UA" sz="2400" i="0" u="sng" dirty="0">
                <a:solidFill>
                  <a:srgbClr val="C00000"/>
                </a:solidFill>
                <a:latin typeface="Calibri"/>
                <a:cs typeface="+mn-cs"/>
              </a:rPr>
              <a:t>Фізичний зміст констант : 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ΔТ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 кип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К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еб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якщо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uk-UA" sz="2400" i="0" dirty="0">
                <a:solidFill>
                  <a:prstClr val="black"/>
                </a:solidFill>
                <a:latin typeface="Calibri"/>
                <a:cs typeface="+mn-cs"/>
              </a:rPr>
              <a:t>=1моль/кг; </a:t>
            </a:r>
            <a:endParaRPr lang="uk-UA" sz="2400" i="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  <a:defRPr/>
            </a:pPr>
            <a:r>
              <a:rPr lang="ru-RU" sz="2400" i="0" dirty="0" err="1" smtClean="0">
                <a:solidFill>
                  <a:prstClr val="black"/>
                </a:solidFill>
                <a:latin typeface="Calibri"/>
                <a:cs typeface="+mn-cs"/>
              </a:rPr>
              <a:t>ΔТ</a:t>
            </a:r>
            <a:r>
              <a:rPr lang="ru-RU" sz="2400" i="0" baseline="-25000" dirty="0" err="1" smtClean="0">
                <a:solidFill>
                  <a:prstClr val="black"/>
                </a:solidFill>
                <a:latin typeface="Calibri"/>
                <a:cs typeface="+mn-cs"/>
              </a:rPr>
              <a:t>зам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кр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якщо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uk-UA" sz="2400" i="0" dirty="0">
                <a:solidFill>
                  <a:prstClr val="black"/>
                </a:solidFill>
                <a:latin typeface="Calibri"/>
                <a:cs typeface="+mn-cs"/>
              </a:rPr>
              <a:t>=1моль/кг.</a:t>
            </a:r>
            <a:endParaRPr lang="ru-RU" sz="240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еб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=Е –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ебуліоскопічна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константа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endParaRPr lang="ru-RU" sz="240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(«е</a:t>
            </a:r>
            <a:r>
              <a:rPr lang="en-US" sz="2400" i="0" dirty="0" err="1">
                <a:solidFill>
                  <a:prstClr val="black"/>
                </a:solidFill>
                <a:latin typeface="Calibri"/>
                <a:cs typeface="+mn-cs"/>
              </a:rPr>
              <a:t>bullio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»</a:t>
            </a:r>
            <a:r>
              <a:rPr lang="en-US" sz="2400" i="0" dirty="0">
                <a:solidFill>
                  <a:prstClr val="black"/>
                </a:solidFill>
                <a:latin typeface="Calibri"/>
                <a:cs typeface="+mn-cs"/>
              </a:rPr>
              <a:t> - 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закипаю) - ↑Т 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кип 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1 моляльного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будь-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якого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неелектроліту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lvl="0" algn="l">
              <a:spcBef>
                <a:spcPct val="20000"/>
              </a:spcBef>
              <a:defRPr/>
            </a:pP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кр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К –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кріоскопічна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константа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endParaRPr lang="ru-RU" sz="240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l">
              <a:spcBef>
                <a:spcPct val="20000"/>
              </a:spcBef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(«</a:t>
            </a:r>
            <a:r>
              <a:rPr lang="en-US" sz="2400" i="0" dirty="0" err="1">
                <a:solidFill>
                  <a:prstClr val="black"/>
                </a:solidFill>
                <a:latin typeface="Calibri"/>
                <a:cs typeface="+mn-cs"/>
              </a:rPr>
              <a:t>cryo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» - холод) ↓Т 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замерз 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1 моляльного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будь-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якого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неелектроліту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09322" y="3497255"/>
            <a:ext cx="292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0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ІІ</a:t>
            </a:r>
            <a:r>
              <a:rPr lang="ru-RU" sz="3600" i="0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 закон </a:t>
            </a:r>
            <a:r>
              <a:rPr lang="ru-RU" sz="3600" i="0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Рауля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30" y="173133"/>
            <a:ext cx="8229600" cy="85010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ІІ закон </a:t>
            </a:r>
            <a:r>
              <a:rPr lang="uk-UA" sz="3200" b="1" dirty="0" err="1" smtClean="0">
                <a:solidFill>
                  <a:srgbClr val="FF0000"/>
                </a:solidFill>
              </a:rPr>
              <a:t>Рауля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для </a:t>
            </a:r>
            <a:r>
              <a:rPr lang="ru-RU" sz="3200" b="1" dirty="0" err="1">
                <a:solidFill>
                  <a:srgbClr val="FF0000"/>
                </a:solidFill>
              </a:rPr>
              <a:t>розбавлених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розчинів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неелектролітів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4669160" y="4653136"/>
            <a:ext cx="4474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>
              <a:spcBef>
                <a:spcPts val="0"/>
              </a:spcBef>
              <a:buNone/>
            </a:pPr>
            <a:r>
              <a:rPr lang="ru-RU" sz="2000" i="0" dirty="0" err="1">
                <a:cs typeface="Tahoma" pitchFamily="34" charset="0"/>
              </a:rPr>
              <a:t>показують</a:t>
            </a:r>
            <a:r>
              <a:rPr lang="ru-RU" sz="2000" i="0" dirty="0">
                <a:cs typeface="Tahoma" pitchFamily="34" charset="0"/>
              </a:rPr>
              <a:t> </a:t>
            </a:r>
            <a:r>
              <a:rPr lang="ru-RU" sz="2400" i="0" dirty="0">
                <a:cs typeface="Tahoma" pitchFamily="34" charset="0"/>
              </a:rPr>
              <a:t>↑ </a:t>
            </a:r>
            <a:r>
              <a:rPr lang="ru-RU" sz="2000" i="0" dirty="0">
                <a:cs typeface="Tahoma" pitchFamily="34" charset="0"/>
              </a:rPr>
              <a:t>Т</a:t>
            </a:r>
            <a:r>
              <a:rPr lang="en-US" sz="2000" i="0" dirty="0">
                <a:cs typeface="Tahoma" pitchFamily="34" charset="0"/>
              </a:rPr>
              <a:t> </a:t>
            </a:r>
            <a:r>
              <a:rPr lang="ru-RU" sz="2000" i="0" baseline="-25000" dirty="0">
                <a:cs typeface="Tahoma" pitchFamily="34" charset="0"/>
              </a:rPr>
              <a:t>кип</a:t>
            </a:r>
            <a:r>
              <a:rPr lang="ru-RU" sz="2000" i="0" dirty="0">
                <a:cs typeface="Tahoma" pitchFamily="34" charset="0"/>
              </a:rPr>
              <a:t> </a:t>
            </a:r>
            <a:r>
              <a:rPr lang="ru-RU" sz="2000" i="0" dirty="0" err="1">
                <a:cs typeface="Tahoma" pitchFamily="34" charset="0"/>
              </a:rPr>
              <a:t>або</a:t>
            </a:r>
            <a:r>
              <a:rPr lang="ru-RU" sz="2000" i="0" dirty="0">
                <a:cs typeface="Tahoma" pitchFamily="34" charset="0"/>
              </a:rPr>
              <a:t> </a:t>
            </a: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ru-RU" sz="2400" i="0" dirty="0">
                <a:cs typeface="Tahoma" pitchFamily="34" charset="0"/>
              </a:rPr>
              <a:t>↓</a:t>
            </a:r>
            <a:r>
              <a:rPr lang="ru-RU" sz="2000" i="0" dirty="0">
                <a:cs typeface="Tahoma" pitchFamily="34" charset="0"/>
              </a:rPr>
              <a:t> </a:t>
            </a:r>
            <a:r>
              <a:rPr lang="ru-RU" sz="2000" i="0" dirty="0" err="1">
                <a:cs typeface="Tahoma" pitchFamily="34" charset="0"/>
              </a:rPr>
              <a:t>Т</a:t>
            </a:r>
            <a:r>
              <a:rPr lang="ru-RU" sz="2000" i="0" baseline="-25000" dirty="0" err="1">
                <a:cs typeface="Tahoma" pitchFamily="34" charset="0"/>
              </a:rPr>
              <a:t>замерз</a:t>
            </a:r>
            <a:r>
              <a:rPr lang="ru-RU" sz="2000" i="0" dirty="0">
                <a:cs typeface="Tahoma" pitchFamily="34" charset="0"/>
              </a:rPr>
              <a:t> 1 моляльного </a:t>
            </a:r>
            <a:r>
              <a:rPr lang="ru-RU" sz="2000" i="0" dirty="0" err="1">
                <a:cs typeface="Tahoma" pitchFamily="34" charset="0"/>
              </a:rPr>
              <a:t>розчину</a:t>
            </a:r>
            <a:r>
              <a:rPr lang="ru-RU" sz="2000" i="0" dirty="0">
                <a:cs typeface="Tahoma" pitchFamily="34" charset="0"/>
              </a:rPr>
              <a:t> в </a:t>
            </a:r>
            <a:r>
              <a:rPr lang="ru-RU" sz="2000" i="0" dirty="0" err="1">
                <a:cs typeface="Tahoma" pitchFamily="34" charset="0"/>
              </a:rPr>
              <a:t>порівнянні</a:t>
            </a:r>
            <a:r>
              <a:rPr lang="ru-RU" sz="2000" i="0" dirty="0">
                <a:cs typeface="Tahoma" pitchFamily="34" charset="0"/>
              </a:rPr>
              <a:t> з </a:t>
            </a:r>
            <a:r>
              <a:rPr lang="ru-RU" sz="2000" i="0" dirty="0" err="1">
                <a:cs typeface="Tahoma" pitchFamily="34" charset="0"/>
              </a:rPr>
              <a:t>Т</a:t>
            </a:r>
            <a:r>
              <a:rPr lang="ru-RU" sz="2000" i="0" baseline="-25000" dirty="0" err="1">
                <a:cs typeface="Tahoma" pitchFamily="34" charset="0"/>
              </a:rPr>
              <a:t>кип</a:t>
            </a:r>
            <a:r>
              <a:rPr lang="ru-RU" sz="2000" i="0" dirty="0">
                <a:cs typeface="Tahoma" pitchFamily="34" charset="0"/>
              </a:rPr>
              <a:t> та </a:t>
            </a:r>
            <a:r>
              <a:rPr lang="ru-RU" sz="2000" i="0" dirty="0" err="1">
                <a:cs typeface="Tahoma" pitchFamily="34" charset="0"/>
              </a:rPr>
              <a:t>Т</a:t>
            </a:r>
            <a:r>
              <a:rPr lang="ru-RU" sz="2000" i="0" baseline="-25000" dirty="0" err="1">
                <a:cs typeface="Tahoma" pitchFamily="34" charset="0"/>
              </a:rPr>
              <a:t>замерз</a:t>
            </a:r>
            <a:r>
              <a:rPr lang="ru-RU" sz="2000" i="0" dirty="0">
                <a:cs typeface="Tahoma" pitchFamily="34" charset="0"/>
              </a:rPr>
              <a:t> чистого </a:t>
            </a:r>
            <a:r>
              <a:rPr lang="ru-RU" sz="2000" i="0" dirty="0" err="1" smtClean="0">
                <a:cs typeface="Tahoma" pitchFamily="34" charset="0"/>
              </a:rPr>
              <a:t>розчинника</a:t>
            </a:r>
            <a:endParaRPr lang="ru-RU" sz="2000" i="0" dirty="0">
              <a:cs typeface="Tahoma" pitchFamily="34" charset="0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555776" y="6229013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0" dirty="0" err="1"/>
              <a:t>залежать</a:t>
            </a:r>
            <a:r>
              <a:rPr lang="ru-RU" i="0" dirty="0"/>
              <a:t>  </a:t>
            </a:r>
            <a:r>
              <a:rPr lang="ru-RU" i="0" dirty="0" err="1"/>
              <a:t>від</a:t>
            </a:r>
            <a:r>
              <a:rPr lang="ru-RU" i="0" dirty="0"/>
              <a:t> </a:t>
            </a:r>
            <a:r>
              <a:rPr lang="ru-RU" i="0" dirty="0" err="1"/>
              <a:t>природи</a:t>
            </a:r>
            <a:r>
              <a:rPr lang="ru-RU" i="0" dirty="0"/>
              <a:t> </a:t>
            </a:r>
          </a:p>
          <a:p>
            <a:pPr eaLnBrk="1" hangingPunct="1"/>
            <a:r>
              <a:rPr lang="ru-RU" i="0" dirty="0" err="1"/>
              <a:t>розчинника</a:t>
            </a:r>
            <a:endParaRPr lang="ru-RU" i="0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-72193" y="5589739"/>
            <a:ext cx="3280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0" dirty="0"/>
              <a:t>не </a:t>
            </a:r>
            <a:r>
              <a:rPr lang="ru-RU" i="0" dirty="0" err="1"/>
              <a:t>залежать</a:t>
            </a:r>
            <a:r>
              <a:rPr lang="ru-RU" i="0" dirty="0"/>
              <a:t> </a:t>
            </a:r>
            <a:r>
              <a:rPr lang="ru-RU" i="0" dirty="0" err="1"/>
              <a:t>від</a:t>
            </a:r>
            <a:r>
              <a:rPr lang="ru-RU" i="0" dirty="0"/>
              <a:t> </a:t>
            </a:r>
            <a:r>
              <a:rPr lang="ru-RU" i="0" dirty="0" err="1"/>
              <a:t>природи</a:t>
            </a:r>
            <a:r>
              <a:rPr lang="ru-RU" i="0" dirty="0"/>
              <a:t> </a:t>
            </a:r>
          </a:p>
          <a:p>
            <a:pPr eaLnBrk="1" hangingPunct="1"/>
            <a:r>
              <a:rPr lang="ru-RU" i="0" dirty="0" err="1"/>
              <a:t>розчиненої</a:t>
            </a:r>
            <a:r>
              <a:rPr lang="ru-RU" i="0" dirty="0"/>
              <a:t>  </a:t>
            </a:r>
            <a:r>
              <a:rPr lang="ru-RU" i="0" dirty="0" err="1"/>
              <a:t>речовини</a:t>
            </a:r>
            <a:endParaRPr lang="ru-RU" i="0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123728" y="4725144"/>
            <a:ext cx="150874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Е и К  </a:t>
            </a:r>
            <a:r>
              <a:rPr lang="ru-RU" dirty="0" err="1"/>
              <a:t>сталі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779912" y="4933008"/>
            <a:ext cx="952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7864" y="5233345"/>
            <a:ext cx="0" cy="9956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00863" y="5233345"/>
            <a:ext cx="1322865" cy="441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2859745" y="3925044"/>
            <a:ext cx="865188" cy="8001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1976" y="3493244"/>
            <a:ext cx="2016125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Δ</a:t>
            </a:r>
            <a:r>
              <a:rPr lang="ru-RU" sz="2800" dirty="0" err="1">
                <a:solidFill>
                  <a:schemeClr val="tx1"/>
                </a:solidFill>
              </a:rPr>
              <a:t>Т</a:t>
            </a:r>
            <a:r>
              <a:rPr lang="ru-RU" sz="2800" baseline="-25000" dirty="0" err="1">
                <a:solidFill>
                  <a:schemeClr val="tx1"/>
                </a:solidFill>
              </a:rPr>
              <a:t>кип</a:t>
            </a:r>
            <a:r>
              <a:rPr lang="ru-RU" sz="2800" dirty="0">
                <a:solidFill>
                  <a:schemeClr val="tx1"/>
                </a:solidFill>
              </a:rPr>
              <a:t>=Е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3493244"/>
            <a:ext cx="2520950" cy="43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Δ</a:t>
            </a:r>
            <a:r>
              <a:rPr lang="ru-RU" sz="2800" dirty="0">
                <a:solidFill>
                  <a:schemeClr val="tx1"/>
                </a:solidFill>
              </a:rPr>
              <a:t>Т </a:t>
            </a:r>
            <a:r>
              <a:rPr lang="ru-RU" sz="2800" baseline="-25000" dirty="0" err="1">
                <a:solidFill>
                  <a:schemeClr val="tx1"/>
                </a:solidFill>
              </a:rPr>
              <a:t>кр</a:t>
            </a:r>
            <a:r>
              <a:rPr lang="ru-RU" sz="2800" dirty="0">
                <a:solidFill>
                  <a:schemeClr val="tx1"/>
                </a:solidFill>
              </a:rPr>
              <a:t>=К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8863" y="349324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646" y="1052736"/>
            <a:ext cx="871296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↑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Т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кип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або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↓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Т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замерз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.(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крист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.)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прямопропорційоно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моляльній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концентрації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розчину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 (С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en-US" sz="2400" i="0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ΔТ 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кип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К</a:t>
            </a:r>
            <a:r>
              <a:rPr lang="ru-RU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еб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∙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Е ∙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endParaRPr lang="ru-RU" sz="2400" i="0" baseline="-250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ΔТ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зам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</a:t>
            </a:r>
            <a:r>
              <a:rPr lang="ru-RU" sz="2400" i="0" dirty="0" err="1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ru-RU" sz="2400" i="0" baseline="-25000" dirty="0" err="1">
                <a:solidFill>
                  <a:prstClr val="black"/>
                </a:solidFill>
                <a:latin typeface="Calibri"/>
                <a:cs typeface="+mn-cs"/>
              </a:rPr>
              <a:t>кр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∙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= К ∙ С</a:t>
            </a:r>
            <a:r>
              <a:rPr lang="en-US" sz="2400" i="0" baseline="-25000" dirty="0">
                <a:solidFill>
                  <a:prstClr val="black"/>
                </a:solidFill>
                <a:latin typeface="Calibri"/>
                <a:cs typeface="+mn-cs"/>
              </a:rPr>
              <a:t>m</a:t>
            </a:r>
            <a:endParaRPr lang="uk-UA" sz="2400" i="0" baseline="-25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b="1" dirty="0" err="1">
                <a:solidFill>
                  <a:srgbClr val="C00000"/>
                </a:solidFill>
              </a:rPr>
              <a:t>Осмотичний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тиск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defRPr/>
            </a:pPr>
            <a:endParaRPr lang="ru-RU" b="1" i="1" u="sng" dirty="0">
              <a:solidFill>
                <a:srgbClr val="333300"/>
              </a:solidFill>
            </a:endParaRPr>
          </a:p>
          <a:p>
            <a:pPr eaLnBrk="1" hangingPunct="1">
              <a:defRPr/>
            </a:pPr>
            <a:r>
              <a:rPr lang="ru-RU" b="1" i="1" u="sng" dirty="0" err="1">
                <a:solidFill>
                  <a:srgbClr val="333300"/>
                </a:solidFill>
              </a:rPr>
              <a:t>Дифузія</a:t>
            </a:r>
            <a:r>
              <a:rPr lang="ru-RU" b="1" i="1" dirty="0"/>
              <a:t> </a:t>
            </a:r>
          </a:p>
          <a:p>
            <a:pPr eaLnBrk="1" hangingPunct="1">
              <a:defRPr/>
            </a:pPr>
            <a:endParaRPr lang="ru-RU" sz="2400" b="1" i="1" dirty="0"/>
          </a:p>
          <a:p>
            <a:pPr marL="0" indent="0" eaLnBrk="1" hangingPunct="1">
              <a:buNone/>
              <a:defRPr/>
            </a:pPr>
            <a:r>
              <a:rPr lang="ru-RU" sz="2400" b="1" i="1" dirty="0"/>
              <a:t>Причина </a:t>
            </a:r>
            <a:r>
              <a:rPr lang="ru-RU" sz="2400" b="1" i="1" dirty="0" err="1"/>
              <a:t>дифузії</a:t>
            </a:r>
            <a:r>
              <a:rPr lang="ru-RU" sz="2400" b="1" i="1" dirty="0"/>
              <a:t>: </a:t>
            </a:r>
            <a:r>
              <a:rPr lang="ru-RU" sz="2400" b="1" i="1" dirty="0" err="1"/>
              <a:t>хаотичні</a:t>
            </a:r>
            <a:r>
              <a:rPr lang="ru-RU" sz="2400" b="1" i="1" dirty="0"/>
              <a:t> </a:t>
            </a:r>
            <a:r>
              <a:rPr lang="ru-RU" sz="2400" b="1" i="1" dirty="0" err="1"/>
              <a:t>теплові</a:t>
            </a:r>
            <a:r>
              <a:rPr lang="ru-RU" sz="2400" b="1" i="1" dirty="0"/>
              <a:t> </a:t>
            </a:r>
            <a:r>
              <a:rPr lang="ru-RU" sz="2400" b="1" i="1" dirty="0" err="1"/>
              <a:t>рухи</a:t>
            </a:r>
            <a:r>
              <a:rPr lang="ru-RU" sz="2400" b="1" i="1" dirty="0"/>
              <a:t> </a:t>
            </a:r>
            <a:r>
              <a:rPr lang="ru-RU" sz="2400" b="1" i="1" dirty="0" err="1"/>
              <a:t>частинок</a:t>
            </a:r>
            <a:r>
              <a:rPr lang="ru-RU" sz="2400" b="1" i="1" dirty="0"/>
              <a:t>. З </a:t>
            </a:r>
            <a:r>
              <a:rPr lang="ru-RU" sz="2400" b="1" i="1" dirty="0" err="1"/>
              <a:t>дифузією</a:t>
            </a:r>
            <a:r>
              <a:rPr lang="ru-RU" sz="2400" b="1" i="1" dirty="0"/>
              <a:t> </a:t>
            </a:r>
            <a:r>
              <a:rPr lang="ru-RU" sz="2400" b="1" i="1" dirty="0" err="1"/>
              <a:t>пов'язаний</a:t>
            </a:r>
            <a:r>
              <a:rPr lang="ru-RU" sz="2400" b="1" i="1" dirty="0"/>
              <a:t> </a:t>
            </a:r>
            <a:r>
              <a:rPr lang="ru-RU" sz="2400" b="1" i="1" dirty="0" err="1"/>
              <a:t>процес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перенесення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продуктів</a:t>
            </a:r>
            <a:r>
              <a:rPr lang="ru-RU" sz="2400" b="1" i="1" dirty="0"/>
              <a:t> </a:t>
            </a:r>
            <a:r>
              <a:rPr lang="ru-RU" sz="2400" b="1" i="1" dirty="0" err="1"/>
              <a:t>обміну</a:t>
            </a:r>
            <a:r>
              <a:rPr lang="ru-RU" sz="2400" b="1" i="1" dirty="0"/>
              <a:t> в </a:t>
            </a:r>
            <a:r>
              <a:rPr lang="ru-RU" sz="2400" b="1" i="1" dirty="0" err="1"/>
              <a:t>живих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організмах</a:t>
            </a:r>
            <a:r>
              <a:rPr lang="ru-RU" sz="2400" b="1" i="1" dirty="0"/>
              <a:t>.</a:t>
            </a:r>
          </a:p>
          <a:p>
            <a:pPr marL="0" indent="0" algn="ctr" eaLnBrk="1" hangingPunct="1">
              <a:buNone/>
              <a:defRPr/>
            </a:pPr>
            <a:r>
              <a:rPr lang="ru-RU" b="1" dirty="0" err="1" smtClean="0"/>
              <a:t>Двоб</a:t>
            </a:r>
            <a:r>
              <a:rPr lang="uk-UA" b="1" dirty="0" err="1" smtClean="0"/>
              <a:t>ічна</a:t>
            </a:r>
            <a:r>
              <a:rPr lang="uk-UA" b="1" dirty="0" smtClean="0"/>
              <a:t> (</a:t>
            </a:r>
            <a:r>
              <a:rPr lang="ru-RU" b="1" dirty="0" err="1" smtClean="0"/>
              <a:t>двостороння</a:t>
            </a:r>
            <a:r>
              <a:rPr lang="uk-UA" b="1" dirty="0" smtClean="0"/>
              <a:t>)</a:t>
            </a:r>
            <a:r>
              <a:rPr lang="ru-RU" b="1" dirty="0" smtClean="0"/>
              <a:t> </a:t>
            </a:r>
            <a:r>
              <a:rPr lang="ru-RU" b="1" dirty="0" err="1"/>
              <a:t>дифузія</a:t>
            </a:r>
            <a:endParaRPr lang="ru-RU" b="1" dirty="0"/>
          </a:p>
          <a:p>
            <a:pPr marL="0" indent="0" algn="ctr" eaLnBrk="1" hangingPunct="1">
              <a:buNone/>
              <a:defRPr/>
            </a:pPr>
            <a:r>
              <a:rPr lang="ru-RU" b="1" dirty="0"/>
              <a:t>С</a:t>
            </a:r>
            <a:r>
              <a:rPr lang="ru-RU" b="1" baseline="-25000" dirty="0"/>
              <a:t>1</a:t>
            </a:r>
            <a:r>
              <a:rPr lang="ru-RU" b="1" dirty="0"/>
              <a:t>&gt;С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С</a:t>
            </a:r>
            <a:r>
              <a:rPr lang="ru-RU" b="1" baseline="-25000" dirty="0"/>
              <a:t>2</a:t>
            </a:r>
            <a:r>
              <a:rPr lang="ru-RU" b="1" dirty="0"/>
              <a:t>&gt;С</a:t>
            </a:r>
            <a:r>
              <a:rPr lang="ru-RU" b="1" baseline="-25000" dirty="0"/>
              <a:t>1</a:t>
            </a:r>
          </a:p>
          <a:p>
            <a:pPr eaLnBrk="1" hangingPunct="1"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11413" y="1008063"/>
            <a:ext cx="808037" cy="514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3418763" y="719138"/>
            <a:ext cx="45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uk-UA" dirty="0" smtClean="0"/>
              <a:t>процес вирівнювання концентрацій</a:t>
            </a:r>
          </a:p>
          <a:p>
            <a:pPr eaLnBrk="1" hangingPunct="1"/>
            <a:r>
              <a:rPr lang="uk-UA" dirty="0" smtClean="0"/>
              <a:t>розчиненої речовини в розчині.</a:t>
            </a:r>
            <a:endParaRPr lang="uk-UA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11413" y="1700213"/>
            <a:ext cx="808037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3211513" y="1455738"/>
            <a:ext cx="50688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uk-UA" dirty="0" smtClean="0"/>
              <a:t>мимовільний розподіл частинок розчиненої речовини в середовищі розчинника.</a:t>
            </a:r>
            <a:endParaRPr lang="uk-UA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40425" y="4473575"/>
            <a:ext cx="1081088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019925" y="4508500"/>
            <a:ext cx="146685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С1      С2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7591425" y="4473575"/>
            <a:ext cx="323850" cy="600075"/>
          </a:xfrm>
          <a:custGeom>
            <a:avLst/>
            <a:gdLst>
              <a:gd name="connsiteX0" fmla="*/ 221540 w 323140"/>
              <a:gd name="connsiteY0" fmla="*/ 0 h 1194979"/>
              <a:gd name="connsiteX1" fmla="*/ 148969 w 323140"/>
              <a:gd name="connsiteY1" fmla="*/ 43543 h 1194979"/>
              <a:gd name="connsiteX2" fmla="*/ 32854 w 323140"/>
              <a:gd name="connsiteY2" fmla="*/ 72571 h 1194979"/>
              <a:gd name="connsiteX3" fmla="*/ 47369 w 323140"/>
              <a:gd name="connsiteY3" fmla="*/ 145143 h 1194979"/>
              <a:gd name="connsiteX4" fmla="*/ 177997 w 323140"/>
              <a:gd name="connsiteY4" fmla="*/ 217714 h 1194979"/>
              <a:gd name="connsiteX5" fmla="*/ 221540 w 323140"/>
              <a:gd name="connsiteY5" fmla="*/ 246743 h 1194979"/>
              <a:gd name="connsiteX6" fmla="*/ 221540 w 323140"/>
              <a:gd name="connsiteY6" fmla="*/ 391885 h 1194979"/>
              <a:gd name="connsiteX7" fmla="*/ 76397 w 323140"/>
              <a:gd name="connsiteY7" fmla="*/ 377371 h 1194979"/>
              <a:gd name="connsiteX8" fmla="*/ 3826 w 323140"/>
              <a:gd name="connsiteY8" fmla="*/ 391885 h 1194979"/>
              <a:gd name="connsiteX9" fmla="*/ 18340 w 323140"/>
              <a:gd name="connsiteY9" fmla="*/ 449943 h 1194979"/>
              <a:gd name="connsiteX10" fmla="*/ 119940 w 323140"/>
              <a:gd name="connsiteY10" fmla="*/ 551543 h 1194979"/>
              <a:gd name="connsiteX11" fmla="*/ 207026 w 323140"/>
              <a:gd name="connsiteY11" fmla="*/ 580571 h 1194979"/>
              <a:gd name="connsiteX12" fmla="*/ 236054 w 323140"/>
              <a:gd name="connsiteY12" fmla="*/ 624114 h 1194979"/>
              <a:gd name="connsiteX13" fmla="*/ 279597 w 323140"/>
              <a:gd name="connsiteY13" fmla="*/ 653143 h 1194979"/>
              <a:gd name="connsiteX14" fmla="*/ 265083 w 323140"/>
              <a:gd name="connsiteY14" fmla="*/ 711200 h 1194979"/>
              <a:gd name="connsiteX15" fmla="*/ 47369 w 323140"/>
              <a:gd name="connsiteY15" fmla="*/ 725714 h 1194979"/>
              <a:gd name="connsiteX16" fmla="*/ 90911 w 323140"/>
              <a:gd name="connsiteY16" fmla="*/ 812800 h 1194979"/>
              <a:gd name="connsiteX17" fmla="*/ 221540 w 323140"/>
              <a:gd name="connsiteY17" fmla="*/ 885371 h 1194979"/>
              <a:gd name="connsiteX18" fmla="*/ 265083 w 323140"/>
              <a:gd name="connsiteY18" fmla="*/ 928914 h 1194979"/>
              <a:gd name="connsiteX19" fmla="*/ 308626 w 323140"/>
              <a:gd name="connsiteY19" fmla="*/ 957943 h 1194979"/>
              <a:gd name="connsiteX20" fmla="*/ 323140 w 323140"/>
              <a:gd name="connsiteY20" fmla="*/ 1001485 h 1194979"/>
              <a:gd name="connsiteX21" fmla="*/ 308626 w 323140"/>
              <a:gd name="connsiteY21" fmla="*/ 1045028 h 1194979"/>
              <a:gd name="connsiteX22" fmla="*/ 265083 w 323140"/>
              <a:gd name="connsiteY22" fmla="*/ 1059543 h 1194979"/>
              <a:gd name="connsiteX23" fmla="*/ 134454 w 323140"/>
              <a:gd name="connsiteY23" fmla="*/ 1074057 h 1194979"/>
              <a:gd name="connsiteX24" fmla="*/ 148969 w 323140"/>
              <a:gd name="connsiteY24" fmla="*/ 1117600 h 1194979"/>
              <a:gd name="connsiteX25" fmla="*/ 177997 w 323140"/>
              <a:gd name="connsiteY25" fmla="*/ 1190171 h 1194979"/>
              <a:gd name="connsiteX26" fmla="*/ 105426 w 323140"/>
              <a:gd name="connsiteY26" fmla="*/ 1190171 h 11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3140" h="1194979">
                <a:moveTo>
                  <a:pt x="221540" y="0"/>
                </a:moveTo>
                <a:cubicBezTo>
                  <a:pt x="197350" y="14514"/>
                  <a:pt x="175299" y="33416"/>
                  <a:pt x="148969" y="43543"/>
                </a:cubicBezTo>
                <a:cubicBezTo>
                  <a:pt x="111732" y="57865"/>
                  <a:pt x="32854" y="72571"/>
                  <a:pt x="32854" y="72571"/>
                </a:cubicBezTo>
                <a:cubicBezTo>
                  <a:pt x="37692" y="96762"/>
                  <a:pt x="32223" y="125670"/>
                  <a:pt x="47369" y="145143"/>
                </a:cubicBezTo>
                <a:cubicBezTo>
                  <a:pt x="82305" y="190061"/>
                  <a:pt x="129808" y="201651"/>
                  <a:pt x="177997" y="217714"/>
                </a:cubicBezTo>
                <a:cubicBezTo>
                  <a:pt x="192511" y="227390"/>
                  <a:pt x="210643" y="233121"/>
                  <a:pt x="221540" y="246743"/>
                </a:cubicBezTo>
                <a:cubicBezTo>
                  <a:pt x="252246" y="285125"/>
                  <a:pt x="226202" y="359251"/>
                  <a:pt x="221540" y="391885"/>
                </a:cubicBezTo>
                <a:cubicBezTo>
                  <a:pt x="173159" y="387047"/>
                  <a:pt x="125019" y="377371"/>
                  <a:pt x="76397" y="377371"/>
                </a:cubicBezTo>
                <a:cubicBezTo>
                  <a:pt x="51728" y="377371"/>
                  <a:pt x="19237" y="372621"/>
                  <a:pt x="3826" y="391885"/>
                </a:cubicBezTo>
                <a:cubicBezTo>
                  <a:pt x="-8635" y="407462"/>
                  <a:pt x="12860" y="430762"/>
                  <a:pt x="18340" y="449943"/>
                </a:cubicBezTo>
                <a:cubicBezTo>
                  <a:pt x="35245" y="509111"/>
                  <a:pt x="39831" y="524841"/>
                  <a:pt x="119940" y="551543"/>
                </a:cubicBezTo>
                <a:lnTo>
                  <a:pt x="207026" y="580571"/>
                </a:lnTo>
                <a:cubicBezTo>
                  <a:pt x="216702" y="595085"/>
                  <a:pt x="223719" y="611779"/>
                  <a:pt x="236054" y="624114"/>
                </a:cubicBezTo>
                <a:cubicBezTo>
                  <a:pt x="248389" y="636449"/>
                  <a:pt x="274081" y="636594"/>
                  <a:pt x="279597" y="653143"/>
                </a:cubicBezTo>
                <a:cubicBezTo>
                  <a:pt x="285905" y="672067"/>
                  <a:pt x="284123" y="705250"/>
                  <a:pt x="265083" y="711200"/>
                </a:cubicBezTo>
                <a:cubicBezTo>
                  <a:pt x="195661" y="732894"/>
                  <a:pt x="119940" y="720876"/>
                  <a:pt x="47369" y="725714"/>
                </a:cubicBezTo>
                <a:cubicBezTo>
                  <a:pt x="57722" y="756773"/>
                  <a:pt x="64430" y="789629"/>
                  <a:pt x="90911" y="812800"/>
                </a:cubicBezTo>
                <a:cubicBezTo>
                  <a:pt x="152336" y="866547"/>
                  <a:pt x="161735" y="865436"/>
                  <a:pt x="221540" y="885371"/>
                </a:cubicBezTo>
                <a:cubicBezTo>
                  <a:pt x="236054" y="899885"/>
                  <a:pt x="249314" y="915773"/>
                  <a:pt x="265083" y="928914"/>
                </a:cubicBezTo>
                <a:cubicBezTo>
                  <a:pt x="278484" y="940081"/>
                  <a:pt x="297729" y="944321"/>
                  <a:pt x="308626" y="957943"/>
                </a:cubicBezTo>
                <a:cubicBezTo>
                  <a:pt x="318183" y="969890"/>
                  <a:pt x="318302" y="986971"/>
                  <a:pt x="323140" y="1001485"/>
                </a:cubicBezTo>
                <a:cubicBezTo>
                  <a:pt x="318302" y="1015999"/>
                  <a:pt x="319444" y="1034210"/>
                  <a:pt x="308626" y="1045028"/>
                </a:cubicBezTo>
                <a:cubicBezTo>
                  <a:pt x="297808" y="1055846"/>
                  <a:pt x="280174" y="1057028"/>
                  <a:pt x="265083" y="1059543"/>
                </a:cubicBezTo>
                <a:cubicBezTo>
                  <a:pt x="221868" y="1066746"/>
                  <a:pt x="177997" y="1069219"/>
                  <a:pt x="134454" y="1074057"/>
                </a:cubicBezTo>
                <a:cubicBezTo>
                  <a:pt x="139292" y="1088571"/>
                  <a:pt x="139411" y="1105653"/>
                  <a:pt x="148969" y="1117600"/>
                </a:cubicBezTo>
                <a:cubicBezTo>
                  <a:pt x="153858" y="1123712"/>
                  <a:pt x="243094" y="1157622"/>
                  <a:pt x="177997" y="1190171"/>
                </a:cubicBezTo>
                <a:cubicBezTo>
                  <a:pt x="156361" y="1200989"/>
                  <a:pt x="129616" y="1190171"/>
                  <a:pt x="105426" y="119017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745163" y="4965700"/>
            <a:ext cx="1846262" cy="479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72000" y="3860800"/>
            <a:ext cx="0" cy="14398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29"/>
          <p:cNvSpPr txBox="1">
            <a:spLocks noChangeArrowheads="1"/>
          </p:cNvSpPr>
          <p:nvPr/>
        </p:nvSpPr>
        <p:spPr bwMode="auto">
          <a:xfrm>
            <a:off x="1631131" y="5445125"/>
            <a:ext cx="5881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i="0" dirty="0" err="1"/>
              <a:t>вирівнювання</a:t>
            </a:r>
            <a:r>
              <a:rPr lang="ru-RU" sz="2400" i="0" dirty="0"/>
              <a:t> </a:t>
            </a:r>
            <a:r>
              <a:rPr lang="ru-RU" sz="2400" i="0" dirty="0" err="1"/>
              <a:t>концентрацій</a:t>
            </a:r>
            <a:r>
              <a:rPr lang="ru-RU" sz="2400" i="0" dirty="0"/>
              <a:t>  С</a:t>
            </a:r>
            <a:r>
              <a:rPr lang="ru-RU" sz="2400" i="0" baseline="-25000" dirty="0"/>
              <a:t>1</a:t>
            </a:r>
            <a:r>
              <a:rPr lang="ru-RU" sz="2400" i="0" dirty="0"/>
              <a:t>=С</a:t>
            </a:r>
            <a:r>
              <a:rPr lang="ru-RU" sz="2400" i="0" baseline="-25000" dirty="0"/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</p:spPr>
        <p:txBody>
          <a:bodyPr/>
          <a:lstStyle/>
          <a:p>
            <a:pPr eaLnBrk="1" hangingPunct="1"/>
            <a:r>
              <a:rPr lang="ru-RU" dirty="0" err="1" smtClean="0"/>
              <a:t>Однобічна</a:t>
            </a:r>
            <a:r>
              <a:rPr lang="ru-RU" dirty="0" smtClean="0"/>
              <a:t> (одностороння)  </a:t>
            </a:r>
            <a:r>
              <a:rPr lang="ru-RU" dirty="0" err="1"/>
              <a:t>дифузія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050" y="836712"/>
            <a:ext cx="9163050" cy="6021288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ru-RU" sz="2800" dirty="0" err="1">
                <a:cs typeface="Times New Roman" pitchFamily="18" charset="0"/>
              </a:rPr>
              <a:t>швидкість</a:t>
            </a:r>
            <a:endParaRPr lang="ru-RU" sz="2800" dirty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err="1">
                <a:cs typeface="Times New Roman" pitchFamily="18" charset="0"/>
              </a:rPr>
              <a:t>Рівень</a:t>
            </a:r>
            <a:r>
              <a:rPr lang="ru-RU" dirty="0">
                <a:cs typeface="Times New Roman" pitchFamily="18" charset="0"/>
              </a:rPr>
              <a:t> роз-ну 1</a:t>
            </a:r>
            <a:r>
              <a:rPr lang="ru-RU" dirty="0">
                <a:latin typeface="Calibri"/>
                <a:cs typeface="Calibri"/>
              </a:rPr>
              <a:t>↓, а </a:t>
            </a:r>
            <a:r>
              <a:rPr lang="ru-RU" dirty="0" err="1">
                <a:latin typeface="Calibri"/>
                <a:cs typeface="Calibri"/>
              </a:rPr>
              <a:t>рівень</a:t>
            </a:r>
            <a:r>
              <a:rPr lang="ru-RU" dirty="0">
                <a:latin typeface="Calibri"/>
                <a:cs typeface="Calibri"/>
              </a:rPr>
              <a:t> роз-ну 2 ↑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latin typeface="Calibri"/>
              <a:cs typeface="Calibri"/>
            </a:endParaRPr>
          </a:p>
          <a:p>
            <a:pPr marL="0" indent="0" eaLnBrk="1" hangingPunct="1">
              <a:buNone/>
              <a:defRPr/>
            </a:pPr>
            <a:r>
              <a:rPr lang="ru-RU" dirty="0">
                <a:latin typeface="Calibri"/>
                <a:cs typeface="Calibri"/>
              </a:rPr>
              <a:t>Осмос С</a:t>
            </a:r>
            <a:r>
              <a:rPr lang="ru-RU" baseline="-25000" dirty="0">
                <a:latin typeface="Calibri"/>
                <a:cs typeface="Calibri"/>
              </a:rPr>
              <a:t>1</a:t>
            </a:r>
            <a:r>
              <a:rPr lang="ru-RU" dirty="0">
                <a:latin typeface="Calibri"/>
                <a:cs typeface="Calibri"/>
              </a:rPr>
              <a:t>↑, а С</a:t>
            </a:r>
            <a:r>
              <a:rPr lang="ru-RU" baseline="-25000" dirty="0">
                <a:latin typeface="Calibri"/>
                <a:cs typeface="Calibri"/>
              </a:rPr>
              <a:t>2</a:t>
            </a:r>
            <a:r>
              <a:rPr lang="ru-RU" dirty="0">
                <a:cs typeface="Calibri"/>
              </a:rPr>
              <a:t> ↓</a:t>
            </a:r>
            <a:endParaRPr lang="ru-RU" dirty="0">
              <a:latin typeface="Calibri"/>
              <a:cs typeface="Calibri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>
              <a:latin typeface="Calibri"/>
              <a:cs typeface="Calibri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latin typeface="Calibri"/>
                <a:cs typeface="Calibri"/>
              </a:rPr>
              <a:t>                     С</a:t>
            </a:r>
            <a:r>
              <a:rPr lang="ru-RU" baseline="-25000" dirty="0">
                <a:latin typeface="Calibri"/>
                <a:cs typeface="Calibri"/>
              </a:rPr>
              <a:t>1</a:t>
            </a:r>
            <a:r>
              <a:rPr lang="ru-RU" dirty="0">
                <a:latin typeface="Calibri"/>
                <a:cs typeface="Calibri"/>
              </a:rPr>
              <a:t>=С</a:t>
            </a:r>
            <a:r>
              <a:rPr lang="ru-RU" baseline="-25000" dirty="0">
                <a:latin typeface="Calibri"/>
                <a:cs typeface="Calibri"/>
              </a:rPr>
              <a:t>2</a:t>
            </a:r>
            <a:endParaRPr lang="ru-RU" baseline="-2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1125538"/>
            <a:ext cx="4679950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baseline="-25000" dirty="0">
                <a:solidFill>
                  <a:schemeClr val="tx1"/>
                </a:solidFill>
              </a:rPr>
              <a:t>1</a:t>
            </a:r>
            <a:r>
              <a:rPr lang="ru-RU" sz="2800" dirty="0">
                <a:solidFill>
                  <a:schemeClr val="tx1"/>
                </a:solidFill>
              </a:rPr>
              <a:t> &lt; С</a:t>
            </a:r>
            <a:r>
              <a:rPr lang="ru-RU" sz="2800" baseline="-25000" dirty="0">
                <a:solidFill>
                  <a:schemeClr val="tx1"/>
                </a:solidFill>
              </a:rPr>
              <a:t>2 </a:t>
            </a:r>
            <a:r>
              <a:rPr lang="ru-RU" sz="2800" dirty="0">
                <a:solidFill>
                  <a:schemeClr val="tx1"/>
                </a:solidFill>
              </a:rPr>
              <a:t>→ </a:t>
            </a:r>
            <a:r>
              <a:rPr lang="ru-RU" sz="2800" dirty="0" err="1">
                <a:solidFill>
                  <a:schemeClr val="tx1"/>
                </a:solidFill>
              </a:rPr>
              <a:t>С</a:t>
            </a:r>
            <a:r>
              <a:rPr lang="ru-RU" sz="2800" baseline="-25000" dirty="0" err="1">
                <a:solidFill>
                  <a:schemeClr val="tx1"/>
                </a:solidFill>
              </a:rPr>
              <a:t>нон</a:t>
            </a:r>
            <a:r>
              <a:rPr lang="ru-RU" sz="2800" baseline="-25000" dirty="0">
                <a:solidFill>
                  <a:schemeClr val="tx1"/>
                </a:solidFill>
              </a:rPr>
              <a:t> (1) </a:t>
            </a:r>
            <a:r>
              <a:rPr lang="ru-RU" sz="2800" dirty="0">
                <a:solidFill>
                  <a:schemeClr val="tx1"/>
                </a:solidFill>
              </a:rPr>
              <a:t>&gt;  </a:t>
            </a:r>
            <a:r>
              <a:rPr lang="ru-RU" sz="2800" dirty="0" err="1">
                <a:solidFill>
                  <a:schemeClr val="tx1"/>
                </a:solidFill>
              </a:rPr>
              <a:t>С</a:t>
            </a:r>
            <a:r>
              <a:rPr lang="ru-RU" sz="2800" baseline="-25000" dirty="0" err="1">
                <a:solidFill>
                  <a:schemeClr val="tx1"/>
                </a:solidFill>
              </a:rPr>
              <a:t>нон</a:t>
            </a:r>
            <a:r>
              <a:rPr lang="ru-RU" sz="2800" baseline="-25000" dirty="0">
                <a:solidFill>
                  <a:schemeClr val="tx1"/>
                </a:solidFill>
              </a:rPr>
              <a:t> (2)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87788" y="1989138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639131" y="2077243"/>
            <a:ext cx="2976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HOH (1)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HOH (2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40188" y="3573016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25532" y="4789013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126171" y="5877272"/>
            <a:ext cx="539676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76713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uk-UA" sz="2800" dirty="0">
                <a:solidFill>
                  <a:srgbClr val="FF0000"/>
                </a:solidFill>
              </a:rPr>
              <a:t>Розчини - </a:t>
            </a:r>
            <a:r>
              <a:rPr lang="uk-UA" sz="2800" dirty="0"/>
              <a:t>однорідні (гомогенні), </a:t>
            </a:r>
            <a:r>
              <a:rPr lang="uk-UA" sz="2800" dirty="0" err="1"/>
              <a:t>термодинамічно</a:t>
            </a:r>
            <a:r>
              <a:rPr lang="uk-UA" sz="2800" dirty="0"/>
              <a:t> стійкі системи, які складаються з двох або більше компонентів, відносні кількості яких можуть змінюватися без порушення однорідності.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uk-UA" sz="2800" dirty="0"/>
              <a:t>Компоненти розчину: розчинник і розчинені в ньому речовини (та продукти їх взаємодії).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uk-UA" sz="2800" dirty="0">
                <a:solidFill>
                  <a:srgbClr val="FF0000"/>
                </a:solidFill>
              </a:rPr>
              <a:t>Розчинник - </a:t>
            </a:r>
            <a:r>
              <a:rPr lang="uk-UA" sz="2800" dirty="0"/>
              <a:t>середовище, в якому розчинені речовини рівномірно розподілені у вигляді молекул або іонів. Його агрегатний стан не змінюється при утворенні розчину. Зазвичай його вміст перевищує вміст інших компонентів</a:t>
            </a:r>
          </a:p>
        </p:txBody>
      </p:sp>
      <p:pic>
        <p:nvPicPr>
          <p:cNvPr id="3075" name="Picture 2" descr="C:\Users\Химия\Pictures\раство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0" y="4298361"/>
            <a:ext cx="31321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6637"/>
            <a:ext cx="255587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4405312"/>
            <a:ext cx="2809875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"/>
          <p:cNvSpPr>
            <a:spLocks noChangeArrowheads="1"/>
          </p:cNvSpPr>
          <p:nvPr/>
        </p:nvSpPr>
        <p:spPr bwMode="auto">
          <a:xfrm>
            <a:off x="0" y="549275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i="0" dirty="0"/>
              <a:t>1887 р Я. </a:t>
            </a:r>
            <a:r>
              <a:rPr lang="ru-RU" sz="2000" i="0" dirty="0" smtClean="0"/>
              <a:t>Вант-Гофф, </a:t>
            </a:r>
            <a:r>
              <a:rPr lang="ru-RU" sz="2000" i="0" dirty="0" err="1"/>
              <a:t>виходячи</a:t>
            </a:r>
            <a:r>
              <a:rPr lang="ru-RU" sz="2000" i="0" dirty="0"/>
              <a:t> з </a:t>
            </a:r>
            <a:r>
              <a:rPr lang="ru-RU" sz="2000" i="0" dirty="0" err="1"/>
              <a:t>експериментальних</a:t>
            </a:r>
            <a:r>
              <a:rPr lang="ru-RU" sz="2000" i="0" dirty="0"/>
              <a:t> </a:t>
            </a:r>
            <a:r>
              <a:rPr lang="ru-RU" sz="2000" i="0" dirty="0" err="1" smtClean="0"/>
              <a:t>даних</a:t>
            </a:r>
            <a:r>
              <a:rPr lang="ru-RU" sz="2000" i="0" dirty="0" smtClean="0"/>
              <a:t>, </a:t>
            </a:r>
            <a:r>
              <a:rPr lang="ru-RU" sz="2000" i="0" dirty="0" err="1"/>
              <a:t>довів</a:t>
            </a:r>
            <a:r>
              <a:rPr lang="ru-RU" sz="2000" i="0" dirty="0"/>
              <a:t> </a:t>
            </a:r>
            <a:r>
              <a:rPr lang="ru-RU" sz="2000" i="0" dirty="0" err="1"/>
              <a:t>можливість</a:t>
            </a:r>
            <a:r>
              <a:rPr lang="ru-RU" sz="2000" i="0" dirty="0"/>
              <a:t> </a:t>
            </a:r>
            <a:r>
              <a:rPr lang="ru-RU" sz="2000" i="0" dirty="0" err="1"/>
              <a:t>використання</a:t>
            </a:r>
            <a:r>
              <a:rPr lang="ru-RU" sz="2000" i="0" dirty="0"/>
              <a:t> </a:t>
            </a:r>
            <a:r>
              <a:rPr lang="ru-RU" sz="2000" i="0" dirty="0" err="1"/>
              <a:t>газових</a:t>
            </a:r>
            <a:r>
              <a:rPr lang="ru-RU" sz="2000" i="0" dirty="0"/>
              <a:t> </a:t>
            </a:r>
            <a:r>
              <a:rPr lang="ru-RU" sz="2000" i="0" dirty="0" err="1"/>
              <a:t>законів</a:t>
            </a:r>
            <a:r>
              <a:rPr lang="ru-RU" sz="2000" i="0" dirty="0"/>
              <a:t> до </a:t>
            </a:r>
            <a:r>
              <a:rPr lang="ru-RU" sz="2000" i="0" dirty="0" err="1"/>
              <a:t>розведених</a:t>
            </a:r>
            <a:r>
              <a:rPr lang="ru-RU" sz="2000" i="0" dirty="0"/>
              <a:t> </a:t>
            </a:r>
            <a:r>
              <a:rPr lang="ru-RU" sz="2000" i="0" dirty="0" err="1"/>
              <a:t>розчинів</a:t>
            </a:r>
            <a:r>
              <a:rPr lang="ru-RU" sz="2000" i="0" dirty="0"/>
              <a:t> </a:t>
            </a:r>
            <a:r>
              <a:rPr lang="ru-RU" sz="2000" i="0" dirty="0" err="1"/>
              <a:t>неелектролітів</a:t>
            </a:r>
            <a:r>
              <a:rPr lang="ru-RU" sz="2000" i="0" dirty="0"/>
              <a:t>: </a:t>
            </a:r>
            <a:r>
              <a:rPr lang="ru-RU" sz="2000" i="0" dirty="0" err="1"/>
              <a:t>осмотичний</a:t>
            </a:r>
            <a:r>
              <a:rPr lang="ru-RU" sz="2000" i="0" dirty="0"/>
              <a:t> </a:t>
            </a:r>
            <a:r>
              <a:rPr lang="ru-RU" sz="2000" i="0" dirty="0" err="1"/>
              <a:t>тиск</a:t>
            </a:r>
            <a:r>
              <a:rPr lang="ru-RU" sz="2000" i="0" dirty="0"/>
              <a:t> </a:t>
            </a:r>
            <a:r>
              <a:rPr lang="ru-RU" sz="2000" i="0" dirty="0" err="1"/>
              <a:t>розведеного</a:t>
            </a:r>
            <a:r>
              <a:rPr lang="ru-RU" sz="2000" i="0" dirty="0"/>
              <a:t> </a:t>
            </a:r>
            <a:r>
              <a:rPr lang="ru-RU" sz="2000" i="0" dirty="0" err="1"/>
              <a:t>розчину</a:t>
            </a:r>
            <a:r>
              <a:rPr lang="ru-RU" sz="2000" i="0" dirty="0"/>
              <a:t> </a:t>
            </a:r>
            <a:r>
              <a:rPr lang="ru-RU" sz="2000" i="0" dirty="0" err="1"/>
              <a:t>дорівнює</a:t>
            </a:r>
            <a:r>
              <a:rPr lang="ru-RU" sz="2000" i="0" dirty="0"/>
              <a:t> тому газовому </a:t>
            </a:r>
            <a:r>
              <a:rPr lang="ru-RU" sz="2000" i="0" dirty="0" err="1"/>
              <a:t>тиску</a:t>
            </a:r>
            <a:r>
              <a:rPr lang="ru-RU" sz="2000" i="0" dirty="0"/>
              <a:t>, </a:t>
            </a:r>
            <a:r>
              <a:rPr lang="ru-RU" sz="2000" i="0" dirty="0" err="1"/>
              <a:t>який</a:t>
            </a:r>
            <a:r>
              <a:rPr lang="ru-RU" sz="2000" i="0" dirty="0"/>
              <a:t> мала б </a:t>
            </a:r>
            <a:r>
              <a:rPr lang="ru-RU" sz="2000" i="0" dirty="0" err="1"/>
              <a:t>розчинена</a:t>
            </a:r>
            <a:r>
              <a:rPr lang="ru-RU" sz="2000" i="0" dirty="0"/>
              <a:t> </a:t>
            </a:r>
            <a:r>
              <a:rPr lang="ru-RU" sz="2000" i="0" dirty="0" err="1"/>
              <a:t>речовина</a:t>
            </a:r>
            <a:r>
              <a:rPr lang="ru-RU" sz="2000" i="0" dirty="0"/>
              <a:t>, </a:t>
            </a:r>
            <a:r>
              <a:rPr lang="ru-RU" sz="2000" i="0" dirty="0" err="1"/>
              <a:t>якби</a:t>
            </a:r>
            <a:r>
              <a:rPr lang="ru-RU" sz="2000" i="0" dirty="0"/>
              <a:t> вона при </a:t>
            </a:r>
            <a:r>
              <a:rPr lang="ru-RU" sz="2000" i="0" dirty="0" err="1"/>
              <a:t>тій</a:t>
            </a:r>
            <a:r>
              <a:rPr lang="ru-RU" sz="2000" i="0" dirty="0"/>
              <a:t> же </a:t>
            </a:r>
            <a:r>
              <a:rPr lang="en-US" sz="2000" i="0" dirty="0"/>
              <a:t>t</a:t>
            </a:r>
            <a:r>
              <a:rPr lang="en-US" sz="2000" i="0" baseline="30000" dirty="0"/>
              <a:t>0</a:t>
            </a:r>
            <a:r>
              <a:rPr lang="en-US" sz="2000" i="0" dirty="0"/>
              <a:t> </a:t>
            </a:r>
            <a:r>
              <a:rPr lang="ru-RU" sz="2000" i="0" dirty="0" err="1"/>
              <a:t>знаходилася</a:t>
            </a:r>
            <a:r>
              <a:rPr lang="ru-RU" sz="2000" i="0" dirty="0"/>
              <a:t> в </a:t>
            </a:r>
            <a:r>
              <a:rPr lang="ru-RU" sz="2000" i="0" dirty="0" err="1"/>
              <a:t>газоподібному</a:t>
            </a:r>
            <a:r>
              <a:rPr lang="ru-RU" sz="2000" i="0" dirty="0"/>
              <a:t> </a:t>
            </a:r>
            <a:r>
              <a:rPr lang="ru-RU" sz="2000" i="0" dirty="0" err="1"/>
              <a:t>стані</a:t>
            </a:r>
            <a:r>
              <a:rPr lang="ru-RU" sz="2000" i="0" dirty="0"/>
              <a:t> і </a:t>
            </a:r>
            <a:r>
              <a:rPr lang="ru-RU" sz="2000" i="0" dirty="0" err="1"/>
              <a:t>займала</a:t>
            </a:r>
            <a:r>
              <a:rPr lang="ru-RU" sz="2000" i="0" dirty="0"/>
              <a:t> б </a:t>
            </a:r>
            <a:r>
              <a:rPr lang="ru-RU" sz="2000" i="0" dirty="0" err="1"/>
              <a:t>об’єм</a:t>
            </a:r>
            <a:r>
              <a:rPr lang="ru-RU" sz="2000" i="0" dirty="0"/>
              <a:t>, </a:t>
            </a:r>
            <a:r>
              <a:rPr lang="ru-RU" sz="2000" i="0" dirty="0" err="1"/>
              <a:t>рівний</a:t>
            </a:r>
            <a:r>
              <a:rPr lang="ru-RU" sz="2000" i="0" dirty="0"/>
              <a:t> </a:t>
            </a:r>
            <a:r>
              <a:rPr lang="ru-RU" sz="2000" i="0" dirty="0" err="1"/>
              <a:t>об'єму</a:t>
            </a:r>
            <a:r>
              <a:rPr lang="ru-RU" sz="2000" i="0" dirty="0"/>
              <a:t> </a:t>
            </a:r>
            <a:r>
              <a:rPr lang="ru-RU" sz="2000" i="0" dirty="0" err="1"/>
              <a:t>розчину</a:t>
            </a:r>
            <a:r>
              <a:rPr lang="ru-RU" sz="2000" i="0" dirty="0"/>
              <a:t>.</a:t>
            </a:r>
          </a:p>
          <a:p>
            <a:pPr algn="ctr"/>
            <a:r>
              <a:rPr lang="en-US" sz="2000" i="0" dirty="0">
                <a:solidFill>
                  <a:srgbClr val="FF0000"/>
                </a:solidFill>
              </a:rPr>
              <a:t>P</a:t>
            </a:r>
            <a:r>
              <a:rPr lang="uk-UA" sz="2000" i="0" dirty="0">
                <a:solidFill>
                  <a:srgbClr val="FF0000"/>
                </a:solidFill>
              </a:rPr>
              <a:t> </a:t>
            </a:r>
            <a:r>
              <a:rPr lang="uk-UA" sz="2000" i="0" baseline="-25000" dirty="0" err="1">
                <a:solidFill>
                  <a:srgbClr val="FF0000"/>
                </a:solidFill>
              </a:rPr>
              <a:t>осм</a:t>
            </a:r>
            <a:r>
              <a:rPr lang="uk-UA" sz="2000" i="0" baseline="-25000" dirty="0">
                <a:solidFill>
                  <a:srgbClr val="FF0000"/>
                </a:solidFill>
              </a:rPr>
              <a:t>.</a:t>
            </a:r>
            <a:r>
              <a:rPr lang="en-US" sz="2000" i="0" dirty="0">
                <a:solidFill>
                  <a:srgbClr val="FF0000"/>
                </a:solidFill>
              </a:rPr>
              <a:t>=</a:t>
            </a:r>
            <a:r>
              <a:rPr lang="ru-RU" sz="2000" i="0" dirty="0">
                <a:solidFill>
                  <a:srgbClr val="FF0000"/>
                </a:solidFill>
              </a:rPr>
              <a:t> </a:t>
            </a:r>
            <a:r>
              <a:rPr lang="en-US" sz="2000" i="0" dirty="0">
                <a:solidFill>
                  <a:srgbClr val="FF0000"/>
                </a:solidFill>
              </a:rPr>
              <a:t>CRT </a:t>
            </a:r>
            <a:r>
              <a:rPr lang="ru-RU" sz="2000" i="0" dirty="0">
                <a:solidFill>
                  <a:srgbClr val="FF0000"/>
                </a:solidFill>
              </a:rPr>
              <a:t>- </a:t>
            </a:r>
            <a:r>
              <a:rPr lang="en-US" sz="2000" i="0" dirty="0">
                <a:solidFill>
                  <a:srgbClr val="FF0000"/>
                </a:solidFill>
              </a:rPr>
              <a:t> </a:t>
            </a:r>
            <a:r>
              <a:rPr lang="ru-RU" sz="2000" i="0" dirty="0">
                <a:solidFill>
                  <a:srgbClr val="FF0000"/>
                </a:solidFill>
              </a:rPr>
              <a:t>для </a:t>
            </a:r>
            <a:r>
              <a:rPr lang="ru-RU" sz="2000" i="0" dirty="0" err="1">
                <a:solidFill>
                  <a:srgbClr val="FF0000"/>
                </a:solidFill>
              </a:rPr>
              <a:t>неелектролітів</a:t>
            </a:r>
            <a:endParaRPr lang="ru-RU" sz="2000" i="0" dirty="0">
              <a:solidFill>
                <a:srgbClr val="FF0000"/>
              </a:solidFill>
            </a:endParaRPr>
          </a:p>
          <a:p>
            <a:pPr algn="ctr"/>
            <a:endParaRPr lang="en-US" sz="2000" i="0" dirty="0">
              <a:solidFill>
                <a:srgbClr val="FF0000"/>
              </a:solidFill>
            </a:endParaRPr>
          </a:p>
          <a:p>
            <a:pPr algn="ctr"/>
            <a:r>
              <a:rPr lang="en-US" sz="2000" i="0" dirty="0">
                <a:solidFill>
                  <a:srgbClr val="FF0000"/>
                </a:solidFill>
              </a:rPr>
              <a:t>P</a:t>
            </a:r>
            <a:r>
              <a:rPr lang="uk-UA" sz="2000" i="0" dirty="0">
                <a:solidFill>
                  <a:srgbClr val="FF0000"/>
                </a:solidFill>
              </a:rPr>
              <a:t> </a:t>
            </a:r>
            <a:r>
              <a:rPr lang="uk-UA" sz="2000" i="0" baseline="-25000" dirty="0" err="1">
                <a:solidFill>
                  <a:srgbClr val="FF0000"/>
                </a:solidFill>
              </a:rPr>
              <a:t>осм</a:t>
            </a:r>
            <a:r>
              <a:rPr lang="uk-UA" sz="2000" i="0" baseline="-25000" dirty="0">
                <a:solidFill>
                  <a:srgbClr val="FF0000"/>
                </a:solidFill>
              </a:rPr>
              <a:t>.</a:t>
            </a:r>
            <a:r>
              <a:rPr lang="ru-RU" sz="2000" i="0" dirty="0">
                <a:solidFill>
                  <a:srgbClr val="FF0000"/>
                </a:solidFill>
              </a:rPr>
              <a:t>= </a:t>
            </a:r>
            <a:r>
              <a:rPr lang="en-US" sz="2000" i="0" dirty="0" err="1">
                <a:solidFill>
                  <a:srgbClr val="FF0000"/>
                </a:solidFill>
              </a:rPr>
              <a:t>iCRT</a:t>
            </a:r>
            <a:r>
              <a:rPr lang="en-US" sz="2000" i="0" dirty="0">
                <a:solidFill>
                  <a:srgbClr val="FF0000"/>
                </a:solidFill>
              </a:rPr>
              <a:t> </a:t>
            </a:r>
            <a:r>
              <a:rPr lang="ru-RU" sz="2000" i="0" dirty="0">
                <a:solidFill>
                  <a:srgbClr val="FF0000"/>
                </a:solidFill>
              </a:rPr>
              <a:t>- для </a:t>
            </a:r>
            <a:r>
              <a:rPr lang="ru-RU" sz="2000" i="0" dirty="0" err="1">
                <a:solidFill>
                  <a:srgbClr val="FF0000"/>
                </a:solidFill>
              </a:rPr>
              <a:t>електролітів</a:t>
            </a:r>
            <a:endParaRPr lang="ru-RU" sz="2000" i="0" dirty="0">
              <a:solidFill>
                <a:srgbClr val="FF0000"/>
              </a:solidFill>
            </a:endParaRPr>
          </a:p>
          <a:p>
            <a:pPr algn="l"/>
            <a:r>
              <a:rPr lang="ru-RU" sz="2400" i="0" dirty="0">
                <a:solidFill>
                  <a:srgbClr val="FF0000"/>
                </a:solidFill>
              </a:rPr>
              <a:t>  </a:t>
            </a:r>
            <a:r>
              <a:rPr lang="en-US" sz="2400" i="0" dirty="0">
                <a:solidFill>
                  <a:srgbClr val="FF0000"/>
                </a:solidFill>
              </a:rPr>
              <a:t>P</a:t>
            </a:r>
            <a:r>
              <a:rPr lang="en-US" sz="2000" i="0" dirty="0">
                <a:solidFill>
                  <a:srgbClr val="FFFF00"/>
                </a:solidFill>
              </a:rPr>
              <a:t> </a:t>
            </a:r>
            <a:r>
              <a:rPr lang="en-US" sz="2000" i="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осмотичний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тиск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ru-RU" sz="2000" dirty="0">
                <a:solidFill>
                  <a:srgbClr val="000000"/>
                </a:solidFill>
              </a:rPr>
              <a:t>П</a:t>
            </a:r>
            <a:r>
              <a:rPr lang="en-US" sz="2000" dirty="0">
                <a:solidFill>
                  <a:srgbClr val="000000"/>
                </a:solidFill>
              </a:rPr>
              <a:t>a</a:t>
            </a:r>
            <a:endParaRPr lang="ru-RU" sz="2000" dirty="0">
              <a:solidFill>
                <a:srgbClr val="000000"/>
              </a:solidFill>
            </a:endParaRP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 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молярна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концентрація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ru-RU" sz="2000" dirty="0">
                <a:solidFill>
                  <a:srgbClr val="000000"/>
                </a:solidFill>
              </a:rPr>
              <a:t>моль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ru-RU" sz="2000" dirty="0">
                <a:solidFill>
                  <a:srgbClr val="000000"/>
                </a:solidFill>
              </a:rPr>
              <a:t>л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 </a:t>
            </a:r>
            <a:r>
              <a:rPr lang="en-US" sz="2000" dirty="0">
                <a:solidFill>
                  <a:srgbClr val="000000"/>
                </a:solidFill>
              </a:rPr>
              <a:t>– 8,31 . 103 </a:t>
            </a:r>
            <a:r>
              <a:rPr lang="en-US" sz="2000" dirty="0" err="1">
                <a:solidFill>
                  <a:srgbClr val="000000"/>
                </a:solidFill>
              </a:rPr>
              <a:t>кПа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моль</a:t>
            </a:r>
            <a:r>
              <a:rPr lang="en-US" sz="2000" dirty="0">
                <a:solidFill>
                  <a:srgbClr val="000000"/>
                </a:solidFill>
              </a:rPr>
              <a:t> . К</a:t>
            </a:r>
            <a:endParaRPr lang="ru-RU" sz="2000" dirty="0">
              <a:solidFill>
                <a:srgbClr val="000000"/>
              </a:solidFill>
            </a:endParaRPr>
          </a:p>
          <a:p>
            <a:pPr algn="l"/>
            <a:endParaRPr lang="ru-RU" sz="2000" dirty="0"/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ru-RU" sz="2000" dirty="0">
                <a:solidFill>
                  <a:srgbClr val="000000"/>
                </a:solidFill>
              </a:rPr>
              <a:t>температура</a:t>
            </a:r>
            <a:r>
              <a:rPr lang="en-US" sz="2000" dirty="0">
                <a:solidFill>
                  <a:srgbClr val="000000"/>
                </a:solidFill>
              </a:rPr>
              <a:t>, K</a:t>
            </a:r>
            <a:endParaRPr lang="ru-RU" sz="2000" dirty="0">
              <a:solidFill>
                <a:srgbClr val="000000"/>
              </a:solidFill>
            </a:endParaRPr>
          </a:p>
          <a:p>
            <a:pPr algn="l"/>
            <a:endParaRPr lang="ru-RU" sz="20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ізотонічний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коефіціент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endParaRPr lang="ru-RU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11188" y="2349500"/>
            <a:ext cx="4862512" cy="1728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4" name="Rectangle 6" descr="Крупное конфетти"/>
          <p:cNvSpPr>
            <a:spLocks noChangeArrowheads="1"/>
          </p:cNvSpPr>
          <p:nvPr/>
        </p:nvSpPr>
        <p:spPr bwMode="auto">
          <a:xfrm>
            <a:off x="3032125" y="3144838"/>
            <a:ext cx="2449513" cy="1395412"/>
          </a:xfrm>
          <a:prstGeom prst="rect">
            <a:avLst/>
          </a:prstGeom>
          <a:pattFill prst="lgConfetti">
            <a:fgClr>
              <a:srgbClr val="0099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84200" y="3670300"/>
            <a:ext cx="2449513" cy="103505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11188" y="3141663"/>
            <a:ext cx="2449512" cy="8921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7" name="Rectangle 9" descr="Крупное конфетти"/>
          <p:cNvSpPr>
            <a:spLocks noChangeArrowheads="1"/>
          </p:cNvSpPr>
          <p:nvPr/>
        </p:nvSpPr>
        <p:spPr bwMode="auto">
          <a:xfrm>
            <a:off x="3059113" y="3690938"/>
            <a:ext cx="2449512" cy="1035050"/>
          </a:xfrm>
          <a:prstGeom prst="rect">
            <a:avLst/>
          </a:prstGeom>
          <a:pattFill prst="lgConfetti">
            <a:fgClr>
              <a:srgbClr val="0099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8" name="Rectangle 10" descr="Светлый горизонтальный"/>
          <p:cNvSpPr>
            <a:spLocks noChangeArrowheads="1"/>
          </p:cNvSpPr>
          <p:nvPr/>
        </p:nvSpPr>
        <p:spPr bwMode="auto">
          <a:xfrm>
            <a:off x="2986088" y="2349500"/>
            <a:ext cx="71437" cy="2382838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 flipH="1">
            <a:off x="2744788" y="4395788"/>
            <a:ext cx="574675" cy="144462"/>
          </a:xfrm>
          <a:prstGeom prst="leftArrow">
            <a:avLst>
              <a:gd name="adj1" fmla="val 50000"/>
              <a:gd name="adj2" fmla="val 9945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0" name="AutoShape 12"/>
          <p:cNvSpPr>
            <a:spLocks noChangeArrowheads="1"/>
          </p:cNvSpPr>
          <p:nvPr/>
        </p:nvSpPr>
        <p:spPr bwMode="auto">
          <a:xfrm flipH="1">
            <a:off x="2744788" y="3963988"/>
            <a:ext cx="574675" cy="144462"/>
          </a:xfrm>
          <a:prstGeom prst="leftArrow">
            <a:avLst>
              <a:gd name="adj1" fmla="val 50000"/>
              <a:gd name="adj2" fmla="val 9945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 flipH="1">
            <a:off x="2744788" y="3530600"/>
            <a:ext cx="574675" cy="144463"/>
          </a:xfrm>
          <a:prstGeom prst="leftArrow">
            <a:avLst>
              <a:gd name="adj1" fmla="val 50000"/>
              <a:gd name="adj2" fmla="val 994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261630" y="3632200"/>
            <a:ext cx="1270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0" i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розчинник</a:t>
            </a:r>
            <a:endParaRPr lang="ru-RU" b="0" i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b="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</a:t>
            </a:r>
            <a:r>
              <a:rPr lang="ru-RU" b="0" i="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ru-RU" b="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>
            <a:off x="525463" y="3676650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5508625" y="2349500"/>
            <a:ext cx="2486025" cy="1282700"/>
            <a:chOff x="3887" y="1839"/>
            <a:chExt cx="1474" cy="782"/>
          </a:xfrm>
        </p:grpSpPr>
        <p:sp>
          <p:nvSpPr>
            <p:cNvPr id="89105" name="AutoShape 17"/>
            <p:cNvSpPr>
              <a:spLocks/>
            </p:cNvSpPr>
            <p:nvPr/>
          </p:nvSpPr>
          <p:spPr bwMode="auto">
            <a:xfrm flipH="1">
              <a:off x="3887" y="1839"/>
              <a:ext cx="166" cy="775"/>
            </a:xfrm>
            <a:prstGeom prst="leftBrace">
              <a:avLst>
                <a:gd name="adj1" fmla="val 38906"/>
                <a:gd name="adj2" fmla="val 50000"/>
              </a:avLst>
            </a:prstGeom>
            <a:noFill/>
            <a:ln w="222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97" name="Text Box 18"/>
            <p:cNvSpPr txBox="1">
              <a:spLocks noChangeArrowheads="1"/>
            </p:cNvSpPr>
            <p:nvPr/>
          </p:nvSpPr>
          <p:spPr bwMode="auto">
            <a:xfrm>
              <a:off x="4117" y="2082"/>
              <a:ext cx="1244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i="0" dirty="0" err="1">
                  <a:solidFill>
                    <a:srgbClr val="FF6600"/>
                  </a:solidFill>
                  <a:latin typeface="Times New Roman" pitchFamily="18" charset="0"/>
                </a:rPr>
                <a:t>Осмотичний</a:t>
              </a:r>
              <a:endParaRPr lang="ru-RU" sz="2000" i="0" dirty="0">
                <a:solidFill>
                  <a:srgbClr val="FF66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sz="2000" i="0" dirty="0" err="1">
                  <a:solidFill>
                    <a:srgbClr val="FF6600"/>
                  </a:solidFill>
                  <a:latin typeface="Times New Roman" pitchFamily="18" charset="0"/>
                </a:rPr>
                <a:t>тиск</a:t>
              </a:r>
              <a:r>
                <a:rPr lang="en-US" i="0" dirty="0">
                  <a:solidFill>
                    <a:srgbClr val="FF6600"/>
                  </a:solidFill>
                  <a:latin typeface="Times New Roman" pitchFamily="18" charset="0"/>
                </a:rPr>
                <a:t>     </a:t>
              </a:r>
            </a:p>
            <a:p>
              <a:pPr algn="ctr" eaLnBrk="1" hangingPunct="1"/>
              <a:endParaRPr lang="ru-RU" b="0" i="0" baseline="-25000" dirty="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611188" y="4941888"/>
            <a:ext cx="806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 indent="4572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i="0" dirty="0" err="1"/>
              <a:t>Тиск</a:t>
            </a:r>
            <a:r>
              <a:rPr lang="ru-RU" sz="2000" i="0" dirty="0"/>
              <a:t>, </a:t>
            </a:r>
            <a:r>
              <a:rPr lang="ru-RU" sz="2000" i="0" dirty="0" err="1"/>
              <a:t>який</a:t>
            </a:r>
            <a:r>
              <a:rPr lang="ru-RU" sz="2000" i="0" dirty="0"/>
              <a:t> </a:t>
            </a:r>
            <a:r>
              <a:rPr lang="ru-RU" sz="2000" i="0" dirty="0" err="1"/>
              <a:t>потрібно</a:t>
            </a:r>
            <a:r>
              <a:rPr lang="ru-RU" sz="2000" i="0" dirty="0"/>
              <a:t> </a:t>
            </a:r>
            <a:r>
              <a:rPr lang="ru-RU" sz="2000" i="0" dirty="0" err="1"/>
              <a:t>прикласти</a:t>
            </a:r>
            <a:r>
              <a:rPr lang="ru-RU" sz="2000" i="0" dirty="0"/>
              <a:t> до </a:t>
            </a:r>
            <a:r>
              <a:rPr lang="ru-RU" sz="2000" i="0" dirty="0" err="1"/>
              <a:t>розчину</a:t>
            </a:r>
            <a:r>
              <a:rPr lang="ru-RU" sz="2000" i="0" dirty="0"/>
              <a:t>, </a:t>
            </a:r>
            <a:r>
              <a:rPr lang="ru-RU" sz="2000" i="0" dirty="0" err="1"/>
              <a:t>щоб</a:t>
            </a:r>
            <a:r>
              <a:rPr lang="ru-RU" sz="2000" i="0" dirty="0"/>
              <a:t> </a:t>
            </a:r>
            <a:r>
              <a:rPr lang="ru-RU" sz="2000" i="0" dirty="0" err="1"/>
              <a:t>зупинити</a:t>
            </a:r>
            <a:r>
              <a:rPr lang="ru-RU" sz="2000" i="0" dirty="0"/>
              <a:t> осмос, </a:t>
            </a:r>
            <a:r>
              <a:rPr lang="ru-RU" sz="2000" i="0" dirty="0" err="1"/>
              <a:t>називається</a:t>
            </a:r>
            <a:r>
              <a:rPr lang="ru-RU" sz="2000" i="0" dirty="0"/>
              <a:t> </a:t>
            </a:r>
            <a:r>
              <a:rPr lang="ru-RU" sz="2000" i="0" dirty="0" err="1">
                <a:solidFill>
                  <a:srgbClr val="C00000"/>
                </a:solidFill>
              </a:rPr>
              <a:t>осмотичним</a:t>
            </a:r>
            <a:r>
              <a:rPr lang="ru-RU" sz="2000" i="0" dirty="0"/>
              <a:t> (</a:t>
            </a:r>
            <a:r>
              <a:rPr lang="ru-RU" sz="2000" i="0" dirty="0" err="1"/>
              <a:t>вимірюється</a:t>
            </a:r>
            <a:r>
              <a:rPr lang="ru-RU" sz="2000" i="0" dirty="0"/>
              <a:t> осмометром).</a:t>
            </a:r>
            <a:endParaRPr lang="ru-RU" i="0" dirty="0">
              <a:solidFill>
                <a:srgbClr val="333300"/>
              </a:solidFill>
            </a:endParaRPr>
          </a:p>
        </p:txBody>
      </p:sp>
      <p:sp>
        <p:nvSpPr>
          <p:cNvPr id="24592" name="TextBox 1"/>
          <p:cNvSpPr txBox="1">
            <a:spLocks noChangeArrowheads="1"/>
          </p:cNvSpPr>
          <p:nvPr/>
        </p:nvSpPr>
        <p:spPr bwMode="auto">
          <a:xfrm>
            <a:off x="2327275" y="2349500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мембрана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986088" y="3141663"/>
            <a:ext cx="2495550" cy="15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TextBox 6"/>
          <p:cNvSpPr txBox="1">
            <a:spLocks noChangeArrowheads="1"/>
          </p:cNvSpPr>
          <p:nvPr/>
        </p:nvSpPr>
        <p:spPr bwMode="auto">
          <a:xfrm>
            <a:off x="1590675" y="4321175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0" dirty="0"/>
              <a:t>С</a:t>
            </a:r>
            <a:r>
              <a:rPr lang="ru-RU" i="0" baseline="-25000" dirty="0"/>
              <a:t>1</a:t>
            </a:r>
          </a:p>
        </p:txBody>
      </p:sp>
      <p:sp>
        <p:nvSpPr>
          <p:cNvPr id="24595" name="TextBox 7"/>
          <p:cNvSpPr txBox="1">
            <a:spLocks noChangeArrowheads="1"/>
          </p:cNvSpPr>
          <p:nvPr/>
        </p:nvSpPr>
        <p:spPr bwMode="auto">
          <a:xfrm>
            <a:off x="4038600" y="4321175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0"/>
              <a:t>С</a:t>
            </a:r>
            <a:r>
              <a:rPr lang="ru-RU" i="0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63 L 0.00208 0.0560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4671E-6 L -1.66667E-6 -0.1137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6" grpId="0" animBg="1"/>
      <p:bldP spid="89099" grpId="0" animBg="1"/>
      <p:bldP spid="89099" grpId="1" animBg="1"/>
      <p:bldP spid="89100" grpId="0" animBg="1"/>
      <p:bldP spid="89100" grpId="1" animBg="1"/>
      <p:bldP spid="89101" grpId="0" animBg="1"/>
      <p:bldP spid="89101" grpId="1" animBg="1"/>
      <p:bldP spid="89102" grpId="0"/>
      <p:bldP spid="8910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395288" y="188913"/>
            <a:ext cx="8497887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i="0" dirty="0" err="1"/>
              <a:t>Розчини</a:t>
            </a:r>
            <a:r>
              <a:rPr lang="ru-RU" sz="2000" i="0" dirty="0"/>
              <a:t>,  </a:t>
            </a:r>
            <a:r>
              <a:rPr lang="ru-RU" sz="2000" i="0" dirty="0" err="1"/>
              <a:t>які</a:t>
            </a:r>
            <a:r>
              <a:rPr lang="ru-RU" sz="2000" i="0" dirty="0"/>
              <a:t> </a:t>
            </a:r>
            <a:r>
              <a:rPr lang="ru-RU" sz="2000" i="0" dirty="0" err="1"/>
              <a:t>мають</a:t>
            </a:r>
            <a:r>
              <a:rPr lang="ru-RU" sz="2000" i="0" dirty="0"/>
              <a:t>:   </a:t>
            </a:r>
          </a:p>
          <a:p>
            <a:pPr algn="l">
              <a:defRPr/>
            </a:pPr>
            <a:endParaRPr lang="ru-RU" sz="2000" i="0" dirty="0"/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 = 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, </a:t>
            </a:r>
            <a:r>
              <a:rPr lang="ru-RU" sz="2000" i="0" dirty="0" err="1"/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>
                <a:solidFill>
                  <a:srgbClr val="FF0000"/>
                </a:solidFill>
              </a:rPr>
              <a:t>ізотонічними</a:t>
            </a:r>
            <a:r>
              <a:rPr lang="ru-RU" sz="2000" i="0" dirty="0">
                <a:solidFill>
                  <a:srgbClr val="FF0000"/>
                </a:solidFill>
              </a:rPr>
              <a:t>,</a:t>
            </a:r>
          </a:p>
          <a:p>
            <a:pPr algn="l">
              <a:defRPr/>
            </a:pPr>
            <a:r>
              <a:rPr lang="ru-RU" sz="2000" i="0" dirty="0"/>
              <a:t> </a:t>
            </a:r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>
                <a:sym typeface="Symbol" pitchFamily="18" charset="2"/>
              </a:rPr>
              <a:t></a:t>
            </a:r>
            <a:r>
              <a:rPr lang="ru-RU" sz="2000" i="0" dirty="0"/>
              <a:t>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 </a:t>
            </a:r>
            <a:r>
              <a:rPr lang="ru-RU" sz="2000" i="0" dirty="0" err="1">
                <a:solidFill>
                  <a:prstClr val="black"/>
                </a:solidFill>
              </a:rPr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 err="1">
                <a:solidFill>
                  <a:srgbClr val="FF0000"/>
                </a:solidFill>
              </a:rPr>
              <a:t>гіпототонічними</a:t>
            </a:r>
            <a:r>
              <a:rPr lang="ru-RU" sz="2000" i="0" u="sng" dirty="0">
                <a:solidFill>
                  <a:srgbClr val="FF0000"/>
                </a:solidFill>
              </a:rPr>
              <a:t>,</a:t>
            </a:r>
            <a:r>
              <a:rPr lang="ru-RU" sz="2000" i="0" u="sng" dirty="0"/>
              <a:t>  </a:t>
            </a:r>
          </a:p>
          <a:p>
            <a:pPr algn="l">
              <a:defRPr/>
            </a:pPr>
            <a:endParaRPr lang="ru-RU" sz="2000" i="0" dirty="0"/>
          </a:p>
          <a:p>
            <a:pPr algn="l">
              <a:defRPr/>
            </a:pPr>
            <a:r>
              <a:rPr lang="ru-RU" sz="2000" i="0" dirty="0" err="1"/>
              <a:t>Росм</a:t>
            </a:r>
            <a:r>
              <a:rPr lang="ru-RU" sz="2000" i="0" dirty="0"/>
              <a:t>.</a:t>
            </a:r>
            <a:r>
              <a:rPr lang="ru-RU" sz="2000" i="0" dirty="0">
                <a:sym typeface="Symbol" pitchFamily="18" charset="2"/>
              </a:rPr>
              <a:t></a:t>
            </a:r>
            <a:r>
              <a:rPr lang="ru-RU" sz="2000" i="0" dirty="0"/>
              <a:t>  </a:t>
            </a:r>
            <a:r>
              <a:rPr lang="ru-RU" sz="2000" i="0" dirty="0" err="1"/>
              <a:t>Росм</a:t>
            </a:r>
            <a:r>
              <a:rPr lang="ru-RU" sz="2000" i="0" dirty="0"/>
              <a:t>. </a:t>
            </a:r>
            <a:r>
              <a:rPr lang="ru-RU" sz="2000" i="0" dirty="0" err="1"/>
              <a:t>крові</a:t>
            </a:r>
            <a:r>
              <a:rPr lang="ru-RU" sz="2000" i="0" dirty="0"/>
              <a:t> </a:t>
            </a:r>
            <a:r>
              <a:rPr lang="ru-RU" sz="2000" i="0" dirty="0" err="1">
                <a:solidFill>
                  <a:prstClr val="black"/>
                </a:solidFill>
              </a:rPr>
              <a:t>називаються</a:t>
            </a:r>
            <a:r>
              <a:rPr lang="ru-RU" sz="2000" i="0" dirty="0"/>
              <a:t> </a:t>
            </a:r>
            <a:r>
              <a:rPr lang="ru-RU" sz="2000" i="0" u="sng" dirty="0" err="1">
                <a:solidFill>
                  <a:srgbClr val="FF0000"/>
                </a:solidFill>
              </a:rPr>
              <a:t>гипертотонічними</a:t>
            </a:r>
            <a:r>
              <a:rPr lang="ru-RU" sz="2000" i="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i="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i="0" dirty="0"/>
              <a:t> При </a:t>
            </a:r>
            <a:r>
              <a:rPr lang="ru-RU" sz="2000" i="0" dirty="0" err="1"/>
              <a:t>поміщенні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в </a:t>
            </a:r>
            <a:r>
              <a:rPr lang="ru-RU" sz="2000" i="0" dirty="0" err="1"/>
              <a:t>гіпотонічний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</a:t>
            </a:r>
            <a:r>
              <a:rPr lang="ru-RU" sz="2000" i="0" dirty="0" err="1"/>
              <a:t>відбувається</a:t>
            </a:r>
            <a:r>
              <a:rPr lang="ru-RU" sz="2000" i="0" dirty="0"/>
              <a:t> </a:t>
            </a:r>
            <a:r>
              <a:rPr lang="ru-RU" sz="2000" i="0" dirty="0" err="1"/>
              <a:t>розрив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- </a:t>
            </a:r>
            <a:r>
              <a:rPr lang="ru-RU" sz="2800" i="0" u="sng" dirty="0" err="1">
                <a:solidFill>
                  <a:srgbClr val="C00000"/>
                </a:solidFill>
              </a:rPr>
              <a:t>гемоліз</a:t>
            </a:r>
            <a:r>
              <a:rPr lang="ru-RU" sz="2800" i="0" u="sng" dirty="0">
                <a:solidFill>
                  <a:srgbClr val="C00000"/>
                </a:solidFill>
              </a:rPr>
              <a:t>, </a:t>
            </a:r>
            <a:r>
              <a:rPr lang="ru-RU" sz="2000" i="0" dirty="0"/>
              <a:t>тому </a:t>
            </a:r>
            <a:r>
              <a:rPr lang="ru-RU" sz="2000" i="0" dirty="0" err="1"/>
              <a:t>що</a:t>
            </a:r>
            <a:r>
              <a:rPr lang="ru-RU" sz="2000" i="0" dirty="0"/>
              <a:t> вода буде </a:t>
            </a:r>
            <a:r>
              <a:rPr lang="ru-RU" sz="2000" i="0" dirty="0" err="1"/>
              <a:t>входити</a:t>
            </a:r>
            <a:r>
              <a:rPr lang="ru-RU" sz="2000" i="0" dirty="0"/>
              <a:t> в </a:t>
            </a:r>
            <a:r>
              <a:rPr lang="ru-RU" sz="2000" i="0" dirty="0" err="1"/>
              <a:t>клітку</a:t>
            </a:r>
            <a:r>
              <a:rPr lang="ru-RU" sz="2000" i="0" dirty="0"/>
              <a:t>, </a:t>
            </a:r>
            <a:r>
              <a:rPr lang="ru-RU" sz="2000" i="0" dirty="0" err="1"/>
              <a:t>намагаючись</a:t>
            </a:r>
            <a:r>
              <a:rPr lang="ru-RU" sz="2000" i="0" dirty="0"/>
              <a:t> </a:t>
            </a:r>
            <a:r>
              <a:rPr lang="ru-RU" sz="2000" i="0" dirty="0" err="1"/>
              <a:t>розбавити</a:t>
            </a:r>
            <a:r>
              <a:rPr lang="ru-RU" sz="2000" i="0" dirty="0"/>
              <a:t> </a:t>
            </a:r>
            <a:r>
              <a:rPr lang="ru-RU" sz="2000" i="0" dirty="0" err="1"/>
              <a:t>більш</a:t>
            </a:r>
            <a:r>
              <a:rPr lang="ru-RU" sz="2000" i="0" dirty="0"/>
              <a:t> </a:t>
            </a:r>
            <a:r>
              <a:rPr lang="ru-RU" sz="2000" i="0" dirty="0" err="1"/>
              <a:t>концентрований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</a:t>
            </a:r>
            <a:r>
              <a:rPr lang="ru-RU" sz="2000" i="0" dirty="0" err="1"/>
              <a:t>всередині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(</a:t>
            </a:r>
            <a:r>
              <a:rPr lang="ru-RU" sz="2000" i="0" dirty="0" err="1"/>
              <a:t>лакова</a:t>
            </a:r>
            <a:r>
              <a:rPr lang="ru-RU" sz="2000" i="0" dirty="0"/>
              <a:t> кров), тому </a:t>
            </a:r>
            <a:r>
              <a:rPr lang="ru-RU" sz="2000" i="0" dirty="0" err="1" smtClean="0"/>
              <a:t>відбувається</a:t>
            </a:r>
            <a:r>
              <a:rPr lang="ru-RU" sz="2000" i="0" dirty="0" smtClean="0"/>
              <a:t> </a:t>
            </a:r>
            <a:r>
              <a:rPr lang="ru-RU" sz="2000" i="0" dirty="0" err="1" smtClean="0"/>
              <a:t>розрив</a:t>
            </a:r>
            <a:r>
              <a:rPr lang="ru-RU" sz="2000" i="0" dirty="0" smtClean="0"/>
              <a:t> </a:t>
            </a:r>
            <a:r>
              <a:rPr lang="ru-RU" sz="2000" i="0" dirty="0" err="1" smtClean="0"/>
              <a:t>еритроцит</a:t>
            </a:r>
            <a:r>
              <a:rPr lang="uk-UA" sz="2000" i="0" dirty="0" err="1" smtClean="0"/>
              <a:t>ів</a:t>
            </a:r>
            <a:r>
              <a:rPr lang="ru-RU" sz="2000" i="0" dirty="0" smtClean="0"/>
              <a:t> і </a:t>
            </a:r>
            <a:r>
              <a:rPr lang="ru-RU" sz="2000" i="0" dirty="0" err="1"/>
              <a:t>Нв</a:t>
            </a:r>
            <a:r>
              <a:rPr lang="ru-RU" sz="2000" i="0" dirty="0"/>
              <a:t> </a:t>
            </a:r>
            <a:r>
              <a:rPr lang="ru-RU" sz="2000" i="0" dirty="0" err="1"/>
              <a:t>виходить</a:t>
            </a:r>
            <a:r>
              <a:rPr lang="ru-RU" sz="2000" i="0" dirty="0"/>
              <a:t> в плазму.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i="0" dirty="0"/>
          </a:p>
          <a:p>
            <a:pPr>
              <a:defRPr/>
            </a:pPr>
            <a:r>
              <a:rPr lang="ru-RU" sz="2000" i="0" dirty="0"/>
              <a:t>При </a:t>
            </a:r>
            <a:r>
              <a:rPr lang="ru-RU" sz="2000" i="0" dirty="0" err="1"/>
              <a:t>поміщенні</a:t>
            </a:r>
            <a:r>
              <a:rPr lang="ru-RU" sz="2000" i="0" dirty="0"/>
              <a:t> </a:t>
            </a:r>
            <a:r>
              <a:rPr lang="ru-RU" sz="2000" i="0" dirty="0" err="1"/>
              <a:t>клітини</a:t>
            </a:r>
            <a:r>
              <a:rPr lang="ru-RU" sz="2000" i="0" dirty="0"/>
              <a:t> в </a:t>
            </a:r>
            <a:r>
              <a:rPr lang="ru-RU" sz="2000" i="0" dirty="0" err="1"/>
              <a:t>гіпертонічний</a:t>
            </a:r>
            <a:r>
              <a:rPr lang="ru-RU" sz="2000" i="0" dirty="0"/>
              <a:t> </a:t>
            </a:r>
            <a:r>
              <a:rPr lang="ru-RU" sz="2000" i="0" dirty="0" err="1"/>
              <a:t>розчин</a:t>
            </a:r>
            <a:r>
              <a:rPr lang="ru-RU" sz="2000" i="0" dirty="0"/>
              <a:t> - </a:t>
            </a:r>
            <a:r>
              <a:rPr lang="ru-RU" sz="2000" i="0" dirty="0" err="1"/>
              <a:t>клітина</a:t>
            </a:r>
            <a:r>
              <a:rPr lang="ru-RU" sz="2000" i="0" dirty="0"/>
              <a:t> </a:t>
            </a:r>
            <a:r>
              <a:rPr lang="ru-RU" sz="2000" i="0" dirty="0" err="1"/>
              <a:t>зсихається</a:t>
            </a:r>
            <a:r>
              <a:rPr lang="ru-RU" sz="2000" i="0" dirty="0"/>
              <a:t>, </a:t>
            </a:r>
            <a:r>
              <a:rPr lang="ru-RU" sz="2000" i="0" dirty="0" err="1"/>
              <a:t>це</a:t>
            </a:r>
            <a:r>
              <a:rPr lang="ru-RU" sz="2000" i="0" dirty="0"/>
              <a:t> </a:t>
            </a:r>
            <a:r>
              <a:rPr lang="ru-RU" sz="2000" i="0" dirty="0" err="1"/>
              <a:t>явище</a:t>
            </a:r>
            <a:r>
              <a:rPr lang="ru-RU" sz="2000" i="0" dirty="0"/>
              <a:t> </a:t>
            </a:r>
            <a:r>
              <a:rPr lang="ru-RU" sz="2000" i="0" dirty="0" err="1"/>
              <a:t>називається</a:t>
            </a:r>
            <a:r>
              <a:rPr lang="ru-RU" sz="2000" i="0" dirty="0"/>
              <a:t> </a:t>
            </a:r>
            <a:r>
              <a:rPr lang="ru-RU" sz="2800" i="0" u="sng" dirty="0" err="1">
                <a:solidFill>
                  <a:srgbClr val="C00000"/>
                </a:solidFill>
              </a:rPr>
              <a:t>плазмоліз</a:t>
            </a:r>
            <a:r>
              <a:rPr lang="ru-RU" sz="2000" i="0" dirty="0"/>
              <a:t> (</a:t>
            </a:r>
            <a:r>
              <a:rPr lang="ru-RU" sz="2000" i="0" dirty="0" err="1"/>
              <a:t>еритроцити</a:t>
            </a:r>
            <a:r>
              <a:rPr lang="ru-RU" sz="2000" i="0" dirty="0"/>
              <a:t> </a:t>
            </a:r>
            <a:r>
              <a:rPr lang="ru-RU" sz="2000" i="0" dirty="0" err="1"/>
              <a:t>втрачають</a:t>
            </a:r>
            <a:r>
              <a:rPr lang="ru-RU" sz="2000" i="0" dirty="0"/>
              <a:t> </a:t>
            </a:r>
            <a:r>
              <a:rPr lang="ru-RU" sz="2000" i="0" dirty="0" err="1"/>
              <a:t>вологу</a:t>
            </a:r>
            <a:r>
              <a:rPr lang="ru-RU" sz="2000" i="0" dirty="0"/>
              <a:t>, </a:t>
            </a:r>
            <a:r>
              <a:rPr lang="ru-RU" sz="2000" i="0" dirty="0" err="1"/>
              <a:t>зморщуються</a:t>
            </a:r>
            <a:r>
              <a:rPr lang="ru-RU" sz="2000" i="0" dirty="0"/>
              <a:t>).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b="0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48" y="0"/>
                <a:ext cx="9138351" cy="6669360"/>
              </a:xfrm>
            </p:spPr>
            <p:txBody>
              <a:bodyPr/>
              <a:lstStyle/>
              <a:p>
                <a:r>
                  <a:rPr lang="ru-RU" sz="2400" b="1" dirty="0">
                    <a:solidFill>
                      <a:srgbClr val="FF0000"/>
                    </a:solidFill>
                  </a:rPr>
                  <a:t>Приклад: </a:t>
                </a:r>
                <a:r>
                  <a:rPr lang="ru-RU" sz="2400" b="1" dirty="0" err="1"/>
                  <a:t>осмотичний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тиск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розчину</a:t>
                </a:r>
                <a:r>
                  <a:rPr lang="ru-RU" sz="2400" b="1" dirty="0"/>
                  <a:t>, в 100 мл </a:t>
                </a:r>
                <a:r>
                  <a:rPr lang="ru-RU" sz="2400" b="1" dirty="0" err="1"/>
                  <a:t>якого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міститься</a:t>
                </a:r>
                <a:r>
                  <a:rPr lang="ru-RU" sz="2400" b="1" dirty="0"/>
                  <a:t> 5 г </a:t>
                </a:r>
                <a:r>
                  <a:rPr lang="ru-RU" sz="2400" b="1" dirty="0" err="1"/>
                  <a:t>гемоглобіну</a:t>
                </a:r>
                <a:r>
                  <a:rPr lang="ru-RU" sz="2400" b="1" dirty="0"/>
                  <a:t> при 27 ° С </a:t>
                </a:r>
                <a:r>
                  <a:rPr lang="ru-RU" sz="2400" b="1" dirty="0" err="1"/>
                  <a:t>дорівнює</a:t>
                </a:r>
                <a:r>
                  <a:rPr lang="ru-RU" sz="2400" b="1" dirty="0"/>
                  <a:t> 1,82 кПа. </a:t>
                </a:r>
                <a:r>
                  <a:rPr lang="ru-RU" sz="2400" b="1" dirty="0" err="1"/>
                  <a:t>Визначити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відносну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молекулярну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масу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гемоглобіну</a:t>
                </a:r>
                <a:r>
                  <a:rPr lang="ru-RU" sz="2400" b="1" dirty="0"/>
                  <a:t>.</a:t>
                </a:r>
              </a:p>
              <a:p>
                <a:r>
                  <a:rPr lang="ru-RU" sz="2400" b="1" dirty="0" err="1">
                    <a:solidFill>
                      <a:srgbClr val="FF0000"/>
                    </a:solidFill>
                  </a:rPr>
                  <a:t>Рішення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: </a:t>
                </a:r>
                <a:r>
                  <a:rPr lang="ru-RU" sz="2400" b="1" dirty="0"/>
                  <a:t>за законом Вант-Гоффа </a:t>
                </a:r>
                <a:r>
                  <a:rPr lang="ru-RU" sz="2400" b="1" dirty="0" err="1"/>
                  <a:t>молярна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концентрація</a:t>
                </a:r>
                <a:r>
                  <a:rPr lang="ru-RU" sz="2400" b="1" dirty="0"/>
                  <a:t> </a:t>
                </a:r>
                <a:r>
                  <a:rPr lang="ru-RU" sz="2400" b="1" dirty="0" err="1"/>
                  <a:t>розчину</a:t>
                </a:r>
                <a:r>
                  <a:rPr lang="ru-RU" sz="2400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</a:rPr>
                          <m:t>            С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dirty="0" smtClean="0"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ru-RU" sz="2400" b="0" i="1" dirty="0" smtClean="0">
                                <a:latin typeface="Cambria Math"/>
                              </a:rPr>
                              <m:t>осм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1,82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8,31∗300</m:t>
                        </m:r>
                      </m:den>
                    </m:f>
                  </m:oMath>
                </a14:m>
                <a:r>
                  <a:rPr lang="en-US" sz="2400" dirty="0"/>
                  <a:t>=0,00073 </a:t>
                </a:r>
                <a:r>
                  <a:rPr lang="ru-RU" sz="2400" dirty="0"/>
                  <a:t>моль</a:t>
                </a:r>
              </a:p>
              <a:p>
                <a:pPr marL="0" indent="0" algn="just">
                  <a:buNone/>
                </a:pPr>
                <a:r>
                  <a:rPr lang="ru-RU" sz="2400" dirty="0" err="1"/>
                  <a:t>Вміст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гемоглобіну</a:t>
                </a:r>
                <a:r>
                  <a:rPr lang="ru-RU" sz="2400" dirty="0"/>
                  <a:t> в 1000 мл </a:t>
                </a:r>
                <a:r>
                  <a:rPr lang="ru-RU" sz="2400" dirty="0" err="1"/>
                  <a:t>розчину</a:t>
                </a:r>
                <a:r>
                  <a:rPr lang="ru-RU" sz="2400" dirty="0"/>
                  <a:t>:</a:t>
                </a:r>
              </a:p>
              <a:p>
                <a:pPr marL="0" indent="0" algn="just">
                  <a:buNone/>
                </a:pPr>
                <a:r>
                  <a:rPr lang="ru-RU" sz="2400" dirty="0"/>
                  <a:t> 5 – 100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5∗1000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400" dirty="0"/>
                  <a:t>=50 г</a:t>
                </a:r>
              </a:p>
              <a:p>
                <a:pPr marL="0" indent="0" algn="just">
                  <a:buNone/>
                </a:pPr>
                <a:r>
                  <a:rPr lang="ru-RU" sz="2400" dirty="0"/>
                  <a:t> х − 1000</a:t>
                </a:r>
              </a:p>
              <a:p>
                <a:pPr marL="0" marR="18600" indent="0">
                  <a:buNone/>
                </a:pPr>
                <a:r>
                  <a:rPr lang="ru-RU" sz="2400" dirty="0" err="1"/>
                  <a:t>Молекулярна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маса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гемоглобіну</a:t>
                </a:r>
                <a:r>
                  <a:rPr lang="ru-RU" sz="2400" dirty="0"/>
                  <a:t> (М): </a:t>
                </a:r>
              </a:p>
              <a:p>
                <a:pPr marL="0" marR="18600" indent="0">
                  <a:buNone/>
                </a:pPr>
                <a:r>
                  <a:rPr lang="ru-RU" sz="2400" dirty="0"/>
                  <a:t>50 г - 0,00073 моль</a:t>
                </a:r>
              </a:p>
              <a:p>
                <a:pPr marL="0" marR="18600" indent="0">
                  <a:buNone/>
                </a:pPr>
                <a:r>
                  <a:rPr lang="ru-RU" sz="2400" dirty="0"/>
                  <a:t> х г  -  1моль	</a:t>
                </a:r>
              </a:p>
              <a:p>
                <a:pPr marL="0" marR="18600" indent="0">
                  <a:buNone/>
                </a:pPr>
                <a:r>
                  <a:rPr lang="ru-RU" sz="2400" dirty="0"/>
                  <a:t>                                        М=68 500 г.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8" y="0"/>
                <a:ext cx="9138351" cy="6669360"/>
              </a:xfrm>
              <a:blipFill>
                <a:blip r:embed="rId2"/>
                <a:stretch>
                  <a:fillRect l="-1067" t="-731" r="-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275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ru-RU" sz="2400" b="1" dirty="0" err="1">
                <a:solidFill>
                  <a:srgbClr val="C00000"/>
                </a:solidFill>
              </a:rPr>
              <a:t>Осмометрія</a:t>
            </a:r>
            <a:r>
              <a:rPr lang="ru-RU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 err="1">
                <a:solidFill>
                  <a:srgbClr val="C00000"/>
                </a:solidFill>
              </a:rPr>
              <a:t>визначення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молярної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маси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білків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полісахаридів</a:t>
            </a:r>
            <a:r>
              <a:rPr lang="ru-RU" sz="2400" b="1" dirty="0">
                <a:solidFill>
                  <a:srgbClr val="C00000"/>
                </a:solidFill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</a:rPr>
              <a:t>ін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dirty="0" err="1">
                <a:solidFill>
                  <a:srgbClr val="C00000"/>
                </a:solidFill>
              </a:rPr>
              <a:t>речовин</a:t>
            </a:r>
            <a:r>
              <a:rPr lang="ru-RU" sz="2400" b="1" dirty="0">
                <a:solidFill>
                  <a:srgbClr val="C00000"/>
                </a:solidFill>
              </a:rPr>
              <a:t> за </a:t>
            </a:r>
            <a:r>
              <a:rPr lang="ru-RU" sz="2400" b="1" dirty="0" err="1">
                <a:solidFill>
                  <a:srgbClr val="C00000"/>
                </a:solidFill>
              </a:rPr>
              <a:t>експериментальним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значенням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/>
              <a:t>Р</a:t>
            </a:r>
            <a:r>
              <a:rPr lang="ru-RU" sz="2400" b="1" baseline="-25000" dirty="0" err="1"/>
              <a:t>осм</a:t>
            </a:r>
            <a:r>
              <a:rPr lang="ru-RU" sz="2400" b="1" baseline="-25000" dirty="0"/>
              <a:t>. </a:t>
            </a:r>
            <a:r>
              <a:rPr lang="ru-RU" sz="2400" b="1" dirty="0"/>
              <a:t>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осмометру.</a:t>
            </a:r>
          </a:p>
          <a:p>
            <a:pPr algn="just" eaLnBrk="1" hangingPunct="1"/>
            <a:endParaRPr lang="ru-RU" sz="2400" b="1" dirty="0"/>
          </a:p>
          <a:p>
            <a:pPr algn="just" eaLnBrk="1" hangingPunct="1"/>
            <a:endParaRPr lang="ru-RU" sz="2400" b="1" dirty="0"/>
          </a:p>
          <a:p>
            <a:pPr algn="just" eaLnBrk="1" hangingPunct="1"/>
            <a:endParaRPr lang="uk-UA" sz="2400" b="1" dirty="0"/>
          </a:p>
          <a:p>
            <a:pPr algn="just" eaLnBrk="1" hangingPunct="1"/>
            <a:endParaRPr lang="ru-RU" sz="2400" b="1" dirty="0"/>
          </a:p>
          <a:p>
            <a:pPr marL="92075" indent="-92075" algn="just" eaLnBrk="1" hangingPunct="1"/>
            <a:r>
              <a:rPr lang="ru-RU" sz="2400" b="1" dirty="0"/>
              <a:t>Осмос </a:t>
            </a:r>
            <a:r>
              <a:rPr lang="ru-RU" sz="2400" b="1" dirty="0" err="1"/>
              <a:t>відіграє</a:t>
            </a:r>
            <a:r>
              <a:rPr lang="ru-RU" sz="2400" b="1" dirty="0"/>
              <a:t> </a:t>
            </a:r>
            <a:r>
              <a:rPr lang="ru-RU" sz="2400" b="1" dirty="0" err="1"/>
              <a:t>важливу</a:t>
            </a:r>
            <a:r>
              <a:rPr lang="ru-RU" sz="2400" b="1" dirty="0"/>
              <a:t> роль в </a:t>
            </a:r>
            <a:r>
              <a:rPr lang="ru-RU" sz="2400" b="1" dirty="0" err="1"/>
              <a:t>біологічних</a:t>
            </a:r>
            <a:r>
              <a:rPr lang="ru-RU" sz="2400" b="1" dirty="0"/>
              <a:t> системах: кров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постійне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осмотичного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дорівнює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700–800 кПа</a:t>
            </a:r>
            <a:r>
              <a:rPr lang="ru-RU" sz="2400" b="1" dirty="0"/>
              <a:t>. </a:t>
            </a:r>
          </a:p>
          <a:p>
            <a:pPr marL="92075" indent="-92075" algn="just" eaLnBrk="1" hangingPunct="1"/>
            <a:r>
              <a:rPr lang="ru-RU" sz="2400" b="1" dirty="0"/>
              <a:t>    </a:t>
            </a:r>
            <a:r>
              <a:rPr lang="ru-RU" sz="2400" b="1" dirty="0" err="1"/>
              <a:t>Частина</a:t>
            </a:r>
            <a:r>
              <a:rPr lang="ru-RU" sz="2400" b="1" dirty="0"/>
              <a:t> </a:t>
            </a:r>
            <a:r>
              <a:rPr lang="ru-RU" sz="2400" b="1" dirty="0" err="1"/>
              <a:t>осмотичного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обумовлена</a:t>
            </a:r>
            <a:r>
              <a:rPr lang="ru-RU" sz="2400" b="1" dirty="0"/>
              <a:t> </a:t>
            </a:r>
            <a:r>
              <a:rPr lang="ru-RU" sz="2400" b="1" dirty="0" err="1"/>
              <a:t>вмістом</a:t>
            </a:r>
            <a:r>
              <a:rPr lang="ru-RU" sz="2400" b="1" dirty="0"/>
              <a:t> </a:t>
            </a:r>
            <a:r>
              <a:rPr lang="ru-RU" sz="2400" b="1" dirty="0" err="1"/>
              <a:t>високомолекулярних</a:t>
            </a:r>
            <a:r>
              <a:rPr lang="ru-RU" sz="2400" b="1" dirty="0"/>
              <a:t> </a:t>
            </a:r>
            <a:r>
              <a:rPr lang="ru-RU" sz="2400" b="1" dirty="0" err="1"/>
              <a:t>сполук</a:t>
            </a:r>
            <a:r>
              <a:rPr lang="ru-RU" sz="2400" b="1" dirty="0"/>
              <a:t> (</a:t>
            </a:r>
            <a:r>
              <a:rPr lang="ru-RU" sz="2400" b="1" dirty="0" err="1"/>
              <a:t>білки</a:t>
            </a:r>
            <a:r>
              <a:rPr lang="ru-RU" sz="2400" b="1" dirty="0"/>
              <a:t>)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онкотичним</a:t>
            </a:r>
            <a:r>
              <a:rPr lang="ru-RU" sz="2400" b="1" dirty="0"/>
              <a:t>;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дорівнює</a:t>
            </a:r>
            <a:r>
              <a:rPr lang="ru-RU" sz="2400" b="1" dirty="0"/>
              <a:t>: </a:t>
            </a:r>
            <a:r>
              <a:rPr lang="ru-RU" sz="2400" b="1" dirty="0">
                <a:solidFill>
                  <a:srgbClr val="C00000"/>
                </a:solidFill>
              </a:rPr>
              <a:t>3,5 – 3,9 кПа. </a:t>
            </a:r>
          </a:p>
          <a:p>
            <a:pPr marL="0" indent="0" algn="just" eaLnBrk="1" hangingPunct="1"/>
            <a:r>
              <a:rPr lang="ru-RU" sz="2400" b="1" dirty="0" err="1"/>
              <a:t>Наприклад</a:t>
            </a:r>
            <a:r>
              <a:rPr lang="ru-RU" sz="2400" b="1" dirty="0"/>
              <a:t>, </a:t>
            </a:r>
            <a:r>
              <a:rPr lang="ru-RU" sz="2400" b="1" dirty="0" err="1"/>
              <a:t>ниркові</a:t>
            </a:r>
            <a:r>
              <a:rPr lang="ru-RU" sz="2400" b="1" dirty="0"/>
              <a:t> і </a:t>
            </a:r>
            <a:r>
              <a:rPr lang="ru-RU" sz="2400" b="1" dirty="0" err="1"/>
              <a:t>голодні</a:t>
            </a:r>
            <a:r>
              <a:rPr lang="ru-RU" sz="2400" b="1" dirty="0"/>
              <a:t> </a:t>
            </a:r>
            <a:r>
              <a:rPr lang="ru-RU" sz="2400" b="1" dirty="0" err="1"/>
              <a:t>пухлини</a:t>
            </a:r>
            <a:r>
              <a:rPr lang="ru-RU" sz="2400" b="1" dirty="0"/>
              <a:t>: вода </a:t>
            </a:r>
            <a:r>
              <a:rPr lang="ru-RU" sz="2400" b="1" dirty="0" err="1"/>
              <a:t>йде</a:t>
            </a:r>
            <a:r>
              <a:rPr lang="ru-RU" sz="2400" b="1" dirty="0"/>
              <a:t> в сторону </a:t>
            </a:r>
            <a:r>
              <a:rPr lang="ru-RU" sz="2400" b="1" dirty="0" err="1"/>
              <a:t>високого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: з </a:t>
            </a:r>
            <a:r>
              <a:rPr lang="ru-RU" sz="2400" b="1" dirty="0" err="1"/>
              <a:t>крові</a:t>
            </a:r>
            <a:r>
              <a:rPr lang="ru-RU" sz="2400" b="1" dirty="0"/>
              <a:t> в </a:t>
            </a:r>
            <a:r>
              <a:rPr lang="ru-RU" sz="2400" b="1" dirty="0" err="1"/>
              <a:t>тканини</a:t>
            </a:r>
            <a:r>
              <a:rPr lang="ru-RU" sz="2400" b="1" dirty="0"/>
              <a:t>.</a:t>
            </a:r>
          </a:p>
          <a:p>
            <a:pPr marL="0" indent="0" algn="just" eaLnBrk="1" hangingPunct="1"/>
            <a:r>
              <a:rPr lang="ru-RU" sz="2400" b="1" dirty="0" err="1"/>
              <a:t>Осмотичному</a:t>
            </a:r>
            <a:r>
              <a:rPr lang="ru-RU" sz="2400" b="1" dirty="0"/>
              <a:t> </a:t>
            </a:r>
            <a:r>
              <a:rPr lang="ru-RU" sz="2400" b="1" dirty="0" err="1"/>
              <a:t>тиску</a:t>
            </a:r>
            <a:r>
              <a:rPr lang="ru-RU" sz="2400" b="1" dirty="0"/>
              <a:t>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осмомолярная</a:t>
            </a:r>
            <a:r>
              <a:rPr lang="ru-RU" sz="2400" b="1" dirty="0"/>
              <a:t> </a:t>
            </a:r>
            <a:r>
              <a:rPr lang="ru-RU" sz="2400" b="1" dirty="0" err="1"/>
              <a:t>концентрація</a:t>
            </a:r>
            <a:r>
              <a:rPr lang="ru-RU" sz="2400" b="1" dirty="0"/>
              <a:t> </a:t>
            </a:r>
            <a:r>
              <a:rPr lang="ru-RU" sz="2400" b="1" dirty="0" err="1"/>
              <a:t>розчинених</a:t>
            </a:r>
            <a:r>
              <a:rPr lang="ru-RU" sz="2400" b="1" dirty="0"/>
              <a:t> в </a:t>
            </a:r>
            <a:r>
              <a:rPr lang="ru-RU" sz="2400" b="1" dirty="0" err="1"/>
              <a:t>крові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- </a:t>
            </a:r>
            <a:r>
              <a:rPr lang="ru-RU" sz="2400" b="1" dirty="0">
                <a:solidFill>
                  <a:srgbClr val="C00000"/>
                </a:solidFill>
              </a:rPr>
              <a:t>0,287 - 0,303 моль / л</a:t>
            </a:r>
            <a:r>
              <a:rPr lang="ru-RU" sz="2400" b="1" dirty="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591"/>
            <a:ext cx="1612420" cy="13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1"/>
            <a:ext cx="2242017" cy="17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8976"/>
            <a:ext cx="1656184" cy="14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339" y="980728"/>
            <a:ext cx="695778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ru-RU" sz="2000" i="0" dirty="0"/>
              <a:t>У </a:t>
            </a:r>
            <a:r>
              <a:rPr lang="ru-RU" sz="2000" i="0" dirty="0" err="1"/>
              <a:t>медичній</a:t>
            </a:r>
            <a:r>
              <a:rPr lang="ru-RU" sz="2000" i="0" dirty="0"/>
              <a:t> </a:t>
            </a:r>
            <a:r>
              <a:rPr lang="ru-RU" sz="2000" i="0" dirty="0" err="1"/>
              <a:t>практиці</a:t>
            </a:r>
            <a:r>
              <a:rPr lang="ru-RU" sz="2000" i="0" dirty="0"/>
              <a:t> при </a:t>
            </a:r>
            <a:r>
              <a:rPr lang="ru-RU" sz="2000" i="0" dirty="0" err="1"/>
              <a:t>крововтратах</a:t>
            </a:r>
            <a:r>
              <a:rPr lang="ru-RU" sz="2000" i="0" dirty="0"/>
              <a:t>, для </a:t>
            </a:r>
            <a:r>
              <a:rPr lang="ru-RU" sz="2000" i="0" dirty="0" err="1"/>
              <a:t>ін'єкцій</a:t>
            </a:r>
            <a:r>
              <a:rPr lang="ru-RU" sz="2000" i="0" dirty="0"/>
              <a:t> </a:t>
            </a:r>
            <a:r>
              <a:rPr lang="ru-RU" sz="2000" i="0" dirty="0" err="1"/>
              <a:t>після</a:t>
            </a:r>
            <a:r>
              <a:rPr lang="ru-RU" sz="2000" i="0" dirty="0"/>
              <a:t> </a:t>
            </a:r>
            <a:r>
              <a:rPr lang="ru-RU" sz="2000" i="0" dirty="0" err="1"/>
              <a:t>операцій</a:t>
            </a:r>
            <a:r>
              <a:rPr lang="ru-RU" sz="2000" i="0" dirty="0"/>
              <a:t> і т.д. </a:t>
            </a:r>
            <a:r>
              <a:rPr lang="ru-RU" sz="2000" i="0" dirty="0" err="1"/>
              <a:t>використовують</a:t>
            </a:r>
            <a:r>
              <a:rPr lang="ru-RU" sz="2000" i="0" dirty="0"/>
              <a:t> </a:t>
            </a:r>
            <a:r>
              <a:rPr lang="ru-RU" sz="2000" i="0" dirty="0" err="1"/>
              <a:t>такі</a:t>
            </a:r>
            <a:r>
              <a:rPr lang="ru-RU" sz="2000" i="0" dirty="0"/>
              <a:t> </a:t>
            </a:r>
            <a:r>
              <a:rPr lang="ru-RU" sz="2000" i="0" dirty="0" err="1"/>
              <a:t>ізотонічні</a:t>
            </a:r>
            <a:r>
              <a:rPr lang="ru-RU" sz="2000" i="0" dirty="0"/>
              <a:t> </a:t>
            </a:r>
            <a:r>
              <a:rPr lang="ru-RU" sz="2000" i="0" dirty="0" err="1"/>
              <a:t>розчини</a:t>
            </a:r>
            <a:r>
              <a:rPr lang="ru-RU" sz="2000" i="0" dirty="0"/>
              <a:t>:</a:t>
            </a:r>
          </a:p>
          <a:p>
            <a:pPr algn="l">
              <a:defRPr/>
            </a:pPr>
            <a:r>
              <a:rPr lang="en-US" sz="2000" i="0" dirty="0"/>
              <a:t>    </a:t>
            </a:r>
            <a:r>
              <a:rPr lang="ru-RU" sz="2000" i="0" dirty="0">
                <a:solidFill>
                  <a:srgbClr val="660033"/>
                </a:solidFill>
              </a:rPr>
              <a:t>0,85% – 0,9% </a:t>
            </a:r>
            <a:r>
              <a:rPr lang="en-US" sz="2000" i="0" dirty="0" err="1">
                <a:solidFill>
                  <a:srgbClr val="660033"/>
                </a:solidFill>
              </a:rPr>
              <a:t>NaCl</a:t>
            </a:r>
            <a:r>
              <a:rPr lang="en-US" sz="2000" i="0" dirty="0">
                <a:solidFill>
                  <a:srgbClr val="660033"/>
                </a:solidFill>
              </a:rPr>
              <a:t> </a:t>
            </a:r>
            <a:r>
              <a:rPr lang="ru-RU" sz="2000" i="0" dirty="0">
                <a:solidFill>
                  <a:srgbClr val="660033"/>
                </a:solidFill>
              </a:rPr>
              <a:t>  и  4,5% - 5,0% глюкозы.</a:t>
            </a:r>
          </a:p>
          <a:p>
            <a:pPr algn="l">
              <a:defRPr/>
            </a:pPr>
            <a:endParaRPr lang="ru-RU" sz="2000" i="0" dirty="0">
              <a:solidFill>
                <a:srgbClr val="660033"/>
              </a:solidFill>
            </a:endParaRPr>
          </a:p>
          <a:p>
            <a:pPr algn="l">
              <a:defRPr/>
            </a:pPr>
            <a:endParaRPr lang="ru-RU" sz="2000" i="0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uk-UA" sz="2000" i="0" dirty="0"/>
              <a:t>Гіпертонічні розчини використовуються в хірургічній практиці, застосовують марлеві пов'язки (10% розчин </a:t>
            </a:r>
            <a:r>
              <a:rPr lang="en-US" sz="2000" i="0" dirty="0" err="1"/>
              <a:t>NaCl</a:t>
            </a:r>
            <a:r>
              <a:rPr lang="en-US" sz="2000" i="0" dirty="0"/>
              <a:t>). </a:t>
            </a:r>
            <a:r>
              <a:rPr lang="uk-UA" sz="2000" i="0" dirty="0"/>
              <a:t>При цьому рана очищається від гною і носія інфекції. Також гіпертонічні розчини вводять внутрішньовенно при глаукомі, щоб знизити </a:t>
            </a:r>
            <a:r>
              <a:rPr lang="uk-UA" sz="2000" i="0" dirty="0" err="1"/>
              <a:t>внутрішньоочний</a:t>
            </a:r>
            <a:r>
              <a:rPr lang="uk-UA" sz="2000" i="0" dirty="0"/>
              <a:t> тиск через підвищений вміст вологи в передній камері ока.</a:t>
            </a:r>
            <a:endParaRPr lang="uk-UA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ru-RU" sz="20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25" y="548680"/>
            <a:ext cx="2181881" cy="183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56" y="3212976"/>
            <a:ext cx="206415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19" y="5517232"/>
            <a:ext cx="2099617" cy="109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68313" y="0"/>
            <a:ext cx="7991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ctr"/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Режим </a:t>
            </a:r>
            <a:r>
              <a:rPr lang="ru-RU" sz="2400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парціальних</a:t>
            </a:r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тисків</a:t>
            </a:r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процесі</a:t>
            </a:r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дихання</a:t>
            </a:r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400" b="0" i="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2771" name="Rectangle 19"/>
          <p:cNvSpPr>
            <a:spLocks noChangeArrowheads="1"/>
          </p:cNvSpPr>
          <p:nvPr/>
        </p:nvSpPr>
        <p:spPr bwMode="auto">
          <a:xfrm>
            <a:off x="0" y="3381068"/>
            <a:ext cx="92233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>
              <a:tabLst>
                <a:tab pos="180975" algn="l"/>
              </a:tabLst>
            </a:pPr>
            <a:r>
              <a:rPr lang="ru-RU" dirty="0" err="1">
                <a:cs typeface="Times New Roman" pitchFamily="18" charset="0"/>
              </a:rPr>
              <a:t>Проблеми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взаємовідношення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організму</a:t>
            </a:r>
            <a:r>
              <a:rPr lang="ru-RU" dirty="0">
                <a:cs typeface="Times New Roman" pitchFamily="18" charset="0"/>
              </a:rPr>
              <a:t> з </a:t>
            </a:r>
            <a:r>
              <a:rPr lang="ru-RU" dirty="0" err="1">
                <a:cs typeface="Times New Roman" pitchFamily="18" charset="0"/>
              </a:rPr>
              <a:t>навколишнім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середовищем</a:t>
            </a:r>
            <a:r>
              <a:rPr lang="ru-RU" dirty="0">
                <a:cs typeface="Times New Roman" pitchFamily="18" charset="0"/>
              </a:rPr>
              <a:t> є </a:t>
            </a:r>
            <a:r>
              <a:rPr lang="ru-RU" dirty="0" err="1">
                <a:cs typeface="Times New Roman" pitchFamily="18" charset="0"/>
              </a:rPr>
              <a:t>найважливішими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питаннями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фізіології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підводного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плавання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C00000"/>
                </a:solidFill>
                <a:cs typeface="Times New Roman" pitchFamily="18" charset="0"/>
              </a:rPr>
              <a:t>кесонна</a:t>
            </a: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 хвороба) </a:t>
            </a:r>
            <a:r>
              <a:rPr lang="ru-RU" dirty="0">
                <a:cs typeface="Times New Roman" pitchFamily="18" charset="0"/>
              </a:rPr>
              <a:t>і </a:t>
            </a:r>
            <a:r>
              <a:rPr lang="ru-RU" dirty="0" err="1">
                <a:solidFill>
                  <a:srgbClr val="00B050"/>
                </a:solidFill>
                <a:cs typeface="Times New Roman" pitchFamily="18" charset="0"/>
              </a:rPr>
              <a:t>авіаційно-космічної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cs typeface="Times New Roman" pitchFamily="18" charset="0"/>
              </a:rPr>
              <a:t>медицини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B050"/>
                </a:solidFill>
                <a:cs typeface="Times New Roman" pitchFamily="18" charset="0"/>
              </a:rPr>
              <a:t>гірська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хвороба).</a:t>
            </a:r>
            <a:endParaRPr lang="ru-RU" sz="2000" dirty="0">
              <a:solidFill>
                <a:srgbClr val="00B050"/>
              </a:solidFill>
              <a:latin typeface="Arial" charset="0"/>
              <a:cs typeface="Times New Roman" pitchFamily="18" charset="0"/>
            </a:endParaRPr>
          </a:p>
          <a:p>
            <a:pPr indent="539750">
              <a:tabLst>
                <a:tab pos="180975" algn="l"/>
              </a:tabLst>
            </a:pPr>
            <a:endParaRPr lang="ru-RU" sz="2000" dirty="0">
              <a:solidFill>
                <a:srgbClr val="00FFFF"/>
              </a:solidFill>
              <a:latin typeface="Arial" charset="0"/>
              <a:cs typeface="Times New Roman" pitchFamily="18" charset="0"/>
            </a:endParaRPr>
          </a:p>
          <a:p>
            <a:pPr indent="539750">
              <a:tabLst>
                <a:tab pos="180975" algn="l"/>
              </a:tabLst>
            </a:pPr>
            <a:endParaRPr lang="ru-RU" sz="2000" dirty="0">
              <a:solidFill>
                <a:srgbClr val="00FFFF"/>
              </a:solidFill>
              <a:latin typeface="Arial" charset="0"/>
              <a:cs typeface="Times New Roman" pitchFamily="18" charset="0"/>
            </a:endParaRPr>
          </a:p>
          <a:p>
            <a:pPr indent="539750">
              <a:tabLst>
                <a:tab pos="180975" algn="l"/>
              </a:tabLst>
            </a:pPr>
            <a:endParaRPr lang="ru-RU" sz="2000" dirty="0">
              <a:solidFill>
                <a:srgbClr val="00FFFF"/>
              </a:solidFill>
              <a:latin typeface="Arial" charset="0"/>
              <a:cs typeface="Times New Roman" pitchFamily="18" charset="0"/>
            </a:endParaRPr>
          </a:p>
          <a:p>
            <a:pPr indent="539750">
              <a:tabLst>
                <a:tab pos="180975" algn="l"/>
              </a:tabLst>
            </a:pPr>
            <a:endParaRPr lang="ru-RU" sz="2000" dirty="0">
              <a:solidFill>
                <a:srgbClr val="00FFFF"/>
              </a:solidFill>
              <a:latin typeface="Arial" charset="0"/>
              <a:cs typeface="Times New Roman" pitchFamily="18" charset="0"/>
            </a:endParaRPr>
          </a:p>
          <a:p>
            <a:pPr indent="539750">
              <a:tabLst>
                <a:tab pos="180975" algn="l"/>
              </a:tabLst>
            </a:pPr>
            <a:endParaRPr lang="ru-RU" sz="2000" dirty="0">
              <a:solidFill>
                <a:srgbClr val="00FFFF"/>
              </a:solidFill>
              <a:latin typeface="Arial" charset="0"/>
            </a:endParaRPr>
          </a:p>
        </p:txBody>
      </p:sp>
      <p:graphicFrame>
        <p:nvGraphicFramePr>
          <p:cNvPr id="86278" name="Group 26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67639497"/>
              </p:ext>
            </p:extLst>
          </p:nvPr>
        </p:nvGraphicFramePr>
        <p:xfrm>
          <a:off x="467544" y="765175"/>
          <a:ext cx="8230369" cy="2651123"/>
        </p:xfrm>
        <a:graphic>
          <a:graphicData uri="http://schemas.openxmlformats.org/drawingml/2006/table">
            <a:tbl>
              <a:tblPr/>
              <a:tblGrid>
                <a:gridCol w="1640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093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ОВІТРЯ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об’ємні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долі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Парціальні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тиски, кПа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ru-RU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ru-RU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1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1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Вдих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Видих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8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Альвеолярне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/>
          <p:cNvCxnSpPr>
            <a:cxnSpLocks/>
          </p:cNvCxnSpPr>
          <p:nvPr/>
        </p:nvCxnSpPr>
        <p:spPr>
          <a:xfrm>
            <a:off x="6877844" y="4293096"/>
            <a:ext cx="573881" cy="3693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11188" y="4219575"/>
            <a:ext cx="0" cy="4079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20" name="TextBox 5"/>
          <p:cNvSpPr txBox="1">
            <a:spLocks noChangeArrowheads="1"/>
          </p:cNvSpPr>
          <p:nvPr/>
        </p:nvSpPr>
        <p:spPr bwMode="auto">
          <a:xfrm>
            <a:off x="0" y="4521200"/>
            <a:ext cx="35639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2000" dirty="0">
                <a:latin typeface="Calibri" pitchFamily="34" charset="0"/>
                <a:cs typeface="Calibri" pitchFamily="34" charset="0"/>
              </a:rPr>
              <a:t>↑ 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Р =&gt; ↑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розчинність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газів</a:t>
            </a:r>
            <a:endParaRPr lang="ru-RU" sz="2000" i="0" dirty="0">
              <a:latin typeface="Calibri" pitchFamily="34" charset="0"/>
              <a:cs typeface="Calibri" pitchFamily="34" charset="0"/>
            </a:endParaRPr>
          </a:p>
          <a:p>
            <a:pPr algn="l" eaLnBrk="1" hangingPunct="1"/>
            <a:r>
              <a:rPr lang="ru-RU" sz="2000" i="0" dirty="0">
                <a:latin typeface="Calibri" pitchFamily="34" charset="0"/>
                <a:cs typeface="Calibri" pitchFamily="34" charset="0"/>
              </a:rPr>
              <a:t> (О</a:t>
            </a:r>
            <a:r>
              <a:rPr lang="ru-RU" sz="2000" i="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i="0" dirty="0">
                <a:latin typeface="Calibri" pitchFamily="34" charset="0"/>
                <a:cs typeface="Calibri" pitchFamily="34" charset="0"/>
              </a:rPr>
              <a:t>N</a:t>
            </a:r>
            <a:r>
              <a:rPr lang="ru-RU" sz="2000" i="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плазмі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) =&gt;</a:t>
            </a:r>
          </a:p>
          <a:p>
            <a:pPr algn="l" eaLnBrk="1" hangingPunct="1"/>
            <a:r>
              <a:rPr lang="ru-RU" sz="2000" i="0" dirty="0">
                <a:latin typeface="Calibri" pitchFamily="34" charset="0"/>
                <a:cs typeface="Calibri" pitchFamily="34" charset="0"/>
              </a:rPr>
              <a:t>↑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виділення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l" eaLnBrk="1" hangingPunct="1"/>
            <a:r>
              <a:rPr lang="ru-RU" sz="2000" i="0" dirty="0" err="1">
                <a:latin typeface="Calibri" pitchFamily="34" charset="0"/>
                <a:cs typeface="Calibri" pitchFamily="34" charset="0"/>
              </a:rPr>
              <a:t>розчинених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крові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l" eaLnBrk="1" hangingPunct="1"/>
            <a:r>
              <a:rPr lang="ru-RU" sz="2000" i="0" dirty="0" err="1">
                <a:latin typeface="Calibri" pitchFamily="34" charset="0"/>
                <a:cs typeface="Calibri" pitchFamily="34" charset="0"/>
              </a:rPr>
              <a:t>газів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=&gt; газовая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емболія</a:t>
            </a:r>
            <a:endParaRPr lang="ru-RU" sz="2000" i="0" dirty="0"/>
          </a:p>
        </p:txBody>
      </p:sp>
      <p:pic>
        <p:nvPicPr>
          <p:cNvPr id="328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472113"/>
            <a:ext cx="2333625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22" name="TextBox 11"/>
          <p:cNvSpPr txBox="1">
            <a:spLocks noChangeArrowheads="1"/>
          </p:cNvSpPr>
          <p:nvPr/>
        </p:nvSpPr>
        <p:spPr bwMode="auto">
          <a:xfrm>
            <a:off x="4611688" y="4521200"/>
            <a:ext cx="4532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0" dirty="0">
                <a:latin typeface="Calibri" pitchFamily="34" charset="0"/>
                <a:cs typeface="Calibri" pitchFamily="34" charset="0"/>
              </a:rPr>
              <a:t>↓Р, ↓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конц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. О</a:t>
            </a:r>
            <a:r>
              <a:rPr lang="ru-RU" sz="2000" i="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крові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кисневий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голод) =&gt;↑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легенева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вентиляція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, тому,</a:t>
            </a:r>
          </a:p>
          <a:p>
            <a:pPr eaLnBrk="1" hangingPunct="1"/>
            <a:r>
              <a:rPr lang="ru-RU" sz="2000" i="0" dirty="0" err="1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втрачається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СО</a:t>
            </a:r>
            <a:r>
              <a:rPr lang="ru-RU" sz="2000" i="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і ↑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основність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0" dirty="0" err="1">
                <a:latin typeface="Calibri" pitchFamily="34" charset="0"/>
                <a:cs typeface="Calibri" pitchFamily="34" charset="0"/>
              </a:rPr>
              <a:t>крові</a:t>
            </a:r>
            <a:r>
              <a:rPr lang="ru-RU" sz="2000" i="0" dirty="0">
                <a:latin typeface="Calibri" pitchFamily="34" charset="0"/>
                <a:cs typeface="Calibri" pitchFamily="34" charset="0"/>
              </a:rPr>
              <a:t> (алкалоз)</a:t>
            </a:r>
            <a:endParaRPr lang="ru-RU" sz="2000" i="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5" y="5477669"/>
            <a:ext cx="1688603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45074" y="-387424"/>
            <a:ext cx="9144000" cy="71711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ru-RU" sz="2000" dirty="0">
              <a:solidFill>
                <a:srgbClr val="000099"/>
              </a:solidFill>
            </a:endParaRPr>
          </a:p>
          <a:p>
            <a:pPr algn="ctr" eaLnBrk="1" hangingPunct="1"/>
            <a:r>
              <a:rPr lang="ru-RU" sz="2000" dirty="0">
                <a:solidFill>
                  <a:srgbClr val="000099"/>
                </a:solidFill>
              </a:rPr>
              <a:t>	</a:t>
            </a:r>
            <a:r>
              <a:rPr lang="ru-RU" sz="3200" i="0" dirty="0">
                <a:solidFill>
                  <a:srgbClr val="800000"/>
                </a:solidFill>
              </a:rPr>
              <a:t>КЛАСИФІКАЦІЯ РОЗЧИНІВ:</a:t>
            </a:r>
          </a:p>
          <a:p>
            <a:pPr eaLnBrk="1" hangingPunct="1"/>
            <a:r>
              <a:rPr lang="ru-RU" sz="2400" b="0" i="0" dirty="0"/>
              <a:t>- </a:t>
            </a:r>
            <a:r>
              <a:rPr lang="ru-RU" sz="2400" b="0" i="0" dirty="0">
                <a:solidFill>
                  <a:srgbClr val="C00000"/>
                </a:solidFill>
              </a:rPr>
              <a:t>за </a:t>
            </a:r>
            <a:r>
              <a:rPr lang="ru-RU" sz="2400" b="0" i="0" dirty="0" err="1">
                <a:solidFill>
                  <a:srgbClr val="C00000"/>
                </a:solidFill>
              </a:rPr>
              <a:t>агрегатним</a:t>
            </a:r>
            <a:r>
              <a:rPr lang="ru-RU" sz="2400" b="0" i="0" dirty="0">
                <a:solidFill>
                  <a:srgbClr val="C00000"/>
                </a:solidFill>
              </a:rPr>
              <a:t> </a:t>
            </a:r>
            <a:r>
              <a:rPr lang="ru-RU" sz="2400" b="0" i="0" dirty="0"/>
              <a:t>станом </a:t>
            </a:r>
            <a:r>
              <a:rPr lang="uk-UA" sz="2400" b="0" i="0" dirty="0" smtClean="0"/>
              <a:t>розчинника і розчиненої речовини (рідкі, тверді, газоподібні);</a:t>
            </a:r>
          </a:p>
          <a:p>
            <a:pPr eaLnBrk="1" hangingPunct="1"/>
            <a:r>
              <a:rPr lang="ru-RU" sz="2400" b="0" i="0" dirty="0" smtClean="0"/>
              <a:t>- </a:t>
            </a:r>
            <a:r>
              <a:rPr lang="ru-RU" sz="2400" b="0" i="0" dirty="0">
                <a:solidFill>
                  <a:srgbClr val="C00000"/>
                </a:solidFill>
              </a:rPr>
              <a:t>за  природою </a:t>
            </a:r>
            <a:r>
              <a:rPr lang="uk-UA" sz="2400" b="0" i="0" dirty="0" smtClean="0">
                <a:solidFill>
                  <a:srgbClr val="C00000"/>
                </a:solidFill>
              </a:rPr>
              <a:t>розчинника: </a:t>
            </a:r>
            <a:r>
              <a:rPr lang="uk-UA" sz="2400" b="0" i="0" dirty="0" smtClean="0"/>
              <a:t>водні і неводні (спиртові, бензольні, аміачні)</a:t>
            </a:r>
            <a:r>
              <a:rPr lang="ru-RU" sz="2400" b="0" i="0" dirty="0" smtClean="0"/>
              <a:t>;</a:t>
            </a:r>
            <a:endParaRPr lang="ru-RU" sz="2400" b="0" i="0" dirty="0"/>
          </a:p>
          <a:p>
            <a:pPr eaLnBrk="1" hangingPunct="1"/>
            <a:r>
              <a:rPr lang="ru-RU" sz="2400" b="0" i="0" dirty="0"/>
              <a:t>- </a:t>
            </a:r>
            <a:r>
              <a:rPr lang="ru-RU" sz="2400" b="0" i="0" dirty="0">
                <a:solidFill>
                  <a:srgbClr val="C00000"/>
                </a:solidFill>
              </a:rPr>
              <a:t>за типом </a:t>
            </a:r>
            <a:r>
              <a:rPr lang="uk-UA" sz="2400" b="0" i="0" dirty="0" smtClean="0">
                <a:solidFill>
                  <a:srgbClr val="C00000"/>
                </a:solidFill>
              </a:rPr>
              <a:t>речовини </a:t>
            </a:r>
            <a:r>
              <a:rPr lang="uk-UA" sz="2400" b="0" i="0" dirty="0" smtClean="0"/>
              <a:t>в розчині (розчини електролітів і неелектролітів);</a:t>
            </a:r>
          </a:p>
          <a:p>
            <a:pPr eaLnBrk="1" hangingPunct="1"/>
            <a:r>
              <a:rPr lang="ru-RU" sz="2400" b="0" i="0" dirty="0" smtClean="0"/>
              <a:t>- </a:t>
            </a:r>
            <a:r>
              <a:rPr lang="ru-RU" sz="2400" b="0" i="0" dirty="0">
                <a:solidFill>
                  <a:srgbClr val="C00000"/>
                </a:solidFill>
              </a:rPr>
              <a:t>за </a:t>
            </a:r>
            <a:r>
              <a:rPr lang="ru-RU" sz="2400" b="0" i="0" dirty="0" err="1">
                <a:solidFill>
                  <a:srgbClr val="C00000"/>
                </a:solidFill>
              </a:rPr>
              <a:t>концентрацією</a:t>
            </a:r>
            <a:r>
              <a:rPr lang="ru-RU" sz="2400" b="0" i="0" dirty="0">
                <a:solidFill>
                  <a:srgbClr val="C00000"/>
                </a:solidFill>
              </a:rPr>
              <a:t> </a:t>
            </a:r>
            <a:r>
              <a:rPr lang="ru-RU" sz="2400" b="0" i="0" dirty="0" err="1"/>
              <a:t>розчиненої</a:t>
            </a:r>
            <a:r>
              <a:rPr lang="ru-RU" sz="2400" b="0" i="0" dirty="0"/>
              <a:t> </a:t>
            </a:r>
            <a:r>
              <a:rPr lang="ru-RU" sz="2400" b="0" i="0" dirty="0" err="1"/>
              <a:t>речовини</a:t>
            </a:r>
            <a:r>
              <a:rPr lang="ru-RU" sz="2400" b="0" i="0" dirty="0"/>
              <a:t> (</a:t>
            </a:r>
            <a:r>
              <a:rPr lang="ru-RU" sz="2400" b="0" i="0" dirty="0" err="1"/>
              <a:t>розведен</a:t>
            </a:r>
            <a:r>
              <a:rPr lang="uk-UA" sz="2400" b="0" i="0" dirty="0"/>
              <a:t>і</a:t>
            </a:r>
            <a:r>
              <a:rPr lang="ru-RU" sz="2400" b="0" i="0" dirty="0"/>
              <a:t> і </a:t>
            </a:r>
            <a:r>
              <a:rPr lang="ru-RU" sz="2400" b="0" i="0" dirty="0" err="1"/>
              <a:t>концентровані</a:t>
            </a:r>
            <a:r>
              <a:rPr lang="ru-RU" sz="2400" b="0" i="0" dirty="0"/>
              <a:t>);</a:t>
            </a:r>
          </a:p>
          <a:p>
            <a:pPr marL="342900" indent="-342900" eaLnBrk="1" hangingPunct="1">
              <a:buFontTx/>
              <a:buChar char="-"/>
            </a:pPr>
            <a:r>
              <a:rPr lang="ru-RU" sz="2400" b="0" i="0" dirty="0">
                <a:solidFill>
                  <a:srgbClr val="C00000"/>
                </a:solidFill>
              </a:rPr>
              <a:t>за </a:t>
            </a:r>
            <a:r>
              <a:rPr lang="ru-RU" sz="2400" b="0" i="0" dirty="0" err="1">
                <a:solidFill>
                  <a:srgbClr val="C00000"/>
                </a:solidFill>
              </a:rPr>
              <a:t>вмістом</a:t>
            </a:r>
            <a:r>
              <a:rPr lang="ru-RU" sz="2400" b="0" i="0" dirty="0">
                <a:solidFill>
                  <a:srgbClr val="C00000"/>
                </a:solidFill>
              </a:rPr>
              <a:t> </a:t>
            </a:r>
            <a:r>
              <a:rPr lang="ru-RU" sz="2400" b="0" i="0" dirty="0" err="1">
                <a:solidFill>
                  <a:srgbClr val="C00000"/>
                </a:solidFill>
              </a:rPr>
              <a:t>розчиненої</a:t>
            </a:r>
            <a:r>
              <a:rPr lang="ru-RU" sz="2400" b="0" i="0" dirty="0">
                <a:solidFill>
                  <a:srgbClr val="C00000"/>
                </a:solidFill>
              </a:rPr>
              <a:t> </a:t>
            </a:r>
            <a:r>
              <a:rPr lang="ru-RU" sz="2400" b="0" i="0" dirty="0" err="1">
                <a:solidFill>
                  <a:srgbClr val="C00000"/>
                </a:solidFill>
              </a:rPr>
              <a:t>речовини</a:t>
            </a:r>
            <a:r>
              <a:rPr lang="ru-RU" sz="2400" b="0" i="0" dirty="0">
                <a:solidFill>
                  <a:srgbClr val="C00000"/>
                </a:solidFill>
              </a:rPr>
              <a:t> </a:t>
            </a:r>
            <a:r>
              <a:rPr lang="ru-RU" sz="2400" b="0" i="0" dirty="0"/>
              <a:t>(</a:t>
            </a:r>
            <a:r>
              <a:rPr lang="ru-RU" sz="2400" b="0" i="0" dirty="0" err="1"/>
              <a:t>насичені</a:t>
            </a:r>
            <a:r>
              <a:rPr lang="ru-RU" sz="2400" b="0" i="0" dirty="0"/>
              <a:t>, </a:t>
            </a:r>
            <a:r>
              <a:rPr lang="ru-RU" sz="2400" b="0" i="0" dirty="0" err="1"/>
              <a:t>пересичені</a:t>
            </a:r>
            <a:r>
              <a:rPr lang="ru-RU" sz="2400" b="0" i="0" dirty="0"/>
              <a:t>, </a:t>
            </a:r>
            <a:r>
              <a:rPr lang="ru-RU" sz="2400" b="0" i="0" dirty="0" err="1"/>
              <a:t>ненасичені</a:t>
            </a:r>
            <a:r>
              <a:rPr lang="ru-RU" sz="2400" b="0" i="0" dirty="0"/>
              <a:t>);</a:t>
            </a:r>
          </a:p>
          <a:p>
            <a:pPr marL="342900" indent="-342900" eaLnBrk="1" hangingPunct="1">
              <a:buFontTx/>
              <a:buChar char="-"/>
            </a:pPr>
            <a:r>
              <a:rPr lang="ru-RU" sz="2400" b="0" i="0" dirty="0">
                <a:solidFill>
                  <a:srgbClr val="C00000"/>
                </a:solidFill>
              </a:rPr>
              <a:t>за </a:t>
            </a:r>
            <a:r>
              <a:rPr lang="ru-RU" sz="2400" b="0" i="0" dirty="0" err="1">
                <a:solidFill>
                  <a:srgbClr val="C00000"/>
                </a:solidFill>
              </a:rPr>
              <a:t>концентраціїєю</a:t>
            </a:r>
            <a:r>
              <a:rPr lang="ru-RU" sz="2400" b="0" i="0" dirty="0">
                <a:solidFill>
                  <a:srgbClr val="C00000"/>
                </a:solidFill>
              </a:rPr>
              <a:t> Н</a:t>
            </a:r>
            <a:r>
              <a:rPr lang="ru-RU" sz="2400" b="0" i="0" baseline="30000" dirty="0">
                <a:solidFill>
                  <a:srgbClr val="C00000"/>
                </a:solidFill>
              </a:rPr>
              <a:t>+ </a:t>
            </a:r>
            <a:r>
              <a:rPr lang="ru-RU" sz="2400" b="0" i="0" dirty="0"/>
              <a:t>(</a:t>
            </a:r>
            <a:r>
              <a:rPr lang="ru-RU" sz="2400" b="0" i="0" dirty="0" err="1"/>
              <a:t>кислі</a:t>
            </a:r>
            <a:r>
              <a:rPr lang="ru-RU" sz="2400" b="0" i="0" dirty="0"/>
              <a:t>, </a:t>
            </a:r>
            <a:r>
              <a:rPr lang="ru-RU" sz="2400" b="0" i="0" dirty="0" err="1"/>
              <a:t>нейтральні</a:t>
            </a:r>
            <a:r>
              <a:rPr lang="ru-RU" sz="2400" b="0" i="0" dirty="0"/>
              <a:t>, </a:t>
            </a:r>
            <a:r>
              <a:rPr lang="ru-RU" sz="2400" b="0" i="0" dirty="0" err="1"/>
              <a:t>лужні</a:t>
            </a:r>
            <a:r>
              <a:rPr lang="ru-RU" sz="2400" b="0" i="0" dirty="0"/>
              <a:t>).</a:t>
            </a:r>
          </a:p>
          <a:p>
            <a:pPr marL="342900" indent="-342900" eaLnBrk="1" hangingPunct="1">
              <a:buFontTx/>
              <a:buChar char="-"/>
            </a:pPr>
            <a:endParaRPr lang="ru-RU" sz="2400" b="0" i="0" dirty="0"/>
          </a:p>
          <a:p>
            <a:pPr eaLnBrk="1" hangingPunct="1"/>
            <a:r>
              <a:rPr lang="ru-RU" sz="2400" b="0" i="0" dirty="0"/>
              <a:t>        </a:t>
            </a:r>
            <a:r>
              <a:rPr lang="ru-RU" sz="2400" b="0" i="0" dirty="0" err="1"/>
              <a:t>Повітря</a:t>
            </a:r>
            <a:r>
              <a:rPr lang="ru-RU" sz="2400" b="0" i="0" dirty="0"/>
              <a:t> - </a:t>
            </a:r>
            <a:r>
              <a:rPr lang="ru-RU" sz="2400" b="0" i="0" dirty="0" err="1"/>
              <a:t>газоподібний</a:t>
            </a:r>
            <a:r>
              <a:rPr lang="ru-RU" sz="2400" b="0" i="0" dirty="0"/>
              <a:t> </a:t>
            </a:r>
            <a:r>
              <a:rPr lang="ru-RU" sz="2400" b="0" i="0" dirty="0" err="1"/>
              <a:t>розчин</a:t>
            </a:r>
            <a:endParaRPr lang="ru-RU" sz="2400" b="0" i="0" dirty="0"/>
          </a:p>
          <a:p>
            <a:pPr eaLnBrk="1" hangingPunct="1"/>
            <a:r>
              <a:rPr lang="ru-RU" sz="2400" b="0" i="0" dirty="0"/>
              <a:t>        Сталь - </a:t>
            </a:r>
            <a:r>
              <a:rPr lang="ru-RU" sz="2400" b="0" i="0" dirty="0" err="1"/>
              <a:t>кристалічний</a:t>
            </a:r>
            <a:r>
              <a:rPr lang="ru-RU" sz="2400" b="0" i="0" dirty="0"/>
              <a:t> </a:t>
            </a:r>
            <a:r>
              <a:rPr lang="ru-RU" sz="2400" b="0" i="0" dirty="0" err="1"/>
              <a:t>розчин</a:t>
            </a:r>
            <a:r>
              <a:rPr lang="ru-RU" sz="2400" b="0" i="0" dirty="0"/>
              <a:t> (</a:t>
            </a:r>
            <a:r>
              <a:rPr lang="ru-RU" sz="2400" b="0" i="0" dirty="0" err="1"/>
              <a:t>вуглець</a:t>
            </a:r>
            <a:r>
              <a:rPr lang="ru-RU" sz="2400" b="0" i="0" dirty="0"/>
              <a:t> в </a:t>
            </a:r>
            <a:r>
              <a:rPr lang="ru-RU" sz="2400" b="0" i="0" dirty="0" err="1"/>
              <a:t>залізі</a:t>
            </a:r>
            <a:r>
              <a:rPr lang="ru-RU" sz="2400" b="0" i="0" dirty="0"/>
              <a:t>)</a:t>
            </a:r>
          </a:p>
          <a:p>
            <a:pPr eaLnBrk="1" hangingPunct="1"/>
            <a:endParaRPr lang="ru-RU" sz="2400" b="0" i="0" dirty="0"/>
          </a:p>
          <a:p>
            <a:pPr eaLnBrk="1" hangingPunct="1"/>
            <a:r>
              <a:rPr lang="ru-RU" sz="2400" b="0" i="0" dirty="0"/>
              <a:t>	Для </a:t>
            </a:r>
            <a:r>
              <a:rPr lang="ru-RU" sz="2400" b="0" i="0" dirty="0" err="1"/>
              <a:t>медицини</a:t>
            </a:r>
            <a:r>
              <a:rPr lang="ru-RU" sz="2400" b="0" i="0" dirty="0"/>
              <a:t> </a:t>
            </a:r>
            <a:r>
              <a:rPr lang="ru-RU" sz="2400" b="0" i="0" dirty="0" err="1"/>
              <a:t>найбільше</a:t>
            </a:r>
            <a:r>
              <a:rPr lang="ru-RU" sz="2400" b="0" i="0" dirty="0"/>
              <a:t> </a:t>
            </a:r>
            <a:r>
              <a:rPr lang="ru-RU" sz="2400" b="0" i="0" dirty="0" err="1"/>
              <a:t>значення</a:t>
            </a:r>
            <a:r>
              <a:rPr lang="ru-RU" sz="2400" b="0" i="0" dirty="0"/>
              <a:t> </a:t>
            </a:r>
            <a:r>
              <a:rPr lang="ru-RU" sz="2400" b="0" i="0" dirty="0" err="1"/>
              <a:t>мають</a:t>
            </a:r>
            <a:r>
              <a:rPr lang="ru-RU" sz="2400" b="0" i="0" dirty="0"/>
              <a:t> </a:t>
            </a:r>
            <a:r>
              <a:rPr lang="ru-RU" sz="2400" b="0" i="0" dirty="0" err="1"/>
              <a:t>рідкі</a:t>
            </a:r>
            <a:r>
              <a:rPr lang="ru-RU" sz="2400" b="0" i="0" dirty="0"/>
              <a:t>, особливо </a:t>
            </a:r>
            <a:r>
              <a:rPr lang="ru-RU" sz="2400" b="0" i="0" dirty="0" err="1">
                <a:solidFill>
                  <a:srgbClr val="FF0000"/>
                </a:solidFill>
              </a:rPr>
              <a:t>водні</a:t>
            </a:r>
            <a:r>
              <a:rPr lang="ru-RU" sz="2400" b="0" i="0" dirty="0">
                <a:solidFill>
                  <a:srgbClr val="FF0000"/>
                </a:solidFill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</a:rPr>
              <a:t>розчини</a:t>
            </a:r>
            <a:r>
              <a:rPr lang="ru-RU" sz="2400" b="0" i="0" dirty="0">
                <a:solidFill>
                  <a:srgbClr val="FF0000"/>
                </a:solidFill>
              </a:rPr>
              <a:t>!</a:t>
            </a:r>
            <a:r>
              <a:rPr lang="ru-RU" sz="1600" dirty="0">
                <a:solidFill>
                  <a:srgbClr val="000099"/>
                </a:solidFill>
              </a:rPr>
              <a:t>	</a:t>
            </a:r>
            <a:endParaRPr lang="ru-RU" sz="2000" b="0" i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1" y="580526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C00000"/>
                </a:solidFill>
                <a:latin typeface="Arial" charset="0"/>
              </a:rPr>
              <a:t>NB</a:t>
            </a:r>
            <a:r>
              <a:rPr lang="en-US" b="0" i="0" dirty="0">
                <a:solidFill>
                  <a:srgbClr val="000000"/>
                </a:solidFill>
                <a:latin typeface="Arial" charset="0"/>
              </a:rPr>
              <a:t>!</a:t>
            </a:r>
            <a:endParaRPr lang="ru-RU" b="0" i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800000"/>
                </a:solidFill>
              </a:rPr>
              <a:t>ФІЗІОЛОГІЧНІ </a:t>
            </a:r>
            <a:r>
              <a:rPr lang="uk-UA" sz="3200" b="1" cap="all" dirty="0" smtClean="0">
                <a:solidFill>
                  <a:srgbClr val="800000"/>
                </a:solidFill>
              </a:rPr>
              <a:t>рідини </a:t>
            </a:r>
            <a:r>
              <a:rPr lang="uk-UA" sz="3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−</a:t>
            </a:r>
            <a:r>
              <a:rPr lang="uk-UA" sz="3200" b="1" dirty="0" smtClean="0">
                <a:solidFill>
                  <a:srgbClr val="800000"/>
                </a:solidFill>
              </a:rPr>
              <a:t> це</a:t>
            </a:r>
            <a:endParaRPr lang="uk-UA" sz="3600" b="1" dirty="0">
              <a:solidFill>
                <a:srgbClr val="8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7704" y="764703"/>
            <a:ext cx="0" cy="1152525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0" y="1782763"/>
            <a:ext cx="4211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шлунковий сік</a:t>
            </a:r>
          </a:p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плазма крові</a:t>
            </a:r>
          </a:p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спино-мозкова рідина</a:t>
            </a:r>
          </a:p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внутрішньоклітинна рідина</a:t>
            </a:r>
          </a:p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позаклітинна рідина</a:t>
            </a:r>
          </a:p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секрети залоз</a:t>
            </a:r>
            <a:endParaRPr lang="uk-UA" sz="2400" b="0" i="0" dirty="0">
              <a:solidFill>
                <a:srgbClr val="00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851275" y="1815306"/>
            <a:ext cx="504825" cy="2308225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0" i="0">
              <a:solidFill>
                <a:srgbClr val="000000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716463" y="2738438"/>
            <a:ext cx="389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uk-UA" sz="2400" b="0" i="0" dirty="0" smtClean="0">
                <a:solidFill>
                  <a:srgbClr val="000000"/>
                </a:solidFill>
              </a:rPr>
              <a:t>Розчини електролітів</a:t>
            </a:r>
            <a:endParaRPr lang="uk-UA" sz="2400" b="0" i="0" dirty="0">
              <a:solidFill>
                <a:srgbClr val="000000"/>
              </a:solidFill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4103687" y="3571875"/>
            <a:ext cx="50403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sz="2000" b="0" i="0" dirty="0">
                <a:solidFill>
                  <a:srgbClr val="000000"/>
                </a:solidFill>
              </a:rPr>
              <a:t>1) </a:t>
            </a:r>
            <a:r>
              <a:rPr lang="ru-RU" sz="2000" b="0" i="0" dirty="0" err="1">
                <a:solidFill>
                  <a:srgbClr val="000000"/>
                </a:solidFill>
              </a:rPr>
              <a:t>мають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осмотичний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тиск</a:t>
            </a:r>
            <a:r>
              <a:rPr lang="ru-RU" sz="2000" b="0" i="0" dirty="0">
                <a:solidFill>
                  <a:srgbClr val="000000"/>
                </a:solidFill>
              </a:rPr>
              <a:t> (Р);</a:t>
            </a:r>
          </a:p>
          <a:p>
            <a:pPr algn="l" eaLnBrk="1" hangingPunct="1"/>
            <a:r>
              <a:rPr lang="ru-RU" sz="2000" b="0" i="0" dirty="0">
                <a:solidFill>
                  <a:srgbClr val="000000"/>
                </a:solidFill>
              </a:rPr>
              <a:t>2) рН</a:t>
            </a:r>
            <a:r>
              <a:rPr lang="en-US" sz="2000" b="0" i="0" dirty="0">
                <a:solidFill>
                  <a:srgbClr val="000000"/>
                </a:solidFill>
              </a:rPr>
              <a:t> </a:t>
            </a:r>
            <a:endParaRPr lang="ru-RU" sz="2000" b="0" i="0" dirty="0">
              <a:solidFill>
                <a:srgbClr val="000000"/>
              </a:solidFill>
            </a:endParaRPr>
          </a:p>
          <a:p>
            <a:pPr algn="l" eaLnBrk="1" hangingPunct="1"/>
            <a:r>
              <a:rPr lang="ru-RU" sz="2000" b="0" i="0" dirty="0">
                <a:solidFill>
                  <a:srgbClr val="000000"/>
                </a:solidFill>
              </a:rPr>
              <a:t>3) </a:t>
            </a:r>
            <a:r>
              <a:rPr lang="ru-RU" sz="2000" b="0" i="0" dirty="0" err="1">
                <a:solidFill>
                  <a:srgbClr val="000000"/>
                </a:solidFill>
              </a:rPr>
              <a:t>здатні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затримувати</a:t>
            </a:r>
            <a:r>
              <a:rPr lang="ru-RU" sz="2000" b="0" i="0" dirty="0">
                <a:solidFill>
                  <a:srgbClr val="000000"/>
                </a:solidFill>
              </a:rPr>
              <a:t>  Н</a:t>
            </a:r>
            <a:r>
              <a:rPr lang="ru-RU" sz="2000" b="0" i="0" baseline="-25000" dirty="0">
                <a:solidFill>
                  <a:srgbClr val="000000"/>
                </a:solidFill>
              </a:rPr>
              <a:t>2</a:t>
            </a:r>
            <a:r>
              <a:rPr lang="ru-RU" sz="2000" b="0" i="0" dirty="0">
                <a:solidFill>
                  <a:srgbClr val="000000"/>
                </a:solidFill>
              </a:rPr>
              <a:t>О і </a:t>
            </a:r>
            <a:r>
              <a:rPr lang="ru-RU" sz="2000" b="0" i="0" dirty="0" err="1">
                <a:solidFill>
                  <a:srgbClr val="000000"/>
                </a:solidFill>
              </a:rPr>
              <a:t>утворювати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гідрати</a:t>
            </a:r>
            <a:endParaRPr lang="ru-RU" sz="2000" b="0" i="0" dirty="0">
              <a:solidFill>
                <a:srgbClr val="000000"/>
              </a:solidFill>
            </a:endParaRPr>
          </a:p>
          <a:p>
            <a:pPr algn="l" eaLnBrk="1" hangingPunct="1"/>
            <a:endParaRPr lang="ru-RU" sz="2000" b="0" i="0" dirty="0">
              <a:solidFill>
                <a:srgbClr val="000000"/>
              </a:solidFill>
            </a:endParaRPr>
          </a:p>
          <a:p>
            <a:pPr algn="l" eaLnBrk="1" hangingPunct="1"/>
            <a:endParaRPr lang="ru-RU" sz="2000" b="0" i="0" dirty="0">
              <a:solidFill>
                <a:srgbClr val="000000"/>
              </a:solidFill>
            </a:endParaRPr>
          </a:p>
          <a:p>
            <a:pPr algn="l" eaLnBrk="1" hangingPunct="1"/>
            <a:endParaRPr lang="ru-RU" sz="2000" b="0" i="0" dirty="0">
              <a:solidFill>
                <a:srgbClr val="000000"/>
              </a:solidFill>
            </a:endParaRPr>
          </a:p>
          <a:p>
            <a:pPr algn="l" eaLnBrk="1" hangingPunct="1"/>
            <a:r>
              <a:rPr lang="ru-RU" sz="2000" b="0" i="0" dirty="0" err="1">
                <a:solidFill>
                  <a:srgbClr val="000000"/>
                </a:solidFill>
              </a:rPr>
              <a:t>перешкоджають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зневодненню</a:t>
            </a:r>
            <a:r>
              <a:rPr lang="ru-RU" sz="2000" b="0" i="0" dirty="0">
                <a:solidFill>
                  <a:srgbClr val="000000"/>
                </a:solidFill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</a:rPr>
              <a:t>організму</a:t>
            </a:r>
            <a:endParaRPr lang="ru-RU" b="0" i="0" dirty="0">
              <a:solidFill>
                <a:srgbClr val="0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843587" y="4975226"/>
            <a:ext cx="638175" cy="47625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 i="0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7" y="4017237"/>
            <a:ext cx="2160240" cy="282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14000"/>
              </a:lnSpc>
              <a:buFontTx/>
              <a:buAutoNum type="arabicPeriod"/>
              <a:defRPr/>
            </a:pPr>
            <a:r>
              <a:rPr lang="ru-RU" sz="23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3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розчинів</a:t>
            </a:r>
            <a:r>
              <a:rPr lang="ru-RU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i="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Р, </a:t>
            </a:r>
            <a:r>
              <a:rPr lang="ru-RU" sz="23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3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  <a:defRPr/>
            </a:pP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розчинятися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розчиннику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endParaRPr lang="ru-RU" sz="24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↔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кристалізація</a:t>
            </a:r>
            <a:endParaRPr lang="ru-RU" sz="24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en-US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en-US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</a:t>
            </a:r>
            <a:r>
              <a:rPr lang="ru-RU" sz="3600" b="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розчину</a:t>
            </a:r>
            <a:endParaRPr lang="ru-RU" sz="24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en-US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</a:t>
            </a:r>
            <a:endParaRPr lang="ru-RU" sz="3600" b="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розчиненою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насиченим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14000"/>
              </a:lnSpc>
              <a:defRPr/>
            </a:pP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розчиненої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насиченому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розчині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−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14000"/>
              </a:lnSpc>
              <a:defRPr/>
            </a:pPr>
            <a:r>
              <a:rPr lang="ru-RU" sz="24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100 г. Н</a:t>
            </a:r>
            <a:r>
              <a:rPr lang="ru-RU" sz="2400" i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розчинюється</a:t>
            </a:r>
            <a:r>
              <a:rPr lang="ru-RU" sz="24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14000"/>
              </a:lnSpc>
              <a:defRPr/>
            </a:pP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г.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→ добре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розчинна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endParaRPr lang="ru-RU" sz="24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4000"/>
              </a:lnSpc>
              <a:defRPr/>
            </a:pP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 1 г. </a:t>
            </a:r>
            <a:r>
              <a:rPr lang="ru-RU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→ мало </a:t>
            </a:r>
            <a:r>
              <a:rPr lang="uk-UA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розчинна речовина</a:t>
            </a:r>
          </a:p>
          <a:p>
            <a:pPr algn="l">
              <a:lnSpc>
                <a:spcPct val="114000"/>
              </a:lnSpc>
              <a:defRPr/>
            </a:pPr>
            <a:r>
              <a:rPr lang="uk-UA" sz="2400" b="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uk-UA" sz="2400" b="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0,01 г. речовини → нерозчинна речовина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529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kern="1200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МЕХАНІЗМ ПРОЦЕСІВ РОЗЧИНЕННЯ ТВЕРДИХ РЕЧОВИН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1" y="692696"/>
            <a:ext cx="9144000" cy="587727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Розчинення - мимовільний розподіл речовини між молекулами розчинника.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хімічне розчинення: </a:t>
            </a:r>
            <a:r>
              <a:rPr lang="uk-UA" sz="27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взаємодія металу з кислотою або лугом, розчинення карбонату кальцію в воді, яка містить СО</a:t>
            </a:r>
            <a:r>
              <a:rPr lang="uk-UA" sz="2700" kern="1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7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700" kern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uk-UA" sz="27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kern="1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700" b="1" kern="1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сольватація (гідратація): </a:t>
            </a:r>
            <a:r>
              <a:rPr lang="uk-UA" sz="2700" kern="1200" dirty="0" smtClean="0">
                <a:latin typeface="Times New Roman" pitchFamily="18" charset="0"/>
                <a:cs typeface="Times New Roman" pitchFamily="18" charset="0"/>
              </a:rPr>
              <a:t>приєднання молекул розчинника до молекул або іонів розчиненої речовини.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kern="1200" dirty="0" smtClean="0">
                <a:latin typeface="Times New Roman" pitchFamily="18" charset="0"/>
                <a:cs typeface="Times New Roman" pitchFamily="18" charset="0"/>
              </a:rPr>
              <a:t>	Процес розчинення кристалічної речовини протікає в два етапи: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kern="1200" dirty="0" smtClean="0">
                <a:latin typeface="Times New Roman" pitchFamily="18" charset="0"/>
                <a:cs typeface="Times New Roman" pitchFamily="18" charset="0"/>
              </a:rPr>
              <a:t>  І - руйнування кристалічної решітки </a:t>
            </a:r>
            <a:r>
              <a:rPr lang="uk-UA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(ендотермічний процес);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kern="1200" dirty="0" smtClean="0">
                <a:latin typeface="Times New Roman" pitchFamily="18" charset="0"/>
                <a:cs typeface="Times New Roman" pitchFamily="18" charset="0"/>
              </a:rPr>
              <a:t>ІІ - </a:t>
            </a:r>
            <a:r>
              <a:rPr lang="uk-UA" sz="2700" kern="1200" dirty="0" err="1" smtClean="0">
                <a:latin typeface="Times New Roman" pitchFamily="18" charset="0"/>
                <a:cs typeface="Times New Roman" pitchFamily="18" charset="0"/>
              </a:rPr>
              <a:t>сольватация</a:t>
            </a:r>
            <a:r>
              <a:rPr lang="uk-UA" sz="2700" kern="1200" dirty="0" smtClean="0">
                <a:latin typeface="Times New Roman" pitchFamily="18" charset="0"/>
                <a:cs typeface="Times New Roman" pitchFamily="18" charset="0"/>
              </a:rPr>
              <a:t> молекул і іонів </a:t>
            </a:r>
            <a:r>
              <a:rPr lang="uk-UA" sz="27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(екзотермічний процес).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2700" b="1" kern="1200" dirty="0" smtClean="0">
                <a:latin typeface="Times New Roman" pitchFamily="18" charset="0"/>
                <a:cs typeface="Times New Roman" pitchFamily="18" charset="0"/>
              </a:rPr>
              <a:t>Від співвідношення цих величин залежить підвищується або знижується температура в процесі розчинення!</a:t>
            </a:r>
            <a:r>
              <a:rPr lang="uk-UA" sz="2400" kern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1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9032" cy="54868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ВЕЛИЧИНИ, ЩО ХАРАКТЕРИЗУЮТЬ КІЛЬКІСНИЙ СКЛАД </a:t>
            </a:r>
            <a:r>
              <a:rPr lang="ru-RU" sz="2000" b="1" cap="all" dirty="0" err="1">
                <a:solidFill>
                  <a:srgbClr val="FF0000"/>
                </a:solidFill>
              </a:rPr>
              <a:t>розчину</a:t>
            </a:r>
            <a:endParaRPr lang="ru-RU" sz="3600" cap="al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76672"/>
                <a:ext cx="9144000" cy="6381328"/>
              </a:xfrm>
            </p:spPr>
            <p:txBody>
              <a:bodyPr/>
              <a:lstStyle/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uk-UA" sz="21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Масова частка </a:t>
                </a:r>
                <a:r>
                  <a:rPr lang="uk-UA" sz="2000" b="1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– відношення маси розчиненої речовини (х) до загальної маси розчину</a:t>
                </a:r>
                <a:r>
                  <a:rPr lang="uk-UA" sz="20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</a:t>
                </a:r>
                <a:r>
                  <a:rPr lang="ru-RU" sz="2000" dirty="0">
                    <a:ea typeface="Times New Roman"/>
                    <a:cs typeface="Times New Roman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000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ω</m:t>
                    </m:r>
                    <m:d>
                      <m:d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i="0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</m:d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uk-UA" sz="2000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 sz="2000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a:rPr lang="uk-UA" sz="2000" b="1" i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(роз−ну)</m:t>
                            </m:r>
                          </m:sub>
                        </m:sSub>
                      </m:den>
                    </m:f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·</m:t>
                    </m:r>
                    <m:r>
                      <a:rPr lang="uk-UA" sz="2000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100</m:t>
                    </m:r>
                    <m:r>
                      <a:rPr lang="uk-UA" sz="2000" b="1" i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% </m:t>
                    </m:r>
                  </m:oMath>
                </a14:m>
                <a:r>
                  <a:rPr lang="uk-UA" sz="2000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частка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</a:t>
                </a:r>
                <a:r>
                  <a:rPr lang="uk-UA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ї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 (x)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𝑨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1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𝑩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1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1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uk-UA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</a:t>
                </a:r>
                <a:r>
                  <a:rPr lang="en-US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ru-RU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– </a:t>
                </a:r>
                <a:r>
                  <a:rPr lang="ru-RU" sz="2100" b="1" i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кількість</a:t>
                </a:r>
                <a:r>
                  <a:rPr lang="ru-RU" sz="2100" b="1" i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кожного компонента</a:t>
                </a:r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С</a:t>
                </a:r>
                <a:r>
                  <a:rPr lang="en-US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(x)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 marL="0" indent="0" algn="ctr" eaLnBrk="1" hangingPunct="1">
                  <a:spcBef>
                    <a:spcPct val="0"/>
                  </a:spcBef>
                  <a:buNone/>
                </a:pP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𝒙</m:t>
                        </m:r>
                        <m:r>
                          <a:rPr lang="en-US" sz="21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𝑴𝑽</m:t>
                        </m:r>
                      </m:den>
                    </m:f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 т.к.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𝑴</m:t>
                        </m:r>
                      </m:den>
                    </m:f>
                    <m:r>
                      <a:rPr lang="en-US" sz="2100" b="1" i="1">
                        <a:latin typeface="Cambria Math"/>
                      </a:rPr>
                      <m:t>=</m:t>
                    </m:r>
                    <m:r>
                      <a:rPr lang="en-US" sz="2100" b="1" i="1">
                        <a:latin typeface="Cambria Math"/>
                      </a:rPr>
                      <m:t>𝒏</m:t>
                    </m:r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100" b="1" i="1">
                            <a:latin typeface="Cambria Math"/>
                          </a:rPr>
                          <m:t>𝒙</m:t>
                        </m:r>
                        <m:r>
                          <a:rPr lang="en-US" sz="2100" b="1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𝑽</m:t>
                        </m:r>
                      </m:den>
                    </m:f>
                    <m:r>
                      <a:rPr lang="en-US" sz="2100" b="1" i="1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100" b="1" i="1">
                            <a:latin typeface="Cambria Math"/>
                          </a:rPr>
                          <m:t>моль</m:t>
                        </m:r>
                      </m:num>
                      <m:den>
                        <m:r>
                          <a:rPr lang="ru-RU" sz="2100" b="1" i="1">
                            <a:latin typeface="Cambria Math"/>
                          </a:rPr>
                          <m:t>л</m:t>
                        </m:r>
                      </m:den>
                    </m:f>
                    <m:r>
                      <a:rPr lang="ru-RU" sz="2100" b="1" i="1">
                        <a:latin typeface="Cambria Math"/>
                      </a:rPr>
                      <m:t>)</m:t>
                    </m:r>
                  </m:oMath>
                </a14:m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Молярна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концентрація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еквівалента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С</a:t>
                </a:r>
                <a:r>
                  <a:rPr lang="ru-RU" sz="2100" b="1" kern="1200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е</a:t>
                </a:r>
                <a:r>
                  <a:rPr lang="en-US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(x)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– кількість речовини еквівалента в одиниці об'єму розчину, моль/л,</a:t>
                </a:r>
                <a:endParaRPr lang="uk-UA" sz="2100" b="1" i="1" dirty="0">
                  <a:latin typeface="Cambria Math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en-US" sz="21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/>
                            </a:rPr>
                            <m:t>𝒎</m:t>
                          </m:r>
                        </m:num>
                        <m:den>
                          <m:sSub>
                            <m:sSub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2100" b="1" i="1" smtClean="0">
                                  <a:latin typeface="Cambria Math"/>
                                </a:rPr>
                                <m:t>е</m:t>
                              </m:r>
                            </m:sub>
                          </m:sSub>
                          <m:r>
                            <a:rPr lang="en-US" sz="2100" b="1" i="1">
                              <a:latin typeface="Cambria Math"/>
                            </a:rPr>
                            <m:t>∙</m:t>
                          </m:r>
                          <m:r>
                            <a:rPr lang="en-US" sz="2100" b="1" i="1"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sz="21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sz="2100" b="1" i="1"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uk-UA" sz="2100" b="1" dirty="0">
                  <a:latin typeface="Times New Roman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Моляльність</a:t>
                </a: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в(х) 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відношення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молів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до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маси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розчинника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моль/кг,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(х)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(р</m:t>
                            </m:r>
                            <m:r>
                              <m:rPr>
                                <m:nor/>
                              </m:rPr>
                              <a:rPr lang="uk-UA" sz="1600" b="1" i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ка)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·</m:t>
                        </m:r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(роз</m:t>
                            </m:r>
                            <m:r>
                              <m:rPr>
                                <m:nor/>
                              </m:rPr>
                              <a:rPr lang="uk-UA" sz="1600" b="1" i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uk-UA" sz="1600" b="1">
                                <a:solidFill>
                                  <a:srgbClr val="000000"/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</a:rPr>
                              <m:t>ка)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16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(роз</m:t>
                        </m:r>
                        <m:r>
                          <m:rPr>
                            <m:nor/>
                          </m:rPr>
                          <a:rPr lang="uk-UA" sz="1600" b="1" i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ка)</m:t>
                        </m:r>
                      </m:sub>
                    </m:sSub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= 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(роз</m:t>
                        </m:r>
                        <m:r>
                          <m:rPr>
                            <m:nor/>
                          </m:rPr>
                          <a:rPr lang="uk-UA" sz="1600" b="1" i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ну)</m:t>
                        </m:r>
                      </m:sub>
                    </m:sSub>
                    <m:r>
                      <m:rPr>
                        <m:nor/>
                      </m:rPr>
                      <a:rPr lang="uk-UA" sz="1600" b="1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−</m:t>
                    </m:r>
                    <m:r>
                      <m:rPr>
                        <m:nor/>
                      </m:rPr>
                      <a:rPr lang="uk-UA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uk-UA" sz="1600" b="1">
                            <a:solidFill>
                              <a:srgbClr val="000000"/>
                            </a:solidFill>
                            <a:latin typeface="Times New Roman"/>
                            <a:ea typeface="Times New Roman"/>
                            <a:cs typeface="Times New Roman"/>
                          </a:rPr>
                          <m:t>(х)</m:t>
                        </m:r>
                      </m:sub>
                    </m:sSub>
                  </m:oMath>
                </a14:m>
                <a:endParaRPr lang="ru-RU" sz="2100" b="1" kern="12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uk-UA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 </a:t>
                </a:r>
                <a:r>
                  <a:rPr lang="en-US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NaOH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в 1 кг Н</a:t>
                </a:r>
                <a:r>
                  <a:rPr lang="ru-RU" sz="2100" b="1" kern="1200" baseline="-25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О </a:t>
                </a:r>
                <a:r>
                  <a:rPr lang="ru-RU" sz="2100" b="1" kern="1200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знаходиться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1 моль </a:t>
                </a:r>
                <a:r>
                  <a:rPr lang="en-US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NaOH</a:t>
                </a:r>
                <a:r>
                  <a:rPr lang="ru-RU" sz="2100" b="1" kern="12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40 г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ru-RU" sz="2100" b="1" kern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Титр </a:t>
                </a:r>
                <a:r>
                  <a:rPr lang="ru-RU" sz="2100" b="1" kern="1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розчину</a:t>
                </a:r>
                <a:r>
                  <a:rPr lang="ru-RU" sz="2100" b="1" kern="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                         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/>
                      </a:rPr>
                      <m:t>𝑻</m:t>
                    </m:r>
                    <m:r>
                      <a:rPr lang="en-US" sz="21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US" sz="2100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маса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1" kern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розчиненої</a:t>
                </a:r>
                <a:r>
                  <a:rPr lang="ru-RU" sz="2100" b="1" kern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kern="1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речовини</a:t>
                </a:r>
                <a:r>
                  <a:rPr lang="ru-RU" sz="2100" b="1" kern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100" b="1" dirty="0">
                    <a:latin typeface="Times New Roman" pitchFamily="18" charset="0"/>
                    <a:cs typeface="Times New Roman" pitchFamily="18" charset="0"/>
                  </a:rPr>
                  <a:t>V –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об’єм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100" b="1" dirty="0" err="1">
                    <a:latin typeface="Times New Roman" pitchFamily="18" charset="0"/>
                    <a:cs typeface="Times New Roman" pitchFamily="18" charset="0"/>
                  </a:rPr>
                  <a:t>розчину</a:t>
                </a:r>
                <a:r>
                  <a:rPr lang="ru-RU" sz="21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ru-RU" sz="2000" kern="1200" dirty="0">
                  <a:solidFill>
                    <a:srgbClr val="C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76672"/>
                <a:ext cx="9144000" cy="6381328"/>
              </a:xfrm>
              <a:blipFill rotWithShape="1">
                <a:blip r:embed="rId2"/>
                <a:stretch>
                  <a:fillRect l="-733" t="-28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/>
              <a:t>      </a:t>
            </a:r>
            <a:r>
              <a:rPr lang="uk-UA" sz="2400" b="1" dirty="0" smtClean="0"/>
              <a:t>Всі біохімічні і біологічні процеси в живих організмах протікають у розчинах. Розчинником є </a:t>
            </a:r>
            <a:r>
              <a:rPr lang="uk-UA" sz="2400" b="1" dirty="0" smtClean="0">
                <a:solidFill>
                  <a:srgbClr val="FF0000"/>
                </a:solidFill>
              </a:rPr>
              <a:t>вода.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/>
              <a:t>	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3300"/>
                </a:solidFill>
              </a:rPr>
              <a:t>Живі організми: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400" b="1" dirty="0" smtClean="0">
                <a:solidFill>
                  <a:srgbClr val="FF3300"/>
                </a:solidFill>
              </a:rPr>
              <a:t>отримують їжу з водного середовища;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400" b="1" dirty="0" smtClean="0">
                <a:solidFill>
                  <a:srgbClr val="FF3300"/>
                </a:solidFill>
              </a:rPr>
              <a:t> у воді здійснюється біосинтез;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400" b="1" dirty="0" smtClean="0">
                <a:solidFill>
                  <a:srgbClr val="FF3300"/>
                </a:solidFill>
              </a:rPr>
              <a:t>з водою з організмів виносяться відходи.</a:t>
            </a:r>
            <a:endParaRPr lang="uk-UA" sz="2400" b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2400" b="1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/>
              <a:t>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8514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23790" r="16747" b="9019"/>
          <a:stretch/>
        </p:blipFill>
        <p:spPr bwMode="auto">
          <a:xfrm>
            <a:off x="5292080" y="3212976"/>
            <a:ext cx="3744416" cy="3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0" y="3789040"/>
            <a:ext cx="546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uk-UA" sz="2400" i="0" dirty="0" smtClean="0">
                <a:solidFill>
                  <a:prstClr val="black"/>
                </a:solidFill>
                <a:latin typeface="Calibri"/>
                <a:cs typeface="+mn-cs"/>
              </a:rPr>
              <a:t>У самому процесі біосинтезу утворюється вода метаболічна.  В середньому людина споживає з їжею і питтям ≈2 л НОН на добу, з яких 300 мл є метаболічна вода. Людина ≈ на 60% складається з води.</a:t>
            </a:r>
            <a:endParaRPr lang="uk-UA" sz="2400" i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</TotalTime>
  <Words>2211</Words>
  <Application>Microsoft Office PowerPoint</Application>
  <PresentationFormat>Экран (4:3)</PresentationFormat>
  <Paragraphs>468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Symbol</vt:lpstr>
      <vt:lpstr>Tahoma</vt:lpstr>
      <vt:lpstr>Times New Roman</vt:lpstr>
      <vt:lpstr>Wingdings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Формула</vt:lpstr>
      <vt:lpstr>Презентация PowerPoint</vt:lpstr>
      <vt:lpstr>ПЛАН ЛЕКЦІЇ</vt:lpstr>
      <vt:lpstr>Презентация PowerPoint</vt:lpstr>
      <vt:lpstr>Презентация PowerPoint</vt:lpstr>
      <vt:lpstr>ФІЗІОЛОГІЧНІ рідини − це</vt:lpstr>
      <vt:lpstr>Презентация PowerPoint</vt:lpstr>
      <vt:lpstr>МЕХАНІЗМ ПРОЦЕСІВ РОЗЧИНЕННЯ ТВЕРДИХ РЕЧОВИН</vt:lpstr>
      <vt:lpstr>ВЕЛИЧИНИ, ЩО ХАРАКТЕРИЗУЮТЬ КІЛЬКІСНИЙ СКЛАД розчину</vt:lpstr>
      <vt:lpstr>Презентация PowerPoint</vt:lpstr>
      <vt:lpstr>                 Функції води </vt:lpstr>
      <vt:lpstr>Важлива роль води в біологічних процесах визначається її унікальними фізико - хімічними властивостями:</vt:lpstr>
      <vt:lpstr>Види води в організмі:</vt:lpstr>
      <vt:lpstr>ІДЕАЛЬНИЙ РОЗЧИН </vt:lpstr>
      <vt:lpstr>Презентация PowerPoint</vt:lpstr>
      <vt:lpstr>Презентация PowerPoint</vt:lpstr>
      <vt:lpstr>КОЛІГАТИВНІ ВЛАСТИВОСТІ</vt:lpstr>
      <vt:lpstr>Зниження тиску пари над розчином</vt:lpstr>
      <vt:lpstr>Зниження тиску пари над розчином</vt:lpstr>
      <vt:lpstr>Підвищення Ткипіння та зниження Ткристалізації розчину</vt:lpstr>
      <vt:lpstr>Слідства із закону Рауля</vt:lpstr>
      <vt:lpstr>Слідства із закону Рауля</vt:lpstr>
      <vt:lpstr>Депресія для біологічних середовищ в нормі в порівнянні з водою</vt:lpstr>
      <vt:lpstr>Ебуліоскопічні і кріоскопічні константи, температури кипіння і кристалізації деяких розчинників </vt:lpstr>
      <vt:lpstr>Презентация PowerPoint</vt:lpstr>
      <vt:lpstr>Презентация PowerPoint</vt:lpstr>
      <vt:lpstr>Презентация PowerPoint</vt:lpstr>
      <vt:lpstr>ІІ закон Рауля для розбавлених розчинів неелектролітів</vt:lpstr>
      <vt:lpstr>Осмотичний тиск</vt:lpstr>
      <vt:lpstr>Однобічна (одностороння)  дифузія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tyupovaa@gmail.com</cp:lastModifiedBy>
  <cp:revision>196</cp:revision>
  <cp:lastPrinted>2018-09-19T07:09:17Z</cp:lastPrinted>
  <dcterms:created xsi:type="dcterms:W3CDTF">2009-09-07T11:41:42Z</dcterms:created>
  <dcterms:modified xsi:type="dcterms:W3CDTF">2018-09-19T07:16:46Z</dcterms:modified>
</cp:coreProperties>
</file>