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76" r:id="rId2"/>
  </p:sldMasterIdLst>
  <p:sldIdLst>
    <p:sldId id="296" r:id="rId3"/>
    <p:sldId id="295" r:id="rId4"/>
    <p:sldId id="274" r:id="rId5"/>
    <p:sldId id="279" r:id="rId6"/>
    <p:sldId id="275" r:id="rId7"/>
    <p:sldId id="277" r:id="rId8"/>
    <p:sldId id="289" r:id="rId9"/>
    <p:sldId id="290" r:id="rId10"/>
    <p:sldId id="291" r:id="rId11"/>
    <p:sldId id="292" r:id="rId12"/>
    <p:sldId id="293" r:id="rId13"/>
    <p:sldId id="294" r:id="rId14"/>
    <p:sldId id="278" r:id="rId15"/>
    <p:sldId id="276" r:id="rId16"/>
    <p:sldId id="257" r:id="rId17"/>
    <p:sldId id="280" r:id="rId18"/>
    <p:sldId id="270" r:id="rId19"/>
    <p:sldId id="287" r:id="rId20"/>
    <p:sldId id="288" r:id="rId21"/>
    <p:sldId id="297" r:id="rId22"/>
    <p:sldId id="298" r:id="rId23"/>
    <p:sldId id="285" r:id="rId24"/>
    <p:sldId id="286" r:id="rId25"/>
    <p:sldId id="260" r:id="rId26"/>
    <p:sldId id="282" r:id="rId27"/>
    <p:sldId id="263" r:id="rId28"/>
    <p:sldId id="283" r:id="rId29"/>
    <p:sldId id="269" r:id="rId30"/>
    <p:sldId id="284" r:id="rId31"/>
    <p:sldId id="272" r:id="rId32"/>
    <p:sldId id="266" r:id="rId33"/>
    <p:sldId id="267" r:id="rId34"/>
    <p:sldId id="268" r:id="rId35"/>
    <p:sldId id="271" r:id="rId36"/>
  </p:sldIdLst>
  <p:sldSz cx="9144000" cy="6858000" type="screen4x3"/>
  <p:notesSz cx="6780213" cy="987266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6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6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6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6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0000"/>
    <a:srgbClr val="66FF99"/>
    <a:srgbClr val="66FF33"/>
    <a:srgbClr val="CCECFF"/>
    <a:srgbClr val="FF9999"/>
    <a:srgbClr val="B7E7DA"/>
    <a:srgbClr val="B6E8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36280-568C-4C74-9D0C-0202621DB6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950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FBAB84-E149-4FFA-97E0-E9F0252596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86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B03E48-85E3-4820-AA11-632F263DB5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46699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9D0016-547A-4980-832F-92B215CAE3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70667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634615-C676-474F-B1F0-C371C09A6E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852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E7F7E-75EA-440D-AC97-B52291FF54FC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1939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187D54-504E-4435-BE71-0609A0BF75FA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960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BE26B2-BCBF-4D8C-BF6E-70DEE254EE36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985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D4E8F6-0CF3-40FF-834C-A8D7AF844381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349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4D752B-15C2-4A2F-B48B-44BBF49C56EA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9998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44714-63C8-4DE8-9EB1-2FA2D243DC67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750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1EF6D4-9A47-4122-9660-840B780053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4381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1082D3-7365-419D-BA81-0CB7FCAE5957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4405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D830AA-30D2-41C9-8F3E-BCD24E742BAB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0814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797A3D-5618-4703-90F4-4A7AC4879B39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1346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49FC4B-4A8F-40E7-BECD-BC1B83F4AFE5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8332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B625E2-60F6-4EEB-8C0F-6A721167C1A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260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522CC5-2D04-443C-A734-7D39A564D2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6519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8B37A4-1AFE-4AE3-B737-95CCBEC02C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147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53D78D-33FB-4409-9636-C5CE680805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7957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0778F4-28AF-4228-BD81-4F8C0A4349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2654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B85715-F113-43E3-866B-6C4CB1CA69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0540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7911D4-0E23-43B9-9E13-97EDE9C70B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862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9799F1-BF14-466C-901C-7ADEB68306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9902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3F6E14DE-E04F-4A7D-9608-66C0B08512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 altLang="ru-RU" b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 altLang="ru-RU" b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5832A2DB-E51A-41C0-9364-21CB24D5491F}" type="slidenum">
              <a:rPr lang="ru-RU" altLang="ru-RU" b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060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7.png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2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6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"/>
            <a:ext cx="9144000" cy="7232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sz="2400" dirty="0" err="1">
                <a:solidFill>
                  <a:schemeClr val="accent2"/>
                </a:solidFill>
              </a:rPr>
              <a:t>Харк</a:t>
            </a:r>
            <a:r>
              <a:rPr lang="uk-UA" sz="2400" dirty="0">
                <a:solidFill>
                  <a:schemeClr val="accent2"/>
                </a:solidFill>
              </a:rPr>
              <a:t>і</a:t>
            </a:r>
            <a:r>
              <a:rPr lang="ru-RU" sz="2400" dirty="0" err="1">
                <a:solidFill>
                  <a:schemeClr val="accent2"/>
                </a:solidFill>
              </a:rPr>
              <a:t>вський</a:t>
            </a:r>
            <a:r>
              <a:rPr lang="ru-RU" sz="2400" dirty="0">
                <a:solidFill>
                  <a:schemeClr val="accent2"/>
                </a:solidFill>
              </a:rPr>
              <a:t> </a:t>
            </a:r>
            <a:r>
              <a:rPr lang="ru-RU" sz="2400" dirty="0" err="1">
                <a:solidFill>
                  <a:schemeClr val="accent2"/>
                </a:solidFill>
              </a:rPr>
              <a:t>національний</a:t>
            </a:r>
            <a:r>
              <a:rPr lang="ru-RU" sz="2400" dirty="0">
                <a:solidFill>
                  <a:schemeClr val="accent2"/>
                </a:solidFill>
              </a:rPr>
              <a:t> </a:t>
            </a:r>
            <a:r>
              <a:rPr lang="ru-RU" sz="2400" dirty="0" err="1">
                <a:solidFill>
                  <a:schemeClr val="accent2"/>
                </a:solidFill>
              </a:rPr>
              <a:t>медичний</a:t>
            </a:r>
            <a:r>
              <a:rPr lang="ru-RU" sz="2400" dirty="0">
                <a:solidFill>
                  <a:schemeClr val="accent2"/>
                </a:solidFill>
              </a:rPr>
              <a:t> </a:t>
            </a:r>
            <a:r>
              <a:rPr lang="ru-RU" sz="2400" dirty="0" err="1">
                <a:solidFill>
                  <a:schemeClr val="accent2"/>
                </a:solidFill>
              </a:rPr>
              <a:t>університет</a:t>
            </a:r>
            <a:r>
              <a:rPr lang="ru-RU" sz="2400" dirty="0">
                <a:solidFill>
                  <a:schemeClr val="accent2"/>
                </a:solidFill>
              </a:rPr>
              <a:t/>
            </a:r>
            <a:br>
              <a:rPr lang="ru-RU" sz="2400" dirty="0">
                <a:solidFill>
                  <a:schemeClr val="accent2"/>
                </a:solidFill>
              </a:rPr>
            </a:br>
            <a:r>
              <a:rPr lang="ru-RU" sz="4000" dirty="0">
                <a:solidFill>
                  <a:schemeClr val="accent2"/>
                </a:solidFill>
              </a:rPr>
              <a:t/>
            </a:r>
            <a:br>
              <a:rPr lang="ru-RU" sz="4000" dirty="0">
                <a:solidFill>
                  <a:schemeClr val="accent2"/>
                </a:solidFill>
              </a:rPr>
            </a:br>
            <a:r>
              <a:rPr lang="ru-RU" sz="2000" dirty="0">
                <a:solidFill>
                  <a:schemeClr val="accent2"/>
                </a:solidFill>
              </a:rPr>
              <a:t>Кафедра </a:t>
            </a:r>
            <a:r>
              <a:rPr lang="ru-RU" sz="2000" dirty="0" err="1">
                <a:solidFill>
                  <a:schemeClr val="accent2"/>
                </a:solidFill>
              </a:rPr>
              <a:t>медичної</a:t>
            </a:r>
            <a:r>
              <a:rPr lang="ru-RU" sz="2000" dirty="0">
                <a:solidFill>
                  <a:schemeClr val="accent2"/>
                </a:solidFill>
              </a:rPr>
              <a:t> та </a:t>
            </a:r>
            <a:r>
              <a:rPr lang="ru-RU" sz="2000" dirty="0" err="1">
                <a:solidFill>
                  <a:schemeClr val="accent2"/>
                </a:solidFill>
              </a:rPr>
              <a:t>біоорганічної</a:t>
            </a:r>
            <a:r>
              <a:rPr lang="ru-RU" sz="2000" dirty="0">
                <a:solidFill>
                  <a:schemeClr val="accent2"/>
                </a:solidFill>
              </a:rPr>
              <a:t> </a:t>
            </a:r>
            <a:r>
              <a:rPr lang="ru-RU" sz="2000" dirty="0" err="1">
                <a:solidFill>
                  <a:schemeClr val="accent2"/>
                </a:solidFill>
              </a:rPr>
              <a:t>хімії</a:t>
            </a:r>
            <a:r>
              <a:rPr lang="ru-RU" sz="2000" dirty="0">
                <a:solidFill>
                  <a:schemeClr val="accent2"/>
                </a:solidFill>
              </a:rPr>
              <a:t/>
            </a:r>
            <a:br>
              <a:rPr lang="ru-RU" sz="2000" dirty="0">
                <a:solidFill>
                  <a:schemeClr val="accent2"/>
                </a:solidFill>
              </a:rPr>
            </a:br>
            <a:r>
              <a:rPr lang="ru-RU" dirty="0">
                <a:solidFill>
                  <a:schemeClr val="accent2"/>
                </a:solidFill>
              </a:rPr>
              <a:t/>
            </a:r>
            <a:br>
              <a:rPr lang="ru-RU" dirty="0">
                <a:solidFill>
                  <a:schemeClr val="accent2"/>
                </a:solidFill>
              </a:rPr>
            </a:br>
            <a:r>
              <a:rPr lang="ru-RU" sz="2000" dirty="0">
                <a:solidFill>
                  <a:srgbClr val="006600"/>
                </a:solidFill>
              </a:rPr>
              <a:t> «</a:t>
            </a:r>
            <a:r>
              <a:rPr lang="ru-RU" sz="2000" dirty="0" err="1">
                <a:solidFill>
                  <a:srgbClr val="006600"/>
                </a:solidFill>
              </a:rPr>
              <a:t>Медична</a:t>
            </a:r>
            <a:r>
              <a:rPr lang="ru-RU" sz="2000" dirty="0">
                <a:solidFill>
                  <a:srgbClr val="006600"/>
                </a:solidFill>
              </a:rPr>
              <a:t> </a:t>
            </a:r>
            <a:r>
              <a:rPr lang="ru-RU" sz="2000" dirty="0" err="1">
                <a:solidFill>
                  <a:srgbClr val="006600"/>
                </a:solidFill>
              </a:rPr>
              <a:t>хімія</a:t>
            </a:r>
            <a:r>
              <a:rPr lang="ru-RU" sz="2000" dirty="0">
                <a:solidFill>
                  <a:srgbClr val="006600"/>
                </a:solidFill>
              </a:rPr>
              <a:t>»</a:t>
            </a:r>
            <a:br>
              <a:rPr lang="ru-RU" sz="2000" dirty="0">
                <a:solidFill>
                  <a:srgbClr val="006600"/>
                </a:solidFill>
              </a:rPr>
            </a:br>
            <a:r>
              <a:rPr lang="ru-RU" sz="2000" dirty="0">
                <a:solidFill>
                  <a:srgbClr val="006600"/>
                </a:solidFill>
              </a:rPr>
              <a:t/>
            </a:r>
            <a:br>
              <a:rPr lang="ru-RU" sz="2000" dirty="0">
                <a:solidFill>
                  <a:srgbClr val="006600"/>
                </a:solidFill>
              </a:rPr>
            </a:br>
            <a:endParaRPr lang="ru-RU" sz="2000" dirty="0">
              <a:solidFill>
                <a:srgbClr val="006600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ru-RU" sz="2000" dirty="0" err="1">
                <a:solidFill>
                  <a:srgbClr val="006600"/>
                </a:solidFill>
              </a:rPr>
              <a:t>Лекція</a:t>
            </a:r>
            <a:r>
              <a:rPr lang="ru-RU" sz="2000" dirty="0">
                <a:solidFill>
                  <a:srgbClr val="006600"/>
                </a:solidFill>
              </a:rPr>
              <a:t> № </a:t>
            </a:r>
            <a:r>
              <a:rPr lang="ru-RU" sz="2000" dirty="0" smtClean="0">
                <a:solidFill>
                  <a:srgbClr val="006600"/>
                </a:solidFill>
              </a:rPr>
              <a:t>4</a:t>
            </a:r>
            <a:endParaRPr lang="ru-RU" sz="2000" dirty="0">
              <a:solidFill>
                <a:srgbClr val="006600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endParaRPr lang="ru-RU" sz="2000" dirty="0" smtClean="0">
              <a:solidFill>
                <a:srgbClr val="006600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endParaRPr lang="ru-RU" sz="2000" dirty="0">
              <a:solidFill>
                <a:srgbClr val="006600"/>
              </a:solidFill>
            </a:endParaRPr>
          </a:p>
          <a:p>
            <a:pPr algn="ctr" eaLnBrk="1" hangingPunct="1"/>
            <a:r>
              <a:rPr lang="uk-UA" sz="2800" dirty="0" smtClean="0">
                <a:solidFill>
                  <a:srgbClr val="CC0000"/>
                </a:solidFill>
              </a:rPr>
              <a:t>ОСНОВИ ТИТРИМЕТРИЧНОГО АНАЛІЗУ</a:t>
            </a:r>
            <a:endParaRPr lang="uk-UA" dirty="0" smtClean="0">
              <a:solidFill>
                <a:srgbClr val="CC0000"/>
              </a:solidFill>
            </a:endParaRPr>
          </a:p>
          <a:p>
            <a:pPr algn="just" eaLnBrk="1" hangingPunct="1"/>
            <a:endParaRPr lang="uk-UA" sz="1800" dirty="0" smtClean="0">
              <a:solidFill>
                <a:srgbClr val="CC0000"/>
              </a:solidFill>
            </a:endParaRPr>
          </a:p>
          <a:p>
            <a:pPr algn="just" eaLnBrk="1" hangingPunct="1"/>
            <a:endParaRPr lang="uk-UA" sz="1800" dirty="0">
              <a:solidFill>
                <a:srgbClr val="CC0000"/>
              </a:solidFill>
            </a:endParaRPr>
          </a:p>
          <a:p>
            <a:pPr algn="just" eaLnBrk="1" hangingPunct="1"/>
            <a:endParaRPr lang="uk-UA" sz="1800" dirty="0" smtClean="0">
              <a:solidFill>
                <a:srgbClr val="CC0000"/>
              </a:solidFill>
            </a:endParaRPr>
          </a:p>
          <a:p>
            <a:pPr algn="just" eaLnBrk="1" hangingPunct="1"/>
            <a:endParaRPr lang="uk-UA" sz="1800" dirty="0">
              <a:solidFill>
                <a:srgbClr val="CC0000"/>
              </a:solidFill>
            </a:endParaRPr>
          </a:p>
          <a:p>
            <a:pPr algn="just" eaLnBrk="1" hangingPunct="1"/>
            <a:endParaRPr lang="uk-UA" sz="1800" dirty="0">
              <a:solidFill>
                <a:srgbClr val="CC0000"/>
              </a:solidFill>
            </a:endParaRPr>
          </a:p>
          <a:p>
            <a:pPr algn="just" eaLnBrk="1" hangingPunct="1"/>
            <a:endParaRPr lang="uk-UA" sz="1800" dirty="0">
              <a:solidFill>
                <a:srgbClr val="CC0000"/>
              </a:solidFill>
            </a:endParaRPr>
          </a:p>
          <a:p>
            <a:pPr algn="r" eaLnBrk="1" hangingPunct="1"/>
            <a:r>
              <a:rPr lang="uk-UA" sz="2000" dirty="0">
                <a:solidFill>
                  <a:srgbClr val="6600CC"/>
                </a:solidFill>
              </a:rPr>
              <a:t>Лектор: </a:t>
            </a:r>
            <a:r>
              <a:rPr lang="uk-UA" sz="2000" dirty="0" err="1">
                <a:solidFill>
                  <a:srgbClr val="6600CC"/>
                </a:solidFill>
              </a:rPr>
              <a:t>зав.каф</a:t>
            </a:r>
            <a:r>
              <a:rPr lang="uk-UA" sz="2000" dirty="0">
                <a:solidFill>
                  <a:srgbClr val="6600CC"/>
                </a:solidFill>
              </a:rPr>
              <a:t>. </a:t>
            </a:r>
            <a:r>
              <a:rPr lang="ru-RU" sz="2000" dirty="0" err="1">
                <a:solidFill>
                  <a:srgbClr val="6600CC"/>
                </a:solidFill>
              </a:rPr>
              <a:t>медичної</a:t>
            </a:r>
            <a:r>
              <a:rPr lang="ru-RU" sz="2000" dirty="0">
                <a:solidFill>
                  <a:srgbClr val="6600CC"/>
                </a:solidFill>
              </a:rPr>
              <a:t> та </a:t>
            </a:r>
            <a:r>
              <a:rPr lang="ru-RU" sz="2000" dirty="0" err="1">
                <a:solidFill>
                  <a:srgbClr val="6600CC"/>
                </a:solidFill>
              </a:rPr>
              <a:t>біоорганічної</a:t>
            </a:r>
            <a:r>
              <a:rPr lang="ru-RU" sz="2000" dirty="0">
                <a:solidFill>
                  <a:srgbClr val="6600CC"/>
                </a:solidFill>
              </a:rPr>
              <a:t> </a:t>
            </a:r>
            <a:r>
              <a:rPr lang="ru-RU" sz="2000" dirty="0" err="1">
                <a:solidFill>
                  <a:srgbClr val="6600CC"/>
                </a:solidFill>
              </a:rPr>
              <a:t>хімії</a:t>
            </a:r>
            <a:r>
              <a:rPr lang="ru-RU" sz="2000" dirty="0">
                <a:solidFill>
                  <a:srgbClr val="6600CC"/>
                </a:solidFill>
              </a:rPr>
              <a:t>, </a:t>
            </a:r>
          </a:p>
          <a:p>
            <a:pPr algn="r" eaLnBrk="1" hangingPunct="1"/>
            <a:r>
              <a:rPr lang="ru-RU" sz="2000" dirty="0" err="1">
                <a:solidFill>
                  <a:srgbClr val="6600CC"/>
                </a:solidFill>
              </a:rPr>
              <a:t>д.фарм.н</a:t>
            </a:r>
            <a:r>
              <a:rPr lang="ru-RU" sz="2000" dirty="0">
                <a:solidFill>
                  <a:srgbClr val="6600CC"/>
                </a:solidFill>
              </a:rPr>
              <a:t>., проф. </a:t>
            </a:r>
            <a:r>
              <a:rPr lang="ru-RU" sz="2000" dirty="0" err="1">
                <a:solidFill>
                  <a:srgbClr val="6600CC"/>
                </a:solidFill>
              </a:rPr>
              <a:t>Сирова</a:t>
            </a:r>
            <a:r>
              <a:rPr lang="ru-RU" sz="2000" dirty="0">
                <a:solidFill>
                  <a:srgbClr val="6600CC"/>
                </a:solidFill>
              </a:rPr>
              <a:t> Г.О.</a:t>
            </a:r>
          </a:p>
        </p:txBody>
      </p:sp>
      <p:pic>
        <p:nvPicPr>
          <p:cNvPr id="5" name="Рисунок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1571625"/>
            <a:ext cx="1914525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225" y="1485900"/>
            <a:ext cx="145732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43565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7" descr="ANd9GcTmvFh2zIaTcuRaFjLsdOrZj447RUMkBwBg_dB-UYsL0OO8gPIzb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420938"/>
            <a:ext cx="3527425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0" name="Picture 2" descr="C:\Users\Lenovo\Pictures\Рисунок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09" y="1052736"/>
            <a:ext cx="4637087" cy="5265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166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504825"/>
          </a:xfrm>
        </p:spPr>
        <p:txBody>
          <a:bodyPr/>
          <a:lstStyle/>
          <a:p>
            <a:pPr eaLnBrk="1" hangingPunct="1"/>
            <a:r>
              <a:rPr lang="uk-UA" altLang="ru-RU" sz="2400" b="1" dirty="0" smtClean="0">
                <a:latin typeface="Times New Roman" pitchFamily="18" charset="0"/>
              </a:rPr>
              <a:t>Процес титрування</a:t>
            </a:r>
          </a:p>
        </p:txBody>
      </p:sp>
      <p:pic>
        <p:nvPicPr>
          <p:cNvPr id="6147" name="Picture 5" descr="Титрование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150"/>
            <a:ext cx="9144000" cy="616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689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uk-UA" altLang="ru-RU" sz="2800" b="1" dirty="0" smtClean="0">
                <a:latin typeface="Times New Roman" pitchFamily="18" charset="0"/>
              </a:rPr>
              <a:t>Автоматичні </a:t>
            </a:r>
            <a:r>
              <a:rPr lang="uk-UA" altLang="ru-RU" sz="2800" b="1" dirty="0" err="1" smtClean="0">
                <a:latin typeface="Times New Roman" pitchFamily="18" charset="0"/>
              </a:rPr>
              <a:t>титратори</a:t>
            </a:r>
            <a:endParaRPr lang="ru-RU" altLang="ru-RU" sz="2800" b="1" dirty="0" smtClean="0">
              <a:latin typeface="Times New Roman" pitchFamily="18" charset="0"/>
            </a:endParaRPr>
          </a:p>
        </p:txBody>
      </p:sp>
      <p:pic>
        <p:nvPicPr>
          <p:cNvPr id="7171" name="Picture 5" descr="mt_g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285875"/>
            <a:ext cx="8569325" cy="516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310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620713"/>
            <a:ext cx="8435975" cy="452596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b="1" dirty="0" smtClean="0"/>
              <a:t>Ваги</a:t>
            </a:r>
            <a:r>
              <a:rPr lang="ru-RU" sz="2800" dirty="0" smtClean="0"/>
              <a:t>  </a:t>
            </a:r>
          </a:p>
          <a:p>
            <a:pPr algn="ctr" eaLnBrk="1" hangingPunct="1">
              <a:buFontTx/>
              <a:buNone/>
            </a:pPr>
            <a:endParaRPr lang="ru-RU" sz="2800" dirty="0" smtClean="0"/>
          </a:p>
          <a:p>
            <a:pPr eaLnBrk="1" hangingPunct="1">
              <a:buFontTx/>
              <a:buNone/>
            </a:pPr>
            <a:r>
              <a:rPr lang="ru-RU" sz="2800" dirty="0" smtClean="0"/>
              <a:t>        </a:t>
            </a:r>
            <a:r>
              <a:rPr lang="uk-UA" b="1" dirty="0" smtClean="0"/>
              <a:t>технічні                       аналітичні </a:t>
            </a:r>
            <a:r>
              <a:rPr lang="uk-UA" dirty="0" smtClean="0"/>
              <a:t> </a:t>
            </a:r>
            <a:r>
              <a:rPr lang="uk-UA" sz="2800" dirty="0" smtClean="0"/>
              <a:t>           </a:t>
            </a:r>
          </a:p>
        </p:txBody>
      </p:sp>
      <p:pic>
        <p:nvPicPr>
          <p:cNvPr id="7171" name="Picture 6" descr="весы аналитические - KERN ALS / ALJ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3800" y="2924175"/>
            <a:ext cx="3051175" cy="3097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2" name="Line 4"/>
          <p:cNvSpPr>
            <a:spLocks noChangeShapeType="1"/>
          </p:cNvSpPr>
          <p:nvPr/>
        </p:nvSpPr>
        <p:spPr bwMode="auto">
          <a:xfrm flipH="1">
            <a:off x="3203575" y="1052513"/>
            <a:ext cx="1079500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73" name="Line 5"/>
          <p:cNvSpPr>
            <a:spLocks noChangeShapeType="1"/>
          </p:cNvSpPr>
          <p:nvPr/>
        </p:nvSpPr>
        <p:spPr bwMode="auto">
          <a:xfrm>
            <a:off x="4572000" y="1052513"/>
            <a:ext cx="792163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aphicFrame>
        <p:nvGraphicFramePr>
          <p:cNvPr id="7174" name="Object 9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395288" y="2924175"/>
          <a:ext cx="3671887" cy="316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2" name="Фотография Photo Editor" r:id="rId4" imgW="3809524" imgH="3790476" progId="MSPhotoEd.3">
                  <p:embed/>
                </p:oleObj>
              </mc:Choice>
              <mc:Fallback>
                <p:oleObj name="Фотография Photo Editor" r:id="rId4" imgW="3809524" imgH="3790476" progId="MSPhotoEd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2924175"/>
                        <a:ext cx="3671887" cy="316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76250"/>
            <a:ext cx="8507413" cy="6121400"/>
          </a:xfrm>
        </p:spPr>
        <p:txBody>
          <a:bodyPr/>
          <a:lstStyle/>
          <a:p>
            <a:pPr algn="ctr" eaLnBrk="1" hangingPunct="1"/>
            <a:r>
              <a:rPr lang="uk-UA" sz="2600" b="1" u="sng" dirty="0" smtClean="0">
                <a:solidFill>
                  <a:srgbClr val="FF0000"/>
                </a:solidFill>
                <a:latin typeface="Times New Roman" pitchFamily="18" charset="0"/>
              </a:rPr>
              <a:t>Основні поняття об'ємного аналізу </a:t>
            </a:r>
            <a:r>
              <a:rPr lang="uk-UA" sz="2600" b="1" dirty="0" smtClean="0">
                <a:solidFill>
                  <a:srgbClr val="FF0000"/>
                </a:solidFill>
                <a:latin typeface="Times New Roman" pitchFamily="18" charset="0"/>
              </a:rPr>
              <a:t>:</a:t>
            </a:r>
          </a:p>
          <a:p>
            <a:pPr algn="just" eaLnBrk="1" hangingPunct="1"/>
            <a:r>
              <a:rPr lang="uk-UA" sz="2600" b="1" u="sng" dirty="0" smtClean="0">
                <a:solidFill>
                  <a:srgbClr val="FF0000"/>
                </a:solidFill>
                <a:latin typeface="Times New Roman" pitchFamily="18" charset="0"/>
              </a:rPr>
              <a:t>Титрування</a:t>
            </a:r>
            <a:r>
              <a:rPr lang="uk-UA" sz="2600" b="1" dirty="0" smtClean="0">
                <a:latin typeface="Times New Roman" pitchFamily="18" charset="0"/>
              </a:rPr>
              <a:t> </a:t>
            </a:r>
            <a:r>
              <a:rPr lang="uk-UA" sz="2600" dirty="0" smtClean="0">
                <a:latin typeface="Times New Roman" pitchFamily="18" charset="0"/>
              </a:rPr>
              <a:t>– </a:t>
            </a:r>
            <a:r>
              <a:rPr lang="uk-UA" sz="2600" i="1" dirty="0" smtClean="0">
                <a:latin typeface="Times New Roman" pitchFamily="18" charset="0"/>
              </a:rPr>
              <a:t>це поступове додавання </a:t>
            </a:r>
            <a:r>
              <a:rPr lang="uk-UA" sz="2600" i="1" dirty="0" err="1" smtClean="0">
                <a:latin typeface="Times New Roman" pitchFamily="18" charset="0"/>
              </a:rPr>
              <a:t>титранту</a:t>
            </a:r>
            <a:r>
              <a:rPr lang="uk-UA" sz="2600" i="1" dirty="0" smtClean="0">
                <a:latin typeface="Times New Roman" pitchFamily="18" charset="0"/>
              </a:rPr>
              <a:t> до аналізованого розчину для визначення точки еквівалентності</a:t>
            </a:r>
          </a:p>
          <a:p>
            <a:pPr algn="just" eaLnBrk="1" hangingPunct="1"/>
            <a:r>
              <a:rPr lang="uk-UA" sz="2600" b="1" u="sng" dirty="0" smtClean="0">
                <a:solidFill>
                  <a:srgbClr val="FF0000"/>
                </a:solidFill>
                <a:latin typeface="Times New Roman" pitchFamily="18" charset="0"/>
              </a:rPr>
              <a:t>Точка еквівалентності </a:t>
            </a:r>
            <a:r>
              <a:rPr lang="uk-UA" sz="2600" dirty="0" smtClean="0">
                <a:latin typeface="Times New Roman" pitchFamily="18" charset="0"/>
              </a:rPr>
              <a:t>– </a:t>
            </a:r>
            <a:r>
              <a:rPr lang="uk-UA" sz="2600" i="1" dirty="0" smtClean="0">
                <a:latin typeface="Times New Roman" pitchFamily="18" charset="0"/>
              </a:rPr>
              <a:t>момент титрування, коли досягнуто еквівалентне співвідношення реагуючих речовин.</a:t>
            </a:r>
          </a:p>
          <a:p>
            <a:pPr algn="just" eaLnBrk="1" hangingPunct="1"/>
            <a:r>
              <a:rPr lang="uk-UA" sz="2600" b="1" i="1" u="sng" dirty="0" smtClean="0">
                <a:solidFill>
                  <a:srgbClr val="FF0000"/>
                </a:solidFill>
                <a:latin typeface="Times New Roman" pitchFamily="18" charset="0"/>
              </a:rPr>
              <a:t>Досліджуваний (</a:t>
            </a:r>
            <a:r>
              <a:rPr lang="uk-UA" sz="2600" b="1" i="1" u="sng" dirty="0" err="1" smtClean="0">
                <a:solidFill>
                  <a:srgbClr val="FF0000"/>
                </a:solidFill>
                <a:latin typeface="Times New Roman" pitchFamily="18" charset="0"/>
              </a:rPr>
              <a:t>аналізуємий</a:t>
            </a:r>
            <a:r>
              <a:rPr lang="uk-UA" sz="2600" b="1" i="1" u="sng" dirty="0" smtClean="0">
                <a:solidFill>
                  <a:srgbClr val="FF0000"/>
                </a:solidFill>
                <a:latin typeface="Times New Roman" pitchFamily="18" charset="0"/>
              </a:rPr>
              <a:t>) розчин</a:t>
            </a:r>
            <a:r>
              <a:rPr lang="uk-UA" sz="26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uk-UA" sz="2600" dirty="0" smtClean="0">
                <a:latin typeface="Times New Roman" pitchFamily="18" charset="0"/>
              </a:rPr>
              <a:t>– </a:t>
            </a:r>
            <a:r>
              <a:rPr lang="uk-UA" sz="2600" i="1" dirty="0" smtClean="0">
                <a:solidFill>
                  <a:srgbClr val="000000"/>
                </a:solidFill>
                <a:latin typeface="Times New Roman" pitchFamily="18" charset="0"/>
              </a:rPr>
              <a:t>розчин, молярну концентрацію еквівалента і титр якого необхідно визначити.</a:t>
            </a:r>
            <a:endParaRPr lang="uk-UA" sz="2600" i="1" dirty="0" smtClean="0">
              <a:latin typeface="Times New Roman" pitchFamily="18" charset="0"/>
            </a:endParaRPr>
          </a:p>
          <a:p>
            <a:pPr eaLnBrk="1" hangingPunct="1"/>
            <a:endParaRPr 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04813"/>
            <a:ext cx="8291513" cy="5726112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Tx/>
              <a:buChar char="-"/>
            </a:pPr>
            <a:r>
              <a:rPr lang="ru-RU" sz="2500" b="1" u="sng" dirty="0" err="1">
                <a:solidFill>
                  <a:srgbClr val="FF0000"/>
                </a:solidFill>
                <a:latin typeface="Times New Roman" pitchFamily="18" charset="0"/>
              </a:rPr>
              <a:t>Робочий</a:t>
            </a:r>
            <a:r>
              <a:rPr lang="ru-RU" sz="25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sz="2500" b="1" u="sng" dirty="0" err="1">
                <a:solidFill>
                  <a:srgbClr val="FF0000"/>
                </a:solidFill>
                <a:latin typeface="Times New Roman" pitchFamily="18" charset="0"/>
              </a:rPr>
              <a:t>розчин</a:t>
            </a:r>
            <a:r>
              <a:rPr lang="ru-RU" sz="2500" b="1" u="sng" dirty="0">
                <a:solidFill>
                  <a:srgbClr val="FF0000"/>
                </a:solidFill>
                <a:latin typeface="Times New Roman" pitchFamily="18" charset="0"/>
              </a:rPr>
              <a:t> (</a:t>
            </a:r>
            <a:r>
              <a:rPr lang="ru-RU" sz="2500" b="1" u="sng" dirty="0" err="1">
                <a:solidFill>
                  <a:srgbClr val="FF0000"/>
                </a:solidFill>
                <a:latin typeface="Times New Roman" pitchFamily="18" charset="0"/>
              </a:rPr>
              <a:t>титрант</a:t>
            </a:r>
            <a:r>
              <a:rPr lang="ru-RU" sz="2500" b="1" u="sng" dirty="0">
                <a:solidFill>
                  <a:srgbClr val="FF0000"/>
                </a:solidFill>
                <a:latin typeface="Times New Roman" pitchFamily="18" charset="0"/>
              </a:rPr>
              <a:t>) </a:t>
            </a:r>
            <a:r>
              <a:rPr lang="ru-RU" sz="2500" b="1" u="sng" dirty="0" smtClean="0">
                <a:solidFill>
                  <a:srgbClr val="FF0000"/>
                </a:solidFill>
                <a:latin typeface="Times New Roman" pitchFamily="18" charset="0"/>
              </a:rPr>
              <a:t>-</a:t>
            </a:r>
            <a:r>
              <a:rPr lang="ru-RU" sz="25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sz="2500" i="1" dirty="0" err="1">
                <a:solidFill>
                  <a:srgbClr val="000000"/>
                </a:solidFill>
                <a:latin typeface="Times New Roman" pitchFamily="18" charset="0"/>
              </a:rPr>
              <a:t>розчин</a:t>
            </a:r>
            <a:r>
              <a:rPr lang="ru-RU" sz="2500" i="1" dirty="0">
                <a:solidFill>
                  <a:srgbClr val="000000"/>
                </a:solidFill>
                <a:latin typeface="Times New Roman" pitchFamily="18" charset="0"/>
              </a:rPr>
              <a:t>, для </a:t>
            </a:r>
            <a:r>
              <a:rPr lang="ru-RU" sz="2500" i="1" dirty="0" err="1">
                <a:solidFill>
                  <a:srgbClr val="000000"/>
                </a:solidFill>
                <a:latin typeface="Times New Roman" pitchFamily="18" charset="0"/>
              </a:rPr>
              <a:t>якого</a:t>
            </a:r>
            <a:r>
              <a:rPr lang="ru-RU" sz="2500" i="1" dirty="0">
                <a:solidFill>
                  <a:srgbClr val="000000"/>
                </a:solidFill>
                <a:latin typeface="Times New Roman" pitchFamily="18" charset="0"/>
              </a:rPr>
              <a:t> точно </a:t>
            </a:r>
            <a:r>
              <a:rPr lang="ru-RU" sz="2500" i="1" dirty="0" err="1">
                <a:solidFill>
                  <a:srgbClr val="000000"/>
                </a:solidFill>
                <a:latin typeface="Times New Roman" pitchFamily="18" charset="0"/>
              </a:rPr>
              <a:t>відома</a:t>
            </a:r>
            <a:r>
              <a:rPr lang="ru-RU" sz="2500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2500" i="1" dirty="0" err="1">
                <a:solidFill>
                  <a:srgbClr val="000000"/>
                </a:solidFill>
                <a:latin typeface="Times New Roman" pitchFamily="18" charset="0"/>
              </a:rPr>
              <a:t>його</a:t>
            </a:r>
            <a:r>
              <a:rPr lang="ru-RU" sz="2500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2500" i="1" dirty="0" err="1">
                <a:solidFill>
                  <a:srgbClr val="000000"/>
                </a:solidFill>
                <a:latin typeface="Times New Roman" pitchFamily="18" charset="0"/>
              </a:rPr>
              <a:t>молярна</a:t>
            </a:r>
            <a:r>
              <a:rPr lang="ru-RU" sz="2500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2500" i="1" dirty="0" err="1">
                <a:solidFill>
                  <a:srgbClr val="000000"/>
                </a:solidFill>
                <a:latin typeface="Times New Roman" pitchFamily="18" charset="0"/>
              </a:rPr>
              <a:t>концентрація</a:t>
            </a:r>
            <a:r>
              <a:rPr lang="ru-RU" sz="2500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2500" i="1" dirty="0" err="1">
                <a:solidFill>
                  <a:srgbClr val="000000"/>
                </a:solidFill>
                <a:latin typeface="Times New Roman" pitchFamily="18" charset="0"/>
              </a:rPr>
              <a:t>еквівалента</a:t>
            </a:r>
            <a:r>
              <a:rPr lang="ru-RU" sz="2500" i="1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 algn="just" eaLnBrk="1" hangingPunct="1">
              <a:lnSpc>
                <a:spcPct val="80000"/>
              </a:lnSpc>
              <a:buFontTx/>
              <a:buChar char="-"/>
            </a:pPr>
            <a:r>
              <a:rPr lang="ru-RU" sz="2500" dirty="0" smtClean="0">
                <a:latin typeface="Times New Roman" pitchFamily="18" charset="0"/>
              </a:rPr>
              <a:t> </a:t>
            </a:r>
            <a:r>
              <a:rPr lang="ru-RU" sz="2500" dirty="0" err="1">
                <a:solidFill>
                  <a:srgbClr val="000000"/>
                </a:solidFill>
                <a:latin typeface="Times New Roman" pitchFamily="18" charset="0"/>
              </a:rPr>
              <a:t>Титрант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</a:rPr>
              <a:t> з </a:t>
            </a:r>
            <a:r>
              <a:rPr lang="ru-RU" sz="2500" dirty="0" err="1">
                <a:solidFill>
                  <a:srgbClr val="000000"/>
                </a:solidFill>
                <a:latin typeface="Times New Roman" pitchFamily="18" charset="0"/>
              </a:rPr>
              <a:t>відомою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2500" dirty="0" err="1">
                <a:solidFill>
                  <a:srgbClr val="000000"/>
                </a:solidFill>
                <a:latin typeface="Times New Roman" pitchFamily="18" charset="0"/>
              </a:rPr>
              <a:t>концентрацією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2500" dirty="0" err="1">
                <a:solidFill>
                  <a:srgbClr val="000000"/>
                </a:solidFill>
                <a:latin typeface="Times New Roman" pitchFamily="18" charset="0"/>
              </a:rPr>
              <a:t>називають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2500" b="1" dirty="0" err="1">
                <a:solidFill>
                  <a:srgbClr val="FF0000"/>
                </a:solidFill>
                <a:latin typeface="Times New Roman" pitchFamily="18" charset="0"/>
              </a:rPr>
              <a:t>стандартним</a:t>
            </a:r>
            <a:r>
              <a:rPr lang="ru-RU" sz="25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sz="2500" b="1" dirty="0" err="1">
                <a:solidFill>
                  <a:srgbClr val="FF0000"/>
                </a:solidFill>
                <a:latin typeface="Times New Roman" pitchFamily="18" charset="0"/>
              </a:rPr>
              <a:t>розчином</a:t>
            </a:r>
            <a:r>
              <a:rPr lang="ru-RU" sz="2500" dirty="0" smtClean="0">
                <a:solidFill>
                  <a:srgbClr val="FF0000"/>
                </a:solidFill>
                <a:latin typeface="Times New Roman" pitchFamily="18" charset="0"/>
              </a:rPr>
              <a:t>. </a:t>
            </a:r>
          </a:p>
          <a:p>
            <a:pPr algn="just" eaLnBrk="1" hangingPunct="1">
              <a:lnSpc>
                <a:spcPct val="80000"/>
              </a:lnSpc>
              <a:buFontTx/>
              <a:buChar char="-"/>
            </a:pPr>
            <a:r>
              <a:rPr lang="ru-RU" sz="2500" dirty="0">
                <a:solidFill>
                  <a:srgbClr val="000000"/>
                </a:solidFill>
                <a:latin typeface="Times New Roman" pitchFamily="18" charset="0"/>
              </a:rPr>
              <a:t>З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</a:rPr>
              <a:t>а 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</a:rPr>
              <a:t>способом </a:t>
            </a:r>
            <a:r>
              <a:rPr lang="ru-RU" sz="2500" dirty="0" err="1">
                <a:solidFill>
                  <a:srgbClr val="000000"/>
                </a:solidFill>
                <a:latin typeface="Times New Roman" pitchFamily="18" charset="0"/>
              </a:rPr>
              <a:t>приготування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2500" dirty="0" err="1">
                <a:solidFill>
                  <a:srgbClr val="000000"/>
                </a:solidFill>
                <a:latin typeface="Times New Roman" pitchFamily="18" charset="0"/>
              </a:rPr>
              <a:t>розрізняють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2500" b="1" dirty="0" err="1">
                <a:solidFill>
                  <a:srgbClr val="FF0000"/>
                </a:solidFill>
                <a:latin typeface="Times New Roman" pitchFamily="18" charset="0"/>
              </a:rPr>
              <a:t>стандартні</a:t>
            </a:r>
            <a:r>
              <a:rPr lang="ru-RU" sz="2500" b="1" dirty="0">
                <a:solidFill>
                  <a:srgbClr val="FF0000"/>
                </a:solidFill>
                <a:latin typeface="Times New Roman" pitchFamily="18" charset="0"/>
              </a:rPr>
              <a:t> і </a:t>
            </a:r>
            <a:r>
              <a:rPr lang="ru-RU" sz="2500" b="1" dirty="0" err="1">
                <a:solidFill>
                  <a:srgbClr val="FF0000"/>
                </a:solidFill>
                <a:latin typeface="Times New Roman" pitchFamily="18" charset="0"/>
              </a:rPr>
              <a:t>стандартизовані</a:t>
            </a:r>
            <a:r>
              <a:rPr lang="ru-RU" sz="25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sz="2500" b="1" dirty="0" err="1">
                <a:solidFill>
                  <a:srgbClr val="FF0000"/>
                </a:solidFill>
                <a:latin typeface="Times New Roman" pitchFamily="18" charset="0"/>
              </a:rPr>
              <a:t>розчини</a:t>
            </a:r>
            <a:r>
              <a:rPr lang="ru-RU" sz="2500" b="1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</a:p>
          <a:p>
            <a:pPr marL="0" indent="0" algn="just" eaLnBrk="1" hangingPunct="1">
              <a:lnSpc>
                <a:spcPct val="80000"/>
              </a:lnSpc>
              <a:buNone/>
            </a:pPr>
            <a:r>
              <a:rPr lang="ru-RU" sz="2500" b="1" dirty="0" err="1">
                <a:solidFill>
                  <a:srgbClr val="FF0000"/>
                </a:solidFill>
                <a:latin typeface="Times New Roman" pitchFamily="18" charset="0"/>
              </a:rPr>
              <a:t>Стандартний</a:t>
            </a:r>
            <a:r>
              <a:rPr lang="ru-RU" sz="25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sz="2500" b="1" dirty="0" err="1">
                <a:solidFill>
                  <a:srgbClr val="FF0000"/>
                </a:solidFill>
                <a:latin typeface="Times New Roman" pitchFamily="18" charset="0"/>
              </a:rPr>
              <a:t>розчин</a:t>
            </a:r>
            <a:r>
              <a:rPr lang="ru-RU" sz="25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2500" dirty="0" err="1">
                <a:solidFill>
                  <a:srgbClr val="000000"/>
                </a:solidFill>
                <a:latin typeface="Times New Roman" pitchFamily="18" charset="0"/>
              </a:rPr>
              <a:t>готують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2500" dirty="0" err="1">
                <a:solidFill>
                  <a:srgbClr val="000000"/>
                </a:solidFill>
                <a:latin typeface="Times New Roman" pitchFamily="18" charset="0"/>
              </a:rPr>
              <a:t>розчиненням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2500" dirty="0" err="1">
                <a:solidFill>
                  <a:srgbClr val="000000"/>
                </a:solidFill>
                <a:latin typeface="Times New Roman" pitchFamily="18" charset="0"/>
              </a:rPr>
              <a:t>точної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2500" dirty="0" err="1">
                <a:solidFill>
                  <a:srgbClr val="000000"/>
                </a:solidFill>
                <a:latin typeface="Times New Roman" pitchFamily="18" charset="0"/>
              </a:rPr>
              <a:t>кількості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2500" dirty="0" err="1" smtClean="0">
                <a:solidFill>
                  <a:srgbClr val="000000"/>
                </a:solidFill>
                <a:latin typeface="Times New Roman" pitchFamily="18" charset="0"/>
              </a:rPr>
              <a:t>чистої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2500" dirty="0" err="1">
                <a:solidFill>
                  <a:srgbClr val="000000"/>
                </a:solidFill>
                <a:latin typeface="Times New Roman" pitchFamily="18" charset="0"/>
              </a:rPr>
              <a:t>хімічної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2500" dirty="0" err="1">
                <a:solidFill>
                  <a:srgbClr val="000000"/>
                </a:solidFill>
                <a:latin typeface="Times New Roman" pitchFamily="18" charset="0"/>
              </a:rPr>
              <a:t>речовини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2500" dirty="0" err="1">
                <a:solidFill>
                  <a:srgbClr val="000000"/>
                </a:solidFill>
                <a:latin typeface="Times New Roman" pitchFamily="18" charset="0"/>
              </a:rPr>
              <a:t>відомого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2500" dirty="0" err="1">
                <a:solidFill>
                  <a:srgbClr val="000000"/>
                </a:solidFill>
                <a:latin typeface="Times New Roman" pitchFamily="18" charset="0"/>
              </a:rPr>
              <a:t>стехіометричного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</a:rPr>
              <a:t> складу в </a:t>
            </a:r>
            <a:r>
              <a:rPr lang="ru-RU" sz="2500" dirty="0" err="1">
                <a:solidFill>
                  <a:srgbClr val="000000"/>
                </a:solidFill>
                <a:latin typeface="Times New Roman" pitchFamily="18" charset="0"/>
              </a:rPr>
              <a:t>певному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2500" dirty="0" err="1">
                <a:solidFill>
                  <a:srgbClr val="000000"/>
                </a:solidFill>
                <a:latin typeface="Times New Roman" pitchFamily="18" charset="0"/>
              </a:rPr>
              <a:t>обсязі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2500" dirty="0" err="1">
                <a:solidFill>
                  <a:srgbClr val="000000"/>
                </a:solidFill>
                <a:latin typeface="Times New Roman" pitchFamily="18" charset="0"/>
              </a:rPr>
              <a:t>розчинника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 marL="0" indent="0" algn="just" eaLnBrk="1" hangingPunct="1">
              <a:lnSpc>
                <a:spcPct val="80000"/>
              </a:lnSpc>
              <a:buNone/>
            </a:pPr>
            <a:endParaRPr lang="ru-RU" sz="25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marL="0" indent="0" algn="just" eaLnBrk="1" hangingPunct="1">
              <a:lnSpc>
                <a:spcPct val="80000"/>
              </a:lnSpc>
              <a:buNone/>
            </a:pPr>
            <a:r>
              <a:rPr lang="ru-RU" sz="2500" b="1" dirty="0" err="1">
                <a:solidFill>
                  <a:srgbClr val="FF0000"/>
                </a:solidFill>
                <a:latin typeface="Times New Roman" pitchFamily="18" charset="0"/>
              </a:rPr>
              <a:t>Стандартизований</a:t>
            </a:r>
            <a:r>
              <a:rPr lang="ru-RU" sz="25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sz="2500" b="1" dirty="0" err="1">
                <a:solidFill>
                  <a:srgbClr val="FF0000"/>
                </a:solidFill>
                <a:latin typeface="Times New Roman" pitchFamily="18" charset="0"/>
              </a:rPr>
              <a:t>розчин</a:t>
            </a:r>
            <a:r>
              <a:rPr lang="ru-RU" sz="2500" b="1" dirty="0">
                <a:solidFill>
                  <a:srgbClr val="FF0000"/>
                </a:solidFill>
                <a:latin typeface="Times New Roman" pitchFamily="18" charset="0"/>
              </a:rPr>
              <a:t> (</a:t>
            </a:r>
            <a:r>
              <a:rPr lang="ru-RU" sz="2500" b="1" dirty="0" err="1">
                <a:solidFill>
                  <a:srgbClr val="FF0000"/>
                </a:solidFill>
                <a:latin typeface="Times New Roman" pitchFamily="18" charset="0"/>
              </a:rPr>
              <a:t>розчин</a:t>
            </a:r>
            <a:r>
              <a:rPr lang="ru-RU" sz="2500" b="1" dirty="0">
                <a:solidFill>
                  <a:srgbClr val="FF0000"/>
                </a:solidFill>
                <a:latin typeface="Times New Roman" pitchFamily="18" charset="0"/>
              </a:rPr>
              <a:t> з </a:t>
            </a:r>
            <a:r>
              <a:rPr lang="ru-RU" sz="2500" b="1" dirty="0" err="1">
                <a:solidFill>
                  <a:srgbClr val="FF0000"/>
                </a:solidFill>
                <a:latin typeface="Times New Roman" pitchFamily="18" charset="0"/>
              </a:rPr>
              <a:t>встановленим</a:t>
            </a:r>
            <a:r>
              <a:rPr lang="ru-RU" sz="2500" b="1" dirty="0">
                <a:solidFill>
                  <a:srgbClr val="FF0000"/>
                </a:solidFill>
                <a:latin typeface="Times New Roman" pitchFamily="18" charset="0"/>
              </a:rPr>
              <a:t> титром)</a:t>
            </a:r>
            <a:r>
              <a:rPr lang="ru-RU" sz="25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sz="2500" dirty="0" err="1">
                <a:solidFill>
                  <a:srgbClr val="000000"/>
                </a:solidFill>
                <a:latin typeface="Times New Roman" pitchFamily="18" charset="0"/>
              </a:rPr>
              <a:t>одержують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</a:rPr>
              <a:t>так: </a:t>
            </a:r>
            <a:r>
              <a:rPr lang="ru-RU" sz="2500" dirty="0" err="1">
                <a:solidFill>
                  <a:srgbClr val="000000"/>
                </a:solidFill>
                <a:latin typeface="Times New Roman" pitchFamily="18" charset="0"/>
              </a:rPr>
              <a:t>готують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2500" dirty="0" err="1">
                <a:solidFill>
                  <a:srgbClr val="000000"/>
                </a:solidFill>
                <a:latin typeface="Times New Roman" pitchFamily="18" charset="0"/>
              </a:rPr>
              <a:t>розчин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</a:rPr>
              <a:t> з </a:t>
            </a:r>
            <a:r>
              <a:rPr lang="ru-RU" sz="2500" dirty="0" err="1">
                <a:solidFill>
                  <a:srgbClr val="000000"/>
                </a:solidFill>
                <a:latin typeface="Times New Roman" pitchFamily="18" charset="0"/>
              </a:rPr>
              <a:t>приблизною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2500" dirty="0" err="1">
                <a:solidFill>
                  <a:srgbClr val="000000"/>
                </a:solidFill>
                <a:latin typeface="Times New Roman" pitchFamily="18" charset="0"/>
              </a:rPr>
              <a:t>концентрацією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ru-RU" sz="2500" dirty="0" err="1">
                <a:solidFill>
                  <a:srgbClr val="000000"/>
                </a:solidFill>
                <a:latin typeface="Times New Roman" pitchFamily="18" charset="0"/>
              </a:rPr>
              <a:t>близько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</a:rPr>
              <a:t> до </a:t>
            </a:r>
            <a:r>
              <a:rPr lang="ru-RU" sz="2500" dirty="0" err="1">
                <a:solidFill>
                  <a:srgbClr val="000000"/>
                </a:solidFill>
                <a:latin typeface="Times New Roman" pitchFamily="18" charset="0"/>
              </a:rPr>
              <a:t>бажаної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</a:rPr>
              <a:t>, з </a:t>
            </a:r>
            <a:r>
              <a:rPr lang="ru-RU" sz="2500" dirty="0" err="1">
                <a:solidFill>
                  <a:srgbClr val="000000"/>
                </a:solidFill>
                <a:latin typeface="Times New Roman" pitchFamily="18" charset="0"/>
              </a:rPr>
              <a:t>речовин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ru-RU" sz="2500" dirty="0" err="1">
                <a:solidFill>
                  <a:srgbClr val="000000"/>
                </a:solidFill>
                <a:latin typeface="Times New Roman" pitchFamily="18" charset="0"/>
              </a:rPr>
              <a:t>які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</a:rPr>
              <a:t> не є </a:t>
            </a:r>
            <a:r>
              <a:rPr lang="ru-RU" sz="2500" dirty="0" err="1">
                <a:solidFill>
                  <a:srgbClr val="000000"/>
                </a:solidFill>
                <a:latin typeface="Times New Roman" pitchFamily="18" charset="0"/>
              </a:rPr>
              <a:t>стандартними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</a:rPr>
              <a:t> і </a:t>
            </a:r>
            <a:r>
              <a:rPr lang="ru-RU" sz="2500" dirty="0" err="1">
                <a:solidFill>
                  <a:srgbClr val="000000"/>
                </a:solidFill>
                <a:latin typeface="Times New Roman" pitchFamily="18" charset="0"/>
              </a:rPr>
              <a:t>визначають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2500" dirty="0" err="1">
                <a:solidFill>
                  <a:srgbClr val="000000"/>
                </a:solidFill>
                <a:latin typeface="Times New Roman" pitchFamily="18" charset="0"/>
              </a:rPr>
              <a:t>його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2500" dirty="0" err="1">
                <a:solidFill>
                  <a:srgbClr val="000000"/>
                </a:solidFill>
                <a:latin typeface="Times New Roman" pitchFamily="18" charset="0"/>
              </a:rPr>
              <a:t>концентрацію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</a:rPr>
              <a:t> (стандартизуют) по </a:t>
            </a:r>
            <a:r>
              <a:rPr lang="ru-RU" sz="2500" dirty="0" err="1">
                <a:solidFill>
                  <a:srgbClr val="000000"/>
                </a:solidFill>
                <a:latin typeface="Times New Roman" pitchFamily="18" charset="0"/>
              </a:rPr>
              <a:t>відповідній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2500" dirty="0" err="1">
                <a:solidFill>
                  <a:srgbClr val="000000"/>
                </a:solidFill>
                <a:latin typeface="Times New Roman" pitchFamily="18" charset="0"/>
              </a:rPr>
              <a:t>стандартній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2500" dirty="0" err="1">
                <a:solidFill>
                  <a:srgbClr val="000000"/>
                </a:solidFill>
                <a:latin typeface="Times New Roman" pitchFamily="18" charset="0"/>
              </a:rPr>
              <a:t>речовині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  <a:endParaRPr lang="ru-RU" sz="2500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1143000"/>
          </a:xfrm>
        </p:spPr>
        <p:txBody>
          <a:bodyPr/>
          <a:lstStyle/>
          <a:p>
            <a:pPr eaLnBrk="1" hangingPunct="1"/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</a:rPr>
              <a:t>Стандартні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</a:rPr>
              <a:t>речовини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</a:rPr>
              <a:t>повинні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</a:rPr>
              <a:t>відповідати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</a:rPr>
              <a:t> ряду 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</a:rPr>
              <a:t>вимог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</a:rPr>
              <a:t>:</a:t>
            </a:r>
            <a:endParaRPr lang="ru-RU" sz="2400" b="1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5329237"/>
          </a:xfrm>
        </p:spPr>
        <p:txBody>
          <a:bodyPr/>
          <a:lstStyle/>
          <a:p>
            <a:pPr marL="609600" indent="-609600" algn="just" eaLnBrk="1" hangingPunct="1">
              <a:lnSpc>
                <a:spcPct val="80000"/>
              </a:lnSpc>
              <a:buFontTx/>
              <a:buNone/>
            </a:pPr>
            <a:r>
              <a:rPr lang="ru-RU" sz="2400" b="1" dirty="0">
                <a:latin typeface="Times New Roman" pitchFamily="18" charset="0"/>
              </a:rPr>
              <a:t>1. </a:t>
            </a:r>
            <a:r>
              <a:rPr lang="uk-UA" sz="2400" dirty="0">
                <a:latin typeface="Times New Roman" pitchFamily="18" charset="0"/>
              </a:rPr>
              <a:t>Склад </a:t>
            </a:r>
            <a:r>
              <a:rPr lang="uk-UA" sz="2400" dirty="0" smtClean="0">
                <a:latin typeface="Times New Roman" pitchFamily="18" charset="0"/>
              </a:rPr>
              <a:t>сполуки </a:t>
            </a:r>
            <a:r>
              <a:rPr lang="uk-UA" sz="2400" dirty="0">
                <a:latin typeface="Times New Roman" pitchFamily="18" charset="0"/>
              </a:rPr>
              <a:t>повинен чітко </a:t>
            </a:r>
            <a:r>
              <a:rPr lang="uk-UA" sz="2400" dirty="0" smtClean="0">
                <a:latin typeface="Times New Roman" pitchFamily="18" charset="0"/>
              </a:rPr>
              <a:t>відповідати хімічній формулі. Вона або випускається промисловістю високочистою, або легко піддається очищенню простими методами, наприклад, перекристалізацією. Вміст домішок не повинен перевищувати 0.05%, що приблизно відповідає відносному стандартному відхиленню при вимірюванні </a:t>
            </a:r>
            <a:r>
              <a:rPr lang="uk-UA" sz="2400" dirty="0">
                <a:latin typeface="Times New Roman" pitchFamily="18" charset="0"/>
              </a:rPr>
              <a:t>маси наважки.</a:t>
            </a:r>
            <a:endParaRPr lang="uk-UA" sz="2400" dirty="0" smtClean="0">
              <a:latin typeface="Times New Roman" pitchFamily="18" charset="0"/>
            </a:endParaRPr>
          </a:p>
          <a:p>
            <a:pPr marL="609600" indent="-609600" algn="just" eaLnBrk="1" hangingPunct="1">
              <a:lnSpc>
                <a:spcPct val="80000"/>
              </a:lnSpc>
              <a:buFontTx/>
              <a:buNone/>
            </a:pPr>
            <a:r>
              <a:rPr lang="uk-UA" sz="2400" b="1" dirty="0" smtClean="0">
                <a:latin typeface="Times New Roman" pitchFamily="18" charset="0"/>
              </a:rPr>
              <a:t>2. </a:t>
            </a:r>
            <a:r>
              <a:rPr lang="uk-UA" sz="2400" dirty="0" smtClean="0">
                <a:latin typeface="Times New Roman" pitchFamily="18" charset="0"/>
              </a:rPr>
              <a:t>Речовина має бути стійкою при кімнатній температурі; речовини гігроскопічні або ті, що легко окислюються атмосферним киснем або поглинають діоксид вуглецю, непридатні. Речовина не повинна зазнавати вимірювання при висушуванні.</a:t>
            </a:r>
          </a:p>
          <a:p>
            <a:pPr marL="609600" indent="-609600" algn="just" eaLnBrk="1" hangingPunct="1">
              <a:lnSpc>
                <a:spcPct val="80000"/>
              </a:lnSpc>
              <a:buFontTx/>
              <a:buNone/>
            </a:pPr>
            <a:r>
              <a:rPr lang="uk-UA" sz="2400" b="1" dirty="0" smtClean="0">
                <a:latin typeface="Times New Roman" pitchFamily="18" charset="0"/>
              </a:rPr>
              <a:t>3. </a:t>
            </a:r>
            <a:r>
              <a:rPr lang="uk-UA" sz="2400" dirty="0" smtClean="0">
                <a:latin typeface="Times New Roman" pitchFamily="18" charset="0"/>
              </a:rPr>
              <a:t>Речовина повинна мати велику молекулярну масу, щоб зменшити вплив неминучої похибки зважування.</a:t>
            </a:r>
          </a:p>
          <a:p>
            <a:pPr marL="609600" indent="-609600" algn="just" eaLnBrk="1" hangingPunct="1">
              <a:lnSpc>
                <a:spcPct val="80000"/>
              </a:lnSpc>
              <a:buFontTx/>
              <a:buNone/>
            </a:pPr>
            <a:r>
              <a:rPr lang="uk-UA" sz="2400" dirty="0" smtClean="0">
                <a:solidFill>
                  <a:srgbClr val="000000"/>
                </a:solidFill>
                <a:latin typeface="Times New Roman" pitchFamily="18" charset="0"/>
              </a:rPr>
              <a:t>Для приготування багатьох стандартних розчинів можна скористатися </a:t>
            </a:r>
            <a:r>
              <a:rPr lang="uk-UA" sz="2400" b="1" i="1" dirty="0" err="1" smtClean="0">
                <a:solidFill>
                  <a:srgbClr val="FF0000"/>
                </a:solidFill>
                <a:latin typeface="Times New Roman" pitchFamily="18" charset="0"/>
              </a:rPr>
              <a:t>фіксаналами</a:t>
            </a:r>
            <a:r>
              <a:rPr lang="uk-UA" sz="2400" b="1" i="1" dirty="0" smtClean="0">
                <a:solidFill>
                  <a:srgbClr val="FF0000"/>
                </a:solidFill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0"/>
            <a:ext cx="8229600" cy="1063625"/>
          </a:xfrm>
        </p:spPr>
        <p:txBody>
          <a:bodyPr/>
          <a:lstStyle/>
          <a:p>
            <a:pPr eaLnBrk="1" hangingPunct="1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Times New Roman" pitchFamily="18" charset="0"/>
              </a:rPr>
              <a:t>Класифікація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Times New Roman" pitchFamily="18" charset="0"/>
              </a:rPr>
              <a:t>титриметричних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</a:rPr>
              <a:t> (</a:t>
            </a:r>
            <a:r>
              <a:rPr lang="ru-RU" sz="2800" b="1" dirty="0" err="1">
                <a:solidFill>
                  <a:srgbClr val="FF0000"/>
                </a:solidFill>
                <a:latin typeface="Times New Roman" pitchFamily="18" charset="0"/>
              </a:rPr>
              <a:t>об'ємних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</a:rPr>
              <a:t>) </a:t>
            </a:r>
            <a:r>
              <a:rPr lang="ru-RU" sz="2800" b="1" dirty="0" err="1">
                <a:solidFill>
                  <a:srgbClr val="FF0000"/>
                </a:solidFill>
                <a:latin typeface="Times New Roman" pitchFamily="18" charset="0"/>
              </a:rPr>
              <a:t>методів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aphicFrame>
        <p:nvGraphicFramePr>
          <p:cNvPr id="29739" name="Group 4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2061234"/>
              </p:ext>
            </p:extLst>
          </p:nvPr>
        </p:nvGraphicFramePr>
        <p:xfrm>
          <a:off x="395288" y="1052513"/>
          <a:ext cx="8353425" cy="5684837"/>
        </p:xfrm>
        <a:graphic>
          <a:graphicData uri="http://schemas.openxmlformats.org/drawingml/2006/table">
            <a:tbl>
              <a:tblPr/>
              <a:tblGrid>
                <a:gridCol w="30702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906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9253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2497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900" b="1" i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Метод титрування,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900" b="1" i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тип реакції</a:t>
                      </a:r>
                      <a:endParaRPr kumimoji="0" lang="uk-UA" sz="1900" b="1" i="1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900" b="1" i="1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Підгрупи методів</a:t>
                      </a:r>
                      <a:endParaRPr kumimoji="0" lang="uk-UA" sz="1900" b="1" i="1" u="none" strike="noStrike" cap="none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900" b="1" i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Речовини, які застосовуються для приготування </a:t>
                      </a:r>
                      <a:r>
                        <a:rPr kumimoji="0" lang="uk-UA" sz="1900" b="1" i="1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титрантів</a:t>
                      </a:r>
                      <a:endParaRPr kumimoji="0" lang="uk-UA" sz="1900" b="1" i="1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3508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Кислотно-</a:t>
                      </a:r>
                      <a:r>
                        <a:rPr kumimoji="0" lang="ru-RU" sz="1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лужний</a:t>
                      </a:r>
                      <a:endParaRPr kumimoji="0" lang="ru-RU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kumimoji="0" lang="ru-RU" sz="19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kumimoji="0" lang="ru-RU" sz="19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+ </a:t>
                      </a: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OH</a:t>
                      </a:r>
                      <a:r>
                        <a:rPr kumimoji="0" lang="ru-RU" sz="19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= 2</a:t>
                      </a: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kumimoji="0" lang="en-US" sz="19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endParaRPr kumimoji="0" lang="ru-RU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Окислювально-відновний</a:t>
                      </a:r>
                      <a:endParaRPr kumimoji="0" lang="ru-RU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аOx</a:t>
                      </a:r>
                      <a:r>
                        <a:rPr kumimoji="0" lang="ru-RU" sz="19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1­</a:t>
                      </a: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+ </a:t>
                      </a:r>
                      <a:r>
                        <a:rPr kumimoji="0" lang="en-US" sz="1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bRed</a:t>
                      </a:r>
                      <a:r>
                        <a:rPr kumimoji="0" lang="ru-RU" sz="19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= </a:t>
                      </a:r>
                      <a:r>
                        <a:rPr kumimoji="0" lang="en-US" sz="1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aRed</a:t>
                      </a:r>
                      <a:r>
                        <a:rPr kumimoji="0" lang="ru-RU" sz="19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+ bOx</a:t>
                      </a:r>
                      <a:r>
                        <a:rPr kumimoji="0" lang="en-US" sz="19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Комплексометрія</a:t>
                      </a:r>
                      <a:endParaRPr kumimoji="0" lang="ru-RU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+ </a:t>
                      </a: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= </a:t>
                      </a: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ML</a:t>
                      </a:r>
                      <a:endParaRPr kumimoji="0" lang="ru-RU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Осаджувальний</a:t>
                      </a:r>
                      <a:endParaRPr kumimoji="0" lang="ru-RU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+ </a:t>
                      </a: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= </a:t>
                      </a: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MX↓ (</a:t>
                      </a:r>
                      <a:r>
                        <a:rPr kumimoji="0" lang="ru-RU" sz="1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тв</a:t>
                      </a: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.)</a:t>
                      </a:r>
                      <a:endParaRPr kumimoji="0" lang="ru-RU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Ацидиметр</a:t>
                      </a:r>
                      <a:r>
                        <a:rPr kumimoji="0" lang="uk-UA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</a:t>
                      </a: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 (H</a:t>
                      </a:r>
                      <a:r>
                        <a:rPr kumimoji="0" lang="ru-RU" sz="19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kumimoji="0" lang="ru-RU" sz="19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ru-RU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Алкалиметрія</a:t>
                      </a: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(ОН</a:t>
                      </a:r>
                      <a:r>
                        <a:rPr kumimoji="0" lang="ru-RU" sz="19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Йодометрія</a:t>
                      </a:r>
                      <a:endParaRPr kumimoji="0" lang="ru-RU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Броматометрія</a:t>
                      </a:r>
                      <a:endParaRPr kumimoji="0" lang="ru-RU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Йодатометрія</a:t>
                      </a:r>
                      <a:endParaRPr kumimoji="0" lang="ru-RU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Перманганатометрія</a:t>
                      </a:r>
                      <a:endParaRPr kumimoji="0" lang="ru-RU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Аскорбінометрія</a:t>
                      </a:r>
                      <a:endParaRPr kumimoji="0" lang="ru-RU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Меркуріметрія</a:t>
                      </a:r>
                      <a:endParaRPr kumimoji="0" lang="ru-RU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Комплексонометрія</a:t>
                      </a:r>
                      <a:endParaRPr kumimoji="0" lang="ru-RU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Аргентометрія</a:t>
                      </a:r>
                      <a:endParaRPr kumimoji="0" lang="ru-RU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Меркурометрія</a:t>
                      </a:r>
                      <a:endParaRPr kumimoji="0" lang="ru-RU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kumimoji="0" lang="ru-RU" sz="1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Сl</a:t>
                      </a:r>
                      <a:endParaRPr kumimoji="0" lang="ru-RU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NaOH</a:t>
                      </a: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Na</a:t>
                      </a:r>
                      <a:r>
                        <a:rPr kumimoji="0" lang="en-US" sz="19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</a:t>
                      </a:r>
                      <a:r>
                        <a:rPr kumimoji="0" lang="en-US" sz="19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en-US" sz="19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KBrO</a:t>
                      </a:r>
                      <a:r>
                        <a:rPr kumimoji="0" lang="en-US" sz="19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KIO</a:t>
                      </a:r>
                      <a:r>
                        <a:rPr kumimoji="0" lang="en-US" sz="19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KMnO</a:t>
                      </a:r>
                      <a:r>
                        <a:rPr kumimoji="0" lang="ru-RU" sz="19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Аскорбінова</a:t>
                      </a: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кислота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Hg(NO</a:t>
                      </a:r>
                      <a:r>
                        <a:rPr kumimoji="0" lang="en-US" sz="19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r>
                        <a:rPr kumimoji="0" lang="en-US" sz="19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ЕДТА, </a:t>
                      </a:r>
                      <a:r>
                        <a:rPr kumimoji="0" lang="ru-RU" sz="1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трилон</a:t>
                      </a: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Б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AgNO</a:t>
                      </a:r>
                      <a:r>
                        <a:rPr kumimoji="0" lang="en-US" sz="19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Hg</a:t>
                      </a:r>
                      <a:r>
                        <a:rPr kumimoji="0" lang="en-US" sz="19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(NO</a:t>
                      </a:r>
                      <a:r>
                        <a:rPr kumimoji="0" lang="en-US" sz="19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r>
                        <a:rPr kumimoji="0" lang="en-US" sz="19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260350"/>
            <a:ext cx="7772400" cy="576263"/>
          </a:xfrm>
        </p:spPr>
        <p:txBody>
          <a:bodyPr/>
          <a:lstStyle/>
          <a:p>
            <a:pPr eaLnBrk="1" hangingPunct="1"/>
            <a:r>
              <a:rPr lang="uk-UA" sz="2800" b="1" u="sng" dirty="0" smtClean="0">
                <a:solidFill>
                  <a:srgbClr val="FF0000"/>
                </a:solidFill>
                <a:latin typeface="Times New Roman" pitchFamily="18" charset="0"/>
              </a:rPr>
              <a:t>Методи ацидиметрії і алкаліметрії</a:t>
            </a:r>
            <a:endParaRPr lang="uk-UA" sz="2800" b="1" u="sng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908050"/>
            <a:ext cx="8712646" cy="5761038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ru-RU" sz="2400" dirty="0" smtClean="0">
                <a:latin typeface="Times New Roman" pitchFamily="18" charset="0"/>
              </a:rPr>
              <a:t>	</a:t>
            </a:r>
            <a:r>
              <a:rPr lang="uk-UA" sz="2400" dirty="0" smtClean="0">
                <a:latin typeface="Times New Roman" pitchFamily="18" charset="0"/>
              </a:rPr>
              <a:t>У методі ацидиметрія в якості стандартного розчину (</a:t>
            </a:r>
            <a:r>
              <a:rPr lang="uk-UA" sz="2400" dirty="0" err="1" smtClean="0">
                <a:latin typeface="Times New Roman" pitchFamily="18" charset="0"/>
              </a:rPr>
              <a:t>титранту</a:t>
            </a:r>
            <a:r>
              <a:rPr lang="uk-UA" sz="2400" dirty="0" smtClean="0">
                <a:latin typeface="Times New Roman" pitchFamily="18" charset="0"/>
              </a:rPr>
              <a:t>) використовують </a:t>
            </a:r>
            <a:r>
              <a:rPr lang="ru-RU" sz="2400" dirty="0" smtClean="0">
                <a:latin typeface="Times New Roman" pitchFamily="18" charset="0"/>
              </a:rPr>
              <a:t>0,1 </a:t>
            </a:r>
            <a:r>
              <a:rPr lang="ru-RU" sz="2400" dirty="0" smtClean="0">
                <a:latin typeface="Times New Roman" pitchFamily="18" charset="0"/>
              </a:rPr>
              <a:t>М </a:t>
            </a:r>
            <a:r>
              <a:rPr lang="ru-RU" sz="2400" dirty="0" err="1" smtClean="0">
                <a:latin typeface="Times New Roman" pitchFamily="18" charset="0"/>
              </a:rPr>
              <a:t>розчини</a:t>
            </a:r>
            <a:r>
              <a:rPr lang="ru-RU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HCl</a:t>
            </a:r>
            <a:r>
              <a:rPr lang="en-US" sz="2400" dirty="0" smtClean="0">
                <a:latin typeface="Times New Roman" pitchFamily="18" charset="0"/>
              </a:rPr>
              <a:t>, H</a:t>
            </a:r>
            <a:r>
              <a:rPr lang="en-US" sz="2400" baseline="-25000" dirty="0" smtClean="0">
                <a:latin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</a:rPr>
              <a:t>SO</a:t>
            </a:r>
            <a:r>
              <a:rPr lang="en-US" sz="2400" baseline="-25000" dirty="0" smtClean="0">
                <a:latin typeface="Times New Roman" pitchFamily="18" charset="0"/>
              </a:rPr>
              <a:t>4</a:t>
            </a:r>
            <a:r>
              <a:rPr lang="ru-RU" sz="2400" dirty="0" smtClean="0">
                <a:latin typeface="Times New Roman" pitchFamily="18" charset="0"/>
              </a:rPr>
              <a:t>.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sz="2400" dirty="0" smtClean="0">
                <a:latin typeface="Times New Roman" pitchFamily="18" charset="0"/>
              </a:rPr>
              <a:t>	У </a:t>
            </a:r>
            <a:r>
              <a:rPr lang="ru-RU" sz="2400" dirty="0" err="1">
                <a:latin typeface="Times New Roman" pitchFamily="18" charset="0"/>
              </a:rPr>
              <a:t>методі</a:t>
            </a:r>
            <a:r>
              <a:rPr lang="ru-RU" sz="2400" dirty="0">
                <a:latin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</a:rPr>
              <a:t>алкаліметрія</a:t>
            </a:r>
            <a:r>
              <a:rPr lang="ru-RU" sz="2400" dirty="0" smtClean="0">
                <a:latin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</a:rPr>
              <a:t>в </a:t>
            </a:r>
            <a:r>
              <a:rPr lang="ru-RU" sz="2400" dirty="0" err="1">
                <a:latin typeface="Times New Roman" pitchFamily="18" charset="0"/>
              </a:rPr>
              <a:t>якості</a:t>
            </a:r>
            <a:r>
              <a:rPr lang="ru-RU" sz="2400" dirty="0">
                <a:latin typeface="Times New Roman" pitchFamily="18" charset="0"/>
              </a:rPr>
              <a:t> стандартного </a:t>
            </a:r>
            <a:r>
              <a:rPr lang="ru-RU" sz="2400" dirty="0" err="1">
                <a:latin typeface="Times New Roman" pitchFamily="18" charset="0"/>
              </a:rPr>
              <a:t>розчину</a:t>
            </a:r>
            <a:r>
              <a:rPr lang="ru-RU" sz="2400" dirty="0">
                <a:latin typeface="Times New Roman" pitchFamily="18" charset="0"/>
              </a:rPr>
              <a:t> (</a:t>
            </a:r>
            <a:r>
              <a:rPr lang="ru-RU" sz="2400" dirty="0" err="1">
                <a:latin typeface="Times New Roman" pitchFamily="18" charset="0"/>
              </a:rPr>
              <a:t>титранту</a:t>
            </a:r>
            <a:r>
              <a:rPr lang="ru-RU" sz="2400" dirty="0">
                <a:latin typeface="Times New Roman" pitchFamily="18" charset="0"/>
              </a:rPr>
              <a:t>) </a:t>
            </a:r>
            <a:r>
              <a:rPr lang="ru-RU" sz="2400" dirty="0" err="1" smtClean="0">
                <a:latin typeface="Times New Roman" pitchFamily="18" charset="0"/>
              </a:rPr>
              <a:t>використовують</a:t>
            </a:r>
            <a:r>
              <a:rPr lang="ru-RU" sz="2400" dirty="0" smtClean="0">
                <a:latin typeface="Times New Roman" pitchFamily="18" charset="0"/>
              </a:rPr>
              <a:t> 0,1 М </a:t>
            </a:r>
            <a:r>
              <a:rPr lang="ru-RU" sz="2400" dirty="0" err="1">
                <a:latin typeface="Times New Roman" pitchFamily="18" charset="0"/>
              </a:rPr>
              <a:t>розчини</a:t>
            </a:r>
            <a:r>
              <a:rPr lang="ru-RU" sz="2400" dirty="0">
                <a:latin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</a:rPr>
              <a:t>КОН</a:t>
            </a:r>
            <a:r>
              <a:rPr lang="en-US" sz="2400" dirty="0" smtClean="0">
                <a:latin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</a:rPr>
              <a:t>NaOH</a:t>
            </a:r>
            <a:r>
              <a:rPr lang="ru-RU" sz="2400" dirty="0" smtClean="0">
                <a:latin typeface="Times New Roman" pitchFamily="18" charset="0"/>
              </a:rPr>
              <a:t>.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sz="2400" dirty="0" smtClean="0">
                <a:latin typeface="Times New Roman" pitchFamily="18" charset="0"/>
              </a:rPr>
              <a:t>         </a:t>
            </a:r>
            <a:r>
              <a:rPr lang="ru-RU" sz="2400" dirty="0" err="1">
                <a:latin typeface="Times New Roman" pitchFamily="18" charset="0"/>
              </a:rPr>
              <a:t>Стандартизацію</a:t>
            </a:r>
            <a:r>
              <a:rPr lang="ru-RU" sz="2400" dirty="0">
                <a:latin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</a:rPr>
              <a:t>розчинів</a:t>
            </a:r>
            <a:r>
              <a:rPr lang="ru-RU" sz="2400" dirty="0">
                <a:latin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</a:rPr>
              <a:t>сильних</a:t>
            </a:r>
            <a:r>
              <a:rPr lang="ru-RU" sz="2400" dirty="0">
                <a:latin typeface="Times New Roman" pitchFamily="18" charset="0"/>
              </a:rPr>
              <a:t> кислот </a:t>
            </a:r>
            <a:r>
              <a:rPr lang="ru-RU" sz="2400" dirty="0" err="1">
                <a:latin typeface="Times New Roman" pitchFamily="18" charset="0"/>
              </a:rPr>
              <a:t>проводять</a:t>
            </a:r>
            <a:r>
              <a:rPr lang="ru-RU" sz="2400" dirty="0" smtClean="0">
                <a:latin typeface="Times New Roman" pitchFamily="18" charset="0"/>
              </a:rPr>
              <a:t>: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sz="2400" i="1" dirty="0">
                <a:latin typeface="Times New Roman" pitchFamily="18" charset="0"/>
              </a:rPr>
              <a:t>- за </a:t>
            </a:r>
            <a:r>
              <a:rPr lang="ru-RU" sz="2400" i="1" dirty="0" err="1">
                <a:latin typeface="Times New Roman" pitchFamily="18" charset="0"/>
              </a:rPr>
              <a:t>стандартними</a:t>
            </a:r>
            <a:r>
              <a:rPr lang="ru-RU" sz="2400" i="1" dirty="0">
                <a:latin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</a:rPr>
              <a:t>речовинами</a:t>
            </a:r>
            <a:r>
              <a:rPr lang="ru-RU" sz="2400" i="1" dirty="0" smtClean="0">
                <a:latin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</a:rPr>
              <a:t>(</a:t>
            </a:r>
            <a:r>
              <a:rPr lang="ru-RU" sz="2400" dirty="0" err="1" smtClean="0">
                <a:latin typeface="Times New Roman" pitchFamily="18" charset="0"/>
              </a:rPr>
              <a:t>натрія</a:t>
            </a:r>
            <a:r>
              <a:rPr lang="ru-RU" sz="2400" dirty="0" smtClean="0">
                <a:latin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</a:rPr>
              <a:t>тетраборат</a:t>
            </a:r>
            <a:r>
              <a:rPr lang="ru-RU" sz="2400" dirty="0" smtClean="0">
                <a:latin typeface="Times New Roman" pitchFamily="18" charset="0"/>
              </a:rPr>
              <a:t>  </a:t>
            </a:r>
            <a:endParaRPr lang="en-US" sz="2400" dirty="0" smtClean="0">
              <a:latin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</a:rPr>
              <a:t>Na</a:t>
            </a:r>
            <a:r>
              <a:rPr lang="en-US" sz="2400" baseline="-25000" dirty="0" smtClean="0">
                <a:latin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</a:rPr>
              <a:t>B</a:t>
            </a:r>
            <a:r>
              <a:rPr lang="en-US" sz="2400" baseline="-25000" dirty="0" smtClean="0">
                <a:latin typeface="Times New Roman" pitchFamily="18" charset="0"/>
              </a:rPr>
              <a:t>4</a:t>
            </a:r>
            <a:r>
              <a:rPr lang="en-US" sz="2400" dirty="0" smtClean="0">
                <a:latin typeface="Times New Roman" pitchFamily="18" charset="0"/>
              </a:rPr>
              <a:t>O</a:t>
            </a:r>
            <a:r>
              <a:rPr lang="en-US" sz="2400" baseline="-25000" dirty="0" smtClean="0">
                <a:latin typeface="Times New Roman" pitchFamily="18" charset="0"/>
              </a:rPr>
              <a:t>7 </a:t>
            </a:r>
            <a:r>
              <a:rPr lang="en-US" sz="2400" b="1" baseline="30000" dirty="0" smtClean="0">
                <a:latin typeface="Times New Roman" pitchFamily="18" charset="0"/>
              </a:rPr>
              <a:t>. </a:t>
            </a:r>
            <a:r>
              <a:rPr lang="ru-RU" sz="2400" dirty="0" smtClean="0">
                <a:latin typeface="Times New Roman" pitchFamily="18" charset="0"/>
              </a:rPr>
              <a:t>10</a:t>
            </a:r>
            <a:r>
              <a:rPr lang="en-US" sz="2400" dirty="0" smtClean="0">
                <a:latin typeface="Times New Roman" pitchFamily="18" charset="0"/>
              </a:rPr>
              <a:t>H</a:t>
            </a:r>
            <a:r>
              <a:rPr lang="en-US" sz="2400" baseline="-25000" dirty="0" smtClean="0">
                <a:latin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</a:rPr>
              <a:t>O </a:t>
            </a:r>
            <a:r>
              <a:rPr lang="ru-RU" sz="2400" dirty="0" err="1" smtClean="0">
                <a:latin typeface="Times New Roman" pitchFamily="18" charset="0"/>
              </a:rPr>
              <a:t>або</a:t>
            </a:r>
            <a:r>
              <a:rPr lang="ru-RU" sz="2400" dirty="0" smtClean="0">
                <a:latin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</a:rPr>
              <a:t>натрія</a:t>
            </a:r>
            <a:r>
              <a:rPr lang="ru-RU" sz="2400" dirty="0" smtClean="0">
                <a:latin typeface="Times New Roman" pitchFamily="18" charset="0"/>
              </a:rPr>
              <a:t> карбонат </a:t>
            </a:r>
            <a:r>
              <a:rPr lang="en-US" sz="2400" dirty="0" smtClean="0">
                <a:latin typeface="Times New Roman" pitchFamily="18" charset="0"/>
              </a:rPr>
              <a:t>Na</a:t>
            </a:r>
            <a:r>
              <a:rPr lang="en-US" sz="2400" baseline="-25000" dirty="0" smtClean="0">
                <a:latin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</a:rPr>
              <a:t>CO</a:t>
            </a:r>
            <a:r>
              <a:rPr lang="en-US" sz="2400" baseline="-25000" dirty="0" smtClean="0">
                <a:latin typeface="Times New Roman" pitchFamily="18" charset="0"/>
              </a:rPr>
              <a:t>3</a:t>
            </a:r>
            <a:r>
              <a:rPr lang="en-US" sz="2400" dirty="0" smtClean="0">
                <a:latin typeface="Times New Roman" pitchFamily="18" charset="0"/>
              </a:rPr>
              <a:t>)</a:t>
            </a:r>
            <a:r>
              <a:rPr lang="ru-RU" sz="2400" dirty="0" smtClean="0">
                <a:latin typeface="Times New Roman" pitchFamily="18" charset="0"/>
              </a:rPr>
              <a:t>.</a:t>
            </a:r>
            <a:endParaRPr lang="en-US" sz="2400" dirty="0" smtClean="0">
              <a:latin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ru-RU" sz="2400" dirty="0" smtClean="0">
                <a:latin typeface="Times New Roman" pitchFamily="18" charset="0"/>
              </a:rPr>
              <a:t> 	</a:t>
            </a:r>
            <a:r>
              <a:rPr lang="ru-RU" sz="2400" dirty="0" err="1" smtClean="0">
                <a:latin typeface="Times New Roman" pitchFamily="18" charset="0"/>
              </a:rPr>
              <a:t>Стандартизацію</a:t>
            </a:r>
            <a:r>
              <a:rPr lang="ru-RU" sz="2400" dirty="0" smtClean="0">
                <a:latin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</a:rPr>
              <a:t>розчинів</a:t>
            </a:r>
            <a:r>
              <a:rPr lang="ru-RU" sz="2400" dirty="0">
                <a:latin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</a:rPr>
              <a:t>лугів</a:t>
            </a:r>
            <a:r>
              <a:rPr lang="ru-RU" sz="2400" dirty="0">
                <a:latin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</a:rPr>
              <a:t>проводять</a:t>
            </a:r>
            <a:r>
              <a:rPr lang="ru-RU" sz="2400" dirty="0">
                <a:latin typeface="Times New Roman" pitchFamily="18" charset="0"/>
              </a:rPr>
              <a:t> :</a:t>
            </a:r>
            <a:endParaRPr lang="ru-RU" sz="2400" dirty="0" smtClean="0">
              <a:latin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buFontTx/>
              <a:buChar char="-"/>
            </a:pPr>
            <a:r>
              <a:rPr lang="ru-RU" sz="2400" i="1" dirty="0">
                <a:latin typeface="Times New Roman" pitchFamily="18" charset="0"/>
              </a:rPr>
              <a:t>за </a:t>
            </a:r>
            <a:r>
              <a:rPr lang="ru-RU" sz="2400" i="1" dirty="0" err="1">
                <a:latin typeface="Times New Roman" pitchFamily="18" charset="0"/>
              </a:rPr>
              <a:t>стандартними</a:t>
            </a:r>
            <a:r>
              <a:rPr lang="ru-RU" sz="2400" i="1" dirty="0">
                <a:latin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</a:rPr>
              <a:t>речовинами</a:t>
            </a:r>
            <a:r>
              <a:rPr lang="ru-RU" sz="2400" i="1" dirty="0" smtClean="0">
                <a:latin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</a:rPr>
              <a:t>(</a:t>
            </a:r>
            <a:r>
              <a:rPr lang="ru-RU" sz="2400" dirty="0" err="1" smtClean="0">
                <a:latin typeface="Times New Roman" pitchFamily="18" charset="0"/>
              </a:rPr>
              <a:t>щавлева</a:t>
            </a:r>
            <a:r>
              <a:rPr lang="ru-RU" sz="2400" dirty="0" smtClean="0">
                <a:latin typeface="Times New Roman" pitchFamily="18" charset="0"/>
              </a:rPr>
              <a:t> кислота</a:t>
            </a:r>
            <a:endParaRPr lang="en-US" sz="2400" dirty="0" smtClean="0">
              <a:latin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ru-RU" sz="2400" dirty="0" smtClean="0">
                <a:latin typeface="Times New Roman" pitchFamily="18" charset="0"/>
              </a:rPr>
              <a:t>Н</a:t>
            </a:r>
            <a:r>
              <a:rPr lang="en-US" sz="2400" baseline="-25000" dirty="0" smtClean="0">
                <a:latin typeface="Times New Roman" pitchFamily="18" charset="0"/>
              </a:rPr>
              <a:t>2</a:t>
            </a:r>
            <a:r>
              <a:rPr lang="ru-RU" sz="2400" dirty="0" smtClean="0">
                <a:latin typeface="Times New Roman" pitchFamily="18" charset="0"/>
              </a:rPr>
              <a:t>С</a:t>
            </a:r>
            <a:r>
              <a:rPr lang="ru-RU" sz="2400" baseline="-25000" dirty="0" smtClean="0">
                <a:latin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</a:rPr>
              <a:t>O</a:t>
            </a:r>
            <a:r>
              <a:rPr lang="ru-RU" sz="2400" baseline="-25000" dirty="0" smtClean="0">
                <a:latin typeface="Times New Roman" pitchFamily="18" charset="0"/>
              </a:rPr>
              <a:t>4</a:t>
            </a:r>
            <a:r>
              <a:rPr lang="en-US" sz="2400" baseline="-25000" dirty="0" smtClean="0">
                <a:latin typeface="Times New Roman" pitchFamily="18" charset="0"/>
              </a:rPr>
              <a:t> </a:t>
            </a:r>
            <a:r>
              <a:rPr lang="en-US" sz="2400" b="1" baseline="30000" dirty="0" smtClean="0">
                <a:latin typeface="Times New Roman" pitchFamily="18" charset="0"/>
              </a:rPr>
              <a:t>. </a:t>
            </a:r>
            <a:r>
              <a:rPr lang="en-US" sz="2400" dirty="0" smtClean="0">
                <a:latin typeface="Times New Roman" pitchFamily="18" charset="0"/>
              </a:rPr>
              <a:t>2H</a:t>
            </a:r>
            <a:r>
              <a:rPr lang="en-US" sz="2400" baseline="-25000" dirty="0" smtClean="0">
                <a:latin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</a:rPr>
              <a:t>O </a:t>
            </a:r>
            <a:r>
              <a:rPr lang="ru-RU" sz="2400" dirty="0" err="1" smtClean="0">
                <a:latin typeface="Times New Roman" pitchFamily="18" charset="0"/>
              </a:rPr>
              <a:t>або</a:t>
            </a:r>
            <a:r>
              <a:rPr lang="ru-RU" sz="2400" dirty="0">
                <a:latin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</a:rPr>
              <a:t>бурштинова</a:t>
            </a:r>
            <a:r>
              <a:rPr lang="ru-RU" sz="2400" dirty="0" smtClean="0">
                <a:latin typeface="Times New Roman" pitchFamily="18" charset="0"/>
              </a:rPr>
              <a:t> кислота</a:t>
            </a:r>
            <a:r>
              <a:rPr lang="uk-UA" sz="2400" dirty="0" smtClean="0">
                <a:latin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</a:rPr>
              <a:t>Н</a:t>
            </a:r>
            <a:r>
              <a:rPr lang="en-US" sz="2400" baseline="-25000" dirty="0" smtClean="0">
                <a:latin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</a:rPr>
              <a:t>C</a:t>
            </a:r>
            <a:r>
              <a:rPr lang="ru-RU" sz="2400" baseline="-25000" dirty="0" smtClean="0">
                <a:latin typeface="Times New Roman" pitchFamily="18" charset="0"/>
              </a:rPr>
              <a:t>4</a:t>
            </a:r>
            <a:r>
              <a:rPr lang="ru-RU" sz="2400" dirty="0" smtClean="0">
                <a:latin typeface="Times New Roman" pitchFamily="18" charset="0"/>
              </a:rPr>
              <a:t>Н</a:t>
            </a:r>
            <a:r>
              <a:rPr lang="ru-RU" sz="2400" baseline="-25000" dirty="0" smtClean="0">
                <a:latin typeface="Times New Roman" pitchFamily="18" charset="0"/>
              </a:rPr>
              <a:t>4</a:t>
            </a:r>
            <a:r>
              <a:rPr lang="en-US" sz="2400" dirty="0" smtClean="0">
                <a:latin typeface="Times New Roman" pitchFamily="18" charset="0"/>
              </a:rPr>
              <a:t>O</a:t>
            </a:r>
            <a:r>
              <a:rPr lang="ru-RU" sz="2400" baseline="-25000" dirty="0" smtClean="0">
                <a:latin typeface="Times New Roman" pitchFamily="18" charset="0"/>
              </a:rPr>
              <a:t>4</a:t>
            </a:r>
            <a:r>
              <a:rPr lang="en-US" sz="2400" dirty="0" smtClean="0">
                <a:latin typeface="Times New Roman" pitchFamily="18" charset="0"/>
              </a:rPr>
              <a:t>)</a:t>
            </a:r>
            <a:r>
              <a:rPr lang="ru-RU" sz="2400" dirty="0" smtClean="0">
                <a:latin typeface="Times New Roman" pitchFamily="18" charset="0"/>
              </a:rPr>
              <a:t>.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sz="2400" dirty="0" smtClean="0">
                <a:latin typeface="Times New Roman" pitchFamily="18" charset="0"/>
              </a:rPr>
              <a:t>	У </a:t>
            </a:r>
            <a:r>
              <a:rPr lang="ru-RU" sz="2400" dirty="0" err="1">
                <a:latin typeface="Times New Roman" pitchFamily="18" charset="0"/>
              </a:rPr>
              <a:t>цих</a:t>
            </a:r>
            <a:r>
              <a:rPr lang="ru-RU" sz="2400" dirty="0">
                <a:latin typeface="Times New Roman" pitchFamily="18" charset="0"/>
              </a:rPr>
              <a:t> видах </a:t>
            </a:r>
            <a:r>
              <a:rPr lang="ru-RU" sz="2400" dirty="0" err="1">
                <a:latin typeface="Times New Roman" pitchFamily="18" charset="0"/>
              </a:rPr>
              <a:t>титрування</a:t>
            </a:r>
            <a:r>
              <a:rPr lang="ru-RU" sz="2400" dirty="0">
                <a:latin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</a:rPr>
              <a:t>використовують</a:t>
            </a:r>
            <a:r>
              <a:rPr lang="ru-RU" sz="2400" dirty="0">
                <a:latin typeface="Times New Roman" pitchFamily="18" charset="0"/>
              </a:rPr>
              <a:t> кислотно - </a:t>
            </a:r>
            <a:r>
              <a:rPr lang="ru-RU" sz="2400" dirty="0" err="1">
                <a:latin typeface="Times New Roman" pitchFamily="18" charset="0"/>
              </a:rPr>
              <a:t>основні</a:t>
            </a:r>
            <a:r>
              <a:rPr lang="ru-RU" sz="2400" dirty="0">
                <a:latin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</a:rPr>
              <a:t>індикатори</a:t>
            </a:r>
            <a:r>
              <a:rPr lang="ru-RU" sz="2400" dirty="0">
                <a:latin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</a:rPr>
              <a:t>наприклад</a:t>
            </a:r>
            <a:r>
              <a:rPr lang="ru-RU" sz="2400" dirty="0">
                <a:latin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latin typeface="Times New Roman" pitchFamily="18" charset="0"/>
              </a:rPr>
              <a:t>метиловий</a:t>
            </a: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FF0000"/>
                </a:solidFill>
                <a:latin typeface="Times New Roman" pitchFamily="18" charset="0"/>
              </a:rPr>
              <a:t>помаранчевий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</a:rPr>
              <a:t>і </a:t>
            </a:r>
            <a:r>
              <a:rPr lang="ru-RU" sz="2400" b="1" i="1" dirty="0" err="1">
                <a:solidFill>
                  <a:srgbClr val="FF0000"/>
                </a:solidFill>
                <a:latin typeface="Times New Roman" pitchFamily="18" charset="0"/>
              </a:rPr>
              <a:t>фенолфталеїн</a:t>
            </a: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</a:rPr>
              <a:t>           </a:t>
            </a:r>
            <a:endParaRPr lang="ru-RU" sz="2400" b="1" i="1" baseline="-25000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endParaRPr lang="en-US" sz="2400" b="1" i="1" baseline="30000" dirty="0" smtClean="0">
              <a:latin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endParaRPr lang="ru-RU" sz="2400" dirty="0" smtClean="0">
              <a:latin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endParaRPr lang="ru-RU" sz="2400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331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07504" y="188640"/>
                <a:ext cx="9036496" cy="5545137"/>
              </a:xfrm>
            </p:spPr>
            <p:txBody>
              <a:bodyPr/>
              <a:lstStyle/>
              <a:p>
                <a:pPr eaLnBrk="1" hangingPunct="1"/>
                <a:r>
                  <a:rPr lang="uk-UA" sz="2400" b="1" u="sng" dirty="0" smtClean="0">
                    <a:solidFill>
                      <a:srgbClr val="FF0000"/>
                    </a:solidFill>
                    <a:latin typeface="Times New Roman" pitchFamily="18" charset="0"/>
                  </a:rPr>
                  <a:t>Перманганатометрія</a:t>
                </a:r>
                <a:r>
                  <a:rPr lang="ru-RU" sz="2400" b="1" u="sng" dirty="0" smtClean="0">
                    <a:solidFill>
                      <a:srgbClr val="FF0000"/>
                    </a:solidFill>
                    <a:latin typeface="Times New Roman" pitchFamily="18" charset="0"/>
                  </a:rPr>
                  <a:t> </a:t>
                </a:r>
                <a:r>
                  <a:rPr lang="ru-RU" sz="2400" b="1" dirty="0" smtClean="0">
                    <a:solidFill>
                      <a:srgbClr val="FF0000"/>
                    </a:solidFill>
                    <a:latin typeface="Times New Roman" pitchFamily="18" charset="0"/>
                  </a:rPr>
                  <a:t>– </a:t>
                </a:r>
                <a:r>
                  <a:rPr lang="ru-RU" sz="2400" dirty="0" smtClean="0">
                    <a:latin typeface="Times New Roman" pitchFamily="18" charset="0"/>
                  </a:rPr>
                  <a:t>метод </a:t>
                </a:r>
                <a:r>
                  <a:rPr lang="uk-UA" sz="2400" dirty="0" smtClean="0">
                    <a:latin typeface="Times New Roman" pitchFamily="18" charset="0"/>
                  </a:rPr>
                  <a:t>кількісного</a:t>
                </a:r>
                <a:r>
                  <a:rPr lang="ru-RU" sz="2400" dirty="0" smtClean="0">
                    <a:latin typeface="Times New Roman" pitchFamily="18" charset="0"/>
                  </a:rPr>
                  <a:t> </a:t>
                </a:r>
                <a:r>
                  <a:rPr lang="uk-UA" sz="2400" dirty="0" smtClean="0">
                    <a:latin typeface="Times New Roman" pitchFamily="18" charset="0"/>
                  </a:rPr>
                  <a:t>визначення відновників з використанням титрованого розчину.</a:t>
                </a:r>
                <a:r>
                  <a:rPr lang="ru-RU" sz="2400" dirty="0" smtClean="0">
                    <a:latin typeface="Times New Roman" pitchFamily="18" charset="0"/>
                  </a:rPr>
                  <a:t> </a:t>
                </a:r>
                <a:endParaRPr lang="uk-UA" sz="2400" b="1" i="1" dirty="0" smtClean="0">
                  <a:latin typeface="Times New Roman" pitchFamily="18" charset="0"/>
                </a:endParaRPr>
              </a:p>
              <a:p>
                <a:pPr eaLnBrk="1" hangingPunct="1"/>
                <a:r>
                  <a:rPr lang="uk-UA" sz="2400" b="1" i="1" dirty="0" err="1" smtClean="0">
                    <a:solidFill>
                      <a:srgbClr val="FF0000"/>
                    </a:solidFill>
                    <a:latin typeface="Times New Roman" pitchFamily="18" charset="0"/>
                  </a:rPr>
                  <a:t>Перманганатометрія</a:t>
                </a:r>
                <a:r>
                  <a:rPr lang="uk-UA" sz="2400" dirty="0" smtClean="0">
                    <a:solidFill>
                      <a:srgbClr val="FF0000"/>
                    </a:solidFill>
                    <a:latin typeface="Times New Roman" pitchFamily="18" charset="0"/>
                  </a:rPr>
                  <a:t> </a:t>
                </a:r>
                <a:r>
                  <a:rPr lang="uk-UA" sz="2400" dirty="0" smtClean="0">
                    <a:latin typeface="Times New Roman" pitchFamily="18" charset="0"/>
                  </a:rPr>
                  <a:t>– це </a:t>
                </a:r>
                <a:r>
                  <a:rPr lang="uk-UA" sz="2400" dirty="0" err="1" smtClean="0">
                    <a:latin typeface="Times New Roman" pitchFamily="18" charset="0"/>
                  </a:rPr>
                  <a:t>безіндікаторний</a:t>
                </a:r>
                <a:r>
                  <a:rPr lang="uk-UA" sz="2400" dirty="0" smtClean="0">
                    <a:latin typeface="Times New Roman" pitchFamily="18" charset="0"/>
                  </a:rPr>
                  <a:t> метод: </a:t>
                </a:r>
                <a:r>
                  <a:rPr lang="uk-UA" sz="2400" dirty="0" err="1" smtClean="0">
                    <a:latin typeface="Times New Roman" pitchFamily="18" charset="0"/>
                  </a:rPr>
                  <a:t>титрант</a:t>
                </a:r>
                <a:r>
                  <a:rPr lang="uk-UA" sz="2400" dirty="0" smtClean="0">
                    <a:latin typeface="Times New Roman" pitchFamily="18" charset="0"/>
                  </a:rPr>
                  <a:t> </a:t>
                </a:r>
                <a:r>
                  <a:rPr lang="ru-RU" sz="2400" dirty="0" smtClean="0">
                    <a:latin typeface="Times New Roman" pitchFamily="18" charset="0"/>
                  </a:rPr>
                  <a:t>(</a:t>
                </a:r>
                <a:r>
                  <a:rPr lang="en-US" sz="2400" dirty="0" smtClean="0">
                    <a:latin typeface="Times New Roman" pitchFamily="18" charset="0"/>
                  </a:rPr>
                  <a:t>KMnO</a:t>
                </a:r>
                <a:r>
                  <a:rPr lang="en-US" sz="2400" baseline="-25000" dirty="0" smtClean="0">
                    <a:latin typeface="Times New Roman" pitchFamily="18" charset="0"/>
                  </a:rPr>
                  <a:t>4</a:t>
                </a:r>
                <a:r>
                  <a:rPr lang="uk-UA" sz="2400" dirty="0" smtClean="0">
                    <a:latin typeface="Times New Roman" pitchFamily="18" charset="0"/>
                  </a:rPr>
                  <a:t> – ст. окиснення </a:t>
                </a:r>
                <a:r>
                  <a:rPr lang="en-US" sz="2400" dirty="0" err="1" smtClean="0">
                    <a:latin typeface="Times New Roman" pitchFamily="18" charset="0"/>
                  </a:rPr>
                  <a:t>Mn</a:t>
                </a:r>
                <a:r>
                  <a:rPr lang="ru-RU" sz="24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ru-RU" sz="24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sz="2400" dirty="0" smtClean="0">
                    <a:latin typeface="Times New Roman" pitchFamily="18" charset="0"/>
                  </a:rPr>
                  <a:t>) </a:t>
                </a:r>
                <a:r>
                  <a:rPr lang="ru-RU" sz="2400" dirty="0" err="1">
                    <a:latin typeface="Times New Roman" pitchFamily="18" charset="0"/>
                  </a:rPr>
                  <a:t>забарвлений</a:t>
                </a:r>
                <a:r>
                  <a:rPr lang="ru-RU" sz="2400" dirty="0">
                    <a:latin typeface="Times New Roman" pitchFamily="18" charset="0"/>
                  </a:rPr>
                  <a:t>, а продукт </a:t>
                </a:r>
                <a:r>
                  <a:rPr lang="uk-UA" sz="2400" dirty="0" smtClean="0">
                    <a:latin typeface="Times New Roman" pitchFamily="18" charset="0"/>
                  </a:rPr>
                  <a:t>його реакції – безбарвний (у </a:t>
                </a:r>
                <a:r>
                  <a:rPr lang="uk-UA" sz="2400" dirty="0" err="1" smtClean="0">
                    <a:latin typeface="Times New Roman" pitchFamily="18" charset="0"/>
                  </a:rPr>
                  <a:t>сильнокислому</a:t>
                </a:r>
                <a:r>
                  <a:rPr lang="uk-UA" sz="2400" dirty="0" smtClean="0">
                    <a:latin typeface="Times New Roman" pitchFamily="18" charset="0"/>
                  </a:rPr>
                  <a:t> середовищі). </a:t>
                </a:r>
                <a:r>
                  <a:rPr lang="uk-UA" sz="2400" dirty="0" smtClean="0">
                    <a:latin typeface="Times New Roman" pitchFamily="18" charset="0"/>
                  </a:rPr>
                  <a:t>Окисно-відновний </a:t>
                </a:r>
                <a:r>
                  <a:rPr lang="uk-UA" sz="2400" dirty="0" smtClean="0">
                    <a:latin typeface="Times New Roman" pitchFamily="18" charset="0"/>
                  </a:rPr>
                  <a:t>потенціал </a:t>
                </a:r>
                <a:r>
                  <a:rPr lang="en-US" sz="2400" dirty="0">
                    <a:latin typeface="Times New Roman" pitchFamily="18" charset="0"/>
                  </a:rPr>
                  <a:t>KMnO</a:t>
                </a:r>
                <a:r>
                  <a:rPr lang="en-US" sz="2400" baseline="-25000" dirty="0">
                    <a:latin typeface="Times New Roman" pitchFamily="18" charset="0"/>
                  </a:rPr>
                  <a:t>4</a:t>
                </a:r>
                <a:r>
                  <a:rPr lang="uk-UA" sz="2400" dirty="0" smtClean="0">
                    <a:latin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24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uk-UA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uk-UA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uk-UA" sz="2400" b="0" i="1" smtClean="0">
                        <a:latin typeface="Cambria Math" panose="02040503050406030204" pitchFamily="18" charset="0"/>
                      </a:rPr>
                      <m:t>=1,52 В</m:t>
                    </m:r>
                  </m:oMath>
                </a14:m>
                <a:r>
                  <a:rPr lang="ru-RU" sz="2400" dirty="0" smtClean="0">
                    <a:latin typeface="Times New Roman" pitchFamily="18" charset="0"/>
                  </a:rPr>
                  <a:t> </a:t>
                </a:r>
                <a:r>
                  <a:rPr lang="en-US" sz="2400" dirty="0" smtClean="0">
                    <a:latin typeface="Times New Roman" pitchFamily="18" charset="0"/>
                  </a:rPr>
                  <a:t>max</a:t>
                </a:r>
                <a:r>
                  <a:rPr lang="ru-RU" sz="2400" dirty="0">
                    <a:latin typeface="Times New Roman" pitchFamily="18" charset="0"/>
                  </a:rPr>
                  <a:t>!</a:t>
                </a:r>
                <a:endParaRPr lang="en-US" sz="2400" dirty="0">
                  <a:latin typeface="Times New Roman" pitchFamily="18" charset="0"/>
                </a:endParaRPr>
              </a:p>
              <a:p>
                <a:pPr eaLnBrk="1" hangingPunct="1"/>
                <a:r>
                  <a:rPr lang="en-US" sz="2400" dirty="0">
                    <a:latin typeface="Times New Roman" pitchFamily="18" charset="0"/>
                  </a:rPr>
                  <a:t>KMnO</a:t>
                </a:r>
                <a:r>
                  <a:rPr lang="en-US" sz="2400" baseline="-25000" dirty="0">
                    <a:latin typeface="Times New Roman" pitchFamily="18" charset="0"/>
                  </a:rPr>
                  <a:t>4</a:t>
                </a:r>
                <a:r>
                  <a:rPr lang="uk-UA" sz="2400" dirty="0">
                    <a:latin typeface="Times New Roman" pitchFamily="18" charset="0"/>
                  </a:rPr>
                  <a:t> </a:t>
                </a:r>
                <a:r>
                  <a:rPr lang="uk-UA" sz="2400" dirty="0" smtClean="0">
                    <a:latin typeface="Times New Roman" pitchFamily="18" charset="0"/>
                  </a:rPr>
                  <a:t>як окисник запропонував Ф. </a:t>
                </a:r>
                <a:r>
                  <a:rPr lang="uk-UA" sz="2400" dirty="0" err="1" smtClean="0">
                    <a:latin typeface="Times New Roman" pitchFamily="18" charset="0"/>
                  </a:rPr>
                  <a:t>Мергеріт</a:t>
                </a:r>
                <a:r>
                  <a:rPr lang="uk-UA" sz="2400" dirty="0" smtClean="0">
                    <a:latin typeface="Times New Roman" pitchFamily="18" charset="0"/>
                  </a:rPr>
                  <a:t> в 1846 р. для визначення солей </a:t>
                </a:r>
                <a:r>
                  <a:rPr lang="en-US" sz="2400" dirty="0" smtClean="0">
                    <a:latin typeface="Times New Roman" pitchFamily="18" charset="0"/>
                  </a:rPr>
                  <a:t>Fe (II)</a:t>
                </a:r>
                <a:endParaRPr lang="ru-RU" sz="2400" dirty="0" smtClean="0">
                  <a:latin typeface="Times New Roman" pitchFamily="18" charset="0"/>
                </a:endParaRPr>
              </a:p>
              <a:p>
                <a:pPr eaLnBrk="1" hangingPunct="1"/>
                <a:r>
                  <a:rPr lang="uk-UA" sz="2400" dirty="0" smtClean="0">
                    <a:latin typeface="Times New Roman" pitchFamily="18" charset="0"/>
                  </a:rPr>
                  <a:t>Цей метод заснований на використанні калію перманганату в якості </a:t>
                </a:r>
                <a:r>
                  <a:rPr lang="uk-UA" sz="2400" dirty="0" err="1" smtClean="0">
                    <a:latin typeface="Times New Roman" pitchFamily="18" charset="0"/>
                  </a:rPr>
                  <a:t>титранту</a:t>
                </a:r>
                <a:r>
                  <a:rPr lang="uk-UA" sz="2400" dirty="0" smtClean="0">
                    <a:latin typeface="Times New Roman" pitchFamily="18" charset="0"/>
                  </a:rPr>
                  <a:t> для визначення сполук, які мають відновні властивості.</a:t>
                </a:r>
                <a:endParaRPr lang="ru-RU" sz="2800" dirty="0" smtClean="0">
                  <a:latin typeface="Times New Roman" pitchFamily="18" charset="0"/>
                </a:endParaRPr>
              </a:p>
              <a:p>
                <a:pPr eaLnBrk="1" hangingPunct="1">
                  <a:buFontTx/>
                  <a:buNone/>
                </a:pPr>
                <a:r>
                  <a:rPr lang="uk-UA" sz="2400" b="1" i="1" dirty="0" smtClean="0">
                    <a:latin typeface="Times New Roman" pitchFamily="18" charset="0"/>
                  </a:rPr>
                  <a:t>Наприклад: </a:t>
                </a:r>
                <a:r>
                  <a:rPr lang="uk-UA" sz="2400" dirty="0" smtClean="0">
                    <a:latin typeface="Times New Roman" pitchFamily="18" charset="0"/>
                  </a:rPr>
                  <a:t>масові частки кальцію лактату в препаратах, заліза </a:t>
                </a:r>
                <a:r>
                  <a:rPr lang="ru-RU" sz="2400" dirty="0" smtClean="0">
                    <a:latin typeface="Times New Roman" pitchFamily="18" charset="0"/>
                  </a:rPr>
                  <a:t>(</a:t>
                </a:r>
                <a:r>
                  <a:rPr lang="uk-UA" sz="2400" dirty="0" smtClean="0">
                    <a:latin typeface="Times New Roman" pitchFamily="18" charset="0"/>
                  </a:rPr>
                  <a:t>ІІ)</a:t>
                </a:r>
                <a:r>
                  <a:rPr lang="ru-RU" sz="2400" dirty="0" smtClean="0">
                    <a:latin typeface="Times New Roman" pitchFamily="18" charset="0"/>
                  </a:rPr>
                  <a:t> </a:t>
                </a:r>
                <a:r>
                  <a:rPr lang="ru-RU" sz="2400" dirty="0">
                    <a:latin typeface="Times New Roman" pitchFamily="18" charset="0"/>
                  </a:rPr>
                  <a:t>в </a:t>
                </a:r>
                <a:r>
                  <a:rPr lang="ru-RU" sz="2400" dirty="0" err="1">
                    <a:latin typeface="Times New Roman" pitchFamily="18" charset="0"/>
                  </a:rPr>
                  <a:t>солі</a:t>
                </a:r>
                <a:r>
                  <a:rPr lang="ru-RU" sz="2400" dirty="0">
                    <a:latin typeface="Times New Roman" pitchFamily="18" charset="0"/>
                  </a:rPr>
                  <a:t> Мора, </a:t>
                </a:r>
                <a:r>
                  <a:rPr lang="ru-RU" sz="2400" dirty="0" err="1">
                    <a:latin typeface="Times New Roman" pitchFamily="18" charset="0"/>
                  </a:rPr>
                  <a:t>калію</a:t>
                </a:r>
                <a:r>
                  <a:rPr lang="ru-RU" sz="2400" dirty="0">
                    <a:latin typeface="Times New Roman" pitchFamily="18" charset="0"/>
                  </a:rPr>
                  <a:t> </a:t>
                </a:r>
                <a:r>
                  <a:rPr lang="ru-RU" sz="2400" dirty="0" err="1">
                    <a:latin typeface="Times New Roman" pitchFamily="18" charset="0"/>
                  </a:rPr>
                  <a:t>нітрату</a:t>
                </a:r>
                <a:r>
                  <a:rPr lang="ru-RU" sz="2400" dirty="0">
                    <a:latin typeface="Times New Roman" pitchFamily="18" charset="0"/>
                  </a:rPr>
                  <a:t> в препаратах</a:t>
                </a:r>
                <a:r>
                  <a:rPr lang="ru-RU" sz="2400" dirty="0" smtClean="0">
                    <a:latin typeface="Times New Roman" pitchFamily="18" charset="0"/>
                  </a:rPr>
                  <a:t>.</a:t>
                </a:r>
              </a:p>
              <a:p>
                <a:pPr eaLnBrk="1" hangingPunct="1">
                  <a:buFontTx/>
                  <a:buNone/>
                </a:pPr>
                <a:r>
                  <a:rPr lang="uk-UA" sz="2400" b="1" dirty="0" smtClean="0">
                    <a:latin typeface="Times New Roman" pitchFamily="18" charset="0"/>
                  </a:rPr>
                  <a:t>В клінічних лабораторіях:</a:t>
                </a:r>
                <a:r>
                  <a:rPr lang="uk-UA" sz="2400" dirty="0" smtClean="0">
                    <a:latin typeface="Times New Roman" pitchFamily="18" charset="0"/>
                  </a:rPr>
                  <a:t> для визначення в крові сечової кислоти, іонів кальцію, калію, Ф-каталази.</a:t>
                </a:r>
              </a:p>
              <a:p>
                <a:pPr eaLnBrk="1" hangingPunct="1">
                  <a:buFontTx/>
                  <a:buNone/>
                </a:pPr>
                <a:r>
                  <a:rPr lang="uk-UA" sz="2400" b="1" dirty="0" smtClean="0">
                    <a:latin typeface="Times New Roman" pitchFamily="18" charset="0"/>
                  </a:rPr>
                  <a:t>В </a:t>
                </a:r>
                <a:r>
                  <a:rPr lang="uk-UA" sz="2400" b="1" dirty="0" smtClean="0">
                    <a:latin typeface="Times New Roman" pitchFamily="18" charset="0"/>
                  </a:rPr>
                  <a:t>гігієнічній </a:t>
                </a:r>
                <a:r>
                  <a:rPr lang="uk-UA" sz="2400" b="1" dirty="0" smtClean="0">
                    <a:latin typeface="Times New Roman" pitchFamily="18" charset="0"/>
                  </a:rPr>
                  <a:t>практиці: </a:t>
                </a:r>
                <a:r>
                  <a:rPr lang="uk-UA" sz="2400" dirty="0" smtClean="0">
                    <a:latin typeface="Times New Roman" pitchFamily="18" charset="0"/>
                  </a:rPr>
                  <a:t>для дослідження питної та </a:t>
                </a:r>
                <a:r>
                  <a:rPr lang="uk-UA" sz="2400" dirty="0" smtClean="0">
                    <a:latin typeface="Times New Roman" pitchFamily="18" charset="0"/>
                  </a:rPr>
                  <a:t>стічних </a:t>
                </a:r>
                <a:r>
                  <a:rPr lang="uk-UA" sz="2400" dirty="0" smtClean="0">
                    <a:latin typeface="Times New Roman" pitchFamily="18" charset="0"/>
                  </a:rPr>
                  <a:t>вод.</a:t>
                </a:r>
                <a:endParaRPr lang="ru-RU" sz="2400" dirty="0" smtClean="0">
                  <a:latin typeface="Times New Roman" pitchFamily="18" charset="0"/>
                </a:endParaRPr>
              </a:p>
              <a:p>
                <a:pPr eaLnBrk="1" hangingPunct="1">
                  <a:buFontTx/>
                  <a:buNone/>
                </a:pPr>
                <a:endParaRPr lang="ru-RU" sz="2800" dirty="0" smtClean="0">
                  <a:latin typeface="Times New Roman" pitchFamily="18" charset="0"/>
                </a:endParaRPr>
              </a:p>
              <a:p>
                <a:pPr eaLnBrk="1" hangingPunct="1">
                  <a:buFontTx/>
                  <a:buNone/>
                </a:pPr>
                <a:endParaRPr lang="ru-RU" sz="2800" dirty="0" smtClean="0">
                  <a:latin typeface="Times New Roman" pitchFamily="18" charset="0"/>
                </a:endParaRPr>
              </a:p>
              <a:p>
                <a:pPr eaLnBrk="1" hangingPunct="1"/>
                <a:endParaRPr lang="ru-RU" sz="2400" dirty="0" smtClean="0">
                  <a:latin typeface="Times New Roman" pitchFamily="18" charset="0"/>
                </a:endParaRPr>
              </a:p>
            </p:txBody>
          </p:sp>
        </mc:Choice>
        <mc:Fallback>
          <p:sp>
            <p:nvSpPr>
              <p:cNvPr id="1331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07504" y="188640"/>
                <a:ext cx="9036496" cy="5545137"/>
              </a:xfrm>
              <a:blipFill rotWithShape="1">
                <a:blip r:embed="rId2"/>
                <a:stretch>
                  <a:fillRect l="-1080" t="-879" r="-405" b="-175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764704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ПЛАН ЛЕКЦІЇ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92696"/>
            <a:ext cx="8229600" cy="5544616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uk-UA" sz="2400" dirty="0" smtClean="0"/>
              <a:t>Методи кількісного аналізу.</a:t>
            </a:r>
          </a:p>
          <a:p>
            <a:pPr marL="457200" indent="-457200">
              <a:buAutoNum type="arabicPeriod"/>
            </a:pPr>
            <a:r>
              <a:rPr lang="uk-UA" sz="2400" dirty="0" smtClean="0"/>
              <a:t>Об'ємний метод аналізу. Закон еквівалентів.</a:t>
            </a:r>
          </a:p>
          <a:p>
            <a:pPr marL="457200" indent="-457200">
              <a:buAutoNum type="arabicPeriod"/>
            </a:pPr>
            <a:r>
              <a:rPr lang="uk-UA" sz="2400" dirty="0" smtClean="0"/>
              <a:t>Мірний посуд та оснащення. Ваги.</a:t>
            </a:r>
          </a:p>
          <a:p>
            <a:pPr marL="457200" indent="-457200">
              <a:buAutoNum type="arabicPeriod"/>
            </a:pPr>
            <a:r>
              <a:rPr lang="uk-UA" sz="2400" dirty="0" smtClean="0"/>
              <a:t>Основні поняття об'ємного аналізу.</a:t>
            </a:r>
          </a:p>
          <a:p>
            <a:pPr marL="457200" indent="-457200">
              <a:buAutoNum type="arabicPeriod"/>
            </a:pPr>
            <a:r>
              <a:rPr lang="uk-UA" sz="2400" dirty="0" smtClean="0"/>
              <a:t>Вимоги, що пред'являються до стандартних речовин.</a:t>
            </a:r>
          </a:p>
          <a:p>
            <a:pPr marL="457200" indent="-457200">
              <a:buAutoNum type="arabicPeriod"/>
            </a:pPr>
            <a:r>
              <a:rPr lang="uk-UA" sz="2400" dirty="0" smtClean="0"/>
              <a:t>Види титрування (пряме, зворотне, замісника).</a:t>
            </a:r>
          </a:p>
          <a:p>
            <a:pPr marL="457200" indent="-457200">
              <a:buAutoNum type="arabicPeriod"/>
            </a:pPr>
            <a:r>
              <a:rPr lang="uk-UA" sz="2400" dirty="0" smtClean="0"/>
              <a:t>Величини </a:t>
            </a:r>
            <a:r>
              <a:rPr lang="uk-UA" sz="2400" dirty="0" err="1" smtClean="0"/>
              <a:t>рН</a:t>
            </a:r>
            <a:r>
              <a:rPr lang="uk-UA" sz="2400" dirty="0" smtClean="0"/>
              <a:t> індикаторів.</a:t>
            </a:r>
          </a:p>
          <a:p>
            <a:pPr marL="457200" indent="-457200">
              <a:buAutoNum type="arabicPeriod"/>
            </a:pPr>
            <a:r>
              <a:rPr lang="uk-UA" sz="2400" dirty="0" smtClean="0"/>
              <a:t>Класифікація об'ємних методів аналізу.</a:t>
            </a:r>
          </a:p>
          <a:p>
            <a:pPr marL="457200" indent="-457200">
              <a:buAutoNum type="arabicPeriod"/>
            </a:pPr>
            <a:r>
              <a:rPr lang="uk-UA" sz="2400" dirty="0" smtClean="0"/>
              <a:t>Криві титрування.</a:t>
            </a:r>
          </a:p>
          <a:p>
            <a:pPr marL="457200" indent="-457200">
              <a:buAutoNum type="arabicPeriod"/>
            </a:pPr>
            <a:r>
              <a:rPr lang="uk-UA" sz="2400" dirty="0" smtClean="0"/>
              <a:t>Теоретичні основи проведення лабораторної роботи.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16305023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</p:spPr>
        <p:txBody>
          <a:bodyPr/>
          <a:lstStyle/>
          <a:p>
            <a:r>
              <a:rPr lang="uk-UA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 відновлення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KMnO</a:t>
            </a:r>
            <a:r>
              <a:rPr lang="en-US" sz="32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uk-UA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залежать від характеру </a:t>
            </a:r>
            <a:r>
              <a:rPr lang="uk-UA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середовища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1268760"/>
                <a:ext cx="9036496" cy="5440362"/>
              </a:xfrm>
            </p:spPr>
            <p:txBody>
              <a:bodyPr/>
              <a:lstStyle/>
              <a:p>
                <a:r>
                  <a:rPr lang="uk-UA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 </a:t>
                </a:r>
                <a:r>
                  <a:rPr lang="uk-UA" sz="2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сильнокислому</a:t>
                </a:r>
                <a:r>
                  <a:rPr lang="uk-UA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відновлення </a:t>
                </a:r>
                <a:r>
                  <a:rPr lang="en-US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MnO</a:t>
                </a:r>
                <a:r>
                  <a:rPr lang="en-US" sz="2400" b="1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b="1" i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‑</a:t>
                </a:r>
                <a:r>
                  <a:rPr lang="en-US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uk-UA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до</a:t>
                </a:r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Mn</a:t>
                </a:r>
                <a:r>
                  <a:rPr lang="en-US" sz="2400" b="1" i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2+</a:t>
                </a:r>
                <a:r>
                  <a:rPr lang="en-US" sz="24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uk-UA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(знебарвлення)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uk-UA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MnO</a:t>
                </a:r>
                <a:r>
                  <a:rPr lang="en-US" sz="28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sz="28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‑ </a:t>
                </a:r>
                <a:r>
                  <a:rPr lang="uk-UA" sz="28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+ 8H</a:t>
                </a:r>
                <a:r>
                  <a:rPr lang="en-US" sz="28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+ 5e → </a:t>
                </a:r>
                <a:r>
                  <a:rPr lang="uk-UA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Mn</a:t>
                </a:r>
                <a:r>
                  <a:rPr lang="en-US" sz="28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2+</a:t>
                </a:r>
                <a:r>
                  <a:rPr lang="uk-UA" sz="28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4H</a:t>
                </a:r>
                <a:r>
                  <a:rPr lang="en-US" sz="28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endParaRPr lang="uk-UA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50000"/>
                  </a:lnSpc>
                  <a:spcBef>
                    <a:spcPts val="0"/>
                  </a:spcBef>
                  <a:buNone/>
                </a:pPr>
                <a:r>
                  <a:rPr lang="uk-UA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uk-UA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фіолетовий		                знебарвлення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uk-UA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колір</a:t>
                </a:r>
              </a:p>
              <a:p>
                <a:pPr>
                  <a:spcBef>
                    <a:spcPts val="0"/>
                  </a:spcBef>
                </a:pPr>
                <a:r>
                  <a:rPr lang="uk-UA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Окиснення </a:t>
                </a:r>
                <a:r>
                  <a:rPr lang="uk-UA" sz="2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нітрітів</a:t>
                </a:r>
                <a:r>
                  <a:rPr lang="uk-UA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uk-U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uk-UA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2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MnO</a:t>
                </a:r>
                <a:r>
                  <a:rPr lang="en-US" sz="24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sz="24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‑ </a:t>
                </a:r>
                <a:r>
                  <a:rPr lang="uk-UA" sz="24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uk-UA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5</a:t>
                </a:r>
                <a:r>
                  <a:rPr lang="en-US" dirty="0"/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‑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+ 6H</a:t>
                </a:r>
                <a:r>
                  <a:rPr lang="en-US" sz="24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→ 2Mn</a:t>
                </a:r>
                <a:r>
                  <a:rPr lang="en-US" sz="24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2+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:r>
                  <a:rPr lang="uk-UA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</a:t>
                </a:r>
                <a:r>
                  <a:rPr lang="en-US" sz="24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4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‑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3H</a:t>
                </a:r>
                <a:r>
                  <a:rPr lang="en-US" sz="24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uk-UA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uk-UA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uk-UA" sz="24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uk-UA" sz="2400" i="1">
                        <a:latin typeface="Cambria Math" panose="02040503050406030204" pitchFamily="18" charset="0"/>
                      </a:rPr>
                      <m:t>=1,52 В</m:t>
                    </m:r>
                  </m:oMath>
                </a14:m>
                <a:r>
                  <a:rPr lang="ru-RU" sz="2400" dirty="0">
                    <a:latin typeface="Times New Roman" pitchFamily="18" charset="0"/>
                  </a:rPr>
                  <a:t> 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uk-UA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KMnO</a:t>
                </a:r>
                <a:r>
                  <a:rPr lang="en-US" sz="2400" b="1" baseline="-250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uk-UA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uk-UA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Мекв</a:t>
                </a:r>
                <a:r>
                  <a:rPr lang="uk-UA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2400" i="1" dirty="0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uk-UA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М</m:t>
                        </m:r>
                      </m:num>
                      <m:den>
                        <m:r>
                          <a:rPr lang="uk-UA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uk-UA" sz="2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uk-UA" sz="2400" i="1" dirty="0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uk-UA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158,04</m:t>
                        </m:r>
                      </m:num>
                      <m:den>
                        <m:r>
                          <a:rPr lang="uk-UA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uk-UA" sz="24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=31,61 </m:t>
                    </m:r>
                    <m:f>
                      <m:fPr>
                        <m:type m:val="skw"/>
                        <m:ctrlPr>
                          <a:rPr lang="uk-UA" sz="24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uk-UA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г</m:t>
                        </m:r>
                      </m:num>
                      <m:den>
                        <m:r>
                          <a:rPr lang="uk-UA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моль</m:t>
                        </m:r>
                      </m:den>
                    </m:f>
                  </m:oMath>
                </a14:m>
                <a:endParaRPr lang="uk-UA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0"/>
                  </a:spcBef>
                </a:pPr>
                <a:r>
                  <a:rPr lang="uk-UA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 </a:t>
                </a:r>
                <a:r>
                  <a:rPr lang="uk-UA" sz="2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сильнолужному</a:t>
                </a:r>
                <a:r>
                  <a:rPr lang="uk-UA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відновлення </a:t>
                </a:r>
                <a:r>
                  <a:rPr lang="en-US" sz="2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MnO</a:t>
                </a:r>
                <a:r>
                  <a:rPr lang="en-US" sz="2800" b="1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sz="2800" b="1" i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‑</a:t>
                </a:r>
                <a:r>
                  <a:rPr lang="en-US" sz="28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uk-UA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до </a:t>
                </a:r>
                <a:r>
                  <a:rPr lang="en-US" sz="28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MnO</a:t>
                </a:r>
                <a:r>
                  <a:rPr lang="en-US" sz="2800" b="1" i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uk-UA" sz="2800" b="1" i="1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2-</a:t>
                </a:r>
                <a:r>
                  <a:rPr lang="en-US" sz="2800" b="1" i="1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uk-UA" sz="28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uk-UA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MnO</a:t>
                </a:r>
                <a:r>
                  <a:rPr lang="en-US" sz="28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sz="28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‑ </a:t>
                </a:r>
                <a:r>
                  <a:rPr lang="uk-UA" sz="28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:r>
                  <a:rPr lang="uk-UA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е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→</a:t>
                </a:r>
                <a:r>
                  <a:rPr lang="uk-UA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MnO</a:t>
                </a:r>
                <a:r>
                  <a:rPr lang="en-US" sz="28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uk-UA" sz="28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2-</a:t>
                </a:r>
                <a:r>
                  <a:rPr lang="en-US" sz="28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uk-UA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lnSpc>
                    <a:spcPct val="50000"/>
                  </a:lnSpc>
                  <a:spcBef>
                    <a:spcPts val="0"/>
                  </a:spcBef>
                  <a:buNone/>
                </a:pPr>
                <a:r>
                  <a:rPr lang="uk-UA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фіолетовий                    зелений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uk-UA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колір                           </a:t>
                </a:r>
                <a:r>
                  <a:rPr lang="uk-UA" sz="2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колір</a:t>
                </a:r>
                <a:endParaRPr lang="uk-UA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0"/>
                  </a:spcBef>
                </a:pPr>
                <a:r>
                  <a:rPr lang="uk-UA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Окиснення </a:t>
                </a:r>
                <a:r>
                  <a:rPr lang="uk-UA" sz="2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нітрітів</a:t>
                </a:r>
                <a:r>
                  <a:rPr lang="uk-U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uk-U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2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MnO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sz="24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‑ </a:t>
                </a:r>
                <a:r>
                  <a:rPr lang="uk-UA" sz="24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</a:t>
                </a:r>
                <a:r>
                  <a:rPr lang="uk-U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</a:t>
                </a:r>
                <a:r>
                  <a:rPr lang="en-US" sz="24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‑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:r>
                  <a:rPr lang="uk-U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uk-UA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uk-UA" sz="24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→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2MnO</a:t>
                </a:r>
                <a:r>
                  <a:rPr lang="en-US" sz="24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sz="24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uk-UA" sz="24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NO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4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‑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sz="24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uk-U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uk-UA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uk-UA" sz="24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uk-UA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uk-UA" sz="24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uk-UA" sz="2400" i="1">
                        <a:latin typeface="Cambria Math" panose="02040503050406030204" pitchFamily="18" charset="0"/>
                      </a:rPr>
                      <m:t>,5</m:t>
                    </m:r>
                    <m:r>
                      <a:rPr lang="uk-UA" sz="2400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uk-UA" sz="2400" i="1">
                        <a:latin typeface="Cambria Math" panose="02040503050406030204" pitchFamily="18" charset="0"/>
                      </a:rPr>
                      <m:t> В</m:t>
                    </m:r>
                  </m:oMath>
                </a14:m>
                <a:r>
                  <a:rPr lang="ru-RU" sz="2400" dirty="0">
                    <a:latin typeface="Times New Roman" pitchFamily="18" charset="0"/>
                  </a:rPr>
                  <a:t> 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uk-UA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KMnO</a:t>
                </a:r>
                <a:r>
                  <a:rPr lang="en-US" sz="2400" b="1" baseline="-250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uk-UA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uk-UA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Мекв</a:t>
                </a:r>
                <a:r>
                  <a:rPr lang="uk-U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2400" i="1" dirty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uk-UA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М</m:t>
                        </m:r>
                      </m:num>
                      <m:den>
                        <m:r>
                          <a:rPr lang="uk-UA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den>
                    </m:f>
                    <m:r>
                      <a:rPr lang="uk-UA" sz="24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uk-UA" sz="2400" i="1" dirty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uk-UA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158,04</m:t>
                        </m:r>
                      </m:num>
                      <m:den>
                        <m:r>
                          <a:rPr lang="uk-UA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den>
                    </m:f>
                    <m:r>
                      <a:rPr lang="uk-UA" sz="24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r>
                      <a:rPr lang="uk-UA" sz="24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158,04</m:t>
                    </m:r>
                    <m:r>
                      <a:rPr lang="uk-UA" sz="24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type m:val="skw"/>
                        <m:ctrlPr>
                          <a:rPr lang="uk-UA" sz="2400" i="1" dirty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uk-UA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г</m:t>
                        </m:r>
                      </m:num>
                      <m:den>
                        <m:r>
                          <a:rPr lang="uk-UA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моль</m:t>
                        </m:r>
                      </m:den>
                    </m:f>
                  </m:oMath>
                </a14:m>
                <a:endParaRPr lang="uk-UA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1268760"/>
                <a:ext cx="9036496" cy="5440362"/>
              </a:xfrm>
              <a:blipFill rotWithShape="1">
                <a:blip r:embed="rId2"/>
                <a:stretch>
                  <a:fillRect l="-945" t="-448" b="-15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09596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-4802" y="13342"/>
                <a:ext cx="9148801" cy="6480720"/>
              </a:xfrm>
            </p:spPr>
            <p:txBody>
              <a:bodyPr/>
              <a:lstStyle/>
              <a:p>
                <a:r>
                  <a:rPr lang="uk-UA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 нейтральному і </a:t>
                </a:r>
                <a:r>
                  <a:rPr lang="uk-UA" sz="2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слаболужному</a:t>
                </a:r>
                <a:r>
                  <a:rPr lang="uk-UA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середовищах</a:t>
                </a:r>
                <a:r>
                  <a:rPr lang="uk-UA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відновлення </a:t>
                </a:r>
                <a:r>
                  <a:rPr lang="en-US" sz="2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MnO</a:t>
                </a:r>
                <a:r>
                  <a:rPr lang="en-US" sz="2800" b="1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sz="2800" b="1" i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‑</a:t>
                </a:r>
                <a:r>
                  <a:rPr lang="en-US" sz="28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uk-UA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до </a:t>
                </a:r>
                <a:r>
                  <a:rPr lang="en-US" sz="2800" b="1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MnO</a:t>
                </a:r>
                <a:r>
                  <a:rPr lang="uk-UA" sz="2800" b="1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8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uk-UA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uk-UA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малорозчинна </a:t>
                </a:r>
                <a:r>
                  <a:rPr lang="uk-UA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сполука)</a:t>
                </a:r>
                <a:endParaRPr lang="uk-UA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uk-UA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MnO</a:t>
                </a:r>
                <a:r>
                  <a:rPr lang="en-US" sz="28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sz="28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‑ </a:t>
                </a:r>
                <a:r>
                  <a:rPr lang="uk-UA" sz="28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sz="28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 + </a:t>
                </a:r>
                <a:r>
                  <a:rPr lang="uk-UA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→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MnO</a:t>
                </a:r>
                <a:r>
                  <a:rPr lang="uk-UA" sz="28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uk-UA" sz="28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uk-UA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4О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uk-UA" sz="28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</a:p>
              <a:p>
                <a:pPr marL="0" indent="0">
                  <a:lnSpc>
                    <a:spcPct val="50000"/>
                  </a:lnSpc>
                  <a:spcBef>
                    <a:spcPts val="0"/>
                  </a:spcBef>
                  <a:buNone/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uk-U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фіолетовий		 </a:t>
                </a:r>
                <a:r>
                  <a:rPr lang="uk-UA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uk-UA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коричневий</a:t>
                </a:r>
                <a:endParaRPr lang="uk-UA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uk-UA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колір                                            </a:t>
                </a:r>
                <a:r>
                  <a:rPr lang="uk-UA" sz="2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колір</a:t>
                </a:r>
                <a:endParaRPr lang="uk-UA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0"/>
                  </a:spcBef>
                </a:pPr>
                <a:r>
                  <a:rPr lang="uk-UA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Окиснення </a:t>
                </a:r>
                <a:r>
                  <a:rPr lang="uk-UA" sz="2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нітрітів</a:t>
                </a:r>
                <a:r>
                  <a:rPr lang="uk-UA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uk-UA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uk-U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MnO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sz="24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‑</a:t>
                </a:r>
                <a:r>
                  <a:rPr lang="uk-UA" sz="24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uk-U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uk-UA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</a:t>
                </a:r>
                <a:r>
                  <a:rPr lang="en-US" sz="24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‑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H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→ 2MnO</a:t>
                </a:r>
                <a:r>
                  <a:rPr lang="uk-UA" sz="24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uk-UA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uk-UA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</a:t>
                </a:r>
                <a:r>
                  <a:rPr lang="en-US" sz="24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4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‑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:r>
                  <a:rPr lang="uk-UA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2О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uk-UA" sz="24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uk-UA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uk-UA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uk-UA" sz="24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uk-UA" sz="2400" i="1">
                        <a:latin typeface="Cambria Math" panose="02040503050406030204" pitchFamily="18" charset="0"/>
                      </a:rPr>
                      <m:t>=0,5</m:t>
                    </m:r>
                    <m:r>
                      <a:rPr lang="uk-UA" sz="2400" b="0" i="1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uk-UA" sz="2400" i="1">
                        <a:latin typeface="Cambria Math" panose="02040503050406030204" pitchFamily="18" charset="0"/>
                      </a:rPr>
                      <m:t> В</m:t>
                    </m:r>
                  </m:oMath>
                </a14:m>
                <a:r>
                  <a:rPr lang="ru-RU" sz="2400" dirty="0">
                    <a:latin typeface="Times New Roman" pitchFamily="18" charset="0"/>
                  </a:rPr>
                  <a:t> 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uk-UA" sz="28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sz="28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KMnO</a:t>
                </a:r>
                <a:r>
                  <a:rPr lang="en-US" sz="2800" b="1" baseline="-250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sz="28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uk-UA" sz="28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uk-UA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Мекв</a:t>
                </a:r>
                <a:r>
                  <a:rPr lang="uk-UA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2800" i="1" dirty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uk-UA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М</m:t>
                        </m:r>
                      </m:num>
                      <m:den>
                        <m:r>
                          <a:rPr lang="uk-UA" sz="28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uk-UA" sz="28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uk-UA" sz="2800" i="1" dirty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uk-UA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158,04</m:t>
                        </m:r>
                      </m:num>
                      <m:den>
                        <m:r>
                          <a:rPr lang="uk-UA" sz="28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uk-UA" sz="28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5</m:t>
                    </m:r>
                    <m:r>
                      <a:rPr lang="uk-UA" sz="2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uk-UA" sz="28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uk-UA" sz="2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68</m:t>
                    </m:r>
                    <m:r>
                      <a:rPr lang="uk-UA" sz="28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type m:val="skw"/>
                        <m:ctrlPr>
                          <a:rPr lang="uk-UA" sz="2800" i="1" dirty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uk-UA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г</m:t>
                        </m:r>
                      </m:num>
                      <m:den>
                        <m:r>
                          <a:rPr lang="uk-UA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моль</m:t>
                        </m:r>
                      </m:den>
                    </m:f>
                  </m:oMath>
                </a14:m>
                <a:endParaRPr lang="uk-UA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endParaRPr lang="uk-UA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uk-UA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Зберігають </a:t>
                </a:r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KMnO</a:t>
                </a:r>
                <a:r>
                  <a:rPr lang="en-US" b="1" i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 </a:t>
                </a:r>
                <a:r>
                  <a:rPr lang="uk-UA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темному </a:t>
                </a:r>
                <a:r>
                  <a:rPr lang="uk-UA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скляному посуді </a:t>
                </a:r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тому, що під дією світла він </a:t>
                </a:r>
                <a:r>
                  <a:rPr lang="uk-UA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розкладається</a:t>
                </a:r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KMnO</a:t>
                </a:r>
                <a:r>
                  <a:rPr lang="en-US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uk-UA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MnO</a:t>
                </a:r>
                <a:r>
                  <a:rPr lang="en-US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MnO</a:t>
                </a:r>
                <a:r>
                  <a:rPr 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O</a:t>
                </a:r>
                <a:r>
                  <a:rPr 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:endParaRPr lang="uk-UA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endParaRPr lang="uk-UA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uk-UA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4802" y="13342"/>
                <a:ext cx="9148801" cy="6480720"/>
              </a:xfrm>
              <a:blipFill rotWithShape="1">
                <a:blip r:embed="rId3"/>
                <a:stretch>
                  <a:fillRect l="-1666" t="-9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2591498"/>
              </p:ext>
            </p:extLst>
          </p:nvPr>
        </p:nvGraphicFramePr>
        <p:xfrm>
          <a:off x="1835696" y="4797152"/>
          <a:ext cx="878373" cy="360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5" name="Уравнение" r:id="rId4" imgW="469800" imgH="228600" progId="Equation.3">
                  <p:embed/>
                </p:oleObj>
              </mc:Choice>
              <mc:Fallback>
                <p:oleObj name="Уравнение" r:id="rId4" imgW="469800" imgH="2286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4797152"/>
                        <a:ext cx="878373" cy="3600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165524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49275"/>
            <a:ext cx="8435975" cy="5903913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uk-UA" sz="2800" b="1" dirty="0" smtClean="0">
                <a:solidFill>
                  <a:srgbClr val="FF0000"/>
                </a:solidFill>
                <a:latin typeface="Times New Roman" pitchFamily="18" charset="0"/>
              </a:rPr>
              <a:t>Йодометрія</a:t>
            </a:r>
            <a:r>
              <a:rPr lang="uk-UA" sz="28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uk-UA" sz="2800" dirty="0" smtClean="0">
                <a:latin typeface="Times New Roman" pitchFamily="18" charset="0"/>
              </a:rPr>
              <a:t>– метод об'ємного аналізу, в основі якого лежить реакція</a:t>
            </a:r>
            <a:r>
              <a:rPr lang="ru-RU" sz="2800" dirty="0" smtClean="0">
                <a:latin typeface="Times New Roman" pitchFamily="18" charset="0"/>
              </a:rPr>
              <a:t>:</a:t>
            </a:r>
          </a:p>
          <a:p>
            <a:pPr algn="ctr" eaLnBrk="1" hangingPunct="1">
              <a:lnSpc>
                <a:spcPct val="90000"/>
              </a:lnSpc>
            </a:pPr>
            <a:r>
              <a:rPr lang="en-GB" sz="2800" dirty="0" smtClean="0">
                <a:latin typeface="Times New Roman" pitchFamily="18" charset="0"/>
              </a:rPr>
              <a:t>I</a:t>
            </a:r>
            <a:r>
              <a:rPr lang="en-GB" sz="2800" baseline="-25000" dirty="0" smtClean="0">
                <a:latin typeface="Times New Roman" pitchFamily="18" charset="0"/>
              </a:rPr>
              <a:t>2 </a:t>
            </a:r>
            <a:r>
              <a:rPr lang="en-GB" sz="2800" dirty="0" smtClean="0">
                <a:latin typeface="Times New Roman" pitchFamily="18" charset="0"/>
              </a:rPr>
              <a:t>+ 2e </a:t>
            </a:r>
            <a:r>
              <a:rPr lang="en-GB" sz="2800" dirty="0" smtClean="0">
                <a:latin typeface="Times New Roman" pitchFamily="18" charset="0"/>
                <a:sym typeface="Symbol" pitchFamily="18" charset="2"/>
              </a:rPr>
              <a:t> 2I</a:t>
            </a:r>
            <a:r>
              <a:rPr lang="en-GB" sz="2800" baseline="30000" dirty="0" smtClean="0">
                <a:latin typeface="Times New Roman" pitchFamily="18" charset="0"/>
                <a:sym typeface="Symbol" pitchFamily="18" charset="2"/>
              </a:rPr>
              <a:t>-</a:t>
            </a:r>
          </a:p>
          <a:p>
            <a:pPr algn="ctr" eaLnBrk="1" hangingPunct="1">
              <a:lnSpc>
                <a:spcPct val="90000"/>
              </a:lnSpc>
            </a:pPr>
            <a:r>
              <a:rPr lang="en-GB" sz="2800" dirty="0" smtClean="0">
                <a:latin typeface="Times New Roman" pitchFamily="18" charset="0"/>
                <a:sym typeface="Symbol" pitchFamily="18" charset="2"/>
              </a:rPr>
              <a:t>2I</a:t>
            </a:r>
            <a:r>
              <a:rPr lang="en-GB" sz="2800" baseline="30000" dirty="0" smtClean="0">
                <a:latin typeface="Times New Roman" pitchFamily="18" charset="0"/>
                <a:sym typeface="Symbol" pitchFamily="18" charset="2"/>
              </a:rPr>
              <a:t>- </a:t>
            </a:r>
            <a:r>
              <a:rPr lang="en-GB" sz="2800" dirty="0" smtClean="0">
                <a:latin typeface="Times New Roman" pitchFamily="18" charset="0"/>
                <a:sym typeface="Symbol" pitchFamily="18" charset="2"/>
              </a:rPr>
              <a:t>- </a:t>
            </a:r>
            <a:r>
              <a:rPr lang="en-GB" sz="2800" dirty="0" smtClean="0">
                <a:latin typeface="Times New Roman" pitchFamily="18" charset="0"/>
              </a:rPr>
              <a:t>2e </a:t>
            </a:r>
            <a:r>
              <a:rPr lang="en-GB" sz="2800" dirty="0" smtClean="0">
                <a:latin typeface="Times New Roman" pitchFamily="18" charset="0"/>
                <a:sym typeface="Symbol" pitchFamily="18" charset="2"/>
              </a:rPr>
              <a:t> </a:t>
            </a:r>
            <a:r>
              <a:rPr lang="en-GB" sz="2800" dirty="0" smtClean="0">
                <a:latin typeface="Times New Roman" pitchFamily="18" charset="0"/>
              </a:rPr>
              <a:t>I</a:t>
            </a:r>
            <a:r>
              <a:rPr lang="en-GB" sz="2800" baseline="-25000" dirty="0" smtClean="0">
                <a:latin typeface="Times New Roman" pitchFamily="18" charset="0"/>
              </a:rPr>
              <a:t>2</a:t>
            </a:r>
          </a:p>
          <a:p>
            <a:pPr algn="just" eaLnBrk="1" hangingPunct="1">
              <a:lnSpc>
                <a:spcPct val="90000"/>
              </a:lnSpc>
            </a:pPr>
            <a:r>
              <a:rPr lang="uk-UA" sz="2800" b="1" dirty="0" smtClean="0">
                <a:latin typeface="Times New Roman" pitchFamily="18" charset="0"/>
                <a:sym typeface="Symbol" pitchFamily="18" charset="2"/>
              </a:rPr>
              <a:t>В лабораторно-клінічних</a:t>
            </a:r>
            <a:r>
              <a:rPr lang="uk-UA" sz="2800" dirty="0" smtClean="0">
                <a:latin typeface="Times New Roman" pitchFamily="18" charset="0"/>
                <a:sym typeface="Symbol" pitchFamily="18" charset="2"/>
              </a:rPr>
              <a:t> аналізах йодометрія визначають вміст цукру в крові, аскорбінову кислоту, </a:t>
            </a:r>
            <a:r>
              <a:rPr lang="uk-UA" sz="2800" dirty="0" err="1" smtClean="0">
                <a:latin typeface="Times New Roman" pitchFamily="18" charset="0"/>
                <a:sym typeface="Symbol" pitchFamily="18" charset="2"/>
              </a:rPr>
              <a:t>пероксидазу</a:t>
            </a:r>
            <a:r>
              <a:rPr lang="uk-UA" sz="2800" dirty="0" smtClean="0">
                <a:latin typeface="Times New Roman" pitchFamily="18" charset="0"/>
                <a:sym typeface="Symbol" pitchFamily="18" charset="2"/>
              </a:rPr>
              <a:t>.</a:t>
            </a:r>
          </a:p>
          <a:p>
            <a:pPr algn="just" eaLnBrk="1" hangingPunct="1">
              <a:lnSpc>
                <a:spcPct val="90000"/>
              </a:lnSpc>
            </a:pPr>
            <a:r>
              <a:rPr lang="uk-UA" sz="2800" b="1" dirty="0" smtClean="0">
                <a:latin typeface="Times New Roman" pitchFamily="18" charset="0"/>
                <a:sym typeface="Symbol" pitchFamily="18" charset="2"/>
              </a:rPr>
              <a:t>У санітарно-гігієнічної практиці </a:t>
            </a:r>
            <a:r>
              <a:rPr lang="uk-UA" sz="2800" dirty="0" smtClean="0">
                <a:latin typeface="Times New Roman" pitchFamily="18" charset="0"/>
                <a:sym typeface="Symbol" pitchFamily="18" charset="2"/>
              </a:rPr>
              <a:t>– вміст активного хлору в питній та господарської воді; в фармації і судово-медичних дослідженнях – наявність та вміст сильнодіючих і отруйних лікарських препаратів: формаліну, анальгіну та ін.</a:t>
            </a:r>
            <a:endParaRPr lang="uk-UA" sz="2800" baseline="30000" dirty="0" smtClean="0">
              <a:latin typeface="Times New Roman" pitchFamily="18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Комплексонометрія</a:t>
            </a:r>
            <a:endParaRPr lang="ru-RU" sz="3200" b="1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050"/>
            <a:ext cx="8229600" cy="5218113"/>
          </a:xfrm>
        </p:spPr>
        <p:txBody>
          <a:bodyPr/>
          <a:lstStyle/>
          <a:p>
            <a:pPr algn="just" eaLnBrk="1" hangingPunct="1"/>
            <a:r>
              <a:rPr lang="uk-UA" sz="2400" dirty="0" smtClean="0">
                <a:latin typeface="Times New Roman" pitchFamily="18" charset="0"/>
              </a:rPr>
              <a:t>У </a:t>
            </a:r>
            <a:r>
              <a:rPr lang="uk-UA" sz="2400" dirty="0" err="1" smtClean="0">
                <a:latin typeface="Times New Roman" pitchFamily="18" charset="0"/>
              </a:rPr>
              <a:t>комплексонометричному</a:t>
            </a:r>
            <a:r>
              <a:rPr lang="uk-UA" sz="2400" dirty="0" smtClean="0">
                <a:latin typeface="Times New Roman" pitchFamily="18" charset="0"/>
              </a:rPr>
              <a:t> аналізі для визначення металів використовують </a:t>
            </a:r>
            <a:r>
              <a:rPr lang="uk-UA" sz="2400" dirty="0" err="1" smtClean="0">
                <a:latin typeface="Times New Roman" pitchFamily="18" charset="0"/>
              </a:rPr>
              <a:t>титріметричні</a:t>
            </a:r>
            <a:r>
              <a:rPr lang="uk-UA" sz="2400" dirty="0" smtClean="0">
                <a:latin typeface="Times New Roman" pitchFamily="18" charset="0"/>
              </a:rPr>
              <a:t> методи, засновані на утворені стійких </a:t>
            </a:r>
            <a:r>
              <a:rPr lang="uk-UA" sz="2400" dirty="0" err="1" smtClean="0">
                <a:latin typeface="Times New Roman" pitchFamily="18" charset="0"/>
              </a:rPr>
              <a:t>внутрішньокомплексних</a:t>
            </a:r>
            <a:r>
              <a:rPr lang="uk-UA" sz="2400" dirty="0" smtClean="0">
                <a:latin typeface="Times New Roman" pitchFamily="18" charset="0"/>
              </a:rPr>
              <a:t> сполук між </a:t>
            </a:r>
            <a:r>
              <a:rPr lang="uk-UA" sz="2400" dirty="0" err="1" smtClean="0">
                <a:latin typeface="Times New Roman" pitchFamily="18" charset="0"/>
              </a:rPr>
              <a:t>титрантом</a:t>
            </a:r>
            <a:r>
              <a:rPr lang="uk-UA" sz="2400" dirty="0" smtClean="0">
                <a:latin typeface="Times New Roman" pitchFamily="18" charset="0"/>
              </a:rPr>
              <a:t> – </a:t>
            </a:r>
            <a:r>
              <a:rPr lang="uk-UA" sz="2400" dirty="0" err="1" smtClean="0">
                <a:latin typeface="Times New Roman" pitchFamily="18" charset="0"/>
              </a:rPr>
              <a:t>комплексоном</a:t>
            </a:r>
            <a:r>
              <a:rPr lang="uk-UA" sz="2400" dirty="0" smtClean="0">
                <a:latin typeface="Times New Roman" pitchFamily="18" charset="0"/>
              </a:rPr>
              <a:t> і іонами металів.</a:t>
            </a:r>
          </a:p>
          <a:p>
            <a:pPr algn="just" eaLnBrk="1" hangingPunct="1"/>
            <a:r>
              <a:rPr lang="uk-UA" sz="2400" dirty="0" smtClean="0">
                <a:latin typeface="Times New Roman" pitchFamily="18" charset="0"/>
              </a:rPr>
              <a:t>Лікарські і </a:t>
            </a:r>
            <a:r>
              <a:rPr lang="uk-UA" sz="2400" dirty="0" err="1" smtClean="0">
                <a:latin typeface="Times New Roman" pitchFamily="18" charset="0"/>
              </a:rPr>
              <a:t>діагностічні</a:t>
            </a:r>
            <a:r>
              <a:rPr lang="uk-UA" sz="2400" dirty="0" smtClean="0">
                <a:latin typeface="Times New Roman" pitchFamily="18" charset="0"/>
              </a:rPr>
              <a:t> засоби, що розробляються на </a:t>
            </a:r>
            <a:r>
              <a:rPr lang="uk-UA" sz="2400" dirty="0">
                <a:latin typeface="Times New Roman" pitchFamily="18" charset="0"/>
              </a:rPr>
              <a:t>основі </a:t>
            </a:r>
            <a:r>
              <a:rPr lang="uk-UA" sz="2400" dirty="0" err="1" smtClean="0">
                <a:latin typeface="Times New Roman" pitchFamily="18" charset="0"/>
              </a:rPr>
              <a:t>комплексоутворюючих</a:t>
            </a:r>
            <a:r>
              <a:rPr lang="uk-UA" sz="2400" dirty="0" smtClean="0">
                <a:latin typeface="Times New Roman" pitchFamily="18" charset="0"/>
              </a:rPr>
              <a:t> сполук, серед яких важливе місце займають </a:t>
            </a:r>
            <a:r>
              <a:rPr lang="uk-UA" sz="2400" dirty="0" err="1" smtClean="0">
                <a:latin typeface="Times New Roman" pitchFamily="18" charset="0"/>
              </a:rPr>
              <a:t>комплексони</a:t>
            </a:r>
            <a:r>
              <a:rPr lang="uk-UA" sz="2400" dirty="0" smtClean="0">
                <a:latin typeface="Times New Roman" pitchFamily="18" charset="0"/>
              </a:rPr>
              <a:t>, наприклад </a:t>
            </a:r>
            <a:r>
              <a:rPr lang="uk-UA" sz="2400" dirty="0" err="1" smtClean="0">
                <a:latin typeface="Times New Roman" pitchFamily="18" charset="0"/>
              </a:rPr>
              <a:t>трилон</a:t>
            </a:r>
            <a:r>
              <a:rPr lang="uk-UA" sz="2400" dirty="0" smtClean="0">
                <a:latin typeface="Times New Roman" pitchFamily="18" charset="0"/>
              </a:rPr>
              <a:t> Б. Даний </a:t>
            </a:r>
            <a:r>
              <a:rPr lang="uk-UA" sz="2400" dirty="0" err="1" smtClean="0">
                <a:latin typeface="Times New Roman" pitchFamily="18" charset="0"/>
              </a:rPr>
              <a:t>комплексон</a:t>
            </a:r>
            <a:r>
              <a:rPr lang="uk-UA" sz="2400" dirty="0" smtClean="0">
                <a:latin typeface="Times New Roman" pitchFamily="18" charset="0"/>
              </a:rPr>
              <a:t> використовується в медицині, в зв'язку з його здатністю утворювати стійкі комплекси з багатьма </a:t>
            </a:r>
            <a:r>
              <a:rPr lang="uk-UA" sz="2400" dirty="0" err="1" smtClean="0">
                <a:latin typeface="Times New Roman" pitchFamily="18" charset="0"/>
              </a:rPr>
              <a:t>двух-</a:t>
            </a:r>
            <a:r>
              <a:rPr lang="uk-UA" sz="2400" dirty="0" smtClean="0">
                <a:latin typeface="Times New Roman" pitchFamily="18" charset="0"/>
              </a:rPr>
              <a:t> і трьох-валентними металами. Такі комплекси, що утворюються в організмі, виводяться сечею.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dirty="0" smtClean="0">
                <a:latin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</a:rPr>
            </a:br>
            <a:r>
              <a:rPr lang="ru-RU" sz="3600" b="1" i="1" dirty="0" err="1">
                <a:solidFill>
                  <a:srgbClr val="FF0000"/>
                </a:solidFill>
                <a:latin typeface="Times New Roman" pitchFamily="18" charset="0"/>
              </a:rPr>
              <a:t>Вимоги</a:t>
            </a:r>
            <a:r>
              <a:rPr lang="ru-RU" sz="3600" b="1" i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ru-RU" sz="3600" b="1" i="1" dirty="0" err="1">
                <a:solidFill>
                  <a:srgbClr val="FF0000"/>
                </a:solidFill>
                <a:latin typeface="Times New Roman" pitchFamily="18" charset="0"/>
              </a:rPr>
              <a:t>що</a:t>
            </a:r>
            <a:r>
              <a:rPr lang="ru-RU" sz="36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sz="3600" b="1" i="1" dirty="0" err="1">
                <a:solidFill>
                  <a:srgbClr val="FF0000"/>
                </a:solidFill>
                <a:latin typeface="Times New Roman" pitchFamily="18" charset="0"/>
              </a:rPr>
              <a:t>пред'являються</a:t>
            </a:r>
            <a:r>
              <a:rPr lang="ru-RU" sz="3600" b="1" i="1" dirty="0">
                <a:solidFill>
                  <a:srgbClr val="FF0000"/>
                </a:solidFill>
                <a:latin typeface="Times New Roman" pitchFamily="18" charset="0"/>
              </a:rPr>
              <a:t> до </a:t>
            </a:r>
            <a:r>
              <a:rPr lang="ru-RU" sz="3600" b="1" i="1" dirty="0" err="1">
                <a:solidFill>
                  <a:srgbClr val="FF0000"/>
                </a:solidFill>
                <a:latin typeface="Times New Roman" pitchFamily="18" charset="0"/>
              </a:rPr>
              <a:t>реакцій</a:t>
            </a:r>
            <a:r>
              <a:rPr lang="ru-RU" sz="3600" b="1" i="1" dirty="0">
                <a:solidFill>
                  <a:srgbClr val="FF0000"/>
                </a:solidFill>
                <a:latin typeface="Times New Roman" pitchFamily="18" charset="0"/>
              </a:rPr>
              <a:t> в </a:t>
            </a:r>
            <a:r>
              <a:rPr lang="ru-RU" sz="3600" b="1" i="1" dirty="0" err="1">
                <a:solidFill>
                  <a:srgbClr val="FF0000"/>
                </a:solidFill>
                <a:latin typeface="Times New Roman" pitchFamily="18" charset="0"/>
              </a:rPr>
              <a:t>об'ємному</a:t>
            </a:r>
            <a:r>
              <a:rPr lang="ru-RU" sz="36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sz="3600" b="1" i="1" dirty="0" err="1">
                <a:solidFill>
                  <a:srgbClr val="FF0000"/>
                </a:solidFill>
                <a:latin typeface="Times New Roman" pitchFamily="18" charset="0"/>
              </a:rPr>
              <a:t>аналізі</a:t>
            </a:r>
            <a:r>
              <a:rPr lang="ru-RU" sz="3600" b="1" i="1" dirty="0">
                <a:solidFill>
                  <a:srgbClr val="FF0000"/>
                </a:solidFill>
                <a:latin typeface="Times New Roman" pitchFamily="18" charset="0"/>
              </a:rPr>
              <a:t>: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</a:rPr>
            </a:br>
            <a:endParaRPr lang="ru-RU" sz="3600" b="1" i="1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algn="just" eaLnBrk="1" hangingPunct="1">
              <a:lnSpc>
                <a:spcPct val="90000"/>
              </a:lnSpc>
              <a:buFontTx/>
              <a:buNone/>
            </a:pP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</a:rPr>
              <a:t>1.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</a:rPr>
              <a:t> Повинна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</a:rPr>
              <a:t>протікати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</a:rPr>
              <a:t>швидко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</a:rPr>
              <a:t>, бути практично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</a:rPr>
              <a:t>незворотною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 marL="609600" indent="-609600" algn="just" eaLnBrk="1" hangingPunct="1">
              <a:lnSpc>
                <a:spcPct val="90000"/>
              </a:lnSpc>
              <a:buFontTx/>
              <a:buNone/>
            </a:pP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</a:rPr>
              <a:t>2.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</a:rPr>
              <a:t>Повинна бути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</a:rPr>
              <a:t>чітко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</a:rPr>
              <a:t>стехіометрична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  <a:endParaRPr lang="ru-RU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marL="609600" indent="-609600" algn="just" eaLnBrk="1" hangingPunct="1">
              <a:lnSpc>
                <a:spcPct val="90000"/>
              </a:lnSpc>
              <a:buFontTx/>
              <a:buNone/>
            </a:pP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</a:rPr>
              <a:t>3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</a:rPr>
              <a:t>.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</a:rPr>
              <a:t>Повинна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</a:rPr>
              <a:t>протікати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</a:rPr>
              <a:t>кількісно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</a:rPr>
              <a:t>, тому константа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</a:rPr>
              <a:t>рівноваги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</a:rPr>
              <a:t> повинна бути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</a:rPr>
              <a:t>високою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  <a:endParaRPr lang="ru-RU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marL="609600" indent="-609600" algn="just" eaLnBrk="1" hangingPunct="1">
              <a:lnSpc>
                <a:spcPct val="90000"/>
              </a:lnSpc>
              <a:buFontTx/>
              <a:buNone/>
            </a:pP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</a:rPr>
              <a:t>4.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</a:rPr>
              <a:t> Повинен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</a:rPr>
              <a:t>існувати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</a:rPr>
              <a:t>спосіб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</a:rPr>
              <a:t>фіксування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</a:rPr>
              <a:t> точки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</a:rPr>
              <a:t>еквівалентності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  <a:endParaRPr lang="ru-RU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marL="609600" indent="-609600" algn="just" eaLnBrk="1" hangingPunct="1">
              <a:lnSpc>
                <a:spcPct val="90000"/>
              </a:lnSpc>
              <a:buFontTx/>
              <a:buNone/>
            </a:pP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</a:rPr>
              <a:t>5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</a:rPr>
              <a:t>Не повинно бути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</a:rPr>
              <a:t>побічних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</a:rPr>
              <a:t>реакцій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  <a:r>
              <a:rPr lang="ru-RU" dirty="0" smtClean="0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92150"/>
            <a:ext cx="8229600" cy="5434013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uk-UA" sz="3400" i="1" dirty="0" smtClean="0">
                <a:solidFill>
                  <a:srgbClr val="000000"/>
                </a:solidFill>
                <a:latin typeface="Times New Roman" pitchFamily="18" charset="0"/>
              </a:rPr>
              <a:t>За способом виконання розрізняють </a:t>
            </a:r>
            <a:r>
              <a:rPr lang="uk-UA" sz="3400" b="1" i="1" dirty="0" smtClean="0">
                <a:solidFill>
                  <a:srgbClr val="FF0000"/>
                </a:solidFill>
                <a:latin typeface="Times New Roman" pitchFamily="18" charset="0"/>
              </a:rPr>
              <a:t>пряме, </a:t>
            </a:r>
            <a:r>
              <a:rPr lang="uk-UA" sz="3400" b="1" i="1" dirty="0" err="1" smtClean="0">
                <a:solidFill>
                  <a:srgbClr val="FF0000"/>
                </a:solidFill>
                <a:latin typeface="Times New Roman" pitchFamily="18" charset="0"/>
              </a:rPr>
              <a:t>зворотнє</a:t>
            </a:r>
            <a:r>
              <a:rPr lang="uk-UA" sz="34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uk-UA" sz="3400" i="1" dirty="0" smtClean="0">
                <a:solidFill>
                  <a:srgbClr val="FF0000"/>
                </a:solidFill>
                <a:latin typeface="Times New Roman" pitchFamily="18" charset="0"/>
              </a:rPr>
              <a:t>титрування</a:t>
            </a:r>
            <a:r>
              <a:rPr lang="uk-UA" sz="3400" b="1" i="1" dirty="0" smtClean="0">
                <a:solidFill>
                  <a:srgbClr val="FF0000"/>
                </a:solidFill>
                <a:latin typeface="Times New Roman" pitchFamily="18" charset="0"/>
              </a:rPr>
              <a:t> і титрування заступника</a:t>
            </a:r>
          </a:p>
          <a:p>
            <a:pPr algn="just" eaLnBrk="1" hangingPunct="1">
              <a:lnSpc>
                <a:spcPct val="90000"/>
              </a:lnSpc>
            </a:pPr>
            <a:endParaRPr lang="ru-RU" sz="3400" i="1" dirty="0" smtClean="0">
              <a:solidFill>
                <a:schemeClr val="accent2"/>
              </a:solidFill>
              <a:latin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uk-UA" sz="3600" dirty="0" smtClean="0">
                <a:solidFill>
                  <a:srgbClr val="000000"/>
                </a:solidFill>
                <a:latin typeface="Times New Roman" pitchFamily="18" charset="0"/>
              </a:rPr>
              <a:t>При </a:t>
            </a:r>
            <a:r>
              <a:rPr lang="uk-UA" sz="3600" b="1" dirty="0" smtClean="0">
                <a:solidFill>
                  <a:srgbClr val="FF0000"/>
                </a:solidFill>
                <a:latin typeface="Times New Roman" pitchFamily="18" charset="0"/>
              </a:rPr>
              <a:t>прямому титруванні </a:t>
            </a:r>
            <a:r>
              <a:rPr lang="uk-UA" sz="3600" dirty="0" err="1" smtClean="0">
                <a:solidFill>
                  <a:srgbClr val="000000"/>
                </a:solidFill>
                <a:latin typeface="Times New Roman" pitchFamily="18" charset="0"/>
              </a:rPr>
              <a:t>титрант</a:t>
            </a:r>
            <a:r>
              <a:rPr lang="uk-UA" sz="36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3600" dirty="0" smtClean="0">
                <a:latin typeface="Times New Roman" pitchFamily="18" charset="0"/>
              </a:rPr>
              <a:t>(</a:t>
            </a:r>
            <a:r>
              <a:rPr lang="ru-RU" sz="3600" dirty="0">
                <a:latin typeface="Times New Roman" pitchFamily="18" charset="0"/>
              </a:rPr>
              <a:t>С</a:t>
            </a:r>
            <a:r>
              <a:rPr lang="ru-RU" sz="3600" baseline="-25000" dirty="0">
                <a:latin typeface="Times New Roman" pitchFamily="18" charset="0"/>
              </a:rPr>
              <a:t>1</a:t>
            </a:r>
            <a:r>
              <a:rPr lang="en-US" sz="3600" dirty="0">
                <a:latin typeface="Times New Roman" pitchFamily="18" charset="0"/>
              </a:rPr>
              <a:t>V</a:t>
            </a:r>
            <a:r>
              <a:rPr lang="ru-RU" sz="3600" baseline="-25000" dirty="0" smtClean="0">
                <a:latin typeface="Times New Roman" pitchFamily="18" charset="0"/>
              </a:rPr>
              <a:t>1</a:t>
            </a:r>
            <a:r>
              <a:rPr lang="ru-RU" sz="3600" dirty="0" smtClean="0">
                <a:latin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</a:rPr>
              <a:t>відомі</a:t>
            </a:r>
            <a:r>
              <a:rPr lang="ru-RU" sz="3600" dirty="0" smtClean="0">
                <a:latin typeface="Times New Roman" pitchFamily="18" charset="0"/>
              </a:rPr>
              <a:t>) </a:t>
            </a:r>
            <a:r>
              <a:rPr lang="uk-UA" sz="3600" dirty="0" smtClean="0">
                <a:solidFill>
                  <a:srgbClr val="000000"/>
                </a:solidFill>
                <a:latin typeface="Times New Roman" pitchFamily="18" charset="0"/>
              </a:rPr>
              <a:t>безпосередньо додають до </a:t>
            </a:r>
            <a:r>
              <a:rPr lang="uk-UA" sz="3600" dirty="0" err="1" smtClean="0">
                <a:solidFill>
                  <a:srgbClr val="000000"/>
                </a:solidFill>
                <a:latin typeface="Times New Roman" pitchFamily="18" charset="0"/>
              </a:rPr>
              <a:t>титруємої</a:t>
            </a:r>
            <a:r>
              <a:rPr lang="uk-UA" sz="3600" dirty="0" smtClean="0">
                <a:solidFill>
                  <a:srgbClr val="000000"/>
                </a:solidFill>
                <a:latin typeface="Times New Roman" pitchFamily="18" charset="0"/>
              </a:rPr>
              <a:t> речовини (</a:t>
            </a:r>
            <a:r>
              <a:rPr lang="en-US" sz="3600" dirty="0" smtClean="0">
                <a:latin typeface="Times New Roman" pitchFamily="18" charset="0"/>
              </a:rPr>
              <a:t>V</a:t>
            </a:r>
            <a:r>
              <a:rPr lang="ru-RU" sz="3600" baseline="-25000" dirty="0" smtClean="0">
                <a:latin typeface="Times New Roman" pitchFamily="18" charset="0"/>
              </a:rPr>
              <a:t>2</a:t>
            </a:r>
            <a:r>
              <a:rPr lang="ru-RU" sz="3600" dirty="0" smtClean="0">
                <a:latin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</a:rPr>
              <a:t>відомо</a:t>
            </a:r>
            <a:r>
              <a:rPr lang="ru-RU" sz="3600" dirty="0" smtClean="0">
                <a:latin typeface="Times New Roman" pitchFamily="18" charset="0"/>
              </a:rPr>
              <a:t>)</a:t>
            </a:r>
            <a:r>
              <a:rPr lang="uk-UA" sz="3600" dirty="0" smtClean="0">
                <a:solidFill>
                  <a:srgbClr val="000000"/>
                </a:solidFill>
                <a:latin typeface="Times New Roman" pitchFamily="18" charset="0"/>
              </a:rPr>
              <a:t>. Такий спосіб застосовується тільки при виконанні всіх вимог, перерахованих вище. Визначаємо </a:t>
            </a:r>
            <a:r>
              <a:rPr lang="ru-RU" sz="3600" dirty="0" smtClean="0">
                <a:latin typeface="Times New Roman" pitchFamily="18" charset="0"/>
              </a:rPr>
              <a:t>С</a:t>
            </a:r>
            <a:r>
              <a:rPr lang="ru-RU" sz="3600" baseline="-25000" dirty="0" smtClean="0">
                <a:latin typeface="Times New Roman" pitchFamily="18" charset="0"/>
              </a:rPr>
              <a:t>2.</a:t>
            </a:r>
            <a:r>
              <a:rPr lang="ru-RU" sz="3600" dirty="0" smtClean="0">
                <a:latin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</a:rPr>
              <a:t>Дослід</a:t>
            </a:r>
            <a:r>
              <a:rPr lang="ru-RU" sz="3600" dirty="0">
                <a:latin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</a:rPr>
              <a:t>проводимо 3 рази</a:t>
            </a:r>
            <a:endParaRPr lang="ru-RU" sz="3600" baseline="-25000" dirty="0">
              <a:latin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endParaRPr lang="uk-UA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60350"/>
            <a:ext cx="8569200" cy="6264275"/>
          </a:xfrm>
        </p:spPr>
        <p:txBody>
          <a:bodyPr/>
          <a:lstStyle/>
          <a:p>
            <a:pPr algn="just" eaLnBrk="1" hangingPunct="1"/>
            <a:r>
              <a:rPr lang="uk-UA" dirty="0" smtClean="0">
                <a:solidFill>
                  <a:srgbClr val="000000"/>
                </a:solidFill>
                <a:latin typeface="Times New Roman" pitchFamily="18" charset="0"/>
              </a:rPr>
              <a:t>Якщо швидкість реакції мала, або не вдається підібрати індикатор, або спостерігаються побічні ефекти, можна використовувати метод </a:t>
            </a:r>
            <a:r>
              <a:rPr lang="uk-UA" dirty="0" smtClean="0">
                <a:solidFill>
                  <a:srgbClr val="FF0000"/>
                </a:solidFill>
                <a:latin typeface="Times New Roman" pitchFamily="18" charset="0"/>
              </a:rPr>
              <a:t>зворотного титрування</a:t>
            </a:r>
            <a:r>
              <a:rPr lang="uk-UA" dirty="0" smtClean="0">
                <a:solidFill>
                  <a:srgbClr val="000000"/>
                </a:solidFill>
                <a:latin typeface="Times New Roman" pitchFamily="18" charset="0"/>
              </a:rPr>
              <a:t>:</a:t>
            </a:r>
          </a:p>
          <a:p>
            <a:pPr algn="just" eaLnBrk="1" hangingPunct="1"/>
            <a:endParaRPr lang="uk-UA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just" eaLnBrk="1" hangingPunct="1"/>
            <a:r>
              <a:rPr lang="uk-UA" dirty="0" smtClean="0">
                <a:solidFill>
                  <a:srgbClr val="000000"/>
                </a:solidFill>
                <a:latin typeface="Times New Roman" pitchFamily="18" charset="0"/>
              </a:rPr>
              <a:t>Додати до досліджуваного розчину відчутний надлишок </a:t>
            </a:r>
            <a:r>
              <a:rPr lang="uk-UA" dirty="0" err="1" smtClean="0">
                <a:solidFill>
                  <a:srgbClr val="000000"/>
                </a:solidFill>
                <a:latin typeface="Times New Roman" pitchFamily="18" charset="0"/>
              </a:rPr>
              <a:t>титранту</a:t>
            </a:r>
            <a:r>
              <a:rPr lang="uk-UA" dirty="0" smtClean="0">
                <a:solidFill>
                  <a:srgbClr val="000000"/>
                </a:solidFill>
                <a:latin typeface="Times New Roman" pitchFamily="18" charset="0"/>
              </a:rPr>
              <a:t> Т</a:t>
            </a:r>
            <a:r>
              <a:rPr lang="uk-UA" baseline="-25000" dirty="0" smtClean="0">
                <a:solidFill>
                  <a:srgbClr val="000000"/>
                </a:solidFill>
                <a:latin typeface="Times New Roman" pitchFamily="18" charset="0"/>
              </a:rPr>
              <a:t>1</a:t>
            </a:r>
            <a:r>
              <a:rPr lang="uk-UA" dirty="0" smtClean="0">
                <a:solidFill>
                  <a:srgbClr val="000000"/>
                </a:solidFill>
                <a:latin typeface="Times New Roman" pitchFamily="18" charset="0"/>
              </a:rPr>
              <a:t>, довести реакцію до кінця, а потім знайти </a:t>
            </a:r>
            <a:r>
              <a:rPr lang="uk-UA" dirty="0">
                <a:solidFill>
                  <a:srgbClr val="000000"/>
                </a:solidFill>
                <a:latin typeface="Times New Roman" pitchFamily="18" charset="0"/>
              </a:rPr>
              <a:t>кількість не </a:t>
            </a:r>
            <a:r>
              <a:rPr lang="uk-UA" dirty="0" err="1">
                <a:solidFill>
                  <a:srgbClr val="000000"/>
                </a:solidFill>
                <a:latin typeface="Times New Roman" pitchFamily="18" charset="0"/>
              </a:rPr>
              <a:t>прореагувавшого</a:t>
            </a:r>
            <a:r>
              <a:rPr lang="uk-UA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dirty="0" err="1" smtClean="0">
                <a:solidFill>
                  <a:srgbClr val="000000"/>
                </a:solidFill>
                <a:latin typeface="Times New Roman" pitchFamily="18" charset="0"/>
              </a:rPr>
              <a:t>титранту</a:t>
            </a:r>
            <a:r>
              <a:rPr lang="uk-UA" dirty="0" smtClean="0">
                <a:solidFill>
                  <a:srgbClr val="000000"/>
                </a:solidFill>
                <a:latin typeface="Times New Roman" pitchFamily="18" charset="0"/>
              </a:rPr>
              <a:t>, титруванням його іншим </a:t>
            </a:r>
            <a:r>
              <a:rPr lang="uk-UA" dirty="0" err="1" smtClean="0">
                <a:solidFill>
                  <a:srgbClr val="000000"/>
                </a:solidFill>
                <a:latin typeface="Times New Roman" pitchFamily="18" charset="0"/>
              </a:rPr>
              <a:t>титрантом</a:t>
            </a:r>
            <a:r>
              <a:rPr lang="uk-UA" dirty="0" smtClean="0">
                <a:solidFill>
                  <a:srgbClr val="000000"/>
                </a:solidFill>
                <a:latin typeface="Times New Roman" pitchFamily="18" charset="0"/>
              </a:rPr>
              <a:t> Т</a:t>
            </a:r>
            <a:r>
              <a:rPr lang="uk-UA" baseline="-25000" dirty="0" smtClean="0">
                <a:solidFill>
                  <a:srgbClr val="000000"/>
                </a:solidFill>
                <a:latin typeface="Times New Roman" pitchFamily="18" charset="0"/>
              </a:rPr>
              <a:t>3</a:t>
            </a:r>
            <a:r>
              <a:rPr lang="uk-UA" dirty="0" smtClean="0">
                <a:solidFill>
                  <a:srgbClr val="000000"/>
                </a:solidFill>
                <a:latin typeface="Times New Roman" pitchFamily="18" charset="0"/>
              </a:rPr>
              <a:t> з концентрацією  С</a:t>
            </a:r>
            <a:r>
              <a:rPr lang="uk-UA" baseline="-25000" dirty="0" smtClean="0">
                <a:solidFill>
                  <a:srgbClr val="000000"/>
                </a:solidFill>
                <a:latin typeface="Times New Roman" pitchFamily="18" charset="0"/>
              </a:rPr>
              <a:t>3</a:t>
            </a:r>
            <a:r>
              <a:rPr lang="uk-UA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6613"/>
            <a:ext cx="8229600" cy="5289550"/>
          </a:xfrm>
        </p:spPr>
        <p:txBody>
          <a:bodyPr/>
          <a:lstStyle/>
          <a:p>
            <a:pPr algn="just" eaLnBrk="1" hangingPunct="1"/>
            <a:endParaRPr lang="ru-RU" sz="40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just" eaLnBrk="1" hangingPunct="1"/>
            <a:r>
              <a:rPr lang="ru-RU" sz="4000" dirty="0" err="1">
                <a:solidFill>
                  <a:srgbClr val="000000"/>
                </a:solidFill>
                <a:latin typeface="Times New Roman" pitchFamily="18" charset="0"/>
              </a:rPr>
              <a:t>Якщо</a:t>
            </a:r>
            <a:r>
              <a:rPr lang="ru-RU" sz="4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4000" dirty="0" err="1">
                <a:solidFill>
                  <a:srgbClr val="000000"/>
                </a:solidFill>
                <a:latin typeface="Times New Roman" pitchFamily="18" charset="0"/>
              </a:rPr>
              <a:t>реакція</a:t>
            </a:r>
            <a:r>
              <a:rPr lang="ru-RU" sz="4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4000" dirty="0" err="1">
                <a:solidFill>
                  <a:srgbClr val="000000"/>
                </a:solidFill>
                <a:latin typeface="Times New Roman" pitchFamily="18" charset="0"/>
              </a:rPr>
              <a:t>нестехіометрична</a:t>
            </a:r>
            <a:r>
              <a:rPr lang="ru-RU" sz="4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4000" dirty="0" err="1">
                <a:solidFill>
                  <a:srgbClr val="000000"/>
                </a:solidFill>
                <a:latin typeface="Times New Roman" pitchFamily="18" charset="0"/>
              </a:rPr>
              <a:t>або</a:t>
            </a:r>
            <a:r>
              <a:rPr lang="ru-RU" sz="4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4000" dirty="0" err="1">
                <a:solidFill>
                  <a:srgbClr val="000000"/>
                </a:solidFill>
                <a:latin typeface="Times New Roman" pitchFamily="18" charset="0"/>
              </a:rPr>
              <a:t>протікає</a:t>
            </a:r>
            <a:r>
              <a:rPr lang="ru-RU" sz="4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4000" dirty="0" err="1">
                <a:solidFill>
                  <a:srgbClr val="000000"/>
                </a:solidFill>
                <a:latin typeface="Times New Roman" pitchFamily="18" charset="0"/>
              </a:rPr>
              <a:t>повільно</a:t>
            </a:r>
            <a:r>
              <a:rPr lang="ru-RU" sz="4000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ru-RU" sz="4000" dirty="0" err="1">
                <a:solidFill>
                  <a:srgbClr val="000000"/>
                </a:solidFill>
                <a:latin typeface="Times New Roman" pitchFamily="18" charset="0"/>
              </a:rPr>
              <a:t>можна</a:t>
            </a:r>
            <a:r>
              <a:rPr lang="ru-RU" sz="4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4000" dirty="0" err="1" smtClean="0">
                <a:solidFill>
                  <a:srgbClr val="000000"/>
                </a:solidFill>
                <a:latin typeface="Times New Roman" pitchFamily="18" charset="0"/>
              </a:rPr>
              <a:t>використстовувати</a:t>
            </a:r>
            <a:r>
              <a:rPr lang="ru-RU" sz="40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4000" b="1" dirty="0" err="1">
                <a:solidFill>
                  <a:srgbClr val="FF0000"/>
                </a:solidFill>
                <a:latin typeface="Times New Roman" pitchFamily="18" charset="0"/>
              </a:rPr>
              <a:t>титрування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</a:rPr>
              <a:t> заступника.</a:t>
            </a:r>
            <a:endParaRPr lang="ru-RU" sz="40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274638"/>
            <a:ext cx="7273925" cy="774700"/>
          </a:xfrm>
        </p:spPr>
        <p:txBody>
          <a:bodyPr/>
          <a:lstStyle/>
          <a:p>
            <a:pPr eaLnBrk="1" hangingPunct="1"/>
            <a:r>
              <a:rPr lang="ru-RU" sz="3200" b="1" i="1" u="sng" dirty="0">
                <a:solidFill>
                  <a:srgbClr val="FF0000"/>
                </a:solidFill>
                <a:latin typeface="Times New Roman" pitchFamily="18" charset="0"/>
              </a:rPr>
              <a:t>Кислотно-</a:t>
            </a:r>
            <a:r>
              <a:rPr lang="ru-RU" sz="3200" b="1" i="1" u="sng" dirty="0" err="1">
                <a:solidFill>
                  <a:srgbClr val="FF0000"/>
                </a:solidFill>
                <a:latin typeface="Times New Roman" pitchFamily="18" charset="0"/>
              </a:rPr>
              <a:t>основні</a:t>
            </a:r>
            <a:r>
              <a:rPr lang="ru-RU" sz="3200" b="1" i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sz="3200" b="1" i="1" u="sng" dirty="0" err="1">
                <a:solidFill>
                  <a:srgbClr val="FF0000"/>
                </a:solidFill>
                <a:latin typeface="Times New Roman" pitchFamily="18" charset="0"/>
              </a:rPr>
              <a:t>індикатори</a:t>
            </a:r>
            <a:endParaRPr lang="ru-RU" sz="4000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052513"/>
            <a:ext cx="8362950" cy="5545137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uk-UA" sz="3400" dirty="0" smtClean="0">
                <a:solidFill>
                  <a:srgbClr val="000000"/>
                </a:solidFill>
                <a:latin typeface="Times New Roman" pitchFamily="18" charset="0"/>
              </a:rPr>
              <a:t>Індикатори для кислотно-основного титрування є слабкі кислоти або основи. Індикатори, в яких забарвлена тільки одна форма, називаються </a:t>
            </a:r>
            <a:r>
              <a:rPr lang="uk-UA" sz="3400" b="1" dirty="0" smtClean="0">
                <a:solidFill>
                  <a:srgbClr val="FF0000"/>
                </a:solidFill>
                <a:latin typeface="Times New Roman" pitchFamily="18" charset="0"/>
              </a:rPr>
              <a:t>однокольорові</a:t>
            </a:r>
            <a:r>
              <a:rPr lang="uk-UA" sz="3400" dirty="0" smtClean="0">
                <a:solidFill>
                  <a:srgbClr val="000000"/>
                </a:solidFill>
                <a:latin typeface="Times New Roman" pitchFamily="18" charset="0"/>
              </a:rPr>
              <a:t>, на відміну від </a:t>
            </a:r>
            <a:r>
              <a:rPr lang="uk-UA" sz="3400" b="1" dirty="0" smtClean="0">
                <a:solidFill>
                  <a:srgbClr val="FF0000"/>
                </a:solidFill>
                <a:latin typeface="Times New Roman" pitchFamily="18" charset="0"/>
              </a:rPr>
              <a:t>двокольорових</a:t>
            </a:r>
            <a:r>
              <a:rPr lang="uk-UA" sz="3400" dirty="0" smtClean="0">
                <a:solidFill>
                  <a:srgbClr val="000000"/>
                </a:solidFill>
                <a:latin typeface="Times New Roman" pitchFamily="18" charset="0"/>
              </a:rPr>
              <a:t>, в яких обидві форми забарвлені в різні кольори.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sz="3400" dirty="0" err="1">
                <a:latin typeface="Times New Roman" pitchFamily="18" charset="0"/>
              </a:rPr>
              <a:t>Якщо</a:t>
            </a:r>
            <a:r>
              <a:rPr lang="ru-RU" sz="3400" dirty="0">
                <a:latin typeface="Times New Roman" pitchFamily="18" charset="0"/>
              </a:rPr>
              <a:t> </a:t>
            </a:r>
            <a:r>
              <a:rPr lang="ru-RU" sz="3400" dirty="0" err="1">
                <a:latin typeface="Times New Roman" pitchFamily="18" charset="0"/>
              </a:rPr>
              <a:t>індикатор</a:t>
            </a:r>
            <a:r>
              <a:rPr lang="ru-RU" sz="3400" dirty="0">
                <a:latin typeface="Times New Roman" pitchFamily="18" charset="0"/>
              </a:rPr>
              <a:t> </a:t>
            </a:r>
            <a:r>
              <a:rPr lang="ru-RU" sz="3400" dirty="0" err="1">
                <a:latin typeface="Times New Roman" pitchFamily="18" charset="0"/>
              </a:rPr>
              <a:t>являє</a:t>
            </a:r>
            <a:r>
              <a:rPr lang="ru-RU" sz="3400" dirty="0">
                <a:latin typeface="Times New Roman" pitchFamily="18" charset="0"/>
              </a:rPr>
              <a:t> собою </a:t>
            </a:r>
            <a:r>
              <a:rPr lang="ru-RU" sz="3400" dirty="0" err="1">
                <a:latin typeface="Times New Roman" pitchFamily="18" charset="0"/>
              </a:rPr>
              <a:t>слабку</a:t>
            </a:r>
            <a:r>
              <a:rPr lang="ru-RU" sz="3400" dirty="0">
                <a:latin typeface="Times New Roman" pitchFamily="18" charset="0"/>
              </a:rPr>
              <a:t> кислоту (формула </a:t>
            </a:r>
            <a:r>
              <a:rPr lang="ru-RU" sz="3400" dirty="0" err="1">
                <a:latin typeface="Times New Roman" pitchFamily="18" charset="0"/>
              </a:rPr>
              <a:t>її</a:t>
            </a:r>
            <a:r>
              <a:rPr lang="ru-RU" sz="3400" dirty="0">
                <a:latin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</a:rPr>
              <a:t>HInd</a:t>
            </a:r>
            <a:r>
              <a:rPr lang="ru-RU" sz="3400" dirty="0" smtClean="0">
                <a:latin typeface="Times New Roman" pitchFamily="18" charset="0"/>
              </a:rPr>
              <a:t>), </a:t>
            </a:r>
            <a:r>
              <a:rPr lang="ru-RU" sz="3400" dirty="0">
                <a:latin typeface="Times New Roman" pitchFamily="18" charset="0"/>
              </a:rPr>
              <a:t>то в одному </a:t>
            </a:r>
            <a:r>
              <a:rPr lang="ru-RU" sz="3400" dirty="0" err="1">
                <a:latin typeface="Times New Roman" pitchFamily="18" charset="0"/>
              </a:rPr>
              <a:t>розчині</a:t>
            </a:r>
            <a:r>
              <a:rPr lang="ru-RU" sz="3400" dirty="0">
                <a:latin typeface="Times New Roman" pitchFamily="18" charset="0"/>
              </a:rPr>
              <a:t> </a:t>
            </a:r>
            <a:r>
              <a:rPr lang="ru-RU" sz="3400" dirty="0" err="1">
                <a:latin typeface="Times New Roman" pitchFamily="18" charset="0"/>
              </a:rPr>
              <a:t>мають</a:t>
            </a:r>
            <a:r>
              <a:rPr lang="ru-RU" sz="3400" dirty="0">
                <a:latin typeface="Times New Roman" pitchFamily="18" charset="0"/>
              </a:rPr>
              <a:t> </a:t>
            </a:r>
            <a:r>
              <a:rPr lang="ru-RU" sz="3400" dirty="0" err="1">
                <a:latin typeface="Times New Roman" pitchFamily="18" charset="0"/>
              </a:rPr>
              <a:t>місце</a:t>
            </a:r>
            <a:r>
              <a:rPr lang="ru-RU" sz="3400" dirty="0">
                <a:latin typeface="Times New Roman" pitchFamily="18" charset="0"/>
              </a:rPr>
              <a:t> </a:t>
            </a:r>
            <a:r>
              <a:rPr lang="ru-RU" sz="3400" dirty="0" err="1">
                <a:latin typeface="Times New Roman" pitchFamily="18" charset="0"/>
              </a:rPr>
              <a:t>рівноваги</a:t>
            </a:r>
            <a:r>
              <a:rPr lang="ru-RU" sz="3400" dirty="0">
                <a:latin typeface="Times New Roman" pitchFamily="18" charset="0"/>
              </a:rPr>
              <a:t>:</a:t>
            </a:r>
            <a:endParaRPr lang="en-US" sz="3400" dirty="0" smtClean="0">
              <a:latin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3400" dirty="0" smtClean="0">
                <a:latin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</a:rPr>
              <a:t>HInd</a:t>
            </a:r>
            <a:r>
              <a:rPr lang="en-US" sz="3400" dirty="0" smtClean="0">
                <a:latin typeface="Times New Roman" pitchFamily="18" charset="0"/>
              </a:rPr>
              <a:t> + H</a:t>
            </a:r>
            <a:r>
              <a:rPr lang="en-US" sz="3400" baseline="-25000" dirty="0" smtClean="0">
                <a:latin typeface="Times New Roman" pitchFamily="18" charset="0"/>
              </a:rPr>
              <a:t>2</a:t>
            </a:r>
            <a:r>
              <a:rPr lang="en-US" sz="3400" dirty="0" smtClean="0">
                <a:latin typeface="Times New Roman" pitchFamily="18" charset="0"/>
              </a:rPr>
              <a:t>O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↔H</a:t>
            </a:r>
            <a:r>
              <a:rPr lang="en-US" sz="34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400" baseline="300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Ind</a:t>
            </a:r>
            <a:r>
              <a:rPr lang="en-US" sz="3400" baseline="30000" dirty="0" smtClean="0">
                <a:latin typeface="Times New Roman"/>
                <a:cs typeface="Times New Roman"/>
              </a:rPr>
              <a:t>−</a:t>
            </a:r>
            <a:r>
              <a:rPr lang="en-US" sz="3400" dirty="0" smtClean="0">
                <a:latin typeface="Times New Roman" pitchFamily="18" charset="0"/>
              </a:rPr>
              <a:t>                    </a:t>
            </a:r>
            <a:endParaRPr lang="ru-RU" sz="3400" dirty="0" smtClean="0">
              <a:latin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3400" dirty="0" err="1" smtClean="0">
                <a:latin typeface="Times New Roman" pitchFamily="18" charset="0"/>
              </a:rPr>
              <a:t>HInd</a:t>
            </a:r>
            <a:r>
              <a:rPr lang="en-US" sz="3400" dirty="0" smtClean="0">
                <a:latin typeface="Times New Roman" pitchFamily="18" charset="0"/>
              </a:rPr>
              <a:t> 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↔ H</a:t>
            </a:r>
            <a:r>
              <a:rPr lang="en-US" sz="3400" baseline="300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Ind</a:t>
            </a:r>
            <a:r>
              <a:rPr lang="en-US" sz="3400" baseline="30000" dirty="0" smtClean="0">
                <a:latin typeface="Times New Roman"/>
                <a:cs typeface="Times New Roman"/>
              </a:rPr>
              <a:t>−</a:t>
            </a:r>
            <a:endParaRPr lang="en-US" sz="3400" baseline="30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692696"/>
            <a:ext cx="8712968" cy="5433467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Кислота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HInd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поєднана з нею основа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Ind</a:t>
            </a:r>
            <a:r>
              <a:rPr lang="en-US" sz="3600" baseline="30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3600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розрізняються забарвленням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 eaLnBrk="1" hangingPunct="1">
              <a:buFontTx/>
              <a:buNone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Tx/>
              <a:buNone/>
            </a:pP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600" baseline="-250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600" baseline="-25000" dirty="0" err="1" smtClean="0">
                <a:latin typeface="Times New Roman" pitchFamily="18" charset="0"/>
                <a:cs typeface="Times New Roman" pitchFamily="18" charset="0"/>
              </a:rPr>
              <a:t>нд</a:t>
            </a:r>
            <a:r>
              <a:rPr lang="ru-RU" sz="3600" baseline="-25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[H</a:t>
            </a:r>
            <a:r>
              <a:rPr lang="en-US" sz="3600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][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Ind</a:t>
            </a:r>
            <a:r>
              <a:rPr lang="ru-RU" sz="3600" baseline="30000" dirty="0" smtClean="0">
                <a:latin typeface="Times New Roman"/>
                <a:cs typeface="Times New Roman"/>
              </a:rPr>
              <a:t>−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HInd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]</a:t>
            </a:r>
          </a:p>
          <a:p>
            <a:pPr algn="ctr" eaLnBrk="1" hangingPunct="1">
              <a:buFontTx/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pH =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pK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Ind</a:t>
            </a:r>
            <a:r>
              <a:rPr lang="en-US" sz="3600" baseline="30000" dirty="0" smtClean="0">
                <a:latin typeface="Times New Roman"/>
                <a:cs typeface="Times New Roman"/>
              </a:rPr>
              <a:t>−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HInd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]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Tx/>
              <a:buNone/>
            </a:pP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Tx/>
              <a:buNone/>
            </a:pPr>
            <a:r>
              <a:rPr lang="ru-RU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Забарвлення</a:t>
            </a:r>
            <a:r>
              <a:rPr lang="ru-RU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форм </a:t>
            </a:r>
            <a:r>
              <a:rPr lang="ru-RU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індикатора</a:t>
            </a:r>
            <a:r>
              <a:rPr lang="ru-RU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залежить</a:t>
            </a:r>
            <a:r>
              <a:rPr lang="ru-RU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співвідношення</a:t>
            </a:r>
            <a:r>
              <a:rPr lang="ru-RU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концентрацій</a:t>
            </a:r>
            <a:r>
              <a:rPr lang="ru-RU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форм.</a:t>
            </a:r>
            <a:endParaRPr lang="ru-RU" sz="36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33375"/>
            <a:ext cx="8229600" cy="725488"/>
          </a:xfrm>
        </p:spPr>
        <p:txBody>
          <a:bodyPr/>
          <a:lstStyle/>
          <a:p>
            <a:pPr eaLnBrk="1" hangingPunct="1"/>
            <a:r>
              <a:rPr lang="ru-RU" sz="3600" b="1" i="1" u="sng" dirty="0" err="1">
                <a:solidFill>
                  <a:srgbClr val="FF0000"/>
                </a:solidFill>
                <a:latin typeface="Times New Roman" pitchFamily="18" charset="0"/>
              </a:rPr>
              <a:t>Актуальність</a:t>
            </a:r>
            <a:r>
              <a:rPr lang="ru-RU" sz="3600" b="1" i="1" u="sng" dirty="0">
                <a:solidFill>
                  <a:srgbClr val="FF0000"/>
                </a:solidFill>
                <a:latin typeface="Times New Roman" pitchFamily="18" charset="0"/>
              </a:rPr>
              <a:t> теми:</a:t>
            </a:r>
            <a:endParaRPr lang="ru-RU" sz="4000" dirty="0" smtClean="0">
              <a:solidFill>
                <a:srgbClr val="FF00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5073650"/>
          </a:xfrm>
        </p:spPr>
        <p:txBody>
          <a:bodyPr/>
          <a:lstStyle/>
          <a:p>
            <a:pPr algn="just" eaLnBrk="1" hangingPunct="1">
              <a:buFontTx/>
              <a:buNone/>
            </a:pPr>
            <a:endParaRPr lang="ru-RU" dirty="0" smtClean="0">
              <a:latin typeface="Times New Roman" pitchFamily="18" charset="0"/>
            </a:endParaRPr>
          </a:p>
          <a:p>
            <a:pPr algn="just" eaLnBrk="1" hangingPunct="1">
              <a:buFontTx/>
              <a:buNone/>
            </a:pPr>
            <a:r>
              <a:rPr lang="uk-UA" dirty="0" smtClean="0">
                <a:latin typeface="Times New Roman" pitchFamily="18" charset="0"/>
              </a:rPr>
              <a:t>Об'ємний метод є одним з методів кількісного аналізу в аналітичній хімії, методи якого широко використовуються в медико-біологічних і санітарно-гігієнічних дослідженнях для аналізу біологічних рідин, питної та стічної води, харчових продуктів, тощо </a:t>
            </a:r>
            <a:endParaRPr lang="uk-U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686800" cy="706437"/>
          </a:xfrm>
        </p:spPr>
        <p:txBody>
          <a:bodyPr/>
          <a:lstStyle/>
          <a:p>
            <a:pPr eaLnBrk="1" hangingPunct="1"/>
            <a:r>
              <a:rPr lang="ru-RU" sz="2400" b="1" i="1" dirty="0" err="1">
                <a:solidFill>
                  <a:srgbClr val="FF0000"/>
                </a:solidFill>
                <a:latin typeface="Times New Roman" pitchFamily="18" charset="0"/>
              </a:rPr>
              <a:t>Величини</a:t>
            </a: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</a:rPr>
              <a:t> рН для </a:t>
            </a:r>
            <a:r>
              <a:rPr lang="ru-RU" sz="2400" b="1" i="1" dirty="0" err="1">
                <a:solidFill>
                  <a:srgbClr val="FF0000"/>
                </a:solidFill>
                <a:latin typeface="Times New Roman" pitchFamily="18" charset="0"/>
              </a:rPr>
              <a:t>найбільш</a:t>
            </a: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latin typeface="Times New Roman" pitchFamily="18" charset="0"/>
              </a:rPr>
              <a:t>поширених</a:t>
            </a: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latin typeface="Times New Roman" pitchFamily="18" charset="0"/>
              </a:rPr>
              <a:t>індикаторів</a:t>
            </a: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ru-RU" sz="2400" b="1" i="1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graphicFrame>
        <p:nvGraphicFramePr>
          <p:cNvPr id="31747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3193518"/>
              </p:ext>
            </p:extLst>
          </p:nvPr>
        </p:nvGraphicFramePr>
        <p:xfrm>
          <a:off x="395288" y="981075"/>
          <a:ext cx="8424862" cy="5332096"/>
        </p:xfrm>
        <a:graphic>
          <a:graphicData uri="http://schemas.openxmlformats.org/drawingml/2006/table">
            <a:tbl>
              <a:tblPr/>
              <a:tblGrid>
                <a:gridCol w="5763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523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259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4239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2787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98475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п/п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Індикатор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Забарвлення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Інтервал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рН</a:t>
                      </a:r>
                    </a:p>
                    <a:p>
                      <a:pPr marL="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зміни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забарвлення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533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 кислому </a:t>
                      </a:r>
                      <a:r>
                        <a:rPr kumimoji="0" lang="uk-UA" sz="2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середовищі</a:t>
                      </a:r>
                      <a:endParaRPr kumimoji="0" lang="uk-UA" sz="20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 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лужному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середовищі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00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Тимоловий синій</a:t>
                      </a:r>
                      <a:endParaRPr kumimoji="0" lang="uk-UA" sz="18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Червона</a:t>
                      </a:r>
                      <a:endParaRPr kumimoji="0" lang="uk-UA" sz="18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Жовта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1.2 – 2.8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84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Метиловий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помаранчевий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(метилоранж)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// -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// -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3.1. – 4.4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984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Метиловий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червоний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// -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// -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4.2 – 6.3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016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Лакмус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// -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Синя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5.0 – 8.0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984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Феноловий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червоний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Жовта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Червона</a:t>
                      </a:r>
                      <a:endParaRPr kumimoji="0" lang="uk-UA" sz="18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6.4 – 8.0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984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Фенолфталеін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Безбарвна</a:t>
                      </a:r>
                      <a:endParaRPr kumimoji="0" lang="uk-UA" sz="18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Малинова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8.0 – 8.8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968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Тимолфталеін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// -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Синя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9.3  - 10.5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984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Алізариновий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жовтий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Жовта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Бузкова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10.0 – 12.0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936625"/>
          </a:xfrm>
        </p:spPr>
        <p:txBody>
          <a:bodyPr/>
          <a:lstStyle/>
          <a:p>
            <a:pPr eaLnBrk="1" hangingPunct="1"/>
            <a:r>
              <a:rPr lang="ru-RU" sz="2400" b="1" i="1" dirty="0">
                <a:solidFill>
                  <a:schemeClr val="accent2"/>
                </a:solidFill>
                <a:latin typeface="Times New Roman" pitchFamily="18" charset="0"/>
              </a:rPr>
              <a:t>Крива </a:t>
            </a:r>
            <a:r>
              <a:rPr lang="ru-RU" sz="2400" b="1" i="1" dirty="0" err="1">
                <a:solidFill>
                  <a:schemeClr val="accent2"/>
                </a:solidFill>
                <a:latin typeface="Times New Roman" pitchFamily="18" charset="0"/>
              </a:rPr>
              <a:t>титрування</a:t>
            </a:r>
            <a:r>
              <a:rPr lang="ru-RU" sz="2400" b="1" i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ru-RU" sz="2400" b="1" i="1" dirty="0" err="1">
                <a:solidFill>
                  <a:schemeClr val="accent2"/>
                </a:solidFill>
                <a:latin typeface="Times New Roman" pitchFamily="18" charset="0"/>
              </a:rPr>
              <a:t>сильної</a:t>
            </a:r>
            <a:r>
              <a:rPr lang="ru-RU" sz="2400" b="1" i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ru-RU" sz="2400" b="1" i="1" dirty="0" err="1">
                <a:solidFill>
                  <a:schemeClr val="accent2"/>
                </a:solidFill>
                <a:latin typeface="Times New Roman" pitchFamily="18" charset="0"/>
              </a:rPr>
              <a:t>кислоти</a:t>
            </a:r>
            <a:r>
              <a:rPr lang="ru-RU" sz="2400" b="1" i="1" dirty="0">
                <a:solidFill>
                  <a:schemeClr val="accent2"/>
                </a:solidFill>
                <a:latin typeface="Times New Roman" pitchFamily="18" charset="0"/>
              </a:rPr>
              <a:t> сильною основою</a:t>
            </a:r>
            <a:endParaRPr lang="ru-RU" sz="2400" b="1" i="1" dirty="0" smtClean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2355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39750" y="1125538"/>
            <a:ext cx="8064500" cy="5732462"/>
          </a:xfrm>
        </p:spPr>
        <p:txBody>
          <a:bodyPr/>
          <a:lstStyle/>
          <a:p>
            <a:pPr eaLnBrk="1" hangingPunct="1"/>
            <a:endParaRPr lang="ru-RU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84" y="836712"/>
            <a:ext cx="8433057" cy="57985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88640"/>
            <a:ext cx="7689850" cy="936625"/>
          </a:xfrm>
        </p:spPr>
        <p:txBody>
          <a:bodyPr/>
          <a:lstStyle/>
          <a:p>
            <a:pPr algn="just" eaLnBrk="1" hangingPunct="1"/>
            <a:r>
              <a:rPr lang="ru-RU" sz="2400" b="1" i="1" dirty="0">
                <a:solidFill>
                  <a:schemeClr val="accent2"/>
                </a:solidFill>
                <a:latin typeface="Times New Roman" pitchFamily="18" charset="0"/>
              </a:rPr>
              <a:t>Крива </a:t>
            </a:r>
            <a:r>
              <a:rPr lang="ru-RU" sz="2400" b="1" i="1" dirty="0" err="1">
                <a:solidFill>
                  <a:schemeClr val="accent2"/>
                </a:solidFill>
                <a:latin typeface="Times New Roman" pitchFamily="18" charset="0"/>
              </a:rPr>
              <a:t>титрування</a:t>
            </a:r>
            <a:r>
              <a:rPr lang="ru-RU" sz="2400" b="1" i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ru-RU" sz="2400" b="1" i="1" dirty="0" err="1">
                <a:solidFill>
                  <a:schemeClr val="accent2"/>
                </a:solidFill>
                <a:latin typeface="Times New Roman" pitchFamily="18" charset="0"/>
              </a:rPr>
              <a:t>слабкої</a:t>
            </a:r>
            <a:r>
              <a:rPr lang="ru-RU" sz="2400" b="1" i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ru-RU" sz="2400" b="1" i="1" dirty="0" err="1">
                <a:solidFill>
                  <a:schemeClr val="accent2"/>
                </a:solidFill>
                <a:latin typeface="Times New Roman" pitchFamily="18" charset="0"/>
              </a:rPr>
              <a:t>кислоти</a:t>
            </a:r>
            <a:r>
              <a:rPr lang="ru-RU" sz="2400" b="1" i="1" dirty="0">
                <a:solidFill>
                  <a:schemeClr val="accent2"/>
                </a:solidFill>
                <a:latin typeface="Times New Roman" pitchFamily="18" charset="0"/>
              </a:rPr>
              <a:t> сильною основою</a:t>
            </a:r>
            <a:endParaRPr lang="ru-RU" sz="2400" b="1" i="1" dirty="0" smtClean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125538"/>
            <a:ext cx="8064500" cy="5732462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9698" name="Picture 2" descr="C:\Users\Lenovo\Pictures\Рисунок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2" y="1124744"/>
            <a:ext cx="7991475" cy="532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936625"/>
          </a:xfrm>
        </p:spPr>
        <p:txBody>
          <a:bodyPr/>
          <a:lstStyle/>
          <a:p>
            <a:pPr eaLnBrk="1" hangingPunct="1"/>
            <a:r>
              <a:rPr lang="ru-RU" sz="2400" b="1" i="1" dirty="0" smtClean="0">
                <a:solidFill>
                  <a:schemeClr val="accent2"/>
                </a:solidFill>
                <a:latin typeface="Times New Roman" pitchFamily="18" charset="0"/>
              </a:rPr>
              <a:t>Крива </a:t>
            </a:r>
            <a:r>
              <a:rPr lang="ru-RU" sz="2400" b="1" i="1" dirty="0" err="1" smtClean="0">
                <a:solidFill>
                  <a:schemeClr val="accent2"/>
                </a:solidFill>
                <a:latin typeface="Times New Roman" pitchFamily="18" charset="0"/>
              </a:rPr>
              <a:t>титрування</a:t>
            </a:r>
            <a:r>
              <a:rPr lang="ru-RU" sz="2400" b="1" i="1" dirty="0" smtClean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accent2"/>
                </a:solidFill>
                <a:latin typeface="Times New Roman" pitchFamily="18" charset="0"/>
              </a:rPr>
              <a:t>слабої</a:t>
            </a:r>
            <a:r>
              <a:rPr lang="ru-RU" sz="2400" b="1" i="1" dirty="0" smtClean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accent2"/>
                </a:solidFill>
                <a:latin typeface="Times New Roman" pitchFamily="18" charset="0"/>
              </a:rPr>
              <a:t>основи</a:t>
            </a:r>
            <a:r>
              <a:rPr lang="ru-RU" sz="2400" b="1" i="1" dirty="0" smtClean="0">
                <a:solidFill>
                  <a:schemeClr val="accent2"/>
                </a:solidFill>
                <a:latin typeface="Times New Roman" pitchFamily="18" charset="0"/>
              </a:rPr>
              <a:t> сильною кислотою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125538"/>
            <a:ext cx="8064500" cy="5732462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0722" name="Picture 2" descr="C:\Users\Lenovo\Pictures\Рисунок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52736"/>
            <a:ext cx="8136904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</a:rPr>
              <a:t>Приклад </a:t>
            </a:r>
            <a:r>
              <a:rPr lang="ru-RU" sz="2800" b="1" i="1" dirty="0">
                <a:solidFill>
                  <a:srgbClr val="FF0000"/>
                </a:solidFill>
                <a:latin typeface="Times New Roman" pitchFamily="18" charset="0"/>
              </a:rPr>
              <a:t>: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</a:rPr>
            </a:br>
            <a:endParaRPr lang="ru-RU" sz="2800" b="1" i="1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graphicFrame>
        <p:nvGraphicFramePr>
          <p:cNvPr id="26628" name="Object 17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6610350" y="25844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71" name="Формула" r:id="rId3" imgW="114151" imgH="215619" progId="Equation.3">
                  <p:embed/>
                </p:oleObj>
              </mc:Choice>
              <mc:Fallback>
                <p:oleObj name="Формула" r:id="rId3" imgW="114151" imgH="215619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0350" y="25844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9" name="Rectangle 8"/>
          <p:cNvSpPr>
            <a:spLocks noChangeArrowheads="1"/>
          </p:cNvSpPr>
          <p:nvPr/>
        </p:nvSpPr>
        <p:spPr bwMode="auto">
          <a:xfrm rot="-2700000">
            <a:off x="0" y="3319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663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6631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6632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6633" name="Rectangle 21"/>
          <p:cNvSpPr>
            <a:spLocks noChangeArrowheads="1"/>
          </p:cNvSpPr>
          <p:nvPr/>
        </p:nvSpPr>
        <p:spPr bwMode="auto">
          <a:xfrm>
            <a:off x="0" y="2686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6634" name="Rectangle 23"/>
          <p:cNvSpPr>
            <a:spLocks noChangeArrowheads="1"/>
          </p:cNvSpPr>
          <p:nvPr/>
        </p:nvSpPr>
        <p:spPr bwMode="auto">
          <a:xfrm>
            <a:off x="0" y="30622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6635" name="Rectangle 25"/>
          <p:cNvSpPr>
            <a:spLocks noChangeArrowheads="1"/>
          </p:cNvSpPr>
          <p:nvPr/>
        </p:nvSpPr>
        <p:spPr bwMode="auto">
          <a:xfrm>
            <a:off x="0" y="2781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6636" name="Object 28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4022120403"/>
              </p:ext>
            </p:extLst>
          </p:nvPr>
        </p:nvGraphicFramePr>
        <p:xfrm>
          <a:off x="163978" y="4653136"/>
          <a:ext cx="8764556" cy="2016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72" name="Формула" r:id="rId5" imgW="3974760" imgH="914400" progId="Equation.3">
                  <p:embed/>
                </p:oleObj>
              </mc:Choice>
              <mc:Fallback>
                <p:oleObj name="Формула" r:id="rId5" imgW="3974760" imgH="914400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978" y="4653136"/>
                        <a:ext cx="8764556" cy="20162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Текст 1"/>
          <p:cNvSpPr>
            <a:spLocks noGrp="1"/>
          </p:cNvSpPr>
          <p:nvPr>
            <p:ph type="body" sz="half" idx="1"/>
          </p:nvPr>
        </p:nvSpPr>
        <p:spPr>
          <a:xfrm>
            <a:off x="125760" y="669823"/>
            <a:ext cx="8892480" cy="2392466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титрування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мл Н</a:t>
            </a:r>
            <a:r>
              <a:rPr lang="ru-RU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800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∙ 2Н</a:t>
            </a:r>
            <a:r>
              <a:rPr lang="ru-RU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концентрацією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baseline="-25000" dirty="0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(1/2 Н</a:t>
            </a:r>
            <a:r>
              <a:rPr lang="ru-RU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8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∙2Н</a:t>
            </a:r>
            <a:r>
              <a:rPr lang="ru-RU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О)=0,05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г∙екв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/л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пішло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8 мл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розчину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NaOH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Розрахуйте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молярну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концентрацію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і титр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uk-UA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Розв’язання:</a:t>
            </a:r>
          </a:p>
          <a:p>
            <a:pPr marL="0" indent="0">
              <a:buNone/>
            </a:pP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Відповідно до закону еквівалентів</a:t>
            </a:r>
            <a:endParaRPr lang="ru-RU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0" y="3062287"/>
                <a:ext cx="8672952" cy="6939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ru-RU" b="1" i="1" smtClean="0">
                            <a:latin typeface="Cambria Math"/>
                          </a:rPr>
                          <m:t>С</m:t>
                        </m:r>
                      </m:e>
                      <m:sub>
                        <m:r>
                          <a:rPr lang="uk-UA" b="1" i="1" smtClean="0">
                            <a:latin typeface="Cambria Math"/>
                          </a:rPr>
                          <m:t>Е</m:t>
                        </m:r>
                        <m:sSub>
                          <m:sSubPr>
                            <m:ctrlPr>
                              <a:rPr lang="ru-RU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b="1" i="1" smtClean="0">
                                <a:latin typeface="Cambria Math"/>
                              </a:rPr>
                              <m:t>С</m:t>
                            </m:r>
                          </m:e>
                          <m:sub>
                            <m:r>
                              <a:rPr lang="ru-RU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  <m:sSub>
                          <m:sSubPr>
                            <m:ctrlPr>
                              <a:rPr lang="ru-RU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b="1" i="1" smtClean="0">
                                <a:latin typeface="Cambria Math"/>
                              </a:rPr>
                              <m:t>О</m:t>
                            </m:r>
                          </m:e>
                          <m:sub>
                            <m:r>
                              <a:rPr lang="ru-RU" b="1" i="1" smtClean="0">
                                <a:latin typeface="Cambria Math"/>
                              </a:rPr>
                              <m:t>𝟒</m:t>
                            </m:r>
                          </m:sub>
                        </m:sSub>
                        <m:r>
                          <a:rPr lang="ru-RU" b="1" i="1" smtClean="0">
                            <a:latin typeface="Cambria Math"/>
                          </a:rPr>
                          <m:t> </m:t>
                        </m:r>
                        <m:r>
                          <a:rPr lang="ru-RU" b="1" i="1" smtClean="0">
                            <a:latin typeface="Cambria Math"/>
                            <a:ea typeface="Cambria Math"/>
                          </a:rPr>
                          <m:t>∙</m:t>
                        </m:r>
                        <m:sSub>
                          <m:sSubPr>
                            <m:ctrlPr>
                              <a:rPr lang="ru-RU" b="1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ru-RU" b="1" i="1" smtClean="0">
                                <a:latin typeface="Cambria Math"/>
                                <a:ea typeface="Cambria Math"/>
                              </a:rPr>
                              <m:t>𝟐</m:t>
                            </m:r>
                            <m:r>
                              <a:rPr lang="ru-RU" b="1" i="1" smtClean="0">
                                <a:latin typeface="Cambria Math"/>
                                <a:ea typeface="Cambria Math"/>
                              </a:rPr>
                              <m:t>Н</m:t>
                            </m:r>
                          </m:e>
                          <m:sub>
                            <m:r>
                              <a:rPr lang="ru-RU" b="1" i="1" smtClean="0"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sub>
                        </m:sSub>
                        <m:r>
                          <a:rPr lang="ru-RU" b="1" i="1" smtClean="0">
                            <a:latin typeface="Cambria Math"/>
                            <a:ea typeface="Cambria Math"/>
                          </a:rPr>
                          <m:t>О</m:t>
                        </m:r>
                      </m:sub>
                    </m:sSub>
                  </m:oMath>
                </a14:m>
                <a:r>
                  <a:rPr lang="ru-RU" dirty="0" smtClean="0"/>
                  <a:t>∙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/>
                          </a:rPr>
                          <m:t>V</m:t>
                        </m:r>
                      </m:e>
                      <m:sub>
                        <m:sSub>
                          <m:sSubPr>
                            <m:ctrlPr>
                              <a:rPr lang="ru-RU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0" dirty="0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ru-RU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/>
                              </a:rPr>
                              <m:t>C</m:t>
                            </m:r>
                          </m:e>
                          <m:sub>
                            <m:r>
                              <a:rPr lang="en-US" b="0" i="0" dirty="0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ru-RU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/>
                              </a:rPr>
                              <m:t>O</m:t>
                            </m:r>
                          </m:e>
                          <m:sub>
                            <m:r>
                              <a:rPr lang="en-US" b="0" i="0" dirty="0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  <m:r>
                          <a:rPr lang="ru-RU" b="0" i="1" dirty="0" smtClean="0">
                            <a:latin typeface="Cambria Math"/>
                            <a:ea typeface="Cambria Math"/>
                          </a:rPr>
                          <m:t>∙</m:t>
                        </m:r>
                        <m:sSub>
                          <m:sSubPr>
                            <m:ctrlPr>
                              <a:rPr lang="ru-RU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0" dirty="0" smtClean="0">
                                <a:latin typeface="Cambria Math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0" dirty="0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/>
                          </a:rPr>
                          <m:t>O</m:t>
                        </m:r>
                      </m:sub>
                    </m:sSub>
                    <m:r>
                      <a:rPr lang="ru-RU" b="0" i="1" dirty="0" smtClean="0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ru-RU" b="0" i="1" dirty="0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ru-RU" b="0" i="1" dirty="0" smtClean="0">
                            <a:latin typeface="Cambria Math"/>
                            <a:ea typeface="Cambria Math"/>
                          </a:rPr>
                          <m:t>С</m:t>
                        </m:r>
                      </m:e>
                      <m:sub>
                        <m:r>
                          <a:rPr lang="uk-UA" b="0" i="0" dirty="0" smtClean="0">
                            <a:latin typeface="Cambria Math"/>
                            <a:ea typeface="Cambria Math"/>
                          </a:rPr>
                          <m:t>Е</m:t>
                        </m:r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/>
                            <a:ea typeface="Cambria Math"/>
                          </a:rPr>
                          <m:t>NaOH</m:t>
                        </m:r>
                      </m:sub>
                    </m:sSub>
                    <m:r>
                      <a:rPr lang="ru-RU" b="0" i="1" dirty="0" smtClean="0">
                        <a:latin typeface="Cambria Math"/>
                        <a:ea typeface="Cambria Math"/>
                      </a:rPr>
                      <m:t>∙</m:t>
                    </m:r>
                    <m:sSub>
                      <m:sSubPr>
                        <m:ctrlPr>
                          <a:rPr lang="ru-RU" b="0" i="1" dirty="0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/>
                            <a:ea typeface="Cambria Math"/>
                          </a:rPr>
                          <m:t>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/>
                            <a:ea typeface="Cambria Math"/>
                          </a:rPr>
                          <m:t>NaOH</m:t>
                        </m:r>
                      </m:sub>
                    </m:sSub>
                  </m:oMath>
                </a14:m>
                <a:r>
                  <a:rPr lang="ru-RU" b="0" dirty="0" smtClean="0"/>
                  <a:t>,</a:t>
                </a:r>
                <a:endParaRPr lang="ru-RU" b="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062287"/>
                <a:ext cx="8672952" cy="693973"/>
              </a:xfrm>
              <a:prstGeom prst="rect">
                <a:avLst/>
              </a:prstGeom>
              <a:blipFill rotWithShape="1">
                <a:blip r:embed="rId7"/>
                <a:stretch>
                  <a:fillRect t="-14035" r="-1124" b="-245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46259" y="3961687"/>
            <a:ext cx="7883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0" dirty="0" err="1" smtClean="0">
                <a:latin typeface="Times New Roman" pitchFamily="18" charset="0"/>
                <a:cs typeface="Times New Roman" pitchFamily="18" charset="0"/>
              </a:rPr>
              <a:t>тоді</a:t>
            </a:r>
            <a:endParaRPr lang="ru-RU" sz="3200" b="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04813"/>
            <a:ext cx="8229600" cy="5721350"/>
          </a:xfrm>
        </p:spPr>
        <p:txBody>
          <a:bodyPr/>
          <a:lstStyle/>
          <a:p>
            <a:pPr algn="ctr" eaLnBrk="1" hangingPunct="1"/>
            <a:r>
              <a:rPr lang="ru-RU" b="1" dirty="0" err="1">
                <a:latin typeface="Times New Roman" pitchFamily="18" charset="0"/>
              </a:rPr>
              <a:t>Методи</a:t>
            </a:r>
            <a:r>
              <a:rPr lang="ru-RU" b="1" dirty="0">
                <a:latin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</a:rPr>
              <a:t>кількісного</a:t>
            </a:r>
            <a:r>
              <a:rPr lang="ru-RU" b="1" dirty="0">
                <a:latin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</a:rPr>
              <a:t>аналізу</a:t>
            </a:r>
            <a:endParaRPr lang="ru-RU" b="1" dirty="0" smtClean="0">
              <a:latin typeface="Times New Roman" pitchFamily="18" charset="0"/>
            </a:endParaRPr>
          </a:p>
          <a:p>
            <a:pPr algn="just" eaLnBrk="1" hangingPunct="1">
              <a:buFontTx/>
              <a:buNone/>
            </a:pPr>
            <a:r>
              <a:rPr lang="ru-RU" b="1" i="1" u="sng" dirty="0" err="1" smtClean="0">
                <a:latin typeface="Times New Roman" pitchFamily="18" charset="0"/>
              </a:rPr>
              <a:t>Хімічні</a:t>
            </a:r>
            <a:r>
              <a:rPr lang="ru-RU" b="1" i="1" u="sng" dirty="0" smtClean="0">
                <a:latin typeface="Times New Roman" pitchFamily="18" charset="0"/>
              </a:rPr>
              <a:t> :</a:t>
            </a:r>
            <a:r>
              <a:rPr lang="ru-RU" b="1" i="1" dirty="0" smtClean="0">
                <a:latin typeface="Times New Roman" pitchFamily="18" charset="0"/>
              </a:rPr>
              <a:t>                                     </a:t>
            </a:r>
            <a:r>
              <a:rPr lang="ru-RU" b="1" i="1" u="sng" dirty="0" err="1" smtClean="0">
                <a:latin typeface="Times New Roman" pitchFamily="18" charset="0"/>
              </a:rPr>
              <a:t>Фізичні</a:t>
            </a:r>
            <a:r>
              <a:rPr lang="ru-RU" b="1" i="1" u="sng" dirty="0" smtClean="0">
                <a:latin typeface="Times New Roman" pitchFamily="18" charset="0"/>
              </a:rPr>
              <a:t> :</a:t>
            </a:r>
          </a:p>
        </p:txBody>
      </p:sp>
      <p:sp>
        <p:nvSpPr>
          <p:cNvPr id="4099" name="Line 5"/>
          <p:cNvSpPr>
            <a:spLocks noChangeShapeType="1"/>
          </p:cNvSpPr>
          <p:nvPr/>
        </p:nvSpPr>
        <p:spPr bwMode="auto">
          <a:xfrm flipH="1">
            <a:off x="2843213" y="908050"/>
            <a:ext cx="1223962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00" name="Line 6"/>
          <p:cNvSpPr>
            <a:spLocks noChangeShapeType="1"/>
          </p:cNvSpPr>
          <p:nvPr/>
        </p:nvSpPr>
        <p:spPr bwMode="auto">
          <a:xfrm>
            <a:off x="4356100" y="908050"/>
            <a:ext cx="1439863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01" name="Text Box 7"/>
          <p:cNvSpPr txBox="1">
            <a:spLocks noChangeArrowheads="1"/>
          </p:cNvSpPr>
          <p:nvPr/>
        </p:nvSpPr>
        <p:spPr bwMode="auto">
          <a:xfrm>
            <a:off x="611188" y="1628775"/>
            <a:ext cx="23050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600" b="0" dirty="0" err="1" smtClean="0">
                <a:latin typeface="Times New Roman" pitchFamily="18" charset="0"/>
              </a:rPr>
              <a:t>Вагов</a:t>
            </a:r>
            <a:r>
              <a:rPr lang="uk-UA" sz="2600" b="0" dirty="0">
                <a:latin typeface="Times New Roman" pitchFamily="18" charset="0"/>
              </a:rPr>
              <a:t>и</a:t>
            </a:r>
            <a:r>
              <a:rPr lang="ru-RU" sz="2600" b="0" dirty="0" smtClean="0">
                <a:latin typeface="Times New Roman" pitchFamily="18" charset="0"/>
              </a:rPr>
              <a:t>й</a:t>
            </a:r>
            <a:endParaRPr lang="ru-RU" sz="2600" b="0" dirty="0">
              <a:latin typeface="Times New Roman" pitchFamily="18" charset="0"/>
            </a:endParaRPr>
          </a:p>
        </p:txBody>
      </p:sp>
      <p:sp>
        <p:nvSpPr>
          <p:cNvPr id="4102" name="Text Box 8"/>
          <p:cNvSpPr txBox="1">
            <a:spLocks noChangeArrowheads="1"/>
          </p:cNvSpPr>
          <p:nvPr/>
        </p:nvSpPr>
        <p:spPr bwMode="auto">
          <a:xfrm>
            <a:off x="395288" y="2060575"/>
            <a:ext cx="40322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800" dirty="0" err="1" smtClean="0">
                <a:latin typeface="Times New Roman" pitchFamily="18" charset="0"/>
              </a:rPr>
              <a:t>Титриметричний</a:t>
            </a:r>
            <a:r>
              <a:rPr lang="ru-RU" sz="2800" dirty="0" smtClean="0">
                <a:latin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</a:rPr>
              <a:t>(</a:t>
            </a:r>
            <a:r>
              <a:rPr lang="ru-RU" sz="2800" dirty="0" smtClean="0">
                <a:latin typeface="Times New Roman" pitchFamily="18" charset="0"/>
              </a:rPr>
              <a:t>об</a:t>
            </a:r>
            <a:r>
              <a:rPr lang="uk-UA" sz="2800" dirty="0" err="1" smtClean="0">
                <a:latin typeface="Times New Roman" pitchFamily="18" charset="0"/>
              </a:rPr>
              <a:t>’є</a:t>
            </a:r>
            <a:r>
              <a:rPr lang="ru-RU" sz="2800" dirty="0" err="1" smtClean="0">
                <a:latin typeface="Times New Roman" pitchFamily="18" charset="0"/>
              </a:rPr>
              <a:t>мний</a:t>
            </a:r>
            <a:r>
              <a:rPr lang="ru-RU" sz="2800" dirty="0">
                <a:latin typeface="Times New Roman" pitchFamily="18" charset="0"/>
              </a:rPr>
              <a:t>)</a:t>
            </a:r>
          </a:p>
        </p:txBody>
      </p:sp>
      <p:sp>
        <p:nvSpPr>
          <p:cNvPr id="4103" name="Text Box 9"/>
          <p:cNvSpPr txBox="1">
            <a:spLocks noChangeArrowheads="1"/>
          </p:cNvSpPr>
          <p:nvPr/>
        </p:nvSpPr>
        <p:spPr bwMode="auto">
          <a:xfrm>
            <a:off x="827088" y="3068638"/>
            <a:ext cx="1944687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600" b="0" dirty="0" err="1" smtClean="0">
                <a:latin typeface="Times New Roman" pitchFamily="18" charset="0"/>
              </a:rPr>
              <a:t>Газовий</a:t>
            </a:r>
            <a:endParaRPr lang="ru-RU" sz="2600" b="0" dirty="0">
              <a:latin typeface="Times New Roman" pitchFamily="18" charset="0"/>
            </a:endParaRPr>
          </a:p>
        </p:txBody>
      </p:sp>
      <p:sp>
        <p:nvSpPr>
          <p:cNvPr id="4104" name="Text Box 10"/>
          <p:cNvSpPr txBox="1">
            <a:spLocks noChangeArrowheads="1"/>
          </p:cNvSpPr>
          <p:nvPr/>
        </p:nvSpPr>
        <p:spPr bwMode="auto">
          <a:xfrm>
            <a:off x="5148263" y="1557338"/>
            <a:ext cx="39957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uk-UA" sz="2000" b="0" dirty="0" smtClean="0">
                <a:latin typeface="Times New Roman" pitchFamily="18" charset="0"/>
              </a:rPr>
              <a:t>Вимірювання оптичних, магнітних,    теплових, електричних властивостей.</a:t>
            </a:r>
            <a:endParaRPr lang="uk-UA" sz="2000" b="0" dirty="0">
              <a:latin typeface="Times New Roman" pitchFamily="18" charset="0"/>
            </a:endParaRPr>
          </a:p>
        </p:txBody>
      </p:sp>
      <p:sp>
        <p:nvSpPr>
          <p:cNvPr id="4105" name="Text Box 11"/>
          <p:cNvSpPr txBox="1">
            <a:spLocks noChangeArrowheads="1"/>
          </p:cNvSpPr>
          <p:nvPr/>
        </p:nvSpPr>
        <p:spPr bwMode="auto">
          <a:xfrm>
            <a:off x="6227763" y="2492375"/>
            <a:ext cx="2592387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600" b="0" dirty="0" err="1" smtClean="0">
                <a:latin typeface="Times New Roman" pitchFamily="18" charset="0"/>
              </a:rPr>
              <a:t>Спектральний</a:t>
            </a:r>
            <a:endParaRPr lang="ru-RU" sz="2600" b="0" dirty="0">
              <a:latin typeface="Times New Roman" pitchFamily="18" charset="0"/>
            </a:endParaRPr>
          </a:p>
        </p:txBody>
      </p:sp>
      <p:sp>
        <p:nvSpPr>
          <p:cNvPr id="4106" name="Text Box 12"/>
          <p:cNvSpPr txBox="1">
            <a:spLocks noChangeArrowheads="1"/>
          </p:cNvSpPr>
          <p:nvPr/>
        </p:nvSpPr>
        <p:spPr bwMode="auto">
          <a:xfrm>
            <a:off x="6011863" y="2924175"/>
            <a:ext cx="345757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600" b="0" dirty="0" err="1" smtClean="0">
                <a:latin typeface="Times New Roman" pitchFamily="18" charset="0"/>
              </a:rPr>
              <a:t>Люменісцентний</a:t>
            </a:r>
            <a:endParaRPr lang="ru-RU" sz="2600" b="0" dirty="0">
              <a:latin typeface="Times New Roman" pitchFamily="18" charset="0"/>
            </a:endParaRPr>
          </a:p>
        </p:txBody>
      </p:sp>
      <p:sp>
        <p:nvSpPr>
          <p:cNvPr id="4107" name="Text Box 19"/>
          <p:cNvSpPr txBox="1">
            <a:spLocks noChangeArrowheads="1"/>
          </p:cNvSpPr>
          <p:nvPr/>
        </p:nvSpPr>
        <p:spPr bwMode="auto">
          <a:xfrm>
            <a:off x="4500563" y="3736975"/>
            <a:ext cx="33321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sz="1800" b="0"/>
          </a:p>
        </p:txBody>
      </p:sp>
      <p:sp>
        <p:nvSpPr>
          <p:cNvPr id="4108" name="Text Box 23"/>
          <p:cNvSpPr txBox="1">
            <a:spLocks noChangeArrowheads="1"/>
          </p:cNvSpPr>
          <p:nvPr/>
        </p:nvSpPr>
        <p:spPr bwMode="auto">
          <a:xfrm>
            <a:off x="5795963" y="3357563"/>
            <a:ext cx="36004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600" b="0" dirty="0" err="1" smtClean="0">
                <a:latin typeface="Times New Roman" pitchFamily="18" charset="0"/>
              </a:rPr>
              <a:t>Рентгеноструктурний</a:t>
            </a:r>
            <a:endParaRPr lang="ru-RU" sz="2600" b="0" dirty="0">
              <a:latin typeface="Times New Roman" pitchFamily="18" charset="0"/>
            </a:endParaRPr>
          </a:p>
        </p:txBody>
      </p:sp>
      <p:sp>
        <p:nvSpPr>
          <p:cNvPr id="4109" name="Text Box 24"/>
          <p:cNvSpPr txBox="1">
            <a:spLocks noChangeArrowheads="1"/>
          </p:cNvSpPr>
          <p:nvPr/>
        </p:nvSpPr>
        <p:spPr bwMode="auto">
          <a:xfrm>
            <a:off x="5987608" y="3736975"/>
            <a:ext cx="27368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600" b="0">
                <a:latin typeface="Times New Roman" pitchFamily="18" charset="0"/>
              </a:rPr>
              <a:t>ЯМР</a:t>
            </a:r>
          </a:p>
        </p:txBody>
      </p:sp>
      <p:sp>
        <p:nvSpPr>
          <p:cNvPr id="4110" name="Line 25"/>
          <p:cNvSpPr>
            <a:spLocks noChangeShapeType="1"/>
          </p:cNvSpPr>
          <p:nvPr/>
        </p:nvSpPr>
        <p:spPr bwMode="auto">
          <a:xfrm>
            <a:off x="4211638" y="836613"/>
            <a:ext cx="73025" cy="3024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11" name="Text Box 26"/>
          <p:cNvSpPr txBox="1">
            <a:spLocks noChangeArrowheads="1"/>
          </p:cNvSpPr>
          <p:nvPr/>
        </p:nvSpPr>
        <p:spPr bwMode="auto">
          <a:xfrm>
            <a:off x="250825" y="4005263"/>
            <a:ext cx="871378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sz="2800" i="1" u="sng" dirty="0" smtClean="0">
                <a:latin typeface="Times New Roman" pitchFamily="18" charset="0"/>
              </a:rPr>
              <a:t>Фізико-хімічні: </a:t>
            </a:r>
            <a:r>
              <a:rPr lang="uk-UA" sz="2000" dirty="0" smtClean="0">
                <a:latin typeface="Times New Roman" pitchFamily="18" charset="0"/>
              </a:rPr>
              <a:t>В результаті хімічної реакції змінюються фізичні властивості (колір, електропровідність, прозорість, тощо)</a:t>
            </a:r>
            <a:endParaRPr lang="uk-UA" sz="1400" dirty="0">
              <a:latin typeface="Times New Roman" pitchFamily="18" charset="0"/>
            </a:endParaRPr>
          </a:p>
        </p:txBody>
      </p:sp>
      <p:sp>
        <p:nvSpPr>
          <p:cNvPr id="4112" name="Text Box 27"/>
          <p:cNvSpPr txBox="1">
            <a:spLocks noChangeArrowheads="1"/>
          </p:cNvSpPr>
          <p:nvPr/>
        </p:nvSpPr>
        <p:spPr bwMode="auto">
          <a:xfrm>
            <a:off x="323850" y="4797425"/>
            <a:ext cx="8820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sz="2400" b="0" dirty="0" smtClean="0">
                <a:latin typeface="Times New Roman" pitchFamily="18" charset="0"/>
              </a:rPr>
              <a:t>Електрохімічні (потенціометрія, кулонометрія)</a:t>
            </a:r>
            <a:endParaRPr lang="uk-UA" sz="2400" b="0" dirty="0">
              <a:latin typeface="Times New Roman" pitchFamily="18" charset="0"/>
            </a:endParaRPr>
          </a:p>
        </p:txBody>
      </p:sp>
      <p:sp>
        <p:nvSpPr>
          <p:cNvPr id="4113" name="Text Box 29"/>
          <p:cNvSpPr txBox="1">
            <a:spLocks noChangeArrowheads="1"/>
          </p:cNvSpPr>
          <p:nvPr/>
        </p:nvSpPr>
        <p:spPr bwMode="auto">
          <a:xfrm>
            <a:off x="395288" y="5373688"/>
            <a:ext cx="655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sz="2400" b="0" dirty="0" smtClean="0">
                <a:latin typeface="Times New Roman" pitchFamily="18" charset="0"/>
              </a:rPr>
              <a:t>Оптичні (колориметрія, поляриметрія)</a:t>
            </a:r>
            <a:endParaRPr lang="uk-UA" sz="2400" b="0" dirty="0">
              <a:latin typeface="Times New Roman" pitchFamily="18" charset="0"/>
            </a:endParaRPr>
          </a:p>
        </p:txBody>
      </p:sp>
      <p:sp>
        <p:nvSpPr>
          <p:cNvPr id="4114" name="Text Box 30"/>
          <p:cNvSpPr txBox="1">
            <a:spLocks noChangeArrowheads="1"/>
          </p:cNvSpPr>
          <p:nvPr/>
        </p:nvSpPr>
        <p:spPr bwMode="auto">
          <a:xfrm>
            <a:off x="323850" y="5876925"/>
            <a:ext cx="864076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sz="2400" b="0" dirty="0" smtClean="0">
                <a:latin typeface="Times New Roman" pitchFamily="18" charset="0"/>
              </a:rPr>
              <a:t>Хроматографічні (тонкошарова, газова, рідинна, іонообмінна хроматографія)</a:t>
            </a:r>
            <a:endParaRPr lang="uk-UA" sz="2400" b="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332656"/>
            <a:ext cx="8362950" cy="638175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ru-RU" sz="2600" b="1" dirty="0" err="1">
                <a:latin typeface="Times New Roman" pitchFamily="18" charset="0"/>
              </a:rPr>
              <a:t>Об'ємний</a:t>
            </a:r>
            <a:r>
              <a:rPr lang="ru-RU" sz="2600" b="1" dirty="0">
                <a:latin typeface="Times New Roman" pitchFamily="18" charset="0"/>
              </a:rPr>
              <a:t> метод </a:t>
            </a:r>
            <a:r>
              <a:rPr lang="ru-RU" sz="2600" b="1" dirty="0" err="1">
                <a:latin typeface="Times New Roman" pitchFamily="18" charset="0"/>
              </a:rPr>
              <a:t>аналізу</a:t>
            </a:r>
            <a:r>
              <a:rPr lang="ru-RU" sz="2600" b="1" dirty="0">
                <a:latin typeface="Times New Roman" pitchFamily="18" charset="0"/>
              </a:rPr>
              <a:t> </a:t>
            </a:r>
            <a:r>
              <a:rPr lang="ru-RU" sz="2600" b="1" dirty="0" err="1">
                <a:latin typeface="Times New Roman" pitchFamily="18" charset="0"/>
              </a:rPr>
              <a:t>заснований</a:t>
            </a:r>
            <a:r>
              <a:rPr lang="ru-RU" sz="2600" b="1" dirty="0">
                <a:latin typeface="Times New Roman" pitchFamily="18" charset="0"/>
              </a:rPr>
              <a:t> на </a:t>
            </a:r>
            <a:r>
              <a:rPr lang="ru-RU" sz="2600" b="1" dirty="0" err="1">
                <a:latin typeface="Times New Roman" pitchFamily="18" charset="0"/>
              </a:rPr>
              <a:t>вимірюванні</a:t>
            </a:r>
            <a:r>
              <a:rPr lang="ru-RU" sz="2600" b="1" dirty="0">
                <a:latin typeface="Times New Roman" pitchFamily="18" charset="0"/>
              </a:rPr>
              <a:t> </a:t>
            </a:r>
            <a:r>
              <a:rPr lang="ru-RU" sz="2600" b="1" dirty="0" err="1">
                <a:latin typeface="Times New Roman" pitchFamily="18" charset="0"/>
              </a:rPr>
              <a:t>об'єму</a:t>
            </a:r>
            <a:r>
              <a:rPr lang="ru-RU" sz="2600" b="1" dirty="0">
                <a:latin typeface="Times New Roman" pitchFamily="18" charset="0"/>
              </a:rPr>
              <a:t> реагенту точно </a:t>
            </a:r>
            <a:r>
              <a:rPr lang="ru-RU" sz="2600" b="1" dirty="0" err="1">
                <a:latin typeface="Times New Roman" pitchFamily="18" charset="0"/>
              </a:rPr>
              <a:t>відомої</a:t>
            </a:r>
            <a:r>
              <a:rPr lang="ru-RU" sz="2600" b="1" dirty="0">
                <a:latin typeface="Times New Roman" pitchFamily="18" charset="0"/>
              </a:rPr>
              <a:t> </a:t>
            </a:r>
            <a:r>
              <a:rPr lang="ru-RU" sz="2600" b="1" dirty="0" err="1">
                <a:latin typeface="Times New Roman" pitchFamily="18" charset="0"/>
              </a:rPr>
              <a:t>концентрації</a:t>
            </a:r>
            <a:r>
              <a:rPr lang="ru-RU" sz="2600" b="1" dirty="0">
                <a:latin typeface="Times New Roman" pitchFamily="18" charset="0"/>
              </a:rPr>
              <a:t>, </a:t>
            </a:r>
            <a:r>
              <a:rPr lang="ru-RU" sz="2600" b="1" dirty="0" err="1">
                <a:latin typeface="Times New Roman" pitchFamily="18" charset="0"/>
              </a:rPr>
              <a:t>витраченого</a:t>
            </a:r>
            <a:r>
              <a:rPr lang="ru-RU" sz="2600" b="1" dirty="0">
                <a:latin typeface="Times New Roman" pitchFamily="18" charset="0"/>
              </a:rPr>
              <a:t> на </a:t>
            </a:r>
            <a:r>
              <a:rPr lang="ru-RU" sz="2600" b="1" dirty="0" err="1">
                <a:latin typeface="Times New Roman" pitchFamily="18" charset="0"/>
              </a:rPr>
              <a:t>реакцію</a:t>
            </a:r>
            <a:r>
              <a:rPr lang="ru-RU" sz="2600" b="1" dirty="0">
                <a:latin typeface="Times New Roman" pitchFamily="18" charset="0"/>
              </a:rPr>
              <a:t> </a:t>
            </a:r>
            <a:r>
              <a:rPr lang="ru-RU" sz="2600" b="1" dirty="0" err="1">
                <a:latin typeface="Times New Roman" pitchFamily="18" charset="0"/>
              </a:rPr>
              <a:t>взаємодії</a:t>
            </a:r>
            <a:r>
              <a:rPr lang="ru-RU" sz="2600" b="1" dirty="0">
                <a:latin typeface="Times New Roman" pitchFamily="18" charset="0"/>
              </a:rPr>
              <a:t> з </a:t>
            </a:r>
            <a:r>
              <a:rPr lang="ru-RU" sz="2600" b="1" dirty="0" err="1" smtClean="0">
                <a:latin typeface="Times New Roman" pitchFamily="18" charset="0"/>
              </a:rPr>
              <a:t>наданою</a:t>
            </a:r>
            <a:r>
              <a:rPr lang="ru-RU" sz="2600" b="1" dirty="0" smtClean="0">
                <a:latin typeface="Times New Roman" pitchFamily="18" charset="0"/>
              </a:rPr>
              <a:t> </a:t>
            </a:r>
            <a:r>
              <a:rPr lang="ru-RU" sz="2600" b="1" dirty="0" err="1">
                <a:latin typeface="Times New Roman" pitchFamily="18" charset="0"/>
              </a:rPr>
              <a:t>речовиною</a:t>
            </a:r>
            <a:r>
              <a:rPr lang="ru-RU" sz="2600" b="1" dirty="0" smtClean="0">
                <a:latin typeface="Times New Roman" pitchFamily="18" charset="0"/>
              </a:rPr>
              <a:t>.</a:t>
            </a:r>
          </a:p>
          <a:p>
            <a:pPr marL="0" indent="0" algn="ctr" eaLnBrk="1" hangingPunct="1">
              <a:lnSpc>
                <a:spcPct val="90000"/>
              </a:lnSpc>
              <a:buNone/>
            </a:pPr>
            <a:r>
              <a:rPr lang="ru-RU" sz="2600" b="1" i="1" dirty="0" smtClean="0">
                <a:solidFill>
                  <a:srgbClr val="FF0000"/>
                </a:solidFill>
                <a:latin typeface="Times New Roman" pitchFamily="18" charset="0"/>
              </a:rPr>
              <a:t>ЗАКОН ЕКВІВАЛЕНТІВ</a:t>
            </a:r>
          </a:p>
          <a:p>
            <a:pPr eaLnBrk="1" hangingPunct="1">
              <a:lnSpc>
                <a:spcPct val="90000"/>
              </a:lnSpc>
            </a:pPr>
            <a:r>
              <a:rPr lang="ru-RU" sz="2600" b="1" dirty="0" err="1">
                <a:solidFill>
                  <a:srgbClr val="000000"/>
                </a:solidFill>
                <a:latin typeface="Times New Roman" pitchFamily="18" charset="0"/>
              </a:rPr>
              <a:t>Речовини</a:t>
            </a:r>
            <a:r>
              <a:rPr lang="ru-RU" sz="26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2600" b="1" dirty="0" err="1">
                <a:solidFill>
                  <a:srgbClr val="000000"/>
                </a:solidFill>
                <a:latin typeface="Times New Roman" pitchFamily="18" charset="0"/>
              </a:rPr>
              <a:t>реагують</a:t>
            </a:r>
            <a:r>
              <a:rPr lang="ru-RU" sz="26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2600" b="1" dirty="0" err="1">
                <a:solidFill>
                  <a:srgbClr val="000000"/>
                </a:solidFill>
                <a:latin typeface="Times New Roman" pitchFamily="18" charset="0"/>
              </a:rPr>
              <a:t>між</a:t>
            </a:r>
            <a:r>
              <a:rPr lang="ru-RU" sz="2600" b="1" dirty="0">
                <a:solidFill>
                  <a:srgbClr val="000000"/>
                </a:solidFill>
                <a:latin typeface="Times New Roman" pitchFamily="18" charset="0"/>
              </a:rPr>
              <a:t> собою в </a:t>
            </a:r>
            <a:r>
              <a:rPr lang="ru-RU" sz="2600" b="1" dirty="0" err="1">
                <a:solidFill>
                  <a:srgbClr val="000000"/>
                </a:solidFill>
                <a:latin typeface="Times New Roman" pitchFamily="18" charset="0"/>
              </a:rPr>
              <a:t>еквівалентних</a:t>
            </a:r>
            <a:r>
              <a:rPr lang="ru-RU" sz="26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2600" b="1" dirty="0" err="1">
                <a:solidFill>
                  <a:srgbClr val="000000"/>
                </a:solidFill>
                <a:latin typeface="Times New Roman" pitchFamily="18" charset="0"/>
              </a:rPr>
              <a:t>кількостях</a:t>
            </a:r>
            <a:r>
              <a:rPr lang="ru-RU" sz="2600" b="1" dirty="0" smtClean="0">
                <a:solidFill>
                  <a:srgbClr val="000000"/>
                </a:solidFill>
                <a:latin typeface="Times New Roman" pitchFamily="18" charset="0"/>
              </a:rPr>
              <a:t>:</a:t>
            </a:r>
          </a:p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l-GR" sz="2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ν</a:t>
            </a:r>
            <a:r>
              <a:rPr lang="en-US" sz="2600" b="1" i="1" baseline="-25000" dirty="0" smtClean="0">
                <a:solidFill>
                  <a:srgbClr val="FF0000"/>
                </a:solidFill>
                <a:latin typeface="Times New Roman" pitchFamily="18" charset="0"/>
              </a:rPr>
              <a:t>1 </a:t>
            </a:r>
            <a:r>
              <a:rPr lang="en-US" sz="2600" b="1" i="1" baseline="30000" dirty="0" smtClean="0">
                <a:solidFill>
                  <a:srgbClr val="FF0000"/>
                </a:solidFill>
                <a:latin typeface="Times New Roman" pitchFamily="18" charset="0"/>
              </a:rPr>
              <a:t>= </a:t>
            </a:r>
            <a:r>
              <a:rPr lang="el-GR" sz="2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ν</a:t>
            </a:r>
            <a:r>
              <a:rPr lang="en-US" sz="2600" b="1" i="1" baseline="-25000" dirty="0" smtClean="0">
                <a:solidFill>
                  <a:srgbClr val="FF0000"/>
                </a:solidFill>
                <a:latin typeface="Times New Roman" pitchFamily="18" charset="0"/>
              </a:rPr>
              <a:t>2 </a:t>
            </a:r>
            <a:r>
              <a:rPr lang="ru-RU" sz="2600" b="1" i="1" dirty="0" smtClean="0">
                <a:solidFill>
                  <a:srgbClr val="FF0000"/>
                </a:solidFill>
                <a:latin typeface="Times New Roman" pitchFamily="18" charset="0"/>
              </a:rPr>
              <a:t>,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ru-RU" sz="2600" b="1" dirty="0" smtClean="0">
                <a:solidFill>
                  <a:srgbClr val="000000"/>
                </a:solidFill>
                <a:latin typeface="Times New Roman" pitchFamily="18" charset="0"/>
              </a:rPr>
              <a:t>т.к. </a:t>
            </a:r>
            <a:r>
              <a:rPr lang="el-GR" sz="2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ν</a:t>
            </a:r>
            <a:r>
              <a:rPr lang="en-US" sz="2600" b="1" dirty="0" smtClean="0">
                <a:solidFill>
                  <a:srgbClr val="000000"/>
                </a:solidFill>
                <a:latin typeface="Times New Roman" pitchFamily="18" charset="0"/>
              </a:rPr>
              <a:t> = </a:t>
            </a:r>
            <a:r>
              <a:rPr lang="ru-RU" sz="2600" b="1" dirty="0" smtClean="0">
                <a:solidFill>
                  <a:srgbClr val="000000"/>
                </a:solidFill>
                <a:latin typeface="Times New Roman" pitchFamily="18" charset="0"/>
              </a:rPr>
              <a:t>С</a:t>
            </a:r>
            <a:r>
              <a:rPr lang="en-US" sz="2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2600" b="1" dirty="0" smtClean="0">
                <a:solidFill>
                  <a:srgbClr val="000000"/>
                </a:solidFill>
                <a:latin typeface="Times New Roman" pitchFamily="18" charset="0"/>
              </a:rPr>
              <a:t>V</a:t>
            </a:r>
            <a:r>
              <a:rPr lang="ru-RU" sz="2600" b="1" dirty="0" smtClean="0">
                <a:solidFill>
                  <a:srgbClr val="000000"/>
                </a:solidFill>
                <a:latin typeface="Times New Roman" pitchFamily="18" charset="0"/>
              </a:rPr>
              <a:t>,  де   С   –    </a:t>
            </a:r>
            <a:r>
              <a:rPr lang="ru-RU" sz="2600" b="1" dirty="0" err="1" smtClean="0">
                <a:solidFill>
                  <a:srgbClr val="000000"/>
                </a:solidFill>
                <a:latin typeface="Times New Roman" pitchFamily="18" charset="0"/>
              </a:rPr>
              <a:t>концентрація</a:t>
            </a:r>
            <a:r>
              <a:rPr lang="ru-RU" sz="2600" b="1" dirty="0" smtClean="0">
                <a:solidFill>
                  <a:srgbClr val="000000"/>
                </a:solidFill>
                <a:latin typeface="Times New Roman" pitchFamily="18" charset="0"/>
              </a:rPr>
              <a:t>    </a:t>
            </a:r>
            <a:r>
              <a:rPr lang="ru-RU" sz="2600" b="1" dirty="0" err="1" smtClean="0">
                <a:solidFill>
                  <a:srgbClr val="000000"/>
                </a:solidFill>
                <a:latin typeface="Times New Roman" pitchFamily="18" charset="0"/>
              </a:rPr>
              <a:t>еквівалента</a:t>
            </a:r>
            <a:r>
              <a:rPr lang="ru-RU" sz="2600" b="1" dirty="0" smtClean="0">
                <a:solidFill>
                  <a:srgbClr val="000000"/>
                </a:solidFill>
                <a:latin typeface="Times New Roman" pitchFamily="18" charset="0"/>
              </a:rPr>
              <a:t>, а 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ru-RU" sz="2600" b="1" dirty="0">
                <a:solidFill>
                  <a:srgbClr val="000000"/>
                </a:solidFill>
                <a:latin typeface="Times New Roman" pitchFamily="18" charset="0"/>
              </a:rPr>
              <a:t>	</a:t>
            </a:r>
            <a:r>
              <a:rPr lang="en-US" sz="2600" b="1" dirty="0" smtClean="0">
                <a:solidFill>
                  <a:srgbClr val="000000"/>
                </a:solidFill>
                <a:latin typeface="Times New Roman" pitchFamily="18" charset="0"/>
              </a:rPr>
              <a:t>V</a:t>
            </a:r>
            <a:r>
              <a:rPr lang="ru-RU" sz="2600" b="1" dirty="0" smtClean="0">
                <a:solidFill>
                  <a:srgbClr val="000000"/>
                </a:solidFill>
                <a:latin typeface="Times New Roman" pitchFamily="18" charset="0"/>
              </a:rPr>
              <a:t> – </a:t>
            </a:r>
            <a:r>
              <a:rPr lang="ru-RU" sz="2600" b="1" dirty="0" err="1" smtClean="0">
                <a:solidFill>
                  <a:srgbClr val="000000"/>
                </a:solidFill>
                <a:latin typeface="Times New Roman" pitchFamily="18" charset="0"/>
              </a:rPr>
              <a:t>об’єм</a:t>
            </a:r>
            <a:r>
              <a:rPr lang="ru-RU" sz="2600" b="1" dirty="0" smtClean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ru-RU" sz="2600" b="1" dirty="0">
                <a:solidFill>
                  <a:srgbClr val="000000"/>
                </a:solidFill>
                <a:latin typeface="Times New Roman" pitchFamily="18" charset="0"/>
              </a:rPr>
              <a:t>то для </a:t>
            </a:r>
            <a:r>
              <a:rPr lang="uk-UA" sz="2600" b="1" dirty="0" smtClean="0">
                <a:solidFill>
                  <a:srgbClr val="000000"/>
                </a:solidFill>
                <a:latin typeface="Times New Roman" pitchFamily="18" charset="0"/>
              </a:rPr>
              <a:t>двох </a:t>
            </a:r>
            <a:r>
              <a:rPr lang="uk-UA" sz="2600" b="1" dirty="0" err="1" smtClean="0">
                <a:solidFill>
                  <a:srgbClr val="000000"/>
                </a:solidFill>
                <a:latin typeface="Times New Roman" pitchFamily="18" charset="0"/>
              </a:rPr>
              <a:t>стехіометрично</a:t>
            </a:r>
            <a:r>
              <a:rPr lang="uk-UA" sz="2600" b="1" dirty="0" smtClean="0">
                <a:solidFill>
                  <a:srgbClr val="000000"/>
                </a:solidFill>
                <a:latin typeface="Times New Roman" pitchFamily="18" charset="0"/>
              </a:rPr>
              <a:t> реагуючих речовин справедливо співвідношення</a:t>
            </a:r>
            <a:r>
              <a:rPr lang="ru-RU" sz="2600" b="1" dirty="0" smtClean="0">
                <a:solidFill>
                  <a:srgbClr val="000000"/>
                </a:solidFill>
                <a:latin typeface="Times New Roman" pitchFamily="18" charset="0"/>
              </a:rPr>
              <a:t>: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600" b="1" dirty="0" smtClean="0">
                <a:solidFill>
                  <a:srgbClr val="FF0000"/>
                </a:solidFill>
                <a:latin typeface="Times New Roman" pitchFamily="18" charset="0"/>
              </a:rPr>
              <a:t>С</a:t>
            </a:r>
            <a:r>
              <a:rPr lang="ru-RU" sz="2600" b="1" baseline="-25000" dirty="0" smtClean="0">
                <a:solidFill>
                  <a:srgbClr val="FF0000"/>
                </a:solidFill>
                <a:latin typeface="Times New Roman" pitchFamily="18" charset="0"/>
              </a:rPr>
              <a:t>1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</a:rPr>
              <a:t>V</a:t>
            </a:r>
            <a:r>
              <a:rPr lang="ru-RU" sz="2600" b="1" baseline="-25000" dirty="0" smtClean="0">
                <a:solidFill>
                  <a:srgbClr val="FF0000"/>
                </a:solidFill>
                <a:latin typeface="Times New Roman" pitchFamily="18" charset="0"/>
              </a:rPr>
              <a:t>1 </a:t>
            </a:r>
            <a:r>
              <a:rPr lang="ru-RU" sz="2600" b="1" dirty="0" smtClean="0">
                <a:solidFill>
                  <a:srgbClr val="FF0000"/>
                </a:solidFill>
                <a:latin typeface="Times New Roman" pitchFamily="18" charset="0"/>
              </a:rPr>
              <a:t>= С</a:t>
            </a:r>
            <a:r>
              <a:rPr lang="ru-RU" sz="2600" b="1" baseline="-25000" dirty="0" smtClean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</a:rPr>
              <a:t>V</a:t>
            </a:r>
            <a:r>
              <a:rPr lang="ru-RU" sz="2600" b="1" baseline="-25000" dirty="0" smtClean="0">
                <a:solidFill>
                  <a:srgbClr val="FF0000"/>
                </a:solidFill>
                <a:latin typeface="Times New Roman" pitchFamily="18" charset="0"/>
              </a:rPr>
              <a:t>2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ru-RU" sz="2600" b="1" dirty="0" smtClean="0">
                <a:solidFill>
                  <a:srgbClr val="000000"/>
                </a:solidFill>
                <a:latin typeface="Times New Roman" pitchFamily="18" charset="0"/>
              </a:rPr>
              <a:t>Тому, можно </a:t>
            </a:r>
            <a:r>
              <a:rPr lang="ru-RU" sz="2600" b="1" dirty="0" err="1" smtClean="0">
                <a:solidFill>
                  <a:srgbClr val="000000"/>
                </a:solidFill>
                <a:latin typeface="Times New Roman" pitchFamily="18" charset="0"/>
              </a:rPr>
              <a:t>знайти</a:t>
            </a:r>
            <a:r>
              <a:rPr lang="ru-RU" sz="26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2600" b="1" dirty="0" err="1" smtClean="0">
                <a:solidFill>
                  <a:srgbClr val="000000"/>
                </a:solidFill>
                <a:latin typeface="Times New Roman" pitchFamily="18" charset="0"/>
              </a:rPr>
              <a:t>невідому</a:t>
            </a:r>
            <a:r>
              <a:rPr lang="ru-RU" sz="26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2600" b="1" dirty="0" err="1" smtClean="0">
                <a:solidFill>
                  <a:srgbClr val="000000"/>
                </a:solidFill>
                <a:latin typeface="Times New Roman" pitchFamily="18" charset="0"/>
              </a:rPr>
              <a:t>концентрацію</a:t>
            </a:r>
            <a:r>
              <a:rPr lang="ru-RU" sz="2600" b="1" dirty="0" smtClean="0">
                <a:solidFill>
                  <a:srgbClr val="000000"/>
                </a:solidFill>
                <a:latin typeface="Times New Roman" pitchFamily="18" charset="0"/>
              </a:rPr>
              <a:t> одного </a:t>
            </a:r>
            <a:r>
              <a:rPr lang="ru-RU" sz="2600" b="1" dirty="0" err="1" smtClean="0">
                <a:solidFill>
                  <a:srgbClr val="000000"/>
                </a:solidFill>
                <a:latin typeface="Times New Roman" pitchFamily="18" charset="0"/>
              </a:rPr>
              <a:t>розчину</a:t>
            </a:r>
            <a:r>
              <a:rPr lang="ru-RU" sz="2600" b="1" dirty="0" smtClean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ru-RU" sz="2600" b="1" dirty="0" err="1" smtClean="0">
                <a:solidFill>
                  <a:srgbClr val="000000"/>
                </a:solidFill>
                <a:latin typeface="Times New Roman" pitchFamily="18" charset="0"/>
              </a:rPr>
              <a:t>якщо</a:t>
            </a:r>
            <a:r>
              <a:rPr lang="ru-RU" sz="26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2600" b="1" dirty="0" err="1" smtClean="0">
                <a:solidFill>
                  <a:srgbClr val="000000"/>
                </a:solidFill>
                <a:latin typeface="Times New Roman" pitchFamily="18" charset="0"/>
              </a:rPr>
              <a:t>відомий</a:t>
            </a:r>
            <a:r>
              <a:rPr lang="ru-RU" sz="26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2600" b="1" dirty="0" err="1" smtClean="0">
                <a:solidFill>
                  <a:srgbClr val="000000"/>
                </a:solidFill>
                <a:latin typeface="Times New Roman" pitchFamily="18" charset="0"/>
              </a:rPr>
              <a:t>його</a:t>
            </a:r>
            <a:r>
              <a:rPr lang="ru-RU" sz="26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2600" b="1" dirty="0" smtClean="0">
                <a:solidFill>
                  <a:srgbClr val="000000"/>
                </a:solidFill>
                <a:latin typeface="Times New Roman" pitchFamily="18" charset="0"/>
              </a:rPr>
              <a:t>об'єм</a:t>
            </a:r>
            <a:r>
              <a:rPr lang="ru-RU" sz="2600" b="1" dirty="0" smtClean="0">
                <a:solidFill>
                  <a:srgbClr val="000000"/>
                </a:solidFill>
                <a:latin typeface="Times New Roman" pitchFamily="18" charset="0"/>
              </a:rPr>
              <a:t> і </a:t>
            </a:r>
            <a:r>
              <a:rPr lang="uk-UA" sz="2600" b="1" dirty="0" smtClean="0">
                <a:solidFill>
                  <a:srgbClr val="000000"/>
                </a:solidFill>
                <a:latin typeface="Times New Roman" pitchFamily="18" charset="0"/>
              </a:rPr>
              <a:t>об'єм</a:t>
            </a:r>
            <a:r>
              <a:rPr lang="ru-RU" sz="2600" b="1" dirty="0" smtClean="0">
                <a:solidFill>
                  <a:srgbClr val="000000"/>
                </a:solidFill>
                <a:latin typeface="Times New Roman" pitchFamily="18" charset="0"/>
              </a:rPr>
              <a:t> та </a:t>
            </a:r>
            <a:r>
              <a:rPr lang="ru-RU" sz="2600" b="1" dirty="0" err="1" smtClean="0">
                <a:solidFill>
                  <a:srgbClr val="000000"/>
                </a:solidFill>
                <a:latin typeface="Times New Roman" pitchFamily="18" charset="0"/>
              </a:rPr>
              <a:t>концентрація</a:t>
            </a:r>
            <a:r>
              <a:rPr lang="ru-RU" sz="2600" b="1" dirty="0" smtClean="0">
                <a:solidFill>
                  <a:srgbClr val="000000"/>
                </a:solidFill>
                <a:latin typeface="Times New Roman" pitchFamily="18" charset="0"/>
              </a:rPr>
              <a:t> того </a:t>
            </a:r>
            <a:r>
              <a:rPr lang="ru-RU" sz="2600" b="1" dirty="0" err="1" smtClean="0">
                <a:solidFill>
                  <a:srgbClr val="000000"/>
                </a:solidFill>
                <a:latin typeface="Times New Roman" pitchFamily="18" charset="0"/>
              </a:rPr>
              <a:t>розчину</a:t>
            </a:r>
            <a:r>
              <a:rPr lang="ru-RU" sz="26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2600" b="1" dirty="0" err="1" smtClean="0">
                <a:solidFill>
                  <a:srgbClr val="000000"/>
                </a:solidFill>
                <a:latin typeface="Times New Roman" pitchFamily="18" charset="0"/>
              </a:rPr>
              <a:t>що</a:t>
            </a:r>
            <a:r>
              <a:rPr lang="ru-RU" sz="2600" b="1" dirty="0" smtClean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ru-RU" sz="2600" b="1" dirty="0" err="1" smtClean="0">
                <a:solidFill>
                  <a:srgbClr val="000000"/>
                </a:solidFill>
                <a:latin typeface="Times New Roman" pitchFamily="18" charset="0"/>
              </a:rPr>
              <a:t>прореагував</a:t>
            </a:r>
            <a:r>
              <a:rPr lang="ru-RU" sz="2600" b="1" dirty="0" smtClean="0">
                <a:solidFill>
                  <a:srgbClr val="000000"/>
                </a:solidFill>
                <a:latin typeface="Times New Roman" pitchFamily="18" charset="0"/>
              </a:rPr>
              <a:t> з першим.</a:t>
            </a:r>
          </a:p>
          <a:p>
            <a:pPr eaLnBrk="1" hangingPunct="1">
              <a:lnSpc>
                <a:spcPct val="90000"/>
              </a:lnSpc>
            </a:pPr>
            <a:endParaRPr lang="ru-RU" sz="2600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z="2800" b="1" i="1" dirty="0" smtClean="0">
                <a:solidFill>
                  <a:srgbClr val="FF0000"/>
                </a:solidFill>
                <a:latin typeface="Times New Roman" pitchFamily="18" charset="0"/>
              </a:rPr>
              <a:t>Мірний посуд, що застосовується в об'ємному аналізі:</a:t>
            </a:r>
            <a:endParaRPr lang="uk-UA" sz="2800" b="1" i="1" dirty="0" smtClean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412875"/>
            <a:ext cx="8675687" cy="49688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uk-UA" sz="2400" b="1" i="1" dirty="0" smtClean="0">
                <a:latin typeface="Times New Roman" pitchFamily="18" charset="0"/>
              </a:rPr>
              <a:t>Бюретки                        Мірні колби 		Піпетки</a:t>
            </a:r>
            <a:endParaRPr lang="uk-UA" sz="2400" b="1" i="1" dirty="0" smtClean="0">
              <a:latin typeface="Times New Roman" pitchFamily="18" charset="0"/>
            </a:endParaRPr>
          </a:p>
        </p:txBody>
      </p:sp>
      <p:pic>
        <p:nvPicPr>
          <p:cNvPr id="6148" name="Picture 4" descr="Бюретки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2133600"/>
            <a:ext cx="1816100" cy="43195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9" name="Picture 7" descr="мерные колбы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68538" y="2060575"/>
            <a:ext cx="5111750" cy="3313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50" name="Picture 9" descr="Пипетк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2133600"/>
            <a:ext cx="484188" cy="407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10" descr="Пипетка-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2133600"/>
            <a:ext cx="487362" cy="385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534988"/>
          </a:xfrm>
        </p:spPr>
        <p:txBody>
          <a:bodyPr/>
          <a:lstStyle/>
          <a:p>
            <a:pPr eaLnBrk="1" hangingPunct="1"/>
            <a:r>
              <a:rPr lang="uk-UA" altLang="ru-RU" sz="2400" b="1" dirty="0" smtClean="0">
                <a:latin typeface="Times New Roman" pitchFamily="18" charset="0"/>
              </a:rPr>
              <a:t>Конічні колби для титрування</a:t>
            </a:r>
            <a:endParaRPr lang="uk-UA" altLang="ru-RU" dirty="0" smtClean="0"/>
          </a:p>
        </p:txBody>
      </p:sp>
      <p:pic>
        <p:nvPicPr>
          <p:cNvPr id="2051" name="Picture 8" descr="Конические колбы для титрован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620713"/>
            <a:ext cx="6696075" cy="623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206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417513"/>
          </a:xfrm>
        </p:spPr>
        <p:txBody>
          <a:bodyPr/>
          <a:lstStyle/>
          <a:p>
            <a:pPr eaLnBrk="1" hangingPunct="1"/>
            <a:r>
              <a:rPr lang="uk-UA" altLang="ru-RU" sz="2800" b="1" dirty="0" smtClean="0">
                <a:latin typeface="Times New Roman" pitchFamily="18" charset="0"/>
              </a:rPr>
              <a:t>Піпетки</a:t>
            </a:r>
            <a:endParaRPr lang="ru-RU" altLang="ru-RU" sz="2800" b="1" dirty="0" smtClean="0">
              <a:latin typeface="Times New Roman" pitchFamily="18" charset="0"/>
            </a:endParaRPr>
          </a:p>
        </p:txBody>
      </p:sp>
      <p:pic>
        <p:nvPicPr>
          <p:cNvPr id="3075" name="Picture 9" descr="volumetric-pipet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404813"/>
            <a:ext cx="5076825" cy="645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11" descr="pipette%20posi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813"/>
            <a:ext cx="3995738" cy="645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926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274638"/>
            <a:ext cx="7931150" cy="201612"/>
          </a:xfrm>
        </p:spPr>
        <p:txBody>
          <a:bodyPr/>
          <a:lstStyle/>
          <a:p>
            <a:pPr eaLnBrk="1" hangingPunct="1"/>
            <a:r>
              <a:rPr lang="uk-UA" altLang="ru-RU" sz="4000" dirty="0" smtClean="0"/>
              <a:t>	</a:t>
            </a:r>
            <a:r>
              <a:rPr lang="uk-UA" altLang="ru-RU" sz="2400" b="1" dirty="0" smtClean="0">
                <a:latin typeface="Times New Roman" pitchFamily="18" charset="0"/>
              </a:rPr>
              <a:t>Бюретки для титрування</a:t>
            </a:r>
            <a:endParaRPr lang="ru-RU" altLang="ru-RU" sz="2400" b="1" dirty="0" smtClean="0">
              <a:latin typeface="Times New Roman" pitchFamily="18" charset="0"/>
            </a:endParaRPr>
          </a:p>
        </p:txBody>
      </p:sp>
      <p:pic>
        <p:nvPicPr>
          <p:cNvPr id="4099" name="Picture 5" descr="6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92150"/>
            <a:ext cx="3810000" cy="314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11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692150"/>
            <a:ext cx="4608512" cy="597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3" descr="ANd9GcSiiSTi-L3gWKI-PCHsMTuqU6KLpnCUkqv-zlJNBHIRscf_DG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933825"/>
            <a:ext cx="3455987" cy="268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339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Level</Template>
  <TotalTime>1298</TotalTime>
  <Words>1473</Words>
  <Application>Microsoft Office PowerPoint</Application>
  <PresentationFormat>Экран (4:3)</PresentationFormat>
  <Paragraphs>258</Paragraphs>
  <Slides>34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34</vt:i4>
      </vt:variant>
    </vt:vector>
  </HeadingPairs>
  <TitlesOfParts>
    <vt:vector size="39" baseType="lpstr">
      <vt:lpstr>Оформление по умолчанию</vt:lpstr>
      <vt:lpstr>1_Оформление по умолчанию</vt:lpstr>
      <vt:lpstr>Фотография Photo Editor</vt:lpstr>
      <vt:lpstr>Уравнение</vt:lpstr>
      <vt:lpstr>Формула</vt:lpstr>
      <vt:lpstr>Презентация PowerPoint</vt:lpstr>
      <vt:lpstr>ПЛАН ЛЕКЦІЇ</vt:lpstr>
      <vt:lpstr>Актуальність теми:</vt:lpstr>
      <vt:lpstr>Презентация PowerPoint</vt:lpstr>
      <vt:lpstr>Презентация PowerPoint</vt:lpstr>
      <vt:lpstr>Мірний посуд, що застосовується в об'ємному аналізі:</vt:lpstr>
      <vt:lpstr>Конічні колби для титрування</vt:lpstr>
      <vt:lpstr>Піпетки</vt:lpstr>
      <vt:lpstr> Бюретки для титрування</vt:lpstr>
      <vt:lpstr>Презентация PowerPoint</vt:lpstr>
      <vt:lpstr>Процес титрування</vt:lpstr>
      <vt:lpstr>Автоматичні титратори</vt:lpstr>
      <vt:lpstr>Презентация PowerPoint</vt:lpstr>
      <vt:lpstr>Презентация PowerPoint</vt:lpstr>
      <vt:lpstr>Презентация PowerPoint</vt:lpstr>
      <vt:lpstr>Стандартні речовини повинні відповідати ряду вимог:</vt:lpstr>
      <vt:lpstr> Класифікація титриметричних (об'ємних) методів</vt:lpstr>
      <vt:lpstr>Методи ацидиметрії і алкаліметрії</vt:lpstr>
      <vt:lpstr>Презентация PowerPoint</vt:lpstr>
      <vt:lpstr>Продукти відновлення KMnO4 залежать від характеру середовища</vt:lpstr>
      <vt:lpstr>Презентация PowerPoint</vt:lpstr>
      <vt:lpstr>Презентация PowerPoint</vt:lpstr>
      <vt:lpstr>Комплексонометрія</vt:lpstr>
      <vt:lpstr> Вимоги, що пред'являються до реакцій в об'ємному аналізі: </vt:lpstr>
      <vt:lpstr>Презентация PowerPoint</vt:lpstr>
      <vt:lpstr>Презентация PowerPoint</vt:lpstr>
      <vt:lpstr>Презентация PowerPoint</vt:lpstr>
      <vt:lpstr>Кислотно-основні індикатори</vt:lpstr>
      <vt:lpstr>Презентация PowerPoint</vt:lpstr>
      <vt:lpstr>Величини рН для найбільш поширених індикаторів.</vt:lpstr>
      <vt:lpstr>Крива титрування сильної кислоти сильною основою</vt:lpstr>
      <vt:lpstr>Крива титрування слабкої кислоти сильною основою</vt:lpstr>
      <vt:lpstr>Крива титрування слабої основи сильною кислотою</vt:lpstr>
      <vt:lpstr>Приклад :  </vt:lpstr>
    </vt:vector>
  </TitlesOfParts>
  <Company>MoBIL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Харьковский национальный медицинский университет</dc:title>
  <dc:creator>Admin</dc:creator>
  <cp:lastModifiedBy>Химия</cp:lastModifiedBy>
  <cp:revision>91</cp:revision>
  <cp:lastPrinted>2017-09-21T06:22:52Z</cp:lastPrinted>
  <dcterms:created xsi:type="dcterms:W3CDTF">2010-10-11T17:51:38Z</dcterms:created>
  <dcterms:modified xsi:type="dcterms:W3CDTF">2017-09-21T06:53:00Z</dcterms:modified>
</cp:coreProperties>
</file>