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4" r:id="rId3"/>
  </p:sldMasterIdLst>
  <p:sldIdLst>
    <p:sldId id="316" r:id="rId4"/>
    <p:sldId id="315" r:id="rId5"/>
    <p:sldId id="276" r:id="rId6"/>
    <p:sldId id="257" r:id="rId7"/>
    <p:sldId id="258" r:id="rId8"/>
    <p:sldId id="259" r:id="rId9"/>
    <p:sldId id="260" r:id="rId10"/>
    <p:sldId id="261" r:id="rId11"/>
    <p:sldId id="277" r:id="rId12"/>
    <p:sldId id="262" r:id="rId13"/>
    <p:sldId id="263" r:id="rId14"/>
    <p:sldId id="317" r:id="rId15"/>
    <p:sldId id="312" r:id="rId16"/>
    <p:sldId id="265" r:id="rId17"/>
    <p:sldId id="313" r:id="rId18"/>
    <p:sldId id="266" r:id="rId19"/>
    <p:sldId id="314" r:id="rId20"/>
    <p:sldId id="281" r:id="rId21"/>
    <p:sldId id="282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56" r:id="rId59"/>
    <p:sldId id="357" r:id="rId60"/>
    <p:sldId id="358" r:id="rId61"/>
    <p:sldId id="359" r:id="rId62"/>
  </p:sldIdLst>
  <p:sldSz cx="9144000" cy="6858000" type="screen4x3"/>
  <p:notesSz cx="67802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00"/>
    <a:srgbClr val="990099"/>
    <a:srgbClr val="990000"/>
    <a:srgbClr val="FF0000"/>
    <a:srgbClr val="009900"/>
    <a:srgbClr val="008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16" autoAdjust="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6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09D5-CA12-41C5-9D16-4981EEBAA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33A8B-159E-400E-8EC8-2EBD8969D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13B0A-AB3D-4776-B5C9-E81268634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A11D19-CA39-4A94-B724-0D9E087FDAD1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72431-F399-4D30-9B26-62D106C4F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23AD0A-FD79-4270-9248-92E576441071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EA4DF7-3FC5-4A97-96A8-3AA1FDFB7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CBF4B9-7DA0-4ED6-9A4C-F7B254246613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7C1BD3-56A9-4FE6-8FB2-3A3F33312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AFB34E-A05C-4FC2-B808-DFFC455657F8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0ABE95-FEDA-4268-B4DF-CBAF5555E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66CF40-8A3D-4588-B97B-A16311E808C3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FC6719-DE58-4D1B-8554-AF426D420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5F3B49-5D52-4C21-886E-3A335D8DE7DD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744B27-C4D7-43F7-9775-E8B0D9125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0EF004-8AFA-4A90-B726-B0AD850B008E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C2C646-50B1-4027-A5BA-BCBA28CE4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5D44D6-392E-4BA1-90C4-0035C68ADBD9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C37251-29BA-4963-8F79-CBAB52D66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2C538-D479-4B41-8AE4-723E6B8A4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31BACD-C559-4F8E-BFC4-E59A30652DE0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C79BFB-DD5B-4DDF-9E7E-14DF117FB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7629B5-67C8-4BBE-8040-F80EC5400613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B5B60E-6D72-473A-BB5B-5DE2A34FF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7A37C3-6BC3-4FB7-9AEB-0D014C8D7E4E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B50BE2-A12B-4B35-9979-356107DC4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897DDEF-B623-4D8A-B46C-2E2151BE96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1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9B67-314C-46D3-A836-3EEFB399F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48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3A0C-8AD8-4292-98F1-28C29F5AA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66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92DF-2148-40A3-98DE-EC8ADC58CB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80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1843-418E-4C02-9F1A-91975D32F2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73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4A24-5B9F-4333-800B-80D08B4554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91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8D2F-BCBE-4B97-AE19-D8433F7BB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6A3A9-B523-4E49-9203-A47E6EB8B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9FE01-E339-4C02-B03E-612C859C4A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38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1E58-D7C3-454C-8F3B-F69CE398C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51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0CF6-106E-4632-8BCB-F7AD51CC0F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8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5007-D3C5-4794-8E93-469C964CDD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43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EEE2-3BFC-429B-B858-4AC575C610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92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4475-3D72-4259-8B8A-FD11DCFDB2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04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FD12-69B1-4633-A319-7D96F9A0F6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5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86B43-E502-4A2F-A194-24F45DDC4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D380-2801-49EE-AA07-29451959C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09887-3831-4D98-A034-0005A7C83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D1A45-DA6A-42B5-84D6-562821834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CBEB6-3B77-4254-A065-4F0EAE082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7E13-B869-4A16-B8E7-A62B7A9CE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238AE6-EEC1-4492-B5EF-98ABE80BF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02F7679-CE7E-4ADE-A23D-B711E23863C7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A71D1A7-F130-4927-9EE4-2D3466538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0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 b="1" i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 b="1" i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95083A-048C-4778-99B3-BB6C82B39ED7}" type="slidenum">
              <a:rPr lang="ru-RU" b="1" i="1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ru-RU" b="1" i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7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6.jp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11" Type="http://schemas.openxmlformats.org/officeDocument/2006/relationships/slide" Target="slide8.xml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oleObject" Target="../embeddings/oleObject8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56.png"/><Relationship Id="rId4" Type="http://schemas.openxmlformats.org/officeDocument/2006/relationships/image" Target="../media/image46.wmf"/><Relationship Id="rId9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msu.su/rus/teaching/Kinetics-online/flash/ill2_rus.swf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2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80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8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wmf"/><Relationship Id="rId11" Type="http://schemas.openxmlformats.org/officeDocument/2006/relationships/image" Target="../media/image86.wmf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88.wmf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83.wmf"/><Relationship Id="rId9" Type="http://schemas.openxmlformats.org/officeDocument/2006/relationships/image" Target="../media/image89.emf"/><Relationship Id="rId14" Type="http://schemas.openxmlformats.org/officeDocument/2006/relationships/oleObject" Target="../embeddings/oleObject29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8.xml"/><Relationship Id="rId5" Type="http://schemas.openxmlformats.org/officeDocument/2006/relationships/slide" Target="slide8.xml"/><Relationship Id="rId4" Type="http://schemas.openxmlformats.org/officeDocument/2006/relationships/image" Target="../media/image9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56323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Харк</a:t>
            </a:r>
            <a:r>
              <a:rPr lang="uk-UA" sz="2800" i="0" dirty="0">
                <a:solidFill>
                  <a:srgbClr val="333399"/>
                </a:solidFill>
                <a:latin typeface="Arial" charset="0"/>
              </a:rPr>
              <a:t>і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вський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національний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медичний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університет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Кафедра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медичної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та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біоорганічної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хімії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«</a:t>
            </a: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Медична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хімія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»</a:t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Лекція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№ </a:t>
            </a:r>
            <a:r>
              <a:rPr lang="ru-RU" sz="2400" i="0" dirty="0" smtClean="0">
                <a:solidFill>
                  <a:srgbClr val="006600"/>
                </a:solidFill>
                <a:latin typeface="Arial" charset="0"/>
              </a:rPr>
              <a:t>2</a:t>
            </a: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3200" i="0" dirty="0">
                <a:solidFill>
                  <a:srgbClr val="000000"/>
                </a:solidFill>
                <a:latin typeface="Arial" charset="0"/>
              </a:rPr>
              <a:t>ОСНОВИ </a:t>
            </a:r>
            <a:r>
              <a:rPr lang="uk-UA" sz="3200" i="0" dirty="0" smtClean="0">
                <a:solidFill>
                  <a:srgbClr val="000000"/>
                </a:solidFill>
                <a:latin typeface="Arial" charset="0"/>
              </a:rPr>
              <a:t>БІОЕНЕРГЕТИКИ. КІНЕТИЧНІ ЗАКОНОМІРНОСТІ ПЕРЕБІГУ БІОХІМІЧНИХ ПРОЦЕСІВ.</a:t>
            </a:r>
            <a:endParaRPr lang="ru-RU" sz="3200" i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809561"/>
            <a:ext cx="1457325" cy="185737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" y="1556792"/>
            <a:ext cx="1914525" cy="19145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74241" y="5761459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b="1" dirty="0">
                <a:solidFill>
                  <a:srgbClr val="6600CC"/>
                </a:solidFill>
              </a:rPr>
              <a:t>Лектор: </a:t>
            </a:r>
            <a:r>
              <a:rPr lang="uk-UA" sz="2000" b="1" dirty="0" err="1">
                <a:solidFill>
                  <a:srgbClr val="6600CC"/>
                </a:solidFill>
              </a:rPr>
              <a:t>зав.каф</a:t>
            </a:r>
            <a:r>
              <a:rPr lang="uk-UA" sz="2000" b="1" dirty="0">
                <a:solidFill>
                  <a:srgbClr val="6600CC"/>
                </a:solidFill>
              </a:rPr>
              <a:t>. </a:t>
            </a:r>
            <a:r>
              <a:rPr lang="ru-RU" sz="2000" b="1" dirty="0" err="1">
                <a:solidFill>
                  <a:srgbClr val="6600CC"/>
                </a:solidFill>
              </a:rPr>
              <a:t>медичної</a:t>
            </a:r>
            <a:r>
              <a:rPr lang="ru-RU" sz="2000" b="1" dirty="0">
                <a:solidFill>
                  <a:srgbClr val="6600CC"/>
                </a:solidFill>
              </a:rPr>
              <a:t> та </a:t>
            </a:r>
            <a:r>
              <a:rPr lang="ru-RU" sz="2000" b="1" dirty="0" err="1">
                <a:solidFill>
                  <a:srgbClr val="6600CC"/>
                </a:solidFill>
              </a:rPr>
              <a:t>біоорганічної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хімії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</a:p>
          <a:p>
            <a:pPr algn="r"/>
            <a:r>
              <a:rPr lang="ru-RU" sz="2000" b="1" dirty="0" err="1">
                <a:solidFill>
                  <a:srgbClr val="6600CC"/>
                </a:solidFill>
              </a:rPr>
              <a:t>д.фарм.н</a:t>
            </a:r>
            <a:r>
              <a:rPr lang="ru-RU" sz="2000" b="1" dirty="0">
                <a:solidFill>
                  <a:srgbClr val="6600CC"/>
                </a:solidFill>
              </a:rPr>
              <a:t>., проф. </a:t>
            </a:r>
            <a:r>
              <a:rPr lang="ru-RU" sz="2000" b="1" dirty="0" err="1">
                <a:solidFill>
                  <a:srgbClr val="6600CC"/>
                </a:solidFill>
              </a:rPr>
              <a:t>Сирова</a:t>
            </a:r>
            <a:r>
              <a:rPr lang="ru-RU" sz="2000" b="1" dirty="0">
                <a:solidFill>
                  <a:srgbClr val="6600CC"/>
                </a:solidFill>
              </a:rPr>
              <a:t> Г.О.</a:t>
            </a:r>
          </a:p>
        </p:txBody>
      </p:sp>
    </p:spTree>
    <p:extLst>
      <p:ext uri="{BB962C8B-B14F-4D97-AF65-F5344CB8AC3E}">
        <p14:creationId xmlns:p14="http://schemas.microsoft.com/office/powerpoint/2010/main" val="14822606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2" name="Text Box 11"/>
          <p:cNvSpPr txBox="1">
            <a:spLocks noChangeArrowheads="1"/>
          </p:cNvSpPr>
          <p:nvPr/>
        </p:nvSpPr>
        <p:spPr bwMode="auto">
          <a:xfrm>
            <a:off x="12700" y="3175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</a:rPr>
              <a:t>ОСНОВНИЙ ЗАКОН </a:t>
            </a:r>
            <a:r>
              <a:rPr lang="ru-RU" sz="2000" b="1" cap="all" dirty="0" err="1">
                <a:solidFill>
                  <a:srgbClr val="C00000"/>
                </a:solidFill>
              </a:rPr>
              <a:t>Термохімії</a:t>
            </a:r>
            <a:r>
              <a:rPr lang="ru-RU" sz="2000" b="1" cap="all" dirty="0">
                <a:solidFill>
                  <a:srgbClr val="C00000"/>
                </a:solidFill>
              </a:rPr>
              <a:t> (1836 - 1840 </a:t>
            </a:r>
            <a:r>
              <a:rPr lang="ru-RU" sz="2000" b="1" cap="all" dirty="0" err="1">
                <a:solidFill>
                  <a:srgbClr val="C00000"/>
                </a:solidFill>
              </a:rPr>
              <a:t>рр</a:t>
            </a:r>
            <a:r>
              <a:rPr lang="ru-RU" sz="2000" b="1" cap="all" dirty="0">
                <a:solidFill>
                  <a:srgbClr val="C00000"/>
                </a:solidFill>
              </a:rPr>
              <a:t>.) ─ закон Гесса:</a:t>
            </a:r>
            <a:endParaRPr lang="ru-RU" sz="2000" b="1" i="1" cap="all" dirty="0">
              <a:solidFill>
                <a:srgbClr val="C00000"/>
              </a:solidFill>
            </a:endParaRPr>
          </a:p>
          <a:p>
            <a:pPr algn="ctr"/>
            <a:r>
              <a:rPr lang="ru-RU" b="1" i="1" dirty="0" err="1"/>
              <a:t>Тепловий</a:t>
            </a:r>
            <a:r>
              <a:rPr lang="ru-RU" b="1" i="1" dirty="0"/>
              <a:t> </a:t>
            </a:r>
            <a:r>
              <a:rPr lang="ru-RU" b="1" i="1" dirty="0" err="1"/>
              <a:t>ефект</a:t>
            </a:r>
            <a:r>
              <a:rPr lang="ru-RU" b="1" i="1" dirty="0"/>
              <a:t> </a:t>
            </a:r>
            <a:r>
              <a:rPr lang="ru-RU" b="1" i="1" dirty="0" err="1"/>
              <a:t>хімічних</a:t>
            </a:r>
            <a:r>
              <a:rPr lang="ru-RU" b="1" i="1" dirty="0"/>
              <a:t> </a:t>
            </a:r>
            <a:r>
              <a:rPr lang="ru-RU" b="1" i="1" dirty="0" err="1"/>
              <a:t>реакцій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протікають</a:t>
            </a:r>
            <a:r>
              <a:rPr lang="ru-RU" b="1" i="1" dirty="0"/>
              <a:t> при </a:t>
            </a:r>
            <a:r>
              <a:rPr lang="ru-RU" b="1" i="1" dirty="0" err="1"/>
              <a:t>постійному</a:t>
            </a:r>
            <a:r>
              <a:rPr lang="ru-RU" b="1" i="1" dirty="0"/>
              <a:t> </a:t>
            </a:r>
            <a:r>
              <a:rPr lang="ru-RU" b="1" i="1" dirty="0" err="1"/>
              <a:t>об'ємі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тиску</a:t>
            </a:r>
            <a:r>
              <a:rPr lang="ru-RU" b="1" i="1" dirty="0"/>
              <a:t>, не </a:t>
            </a:r>
            <a:r>
              <a:rPr lang="ru-RU" b="1" i="1" dirty="0" err="1"/>
              <a:t>залежить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числа </a:t>
            </a:r>
            <a:r>
              <a:rPr lang="ru-RU" b="1" i="1" dirty="0" err="1"/>
              <a:t>проміжних</a:t>
            </a:r>
            <a:r>
              <a:rPr lang="ru-RU" b="1" i="1" dirty="0"/>
              <a:t> </a:t>
            </a:r>
            <a:r>
              <a:rPr lang="ru-RU" b="1" i="1" dirty="0" err="1"/>
              <a:t>стадій</a:t>
            </a:r>
            <a:r>
              <a:rPr lang="ru-RU" b="1" i="1" dirty="0"/>
              <a:t> і </a:t>
            </a:r>
            <a:r>
              <a:rPr lang="ru-RU" b="1" i="1" dirty="0" err="1"/>
              <a:t>визначається</a:t>
            </a:r>
            <a:r>
              <a:rPr lang="ru-RU" b="1" i="1" dirty="0"/>
              <a:t> </a:t>
            </a:r>
            <a:r>
              <a:rPr lang="ru-RU" b="1" i="1" dirty="0" err="1"/>
              <a:t>тільки</a:t>
            </a:r>
            <a:r>
              <a:rPr lang="ru-RU" b="1" i="1" dirty="0"/>
              <a:t> </a:t>
            </a:r>
            <a:r>
              <a:rPr lang="ru-RU" b="1" i="1" dirty="0" err="1"/>
              <a:t>початковим</a:t>
            </a:r>
            <a:r>
              <a:rPr lang="ru-RU" b="1" i="1" dirty="0"/>
              <a:t> і </a:t>
            </a:r>
            <a:r>
              <a:rPr lang="ru-RU" b="1" i="1" dirty="0" err="1"/>
              <a:t>кінцевим</a:t>
            </a:r>
            <a:r>
              <a:rPr lang="ru-RU" b="1" i="1" dirty="0"/>
              <a:t> станом </a:t>
            </a:r>
            <a:r>
              <a:rPr lang="ru-RU" b="1" i="1" dirty="0" err="1"/>
              <a:t>системи</a:t>
            </a:r>
            <a:r>
              <a:rPr lang="ru-RU" b="1" i="1" dirty="0"/>
              <a:t>.</a:t>
            </a:r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733425" y="2374900"/>
            <a:ext cx="7416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/>
              <a:t>C</a:t>
            </a:r>
            <a:r>
              <a:rPr lang="ru-RU" b="1" i="1" baseline="-25000" dirty="0"/>
              <a:t>(</a:t>
            </a:r>
            <a:r>
              <a:rPr lang="uk-UA" b="1" i="1" baseline="-25000" dirty="0" err="1"/>
              <a:t>тв</a:t>
            </a:r>
            <a:r>
              <a:rPr lang="uk-UA" b="1" i="1" baseline="-25000" dirty="0"/>
              <a:t>) </a:t>
            </a:r>
            <a:r>
              <a:rPr lang="uk-UA" b="1" i="1" baseline="-25000" dirty="0" err="1"/>
              <a:t>графит</a:t>
            </a:r>
            <a:r>
              <a:rPr lang="uk-UA" b="1" i="1" baseline="-25000" dirty="0"/>
              <a:t> </a:t>
            </a:r>
            <a:r>
              <a:rPr lang="uk-UA" b="1" i="1" dirty="0"/>
              <a:t>+ О</a:t>
            </a:r>
            <a:r>
              <a:rPr lang="uk-UA" b="1" i="1" baseline="-25000" dirty="0"/>
              <a:t>2(г) </a:t>
            </a:r>
            <a:r>
              <a:rPr lang="uk-UA" b="1" i="1" dirty="0"/>
              <a:t>= СО</a:t>
            </a:r>
            <a:r>
              <a:rPr lang="uk-UA" b="1" i="1" baseline="-25000" dirty="0"/>
              <a:t>2</a:t>
            </a:r>
            <a:r>
              <a:rPr lang="uk-UA" b="1" i="1" dirty="0"/>
              <a:t> </a:t>
            </a:r>
            <a:r>
              <a:rPr lang="uk-UA" b="1" i="1" baseline="-25000" dirty="0"/>
              <a:t>(г)</a:t>
            </a:r>
            <a:r>
              <a:rPr lang="uk-UA" b="1" i="1" dirty="0"/>
              <a:t>                          ΔН = -393,8 кДж/моль</a:t>
            </a:r>
            <a:endParaRPr lang="ru-RU" b="1" dirty="0"/>
          </a:p>
          <a:p>
            <a:r>
              <a:rPr lang="ru-RU" sz="1600" b="1" dirty="0" err="1"/>
              <a:t>Вуглекислий</a:t>
            </a:r>
            <a:r>
              <a:rPr lang="ru-RU" sz="1600" b="1" dirty="0"/>
              <a:t> газ </a:t>
            </a:r>
            <a:r>
              <a:rPr lang="ru-RU" sz="1600" b="1" dirty="0" err="1"/>
              <a:t>можна</a:t>
            </a:r>
            <a:r>
              <a:rPr lang="ru-RU" sz="1600" b="1" dirty="0"/>
              <a:t> </a:t>
            </a:r>
            <a:r>
              <a:rPr lang="ru-RU" sz="1600" b="1" dirty="0" err="1"/>
              <a:t>отримати</a:t>
            </a:r>
            <a:r>
              <a:rPr lang="ru-RU" sz="1600" b="1" dirty="0"/>
              <a:t> </a:t>
            </a:r>
            <a:r>
              <a:rPr lang="ru-RU" sz="1600" b="1" dirty="0" err="1"/>
              <a:t>також</a:t>
            </a:r>
            <a:r>
              <a:rPr lang="ru-RU" sz="1600" b="1" dirty="0"/>
              <a:t> в </a:t>
            </a:r>
            <a:r>
              <a:rPr lang="ru-RU" sz="1600" b="1" dirty="0" err="1"/>
              <a:t>результаті</a:t>
            </a:r>
            <a:r>
              <a:rPr lang="ru-RU" sz="1600" b="1" dirty="0"/>
              <a:t> </a:t>
            </a:r>
            <a:r>
              <a:rPr lang="ru-RU" sz="1600" b="1" dirty="0" err="1"/>
              <a:t>наступних</a:t>
            </a:r>
            <a:r>
              <a:rPr lang="ru-RU" sz="1600" b="1" dirty="0"/>
              <a:t> </a:t>
            </a:r>
            <a:r>
              <a:rPr lang="ru-RU" sz="1600" b="1" dirty="0" err="1"/>
              <a:t>реакцій</a:t>
            </a:r>
            <a:r>
              <a:rPr lang="ru-RU" sz="1600" b="1" dirty="0"/>
              <a:t>:</a:t>
            </a:r>
          </a:p>
          <a:p>
            <a:r>
              <a:rPr lang="ru-RU" b="1" i="1" dirty="0"/>
              <a:t>С</a:t>
            </a:r>
            <a:r>
              <a:rPr lang="ru-RU" b="1" i="1" baseline="-25000" dirty="0"/>
              <a:t> (</a:t>
            </a:r>
            <a:r>
              <a:rPr lang="uk-UA" b="1" i="1" baseline="-25000" dirty="0" err="1"/>
              <a:t>тв</a:t>
            </a:r>
            <a:r>
              <a:rPr lang="uk-UA" b="1" i="1" baseline="-25000" dirty="0"/>
              <a:t>) </a:t>
            </a:r>
            <a:r>
              <a:rPr lang="uk-UA" b="1" i="1" baseline="-25000" dirty="0" err="1"/>
              <a:t>графит</a:t>
            </a:r>
            <a:r>
              <a:rPr lang="uk-UA" b="1" i="1" baseline="-25000" dirty="0"/>
              <a:t> </a:t>
            </a:r>
            <a:r>
              <a:rPr lang="ru-RU" b="1" i="1" dirty="0"/>
              <a:t>+ ½ О</a:t>
            </a:r>
            <a:r>
              <a:rPr lang="ru-RU" b="1" i="1" baseline="-25000" dirty="0"/>
              <a:t>2</a:t>
            </a:r>
            <a:r>
              <a:rPr lang="ru-RU" b="1" i="1" dirty="0"/>
              <a:t> = СО(г)                  ΔН</a:t>
            </a:r>
            <a:r>
              <a:rPr lang="ru-RU" b="1" i="1" baseline="-25000" dirty="0"/>
              <a:t>1 </a:t>
            </a:r>
            <a:r>
              <a:rPr lang="ru-RU" b="1" i="1" dirty="0"/>
              <a:t> = -110,6 кДж/моль</a:t>
            </a:r>
          </a:p>
          <a:p>
            <a:r>
              <a:rPr lang="ru-RU" b="1" i="1" dirty="0"/>
              <a:t>СО(г) + ½ О</a:t>
            </a:r>
            <a:r>
              <a:rPr lang="ru-RU" b="1" i="1" baseline="-25000" dirty="0"/>
              <a:t>2</a:t>
            </a:r>
            <a:r>
              <a:rPr lang="ru-RU" b="1" i="1" dirty="0"/>
              <a:t>(г) = СО</a:t>
            </a:r>
            <a:r>
              <a:rPr lang="ru-RU" b="1" i="1" baseline="-25000" dirty="0"/>
              <a:t>2</a:t>
            </a:r>
            <a:r>
              <a:rPr lang="ru-RU" b="1" i="1" dirty="0"/>
              <a:t>(г)                     ΔН</a:t>
            </a:r>
            <a:r>
              <a:rPr lang="ru-RU" b="1" i="1" baseline="-25000" dirty="0"/>
              <a:t>2</a:t>
            </a:r>
            <a:r>
              <a:rPr lang="ru-RU" b="1" i="1" dirty="0"/>
              <a:t> = -283,2 кДж/моль)</a:t>
            </a:r>
          </a:p>
          <a:p>
            <a:r>
              <a:rPr lang="ru-RU" b="1" i="1" dirty="0"/>
              <a:t>ΔН = ΔН</a:t>
            </a:r>
            <a:r>
              <a:rPr lang="ru-RU" b="1" i="1" baseline="-25000" dirty="0"/>
              <a:t>1</a:t>
            </a:r>
            <a:r>
              <a:rPr lang="ru-RU" b="1" i="1" dirty="0"/>
              <a:t> + ΔН</a:t>
            </a:r>
            <a:r>
              <a:rPr lang="ru-RU" b="1" i="1" baseline="-25000" dirty="0"/>
              <a:t>2</a:t>
            </a:r>
            <a:r>
              <a:rPr lang="ru-RU" b="1" i="1" dirty="0"/>
              <a:t>;  ΔН = -110,6 – 283,2 = -393,8 кДж/моль</a:t>
            </a:r>
            <a:r>
              <a:rPr lang="ru-RU" b="1" dirty="0"/>
              <a:t>,</a:t>
            </a:r>
            <a:r>
              <a:rPr lang="ru-RU" dirty="0"/>
              <a:t> </a:t>
            </a:r>
          </a:p>
        </p:txBody>
      </p:sp>
      <p:pic>
        <p:nvPicPr>
          <p:cNvPr id="3482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1411288"/>
            <a:ext cx="1403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Box 15"/>
          <p:cNvSpPr txBox="1">
            <a:spLocks noChangeArrowheads="1"/>
          </p:cNvSpPr>
          <p:nvPr/>
        </p:nvSpPr>
        <p:spPr bwMode="auto">
          <a:xfrm>
            <a:off x="8027988" y="3060700"/>
            <a:ext cx="85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Г.И.Гесс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618038" y="4295775"/>
            <a:ext cx="1008062" cy="792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27" name="Группа 21"/>
          <p:cNvGrpSpPr>
            <a:grpSpLocks/>
          </p:cNvGrpSpPr>
          <p:nvPr/>
        </p:nvGrpSpPr>
        <p:grpSpPr bwMode="auto">
          <a:xfrm>
            <a:off x="4618038" y="4287838"/>
            <a:ext cx="1839912" cy="800100"/>
            <a:chOff x="4618019" y="4288236"/>
            <a:chExt cx="1840706" cy="799709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5570930" y="4288236"/>
              <a:ext cx="887795" cy="7997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4618019" y="5087945"/>
              <a:ext cx="184070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28" name="TextBox 13"/>
          <p:cNvSpPr txBox="1">
            <a:spLocks noChangeArrowheads="1"/>
          </p:cNvSpPr>
          <p:nvPr/>
        </p:nvSpPr>
        <p:spPr bwMode="auto">
          <a:xfrm>
            <a:off x="5308600" y="4006850"/>
            <a:ext cx="525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СО</a:t>
            </a:r>
          </a:p>
        </p:txBody>
      </p:sp>
      <p:sp>
        <p:nvSpPr>
          <p:cNvPr id="34829" name="TextBox 14"/>
          <p:cNvSpPr txBox="1">
            <a:spLocks noChangeArrowheads="1"/>
          </p:cNvSpPr>
          <p:nvPr/>
        </p:nvSpPr>
        <p:spPr bwMode="auto">
          <a:xfrm>
            <a:off x="4464050" y="4437063"/>
            <a:ext cx="576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ru-RU" baseline="-25000"/>
          </a:p>
        </p:txBody>
      </p:sp>
      <p:sp>
        <p:nvSpPr>
          <p:cNvPr id="34830" name="TextBox 16"/>
          <p:cNvSpPr txBox="1">
            <a:spLocks noChangeArrowheads="1"/>
          </p:cNvSpPr>
          <p:nvPr/>
        </p:nvSpPr>
        <p:spPr bwMode="auto">
          <a:xfrm>
            <a:off x="5999163" y="4395788"/>
            <a:ext cx="577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baseline="-25000"/>
          </a:p>
        </p:txBody>
      </p:sp>
      <p:sp>
        <p:nvSpPr>
          <p:cNvPr id="34831" name="TextBox 17"/>
          <p:cNvSpPr txBox="1">
            <a:spLocks noChangeArrowheads="1"/>
          </p:cNvSpPr>
          <p:nvPr/>
        </p:nvSpPr>
        <p:spPr bwMode="auto">
          <a:xfrm>
            <a:off x="4349750" y="5011738"/>
            <a:ext cx="35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34832" name="TextBox 18"/>
          <p:cNvSpPr txBox="1">
            <a:spLocks noChangeArrowheads="1"/>
          </p:cNvSpPr>
          <p:nvPr/>
        </p:nvSpPr>
        <p:spPr bwMode="auto">
          <a:xfrm>
            <a:off x="5375275" y="5087938"/>
            <a:ext cx="501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</a:t>
            </a:r>
            <a:endParaRPr lang="ru-RU" baseline="-25000"/>
          </a:p>
        </p:txBody>
      </p:sp>
      <p:sp>
        <p:nvSpPr>
          <p:cNvPr id="34833" name="TextBox 19"/>
          <p:cNvSpPr txBox="1">
            <a:spLocks noChangeArrowheads="1"/>
          </p:cNvSpPr>
          <p:nvPr/>
        </p:nvSpPr>
        <p:spPr bwMode="auto">
          <a:xfrm>
            <a:off x="6459538" y="5049838"/>
            <a:ext cx="611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СО</a:t>
            </a:r>
            <a:r>
              <a:rPr lang="ru-RU" baseline="-2500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6100" y="5826125"/>
            <a:ext cx="857638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Лавуазьє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і Лаплас: теплота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розкладання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речовини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чисельно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дорівнює</a:t>
            </a:r>
            <a:endParaRPr lang="ru-RU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теплоті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її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утворення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, але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має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протилежний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знак.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2700" y="5610225"/>
            <a:ext cx="9131300" cy="365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79512" y="981075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І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утворення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ентальпія</a:t>
            </a:r>
            <a:r>
              <a:rPr lang="ru-RU" dirty="0"/>
              <a:t>)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алгебраїчною</a:t>
            </a:r>
            <a:r>
              <a:rPr lang="ru-RU" dirty="0"/>
              <a:t> сумою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ентальпій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утворення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і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ентальпій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утворення</a:t>
            </a:r>
            <a:r>
              <a:rPr lang="ru-RU" dirty="0"/>
              <a:t>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стехіометричних</a:t>
            </a:r>
            <a:r>
              <a:rPr lang="ru-RU" dirty="0"/>
              <a:t> </a:t>
            </a:r>
            <a:r>
              <a:rPr lang="ru-RU" dirty="0" err="1"/>
              <a:t>коефіцієнтів</a:t>
            </a:r>
            <a:r>
              <a:rPr lang="ru-RU" dirty="0"/>
              <a:t>.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757238" y="282575"/>
            <a:ext cx="76327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</a:rPr>
              <a:t>ДВА СЛІДСТВА з закону Гесса:</a:t>
            </a: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925513" y="2159000"/>
            <a:ext cx="75612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/>
              <a:t>NH</a:t>
            </a:r>
            <a:r>
              <a:rPr lang="ru-RU" sz="1600" b="1" i="1" baseline="-25000" dirty="0"/>
              <a:t>2</a:t>
            </a:r>
            <a:r>
              <a:rPr lang="en-US" b="1" i="1" dirty="0"/>
              <a:t>CONH</a:t>
            </a:r>
            <a:r>
              <a:rPr lang="ru-RU" sz="1600" b="1" i="1" baseline="-25000" dirty="0"/>
              <a:t>2</a:t>
            </a:r>
            <a:r>
              <a:rPr lang="ru-RU" b="1" i="1" dirty="0"/>
              <a:t> (</a:t>
            </a:r>
            <a:r>
              <a:rPr lang="ru-RU" b="1" i="1" dirty="0" err="1" smtClean="0"/>
              <a:t>водн.р</a:t>
            </a:r>
            <a:r>
              <a:rPr lang="ru-RU" b="1" i="1" dirty="0" smtClean="0"/>
              <a:t>.) </a:t>
            </a:r>
            <a:r>
              <a:rPr lang="ru-RU" b="1" i="1" dirty="0"/>
              <a:t>+ Н</a:t>
            </a:r>
            <a:r>
              <a:rPr lang="ru-RU" sz="1600" b="1" i="1" baseline="-25000" dirty="0"/>
              <a:t>2</a:t>
            </a:r>
            <a:r>
              <a:rPr lang="ru-RU" b="1" i="1" dirty="0"/>
              <a:t>О </a:t>
            </a:r>
            <a:r>
              <a:rPr lang="ru-RU" b="1" i="1" dirty="0" smtClean="0"/>
              <a:t>(р.)  </a:t>
            </a:r>
            <a:r>
              <a:rPr lang="ru-RU" b="1" i="1" dirty="0"/>
              <a:t>= СО</a:t>
            </a:r>
            <a:r>
              <a:rPr lang="ru-RU" sz="1600" b="1" i="1" baseline="-25000" dirty="0"/>
              <a:t>2</a:t>
            </a:r>
            <a:r>
              <a:rPr lang="ru-RU" b="1" i="1" dirty="0"/>
              <a:t> (</a:t>
            </a:r>
            <a:r>
              <a:rPr lang="ru-RU" b="1" i="1" dirty="0" err="1" smtClean="0"/>
              <a:t>водн.р</a:t>
            </a:r>
            <a:r>
              <a:rPr lang="ru-RU" b="1" i="1" dirty="0" smtClean="0"/>
              <a:t>.) </a:t>
            </a:r>
            <a:r>
              <a:rPr lang="ru-RU" b="1" i="1" dirty="0"/>
              <a:t>+ 2</a:t>
            </a:r>
            <a:r>
              <a:rPr lang="en-US" b="1" i="1" dirty="0"/>
              <a:t>NH</a:t>
            </a:r>
            <a:r>
              <a:rPr lang="ru-RU" sz="1600" b="1" i="1" baseline="-25000" dirty="0"/>
              <a:t>3</a:t>
            </a:r>
            <a:r>
              <a:rPr lang="ru-RU" b="1" i="1" dirty="0"/>
              <a:t> (</a:t>
            </a:r>
            <a:r>
              <a:rPr lang="ru-RU" b="1" i="1" dirty="0" err="1" smtClean="0"/>
              <a:t>водн.р</a:t>
            </a:r>
            <a:r>
              <a:rPr lang="ru-RU" b="1" i="1" dirty="0" smtClean="0"/>
              <a:t>.). </a:t>
            </a:r>
            <a:endParaRPr lang="ru-RU" b="1" i="1" dirty="0"/>
          </a:p>
          <a:p>
            <a:r>
              <a:rPr lang="ru-RU" b="1" i="1" dirty="0" err="1"/>
              <a:t>Відповідно</a:t>
            </a:r>
            <a:r>
              <a:rPr lang="ru-RU" b="1" i="1" dirty="0"/>
              <a:t> до закону Гесса :</a:t>
            </a:r>
          </a:p>
          <a:p>
            <a:r>
              <a:rPr lang="ru-RU" b="1" i="1" dirty="0"/>
              <a:t>ΔН</a:t>
            </a:r>
            <a:r>
              <a:rPr lang="ru-RU" b="1" i="1" baseline="30000" dirty="0"/>
              <a:t>0</a:t>
            </a:r>
            <a:r>
              <a:rPr lang="ru-RU" b="1" i="1" dirty="0"/>
              <a:t> </a:t>
            </a:r>
            <a:r>
              <a:rPr lang="ru-RU" b="1" i="1" dirty="0" err="1"/>
              <a:t>реакції</a:t>
            </a:r>
            <a:r>
              <a:rPr lang="ru-RU" b="1" i="1" dirty="0"/>
              <a:t>  = ΔН</a:t>
            </a:r>
            <a:r>
              <a:rPr lang="ru-RU" b="1" i="1" baseline="30000" dirty="0"/>
              <a:t>0</a:t>
            </a:r>
            <a:r>
              <a:rPr lang="ru-RU" b="1" i="1" dirty="0"/>
              <a:t> СО</a:t>
            </a:r>
            <a:r>
              <a:rPr lang="ru-RU" sz="1600" b="1" i="1" baseline="-25000" dirty="0"/>
              <a:t>2</a:t>
            </a:r>
            <a:r>
              <a:rPr lang="ru-RU" b="1" i="1" dirty="0"/>
              <a:t> (</a:t>
            </a:r>
            <a:r>
              <a:rPr lang="ru-RU" b="1" i="1" dirty="0" err="1" smtClean="0"/>
              <a:t>водн.р</a:t>
            </a:r>
            <a:r>
              <a:rPr lang="ru-RU" b="1" i="1" dirty="0" smtClean="0"/>
              <a:t>.) </a:t>
            </a:r>
            <a:r>
              <a:rPr lang="ru-RU" b="1" i="1" dirty="0"/>
              <a:t>+ 2 ΔН</a:t>
            </a:r>
            <a:r>
              <a:rPr lang="en-US" b="1" i="1" dirty="0"/>
              <a:t>NH</a:t>
            </a:r>
            <a:r>
              <a:rPr lang="ru-RU" sz="1600" b="1" i="1" baseline="-25000" dirty="0"/>
              <a:t>3</a:t>
            </a:r>
            <a:r>
              <a:rPr lang="ru-RU" b="1" i="1" dirty="0"/>
              <a:t> (</a:t>
            </a:r>
            <a:r>
              <a:rPr lang="ru-RU" b="1" i="1" dirty="0" err="1" smtClean="0"/>
              <a:t>водн.р</a:t>
            </a:r>
            <a:r>
              <a:rPr lang="ru-RU" b="1" i="1" dirty="0" smtClean="0"/>
              <a:t>.) </a:t>
            </a:r>
            <a:r>
              <a:rPr lang="ru-RU" b="1" i="1" dirty="0"/>
              <a:t>–</a:t>
            </a:r>
          </a:p>
          <a:p>
            <a:r>
              <a:rPr lang="ru-RU" b="1" i="1" dirty="0">
                <a:sym typeface="Symbol" pitchFamily="18" charset="2"/>
              </a:rPr>
              <a:t></a:t>
            </a:r>
            <a:r>
              <a:rPr lang="ru-RU" b="1" i="1" dirty="0"/>
              <a:t>ΔН </a:t>
            </a:r>
            <a:r>
              <a:rPr lang="en-US" b="1" i="1" dirty="0"/>
              <a:t>NH</a:t>
            </a:r>
            <a:r>
              <a:rPr lang="ru-RU" sz="1600" b="1" i="1" baseline="-25000" dirty="0"/>
              <a:t>2</a:t>
            </a:r>
            <a:r>
              <a:rPr lang="en-US" b="1" i="1" dirty="0"/>
              <a:t>CONH</a:t>
            </a:r>
            <a:r>
              <a:rPr lang="ru-RU" sz="1600" b="1" i="1" baseline="-25000" dirty="0"/>
              <a:t>2</a:t>
            </a:r>
            <a:r>
              <a:rPr lang="ru-RU" b="1" i="1" baseline="-25000" dirty="0"/>
              <a:t> </a:t>
            </a:r>
            <a:r>
              <a:rPr lang="ru-RU" b="1" i="1" dirty="0"/>
              <a:t>(</a:t>
            </a:r>
            <a:r>
              <a:rPr lang="ru-RU" b="1" i="1" dirty="0" err="1" smtClean="0"/>
              <a:t>водн.р</a:t>
            </a:r>
            <a:r>
              <a:rPr lang="ru-RU" b="1" i="1" dirty="0" smtClean="0"/>
              <a:t>.)+ </a:t>
            </a:r>
            <a:r>
              <a:rPr lang="ru-RU" b="1" i="1" dirty="0"/>
              <a:t>ΔН</a:t>
            </a:r>
            <a:r>
              <a:rPr lang="ru-RU" b="1" i="1" baseline="30000" dirty="0"/>
              <a:t>0</a:t>
            </a:r>
            <a:r>
              <a:rPr lang="ru-RU" b="1" i="1" dirty="0"/>
              <a:t> </a:t>
            </a:r>
            <a:r>
              <a:rPr lang="ru-RU" b="1" i="1" dirty="0" smtClean="0"/>
              <a:t>Н</a:t>
            </a:r>
            <a:r>
              <a:rPr lang="ru-RU" sz="1600" b="1" i="1" baseline="-25000" dirty="0" smtClean="0"/>
              <a:t>2</a:t>
            </a:r>
            <a:r>
              <a:rPr lang="ru-RU" b="1" i="1" dirty="0" smtClean="0"/>
              <a:t>О(р) </a:t>
            </a:r>
            <a:r>
              <a:rPr lang="ru-RU" b="1" i="1" dirty="0">
                <a:sym typeface="Symbol" pitchFamily="18" charset="2"/>
              </a:rPr>
              <a:t></a:t>
            </a:r>
            <a:r>
              <a:rPr lang="ru-RU" b="1" i="1" dirty="0"/>
              <a:t> =</a:t>
            </a:r>
          </a:p>
          <a:p>
            <a:r>
              <a:rPr lang="ru-RU" b="1" i="1" dirty="0"/>
              <a:t>= -699,6 + 2(-80,8) -</a:t>
            </a:r>
            <a:r>
              <a:rPr lang="ru-RU" b="1" i="1" dirty="0">
                <a:sym typeface="Symbol" pitchFamily="18" charset="2"/>
              </a:rPr>
              <a:t></a:t>
            </a:r>
            <a:r>
              <a:rPr lang="ru-RU" b="1" i="1" dirty="0"/>
              <a:t>-319,2 + (-285,8)</a:t>
            </a:r>
            <a:r>
              <a:rPr lang="ru-RU" b="1" i="1" dirty="0">
                <a:sym typeface="Symbol" pitchFamily="18" charset="2"/>
              </a:rPr>
              <a:t></a:t>
            </a:r>
            <a:r>
              <a:rPr lang="ru-RU" b="1" i="1" dirty="0"/>
              <a:t> = -256,2 кДж/моль.</a:t>
            </a:r>
          </a:p>
          <a:p>
            <a:r>
              <a:rPr lang="ru-RU" dirty="0"/>
              <a:t>З </a:t>
            </a:r>
            <a:r>
              <a:rPr lang="ru-RU" dirty="0" err="1"/>
              <a:t>урахуванням</a:t>
            </a:r>
            <a:r>
              <a:rPr lang="ru-RU" dirty="0"/>
              <a:t> агрегатного стану </a:t>
            </a:r>
            <a:r>
              <a:rPr lang="ru-RU" dirty="0" err="1"/>
              <a:t>речовини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з одного агрегатного стану в </a:t>
            </a:r>
            <a:r>
              <a:rPr lang="ru-RU" dirty="0" err="1"/>
              <a:t>інше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endParaRPr lang="ru-RU" dirty="0"/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179512" y="4293097"/>
            <a:ext cx="87849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ІІ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згоряння</a:t>
            </a:r>
            <a:r>
              <a:rPr lang="ru-RU" dirty="0" smtClean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сумами </a:t>
            </a:r>
            <a:r>
              <a:rPr lang="ru-RU" dirty="0" err="1"/>
              <a:t>стандартної</a:t>
            </a:r>
            <a:r>
              <a:rPr lang="ru-RU" dirty="0"/>
              <a:t> </a:t>
            </a:r>
            <a:r>
              <a:rPr lang="ru-RU" dirty="0" err="1"/>
              <a:t>ентальпії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згоряння</a:t>
            </a:r>
            <a:r>
              <a:rPr lang="ru-RU" dirty="0"/>
              <a:t>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ентальпій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згоряння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, </a:t>
            </a:r>
            <a:r>
              <a:rPr lang="ru-RU" dirty="0" err="1"/>
              <a:t>взятих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стехиометрическими </a:t>
            </a:r>
            <a:r>
              <a:rPr lang="ru-RU" dirty="0" err="1"/>
              <a:t>коефіцієнтами</a:t>
            </a:r>
            <a:r>
              <a:rPr lang="ru-RU" dirty="0"/>
              <a:t>.</a:t>
            </a:r>
          </a:p>
          <a:p>
            <a:endParaRPr lang="ru-RU" b="1" i="1" dirty="0"/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Закон Гесса </a:t>
            </a:r>
            <a:r>
              <a:rPr lang="ru-RU" sz="2000" b="1" i="1" dirty="0" err="1">
                <a:solidFill>
                  <a:srgbClr val="FF0000"/>
                </a:solidFill>
              </a:rPr>
              <a:t>застосовується</a:t>
            </a:r>
            <a:r>
              <a:rPr lang="ru-RU" sz="2000" b="1" i="1" dirty="0">
                <a:solidFill>
                  <a:srgbClr val="FF0000"/>
                </a:solidFill>
              </a:rPr>
              <a:t> для </a:t>
            </a:r>
            <a:r>
              <a:rPr lang="ru-RU" sz="2000" b="1" i="1" dirty="0" err="1">
                <a:solidFill>
                  <a:srgbClr val="FF0000"/>
                </a:solidFill>
              </a:rPr>
              <a:t>обчислення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всіх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термодинамічних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функцій</a:t>
            </a:r>
            <a:r>
              <a:rPr lang="ru-RU" sz="2000" b="1" i="1" dirty="0">
                <a:solidFill>
                  <a:srgbClr val="FF0000"/>
                </a:solidFill>
              </a:rPr>
              <a:t> !!!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88FAE0-8E78-4F7D-A5BD-CF79B32B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/>
              <a:t>Кожен елемент стійкий при 298К (25 ° С) і тиску 100кПа (1 </a:t>
            </a:r>
            <a:r>
              <a:rPr lang="uk-UA" sz="2400" dirty="0" err="1"/>
              <a:t>атм</a:t>
            </a:r>
            <a:r>
              <a:rPr lang="uk-UA" sz="2400" dirty="0"/>
              <a:t>) - характеризується нульовою </a:t>
            </a:r>
            <a:r>
              <a:rPr lang="uk-UA" sz="2400" dirty="0" err="1"/>
              <a:t>ентальпією</a:t>
            </a:r>
            <a:r>
              <a:rPr lang="uk-UA" sz="2400" dirty="0"/>
              <a:t> </a:t>
            </a:r>
            <a:r>
              <a:rPr lang="uk-UA" sz="2400" dirty="0" err="1"/>
              <a:t>дельа</a:t>
            </a:r>
            <a:r>
              <a:rPr lang="uk-UA" sz="2400" dirty="0"/>
              <a:t> </a:t>
            </a:r>
            <a:r>
              <a:rPr lang="el-GR" sz="2400" dirty="0"/>
              <a:t>Δ</a:t>
            </a:r>
            <a:r>
              <a:rPr lang="uk-UA" sz="2400" dirty="0"/>
              <a:t>Н = 298.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FF0000"/>
                </a:solidFill>
              </a:rPr>
              <a:t>Перший закон термодинаміки:</a:t>
            </a:r>
            <a:r>
              <a:rPr lang="uk-UA" sz="2400" dirty="0"/>
              <a:t> для живих систем: всі види робіт в організмі відбуваються за рахунок еквівалентної кількості енергії, що виділяється при окисленні поживних речовин.</a:t>
            </a:r>
          </a:p>
          <a:p>
            <a:pPr marL="0" indent="0">
              <a:buNone/>
            </a:pPr>
            <a:r>
              <a:rPr lang="uk-UA" sz="2400" dirty="0"/>
              <a:t>АТФ енергетична валюта організму</a:t>
            </a:r>
          </a:p>
          <a:p>
            <a:pPr marL="0" indent="0">
              <a:buNone/>
            </a:pPr>
            <a:r>
              <a:rPr lang="uk-UA" sz="2400" dirty="0"/>
              <a:t>Гідроліз АТФ:</a:t>
            </a:r>
          </a:p>
          <a:p>
            <a:pPr marL="0" indent="0" algn="ctr">
              <a:buNone/>
            </a:pPr>
            <a:r>
              <a:rPr lang="uk-UA" sz="2400" dirty="0"/>
              <a:t>АТФ +</a:t>
            </a:r>
            <a:r>
              <a:rPr lang="en-US" sz="2400" dirty="0"/>
              <a:t>H</a:t>
            </a:r>
            <a:r>
              <a:rPr lang="uk-UA" sz="2400" baseline="-25000" dirty="0"/>
              <a:t>2</a:t>
            </a:r>
            <a:r>
              <a:rPr lang="en-US" sz="2400" dirty="0"/>
              <a:t>O→</a:t>
            </a:r>
            <a:r>
              <a:rPr lang="uk-UA" sz="2400" dirty="0"/>
              <a:t> АДФ + Ф</a:t>
            </a:r>
            <a:r>
              <a:rPr lang="ru-RU" sz="2400" baseline="-25000" dirty="0"/>
              <a:t>н</a:t>
            </a:r>
            <a:endParaRPr lang="uk-UA" sz="2400" dirty="0"/>
          </a:p>
          <a:p>
            <a:pPr marL="0" indent="0" algn="ctr">
              <a:buNone/>
            </a:pPr>
            <a:r>
              <a:rPr lang="uk-UA" sz="2400" dirty="0"/>
              <a:t>Ф</a:t>
            </a:r>
            <a:r>
              <a:rPr lang="ru-RU" sz="2400" baseline="-25000" dirty="0"/>
              <a:t>н</a:t>
            </a:r>
            <a:r>
              <a:rPr lang="uk-UA" sz="2400" dirty="0"/>
              <a:t>- неорганічний фосфат</a:t>
            </a:r>
          </a:p>
          <a:p>
            <a:pPr marL="0" indent="0" algn="ctr">
              <a:buNone/>
            </a:pPr>
            <a:r>
              <a:rPr lang="el-GR" sz="2400" dirty="0"/>
              <a:t>Δ</a:t>
            </a:r>
            <a:r>
              <a:rPr lang="en-US" sz="2400" dirty="0"/>
              <a:t>G</a:t>
            </a:r>
            <a:r>
              <a:rPr lang="en-US" sz="2400" baseline="-25000" dirty="0"/>
              <a:t>1</a:t>
            </a:r>
            <a:r>
              <a:rPr lang="en-US" sz="2400" dirty="0"/>
              <a:t>=-15 </a:t>
            </a:r>
            <a:r>
              <a:rPr lang="ru-RU" sz="2400" dirty="0"/>
              <a:t>кДж/моль</a:t>
            </a:r>
          </a:p>
          <a:p>
            <a:pPr marL="0" indent="0" algn="ctr">
              <a:buNone/>
            </a:pPr>
            <a:r>
              <a:rPr lang="ru-RU" sz="2400" dirty="0"/>
              <a:t>АДФ+</a:t>
            </a:r>
            <a:r>
              <a:rPr lang="en-US" sz="2400" dirty="0"/>
              <a:t> H</a:t>
            </a:r>
            <a:r>
              <a:rPr lang="uk-UA" sz="2400" baseline="-25000" dirty="0"/>
              <a:t>2</a:t>
            </a:r>
            <a:r>
              <a:rPr lang="en-US" sz="2400" dirty="0"/>
              <a:t>O →</a:t>
            </a:r>
            <a:r>
              <a:rPr lang="uk-UA" sz="2400" dirty="0"/>
              <a:t> АМФ+Ф</a:t>
            </a:r>
            <a:r>
              <a:rPr lang="ru-RU" sz="2400" baseline="-25000" dirty="0"/>
              <a:t>н</a:t>
            </a:r>
          </a:p>
          <a:p>
            <a:pPr marL="0" indent="0" algn="ctr">
              <a:buNone/>
            </a:pPr>
            <a:r>
              <a:rPr lang="el-GR" sz="2400" dirty="0"/>
              <a:t>Δ</a:t>
            </a:r>
            <a:r>
              <a:rPr lang="en-US" sz="2400" dirty="0"/>
              <a:t>G</a:t>
            </a:r>
            <a:r>
              <a:rPr lang="ru-RU" sz="2400" baseline="-25000" dirty="0"/>
              <a:t>2</a:t>
            </a:r>
            <a:r>
              <a:rPr lang="en-US" sz="2400" dirty="0"/>
              <a:t>=-</a:t>
            </a:r>
            <a:r>
              <a:rPr lang="ru-RU" sz="2400" dirty="0"/>
              <a:t>30</a:t>
            </a:r>
            <a:r>
              <a:rPr lang="en-US" sz="2400" dirty="0"/>
              <a:t> </a:t>
            </a:r>
            <a:r>
              <a:rPr lang="ru-RU" sz="2400" dirty="0"/>
              <a:t>кДж/моль</a:t>
            </a:r>
          </a:p>
          <a:p>
            <a:pPr marL="0" indent="0" algn="ctr">
              <a:buNone/>
            </a:pPr>
            <a:r>
              <a:rPr lang="ru-RU" sz="2400" dirty="0"/>
              <a:t>АМФ</a:t>
            </a:r>
            <a:r>
              <a:rPr lang="uk-UA" sz="2400" dirty="0"/>
              <a:t> +</a:t>
            </a:r>
            <a:r>
              <a:rPr lang="en-US" sz="2400" dirty="0"/>
              <a:t>H</a:t>
            </a:r>
            <a:r>
              <a:rPr lang="uk-UA" sz="2400" baseline="-25000" dirty="0"/>
              <a:t>2</a:t>
            </a:r>
            <a:r>
              <a:rPr lang="en-US" sz="2400" dirty="0"/>
              <a:t>O→</a:t>
            </a:r>
            <a:r>
              <a:rPr lang="ru-RU" sz="2400" dirty="0" err="1"/>
              <a:t>аденозин+Ф</a:t>
            </a:r>
            <a:endParaRPr lang="ru-RU" sz="2400" dirty="0"/>
          </a:p>
          <a:p>
            <a:pPr marL="0" indent="0" algn="ctr">
              <a:buNone/>
            </a:pPr>
            <a:r>
              <a:rPr lang="el-GR" sz="2400" dirty="0"/>
              <a:t>Δ</a:t>
            </a:r>
            <a:r>
              <a:rPr lang="en-US" sz="2400" dirty="0"/>
              <a:t>G</a:t>
            </a:r>
            <a:r>
              <a:rPr lang="ru-RU" sz="2400" baseline="-25000" dirty="0"/>
              <a:t>3</a:t>
            </a:r>
            <a:r>
              <a:rPr lang="en-US" sz="2400" dirty="0"/>
              <a:t>=-</a:t>
            </a:r>
            <a:r>
              <a:rPr lang="ru-RU" sz="2400" dirty="0"/>
              <a:t>14</a:t>
            </a:r>
            <a:r>
              <a:rPr lang="en-US" sz="2400" dirty="0"/>
              <a:t> </a:t>
            </a:r>
            <a:r>
              <a:rPr lang="ru-RU" sz="2400" dirty="0"/>
              <a:t>кДж/моль</a:t>
            </a:r>
            <a:endParaRPr lang="uk-UA" sz="2400" dirty="0"/>
          </a:p>
          <a:p>
            <a:pPr marL="0" indent="0" algn="ctr">
              <a:buNone/>
            </a:pPr>
            <a:r>
              <a:rPr lang="el-GR" sz="2400" dirty="0"/>
              <a:t>Δ</a:t>
            </a:r>
            <a:r>
              <a:rPr lang="en-US" sz="2400" dirty="0"/>
              <a:t>G −</a:t>
            </a:r>
            <a:r>
              <a:rPr lang="ru-RU" sz="2400" dirty="0"/>
              <a:t>з</a:t>
            </a:r>
            <a:r>
              <a:rPr lang="uk-UA" sz="2400" dirty="0" err="1"/>
              <a:t>ниження</a:t>
            </a:r>
            <a:r>
              <a:rPr lang="uk-UA" sz="2400" dirty="0"/>
              <a:t> вільної енергії</a:t>
            </a:r>
          </a:p>
        </p:txBody>
      </p:sp>
    </p:spTree>
    <p:extLst>
      <p:ext uri="{BB962C8B-B14F-4D97-AF65-F5344CB8AC3E}">
        <p14:creationId xmlns:p14="http://schemas.microsoft.com/office/powerpoint/2010/main" val="419777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0" y="-3175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333399"/>
                </a:solidFill>
              </a:rPr>
              <a:t>	</a:t>
            </a:r>
            <a:r>
              <a:rPr lang="ru-RU" sz="2000" b="1" dirty="0" err="1">
                <a:solidFill>
                  <a:srgbClr val="FF0000"/>
                </a:solidFill>
              </a:rPr>
              <a:t>Енергетичний</a:t>
            </a:r>
            <a:r>
              <a:rPr lang="ru-RU" sz="2000" b="1" dirty="0">
                <a:solidFill>
                  <a:srgbClr val="FF0000"/>
                </a:solidFill>
              </a:rPr>
              <a:t> баланс </a:t>
            </a:r>
            <a:r>
              <a:rPr lang="ru-RU" sz="2000" dirty="0" err="1"/>
              <a:t>організму</a:t>
            </a:r>
            <a:r>
              <a:rPr lang="ru-RU" sz="2000" dirty="0"/>
              <a:t> </a:t>
            </a:r>
            <a:r>
              <a:rPr lang="ru-RU" sz="2000" dirty="0" err="1"/>
              <a:t>вивчається</a:t>
            </a:r>
            <a:r>
              <a:rPr lang="ru-RU" sz="2000" dirty="0"/>
              <a:t> методами </a:t>
            </a:r>
            <a:r>
              <a:rPr lang="ru-RU" sz="2000" dirty="0" err="1">
                <a:solidFill>
                  <a:srgbClr val="FF0000"/>
                </a:solidFill>
              </a:rPr>
              <a:t>прямої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/>
              <a:t>  (З </a:t>
            </a:r>
            <a:r>
              <a:rPr lang="ru-RU" sz="2000" dirty="0" err="1"/>
              <a:t>ізольованою</a:t>
            </a:r>
            <a:r>
              <a:rPr lang="ru-RU" sz="2000" dirty="0"/>
              <a:t> камерою) і </a:t>
            </a:r>
            <a:r>
              <a:rPr lang="ru-RU" sz="2000" dirty="0" err="1"/>
              <a:t>непрямий</a:t>
            </a:r>
            <a:r>
              <a:rPr lang="ru-RU" sz="2000" dirty="0"/>
              <a:t> (з </a:t>
            </a:r>
            <a:r>
              <a:rPr lang="ru-RU" sz="2000" dirty="0" err="1"/>
              <a:t>розрахунками</a:t>
            </a:r>
            <a:r>
              <a:rPr lang="ru-RU" sz="2000" dirty="0"/>
              <a:t>) </a:t>
            </a:r>
            <a:r>
              <a:rPr lang="ru-RU" sz="2000" dirty="0" err="1"/>
              <a:t>калориметрії</a:t>
            </a:r>
            <a:r>
              <a:rPr lang="ru-RU" sz="2000" dirty="0"/>
              <a:t>.</a:t>
            </a:r>
            <a:r>
              <a:rPr lang="ru-RU" sz="2000" b="1" dirty="0">
                <a:solidFill>
                  <a:srgbClr val="000000"/>
                </a:solidFill>
              </a:rPr>
              <a:t>	</a:t>
            </a:r>
          </a:p>
          <a:p>
            <a:endParaRPr lang="ru-RU" sz="2000" b="1" dirty="0">
              <a:solidFill>
                <a:srgbClr val="00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Дихальний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коефіцієнт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співвідношення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обсягом</a:t>
            </a:r>
            <a:r>
              <a:rPr lang="ru-RU" sz="2000" dirty="0"/>
              <a:t> </a:t>
            </a:r>
            <a:r>
              <a:rPr lang="ru-RU" sz="2000" dirty="0" err="1"/>
              <a:t>виділяється</a:t>
            </a:r>
            <a:r>
              <a:rPr lang="ru-RU" sz="2000" dirty="0"/>
              <a:t> СО2 і </a:t>
            </a:r>
            <a:r>
              <a:rPr lang="ru-RU" sz="2000" dirty="0" err="1"/>
              <a:t>поглиненого</a:t>
            </a:r>
            <a:r>
              <a:rPr lang="ru-RU" sz="2000" dirty="0"/>
              <a:t> О2.</a:t>
            </a:r>
          </a:p>
          <a:p>
            <a:r>
              <a:rPr lang="ru-RU" sz="2000" dirty="0"/>
              <a:t>Для </a:t>
            </a:r>
            <a:r>
              <a:rPr lang="ru-RU" sz="2000" dirty="0" err="1"/>
              <a:t>вуглеводів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дорівнює</a:t>
            </a:r>
            <a:r>
              <a:rPr lang="ru-RU" sz="2000" dirty="0"/>
              <a:t> 1,0,</a:t>
            </a:r>
          </a:p>
          <a:p>
            <a:r>
              <a:rPr lang="ru-RU" sz="2000" dirty="0"/>
              <a:t>         </a:t>
            </a:r>
            <a:r>
              <a:rPr lang="ru-RU" sz="2000" dirty="0" err="1"/>
              <a:t>білків</a:t>
            </a:r>
            <a:r>
              <a:rPr lang="ru-RU" sz="2000" dirty="0"/>
              <a:t> - 0,8,</a:t>
            </a:r>
          </a:p>
          <a:p>
            <a:r>
              <a:rPr lang="ru-RU" sz="2000" dirty="0"/>
              <a:t>         </a:t>
            </a:r>
            <a:r>
              <a:rPr lang="ru-RU" sz="2000" dirty="0" err="1"/>
              <a:t>жирів</a:t>
            </a:r>
            <a:r>
              <a:rPr lang="ru-RU" sz="2000" dirty="0"/>
              <a:t> - 0,7.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	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Теплотворний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еквівалент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кисню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-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теплоти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виділяється</a:t>
            </a:r>
            <a:r>
              <a:rPr lang="ru-RU" sz="2000" dirty="0"/>
              <a:t> при </a:t>
            </a:r>
            <a:r>
              <a:rPr lang="ru-RU" sz="2000" dirty="0" err="1"/>
              <a:t>витрачанні</a:t>
            </a:r>
            <a:r>
              <a:rPr lang="ru-RU" sz="2000" dirty="0"/>
              <a:t> 1 л </a:t>
            </a:r>
            <a:r>
              <a:rPr lang="ru-RU" sz="2000" dirty="0" err="1"/>
              <a:t>кисню</a:t>
            </a:r>
            <a:r>
              <a:rPr lang="ru-RU" sz="2000" dirty="0"/>
              <a:t>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Для </a:t>
            </a:r>
            <a:r>
              <a:rPr lang="ru-RU" sz="2000" b="1" dirty="0">
                <a:solidFill>
                  <a:srgbClr val="000000"/>
                </a:solidFill>
              </a:rPr>
              <a:t>углеводов</a:t>
            </a:r>
            <a:r>
              <a:rPr lang="ru-RU" sz="2000" dirty="0">
                <a:solidFill>
                  <a:srgbClr val="000000"/>
                </a:solidFill>
              </a:rPr>
              <a:t> - 21,2 кДж, </a:t>
            </a:r>
          </a:p>
          <a:p>
            <a:r>
              <a:rPr lang="ru-RU" sz="2000" b="1" dirty="0">
                <a:solidFill>
                  <a:srgbClr val="000000"/>
                </a:solidFill>
              </a:rPr>
              <a:t>        	белков </a:t>
            </a:r>
            <a:r>
              <a:rPr lang="ru-RU" sz="2000" dirty="0">
                <a:solidFill>
                  <a:srgbClr val="000000"/>
                </a:solidFill>
              </a:rPr>
              <a:t>– 20,09 кДж, </a:t>
            </a:r>
          </a:p>
          <a:p>
            <a:r>
              <a:rPr lang="ru-RU" sz="2000" b="1" dirty="0">
                <a:solidFill>
                  <a:srgbClr val="000000"/>
                </a:solidFill>
              </a:rPr>
              <a:t>       	 жиров</a:t>
            </a:r>
            <a:r>
              <a:rPr lang="ru-RU" sz="2000" dirty="0">
                <a:solidFill>
                  <a:srgbClr val="000000"/>
                </a:solidFill>
              </a:rPr>
              <a:t> – 19,6 кДж.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	</a:t>
            </a:r>
            <a:r>
              <a:rPr lang="ru-RU" sz="2000" dirty="0" err="1"/>
              <a:t>Цінність</a:t>
            </a:r>
            <a:r>
              <a:rPr lang="ru-RU" sz="2000" dirty="0"/>
              <a:t> </a:t>
            </a:r>
            <a:r>
              <a:rPr lang="ru-RU" sz="2000" dirty="0" err="1"/>
              <a:t>фізіологічного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000000"/>
                </a:solidFill>
              </a:rPr>
              <a:t>пального</a:t>
            </a:r>
            <a:r>
              <a:rPr lang="ru-RU" sz="2000" dirty="0">
                <a:solidFill>
                  <a:srgbClr val="000000"/>
                </a:solidFill>
              </a:rPr>
              <a:t> (</a:t>
            </a:r>
            <a:r>
              <a:rPr lang="ru-RU" sz="2000" dirty="0" err="1">
                <a:solidFill>
                  <a:srgbClr val="000000"/>
                </a:solidFill>
              </a:rPr>
              <a:t>харчових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продуктів</a:t>
            </a:r>
            <a:r>
              <a:rPr lang="ru-RU" sz="2000" dirty="0">
                <a:solidFill>
                  <a:srgbClr val="000000"/>
                </a:solidFill>
              </a:rPr>
              <a:t>):</a:t>
            </a:r>
          </a:p>
          <a:p>
            <a:r>
              <a:rPr lang="ru-RU" sz="2000" dirty="0">
                <a:solidFill>
                  <a:srgbClr val="000000"/>
                </a:solidFill>
              </a:rPr>
              <a:t>  			</a:t>
            </a:r>
            <a:r>
              <a:rPr lang="ru-RU" sz="2000" dirty="0" err="1">
                <a:solidFill>
                  <a:srgbClr val="000000"/>
                </a:solidFill>
              </a:rPr>
              <a:t>вуглеводів</a:t>
            </a:r>
            <a:r>
              <a:rPr lang="ru-RU" sz="2000" dirty="0">
                <a:solidFill>
                  <a:srgbClr val="000000"/>
                </a:solidFill>
              </a:rPr>
              <a:t> - 19,8 кДж / </a:t>
            </a:r>
            <a:r>
              <a:rPr lang="ru-RU" sz="2000" dirty="0" err="1">
                <a:solidFill>
                  <a:srgbClr val="000000"/>
                </a:solidFill>
              </a:rPr>
              <a:t>грам</a:t>
            </a:r>
            <a:r>
              <a:rPr lang="ru-RU" sz="2000" dirty="0">
                <a:solidFill>
                  <a:srgbClr val="000000"/>
                </a:solidFill>
              </a:rPr>
              <a:t>,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		</a:t>
            </a:r>
            <a:r>
              <a:rPr lang="ru-RU" sz="2000" dirty="0" err="1">
                <a:solidFill>
                  <a:srgbClr val="000000"/>
                </a:solidFill>
              </a:rPr>
              <a:t>білків</a:t>
            </a:r>
            <a:r>
              <a:rPr lang="ru-RU" sz="2000" dirty="0">
                <a:solidFill>
                  <a:srgbClr val="000000"/>
                </a:solidFill>
              </a:rPr>
              <a:t> - 16,8 кДж / </a:t>
            </a:r>
            <a:r>
              <a:rPr lang="ru-RU" sz="2000" dirty="0" err="1">
                <a:solidFill>
                  <a:srgbClr val="000000"/>
                </a:solidFill>
              </a:rPr>
              <a:t>грам</a:t>
            </a:r>
            <a:r>
              <a:rPr lang="ru-RU" sz="2000" dirty="0">
                <a:solidFill>
                  <a:srgbClr val="000000"/>
                </a:solidFill>
              </a:rPr>
              <a:t>,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		</a:t>
            </a:r>
            <a:r>
              <a:rPr lang="ru-RU" sz="2000" dirty="0" err="1">
                <a:solidFill>
                  <a:srgbClr val="000000"/>
                </a:solidFill>
              </a:rPr>
              <a:t>жирів</a:t>
            </a:r>
            <a:r>
              <a:rPr lang="ru-RU" sz="2000" dirty="0">
                <a:solidFill>
                  <a:srgbClr val="000000"/>
                </a:solidFill>
              </a:rPr>
              <a:t> - 37,8 кДж / грам.</a:t>
            </a:r>
          </a:p>
          <a:p>
            <a:r>
              <a:rPr lang="ru-RU" sz="2000" b="1" dirty="0">
                <a:solidFill>
                  <a:srgbClr val="333399"/>
                </a:solidFill>
              </a:rPr>
              <a:t>	</a:t>
            </a:r>
            <a:r>
              <a:rPr lang="ru-RU" sz="2000" b="1" dirty="0" err="1">
                <a:solidFill>
                  <a:srgbClr val="FF0000"/>
                </a:solidFill>
              </a:rPr>
              <a:t>Добова</a:t>
            </a:r>
            <a:r>
              <a:rPr lang="ru-RU" sz="2000" b="1" dirty="0">
                <a:solidFill>
                  <a:srgbClr val="FF0000"/>
                </a:solidFill>
              </a:rPr>
              <a:t> потреба </a:t>
            </a:r>
            <a:r>
              <a:rPr lang="ru-RU" sz="2000" dirty="0" err="1"/>
              <a:t>людини</a:t>
            </a:r>
            <a:r>
              <a:rPr lang="ru-RU" sz="2000" dirty="0"/>
              <a:t> в </a:t>
            </a:r>
            <a:r>
              <a:rPr lang="ru-RU" sz="2000" dirty="0" err="1"/>
              <a:t>енергії</a:t>
            </a:r>
            <a:r>
              <a:rPr lang="ru-RU" sz="2000" dirty="0"/>
              <a:t> (в </a:t>
            </a:r>
            <a:r>
              <a:rPr lang="ru-RU" sz="2000" dirty="0" err="1"/>
              <a:t>середньому</a:t>
            </a:r>
            <a:r>
              <a:rPr lang="ru-RU" sz="2000" dirty="0"/>
              <a:t>):</a:t>
            </a:r>
          </a:p>
          <a:p>
            <a:r>
              <a:rPr lang="ru-RU" sz="2000" dirty="0"/>
              <a:t>- при </a:t>
            </a:r>
            <a:r>
              <a:rPr lang="ru-RU" sz="2000" dirty="0" err="1"/>
              <a:t>легкій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в </a:t>
            </a:r>
            <a:r>
              <a:rPr lang="ru-RU" sz="2000" dirty="0" err="1"/>
              <a:t>сидячому</a:t>
            </a:r>
            <a:r>
              <a:rPr lang="ru-RU" sz="2000" dirty="0"/>
              <a:t> </a:t>
            </a:r>
            <a:r>
              <a:rPr lang="ru-RU" sz="2000" dirty="0" err="1"/>
              <a:t>положенні</a:t>
            </a:r>
            <a:r>
              <a:rPr lang="ru-RU" sz="2000" dirty="0"/>
              <a:t> - 8400-11700 кДж;</a:t>
            </a:r>
          </a:p>
          <a:p>
            <a:r>
              <a:rPr lang="ru-RU" sz="2000" dirty="0"/>
              <a:t>- при </a:t>
            </a:r>
            <a:r>
              <a:rPr lang="ru-RU" sz="2000" dirty="0" err="1"/>
              <a:t>розміреним</a:t>
            </a:r>
            <a:r>
              <a:rPr lang="ru-RU" sz="2000" dirty="0"/>
              <a:t>, але </a:t>
            </a:r>
            <a:r>
              <a:rPr lang="ru-RU" sz="2000" dirty="0" err="1"/>
              <a:t>напруженій</a:t>
            </a:r>
            <a:r>
              <a:rPr lang="ru-RU" sz="2000" dirty="0"/>
              <a:t> </a:t>
            </a:r>
            <a:r>
              <a:rPr lang="ru-RU" sz="2000" dirty="0" err="1"/>
              <a:t>роботі</a:t>
            </a:r>
            <a:r>
              <a:rPr lang="ru-RU" sz="2000" dirty="0"/>
              <a:t> - 12500-15100 кДж;</a:t>
            </a:r>
          </a:p>
          <a:p>
            <a:r>
              <a:rPr lang="ru-RU" sz="2000" dirty="0"/>
              <a:t>- при </a:t>
            </a:r>
            <a:r>
              <a:rPr lang="ru-RU" sz="2000" dirty="0" err="1"/>
              <a:t>важкій</a:t>
            </a:r>
            <a:r>
              <a:rPr lang="ru-RU" sz="2000" dirty="0"/>
              <a:t> </a:t>
            </a:r>
            <a:r>
              <a:rPr lang="ru-RU" sz="2000" dirty="0" err="1"/>
              <a:t>фізичній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- 16700-20900 кДж.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1063" y="2441575"/>
            <a:ext cx="1912937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2781"/>
            <a:ext cx="1259809" cy="94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3925" y="4059238"/>
            <a:ext cx="176688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00113" y="1916113"/>
            <a:ext cx="7772400" cy="2879725"/>
          </a:xfrm>
        </p:spPr>
        <p:txBody>
          <a:bodyPr/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1258888" y="4427538"/>
            <a:ext cx="665956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971550" y="188913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ІІ </a:t>
            </a:r>
            <a:r>
              <a:rPr lang="ru-RU" sz="2800" b="1" dirty="0">
                <a:solidFill>
                  <a:srgbClr val="FF0000"/>
                </a:solidFill>
              </a:rPr>
              <a:t>ЗАКОН ТЕРМОДИНАМ</a:t>
            </a:r>
            <a:r>
              <a:rPr lang="uk-UA" sz="2800" b="1" dirty="0">
                <a:solidFill>
                  <a:srgbClr val="FF0000"/>
                </a:solidFill>
              </a:rPr>
              <a:t>І</a:t>
            </a:r>
            <a:r>
              <a:rPr lang="ru-RU" sz="2800" b="1" dirty="0">
                <a:solidFill>
                  <a:srgbClr val="FF0000"/>
                </a:solidFill>
              </a:rPr>
              <a:t>КИ</a:t>
            </a:r>
            <a:r>
              <a:rPr lang="ru-RU" sz="2400" dirty="0"/>
              <a:t> </a:t>
            </a:r>
          </a:p>
        </p:txBody>
      </p: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250825" y="712788"/>
            <a:ext cx="87137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/>
              <a:t>	</a:t>
            </a:r>
            <a:r>
              <a:rPr lang="ru-RU" sz="2000" b="1" i="1" dirty="0" err="1"/>
              <a:t>Мимовільні</a:t>
            </a:r>
            <a:r>
              <a:rPr lang="ru-RU" sz="2000" b="1" i="1" dirty="0"/>
              <a:t> </a:t>
            </a:r>
            <a:r>
              <a:rPr lang="ru-RU" sz="2000" b="1" i="1" dirty="0" err="1"/>
              <a:t>процеси</a:t>
            </a:r>
            <a:r>
              <a:rPr lang="ru-RU" sz="2000" b="1" i="1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протікають</a:t>
            </a:r>
            <a:r>
              <a:rPr lang="ru-RU" sz="2000" dirty="0"/>
              <a:t> без </a:t>
            </a:r>
            <a:r>
              <a:rPr lang="ru-RU" sz="2000" dirty="0" err="1"/>
              <a:t>зовнішнього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відбуваються</a:t>
            </a:r>
            <a:r>
              <a:rPr lang="ru-RU" sz="2000" dirty="0"/>
              <a:t> без </a:t>
            </a:r>
            <a:r>
              <a:rPr lang="ru-RU" sz="2000" dirty="0" err="1"/>
              <a:t>зміни</a:t>
            </a:r>
            <a:r>
              <a:rPr lang="ru-RU" sz="2000" dirty="0"/>
              <a:t> </a:t>
            </a:r>
            <a:r>
              <a:rPr lang="ru-RU" sz="2000" dirty="0" err="1"/>
              <a:t>енергетичного</a:t>
            </a:r>
            <a:r>
              <a:rPr lang="ru-RU" sz="2000" dirty="0"/>
              <a:t> стану, </a:t>
            </a:r>
            <a:r>
              <a:rPr lang="ru-RU" sz="2000" dirty="0" err="1"/>
              <a:t>здійснюються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в </a:t>
            </a:r>
            <a:r>
              <a:rPr lang="ru-RU" sz="2000" dirty="0" err="1"/>
              <a:t>напрямку</a:t>
            </a:r>
            <a:r>
              <a:rPr lang="ru-RU" sz="2000" dirty="0"/>
              <a:t>, при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FF0000"/>
                </a:solidFill>
              </a:rPr>
              <a:t>безлад</a:t>
            </a:r>
            <a:r>
              <a:rPr lang="ru-RU" sz="2000" dirty="0"/>
              <a:t> в </a:t>
            </a:r>
            <a:r>
              <a:rPr lang="ru-RU" sz="2000" dirty="0" err="1"/>
              <a:t>системі</a:t>
            </a:r>
            <a:r>
              <a:rPr lang="ru-RU" sz="2000" dirty="0"/>
              <a:t> </a:t>
            </a:r>
            <a:r>
              <a:rPr lang="ru-RU" sz="2000" dirty="0" err="1"/>
              <a:t>зростає</a:t>
            </a:r>
            <a:r>
              <a:rPr lang="ru-RU" sz="2000" dirty="0"/>
              <a:t> і вона переходить в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ймовірний</a:t>
            </a:r>
            <a:r>
              <a:rPr lang="ru-RU" sz="2000" dirty="0"/>
              <a:t> стан.</a:t>
            </a:r>
          </a:p>
          <a:p>
            <a:endParaRPr lang="ru-RU" sz="2000" dirty="0"/>
          </a:p>
          <a:p>
            <a:r>
              <a:rPr lang="ru-RU" sz="2000" dirty="0" err="1"/>
              <a:t>Прагнення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перейти в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ймовірне</a:t>
            </a:r>
            <a:r>
              <a:rPr lang="ru-RU" sz="2000" dirty="0"/>
              <a:t> </a:t>
            </a:r>
            <a:r>
              <a:rPr lang="ru-RU" sz="2000" dirty="0" err="1"/>
              <a:t>безладне</a:t>
            </a:r>
            <a:r>
              <a:rPr lang="ru-RU" sz="2000" dirty="0"/>
              <a:t> стан:</a:t>
            </a:r>
            <a:endParaRPr lang="ru-RU" sz="2000" i="1" dirty="0"/>
          </a:p>
          <a:p>
            <a:endParaRPr lang="en-US" sz="2000" i="1" dirty="0"/>
          </a:p>
          <a:p>
            <a:r>
              <a:rPr lang="ru-RU" sz="2000" i="1" dirty="0" err="1"/>
              <a:t>Перехід</a:t>
            </a:r>
            <a:r>
              <a:rPr lang="ru-RU" sz="2000" i="1" dirty="0"/>
              <a:t> </a:t>
            </a:r>
            <a:r>
              <a:rPr lang="ru-RU" sz="2000" i="1" dirty="0" err="1"/>
              <a:t>зі</a:t>
            </a:r>
            <a:r>
              <a:rPr lang="ru-RU" sz="2000" i="1" dirty="0"/>
              <a:t> стану 2 в 1 </a:t>
            </a:r>
            <a:r>
              <a:rPr lang="ru-RU" sz="2000" i="1" dirty="0" err="1"/>
              <a:t>мимоволі</a:t>
            </a:r>
            <a:r>
              <a:rPr lang="ru-RU" sz="2000" i="1" dirty="0"/>
              <a:t> не </a:t>
            </a:r>
            <a:r>
              <a:rPr lang="ru-RU" sz="2000" i="1" dirty="0" err="1"/>
              <a:t>можливий</a:t>
            </a:r>
            <a:r>
              <a:rPr lang="ru-RU" sz="2000" i="1" dirty="0"/>
              <a:t>!</a:t>
            </a:r>
          </a:p>
          <a:p>
            <a:endParaRPr lang="ru-RU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r>
              <a:rPr lang="ru-RU" sz="2000" i="1" dirty="0" err="1"/>
              <a:t>Мірою</a:t>
            </a:r>
            <a:r>
              <a:rPr lang="ru-RU" sz="2000" i="1" dirty="0"/>
              <a:t> </a:t>
            </a:r>
            <a:r>
              <a:rPr lang="ru-RU" sz="2000" i="1" dirty="0" err="1"/>
              <a:t>невпорядкованості</a:t>
            </a:r>
            <a:r>
              <a:rPr lang="ru-RU" sz="2000" i="1" dirty="0"/>
              <a:t> </a:t>
            </a:r>
            <a:r>
              <a:rPr lang="ru-RU" sz="2000" i="1" dirty="0" err="1"/>
              <a:t>системи</a:t>
            </a:r>
            <a:r>
              <a:rPr lang="ru-RU" sz="2000" i="1" dirty="0"/>
              <a:t> </a:t>
            </a:r>
            <a:r>
              <a:rPr lang="ru-RU" sz="2000" i="1" dirty="0" err="1"/>
              <a:t>або</a:t>
            </a:r>
            <a:r>
              <a:rPr lang="ru-RU" sz="2000" i="1" dirty="0"/>
              <a:t> </a:t>
            </a:r>
            <a:r>
              <a:rPr lang="ru-RU" sz="2000" i="1" dirty="0" err="1"/>
              <a:t>ймовірності</a:t>
            </a:r>
            <a:r>
              <a:rPr lang="ru-RU" sz="2000" i="1" dirty="0"/>
              <a:t> є </a:t>
            </a:r>
            <a:r>
              <a:rPr lang="ru-RU" sz="2000" i="1" dirty="0" err="1">
                <a:solidFill>
                  <a:srgbClr val="00B0F0"/>
                </a:solidFill>
              </a:rPr>
              <a:t>ентропія</a:t>
            </a:r>
            <a:r>
              <a:rPr lang="ru-RU" sz="2000" i="1" dirty="0">
                <a:solidFill>
                  <a:srgbClr val="00B0F0"/>
                </a:solidFill>
              </a:rPr>
              <a:t> (S)</a:t>
            </a:r>
            <a:r>
              <a:rPr lang="ru-RU" sz="2000" i="1" dirty="0"/>
              <a:t>:</a:t>
            </a:r>
          </a:p>
          <a:p>
            <a:endParaRPr lang="ru-RU" sz="2000" b="1" i="1" dirty="0">
              <a:solidFill>
                <a:srgbClr val="990099"/>
              </a:solidFill>
            </a:endParaRPr>
          </a:p>
          <a:p>
            <a:pPr algn="ctr"/>
            <a:r>
              <a:rPr lang="en-US" sz="2000" b="1" i="1" dirty="0">
                <a:solidFill>
                  <a:srgbClr val="990099"/>
                </a:solidFill>
              </a:rPr>
              <a:t>S = R/N </a:t>
            </a:r>
            <a:r>
              <a:rPr lang="en-US" sz="2000" b="1" i="1" dirty="0" err="1">
                <a:solidFill>
                  <a:srgbClr val="990099"/>
                </a:solidFill>
              </a:rPr>
              <a:t>lnW</a:t>
            </a:r>
            <a:r>
              <a:rPr lang="en-US" sz="2000" b="1" i="1" dirty="0">
                <a:solidFill>
                  <a:srgbClr val="990099"/>
                </a:solidFill>
              </a:rPr>
              <a:t>,  </a:t>
            </a:r>
            <a:r>
              <a:rPr lang="ru-RU" sz="2000" b="1" i="1" dirty="0">
                <a:solidFill>
                  <a:srgbClr val="990099"/>
                </a:solidFill>
              </a:rPr>
              <a:t>кДж</a:t>
            </a:r>
            <a:r>
              <a:rPr lang="en-US" sz="2000" b="1" i="1" dirty="0">
                <a:solidFill>
                  <a:srgbClr val="990099"/>
                </a:solidFill>
              </a:rPr>
              <a:t>/</a:t>
            </a:r>
            <a:r>
              <a:rPr lang="ru-RU" sz="2000" b="1" i="1" dirty="0">
                <a:solidFill>
                  <a:srgbClr val="990099"/>
                </a:solidFill>
              </a:rPr>
              <a:t>моль</a:t>
            </a:r>
            <a:r>
              <a:rPr lang="en-US" sz="2000" b="1" i="1" dirty="0">
                <a:solidFill>
                  <a:srgbClr val="990099"/>
                </a:solidFill>
              </a:rPr>
              <a:t>∙</a:t>
            </a:r>
            <a:r>
              <a:rPr lang="ru-RU" sz="2000" b="1" i="1" dirty="0">
                <a:solidFill>
                  <a:srgbClr val="990099"/>
                </a:solidFill>
              </a:rPr>
              <a:t>К.  </a:t>
            </a:r>
            <a:endParaRPr lang="ru-RU" sz="2000" i="1" dirty="0">
              <a:solidFill>
                <a:srgbClr val="990099"/>
              </a:solidFill>
            </a:endParaRPr>
          </a:p>
          <a:p>
            <a:r>
              <a:rPr lang="ru-RU" sz="2000" i="1" dirty="0"/>
              <a:t>де R – </a:t>
            </a:r>
            <a:r>
              <a:rPr lang="ru-RU" sz="2000" i="1" dirty="0" err="1"/>
              <a:t>універсальна</a:t>
            </a:r>
            <a:r>
              <a:rPr lang="ru-RU" sz="2000" i="1" dirty="0"/>
              <a:t> </a:t>
            </a:r>
            <a:r>
              <a:rPr lang="ru-RU" sz="2000" i="1" dirty="0" err="1"/>
              <a:t>газова</a:t>
            </a:r>
            <a:r>
              <a:rPr lang="ru-RU" sz="2000" i="1" dirty="0"/>
              <a:t> стала,    N  - число Авогадро</a:t>
            </a:r>
          </a:p>
          <a:p>
            <a:r>
              <a:rPr lang="en-US" sz="2000" i="1" dirty="0"/>
              <a:t>W</a:t>
            </a:r>
            <a:r>
              <a:rPr lang="ru-RU" sz="2000" i="1" dirty="0"/>
              <a:t> – </a:t>
            </a:r>
            <a:r>
              <a:rPr lang="ru-RU" sz="2000" i="1" dirty="0" err="1"/>
              <a:t>ймовірність</a:t>
            </a:r>
            <a:r>
              <a:rPr lang="ru-RU" sz="2000" i="1" dirty="0"/>
              <a:t> стану </a:t>
            </a:r>
            <a:r>
              <a:rPr lang="ru-RU" sz="2000" i="1" dirty="0" err="1"/>
              <a:t>системи</a:t>
            </a:r>
            <a:r>
              <a:rPr lang="ru-RU" sz="2000" i="1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63713" y="2890838"/>
            <a:ext cx="19653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3413" y="3684588"/>
            <a:ext cx="914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Ar   He</a:t>
            </a:r>
            <a:endParaRPr lang="ru-RU" sz="160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6" idx="0"/>
            <a:endCxn id="6" idx="2"/>
          </p:cNvCxnSpPr>
          <p:nvPr/>
        </p:nvCxnSpPr>
        <p:spPr>
          <a:xfrm>
            <a:off x="1090613" y="3684588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5" name="TextBox 10"/>
          <p:cNvSpPr txBox="1">
            <a:spLocks noChangeArrowheads="1"/>
          </p:cNvSpPr>
          <p:nvPr/>
        </p:nvSpPr>
        <p:spPr bwMode="auto">
          <a:xfrm>
            <a:off x="327025" y="3276600"/>
            <a:ext cx="852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стан 1</a:t>
            </a:r>
          </a:p>
        </p:txBody>
      </p:sp>
      <p:cxnSp>
        <p:nvCxnSpPr>
          <p:cNvPr id="14" name="Прямая со стрелкой 13"/>
          <p:cNvCxnSpPr>
            <a:stCxn id="6" idx="3"/>
          </p:cNvCxnSpPr>
          <p:nvPr/>
        </p:nvCxnSpPr>
        <p:spPr>
          <a:xfrm>
            <a:off x="1547813" y="3913188"/>
            <a:ext cx="29876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559300" y="3689350"/>
            <a:ext cx="914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Не, </a:t>
            </a:r>
            <a:r>
              <a:rPr lang="en-US" dirty="0" err="1">
                <a:solidFill>
                  <a:schemeClr val="tx1"/>
                </a:solidFill>
              </a:rPr>
              <a:t>Ar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928" name="TextBox 15"/>
          <p:cNvSpPr txBox="1">
            <a:spLocks noChangeArrowheads="1"/>
          </p:cNvSpPr>
          <p:nvPr/>
        </p:nvSpPr>
        <p:spPr bwMode="auto">
          <a:xfrm>
            <a:off x="4251325" y="3276600"/>
            <a:ext cx="852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стан 2</a:t>
            </a:r>
          </a:p>
        </p:txBody>
      </p:sp>
      <p:sp>
        <p:nvSpPr>
          <p:cNvPr id="38929" name="TextBox 16"/>
          <p:cNvSpPr txBox="1">
            <a:spLocks noChangeArrowheads="1"/>
          </p:cNvSpPr>
          <p:nvPr/>
        </p:nvSpPr>
        <p:spPr bwMode="auto">
          <a:xfrm>
            <a:off x="1651000" y="3317875"/>
            <a:ext cx="2781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/>
              <a:t>взаємна</a:t>
            </a:r>
            <a:r>
              <a:rPr lang="ru-RU" dirty="0"/>
              <a:t> </a:t>
            </a:r>
            <a:r>
              <a:rPr lang="ru-RU" dirty="0" err="1"/>
              <a:t>дифузія</a:t>
            </a:r>
            <a:endParaRPr lang="ru-RU" dirty="0"/>
          </a:p>
          <a:p>
            <a:pPr algn="ctr"/>
            <a:r>
              <a:rPr lang="ru-RU" dirty="0" err="1"/>
              <a:t>мимовільний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змішування</a:t>
            </a:r>
            <a:r>
              <a:rPr lang="ru-RU" dirty="0"/>
              <a:t> </a:t>
            </a:r>
            <a:r>
              <a:rPr lang="ru-RU" dirty="0" err="1"/>
              <a:t>газів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400" dirty="0" err="1"/>
              <a:t>Процеси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відбуваються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зменшенням</a:t>
            </a:r>
            <a:r>
              <a:rPr lang="ru-RU" sz="2400" dirty="0"/>
              <a:t> порядку в </a:t>
            </a:r>
            <a:r>
              <a:rPr lang="ru-RU" sz="2400" dirty="0" err="1"/>
              <a:t>розташування</a:t>
            </a:r>
            <a:r>
              <a:rPr lang="ru-RU" sz="2400" dirty="0"/>
              <a:t> </a:t>
            </a:r>
            <a:r>
              <a:rPr lang="ru-RU" sz="2400" dirty="0" err="1"/>
              <a:t>частинок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, </a:t>
            </a:r>
            <a:r>
              <a:rPr lang="ru-RU" sz="2400" dirty="0" err="1"/>
              <a:t>супроводжуються</a:t>
            </a:r>
            <a:r>
              <a:rPr lang="ru-RU" sz="2400" dirty="0"/>
              <a:t> </a:t>
            </a:r>
            <a:r>
              <a:rPr lang="ru-RU" sz="2400" dirty="0" err="1"/>
              <a:t>збільшенням</a:t>
            </a:r>
            <a:r>
              <a:rPr lang="ru-RU" sz="2400" dirty="0"/>
              <a:t> </a:t>
            </a:r>
            <a:r>
              <a:rPr lang="ru-RU" sz="2400" dirty="0" err="1"/>
              <a:t>ентропії</a:t>
            </a:r>
            <a:r>
              <a:rPr lang="ru-RU" sz="2400" dirty="0"/>
              <a:t> (ΔS&gt; 0).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фазові</a:t>
            </a:r>
            <a:r>
              <a:rPr lang="ru-RU" sz="2400" dirty="0"/>
              <a:t> переходи: </a:t>
            </a:r>
            <a:r>
              <a:rPr lang="ru-RU" sz="2400" dirty="0" err="1"/>
              <a:t>плавлення</a:t>
            </a:r>
            <a:r>
              <a:rPr lang="ru-RU" sz="2400" dirty="0"/>
              <a:t>, </a:t>
            </a:r>
            <a:r>
              <a:rPr lang="ru-RU" sz="2400" dirty="0" err="1"/>
              <a:t>випаровування</a:t>
            </a:r>
            <a:r>
              <a:rPr lang="ru-RU" sz="2400" dirty="0"/>
              <a:t>, </a:t>
            </a:r>
            <a:r>
              <a:rPr lang="ru-RU" sz="2400" dirty="0" err="1"/>
              <a:t>розчинення</a:t>
            </a:r>
            <a:r>
              <a:rPr lang="ru-RU" sz="2400" dirty="0"/>
              <a:t>, </a:t>
            </a:r>
            <a:r>
              <a:rPr lang="ru-RU" sz="2400" dirty="0" err="1"/>
              <a:t>кристалізація</a:t>
            </a:r>
            <a:r>
              <a:rPr lang="ru-RU" sz="2400" dirty="0"/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dirty="0" err="1"/>
              <a:t>Плавлення</a:t>
            </a:r>
            <a:r>
              <a:rPr lang="ru-RU" sz="2400" dirty="0"/>
              <a:t> </a:t>
            </a:r>
            <a:r>
              <a:rPr lang="ru-RU" sz="2400" dirty="0" err="1"/>
              <a:t>льоду</a:t>
            </a:r>
            <a:r>
              <a:rPr lang="ru-RU" sz="2400" dirty="0"/>
              <a:t> : </a:t>
            </a:r>
            <a:r>
              <a:rPr lang="ru-RU" sz="2400" dirty="0" smtClean="0"/>
              <a:t>Н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О</a:t>
            </a:r>
            <a:r>
              <a:rPr lang="ru-RU" sz="2400" baseline="-25000" dirty="0" smtClean="0"/>
              <a:t>(</a:t>
            </a:r>
            <a:r>
              <a:rPr lang="ru-RU" sz="2400" baseline="-25000" dirty="0" err="1" smtClean="0"/>
              <a:t>лід</a:t>
            </a:r>
            <a:r>
              <a:rPr lang="ru-RU" sz="2400" baseline="-25000" dirty="0"/>
              <a:t>)</a:t>
            </a:r>
            <a:r>
              <a:rPr lang="ru-RU" sz="2400" dirty="0"/>
              <a:t>→ </a:t>
            </a:r>
            <a:r>
              <a:rPr lang="ru-RU" sz="2400" dirty="0" smtClean="0"/>
              <a:t>Н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О</a:t>
            </a:r>
            <a:r>
              <a:rPr lang="ru-RU" sz="2400" baseline="-25000" dirty="0" smtClean="0"/>
              <a:t>(р.)</a:t>
            </a:r>
            <a:r>
              <a:rPr lang="ru-RU" sz="2400" dirty="0" smtClean="0"/>
              <a:t>; </a:t>
            </a:r>
            <a:r>
              <a:rPr lang="el-GR" sz="2400" dirty="0" smtClean="0"/>
              <a:t>Δ</a:t>
            </a:r>
            <a:r>
              <a:rPr lang="ru-RU" sz="2400" dirty="0"/>
              <a:t>Н= 6,0 кДж/моль, </a:t>
            </a:r>
            <a:r>
              <a:rPr lang="el-GR" sz="2400" dirty="0"/>
              <a:t>Δ</a:t>
            </a:r>
            <a:r>
              <a:rPr lang="en-US" sz="2400" dirty="0"/>
              <a:t>S&gt;0</a:t>
            </a: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endParaRPr lang="en-US" sz="2400" dirty="0"/>
          </a:p>
          <a:p>
            <a:pPr marL="0" indent="0" eaLnBrk="1" hangingPunct="1">
              <a:buFontTx/>
              <a:buNone/>
              <a:defRPr/>
            </a:pPr>
            <a:r>
              <a:rPr lang="ru-RU" sz="2400" dirty="0" err="1"/>
              <a:t>Випаровування</a:t>
            </a:r>
            <a:r>
              <a:rPr lang="ru-RU" sz="2400" dirty="0"/>
              <a:t> води : </a:t>
            </a:r>
            <a:r>
              <a:rPr lang="ru-RU" sz="2400" dirty="0" smtClean="0"/>
              <a:t>Н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О</a:t>
            </a:r>
            <a:r>
              <a:rPr lang="ru-RU" sz="2400" baseline="-25000" dirty="0" smtClean="0"/>
              <a:t>(р.)</a:t>
            </a:r>
            <a:r>
              <a:rPr lang="ru-RU" sz="2400" dirty="0"/>
              <a:t>→ Н</a:t>
            </a:r>
            <a:r>
              <a:rPr lang="ru-RU" sz="2400" baseline="-25000" dirty="0"/>
              <a:t>2</a:t>
            </a:r>
            <a:r>
              <a:rPr lang="ru-RU" sz="2400" dirty="0"/>
              <a:t>О</a:t>
            </a:r>
            <a:r>
              <a:rPr lang="ru-RU" sz="2400" baseline="-25000" dirty="0"/>
              <a:t>(г)</a:t>
            </a:r>
            <a:r>
              <a:rPr lang="ru-RU" sz="2400" dirty="0"/>
              <a:t>;    </a:t>
            </a:r>
            <a:r>
              <a:rPr lang="el-GR" sz="2400" dirty="0"/>
              <a:t>Δ</a:t>
            </a:r>
            <a:r>
              <a:rPr lang="ru-RU" sz="2400" dirty="0"/>
              <a:t>Н= 44 кДж/моль, </a:t>
            </a:r>
            <a:r>
              <a:rPr lang="el-GR" sz="2400" dirty="0"/>
              <a:t>Δ</a:t>
            </a:r>
            <a:r>
              <a:rPr lang="en-US" sz="2400" dirty="0"/>
              <a:t>S&gt;0</a:t>
            </a: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r>
              <a:rPr lang="ru-RU" sz="2400" dirty="0" err="1"/>
              <a:t>Розчинення</a:t>
            </a:r>
            <a:r>
              <a:rPr lang="ru-RU" sz="2400" dirty="0"/>
              <a:t> </a:t>
            </a:r>
            <a:r>
              <a:rPr lang="en-US" sz="2400" dirty="0" err="1"/>
              <a:t>KCl</a:t>
            </a:r>
            <a:r>
              <a:rPr lang="ru-RU" sz="2400" dirty="0"/>
              <a:t>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dirty="0"/>
              <a:t>      </a:t>
            </a:r>
            <a:r>
              <a:rPr lang="en-US" sz="2400" dirty="0" err="1"/>
              <a:t>KCl</a:t>
            </a:r>
            <a:r>
              <a:rPr lang="ru-RU" sz="2400" baseline="-25000" dirty="0"/>
              <a:t>(к) </a:t>
            </a:r>
            <a:r>
              <a:rPr lang="ru-RU" sz="2400" dirty="0"/>
              <a:t>+ Н</a:t>
            </a:r>
            <a:r>
              <a:rPr lang="ru-RU" sz="2400" baseline="-25000" dirty="0"/>
              <a:t>2</a:t>
            </a:r>
            <a:r>
              <a:rPr lang="ru-RU" sz="2400" dirty="0"/>
              <a:t>О →</a:t>
            </a:r>
            <a:r>
              <a:rPr lang="ru-RU" sz="2400" dirty="0" err="1" smtClean="0"/>
              <a:t>К</a:t>
            </a:r>
            <a:r>
              <a:rPr lang="ru-RU" sz="2800" baseline="30000" dirty="0" err="1" smtClean="0"/>
              <a:t>+</a:t>
            </a:r>
            <a:r>
              <a:rPr lang="ru-RU" sz="2400" baseline="-25000" dirty="0" err="1" smtClean="0"/>
              <a:t>водн.р</a:t>
            </a:r>
            <a:r>
              <a:rPr lang="ru-RU" sz="2400" baseline="-25000" dirty="0" smtClean="0"/>
              <a:t>. </a:t>
            </a:r>
            <a:r>
              <a:rPr lang="ru-RU" sz="2400" dirty="0"/>
              <a:t>+ </a:t>
            </a:r>
            <a:r>
              <a:rPr lang="en-US" sz="2400" dirty="0"/>
              <a:t>Cl</a:t>
            </a:r>
            <a:r>
              <a:rPr lang="ru-RU" sz="2800" baseline="30000" dirty="0" smtClean="0"/>
              <a:t>-</a:t>
            </a:r>
            <a:r>
              <a:rPr lang="ru-RU" sz="2400" baseline="-25000" dirty="0" err="1" smtClean="0"/>
              <a:t>водн.р</a:t>
            </a:r>
            <a:r>
              <a:rPr lang="ru-RU" sz="2400" baseline="-25000" dirty="0" smtClean="0"/>
              <a:t>. </a:t>
            </a:r>
            <a:r>
              <a:rPr lang="ru-RU" sz="2400" dirty="0"/>
              <a:t>;</a:t>
            </a:r>
            <a:r>
              <a:rPr lang="el-GR" sz="2000" dirty="0"/>
              <a:t> </a:t>
            </a:r>
            <a:r>
              <a:rPr lang="ru-RU" sz="2000" dirty="0"/>
              <a:t>     </a:t>
            </a:r>
            <a:r>
              <a:rPr lang="el-GR" sz="2400" dirty="0"/>
              <a:t>Δ</a:t>
            </a:r>
            <a:r>
              <a:rPr lang="ru-RU" sz="2400" dirty="0"/>
              <a:t>Н= 19 кДж/моль, </a:t>
            </a:r>
            <a:r>
              <a:rPr lang="el-GR" sz="2400" dirty="0"/>
              <a:t>Δ</a:t>
            </a:r>
            <a:r>
              <a:rPr lang="en-US" sz="2400" dirty="0"/>
              <a:t>S&gt;0</a:t>
            </a: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r>
              <a:rPr lang="ru-RU" sz="2400" dirty="0" err="1"/>
              <a:t>Термічна</a:t>
            </a:r>
            <a:r>
              <a:rPr lang="ru-RU" sz="2400" dirty="0"/>
              <a:t> </a:t>
            </a:r>
            <a:r>
              <a:rPr lang="ru-RU" sz="2400" dirty="0" err="1"/>
              <a:t>дисоціація</a:t>
            </a:r>
            <a:r>
              <a:rPr lang="ru-RU" sz="2400" dirty="0"/>
              <a:t> (</a:t>
            </a:r>
            <a:r>
              <a:rPr lang="en-US" sz="2400" dirty="0"/>
              <a:t>NH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ru-RU" sz="2400" dirty="0"/>
              <a:t>: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dirty="0"/>
              <a:t>(</a:t>
            </a:r>
            <a:r>
              <a:rPr lang="en-US" sz="2400" dirty="0"/>
              <a:t>NH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ru-RU" sz="2400" baseline="-25000" dirty="0"/>
              <a:t> </a:t>
            </a:r>
            <a:r>
              <a:rPr lang="en-US" sz="2400" dirty="0"/>
              <a:t>→</a:t>
            </a:r>
            <a:r>
              <a:rPr lang="ru-RU" sz="2400" dirty="0"/>
              <a:t>2</a:t>
            </a:r>
            <a:r>
              <a:rPr lang="en-US" sz="2400" dirty="0"/>
              <a:t>NH</a:t>
            </a:r>
            <a:r>
              <a:rPr lang="en-US" sz="2400" baseline="-25000" dirty="0"/>
              <a:t>3(</a:t>
            </a:r>
            <a:r>
              <a:rPr lang="ru-RU" sz="2400" baseline="-25000" dirty="0"/>
              <a:t>г</a:t>
            </a:r>
            <a:r>
              <a:rPr lang="en-US" sz="2400" baseline="-25000" dirty="0"/>
              <a:t>) </a:t>
            </a:r>
            <a:r>
              <a:rPr lang="en-US" sz="2400" dirty="0"/>
              <a:t>+ CO</a:t>
            </a:r>
            <a:r>
              <a:rPr lang="en-US" sz="2400" baseline="-25000" dirty="0"/>
              <a:t>2(</a:t>
            </a:r>
            <a:r>
              <a:rPr lang="ru-RU" sz="2400" baseline="-25000" dirty="0"/>
              <a:t>г</a:t>
            </a:r>
            <a:r>
              <a:rPr lang="en-US" sz="2400" baseline="-25000" dirty="0"/>
              <a:t>)</a:t>
            </a:r>
            <a:r>
              <a:rPr lang="en-US" sz="2400" dirty="0"/>
              <a:t>+</a:t>
            </a:r>
            <a:r>
              <a:rPr lang="ru-RU" sz="2400" dirty="0"/>
              <a:t>Н</a:t>
            </a:r>
            <a:r>
              <a:rPr lang="ru-RU" sz="2400" baseline="-25000" dirty="0"/>
              <a:t>2</a:t>
            </a:r>
            <a:r>
              <a:rPr lang="ru-RU" sz="2400" dirty="0"/>
              <a:t>О;   </a:t>
            </a:r>
            <a:r>
              <a:rPr lang="el-GR" sz="2400" dirty="0"/>
              <a:t>Δ</a:t>
            </a:r>
            <a:r>
              <a:rPr lang="ru-RU" sz="2400" dirty="0"/>
              <a:t>Н= 68 кДж/моль, </a:t>
            </a:r>
            <a:r>
              <a:rPr lang="el-GR" sz="2400" dirty="0"/>
              <a:t>Δ</a:t>
            </a:r>
            <a:r>
              <a:rPr lang="en-US" sz="2400" dirty="0"/>
              <a:t>S&gt;0</a:t>
            </a: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r>
              <a:rPr lang="ru-RU" dirty="0"/>
              <a:t>=&gt;</a:t>
            </a:r>
            <a:r>
              <a:rPr lang="ru-RU" sz="2400" b="1" dirty="0">
                <a:solidFill>
                  <a:srgbClr val="C00000"/>
                </a:solidFill>
              </a:rPr>
              <a:t> ЕНТРОПІЯ</a:t>
            </a:r>
            <a:r>
              <a:rPr lang="ru-RU" sz="2400" dirty="0"/>
              <a:t> </a:t>
            </a:r>
            <a:r>
              <a:rPr lang="ru-RU" sz="2400" spc="-150" dirty="0"/>
              <a:t>–   </a:t>
            </a:r>
            <a:r>
              <a:rPr lang="ru-RU" sz="2400" spc="-150" dirty="0" err="1"/>
              <a:t>кількісна</a:t>
            </a:r>
            <a:r>
              <a:rPr lang="ru-RU" sz="2400" spc="-150" dirty="0"/>
              <a:t> </a:t>
            </a:r>
            <a:r>
              <a:rPr lang="ru-RU" sz="2400" spc="-150" dirty="0" err="1"/>
              <a:t>міра</a:t>
            </a:r>
            <a:r>
              <a:rPr lang="ru-RU" sz="2400" spc="-150" dirty="0"/>
              <a:t> </a:t>
            </a:r>
            <a:r>
              <a:rPr lang="ru-RU" sz="2400" spc="-150" dirty="0" err="1"/>
              <a:t>безладу</a:t>
            </a:r>
            <a:r>
              <a:rPr lang="ru-RU" sz="2400" spc="-150" dirty="0"/>
              <a:t> в </a:t>
            </a:r>
            <a:r>
              <a:rPr lang="ru-RU" sz="2400" spc="-150" dirty="0" err="1"/>
              <a:t>системі</a:t>
            </a:r>
            <a:endParaRPr lang="ru-RU" spc="-150" dirty="0"/>
          </a:p>
          <a:p>
            <a:pPr marL="0" indent="0" eaLnBrk="1" hangingPunct="1">
              <a:buFontTx/>
              <a:buNone/>
              <a:defRPr/>
            </a:pP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endParaRPr lang="en-US" sz="2000" dirty="0"/>
          </a:p>
          <a:p>
            <a:pPr marL="0" indent="0" eaLnBrk="1" hangingPunct="1">
              <a:buFontTx/>
              <a:buNone/>
              <a:defRPr/>
            </a:pPr>
            <a:endParaRPr lang="ru-RU" sz="24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463800"/>
            <a:ext cx="14795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3825" y="2463800"/>
            <a:ext cx="13843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1916113"/>
            <a:ext cx="7772400" cy="2879725"/>
          </a:xfrm>
        </p:spPr>
        <p:txBody>
          <a:bodyPr/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258888" y="4427538"/>
            <a:ext cx="665956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863600" y="46038"/>
            <a:ext cx="7632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</a:rPr>
              <a:t>Формулювання</a:t>
            </a:r>
            <a:r>
              <a:rPr lang="ru-RU" sz="2800" b="1" dirty="0">
                <a:solidFill>
                  <a:srgbClr val="C00000"/>
                </a:solidFill>
              </a:rPr>
              <a:t> ІІ закону </a:t>
            </a:r>
            <a:r>
              <a:rPr lang="ru-RU" sz="2800" b="1" dirty="0" err="1">
                <a:solidFill>
                  <a:srgbClr val="C00000"/>
                </a:solidFill>
              </a:rPr>
              <a:t>термодинаміки</a:t>
            </a:r>
            <a:r>
              <a:rPr lang="ru-RU" sz="2800" b="1" dirty="0">
                <a:solidFill>
                  <a:srgbClr val="C00000"/>
                </a:solidFill>
              </a:rPr>
              <a:t> :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0" y="573088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 err="1"/>
              <a:t>Клаузіус</a:t>
            </a:r>
            <a:r>
              <a:rPr lang="ru-RU" sz="2000" i="1" dirty="0"/>
              <a:t>: теплота не </a:t>
            </a:r>
            <a:r>
              <a:rPr lang="ru-RU" sz="2000" i="1" dirty="0" err="1"/>
              <a:t>може</a:t>
            </a:r>
            <a:r>
              <a:rPr lang="ru-RU" sz="2000" i="1" dirty="0"/>
              <a:t> сама </a:t>
            </a:r>
            <a:r>
              <a:rPr lang="ru-RU" sz="2000" i="1" dirty="0" err="1"/>
              <a:t>переходити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холодного </a:t>
            </a:r>
            <a:r>
              <a:rPr lang="ru-RU" sz="2000" i="1" dirty="0" err="1"/>
              <a:t>тіла</a:t>
            </a:r>
            <a:r>
              <a:rPr lang="ru-RU" sz="2000" i="1" dirty="0"/>
              <a:t> до </a:t>
            </a:r>
            <a:r>
              <a:rPr lang="ru-RU" sz="2000" i="1" dirty="0" err="1"/>
              <a:t>гарячого</a:t>
            </a:r>
            <a:endParaRPr lang="ru-RU" sz="2000" i="1" dirty="0"/>
          </a:p>
          <a:p>
            <a:endParaRPr lang="uk-UA" sz="2000" i="1" dirty="0"/>
          </a:p>
          <a:p>
            <a:pPr algn="ctr"/>
            <a:r>
              <a:rPr lang="ru-RU" sz="2000" i="1" dirty="0" err="1"/>
              <a:t>Різні</a:t>
            </a:r>
            <a:r>
              <a:rPr lang="ru-RU" sz="2000" i="1" dirty="0"/>
              <a:t> </a:t>
            </a:r>
            <a:r>
              <a:rPr lang="ru-RU" sz="2000" i="1" dirty="0" err="1"/>
              <a:t>види</a:t>
            </a:r>
            <a:r>
              <a:rPr lang="ru-RU" sz="2000" i="1" dirty="0"/>
              <a:t> </a:t>
            </a:r>
            <a:r>
              <a:rPr lang="ru-RU" sz="2000" i="1" dirty="0" err="1"/>
              <a:t>енергії</a:t>
            </a:r>
            <a:r>
              <a:rPr lang="ru-RU" sz="2000" i="1" dirty="0"/>
              <a:t> </a:t>
            </a:r>
            <a:r>
              <a:rPr lang="ru-RU" sz="2000" i="1" dirty="0" err="1"/>
              <a:t>прагнуть</a:t>
            </a:r>
            <a:r>
              <a:rPr lang="ru-RU" sz="2000" i="1" dirty="0"/>
              <a:t> </a:t>
            </a:r>
            <a:r>
              <a:rPr lang="ru-RU" sz="2000" i="1" dirty="0" err="1"/>
              <a:t>перетворитися</a:t>
            </a:r>
            <a:r>
              <a:rPr lang="ru-RU" sz="2000" i="1" dirty="0"/>
              <a:t> в теплоту, а теплота, в свою </a:t>
            </a:r>
            <a:r>
              <a:rPr lang="ru-RU" sz="2000" i="1" dirty="0" err="1"/>
              <a:t>чергу</a:t>
            </a:r>
            <a:r>
              <a:rPr lang="ru-RU" sz="2000" i="1" dirty="0"/>
              <a:t>, </a:t>
            </a:r>
            <a:r>
              <a:rPr lang="ru-RU" sz="2000" i="1" dirty="0" err="1"/>
              <a:t>прагне</a:t>
            </a:r>
            <a:r>
              <a:rPr lang="ru-RU" sz="2000" i="1" dirty="0"/>
              <a:t> </a:t>
            </a:r>
            <a:r>
              <a:rPr lang="ru-RU" sz="2000" i="1" dirty="0" err="1"/>
              <a:t>розсіятися</a:t>
            </a:r>
            <a:r>
              <a:rPr lang="ru-RU" sz="2000" i="1" dirty="0"/>
              <a:t>, </a:t>
            </a:r>
            <a:r>
              <a:rPr lang="ru-RU" sz="2000" i="1" dirty="0" err="1"/>
              <a:t>тобто</a:t>
            </a:r>
            <a:r>
              <a:rPr lang="ru-RU" sz="2000" i="1" dirty="0"/>
              <a:t> теплоту </a:t>
            </a:r>
            <a:r>
              <a:rPr lang="ru-RU" sz="2000" i="1" dirty="0" err="1"/>
              <a:t>можна</a:t>
            </a:r>
            <a:r>
              <a:rPr lang="ru-RU" sz="2000" i="1" dirty="0"/>
              <a:t> </a:t>
            </a:r>
            <a:r>
              <a:rPr lang="ru-RU" sz="2000" i="1" dirty="0" err="1"/>
              <a:t>повністю</a:t>
            </a:r>
            <a:r>
              <a:rPr lang="ru-RU" sz="2000" i="1" dirty="0"/>
              <a:t> </a:t>
            </a:r>
            <a:r>
              <a:rPr lang="ru-RU" sz="2000" i="1" dirty="0" err="1"/>
              <a:t>перетворити</a:t>
            </a:r>
            <a:r>
              <a:rPr lang="ru-RU" sz="2000" i="1" dirty="0"/>
              <a:t> в роботу.</a:t>
            </a:r>
          </a:p>
          <a:p>
            <a:r>
              <a:rPr lang="ru-RU" sz="2000" i="1" dirty="0"/>
              <a:t> </a:t>
            </a:r>
            <a:r>
              <a:rPr lang="ru-RU" sz="2000" i="1" dirty="0">
                <a:solidFill>
                  <a:srgbClr val="990000"/>
                </a:solidFill>
              </a:rPr>
              <a:t>Або:</a:t>
            </a:r>
            <a:r>
              <a:rPr lang="ru-RU" sz="2000" i="1" dirty="0"/>
              <a:t> </a:t>
            </a:r>
          </a:p>
          <a:p>
            <a:endParaRPr lang="ru-RU" sz="2000" i="1" dirty="0"/>
          </a:p>
          <a:p>
            <a:pPr algn="ctr"/>
            <a:r>
              <a:rPr lang="ru-RU" sz="2000" i="1" dirty="0"/>
              <a:t>Всякий </a:t>
            </a:r>
            <a:r>
              <a:rPr lang="ru-RU" sz="2000" i="1" dirty="0" err="1"/>
              <a:t>мимовільний</a:t>
            </a:r>
            <a:r>
              <a:rPr lang="ru-RU" sz="2000" i="1" dirty="0"/>
              <a:t> </a:t>
            </a:r>
            <a:r>
              <a:rPr lang="ru-RU" sz="2000" i="1" dirty="0" err="1"/>
              <a:t>процес</a:t>
            </a:r>
            <a:r>
              <a:rPr lang="ru-RU" sz="2000" i="1" dirty="0"/>
              <a:t> в </a:t>
            </a:r>
            <a:r>
              <a:rPr lang="ru-RU" sz="2000" i="1" dirty="0" err="1"/>
              <a:t>ізольованій</a:t>
            </a:r>
            <a:r>
              <a:rPr lang="ru-RU" sz="2000" i="1" dirty="0"/>
              <a:t> </a:t>
            </a:r>
            <a:r>
              <a:rPr lang="ru-RU" sz="2000" i="1" dirty="0" err="1"/>
              <a:t>системі</a:t>
            </a:r>
            <a:r>
              <a:rPr lang="ru-RU" sz="2000" i="1" dirty="0"/>
              <a:t> </a:t>
            </a:r>
            <a:r>
              <a:rPr lang="ru-RU" sz="2000" i="1" dirty="0" err="1"/>
              <a:t>йде</a:t>
            </a:r>
            <a:r>
              <a:rPr lang="ru-RU" sz="2000" i="1" dirty="0"/>
              <a:t> </a:t>
            </a:r>
            <a:r>
              <a:rPr lang="ru-RU" sz="2000" i="1" dirty="0" err="1"/>
              <a:t>зі</a:t>
            </a:r>
            <a:r>
              <a:rPr lang="ru-RU" sz="2000" i="1" dirty="0"/>
              <a:t> </a:t>
            </a:r>
            <a:r>
              <a:rPr lang="ru-RU" sz="2000" i="1" dirty="0" err="1"/>
              <a:t>зростанням</a:t>
            </a:r>
            <a:r>
              <a:rPr lang="ru-RU" sz="2000" i="1" dirty="0"/>
              <a:t> </a:t>
            </a:r>
            <a:r>
              <a:rPr lang="ru-RU" sz="2000" i="1" dirty="0" err="1"/>
              <a:t>ентропії</a:t>
            </a:r>
            <a:r>
              <a:rPr lang="ru-RU" sz="2000" i="1" dirty="0"/>
              <a:t>.</a:t>
            </a:r>
          </a:p>
          <a:p>
            <a:pPr algn="ctr"/>
            <a:r>
              <a:rPr lang="ru-RU" sz="2000" i="1" dirty="0">
                <a:solidFill>
                  <a:srgbClr val="000000"/>
                </a:solidFill>
              </a:rPr>
              <a:t>Теплова смерть - стан </a:t>
            </a:r>
            <a:r>
              <a:rPr lang="ru-RU" sz="2000" i="1" dirty="0" err="1">
                <a:solidFill>
                  <a:srgbClr val="000000"/>
                </a:solidFill>
              </a:rPr>
              <a:t>max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ентропії</a:t>
            </a:r>
            <a:r>
              <a:rPr lang="ru-RU" sz="2000" i="1" dirty="0">
                <a:solidFill>
                  <a:srgbClr val="000000"/>
                </a:solidFill>
              </a:rPr>
              <a:t>. </a:t>
            </a:r>
            <a:r>
              <a:rPr lang="ru-RU" sz="2000" i="1" dirty="0" err="1">
                <a:solidFill>
                  <a:srgbClr val="000000"/>
                </a:solidFill>
              </a:rPr>
              <a:t>Нашому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Всесвіту</a:t>
            </a:r>
            <a:r>
              <a:rPr lang="ru-RU" sz="2000" i="1" dirty="0">
                <a:solidFill>
                  <a:srgbClr val="000000"/>
                </a:solidFill>
              </a:rPr>
              <a:t> не </a:t>
            </a:r>
            <a:r>
              <a:rPr lang="ru-RU" sz="2000" i="1" dirty="0" err="1">
                <a:solidFill>
                  <a:srgbClr val="000000"/>
                </a:solidFill>
              </a:rPr>
              <a:t>загрожує</a:t>
            </a:r>
            <a:r>
              <a:rPr lang="ru-RU" sz="2000" i="1" dirty="0">
                <a:solidFill>
                  <a:srgbClr val="000000"/>
                </a:solidFill>
              </a:rPr>
              <a:t>.</a:t>
            </a:r>
          </a:p>
          <a:p>
            <a:pPr algn="ctr"/>
            <a:endParaRPr lang="ru-RU" sz="2000" i="1" dirty="0">
              <a:solidFill>
                <a:srgbClr val="000000"/>
              </a:solidFill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Постулат Планка (1911-1912 </a:t>
            </a:r>
            <a:r>
              <a:rPr lang="ru-RU" sz="2000" b="1" i="1" dirty="0" err="1">
                <a:solidFill>
                  <a:srgbClr val="C00000"/>
                </a:solidFill>
              </a:rPr>
              <a:t>рр</a:t>
            </a:r>
            <a:r>
              <a:rPr lang="ru-RU" sz="2000" b="1" i="1" dirty="0">
                <a:solidFill>
                  <a:srgbClr val="C00000"/>
                </a:solidFill>
              </a:rPr>
              <a:t>): </a:t>
            </a:r>
            <a:r>
              <a:rPr lang="ru-RU" sz="2000" i="1" dirty="0"/>
              <a:t>«при абсолютному </a:t>
            </a:r>
            <a:r>
              <a:rPr lang="ru-RU" sz="2000" i="1" dirty="0" err="1"/>
              <a:t>нулі</a:t>
            </a:r>
            <a:r>
              <a:rPr lang="ru-RU" sz="2000" i="1" dirty="0"/>
              <a:t> </a:t>
            </a:r>
            <a:r>
              <a:rPr lang="ru-RU" sz="2000" i="1" dirty="0" err="1"/>
              <a:t>ентропія</a:t>
            </a:r>
            <a:r>
              <a:rPr lang="ru-RU" sz="2000" i="1" dirty="0"/>
              <a:t> </a:t>
            </a:r>
            <a:r>
              <a:rPr lang="ru-RU" sz="2000" i="1" dirty="0" err="1"/>
              <a:t>індивідуального</a:t>
            </a:r>
            <a:r>
              <a:rPr lang="ru-RU" sz="2000" i="1" dirty="0"/>
              <a:t> </a:t>
            </a:r>
            <a:r>
              <a:rPr lang="ru-RU" sz="2000" i="1" dirty="0" err="1"/>
              <a:t>кристала</a:t>
            </a:r>
            <a:r>
              <a:rPr lang="ru-RU" sz="2000" i="1" dirty="0"/>
              <a:t> (</a:t>
            </a:r>
            <a:r>
              <a:rPr lang="ru-RU" sz="2000" i="1" dirty="0" err="1"/>
              <a:t>речовини</a:t>
            </a:r>
            <a:r>
              <a:rPr lang="ru-RU" sz="2000" i="1" dirty="0"/>
              <a:t> з </a:t>
            </a:r>
            <a:r>
              <a:rPr lang="ru-RU" sz="2000" i="1" dirty="0" err="1"/>
              <a:t>індивідуальної</a:t>
            </a:r>
            <a:r>
              <a:rPr lang="ru-RU" sz="2000" i="1" dirty="0"/>
              <a:t> </a:t>
            </a:r>
            <a:r>
              <a:rPr lang="ru-RU" sz="2000" i="1" dirty="0" err="1"/>
              <a:t>кристалічною</a:t>
            </a:r>
            <a:r>
              <a:rPr lang="ru-RU" sz="2000" i="1" dirty="0"/>
              <a:t> </a:t>
            </a:r>
            <a:r>
              <a:rPr lang="ru-RU" sz="2000" i="1" dirty="0" err="1"/>
              <a:t>решіткою</a:t>
            </a:r>
            <a:r>
              <a:rPr lang="ru-RU" sz="2000" i="1" dirty="0"/>
              <a:t>) </a:t>
            </a:r>
            <a:r>
              <a:rPr lang="ru-RU" sz="2000" i="1" dirty="0" err="1"/>
              <a:t>дорівнює</a:t>
            </a:r>
            <a:r>
              <a:rPr lang="ru-RU" sz="2000" i="1" dirty="0"/>
              <a:t> нулю» - </a:t>
            </a:r>
            <a:r>
              <a:rPr lang="en-US" sz="2000" i="1" dirty="0"/>
              <a:t>S</a:t>
            </a:r>
            <a:r>
              <a:rPr lang="en-US" sz="2000" i="1" baseline="-25000" dirty="0"/>
              <a:t>0</a:t>
            </a:r>
            <a:r>
              <a:rPr lang="en-US" sz="2000" i="1" dirty="0"/>
              <a:t>=0.</a:t>
            </a:r>
            <a:endParaRPr lang="ru-RU" sz="2000" i="1" dirty="0"/>
          </a:p>
          <a:p>
            <a:endParaRPr lang="ru-RU" sz="2000" i="1" dirty="0"/>
          </a:p>
          <a:p>
            <a:pPr algn="ctr"/>
            <a:r>
              <a:rPr lang="ru-RU" sz="2000" i="1" dirty="0"/>
              <a:t> </a:t>
            </a:r>
            <a:r>
              <a:rPr lang="ru-RU" sz="2000" i="1" dirty="0" err="1"/>
              <a:t>Цей</a:t>
            </a:r>
            <a:r>
              <a:rPr lang="ru-RU" sz="2000" i="1" dirty="0"/>
              <a:t> принцип </a:t>
            </a:r>
            <a:r>
              <a:rPr lang="ru-RU" sz="2000" i="1" dirty="0" err="1"/>
              <a:t>називають</a:t>
            </a:r>
            <a:r>
              <a:rPr lang="ru-RU" sz="2000" i="1" dirty="0"/>
              <a:t> </a:t>
            </a:r>
            <a:r>
              <a:rPr lang="ru-RU" sz="2000" b="1" cap="all" dirty="0">
                <a:solidFill>
                  <a:srgbClr val="FF0000"/>
                </a:solidFill>
              </a:rPr>
              <a:t>ІІІ законом </a:t>
            </a:r>
            <a:r>
              <a:rPr lang="ru-RU" sz="2000" b="1" cap="all" dirty="0" err="1">
                <a:solidFill>
                  <a:srgbClr val="FF0000"/>
                </a:solidFill>
              </a:rPr>
              <a:t>термодинаміки</a:t>
            </a:r>
            <a:endParaRPr lang="ru-RU" sz="2000" b="1" cap="al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rgbClr val="C00000"/>
                </a:solidFill>
              </a:rPr>
              <a:t>ЗАКОНОМІРНОСТІ У ЗМІНИ ЕНТРОПІЇ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" y="476250"/>
            <a:ext cx="9118600" cy="63817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dirty="0"/>
              <a:t>У </a:t>
            </a:r>
            <a:r>
              <a:rPr lang="ru-RU" sz="2000" dirty="0" err="1"/>
              <a:t>розрахунках</a:t>
            </a:r>
            <a:r>
              <a:rPr lang="ru-RU" sz="2000" dirty="0"/>
              <a:t> </a:t>
            </a:r>
            <a:r>
              <a:rPr lang="ru-RU" sz="2000" dirty="0" err="1"/>
              <a:t>використовуються</a:t>
            </a:r>
            <a:r>
              <a:rPr lang="ru-RU" sz="2000" dirty="0"/>
              <a:t> </a:t>
            </a:r>
            <a:r>
              <a:rPr lang="ru-RU" sz="2000" dirty="0" err="1"/>
              <a:t>стандартні</a:t>
            </a:r>
            <a:r>
              <a:rPr lang="ru-RU" sz="2000" dirty="0"/>
              <a:t> </a:t>
            </a:r>
            <a:r>
              <a:rPr lang="ru-RU" sz="2000" dirty="0" err="1"/>
              <a:t>ентропії</a:t>
            </a:r>
            <a:r>
              <a:rPr lang="ru-RU" sz="2000" dirty="0"/>
              <a:t> ΔS0298 (</a:t>
            </a:r>
            <a:r>
              <a:rPr lang="ru-RU" sz="2000" dirty="0" err="1"/>
              <a:t>визначають</a:t>
            </a:r>
            <a:r>
              <a:rPr lang="ru-RU" sz="2000" dirty="0"/>
              <a:t> при 298 К і 101,325 кПа).</a:t>
            </a:r>
          </a:p>
          <a:p>
            <a:pPr marL="0" indent="0" eaLnBrk="1" hangingPunct="1">
              <a:buFontTx/>
              <a:buNone/>
            </a:pPr>
            <a:r>
              <a:rPr lang="ru-RU" sz="2000" dirty="0" err="1"/>
              <a:t>Ускладнення</a:t>
            </a:r>
            <a:r>
              <a:rPr lang="ru-RU" sz="2000" dirty="0"/>
              <a:t> молекул </a:t>
            </a:r>
            <a:r>
              <a:rPr lang="ru-RU" sz="2000" dirty="0" err="1"/>
              <a:t>обумовлює</a:t>
            </a:r>
            <a:r>
              <a:rPr lang="ru-RU" sz="2000" dirty="0"/>
              <a:t> </a:t>
            </a:r>
            <a:r>
              <a:rPr lang="ru-RU" sz="2000" dirty="0">
                <a:latin typeface="Calibri" pitchFamily="34" charset="0"/>
              </a:rPr>
              <a:t>↑ </a:t>
            </a:r>
            <a:r>
              <a:rPr lang="ru-RU" sz="2000" dirty="0" err="1"/>
              <a:t>ентропії</a:t>
            </a:r>
            <a:r>
              <a:rPr lang="ru-RU" sz="2000" dirty="0">
                <a:latin typeface="Calibri" pitchFamily="34" charset="0"/>
              </a:rPr>
              <a:t>:</a:t>
            </a:r>
          </a:p>
          <a:p>
            <a:pPr marL="0" indent="0" eaLnBrk="1" hangingPunct="1">
              <a:buFontTx/>
              <a:buNone/>
            </a:pP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baseline="30000" dirty="0"/>
              <a:t>0</a:t>
            </a:r>
            <a:r>
              <a:rPr lang="ru-RU" sz="2000" baseline="-25000" dirty="0"/>
              <a:t>298 </a:t>
            </a:r>
            <a:r>
              <a:rPr lang="ru-RU" sz="2000" dirty="0"/>
              <a:t>: атомарного (О)= 161 Дж/</a:t>
            </a:r>
            <a:r>
              <a:rPr lang="ru-RU" sz="2000" dirty="0" err="1"/>
              <a:t>моль∙К</a:t>
            </a:r>
            <a:r>
              <a:rPr lang="ru-RU" sz="2000" dirty="0"/>
              <a:t>; 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молекулярного(О</a:t>
            </a:r>
            <a:r>
              <a:rPr lang="ru-RU" sz="2000" baseline="-25000" dirty="0"/>
              <a:t>2</a:t>
            </a:r>
            <a:r>
              <a:rPr lang="ru-RU" sz="2000" dirty="0"/>
              <a:t>)=205 Дж/</a:t>
            </a:r>
            <a:r>
              <a:rPr lang="ru-RU" sz="2000" dirty="0" err="1"/>
              <a:t>моль∙К</a:t>
            </a:r>
            <a:r>
              <a:rPr lang="ru-RU" sz="2000" dirty="0"/>
              <a:t>; озону (О</a:t>
            </a:r>
            <a:r>
              <a:rPr lang="ru-RU" sz="2000" baseline="-25000" dirty="0"/>
              <a:t>3</a:t>
            </a:r>
            <a:r>
              <a:rPr lang="ru-RU" sz="2000" dirty="0"/>
              <a:t>)=239 Дж/</a:t>
            </a:r>
            <a:r>
              <a:rPr lang="ru-RU" sz="2000" dirty="0" err="1"/>
              <a:t>моль∙К</a:t>
            </a:r>
            <a:r>
              <a:rPr lang="ru-RU" sz="2000" dirty="0"/>
              <a:t>.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2. Чим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твердість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,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менше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ентропія</a:t>
            </a:r>
            <a:r>
              <a:rPr lang="ru-RU" sz="2000" dirty="0"/>
              <a:t>:</a:t>
            </a:r>
          </a:p>
          <a:p>
            <a:pPr marL="0" indent="0" eaLnBrk="1" hangingPunct="1">
              <a:buFontTx/>
              <a:buNone/>
            </a:pPr>
            <a:r>
              <a:rPr lang="ru-RU" sz="2000" dirty="0" err="1"/>
              <a:t>Стандартні</a:t>
            </a:r>
            <a:r>
              <a:rPr lang="ru-RU" sz="2000" dirty="0"/>
              <a:t> </a:t>
            </a:r>
            <a:r>
              <a:rPr lang="ru-RU" sz="2000" dirty="0" err="1"/>
              <a:t>ентропії</a:t>
            </a:r>
            <a:r>
              <a:rPr lang="ru-RU" sz="2000" dirty="0"/>
              <a:t> </a:t>
            </a:r>
            <a:r>
              <a:rPr lang="en-US" sz="2000" dirty="0" err="1"/>
              <a:t>Pb</a:t>
            </a:r>
            <a:r>
              <a:rPr lang="en-US" sz="2000" dirty="0"/>
              <a:t>=65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r>
              <a:rPr lang="ru-RU" sz="2000" dirty="0"/>
              <a:t>; </a:t>
            </a:r>
            <a:r>
              <a:rPr lang="en-US" sz="2000" dirty="0"/>
              <a:t>Wo=33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r>
              <a:rPr lang="ru-RU" sz="2000" dirty="0"/>
              <a:t>;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Алмаза=2 Дж/</a:t>
            </a:r>
            <a:r>
              <a:rPr lang="ru-RU" sz="2000" dirty="0" err="1"/>
              <a:t>моль∙К</a:t>
            </a:r>
            <a:r>
              <a:rPr lang="ru-RU" sz="2000" dirty="0"/>
              <a:t>.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3. </a:t>
            </a:r>
            <a:r>
              <a:rPr lang="ru-RU" sz="2000" dirty="0" err="1"/>
              <a:t>Ентропія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в аморфному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склоподібного</a:t>
            </a:r>
            <a:r>
              <a:rPr lang="ru-RU" sz="2000" dirty="0"/>
              <a:t> </a:t>
            </a:r>
            <a:r>
              <a:rPr lang="ru-RU" sz="2000" dirty="0" err="1"/>
              <a:t>стані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в </a:t>
            </a:r>
            <a:r>
              <a:rPr lang="ru-RU" sz="2000" dirty="0" err="1"/>
              <a:t>кристалічних</a:t>
            </a:r>
            <a:r>
              <a:rPr lang="ru-RU" sz="2000" dirty="0"/>
              <a:t> :</a:t>
            </a:r>
          </a:p>
          <a:p>
            <a:pPr marL="0" indent="0" eaLnBrk="1" hangingPunct="1">
              <a:buFontTx/>
              <a:buNone/>
            </a:pP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baseline="30000" dirty="0"/>
              <a:t>0</a:t>
            </a:r>
            <a:r>
              <a:rPr lang="ru-RU" sz="2000" baseline="-25000" dirty="0"/>
              <a:t>298</a:t>
            </a:r>
            <a:r>
              <a:rPr lang="en-US" sz="2000" dirty="0"/>
              <a:t> Al(OH)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r>
              <a:rPr lang="en-US" sz="2000" baseline="-25000" dirty="0"/>
              <a:t>(</a:t>
            </a:r>
            <a:r>
              <a:rPr lang="ru-RU" sz="2000" baseline="-25000" dirty="0"/>
              <a:t>к)</a:t>
            </a:r>
            <a:r>
              <a:rPr lang="ru-RU" sz="2000" dirty="0"/>
              <a:t>= 70,1 Дж/</a:t>
            </a:r>
            <a:r>
              <a:rPr lang="ru-RU" sz="2000" dirty="0" err="1"/>
              <a:t>моль∙К</a:t>
            </a:r>
            <a:r>
              <a:rPr lang="ru-RU" sz="2000" dirty="0"/>
              <a:t>     </a:t>
            </a:r>
            <a:r>
              <a:rPr lang="en-US" sz="2000" dirty="0"/>
              <a:t> </a:t>
            </a: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baseline="30000" dirty="0"/>
              <a:t>0</a:t>
            </a:r>
            <a:r>
              <a:rPr lang="ru-RU" sz="2000" baseline="-25000" dirty="0"/>
              <a:t>298</a:t>
            </a:r>
            <a:r>
              <a:rPr lang="en-US" sz="2000" dirty="0"/>
              <a:t> Na</a:t>
            </a:r>
            <a:r>
              <a:rPr lang="en-US" sz="2000" baseline="-25000" dirty="0"/>
              <a:t>2</a:t>
            </a:r>
            <a:r>
              <a:rPr lang="en-US" sz="2000" dirty="0"/>
              <a:t>B</a:t>
            </a:r>
            <a:r>
              <a:rPr lang="en-US" sz="2000" baseline="-25000" dirty="0"/>
              <a:t>4</a:t>
            </a:r>
            <a:r>
              <a:rPr lang="en-US" sz="2000" dirty="0"/>
              <a:t>O</a:t>
            </a:r>
            <a:r>
              <a:rPr lang="en-US" sz="2000" baseline="-25000" dirty="0"/>
              <a:t>7(</a:t>
            </a:r>
            <a:r>
              <a:rPr lang="ru-RU" sz="2000" baseline="-25000" dirty="0"/>
              <a:t>к)</a:t>
            </a:r>
            <a:r>
              <a:rPr lang="ru-RU" sz="2000" dirty="0"/>
              <a:t>= </a:t>
            </a:r>
            <a:r>
              <a:rPr lang="en-US" sz="2000" dirty="0"/>
              <a:t>190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endParaRPr lang="ru-RU" sz="2400" dirty="0"/>
          </a:p>
          <a:p>
            <a:pPr marL="0" indent="0" eaLnBrk="1" hangingPunct="1">
              <a:buFontTx/>
              <a:buNone/>
            </a:pP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baseline="30000" dirty="0"/>
              <a:t>0</a:t>
            </a:r>
            <a:r>
              <a:rPr lang="ru-RU" sz="2000" baseline="-25000" dirty="0"/>
              <a:t>298</a:t>
            </a:r>
            <a:r>
              <a:rPr lang="en-US" sz="2000" dirty="0"/>
              <a:t> Al(OH)</a:t>
            </a:r>
            <a:r>
              <a:rPr lang="en-US" sz="2000" baseline="-25000" dirty="0"/>
              <a:t>3 (</a:t>
            </a:r>
            <a:r>
              <a:rPr lang="ru-RU" sz="2000" baseline="-25000" dirty="0" err="1"/>
              <a:t>аморф</a:t>
            </a:r>
            <a:r>
              <a:rPr lang="ru-RU" sz="2000" baseline="-25000" dirty="0"/>
              <a:t>)= </a:t>
            </a:r>
            <a:r>
              <a:rPr lang="ru-RU" sz="2000" dirty="0"/>
              <a:t>83 Дж/</a:t>
            </a:r>
            <a:r>
              <a:rPr lang="ru-RU" sz="2000" dirty="0" err="1"/>
              <a:t>моль∙К</a:t>
            </a:r>
            <a:r>
              <a:rPr lang="en-US" sz="2000" dirty="0"/>
              <a:t>    </a:t>
            </a: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baseline="30000" dirty="0"/>
              <a:t>0</a:t>
            </a:r>
            <a:r>
              <a:rPr lang="ru-RU" sz="2000" baseline="-25000" dirty="0"/>
              <a:t>298</a:t>
            </a:r>
            <a:r>
              <a:rPr lang="en-US" sz="2000" dirty="0"/>
              <a:t> </a:t>
            </a:r>
            <a:r>
              <a:rPr lang="en-US" sz="2000" dirty="0" smtClean="0"/>
              <a:t>Na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B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7(c</a:t>
            </a:r>
            <a:r>
              <a:rPr lang="ru-RU" sz="2000" baseline="-25000" dirty="0" err="1" smtClean="0"/>
              <a:t>клян</a:t>
            </a:r>
            <a:r>
              <a:rPr lang="ru-RU" sz="2000" baseline="-25000" dirty="0" smtClean="0"/>
              <a:t>)</a:t>
            </a:r>
            <a:r>
              <a:rPr lang="ru-RU" sz="2000" dirty="0" smtClean="0"/>
              <a:t>= </a:t>
            </a:r>
            <a:r>
              <a:rPr lang="ru-RU" sz="2000" dirty="0"/>
              <a:t>202</a:t>
            </a:r>
            <a:r>
              <a:rPr lang="en-US" sz="2000" dirty="0"/>
              <a:t>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endParaRPr lang="ru-RU" sz="2000" dirty="0"/>
          </a:p>
          <a:p>
            <a:pPr marL="0" indent="0" eaLnBrk="1" hangingPunct="1">
              <a:buFontTx/>
              <a:buNone/>
            </a:pPr>
            <a:r>
              <a:rPr lang="ru-RU" sz="2000" dirty="0"/>
              <a:t>4. У межах </a:t>
            </a:r>
            <a:r>
              <a:rPr lang="ru-RU" sz="2000" dirty="0" err="1"/>
              <a:t>підгрупи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 </a:t>
            </a:r>
            <a:r>
              <a:rPr lang="ru-RU" sz="2000" dirty="0" err="1"/>
              <a:t>періодичної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ентропії</a:t>
            </a:r>
            <a:r>
              <a:rPr lang="ru-RU" sz="2000" dirty="0"/>
              <a:t> </a:t>
            </a:r>
            <a:r>
              <a:rPr lang="ru-RU" sz="2000" dirty="0" err="1"/>
              <a:t>простих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</a:t>
            </a:r>
            <a:r>
              <a:rPr lang="ru-RU" sz="2000" dirty="0">
                <a:latin typeface="Calibri" pitchFamily="34" charset="0"/>
              </a:rPr>
              <a:t>↑: </a:t>
            </a:r>
            <a:r>
              <a:rPr lang="ru-RU" sz="2000" dirty="0"/>
              <a:t>для  </a:t>
            </a:r>
            <a:r>
              <a:rPr lang="ru-RU" sz="2000" dirty="0" err="1"/>
              <a:t>крист</a:t>
            </a:r>
            <a:r>
              <a:rPr lang="ru-RU" sz="2000" dirty="0"/>
              <a:t>: </a:t>
            </a:r>
            <a:r>
              <a:rPr lang="en-US" sz="2000" dirty="0"/>
              <a:t>As=31,15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endParaRPr lang="en-US" sz="2000" dirty="0"/>
          </a:p>
          <a:p>
            <a:pPr marL="0" indent="0" eaLnBrk="1" hangingPunct="1">
              <a:buFontTx/>
              <a:buNone/>
            </a:pPr>
            <a:r>
              <a:rPr lang="en-US" sz="2000" dirty="0"/>
              <a:t>                                                       Sb= 45,7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endParaRPr lang="en-US" sz="2000" dirty="0"/>
          </a:p>
          <a:p>
            <a:pPr marL="0" indent="0" eaLnBrk="1" hangingPunct="1">
              <a:buFontTx/>
              <a:buNone/>
            </a:pPr>
            <a:r>
              <a:rPr lang="en-US" sz="2000" dirty="0"/>
              <a:t>                                                       Bi= 56,9 </a:t>
            </a:r>
            <a:r>
              <a:rPr lang="ru-RU" sz="2000" dirty="0"/>
              <a:t>Дж/</a:t>
            </a:r>
            <a:r>
              <a:rPr lang="ru-RU" sz="2000" dirty="0" err="1"/>
              <a:t>моль∙</a:t>
            </a:r>
            <a:r>
              <a:rPr lang="ru-RU" sz="2000" dirty="0" err="1" smtClean="0"/>
              <a:t>К</a:t>
            </a:r>
            <a:endParaRPr lang="en-US" sz="2000" dirty="0"/>
          </a:p>
          <a:p>
            <a:pPr marL="0" indent="0" eaLnBrk="1" hangingPunct="1">
              <a:buFontTx/>
              <a:buNone/>
            </a:pPr>
            <a:r>
              <a:rPr lang="en-US" sz="2000" dirty="0"/>
              <a:t>5</a:t>
            </a:r>
            <a:r>
              <a:rPr lang="ru-RU" sz="2000" dirty="0"/>
              <a:t>. </a:t>
            </a:r>
            <a:r>
              <a:rPr lang="ru-RU" sz="2000" dirty="0" err="1"/>
              <a:t>Ентропія</a:t>
            </a:r>
            <a:r>
              <a:rPr lang="ru-RU" sz="2000" dirty="0"/>
              <a:t> </a:t>
            </a:r>
            <a:r>
              <a:rPr lang="ru-RU" sz="2000" dirty="0" err="1"/>
              <a:t>простих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і </a:t>
            </a:r>
            <a:r>
              <a:rPr lang="ru-RU" sz="2000" dirty="0" err="1"/>
              <a:t>сполук</a:t>
            </a:r>
            <a:r>
              <a:rPr lang="ru-RU" sz="2000" dirty="0"/>
              <a:t> ‒ </a:t>
            </a:r>
            <a:r>
              <a:rPr lang="ru-RU" sz="2000" dirty="0" err="1"/>
              <a:t>періодична</a:t>
            </a:r>
            <a:r>
              <a:rPr lang="ru-RU" sz="2000" dirty="0"/>
              <a:t> </a:t>
            </a:r>
            <a:r>
              <a:rPr lang="ru-RU" sz="2000" dirty="0" err="1"/>
              <a:t>властивість</a:t>
            </a:r>
            <a:r>
              <a:rPr lang="ru-RU" sz="2000" dirty="0"/>
              <a:t>.</a:t>
            </a:r>
            <a:endParaRPr lang="ru-RU" sz="2800" dirty="0"/>
          </a:p>
          <a:p>
            <a:pPr marL="0" indent="0" eaLnBrk="1" hangingPunct="1">
              <a:buFontTx/>
              <a:buNone/>
            </a:pPr>
            <a:endParaRPr lang="ru-RU" sz="2800" dirty="0"/>
          </a:p>
          <a:p>
            <a:pPr marL="0" indent="0" eaLnBrk="1" hangingPunct="1">
              <a:buFontTx/>
              <a:buNone/>
            </a:pPr>
            <a:endParaRPr lang="ru-RU" sz="2400" dirty="0"/>
          </a:p>
          <a:p>
            <a:pPr marL="0" indent="0" eaLnBrk="1" hangingPunct="1">
              <a:buFontTx/>
              <a:buNone/>
            </a:pPr>
            <a:endParaRPr lang="ru-RU" sz="2000" dirty="0"/>
          </a:p>
          <a:p>
            <a:pPr marL="0" indent="0" eaLnBrk="1" hangingPunct="1">
              <a:buFontTx/>
              <a:buNone/>
            </a:pP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56100" y="3933825"/>
            <a:ext cx="0" cy="86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Picture 2" descr="C:\Users\Химия\Pictures\кислород\dream-team-ozonator-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7138" y="836613"/>
            <a:ext cx="1566862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75" y="2441575"/>
            <a:ext cx="13223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0" y="-242888"/>
            <a:ext cx="9144000" cy="1143001"/>
          </a:xfrm>
        </p:spPr>
        <p:txBody>
          <a:bodyPr/>
          <a:lstStyle/>
          <a:p>
            <a:pPr eaLnBrk="1" hangingPunct="1"/>
            <a:r>
              <a:rPr lang="ru-RU" sz="2400" b="1" cap="all" dirty="0" err="1">
                <a:solidFill>
                  <a:srgbClr val="C00000"/>
                </a:solidFill>
              </a:rPr>
              <a:t>Ентальпійний</a:t>
            </a:r>
            <a:r>
              <a:rPr lang="ru-RU" sz="2400" b="1" cap="all" dirty="0">
                <a:solidFill>
                  <a:srgbClr val="C00000"/>
                </a:solidFill>
              </a:rPr>
              <a:t> (ΔH) І </a:t>
            </a:r>
            <a:r>
              <a:rPr lang="ru-RU" sz="2400" b="1" cap="all" dirty="0" err="1">
                <a:solidFill>
                  <a:srgbClr val="C00000"/>
                </a:solidFill>
              </a:rPr>
              <a:t>Ентропійний</a:t>
            </a:r>
            <a:r>
              <a:rPr lang="ru-RU" sz="2400" b="1" cap="all" dirty="0">
                <a:solidFill>
                  <a:srgbClr val="C00000"/>
                </a:solidFill>
              </a:rPr>
              <a:t> (ΔS) ФАКТОРИ І НАПРЯМОК ПРОЦЕСУ</a:t>
            </a:r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59769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dirty="0" err="1">
                <a:solidFill>
                  <a:srgbClr val="C00000"/>
                </a:solidFill>
              </a:rPr>
              <a:t>Енергія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Гіббса</a:t>
            </a:r>
            <a:r>
              <a:rPr lang="ru-RU" sz="2000" dirty="0">
                <a:solidFill>
                  <a:srgbClr val="C00000"/>
                </a:solidFill>
              </a:rPr>
              <a:t> (</a:t>
            </a:r>
            <a:r>
              <a:rPr lang="ru-RU" sz="2000" dirty="0" err="1">
                <a:solidFill>
                  <a:srgbClr val="C00000"/>
                </a:solidFill>
              </a:rPr>
              <a:t>вільна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енергія</a:t>
            </a:r>
            <a:r>
              <a:rPr lang="ru-RU" sz="2000" dirty="0">
                <a:solidFill>
                  <a:srgbClr val="C00000"/>
                </a:solidFill>
              </a:rPr>
              <a:t>)</a:t>
            </a:r>
            <a:r>
              <a:rPr lang="ru-RU" sz="2000" dirty="0"/>
              <a:t>– </a:t>
            </a:r>
            <a:r>
              <a:rPr lang="ru-RU" sz="2000" dirty="0" err="1"/>
              <a:t>ізобарно-ізотермічний</a:t>
            </a:r>
            <a:r>
              <a:rPr lang="ru-RU" sz="2000" dirty="0"/>
              <a:t> </a:t>
            </a:r>
            <a:r>
              <a:rPr lang="ru-RU" sz="2000" dirty="0" err="1"/>
              <a:t>потенціал</a:t>
            </a:r>
            <a:r>
              <a:rPr lang="en-US" sz="2000" dirty="0"/>
              <a:t>(G)</a:t>
            </a:r>
            <a:r>
              <a:rPr lang="ru-RU" sz="2000" dirty="0"/>
              <a:t>. За </a:t>
            </a:r>
            <a:r>
              <a:rPr lang="ru-RU" sz="2000" dirty="0" err="1"/>
              <a:t>рівняння</a:t>
            </a:r>
            <a:r>
              <a:rPr lang="ru-RU" sz="2000" dirty="0"/>
              <a:t> ΔG = ΔH-TΔS </a:t>
            </a:r>
            <a:r>
              <a:rPr lang="ru-RU" sz="2000" dirty="0" err="1"/>
              <a:t>мимовільного</a:t>
            </a:r>
            <a:r>
              <a:rPr lang="ru-RU" sz="2000" dirty="0"/>
              <a:t> переходу </a:t>
            </a:r>
            <a:r>
              <a:rPr lang="ru-RU" sz="2000" dirty="0" err="1"/>
              <a:t>процесу</a:t>
            </a:r>
            <a:r>
              <a:rPr lang="ru-RU" sz="2000" dirty="0"/>
              <a:t> </a:t>
            </a:r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>
                <a:latin typeface="Calibri" pitchFamily="34" charset="0"/>
              </a:rPr>
              <a:t>↓</a:t>
            </a:r>
            <a:r>
              <a:rPr lang="el-GR" sz="2000" dirty="0"/>
              <a:t>Δ</a:t>
            </a:r>
            <a:r>
              <a:rPr lang="en-US" sz="2000" dirty="0"/>
              <a:t>H</a:t>
            </a:r>
            <a:r>
              <a:rPr lang="ru-RU" sz="2000" dirty="0"/>
              <a:t> 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Calibri" pitchFamily="34" charset="0"/>
              </a:rPr>
              <a:t>↑</a:t>
            </a:r>
            <a:r>
              <a:rPr lang="el-GR" sz="2000" dirty="0" smtClean="0"/>
              <a:t> </a:t>
            </a:r>
            <a:r>
              <a:rPr lang="el-GR" sz="2000" dirty="0"/>
              <a:t>Δ</a:t>
            </a:r>
            <a:r>
              <a:rPr lang="en-US" sz="2000" dirty="0"/>
              <a:t>S </a:t>
            </a:r>
            <a:r>
              <a:rPr lang="ru-RU" sz="2000" dirty="0"/>
              <a:t>: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При </a:t>
            </a:r>
            <a:r>
              <a:rPr lang="ru-RU" sz="2000" dirty="0" err="1"/>
              <a:t>низьких</a:t>
            </a:r>
            <a:r>
              <a:rPr lang="ru-RU" sz="2000" dirty="0"/>
              <a:t> температурах Т</a:t>
            </a:r>
            <a:r>
              <a:rPr lang="ru-RU" sz="2000" dirty="0">
                <a:latin typeface="Calibri" pitchFamily="34" charset="0"/>
              </a:rPr>
              <a:t>≈ОК  </a:t>
            </a:r>
            <a:r>
              <a:rPr lang="en-US" sz="2000" dirty="0"/>
              <a:t>T</a:t>
            </a: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en-US" sz="2400" dirty="0">
                <a:latin typeface="Calibri" pitchFamily="34" charset="0"/>
              </a:rPr>
              <a:t>≈</a:t>
            </a:r>
            <a:r>
              <a:rPr lang="ru-RU" sz="2400" dirty="0">
                <a:latin typeface="Calibri" pitchFamily="34" charset="0"/>
              </a:rPr>
              <a:t>0</a:t>
            </a:r>
            <a:r>
              <a:rPr lang="ru-RU" sz="2000" dirty="0">
                <a:latin typeface="Calibri" pitchFamily="34" charset="0"/>
              </a:rPr>
              <a:t>  </a:t>
            </a:r>
            <a:r>
              <a:rPr lang="ru-RU" sz="2000" dirty="0"/>
              <a:t> </a:t>
            </a:r>
            <a:r>
              <a:rPr lang="el-GR" sz="2000" dirty="0"/>
              <a:t>Δ</a:t>
            </a:r>
            <a:r>
              <a:rPr lang="en-US" sz="2000" dirty="0"/>
              <a:t>G=</a:t>
            </a:r>
            <a:r>
              <a:rPr lang="el-GR" sz="2000" dirty="0"/>
              <a:t> Δ</a:t>
            </a:r>
            <a:r>
              <a:rPr lang="en-US" sz="2000" dirty="0"/>
              <a:t>H</a:t>
            </a:r>
            <a:endParaRPr lang="ru-RU" sz="2000" dirty="0"/>
          </a:p>
          <a:p>
            <a:pPr marL="0" indent="0" eaLnBrk="1" hangingPunct="1">
              <a:buFontTx/>
              <a:buNone/>
            </a:pPr>
            <a:r>
              <a:rPr lang="ru-RU" sz="2000" dirty="0"/>
              <a:t>При </a:t>
            </a:r>
            <a:r>
              <a:rPr lang="ru-RU" sz="2000" dirty="0" err="1"/>
              <a:t>звичайних</a:t>
            </a:r>
            <a:r>
              <a:rPr lang="ru-RU" sz="2000" dirty="0"/>
              <a:t> температурах : </a:t>
            </a:r>
            <a:r>
              <a:rPr lang="en-US" sz="2000" dirty="0"/>
              <a:t>T</a:t>
            </a:r>
            <a:r>
              <a:rPr lang="el-GR" sz="2000" dirty="0"/>
              <a:t>Δ</a:t>
            </a:r>
            <a:r>
              <a:rPr lang="en-US" sz="2000" dirty="0"/>
              <a:t>S &lt;</a:t>
            </a:r>
            <a:r>
              <a:rPr lang="el-GR" sz="2000" dirty="0"/>
              <a:t> Δ</a:t>
            </a:r>
            <a:r>
              <a:rPr lang="en-US" sz="2000" dirty="0"/>
              <a:t>H</a:t>
            </a:r>
            <a:r>
              <a:rPr lang="ru-RU" sz="2000" dirty="0"/>
              <a:t> =&gt; </a:t>
            </a:r>
          </a:p>
          <a:p>
            <a:pPr marL="0" indent="0" algn="r" eaLnBrk="1" hangingPunct="1">
              <a:buFontTx/>
              <a:buNone/>
            </a:pPr>
            <a:r>
              <a:rPr lang="ru-RU" sz="2000" dirty="0"/>
              <a:t> 	        		</a:t>
            </a:r>
            <a:r>
              <a:rPr lang="ru-RU" sz="2000" dirty="0" err="1"/>
              <a:t>екзотермічні</a:t>
            </a:r>
            <a:r>
              <a:rPr lang="ru-RU" sz="2000" dirty="0"/>
              <a:t> </a:t>
            </a:r>
            <a:r>
              <a:rPr lang="ru-RU" sz="2000" dirty="0" err="1"/>
              <a:t>реакції</a:t>
            </a:r>
            <a:r>
              <a:rPr lang="ru-RU" sz="2000" dirty="0"/>
              <a:t> (</a:t>
            </a:r>
            <a:r>
              <a:rPr lang="el-GR" sz="2000" dirty="0"/>
              <a:t>Δ</a:t>
            </a:r>
            <a:r>
              <a:rPr lang="en-US" sz="2000" dirty="0"/>
              <a:t>H&lt;</a:t>
            </a:r>
            <a:r>
              <a:rPr lang="ru-RU" sz="2000" dirty="0"/>
              <a:t>0) </a:t>
            </a:r>
            <a:r>
              <a:rPr lang="ru-RU" sz="2000" dirty="0" err="1"/>
              <a:t>протікають</a:t>
            </a:r>
            <a:r>
              <a:rPr lang="ru-RU" sz="2000" dirty="0"/>
              <a:t> </a:t>
            </a:r>
            <a:r>
              <a:rPr lang="ru-RU" sz="2000" dirty="0" err="1"/>
              <a:t>мимовільно</a:t>
            </a:r>
            <a:endParaRPr lang="ru-RU" sz="2000" dirty="0"/>
          </a:p>
          <a:p>
            <a:pPr marL="0" indent="0" algn="r" eaLnBrk="1" hangingPunct="1">
              <a:buFontTx/>
              <a:buNone/>
            </a:pPr>
            <a:r>
              <a:rPr lang="ru-RU" sz="2000" dirty="0"/>
              <a:t> 				</a:t>
            </a:r>
            <a:r>
              <a:rPr lang="ru-RU" sz="2000" dirty="0" err="1"/>
              <a:t>ендотермічні</a:t>
            </a:r>
            <a:r>
              <a:rPr lang="ru-RU" sz="2000" dirty="0"/>
              <a:t> </a:t>
            </a:r>
            <a:r>
              <a:rPr lang="ru-RU" sz="2000" dirty="0" err="1"/>
              <a:t>реакції</a:t>
            </a:r>
            <a:r>
              <a:rPr lang="ru-RU" sz="2000" dirty="0"/>
              <a:t> (</a:t>
            </a:r>
            <a:r>
              <a:rPr lang="el-GR" sz="2000" dirty="0"/>
              <a:t>Δ</a:t>
            </a:r>
            <a:r>
              <a:rPr lang="en-US" sz="2000" dirty="0"/>
              <a:t>H &gt;</a:t>
            </a:r>
            <a:r>
              <a:rPr lang="ru-RU" sz="2000" dirty="0"/>
              <a:t>0)  - </a:t>
            </a:r>
            <a:r>
              <a:rPr lang="ru-RU" sz="2000" dirty="0" err="1"/>
              <a:t>змушено</a:t>
            </a:r>
            <a:r>
              <a:rPr lang="ru-RU" sz="2000" dirty="0"/>
              <a:t>.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При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високих</a:t>
            </a:r>
            <a:r>
              <a:rPr lang="ru-RU" sz="2000" dirty="0"/>
              <a:t> температурах : </a:t>
            </a:r>
            <a:r>
              <a:rPr lang="el-GR" sz="2000" dirty="0"/>
              <a:t>Δ</a:t>
            </a:r>
            <a:r>
              <a:rPr lang="en-US" sz="2000" dirty="0"/>
              <a:t>H &lt;T</a:t>
            </a: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dirty="0"/>
              <a:t> =&gt;</a:t>
            </a:r>
            <a:r>
              <a:rPr lang="el-GR" sz="2000" dirty="0"/>
              <a:t>Δ</a:t>
            </a:r>
            <a:r>
              <a:rPr lang="en-US" sz="2000" dirty="0"/>
              <a:t>G= T</a:t>
            </a: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dirty="0"/>
              <a:t> </a:t>
            </a:r>
            <a:endParaRPr lang="en-US" sz="2000" dirty="0"/>
          </a:p>
          <a:p>
            <a:pPr marL="0" indent="0" eaLnBrk="1" hangingPunct="1">
              <a:buFontTx/>
              <a:buNone/>
            </a:pPr>
            <a:r>
              <a:rPr lang="ru-RU" sz="2000" b="1" dirty="0" err="1">
                <a:solidFill>
                  <a:srgbClr val="FF0000"/>
                </a:solidFill>
              </a:rPr>
              <a:t>Ентропійний</a:t>
            </a:r>
            <a:r>
              <a:rPr lang="ru-RU" sz="2000" b="1" dirty="0">
                <a:solidFill>
                  <a:srgbClr val="FF0000"/>
                </a:solidFill>
              </a:rPr>
              <a:t> фактор</a:t>
            </a:r>
            <a:r>
              <a:rPr lang="ru-RU" sz="2000" dirty="0"/>
              <a:t>(</a:t>
            </a:r>
            <a:r>
              <a:rPr lang="ru-RU" sz="2000" dirty="0" err="1"/>
              <a:t>прагнення</a:t>
            </a:r>
            <a:r>
              <a:rPr lang="ru-RU" sz="2000" dirty="0"/>
              <a:t> до </a:t>
            </a:r>
            <a:r>
              <a:rPr lang="ru-RU" sz="2000" dirty="0" err="1"/>
              <a:t>розриву</a:t>
            </a:r>
            <a:r>
              <a:rPr lang="ru-RU" sz="2000" dirty="0"/>
              <a:t> </a:t>
            </a:r>
            <a:r>
              <a:rPr lang="ru-RU" sz="2000" dirty="0" err="1"/>
              <a:t>зв'язків</a:t>
            </a:r>
            <a:r>
              <a:rPr lang="ru-RU" sz="2000" dirty="0"/>
              <a:t>) </a:t>
            </a:r>
            <a:r>
              <a:rPr lang="ru-RU" sz="2000" dirty="0" err="1"/>
              <a:t>сильніше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ентальпійного</a:t>
            </a:r>
            <a:r>
              <a:rPr lang="ru-RU" sz="2000" dirty="0"/>
              <a:t> (</a:t>
            </a:r>
            <a:r>
              <a:rPr lang="ru-RU" sz="2000" dirty="0" err="1"/>
              <a:t>прагнення</a:t>
            </a:r>
            <a:r>
              <a:rPr lang="ru-RU" sz="2000" dirty="0"/>
              <a:t> до </a:t>
            </a:r>
            <a:r>
              <a:rPr lang="ru-RU" sz="2000" dirty="0" err="1"/>
              <a:t>утворення</a:t>
            </a:r>
            <a:r>
              <a:rPr lang="ru-RU" sz="2000" dirty="0"/>
              <a:t> </a:t>
            </a:r>
            <a:r>
              <a:rPr lang="ru-RU" sz="2000" dirty="0" err="1"/>
              <a:t>зв'язків</a:t>
            </a:r>
            <a:r>
              <a:rPr lang="ru-RU" sz="2000" dirty="0"/>
              <a:t>).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* Чим </a:t>
            </a:r>
            <a:r>
              <a:rPr lang="ru-RU" sz="2000" dirty="0" err="1"/>
              <a:t>більше</a:t>
            </a:r>
            <a:r>
              <a:rPr lang="ru-RU" sz="2000" dirty="0"/>
              <a:t> Т,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роль </a:t>
            </a:r>
            <a:r>
              <a:rPr lang="ru-RU" sz="2000" dirty="0" err="1"/>
              <a:t>ентропійного</a:t>
            </a:r>
            <a:r>
              <a:rPr lang="ru-RU" sz="2000" dirty="0"/>
              <a:t> фактора.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*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el-GR" sz="2000" dirty="0"/>
              <a:t>Δ</a:t>
            </a:r>
            <a:r>
              <a:rPr lang="en-US" sz="2000" dirty="0"/>
              <a:t>H&lt;</a:t>
            </a:r>
            <a:r>
              <a:rPr lang="ru-RU" sz="2000" dirty="0"/>
              <a:t>0 (</a:t>
            </a:r>
            <a:r>
              <a:rPr lang="ru-RU" sz="2000" dirty="0" err="1"/>
              <a:t>екзотермічна</a:t>
            </a:r>
            <a:r>
              <a:rPr lang="ru-RU" sz="2000" dirty="0"/>
              <a:t> </a:t>
            </a:r>
            <a:r>
              <a:rPr lang="ru-RU" sz="2000" dirty="0" err="1"/>
              <a:t>реакція</a:t>
            </a:r>
            <a:r>
              <a:rPr lang="ru-RU" sz="2000" dirty="0"/>
              <a:t>), а </a:t>
            </a:r>
            <a:r>
              <a:rPr lang="el-GR" sz="2000" dirty="0"/>
              <a:t>Δ</a:t>
            </a:r>
            <a:r>
              <a:rPr lang="en-US" sz="2000" dirty="0"/>
              <a:t>S &gt;</a:t>
            </a:r>
            <a:r>
              <a:rPr lang="ru-RU" sz="2000" dirty="0"/>
              <a:t>0 =&gt; </a:t>
            </a:r>
            <a:r>
              <a:rPr lang="ru-RU" sz="2000" dirty="0" err="1"/>
              <a:t>реакція</a:t>
            </a:r>
            <a:r>
              <a:rPr lang="ru-RU" sz="2000" dirty="0"/>
              <a:t> </a:t>
            </a:r>
            <a:r>
              <a:rPr lang="ru-RU" sz="2000" dirty="0" err="1"/>
              <a:t>йде</a:t>
            </a:r>
            <a:r>
              <a:rPr lang="ru-RU" sz="2000" dirty="0"/>
              <a:t> при будь-</a:t>
            </a:r>
            <a:r>
              <a:rPr lang="ru-RU" sz="2000" dirty="0" err="1"/>
              <a:t>якій</a:t>
            </a:r>
            <a:r>
              <a:rPr lang="ru-RU" sz="2000" dirty="0"/>
              <a:t> Т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*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el-GR" sz="2000" dirty="0"/>
              <a:t>Δ</a:t>
            </a:r>
            <a:r>
              <a:rPr lang="en-US" sz="2000" dirty="0"/>
              <a:t>H &gt;</a:t>
            </a:r>
            <a:r>
              <a:rPr lang="ru-RU" sz="2000" dirty="0"/>
              <a:t>0 (</a:t>
            </a:r>
            <a:r>
              <a:rPr lang="ru-RU" sz="2000" dirty="0" err="1"/>
              <a:t>ендотермічна</a:t>
            </a:r>
            <a:r>
              <a:rPr lang="ru-RU" sz="2000" dirty="0"/>
              <a:t> </a:t>
            </a:r>
            <a:r>
              <a:rPr lang="ru-RU" sz="2000" dirty="0" err="1"/>
              <a:t>реакція</a:t>
            </a:r>
            <a:r>
              <a:rPr lang="ru-RU" sz="2000" dirty="0"/>
              <a:t>), а </a:t>
            </a:r>
            <a:r>
              <a:rPr lang="el-GR" sz="2000" dirty="0"/>
              <a:t>Δ</a:t>
            </a:r>
            <a:r>
              <a:rPr lang="en-US" sz="2000" dirty="0"/>
              <a:t>S &lt;</a:t>
            </a:r>
            <a:r>
              <a:rPr lang="ru-RU" sz="2000" dirty="0"/>
              <a:t>0 =&gt; </a:t>
            </a:r>
            <a:r>
              <a:rPr lang="ru-RU" sz="2000" dirty="0" err="1"/>
              <a:t>реакція</a:t>
            </a:r>
            <a:r>
              <a:rPr lang="ru-RU" sz="2000" dirty="0"/>
              <a:t> </a:t>
            </a:r>
            <a:r>
              <a:rPr lang="ru-RU" sz="2000" dirty="0" err="1"/>
              <a:t>неможлива</a:t>
            </a:r>
            <a:r>
              <a:rPr lang="ru-RU" sz="2000" dirty="0"/>
              <a:t> </a:t>
            </a:r>
            <a:r>
              <a:rPr lang="ru-RU" sz="2000" dirty="0" err="1"/>
              <a:t>ні</a:t>
            </a:r>
            <a:r>
              <a:rPr lang="ru-RU" sz="2000" dirty="0"/>
              <a:t> при </a:t>
            </a:r>
            <a:r>
              <a:rPr lang="ru-RU" sz="2000" dirty="0" err="1"/>
              <a:t>якій</a:t>
            </a:r>
            <a:r>
              <a:rPr lang="ru-RU" sz="2000" dirty="0"/>
              <a:t> Т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*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el-GR" sz="2000" dirty="0"/>
              <a:t>Δ</a:t>
            </a:r>
            <a:r>
              <a:rPr lang="en-US" sz="2000" dirty="0"/>
              <a:t>H </a:t>
            </a:r>
            <a:r>
              <a:rPr lang="ru-RU" sz="2000" dirty="0"/>
              <a:t>=</a:t>
            </a:r>
            <a:r>
              <a:rPr lang="en-US" sz="2000" dirty="0"/>
              <a:t>T</a:t>
            </a: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dirty="0"/>
              <a:t> , т.е. </a:t>
            </a:r>
            <a:r>
              <a:rPr lang="el-GR" sz="2000" dirty="0"/>
              <a:t>Δ</a:t>
            </a:r>
            <a:r>
              <a:rPr lang="en-US" sz="2000" dirty="0"/>
              <a:t>G=</a:t>
            </a:r>
            <a:r>
              <a:rPr lang="ru-RU" sz="2000" dirty="0"/>
              <a:t>0: </a:t>
            </a:r>
            <a:r>
              <a:rPr lang="ru-RU" sz="2000" dirty="0" err="1"/>
              <a:t>процеси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протікати</a:t>
            </a:r>
            <a:r>
              <a:rPr lang="ru-RU" sz="2000" dirty="0"/>
              <a:t> в </a:t>
            </a:r>
            <a:r>
              <a:rPr lang="ru-RU" sz="2000" dirty="0" err="1"/>
              <a:t>обох</a:t>
            </a:r>
            <a:r>
              <a:rPr lang="ru-RU" sz="2000" dirty="0"/>
              <a:t> </a:t>
            </a:r>
            <a:r>
              <a:rPr lang="ru-RU" sz="2000" dirty="0" err="1"/>
              <a:t>напрямках</a:t>
            </a:r>
            <a:r>
              <a:rPr lang="ru-RU" sz="2000" dirty="0"/>
              <a:t>, в </a:t>
            </a:r>
            <a:r>
              <a:rPr lang="ru-RU" sz="2000" dirty="0" err="1"/>
              <a:t>системі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встановитися</a:t>
            </a:r>
            <a:r>
              <a:rPr lang="ru-RU" sz="2000" dirty="0"/>
              <a:t> т/д </a:t>
            </a:r>
            <a:r>
              <a:rPr lang="ru-RU" sz="2000" dirty="0" err="1"/>
              <a:t>рівновагу</a:t>
            </a:r>
            <a:r>
              <a:rPr lang="ru-RU" sz="2000" dirty="0"/>
              <a:t>.</a:t>
            </a:r>
          </a:p>
          <a:p>
            <a:pPr marL="0" indent="0" eaLnBrk="1" hangingPunct="1">
              <a:buFontTx/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0113" y="1916113"/>
            <a:ext cx="7772400" cy="2879725"/>
          </a:xfrm>
        </p:spPr>
        <p:txBody>
          <a:bodyPr/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258888" y="4427538"/>
            <a:ext cx="665956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-14645" y="-3538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kern="0" dirty="0" err="1" smtClean="0">
                <a:solidFill>
                  <a:srgbClr val="003300"/>
                </a:solidFill>
                <a:latin typeface="Arial"/>
                <a:cs typeface="Arial"/>
              </a:rPr>
              <a:t>Біохімічні</a:t>
            </a:r>
            <a:r>
              <a:rPr lang="ru-RU" sz="2000" kern="0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реакції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,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що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супроводжуються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зменшенням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енергії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Гіббса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(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  <a:sym typeface="Symbol" pitchFamily="18" charset="2"/>
              </a:rPr>
              <a:t></a:t>
            </a:r>
            <a:r>
              <a:rPr lang="ru-RU" sz="2000" kern="0" dirty="0" err="1" smtClean="0">
                <a:solidFill>
                  <a:srgbClr val="003300"/>
                </a:solidFill>
                <a:latin typeface="Arial"/>
                <a:cs typeface="Arial"/>
              </a:rPr>
              <a:t>G</a:t>
            </a:r>
            <a:r>
              <a:rPr lang="ru-RU" sz="2000" kern="0" baseline="-25000" dirty="0" err="1" smtClean="0">
                <a:solidFill>
                  <a:srgbClr val="003300"/>
                </a:solidFill>
                <a:latin typeface="Arial"/>
                <a:cs typeface="Arial"/>
              </a:rPr>
              <a:t>реакції</a:t>
            </a:r>
            <a:r>
              <a:rPr lang="ru-RU" sz="2000" kern="0" dirty="0" smtClean="0">
                <a:solidFill>
                  <a:srgbClr val="003300"/>
                </a:solidFill>
                <a:latin typeface="Arial"/>
                <a:cs typeface="Arial"/>
              </a:rPr>
              <a:t>&lt;0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),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тобто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протікають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 smtClean="0">
                <a:solidFill>
                  <a:srgbClr val="003300"/>
                </a:solidFill>
                <a:latin typeface="Arial"/>
                <a:cs typeface="Arial"/>
              </a:rPr>
              <a:t>мимовільно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,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називається</a:t>
            </a:r>
            <a:r>
              <a:rPr lang="ru-RU" sz="2000" kern="0" dirty="0" smtClean="0">
                <a:solidFill>
                  <a:srgbClr val="003300"/>
                </a:solidFill>
                <a:latin typeface="Arial"/>
                <a:cs typeface="Arial"/>
              </a:rPr>
              <a:t> -</a:t>
            </a:r>
            <a:r>
              <a:rPr lang="ru-RU" sz="2000" kern="0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i="1" kern="0" dirty="0" err="1" smtClean="0">
                <a:solidFill>
                  <a:srgbClr val="FF0000"/>
                </a:solidFill>
                <a:latin typeface="Arial"/>
                <a:cs typeface="Arial"/>
              </a:rPr>
              <a:t>екзергонічна</a:t>
            </a:r>
            <a:r>
              <a:rPr lang="ru-RU" sz="2000" i="1" kern="0" dirty="0" smtClean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r>
              <a:rPr lang="ru-RU" sz="2000" kern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ru-RU" sz="2000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 algn="just">
              <a:spcBef>
                <a:spcPts val="0"/>
              </a:spcBef>
              <a:buFontTx/>
              <a:buChar char="•"/>
              <a:defRPr/>
            </a:pP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Якщо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  <a:sym typeface="Symbol" pitchFamily="18" charset="2"/>
              </a:rPr>
              <a:t>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G </a:t>
            </a:r>
            <a:r>
              <a:rPr lang="ru-RU" sz="2000" kern="0" dirty="0" smtClean="0">
                <a:solidFill>
                  <a:srgbClr val="003300"/>
                </a:solidFill>
                <a:latin typeface="Arial"/>
                <a:cs typeface="Arial"/>
              </a:rPr>
              <a:t>позитивна 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(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  <a:sym typeface="Symbol" pitchFamily="18" charset="2"/>
              </a:rPr>
              <a:t></a:t>
            </a:r>
            <a:r>
              <a:rPr lang="ru-RU" sz="2000" kern="0" dirty="0" err="1" smtClean="0">
                <a:solidFill>
                  <a:srgbClr val="003300"/>
                </a:solidFill>
                <a:latin typeface="Arial"/>
                <a:cs typeface="Arial"/>
              </a:rPr>
              <a:t>G</a:t>
            </a:r>
            <a:r>
              <a:rPr lang="ru-RU" sz="2000" kern="0" baseline="-25000" dirty="0" err="1" smtClean="0">
                <a:solidFill>
                  <a:srgbClr val="003300"/>
                </a:solidFill>
                <a:latin typeface="Arial"/>
                <a:cs typeface="Arial"/>
              </a:rPr>
              <a:t>реакції</a:t>
            </a:r>
            <a:r>
              <a:rPr lang="ru-RU" sz="2000" kern="0" dirty="0" smtClean="0">
                <a:solidFill>
                  <a:srgbClr val="003300"/>
                </a:solidFill>
                <a:latin typeface="Arial"/>
                <a:cs typeface="Arial"/>
              </a:rPr>
              <a:t>  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  <a:sym typeface="Symbol" pitchFamily="18" charset="2"/>
              </a:rPr>
              <a:t>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0.), то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реакція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 smtClean="0">
                <a:solidFill>
                  <a:srgbClr val="003300"/>
                </a:solidFill>
                <a:latin typeface="Arial"/>
                <a:cs typeface="Arial"/>
              </a:rPr>
              <a:t>протікає</a:t>
            </a:r>
            <a:r>
              <a:rPr lang="ru-RU" sz="2000" kern="0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тільки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при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надходженні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вільної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енергії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ззовні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і </a:t>
            </a:r>
            <a:r>
              <a:rPr lang="ru-RU" sz="2000" kern="0" dirty="0" err="1">
                <a:solidFill>
                  <a:srgbClr val="003300"/>
                </a:solidFill>
                <a:latin typeface="Arial"/>
                <a:cs typeface="Arial"/>
              </a:rPr>
              <a:t>називається</a:t>
            </a:r>
            <a:r>
              <a:rPr lang="ru-RU" sz="2000" kern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ru-RU" sz="2000" i="1" kern="0" dirty="0" err="1" smtClean="0">
                <a:solidFill>
                  <a:srgbClr val="FF0000"/>
                </a:solidFill>
                <a:latin typeface="Arial"/>
                <a:cs typeface="Arial"/>
              </a:rPr>
              <a:t>ендергонічна</a:t>
            </a:r>
            <a:r>
              <a:rPr lang="ru-RU" sz="2000" i="1" kern="0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0" y="1288058"/>
            <a:ext cx="9144000" cy="556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ru-RU" sz="2000" kern="0" dirty="0" err="1" smtClean="0"/>
              <a:t>Користуючись</a:t>
            </a:r>
            <a:r>
              <a:rPr lang="ru-RU" sz="2000" kern="0" dirty="0" smtClean="0"/>
              <a:t> 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en-US" sz="2000" kern="0" baseline="-25000" dirty="0" smtClean="0"/>
              <a:t>298</a:t>
            </a:r>
            <a:r>
              <a:rPr lang="ru-RU" sz="2000" i="1" kern="0" dirty="0" smtClean="0">
                <a:solidFill>
                  <a:srgbClr val="660033"/>
                </a:solidFill>
              </a:rPr>
              <a:t> </a:t>
            </a:r>
            <a:r>
              <a:rPr lang="en-US" sz="2000" kern="0" dirty="0" smtClean="0"/>
              <a:t>(</a:t>
            </a:r>
            <a:r>
              <a:rPr lang="ru-RU" sz="2000" kern="0" dirty="0" smtClean="0"/>
              <a:t>табл.)</a:t>
            </a:r>
            <a:r>
              <a:rPr lang="ru-RU" sz="2800" kern="0" dirty="0" smtClean="0"/>
              <a:t> </a:t>
            </a:r>
            <a:r>
              <a:rPr lang="ru-RU" sz="2000" kern="0" dirty="0" err="1" smtClean="0"/>
              <a:t>можна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розрахувати</a:t>
            </a:r>
            <a:r>
              <a:rPr lang="ru-RU" sz="2000" kern="0" dirty="0" smtClean="0"/>
              <a:t>  </a:t>
            </a:r>
            <a:r>
              <a:rPr lang="en-US" sz="2000" kern="0" dirty="0" smtClean="0"/>
              <a:t>G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реакції</a:t>
            </a:r>
            <a:r>
              <a:rPr lang="ru-RU" sz="2000" kern="0" dirty="0" smtClean="0"/>
              <a:t> при </a:t>
            </a:r>
            <a:r>
              <a:rPr lang="ru-RU" sz="2000" kern="0" dirty="0" err="1" smtClean="0"/>
              <a:t>стандартних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умовах</a:t>
            </a:r>
            <a:r>
              <a:rPr lang="ru-RU" sz="2000" kern="0" dirty="0" smtClean="0"/>
              <a:t> :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en-US" sz="2000" kern="0" dirty="0" smtClean="0">
                <a:solidFill>
                  <a:srgbClr val="006600"/>
                </a:solidFill>
              </a:rPr>
              <a:t>Cr</a:t>
            </a:r>
            <a:r>
              <a:rPr lang="en-US" sz="2000" kern="0" baseline="-25000" dirty="0" smtClean="0">
                <a:solidFill>
                  <a:srgbClr val="006600"/>
                </a:solidFill>
              </a:rPr>
              <a:t>2</a:t>
            </a:r>
            <a:r>
              <a:rPr lang="en-US" sz="2000" kern="0" dirty="0" smtClean="0">
                <a:solidFill>
                  <a:srgbClr val="006600"/>
                </a:solidFill>
              </a:rPr>
              <a:t>O</a:t>
            </a:r>
            <a:r>
              <a:rPr lang="en-US" sz="2000" kern="0" baseline="-25000" dirty="0" smtClean="0">
                <a:solidFill>
                  <a:srgbClr val="006600"/>
                </a:solidFill>
              </a:rPr>
              <a:t>3(k)</a:t>
            </a:r>
            <a:r>
              <a:rPr lang="en-US" sz="2000" kern="0" dirty="0" smtClean="0">
                <a:solidFill>
                  <a:srgbClr val="006600"/>
                </a:solidFill>
              </a:rPr>
              <a:t>+ 2Al</a:t>
            </a:r>
            <a:r>
              <a:rPr lang="en-US" sz="2000" kern="0" baseline="-25000" dirty="0" smtClean="0">
                <a:solidFill>
                  <a:srgbClr val="006600"/>
                </a:solidFill>
              </a:rPr>
              <a:t>(k)</a:t>
            </a:r>
            <a:r>
              <a:rPr lang="en-US" sz="2000" kern="0" dirty="0" smtClean="0">
                <a:solidFill>
                  <a:srgbClr val="006600"/>
                </a:solidFill>
              </a:rPr>
              <a:t> = 2Cr</a:t>
            </a:r>
            <a:r>
              <a:rPr lang="en-US" sz="2000" kern="0" baseline="-25000" dirty="0" smtClean="0">
                <a:solidFill>
                  <a:srgbClr val="006600"/>
                </a:solidFill>
              </a:rPr>
              <a:t>(k)</a:t>
            </a:r>
            <a:r>
              <a:rPr lang="en-US" sz="2000" kern="0" dirty="0" smtClean="0">
                <a:solidFill>
                  <a:srgbClr val="006600"/>
                </a:solidFill>
              </a:rPr>
              <a:t> + Al</a:t>
            </a:r>
            <a:r>
              <a:rPr lang="en-US" sz="2000" kern="0" baseline="-25000" dirty="0" smtClean="0">
                <a:solidFill>
                  <a:srgbClr val="006600"/>
                </a:solidFill>
              </a:rPr>
              <a:t>2</a:t>
            </a:r>
            <a:r>
              <a:rPr lang="en-US" sz="2000" kern="0" dirty="0" smtClean="0">
                <a:solidFill>
                  <a:srgbClr val="006600"/>
                </a:solidFill>
              </a:rPr>
              <a:t>O</a:t>
            </a:r>
            <a:r>
              <a:rPr lang="en-US" sz="2000" kern="0" baseline="-25000" dirty="0" smtClean="0">
                <a:solidFill>
                  <a:srgbClr val="006600"/>
                </a:solidFill>
              </a:rPr>
              <a:t>3(k)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en-US" sz="2000" kern="0" dirty="0" smtClean="0"/>
              <a:t>=[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ru-RU" sz="2000" kern="0" baseline="-25000" dirty="0" smtClean="0"/>
              <a:t>обр.</a:t>
            </a:r>
            <a:r>
              <a:rPr lang="en-US" sz="2000" kern="0" dirty="0" smtClean="0"/>
              <a:t>Al</a:t>
            </a:r>
            <a:r>
              <a:rPr lang="en-US" sz="2000" kern="0" baseline="-25000" dirty="0" smtClean="0"/>
              <a:t>2</a:t>
            </a:r>
            <a:r>
              <a:rPr lang="en-US" sz="2000" kern="0" dirty="0" smtClean="0"/>
              <a:t>O</a:t>
            </a:r>
            <a:r>
              <a:rPr lang="en-US" sz="2000" kern="0" baseline="-25000" dirty="0" smtClean="0"/>
              <a:t>3(k)</a:t>
            </a:r>
            <a:r>
              <a:rPr lang="en-US" sz="2000" kern="0" dirty="0" smtClean="0"/>
              <a:t> +2 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ru-RU" sz="2000" kern="0" baseline="-25000" dirty="0" smtClean="0"/>
              <a:t>обр.</a:t>
            </a:r>
            <a:r>
              <a:rPr lang="en-US" sz="2000" kern="0" dirty="0" smtClean="0"/>
              <a:t>Cr</a:t>
            </a:r>
            <a:r>
              <a:rPr lang="en-US" sz="2000" kern="0" baseline="-25000" dirty="0" smtClean="0"/>
              <a:t>(k)</a:t>
            </a:r>
            <a:r>
              <a:rPr lang="en-US" sz="2000" kern="0" dirty="0" smtClean="0"/>
              <a:t>]- [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ru-RU" sz="2000" kern="0" baseline="-25000" dirty="0" smtClean="0"/>
              <a:t>обр.</a:t>
            </a:r>
            <a:r>
              <a:rPr lang="en-US" sz="2000" kern="0" dirty="0" smtClean="0"/>
              <a:t>Cr</a:t>
            </a:r>
            <a:r>
              <a:rPr lang="en-US" sz="2000" kern="0" baseline="-25000" dirty="0" smtClean="0"/>
              <a:t>2</a:t>
            </a:r>
            <a:r>
              <a:rPr lang="en-US" sz="2000" kern="0" dirty="0" smtClean="0"/>
              <a:t>O</a:t>
            </a:r>
            <a:r>
              <a:rPr lang="en-US" sz="2000" kern="0" baseline="-25000" dirty="0" smtClean="0"/>
              <a:t>3(k)</a:t>
            </a:r>
            <a:r>
              <a:rPr lang="en-US" sz="2000" kern="0" dirty="0" smtClean="0"/>
              <a:t>+</a:t>
            </a:r>
            <a:r>
              <a:rPr lang="el-GR" sz="2000" kern="0" dirty="0" smtClean="0"/>
              <a:t> </a:t>
            </a:r>
            <a:r>
              <a:rPr lang="en-US" sz="2000" kern="0" dirty="0" smtClean="0"/>
              <a:t>2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ru-RU" sz="2000" kern="0" baseline="-25000" dirty="0" err="1" smtClean="0"/>
              <a:t>обр</a:t>
            </a:r>
            <a:r>
              <a:rPr lang="en-US" sz="2000" kern="0" dirty="0" smtClean="0"/>
              <a:t> Al</a:t>
            </a:r>
            <a:r>
              <a:rPr lang="en-US" sz="2000" kern="0" baseline="-25000" dirty="0" smtClean="0"/>
              <a:t>(k)</a:t>
            </a:r>
            <a:r>
              <a:rPr lang="en-US" sz="2000" kern="0" dirty="0" smtClean="0"/>
              <a:t>]=</a:t>
            </a:r>
            <a:endParaRPr lang="ru-RU" sz="2000" kern="0" dirty="0" smtClean="0"/>
          </a:p>
          <a:p>
            <a:pPr algn="just" eaLnBrk="1" hangingPunct="1">
              <a:spcBef>
                <a:spcPts val="0"/>
              </a:spcBef>
              <a:defRPr/>
            </a:pPr>
            <a:r>
              <a:rPr lang="ru-RU" sz="2000" kern="0" dirty="0" smtClean="0"/>
              <a:t>=- 1582,0+0-(-1050,0+0)=-1582,0+1050,0=-532,0 кДж</a:t>
            </a:r>
            <a:endParaRPr lang="ru-RU" sz="2000" kern="0" dirty="0" smtClean="0">
              <a:solidFill>
                <a:srgbClr val="003300"/>
              </a:solidFill>
              <a:sym typeface="Symbol" pitchFamily="18" charset="2"/>
            </a:endParaRPr>
          </a:p>
          <a:p>
            <a:pPr algn="just" eaLnBrk="1" hangingPunct="1">
              <a:spcBef>
                <a:spcPts val="0"/>
              </a:spcBef>
              <a:defRPr/>
            </a:pPr>
            <a:r>
              <a:rPr lang="ru-RU" sz="2000" kern="0" dirty="0" smtClean="0">
                <a:solidFill>
                  <a:srgbClr val="990000"/>
                </a:solidFill>
                <a:sym typeface="Symbol" pitchFamily="18" charset="2"/>
              </a:rPr>
              <a:t></a:t>
            </a:r>
            <a:r>
              <a:rPr lang="ru-RU" sz="2000" kern="0" dirty="0" smtClean="0">
                <a:solidFill>
                  <a:srgbClr val="990000"/>
                </a:solidFill>
              </a:rPr>
              <a:t>G&lt;0 =&gt; </a:t>
            </a:r>
            <a:r>
              <a:rPr lang="ru-RU" sz="2000" kern="0" dirty="0" err="1" smtClean="0">
                <a:solidFill>
                  <a:srgbClr val="990000"/>
                </a:solidFill>
              </a:rPr>
              <a:t>реакція</a:t>
            </a:r>
            <a:r>
              <a:rPr lang="ru-RU" sz="2000" kern="0" dirty="0" smtClean="0">
                <a:solidFill>
                  <a:srgbClr val="990000"/>
                </a:solidFill>
              </a:rPr>
              <a:t> </a:t>
            </a:r>
            <a:r>
              <a:rPr lang="ru-RU" sz="2000" kern="0" dirty="0" err="1" smtClean="0">
                <a:solidFill>
                  <a:srgbClr val="990000"/>
                </a:solidFill>
              </a:rPr>
              <a:t>протікає</a:t>
            </a:r>
            <a:r>
              <a:rPr lang="ru-RU" sz="2000" kern="0" dirty="0" smtClean="0">
                <a:solidFill>
                  <a:srgbClr val="990000"/>
                </a:solidFill>
              </a:rPr>
              <a:t> при </a:t>
            </a:r>
            <a:r>
              <a:rPr lang="ru-RU" sz="2000" kern="0" dirty="0" err="1" smtClean="0">
                <a:solidFill>
                  <a:srgbClr val="990000"/>
                </a:solidFill>
              </a:rPr>
              <a:t>стандартних</a:t>
            </a:r>
            <a:r>
              <a:rPr lang="ru-RU" sz="2000" kern="0" dirty="0" smtClean="0">
                <a:solidFill>
                  <a:srgbClr val="990000"/>
                </a:solidFill>
              </a:rPr>
              <a:t> </a:t>
            </a:r>
            <a:r>
              <a:rPr lang="ru-RU" sz="2000" kern="0" dirty="0" err="1" smtClean="0">
                <a:solidFill>
                  <a:srgbClr val="990000"/>
                </a:solidFill>
              </a:rPr>
              <a:t>умовах</a:t>
            </a:r>
            <a:r>
              <a:rPr lang="ru-RU" sz="2000" kern="0" dirty="0" smtClean="0">
                <a:solidFill>
                  <a:srgbClr val="990000"/>
                </a:solidFill>
              </a:rPr>
              <a:t>.</a:t>
            </a:r>
          </a:p>
          <a:p>
            <a:pPr algn="just" eaLnBrk="1" hangingPunct="1">
              <a:spcBef>
                <a:spcPts val="0"/>
              </a:spcBef>
              <a:defRPr/>
            </a:pPr>
            <a:endParaRPr lang="en-US" sz="2000" kern="0" dirty="0" smtClean="0">
              <a:solidFill>
                <a:srgbClr val="990000"/>
              </a:solidFill>
            </a:endParaRPr>
          </a:p>
          <a:p>
            <a:pPr algn="just" eaLnBrk="1" hangingPunct="1">
              <a:spcBef>
                <a:spcPts val="0"/>
              </a:spcBef>
              <a:defRPr/>
            </a:pPr>
            <a:r>
              <a:rPr lang="en-US" sz="2000" kern="0" dirty="0" smtClean="0">
                <a:solidFill>
                  <a:srgbClr val="003300"/>
                </a:solidFill>
              </a:rPr>
              <a:t>3MgO</a:t>
            </a:r>
            <a:r>
              <a:rPr lang="en-US" sz="2000" kern="0" baseline="-25000" dirty="0" smtClean="0">
                <a:solidFill>
                  <a:srgbClr val="003300"/>
                </a:solidFill>
              </a:rPr>
              <a:t>(k) </a:t>
            </a:r>
            <a:r>
              <a:rPr lang="en-US" sz="2000" kern="0" dirty="0" smtClean="0">
                <a:solidFill>
                  <a:srgbClr val="003300"/>
                </a:solidFill>
              </a:rPr>
              <a:t>+2 Al</a:t>
            </a:r>
            <a:r>
              <a:rPr lang="en-US" sz="2000" kern="0" baseline="-25000" dirty="0" smtClean="0">
                <a:solidFill>
                  <a:srgbClr val="003300"/>
                </a:solidFill>
              </a:rPr>
              <a:t>(k) </a:t>
            </a:r>
            <a:r>
              <a:rPr lang="en-US" sz="2000" kern="0" dirty="0" smtClean="0">
                <a:solidFill>
                  <a:srgbClr val="003300"/>
                </a:solidFill>
              </a:rPr>
              <a:t>= Al</a:t>
            </a:r>
            <a:r>
              <a:rPr lang="en-US" sz="2000" kern="0" baseline="-25000" dirty="0" smtClean="0">
                <a:solidFill>
                  <a:srgbClr val="003300"/>
                </a:solidFill>
              </a:rPr>
              <a:t>2</a:t>
            </a:r>
            <a:r>
              <a:rPr lang="en-US" sz="2000" kern="0" dirty="0" smtClean="0">
                <a:solidFill>
                  <a:srgbClr val="003300"/>
                </a:solidFill>
              </a:rPr>
              <a:t>O</a:t>
            </a:r>
            <a:r>
              <a:rPr lang="en-US" sz="2000" kern="0" baseline="-25000" dirty="0" smtClean="0">
                <a:solidFill>
                  <a:srgbClr val="003300"/>
                </a:solidFill>
              </a:rPr>
              <a:t>3(k) </a:t>
            </a:r>
            <a:r>
              <a:rPr lang="en-US" sz="2000" kern="0" dirty="0" smtClean="0">
                <a:solidFill>
                  <a:srgbClr val="003300"/>
                </a:solidFill>
              </a:rPr>
              <a:t>+3Mg</a:t>
            </a:r>
            <a:r>
              <a:rPr lang="en-US" sz="2000" kern="0" baseline="-25000" dirty="0" smtClean="0">
                <a:solidFill>
                  <a:srgbClr val="003300"/>
                </a:solidFill>
              </a:rPr>
              <a:t>(k)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en-US" sz="2000" kern="0" dirty="0" smtClean="0"/>
              <a:t>=[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ru-RU" sz="2000" kern="0" baseline="-25000" dirty="0" smtClean="0"/>
              <a:t>обр.</a:t>
            </a:r>
            <a:r>
              <a:rPr lang="en-US" sz="2000" kern="0" dirty="0" smtClean="0"/>
              <a:t>Al</a:t>
            </a:r>
            <a:r>
              <a:rPr lang="en-US" sz="2000" kern="0" baseline="-25000" dirty="0" smtClean="0"/>
              <a:t>2</a:t>
            </a:r>
            <a:r>
              <a:rPr lang="en-US" sz="2000" kern="0" dirty="0" smtClean="0"/>
              <a:t>O</a:t>
            </a:r>
            <a:r>
              <a:rPr lang="en-US" sz="2000" kern="0" baseline="-25000" dirty="0" smtClean="0"/>
              <a:t>3(k)</a:t>
            </a:r>
            <a:r>
              <a:rPr lang="en-US" sz="2000" kern="0" dirty="0" smtClean="0"/>
              <a:t> + 3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ru-RU" sz="2000" kern="0" baseline="-25000" dirty="0" smtClean="0"/>
              <a:t>обр.</a:t>
            </a:r>
            <a:r>
              <a:rPr lang="en-US" sz="2000" kern="0" dirty="0" smtClean="0"/>
              <a:t>Mg</a:t>
            </a:r>
            <a:r>
              <a:rPr lang="en-US" sz="2000" kern="0" baseline="-25000" dirty="0" smtClean="0"/>
              <a:t>(k)</a:t>
            </a:r>
            <a:r>
              <a:rPr lang="en-US" sz="2000" kern="0" dirty="0" smtClean="0"/>
              <a:t>]- [</a:t>
            </a:r>
            <a:r>
              <a:rPr lang="ru-RU" sz="2000" kern="0" dirty="0" smtClean="0"/>
              <a:t>3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ru-RU" sz="2000" kern="0" baseline="-25000" dirty="0" smtClean="0"/>
              <a:t>обр.</a:t>
            </a:r>
            <a:r>
              <a:rPr lang="en-US" sz="2000" kern="0" dirty="0" err="1" smtClean="0"/>
              <a:t>MgO</a:t>
            </a:r>
            <a:r>
              <a:rPr lang="en-US" sz="2000" kern="0" baseline="-25000" dirty="0" smtClean="0"/>
              <a:t>(k)</a:t>
            </a:r>
            <a:r>
              <a:rPr lang="en-US" sz="2000" kern="0" dirty="0" smtClean="0"/>
              <a:t>+</a:t>
            </a:r>
            <a:r>
              <a:rPr lang="el-GR" sz="2000" kern="0" dirty="0" smtClean="0"/>
              <a:t> </a:t>
            </a:r>
            <a:r>
              <a:rPr lang="en-US" sz="2000" kern="0" dirty="0" smtClean="0"/>
              <a:t>2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G</a:t>
            </a:r>
            <a:r>
              <a:rPr lang="en-US" sz="2000" kern="0" baseline="30000" dirty="0" smtClean="0"/>
              <a:t>0</a:t>
            </a:r>
            <a:r>
              <a:rPr lang="ru-RU" sz="2000" kern="0" baseline="-25000" dirty="0" err="1" smtClean="0"/>
              <a:t>обр</a:t>
            </a:r>
            <a:r>
              <a:rPr lang="en-US" sz="2000" kern="0" dirty="0" smtClean="0"/>
              <a:t> Al</a:t>
            </a:r>
            <a:r>
              <a:rPr lang="en-US" sz="2000" kern="0" baseline="-25000" dirty="0" smtClean="0"/>
              <a:t>(k)</a:t>
            </a:r>
            <a:r>
              <a:rPr lang="en-US" sz="2000" kern="0" dirty="0" smtClean="0"/>
              <a:t>]=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en-US" sz="2000" kern="0" dirty="0" smtClean="0"/>
              <a:t>=-1582,0+0-3(-569,6)=-1582,0+1708,8=126,8 </a:t>
            </a:r>
            <a:r>
              <a:rPr lang="ru-RU" sz="2000" kern="0" dirty="0" smtClean="0"/>
              <a:t>кДж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ru-RU" sz="2000" kern="0" dirty="0" smtClean="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ru-RU" sz="2000" kern="0" dirty="0" smtClean="0">
                <a:solidFill>
                  <a:srgbClr val="FF0000"/>
                </a:solidFill>
              </a:rPr>
              <a:t>G&gt;0 =&gt; </a:t>
            </a:r>
            <a:r>
              <a:rPr lang="ru-RU" sz="2000" kern="0" dirty="0" err="1" smtClean="0">
                <a:solidFill>
                  <a:srgbClr val="FF0000"/>
                </a:solidFill>
              </a:rPr>
              <a:t>протікання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реакції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неможливо</a:t>
            </a:r>
            <a:r>
              <a:rPr lang="ru-RU" sz="2000" kern="0" dirty="0" smtClean="0">
                <a:solidFill>
                  <a:srgbClr val="FF0000"/>
                </a:solidFill>
              </a:rPr>
              <a:t> при </a:t>
            </a:r>
            <a:r>
              <a:rPr lang="ru-RU" sz="2000" kern="0" dirty="0" err="1" smtClean="0">
                <a:solidFill>
                  <a:srgbClr val="FF0000"/>
                </a:solidFill>
              </a:rPr>
              <a:t>стандартних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умовах</a:t>
            </a:r>
            <a:endParaRPr lang="ru-RU" sz="2000" kern="0" dirty="0" smtClean="0">
              <a:solidFill>
                <a:srgbClr val="FF0000"/>
              </a:solidFill>
            </a:endParaRPr>
          </a:p>
          <a:p>
            <a:pPr algn="just" eaLnBrk="1" hangingPunct="1">
              <a:spcBef>
                <a:spcPts val="0"/>
              </a:spcBef>
              <a:defRPr/>
            </a:pPr>
            <a:endParaRPr lang="ru-RU" sz="2000" kern="0" dirty="0" smtClean="0">
              <a:solidFill>
                <a:srgbClr val="FF0000"/>
              </a:solidFill>
            </a:endParaRPr>
          </a:p>
          <a:p>
            <a:pPr algn="just" eaLnBrk="1" hangingPunct="1">
              <a:spcBef>
                <a:spcPts val="0"/>
              </a:spcBef>
              <a:defRPr/>
            </a:pPr>
            <a:r>
              <a:rPr lang="ru-RU" sz="2000" kern="0" dirty="0" err="1" smtClean="0">
                <a:solidFill>
                  <a:srgbClr val="FF0000"/>
                </a:solidFill>
              </a:rPr>
              <a:t>Критерій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принципової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можливості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процесу</a:t>
            </a:r>
            <a:r>
              <a:rPr lang="ru-RU" sz="2000" kern="0" dirty="0" smtClean="0">
                <a:solidFill>
                  <a:srgbClr val="FF0000"/>
                </a:solidFill>
              </a:rPr>
              <a:t> в </a:t>
            </a:r>
            <a:r>
              <a:rPr lang="ru-RU" sz="2000" kern="0" dirty="0" err="1" smtClean="0">
                <a:solidFill>
                  <a:srgbClr val="FF0000"/>
                </a:solidFill>
              </a:rPr>
              <a:t>нестандартних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умовах</a:t>
            </a:r>
            <a:r>
              <a:rPr lang="ru-RU" sz="2000" kern="0" dirty="0" smtClean="0">
                <a:solidFill>
                  <a:srgbClr val="FF0000"/>
                </a:solidFill>
              </a:rPr>
              <a:t> : </a:t>
            </a:r>
            <a:r>
              <a:rPr lang="ru-RU" sz="2000" kern="0" dirty="0" smtClean="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ru-RU" sz="2000" kern="0" dirty="0" smtClean="0">
                <a:solidFill>
                  <a:srgbClr val="FF0000"/>
                </a:solidFill>
              </a:rPr>
              <a:t>G ≤0, 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ru-RU" sz="2000" kern="0" dirty="0" err="1" smtClean="0">
                <a:solidFill>
                  <a:srgbClr val="FF0000"/>
                </a:solidFill>
              </a:rPr>
              <a:t>критерій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принципово</a:t>
            </a:r>
            <a:r>
              <a:rPr lang="ru-RU" sz="2000" kern="0" dirty="0" smtClean="0">
                <a:solidFill>
                  <a:srgbClr val="FF0000"/>
                </a:solidFill>
              </a:rPr>
              <a:t> не </a:t>
            </a:r>
            <a:r>
              <a:rPr lang="ru-RU" sz="2000" kern="0" dirty="0" err="1" smtClean="0">
                <a:solidFill>
                  <a:srgbClr val="FF0000"/>
                </a:solidFill>
              </a:rPr>
              <a:t>можливості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критерій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err="1" smtClean="0">
                <a:solidFill>
                  <a:srgbClr val="FF0000"/>
                </a:solidFill>
              </a:rPr>
              <a:t>принципово</a:t>
            </a:r>
            <a:r>
              <a:rPr lang="ru-RU" sz="2000" kern="0" dirty="0" smtClean="0">
                <a:solidFill>
                  <a:srgbClr val="FF0000"/>
                </a:solidFill>
              </a:rPr>
              <a:t> не </a:t>
            </a:r>
            <a:r>
              <a:rPr lang="ru-RU" sz="2000" kern="0" dirty="0" err="1" smtClean="0">
                <a:solidFill>
                  <a:srgbClr val="FF0000"/>
                </a:solidFill>
              </a:rPr>
              <a:t>можливості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000" kern="0" dirty="0" smtClean="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ru-RU" sz="2000" kern="0" dirty="0" smtClean="0">
                <a:solidFill>
                  <a:srgbClr val="FF0000"/>
                </a:solidFill>
              </a:rPr>
              <a:t>G≥0 .</a:t>
            </a:r>
            <a:endParaRPr lang="ru-RU" sz="2000" kern="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548680"/>
          </a:xfrm>
        </p:spPr>
        <p:txBody>
          <a:bodyPr/>
          <a:lstStyle/>
          <a:p>
            <a:pPr eaLnBrk="1" hangingPunct="1"/>
            <a:r>
              <a:rPr lang="ru-RU" dirty="0"/>
              <a:t>ПЛАН ЛЕКЦ</a:t>
            </a:r>
            <a:r>
              <a:rPr lang="uk-UA" dirty="0"/>
              <a:t>ІЇ</a:t>
            </a:r>
            <a:endParaRPr lang="ru-RU" dirty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uk-UA" sz="2000" dirty="0"/>
              <a:t>Термодинаміка</a:t>
            </a:r>
            <a:r>
              <a:rPr lang="ru-RU" sz="2000" dirty="0"/>
              <a:t> (Т/Д). </a:t>
            </a:r>
            <a:r>
              <a:rPr lang="uk-UA" sz="2000" dirty="0"/>
              <a:t>Біоенергетика</a:t>
            </a:r>
            <a:r>
              <a:rPr lang="ru-RU" sz="2000" dirty="0"/>
              <a:t>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uk-UA" sz="2000" dirty="0"/>
              <a:t>Системи</a:t>
            </a:r>
            <a:r>
              <a:rPr lang="ru-RU" sz="2000" dirty="0"/>
              <a:t>,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классификації</a:t>
            </a:r>
            <a:r>
              <a:rPr lang="ru-RU" sz="2000" dirty="0"/>
              <a:t>.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000" dirty="0"/>
              <a:t>Стан </a:t>
            </a:r>
            <a:r>
              <a:rPr lang="ru-RU" sz="2000" dirty="0" err="1"/>
              <a:t>системи</a:t>
            </a:r>
            <a:r>
              <a:rPr lang="ru-RU" sz="2000" dirty="0"/>
              <a:t>. Т/Д </a:t>
            </a:r>
            <a:r>
              <a:rPr lang="ru-RU" sz="2000" dirty="0" err="1"/>
              <a:t>параметри</a:t>
            </a:r>
            <a:r>
              <a:rPr lang="ru-RU" sz="2000" dirty="0"/>
              <a:t> і Т/Д </a:t>
            </a:r>
            <a:r>
              <a:rPr lang="ru-RU" sz="2000" dirty="0" err="1"/>
              <a:t>функції</a:t>
            </a:r>
            <a:r>
              <a:rPr lang="ru-RU" sz="2000" dirty="0"/>
              <a:t>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000" dirty="0"/>
              <a:t>Перший закон Т/Д. </a:t>
            </a:r>
            <a:r>
              <a:rPr lang="ru-RU" sz="2000" dirty="0" err="1"/>
              <a:t>Ентальпія</a:t>
            </a:r>
            <a:r>
              <a:rPr lang="ru-RU" sz="2000" dirty="0"/>
              <a:t>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000" dirty="0" err="1"/>
              <a:t>Термохімія</a:t>
            </a:r>
            <a:r>
              <a:rPr lang="ru-RU" sz="2000" dirty="0"/>
              <a:t>. Закон Гесса. </a:t>
            </a:r>
            <a:r>
              <a:rPr lang="ru-RU" sz="2000" dirty="0" err="1"/>
              <a:t>Слідства</a:t>
            </a:r>
            <a:r>
              <a:rPr lang="ru-RU" sz="2000" dirty="0"/>
              <a:t> з закону Гесса.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000" dirty="0" err="1"/>
              <a:t>Другий</a:t>
            </a:r>
            <a:r>
              <a:rPr lang="ru-RU" sz="2000" dirty="0"/>
              <a:t> закон Т/Д. </a:t>
            </a:r>
            <a:r>
              <a:rPr lang="ru-RU" sz="2000" dirty="0" err="1" smtClean="0"/>
              <a:t>Ентропія</a:t>
            </a:r>
            <a:r>
              <a:rPr lang="ru-RU" sz="2000" dirty="0" smtClean="0"/>
              <a:t>. </a:t>
            </a:r>
            <a:r>
              <a:rPr lang="ru-RU" sz="2000" dirty="0" err="1" smtClean="0"/>
              <a:t>Третій</a:t>
            </a:r>
            <a:r>
              <a:rPr lang="ru-RU" sz="2000" dirty="0" smtClean="0"/>
              <a:t> </a:t>
            </a:r>
            <a:r>
              <a:rPr lang="ru-RU" sz="2000" dirty="0"/>
              <a:t>закон Т/Д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000" dirty="0"/>
              <a:t>Роль </a:t>
            </a:r>
            <a:r>
              <a:rPr lang="ru-RU" sz="2000" dirty="0" err="1"/>
              <a:t>ентальпійного</a:t>
            </a:r>
            <a:r>
              <a:rPr lang="ru-RU" sz="2000" dirty="0"/>
              <a:t> і </a:t>
            </a:r>
            <a:r>
              <a:rPr lang="ru-RU" sz="2000" dirty="0" err="1"/>
              <a:t>ентропійних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.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000" dirty="0" err="1"/>
              <a:t>Енергія</a:t>
            </a:r>
            <a:r>
              <a:rPr lang="ru-RU" sz="2000" dirty="0"/>
              <a:t> </a:t>
            </a:r>
            <a:r>
              <a:rPr lang="ru-RU" sz="2000" dirty="0" err="1"/>
              <a:t>Гіббса</a:t>
            </a:r>
            <a:r>
              <a:rPr lang="ru-RU" sz="2000" dirty="0"/>
              <a:t> і </a:t>
            </a:r>
            <a:r>
              <a:rPr lang="ru-RU" sz="2000" dirty="0" err="1"/>
              <a:t>енергія</a:t>
            </a:r>
            <a:r>
              <a:rPr lang="ru-RU" sz="2000" dirty="0"/>
              <a:t> Гельмгольца</a:t>
            </a:r>
            <a:r>
              <a:rPr lang="ru-RU" sz="2000" dirty="0" smtClean="0"/>
              <a:t>.</a:t>
            </a: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buAutoNum type="arabicPeriod"/>
            </a:pPr>
            <a:r>
              <a:rPr lang="ru-RU" sz="2000" dirty="0" err="1" smtClean="0">
                <a:solidFill>
                  <a:srgbClr val="000000"/>
                </a:solidFill>
              </a:rPr>
              <a:t>Хімічна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кінетика</a:t>
            </a:r>
            <a:r>
              <a:rPr lang="ru-RU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err="1" smtClean="0">
                <a:solidFill>
                  <a:srgbClr val="000000"/>
                </a:solidFill>
              </a:rPr>
              <a:t>Швидкість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хімічних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реакцій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buAutoNum type="arabicPeriod"/>
            </a:pPr>
            <a:r>
              <a:rPr lang="ru-RU" sz="2000" dirty="0" err="1" smtClean="0">
                <a:solidFill>
                  <a:srgbClr val="000000"/>
                </a:solidFill>
              </a:rPr>
              <a:t>Фактори</a:t>
            </a:r>
            <a:r>
              <a:rPr lang="ru-RU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</a:rPr>
              <a:t>які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впливають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на </a:t>
            </a:r>
            <a:r>
              <a:rPr lang="ru-RU" sz="2000" dirty="0" err="1" smtClean="0">
                <a:solidFill>
                  <a:srgbClr val="000000"/>
                </a:solidFill>
              </a:rPr>
              <a:t>швидкість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хімічних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реакцій</a:t>
            </a:r>
            <a:r>
              <a:rPr lang="ru-RU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err="1" smtClean="0">
                <a:solidFill>
                  <a:srgbClr val="000000"/>
                </a:solidFill>
              </a:rPr>
              <a:t>Вплив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концентрації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buAutoNum type="arabicPeriod"/>
            </a:pPr>
            <a:r>
              <a:rPr lang="ru-RU" sz="2000" dirty="0" err="1" smtClean="0">
                <a:solidFill>
                  <a:srgbClr val="000000"/>
                </a:solidFill>
              </a:rPr>
              <a:t>Реакція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нульового</a:t>
            </a:r>
            <a:r>
              <a:rPr lang="ru-RU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>
                <a:solidFill>
                  <a:srgbClr val="000000"/>
                </a:solidFill>
              </a:rPr>
              <a:t>первого, </a:t>
            </a:r>
            <a:r>
              <a:rPr lang="ru-RU" sz="2000" dirty="0" smtClean="0">
                <a:solidFill>
                  <a:srgbClr val="000000"/>
                </a:solidFill>
              </a:rPr>
              <a:t>другого </a:t>
            </a:r>
            <a:r>
              <a:rPr lang="ru-RU" sz="2000" dirty="0" err="1" smtClean="0">
                <a:solidFill>
                  <a:srgbClr val="000000"/>
                </a:solidFill>
              </a:rPr>
              <a:t>порядків</a:t>
            </a:r>
            <a:r>
              <a:rPr lang="ru-RU" sz="2000" dirty="0" smtClean="0">
                <a:solidFill>
                  <a:srgbClr val="000000"/>
                </a:solidFill>
              </a:rPr>
              <a:t>. </a:t>
            </a: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buAutoNum type="arabicPeriod"/>
            </a:pPr>
            <a:r>
              <a:rPr lang="ru-RU" sz="2000" dirty="0" err="1" smtClean="0">
                <a:solidFill>
                  <a:srgbClr val="000000"/>
                </a:solidFill>
              </a:rPr>
              <a:t>Вплив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температури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buAutoNum type="arabicPeriod"/>
            </a:pPr>
            <a:r>
              <a:rPr lang="ru-RU" sz="2000" dirty="0" err="1" smtClean="0">
                <a:solidFill>
                  <a:srgbClr val="000000"/>
                </a:solidFill>
              </a:rPr>
              <a:t>Поняття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енергії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активації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buAutoNum type="arabicPeriod"/>
            </a:pPr>
            <a:r>
              <a:rPr lang="ru-RU" sz="2000" dirty="0" err="1" smtClean="0">
                <a:solidFill>
                  <a:srgbClr val="000000"/>
                </a:solidFill>
              </a:rPr>
              <a:t>Вплив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природи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реагуючих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речовин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Каталізатор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</a:rPr>
              <a:t>каталіз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</a:rPr>
              <a:t>ферментативний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каталіз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buAutoNum type="arabicPeriod"/>
            </a:pPr>
            <a:r>
              <a:rPr lang="ru-RU" sz="2000" dirty="0" err="1" smtClean="0">
                <a:solidFill>
                  <a:srgbClr val="000000"/>
                </a:solidFill>
              </a:rPr>
              <a:t>Залежність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початкової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швидкості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ферментативної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реакції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від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концентрації</a:t>
            </a:r>
            <a:r>
              <a:rPr lang="ru-RU" sz="2000" dirty="0" smtClean="0">
                <a:solidFill>
                  <a:srgbClr val="000000"/>
                </a:solidFill>
              </a:rPr>
              <a:t> субстрату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07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860800"/>
            <a:ext cx="3722688" cy="2792413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191494" name="WordArt 6"/>
          <p:cNvSpPr>
            <a:spLocks noChangeArrowheads="1" noChangeShapeType="1" noTextEdit="1"/>
          </p:cNvSpPr>
          <p:nvPr/>
        </p:nvSpPr>
        <p:spPr bwMode="auto">
          <a:xfrm>
            <a:off x="1691681" y="260350"/>
            <a:ext cx="590465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Хімічна</a:t>
            </a:r>
            <a:r>
              <a:rPr lang="ru-RU" sz="3600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кінетика</a:t>
            </a:r>
            <a:endParaRPr lang="ru-RU" sz="3600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14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1123950"/>
            <a:ext cx="8713788" cy="720725"/>
          </a:xfrm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Palatino Linotype" pitchFamily="18" charset="0"/>
              </a:rPr>
              <a:t>- </a:t>
            </a:r>
            <a:r>
              <a:rPr lang="ru-RU" sz="2400" dirty="0" err="1">
                <a:latin typeface="Palatino Linotype" pitchFamily="18" charset="0"/>
              </a:rPr>
              <a:t>це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розділ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хімії</a:t>
            </a:r>
            <a:r>
              <a:rPr lang="ru-RU" sz="2400" dirty="0">
                <a:latin typeface="Palatino Linotype" pitchFamily="18" charset="0"/>
              </a:rPr>
              <a:t>, </a:t>
            </a:r>
            <a:r>
              <a:rPr lang="ru-RU" sz="2400" dirty="0" err="1">
                <a:latin typeface="Palatino Linotype" pitchFamily="18" charset="0"/>
              </a:rPr>
              <a:t>який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вивчає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швидкості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хімічних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реакцій</a:t>
            </a:r>
            <a:r>
              <a:rPr lang="ru-RU" sz="2400" dirty="0">
                <a:latin typeface="Palatino Linotype" pitchFamily="18" charset="0"/>
              </a:rPr>
              <a:t>, </a:t>
            </a:r>
            <a:r>
              <a:rPr lang="ru-RU" sz="2400" dirty="0" err="1">
                <a:latin typeface="Palatino Linotype" pitchFamily="18" charset="0"/>
              </a:rPr>
              <a:t>їх</a:t>
            </a:r>
            <a:r>
              <a:rPr lang="ru-RU" sz="2400" dirty="0">
                <a:latin typeface="Palatino Linotype" pitchFamily="18" charset="0"/>
              </a:rPr>
              <a:t> зале</a:t>
            </a:r>
            <a:r>
              <a:rPr lang="uk-UA" sz="2400" dirty="0">
                <a:latin typeface="Palatino Linotype" pitchFamily="18" charset="0"/>
              </a:rPr>
              <a:t>ж</a:t>
            </a:r>
            <a:r>
              <a:rPr lang="ru-RU" sz="2400" dirty="0" err="1">
                <a:latin typeface="Palatino Linotype" pitchFamily="18" charset="0"/>
              </a:rPr>
              <a:t>ність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від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різних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факторів</a:t>
            </a:r>
            <a:endParaRPr lang="ru-RU" sz="2400" dirty="0">
              <a:latin typeface="Palatino Linotype" pitchFamily="18" charset="0"/>
            </a:endParaRP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323850" y="2349500"/>
            <a:ext cx="8675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250825" y="1798638"/>
            <a:ext cx="87137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err="1">
                <a:solidFill>
                  <a:srgbClr val="C00000"/>
                </a:solidFill>
                <a:latin typeface="Palatino Linotype" pitchFamily="18" charset="0"/>
              </a:rPr>
              <a:t>Швидкі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Palatino Linotype" pitchFamily="18" charset="0"/>
              </a:rPr>
              <a:t>хімічні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Palatino Linotype" pitchFamily="18" charset="0"/>
              </a:rPr>
              <a:t>процеси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вибухи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іонні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розчинах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, передача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нервового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імпульсу</a:t>
            </a:r>
            <a:endParaRPr lang="ru-RU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19150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4005263"/>
            <a:ext cx="4032250" cy="2630487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pic>
        <p:nvPicPr>
          <p:cNvPr id="19150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2517775"/>
            <a:ext cx="3600450" cy="2640013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191513" name="Line 25"/>
          <p:cNvSpPr>
            <a:spLocks noChangeShapeType="1"/>
          </p:cNvSpPr>
          <p:nvPr/>
        </p:nvSpPr>
        <p:spPr bwMode="auto">
          <a:xfrm>
            <a:off x="4356100" y="6742113"/>
            <a:ext cx="647700" cy="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21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497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96911" y="233899"/>
            <a:ext cx="882015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C00000"/>
                </a:solidFill>
                <a:latin typeface="+mj-lt"/>
              </a:rPr>
              <a:t>Повільні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+mj-lt"/>
              </a:rPr>
              <a:t>хімічні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+mj-lt"/>
              </a:rPr>
              <a:t>процеси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: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корозія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, фотосинтез,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біосинтез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білка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000000"/>
                </a:solidFill>
                <a:latin typeface="+mj-lt"/>
              </a:rPr>
              <a:t>Білки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оновлюються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наполовину за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70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діб</a:t>
            </a:r>
            <a:endParaRPr lang="ru-RU" sz="2000" dirty="0">
              <a:solidFill>
                <a:srgbClr val="000000"/>
              </a:solidFill>
              <a:latin typeface="+mj-lt"/>
            </a:endParaRPr>
          </a:p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000000"/>
                </a:solidFill>
                <a:latin typeface="+mj-lt"/>
              </a:rPr>
              <a:t>Неорганічна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основа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кісткових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тканин за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4-7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років</a:t>
            </a:r>
            <a:endParaRPr lang="ru-RU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048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7" y="3717264"/>
            <a:ext cx="4392613" cy="2949575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204812" name="Rectangle 12"/>
          <p:cNvSpPr>
            <a:spLocks noChangeArrowheads="1"/>
          </p:cNvSpPr>
          <p:nvPr/>
        </p:nvSpPr>
        <p:spPr bwMode="auto">
          <a:xfrm>
            <a:off x="107950" y="0"/>
            <a:ext cx="8928100" cy="6906929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04813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15362" name="Picture 2" descr="Картинки по запросу фотосинтез це">
            <a:extLst>
              <a:ext uri="{FF2B5EF4-FFF2-40B4-BE49-F238E27FC236}">
                <a16:creationId xmlns:a16="http://schemas.microsoft.com/office/drawing/2014/main" xmlns="" id="{3FE01CE7-610B-417F-AD5F-77D51AF02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4354" r="3638" b="6516"/>
          <a:stretch/>
        </p:blipFill>
        <p:spPr bwMode="auto">
          <a:xfrm>
            <a:off x="2915816" y="1278813"/>
            <a:ext cx="2952328" cy="23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75A8378-E26E-4B9A-B62E-FD33402690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91" b="10410"/>
          <a:stretch/>
        </p:blipFill>
        <p:spPr>
          <a:xfrm>
            <a:off x="4643437" y="3657601"/>
            <a:ext cx="4314825" cy="30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87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80728"/>
            <a:ext cx="9067800" cy="6597352"/>
          </a:xfrm>
        </p:spPr>
        <p:txBody>
          <a:bodyPr anchor="t"/>
          <a:lstStyle/>
          <a:p>
            <a:pPr algn="l"/>
            <a:r>
              <a:rPr lang="ru-RU" sz="1800" b="1" i="1" dirty="0">
                <a:solidFill>
                  <a:schemeClr val="accent2"/>
                </a:solidFill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кінетики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реакцій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практичне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керівництво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обміном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організмах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кінетику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ліків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ферментів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доцільний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підбір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лікарських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виведення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ксенобіотиків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контролювання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оптимальних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нейтралізації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захоронення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Фармакокінетика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pharmacon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ліки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kinetikos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Токсикокінетика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713288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34CD550-9FF9-410B-AE7A-A34EB546A793}"/>
              </a:ext>
            </a:extLst>
          </p:cNvPr>
          <p:cNvSpPr/>
          <p:nvPr/>
        </p:nvSpPr>
        <p:spPr>
          <a:xfrm>
            <a:off x="0" y="116632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Хімічна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кінетика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вивчає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швидкість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хімічних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реакцій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механізм</a:t>
            </a:r>
            <a:r>
              <a:rPr lang="ru-RU" sz="2400" b="1" dirty="0">
                <a:solidFill>
                  <a:srgbClr val="FF0000"/>
                </a:solidFill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</a:rPr>
              <a:t>їх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закономірності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0239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149725"/>
            <a:ext cx="4319587" cy="2519363"/>
          </a:xfrm>
          <a:ln w="38100">
            <a:solidFill>
              <a:srgbClr val="CC9900"/>
            </a:solidFill>
          </a:ln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ru-RU" sz="2000" b="1" i="1" dirty="0" err="1">
                <a:solidFill>
                  <a:srgbClr val="FF3300"/>
                </a:solidFill>
              </a:rPr>
              <a:t>Протікають</a:t>
            </a:r>
            <a:r>
              <a:rPr lang="ru-RU" sz="2000" b="1" i="1" dirty="0">
                <a:solidFill>
                  <a:srgbClr val="FF3300"/>
                </a:solidFill>
              </a:rPr>
              <a:t> по </a:t>
            </a:r>
            <a:r>
              <a:rPr lang="ru-RU" sz="2000" b="1" i="1" dirty="0" err="1">
                <a:solidFill>
                  <a:srgbClr val="FF3300"/>
                </a:solidFill>
              </a:rPr>
              <a:t>всьому</a:t>
            </a:r>
            <a:r>
              <a:rPr lang="ru-RU" sz="2000" b="1" i="1" dirty="0">
                <a:solidFill>
                  <a:srgbClr val="FF3300"/>
                </a:solidFill>
              </a:rPr>
              <a:t> </a:t>
            </a:r>
            <a:r>
              <a:rPr lang="ru-RU" sz="2000" b="1" i="1" dirty="0" err="1">
                <a:solidFill>
                  <a:srgbClr val="FF3300"/>
                </a:solidFill>
              </a:rPr>
              <a:t>об’ємі</a:t>
            </a:r>
            <a:endParaRPr lang="ru-RU" sz="2000" b="1" i="1" dirty="0">
              <a:solidFill>
                <a:srgbClr val="FF3300"/>
              </a:solidFill>
            </a:endParaRPr>
          </a:p>
          <a:p>
            <a:pPr marL="533400" indent="-533400" algn="ctr">
              <a:buFont typeface="Wingdings" pitchFamily="2" charset="2"/>
              <a:buNone/>
            </a:pPr>
            <a:r>
              <a:rPr lang="ru-RU" sz="2000" b="1" dirty="0">
                <a:latin typeface="Palatino Linotype" pitchFamily="18" charset="0"/>
              </a:rPr>
              <a:t>2СО</a:t>
            </a:r>
            <a:r>
              <a:rPr lang="ru-RU" sz="2000" b="1" baseline="-25000" dirty="0">
                <a:latin typeface="Palatino Linotype" pitchFamily="18" charset="0"/>
              </a:rPr>
              <a:t>(г)</a:t>
            </a:r>
            <a:r>
              <a:rPr lang="ru-RU" sz="2000" b="1" dirty="0">
                <a:latin typeface="Palatino Linotype" pitchFamily="18" charset="0"/>
              </a:rPr>
              <a:t>+ О</a:t>
            </a:r>
            <a:r>
              <a:rPr lang="ru-RU" sz="2000" b="1" baseline="-25000" dirty="0">
                <a:latin typeface="Palatino Linotype" pitchFamily="18" charset="0"/>
              </a:rPr>
              <a:t>2(г)</a:t>
            </a:r>
            <a:r>
              <a:rPr lang="ru-RU" sz="2000" b="1" dirty="0">
                <a:latin typeface="Palatino Linotype" pitchFamily="18" charset="0"/>
              </a:rPr>
              <a:t>= 2СО</a:t>
            </a:r>
            <a:r>
              <a:rPr lang="ru-RU" sz="2000" b="1" baseline="-25000" dirty="0">
                <a:latin typeface="Palatino Linotype" pitchFamily="18" charset="0"/>
              </a:rPr>
              <a:t>2(г)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en-US" sz="2000" b="1" dirty="0">
                <a:latin typeface="Palatino Linotype" pitchFamily="18" charset="0"/>
              </a:rPr>
              <a:t>2HBr</a:t>
            </a:r>
            <a:r>
              <a:rPr lang="en-US" sz="2000" b="1" baseline="-25000" dirty="0">
                <a:latin typeface="Palatino Linotype" pitchFamily="18" charset="0"/>
              </a:rPr>
              <a:t>(</a:t>
            </a:r>
            <a:r>
              <a:rPr lang="ru-RU" sz="2000" b="1" baseline="-25000" dirty="0">
                <a:latin typeface="Palatino Linotype" pitchFamily="18" charset="0"/>
              </a:rPr>
              <a:t>г)</a:t>
            </a:r>
            <a:r>
              <a:rPr lang="en-US" sz="2000" b="1" dirty="0">
                <a:latin typeface="Palatino Linotype" pitchFamily="18" charset="0"/>
                <a:cs typeface="Arial" charset="0"/>
              </a:rPr>
              <a:t>↔H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2(</a:t>
            </a:r>
            <a:r>
              <a:rPr lang="ru-RU" sz="2000" b="1" baseline="-25000" dirty="0">
                <a:latin typeface="Palatino Linotype" pitchFamily="18" charset="0"/>
                <a:cs typeface="Arial" charset="0"/>
              </a:rPr>
              <a:t>г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)</a:t>
            </a:r>
            <a:r>
              <a:rPr lang="en-US" sz="2000" b="1" dirty="0">
                <a:latin typeface="Palatino Linotype" pitchFamily="18" charset="0"/>
                <a:cs typeface="Arial" charset="0"/>
              </a:rPr>
              <a:t> + Br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2(</a:t>
            </a:r>
            <a:r>
              <a:rPr lang="ru-RU" sz="2000" b="1" baseline="-25000" dirty="0">
                <a:latin typeface="Palatino Linotype" pitchFamily="18" charset="0"/>
                <a:cs typeface="Arial" charset="0"/>
              </a:rPr>
              <a:t>г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)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en-US" sz="2000" b="1" dirty="0" err="1">
                <a:latin typeface="Palatino Linotype" pitchFamily="18" charset="0"/>
              </a:rPr>
              <a:t>NaOH</a:t>
            </a:r>
            <a:r>
              <a:rPr lang="ru-RU" sz="2000" b="1" baseline="-25000" dirty="0">
                <a:latin typeface="Palatino Linotype" pitchFamily="18" charset="0"/>
              </a:rPr>
              <a:t>(р)</a:t>
            </a:r>
            <a:r>
              <a:rPr lang="en-US" sz="2000" b="1" dirty="0">
                <a:latin typeface="Palatino Linotype" pitchFamily="18" charset="0"/>
              </a:rPr>
              <a:t>+</a:t>
            </a:r>
            <a:r>
              <a:rPr lang="en-US" sz="2000" b="1" dirty="0" err="1">
                <a:latin typeface="Palatino Linotype" pitchFamily="18" charset="0"/>
              </a:rPr>
              <a:t>HCl</a:t>
            </a:r>
            <a:r>
              <a:rPr lang="ru-RU" sz="2000" b="1" baseline="-25000" dirty="0">
                <a:latin typeface="Palatino Linotype" pitchFamily="18" charset="0"/>
              </a:rPr>
              <a:t>(р)</a:t>
            </a:r>
            <a:r>
              <a:rPr lang="en-US" sz="2000" b="1" dirty="0">
                <a:latin typeface="Palatino Linotype" pitchFamily="18" charset="0"/>
              </a:rPr>
              <a:t>=</a:t>
            </a:r>
            <a:r>
              <a:rPr lang="en-US" sz="2000" b="1" dirty="0" err="1">
                <a:latin typeface="Palatino Linotype" pitchFamily="18" charset="0"/>
              </a:rPr>
              <a:t>NaCl</a:t>
            </a:r>
            <a:r>
              <a:rPr lang="ru-RU" sz="2000" b="1" baseline="-25000" dirty="0">
                <a:latin typeface="Palatino Linotype" pitchFamily="18" charset="0"/>
              </a:rPr>
              <a:t>(р)</a:t>
            </a:r>
            <a:r>
              <a:rPr lang="en-US" sz="2000" b="1" dirty="0">
                <a:latin typeface="Palatino Linotype" pitchFamily="18" charset="0"/>
              </a:rPr>
              <a:t>+H</a:t>
            </a:r>
            <a:r>
              <a:rPr lang="en-US" sz="2000" b="1" baseline="-25000" dirty="0">
                <a:latin typeface="Palatino Linotype" pitchFamily="18" charset="0"/>
              </a:rPr>
              <a:t>2</a:t>
            </a:r>
            <a:r>
              <a:rPr lang="en-US" sz="2000" b="1" dirty="0">
                <a:latin typeface="Palatino Linotype" pitchFamily="18" charset="0"/>
              </a:rPr>
              <a:t>O</a:t>
            </a:r>
            <a:r>
              <a:rPr lang="ru-RU" sz="2000" b="1" baseline="-25000" dirty="0">
                <a:latin typeface="Palatino Linotype" pitchFamily="18" charset="0"/>
              </a:rPr>
              <a:t>(р)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en-US" sz="2000" b="1" dirty="0">
                <a:latin typeface="Palatino Linotype" pitchFamily="18" charset="0"/>
              </a:rPr>
              <a:t>F</a:t>
            </a:r>
            <a:r>
              <a:rPr lang="en-US" sz="2000" b="1" baseline="-25000" dirty="0">
                <a:latin typeface="Palatino Linotype" pitchFamily="18" charset="0"/>
              </a:rPr>
              <a:t>(</a:t>
            </a:r>
            <a:r>
              <a:rPr lang="ru-RU" sz="2000" b="1" baseline="-25000" dirty="0" err="1">
                <a:latin typeface="Palatino Linotype" pitchFamily="18" charset="0"/>
              </a:rPr>
              <a:t>тв</a:t>
            </a:r>
            <a:r>
              <a:rPr lang="en-US" sz="2000" b="1" baseline="-25000" dirty="0">
                <a:latin typeface="Palatino Linotype" pitchFamily="18" charset="0"/>
              </a:rPr>
              <a:t>)</a:t>
            </a:r>
            <a:r>
              <a:rPr lang="en-US" sz="2000" b="1" dirty="0">
                <a:latin typeface="Palatino Linotype" pitchFamily="18" charset="0"/>
              </a:rPr>
              <a:t> + S</a:t>
            </a:r>
            <a:r>
              <a:rPr lang="en-US" sz="2000" b="1" baseline="-25000" dirty="0">
                <a:latin typeface="Palatino Linotype" pitchFamily="18" charset="0"/>
              </a:rPr>
              <a:t>(</a:t>
            </a:r>
            <a:r>
              <a:rPr lang="ru-RU" sz="2000" b="1" baseline="-25000" dirty="0" err="1">
                <a:latin typeface="Palatino Linotype" pitchFamily="18" charset="0"/>
              </a:rPr>
              <a:t>тв</a:t>
            </a:r>
            <a:r>
              <a:rPr lang="en-US" sz="2000" b="1" baseline="-25000" dirty="0">
                <a:latin typeface="Palatino Linotype" pitchFamily="18" charset="0"/>
              </a:rPr>
              <a:t>)</a:t>
            </a:r>
            <a:r>
              <a:rPr lang="en-US" sz="2000" b="1" dirty="0">
                <a:latin typeface="Palatino Linotype" pitchFamily="18" charset="0"/>
              </a:rPr>
              <a:t> = </a:t>
            </a:r>
            <a:r>
              <a:rPr lang="en-US" sz="2000" b="1" dirty="0" err="1">
                <a:latin typeface="Palatino Linotype" pitchFamily="18" charset="0"/>
              </a:rPr>
              <a:t>FeS</a:t>
            </a:r>
            <a:r>
              <a:rPr lang="en-US" sz="2000" b="1" baseline="-25000" dirty="0">
                <a:latin typeface="Palatino Linotype" pitchFamily="18" charset="0"/>
              </a:rPr>
              <a:t>(</a:t>
            </a:r>
            <a:r>
              <a:rPr lang="ru-RU" sz="2000" b="1" baseline="-25000" dirty="0" err="1">
                <a:latin typeface="Palatino Linotype" pitchFamily="18" charset="0"/>
              </a:rPr>
              <a:t>тв</a:t>
            </a:r>
            <a:r>
              <a:rPr lang="en-US" sz="2000" b="1" baseline="-25000" dirty="0">
                <a:latin typeface="Palatino Linotype" pitchFamily="18" charset="0"/>
              </a:rPr>
              <a:t>)</a:t>
            </a:r>
            <a:endParaRPr lang="ru-RU" sz="2000" b="1" baseline="-25000" dirty="0">
              <a:latin typeface="Palatino Linotype" pitchFamily="18" charset="0"/>
            </a:endParaRPr>
          </a:p>
          <a:p>
            <a:pPr marL="533400" indent="-533400" algn="ctr"/>
            <a:endParaRPr lang="ru-RU" sz="2000" b="1" baseline="-25000" dirty="0">
              <a:latin typeface="Palatino Linotype" pitchFamily="18" charset="0"/>
            </a:endParaRPr>
          </a:p>
        </p:txBody>
      </p:sp>
      <p:sp>
        <p:nvSpPr>
          <p:cNvPr id="17511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4149725"/>
            <a:ext cx="4248150" cy="2519363"/>
          </a:xfrm>
          <a:ln w="38100">
            <a:solidFill>
              <a:srgbClr val="CC9900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b="1" i="1" dirty="0" err="1">
                <a:solidFill>
                  <a:srgbClr val="FF3300"/>
                </a:solidFill>
              </a:rPr>
              <a:t>Протікають</a:t>
            </a:r>
            <a:r>
              <a:rPr lang="ru-RU" sz="2000" b="1" i="1" dirty="0">
                <a:solidFill>
                  <a:srgbClr val="FF3300"/>
                </a:solidFill>
              </a:rPr>
              <a:t> на </a:t>
            </a:r>
            <a:r>
              <a:rPr lang="ru-RU" sz="2000" b="1" i="1" dirty="0" err="1">
                <a:solidFill>
                  <a:srgbClr val="FF3300"/>
                </a:solidFill>
              </a:rPr>
              <a:t>поверхні</a:t>
            </a:r>
            <a:r>
              <a:rPr lang="ru-RU" sz="2000" b="1" i="1" dirty="0">
                <a:solidFill>
                  <a:srgbClr val="FF33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000" b="1" i="1" dirty="0" err="1">
                <a:solidFill>
                  <a:srgbClr val="FF3300"/>
                </a:solidFill>
              </a:rPr>
              <a:t>розділу</a:t>
            </a:r>
            <a:r>
              <a:rPr lang="ru-RU" sz="2000" b="1" i="1" dirty="0">
                <a:solidFill>
                  <a:srgbClr val="FF3300"/>
                </a:solidFill>
              </a:rPr>
              <a:t> фаз</a:t>
            </a:r>
            <a:endParaRPr lang="ru-RU" sz="2000" dirty="0"/>
          </a:p>
          <a:p>
            <a:pPr algn="ctr">
              <a:buFont typeface="Wingdings" pitchFamily="2" charset="2"/>
              <a:buNone/>
            </a:pPr>
            <a:r>
              <a:rPr lang="en-US" sz="2000" b="1" dirty="0">
                <a:latin typeface="Palatino Linotype" pitchFamily="18" charset="0"/>
              </a:rPr>
              <a:t>CaCO</a:t>
            </a:r>
            <a:r>
              <a:rPr lang="en-US" sz="2000" b="1" baseline="-25000" dirty="0">
                <a:latin typeface="Palatino Linotype" pitchFamily="18" charset="0"/>
              </a:rPr>
              <a:t>3(</a:t>
            </a:r>
            <a:r>
              <a:rPr lang="ru-RU" sz="2000" b="1" baseline="-25000" dirty="0" err="1">
                <a:latin typeface="Palatino Linotype" pitchFamily="18" charset="0"/>
              </a:rPr>
              <a:t>тв</a:t>
            </a:r>
            <a:r>
              <a:rPr lang="en-US" sz="2000" b="1" baseline="-25000" dirty="0">
                <a:latin typeface="Palatino Linotype" pitchFamily="18" charset="0"/>
              </a:rPr>
              <a:t>)</a:t>
            </a:r>
            <a:r>
              <a:rPr lang="en-US" sz="2000" b="1" dirty="0">
                <a:latin typeface="Palatino Linotype" pitchFamily="18" charset="0"/>
                <a:cs typeface="Arial" charset="0"/>
              </a:rPr>
              <a:t>↔</a:t>
            </a:r>
            <a:r>
              <a:rPr lang="en-US" sz="2000" b="1" dirty="0" err="1">
                <a:latin typeface="Palatino Linotype" pitchFamily="18" charset="0"/>
                <a:cs typeface="Arial" charset="0"/>
              </a:rPr>
              <a:t>CaO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(</a:t>
            </a:r>
            <a:r>
              <a:rPr lang="ru-RU" sz="2000" b="1" baseline="-25000" dirty="0" err="1">
                <a:latin typeface="Palatino Linotype" pitchFamily="18" charset="0"/>
                <a:cs typeface="Arial" charset="0"/>
              </a:rPr>
              <a:t>тв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)</a:t>
            </a:r>
            <a:r>
              <a:rPr lang="en-US" sz="2000" b="1" dirty="0">
                <a:latin typeface="Palatino Linotype" pitchFamily="18" charset="0"/>
                <a:cs typeface="Arial" charset="0"/>
              </a:rPr>
              <a:t> + CO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2(</a:t>
            </a:r>
            <a:r>
              <a:rPr lang="ru-RU" sz="2000" b="1" baseline="-25000" dirty="0">
                <a:latin typeface="Palatino Linotype" pitchFamily="18" charset="0"/>
                <a:cs typeface="Arial" charset="0"/>
              </a:rPr>
              <a:t>г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)</a:t>
            </a:r>
            <a:endParaRPr lang="ru-RU" sz="2000" b="1" baseline="-25000" dirty="0">
              <a:latin typeface="Palatino Linotype" pitchFamily="18" charset="0"/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2000" b="1" dirty="0">
                <a:latin typeface="Palatino Linotype" pitchFamily="18" charset="0"/>
                <a:cs typeface="Arial" charset="0"/>
              </a:rPr>
              <a:t>CO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2(</a:t>
            </a:r>
            <a:r>
              <a:rPr lang="ru-RU" sz="2000" b="1" baseline="-25000" dirty="0">
                <a:latin typeface="Palatino Linotype" pitchFamily="18" charset="0"/>
                <a:cs typeface="Arial" charset="0"/>
              </a:rPr>
              <a:t>г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)</a:t>
            </a:r>
            <a:r>
              <a:rPr lang="ru-RU" sz="2000" b="1" dirty="0">
                <a:latin typeface="Palatino Linotype" pitchFamily="18" charset="0"/>
                <a:cs typeface="Arial" charset="0"/>
              </a:rPr>
              <a:t>+С</a:t>
            </a:r>
            <a:r>
              <a:rPr lang="ru-RU" sz="2000" b="1" baseline="-25000" dirty="0">
                <a:latin typeface="Palatino Linotype" pitchFamily="18" charset="0"/>
                <a:cs typeface="Arial" charset="0"/>
              </a:rPr>
              <a:t>(</a:t>
            </a:r>
            <a:r>
              <a:rPr lang="ru-RU" sz="2000" b="1" baseline="-25000" dirty="0" err="1">
                <a:latin typeface="Palatino Linotype" pitchFamily="18" charset="0"/>
                <a:cs typeface="Arial" charset="0"/>
              </a:rPr>
              <a:t>тв</a:t>
            </a:r>
            <a:r>
              <a:rPr lang="ru-RU" sz="2000" b="1" baseline="-25000" dirty="0">
                <a:latin typeface="Palatino Linotype" pitchFamily="18" charset="0"/>
                <a:cs typeface="Arial" charset="0"/>
              </a:rPr>
              <a:t>) </a:t>
            </a:r>
            <a:r>
              <a:rPr lang="ru-RU" sz="2000" b="1" dirty="0">
                <a:latin typeface="Palatino Linotype" pitchFamily="18" charset="0"/>
                <a:cs typeface="Arial" charset="0"/>
              </a:rPr>
              <a:t>= 2СО</a:t>
            </a:r>
            <a:r>
              <a:rPr lang="ru-RU" sz="2000" b="1" baseline="-25000" dirty="0">
                <a:latin typeface="Palatino Linotype" pitchFamily="18" charset="0"/>
                <a:cs typeface="Arial" charset="0"/>
              </a:rPr>
              <a:t>(г)</a:t>
            </a:r>
          </a:p>
          <a:p>
            <a:pPr algn="ctr">
              <a:buFont typeface="Wingdings" pitchFamily="2" charset="2"/>
              <a:buNone/>
            </a:pPr>
            <a:r>
              <a:rPr lang="en-US" sz="2000" b="1" dirty="0">
                <a:latin typeface="Palatino Linotype" pitchFamily="18" charset="0"/>
                <a:cs typeface="Arial" charset="0"/>
              </a:rPr>
              <a:t>4H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2</a:t>
            </a:r>
            <a:r>
              <a:rPr lang="en-US" sz="2000" b="1" dirty="0">
                <a:latin typeface="Palatino Linotype" pitchFamily="18" charset="0"/>
                <a:cs typeface="Arial" charset="0"/>
              </a:rPr>
              <a:t>O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(</a:t>
            </a:r>
            <a:r>
              <a:rPr lang="ru-RU" sz="2000" b="1" baseline="-25000" dirty="0">
                <a:latin typeface="Palatino Linotype" pitchFamily="18" charset="0"/>
                <a:cs typeface="Arial" charset="0"/>
              </a:rPr>
              <a:t>р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)</a:t>
            </a:r>
            <a:r>
              <a:rPr lang="en-US" sz="2000" b="1" dirty="0">
                <a:latin typeface="Palatino Linotype" pitchFamily="18" charset="0"/>
                <a:cs typeface="Arial" charset="0"/>
              </a:rPr>
              <a:t>+3Fe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(</a:t>
            </a:r>
            <a:r>
              <a:rPr lang="ru-RU" sz="2000" b="1" baseline="-25000" dirty="0" err="1">
                <a:latin typeface="Palatino Linotype" pitchFamily="18" charset="0"/>
                <a:cs typeface="Arial" charset="0"/>
              </a:rPr>
              <a:t>тв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)</a:t>
            </a:r>
            <a:r>
              <a:rPr lang="en-US" sz="2000" b="1" dirty="0">
                <a:latin typeface="Palatino Linotype" pitchFamily="18" charset="0"/>
                <a:cs typeface="Arial" charset="0"/>
              </a:rPr>
              <a:t>↔4H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2(</a:t>
            </a:r>
            <a:r>
              <a:rPr lang="ru-RU" sz="2000" b="1" baseline="-25000" dirty="0">
                <a:latin typeface="Palatino Linotype" pitchFamily="18" charset="0"/>
                <a:cs typeface="Arial" charset="0"/>
              </a:rPr>
              <a:t>г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)</a:t>
            </a:r>
            <a:r>
              <a:rPr lang="en-US" sz="2000" b="1" dirty="0">
                <a:latin typeface="Palatino Linotype" pitchFamily="18" charset="0"/>
                <a:cs typeface="Arial" charset="0"/>
              </a:rPr>
              <a:t>+Fe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3</a:t>
            </a:r>
            <a:r>
              <a:rPr lang="en-US" sz="2000" b="1" dirty="0">
                <a:latin typeface="Palatino Linotype" pitchFamily="18" charset="0"/>
                <a:cs typeface="Arial" charset="0"/>
              </a:rPr>
              <a:t>O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4(</a:t>
            </a:r>
            <a:r>
              <a:rPr lang="ru-RU" sz="2000" b="1" baseline="-25000" dirty="0" err="1">
                <a:latin typeface="Palatino Linotype" pitchFamily="18" charset="0"/>
                <a:cs typeface="Arial" charset="0"/>
              </a:rPr>
              <a:t>тв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)</a:t>
            </a:r>
          </a:p>
          <a:p>
            <a:pPr algn="ctr">
              <a:buFont typeface="Wingdings" pitchFamily="2" charset="2"/>
              <a:buNone/>
            </a:pPr>
            <a:endParaRPr lang="en-US" sz="2000" b="1" baseline="-25000" dirty="0">
              <a:latin typeface="Palatino Linotype" pitchFamily="18" charset="0"/>
              <a:cs typeface="Arial" charset="0"/>
            </a:endParaRPr>
          </a:p>
        </p:txBody>
      </p:sp>
      <p:sp>
        <p:nvSpPr>
          <p:cNvPr id="175115" name="WordArt 11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33241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Класифікація</a:t>
            </a:r>
            <a:r>
              <a:rPr lang="ru-RU" sz="3600" kern="10" dirty="0">
                <a:ln w="9525">
                  <a:solidFill>
                    <a:srgbClr val="6767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реакцій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фазовим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станом</a:t>
            </a: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7512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093DA6D-CAEF-4BBE-AAC0-AE834E13D9AB}"/>
              </a:ext>
            </a:extLst>
          </p:cNvPr>
          <p:cNvGrpSpPr/>
          <p:nvPr/>
        </p:nvGrpSpPr>
        <p:grpSpPr>
          <a:xfrm>
            <a:off x="2090738" y="1484313"/>
            <a:ext cx="5251450" cy="2442847"/>
            <a:chOff x="0" y="0"/>
            <a:chExt cx="5251831" cy="2443277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21436BDD-7D01-441F-A12F-783928A375D9}"/>
                </a:ext>
              </a:extLst>
            </p:cNvPr>
            <p:cNvSpPr/>
            <p:nvPr/>
          </p:nvSpPr>
          <p:spPr>
            <a:xfrm>
              <a:off x="914400" y="0"/>
              <a:ext cx="3013862" cy="585216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Хімічні реакції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AE03B397-F913-4FD0-9C82-509B87085ACD}"/>
                </a:ext>
              </a:extLst>
            </p:cNvPr>
            <p:cNvSpPr/>
            <p:nvPr/>
          </p:nvSpPr>
          <p:spPr>
            <a:xfrm>
              <a:off x="0" y="841248"/>
              <a:ext cx="2340864" cy="1602029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Гомогенні</a:t>
              </a: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Вихідні речовини і продукти реакції знаходяться в однаковому агрегатному стані</a:t>
              </a: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D28D4EAC-095D-4D0B-A368-1AA682DEF888}"/>
                </a:ext>
              </a:extLst>
            </p:cNvPr>
            <p:cNvSpPr/>
            <p:nvPr/>
          </p:nvSpPr>
          <p:spPr>
            <a:xfrm>
              <a:off x="2596896" y="848563"/>
              <a:ext cx="2654935" cy="1594155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Гетерогенні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Вихідні речовини и продукти реакції знаходяться в різних агрегатних станах (різних фазах)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xmlns="" id="{C4CE6351-274C-4371-A493-679243D8B9AE}"/>
                </a:ext>
              </a:extLst>
            </p:cNvPr>
            <p:cNvCxnSpPr/>
            <p:nvPr/>
          </p:nvCxnSpPr>
          <p:spPr>
            <a:xfrm flipH="1">
              <a:off x="1565453" y="585216"/>
              <a:ext cx="980236" cy="24831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xmlns="" id="{6BE11EE9-FE55-4E4C-BEC6-6211729C1D80}"/>
                </a:ext>
              </a:extLst>
            </p:cNvPr>
            <p:cNvCxnSpPr/>
            <p:nvPr/>
          </p:nvCxnSpPr>
          <p:spPr>
            <a:xfrm>
              <a:off x="2538374" y="585216"/>
              <a:ext cx="1002183" cy="26334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0563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857" y="162790"/>
            <a:ext cx="9144000" cy="40466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Arial" charset="0"/>
              </a:rPr>
            </a:br>
            <a:r>
              <a:rPr lang="ru-RU" sz="2700" b="1" dirty="0">
                <a:solidFill>
                  <a:srgbClr val="FF0000"/>
                </a:solidFill>
                <a:latin typeface="Arial" charset="0"/>
              </a:rPr>
              <a:t>ОСНОВНІ ПОНЯТТЯ ХІМІЧНОЇ КІНЕТИКИ</a:t>
            </a:r>
            <a:r>
              <a:rPr lang="ru-RU" b="1" i="1" dirty="0">
                <a:solidFill>
                  <a:srgbClr val="990033"/>
                </a:solidFill>
                <a:latin typeface="Arial" charset="0"/>
              </a:rPr>
              <a:t/>
            </a:r>
            <a:br>
              <a:rPr lang="ru-RU" b="1" i="1" dirty="0">
                <a:solidFill>
                  <a:srgbClr val="990033"/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B52191E8-B7F8-4D0E-8B71-F7AF50C1A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3" y="527223"/>
            <a:ext cx="9036496" cy="2794625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Швидкістю хімічної реакції </a:t>
            </a:r>
            <a:r>
              <a:rPr lang="uk-U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називають зміну кількості речовини за одиницю часу в одиниці об'єму для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гомогенних реакцій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і на одиницю поверхні для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гетерогенних реакцій: </a:t>
            </a:r>
            <a:endParaRPr lang="ru-RU" sz="20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                                      </a:t>
            </a:r>
            <a:endParaRPr lang="ru-RU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3ABAAB36-EEDF-4068-BDDF-7C9D6F24A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11967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xmlns="" id="{BBE8086C-7962-484F-A4E6-11442A1E347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63650" y="1638300"/>
          <a:ext cx="17922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Формула" r:id="rId3" imgW="660240" imgH="393480" progId="Equation.3">
                  <p:embed/>
                </p:oleObj>
              </mc:Choice>
              <mc:Fallback>
                <p:oleObj name="Формула" r:id="rId3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1638300"/>
                        <a:ext cx="1792288" cy="860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xmlns="" id="{7DBABF71-E6CE-4004-8F53-30CD4F65455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98588" y="2501900"/>
          <a:ext cx="179228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Формула" r:id="rId5" imgW="660240" imgH="393480" progId="Equation.3">
                  <p:embed/>
                </p:oleObj>
              </mc:Choice>
              <mc:Fallback>
                <p:oleObj name="Формула" r:id="rId5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2501900"/>
                        <a:ext cx="1792287" cy="820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8245558-6CB9-4FB6-885E-421FED28FA0D}"/>
              </a:ext>
            </a:extLst>
          </p:cNvPr>
          <p:cNvSpPr txBox="1"/>
          <p:nvPr/>
        </p:nvSpPr>
        <p:spPr>
          <a:xfrm>
            <a:off x="3249700" y="2755637"/>
            <a:ext cx="377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моль/м</a:t>
            </a:r>
            <a:r>
              <a:rPr lang="en-US" baseline="30000" dirty="0"/>
              <a:t>2</a:t>
            </a:r>
            <a:r>
              <a:rPr lang="uk-UA" baseline="30000" dirty="0"/>
              <a:t> </a:t>
            </a:r>
            <a:r>
              <a:rPr lang="uk-UA" dirty="0"/>
              <a:t>· с – гетерогенна реакція;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C5FFA86-141B-42F5-B35C-264AAF0F02D7}"/>
              </a:ext>
            </a:extLst>
          </p:cNvPr>
          <p:cNvSpPr txBox="1"/>
          <p:nvPr/>
        </p:nvSpPr>
        <p:spPr>
          <a:xfrm>
            <a:off x="3230811" y="1883862"/>
            <a:ext cx="432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/>
              <a:t>моль/м</a:t>
            </a:r>
            <a:r>
              <a:rPr lang="uk-UA" baseline="30000"/>
              <a:t>3 </a:t>
            </a:r>
            <a:r>
              <a:rPr lang="uk-UA"/>
              <a:t>· с – гомогенна реакція;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4377AA6-AA67-4C71-BB1E-9D46E0DD34BA}"/>
              </a:ext>
            </a:extLst>
          </p:cNvPr>
          <p:cNvSpPr txBox="1"/>
          <p:nvPr/>
        </p:nvSpPr>
        <p:spPr>
          <a:xfrm>
            <a:off x="53753" y="3124969"/>
            <a:ext cx="90902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Або:</a:t>
            </a:r>
          </a:p>
          <a:p>
            <a:r>
              <a:rPr lang="uk-UA" b="1" i="1" dirty="0">
                <a:solidFill>
                  <a:srgbClr val="0070C0"/>
                </a:solidFill>
              </a:rPr>
              <a:t>Швидкість хімічної реакції –</a:t>
            </a:r>
            <a:r>
              <a:rPr lang="uk-UA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 зміна концентрації реагенту або продукту реакції за одиницю часу в одиниці об’єму.</a:t>
            </a:r>
          </a:p>
          <a:p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Фактори, що впливають на швидкість хімічної реакції:</a:t>
            </a:r>
          </a:p>
          <a:p>
            <a:pPr marL="342900" indent="-342900">
              <a:buAutoNum type="arabicParenR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природа реагуючих речовин: рівновага при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н.у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dirty="0"/>
              <a:t> </a:t>
            </a:r>
          </a:p>
          <a:p>
            <a:pPr algn="ctr"/>
            <a:r>
              <a:rPr lang="uk-UA" dirty="0" err="1"/>
              <a:t>Н+О→млн.тисяч</a:t>
            </a:r>
            <a:r>
              <a:rPr lang="uk-UA" dirty="0"/>
              <a:t> років</a:t>
            </a:r>
          </a:p>
          <a:p>
            <a:pPr algn="ctr"/>
            <a:r>
              <a:rPr lang="uk-UA" dirty="0"/>
              <a:t>Н+</a:t>
            </a:r>
            <a:r>
              <a:rPr lang="en-US" dirty="0"/>
              <a:t>F</a:t>
            </a:r>
            <a:r>
              <a:rPr lang="ru-RU" dirty="0"/>
              <a:t>→</a:t>
            </a:r>
            <a:r>
              <a:rPr lang="ru-RU" dirty="0" err="1"/>
              <a:t>митт</a:t>
            </a:r>
            <a:r>
              <a:rPr lang="uk-UA" dirty="0"/>
              <a:t>є</a:t>
            </a:r>
            <a:r>
              <a:rPr lang="ru-RU" dirty="0"/>
              <a:t>во</a:t>
            </a:r>
          </a:p>
          <a:p>
            <a:r>
              <a:rPr lang="uk-UA" dirty="0"/>
              <a:t>2</a:t>
            </a:r>
            <a:r>
              <a:rPr lang="ru-RU" dirty="0"/>
              <a:t>) </a:t>
            </a:r>
            <a:r>
              <a:rPr lang="ru-RU" dirty="0" err="1"/>
              <a:t>агрегатний</a:t>
            </a:r>
            <a:r>
              <a:rPr lang="ru-RU" dirty="0"/>
              <a:t> стан (газ &gt; </a:t>
            </a:r>
            <a:r>
              <a:rPr lang="uk-UA" dirty="0"/>
              <a:t>рідина </a:t>
            </a:r>
            <a:r>
              <a:rPr lang="ru-RU" dirty="0"/>
              <a:t>&gt; тверда </a:t>
            </a:r>
            <a:r>
              <a:rPr lang="uk-UA" dirty="0"/>
              <a:t>речовина</a:t>
            </a:r>
            <a:r>
              <a:rPr lang="ru-RU" dirty="0"/>
              <a:t>);</a:t>
            </a:r>
          </a:p>
          <a:p>
            <a:r>
              <a:rPr lang="uk-UA" dirty="0"/>
              <a:t>3</a:t>
            </a:r>
            <a:r>
              <a:rPr lang="ru-RU" dirty="0"/>
              <a:t>) природа </a:t>
            </a:r>
            <a:r>
              <a:rPr lang="ru-RU" dirty="0" err="1"/>
              <a:t>розчинника</a:t>
            </a:r>
            <a:r>
              <a:rPr lang="ru-RU" dirty="0"/>
              <a:t>;</a:t>
            </a:r>
          </a:p>
          <a:p>
            <a:r>
              <a:rPr lang="uk-UA" dirty="0"/>
              <a:t>4</a:t>
            </a:r>
            <a:r>
              <a:rPr lang="ru-RU" dirty="0"/>
              <a:t>) </a:t>
            </a:r>
            <a:r>
              <a:rPr lang="ru-RU" dirty="0" err="1"/>
              <a:t>умови</a:t>
            </a:r>
            <a:r>
              <a:rPr lang="ru-RU" dirty="0"/>
              <a:t>, в </a:t>
            </a:r>
            <a:r>
              <a:rPr lang="uk-UA" dirty="0"/>
              <a:t>яких </a:t>
            </a:r>
            <a:r>
              <a:rPr lang="uk-UA" dirty="0" err="1"/>
              <a:t>знакодиться</a:t>
            </a:r>
            <a:r>
              <a:rPr lang="uk-UA" dirty="0"/>
              <a:t> система (тиск, концентрація</a:t>
            </a:r>
            <a:r>
              <a:rPr lang="ru-RU" dirty="0"/>
              <a:t>, температура);</a:t>
            </a:r>
          </a:p>
          <a:p>
            <a:r>
              <a:rPr lang="uk-UA" dirty="0"/>
              <a:t>5</a:t>
            </a:r>
            <a:r>
              <a:rPr lang="ru-RU" dirty="0"/>
              <a:t>)</a:t>
            </a:r>
            <a:r>
              <a:rPr lang="uk-UA" dirty="0"/>
              <a:t> наявність</a:t>
            </a:r>
            <a:r>
              <a:rPr lang="ru-RU" dirty="0"/>
              <a:t> </a:t>
            </a:r>
            <a:r>
              <a:rPr lang="uk-UA" dirty="0"/>
              <a:t>каталізатора.</a:t>
            </a:r>
          </a:p>
          <a:p>
            <a:endParaRPr lang="uk-UA" dirty="0"/>
          </a:p>
          <a:p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3347864" y="620688"/>
          <a:ext cx="403193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Формула" r:id="rId7" imgW="114120" imgH="139680" progId="Equation.3">
                  <p:embed/>
                </p:oleObj>
              </mc:Choice>
              <mc:Fallback>
                <p:oleObj name="Формула" r:id="rId7" imgW="11412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47864" y="620688"/>
                        <a:ext cx="403193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2872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WordArt 6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730885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Середня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швидкість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гомогенної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реакції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graphicFrame>
        <p:nvGraphicFramePr>
          <p:cNvPr id="97304" name="Object 24"/>
          <p:cNvGraphicFramePr>
            <a:graphicFrameLocks noChangeAspect="1"/>
          </p:cNvGraphicFramePr>
          <p:nvPr>
            <p:extLst/>
          </p:nvPr>
        </p:nvGraphicFramePr>
        <p:xfrm>
          <a:off x="5969000" y="1897063"/>
          <a:ext cx="11668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Формула" r:id="rId3" imgW="520560" imgH="393480" progId="Equation.3">
                  <p:embed/>
                </p:oleObj>
              </mc:Choice>
              <mc:Fallback>
                <p:oleObj name="Формула" r:id="rId3" imgW="52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1897063"/>
                        <a:ext cx="11668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05" name="Object 25"/>
          <p:cNvGraphicFramePr>
            <a:graphicFrameLocks noChangeAspect="1"/>
          </p:cNvGraphicFramePr>
          <p:nvPr/>
        </p:nvGraphicFramePr>
        <p:xfrm>
          <a:off x="4932363" y="4221163"/>
          <a:ext cx="108108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Формула" r:id="rId5" imgW="393480" imgH="393480" progId="Equation.3">
                  <p:embed/>
                </p:oleObj>
              </mc:Choice>
              <mc:Fallback>
                <p:oleObj name="Формула" r:id="rId5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221163"/>
                        <a:ext cx="1081087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06" name="Object 26"/>
          <p:cNvGraphicFramePr>
            <a:graphicFrameLocks noChangeAspect="1"/>
          </p:cNvGraphicFramePr>
          <p:nvPr>
            <p:extLst/>
          </p:nvPr>
        </p:nvGraphicFramePr>
        <p:xfrm>
          <a:off x="7396163" y="4221163"/>
          <a:ext cx="119221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Формула" r:id="rId7" imgW="457200" imgH="393480" progId="Equation.3">
                  <p:embed/>
                </p:oleObj>
              </mc:Choice>
              <mc:Fallback>
                <p:oleObj name="Формула" r:id="rId7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163" y="4221163"/>
                        <a:ext cx="1192212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6516688" y="47974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graphicFrame>
        <p:nvGraphicFramePr>
          <p:cNvPr id="97308" name="Object 28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6011863" y="4933950"/>
          <a:ext cx="13684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Формула" r:id="rId9" imgW="571320" imgH="393480" progId="Equation.3">
                  <p:embed/>
                </p:oleObj>
              </mc:Choice>
              <mc:Fallback>
                <p:oleObj name="Формула" r:id="rId9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933950"/>
                        <a:ext cx="13684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10" name="Text Box 30"/>
          <p:cNvSpPr txBox="1">
            <a:spLocks noChangeArrowheads="1"/>
          </p:cNvSpPr>
          <p:nvPr/>
        </p:nvSpPr>
        <p:spPr bwMode="auto">
          <a:xfrm>
            <a:off x="4354513" y="1052513"/>
            <a:ext cx="4681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зміною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кількості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речовини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 часу на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об’єму</a:t>
            </a:r>
            <a:endParaRPr lang="ru-RU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97311" name="Text Box 31"/>
          <p:cNvSpPr txBox="1">
            <a:spLocks noChangeArrowheads="1"/>
          </p:cNvSpPr>
          <p:nvPr/>
        </p:nvSpPr>
        <p:spPr bwMode="auto">
          <a:xfrm>
            <a:off x="4284663" y="2781300"/>
            <a:ext cx="48244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Відношення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кількості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речовини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 до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об’єму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молярна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концентрація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.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Швидкість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гомогенної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зміною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концентрації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речовин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часу</a:t>
            </a:r>
          </a:p>
        </p:txBody>
      </p:sp>
      <p:sp>
        <p:nvSpPr>
          <p:cNvPr id="97312" name="Text Box 32"/>
          <p:cNvSpPr txBox="1">
            <a:spLocks noChangeArrowheads="1"/>
          </p:cNvSpPr>
          <p:nvPr/>
        </p:nvSpPr>
        <p:spPr bwMode="auto">
          <a:xfrm>
            <a:off x="4427538" y="5805488"/>
            <a:ext cx="4608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«</a:t>
            </a:r>
            <a:r>
              <a:rPr lang="ru-RU" sz="1600" b="1" dirty="0">
                <a:solidFill>
                  <a:srgbClr val="000000"/>
                </a:solidFill>
                <a:latin typeface="Palatino Linotype" pitchFamily="18" charset="0"/>
              </a:rPr>
              <a:t>+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» - </a:t>
            </a: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якщо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швидкість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визначається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Palatino Linotype" pitchFamily="18" charset="0"/>
              </a:rPr>
              <a:t>за продуктом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;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«</a:t>
            </a:r>
            <a:r>
              <a:rPr lang="ru-RU" sz="1600" b="1" dirty="0">
                <a:solidFill>
                  <a:srgbClr val="000000"/>
                </a:solidFill>
                <a:latin typeface="Palatino Linotype" pitchFamily="18" charset="0"/>
              </a:rPr>
              <a:t>-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» - </a:t>
            </a: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якщо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Palatino Linotype" pitchFamily="18" charset="0"/>
              </a:rPr>
              <a:t>за </a:t>
            </a:r>
            <a:r>
              <a:rPr lang="ru-RU" sz="1600" b="1" dirty="0" err="1">
                <a:solidFill>
                  <a:srgbClr val="000000"/>
                </a:solidFill>
                <a:latin typeface="Palatino Linotype" pitchFamily="18" charset="0"/>
              </a:rPr>
              <a:t>вихідною</a:t>
            </a:r>
            <a:r>
              <a:rPr lang="ru-RU" sz="1600" b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Palatino Linotype" pitchFamily="18" charset="0"/>
              </a:rPr>
              <a:t>речовиною</a:t>
            </a:r>
            <a:r>
              <a:rPr lang="ru-RU" sz="1600" b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</a:p>
        </p:txBody>
      </p:sp>
      <p:sp>
        <p:nvSpPr>
          <p:cNvPr id="97313" name="AutoShape 3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0BD894-1C87-46EA-8978-BC7C2AD84D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8" y="1052513"/>
            <a:ext cx="4298008" cy="53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55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WordArt 4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730885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Середня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швидкісь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гетерогенної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реакції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graphicFrame>
        <p:nvGraphicFramePr>
          <p:cNvPr id="195591" name="Object 7"/>
          <p:cNvGraphicFramePr>
            <a:graphicFrameLocks noChangeAspect="1"/>
          </p:cNvGraphicFramePr>
          <p:nvPr>
            <p:extLst/>
          </p:nvPr>
        </p:nvGraphicFramePr>
        <p:xfrm>
          <a:off x="1004888" y="2133600"/>
          <a:ext cx="16208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3" imgW="622080" imgH="393480" progId="Equation.3">
                  <p:embed/>
                </p:oleObj>
              </mc:Choice>
              <mc:Fallback>
                <p:oleObj name="Формула" r:id="rId3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2133600"/>
                        <a:ext cx="1620837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595" name="Picture 11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3429000"/>
            <a:ext cx="3168650" cy="3151188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250825" y="1125538"/>
            <a:ext cx="8569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-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визначається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зміною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кількості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речовини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,  яка вступила в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реакцію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або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утвореної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результаті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за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одиницю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часу на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одиниці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поверхні</a:t>
            </a:r>
            <a:endParaRPr lang="ru-RU" sz="24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19559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4529138"/>
            <a:ext cx="3235325" cy="1852612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pic>
        <p:nvPicPr>
          <p:cNvPr id="19559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221163"/>
            <a:ext cx="3241675" cy="2376487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195599" name="Text Box 15"/>
          <p:cNvSpPr txBox="1">
            <a:spLocks noChangeArrowheads="1"/>
          </p:cNvSpPr>
          <p:nvPr/>
        </p:nvSpPr>
        <p:spPr bwMode="auto">
          <a:xfrm>
            <a:off x="395288" y="3213100"/>
            <a:ext cx="5113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Взаємодія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відбувається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поверхні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разділу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речовинами</a:t>
            </a:r>
            <a:endParaRPr lang="ru-RU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5600" name="Text Box 16"/>
          <p:cNvSpPr txBox="1">
            <a:spLocks noChangeArrowheads="1"/>
          </p:cNvSpPr>
          <p:nvPr/>
        </p:nvSpPr>
        <p:spPr bwMode="auto">
          <a:xfrm>
            <a:off x="3348038" y="2565400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Palatino Linotype" pitchFamily="18" charset="0"/>
              </a:rPr>
              <a:t>S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– </a:t>
            </a: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площа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поверхні</a:t>
            </a:r>
            <a:endParaRPr lang="ru-RU" sz="16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5601" name="AutoShape 1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28" name="Picture 20" descr="Химические-реакции-титу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939925"/>
            <a:ext cx="5616575" cy="4681538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196612" name="WordArt 4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61118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Фактори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що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впливають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швидкість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хімічної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реакції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6613" name="AutoShape 5"/>
          <p:cNvSpPr>
            <a:spLocks noChangeArrowheads="1"/>
          </p:cNvSpPr>
          <p:nvPr/>
        </p:nvSpPr>
        <p:spPr bwMode="auto">
          <a:xfrm>
            <a:off x="539750" y="2276475"/>
            <a:ext cx="2520950" cy="12239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14" name="AutoShape 6"/>
          <p:cNvSpPr>
            <a:spLocks noChangeArrowheads="1"/>
          </p:cNvSpPr>
          <p:nvPr/>
        </p:nvSpPr>
        <p:spPr bwMode="auto">
          <a:xfrm>
            <a:off x="6084888" y="2276475"/>
            <a:ext cx="2520950" cy="12239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15" name="AutoShape 7"/>
          <p:cNvSpPr>
            <a:spLocks noChangeArrowheads="1"/>
          </p:cNvSpPr>
          <p:nvPr/>
        </p:nvSpPr>
        <p:spPr bwMode="auto">
          <a:xfrm>
            <a:off x="5075238" y="5229225"/>
            <a:ext cx="2520950" cy="12239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16" name="AutoShape 8"/>
          <p:cNvSpPr>
            <a:spLocks noChangeArrowheads="1"/>
          </p:cNvSpPr>
          <p:nvPr/>
        </p:nvSpPr>
        <p:spPr bwMode="auto">
          <a:xfrm>
            <a:off x="539750" y="3789363"/>
            <a:ext cx="2520950" cy="1223962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17" name="AutoShape 9"/>
          <p:cNvSpPr>
            <a:spLocks noChangeArrowheads="1"/>
          </p:cNvSpPr>
          <p:nvPr/>
        </p:nvSpPr>
        <p:spPr bwMode="auto">
          <a:xfrm>
            <a:off x="6083300" y="3789363"/>
            <a:ext cx="2520950" cy="1223962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19" name="AutoShape 11"/>
          <p:cNvSpPr>
            <a:spLocks noChangeArrowheads="1"/>
          </p:cNvSpPr>
          <p:nvPr/>
        </p:nvSpPr>
        <p:spPr bwMode="auto">
          <a:xfrm>
            <a:off x="2916238" y="1844675"/>
            <a:ext cx="1152525" cy="1366838"/>
          </a:xfrm>
          <a:prstGeom prst="curvedLeftArrow">
            <a:avLst>
              <a:gd name="adj1" fmla="val 23719"/>
              <a:gd name="adj2" fmla="val 47438"/>
              <a:gd name="adj3" fmla="val 33333"/>
            </a:avLst>
          </a:prstGeom>
          <a:solidFill>
            <a:srgbClr val="CC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CC9900"/>
              </a:solidFill>
            </a:endParaRPr>
          </a:p>
        </p:txBody>
      </p:sp>
      <p:sp>
        <p:nvSpPr>
          <p:cNvPr id="196620" name="AutoShape 12"/>
          <p:cNvSpPr>
            <a:spLocks noChangeArrowheads="1"/>
          </p:cNvSpPr>
          <p:nvPr/>
        </p:nvSpPr>
        <p:spPr bwMode="auto">
          <a:xfrm>
            <a:off x="5003800" y="1844675"/>
            <a:ext cx="1152525" cy="1366838"/>
          </a:xfrm>
          <a:prstGeom prst="curvedRightArrow">
            <a:avLst>
              <a:gd name="adj1" fmla="val 23719"/>
              <a:gd name="adj2" fmla="val 47438"/>
              <a:gd name="adj3" fmla="val 33333"/>
            </a:avLst>
          </a:prstGeom>
          <a:solidFill>
            <a:srgbClr val="CC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22" name="Text Box 14"/>
          <p:cNvSpPr txBox="1">
            <a:spLocks noChangeArrowheads="1"/>
          </p:cNvSpPr>
          <p:nvPr/>
        </p:nvSpPr>
        <p:spPr bwMode="auto">
          <a:xfrm>
            <a:off x="611188" y="2349500"/>
            <a:ext cx="22320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00"/>
                </a:solidFill>
              </a:rPr>
              <a:t>Природа </a:t>
            </a:r>
            <a:r>
              <a:rPr lang="ru-RU" sz="2000" b="1" dirty="0" err="1">
                <a:solidFill>
                  <a:srgbClr val="FFFF00"/>
                </a:solidFill>
              </a:rPr>
              <a:t>реагуючих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речовин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96624" name="Text Box 16"/>
          <p:cNvSpPr txBox="1">
            <a:spLocks noChangeArrowheads="1"/>
          </p:cNvSpPr>
          <p:nvPr/>
        </p:nvSpPr>
        <p:spPr bwMode="auto">
          <a:xfrm>
            <a:off x="755650" y="4221163"/>
            <a:ext cx="208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FFFF00"/>
                </a:solidFill>
              </a:rPr>
              <a:t>Концентрація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96625" name="Text Box 17"/>
          <p:cNvSpPr txBox="1">
            <a:spLocks noChangeArrowheads="1"/>
          </p:cNvSpPr>
          <p:nvPr/>
        </p:nvSpPr>
        <p:spPr bwMode="auto">
          <a:xfrm>
            <a:off x="5219700" y="5661025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rgbClr val="FFFF00"/>
                </a:solidFill>
              </a:rPr>
              <a:t>Температура</a:t>
            </a:r>
          </a:p>
        </p:txBody>
      </p:sp>
      <p:sp>
        <p:nvSpPr>
          <p:cNvPr id="196626" name="Text Box 18"/>
          <p:cNvSpPr txBox="1">
            <a:spLocks noChangeArrowheads="1"/>
          </p:cNvSpPr>
          <p:nvPr/>
        </p:nvSpPr>
        <p:spPr bwMode="auto">
          <a:xfrm>
            <a:off x="6372225" y="4005263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FFFF00"/>
                </a:solidFill>
              </a:rPr>
              <a:t>Каталізатор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інгібітор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96627" name="Text Box 19"/>
          <p:cNvSpPr txBox="1">
            <a:spLocks noChangeArrowheads="1"/>
          </p:cNvSpPr>
          <p:nvPr/>
        </p:nvSpPr>
        <p:spPr bwMode="auto">
          <a:xfrm>
            <a:off x="6011863" y="2420938"/>
            <a:ext cx="25923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FFFF00"/>
                </a:solidFill>
              </a:rPr>
              <a:t>Площа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FFFF00"/>
                </a:solidFill>
              </a:rPr>
              <a:t>стикання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96629" name="AutoShape 21"/>
          <p:cNvSpPr>
            <a:spLocks noChangeArrowheads="1"/>
          </p:cNvSpPr>
          <p:nvPr/>
        </p:nvSpPr>
        <p:spPr bwMode="auto">
          <a:xfrm>
            <a:off x="4140200" y="2060575"/>
            <a:ext cx="792163" cy="1008063"/>
          </a:xfrm>
          <a:prstGeom prst="downArrow">
            <a:avLst>
              <a:gd name="adj1" fmla="val 50000"/>
              <a:gd name="adj2" fmla="val 31814"/>
            </a:avLst>
          </a:prstGeom>
          <a:solidFill>
            <a:srgbClr val="CC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30" name="Text Box 22"/>
          <p:cNvSpPr txBox="1">
            <a:spLocks noChangeArrowheads="1"/>
          </p:cNvSpPr>
          <p:nvPr/>
        </p:nvSpPr>
        <p:spPr bwMode="auto">
          <a:xfrm>
            <a:off x="71438" y="1196975"/>
            <a:ext cx="8964612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i="1" dirty="0" err="1">
                <a:latin typeface="Palatino Linotype" pitchFamily="18" charset="0"/>
              </a:rPr>
              <a:t>Реакція</a:t>
            </a:r>
            <a:r>
              <a:rPr lang="ru-RU" b="1" i="1" dirty="0">
                <a:latin typeface="Palatino Linotype" pitchFamily="18" charset="0"/>
              </a:rPr>
              <a:t> </a:t>
            </a:r>
            <a:r>
              <a:rPr lang="ru-RU" b="1" i="1" dirty="0" err="1">
                <a:latin typeface="Palatino Linotype" pitchFamily="18" charset="0"/>
              </a:rPr>
              <a:t>відбувається</a:t>
            </a:r>
            <a:r>
              <a:rPr lang="ru-RU" b="1" i="1" dirty="0">
                <a:latin typeface="Palatino Linotype" pitchFamily="18" charset="0"/>
              </a:rPr>
              <a:t> при </a:t>
            </a:r>
            <a:r>
              <a:rPr lang="ru-RU" b="1" i="1" dirty="0" err="1">
                <a:latin typeface="Palatino Linotype" pitchFamily="18" charset="0"/>
              </a:rPr>
              <a:t>зіткненні</a:t>
            </a:r>
            <a:r>
              <a:rPr lang="ru-RU" b="1" i="1" dirty="0">
                <a:latin typeface="Palatino Linotype" pitchFamily="18" charset="0"/>
              </a:rPr>
              <a:t> молекул </a:t>
            </a:r>
            <a:r>
              <a:rPr lang="ru-RU" b="1" i="1" dirty="0" err="1">
                <a:latin typeface="Palatino Linotype" pitchFamily="18" charset="0"/>
              </a:rPr>
              <a:t>реагиуючих</a:t>
            </a:r>
            <a:r>
              <a:rPr lang="ru-RU" b="1" i="1" dirty="0">
                <a:latin typeface="Palatino Linotype" pitchFamily="18" charset="0"/>
              </a:rPr>
              <a:t> </a:t>
            </a:r>
            <a:r>
              <a:rPr lang="ru-RU" b="1" i="1" dirty="0" err="1">
                <a:latin typeface="Palatino Linotype" pitchFamily="18" charset="0"/>
              </a:rPr>
              <a:t>речовин</a:t>
            </a:r>
            <a:r>
              <a:rPr lang="ru-RU" b="1" i="1" dirty="0">
                <a:latin typeface="Palatino Linotype" pitchFamily="18" charset="0"/>
              </a:rPr>
              <a:t>, </a:t>
            </a:r>
            <a:r>
              <a:rPr lang="ru-RU" b="1" i="1" dirty="0" err="1">
                <a:latin typeface="Palatino Linotype" pitchFamily="18" charset="0"/>
              </a:rPr>
              <a:t>її</a:t>
            </a:r>
            <a:r>
              <a:rPr lang="ru-RU" b="1" i="1" dirty="0">
                <a:latin typeface="Palatino Linotype" pitchFamily="18" charset="0"/>
              </a:rPr>
              <a:t> </a:t>
            </a:r>
            <a:r>
              <a:rPr lang="ru-RU" b="1" i="1" dirty="0" err="1">
                <a:latin typeface="Palatino Linotype" pitchFamily="18" charset="0"/>
              </a:rPr>
              <a:t>швидкість</a:t>
            </a:r>
            <a:r>
              <a:rPr lang="ru-RU" b="1" i="1" dirty="0">
                <a:latin typeface="Palatino Linotype" pitchFamily="18" charset="0"/>
              </a:rPr>
              <a:t> </a:t>
            </a:r>
            <a:r>
              <a:rPr lang="ru-RU" b="1" i="1" dirty="0" err="1">
                <a:latin typeface="Palatino Linotype" pitchFamily="18" charset="0"/>
              </a:rPr>
              <a:t>визначається</a:t>
            </a:r>
            <a:r>
              <a:rPr lang="ru-RU" b="1" i="1" dirty="0">
                <a:latin typeface="Palatino Linotype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Palatino Linotype" pitchFamily="18" charset="0"/>
              </a:rPr>
              <a:t>кількістю</a:t>
            </a:r>
            <a:r>
              <a:rPr lang="ru-RU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b="1" i="1" dirty="0" err="1">
                <a:latin typeface="Palatino Linotype" pitchFamily="18" charset="0"/>
              </a:rPr>
              <a:t>зіткнень</a:t>
            </a:r>
            <a:r>
              <a:rPr lang="ru-RU" b="1" i="1" dirty="0">
                <a:latin typeface="Palatino Linotype" pitchFamily="18" charset="0"/>
              </a:rPr>
              <a:t> і </a:t>
            </a:r>
            <a:r>
              <a:rPr lang="ru-RU" b="1" i="1" dirty="0" err="1">
                <a:latin typeface="Palatino Linotype" pitchFamily="18" charset="0"/>
              </a:rPr>
              <a:t>їх</a:t>
            </a:r>
            <a:r>
              <a:rPr lang="ru-RU" b="1" i="1" dirty="0">
                <a:latin typeface="Palatino Linotype" pitchFamily="18" charset="0"/>
              </a:rPr>
              <a:t> силою (</a:t>
            </a:r>
            <a:r>
              <a:rPr lang="ru-RU" b="1" i="1" dirty="0" err="1">
                <a:latin typeface="Palatino Linotype" pitchFamily="18" charset="0"/>
              </a:rPr>
              <a:t>енергією</a:t>
            </a:r>
            <a:r>
              <a:rPr lang="ru-RU" b="1" i="1" dirty="0">
                <a:latin typeface="Palatino Linotype" pitchFamily="18" charset="0"/>
              </a:rPr>
              <a:t>)</a:t>
            </a:r>
            <a:endParaRPr lang="ru-RU" b="1" i="1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38" name="Rectangle 30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39" name="AutoShape 31"/>
          <p:cNvSpPr>
            <a:spLocks noChangeArrowheads="1"/>
          </p:cNvSpPr>
          <p:nvPr/>
        </p:nvSpPr>
        <p:spPr bwMode="auto">
          <a:xfrm>
            <a:off x="1690688" y="5229225"/>
            <a:ext cx="2520950" cy="12239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40" name="AutoShape 32"/>
          <p:cNvSpPr>
            <a:spLocks noChangeArrowheads="1"/>
          </p:cNvSpPr>
          <p:nvPr/>
        </p:nvSpPr>
        <p:spPr bwMode="auto">
          <a:xfrm>
            <a:off x="4211638" y="4005263"/>
            <a:ext cx="792162" cy="1008062"/>
          </a:xfrm>
          <a:prstGeom prst="downArrow">
            <a:avLst>
              <a:gd name="adj1" fmla="val 50000"/>
              <a:gd name="adj2" fmla="val 31814"/>
            </a:avLst>
          </a:prstGeom>
          <a:solidFill>
            <a:srgbClr val="CC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41" name="Text Box 33"/>
          <p:cNvSpPr txBox="1">
            <a:spLocks noChangeArrowheads="1"/>
          </p:cNvSpPr>
          <p:nvPr/>
        </p:nvSpPr>
        <p:spPr bwMode="auto">
          <a:xfrm>
            <a:off x="1979613" y="5624513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FFFF00"/>
                </a:solidFill>
              </a:rPr>
              <a:t>Т</a:t>
            </a:r>
            <a:r>
              <a:rPr lang="ru-RU" sz="2000" b="1" dirty="0">
                <a:solidFill>
                  <a:srgbClr val="FFFF00"/>
                </a:solidFill>
              </a:rPr>
              <a:t>иск</a:t>
            </a:r>
          </a:p>
        </p:txBody>
      </p:sp>
      <p:sp>
        <p:nvSpPr>
          <p:cNvPr id="196642" name="AutoShape 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43" name="AutoShape 35"/>
          <p:cNvSpPr>
            <a:spLocks noChangeArrowheads="1"/>
          </p:cNvSpPr>
          <p:nvPr/>
        </p:nvSpPr>
        <p:spPr bwMode="auto">
          <a:xfrm>
            <a:off x="3059113" y="3357563"/>
            <a:ext cx="1152525" cy="1366837"/>
          </a:xfrm>
          <a:prstGeom prst="curvedLeftArrow">
            <a:avLst>
              <a:gd name="adj1" fmla="val 23719"/>
              <a:gd name="adj2" fmla="val 47438"/>
              <a:gd name="adj3" fmla="val 33333"/>
            </a:avLst>
          </a:prstGeom>
          <a:solidFill>
            <a:srgbClr val="CC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CC9900"/>
              </a:solidFill>
            </a:endParaRPr>
          </a:p>
        </p:txBody>
      </p:sp>
      <p:sp>
        <p:nvSpPr>
          <p:cNvPr id="196644" name="AutoShape 36"/>
          <p:cNvSpPr>
            <a:spLocks noChangeArrowheads="1"/>
          </p:cNvSpPr>
          <p:nvPr/>
        </p:nvSpPr>
        <p:spPr bwMode="auto">
          <a:xfrm>
            <a:off x="5003800" y="3500438"/>
            <a:ext cx="1152525" cy="1366837"/>
          </a:xfrm>
          <a:prstGeom prst="curvedRightArrow">
            <a:avLst>
              <a:gd name="adj1" fmla="val 23719"/>
              <a:gd name="adj2" fmla="val 47438"/>
              <a:gd name="adj3" fmla="val 33333"/>
            </a:avLst>
          </a:prstGeom>
          <a:solidFill>
            <a:srgbClr val="CC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ЗАЛЕЖНІСТЬ ШВИДКОСТІ ХІМІЧНИХ РЕАКЦІЙ ВІД КОНЦЕНТРАЦІЇ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4" y="836613"/>
            <a:ext cx="9180513" cy="57340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Хім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молекулами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зіткненні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але не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кожне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зіткнення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призводить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pPr>
              <a:spcBef>
                <a:spcPts val="0"/>
              </a:spcBef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необхідний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</a:t>
            </a:r>
          </a:p>
          <a:p>
            <a:pPr>
              <a:spcBef>
                <a:spcPts val="0"/>
              </a:spcBef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зіткнень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пропорційно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молекул.</a:t>
            </a:r>
          </a:p>
          <a:p>
            <a:pPr>
              <a:spcBef>
                <a:spcPts val="0"/>
              </a:spcBef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Швидкість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хімічної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↑ при↑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реагуючих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речовин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Математичне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вираження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цієї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залежності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називається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кінетичним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рівнянням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рівняння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складний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визначається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механізмом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простих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кінетичне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рівняння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визначається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законом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діючих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основним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законом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хімічної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кінетики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норвежці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К.Гульберг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П.Вааге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1864-1867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.):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Швидкість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хімічної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постійній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температурі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прямо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пропорційна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добутку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реагуючих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ступенях,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рівних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стехіометричним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коефіцієнтам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2200" dirty="0"/>
          </a:p>
          <a:p>
            <a:pPr>
              <a:lnSpc>
                <a:spcPct val="80000"/>
              </a:lnSpc>
            </a:pPr>
            <a:endParaRPr lang="ru-RU" sz="2200" dirty="0"/>
          </a:p>
          <a:p>
            <a:pPr>
              <a:lnSpc>
                <a:spcPct val="80000"/>
              </a:lnSpc>
            </a:pPr>
            <a:endParaRPr lang="ru-RU" sz="2200" dirty="0"/>
          </a:p>
          <a:p>
            <a:pPr>
              <a:lnSpc>
                <a:spcPct val="80000"/>
              </a:lnSpc>
            </a:pPr>
            <a:endParaRPr lang="ru-RU" sz="2200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1754" y="5218112"/>
            <a:ext cx="140335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29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5C6CFD61-7206-4B59-B055-4A6A83BCC6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203" y="0"/>
                <a:ext cx="6516216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Arial" panose="020B0604020202020204" pitchFamily="34" charset="0"/>
                            </a:rPr>
                            <m:t>𝑑𝑐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i="1">
                          <a:latin typeface="Cambria Math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en-US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uk-U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К ‒фундаментальний кінетичний параметр:</a:t>
                </a:r>
              </a:p>
              <a:p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константа швидкості хімічної реакції</a:t>
                </a:r>
              </a:p>
              <a:p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коефіцієнт пропорційності залежить від природи реагуючих речовин і від Т</a:t>
                </a:r>
              </a:p>
              <a:p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не залежить від концентрацій реагуючих речовин</a:t>
                </a:r>
              </a:p>
              <a:p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значення К зберігається постійним для даної реакції в обраних умовах</a:t>
                </a:r>
              </a:p>
              <a:p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дає можливість кількісно порівнювати швидкості різних хімічних реакцій</a:t>
                </a:r>
              </a:p>
              <a:p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чисельно дорівнює швидкості хімічної реакції при концентраціях всіх реагуючих речовин, рівних  1 моль / л</a:t>
                </a:r>
              </a:p>
              <a:p>
                <a:pPr marL="0" indent="0">
                  <a:buNone/>
                </a:pPr>
                <a:endParaRPr lang="uk-UA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Приклад: у загальному випадку, для реакції:</a:t>
                </a:r>
              </a:p>
              <a:p>
                <a:pPr marL="0" indent="0" algn="ctr">
                  <a:buNone/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uk-UA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А+бБ+сС</a:t>
                </a:r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uk-UA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дД+еЕ</a:t>
                </a:r>
                <a:endParaRPr lang="uk-UA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кінетичне рівняння записують так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конкретному випадку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кінетичне рівняння відповідно:</a:t>
                </a:r>
                <a:r>
                  <a:rPr lang="en-US" sz="2800" i="1" dirty="0">
                    <a:solidFill>
                      <a:srgbClr val="FF0000"/>
                    </a:solidFill>
                    <a:latin typeface="Bodoni MT" panose="02070603080606020203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>
                    <a:latin typeface="Bodoni MT" panose="02070603080606020203" pitchFamily="18" charset="0"/>
                    <a:cs typeface="Arial" panose="020B0604020202020204" pitchFamily="34" charset="0"/>
                  </a:rPr>
                  <a:t>v</a:t>
                </a:r>
                <a:r>
                  <a:rPr lang="uk-UA" sz="2000" dirty="0"/>
                  <a:t> </a:t>
                </a:r>
                <a:r>
                  <a:rPr lang="uk-U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 </a:t>
                </a:r>
                <a:r>
                  <a:rPr lang="uk-UA" sz="2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</a:t>
                </a:r>
                <a:r>
                  <a:rPr lang="uk-U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А </a:t>
                </a:r>
                <a:r>
                  <a:rPr lang="uk-UA" sz="20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</a:t>
                </a:r>
                <a:r>
                  <a:rPr lang="uk-UA" sz="2000" baseline="30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uk-UA" sz="20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</a:t>
                </a:r>
                <a:r>
                  <a:rPr lang="uk-UA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</a:t>
                </a:r>
                <a:r>
                  <a:rPr lang="uk-U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20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</a:t>
                </a:r>
                <a:r>
                  <a:rPr lang="uk-UA" sz="2000" baseline="30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</a:t>
                </a:r>
                <a:r>
                  <a:rPr lang="uk-UA" sz="20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</a:t>
                </a:r>
                <a:r>
                  <a:rPr lang="uk-UA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uk-U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2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</a:t>
                </a:r>
                <a:r>
                  <a:rPr lang="uk-UA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uk-U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C6CFD61-7206-4B59-B055-4A6A83BCC6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03" y="0"/>
                <a:ext cx="6516216" cy="6858000"/>
              </a:xfrm>
              <a:blipFill rotWithShape="0">
                <a:blip r:embed="rId2"/>
                <a:stretch>
                  <a:fillRect l="-561" r="-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BE09740E-0883-48CE-BD1F-5F44AD6F4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6534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3074" r="25437" b="15395"/>
          <a:stretch/>
        </p:blipFill>
        <p:spPr bwMode="auto">
          <a:xfrm>
            <a:off x="6210667" y="260648"/>
            <a:ext cx="296433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73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147637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Левая фигурная скобка 3"/>
          <p:cNvSpPr/>
          <p:nvPr/>
        </p:nvSpPr>
        <p:spPr>
          <a:xfrm>
            <a:off x="1474788" y="-26988"/>
            <a:ext cx="358775" cy="126047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692275" y="255588"/>
            <a:ext cx="6119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хім</a:t>
            </a:r>
            <a:r>
              <a:rPr lang="ru-RU" dirty="0"/>
              <a:t>. складу </a:t>
            </a:r>
            <a:r>
              <a:rPr lang="ru-RU" dirty="0" err="1"/>
              <a:t>поживних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лікарські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endParaRPr lang="ru-RU" dirty="0"/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24750" y="0"/>
            <a:ext cx="377825" cy="1292225"/>
          </a:xfrm>
        </p:spPr>
      </p:pic>
      <p:sp>
        <p:nvSpPr>
          <p:cNvPr id="6" name="Стрелка вправо 5"/>
          <p:cNvSpPr/>
          <p:nvPr/>
        </p:nvSpPr>
        <p:spPr>
          <a:xfrm>
            <a:off x="7861300" y="501650"/>
            <a:ext cx="339725" cy="347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8151813" y="90488"/>
            <a:ext cx="992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для норм.</a:t>
            </a:r>
          </a:p>
          <a:p>
            <a:r>
              <a:rPr lang="ru-RU" sz="1400" dirty="0" err="1"/>
              <a:t>життєдіяльності</a:t>
            </a:r>
            <a:endParaRPr lang="ru-RU" sz="1400" dirty="0"/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900113" y="1270000"/>
            <a:ext cx="6868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ОБМІН РЕЧОВИН І ЕНЕРГІЇ - ОСНОВНИЙ ПРИНЦИП ЖИТТЯ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6350" y="1700213"/>
            <a:ext cx="895826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Асиміляція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анаболізм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dirty="0"/>
              <a:t>-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накопичення</a:t>
            </a:r>
            <a:r>
              <a:rPr lang="ru-RU" dirty="0"/>
              <a:t> в живому </a:t>
            </a:r>
            <a:r>
              <a:rPr lang="ru-RU" dirty="0" err="1"/>
              <a:t>організмі</a:t>
            </a:r>
            <a:r>
              <a:rPr lang="ru-RU" dirty="0"/>
              <a:t> ВМС,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володіють</a:t>
            </a:r>
            <a:r>
              <a:rPr lang="ru-RU" dirty="0"/>
              <a:t> запасом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b="1" dirty="0" err="1">
                <a:solidFill>
                  <a:srgbClr val="FF0000"/>
                </a:solidFill>
              </a:rPr>
              <a:t>Дисиміляція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катаболізм</a:t>
            </a:r>
            <a:r>
              <a:rPr lang="ru-RU" b="1" dirty="0">
                <a:solidFill>
                  <a:srgbClr val="FF0000"/>
                </a:solidFill>
              </a:rPr>
              <a:t>) - </a:t>
            </a:r>
            <a:r>
              <a:rPr lang="ru-RU" dirty="0" err="1"/>
              <a:t>протилежний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-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деструкції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і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  <a:p>
            <a:r>
              <a:rPr lang="ru-RU" dirty="0"/>
              <a:t>А. </a:t>
            </a:r>
            <a:r>
              <a:rPr lang="ru-RU" dirty="0" err="1"/>
              <a:t>Лавуазьє</a:t>
            </a:r>
            <a:r>
              <a:rPr lang="ru-RU" dirty="0"/>
              <a:t> XVIII в. : В живому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безперервно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endParaRPr lang="ru-RU" dirty="0"/>
          </a:p>
          <a:p>
            <a:r>
              <a:rPr lang="ru-RU" dirty="0"/>
              <a:t>  </a:t>
            </a:r>
            <a:r>
              <a:rPr lang="ru-RU" dirty="0" err="1"/>
              <a:t>окислення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до СО</a:t>
            </a:r>
            <a:r>
              <a:rPr lang="ru-RU" baseline="-25000" dirty="0"/>
              <a:t>2</a:t>
            </a:r>
            <a:r>
              <a:rPr lang="ru-RU" dirty="0"/>
              <a:t> і </a:t>
            </a:r>
            <a:r>
              <a:rPr lang="ru-RU" dirty="0" err="1"/>
              <a:t>виділяється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енергія</a:t>
            </a:r>
            <a:r>
              <a:rPr lang="ru-RU" b="1" dirty="0">
                <a:solidFill>
                  <a:srgbClr val="FF0000"/>
                </a:solidFill>
              </a:rPr>
              <a:t>!                             		</a:t>
            </a:r>
            <a:r>
              <a:rPr lang="ru-RU" dirty="0"/>
              <a:t>М.В. Ломоносов:  </a:t>
            </a:r>
          </a:p>
          <a:p>
            <a:r>
              <a:rPr lang="ru-RU" dirty="0"/>
              <a:t>                               * критика «флогистонной </a:t>
            </a:r>
            <a:r>
              <a:rPr lang="ru-RU" dirty="0" err="1"/>
              <a:t>теорії</a:t>
            </a:r>
            <a:r>
              <a:rPr lang="ru-RU" dirty="0"/>
              <a:t>»;</a:t>
            </a:r>
          </a:p>
          <a:p>
            <a:r>
              <a:rPr lang="ru-RU" dirty="0"/>
              <a:t>                              * </a:t>
            </a:r>
            <a:r>
              <a:rPr lang="ru-RU" dirty="0" err="1"/>
              <a:t>вивчав</a:t>
            </a:r>
            <a:r>
              <a:rPr lang="ru-RU" dirty="0"/>
              <a:t> роль О</a:t>
            </a:r>
            <a:r>
              <a:rPr lang="ru-RU" baseline="-25000" dirty="0"/>
              <a:t>2</a:t>
            </a:r>
            <a:r>
              <a:rPr lang="ru-RU" dirty="0"/>
              <a:t> в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Середина XIX в. - </a:t>
            </a:r>
            <a:r>
              <a:rPr lang="ru-RU" dirty="0">
                <a:solidFill>
                  <a:srgbClr val="FF0000"/>
                </a:solidFill>
              </a:rPr>
              <a:t>закон </a:t>
            </a:r>
            <a:r>
              <a:rPr lang="ru-RU" dirty="0" err="1">
                <a:solidFill>
                  <a:srgbClr val="FF0000"/>
                </a:solidFill>
              </a:rPr>
              <a:t>збереження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перетворення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енергії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виділився</a:t>
            </a:r>
            <a:r>
              <a:rPr lang="ru-RU" dirty="0"/>
              <a:t> з </a:t>
            </a:r>
            <a:r>
              <a:rPr lang="ru-RU" dirty="0" err="1"/>
              <a:t>фізики</a:t>
            </a:r>
            <a:r>
              <a:rPr lang="ru-RU" dirty="0"/>
              <a:t> в </a:t>
            </a:r>
            <a:r>
              <a:rPr lang="ru-RU" dirty="0" err="1"/>
              <a:t>самостійну</a:t>
            </a:r>
            <a:r>
              <a:rPr lang="ru-RU" dirty="0"/>
              <a:t> </a:t>
            </a:r>
            <a:r>
              <a:rPr lang="ru-RU" dirty="0" err="1"/>
              <a:t>дисципліну</a:t>
            </a:r>
            <a:r>
              <a:rPr lang="ru-RU" dirty="0"/>
              <a:t> - </a:t>
            </a:r>
            <a:r>
              <a:rPr lang="ru-RU" b="1" cap="all" dirty="0" err="1">
                <a:solidFill>
                  <a:srgbClr val="FF0000"/>
                </a:solidFill>
              </a:rPr>
              <a:t>термодинаміку</a:t>
            </a:r>
            <a:r>
              <a:rPr lang="ru-RU" b="1" cap="all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2765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125" y="3086100"/>
            <a:ext cx="134778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" y="4076700"/>
            <a:ext cx="120967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200" b="1" dirty="0"/>
              <a:t>Для характеристики </a:t>
            </a:r>
            <a:r>
              <a:rPr lang="ru-RU" sz="2200" b="1" dirty="0" err="1"/>
              <a:t>механізму</a:t>
            </a:r>
            <a:r>
              <a:rPr lang="ru-RU" sz="2200" b="1" dirty="0"/>
              <a:t> </a:t>
            </a:r>
            <a:r>
              <a:rPr lang="ru-RU" sz="2200" b="1" dirty="0" err="1"/>
              <a:t>реакції</a:t>
            </a:r>
            <a:r>
              <a:rPr lang="ru-RU" sz="2200" b="1" dirty="0"/>
              <a:t> </a:t>
            </a:r>
            <a:r>
              <a:rPr lang="ru-RU" sz="2200" b="1" dirty="0" err="1"/>
              <a:t>вводяться</a:t>
            </a:r>
            <a:r>
              <a:rPr lang="ru-RU" sz="2200" b="1" dirty="0"/>
              <a:t> </a:t>
            </a:r>
            <a:r>
              <a:rPr lang="ru-RU" sz="2200" b="1" dirty="0" err="1"/>
              <a:t>поняття</a:t>
            </a:r>
            <a:r>
              <a:rPr lang="ru-RU" sz="2200" b="1" dirty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молекулярність</a:t>
            </a:r>
            <a:r>
              <a:rPr lang="ru-RU" sz="2200" b="1" dirty="0">
                <a:solidFill>
                  <a:srgbClr val="FF0000"/>
                </a:solidFill>
              </a:rPr>
              <a:t>, порядок </a:t>
            </a:r>
            <a:r>
              <a:rPr lang="ru-RU" sz="2200" b="1" dirty="0" err="1">
                <a:solidFill>
                  <a:srgbClr val="FF0000"/>
                </a:solidFill>
              </a:rPr>
              <a:t>реакції</a:t>
            </a:r>
            <a:r>
              <a:rPr lang="ru-RU" sz="2200" b="1" dirty="0">
                <a:solidFill>
                  <a:srgbClr val="FF0000"/>
                </a:solidFill>
              </a:rPr>
              <a:t> і </a:t>
            </a:r>
            <a:r>
              <a:rPr lang="ru-RU" sz="2200" b="1" dirty="0" err="1">
                <a:solidFill>
                  <a:srgbClr val="FF0000"/>
                </a:solidFill>
              </a:rPr>
              <a:t>період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напіврозпаду</a:t>
            </a:r>
            <a:r>
              <a:rPr lang="ru-RU" sz="2200" b="1" dirty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200" b="1" dirty="0" err="1">
                <a:solidFill>
                  <a:srgbClr val="C00000"/>
                </a:solidFill>
              </a:rPr>
              <a:t>Молекулярність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реакції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/>
              <a:t>- число </a:t>
            </a:r>
            <a:r>
              <a:rPr lang="ru-RU" sz="2200" b="1" dirty="0" err="1"/>
              <a:t>частинок</a:t>
            </a:r>
            <a:r>
              <a:rPr lang="ru-RU" sz="2200" b="1" dirty="0"/>
              <a:t> (молекул, </a:t>
            </a:r>
            <a:r>
              <a:rPr lang="ru-RU" sz="2200" b="1" dirty="0" err="1"/>
              <a:t>атомів</a:t>
            </a:r>
            <a:r>
              <a:rPr lang="ru-RU" sz="2200" b="1" dirty="0"/>
              <a:t>, </a:t>
            </a:r>
            <a:r>
              <a:rPr lang="ru-RU" sz="2200" b="1" dirty="0" err="1"/>
              <a:t>іонів</a:t>
            </a:r>
            <a:r>
              <a:rPr lang="ru-RU" sz="2200" b="1" dirty="0"/>
              <a:t>), </a:t>
            </a:r>
            <a:r>
              <a:rPr lang="ru-RU" sz="2200" b="1" dirty="0" err="1"/>
              <a:t>які</a:t>
            </a:r>
            <a:r>
              <a:rPr lang="ru-RU" sz="2200" b="1" dirty="0"/>
              <a:t> </a:t>
            </a:r>
            <a:r>
              <a:rPr lang="ru-RU" sz="2200" b="1" dirty="0" err="1"/>
              <a:t>беруть</a:t>
            </a:r>
            <a:r>
              <a:rPr lang="ru-RU" sz="2200" b="1" dirty="0"/>
              <a:t> участь в </a:t>
            </a:r>
            <a:r>
              <a:rPr lang="ru-RU" sz="2200" b="1" dirty="0" err="1"/>
              <a:t>елементарному</a:t>
            </a:r>
            <a:r>
              <a:rPr lang="ru-RU" sz="2200" b="1" dirty="0"/>
              <a:t> </a:t>
            </a:r>
            <a:r>
              <a:rPr lang="ru-RU" sz="2200" b="1" dirty="0" err="1"/>
              <a:t>акті</a:t>
            </a:r>
            <a:r>
              <a:rPr lang="ru-RU" sz="2200" b="1" dirty="0"/>
              <a:t> </a:t>
            </a:r>
            <a:r>
              <a:rPr lang="ru-RU" sz="2200" b="1" dirty="0" err="1"/>
              <a:t>хімічної</a:t>
            </a:r>
            <a:r>
              <a:rPr lang="ru-RU" sz="2200" b="1" dirty="0"/>
              <a:t> </a:t>
            </a:r>
            <a:r>
              <a:rPr lang="ru-RU" sz="2200" b="1" dirty="0" err="1"/>
              <a:t>взаємодії</a:t>
            </a:r>
            <a:r>
              <a:rPr lang="ru-RU" sz="2200" b="1" dirty="0"/>
              <a:t>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1900" b="1" dirty="0"/>
              <a:t>А→В  </a:t>
            </a:r>
            <a:r>
              <a:rPr lang="ru-RU" sz="1900" b="1" dirty="0" err="1"/>
              <a:t>або</a:t>
            </a:r>
            <a:r>
              <a:rPr lang="ru-RU" sz="1900" b="1" dirty="0"/>
              <a:t>  А→ В+С (</a:t>
            </a:r>
            <a:r>
              <a:rPr lang="ru-RU" sz="1900" b="1" dirty="0" err="1"/>
              <a:t>мономолекулярна</a:t>
            </a:r>
            <a:r>
              <a:rPr lang="ru-RU" sz="1900" b="1" dirty="0"/>
              <a:t>)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uk-UA" sz="19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19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1900" b="1" dirty="0">
                <a:latin typeface="Times New Roman" pitchFamily="18" charset="0"/>
                <a:cs typeface="Times New Roman" pitchFamily="18" charset="0"/>
              </a:rPr>
              <a:t>= 2 І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19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𝜈=К </a:t>
            </a:r>
            <a:r>
              <a:rPr lang="en-US" sz="19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[</a:t>
            </a:r>
            <a:r>
              <a:rPr lang="uk-UA" sz="19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19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9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1900" b="1" dirty="0"/>
              <a:t>А+В→С </a:t>
            </a:r>
            <a:r>
              <a:rPr lang="ru-RU" sz="1900" b="1" dirty="0" err="1"/>
              <a:t>або</a:t>
            </a:r>
            <a:r>
              <a:rPr lang="ru-RU" sz="1900" b="1" dirty="0"/>
              <a:t> 2А→В (</a:t>
            </a:r>
            <a:r>
              <a:rPr lang="ru-RU" sz="1900" b="1" dirty="0" err="1"/>
              <a:t>бімолекулярня</a:t>
            </a:r>
            <a:r>
              <a:rPr lang="ru-RU" sz="1900" b="1" dirty="0"/>
              <a:t>)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1900" b="1" dirty="0"/>
              <a:t>С</a:t>
            </a:r>
            <a:r>
              <a:rPr lang="ru-RU" sz="1900" b="1" baseline="-25000" dirty="0"/>
              <a:t>12</a:t>
            </a:r>
            <a:r>
              <a:rPr lang="ru-RU" sz="1900" b="1" dirty="0"/>
              <a:t>Н</a:t>
            </a:r>
            <a:r>
              <a:rPr lang="ru-RU" sz="1900" b="1" baseline="-25000" dirty="0"/>
              <a:t>22</a:t>
            </a:r>
            <a:r>
              <a:rPr lang="ru-RU" sz="1900" b="1" dirty="0"/>
              <a:t>О</a:t>
            </a:r>
            <a:r>
              <a:rPr lang="ru-RU" sz="1900" b="1" baseline="-25000" dirty="0"/>
              <a:t>11</a:t>
            </a:r>
            <a:r>
              <a:rPr lang="ru-RU" sz="1900" b="1" dirty="0"/>
              <a:t>+Н</a:t>
            </a:r>
            <a:r>
              <a:rPr lang="ru-RU" sz="1900" b="1" baseline="-25000" dirty="0"/>
              <a:t>2</a:t>
            </a:r>
            <a:r>
              <a:rPr lang="ru-RU" sz="1900" b="1" dirty="0"/>
              <a:t>О→2С</a:t>
            </a:r>
            <a:r>
              <a:rPr lang="ru-RU" sz="1900" b="1" baseline="-25000" dirty="0"/>
              <a:t>6</a:t>
            </a:r>
            <a:r>
              <a:rPr lang="ru-RU" sz="1900" b="1" dirty="0"/>
              <a:t>Н</a:t>
            </a:r>
            <a:r>
              <a:rPr lang="ru-RU" sz="1900" b="1" baseline="-25000" dirty="0"/>
              <a:t>12</a:t>
            </a:r>
            <a:r>
              <a:rPr lang="ru-RU" sz="1900" b="1" dirty="0"/>
              <a:t>О</a:t>
            </a:r>
            <a:r>
              <a:rPr lang="ru-RU" sz="1900" b="1" baseline="-25000" dirty="0"/>
              <a:t>6</a:t>
            </a:r>
            <a:r>
              <a:rPr lang="ru-RU" sz="1900" b="1" dirty="0"/>
              <a:t> (</a:t>
            </a:r>
            <a:r>
              <a:rPr lang="ru-RU" sz="1900" b="1" dirty="0" err="1"/>
              <a:t>гидроліз</a:t>
            </a:r>
            <a:r>
              <a:rPr lang="ru-RU" sz="1900" b="1" dirty="0"/>
              <a:t> </a:t>
            </a:r>
            <a:r>
              <a:rPr lang="ru-RU" sz="1900" b="1" dirty="0" err="1"/>
              <a:t>сахарози</a:t>
            </a:r>
            <a:r>
              <a:rPr lang="ru-RU" sz="1900" b="1" dirty="0"/>
              <a:t>)</a:t>
            </a:r>
            <a:endParaRPr lang="en-US" sz="1900" b="1" dirty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19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𝜈=К </a:t>
            </a:r>
            <a:r>
              <a:rPr lang="en-US" sz="19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[</a:t>
            </a:r>
            <a:r>
              <a:rPr lang="ru-RU" sz="1900" b="1" dirty="0"/>
              <a:t>С</a:t>
            </a:r>
            <a:r>
              <a:rPr lang="ru-RU" sz="1900" b="1" baseline="-25000" dirty="0"/>
              <a:t>12</a:t>
            </a:r>
            <a:r>
              <a:rPr lang="ru-RU" sz="1900" b="1" dirty="0"/>
              <a:t>Н</a:t>
            </a:r>
            <a:r>
              <a:rPr lang="ru-RU" sz="1900" b="1" baseline="-25000" dirty="0"/>
              <a:t>22</a:t>
            </a:r>
            <a:r>
              <a:rPr lang="ru-RU" sz="1900" b="1" dirty="0"/>
              <a:t>О</a:t>
            </a:r>
            <a:r>
              <a:rPr lang="ru-RU" sz="1900" b="1" baseline="-25000" dirty="0"/>
              <a:t>11</a:t>
            </a:r>
            <a:r>
              <a:rPr lang="en-US" sz="1900" b="1" dirty="0"/>
              <a:t>]∙[</a:t>
            </a:r>
            <a:r>
              <a:rPr lang="ru-RU" sz="1900" b="1" dirty="0"/>
              <a:t>Н</a:t>
            </a:r>
            <a:r>
              <a:rPr lang="ru-RU" sz="1900" b="1" baseline="-25000" dirty="0"/>
              <a:t>2</a:t>
            </a:r>
            <a:r>
              <a:rPr lang="ru-RU" sz="1900" b="1" dirty="0"/>
              <a:t>О</a:t>
            </a:r>
            <a:r>
              <a:rPr lang="en-US" sz="1900" b="1" dirty="0"/>
              <a:t>]</a:t>
            </a:r>
            <a:endParaRPr lang="ru-RU" sz="1900" b="1" dirty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900" b="1" dirty="0"/>
              <a:t>2NO+H</a:t>
            </a:r>
            <a:r>
              <a:rPr lang="en-US" sz="1900" b="1" baseline="-25000" dirty="0"/>
              <a:t>2</a:t>
            </a:r>
            <a:r>
              <a:rPr lang="en-US" sz="1900" b="1" dirty="0"/>
              <a:t>=N</a:t>
            </a:r>
            <a:r>
              <a:rPr lang="en-US" sz="1900" b="1" baseline="-25000" dirty="0"/>
              <a:t>2</a:t>
            </a:r>
            <a:r>
              <a:rPr lang="en-US" sz="1900" b="1" dirty="0"/>
              <a:t>O+H</a:t>
            </a:r>
            <a:r>
              <a:rPr lang="en-US" sz="1900" b="1" baseline="-25000" dirty="0"/>
              <a:t>2</a:t>
            </a:r>
            <a:r>
              <a:rPr lang="en-US" sz="1900" b="1" dirty="0"/>
              <a:t>O</a:t>
            </a:r>
            <a:r>
              <a:rPr lang="ru-RU" sz="1900" b="1" dirty="0"/>
              <a:t> (</a:t>
            </a:r>
            <a:r>
              <a:rPr lang="ru-RU" sz="1900" b="1" dirty="0" err="1"/>
              <a:t>тримолекулярна</a:t>
            </a:r>
            <a:r>
              <a:rPr lang="ru-RU" sz="1900" b="1" dirty="0"/>
              <a:t>)</a:t>
            </a:r>
            <a:endParaRPr lang="en-US" sz="1900" b="1" dirty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19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𝜈=К</a:t>
            </a:r>
            <a:r>
              <a:rPr lang="en-US" sz="19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[</a:t>
            </a:r>
            <a:r>
              <a:rPr lang="en-US" sz="1900" b="1" dirty="0"/>
              <a:t>NO]</a:t>
            </a:r>
            <a:r>
              <a:rPr lang="en-US" sz="1900" b="1" baseline="30000" dirty="0"/>
              <a:t>2</a:t>
            </a:r>
            <a:r>
              <a:rPr lang="en-US" sz="1900" b="1" dirty="0"/>
              <a:t>∙[H</a:t>
            </a:r>
            <a:r>
              <a:rPr lang="en-US" sz="1900" b="1" baseline="-25000" dirty="0"/>
              <a:t>2</a:t>
            </a:r>
            <a:r>
              <a:rPr lang="en-US" sz="1900" b="1" dirty="0"/>
              <a:t>]</a:t>
            </a:r>
            <a:endParaRPr lang="ru-RU" sz="1900" b="1" dirty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200" b="1" dirty="0" err="1">
                <a:solidFill>
                  <a:srgbClr val="FF0000"/>
                </a:solidFill>
              </a:rPr>
              <a:t>Величини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показників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ступенів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/>
              <a:t>в </a:t>
            </a:r>
            <a:r>
              <a:rPr lang="ru-RU" sz="2200" b="1" dirty="0" err="1"/>
              <a:t>кінетичному</a:t>
            </a:r>
            <a:r>
              <a:rPr lang="ru-RU" sz="2200" b="1" dirty="0"/>
              <a:t> </a:t>
            </a:r>
            <a:r>
              <a:rPr lang="ru-RU" sz="2200" b="1" dirty="0" err="1"/>
              <a:t>рівнянні</a:t>
            </a:r>
            <a:r>
              <a:rPr lang="ru-RU" sz="2200" b="1" dirty="0"/>
              <a:t> </a:t>
            </a:r>
            <a:r>
              <a:rPr lang="ru-RU" sz="2200" b="1" dirty="0" err="1"/>
              <a:t>називаються</a:t>
            </a:r>
            <a:r>
              <a:rPr lang="ru-RU" sz="2200" b="1" dirty="0"/>
              <a:t> </a:t>
            </a:r>
            <a:r>
              <a:rPr lang="ru-RU" sz="2200" b="1" dirty="0">
                <a:solidFill>
                  <a:srgbClr val="FF0000"/>
                </a:solidFill>
              </a:rPr>
              <a:t>порядками </a:t>
            </a:r>
            <a:r>
              <a:rPr lang="ru-RU" sz="2200" b="1" dirty="0" err="1">
                <a:solidFill>
                  <a:srgbClr val="FF0000"/>
                </a:solidFill>
              </a:rPr>
              <a:t>реакції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/>
              <a:t>за </a:t>
            </a:r>
            <a:r>
              <a:rPr lang="ru-RU" sz="2200" b="1" dirty="0" err="1"/>
              <a:t>відповідною</a:t>
            </a:r>
            <a:r>
              <a:rPr lang="ru-RU" sz="2200" b="1" dirty="0"/>
              <a:t> </a:t>
            </a:r>
            <a:r>
              <a:rPr lang="ru-RU" sz="2200" b="1" dirty="0" err="1"/>
              <a:t>речовиною</a:t>
            </a:r>
            <a:r>
              <a:rPr lang="ru-RU" sz="2200" b="1" dirty="0"/>
              <a:t>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200" b="1" dirty="0" err="1">
                <a:solidFill>
                  <a:srgbClr val="FF0000"/>
                </a:solidFill>
              </a:rPr>
              <a:t>Загальний</a:t>
            </a:r>
            <a:r>
              <a:rPr lang="ru-RU" sz="2200" b="1" dirty="0">
                <a:solidFill>
                  <a:srgbClr val="FF0000"/>
                </a:solidFill>
              </a:rPr>
              <a:t> порядок </a:t>
            </a:r>
            <a:r>
              <a:rPr lang="ru-RU" sz="2200" b="1" dirty="0" err="1"/>
              <a:t>реакції</a:t>
            </a:r>
            <a:r>
              <a:rPr lang="ru-RU" sz="2200" b="1" dirty="0"/>
              <a:t> </a:t>
            </a:r>
            <a:r>
              <a:rPr lang="ru-RU" sz="2200" b="1" dirty="0" err="1"/>
              <a:t>дорівнює</a:t>
            </a:r>
            <a:r>
              <a:rPr lang="ru-RU" sz="2200" b="1" dirty="0"/>
              <a:t> </a:t>
            </a:r>
            <a:r>
              <a:rPr lang="ru-RU" sz="2200" b="1" dirty="0" err="1"/>
              <a:t>сумі</a:t>
            </a:r>
            <a:r>
              <a:rPr lang="ru-RU" sz="2200" b="1" dirty="0"/>
              <a:t> </a:t>
            </a:r>
            <a:r>
              <a:rPr lang="ru-RU" sz="2200" b="1" dirty="0" err="1"/>
              <a:t>показників</a:t>
            </a:r>
            <a:r>
              <a:rPr lang="ru-RU" sz="2200" b="1" dirty="0"/>
              <a:t> </a:t>
            </a:r>
            <a:r>
              <a:rPr lang="ru-RU" sz="2200" b="1" dirty="0" err="1"/>
              <a:t>ступенів</a:t>
            </a:r>
            <a:r>
              <a:rPr lang="ru-RU" sz="2200" b="1" dirty="0"/>
              <a:t> в </a:t>
            </a:r>
            <a:r>
              <a:rPr lang="ru-RU" sz="2200" b="1" dirty="0" err="1"/>
              <a:t>кінетичному</a:t>
            </a:r>
            <a:r>
              <a:rPr lang="ru-RU" sz="2200" b="1" dirty="0"/>
              <a:t> </a:t>
            </a:r>
            <a:r>
              <a:rPr lang="ru-RU" sz="2200" b="1" dirty="0" err="1"/>
              <a:t>рівнянні</a:t>
            </a:r>
            <a:r>
              <a:rPr lang="ru-RU" sz="2200" b="1" dirty="0"/>
              <a:t> </a:t>
            </a:r>
            <a:r>
              <a:rPr lang="ru-RU" sz="2200" b="1" dirty="0" err="1"/>
              <a:t>швидкості</a:t>
            </a:r>
            <a:r>
              <a:rPr lang="ru-RU" sz="2200" b="1" dirty="0"/>
              <a:t> </a:t>
            </a:r>
            <a:r>
              <a:rPr lang="ru-RU" sz="2200" b="1" dirty="0" err="1"/>
              <a:t>хімічної</a:t>
            </a:r>
            <a:r>
              <a:rPr lang="ru-RU" sz="2200" b="1" dirty="0"/>
              <a:t> </a:t>
            </a:r>
            <a:r>
              <a:rPr lang="ru-RU" sz="2200" b="1" dirty="0" err="1"/>
              <a:t>реакції</a:t>
            </a:r>
            <a:r>
              <a:rPr lang="ru-RU" sz="2200" b="1" dirty="0"/>
              <a:t>. 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200" b="1" dirty="0"/>
              <a:t>	Для </a:t>
            </a:r>
            <a:r>
              <a:rPr lang="ru-RU" sz="2200" b="1" dirty="0" err="1"/>
              <a:t>простих</a:t>
            </a:r>
            <a:r>
              <a:rPr lang="ru-RU" sz="2200" b="1" dirty="0"/>
              <a:t> </a:t>
            </a:r>
            <a:r>
              <a:rPr lang="ru-RU" sz="2200" b="1" dirty="0" err="1"/>
              <a:t>реакцій</a:t>
            </a:r>
            <a:r>
              <a:rPr lang="ru-RU" sz="2200" b="1" dirty="0"/>
              <a:t> порядок </a:t>
            </a:r>
            <a:r>
              <a:rPr lang="ru-RU" sz="2200" b="1" dirty="0" err="1"/>
              <a:t>реакції</a:t>
            </a:r>
            <a:r>
              <a:rPr lang="ru-RU" sz="2200" b="1" dirty="0"/>
              <a:t> - </a:t>
            </a:r>
            <a:r>
              <a:rPr lang="ru-RU" sz="2200" b="1" dirty="0" err="1"/>
              <a:t>цілочисельна</a:t>
            </a:r>
            <a:r>
              <a:rPr lang="ru-RU" sz="2200" b="1" dirty="0"/>
              <a:t> величина, </a:t>
            </a:r>
            <a:r>
              <a:rPr lang="ru-RU" sz="2200" b="1" dirty="0" err="1"/>
              <a:t>що</a:t>
            </a:r>
            <a:r>
              <a:rPr lang="ru-RU" sz="2200" b="1" dirty="0"/>
              <a:t> </a:t>
            </a:r>
            <a:r>
              <a:rPr lang="ru-RU" sz="2200" b="1" dirty="0" err="1"/>
              <a:t>збігається</a:t>
            </a:r>
            <a:r>
              <a:rPr lang="ru-RU" sz="2200" b="1" dirty="0"/>
              <a:t> з </a:t>
            </a:r>
            <a:r>
              <a:rPr lang="ru-RU" sz="2200" b="1" dirty="0" err="1"/>
              <a:t>молекулярністю</a:t>
            </a:r>
            <a:r>
              <a:rPr lang="ru-RU" sz="2200" b="1" dirty="0"/>
              <a:t> </a:t>
            </a:r>
            <a:r>
              <a:rPr lang="ru-RU" sz="2200" b="1" dirty="0" err="1"/>
              <a:t>реакції</a:t>
            </a:r>
            <a:r>
              <a:rPr lang="ru-RU" sz="2200" b="1" dirty="0"/>
              <a:t>. Для </a:t>
            </a:r>
            <a:r>
              <a:rPr lang="ru-RU" sz="2200" b="1" dirty="0" err="1"/>
              <a:t>складних</a:t>
            </a:r>
            <a:r>
              <a:rPr lang="ru-RU" sz="2200" b="1" dirty="0"/>
              <a:t> - </a:t>
            </a:r>
            <a:r>
              <a:rPr lang="ru-RU" sz="2200" b="1" dirty="0" err="1"/>
              <a:t>їх</a:t>
            </a:r>
            <a:r>
              <a:rPr lang="ru-RU" sz="2200" b="1" dirty="0"/>
              <a:t> порядки </a:t>
            </a:r>
            <a:r>
              <a:rPr lang="ru-RU" sz="2200" b="1" dirty="0" err="1"/>
              <a:t>нижче</a:t>
            </a:r>
            <a:r>
              <a:rPr lang="ru-RU" sz="2200" b="1" dirty="0"/>
              <a:t> </a:t>
            </a:r>
            <a:r>
              <a:rPr lang="ru-RU" sz="2200" b="1" dirty="0" err="1"/>
              <a:t>молекулярності</a:t>
            </a:r>
            <a:r>
              <a:rPr lang="ru-RU" sz="2200" b="1" dirty="0"/>
              <a:t> (як правило </a:t>
            </a:r>
            <a:r>
              <a:rPr lang="ru-RU" sz="2200" b="1" dirty="0" err="1"/>
              <a:t>дробові</a:t>
            </a:r>
            <a:r>
              <a:rPr lang="ru-RU" sz="2200" b="1" dirty="0"/>
              <a:t> і </a:t>
            </a:r>
            <a:r>
              <a:rPr lang="ru-RU" sz="2200" b="1" dirty="0" err="1"/>
              <a:t>навіть</a:t>
            </a:r>
            <a:r>
              <a:rPr lang="ru-RU" sz="2200" b="1" dirty="0"/>
              <a:t> </a:t>
            </a:r>
            <a:r>
              <a:rPr lang="ru-RU" sz="2200" b="1" dirty="0" err="1"/>
              <a:t>нульові</a:t>
            </a:r>
            <a:r>
              <a:rPr lang="ru-RU" sz="2200" b="1" dirty="0"/>
              <a:t>) і </a:t>
            </a:r>
            <a:r>
              <a:rPr lang="ru-RU" sz="2200" b="1" dirty="0" err="1"/>
              <a:t>їх</a:t>
            </a:r>
            <a:r>
              <a:rPr lang="ru-RU" sz="2200" b="1" dirty="0"/>
              <a:t> </a:t>
            </a:r>
            <a:r>
              <a:rPr lang="ru-RU" sz="2200" b="1" dirty="0" err="1"/>
              <a:t>можна</a:t>
            </a:r>
            <a:r>
              <a:rPr lang="ru-RU" sz="2200" b="1" dirty="0"/>
              <a:t> </a:t>
            </a:r>
            <a:r>
              <a:rPr lang="ru-RU" sz="2200" b="1" dirty="0" err="1"/>
              <a:t>визначити</a:t>
            </a:r>
            <a:r>
              <a:rPr lang="ru-RU" sz="2200" b="1" dirty="0"/>
              <a:t> </a:t>
            </a:r>
            <a:r>
              <a:rPr lang="ru-RU" sz="2200" b="1" dirty="0" err="1"/>
              <a:t>лише</a:t>
            </a:r>
            <a:r>
              <a:rPr lang="ru-RU" sz="2200" b="1" dirty="0"/>
              <a:t> </a:t>
            </a:r>
            <a:r>
              <a:rPr lang="ru-RU" sz="2200" b="1" dirty="0" err="1"/>
              <a:t>експериментально</a:t>
            </a:r>
            <a:r>
              <a:rPr lang="ru-RU" sz="2200" b="1" dirty="0"/>
              <a:t>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endParaRPr lang="ru-RU" sz="2200" b="1" dirty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200" b="1" dirty="0"/>
              <a:t>	Приклад:  6FeCl</a:t>
            </a:r>
            <a:r>
              <a:rPr lang="ru-RU" sz="2200" b="1" baseline="-25000" dirty="0"/>
              <a:t>2</a:t>
            </a:r>
            <a:r>
              <a:rPr lang="ru-RU" sz="2200" b="1" dirty="0"/>
              <a:t>  + KClO</a:t>
            </a:r>
            <a:r>
              <a:rPr lang="ru-RU" sz="2200" b="1" baseline="-25000" dirty="0"/>
              <a:t>3</a:t>
            </a:r>
            <a:r>
              <a:rPr lang="ru-RU" sz="2200" b="1" dirty="0"/>
              <a:t> + 6HCl  = 6FeCl</a:t>
            </a:r>
            <a:r>
              <a:rPr lang="ru-RU" sz="2200" b="1" baseline="-25000" dirty="0"/>
              <a:t>3</a:t>
            </a:r>
            <a:r>
              <a:rPr lang="ru-RU" sz="2200" b="1" dirty="0"/>
              <a:t> + </a:t>
            </a:r>
            <a:r>
              <a:rPr lang="ru-RU" sz="2200" b="1" dirty="0" err="1"/>
              <a:t>KCl</a:t>
            </a:r>
            <a:r>
              <a:rPr lang="ru-RU" sz="2200" b="1" dirty="0"/>
              <a:t> + 3H</a:t>
            </a:r>
            <a:r>
              <a:rPr lang="ru-RU" sz="2200" b="1" baseline="-25000" dirty="0"/>
              <a:t>2</a:t>
            </a:r>
            <a:r>
              <a:rPr lang="ru-RU" sz="2200" b="1" dirty="0"/>
              <a:t>O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sz="2200" b="1" dirty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200" b="1" dirty="0"/>
              <a:t>	</a:t>
            </a:r>
            <a:r>
              <a:rPr lang="ru-RU" sz="2200" b="1" dirty="0" err="1">
                <a:solidFill>
                  <a:srgbClr val="C00000"/>
                </a:solidFill>
              </a:rPr>
              <a:t>Період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напівперетворення</a:t>
            </a:r>
            <a:r>
              <a:rPr lang="ru-RU" sz="2200" b="1" dirty="0"/>
              <a:t> – час, </a:t>
            </a:r>
            <a:r>
              <a:rPr lang="ru-RU" sz="2200" b="1" dirty="0" err="1"/>
              <a:t>необхідний</a:t>
            </a:r>
            <a:r>
              <a:rPr lang="ru-RU" sz="2200" b="1" dirty="0"/>
              <a:t> для </a:t>
            </a:r>
            <a:r>
              <a:rPr lang="ru-RU" sz="2200" b="1" dirty="0" err="1"/>
              <a:t>перетворення</a:t>
            </a:r>
            <a:r>
              <a:rPr lang="ru-RU" sz="2200" b="1" dirty="0"/>
              <a:t> </a:t>
            </a:r>
            <a:r>
              <a:rPr lang="ru-RU" sz="2200" b="1" dirty="0" err="1"/>
              <a:t>половини</a:t>
            </a:r>
            <a:r>
              <a:rPr lang="ru-RU" sz="2200" b="1" dirty="0"/>
              <a:t> </a:t>
            </a:r>
            <a:r>
              <a:rPr lang="ru-RU" sz="2200" b="1" dirty="0" err="1"/>
              <a:t>вихідних</a:t>
            </a:r>
            <a:r>
              <a:rPr lang="ru-RU" sz="2200" b="1" dirty="0"/>
              <a:t> </a:t>
            </a:r>
            <a:r>
              <a:rPr lang="ru-RU" sz="2200" b="1" dirty="0" err="1"/>
              <a:t>речовин</a:t>
            </a:r>
            <a:r>
              <a:rPr lang="ru-RU" sz="2200" b="1" dirty="0"/>
              <a:t> в </a:t>
            </a:r>
            <a:r>
              <a:rPr lang="ru-RU" sz="2200" b="1" dirty="0" err="1"/>
              <a:t>продукти</a:t>
            </a:r>
            <a:r>
              <a:rPr lang="ru-RU" sz="2200" b="1" dirty="0"/>
              <a:t> </a:t>
            </a:r>
            <a:r>
              <a:rPr lang="ru-RU" sz="2200" b="1" dirty="0" err="1"/>
              <a:t>реакції</a:t>
            </a:r>
            <a:r>
              <a:rPr lang="ru-RU" sz="2200" b="1" dirty="0"/>
              <a:t> (</a:t>
            </a:r>
            <a:r>
              <a:rPr lang="ru-RU" sz="2200" b="1" dirty="0" err="1"/>
              <a:t>лік</a:t>
            </a:r>
            <a:r>
              <a:rPr lang="ru-RU" sz="2200" b="1" dirty="0"/>
              <a:t>. </a:t>
            </a:r>
            <a:r>
              <a:rPr lang="ru-RU" sz="2200" b="1" dirty="0" err="1"/>
              <a:t>препарати</a:t>
            </a:r>
            <a:r>
              <a:rPr lang="ru-RU" sz="2200" b="1" dirty="0"/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750" y="1457325"/>
            <a:ext cx="14398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FF0000"/>
                </a:solidFill>
                <a:latin typeface="Calibri"/>
                <a:cs typeface="+mn-cs"/>
              </a:rPr>
              <a:t>Приклади</a:t>
            </a:r>
            <a:r>
              <a:rPr lang="ru-RU" dirty="0">
                <a:solidFill>
                  <a:srgbClr val="FF0000"/>
                </a:solidFill>
                <a:latin typeface="Calibri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532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936625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К</a:t>
            </a:r>
            <a:r>
              <a:rPr lang="uk-UA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І</a:t>
            </a:r>
            <a:r>
              <a:rPr lang="ru-RU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НЕТИКА НЕОБОРОТНИХ РЕАКЦІЙ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620688"/>
                <a:ext cx="9144000" cy="6237312"/>
              </a:xfrm>
            </p:spPr>
            <p:txBody>
              <a:bodyPr rtlCol="0">
                <a:normAutofit/>
              </a:bodyPr>
              <a:lstStyle/>
              <a:p>
                <a:pPr marL="0" indent="0" algn="ctr">
                  <a:spcBef>
                    <a:spcPct val="0"/>
                  </a:spcBef>
                  <a:buFont typeface="Arial" pitchFamily="34" charset="0"/>
                  <a:buNone/>
                  <a:defRPr/>
                </a:pPr>
                <a:r>
                  <a:rPr lang="ru-RU" sz="2800" b="1" dirty="0" err="1">
                    <a:solidFill>
                      <a:srgbClr val="FF0000"/>
                    </a:solidFill>
                    <a:latin typeface="Arial" charset="0"/>
                  </a:rPr>
                  <a:t>Реакції</a:t>
                </a:r>
                <a:r>
                  <a:rPr lang="ru-RU" sz="2800" b="1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ru-RU" sz="2800" b="1" dirty="0" err="1">
                    <a:solidFill>
                      <a:srgbClr val="FF0000"/>
                    </a:solidFill>
                    <a:latin typeface="Arial" charset="0"/>
                  </a:rPr>
                  <a:t>нульового</a:t>
                </a:r>
                <a:r>
                  <a:rPr lang="ru-RU" sz="2800" b="1" dirty="0">
                    <a:solidFill>
                      <a:srgbClr val="FF0000"/>
                    </a:solidFill>
                    <a:latin typeface="Arial" charset="0"/>
                  </a:rPr>
                  <a:t> порядку.</a:t>
                </a:r>
              </a:p>
              <a:p>
                <a:pPr marL="0" indent="0" algn="just">
                  <a:spcBef>
                    <a:spcPct val="0"/>
                  </a:spcBef>
                  <a:buFont typeface="Arial" pitchFamily="34" charset="0"/>
                  <a:buNone/>
                  <a:defRPr/>
                </a:pPr>
                <a:r>
                  <a:rPr lang="ru-RU" sz="2800" b="1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Швидкість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багатьох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реакцій</a:t>
                </a:r>
                <a:r>
                  <a:rPr lang="ru-RU" sz="2400" dirty="0">
                    <a:latin typeface="Arial" charset="0"/>
                  </a:rPr>
                  <a:t> в </a:t>
                </a:r>
                <a:r>
                  <a:rPr lang="ru-RU" sz="2400" dirty="0" err="1">
                    <a:latin typeface="Arial" charset="0"/>
                  </a:rPr>
                  <a:t>організмі</a:t>
                </a:r>
                <a:r>
                  <a:rPr lang="ru-RU" sz="2400" dirty="0">
                    <a:latin typeface="Arial" charset="0"/>
                  </a:rPr>
                  <a:t> (</a:t>
                </a:r>
                <a:r>
                  <a:rPr lang="ru-RU" sz="2400" dirty="0" err="1">
                    <a:latin typeface="Arial" charset="0"/>
                  </a:rPr>
                  <a:t>ферментативні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процеси</a:t>
                </a:r>
                <a:r>
                  <a:rPr lang="ru-RU" sz="2400" dirty="0">
                    <a:latin typeface="Arial" charset="0"/>
                  </a:rPr>
                  <a:t>) не </a:t>
                </a:r>
                <a:r>
                  <a:rPr lang="ru-RU" sz="2400" dirty="0" err="1">
                    <a:latin typeface="Arial" charset="0"/>
                  </a:rPr>
                  <a:t>залежить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від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концентрації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реагуючих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речовин</a:t>
                </a:r>
                <a:r>
                  <a:rPr lang="ru-RU" sz="2400" dirty="0">
                    <a:latin typeface="Arial" charset="0"/>
                  </a:rPr>
                  <a:t> і </a:t>
                </a:r>
                <a:r>
                  <a:rPr lang="ru-RU" sz="2400" dirty="0" err="1">
                    <a:latin typeface="Arial" charset="0"/>
                  </a:rPr>
                  <a:t>постійна</a:t>
                </a:r>
                <a:r>
                  <a:rPr lang="ru-RU" sz="2400" dirty="0">
                    <a:latin typeface="Arial" charset="0"/>
                  </a:rPr>
                  <a:t>, </a:t>
                </a:r>
                <a:r>
                  <a:rPr lang="ru-RU" sz="2400" dirty="0" err="1">
                    <a:latin typeface="Arial" charset="0"/>
                  </a:rPr>
                  <a:t>тобто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реакція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протікає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>
                    <a:solidFill>
                      <a:srgbClr val="FF0000"/>
                    </a:solidFill>
                    <a:latin typeface="Arial" charset="0"/>
                  </a:rPr>
                  <a:t>по </a:t>
                </a:r>
                <a:r>
                  <a:rPr lang="ru-RU" sz="2400" dirty="0" err="1">
                    <a:solidFill>
                      <a:srgbClr val="FF0000"/>
                    </a:solidFill>
                    <a:latin typeface="Arial" charset="0"/>
                  </a:rPr>
                  <a:t>нульовому</a:t>
                </a:r>
                <a:r>
                  <a:rPr lang="ru-RU" sz="2400" dirty="0">
                    <a:solidFill>
                      <a:srgbClr val="FF0000"/>
                    </a:solidFill>
                    <a:latin typeface="Arial" charset="0"/>
                  </a:rPr>
                  <a:t> порядку</a:t>
                </a:r>
                <a:r>
                  <a:rPr lang="ru-RU" sz="2400" b="1" dirty="0">
                    <a:solidFill>
                      <a:srgbClr val="FF0000"/>
                    </a:solidFill>
                    <a:latin typeface="Arial" charset="0"/>
                  </a:rPr>
                  <a:t>:</a:t>
                </a:r>
                <a:r>
                  <a:rPr lang="ru-RU" sz="2400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endParaRPr lang="en-US" sz="2400" b="1" dirty="0">
                  <a:solidFill>
                    <a:srgbClr val="FF0000"/>
                  </a:solidFill>
                  <a:latin typeface="Arial" charset="0"/>
                  <a:sym typeface="Symbol" pitchFamily="18" charset="2"/>
                </a:endParaRPr>
              </a:p>
              <a:p>
                <a:pPr marL="0" indent="0" algn="ctr">
                  <a:spcBef>
                    <a:spcPct val="0"/>
                  </a:spcBef>
                  <a:buFont typeface="Symbol" pitchFamily="18" charset="2"/>
                  <a:buChar char="u"/>
                  <a:defRPr/>
                </a:pPr>
                <a:endParaRPr lang="ru-RU" sz="2400" b="1" dirty="0">
                  <a:latin typeface="Arial" charset="0"/>
                </a:endParaRPr>
              </a:p>
              <a:p>
                <a:pPr marL="0" indent="0" algn="ctr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b="1" dirty="0" smtClean="0">
                    <a:latin typeface="Arial" charset="0"/>
                  </a:rPr>
                  <a:t>=                </a:t>
                </a:r>
                <a:r>
                  <a:rPr lang="en-US" sz="2400" b="1" dirty="0">
                    <a:latin typeface="Arial" charset="0"/>
                  </a:rPr>
                  <a:t>= k</a:t>
                </a:r>
                <a:r>
                  <a:rPr lang="ru-RU" sz="2400" b="1" dirty="0">
                    <a:latin typeface="Arial" charset="0"/>
                  </a:rPr>
                  <a:t>    </a:t>
                </a:r>
                <a:r>
                  <a:rPr lang="ru-RU" sz="2400" b="1" dirty="0" err="1">
                    <a:latin typeface="Arial" charset="0"/>
                  </a:rPr>
                  <a:t>або</a:t>
                </a:r>
                <a:r>
                  <a:rPr lang="ru-RU" sz="2400" dirty="0">
                    <a:latin typeface="Arial" charset="0"/>
                  </a:rPr>
                  <a:t>  </a:t>
                </a:r>
                <a:r>
                  <a:rPr lang="ru-RU" sz="2400" b="1" dirty="0">
                    <a:latin typeface="Arial" charset="0"/>
                  </a:rPr>
                  <a:t>С = </a:t>
                </a:r>
                <a:r>
                  <a:rPr lang="ru-RU" sz="2400" b="1" dirty="0" err="1">
                    <a:latin typeface="Arial" charset="0"/>
                  </a:rPr>
                  <a:t>С</a:t>
                </a:r>
                <a:r>
                  <a:rPr lang="ru-RU" sz="2400" b="1" baseline="-25000" dirty="0" err="1">
                    <a:latin typeface="Arial" charset="0"/>
                  </a:rPr>
                  <a:t>o</a:t>
                </a:r>
                <a:r>
                  <a:rPr lang="ru-RU" sz="2400" b="1" dirty="0">
                    <a:latin typeface="Arial" charset="0"/>
                  </a:rPr>
                  <a:t> –</a:t>
                </a:r>
                <a:r>
                  <a:rPr lang="en-US" sz="2400" b="1" dirty="0">
                    <a:latin typeface="Arial" charset="0"/>
                  </a:rPr>
                  <a:t>k</a:t>
                </a:r>
                <a:r>
                  <a:rPr lang="en-US" sz="2400" b="1" dirty="0">
                    <a:latin typeface="Arial" charset="0"/>
                    <a:sym typeface="Symbol" pitchFamily="18" charset="2"/>
                  </a:rPr>
                  <a:t></a:t>
                </a:r>
                <a:r>
                  <a:rPr lang="en-US" sz="2400" b="1" dirty="0">
                    <a:latin typeface="Arial" charset="0"/>
                  </a:rPr>
                  <a:t> ,</a:t>
                </a:r>
                <a:r>
                  <a:rPr lang="uk-UA" sz="2400" b="1" dirty="0">
                    <a:latin typeface="Arial" charset="0"/>
                  </a:rPr>
                  <a:t> </a:t>
                </a:r>
                <a:r>
                  <a:rPr lang="en-US" sz="2400" b="1" dirty="0">
                    <a:latin typeface="Arial" charset="0"/>
                  </a:rPr>
                  <a:t> </a:t>
                </a:r>
                <a:endParaRPr lang="ru-RU" sz="2400" dirty="0">
                  <a:latin typeface="Arial" charset="0"/>
                </a:endParaRPr>
              </a:p>
              <a:p>
                <a:pPr marL="0" indent="0" algn="ctr">
                  <a:spcBef>
                    <a:spcPct val="0"/>
                  </a:spcBef>
                  <a:buFont typeface="Arial" pitchFamily="34" charset="0"/>
                  <a:buNone/>
                  <a:defRPr/>
                </a:pPr>
                <a:endParaRPr lang="ru-RU" sz="2400" dirty="0">
                  <a:latin typeface="Arial" charset="0"/>
                </a:endParaRPr>
              </a:p>
              <a:p>
                <a:pPr marL="0" indent="0" algn="ctr">
                  <a:spcBef>
                    <a:spcPct val="0"/>
                  </a:spcBef>
                  <a:buFont typeface="Arial" pitchFamily="34" charset="0"/>
                  <a:buNone/>
                  <a:defRPr/>
                </a:pPr>
                <a:r>
                  <a:rPr lang="ru-RU" sz="2400" dirty="0">
                    <a:latin typeface="Arial" charset="0"/>
                  </a:rPr>
                  <a:t>, де</a:t>
                </a:r>
              </a:p>
              <a:p>
                <a:pPr marL="0" indent="0" algn="ctr">
                  <a:spcBef>
                    <a:spcPct val="0"/>
                  </a:spcBef>
                  <a:buFont typeface="Arial" pitchFamily="34" charset="0"/>
                  <a:buNone/>
                  <a:defRPr/>
                </a:pPr>
                <a:endParaRPr lang="ru-RU" sz="2400" dirty="0">
                  <a:latin typeface="Arial" charset="0"/>
                </a:endParaRPr>
              </a:p>
              <a:p>
                <a:pPr marL="0" indent="0">
                  <a:spcBef>
                    <a:spcPct val="0"/>
                  </a:spcBef>
                  <a:buFont typeface="Arial" pitchFamily="34" charset="0"/>
                  <a:buNone/>
                  <a:defRPr/>
                </a:pPr>
                <a:r>
                  <a:rPr lang="ru-RU" sz="2400" dirty="0">
                    <a:latin typeface="Arial" charset="0"/>
                  </a:rPr>
                  <a:t>С</a:t>
                </a:r>
                <a:r>
                  <a:rPr lang="ru-RU" sz="2400" baseline="-25000" dirty="0">
                    <a:latin typeface="Arial" charset="0"/>
                  </a:rPr>
                  <a:t>о</a:t>
                </a:r>
                <a:r>
                  <a:rPr lang="ru-RU" sz="2400" dirty="0">
                    <a:latin typeface="Arial" charset="0"/>
                  </a:rPr>
                  <a:t> – </a:t>
                </a:r>
                <a:r>
                  <a:rPr lang="ru-RU" sz="2000" dirty="0">
                    <a:latin typeface="Arial" charset="0"/>
                  </a:rPr>
                  <a:t>початкова </a:t>
                </a:r>
                <a:r>
                  <a:rPr lang="ru-RU" sz="2000" dirty="0" err="1">
                    <a:latin typeface="Arial" charset="0"/>
                  </a:rPr>
                  <a:t>молярна</a:t>
                </a:r>
                <a:r>
                  <a:rPr lang="ru-RU" sz="2000" dirty="0">
                    <a:latin typeface="Arial" charset="0"/>
                  </a:rPr>
                  <a:t> </a:t>
                </a:r>
                <a:r>
                  <a:rPr lang="ru-RU" sz="2000" dirty="0" err="1">
                    <a:latin typeface="Arial" charset="0"/>
                  </a:rPr>
                  <a:t>концентрація</a:t>
                </a:r>
                <a:r>
                  <a:rPr lang="ru-RU" sz="2000" dirty="0">
                    <a:latin typeface="Arial" charset="0"/>
                  </a:rPr>
                  <a:t>, </a:t>
                </a:r>
                <a:r>
                  <a:rPr lang="ru-RU" sz="2000" b="1" dirty="0">
                    <a:latin typeface="Arial" charset="0"/>
                  </a:rPr>
                  <a:t>С</a:t>
                </a:r>
                <a:r>
                  <a:rPr lang="ru-RU" sz="2000" dirty="0">
                    <a:latin typeface="Arial" charset="0"/>
                  </a:rPr>
                  <a:t> – </a:t>
                </a:r>
                <a:r>
                  <a:rPr lang="ru-RU" sz="2000" dirty="0" err="1">
                    <a:latin typeface="Arial" charset="0"/>
                  </a:rPr>
                  <a:t>концентрація</a:t>
                </a:r>
                <a:r>
                  <a:rPr lang="ru-RU" sz="2000" dirty="0">
                    <a:latin typeface="Arial" charset="0"/>
                  </a:rPr>
                  <a:t> в момент часу </a:t>
                </a:r>
                <a:r>
                  <a:rPr lang="en-US" sz="2800" b="1" dirty="0">
                    <a:latin typeface="Arial" charset="0"/>
                    <a:sym typeface="Symbol" pitchFamily="18" charset="2"/>
                  </a:rPr>
                  <a:t></a:t>
                </a:r>
                <a:r>
                  <a:rPr lang="ru-RU" sz="2800" dirty="0">
                    <a:latin typeface="Arial" charset="0"/>
                  </a:rPr>
                  <a:t>,</a:t>
                </a:r>
                <a:endParaRPr lang="ru-RU" sz="2000" dirty="0">
                  <a:latin typeface="Arial" charset="0"/>
                </a:endParaRPr>
              </a:p>
              <a:p>
                <a:pPr marL="0" indent="0">
                  <a:spcBef>
                    <a:spcPct val="0"/>
                  </a:spcBef>
                  <a:buFont typeface="Arial" pitchFamily="34" charset="0"/>
                  <a:buNone/>
                  <a:defRPr/>
                </a:pPr>
                <a:r>
                  <a:rPr lang="en-US" sz="2000" b="1" dirty="0">
                    <a:latin typeface="Arial" charset="0"/>
                  </a:rPr>
                  <a:t>k</a:t>
                </a:r>
                <a:r>
                  <a:rPr lang="ru-RU" sz="1600" b="1" dirty="0">
                    <a:latin typeface="Arial" charset="0"/>
                  </a:rPr>
                  <a:t>о</a:t>
                </a:r>
                <a:r>
                  <a:rPr lang="ru-RU" sz="2000" dirty="0">
                    <a:latin typeface="Arial" charset="0"/>
                  </a:rPr>
                  <a:t> – константа </a:t>
                </a:r>
                <a:r>
                  <a:rPr lang="ru-RU" sz="2000" dirty="0" err="1">
                    <a:latin typeface="Arial" charset="0"/>
                  </a:rPr>
                  <a:t>швидкості</a:t>
                </a:r>
                <a:r>
                  <a:rPr lang="ru-RU" sz="2000" dirty="0">
                    <a:latin typeface="Arial" charset="0"/>
                  </a:rPr>
                  <a:t> </a:t>
                </a:r>
                <a:r>
                  <a:rPr lang="ru-RU" sz="2000" dirty="0" err="1">
                    <a:latin typeface="Arial" charset="0"/>
                  </a:rPr>
                  <a:t>реакції</a:t>
                </a:r>
                <a:r>
                  <a:rPr lang="ru-RU" sz="2000" dirty="0">
                    <a:latin typeface="Arial" charset="0"/>
                  </a:rPr>
                  <a:t> </a:t>
                </a:r>
                <a:r>
                  <a:rPr lang="ru-RU" sz="2000" dirty="0" err="1">
                    <a:latin typeface="Arial" charset="0"/>
                  </a:rPr>
                  <a:t>нульового</a:t>
                </a:r>
                <a:r>
                  <a:rPr lang="ru-RU" sz="2000" dirty="0">
                    <a:latin typeface="Arial" charset="0"/>
                  </a:rPr>
                  <a:t> порядку, </a:t>
                </a:r>
                <a:r>
                  <a:rPr lang="ru-RU" sz="2000" dirty="0" err="1">
                    <a:latin typeface="Arial" charset="0"/>
                  </a:rPr>
                  <a:t>вимірюється</a:t>
                </a:r>
                <a:r>
                  <a:rPr lang="ru-RU" sz="2000" dirty="0">
                    <a:latin typeface="Arial" charset="0"/>
                  </a:rPr>
                  <a:t> в моль/</a:t>
                </a:r>
                <a:r>
                  <a:rPr lang="ru-RU" sz="2000" dirty="0" err="1">
                    <a:latin typeface="Arial" charset="0"/>
                  </a:rPr>
                  <a:t>л·с</a:t>
                </a:r>
                <a:r>
                  <a:rPr lang="ru-RU" sz="2000" dirty="0">
                    <a:latin typeface="Arial" charset="0"/>
                  </a:rPr>
                  <a:t>.</a:t>
                </a:r>
                <a:r>
                  <a:rPr lang="ru-RU" sz="2400" dirty="0">
                    <a:latin typeface="Arial" charset="0"/>
                  </a:rPr>
                  <a:t> </a:t>
                </a:r>
                <a:endParaRPr lang="uk-UA" sz="2400" dirty="0">
                  <a:latin typeface="Arial" charset="0"/>
                </a:endParaRPr>
              </a:p>
              <a:p>
                <a:pPr marL="0" indent="0">
                  <a:spcBef>
                    <a:spcPct val="0"/>
                  </a:spcBef>
                  <a:buFont typeface="Arial" pitchFamily="34" charset="0"/>
                  <a:buNone/>
                  <a:defRPr/>
                </a:pPr>
                <a:r>
                  <a:rPr lang="ru-RU" sz="2400" dirty="0">
                    <a:latin typeface="Arial" charset="0"/>
                  </a:rPr>
                  <a:t>Час </a:t>
                </a:r>
                <a:r>
                  <a:rPr lang="ru-RU" sz="2400" dirty="0" err="1">
                    <a:latin typeface="Arial" charset="0"/>
                  </a:rPr>
                  <a:t>напівперетворення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пропорційний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початковій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концентрації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вихідної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речовини</a:t>
                </a:r>
                <a:r>
                  <a:rPr lang="ru-RU" sz="2400" dirty="0">
                    <a:latin typeface="Arial" charset="0"/>
                  </a:rPr>
                  <a:t>:     </a:t>
                </a:r>
              </a:p>
              <a:p>
                <a:pPr marL="0" indent="0" algn="ctr">
                  <a:spcBef>
                    <a:spcPct val="0"/>
                  </a:spcBef>
                  <a:buFont typeface="Arial" pitchFamily="34" charset="0"/>
                  <a:buNone/>
                  <a:defRPr/>
                </a:pPr>
                <a:r>
                  <a:rPr lang="en-US" sz="2800" b="1" dirty="0">
                    <a:latin typeface="Arial" charset="0"/>
                    <a:sym typeface="Symbol" pitchFamily="18" charset="2"/>
                  </a:rPr>
                  <a:t>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1600" b="1" dirty="0">
                    <a:latin typeface="Arial" charset="0"/>
                  </a:rPr>
                  <a:t>1/2</a:t>
                </a:r>
                <a:r>
                  <a:rPr lang="ru-RU" sz="1600" dirty="0">
                    <a:latin typeface="Arial" charset="0"/>
                  </a:rPr>
                  <a:t> </a:t>
                </a:r>
                <a:r>
                  <a:rPr lang="ru-RU" sz="2400" dirty="0">
                    <a:latin typeface="Arial" charset="0"/>
                  </a:rPr>
                  <a:t> =  </a:t>
                </a:r>
                <a:r>
                  <a:rPr lang="en-US" sz="2400" dirty="0">
                    <a:latin typeface="Arial" charset="0"/>
                  </a:rPr>
                  <a:t>C</a:t>
                </a:r>
                <a:r>
                  <a:rPr lang="en-US" sz="1800" dirty="0">
                    <a:latin typeface="Arial" charset="0"/>
                  </a:rPr>
                  <a:t>o</a:t>
                </a:r>
                <a:r>
                  <a:rPr lang="ru-RU" sz="2400" dirty="0">
                    <a:latin typeface="Arial" charset="0"/>
                  </a:rPr>
                  <a:t>/2</a:t>
                </a:r>
                <a:r>
                  <a:rPr lang="en-US" sz="2400" dirty="0">
                    <a:latin typeface="Arial" charset="0"/>
                  </a:rPr>
                  <a:t>k</a:t>
                </a:r>
                <a:r>
                  <a:rPr lang="ru-RU" sz="1800" dirty="0">
                    <a:latin typeface="Arial" charset="0"/>
                  </a:rPr>
                  <a:t>о</a:t>
                </a:r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20688"/>
                <a:ext cx="9144000" cy="6237312"/>
              </a:xfrm>
              <a:blipFill rotWithShape="0">
                <a:blip r:embed="rId3"/>
                <a:stretch>
                  <a:fillRect l="-1000" t="-1075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48" name="Object 24"/>
          <p:cNvGraphicFramePr>
            <a:graphicFrameLocks noChangeAspect="1"/>
          </p:cNvGraphicFramePr>
          <p:nvPr>
            <p:extLst/>
          </p:nvPr>
        </p:nvGraphicFramePr>
        <p:xfrm>
          <a:off x="2668081" y="3228541"/>
          <a:ext cx="13874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Формула" r:id="rId4" imgW="965200" imgH="444500" progId="Equation.3">
                  <p:embed/>
                </p:oleObj>
              </mc:Choice>
              <mc:Fallback>
                <p:oleObj name="Формула" r:id="rId4" imgW="965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081" y="3228541"/>
                        <a:ext cx="138747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>
            <p:extLst/>
          </p:nvPr>
        </p:nvGraphicFramePr>
        <p:xfrm>
          <a:off x="2555776" y="2492896"/>
          <a:ext cx="12541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Формула" r:id="rId6" imgW="863225" imgH="444307" progId="Equation.3">
                  <p:embed/>
                </p:oleObj>
              </mc:Choice>
              <mc:Fallback>
                <p:oleObj name="Формула" r:id="rId6" imgW="863225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492896"/>
                        <a:ext cx="12541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81A609-BEE6-468D-A674-6552FAC4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РЕАКЦІЇ ПЕРШОГО ПОРЯДКУ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3663B2-9195-4B75-821F-66EEE01B4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Реакції розкладання 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→2N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>
              <a:buNone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реакц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ії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, які протікають при значному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надлишку одного з реагентів (гідролізу, кінцеві стадії ферментативних процесів, реакції антигенів з вітамінами та ін.)</a:t>
            </a:r>
          </a:p>
          <a:p>
            <a:pPr marL="0" indent="0" algn="ctr">
              <a:buNone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Рівняння кінетики швидкості реакції першого порядку у диференційному вигляді має вигляд: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Константа швидкості реакції К</a:t>
            </a:r>
            <a:r>
              <a:rPr lang="uk-UA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 вимірюється в одиницях, зворотних часу (с</a:t>
            </a:r>
            <a:r>
              <a:rPr lang="uk-UA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Час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напівперетворення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для реакцій першого порядку дорівнює: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63CF10E6-66A7-48E8-BA66-1499F3878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79" y="2780927"/>
            <a:ext cx="131342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EF3E3B3E-2815-48F8-A513-D2EA7CBDDCE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65610" y="2735263"/>
          <a:ext cx="18605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Формула" r:id="rId3" imgW="952200" imgH="393480" progId="Equation.3">
                  <p:embed/>
                </p:oleObj>
              </mc:Choice>
              <mc:Fallback>
                <p:oleObj name="Формула" r:id="rId3" imgW="952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610" y="2735263"/>
                        <a:ext cx="1860550" cy="792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2073ACFF-0CCB-42FA-9F6F-2C1CEC4E6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9" y="2369446"/>
            <a:ext cx="1468198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7693D3E2-6BA3-4BE2-9C66-C86E5BF50FC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067944" y="2735263"/>
          <a:ext cx="30749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Уравнение" r:id="rId5" imgW="1612800" imgH="457200" progId="Equation.3">
                  <p:embed/>
                </p:oleObj>
              </mc:Choice>
              <mc:Fallback>
                <p:oleObj name="Уравнение" r:id="rId5" imgW="1612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735263"/>
                        <a:ext cx="3074988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84CC4D40-C004-4E06-B116-02F93CDF0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7" y="4993730"/>
            <a:ext cx="230425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xmlns="" id="{048C494A-F6F2-4A15-91BF-42B5880820F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26523" y="4672195"/>
          <a:ext cx="2200953" cy="1043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Уравнение" r:id="rId7" imgW="812520" imgH="431640" progId="Equation.3">
                  <p:embed/>
                </p:oleObj>
              </mc:Choice>
              <mc:Fallback>
                <p:oleObj name="Уравнение" r:id="rId7" imgW="812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523" y="4672195"/>
                        <a:ext cx="2200953" cy="1043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4DB15DEF-8A5C-435E-BF77-D626B2353553}"/>
                  </a:ext>
                </a:extLst>
              </p:cNvPr>
              <p:cNvSpPr txBox="1"/>
              <p:nvPr/>
            </p:nvSpPr>
            <p:spPr>
              <a:xfrm>
                <a:off x="641474" y="4815341"/>
                <a:ext cx="2448272" cy="661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/>
                  <a:t>,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DB15DEF-8A5C-435E-BF77-D626B2353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74" y="4815341"/>
                <a:ext cx="2448272" cy="6617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0A9833-89A7-4729-8201-BE858AADF602}"/>
              </a:ext>
            </a:extLst>
          </p:cNvPr>
          <p:cNvSpPr txBox="1"/>
          <p:nvPr/>
        </p:nvSpPr>
        <p:spPr>
          <a:xfrm>
            <a:off x="2881403" y="4886452"/>
            <a:ext cx="218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ln2=0,6931</a:t>
            </a:r>
            <a:r>
              <a:rPr lang="uk-UA" sz="2400" dirty="0"/>
              <a:t>, то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FDAA8D9D-D86C-40F4-AB79-0DA7C256A969}"/>
                  </a:ext>
                </a:extLst>
              </p:cNvPr>
              <p:cNvSpPr txBox="1"/>
              <p:nvPr/>
            </p:nvSpPr>
            <p:spPr>
              <a:xfrm>
                <a:off x="347381" y="5535069"/>
                <a:ext cx="322982" cy="565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К</m:t>
                              </m:r>
                            </m:e>
                            <m:sub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DAA8D9D-D86C-40F4-AB79-0DA7C256A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81" y="5535069"/>
                <a:ext cx="322982" cy="565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CB91AF5-DC51-4C90-BFB4-538437B43B84}"/>
              </a:ext>
            </a:extLst>
          </p:cNvPr>
          <p:cNvSpPr txBox="1"/>
          <p:nvPr/>
        </p:nvSpPr>
        <p:spPr>
          <a:xfrm>
            <a:off x="7461668" y="4875351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NB!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626F910-CFD6-4961-8099-C9A410C0AB4C}"/>
              </a:ext>
            </a:extLst>
          </p:cNvPr>
          <p:cNvSpPr txBox="1"/>
          <p:nvPr/>
        </p:nvSpPr>
        <p:spPr>
          <a:xfrm>
            <a:off x="670363" y="5633269"/>
            <a:ext cx="620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-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молекул,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розкладаються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9AC54A-6397-425F-9752-E24598AC5B8D}"/>
              </a:ext>
            </a:extLst>
          </p:cNvPr>
          <p:cNvSpPr txBox="1"/>
          <p:nvPr/>
        </p:nvSpPr>
        <p:spPr>
          <a:xfrm>
            <a:off x="28696" y="606769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FF0000"/>
                </a:solidFill>
              </a:rPr>
              <a:t>Фізичний зміст: </a:t>
            </a:r>
            <a:r>
              <a:rPr lang="uk-UA" sz="2000" dirty="0"/>
              <a:t>за однакові проміжки часу реагують однакові частини взятої кількості вихідної речовини.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97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AD21FC-5F46-4F17-A4C4-66B13328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2074"/>
          </a:xfrm>
        </p:spPr>
        <p:txBody>
          <a:bodyPr/>
          <a:lstStyle/>
          <a:p>
            <a:r>
              <a:rPr lang="uk-UA" sz="3600" dirty="0">
                <a:solidFill>
                  <a:srgbClr val="FF0000"/>
                </a:solidFill>
              </a:rPr>
              <a:t>РЕАКЦІЇ ДРУГОГО ПОРЯДКУ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ACAE09-E75A-4471-B66C-2E6B3AD32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386" y="562074"/>
            <a:ext cx="9168386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Виведення рівняння залежності концентрації від часу для реакцій другого порядку розглядається тільки для найпростішого випадку, коли концентрації двох реагуючих речовин однакові:</a:t>
            </a:r>
          </a:p>
          <a:p>
            <a:pPr marL="0" indent="0">
              <a:buNone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Час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напівперетворення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для реакцій другого порядку:</a:t>
            </a:r>
          </a:p>
          <a:p>
            <a:pPr marL="0" indent="0">
              <a:buNone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 біохімічних процесах реакції вище другого порядку не зустрічаються.</a:t>
            </a:r>
          </a:p>
          <a:p>
            <a:pPr marL="0" indent="0">
              <a:buNone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t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1/2 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зворотно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пропорційний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початковій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реагуючих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речовин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</a:t>
            </a:r>
            <a:r>
              <a:rPr lang="uk-U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РЕАКЦІЇ</a:t>
            </a: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складаються з двох або більше простих реакцій – це</a:t>
            </a:r>
          </a:p>
          <a:p>
            <a:pPr marL="0" indent="0" algn="ctr">
              <a:buNone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зворотні реакції</a:t>
            </a:r>
          </a:p>
          <a:p>
            <a:pPr marL="0" indent="0" algn="ctr">
              <a:buNone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послідовні реакції</a:t>
            </a:r>
          </a:p>
          <a:p>
            <a:pPr marL="0" indent="0" algn="ctr">
              <a:buNone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паралельні  реакції</a:t>
            </a:r>
          </a:p>
          <a:p>
            <a:pPr marL="0" indent="0" algn="ctr">
              <a:buNone/>
            </a:pPr>
            <a:r>
              <a:rPr lang="uk-UA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супряжені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 реакції</a:t>
            </a:r>
          </a:p>
          <a:p>
            <a:pPr marL="0" indent="0">
              <a:buNone/>
            </a:pPr>
            <a:endParaRPr lang="uk-U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24">
            <a:extLst>
              <a:ext uri="{FF2B5EF4-FFF2-40B4-BE49-F238E27FC236}">
                <a16:creationId xmlns:a16="http://schemas.microsoft.com/office/drawing/2014/main" xmlns="" id="{2657D15E-5DDA-4C4B-B21F-AC8BEF3DCB4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5616" y="1488108"/>
          <a:ext cx="1867973" cy="720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Формула" r:id="rId3" imgW="1002960" imgH="393480" progId="Equation.3">
                  <p:embed/>
                </p:oleObj>
              </mc:Choice>
              <mc:Fallback>
                <p:oleObj name="Формула" r:id="rId3" imgW="1002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88108"/>
                        <a:ext cx="1867973" cy="720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5">
            <a:extLst>
              <a:ext uri="{FF2B5EF4-FFF2-40B4-BE49-F238E27FC236}">
                <a16:creationId xmlns:a16="http://schemas.microsoft.com/office/drawing/2014/main" xmlns="" id="{CE4407AD-5AE7-450F-9B60-22D73543E6E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491880" y="1488108"/>
          <a:ext cx="1819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Формула" r:id="rId5" imgW="1345616" imgH="545863" progId="Equation.3">
                  <p:embed/>
                </p:oleObj>
              </mc:Choice>
              <mc:Fallback>
                <p:oleObj name="Формула" r:id="rId5" imgW="1345616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488108"/>
                        <a:ext cx="181927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A28735-A949-40D2-A1AB-1D1E9CD3E52B}"/>
              </a:ext>
            </a:extLst>
          </p:cNvPr>
          <p:cNvSpPr txBox="1"/>
          <p:nvPr/>
        </p:nvSpPr>
        <p:spPr>
          <a:xfrm>
            <a:off x="5261814" y="1630756"/>
            <a:ext cx="124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; л/</a:t>
            </a:r>
            <a:r>
              <a:rPr lang="uk-UA" dirty="0" err="1"/>
              <a:t>моль·с</a:t>
            </a:r>
            <a:endParaRPr lang="ru-RU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2B7C012C-E56E-454B-98BF-85C9F395811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99855" y="2515800"/>
            <a:ext cx="203959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1E2E6836-2789-43B4-B9E7-8E4FC60B78D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42075" y="2000250"/>
          <a:ext cx="16017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Формула" r:id="rId7" imgW="711000" imgH="431640" progId="Equation.3">
                  <p:embed/>
                </p:oleObj>
              </mc:Choice>
              <mc:Fallback>
                <p:oleObj name="Формула" r:id="rId7" imgW="711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075" y="2000250"/>
                        <a:ext cx="1601788" cy="935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174625"/>
            <a:ext cx="7772400" cy="6924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C00000"/>
                </a:solidFill>
                <a:latin typeface="Calibri"/>
                <a:cs typeface="+mn-cs"/>
              </a:rPr>
              <a:t>Графічне</a:t>
            </a:r>
            <a:r>
              <a:rPr lang="ru-RU" sz="2400" dirty="0">
                <a:solidFill>
                  <a:srgbClr val="C00000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libri"/>
                <a:cs typeface="+mn-cs"/>
              </a:rPr>
              <a:t>визначення</a:t>
            </a:r>
            <a:r>
              <a:rPr lang="ru-RU" sz="2400" dirty="0">
                <a:solidFill>
                  <a:srgbClr val="C00000"/>
                </a:solidFill>
                <a:latin typeface="Calibri"/>
                <a:cs typeface="+mn-cs"/>
              </a:rPr>
              <a:t> констант </a:t>
            </a:r>
            <a:r>
              <a:rPr lang="ru-RU" sz="2400" dirty="0" err="1">
                <a:solidFill>
                  <a:srgbClr val="C00000"/>
                </a:solidFill>
                <a:latin typeface="Calibri"/>
                <a:cs typeface="+mn-cs"/>
              </a:rPr>
              <a:t>швидкостей</a:t>
            </a:r>
            <a:r>
              <a:rPr lang="ru-RU" sz="2400" dirty="0">
                <a:solidFill>
                  <a:srgbClr val="C00000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libri"/>
                <a:cs typeface="+mn-cs"/>
              </a:rPr>
              <a:t>реакцій</a:t>
            </a:r>
            <a:r>
              <a:rPr lang="ru-RU" sz="2400" dirty="0">
                <a:solidFill>
                  <a:srgbClr val="C00000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libri"/>
                <a:cs typeface="+mn-cs"/>
              </a:rPr>
              <a:t>нульового</a:t>
            </a:r>
            <a:r>
              <a:rPr lang="ru-RU" sz="2400" dirty="0">
                <a:solidFill>
                  <a:srgbClr val="C00000"/>
                </a:solidFill>
                <a:latin typeface="Calibri"/>
                <a:cs typeface="+mn-cs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Calibri"/>
                <a:cs typeface="+mn-cs"/>
              </a:rPr>
              <a:t>першого</a:t>
            </a:r>
            <a:r>
              <a:rPr lang="ru-RU" sz="2400" dirty="0">
                <a:solidFill>
                  <a:srgbClr val="C00000"/>
                </a:solidFill>
                <a:latin typeface="Calibri"/>
                <a:cs typeface="+mn-cs"/>
              </a:rPr>
              <a:t> і другого </a:t>
            </a:r>
            <a:r>
              <a:rPr lang="ru-RU" sz="2400" dirty="0" err="1">
                <a:solidFill>
                  <a:srgbClr val="C00000"/>
                </a:solidFill>
                <a:latin typeface="Calibri"/>
                <a:cs typeface="+mn-cs"/>
              </a:rPr>
              <a:t>порядків</a:t>
            </a:r>
            <a:r>
              <a:rPr lang="ru-RU" sz="2400" dirty="0">
                <a:solidFill>
                  <a:srgbClr val="C00000"/>
                </a:solidFill>
                <a:latin typeface="Calibri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504D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4124" name="Group 5"/>
          <p:cNvGrpSpPr>
            <a:grpSpLocks noChangeAspect="1"/>
          </p:cNvGrpSpPr>
          <p:nvPr/>
        </p:nvGrpSpPr>
        <p:grpSpPr bwMode="auto">
          <a:xfrm>
            <a:off x="4495800" y="841375"/>
            <a:ext cx="2744539" cy="2736850"/>
            <a:chOff x="2397" y="7008"/>
            <a:chExt cx="5912" cy="5895"/>
          </a:xfrm>
        </p:grpSpPr>
        <p:sp>
          <p:nvSpPr>
            <p:cNvPr id="11270" name="Line 6"/>
            <p:cNvSpPr>
              <a:spLocks noChangeAspect="1" noChangeShapeType="1"/>
            </p:cNvSpPr>
            <p:nvPr/>
          </p:nvSpPr>
          <p:spPr bwMode="auto">
            <a:xfrm>
              <a:off x="2400" y="7008"/>
              <a:ext cx="0" cy="51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71" name="Freeform 7"/>
            <p:cNvSpPr>
              <a:spLocks noChangeAspect="1"/>
            </p:cNvSpPr>
            <p:nvPr/>
          </p:nvSpPr>
          <p:spPr bwMode="auto">
            <a:xfrm>
              <a:off x="2397" y="12147"/>
              <a:ext cx="5212" cy="7"/>
            </a:xfrm>
            <a:custGeom>
              <a:avLst/>
              <a:gdLst>
                <a:gd name="T0" fmla="*/ 0 w 5211"/>
                <a:gd name="T1" fmla="*/ 9 h 9"/>
                <a:gd name="T2" fmla="*/ 5211 w 5211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11" h="9">
                  <a:moveTo>
                    <a:pt x="0" y="9"/>
                  </a:moveTo>
                  <a:lnTo>
                    <a:pt x="521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stealth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72" name="Text Box 8"/>
            <p:cNvSpPr txBox="1">
              <a:spLocks noChangeAspect="1" noChangeArrowheads="1"/>
            </p:cNvSpPr>
            <p:nvPr/>
          </p:nvSpPr>
          <p:spPr bwMode="auto">
            <a:xfrm>
              <a:off x="5341" y="9408"/>
              <a:ext cx="639" cy="8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solidFill>
                    <a:srgbClr val="000000"/>
                  </a:solidFill>
                  <a:latin typeface="Calibri"/>
                  <a:cs typeface="+mn-cs"/>
                  <a:sym typeface="Symbol" pitchFamily="18" charset="2"/>
                </a:rPr>
                <a:t></a:t>
              </a:r>
              <a:endParaRPr lang="ru-RU" sz="16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73" name="Text Box 9"/>
            <p:cNvSpPr txBox="1">
              <a:spLocks noChangeAspect="1" noChangeArrowheads="1"/>
            </p:cNvSpPr>
            <p:nvPr/>
          </p:nvSpPr>
          <p:spPr bwMode="auto">
            <a:xfrm>
              <a:off x="7140" y="12072"/>
              <a:ext cx="626" cy="8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solidFill>
                    <a:srgbClr val="000000"/>
                  </a:solidFill>
                  <a:latin typeface="Calibri"/>
                  <a:cs typeface="+mn-cs"/>
                  <a:sym typeface="Symbol" pitchFamily="18" charset="2"/>
                </a:rPr>
                <a:t></a:t>
              </a:r>
              <a:endParaRPr lang="ru-RU" sz="16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74" name="Line 10"/>
            <p:cNvSpPr>
              <a:spLocks noChangeAspect="1" noChangeShapeType="1"/>
            </p:cNvSpPr>
            <p:nvPr/>
          </p:nvSpPr>
          <p:spPr bwMode="auto">
            <a:xfrm>
              <a:off x="2400" y="7606"/>
              <a:ext cx="3119" cy="38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75" name="Line 11"/>
            <p:cNvSpPr>
              <a:spLocks noChangeAspect="1" noChangeShapeType="1"/>
            </p:cNvSpPr>
            <p:nvPr/>
          </p:nvSpPr>
          <p:spPr bwMode="auto">
            <a:xfrm>
              <a:off x="2879" y="10848"/>
              <a:ext cx="43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76" name="Arc 12"/>
            <p:cNvSpPr>
              <a:spLocks noChangeAspect="1"/>
            </p:cNvSpPr>
            <p:nvPr/>
          </p:nvSpPr>
          <p:spPr bwMode="auto">
            <a:xfrm rot="16651607" flipV="1">
              <a:off x="4852" y="9593"/>
              <a:ext cx="732" cy="155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6872"/>
                <a:gd name="T2" fmla="*/ 15275 w 21600"/>
                <a:gd name="T3" fmla="*/ 36872 h 36872"/>
                <a:gd name="T4" fmla="*/ 0 w 21600"/>
                <a:gd name="T5" fmla="*/ 21600 h 36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687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327"/>
                    <a:pt x="19324" y="32821"/>
                    <a:pt x="15275" y="36872"/>
                  </a:cubicBezTo>
                </a:path>
                <a:path w="21600" h="3687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327"/>
                    <a:pt x="19324" y="32821"/>
                    <a:pt x="15275" y="3687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graphicFrame>
          <p:nvGraphicFramePr>
            <p:cNvPr id="4120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6148" y="7822"/>
            <a:ext cx="2161" cy="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Формула" r:id="rId3" imgW="736560" imgH="419040" progId="Equation.3">
                    <p:embed/>
                  </p:oleObj>
                </mc:Choice>
                <mc:Fallback>
                  <p:oleObj name="Формула" r:id="rId3" imgW="7365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8" y="7822"/>
                          <a:ext cx="2161" cy="1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21" name="Object 25"/>
            <p:cNvGraphicFramePr>
              <a:graphicFrameLocks noChangeAspect="1"/>
            </p:cNvGraphicFramePr>
            <p:nvPr/>
          </p:nvGraphicFramePr>
          <p:xfrm>
            <a:off x="3168" y="7344"/>
            <a:ext cx="963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Формула" r:id="rId5" imgW="342751" imgH="228501" progId="Equation.3">
                    <p:embed/>
                  </p:oleObj>
                </mc:Choice>
                <mc:Fallback>
                  <p:oleObj name="Формула" r:id="rId5" imgW="342751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7344"/>
                          <a:ext cx="963" cy="6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25" name="Group 15"/>
          <p:cNvGrpSpPr>
            <a:grpSpLocks noChangeAspect="1"/>
          </p:cNvGrpSpPr>
          <p:nvPr/>
        </p:nvGrpSpPr>
        <p:grpSpPr bwMode="auto">
          <a:xfrm>
            <a:off x="2667000" y="3429000"/>
            <a:ext cx="3763963" cy="3140075"/>
            <a:chOff x="2637" y="1740"/>
            <a:chExt cx="7803" cy="6154"/>
          </a:xfrm>
        </p:grpSpPr>
        <p:sp>
          <p:nvSpPr>
            <p:cNvPr id="11280" name="Line 16"/>
            <p:cNvSpPr>
              <a:spLocks noChangeAspect="1" noChangeShapeType="1"/>
            </p:cNvSpPr>
            <p:nvPr/>
          </p:nvSpPr>
          <p:spPr bwMode="auto">
            <a:xfrm>
              <a:off x="2640" y="1998"/>
              <a:ext cx="0" cy="51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81" name="Freeform 17"/>
            <p:cNvSpPr>
              <a:spLocks noChangeAspect="1"/>
            </p:cNvSpPr>
            <p:nvPr/>
          </p:nvSpPr>
          <p:spPr bwMode="auto">
            <a:xfrm>
              <a:off x="2637" y="7154"/>
              <a:ext cx="5187" cy="6"/>
            </a:xfrm>
            <a:custGeom>
              <a:avLst/>
              <a:gdLst>
                <a:gd name="T0" fmla="*/ 0 w 5187"/>
                <a:gd name="T1" fmla="*/ 9 h 9"/>
                <a:gd name="T2" fmla="*/ 5187 w 5187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87" h="9">
                  <a:moveTo>
                    <a:pt x="0" y="9"/>
                  </a:moveTo>
                  <a:lnTo>
                    <a:pt x="5187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stealth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82" name="Line 18"/>
            <p:cNvSpPr>
              <a:spLocks noChangeAspect="1" noChangeShapeType="1"/>
            </p:cNvSpPr>
            <p:nvPr/>
          </p:nvSpPr>
          <p:spPr bwMode="auto">
            <a:xfrm flipV="1">
              <a:off x="2640" y="3308"/>
              <a:ext cx="4798" cy="27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83" name="Line 19"/>
            <p:cNvSpPr>
              <a:spLocks noChangeAspect="1" noChangeShapeType="1"/>
            </p:cNvSpPr>
            <p:nvPr/>
          </p:nvSpPr>
          <p:spPr bwMode="auto">
            <a:xfrm>
              <a:off x="2640" y="6080"/>
              <a:ext cx="47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84" name="Arc 20"/>
            <p:cNvSpPr>
              <a:spLocks noChangeAspect="1"/>
            </p:cNvSpPr>
            <p:nvPr/>
          </p:nvSpPr>
          <p:spPr bwMode="auto">
            <a:xfrm>
              <a:off x="4510" y="5019"/>
              <a:ext cx="632" cy="1055"/>
            </a:xfrm>
            <a:custGeom>
              <a:avLst/>
              <a:gdLst>
                <a:gd name="G0" fmla="+- 1067 0 0"/>
                <a:gd name="G1" fmla="+- 21600 0 0"/>
                <a:gd name="G2" fmla="+- 21600 0 0"/>
                <a:gd name="T0" fmla="*/ 0 w 22667"/>
                <a:gd name="T1" fmla="*/ 26 h 27780"/>
                <a:gd name="T2" fmla="*/ 21764 w 22667"/>
                <a:gd name="T3" fmla="*/ 27780 h 27780"/>
                <a:gd name="T4" fmla="*/ 1067 w 22667"/>
                <a:gd name="T5" fmla="*/ 21600 h 27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67" h="27780" fill="none" extrusionOk="0">
                  <a:moveTo>
                    <a:pt x="0" y="26"/>
                  </a:moveTo>
                  <a:cubicBezTo>
                    <a:pt x="355" y="8"/>
                    <a:pt x="711" y="-1"/>
                    <a:pt x="1067" y="0"/>
                  </a:cubicBezTo>
                  <a:cubicBezTo>
                    <a:pt x="12996" y="0"/>
                    <a:pt x="22667" y="9670"/>
                    <a:pt x="22667" y="21600"/>
                  </a:cubicBezTo>
                  <a:cubicBezTo>
                    <a:pt x="22667" y="23692"/>
                    <a:pt x="22362" y="25774"/>
                    <a:pt x="21764" y="27780"/>
                  </a:cubicBezTo>
                </a:path>
                <a:path w="22667" h="27780" stroke="0" extrusionOk="0">
                  <a:moveTo>
                    <a:pt x="0" y="26"/>
                  </a:moveTo>
                  <a:cubicBezTo>
                    <a:pt x="355" y="8"/>
                    <a:pt x="711" y="-1"/>
                    <a:pt x="1067" y="0"/>
                  </a:cubicBezTo>
                  <a:cubicBezTo>
                    <a:pt x="12996" y="0"/>
                    <a:pt x="22667" y="9670"/>
                    <a:pt x="22667" y="21600"/>
                  </a:cubicBezTo>
                  <a:cubicBezTo>
                    <a:pt x="22667" y="23692"/>
                    <a:pt x="22362" y="25774"/>
                    <a:pt x="21764" y="27780"/>
                  </a:cubicBezTo>
                  <a:lnTo>
                    <a:pt x="1067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85" name="Text Box 21"/>
            <p:cNvSpPr txBox="1">
              <a:spLocks noChangeAspect="1" noChangeArrowheads="1"/>
            </p:cNvSpPr>
            <p:nvPr/>
          </p:nvSpPr>
          <p:spPr bwMode="auto">
            <a:xfrm>
              <a:off x="4171" y="5144"/>
              <a:ext cx="642" cy="8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>
                  <a:solidFill>
                    <a:srgbClr val="000000"/>
                  </a:solidFill>
                  <a:latin typeface="Calibri"/>
                  <a:cs typeface="+mn-cs"/>
                  <a:sym typeface="Symbol" pitchFamily="18" charset="2"/>
                </a:rPr>
                <a:t>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86" name="Text Box 22"/>
            <p:cNvSpPr txBox="1">
              <a:spLocks noChangeAspect="1" noChangeArrowheads="1"/>
            </p:cNvSpPr>
            <p:nvPr/>
          </p:nvSpPr>
          <p:spPr bwMode="auto">
            <a:xfrm>
              <a:off x="2854" y="1740"/>
              <a:ext cx="1609" cy="7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aseline="30000">
                  <a:solidFill>
                    <a:srgbClr val="000000"/>
                  </a:solidFill>
                  <a:latin typeface="Calibri"/>
                  <a:cs typeface="+mn-cs"/>
                </a:rPr>
                <a:t>1</a:t>
              </a:r>
              <a:r>
                <a:rPr lang="en-US">
                  <a:solidFill>
                    <a:srgbClr val="000000"/>
                  </a:solidFill>
                  <a:latin typeface="Calibri"/>
                  <a:cs typeface="+mn-cs"/>
                </a:rPr>
                <a:t>/</a:t>
              </a:r>
              <a:r>
                <a:rPr lang="ru-RU" sz="2400" baseline="-25000">
                  <a:solidFill>
                    <a:srgbClr val="000000"/>
                  </a:solidFill>
                  <a:latin typeface="Calibri"/>
                  <a:cs typeface="+mn-cs"/>
                </a:rPr>
                <a:t>С</a:t>
              </a:r>
              <a:r>
                <a:rPr lang="ru-RU" sz="240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87" name="Text Box 23"/>
            <p:cNvSpPr txBox="1">
              <a:spLocks noChangeAspect="1" noChangeArrowheads="1"/>
            </p:cNvSpPr>
            <p:nvPr/>
          </p:nvSpPr>
          <p:spPr bwMode="auto">
            <a:xfrm>
              <a:off x="7379" y="7063"/>
              <a:ext cx="625" cy="8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>
                  <a:solidFill>
                    <a:srgbClr val="000000"/>
                  </a:solidFill>
                  <a:latin typeface="Calibri"/>
                  <a:cs typeface="+mn-cs"/>
                  <a:sym typeface="Symbol" pitchFamily="18" charset="2"/>
                </a:rPr>
                <a:t>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88" name="Text Box 24"/>
            <p:cNvSpPr txBox="1">
              <a:spLocks noChangeAspect="1" noChangeArrowheads="1"/>
            </p:cNvSpPr>
            <p:nvPr/>
          </p:nvSpPr>
          <p:spPr bwMode="auto">
            <a:xfrm>
              <a:off x="8015" y="2294"/>
              <a:ext cx="2425" cy="8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>
                  <a:solidFill>
                    <a:srgbClr val="000000"/>
                  </a:solidFill>
                  <a:latin typeface="Calibri"/>
                  <a:cs typeface="+mn-cs"/>
                </a:rPr>
                <a:t>tg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cs typeface="+mn-cs"/>
                  <a:sym typeface="Symbol" pitchFamily="18" charset="2"/>
                </a:rPr>
                <a:t>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cs typeface="+mn-cs"/>
                </a:rPr>
                <a:t> = </a:t>
              </a:r>
              <a:r>
                <a:rPr lang="en-US" sz="2000" dirty="0" smtClean="0">
                  <a:solidFill>
                    <a:srgbClr val="000000"/>
                  </a:solidFill>
                  <a:latin typeface="Calibri"/>
                  <a:cs typeface="+mn-cs"/>
                </a:rPr>
                <a:t>k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libri"/>
                  <a:cs typeface="+mn-cs"/>
                </a:rPr>
                <a:t>2</a:t>
              </a:r>
              <a:endParaRPr lang="ru-RU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4126" name="Group 25"/>
          <p:cNvGrpSpPr>
            <a:grpSpLocks noChangeAspect="1"/>
          </p:cNvGrpSpPr>
          <p:nvPr/>
        </p:nvGrpSpPr>
        <p:grpSpPr bwMode="auto">
          <a:xfrm>
            <a:off x="763588" y="742950"/>
            <a:ext cx="3616325" cy="2811463"/>
            <a:chOff x="2397" y="1584"/>
            <a:chExt cx="7803" cy="6070"/>
          </a:xfrm>
        </p:grpSpPr>
        <p:sp>
          <p:nvSpPr>
            <p:cNvPr id="11290" name="Line 26"/>
            <p:cNvSpPr>
              <a:spLocks noChangeAspect="1" noChangeShapeType="1"/>
            </p:cNvSpPr>
            <p:nvPr/>
          </p:nvSpPr>
          <p:spPr bwMode="auto">
            <a:xfrm>
              <a:off x="2400" y="1759"/>
              <a:ext cx="0" cy="51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91" name="Freeform 27"/>
            <p:cNvSpPr>
              <a:spLocks noChangeAspect="1"/>
            </p:cNvSpPr>
            <p:nvPr/>
          </p:nvSpPr>
          <p:spPr bwMode="auto">
            <a:xfrm>
              <a:off x="2397" y="6914"/>
              <a:ext cx="5186" cy="7"/>
            </a:xfrm>
            <a:custGeom>
              <a:avLst/>
              <a:gdLst>
                <a:gd name="T0" fmla="*/ 0 w 5187"/>
                <a:gd name="T1" fmla="*/ 9 h 9"/>
                <a:gd name="T2" fmla="*/ 5187 w 5187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87" h="9">
                  <a:moveTo>
                    <a:pt x="0" y="9"/>
                  </a:moveTo>
                  <a:lnTo>
                    <a:pt x="5187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stealth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92" name="Line 28"/>
            <p:cNvSpPr>
              <a:spLocks noChangeAspect="1" noChangeShapeType="1"/>
            </p:cNvSpPr>
            <p:nvPr/>
          </p:nvSpPr>
          <p:spPr bwMode="auto">
            <a:xfrm flipV="1">
              <a:off x="2400" y="3068"/>
              <a:ext cx="4799" cy="2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93" name="Line 29"/>
            <p:cNvSpPr>
              <a:spLocks noChangeAspect="1" noChangeShapeType="1"/>
            </p:cNvSpPr>
            <p:nvPr/>
          </p:nvSpPr>
          <p:spPr bwMode="auto">
            <a:xfrm>
              <a:off x="2400" y="5837"/>
              <a:ext cx="47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94" name="Arc 30"/>
            <p:cNvSpPr>
              <a:spLocks noChangeAspect="1"/>
            </p:cNvSpPr>
            <p:nvPr/>
          </p:nvSpPr>
          <p:spPr bwMode="auto">
            <a:xfrm>
              <a:off x="4271" y="4778"/>
              <a:ext cx="630" cy="1056"/>
            </a:xfrm>
            <a:custGeom>
              <a:avLst/>
              <a:gdLst>
                <a:gd name="G0" fmla="+- 1067 0 0"/>
                <a:gd name="G1" fmla="+- 21600 0 0"/>
                <a:gd name="G2" fmla="+- 21600 0 0"/>
                <a:gd name="T0" fmla="*/ 0 w 22667"/>
                <a:gd name="T1" fmla="*/ 26 h 27780"/>
                <a:gd name="T2" fmla="*/ 21764 w 22667"/>
                <a:gd name="T3" fmla="*/ 27780 h 27780"/>
                <a:gd name="T4" fmla="*/ 1067 w 22667"/>
                <a:gd name="T5" fmla="*/ 21600 h 27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67" h="27780" fill="none" extrusionOk="0">
                  <a:moveTo>
                    <a:pt x="0" y="26"/>
                  </a:moveTo>
                  <a:cubicBezTo>
                    <a:pt x="355" y="8"/>
                    <a:pt x="711" y="-1"/>
                    <a:pt x="1067" y="0"/>
                  </a:cubicBezTo>
                  <a:cubicBezTo>
                    <a:pt x="12996" y="0"/>
                    <a:pt x="22667" y="9670"/>
                    <a:pt x="22667" y="21600"/>
                  </a:cubicBezTo>
                  <a:cubicBezTo>
                    <a:pt x="22667" y="23692"/>
                    <a:pt x="22362" y="25774"/>
                    <a:pt x="21764" y="27780"/>
                  </a:cubicBezTo>
                </a:path>
                <a:path w="22667" h="27780" stroke="0" extrusionOk="0">
                  <a:moveTo>
                    <a:pt x="0" y="26"/>
                  </a:moveTo>
                  <a:cubicBezTo>
                    <a:pt x="355" y="8"/>
                    <a:pt x="711" y="-1"/>
                    <a:pt x="1067" y="0"/>
                  </a:cubicBezTo>
                  <a:cubicBezTo>
                    <a:pt x="12996" y="0"/>
                    <a:pt x="22667" y="9670"/>
                    <a:pt x="22667" y="21600"/>
                  </a:cubicBezTo>
                  <a:cubicBezTo>
                    <a:pt x="22667" y="23692"/>
                    <a:pt x="22362" y="25774"/>
                    <a:pt x="21764" y="27780"/>
                  </a:cubicBezTo>
                  <a:lnTo>
                    <a:pt x="1067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95" name="Text Box 31"/>
            <p:cNvSpPr txBox="1">
              <a:spLocks noChangeAspect="1" noChangeArrowheads="1"/>
            </p:cNvSpPr>
            <p:nvPr/>
          </p:nvSpPr>
          <p:spPr bwMode="auto">
            <a:xfrm>
              <a:off x="3932" y="4905"/>
              <a:ext cx="644" cy="8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>
                  <a:solidFill>
                    <a:srgbClr val="000000"/>
                  </a:solidFill>
                  <a:latin typeface="Calibri"/>
                  <a:cs typeface="+mn-cs"/>
                  <a:sym typeface="Symbol" pitchFamily="18" charset="2"/>
                </a:rPr>
                <a:t>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96" name="Text Box 32"/>
            <p:cNvSpPr txBox="1">
              <a:spLocks noChangeAspect="1" noChangeArrowheads="1"/>
            </p:cNvSpPr>
            <p:nvPr/>
          </p:nvSpPr>
          <p:spPr bwMode="auto">
            <a:xfrm>
              <a:off x="2616" y="1584"/>
              <a:ext cx="1610" cy="6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>
                  <a:solidFill>
                    <a:srgbClr val="000000"/>
                  </a:solidFill>
                  <a:latin typeface="Calibri"/>
                  <a:cs typeface="+mn-cs"/>
                </a:rPr>
                <a:t>С</a:t>
              </a:r>
              <a:r>
                <a:rPr lang="ru-RU" sz="1600" baseline="-25000">
                  <a:solidFill>
                    <a:srgbClr val="000000"/>
                  </a:solidFill>
                  <a:latin typeface="Calibri"/>
                  <a:cs typeface="+mn-cs"/>
                </a:rPr>
                <a:t>о</a:t>
              </a:r>
              <a:r>
                <a:rPr lang="ru-RU" sz="1600">
                  <a:solidFill>
                    <a:srgbClr val="000000"/>
                  </a:solidFill>
                  <a:latin typeface="Calibri"/>
                  <a:cs typeface="+mn-cs"/>
                </a:rPr>
                <a:t> - С </a:t>
              </a:r>
              <a:endParaRPr lang="ru-RU" sz="12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97" name="Text Box 33"/>
            <p:cNvSpPr txBox="1">
              <a:spLocks noChangeAspect="1" noChangeArrowheads="1"/>
            </p:cNvSpPr>
            <p:nvPr/>
          </p:nvSpPr>
          <p:spPr bwMode="auto">
            <a:xfrm>
              <a:off x="7141" y="6825"/>
              <a:ext cx="623" cy="8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>
                  <a:solidFill>
                    <a:srgbClr val="000000"/>
                  </a:solidFill>
                  <a:latin typeface="Calibri"/>
                  <a:cs typeface="+mn-cs"/>
                  <a:sym typeface="Symbol" pitchFamily="18" charset="2"/>
                </a:rPr>
                <a:t>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98" name="Text Box 34"/>
            <p:cNvSpPr txBox="1">
              <a:spLocks noChangeAspect="1" noChangeArrowheads="1"/>
            </p:cNvSpPr>
            <p:nvPr/>
          </p:nvSpPr>
          <p:spPr bwMode="auto">
            <a:xfrm>
              <a:off x="7775" y="2054"/>
              <a:ext cx="2425" cy="8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rgbClr val="000000"/>
                  </a:solidFill>
                  <a:latin typeface="Calibri"/>
                  <a:cs typeface="+mn-cs"/>
                </a:rPr>
                <a:t>tg</a:t>
              </a:r>
              <a:r>
                <a:rPr lang="en-US" sz="280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en-US" sz="1600">
                  <a:solidFill>
                    <a:srgbClr val="000000"/>
                  </a:solidFill>
                  <a:latin typeface="Calibri"/>
                  <a:cs typeface="+mn-cs"/>
                  <a:sym typeface="Symbol" pitchFamily="18" charset="2"/>
                </a:rPr>
                <a:t></a:t>
              </a:r>
              <a:r>
                <a:rPr lang="en-US" sz="280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en-US">
                  <a:solidFill>
                    <a:srgbClr val="000000"/>
                  </a:solidFill>
                  <a:latin typeface="Calibri"/>
                  <a:cs typeface="+mn-cs"/>
                </a:rPr>
                <a:t>=</a:t>
              </a:r>
              <a:r>
                <a:rPr lang="en-US" sz="280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en-US" sz="1600">
                  <a:solidFill>
                    <a:srgbClr val="000000"/>
                  </a:solidFill>
                  <a:latin typeface="Calibri"/>
                  <a:cs typeface="+mn-cs"/>
                </a:rPr>
                <a:t>k</a:t>
              </a:r>
              <a:r>
                <a:rPr lang="en-US" sz="1600" baseline="-25000">
                  <a:solidFill>
                    <a:srgbClr val="000000"/>
                  </a:solidFill>
                  <a:latin typeface="Calibri"/>
                  <a:cs typeface="+mn-cs"/>
                </a:rPr>
                <a:t>o</a:t>
              </a:r>
              <a:endParaRPr lang="ru-RU" sz="10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Заголовок 1"/>
          <p:cNvSpPr>
            <a:spLocks noGrp="1"/>
          </p:cNvSpPr>
          <p:nvPr>
            <p:ph type="title"/>
          </p:nvPr>
        </p:nvSpPr>
        <p:spPr>
          <a:xfrm>
            <a:off x="-107950" y="-26988"/>
            <a:ext cx="9251950" cy="777876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ЗАЛЕЖНІСТЬ ШВИДКОСТІ РЕАКЦІЇ ВІД ТЕМПЕРАТУРИ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9338" y="1628775"/>
            <a:ext cx="176688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33" name="Object 13"/>
          <p:cNvGraphicFramePr>
            <a:graphicFrameLocks noChangeAspect="1"/>
          </p:cNvGraphicFramePr>
          <p:nvPr>
            <p:extLst/>
          </p:nvPr>
        </p:nvGraphicFramePr>
        <p:xfrm>
          <a:off x="2699792" y="2346523"/>
          <a:ext cx="22891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Формула" r:id="rId4" imgW="1143000" imgH="520700" progId="Equation.3">
                  <p:embed/>
                </p:oleObj>
              </mc:Choice>
              <mc:Fallback>
                <p:oleObj name="Формула" r:id="rId4" imgW="11430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346523"/>
                        <a:ext cx="228917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80300" y="4005064"/>
            <a:ext cx="16049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Я.Х. Вант-Гофф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1E6FE29-F637-4B75-9BFC-B4B5AF37C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1" y="620688"/>
            <a:ext cx="9148763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 1879 році Вант-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Гоффом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було сформульовано емпіричне правило: </a:t>
            </a:r>
            <a:r>
              <a:rPr lang="uk-U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збільшенні температури на кожні 10 градусів швидкість хімічної реакції зростає у 2-4 рази: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E643B4-EFEA-44E1-B713-801AC9E7B472}"/>
              </a:ext>
            </a:extLst>
          </p:cNvPr>
          <p:cNvSpPr/>
          <p:nvPr/>
        </p:nvSpPr>
        <p:spPr>
          <a:xfrm>
            <a:off x="19842" y="4442376"/>
            <a:ext cx="9065420" cy="156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uk-UA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температурний коефіцієнт,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показує у скільки разів зростає швидкість даної реакції при збільшенні температури на 10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°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Приклад: при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і ↑ Т на 50°С 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↑ 2 </a:t>
            </a:r>
            <a:r>
              <a:rPr lang="ru-RU" sz="2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32 рази</a:t>
            </a:r>
            <a:r>
              <a:rPr lang="uk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700088"/>
            <a:ext cx="208915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ТЕМПЕРАТУРНІ МЕЖІ ІСНУВАННЯ БІОЛОГІЧНИХ СИСТЕМ (</a:t>
            </a:r>
            <a:r>
              <a:rPr lang="ru-RU" sz="28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≈ 222-333 К)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938213"/>
            <a:ext cx="23495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4"/>
          <p:cNvPicPr>
            <a:picLocks noChangeAspect="1" noChangeArrowheads="1"/>
          </p:cNvPicPr>
          <p:nvPr/>
        </p:nvPicPr>
        <p:blipFill rotWithShape="1">
          <a:blip r:embed="rId4"/>
          <a:srcRect t="20810"/>
          <a:stretch/>
        </p:blipFill>
        <p:spPr bwMode="auto">
          <a:xfrm>
            <a:off x="28575" y="2803524"/>
            <a:ext cx="2378075" cy="209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1826" y="4902737"/>
            <a:ext cx="21367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42150" y="2803525"/>
            <a:ext cx="210185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29138" y="3081338"/>
            <a:ext cx="261353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Т на 1-2 градуса – </a:t>
            </a:r>
          </a:p>
          <a:p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апальний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03648" y="4991187"/>
            <a:ext cx="2244684" cy="1200329"/>
          </a:xfrm>
          <a:prstGeom prst="rect">
            <a:avLst/>
          </a:prstGeom>
          <a:blipFill rotWithShape="1">
            <a:blip r:embed="rId7"/>
            <a:stretch>
              <a:fillRect l="-4076" t="-4061" r="-6250"/>
            </a:stretch>
          </a:blipFill>
        </p:spPr>
        <p:txBody>
          <a:bodyPr/>
          <a:lstStyle/>
          <a:p>
            <a:pPr>
              <a:defRPr/>
            </a:pPr>
            <a:endParaRPr lang="ru-RU" dirty="0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7174" y="3034785"/>
            <a:ext cx="198596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більшості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308-313 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1826" y="1155927"/>
            <a:ext cx="25130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Пінгвини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розмножуються  на Південному полюсі при  </a:t>
            </a:r>
            <a:r>
              <a:rPr lang="uk-UA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uk-UA" sz="20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повітря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&lt;227 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80E7C1-B41C-474D-AB6B-DE8BE34F5E57}"/>
              </a:ext>
            </a:extLst>
          </p:cNvPr>
          <p:cNvSpPr txBox="1"/>
          <p:nvPr/>
        </p:nvSpPr>
        <p:spPr>
          <a:xfrm>
            <a:off x="5040214" y="1507133"/>
            <a:ext cx="22862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 T </a:t>
            </a:r>
            <a:r>
              <a:rPr lang="uk-UA" sz="2000" dirty="0"/>
              <a:t>тіла людини</a:t>
            </a:r>
          </a:p>
          <a:p>
            <a:r>
              <a:rPr lang="uk-UA" sz="2000" dirty="0"/>
              <a:t>309,75 К (36,6 °С)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2688" y="1997075"/>
            <a:ext cx="25781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466844" y="123634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ТЕМПЕРАТУРНІ МЕЖІ ІСНУВАННЯ БІОЛОГІЧНИХ СИСТЕМ (</a:t>
            </a:r>
            <a:r>
              <a:rPr lang="ru-RU" sz="28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≈ 222-333 К)</a:t>
            </a:r>
            <a:endParaRPr lang="ru-RU" dirty="0"/>
          </a:p>
        </p:txBody>
      </p:sp>
      <p:sp>
        <p:nvSpPr>
          <p:cNvPr id="64515" name="Объект 2"/>
          <p:cNvSpPr>
            <a:spLocks noGrp="1"/>
          </p:cNvSpPr>
          <p:nvPr>
            <p:ph idx="1"/>
          </p:nvPr>
        </p:nvSpPr>
        <p:spPr>
          <a:xfrm>
            <a:off x="0" y="1125538"/>
            <a:ext cx="8686800" cy="5000625"/>
          </a:xfrm>
        </p:spPr>
        <p:txBody>
          <a:bodyPr/>
          <a:lstStyle/>
          <a:p>
            <a:r>
              <a:rPr lang="ru-RU" sz="2400" dirty="0" err="1"/>
              <a:t>Білки</a:t>
            </a:r>
            <a:r>
              <a:rPr lang="ru-RU" sz="2400" dirty="0"/>
              <a:t> – </a:t>
            </a:r>
            <a:r>
              <a:rPr lang="ru-RU" sz="2400" dirty="0" err="1"/>
              <a:t>основний</a:t>
            </a:r>
            <a:r>
              <a:rPr lang="ru-RU" sz="2400" dirty="0"/>
              <a:t> </a:t>
            </a:r>
            <a:r>
              <a:rPr lang="ru-RU" sz="2400" dirty="0" err="1"/>
              <a:t>матеріал</a:t>
            </a:r>
            <a:r>
              <a:rPr lang="ru-RU" sz="2400" dirty="0"/>
              <a:t> </a:t>
            </a:r>
            <a:r>
              <a:rPr lang="ru-RU" sz="2400" dirty="0" err="1"/>
              <a:t>клітин</a:t>
            </a:r>
            <a:r>
              <a:rPr lang="ru-RU" sz="2400" dirty="0"/>
              <a:t>, </a:t>
            </a:r>
            <a:r>
              <a:rPr lang="ru-RU" sz="2400" dirty="0" err="1"/>
              <a:t>протоплазми</a:t>
            </a:r>
            <a:r>
              <a:rPr lang="ru-RU" sz="2400" dirty="0"/>
              <a:t> і </a:t>
            </a:r>
            <a:r>
              <a:rPr lang="ru-RU" sz="2400" dirty="0" err="1"/>
              <a:t>ферментів</a:t>
            </a:r>
            <a:r>
              <a:rPr lang="ru-RU" sz="2400" dirty="0"/>
              <a:t>. При Т=323 К – </a:t>
            </a:r>
            <a:r>
              <a:rPr lang="ru-RU" sz="2400" dirty="0" err="1"/>
              <a:t>денатурація</a:t>
            </a:r>
            <a:r>
              <a:rPr lang="ru-RU" sz="2400" dirty="0"/>
              <a:t> </a:t>
            </a:r>
            <a:r>
              <a:rPr lang="ru-RU" sz="2400" dirty="0" err="1"/>
              <a:t>білков</a:t>
            </a:r>
            <a:endParaRPr lang="ru-RU" sz="2400" dirty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973263"/>
            <a:ext cx="25209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6850" y="4352925"/>
            <a:ext cx="24574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67945" y="4352925"/>
            <a:ext cx="49681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Мідії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існують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при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більш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низьких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при 281-296К – в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Середньоземному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морі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і при 277-289 К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біля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берегів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Норвегії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→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важлива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активність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ферментів</a:t>
            </a:r>
            <a:endParaRPr lang="ru-RU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212997" name="Picture 5" descr="arrhen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1531938" cy="2160588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107950" y="2492375"/>
            <a:ext cx="19800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Сванте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Арреніус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   (1859-1927)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2268538" y="819150"/>
            <a:ext cx="66246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Пояснення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залежності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швидкості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температури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дано </a:t>
            </a:r>
            <a:r>
              <a:rPr lang="ru-RU" dirty="0" err="1">
                <a:solidFill>
                  <a:srgbClr val="FF0000"/>
                </a:solidFill>
                <a:latin typeface="Palatino Linotype" pitchFamily="18" charset="0"/>
              </a:rPr>
              <a:t>С.Арреніусом</a:t>
            </a:r>
            <a:r>
              <a:rPr lang="ru-RU" dirty="0">
                <a:solidFill>
                  <a:srgbClr val="FF0000"/>
                </a:solidFill>
                <a:latin typeface="Palatino Linotype" pitchFamily="18" charset="0"/>
              </a:rPr>
              <a:t>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До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призводить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кожне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зіткнення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молекул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реагентів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сильні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зіткнення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Лише </a:t>
            </a:r>
            <a:r>
              <a:rPr lang="ru-RU" b="1" dirty="0" err="1">
                <a:solidFill>
                  <a:srgbClr val="FF0000"/>
                </a:solidFill>
                <a:latin typeface="Palatino Linotype" pitchFamily="18" charset="0"/>
              </a:rPr>
              <a:t>молекули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Palatino Linotype" pitchFamily="18" charset="0"/>
              </a:rPr>
              <a:t>що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Palatino Linotype" pitchFamily="18" charset="0"/>
              </a:rPr>
              <a:t>володіють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Palatino Linotype" pitchFamily="18" charset="0"/>
              </a:rPr>
              <a:t>надлишком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Palatino Linotype" pitchFamily="18" charset="0"/>
              </a:rPr>
              <a:t>кінетичної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Palatino Linotype" pitchFamily="18" charset="0"/>
              </a:rPr>
              <a:t>енергії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Palatino Linotype" pitchFamily="18" charset="0"/>
              </a:rPr>
              <a:t>здатні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 до </a:t>
            </a:r>
            <a:r>
              <a:rPr lang="ru-RU" b="1" dirty="0" err="1">
                <a:solidFill>
                  <a:srgbClr val="FF0000"/>
                </a:solidFill>
                <a:latin typeface="Palatino Linotype" pitchFamily="18" charset="0"/>
              </a:rPr>
              <a:t>хімічної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Palatino Linotype" pitchFamily="18" charset="0"/>
              </a:rPr>
              <a:t>реакції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С.Арреніус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розрахував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частку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активних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призводять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зіткнень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реагуючих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частинок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залежить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температури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hlinkClick r:id="rId3"/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374839" y="3681048"/>
            <a:ext cx="46799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молекула -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енергетично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вигідне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утворення</a:t>
            </a:r>
            <a:endParaRPr lang="ru-RU" dirty="0">
              <a:solidFill>
                <a:srgbClr val="000000"/>
              </a:solidFill>
              <a:latin typeface="Palatino Linotype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хімічні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речовини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на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енергетичній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діаграмі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займають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положення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в "ямках"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перетворення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речовин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інші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їм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треба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надати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енергію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достатню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для того,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вибралися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з "ямки", перевалили через "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бар'єр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" (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енергію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активації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)</a:t>
            </a:r>
          </a:p>
        </p:txBody>
      </p:sp>
      <p:sp>
        <p:nvSpPr>
          <p:cNvPr id="213002" name="WordArt 10"/>
          <p:cNvSpPr>
            <a:spLocks noChangeArrowheads="1" noChangeShapeType="1" noTextEdit="1"/>
          </p:cNvSpPr>
          <p:nvPr/>
        </p:nvSpPr>
        <p:spPr bwMode="auto">
          <a:xfrm>
            <a:off x="4040188" y="260350"/>
            <a:ext cx="23320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Температура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7B8B09-2C08-4327-BCED-9F82CBC6C0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2"/>
          <a:stretch/>
        </p:blipFill>
        <p:spPr>
          <a:xfrm>
            <a:off x="126689" y="3592231"/>
            <a:ext cx="4103139" cy="29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WordArt 4"/>
          <p:cNvSpPr>
            <a:spLocks noChangeArrowheads="1" noChangeShapeType="1" noTextEdit="1"/>
          </p:cNvSpPr>
          <p:nvPr/>
        </p:nvSpPr>
        <p:spPr bwMode="auto">
          <a:xfrm>
            <a:off x="2700338" y="261938"/>
            <a:ext cx="377190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Енергія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активації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179388" y="4813052"/>
            <a:ext cx="8856662" cy="169277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536575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CC"/>
                </a:solidFill>
                <a:latin typeface="Tahoma" pitchFamily="34" charset="0"/>
              </a:rPr>
              <a:t>	</a:t>
            </a:r>
            <a:r>
              <a:rPr lang="ru-RU" sz="2000" dirty="0">
                <a:latin typeface="Palatino Linotype" pitchFamily="18" charset="0"/>
              </a:rPr>
              <a:t>У </a:t>
            </a:r>
            <a:r>
              <a:rPr lang="ru-RU" sz="2000" dirty="0" err="1">
                <a:latin typeface="Palatino Linotype" pitchFamily="18" charset="0"/>
              </a:rPr>
              <a:t>газі</a:t>
            </a:r>
            <a:r>
              <a:rPr lang="ru-RU" sz="2000" dirty="0">
                <a:latin typeface="Palatino Linotype" pitchFamily="18" charset="0"/>
              </a:rPr>
              <a:t> при </a:t>
            </a:r>
            <a:r>
              <a:rPr lang="ru-RU" sz="2000" dirty="0" err="1">
                <a:latin typeface="Palatino Linotype" pitchFamily="18" charset="0"/>
              </a:rPr>
              <a:t>нормальних</a:t>
            </a:r>
            <a:r>
              <a:rPr lang="ru-RU" sz="2000" dirty="0">
                <a:latin typeface="Palatino Linotype" pitchFamily="18" charset="0"/>
              </a:rPr>
              <a:t> </a:t>
            </a:r>
            <a:r>
              <a:rPr lang="ru-RU" sz="2000" dirty="0" err="1">
                <a:latin typeface="Palatino Linotype" pitchFamily="18" charset="0"/>
              </a:rPr>
              <a:t>умовах</a:t>
            </a:r>
            <a:r>
              <a:rPr lang="ru-RU" sz="2000" dirty="0">
                <a:latin typeface="Palatino Linotype" pitchFamily="18" charset="0"/>
              </a:rPr>
              <a:t> </a:t>
            </a:r>
            <a:r>
              <a:rPr lang="ru-RU" sz="2000" dirty="0" err="1">
                <a:latin typeface="Palatino Linotype" pitchFamily="18" charset="0"/>
              </a:rPr>
              <a:t>кожна</a:t>
            </a:r>
            <a:r>
              <a:rPr lang="ru-RU" sz="2000" dirty="0">
                <a:latin typeface="Palatino Linotype" pitchFamily="18" charset="0"/>
              </a:rPr>
              <a:t> з молекул </a:t>
            </a:r>
            <a:r>
              <a:rPr lang="ru-RU" sz="2000" dirty="0" err="1">
                <a:latin typeface="Palatino Linotype" pitchFamily="18" charset="0"/>
              </a:rPr>
              <a:t>відчуває</a:t>
            </a:r>
            <a:r>
              <a:rPr lang="ru-RU" sz="2000" dirty="0">
                <a:latin typeface="Palatino Linotype" pitchFamily="18" charset="0"/>
              </a:rPr>
              <a:t> 1010 </a:t>
            </a:r>
            <a:r>
              <a:rPr lang="ru-RU" sz="2000" dirty="0" err="1">
                <a:latin typeface="Palatino Linotype" pitchFamily="18" charset="0"/>
              </a:rPr>
              <a:t>зіткнень</a:t>
            </a:r>
            <a:r>
              <a:rPr lang="ru-RU" sz="2000" dirty="0">
                <a:latin typeface="Palatino Linotype" pitchFamily="18" charset="0"/>
              </a:rPr>
              <a:t> в секунду.</a:t>
            </a:r>
          </a:p>
          <a:p>
            <a:pPr defTabSz="53657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Palatino Linotype" pitchFamily="18" charset="0"/>
              </a:rPr>
              <a:t>	</a:t>
            </a:r>
            <a:r>
              <a:rPr lang="ru-RU" sz="2000" dirty="0" err="1">
                <a:latin typeface="Palatino Linotype" pitchFamily="18" charset="0"/>
              </a:rPr>
              <a:t>Наприклад</a:t>
            </a:r>
            <a:r>
              <a:rPr lang="ru-RU" sz="2000" dirty="0">
                <a:latin typeface="Palatino Linotype" pitchFamily="18" charset="0"/>
              </a:rPr>
              <a:t>, </a:t>
            </a:r>
            <a:r>
              <a:rPr lang="ru-RU" sz="2000" dirty="0" err="1">
                <a:latin typeface="Palatino Linotype" pitchFamily="18" charset="0"/>
              </a:rPr>
              <a:t>середній</a:t>
            </a:r>
            <a:r>
              <a:rPr lang="ru-RU" sz="2000" dirty="0">
                <a:latin typeface="Palatino Linotype" pitchFamily="18" charset="0"/>
              </a:rPr>
              <a:t> час </a:t>
            </a:r>
            <a:r>
              <a:rPr lang="ru-RU" sz="2000" dirty="0" err="1">
                <a:latin typeface="Palatino Linotype" pitchFamily="18" charset="0"/>
              </a:rPr>
              <a:t>між</a:t>
            </a:r>
            <a:r>
              <a:rPr lang="ru-RU" sz="2000" dirty="0">
                <a:latin typeface="Palatino Linotype" pitchFamily="18" charset="0"/>
              </a:rPr>
              <a:t> </a:t>
            </a:r>
            <a:r>
              <a:rPr lang="ru-RU" sz="2000" dirty="0" err="1">
                <a:latin typeface="Palatino Linotype" pitchFamily="18" charset="0"/>
              </a:rPr>
              <a:t>двома</a:t>
            </a:r>
            <a:r>
              <a:rPr lang="ru-RU" sz="2000" dirty="0">
                <a:latin typeface="Palatino Linotype" pitchFamily="18" charset="0"/>
              </a:rPr>
              <a:t> </a:t>
            </a:r>
            <a:r>
              <a:rPr lang="ru-RU" sz="2000" dirty="0" err="1">
                <a:latin typeface="Palatino Linotype" pitchFamily="18" charset="0"/>
              </a:rPr>
              <a:t>зіткненнями</a:t>
            </a:r>
            <a:r>
              <a:rPr lang="ru-RU" sz="2000" dirty="0">
                <a:latin typeface="Palatino Linotype" pitchFamily="18" charset="0"/>
              </a:rPr>
              <a:t> в Н</a:t>
            </a:r>
            <a:r>
              <a:rPr lang="ru-RU" sz="2000" baseline="-25000" dirty="0">
                <a:latin typeface="Palatino Linotype" pitchFamily="18" charset="0"/>
              </a:rPr>
              <a:t>2</a:t>
            </a:r>
            <a:r>
              <a:rPr lang="ru-RU" sz="2000" dirty="0">
                <a:latin typeface="Palatino Linotype" pitchFamily="18" charset="0"/>
              </a:rPr>
              <a:t> </a:t>
            </a:r>
            <a:r>
              <a:rPr lang="ru-RU" sz="2000" dirty="0" err="1">
                <a:latin typeface="Palatino Linotype" pitchFamily="18" charset="0"/>
              </a:rPr>
              <a:t>всього</a:t>
            </a:r>
            <a:r>
              <a:rPr lang="ru-RU" sz="2000" dirty="0">
                <a:latin typeface="Palatino Linotype" pitchFamily="18" charset="0"/>
              </a:rPr>
              <a:t> </a:t>
            </a:r>
            <a:r>
              <a:rPr lang="ru-RU" sz="2000" b="1" dirty="0">
                <a:latin typeface="Palatino Linotype" pitchFamily="18" charset="0"/>
              </a:rPr>
              <a:t>5·10</a:t>
            </a:r>
            <a:r>
              <a:rPr lang="ru-RU" sz="2000" b="1" baseline="30000" dirty="0">
                <a:latin typeface="Palatino Linotype" pitchFamily="18" charset="0"/>
              </a:rPr>
              <a:t>-9</a:t>
            </a:r>
            <a:r>
              <a:rPr lang="ru-RU" sz="2000" b="1" dirty="0">
                <a:latin typeface="Palatino Linotype" pitchFamily="18" charset="0"/>
              </a:rPr>
              <a:t> с</a:t>
            </a:r>
            <a:r>
              <a:rPr lang="ru-RU" sz="2000" dirty="0">
                <a:latin typeface="Palatino Linotype" pitchFamily="18" charset="0"/>
              </a:rPr>
              <a:t>. </a:t>
            </a:r>
            <a:endParaRPr lang="en-US" sz="2000" dirty="0">
              <a:latin typeface="Palatino Linotype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Palatino Linotype" pitchFamily="18" charset="0"/>
              </a:rPr>
              <a:t>	</a:t>
            </a:r>
            <a:r>
              <a:rPr lang="ru-RU" sz="2000" dirty="0" err="1">
                <a:solidFill>
                  <a:srgbClr val="FF0000"/>
                </a:solidFill>
                <a:latin typeface="Palatino Linotype" pitchFamily="18" charset="0"/>
              </a:rPr>
              <a:t>Якби</a:t>
            </a:r>
            <a:r>
              <a:rPr lang="ru-RU" sz="20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Palatino Linotype" pitchFamily="18" charset="0"/>
              </a:rPr>
              <a:t>всі</a:t>
            </a:r>
            <a:r>
              <a:rPr lang="ru-RU" sz="20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Palatino Linotype" pitchFamily="18" charset="0"/>
              </a:rPr>
              <a:t>зіткнення</a:t>
            </a:r>
            <a:r>
              <a:rPr lang="ru-RU" sz="20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Palatino Linotype" pitchFamily="18" charset="0"/>
              </a:rPr>
              <a:t>призводили</a:t>
            </a:r>
            <a:r>
              <a:rPr lang="ru-RU" sz="2000" dirty="0">
                <a:solidFill>
                  <a:srgbClr val="FF0000"/>
                </a:solidFill>
                <a:latin typeface="Palatino Linotype" pitchFamily="18" charset="0"/>
              </a:rPr>
              <a:t> до </a:t>
            </a:r>
            <a:r>
              <a:rPr lang="ru-RU" sz="2000" dirty="0" err="1">
                <a:solidFill>
                  <a:srgbClr val="FF0000"/>
                </a:solidFill>
                <a:latin typeface="Palatino Linotype" pitchFamily="18" charset="0"/>
              </a:rPr>
              <a:t>реакції</a:t>
            </a:r>
            <a:r>
              <a:rPr lang="ru-RU" sz="2000" dirty="0">
                <a:solidFill>
                  <a:srgbClr val="FF0000"/>
                </a:solidFill>
                <a:latin typeface="Palatino Linotype" pitchFamily="18" charset="0"/>
              </a:rPr>
              <a:t>, то будь-яка </a:t>
            </a:r>
            <a:r>
              <a:rPr lang="ru-RU" sz="2000" dirty="0" err="1">
                <a:solidFill>
                  <a:srgbClr val="FF0000"/>
                </a:solidFill>
                <a:latin typeface="Palatino Linotype" pitchFamily="18" charset="0"/>
              </a:rPr>
              <a:t>реакція</a:t>
            </a:r>
            <a:r>
              <a:rPr lang="ru-RU" sz="20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Palatino Linotype" pitchFamily="18" charset="0"/>
              </a:rPr>
              <a:t>між</a:t>
            </a:r>
            <a:r>
              <a:rPr lang="ru-RU" sz="2000" dirty="0">
                <a:solidFill>
                  <a:srgbClr val="FF0000"/>
                </a:solidFill>
                <a:latin typeface="Palatino Linotype" pitchFamily="18" charset="0"/>
              </a:rPr>
              <a:t> газами </a:t>
            </a:r>
            <a:r>
              <a:rPr lang="ru-RU" sz="2000" dirty="0" err="1">
                <a:solidFill>
                  <a:srgbClr val="FF0000"/>
                </a:solidFill>
                <a:latin typeface="Palatino Linotype" pitchFamily="18" charset="0"/>
              </a:rPr>
              <a:t>відбувалася</a:t>
            </a:r>
            <a:r>
              <a:rPr lang="ru-RU" sz="2000" dirty="0">
                <a:solidFill>
                  <a:srgbClr val="FF0000"/>
                </a:solidFill>
                <a:latin typeface="Palatino Linotype" pitchFamily="18" charset="0"/>
              </a:rPr>
              <a:t> б </a:t>
            </a:r>
            <a:r>
              <a:rPr lang="ru-RU" sz="2000" dirty="0" err="1">
                <a:solidFill>
                  <a:srgbClr val="FF0000"/>
                </a:solidFill>
                <a:latin typeface="Palatino Linotype" pitchFamily="18" charset="0"/>
              </a:rPr>
              <a:t>миттєво</a:t>
            </a:r>
            <a:r>
              <a:rPr lang="ru-RU" sz="2000" dirty="0">
                <a:solidFill>
                  <a:srgbClr val="FF0000"/>
                </a:solidFill>
                <a:latin typeface="Palatino Linotype" pitchFamily="18" charset="0"/>
              </a:rPr>
              <a:t>!</a:t>
            </a:r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1303338" y="4076700"/>
            <a:ext cx="341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A</a:t>
            </a:r>
            <a:r>
              <a:rPr lang="en-US" sz="2400" baseline="-25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400" baseline="-25000">
                <a:solidFill>
                  <a:srgbClr val="000000"/>
                </a:solidFill>
                <a:latin typeface="Tahoma" pitchFamily="34" charset="0"/>
              </a:rPr>
              <a:t>(г)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 + B</a:t>
            </a:r>
            <a:r>
              <a:rPr lang="en-US" sz="2400" baseline="-25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400" baseline="-25000">
                <a:solidFill>
                  <a:srgbClr val="000000"/>
                </a:solidFill>
                <a:latin typeface="Tahoma" pitchFamily="34" charset="0"/>
              </a:rPr>
              <a:t>(г)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ru-RU" sz="2400">
                <a:solidFill>
                  <a:srgbClr val="000000"/>
                </a:solidFill>
                <a:latin typeface="Tahoma" pitchFamily="34" charset="0"/>
                <a:sym typeface="Euclid Extra" pitchFamily="18" charset="2"/>
              </a:rPr>
              <a:t>=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  <a:sym typeface="Euclid Extra" pitchFamily="18" charset="2"/>
              </a:rPr>
              <a:t>  2AB </a:t>
            </a:r>
            <a:r>
              <a:rPr lang="ru-RU" sz="2400" baseline="-25000">
                <a:solidFill>
                  <a:srgbClr val="000000"/>
                </a:solidFill>
                <a:latin typeface="Tahoma" pitchFamily="34" charset="0"/>
              </a:rPr>
              <a:t>(г)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179388" y="982663"/>
            <a:ext cx="8713787" cy="1338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Palatino Linotype" pitchFamily="18" charset="0"/>
              </a:rPr>
              <a:t>Активація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–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процес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перетворення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неактивних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частинок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в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активні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для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подолання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енергетичного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бар’єра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Енергія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, яку треба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передати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частинкам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реагентів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щоб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перетворити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їх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в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активні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називають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Palatino Linotype" pitchFamily="18" charset="0"/>
              </a:rPr>
              <a:t>енергією</a:t>
            </a:r>
            <a:r>
              <a:rPr lang="ru-RU" b="1" i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Palatino Linotype" pitchFamily="18" charset="0"/>
              </a:rPr>
              <a:t>активації</a:t>
            </a:r>
            <a:r>
              <a:rPr lang="ru-RU" b="1" i="1" dirty="0">
                <a:solidFill>
                  <a:srgbClr val="FF0000"/>
                </a:solidFill>
                <a:latin typeface="Palatino Linotype" pitchFamily="18" charset="0"/>
              </a:rPr>
              <a:t> (</a:t>
            </a:r>
            <a:r>
              <a:rPr lang="ru-RU" b="1" i="1" dirty="0" err="1">
                <a:solidFill>
                  <a:srgbClr val="FF0000"/>
                </a:solidFill>
                <a:latin typeface="Palatino Linotype" pitchFamily="18" charset="0"/>
              </a:rPr>
              <a:t>Е</a:t>
            </a:r>
            <a:r>
              <a:rPr lang="ru-RU" b="1" i="1" baseline="-25000" dirty="0" err="1">
                <a:solidFill>
                  <a:srgbClr val="FF0000"/>
                </a:solidFill>
                <a:latin typeface="Palatino Linotype" pitchFamily="18" charset="0"/>
              </a:rPr>
              <a:t>а</a:t>
            </a:r>
            <a:r>
              <a:rPr lang="ru-RU" b="1" i="1" dirty="0">
                <a:solidFill>
                  <a:srgbClr val="FF0000"/>
                </a:solidFill>
                <a:latin typeface="Palatino Linotype" pitchFamily="18" charset="0"/>
              </a:rPr>
              <a:t>)</a:t>
            </a:r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AF618A2-1196-4ECB-9E37-1E6C78EFA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040"/>
          <a:stretch/>
        </p:blipFill>
        <p:spPr>
          <a:xfrm>
            <a:off x="197785" y="2773170"/>
            <a:ext cx="5035986" cy="1017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7CCDC3D-D3BB-4E0A-8EB2-20EB781C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771" y="2203099"/>
            <a:ext cx="3770509" cy="27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755650" y="479742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9288" y="115888"/>
            <a:ext cx="7772400" cy="2879725"/>
          </a:xfrm>
        </p:spPr>
        <p:txBody>
          <a:bodyPr/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4067175" y="549275"/>
            <a:ext cx="1841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0" y="115888"/>
            <a:ext cx="91440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ТЕРМОДИНАМІКА </a:t>
            </a:r>
            <a:r>
              <a:rPr lang="ru-RU" sz="2400" dirty="0"/>
              <a:t>- </a:t>
            </a:r>
            <a:r>
              <a:rPr lang="ru-RU" sz="2400" dirty="0" err="1"/>
              <a:t>галузь</a:t>
            </a:r>
            <a:r>
              <a:rPr lang="ru-RU" sz="2400" dirty="0"/>
              <a:t> науки, яка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/>
              <a:t>взаємні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, </a:t>
            </a:r>
            <a:r>
              <a:rPr lang="ru-RU" sz="2400" dirty="0" err="1"/>
              <a:t>пов'язаних</a:t>
            </a:r>
            <a:r>
              <a:rPr lang="ru-RU" sz="2400" dirty="0"/>
              <a:t> з переходом </a:t>
            </a:r>
            <a:r>
              <a:rPr lang="ru-RU" sz="2400" dirty="0" err="1"/>
              <a:t>енергії</a:t>
            </a:r>
            <a:r>
              <a:rPr lang="ru-RU" sz="2400" dirty="0"/>
              <a:t> у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теплоти</a:t>
            </a:r>
            <a:r>
              <a:rPr lang="ru-RU" sz="2400" dirty="0"/>
              <a:t> і </a:t>
            </a:r>
            <a:r>
              <a:rPr lang="ru-RU" sz="2400" dirty="0" err="1"/>
              <a:t>роботи</a:t>
            </a:r>
            <a:r>
              <a:rPr lang="ru-RU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ХІМІЧНА ТЕРМОДИНАМІКА </a:t>
            </a:r>
            <a:r>
              <a:rPr lang="ru-RU" sz="2400" dirty="0"/>
              <a:t>- </a:t>
            </a:r>
            <a:r>
              <a:rPr lang="ru-RU" sz="2400" dirty="0" err="1"/>
              <a:t>розділ</a:t>
            </a:r>
            <a:r>
              <a:rPr lang="ru-RU" sz="2400" dirty="0"/>
              <a:t> </a:t>
            </a:r>
            <a:r>
              <a:rPr lang="ru-RU" sz="2400" dirty="0" err="1"/>
              <a:t>фізичної</a:t>
            </a:r>
            <a:r>
              <a:rPr lang="ru-RU" sz="2400" dirty="0"/>
              <a:t> </a:t>
            </a:r>
            <a:r>
              <a:rPr lang="ru-RU" sz="2400" dirty="0" err="1"/>
              <a:t>хімії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/>
              <a:t>процеси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в </a:t>
            </a:r>
            <a:r>
              <a:rPr lang="ru-RU" sz="2400" dirty="0" err="1"/>
              <a:t>хімічних</a:t>
            </a:r>
            <a:r>
              <a:rPr lang="ru-RU" sz="2400" dirty="0"/>
              <a:t> </a:t>
            </a:r>
            <a:r>
              <a:rPr lang="ru-RU" sz="2400" dirty="0" err="1"/>
              <a:t>процесах</a:t>
            </a:r>
            <a:r>
              <a:rPr lang="ru-RU" sz="2400" dirty="0"/>
              <a:t> і </a:t>
            </a:r>
            <a:r>
              <a:rPr lang="ru-RU" sz="2400" dirty="0" err="1"/>
              <a:t>енергетичні</a:t>
            </a:r>
            <a:r>
              <a:rPr lang="ru-RU" sz="2400" dirty="0"/>
              <a:t> характеристики </a:t>
            </a:r>
            <a:r>
              <a:rPr lang="ru-RU" sz="2400" dirty="0" err="1"/>
              <a:t>речовин</a:t>
            </a:r>
            <a:endParaRPr lang="ru-RU" sz="2400" dirty="0"/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БІОЕНЕРГЕТИКА </a:t>
            </a:r>
            <a:r>
              <a:rPr lang="ru-RU" sz="2400" dirty="0"/>
              <a:t>- </a:t>
            </a:r>
            <a:r>
              <a:rPr lang="ru-RU" sz="2400" dirty="0" err="1"/>
              <a:t>розділ</a:t>
            </a:r>
            <a:r>
              <a:rPr lang="ru-RU" sz="2400" dirty="0"/>
              <a:t> </a:t>
            </a:r>
            <a:r>
              <a:rPr lang="ru-RU" sz="2400" dirty="0" err="1"/>
              <a:t>хімічної</a:t>
            </a:r>
            <a:r>
              <a:rPr lang="ru-RU" sz="2400" dirty="0"/>
              <a:t> </a:t>
            </a:r>
            <a:r>
              <a:rPr lang="ru-RU" sz="2400" dirty="0" err="1"/>
              <a:t>термодинаміки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в </a:t>
            </a:r>
            <a:r>
              <a:rPr lang="ru-RU" sz="2400" dirty="0" err="1"/>
              <a:t>біологічних</a:t>
            </a:r>
            <a:r>
              <a:rPr lang="ru-RU" sz="2400" dirty="0"/>
              <a:t> системах.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err="1">
                <a:solidFill>
                  <a:srgbClr val="FF0000"/>
                </a:solidFill>
              </a:rPr>
              <a:t>Термодинаміка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 (т/д) </a:t>
            </a:r>
            <a:r>
              <a:rPr lang="ru-RU" sz="2400" dirty="0" err="1"/>
              <a:t>відповідає</a:t>
            </a:r>
            <a:r>
              <a:rPr lang="ru-RU" sz="2400" dirty="0"/>
              <a:t> на </a:t>
            </a:r>
            <a:r>
              <a:rPr lang="ru-RU" sz="2400" dirty="0" err="1"/>
              <a:t>питання</a:t>
            </a:r>
            <a:r>
              <a:rPr lang="ru-RU" sz="2400" dirty="0"/>
              <a:t>: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- яка </a:t>
            </a:r>
            <a:r>
              <a:rPr lang="ru-RU" sz="2400" dirty="0" err="1">
                <a:solidFill>
                  <a:srgbClr val="990099"/>
                </a:solidFill>
              </a:rPr>
              <a:t>можливість</a:t>
            </a:r>
            <a:r>
              <a:rPr lang="ru-RU" sz="2400" dirty="0">
                <a:solidFill>
                  <a:srgbClr val="990099"/>
                </a:solidFill>
              </a:rPr>
              <a:t>, </a:t>
            </a:r>
            <a:r>
              <a:rPr lang="ru-RU" sz="2400" dirty="0" err="1">
                <a:solidFill>
                  <a:srgbClr val="990099"/>
                </a:solidFill>
              </a:rPr>
              <a:t>напрямок</a:t>
            </a:r>
            <a:r>
              <a:rPr lang="ru-RU" sz="2400" dirty="0">
                <a:solidFill>
                  <a:srgbClr val="990099"/>
                </a:solidFill>
              </a:rPr>
              <a:t> і </a:t>
            </a:r>
            <a:r>
              <a:rPr lang="ru-RU" sz="2400" dirty="0" err="1">
                <a:solidFill>
                  <a:srgbClr val="990099"/>
                </a:solidFill>
              </a:rPr>
              <a:t>межі</a:t>
            </a:r>
            <a:r>
              <a:rPr lang="ru-RU" sz="2400" dirty="0">
                <a:solidFill>
                  <a:srgbClr val="990099"/>
                </a:solidFill>
              </a:rPr>
              <a:t> </a:t>
            </a:r>
            <a:r>
              <a:rPr lang="ru-RU" sz="2400" dirty="0" err="1"/>
              <a:t>протікання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в </a:t>
            </a:r>
            <a:r>
              <a:rPr lang="ru-RU" sz="2400" dirty="0" err="1"/>
              <a:t>організмі</a:t>
            </a:r>
            <a:r>
              <a:rPr lang="ru-RU" sz="2400" dirty="0"/>
              <a:t>?;</a:t>
            </a:r>
          </a:p>
          <a:p>
            <a:pPr>
              <a:buFontTx/>
              <a:buChar char="-"/>
            </a:pP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990099"/>
                </a:solidFill>
              </a:rPr>
              <a:t>визначити</a:t>
            </a:r>
            <a:r>
              <a:rPr lang="ru-RU" sz="2400" dirty="0"/>
              <a:t> </a:t>
            </a:r>
            <a:r>
              <a:rPr lang="ru-RU" sz="2400" dirty="0" err="1"/>
              <a:t>тепловий</a:t>
            </a:r>
            <a:r>
              <a:rPr lang="ru-RU" sz="2400" dirty="0"/>
              <a:t> </a:t>
            </a:r>
            <a:r>
              <a:rPr lang="ru-RU" sz="2400" dirty="0" err="1"/>
              <a:t>ефект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, </a:t>
            </a:r>
            <a:r>
              <a:rPr lang="ru-RU" sz="2400" dirty="0" err="1"/>
              <a:t>енергію</a:t>
            </a:r>
            <a:r>
              <a:rPr lang="ru-RU" sz="2400" dirty="0"/>
              <a:t> </a:t>
            </a:r>
            <a:r>
              <a:rPr lang="ru-RU" sz="2400" dirty="0" err="1"/>
              <a:t>утворилася</a:t>
            </a:r>
            <a:r>
              <a:rPr lang="ru-RU" sz="2400" dirty="0"/>
              <a:t> </a:t>
            </a:r>
            <a:r>
              <a:rPr lang="ru-RU" sz="2400" dirty="0" err="1"/>
              <a:t>зв'язку</a:t>
            </a:r>
            <a:r>
              <a:rPr lang="ru-RU" sz="2400" dirty="0"/>
              <a:t> і т.п.</a:t>
            </a:r>
          </a:p>
          <a:p>
            <a:endParaRPr lang="ru-RU" sz="2400" dirty="0"/>
          </a:p>
          <a:p>
            <a:pPr algn="ctr"/>
            <a:r>
              <a:rPr lang="ru-RU" sz="2400" dirty="0"/>
              <a:t>Т/Д </a:t>
            </a:r>
            <a:r>
              <a:rPr lang="ru-RU" sz="2400" dirty="0" err="1"/>
              <a:t>базується</a:t>
            </a:r>
            <a:r>
              <a:rPr lang="ru-RU" sz="2400" dirty="0"/>
              <a:t> на 3-х засадах (законах).</a:t>
            </a:r>
          </a:p>
          <a:p>
            <a:endParaRPr lang="ru-RU" dirty="0"/>
          </a:p>
          <a:p>
            <a:endParaRPr lang="uk-UA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ЕНЕРГ</a:t>
            </a:r>
            <a:r>
              <a:rPr lang="uk-UA" sz="3200" b="1" dirty="0">
                <a:solidFill>
                  <a:srgbClr val="FF0000"/>
                </a:solidFill>
              </a:rPr>
              <a:t>І</a:t>
            </a:r>
            <a:r>
              <a:rPr lang="ru-RU" sz="3200" b="1" dirty="0">
                <a:solidFill>
                  <a:srgbClr val="FF0000"/>
                </a:solidFill>
              </a:rPr>
              <a:t>Я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АКТИВАЦ</a:t>
            </a:r>
            <a:r>
              <a:rPr lang="uk-UA" sz="3200" b="1" dirty="0">
                <a:solidFill>
                  <a:srgbClr val="FF0000"/>
                </a:solidFill>
              </a:rPr>
              <a:t>ІЇ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6265863"/>
          </a:xfrm>
        </p:spPr>
        <p:txBody>
          <a:bodyPr rtlCol="0">
            <a:normAutofit/>
          </a:bodyPr>
          <a:lstStyle/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400" dirty="0">
                <a:latin typeface="Arial" charset="0"/>
              </a:rPr>
              <a:t>	</a:t>
            </a:r>
            <a:r>
              <a:rPr lang="ru-RU" sz="2000" dirty="0">
                <a:latin typeface="Arial" charset="0"/>
              </a:rPr>
              <a:t>У </a:t>
            </a:r>
            <a:r>
              <a:rPr lang="ru-RU" sz="2000" dirty="0" err="1">
                <a:latin typeface="Arial" charset="0"/>
              </a:rPr>
              <a:t>реакцію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вступають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тільки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ті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молекули</a:t>
            </a:r>
            <a:r>
              <a:rPr lang="ru-RU" sz="2000" dirty="0">
                <a:latin typeface="Arial" charset="0"/>
              </a:rPr>
              <a:t>, </a:t>
            </a:r>
            <a:r>
              <a:rPr lang="ru-RU" sz="2000" dirty="0" err="1">
                <a:latin typeface="Arial" charset="0"/>
              </a:rPr>
              <a:t>які</a:t>
            </a:r>
            <a:r>
              <a:rPr lang="ru-RU" sz="2000" dirty="0">
                <a:latin typeface="Arial" charset="0"/>
              </a:rPr>
              <a:t> в момент </a:t>
            </a:r>
            <a:r>
              <a:rPr lang="ru-RU" sz="2000" dirty="0" err="1">
                <a:latin typeface="Arial" charset="0"/>
              </a:rPr>
              <a:t>зіткнення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знаходяться</a:t>
            </a:r>
            <a:r>
              <a:rPr lang="ru-RU" sz="2000" dirty="0">
                <a:latin typeface="Arial" charset="0"/>
              </a:rPr>
              <a:t> в активному </a:t>
            </a:r>
            <a:r>
              <a:rPr lang="ru-RU" sz="2000" dirty="0" err="1">
                <a:latin typeface="Arial" charset="0"/>
              </a:rPr>
              <a:t>стані</a:t>
            </a:r>
            <a:r>
              <a:rPr lang="ru-RU" sz="2000" dirty="0">
                <a:latin typeface="Arial" charset="0"/>
              </a:rPr>
              <a:t>.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	</a:t>
            </a:r>
            <a:r>
              <a:rPr lang="ru-RU" sz="2000" b="1" dirty="0" err="1">
                <a:solidFill>
                  <a:srgbClr val="C00000"/>
                </a:solidFill>
                <a:latin typeface="Arial" charset="0"/>
              </a:rPr>
              <a:t>Енергія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charset="0"/>
              </a:rPr>
              <a:t>активації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 (</a:t>
            </a:r>
            <a:r>
              <a:rPr lang="ru-RU" sz="2000" b="1" dirty="0" err="1">
                <a:solidFill>
                  <a:srgbClr val="C00000"/>
                </a:solidFill>
                <a:latin typeface="Arial" charset="0"/>
              </a:rPr>
              <a:t>Е</a:t>
            </a:r>
            <a:r>
              <a:rPr lang="ru-RU" sz="2000" b="1" baseline="-25000" dirty="0" err="1">
                <a:solidFill>
                  <a:srgbClr val="C00000"/>
                </a:solidFill>
                <a:latin typeface="Arial" charset="0"/>
              </a:rPr>
              <a:t>а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) </a:t>
            </a:r>
            <a:r>
              <a:rPr lang="ru-RU" sz="2000" b="1" dirty="0">
                <a:latin typeface="Arial" charset="0"/>
              </a:rPr>
              <a:t>– </a:t>
            </a:r>
            <a:r>
              <a:rPr lang="ru-RU" sz="2000" dirty="0" err="1">
                <a:latin typeface="Arial" charset="0"/>
              </a:rPr>
              <a:t>надлишкова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енергія</a:t>
            </a:r>
            <a:r>
              <a:rPr lang="ru-RU" sz="2000" dirty="0">
                <a:latin typeface="Arial" charset="0"/>
              </a:rPr>
              <a:t>, </a:t>
            </a:r>
            <a:r>
              <a:rPr lang="ru-RU" sz="2000" dirty="0" err="1">
                <a:latin typeface="Arial" charset="0"/>
              </a:rPr>
              <a:t>необхідна</a:t>
            </a:r>
            <a:r>
              <a:rPr lang="ru-RU" sz="2000" dirty="0">
                <a:latin typeface="Arial" charset="0"/>
              </a:rPr>
              <a:t> для </a:t>
            </a:r>
            <a:r>
              <a:rPr lang="ru-RU" sz="2000" dirty="0" err="1">
                <a:latin typeface="Arial" charset="0"/>
              </a:rPr>
              <a:t>вступу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реагуючих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речовин</a:t>
            </a:r>
            <a:r>
              <a:rPr lang="ru-RU" sz="2000" dirty="0">
                <a:latin typeface="Arial" charset="0"/>
              </a:rPr>
              <a:t> в </a:t>
            </a:r>
            <a:r>
              <a:rPr lang="ru-RU" sz="2000" dirty="0" err="1">
                <a:latin typeface="Arial" charset="0"/>
              </a:rPr>
              <a:t>реакцію</a:t>
            </a:r>
            <a:r>
              <a:rPr lang="ru-RU" sz="2000" dirty="0">
                <a:latin typeface="Arial" charset="0"/>
              </a:rPr>
              <a:t> при </a:t>
            </a:r>
            <a:r>
              <a:rPr lang="ru-RU" sz="2000" dirty="0" err="1">
                <a:latin typeface="Arial" charset="0"/>
              </a:rPr>
              <a:t>їх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зіткненні</a:t>
            </a:r>
            <a:r>
              <a:rPr lang="ru-RU" sz="2000" dirty="0">
                <a:latin typeface="Arial" charset="0"/>
              </a:rPr>
              <a:t>, в </a:t>
            </a:r>
            <a:r>
              <a:rPr lang="ru-RU" sz="2000" dirty="0" err="1">
                <a:latin typeface="Arial" charset="0"/>
              </a:rPr>
              <a:t>порівнянні</a:t>
            </a:r>
            <a:r>
              <a:rPr lang="ru-RU" sz="2000" dirty="0">
                <a:latin typeface="Arial" charset="0"/>
              </a:rPr>
              <a:t> з </a:t>
            </a:r>
            <a:r>
              <a:rPr lang="ru-RU" sz="2000" dirty="0" err="1">
                <a:latin typeface="Arial" charset="0"/>
              </a:rPr>
              <a:t>середньою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енергією</a:t>
            </a:r>
            <a:r>
              <a:rPr lang="ru-RU" sz="2000" dirty="0">
                <a:latin typeface="Arial" charset="0"/>
              </a:rPr>
              <a:t>, </a:t>
            </a:r>
            <a:r>
              <a:rPr lang="ru-RU" sz="2000" dirty="0" err="1">
                <a:latin typeface="Arial" charset="0"/>
              </a:rPr>
              <a:t>якою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володіють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молекули</a:t>
            </a:r>
            <a:r>
              <a:rPr lang="ru-RU" sz="2000" dirty="0">
                <a:latin typeface="Arial" charset="0"/>
              </a:rPr>
              <a:t>. </a:t>
            </a:r>
            <a:r>
              <a:rPr lang="ru-RU" sz="2000" dirty="0" err="1">
                <a:latin typeface="Arial" charset="0"/>
              </a:rPr>
              <a:t>Зазвичай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значення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</a:t>
            </a:r>
            <a:r>
              <a:rPr lang="ru-RU" sz="2000" baseline="-25000" dirty="0" err="1">
                <a:latin typeface="Arial" pitchFamily="34" charset="0"/>
                <a:cs typeface="Arial" pitchFamily="34" charset="0"/>
              </a:rPr>
              <a:t>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складає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40 до 200 кДж/моль. 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ПЕРША ТЕОРІЯ КІНЕТИКИ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Математична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залежність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константи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швидкості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хімічної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реакції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енергії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активації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температури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ru-RU" sz="2000" dirty="0" err="1">
                <a:solidFill>
                  <a:srgbClr val="FF0000"/>
                </a:solidFill>
                <a:latin typeface="Arial" charset="0"/>
              </a:rPr>
              <a:t>рівняння</a:t>
            </a:r>
            <a:r>
              <a:rPr lang="ru-RU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charset="0"/>
              </a:rPr>
              <a:t>Арреніуса</a:t>
            </a:r>
            <a:r>
              <a:rPr lang="ru-RU" sz="2000" dirty="0">
                <a:solidFill>
                  <a:srgbClr val="FF0000"/>
                </a:solidFill>
                <a:latin typeface="Arial" charset="0"/>
              </a:rPr>
              <a:t>, 1889):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endParaRPr lang="uk-UA" sz="2000" dirty="0">
              <a:solidFill>
                <a:srgbClr val="990033"/>
              </a:solidFill>
              <a:latin typeface="Arial" charset="0"/>
            </a:endParaRP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srgbClr val="990033"/>
                </a:solidFill>
                <a:latin typeface="Arial" charset="0"/>
              </a:rPr>
              <a:t>k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 = </a:t>
            </a:r>
            <a:r>
              <a:rPr lang="en-US" sz="2000" dirty="0">
                <a:solidFill>
                  <a:srgbClr val="990033"/>
                </a:solidFill>
                <a:latin typeface="Arial" charset="0"/>
              </a:rPr>
              <a:t>A</a:t>
            </a:r>
            <a:r>
              <a:rPr lang="en-US" sz="2000" dirty="0">
                <a:solidFill>
                  <a:srgbClr val="990033"/>
                </a:solidFill>
                <a:latin typeface="Arial" charset="0"/>
                <a:sym typeface="Symbol" pitchFamily="18" charset="2"/>
              </a:rPr>
              <a:t></a:t>
            </a:r>
            <a:r>
              <a:rPr lang="en-US" sz="2000" dirty="0">
                <a:solidFill>
                  <a:srgbClr val="990033"/>
                </a:solidFill>
                <a:latin typeface="Arial" charset="0"/>
              </a:rPr>
              <a:t> e </a:t>
            </a:r>
            <a:r>
              <a:rPr lang="ru-RU" sz="2000" baseline="30000" dirty="0">
                <a:solidFill>
                  <a:srgbClr val="990033"/>
                </a:solidFill>
                <a:latin typeface="Arial" charset="0"/>
              </a:rPr>
              <a:t>-</a:t>
            </a:r>
            <a:r>
              <a:rPr lang="en-US" sz="2000" baseline="30000" dirty="0" err="1">
                <a:solidFill>
                  <a:srgbClr val="990033"/>
                </a:solidFill>
                <a:latin typeface="Arial" charset="0"/>
              </a:rPr>
              <a:t>Ea</a:t>
            </a:r>
            <a:r>
              <a:rPr lang="ru-RU" sz="2000" baseline="30000" dirty="0">
                <a:solidFill>
                  <a:srgbClr val="990033"/>
                </a:solidFill>
                <a:latin typeface="Arial" charset="0"/>
              </a:rPr>
              <a:t>/</a:t>
            </a:r>
            <a:r>
              <a:rPr lang="en-US" sz="2000" baseline="30000" dirty="0">
                <a:solidFill>
                  <a:srgbClr val="990033"/>
                </a:solidFill>
                <a:latin typeface="Arial" charset="0"/>
              </a:rPr>
              <a:t>RT</a:t>
            </a:r>
            <a:endParaRPr lang="ru-RU" sz="2000" baseline="30000" dirty="0">
              <a:solidFill>
                <a:srgbClr val="990033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де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– константа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швидкості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реакції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;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dirty="0"/>
              <a:t> 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передекспоненційний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множник, що відображає частку ефективних зіткнень, приймає значення від 0 до 1;</a:t>
            </a:r>
            <a:b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k-UA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– енергія активації,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Дж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/моль;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– універсальна газова стала, 8,314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Дж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/моль К;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– абсолютна температура;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– основа натурального логарифму.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6609" y="4668217"/>
            <a:ext cx="1403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13132" y="6212387"/>
            <a:ext cx="14274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prstClr val="black"/>
                </a:solidFill>
                <a:latin typeface="Calibri"/>
                <a:cs typeface="+mn-cs"/>
              </a:rPr>
              <a:t>С.А.Арреніус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0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Заголовок 1"/>
          <p:cNvSpPr>
            <a:spLocks noGrp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ЕНЕРГ</a:t>
            </a:r>
            <a:r>
              <a:rPr lang="uk-UA" sz="3200" b="1" dirty="0">
                <a:solidFill>
                  <a:srgbClr val="FF0000"/>
                </a:solidFill>
              </a:rPr>
              <a:t>І</a:t>
            </a:r>
            <a:r>
              <a:rPr lang="ru-RU" sz="3200" b="1" dirty="0">
                <a:solidFill>
                  <a:srgbClr val="FF0000"/>
                </a:solidFill>
              </a:rPr>
              <a:t>Я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АКТИВАЦ</a:t>
            </a:r>
            <a:r>
              <a:rPr lang="uk-UA" sz="3200" b="1" dirty="0">
                <a:solidFill>
                  <a:srgbClr val="FF0000"/>
                </a:solidFill>
              </a:rPr>
              <a:t>ІЇ</a:t>
            </a:r>
            <a:endParaRPr lang="ru-RU" dirty="0"/>
          </a:p>
        </p:txBody>
      </p:sp>
      <p:sp>
        <p:nvSpPr>
          <p:cNvPr id="6159" name="Объект 2"/>
          <p:cNvSpPr>
            <a:spLocks noGrp="1"/>
          </p:cNvSpPr>
          <p:nvPr>
            <p:ph idx="1"/>
          </p:nvPr>
        </p:nvSpPr>
        <p:spPr>
          <a:xfrm>
            <a:off x="11113" y="549275"/>
            <a:ext cx="9024937" cy="604837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Arial" charset="0"/>
                <a:cs typeface="Arial" charset="0"/>
              </a:rPr>
              <a:t>	</a:t>
            </a:r>
            <a:r>
              <a:rPr lang="ru-RU" sz="2400" dirty="0" err="1">
                <a:solidFill>
                  <a:srgbClr val="C00000"/>
                </a:solidFill>
                <a:latin typeface="Arial" charset="0"/>
                <a:cs typeface="Arial" charset="0"/>
              </a:rPr>
              <a:t>Теорія</a:t>
            </a:r>
            <a:r>
              <a:rPr lang="ru-RU" sz="24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" charset="0"/>
                <a:cs typeface="Arial" charset="0"/>
              </a:rPr>
              <a:t>активних</a:t>
            </a:r>
            <a:r>
              <a:rPr lang="ru-RU" sz="24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" charset="0"/>
                <a:cs typeface="Arial" charset="0"/>
              </a:rPr>
              <a:t>зіткнень</a:t>
            </a:r>
            <a:r>
              <a:rPr lang="ru-RU" sz="2400" dirty="0">
                <a:solidFill>
                  <a:srgbClr val="C00000"/>
                </a:solidFill>
                <a:latin typeface="Arial" charset="0"/>
                <a:cs typeface="Arial" charset="0"/>
              </a:rPr>
              <a:t> (</a:t>
            </a:r>
            <a:r>
              <a:rPr lang="ru-RU" sz="2400" dirty="0" err="1">
                <a:solidFill>
                  <a:srgbClr val="C00000"/>
                </a:solidFill>
                <a:latin typeface="Arial" charset="0"/>
                <a:cs typeface="Arial" charset="0"/>
              </a:rPr>
              <a:t>Гіншельвуд</a:t>
            </a:r>
            <a:r>
              <a:rPr lang="ru-RU" sz="2400" dirty="0">
                <a:solidFill>
                  <a:srgbClr val="C00000"/>
                </a:solidFill>
                <a:latin typeface="Arial" charset="0"/>
                <a:cs typeface="Arial" charset="0"/>
              </a:rPr>
              <a:t>): </a:t>
            </a:r>
            <a:r>
              <a:rPr lang="ru-RU" sz="2400" dirty="0" err="1">
                <a:latin typeface="Arial" charset="0"/>
                <a:cs typeface="Arial" charset="0"/>
              </a:rPr>
              <a:t>реакція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між</a:t>
            </a:r>
            <a:r>
              <a:rPr lang="ru-RU" sz="2400" dirty="0">
                <a:latin typeface="Arial" charset="0"/>
                <a:cs typeface="Arial" charset="0"/>
              </a:rPr>
              <a:t> молекулами в </a:t>
            </a:r>
            <a:r>
              <a:rPr lang="ru-RU" sz="2400" dirty="0" err="1">
                <a:latin typeface="Arial" charset="0"/>
                <a:cs typeface="Arial" charset="0"/>
              </a:rPr>
              <a:t>газовій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фазі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відбувається</a:t>
            </a:r>
            <a:r>
              <a:rPr lang="ru-RU" sz="2400" dirty="0">
                <a:latin typeface="Arial" charset="0"/>
                <a:cs typeface="Arial" charset="0"/>
              </a:rPr>
              <a:t>, </a:t>
            </a:r>
            <a:r>
              <a:rPr lang="ru-RU" sz="2400" dirty="0" err="1">
                <a:latin typeface="Arial" charset="0"/>
                <a:cs typeface="Arial" charset="0"/>
              </a:rPr>
              <a:t>якщо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ці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молекули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наближаються</a:t>
            </a:r>
            <a:r>
              <a:rPr lang="ru-RU" sz="2400" dirty="0">
                <a:latin typeface="Arial" charset="0"/>
                <a:cs typeface="Arial" charset="0"/>
              </a:rPr>
              <a:t> одна до </a:t>
            </a:r>
            <a:r>
              <a:rPr lang="ru-RU" sz="2400" dirty="0" err="1">
                <a:latin typeface="Arial" charset="0"/>
                <a:cs typeface="Arial" charset="0"/>
              </a:rPr>
              <a:t>одної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дуже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близько</a:t>
            </a:r>
            <a:r>
              <a:rPr lang="ru-RU" sz="2400" dirty="0">
                <a:latin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Arial" charset="0"/>
                <a:cs typeface="Arial" charset="0"/>
              </a:rPr>
              <a:t>	</a:t>
            </a:r>
            <a:r>
              <a:rPr lang="ru-RU" sz="2400" dirty="0" err="1">
                <a:latin typeface="Arial" charset="0"/>
                <a:cs typeface="Arial" charset="0"/>
              </a:rPr>
              <a:t>Значення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енергії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активації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реакції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можна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визначити</a:t>
            </a:r>
            <a:r>
              <a:rPr lang="ru-RU" sz="2400" dirty="0">
                <a:latin typeface="Arial" charset="0"/>
                <a:cs typeface="Arial" charset="0"/>
              </a:rPr>
              <a:t>, </a:t>
            </a:r>
            <a:r>
              <a:rPr lang="ru-RU" sz="2400" dirty="0" err="1">
                <a:latin typeface="Arial" charset="0"/>
                <a:cs typeface="Arial" charset="0"/>
              </a:rPr>
              <a:t>вимірявши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константи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швидкості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цієї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реакції</a:t>
            </a:r>
            <a:r>
              <a:rPr lang="ru-RU" sz="2400" dirty="0">
                <a:latin typeface="Arial" charset="0"/>
                <a:cs typeface="Arial" charset="0"/>
              </a:rPr>
              <a:t> при </a:t>
            </a:r>
            <a:r>
              <a:rPr lang="ru-RU" sz="2400" dirty="0" err="1">
                <a:latin typeface="Arial" charset="0"/>
                <a:cs typeface="Arial" charset="0"/>
              </a:rPr>
              <a:t>двох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різних</a:t>
            </a:r>
            <a:r>
              <a:rPr lang="ru-RU" sz="2400" dirty="0">
                <a:latin typeface="Arial" charset="0"/>
                <a:cs typeface="Arial" charset="0"/>
              </a:rPr>
              <a:t> температурах за </a:t>
            </a:r>
            <a:r>
              <a:rPr lang="ru-RU" sz="2400" dirty="0" err="1">
                <a:latin typeface="Arial" charset="0"/>
                <a:cs typeface="Arial" charset="0"/>
              </a:rPr>
              <a:t>рівнянням</a:t>
            </a:r>
            <a:r>
              <a:rPr lang="ru-RU" sz="2400" dirty="0">
                <a:latin typeface="Arial" charset="0"/>
                <a:cs typeface="Arial" charset="0"/>
              </a:rPr>
              <a:t>:</a:t>
            </a:r>
          </a:p>
          <a:p>
            <a:pPr marL="0" indent="0">
              <a:buFont typeface="Arial" charset="0"/>
              <a:buNone/>
            </a:pPr>
            <a:endParaRPr lang="ru-RU" sz="2400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ru-RU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ru-RU" sz="2400" dirty="0">
                <a:latin typeface="Arial" charset="0"/>
                <a:cs typeface="Arial" charset="0"/>
              </a:rPr>
              <a:t>↑ Т – </a:t>
            </a:r>
            <a:r>
              <a:rPr lang="ru-RU" sz="2400" dirty="0" err="1">
                <a:latin typeface="Arial" charset="0"/>
                <a:cs typeface="Arial" charset="0"/>
              </a:rPr>
              <a:t>захисна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функція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організму</a:t>
            </a:r>
            <a:r>
              <a:rPr lang="ru-RU" sz="2400" dirty="0">
                <a:latin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Arial" charset="0"/>
                <a:cs typeface="Arial" charset="0"/>
              </a:rPr>
              <a:t>Правило Вант-Гоффа та </a:t>
            </a:r>
            <a:r>
              <a:rPr lang="ru-RU" sz="2400" dirty="0" err="1">
                <a:latin typeface="Arial" charset="0"/>
                <a:cs typeface="Arial" charset="0"/>
              </a:rPr>
              <a:t>рівняння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Арреніуса</a:t>
            </a:r>
            <a:r>
              <a:rPr lang="ru-RU" sz="2400" dirty="0">
                <a:latin typeface="Arial" charset="0"/>
                <a:cs typeface="Arial" charset="0"/>
              </a:rPr>
              <a:t> – </a:t>
            </a:r>
            <a:r>
              <a:rPr lang="ru-RU" sz="2400" dirty="0" err="1">
                <a:latin typeface="Arial" charset="0"/>
                <a:cs typeface="Arial" charset="0"/>
              </a:rPr>
              <a:t>застосовується</a:t>
            </a:r>
            <a:r>
              <a:rPr lang="ru-RU" sz="2400" dirty="0">
                <a:latin typeface="Arial" charset="0"/>
                <a:cs typeface="Arial" charset="0"/>
              </a:rPr>
              <a:t> в фарм. </a:t>
            </a:r>
            <a:r>
              <a:rPr lang="ru-RU" sz="2400" dirty="0" err="1">
                <a:latin typeface="Arial" charset="0"/>
                <a:cs typeface="Arial" charset="0"/>
              </a:rPr>
              <a:t>практиці</a:t>
            </a:r>
            <a:r>
              <a:rPr lang="ru-RU" sz="2400" dirty="0">
                <a:latin typeface="Arial" charset="0"/>
                <a:cs typeface="Arial" charset="0"/>
              </a:rPr>
              <a:t>: </a:t>
            </a:r>
            <a:r>
              <a:rPr lang="ru-RU" sz="2400" dirty="0" err="1">
                <a:latin typeface="Arial" charset="0"/>
                <a:cs typeface="Arial" charset="0"/>
              </a:rPr>
              <a:t>прискорений</a:t>
            </a:r>
            <a:r>
              <a:rPr lang="ru-RU" sz="2400" dirty="0">
                <a:latin typeface="Arial" charset="0"/>
                <a:cs typeface="Arial" charset="0"/>
              </a:rPr>
              <a:t> метод </a:t>
            </a:r>
            <a:r>
              <a:rPr lang="ru-RU" sz="2400" dirty="0" err="1">
                <a:latin typeface="Arial" charset="0"/>
                <a:cs typeface="Arial" charset="0"/>
              </a:rPr>
              <a:t>старіння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ліків</a:t>
            </a:r>
            <a:r>
              <a:rPr lang="ru-RU" sz="2400" dirty="0">
                <a:latin typeface="Arial" charset="0"/>
                <a:cs typeface="Arial" charset="0"/>
              </a:rPr>
              <a:t> для </a:t>
            </a:r>
            <a:r>
              <a:rPr lang="ru-RU" sz="2400" dirty="0" err="1">
                <a:latin typeface="Arial" charset="0"/>
                <a:cs typeface="Arial" charset="0"/>
              </a:rPr>
              <a:t>визначення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терміну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їх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придатності</a:t>
            </a:r>
            <a:r>
              <a:rPr lang="ru-RU" sz="2400" dirty="0"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2987675" y="2852738"/>
          <a:ext cx="2736850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Формула" r:id="rId3" imgW="1511300" imgH="711200" progId="Equation.3">
                  <p:embed/>
                </p:oleObj>
              </mc:Choice>
              <mc:Fallback>
                <p:oleObj name="Формула" r:id="rId3" imgW="1511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852738"/>
                        <a:ext cx="2736850" cy="1141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7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ПРИРОДА РЕАГУЮЧИХ РЕЧОВИН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62658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latin typeface="Arial" charset="0"/>
                <a:cs typeface="Arial" charset="0"/>
              </a:rPr>
              <a:t>	Константа </a:t>
            </a:r>
            <a:r>
              <a:rPr lang="ru-RU" sz="2400" dirty="0" err="1">
                <a:latin typeface="Arial" charset="0"/>
                <a:cs typeface="Arial" charset="0"/>
              </a:rPr>
              <a:t>швидкості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хімічної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реакції</a:t>
            </a:r>
            <a:r>
              <a:rPr lang="ru-RU" sz="2400" dirty="0">
                <a:latin typeface="Arial" charset="0"/>
                <a:cs typeface="Arial" charset="0"/>
              </a:rPr>
              <a:t> - К і </a:t>
            </a:r>
            <a:r>
              <a:rPr lang="ru-RU" sz="2400" dirty="0" err="1">
                <a:latin typeface="Arial" charset="0"/>
                <a:cs typeface="Arial" charset="0"/>
              </a:rPr>
              <a:t>енергія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активації</a:t>
            </a:r>
            <a:r>
              <a:rPr lang="ru-RU" sz="2400" dirty="0">
                <a:latin typeface="Arial" charset="0"/>
                <a:cs typeface="Arial" charset="0"/>
              </a:rPr>
              <a:t> - </a:t>
            </a:r>
            <a:r>
              <a:rPr lang="ru-RU" sz="2400" dirty="0" err="1">
                <a:latin typeface="Arial" charset="0"/>
                <a:cs typeface="Arial" charset="0"/>
              </a:rPr>
              <a:t>Е</a:t>
            </a:r>
            <a:r>
              <a:rPr lang="ru-RU" sz="2400" baseline="-25000" dirty="0" err="1">
                <a:latin typeface="Arial" charset="0"/>
                <a:cs typeface="Arial" charset="0"/>
              </a:rPr>
              <a:t>а</a:t>
            </a:r>
            <a:r>
              <a:rPr lang="ru-RU" sz="2400" dirty="0">
                <a:latin typeface="Arial" charset="0"/>
                <a:cs typeface="Arial" charset="0"/>
              </a:rPr>
              <a:t> є </a:t>
            </a:r>
            <a:r>
              <a:rPr lang="ru-RU" sz="2400" dirty="0" err="1">
                <a:latin typeface="Arial" charset="0"/>
                <a:cs typeface="Arial" charset="0"/>
              </a:rPr>
              <a:t>індивідуальними</a:t>
            </a:r>
            <a:r>
              <a:rPr lang="ru-RU" sz="2400" dirty="0">
                <a:latin typeface="Arial" charset="0"/>
                <a:cs typeface="Arial" charset="0"/>
              </a:rPr>
              <a:t> характеристиками </a:t>
            </a:r>
            <a:r>
              <a:rPr lang="ru-RU" sz="2400" dirty="0" err="1">
                <a:latin typeface="Arial" charset="0"/>
                <a:cs typeface="Arial" charset="0"/>
              </a:rPr>
              <a:t>реагуючих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речовин</a:t>
            </a:r>
            <a:r>
              <a:rPr lang="ru-RU" sz="2400" dirty="0">
                <a:latin typeface="Arial" charset="0"/>
                <a:cs typeface="Arial" charset="0"/>
              </a:rPr>
              <a:t>, </a:t>
            </a:r>
            <a:r>
              <a:rPr lang="ru-RU" sz="2400" dirty="0" err="1">
                <a:latin typeface="Arial" charset="0"/>
                <a:cs typeface="Arial" charset="0"/>
              </a:rPr>
              <a:t>які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визначаються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тільки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їх</a:t>
            </a:r>
            <a:r>
              <a:rPr lang="ru-RU" sz="2400" dirty="0">
                <a:latin typeface="Arial" charset="0"/>
                <a:cs typeface="Arial" charset="0"/>
              </a:rPr>
              <a:t> природою: </a:t>
            </a:r>
          </a:p>
          <a:p>
            <a:pPr marL="0" indent="0">
              <a:lnSpc>
                <a:spcPct val="80000"/>
              </a:lnSpc>
            </a:pPr>
            <a:endParaRPr lang="ru-RU" sz="2400" dirty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latin typeface="Arial" charset="0"/>
                <a:cs typeface="Arial" charset="0"/>
              </a:rPr>
              <a:t>	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-  тип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хімічного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зв’язку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>
                <a:latin typeface="Arial" charset="0"/>
                <a:cs typeface="Arial" charset="0"/>
              </a:rPr>
              <a:t>(</a:t>
            </a:r>
            <a:r>
              <a:rPr lang="ru-RU" sz="2400" dirty="0" err="1">
                <a:latin typeface="Arial" charset="0"/>
                <a:cs typeface="Arial" charset="0"/>
              </a:rPr>
              <a:t>реакції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між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речовинами</a:t>
            </a:r>
            <a:r>
              <a:rPr lang="ru-RU" sz="2400" dirty="0">
                <a:latin typeface="Arial" charset="0"/>
                <a:cs typeface="Arial" charset="0"/>
              </a:rPr>
              <a:t>, </a:t>
            </a:r>
            <a:r>
              <a:rPr lang="ru-RU" sz="2400" dirty="0" err="1">
                <a:latin typeface="Arial" charset="0"/>
                <a:cs typeface="Arial" charset="0"/>
              </a:rPr>
              <a:t>що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мають</a:t>
            </a:r>
            <a:r>
              <a:rPr lang="ru-RU" sz="2400" dirty="0">
                <a:latin typeface="Arial" charset="0"/>
                <a:cs typeface="Arial" charset="0"/>
              </a:rPr>
              <a:t> δ-</a:t>
            </a:r>
            <a:r>
              <a:rPr lang="ru-RU" sz="2400" dirty="0" err="1">
                <a:latin typeface="Arial" charset="0"/>
                <a:cs typeface="Arial" charset="0"/>
              </a:rPr>
              <a:t>зв’язок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протікають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повільніше</a:t>
            </a:r>
            <a:r>
              <a:rPr lang="ru-RU" sz="2400" dirty="0">
                <a:latin typeface="Arial" charset="0"/>
                <a:cs typeface="Arial" charset="0"/>
              </a:rPr>
              <a:t>, </a:t>
            </a:r>
            <a:r>
              <a:rPr lang="ru-RU" sz="2400" dirty="0" err="1">
                <a:latin typeface="Arial" charset="0"/>
                <a:cs typeface="Arial" charset="0"/>
              </a:rPr>
              <a:t>ніж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реакції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речовин</a:t>
            </a:r>
            <a:r>
              <a:rPr lang="ru-RU" sz="2400" dirty="0">
                <a:latin typeface="Arial" charset="0"/>
                <a:cs typeface="Arial" charset="0"/>
              </a:rPr>
              <a:t> з  </a:t>
            </a:r>
            <a:r>
              <a:rPr lang="el-GR" sz="2400" dirty="0">
                <a:latin typeface="MS UI Gothic" panose="020B0600070205080204" pitchFamily="34" charset="-128"/>
                <a:ea typeface="MS UI Gothic" panose="020B0600070205080204" pitchFamily="34" charset="-128"/>
                <a:cs typeface="Calibri" pitchFamily="34" charset="0"/>
              </a:rPr>
              <a:t>π</a:t>
            </a:r>
            <a:r>
              <a:rPr lang="ru-RU" sz="2400" dirty="0">
                <a:latin typeface="Arial" charset="0"/>
                <a:cs typeface="Arial" charset="0"/>
              </a:rPr>
              <a:t>-</a:t>
            </a:r>
            <a:r>
              <a:rPr lang="ru-RU" sz="2400" dirty="0" err="1">
                <a:latin typeface="Arial" charset="0"/>
                <a:cs typeface="Arial" charset="0"/>
              </a:rPr>
              <a:t>зв’язками</a:t>
            </a:r>
            <a:r>
              <a:rPr lang="ru-RU" sz="2400" dirty="0">
                <a:latin typeface="Arial" charset="0"/>
                <a:cs typeface="Arial" charset="0"/>
              </a:rPr>
              <a:t>; </a:t>
            </a:r>
            <a:r>
              <a:rPr lang="ru-RU" sz="2400" dirty="0" err="1">
                <a:latin typeface="Arial" charset="0"/>
                <a:cs typeface="Arial" charset="0"/>
              </a:rPr>
              <a:t>неорганічні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речовини</a:t>
            </a:r>
            <a:r>
              <a:rPr lang="ru-RU" sz="2400" dirty="0">
                <a:latin typeface="Arial" charset="0"/>
                <a:cs typeface="Arial" charset="0"/>
              </a:rPr>
              <a:t>, </a:t>
            </a:r>
            <a:r>
              <a:rPr lang="ru-RU" sz="2400" dirty="0" err="1">
                <a:latin typeface="Arial" charset="0"/>
                <a:cs typeface="Arial" charset="0"/>
              </a:rPr>
              <a:t>які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мають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іонний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або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полярний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ковалентний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зв'язок</a:t>
            </a:r>
            <a:r>
              <a:rPr lang="ru-RU" sz="2400" dirty="0">
                <a:latin typeface="Arial" charset="0"/>
                <a:cs typeface="Arial" charset="0"/>
              </a:rPr>
              <a:t>, </a:t>
            </a:r>
            <a:r>
              <a:rPr lang="ru-RU" sz="2400" dirty="0" err="1">
                <a:latin typeface="Arial" charset="0"/>
                <a:cs typeface="Arial" charset="0"/>
              </a:rPr>
              <a:t>реагують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швидше</a:t>
            </a:r>
            <a:r>
              <a:rPr lang="ru-RU" sz="2400" dirty="0">
                <a:latin typeface="Arial" charset="0"/>
                <a:cs typeface="Arial" charset="0"/>
              </a:rPr>
              <a:t>).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latin typeface="Arial" charset="0"/>
                <a:cs typeface="Arial" charset="0"/>
              </a:rPr>
              <a:t>	-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механізм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окремих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стадій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: </a:t>
            </a:r>
            <a:r>
              <a:rPr lang="ru-RU" sz="2400" dirty="0">
                <a:latin typeface="Arial" charset="0"/>
                <a:cs typeface="Arial" charset="0"/>
              </a:rPr>
              <a:t>( три </a:t>
            </a:r>
            <a:r>
              <a:rPr lang="ru-RU" sz="2400" dirty="0" err="1">
                <a:latin typeface="Arial" charset="0"/>
                <a:cs typeface="Arial" charset="0"/>
              </a:rPr>
              <a:t>основних</a:t>
            </a:r>
            <a:r>
              <a:rPr lang="ru-RU" sz="2400" dirty="0">
                <a:latin typeface="Arial" charset="0"/>
                <a:cs typeface="Arial" charset="0"/>
              </a:rPr>
              <a:t> типа)                    * </a:t>
            </a:r>
            <a:r>
              <a:rPr lang="ru-RU" sz="2400" dirty="0" err="1">
                <a:latin typeface="Arial" charset="0"/>
                <a:cs typeface="Arial" charset="0"/>
              </a:rPr>
              <a:t>реакції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між</a:t>
            </a:r>
            <a:r>
              <a:rPr lang="ru-RU" sz="2400" dirty="0">
                <a:latin typeface="Arial" charset="0"/>
                <a:cs typeface="Arial" charset="0"/>
              </a:rPr>
              <a:t> молекулами;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latin typeface="Arial" charset="0"/>
                <a:cs typeface="Arial" charset="0"/>
              </a:rPr>
              <a:t>* </a:t>
            </a:r>
            <a:r>
              <a:rPr lang="ru-RU" sz="2400" dirty="0" err="1">
                <a:latin typeface="Arial" charset="0"/>
                <a:cs typeface="Arial" charset="0"/>
              </a:rPr>
              <a:t>реакції</a:t>
            </a:r>
            <a:r>
              <a:rPr lang="ru-RU" sz="2400" dirty="0">
                <a:latin typeface="Arial" charset="0"/>
                <a:cs typeface="Arial" charset="0"/>
              </a:rPr>
              <a:t> за </a:t>
            </a:r>
            <a:r>
              <a:rPr lang="ru-RU" sz="2400" dirty="0" err="1">
                <a:latin typeface="Arial" charset="0"/>
                <a:cs typeface="Arial" charset="0"/>
              </a:rPr>
              <a:t>участю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вільних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радикалів</a:t>
            </a:r>
            <a:r>
              <a:rPr lang="ru-RU" sz="2400" dirty="0">
                <a:latin typeface="Arial" charset="0"/>
                <a:cs typeface="Arial" charset="0"/>
              </a:rPr>
              <a:t>;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latin typeface="Arial" charset="0"/>
                <a:cs typeface="Arial" charset="0"/>
              </a:rPr>
              <a:t>* </a:t>
            </a:r>
            <a:r>
              <a:rPr lang="ru-RU" sz="2400" dirty="0" err="1">
                <a:latin typeface="Arial" charset="0"/>
                <a:cs typeface="Arial" charset="0"/>
              </a:rPr>
              <a:t>реакції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між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іонами</a:t>
            </a:r>
            <a:r>
              <a:rPr lang="ru-RU" sz="2400" dirty="0">
                <a:latin typeface="Arial" charset="0"/>
                <a:cs typeface="Arial" charset="0"/>
              </a:rPr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latin typeface="Arial" charset="0"/>
                <a:cs typeface="Arial" charset="0"/>
              </a:rPr>
              <a:t>	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- тип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нековалентних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взаємодій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біохімічних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перетвореннях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latin typeface="Arial" charset="0"/>
                <a:cs typeface="Arial" charset="0"/>
              </a:rPr>
              <a:t>* </a:t>
            </a:r>
            <a:r>
              <a:rPr lang="ru-RU" sz="2400" dirty="0" err="1">
                <a:latin typeface="Arial" charset="0"/>
                <a:cs typeface="Arial" charset="0"/>
              </a:rPr>
              <a:t>утворення</a:t>
            </a:r>
            <a:r>
              <a:rPr lang="ru-RU" sz="2400" dirty="0">
                <a:latin typeface="Arial" charset="0"/>
                <a:cs typeface="Arial" charset="0"/>
              </a:rPr>
              <a:t>  </a:t>
            </a:r>
            <a:r>
              <a:rPr lang="ru-RU" sz="2400" dirty="0" err="1">
                <a:latin typeface="Arial" charset="0"/>
                <a:cs typeface="Arial" charset="0"/>
              </a:rPr>
              <a:t>водородних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зв’язків</a:t>
            </a:r>
            <a:r>
              <a:rPr lang="ru-RU" sz="2400" dirty="0">
                <a:latin typeface="Arial" charset="0"/>
                <a:cs typeface="Arial" charset="0"/>
              </a:rPr>
              <a:t>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latin typeface="Arial" charset="0"/>
                <a:cs typeface="Arial" charset="0"/>
              </a:rPr>
              <a:t>* </a:t>
            </a:r>
            <a:r>
              <a:rPr lang="ru-RU" sz="2400" dirty="0" err="1">
                <a:latin typeface="Arial" charset="0"/>
                <a:cs typeface="Arial" charset="0"/>
              </a:rPr>
              <a:t>електростатична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взаємодія</a:t>
            </a:r>
            <a:r>
              <a:rPr lang="ru-RU" sz="2400" dirty="0">
                <a:latin typeface="Arial" charset="0"/>
                <a:cs typeface="Arial" charset="0"/>
              </a:rPr>
              <a:t>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latin typeface="Arial" charset="0"/>
                <a:cs typeface="Arial" charset="0"/>
              </a:rPr>
              <a:t>* Ван-дер-</a:t>
            </a:r>
            <a:r>
              <a:rPr lang="ru-RU" sz="2400" dirty="0" err="1">
                <a:latin typeface="Arial" charset="0"/>
                <a:cs typeface="Arial" charset="0"/>
              </a:rPr>
              <a:t>ваальсова</a:t>
            </a:r>
            <a:r>
              <a:rPr lang="ru-RU" sz="2400" dirty="0">
                <a:latin typeface="Arial" charset="0"/>
                <a:cs typeface="Arial" charset="0"/>
              </a:rPr>
              <a:t>  </a:t>
            </a:r>
            <a:r>
              <a:rPr lang="ru-RU" sz="2400" dirty="0" err="1">
                <a:latin typeface="Arial" charset="0"/>
                <a:cs typeface="Arial" charset="0"/>
              </a:rPr>
              <a:t>взаємодія</a:t>
            </a:r>
            <a:r>
              <a:rPr lang="ru-RU" sz="1800" dirty="0">
                <a:latin typeface="Arial" charset="0"/>
                <a:cs typeface="Arial" charset="0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5644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481763"/>
          </a:xfrm>
        </p:spPr>
        <p:txBody>
          <a:bodyPr rtlCol="0">
            <a:normAutofit/>
          </a:bodyPr>
          <a:lstStyle/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2200" dirty="0">
                <a:solidFill>
                  <a:srgbClr val="990033"/>
                </a:solidFill>
                <a:latin typeface="Arial" charset="0"/>
              </a:rPr>
              <a:t>Приклад</a:t>
            </a:r>
            <a:r>
              <a:rPr lang="ru-RU" sz="2200" dirty="0">
                <a:solidFill>
                  <a:srgbClr val="990033"/>
                </a:solidFill>
                <a:latin typeface="Arial" charset="0"/>
              </a:rPr>
              <a:t>:</a:t>
            </a:r>
            <a:endParaRPr lang="en-US" sz="2200" dirty="0">
              <a:solidFill>
                <a:srgbClr val="990033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1.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Між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субстратами,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що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не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мають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заряд,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утворюється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333399"/>
                </a:solidFill>
                <a:latin typeface="Arial" charset="0"/>
              </a:rPr>
              <a:t>водородний</a:t>
            </a:r>
            <a:r>
              <a:rPr lang="ru-RU" sz="2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333399"/>
                </a:solidFill>
                <a:latin typeface="Arial" charset="0"/>
              </a:rPr>
              <a:t>зв’язок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 Донор                    Акцептор                      Донор                 Акцептор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гідрогену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               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гідрогену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                    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гідрогену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           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гідрогену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   - О – Н ………….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-                                         - 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……….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–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ru-RU" sz="22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2.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Між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зарядженими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групами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субстратів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результаті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електростатичної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взаємодії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утворюється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іонний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зв'язок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сольовий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)-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sz="2200" dirty="0">
                <a:solidFill>
                  <a:srgbClr val="006600"/>
                </a:solidFill>
                <a:latin typeface="Arial" charset="0"/>
              </a:rPr>
              <a:t>зв’язування </a:t>
            </a:r>
            <a:r>
              <a:rPr lang="uk-UA" sz="2200" dirty="0" err="1">
                <a:solidFill>
                  <a:srgbClr val="006600"/>
                </a:solidFill>
                <a:latin typeface="Arial" charset="0"/>
              </a:rPr>
              <a:t>гліцил</a:t>
            </a:r>
            <a:r>
              <a:rPr lang="uk-UA" sz="2200" dirty="0">
                <a:solidFill>
                  <a:srgbClr val="006600"/>
                </a:solidFill>
                <a:latin typeface="Arial" charset="0"/>
              </a:rPr>
              <a:t>-</a:t>
            </a:r>
            <a:r>
              <a:rPr lang="en-US" sz="2200" dirty="0">
                <a:solidFill>
                  <a:srgbClr val="006600"/>
                </a:solidFill>
                <a:latin typeface="Arial" charset="0"/>
              </a:rPr>
              <a:t>L</a:t>
            </a:r>
            <a:r>
              <a:rPr lang="uk-UA" sz="2200" dirty="0">
                <a:solidFill>
                  <a:srgbClr val="006600"/>
                </a:solidFill>
                <a:latin typeface="Arial" charset="0"/>
              </a:rPr>
              <a:t>-</a:t>
            </a:r>
            <a:r>
              <a:rPr lang="uk-UA" sz="2200" dirty="0" err="1">
                <a:solidFill>
                  <a:srgbClr val="006600"/>
                </a:solidFill>
                <a:latin typeface="Arial" charset="0"/>
              </a:rPr>
              <a:t>тірозину</a:t>
            </a:r>
            <a:r>
              <a:rPr lang="uk-UA" sz="2200" dirty="0">
                <a:solidFill>
                  <a:srgbClr val="006600"/>
                </a:solidFill>
                <a:latin typeface="Arial" charset="0"/>
              </a:rPr>
              <a:t> з </a:t>
            </a:r>
            <a:r>
              <a:rPr lang="uk-UA" sz="2200" dirty="0" err="1">
                <a:solidFill>
                  <a:srgbClr val="006600"/>
                </a:solidFill>
                <a:latin typeface="Arial" charset="0"/>
              </a:rPr>
              <a:t>карбоксипептидазою</a:t>
            </a:r>
            <a:r>
              <a:rPr lang="uk-UA" sz="2200" dirty="0">
                <a:solidFill>
                  <a:srgbClr val="006600"/>
                </a:solidFill>
                <a:latin typeface="Arial" charset="0"/>
              </a:rPr>
              <a:t> А – протеолітичним ферментом, який відщеплює С-кінцеві залишки амінокислот.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ru-RU" sz="2200" dirty="0">
              <a:solidFill>
                <a:srgbClr val="0066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3. </a:t>
            </a:r>
            <a:r>
              <a:rPr lang="ru-RU" sz="2200" dirty="0">
                <a:solidFill>
                  <a:srgbClr val="333399"/>
                </a:solidFill>
                <a:latin typeface="Arial" charset="0"/>
              </a:rPr>
              <a:t>Ван-дер-</a:t>
            </a:r>
            <a:r>
              <a:rPr lang="ru-RU" sz="2200" dirty="0" err="1">
                <a:solidFill>
                  <a:srgbClr val="333399"/>
                </a:solidFill>
                <a:latin typeface="Arial" charset="0"/>
              </a:rPr>
              <a:t>ваальсові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взаємодії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грають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важливу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роль в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випадках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стеричної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комплементарності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Розподіл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електронної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густини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молекулі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змінюється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часі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і при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зближенні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2-х молекул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відбувається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взаємний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вплив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на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електронну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конфігурацію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обох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молекул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.</a:t>
            </a:r>
            <a:endParaRPr lang="ru-RU" sz="2000" dirty="0">
              <a:solidFill>
                <a:srgbClr val="990033"/>
              </a:solidFill>
              <a:latin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6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175" y="304007"/>
            <a:ext cx="8229600" cy="63341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>
                <a:solidFill>
                  <a:srgbClr val="C00000"/>
                </a:solidFill>
              </a:rPr>
              <a:t>МЕХАНІЗМИ СКЛАДНИХ ХІМІЧНИХ ПРОЦЕСІВ: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620713"/>
            <a:ext cx="9036050" cy="6237287"/>
          </a:xfrm>
        </p:spPr>
        <p:txBody>
          <a:bodyPr rtlCol="0">
            <a:normAutofit/>
          </a:bodyPr>
          <a:lstStyle/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333399"/>
                </a:solidFill>
                <a:latin typeface="Arial" charset="0"/>
              </a:rPr>
              <a:t>- </a:t>
            </a:r>
            <a:r>
              <a:rPr lang="ru-RU" sz="2400" dirty="0" err="1">
                <a:solidFill>
                  <a:srgbClr val="333399"/>
                </a:solidFill>
                <a:latin typeface="Arial" charset="0"/>
              </a:rPr>
              <a:t>послідовний</a:t>
            </a:r>
            <a:r>
              <a:rPr lang="uk-UA" sz="24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Arial" charset="0"/>
              </a:rPr>
              <a:t> (реакції гідролізу): </a:t>
            </a:r>
            <a:endParaRPr lang="ru-RU" sz="2000" b="1" dirty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А 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 С …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Char char="-"/>
              <a:defRPr/>
            </a:pPr>
            <a:r>
              <a:rPr lang="ru-RU" sz="2400" dirty="0" err="1">
                <a:solidFill>
                  <a:srgbClr val="333399"/>
                </a:solidFill>
                <a:latin typeface="Arial" charset="0"/>
              </a:rPr>
              <a:t>паралельний</a:t>
            </a:r>
            <a:r>
              <a:rPr lang="uk-UA" sz="2000" dirty="0">
                <a:solidFill>
                  <a:srgbClr val="000000"/>
                </a:solidFill>
                <a:latin typeface="Arial" charset="0"/>
              </a:rPr>
              <a:t> ( </a:t>
            </a:r>
            <a:r>
              <a:rPr lang="uk-UA" sz="2000" dirty="0" err="1">
                <a:solidFill>
                  <a:srgbClr val="000000"/>
                </a:solidFill>
                <a:latin typeface="Arial" charset="0"/>
              </a:rPr>
              <a:t>гліколітичний</a:t>
            </a:r>
            <a:r>
              <a:rPr lang="uk-UA" sz="2000" dirty="0">
                <a:solidFill>
                  <a:srgbClr val="000000"/>
                </a:solidFill>
                <a:latin typeface="Arial" charset="0"/>
              </a:rPr>
              <a:t> шлях: глюкоза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uk-UA" sz="16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Arial" charset="0"/>
              </a:rPr>
              <a:t>піровиноградна</a:t>
            </a:r>
            <a:r>
              <a:rPr lang="uk-UA" sz="2000" dirty="0">
                <a:solidFill>
                  <a:srgbClr val="000000"/>
                </a:solidFill>
                <a:latin typeface="Arial" charset="0"/>
              </a:rPr>
              <a:t> кислота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uk-UA" sz="2000" dirty="0">
                <a:solidFill>
                  <a:srgbClr val="000000"/>
                </a:solidFill>
                <a:latin typeface="Arial" charset="0"/>
              </a:rPr>
              <a:t> цикл Кребса; </a:t>
            </a:r>
          </a:p>
          <a:p>
            <a:pPr marL="0" indent="0">
              <a:spcBef>
                <a:spcPct val="0"/>
              </a:spcBef>
              <a:buFontTx/>
              <a:buChar char="-"/>
              <a:defRPr/>
            </a:pPr>
            <a:r>
              <a:rPr lang="uk-UA" sz="2000" dirty="0">
                <a:solidFill>
                  <a:srgbClr val="000000"/>
                </a:solidFill>
                <a:latin typeface="Arial" charset="0"/>
              </a:rPr>
              <a:t> глюкоза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uk-UA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гексозомонофосфатний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шлях)</a:t>
            </a:r>
            <a:r>
              <a:rPr lang="uk-UA" sz="2000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marL="0" indent="0">
              <a:spcBef>
                <a:spcPct val="0"/>
              </a:spcBef>
              <a:buFontTx/>
              <a:buChar char="-"/>
              <a:defRPr/>
            </a:pPr>
            <a:endParaRPr lang="uk-UA" sz="20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Розкладання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бертолетової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солі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KClO</a:t>
            </a:r>
            <a:r>
              <a:rPr lang="en-US" sz="2000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ru-RU" sz="20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ru-RU" sz="2400" dirty="0" err="1">
                <a:solidFill>
                  <a:srgbClr val="333399"/>
                </a:solidFill>
                <a:latin typeface="Arial" charset="0"/>
              </a:rPr>
              <a:t>супряжений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тандемність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ендергонічних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екзергонічних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реакцій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організмі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), 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протікають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допомогою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інших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: А+Б=М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                                                                          А+С=Н</a:t>
            </a:r>
          </a:p>
          <a:p>
            <a:pPr marL="0" indent="0">
              <a:spcBef>
                <a:spcPct val="0"/>
              </a:spcBef>
              <a:buFontTx/>
              <a:buChar char="-"/>
              <a:defRPr/>
            </a:pPr>
            <a:r>
              <a:rPr lang="ru-RU" sz="24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333399"/>
                </a:solidFill>
                <a:latin typeface="Arial" charset="0"/>
              </a:rPr>
              <a:t>ланцюговий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полягає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ряді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регулярно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повторюваних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елементарних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актів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участю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дуже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активних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частинок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вільних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радикалів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патологічні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явища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організмі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пероксидне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окиснення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ліпідів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руйнування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клітинних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мембран при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променевій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хворобі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розвиток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пухлин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дія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отруйних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речовин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ru-RU" sz="20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ru-RU" sz="2400" dirty="0" err="1">
                <a:solidFill>
                  <a:srgbClr val="333399"/>
                </a:solidFill>
                <a:latin typeface="Arial" charset="0"/>
              </a:rPr>
              <a:t>циклічний</a:t>
            </a:r>
            <a:r>
              <a:rPr lang="ru-RU" sz="20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(цикл Кребса, цикл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утворення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сечовини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, цикл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окиснення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жирних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кислот).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059363" y="2565400"/>
            <a:ext cx="577850" cy="93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91113" y="2906713"/>
            <a:ext cx="546100" cy="184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70550" y="2195513"/>
            <a:ext cx="15208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К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Cl+3O</a:t>
            </a:r>
            <a:r>
              <a:rPr lang="en-US" baseline="-25000" dirty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endParaRPr lang="ru-RU" baseline="-25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7213" y="2906713"/>
            <a:ext cx="12684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3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К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ClO</a:t>
            </a:r>
            <a:r>
              <a:rPr lang="en-US" baseline="-25000" dirty="0">
                <a:solidFill>
                  <a:prstClr val="black"/>
                </a:solidFill>
                <a:latin typeface="Calibri"/>
                <a:cs typeface="+mn-cs"/>
              </a:rPr>
              <a:t>4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+HCl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5" name="WordArt 9"/>
          <p:cNvSpPr>
            <a:spLocks noChangeArrowheads="1" noChangeShapeType="1" noTextEdit="1"/>
          </p:cNvSpPr>
          <p:nvPr/>
        </p:nvSpPr>
        <p:spPr bwMode="auto">
          <a:xfrm>
            <a:off x="3459163" y="188913"/>
            <a:ext cx="24812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Каталізатори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3306" name="Picture 10" descr="Berc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260350"/>
            <a:ext cx="1617662" cy="1800225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34925" y="2065338"/>
            <a:ext cx="187166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Йенс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Якоб </a:t>
            </a: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Берцеліус</a:t>
            </a:r>
            <a:endParaRPr lang="ru-RU" sz="1600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>
                <a:solidFill>
                  <a:srgbClr val="000000"/>
                </a:solidFill>
                <a:latin typeface="Palatino Linotype" pitchFamily="18" charset="0"/>
              </a:rPr>
              <a:t>ввів</a:t>
            </a: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alatino Linotype" pitchFamily="18" charset="0"/>
              </a:rPr>
              <a:t>термін</a:t>
            </a: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 «</a:t>
            </a:r>
            <a:r>
              <a:rPr lang="ru-RU" sz="1400" b="1" i="1" dirty="0" err="1">
                <a:solidFill>
                  <a:srgbClr val="000000"/>
                </a:solidFill>
                <a:latin typeface="Palatino Linotype" pitchFamily="18" charset="0"/>
              </a:rPr>
              <a:t>каталіз</a:t>
            </a: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в 1835 р.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83308" name="Picture 12" descr="ostwa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3355975"/>
            <a:ext cx="1654175" cy="1944688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107950" y="5310188"/>
            <a:ext cx="20161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Вільгельм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Оствальд</a:t>
            </a:r>
            <a:endParaRPr lang="ru-RU" sz="1600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1909 г. – </a:t>
            </a:r>
            <a:r>
              <a:rPr lang="ru-RU" sz="1400" dirty="0" err="1">
                <a:solidFill>
                  <a:srgbClr val="000000"/>
                </a:solidFill>
                <a:latin typeface="Palatino Linotype" pitchFamily="18" charset="0"/>
              </a:rPr>
              <a:t>Нобелевська</a:t>
            </a: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alatino Linotype" pitchFamily="18" charset="0"/>
              </a:rPr>
              <a:t>премія</a:t>
            </a:r>
            <a:endParaRPr lang="ru-RU" sz="1400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«</a:t>
            </a:r>
            <a:r>
              <a:rPr lang="ru-RU" sz="1400" dirty="0" err="1">
                <a:solidFill>
                  <a:srgbClr val="000000"/>
                </a:solidFill>
                <a:latin typeface="Palatino Linotype" pitchFamily="18" charset="0"/>
              </a:rPr>
              <a:t>визнання</a:t>
            </a: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alatino Linotype" pitchFamily="18" charset="0"/>
              </a:rPr>
              <a:t>робіт</a:t>
            </a: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 з </a:t>
            </a:r>
            <a:r>
              <a:rPr lang="ru-RU" sz="1400" dirty="0" err="1">
                <a:solidFill>
                  <a:srgbClr val="000000"/>
                </a:solidFill>
                <a:latin typeface="Palatino Linotype" pitchFamily="18" charset="0"/>
              </a:rPr>
              <a:t>каталізу</a:t>
            </a: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»</a:t>
            </a:r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2843213" y="981075"/>
            <a:ext cx="6049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3315" name="Text Box 19"/>
          <p:cNvSpPr txBox="1">
            <a:spLocks noChangeArrowheads="1"/>
          </p:cNvSpPr>
          <p:nvPr/>
        </p:nvSpPr>
        <p:spPr bwMode="auto">
          <a:xfrm>
            <a:off x="2268538" y="765175"/>
            <a:ext cx="6335712" cy="16312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речовини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що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змінюють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швидкість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хімічної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за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рахунок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зміни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енергії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активації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, але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самі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при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цьому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не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витрачаються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.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Процес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в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присутності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каталізатора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- </a:t>
            </a:r>
            <a:r>
              <a:rPr lang="ru-RU" sz="2000" b="1" i="1" dirty="0" err="1">
                <a:solidFill>
                  <a:srgbClr val="FF0000"/>
                </a:solidFill>
                <a:latin typeface="Palatino Linotype" pitchFamily="18" charset="0"/>
              </a:rPr>
              <a:t>каталіз</a:t>
            </a:r>
            <a:r>
              <a:rPr lang="ru-RU" sz="2000" b="1" i="1" dirty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Реакція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з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каталізатором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- </a:t>
            </a:r>
            <a:r>
              <a:rPr lang="ru-RU" sz="2000" b="1" i="1" dirty="0" err="1">
                <a:solidFill>
                  <a:srgbClr val="FF0000"/>
                </a:solidFill>
                <a:latin typeface="Palatino Linotype" pitchFamily="18" charset="0"/>
              </a:rPr>
              <a:t>каталітична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.</a:t>
            </a:r>
          </a:p>
        </p:txBody>
      </p:sp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2195513" y="2349500"/>
            <a:ext cx="6480175" cy="1477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Позитивні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каталізатори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-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прискорюють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реакцію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зменшуючи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Е</a:t>
            </a:r>
            <a:r>
              <a:rPr lang="ru-RU" sz="2000" b="1" i="1" baseline="-25000" dirty="0" err="1">
                <a:solidFill>
                  <a:srgbClr val="000000"/>
                </a:solidFill>
                <a:latin typeface="Palatino Linotype" pitchFamily="18" charset="0"/>
              </a:rPr>
              <a:t>а</a:t>
            </a:r>
            <a:endParaRPr lang="ru-RU" sz="2000" b="1" i="1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Негативні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каталізатори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(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інгібітори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) -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уповільнюють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реакцію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збільшуючи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Е</a:t>
            </a:r>
            <a:r>
              <a:rPr lang="ru-RU" sz="2000" b="1" i="1" baseline="-25000" dirty="0" err="1">
                <a:solidFill>
                  <a:srgbClr val="000000"/>
                </a:solidFill>
                <a:latin typeface="Palatino Linotype" pitchFamily="18" charset="0"/>
              </a:rPr>
              <a:t>а</a:t>
            </a:r>
            <a:endParaRPr lang="ru-RU" sz="2000" b="1" i="1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83324" name="Rectangle 28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83326" name="Text Box 30"/>
          <p:cNvSpPr txBox="1">
            <a:spLocks noChangeArrowheads="1"/>
          </p:cNvSpPr>
          <p:nvPr/>
        </p:nvSpPr>
        <p:spPr bwMode="auto">
          <a:xfrm>
            <a:off x="2268538" y="3945880"/>
            <a:ext cx="30956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Palatino Linotype" pitchFamily="18" charset="0"/>
              </a:rPr>
              <a:t>A + K = AK (1)</a:t>
            </a:r>
            <a:br>
              <a:rPr lang="ru-RU" b="1" dirty="0">
                <a:solidFill>
                  <a:srgbClr val="000000"/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Palatino Linotype" pitchFamily="18" charset="0"/>
              </a:rPr>
              <a:t>AK + B = AB + K (2)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Сумарна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реакція</a:t>
            </a:r>
            <a:endParaRPr lang="ru-RU" b="1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Palatino Linotype" pitchFamily="18" charset="0"/>
              </a:rPr>
              <a:t>A + B = AB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Але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замість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енергетичного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бар'єру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долаються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нижчі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бар'єри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реакцій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(1) и (2): E</a:t>
            </a:r>
            <a:r>
              <a:rPr lang="ru-RU" baseline="-25000" dirty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и E</a:t>
            </a:r>
            <a:r>
              <a:rPr lang="ru-RU" baseline="-25000" dirty="0">
                <a:solidFill>
                  <a:srgbClr val="000000"/>
                </a:solidFill>
                <a:latin typeface="Palatino Linotype" pitchFamily="18" charset="0"/>
              </a:rPr>
              <a:t>2</a:t>
            </a:r>
            <a:endParaRPr lang="ru-RU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42A044F-7FFB-48FD-8664-865893131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086" y="3751550"/>
            <a:ext cx="3682940" cy="284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64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КАТАЛІЗ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8150" y="-7938"/>
            <a:ext cx="1085850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438" y="561975"/>
            <a:ext cx="74739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FF0000"/>
                </a:solidFill>
                <a:latin typeface="Calibri"/>
                <a:cs typeface="+mn-cs"/>
              </a:rPr>
              <a:t>Каталіз</a:t>
            </a:r>
            <a:r>
              <a:rPr lang="ru-RU" sz="2400" b="1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(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Берцеліус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, 1836 р.) – сила,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під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дією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якої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відбувається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це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явище</a:t>
            </a:r>
            <a:endParaRPr lang="ru-RU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4300" y="1420813"/>
            <a:ext cx="15700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/>
                <a:cs typeface="+mn-cs"/>
              </a:rPr>
              <a:t>Й. Я. </a:t>
            </a:r>
            <a:r>
              <a:rPr lang="ru-RU" sz="1400" b="1" dirty="0" err="1">
                <a:solidFill>
                  <a:prstClr val="black"/>
                </a:solidFill>
                <a:latin typeface="Calibri"/>
                <a:cs typeface="+mn-cs"/>
              </a:rPr>
              <a:t>Берцеліус</a:t>
            </a:r>
            <a:endParaRPr lang="ru-RU" sz="1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438" y="1392238"/>
            <a:ext cx="7127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Оствальд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(1884-1901 гг.) </a:t>
            </a:r>
            <a:r>
              <a:rPr lang="ru-RU" sz="2400" b="1" dirty="0" err="1">
                <a:solidFill>
                  <a:srgbClr val="FF0000"/>
                </a:solidFill>
                <a:latin typeface="Calibri"/>
                <a:cs typeface="+mn-cs"/>
              </a:rPr>
              <a:t>Каталізатор</a:t>
            </a:r>
            <a:r>
              <a:rPr lang="ru-RU" sz="2400" b="1" dirty="0">
                <a:solidFill>
                  <a:srgbClr val="FF0000"/>
                </a:solidFill>
                <a:latin typeface="Calibri"/>
                <a:cs typeface="+mn-cs"/>
              </a:rPr>
              <a:t> –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речовина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, яка не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входячи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в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кінцевий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продукт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хім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реакції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змінює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її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швидкість</a:t>
            </a:r>
            <a:endParaRPr lang="ru-RU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716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5438" y="1738313"/>
            <a:ext cx="11985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89850" y="3213100"/>
            <a:ext cx="16144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/>
                <a:cs typeface="+mn-cs"/>
              </a:rPr>
              <a:t>В. Ф. </a:t>
            </a:r>
            <a:r>
              <a:rPr lang="ru-RU" sz="1400" b="1" dirty="0" err="1">
                <a:solidFill>
                  <a:prstClr val="black"/>
                </a:solidFill>
                <a:latin typeface="Calibri"/>
                <a:cs typeface="+mn-cs"/>
              </a:rPr>
              <a:t>Оствальд</a:t>
            </a:r>
            <a:endParaRPr lang="ru-RU" sz="1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" y="2592388"/>
            <a:ext cx="8240713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Каталізатори</a:t>
            </a:r>
            <a:r>
              <a:rPr lang="ru-RU" sz="20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змінюють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швидкість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хімічної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утворення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проміжних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сполук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низькою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енергією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активації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зберігають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свій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склад.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Теорії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каталізу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uk-UA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Теорія утворення проміжного комплексу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+ В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+ К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                  </a:t>
            </a:r>
            <a:r>
              <a:rPr lang="ru-RU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В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 + 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Проміжні сполуки утворюються на поверхні каталізатора.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Адсорбційна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каталізатор адсорбує реагенти на активних центрах.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Мультиплетна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утворення мультиплетного комплексу на активному центрі каталізатора, в результаті чого виділяється енергія, необхідна для розриву старих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зв'язків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4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КАТАЛІЗ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545137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Позитивний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називається каталіз, у результаті якого відбувається прискорення хімічної реакції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Негативний</a:t>
            </a:r>
            <a:r>
              <a:rPr lang="uk-UA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інгібірування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) –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уповільнення хімічної реакції;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err="1">
                <a:solidFill>
                  <a:srgbClr val="FF0000"/>
                </a:solidFill>
              </a:rPr>
              <a:t>Автокаталіз</a:t>
            </a:r>
            <a:r>
              <a:rPr lang="ru-RU" sz="2800" dirty="0">
                <a:solidFill>
                  <a:prstClr val="black"/>
                </a:solidFill>
              </a:rPr>
              <a:t> – </a:t>
            </a:r>
            <a:r>
              <a:rPr lang="ru-RU" sz="2800" dirty="0" err="1">
                <a:solidFill>
                  <a:prstClr val="black"/>
                </a:solidFill>
              </a:rPr>
              <a:t>каталізатор</a:t>
            </a:r>
            <a:r>
              <a:rPr lang="ru-RU" sz="2800" dirty="0">
                <a:solidFill>
                  <a:prstClr val="black"/>
                </a:solidFill>
              </a:rPr>
              <a:t>: один з </a:t>
            </a:r>
            <a:r>
              <a:rPr lang="ru-RU" sz="2800" dirty="0" err="1">
                <a:solidFill>
                  <a:prstClr val="black"/>
                </a:solidFill>
              </a:rPr>
              <a:t>утворених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продуктів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solidFill>
                <a:prstClr val="black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err="1">
                <a:solidFill>
                  <a:prstClr val="black"/>
                </a:solidFill>
              </a:rPr>
              <a:t>Каталіз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буває</a:t>
            </a:r>
            <a:r>
              <a:rPr lang="ru-RU" sz="2800" dirty="0">
                <a:solidFill>
                  <a:prstClr val="black"/>
                </a:solidFill>
              </a:rPr>
              <a:t>: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prstClr val="black"/>
                </a:solidFill>
              </a:rPr>
              <a:t>         </a:t>
            </a:r>
            <a:r>
              <a:rPr lang="ru-RU" sz="2800" b="1" dirty="0" err="1">
                <a:solidFill>
                  <a:srgbClr val="FF0000"/>
                </a:solidFill>
              </a:rPr>
              <a:t>гомогений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         </a:t>
            </a:r>
            <a:r>
              <a:rPr lang="ru-RU" sz="2800" b="1" dirty="0" err="1">
                <a:solidFill>
                  <a:srgbClr val="FF0000"/>
                </a:solidFill>
              </a:rPr>
              <a:t>гетерогений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         </a:t>
            </a:r>
            <a:r>
              <a:rPr lang="ru-RU" sz="2800" b="1" dirty="0" err="1">
                <a:solidFill>
                  <a:srgbClr val="FF0000"/>
                </a:solidFill>
              </a:rPr>
              <a:t>мікрогетерогений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         кислотно-</a:t>
            </a:r>
            <a:r>
              <a:rPr lang="ru-RU" sz="2800" b="1" dirty="0" err="1">
                <a:solidFill>
                  <a:srgbClr val="FF0000"/>
                </a:solidFill>
              </a:rPr>
              <a:t>основний</a:t>
            </a:r>
            <a:r>
              <a:rPr lang="ru-RU" sz="2800" b="1" dirty="0">
                <a:solidFill>
                  <a:srgbClr val="FF0000"/>
                </a:solidFill>
              </a:rPr>
              <a:t> (</a:t>
            </a:r>
            <a:r>
              <a:rPr lang="ru-RU" sz="2800" b="1" dirty="0" err="1">
                <a:solidFill>
                  <a:srgbClr val="FF0000"/>
                </a:solidFill>
              </a:rPr>
              <a:t>заснований</a:t>
            </a:r>
            <a:r>
              <a:rPr lang="ru-RU" sz="2800" b="1" dirty="0">
                <a:solidFill>
                  <a:srgbClr val="FF0000"/>
                </a:solidFill>
              </a:rPr>
              <a:t> на </a:t>
            </a:r>
            <a:r>
              <a:rPr lang="ru-RU" sz="2800" b="1" dirty="0" err="1">
                <a:solidFill>
                  <a:srgbClr val="FF0000"/>
                </a:solidFill>
              </a:rPr>
              <a:t>теорії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адсорбції</a:t>
            </a:r>
            <a:r>
              <a:rPr lang="ru-RU" sz="2800" b="1" dirty="0">
                <a:solidFill>
                  <a:srgbClr val="FF0000"/>
                </a:solidFill>
              </a:rPr>
              <a:t>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2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" y="23813"/>
            <a:ext cx="9144000" cy="741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ФЕРМЕНТАТИВНИЙ КАТАЛІЗ, МІКРОГЕТЕРОГЕНИЙ КАТАЛІЗ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623728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>
                <a:solidFill>
                  <a:srgbClr val="FF0000"/>
                </a:solidFill>
              </a:rPr>
              <a:t>ФЕРМЕНТИ</a:t>
            </a:r>
            <a:r>
              <a:rPr lang="ru-RU" sz="2500" dirty="0"/>
              <a:t> – </a:t>
            </a:r>
            <a:r>
              <a:rPr lang="ru-RU" sz="2500" dirty="0" err="1"/>
              <a:t>біологічні</a:t>
            </a:r>
            <a:r>
              <a:rPr lang="ru-RU" sz="2500" dirty="0"/>
              <a:t> </a:t>
            </a:r>
            <a:r>
              <a:rPr lang="ru-RU" sz="2500" dirty="0" err="1"/>
              <a:t>каталізатори</a:t>
            </a:r>
            <a:endParaRPr lang="ru-RU" sz="25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err="1"/>
              <a:t>Бувають</a:t>
            </a:r>
            <a:r>
              <a:rPr lang="ru-RU" sz="2500" dirty="0"/>
              <a:t> – </a:t>
            </a:r>
            <a:r>
              <a:rPr lang="ru-RU" sz="2500" b="1" dirty="0" err="1">
                <a:solidFill>
                  <a:srgbClr val="FF0000"/>
                </a:solidFill>
              </a:rPr>
              <a:t>прості</a:t>
            </a:r>
            <a:r>
              <a:rPr lang="ru-RU" sz="2500" dirty="0">
                <a:solidFill>
                  <a:srgbClr val="FF0000"/>
                </a:solidFill>
              </a:rPr>
              <a:t> </a:t>
            </a:r>
            <a:r>
              <a:rPr lang="ru-RU" sz="2500" dirty="0"/>
              <a:t>(</a:t>
            </a:r>
            <a:r>
              <a:rPr lang="ru-RU" sz="2500" dirty="0" err="1"/>
              <a:t>мають</a:t>
            </a:r>
            <a:r>
              <a:rPr lang="ru-RU" sz="2500" dirty="0"/>
              <a:t> </a:t>
            </a:r>
            <a:r>
              <a:rPr lang="ru-RU" sz="2500" dirty="0" err="1"/>
              <a:t>тільки</a:t>
            </a:r>
            <a:r>
              <a:rPr lang="ru-RU" sz="2500" dirty="0"/>
              <a:t> </a:t>
            </a:r>
            <a:r>
              <a:rPr lang="ru-RU" sz="2500" dirty="0" err="1"/>
              <a:t>білкову</a:t>
            </a:r>
            <a:r>
              <a:rPr lang="ru-RU" sz="2500" dirty="0"/>
              <a:t> </a:t>
            </a:r>
            <a:r>
              <a:rPr lang="ru-RU" sz="2500" dirty="0" err="1"/>
              <a:t>частину</a:t>
            </a:r>
            <a:r>
              <a:rPr lang="ru-RU" sz="2500" dirty="0"/>
              <a:t>) і </a:t>
            </a:r>
            <a:r>
              <a:rPr lang="ru-RU" sz="2500" b="1" dirty="0" err="1">
                <a:solidFill>
                  <a:srgbClr val="FF0000"/>
                </a:solidFill>
              </a:rPr>
              <a:t>складні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dirty="0"/>
              <a:t>(</a:t>
            </a:r>
            <a:r>
              <a:rPr lang="ru-RU" sz="2500" dirty="0" err="1"/>
              <a:t>мають</a:t>
            </a:r>
            <a:r>
              <a:rPr lang="ru-RU" sz="2500" dirty="0"/>
              <a:t> </a:t>
            </a:r>
            <a:r>
              <a:rPr lang="ru-RU" sz="2500" dirty="0" err="1"/>
              <a:t>білкову</a:t>
            </a:r>
            <a:r>
              <a:rPr lang="ru-RU" sz="2500" dirty="0"/>
              <a:t> і </a:t>
            </a:r>
            <a:r>
              <a:rPr lang="ru-RU" sz="2500" dirty="0" err="1"/>
              <a:t>небілкову</a:t>
            </a:r>
            <a:r>
              <a:rPr lang="ru-RU" sz="2500" dirty="0"/>
              <a:t> </a:t>
            </a:r>
            <a:r>
              <a:rPr lang="ru-RU" sz="2500" dirty="0" err="1"/>
              <a:t>частини</a:t>
            </a:r>
            <a:r>
              <a:rPr lang="ru-RU" sz="2500" dirty="0"/>
              <a:t> – кофермент)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dirty="0" err="1">
                <a:solidFill>
                  <a:srgbClr val="990033"/>
                </a:solidFill>
              </a:rPr>
              <a:t>Особливості</a:t>
            </a:r>
            <a:r>
              <a:rPr lang="ru-RU" sz="2500" b="1" dirty="0">
                <a:solidFill>
                  <a:srgbClr val="990033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500" b="1" i="1" dirty="0" err="1">
                <a:solidFill>
                  <a:srgbClr val="FF0000"/>
                </a:solidFill>
              </a:rPr>
              <a:t>Висока</a:t>
            </a:r>
            <a:r>
              <a:rPr lang="ru-RU" sz="2500" b="1" i="1" dirty="0">
                <a:solidFill>
                  <a:srgbClr val="FF0000"/>
                </a:solidFill>
              </a:rPr>
              <a:t> </a:t>
            </a:r>
            <a:r>
              <a:rPr lang="ru-RU" sz="2500" b="1" i="1" dirty="0" err="1">
                <a:solidFill>
                  <a:srgbClr val="FF0000"/>
                </a:solidFill>
              </a:rPr>
              <a:t>ефективність</a:t>
            </a:r>
            <a:r>
              <a:rPr lang="ru-RU" sz="2500" b="1" i="1" dirty="0">
                <a:solidFill>
                  <a:srgbClr val="FF0000"/>
                </a:solidFill>
              </a:rPr>
              <a:t>.  </a:t>
            </a:r>
            <a:r>
              <a:rPr lang="ru-RU" sz="2500" dirty="0" err="1"/>
              <a:t>Е</a:t>
            </a:r>
            <a:r>
              <a:rPr lang="ru-RU" sz="2500" baseline="-25000" dirty="0" err="1"/>
              <a:t>а</a:t>
            </a:r>
            <a:r>
              <a:rPr lang="ru-RU" sz="2500" dirty="0"/>
              <a:t> </a:t>
            </a:r>
            <a:r>
              <a:rPr lang="ru-RU" sz="2500" dirty="0" err="1"/>
              <a:t>біохімічних</a:t>
            </a:r>
            <a:r>
              <a:rPr lang="ru-RU" sz="2500" dirty="0"/>
              <a:t> </a:t>
            </a:r>
            <a:r>
              <a:rPr lang="ru-RU" sz="2500" dirty="0" err="1"/>
              <a:t>процесів</a:t>
            </a:r>
            <a:r>
              <a:rPr lang="ru-RU" sz="2500" dirty="0"/>
              <a:t> в 2-3 раза </a:t>
            </a:r>
            <a:r>
              <a:rPr lang="ru-RU" sz="2500" dirty="0" err="1"/>
              <a:t>нижче</a:t>
            </a:r>
            <a:r>
              <a:rPr lang="ru-RU" sz="2500" dirty="0"/>
              <a:t>, </a:t>
            </a:r>
            <a:r>
              <a:rPr lang="ru-RU" sz="2500" dirty="0" err="1"/>
              <a:t>чим</a:t>
            </a:r>
            <a:r>
              <a:rPr lang="ru-RU" sz="2500" dirty="0"/>
              <a:t> </a:t>
            </a:r>
            <a:r>
              <a:rPr lang="ru-RU" sz="2500" dirty="0" err="1"/>
              <a:t>Е</a:t>
            </a:r>
            <a:r>
              <a:rPr lang="ru-RU" sz="2500" baseline="-25000" dirty="0" err="1"/>
              <a:t>а</a:t>
            </a:r>
            <a:r>
              <a:rPr lang="ru-RU" sz="2500" dirty="0"/>
              <a:t> </a:t>
            </a:r>
            <a:r>
              <a:rPr lang="ru-RU" sz="2500" dirty="0" err="1"/>
              <a:t>звичайних</a:t>
            </a:r>
            <a:r>
              <a:rPr lang="ru-RU" sz="2500" dirty="0"/>
              <a:t> </a:t>
            </a:r>
            <a:r>
              <a:rPr lang="ru-RU" sz="2500" dirty="0" err="1"/>
              <a:t>хімічних</a:t>
            </a:r>
            <a:r>
              <a:rPr lang="ru-RU" sz="2500" dirty="0"/>
              <a:t> </a:t>
            </a:r>
            <a:r>
              <a:rPr lang="ru-RU" sz="2500" dirty="0" err="1"/>
              <a:t>процесів</a:t>
            </a:r>
            <a:r>
              <a:rPr lang="ru-RU" sz="2500" dirty="0"/>
              <a:t>, тому </a:t>
            </a:r>
            <a:r>
              <a:rPr lang="ru-RU" sz="2500" dirty="0" err="1"/>
              <a:t>ферменти</a:t>
            </a:r>
            <a:r>
              <a:rPr lang="ru-RU" sz="2500" dirty="0"/>
              <a:t> </a:t>
            </a:r>
            <a:r>
              <a:rPr lang="ru-RU" sz="2500" dirty="0" err="1"/>
              <a:t>діють</a:t>
            </a:r>
            <a:r>
              <a:rPr lang="ru-RU" sz="2500" dirty="0"/>
              <a:t> у 10</a:t>
            </a:r>
            <a:r>
              <a:rPr lang="ru-RU" sz="2500" baseline="30000" dirty="0"/>
              <a:t>3</a:t>
            </a:r>
            <a:r>
              <a:rPr lang="ru-RU" sz="2500" dirty="0"/>
              <a:t>–10 </a:t>
            </a:r>
            <a:r>
              <a:rPr lang="ru-RU" sz="2500" baseline="30000" dirty="0"/>
              <a:t>6</a:t>
            </a:r>
            <a:r>
              <a:rPr lang="ru-RU" sz="2500" dirty="0"/>
              <a:t> </a:t>
            </a:r>
            <a:r>
              <a:rPr lang="ru-RU" sz="2500" dirty="0" err="1"/>
              <a:t>разів</a:t>
            </a:r>
            <a:r>
              <a:rPr lang="ru-RU" sz="2500" dirty="0"/>
              <a:t> </a:t>
            </a:r>
            <a:r>
              <a:rPr lang="ru-RU" sz="2500" dirty="0" err="1"/>
              <a:t>швидше</a:t>
            </a:r>
            <a:r>
              <a:rPr lang="ru-RU" sz="2500" dirty="0"/>
              <a:t>, </a:t>
            </a:r>
            <a:r>
              <a:rPr lang="ru-RU" sz="2500" dirty="0" err="1"/>
              <a:t>ніж</a:t>
            </a:r>
            <a:r>
              <a:rPr lang="ru-RU" sz="2500" dirty="0"/>
              <a:t> </a:t>
            </a:r>
            <a:r>
              <a:rPr lang="ru-RU" sz="2500" dirty="0" err="1"/>
              <a:t>небіологічні</a:t>
            </a:r>
            <a:r>
              <a:rPr lang="ru-RU" sz="2500" dirty="0"/>
              <a:t> </a:t>
            </a:r>
            <a:r>
              <a:rPr lang="ru-RU" sz="2500" dirty="0" err="1"/>
              <a:t>каталізатори</a:t>
            </a:r>
            <a:r>
              <a:rPr lang="ru-RU" sz="2500" dirty="0"/>
              <a:t>. </a:t>
            </a:r>
            <a:r>
              <a:rPr lang="ru-RU" sz="2500" dirty="0" err="1"/>
              <a:t>Така</a:t>
            </a:r>
            <a:r>
              <a:rPr lang="ru-RU" sz="2500" dirty="0"/>
              <a:t> </a:t>
            </a:r>
            <a:r>
              <a:rPr lang="ru-RU" sz="2500" dirty="0" err="1"/>
              <a:t>ефективність</a:t>
            </a:r>
            <a:r>
              <a:rPr lang="ru-RU" sz="2500" dirty="0"/>
              <a:t> </a:t>
            </a:r>
            <a:r>
              <a:rPr lang="ru-RU" sz="2500" dirty="0" err="1"/>
              <a:t>пояснюється</a:t>
            </a:r>
            <a:r>
              <a:rPr lang="ru-RU" sz="2500" dirty="0"/>
              <a:t> </a:t>
            </a:r>
            <a:r>
              <a:rPr lang="ru-RU" sz="2500" dirty="0" err="1"/>
              <a:t>ефектами</a:t>
            </a:r>
            <a:r>
              <a:rPr lang="ru-RU" sz="2500" dirty="0"/>
              <a:t>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500" i="1" dirty="0">
                <a:solidFill>
                  <a:srgbClr val="FF0000"/>
                </a:solidFill>
              </a:rPr>
              <a:t>                                                    </a:t>
            </a:r>
            <a:r>
              <a:rPr lang="ru-RU" sz="2500" i="1" dirty="0" err="1">
                <a:solidFill>
                  <a:srgbClr val="FF0000"/>
                </a:solidFill>
              </a:rPr>
              <a:t>концентраційним</a:t>
            </a:r>
            <a:r>
              <a:rPr lang="ru-RU" sz="2500" i="1" dirty="0">
                <a:solidFill>
                  <a:srgbClr val="FF0000"/>
                </a:solidFill>
              </a:rPr>
              <a:t>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i="1" dirty="0">
                <a:solidFill>
                  <a:srgbClr val="FF0000"/>
                </a:solidFill>
              </a:rPr>
              <a:t>                                                    </a:t>
            </a:r>
            <a:r>
              <a:rPr lang="ru-RU" sz="2500" i="1" dirty="0" err="1" smtClean="0">
                <a:solidFill>
                  <a:srgbClr val="FF0000"/>
                </a:solidFill>
              </a:rPr>
              <a:t>орі</a:t>
            </a:r>
            <a:r>
              <a:rPr lang="uk-UA" sz="2500" i="1" dirty="0" smtClean="0">
                <a:solidFill>
                  <a:srgbClr val="FF0000"/>
                </a:solidFill>
              </a:rPr>
              <a:t>є</a:t>
            </a:r>
            <a:r>
              <a:rPr lang="ru-RU" sz="2500" i="1" dirty="0" err="1" smtClean="0">
                <a:solidFill>
                  <a:srgbClr val="FF0000"/>
                </a:solidFill>
              </a:rPr>
              <a:t>нтаційним</a:t>
            </a:r>
            <a:r>
              <a:rPr lang="ru-RU" sz="2500" i="1" dirty="0">
                <a:solidFill>
                  <a:srgbClr val="FF0000"/>
                </a:solidFill>
              </a:rPr>
              <a:t>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i="1" dirty="0">
                <a:solidFill>
                  <a:srgbClr val="FF0000"/>
                </a:solidFill>
              </a:rPr>
              <a:t>                                                    </a:t>
            </a:r>
            <a:r>
              <a:rPr lang="ru-RU" sz="2500" i="1" dirty="0" err="1">
                <a:solidFill>
                  <a:srgbClr val="FF0000"/>
                </a:solidFill>
              </a:rPr>
              <a:t>поліфункціональним</a:t>
            </a:r>
            <a:r>
              <a:rPr lang="ru-RU" sz="2500" i="1" dirty="0">
                <a:solidFill>
                  <a:srgbClr val="FF0000"/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i="1" dirty="0"/>
              <a:t>- </a:t>
            </a:r>
            <a:r>
              <a:rPr lang="ru-RU" sz="2500" b="1" i="1" dirty="0" err="1">
                <a:solidFill>
                  <a:srgbClr val="FF0000"/>
                </a:solidFill>
              </a:rPr>
              <a:t>Специфічність</a:t>
            </a:r>
            <a:r>
              <a:rPr lang="ru-RU" sz="2500" i="1" dirty="0"/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i="1" dirty="0"/>
              <a:t>- </a:t>
            </a:r>
            <a:r>
              <a:rPr lang="ru-RU" sz="2500" b="1" i="1" dirty="0" err="1">
                <a:solidFill>
                  <a:srgbClr val="FF0000"/>
                </a:solidFill>
              </a:rPr>
              <a:t>М’ягкі</a:t>
            </a:r>
            <a:r>
              <a:rPr lang="ru-RU" sz="2500" b="1" i="1" dirty="0">
                <a:solidFill>
                  <a:srgbClr val="FF0000"/>
                </a:solidFill>
              </a:rPr>
              <a:t> </a:t>
            </a:r>
            <a:r>
              <a:rPr lang="ru-RU" sz="2500" b="1" i="1" dirty="0" err="1">
                <a:solidFill>
                  <a:srgbClr val="FF0000"/>
                </a:solidFill>
              </a:rPr>
              <a:t>умови</a:t>
            </a:r>
            <a:r>
              <a:rPr lang="ru-RU" sz="2500" b="1" i="1" dirty="0">
                <a:solidFill>
                  <a:srgbClr val="FF0000"/>
                </a:solidFill>
              </a:rPr>
              <a:t> </a:t>
            </a:r>
            <a:r>
              <a:rPr lang="ru-RU" sz="2500" b="1" i="1" dirty="0" err="1">
                <a:solidFill>
                  <a:srgbClr val="FF0000"/>
                </a:solidFill>
              </a:rPr>
              <a:t>протікання</a:t>
            </a:r>
            <a:r>
              <a:rPr lang="ru-RU" sz="2500" b="1" i="1" dirty="0">
                <a:solidFill>
                  <a:srgbClr val="FF0000"/>
                </a:solidFill>
              </a:rPr>
              <a:t> </a:t>
            </a:r>
            <a:r>
              <a:rPr lang="ru-RU" sz="2500" b="1" i="1" dirty="0" err="1">
                <a:solidFill>
                  <a:srgbClr val="FF0000"/>
                </a:solidFill>
              </a:rPr>
              <a:t>реакцій</a:t>
            </a:r>
            <a:r>
              <a:rPr lang="ru-RU" sz="2500" i="1" dirty="0"/>
              <a:t> (</a:t>
            </a:r>
            <a:r>
              <a:rPr lang="ru-RU" sz="2500" dirty="0" err="1"/>
              <a:t>атмосферний</a:t>
            </a:r>
            <a:r>
              <a:rPr lang="ru-RU" sz="2500" dirty="0"/>
              <a:t> </a:t>
            </a:r>
            <a:r>
              <a:rPr lang="ru-RU" sz="2500" dirty="0" err="1"/>
              <a:t>тиск</a:t>
            </a:r>
            <a:r>
              <a:rPr lang="ru-RU" sz="2500" dirty="0"/>
              <a:t>, </a:t>
            </a:r>
            <a:r>
              <a:rPr lang="ru-RU" sz="2500" dirty="0" err="1"/>
              <a:t>низькі</a:t>
            </a:r>
            <a:r>
              <a:rPr lang="ru-RU" sz="2500" dirty="0"/>
              <a:t> </a:t>
            </a:r>
            <a:r>
              <a:rPr lang="ru-RU" sz="2500" dirty="0" err="1"/>
              <a:t>температури</a:t>
            </a:r>
            <a:r>
              <a:rPr lang="ru-RU" sz="2500" dirty="0"/>
              <a:t> і </a:t>
            </a:r>
            <a:r>
              <a:rPr lang="ru-RU" sz="2500" dirty="0" err="1"/>
              <a:t>вузький</a:t>
            </a:r>
            <a:r>
              <a:rPr lang="ru-RU" sz="2500" dirty="0"/>
              <a:t> </a:t>
            </a:r>
            <a:r>
              <a:rPr lang="ru-RU" sz="2500" dirty="0" err="1"/>
              <a:t>інтервал</a:t>
            </a:r>
            <a:r>
              <a:rPr lang="ru-RU" sz="2500" dirty="0"/>
              <a:t> рН живого </a:t>
            </a:r>
            <a:r>
              <a:rPr lang="ru-RU" sz="2500" dirty="0" err="1"/>
              <a:t>організму</a:t>
            </a:r>
            <a:r>
              <a:rPr lang="ru-RU" sz="25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1415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ДОСЛІДЖЕННЯ В ОБЛАСТІ КАТАЛІЗУ В УКРАЇНІ</a:t>
            </a:r>
          </a:p>
        </p:txBody>
      </p:sp>
      <p:sp>
        <p:nvSpPr>
          <p:cNvPr id="74754" name="Объект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marL="0" indent="0">
              <a:buNone/>
            </a:pPr>
            <a:r>
              <a:rPr lang="ru-RU" sz="2800" b="1" u="sng" dirty="0">
                <a:solidFill>
                  <a:srgbClr val="C00000"/>
                </a:solidFill>
              </a:rPr>
              <a:t>Л.В. </a:t>
            </a:r>
            <a:r>
              <a:rPr lang="ru-RU" sz="2800" b="1" u="sng" dirty="0" err="1">
                <a:solidFill>
                  <a:srgbClr val="C00000"/>
                </a:solidFill>
              </a:rPr>
              <a:t>Пісаржевський</a:t>
            </a:r>
            <a:r>
              <a:rPr lang="ru-RU" sz="2800" b="1" u="sng" dirty="0">
                <a:solidFill>
                  <a:srgbClr val="C00000"/>
                </a:solidFill>
              </a:rPr>
              <a:t> і  В.А. </a:t>
            </a:r>
            <a:r>
              <a:rPr lang="ru-RU" sz="2800" b="1" u="sng" dirty="0" err="1">
                <a:solidFill>
                  <a:srgbClr val="C00000"/>
                </a:solidFill>
              </a:rPr>
              <a:t>Ройтер</a:t>
            </a:r>
            <a:r>
              <a:rPr lang="ru-RU" sz="2800" b="1" u="sng" dirty="0">
                <a:solidFill>
                  <a:srgbClr val="C00000"/>
                </a:solidFill>
              </a:rPr>
              <a:t>  </a:t>
            </a:r>
            <a:r>
              <a:rPr lang="ru-RU" sz="2800" dirty="0" err="1"/>
              <a:t>обґрунтували</a:t>
            </a:r>
            <a:r>
              <a:rPr lang="ru-RU" sz="2800" dirty="0"/>
              <a:t> роль </a:t>
            </a:r>
            <a:r>
              <a:rPr lang="ru-RU" sz="2800" dirty="0" err="1"/>
              <a:t>електронних</a:t>
            </a:r>
            <a:r>
              <a:rPr lang="ru-RU" sz="2800" dirty="0"/>
              <a:t> </a:t>
            </a:r>
            <a:r>
              <a:rPr lang="ru-RU" sz="2800" dirty="0" err="1"/>
              <a:t>уявлень</a:t>
            </a:r>
            <a:r>
              <a:rPr lang="ru-RU" sz="2800" dirty="0"/>
              <a:t> в </a:t>
            </a:r>
            <a:r>
              <a:rPr lang="ru-RU" sz="2800" dirty="0" err="1"/>
              <a:t>механізмі</a:t>
            </a:r>
            <a:r>
              <a:rPr lang="ru-RU" sz="2800" dirty="0"/>
              <a:t> </a:t>
            </a:r>
            <a:r>
              <a:rPr lang="ru-RU" sz="2800" dirty="0" err="1"/>
              <a:t>каталізу</a:t>
            </a:r>
            <a:r>
              <a:rPr lang="ru-RU" sz="2800" dirty="0"/>
              <a:t>.</a:t>
            </a:r>
          </a:p>
          <a:p>
            <a:pPr marL="0" indent="0">
              <a:buFont typeface="Arial" charset="0"/>
              <a:buNone/>
            </a:pPr>
            <a:r>
              <a:rPr lang="ru-RU" sz="2800" b="1" u="sng" dirty="0">
                <a:solidFill>
                  <a:srgbClr val="C00000"/>
                </a:solidFill>
              </a:rPr>
              <a:t>М.В. Поляков</a:t>
            </a:r>
          </a:p>
          <a:p>
            <a:pPr marL="0" indent="0">
              <a:buFont typeface="Arial" charset="0"/>
              <a:buNone/>
            </a:pPr>
            <a:endParaRPr lang="ru-RU" sz="2800" b="1" u="sng" dirty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endParaRPr lang="ru-RU" sz="2800" b="1" u="sng" dirty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sz="2800" b="1" u="sng" dirty="0">
                <a:solidFill>
                  <a:srgbClr val="C00000"/>
                </a:solidFill>
              </a:rPr>
              <a:t>Г.І. </a:t>
            </a:r>
            <a:r>
              <a:rPr lang="ru-RU" sz="2800" b="1" u="sng" dirty="0" err="1">
                <a:solidFill>
                  <a:srgbClr val="C00000"/>
                </a:solidFill>
              </a:rPr>
              <a:t>Голодець</a:t>
            </a:r>
            <a:endParaRPr lang="ru-RU" sz="2800" b="1" u="sng" dirty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endParaRPr lang="ru-RU" sz="2800" b="1" u="sng" dirty="0">
              <a:solidFill>
                <a:srgbClr val="C00000"/>
              </a:solidFill>
            </a:endParaRPr>
          </a:p>
          <a:p>
            <a:pPr marL="0" indent="0" algn="just">
              <a:buFont typeface="Arial" charset="0"/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ru-RU" sz="2400" dirty="0" err="1" smtClean="0"/>
              <a:t>Інститут</a:t>
            </a:r>
            <a:r>
              <a:rPr lang="ru-RU" sz="2400" dirty="0" smtClean="0"/>
              <a:t> </a:t>
            </a:r>
            <a:r>
              <a:rPr lang="ru-RU" sz="2400" dirty="0" err="1"/>
              <a:t>фізичнох</a:t>
            </a:r>
            <a:r>
              <a:rPr lang="ru-RU" sz="2400" dirty="0"/>
              <a:t> </a:t>
            </a:r>
            <a:r>
              <a:rPr lang="ru-RU" sz="2400" dirty="0" err="1"/>
              <a:t>хімії</a:t>
            </a:r>
            <a:r>
              <a:rPr lang="ru-RU" sz="2400" dirty="0"/>
              <a:t> </a:t>
            </a:r>
            <a:r>
              <a:rPr lang="ru-RU" sz="2400" dirty="0" err="1"/>
              <a:t>ім</a:t>
            </a:r>
            <a:r>
              <a:rPr lang="ru-RU" sz="2400" dirty="0"/>
              <a:t>. Л.В. </a:t>
            </a:r>
            <a:r>
              <a:rPr lang="ru-RU" sz="2400" dirty="0" err="1"/>
              <a:t>Пісаржевського</a:t>
            </a:r>
            <a:r>
              <a:rPr lang="ru-RU" sz="2400" dirty="0"/>
              <a:t> НАН </a:t>
            </a:r>
            <a:r>
              <a:rPr lang="ru-RU" sz="2400" dirty="0" err="1"/>
              <a:t>України</a:t>
            </a:r>
            <a:r>
              <a:rPr lang="ru-RU" sz="2400" dirty="0"/>
              <a:t> – флагман </a:t>
            </a:r>
            <a:r>
              <a:rPr lang="ru-RU" sz="2400" dirty="0" err="1"/>
              <a:t>вітчизняної</a:t>
            </a:r>
            <a:r>
              <a:rPr lang="ru-RU" sz="2400" dirty="0"/>
              <a:t> науки про </a:t>
            </a:r>
            <a:r>
              <a:rPr lang="ru-RU" sz="2400" dirty="0" err="1"/>
              <a:t>каталіз</a:t>
            </a:r>
            <a:r>
              <a:rPr lang="ru-RU" sz="2400" dirty="0"/>
              <a:t>.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 flipV="1">
            <a:off x="2625453" y="2273215"/>
            <a:ext cx="503783" cy="1127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2551113" y="2715816"/>
            <a:ext cx="652462" cy="6949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3575" y="1945085"/>
            <a:ext cx="51847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вперше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дав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уявлення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про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радикально-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ланцюговий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механізм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каталітичних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реакцій</a:t>
            </a:r>
            <a:endParaRPr lang="ru-RU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575" y="3173413"/>
            <a:ext cx="55403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створив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теорію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гетерогенно-гомогенного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каталізу</a:t>
            </a:r>
            <a:endParaRPr lang="ru-RU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7025" y="4060031"/>
            <a:ext cx="64325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встановив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зв'язок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між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термодинамічними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каталітичні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властивості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речовин</a:t>
            </a:r>
            <a:endParaRPr lang="ru-RU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2184797" y="4329112"/>
            <a:ext cx="732631" cy="2936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низ 25"/>
          <p:cNvSpPr/>
          <p:nvPr/>
        </p:nvSpPr>
        <p:spPr>
          <a:xfrm>
            <a:off x="5097463" y="4875213"/>
            <a:ext cx="215900" cy="28257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7773" y="5162709"/>
            <a:ext cx="60020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основи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теорії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прогнозування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каталітичної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дії</a:t>
            </a:r>
            <a:endParaRPr lang="ru-RU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7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549275"/>
            <a:ext cx="9144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2"/>
                </a:solidFill>
              </a:rPr>
              <a:t>Система </a:t>
            </a:r>
            <a:r>
              <a:rPr lang="ru-RU" b="1" i="1" dirty="0"/>
              <a:t>-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r>
              <a:rPr lang="ru-RU" b="1" i="1" dirty="0"/>
              <a:t>будь-яка </a:t>
            </a:r>
            <a:r>
              <a:rPr lang="ru-RU" b="1" i="1" dirty="0" err="1"/>
              <a:t>сукупність</a:t>
            </a:r>
            <a:r>
              <a:rPr lang="ru-RU" b="1" i="1" dirty="0"/>
              <a:t> </a:t>
            </a:r>
            <a:r>
              <a:rPr lang="ru-RU" b="1" i="1" dirty="0" err="1"/>
              <a:t>тіл</a:t>
            </a:r>
            <a:r>
              <a:rPr lang="ru-RU" b="1" i="1" dirty="0"/>
              <a:t>, </a:t>
            </a:r>
            <a:r>
              <a:rPr lang="ru-RU" b="1" i="1" dirty="0" err="1"/>
              <a:t>відокремлена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зовнішнього</a:t>
            </a:r>
            <a:r>
              <a:rPr lang="ru-RU" b="1" i="1" dirty="0"/>
              <a:t> </a:t>
            </a:r>
            <a:r>
              <a:rPr lang="ru-RU" b="1" i="1" dirty="0" err="1"/>
              <a:t>середовища</a:t>
            </a:r>
            <a:r>
              <a:rPr lang="ru-RU" b="1" i="1" dirty="0"/>
              <a:t> </a:t>
            </a:r>
            <a:r>
              <a:rPr lang="ru-RU" b="1" i="1" dirty="0" err="1"/>
              <a:t>поверхнею</a:t>
            </a:r>
            <a:r>
              <a:rPr lang="ru-RU" b="1" i="1" dirty="0"/>
              <a:t> </a:t>
            </a:r>
            <a:r>
              <a:rPr lang="ru-RU" b="1" i="1" dirty="0" err="1"/>
              <a:t>розділу</a:t>
            </a:r>
            <a:r>
              <a:rPr lang="ru-RU" b="1" i="1" dirty="0"/>
              <a:t> (</a:t>
            </a:r>
            <a:r>
              <a:rPr lang="ru-RU" b="1" i="1" dirty="0" err="1"/>
              <a:t>реальної</a:t>
            </a:r>
            <a:r>
              <a:rPr lang="ru-RU" b="1" i="1" dirty="0"/>
              <a:t> </a:t>
            </a:r>
            <a:r>
              <a:rPr lang="ru-RU" b="1" i="1" dirty="0" err="1"/>
              <a:t>чи</a:t>
            </a:r>
            <a:r>
              <a:rPr lang="ru-RU" b="1" i="1" dirty="0"/>
              <a:t> </a:t>
            </a:r>
            <a:r>
              <a:rPr lang="ru-RU" b="1" i="1" dirty="0" err="1"/>
              <a:t>уявної</a:t>
            </a:r>
            <a:r>
              <a:rPr lang="ru-RU" b="1" i="1" dirty="0"/>
              <a:t>), </a:t>
            </a:r>
            <a:r>
              <a:rPr lang="ru-RU" b="1" i="1" dirty="0" err="1"/>
              <a:t>всередині</a:t>
            </a:r>
            <a:r>
              <a:rPr lang="ru-RU" b="1" i="1" dirty="0"/>
              <a:t> </a:t>
            </a:r>
            <a:r>
              <a:rPr lang="ru-RU" b="1" i="1" dirty="0" err="1"/>
              <a:t>якої</a:t>
            </a:r>
            <a:r>
              <a:rPr lang="ru-RU" b="1" i="1" dirty="0"/>
              <a:t> </a:t>
            </a:r>
            <a:r>
              <a:rPr lang="ru-RU" b="1" i="1" dirty="0" err="1"/>
              <a:t>можливий</a:t>
            </a:r>
            <a:r>
              <a:rPr lang="ru-RU" b="1" i="1" dirty="0"/>
              <a:t> </a:t>
            </a:r>
            <a:r>
              <a:rPr lang="ru-RU" b="1" i="1" dirty="0" err="1"/>
              <a:t>масо</a:t>
            </a:r>
            <a:r>
              <a:rPr lang="ru-RU" b="1" i="1" dirty="0"/>
              <a:t>-і </a:t>
            </a:r>
            <a:r>
              <a:rPr lang="ru-RU" b="1" i="1" dirty="0" err="1"/>
              <a:t>теплообмін</a:t>
            </a:r>
            <a:r>
              <a:rPr lang="ru-RU" b="1" i="1" dirty="0"/>
              <a:t>.</a:t>
            </a:r>
          </a:p>
          <a:p>
            <a:pPr algn="ctr">
              <a:defRPr/>
            </a:pPr>
            <a:endParaRPr lang="ru-RU" b="1" i="1" dirty="0"/>
          </a:p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</a:rPr>
              <a:t>СИСТЕМА:</a:t>
            </a:r>
            <a:endParaRPr lang="ru-RU" b="1" i="1" dirty="0"/>
          </a:p>
          <a:p>
            <a:pPr>
              <a:defRPr/>
            </a:pPr>
            <a:r>
              <a:rPr lang="ru-RU" b="1" i="1" dirty="0">
                <a:solidFill>
                  <a:schemeClr val="accent2"/>
                </a:solidFill>
              </a:rPr>
              <a:t>*  </a:t>
            </a:r>
            <a:r>
              <a:rPr lang="ru-RU" b="1" i="1" dirty="0" err="1">
                <a:solidFill>
                  <a:schemeClr val="accent2"/>
                </a:solidFill>
              </a:rPr>
              <a:t>Ізольована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r>
              <a:rPr lang="ru-RU" b="1" i="1" dirty="0"/>
              <a:t>- не </a:t>
            </a:r>
            <a:r>
              <a:rPr lang="ru-RU" b="1" i="1" dirty="0" err="1"/>
              <a:t>обмінюється</a:t>
            </a:r>
            <a:r>
              <a:rPr lang="ru-RU" b="1" i="1" dirty="0"/>
              <a:t> з </a:t>
            </a:r>
            <a:r>
              <a:rPr lang="ru-RU" b="1" i="1" dirty="0" err="1"/>
              <a:t>навколишнім</a:t>
            </a:r>
            <a:r>
              <a:rPr lang="ru-RU" b="1" i="1" dirty="0"/>
              <a:t> </a:t>
            </a:r>
            <a:r>
              <a:rPr lang="ru-RU" b="1" i="1" dirty="0" err="1"/>
              <a:t>середовищем</a:t>
            </a:r>
            <a:r>
              <a:rPr lang="ru-RU" b="1" i="1" dirty="0"/>
              <a:t> </a:t>
            </a:r>
            <a:r>
              <a:rPr lang="ru-RU" b="1" i="1" dirty="0" err="1"/>
              <a:t>ні</a:t>
            </a:r>
            <a:r>
              <a:rPr lang="ru-RU" b="1" i="1" dirty="0"/>
              <a:t> </a:t>
            </a:r>
            <a:r>
              <a:rPr lang="ru-RU" b="1" i="1" dirty="0" err="1"/>
              <a:t>масою</a:t>
            </a:r>
            <a:r>
              <a:rPr lang="ru-RU" b="1" i="1" dirty="0"/>
              <a:t>, </a:t>
            </a:r>
            <a:r>
              <a:rPr lang="ru-RU" b="1" i="1" dirty="0" err="1"/>
              <a:t>ні</a:t>
            </a:r>
            <a:r>
              <a:rPr lang="ru-RU" b="1" i="1" dirty="0"/>
              <a:t> </a:t>
            </a:r>
            <a:r>
              <a:rPr lang="ru-RU" b="1" i="1" dirty="0" err="1"/>
              <a:t>енергією</a:t>
            </a:r>
            <a:r>
              <a:rPr lang="ru-RU" b="1" i="1" dirty="0"/>
              <a:t>  </a:t>
            </a:r>
            <a:r>
              <a:rPr lang="ru-RU" sz="2000" b="1" i="1" dirty="0">
                <a:solidFill>
                  <a:srgbClr val="990099"/>
                </a:solidFill>
              </a:rPr>
              <a:t>(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m = 0,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U = 0).</a:t>
            </a:r>
          </a:p>
          <a:p>
            <a:pPr>
              <a:defRPr/>
            </a:pPr>
            <a:endParaRPr lang="ru-RU" b="1" i="1" dirty="0"/>
          </a:p>
          <a:p>
            <a:pPr marL="285750" indent="-285750">
              <a:buFont typeface="Arial" charset="0"/>
              <a:buChar char="•"/>
              <a:defRPr/>
            </a:pPr>
            <a:r>
              <a:rPr lang="ru-RU" b="1" i="1" dirty="0" err="1">
                <a:solidFill>
                  <a:schemeClr val="accent2"/>
                </a:solidFill>
              </a:rPr>
              <a:t>Закрита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r>
              <a:rPr lang="ru-RU" b="1" i="1" dirty="0"/>
              <a:t>- </a:t>
            </a:r>
            <a:r>
              <a:rPr lang="ru-RU" b="1" i="1" dirty="0" err="1"/>
              <a:t>обмінюється</a:t>
            </a:r>
            <a:r>
              <a:rPr lang="ru-RU" b="1" i="1" dirty="0"/>
              <a:t> з </a:t>
            </a:r>
            <a:r>
              <a:rPr lang="ru-RU" b="1" i="1" dirty="0" err="1"/>
              <a:t>навколишнім</a:t>
            </a:r>
            <a:r>
              <a:rPr lang="ru-RU" b="1" i="1" dirty="0"/>
              <a:t> </a:t>
            </a:r>
            <a:r>
              <a:rPr lang="ru-RU" b="1" i="1" dirty="0" err="1"/>
              <a:t>середовищем</a:t>
            </a:r>
            <a:r>
              <a:rPr lang="ru-RU" b="1" i="1" dirty="0"/>
              <a:t> </a:t>
            </a:r>
            <a:r>
              <a:rPr lang="ru-RU" b="1" i="1" dirty="0" err="1"/>
              <a:t>тільки</a:t>
            </a:r>
            <a:r>
              <a:rPr lang="ru-RU" b="1" i="1" dirty="0"/>
              <a:t> </a:t>
            </a:r>
            <a:r>
              <a:rPr lang="ru-RU" b="1" i="1" dirty="0" err="1"/>
              <a:t>енергією</a:t>
            </a:r>
            <a:r>
              <a:rPr lang="ru-RU" b="1" i="1" dirty="0"/>
              <a:t>   </a:t>
            </a:r>
            <a:r>
              <a:rPr lang="ru-RU" sz="2000" b="1" i="1" dirty="0">
                <a:solidFill>
                  <a:srgbClr val="990099"/>
                </a:solidFill>
              </a:rPr>
              <a:t>(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m = 0,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U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</a:t>
            </a:r>
            <a:r>
              <a:rPr lang="ru-RU" sz="2000" b="1" i="1" dirty="0">
                <a:solidFill>
                  <a:srgbClr val="990099"/>
                </a:solidFill>
              </a:rPr>
              <a:t> 0).</a:t>
            </a:r>
          </a:p>
          <a:p>
            <a:pPr>
              <a:defRPr/>
            </a:pPr>
            <a:endParaRPr lang="ru-RU" sz="2000" b="1" i="1" dirty="0">
              <a:solidFill>
                <a:srgbClr val="990099"/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chemeClr val="accent2"/>
                </a:solidFill>
              </a:rPr>
              <a:t>* </a:t>
            </a:r>
            <a:r>
              <a:rPr lang="ru-RU" b="1" i="1" dirty="0" err="1">
                <a:solidFill>
                  <a:schemeClr val="accent2"/>
                </a:solidFill>
              </a:rPr>
              <a:t>Відкрита</a:t>
            </a:r>
            <a:r>
              <a:rPr lang="ru-RU" b="1" i="1" dirty="0">
                <a:solidFill>
                  <a:schemeClr val="accent2"/>
                </a:solidFill>
              </a:rPr>
              <a:t> - </a:t>
            </a:r>
            <a:r>
              <a:rPr lang="ru-RU" b="1" i="1" dirty="0" err="1"/>
              <a:t>обмінюється</a:t>
            </a:r>
            <a:r>
              <a:rPr lang="ru-RU" b="1" i="1" dirty="0"/>
              <a:t> з </a:t>
            </a:r>
            <a:r>
              <a:rPr lang="ru-RU" b="1" i="1" dirty="0" err="1"/>
              <a:t>навколишнім</a:t>
            </a:r>
            <a:r>
              <a:rPr lang="ru-RU" b="1" i="1" dirty="0"/>
              <a:t> </a:t>
            </a:r>
            <a:r>
              <a:rPr lang="ru-RU" b="1" i="1" dirty="0" err="1"/>
              <a:t>середовищем</a:t>
            </a:r>
            <a:r>
              <a:rPr lang="ru-RU" b="1" i="1" dirty="0"/>
              <a:t> і </a:t>
            </a:r>
            <a:r>
              <a:rPr lang="ru-RU" b="1" i="1" dirty="0" err="1"/>
              <a:t>масою</a:t>
            </a:r>
            <a:r>
              <a:rPr lang="ru-RU" b="1" i="1" dirty="0"/>
              <a:t>, і </a:t>
            </a:r>
            <a:r>
              <a:rPr lang="ru-RU" b="1" i="1" dirty="0" err="1"/>
              <a:t>енергією</a:t>
            </a:r>
            <a:r>
              <a:rPr lang="ru-RU" b="1" i="1" dirty="0"/>
              <a:t> </a:t>
            </a:r>
            <a:r>
              <a:rPr lang="ru-RU" sz="2000" b="1" i="1" dirty="0">
                <a:solidFill>
                  <a:srgbClr val="990099"/>
                </a:solidFill>
              </a:rPr>
              <a:t>(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m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</a:t>
            </a:r>
            <a:r>
              <a:rPr lang="ru-RU" sz="2000" b="1" i="1" dirty="0">
                <a:solidFill>
                  <a:srgbClr val="990099"/>
                </a:solidFill>
              </a:rPr>
              <a:t> 0,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U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</a:t>
            </a:r>
            <a:r>
              <a:rPr lang="ru-RU" sz="2000" b="1" i="1" dirty="0">
                <a:solidFill>
                  <a:srgbClr val="990099"/>
                </a:solidFill>
              </a:rPr>
              <a:t> 0).</a:t>
            </a:r>
            <a:r>
              <a:rPr lang="ru-RU" dirty="0"/>
              <a:t>  </a:t>
            </a:r>
            <a:r>
              <a:rPr lang="ru-RU" b="1" dirty="0"/>
              <a:t>(ЖИВИЙ ОРГАНІЗМ)</a:t>
            </a:r>
          </a:p>
        </p:txBody>
      </p:sp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9699" name="Text Box 10"/>
          <p:cNvSpPr txBox="1">
            <a:spLocks noChangeArrowheads="1"/>
          </p:cNvSpPr>
          <p:nvPr/>
        </p:nvSpPr>
        <p:spPr bwMode="auto">
          <a:xfrm>
            <a:off x="842963" y="44450"/>
            <a:ext cx="7632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ОСНОВНІ ПОНЯТТЯ І ТЕРМІНИ</a:t>
            </a:r>
          </a:p>
        </p:txBody>
      </p:sp>
      <p:pic>
        <p:nvPicPr>
          <p:cNvPr id="29700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88"/>
            <a:ext cx="2555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338" y="4365625"/>
            <a:ext cx="31432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365625"/>
            <a:ext cx="324008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06438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ФЕРМЕНТАТИВНИЙ КАТАЛІЗ</a:t>
            </a:r>
          </a:p>
        </p:txBody>
      </p:sp>
      <p:sp>
        <p:nvSpPr>
          <p:cNvPr id="75778" name="Объект 2"/>
          <p:cNvSpPr>
            <a:spLocks noGrp="1"/>
          </p:cNvSpPr>
          <p:nvPr>
            <p:ph idx="1"/>
          </p:nvPr>
        </p:nvSpPr>
        <p:spPr>
          <a:xfrm>
            <a:off x="-9525" y="473075"/>
            <a:ext cx="9144000" cy="63103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dirty="0" err="1"/>
              <a:t>Каталітична</a:t>
            </a:r>
            <a:r>
              <a:rPr lang="ru-RU" sz="2400" dirty="0"/>
              <a:t> </a:t>
            </a:r>
            <a:r>
              <a:rPr lang="ru-RU" sz="2400" dirty="0" err="1"/>
              <a:t>активність</a:t>
            </a:r>
            <a:r>
              <a:rPr lang="ru-RU" sz="2400" dirty="0"/>
              <a:t>                      </a:t>
            </a:r>
            <a:r>
              <a:rPr lang="ru-RU" sz="2400" dirty="0" err="1"/>
              <a:t>активність</a:t>
            </a:r>
            <a:r>
              <a:rPr lang="ru-RU" sz="2400" dirty="0"/>
              <a:t> </a:t>
            </a:r>
            <a:r>
              <a:rPr lang="ru-RU" sz="2400" dirty="0" err="1"/>
              <a:t>хімічних</a:t>
            </a:r>
            <a:r>
              <a:rPr lang="ru-RU" sz="2400" dirty="0"/>
              <a:t> </a:t>
            </a:r>
            <a:r>
              <a:rPr lang="ru-RU" sz="2400" dirty="0" err="1"/>
              <a:t>каталізаторів</a:t>
            </a:r>
            <a:r>
              <a:rPr lang="ru-RU" sz="2400" dirty="0"/>
              <a:t>  </a:t>
            </a:r>
            <a:r>
              <a:rPr lang="ru-RU" sz="2400" dirty="0" err="1">
                <a:solidFill>
                  <a:srgbClr val="000000"/>
                </a:solidFill>
              </a:rPr>
              <a:t>ферментів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1862 р. А.Я. </a:t>
            </a:r>
            <a:r>
              <a:rPr lang="ru-RU" sz="2400" dirty="0" err="1"/>
              <a:t>Данілевський</a:t>
            </a:r>
            <a:r>
              <a:rPr lang="ru-RU" sz="2400" dirty="0"/>
              <a:t> – </a:t>
            </a:r>
            <a:r>
              <a:rPr lang="ru-RU" sz="2400" dirty="0" err="1"/>
              <a:t>виділив</a:t>
            </a:r>
            <a:r>
              <a:rPr lang="ru-RU" sz="2400" dirty="0"/>
              <a:t> і </a:t>
            </a:r>
            <a:r>
              <a:rPr lang="ru-RU" sz="2400" dirty="0" err="1"/>
              <a:t>ізолював</a:t>
            </a:r>
            <a:r>
              <a:rPr lang="ru-RU" sz="2400" dirty="0"/>
              <a:t> </a:t>
            </a:r>
            <a:r>
              <a:rPr lang="ru-RU" sz="2400" dirty="0" err="1"/>
              <a:t>ферменти</a:t>
            </a:r>
            <a:r>
              <a:rPr lang="ru-RU" sz="2400" dirty="0"/>
              <a:t>.</a:t>
            </a:r>
          </a:p>
          <a:p>
            <a:pPr marL="0" indent="0">
              <a:buFont typeface="Arial" charset="0"/>
              <a:buNone/>
            </a:pPr>
            <a:endParaRPr lang="ru-RU" sz="2400" dirty="0"/>
          </a:p>
          <a:p>
            <a:pPr marL="0" indent="0">
              <a:buFont typeface="Arial" charset="0"/>
              <a:buNone/>
            </a:pPr>
            <a:endParaRPr lang="ru-RU" sz="2400" dirty="0"/>
          </a:p>
          <a:p>
            <a:pPr marL="0" indent="0">
              <a:buFont typeface="Arial" charset="0"/>
              <a:buNone/>
            </a:pPr>
            <a:endParaRPr lang="ru-RU" sz="2400" dirty="0"/>
          </a:p>
          <a:p>
            <a:pPr marL="0" indent="0">
              <a:buFont typeface="Arial" charset="0"/>
              <a:buNone/>
            </a:pPr>
            <a:r>
              <a:rPr lang="ru-RU" sz="2400" dirty="0">
                <a:solidFill>
                  <a:srgbClr val="C00000"/>
                </a:solidFill>
              </a:rPr>
              <a:t> 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457994"/>
            <a:ext cx="144145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Calibri"/>
                <a:cs typeface="+mn-cs"/>
              </a:rPr>
              <a:t>&gt;&gt;&gt;&gt;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 в млн. </a:t>
            </a:r>
            <a:r>
              <a:rPr lang="ru-RU" b="1" dirty="0" err="1">
                <a:solidFill>
                  <a:prstClr val="black"/>
                </a:solidFill>
                <a:latin typeface="Calibri"/>
                <a:cs typeface="+mn-cs"/>
              </a:rPr>
              <a:t>разів</a:t>
            </a:r>
            <a:endParaRPr 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1700213"/>
            <a:ext cx="2016126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03425" y="1700213"/>
            <a:ext cx="7032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Ферментативні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реакції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характеризуються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1.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сильним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прискоренням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(10</a:t>
            </a:r>
            <a:r>
              <a:rPr lang="ru-RU" sz="2400" baseline="30000" dirty="0">
                <a:solidFill>
                  <a:prstClr val="black"/>
                </a:solidFill>
                <a:latin typeface="Calibri"/>
                <a:cs typeface="+mn-cs"/>
              </a:rPr>
              <a:t>4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– 10</a:t>
            </a:r>
            <a:r>
              <a:rPr lang="ru-RU" sz="2400" baseline="30000" dirty="0">
                <a:solidFill>
                  <a:prstClr val="black"/>
                </a:solidFill>
                <a:latin typeface="Calibri"/>
                <a:cs typeface="+mn-cs"/>
              </a:rPr>
              <a:t>5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разів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2.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високою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специфічністю</a:t>
            </a:r>
            <a:endParaRPr lang="ru-RU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970045" y="3146108"/>
          <a:ext cx="5809516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4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4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75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/>
                        <a:t>Група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ферментів</a:t>
                      </a:r>
                      <a:r>
                        <a:rPr lang="ru-RU" sz="1600" b="1" dirty="0"/>
                        <a:t>,</a:t>
                      </a:r>
                      <a:r>
                        <a:rPr lang="ru-RU" sz="1600" b="1" baseline="0" dirty="0"/>
                        <a:t> </a:t>
                      </a:r>
                      <a:r>
                        <a:rPr lang="ru-RU" sz="1600" b="1" baseline="0" dirty="0" err="1"/>
                        <a:t>які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Число </a:t>
                      </a:r>
                      <a:r>
                        <a:rPr lang="ru-RU" sz="1600" b="1" dirty="0" err="1"/>
                        <a:t>відомих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ферментів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27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/>
                        <a:t>гідролізують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/>
                        <a:t>переносять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370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/>
                        <a:t>розщеплюють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/>
                        <a:t>ізолірують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/>
                        <a:t>синтезують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19475" y="2708275"/>
            <a:ext cx="34476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C00000"/>
                </a:solidFill>
                <a:latin typeface="Calibri"/>
                <a:cs typeface="+mn-cs"/>
              </a:rPr>
              <a:t>Класифікація</a:t>
            </a:r>
            <a:r>
              <a:rPr lang="ru-RU" sz="2400" b="1" dirty="0">
                <a:solidFill>
                  <a:srgbClr val="C00000"/>
                </a:solidFill>
                <a:latin typeface="Calibri"/>
                <a:cs typeface="+mn-cs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alibri"/>
                <a:cs typeface="+mn-cs"/>
              </a:rPr>
              <a:t>ферментів</a:t>
            </a:r>
            <a:endParaRPr lang="ru-RU" sz="2400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4450" y="5157788"/>
            <a:ext cx="9059863" cy="163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Дюкло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(фр.)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упорядкував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номенклатуру -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запропонував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фермент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називати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за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речовиною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, яку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він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розщеплює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+ 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аза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: сахароза → сахар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аза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                                                                         мальтоза  → 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мальт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аза</a:t>
            </a:r>
            <a:endParaRPr lang="ru-RU" sz="2000" b="1" dirty="0">
              <a:solidFill>
                <a:srgbClr val="FF00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                                                                        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крохмаль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(</a:t>
            </a:r>
            <a:r>
              <a:rPr lang="en-US" sz="2000" b="1" dirty="0" err="1">
                <a:solidFill>
                  <a:prstClr val="black"/>
                </a:solidFill>
                <a:latin typeface="Calibri"/>
                <a:cs typeface="+mn-cs"/>
              </a:rPr>
              <a:t>amylum</a:t>
            </a: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→ 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аміл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аза</a:t>
            </a:r>
            <a:endParaRPr lang="ru-RU" sz="2000" b="1" dirty="0">
              <a:solidFill>
                <a:srgbClr val="FF00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                                                                        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жири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(</a:t>
            </a:r>
            <a:r>
              <a:rPr lang="en-US" sz="2000" b="1" dirty="0" err="1">
                <a:solidFill>
                  <a:prstClr val="black"/>
                </a:solidFill>
                <a:latin typeface="Calibri"/>
                <a:cs typeface="+mn-cs"/>
              </a:rPr>
              <a:t>lipos</a:t>
            </a: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) 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→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ліп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аза</a:t>
            </a:r>
            <a:endParaRPr lang="ru-RU" sz="2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B5A7EF-5A62-4053-97C6-189BA9B9D79B}"/>
              </a:ext>
            </a:extLst>
          </p:cNvPr>
          <p:cNvSpPr txBox="1"/>
          <p:nvPr/>
        </p:nvSpPr>
        <p:spPr>
          <a:xfrm>
            <a:off x="5940152" y="994847"/>
            <a:ext cx="2891433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fermentum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(лат.) - закваска</a:t>
            </a:r>
          </a:p>
        </p:txBody>
      </p:sp>
    </p:spTree>
    <p:extLst>
      <p:ext uri="{BB962C8B-B14F-4D97-AF65-F5344CB8AC3E}">
        <p14:creationId xmlns:p14="http://schemas.microsoft.com/office/powerpoint/2010/main" val="6675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111"/>
            <a:ext cx="8229600" cy="51556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БУДОВА ФЕРМЕНТІВ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Ф, </a:t>
            </a:r>
            <a:r>
              <a:rPr lang="ru-RU" sz="2800" dirty="0"/>
              <a:t>як і </a:t>
            </a:r>
            <a:r>
              <a:rPr lang="ru-RU" sz="2800" b="1" dirty="0">
                <a:solidFill>
                  <a:srgbClr val="C00000"/>
                </a:solidFill>
              </a:rPr>
              <a:t>Б, </a:t>
            </a:r>
            <a:r>
              <a:rPr lang="ru-RU" sz="2800" dirty="0" err="1"/>
              <a:t>складаються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 з                                                   і т.д.</a:t>
            </a:r>
          </a:p>
          <a:p>
            <a:pPr marL="0" indent="0" algn="ctr">
              <a:buNone/>
            </a:pPr>
            <a:r>
              <a:rPr lang="uk-UA" sz="2800" dirty="0" err="1"/>
              <a:t>Первічна</a:t>
            </a:r>
            <a:r>
              <a:rPr lang="uk-UA" sz="2800" dirty="0"/>
              <a:t> с</a:t>
            </a:r>
            <a:r>
              <a:rPr lang="ru-RU" sz="2800" dirty="0" err="1"/>
              <a:t>труктура</a:t>
            </a:r>
            <a:endParaRPr lang="ru-RU" sz="2800" dirty="0"/>
          </a:p>
          <a:p>
            <a:pPr marL="0" indent="0" algn="ctr">
              <a:buNone/>
            </a:pPr>
            <a:r>
              <a:rPr lang="ru-RU" dirty="0" err="1"/>
              <a:t>Індивидуальна</a:t>
            </a:r>
            <a:r>
              <a:rPr lang="ru-RU" dirty="0"/>
              <a:t>       </a:t>
            </a:r>
            <a:r>
              <a:rPr lang="ru-RU" dirty="0" err="1"/>
              <a:t>Вторинна</a:t>
            </a:r>
            <a:r>
              <a:rPr lang="ru-RU" dirty="0"/>
              <a:t> структура</a:t>
            </a:r>
          </a:p>
        </p:txBody>
      </p:sp>
      <p:cxnSp>
        <p:nvCxnSpPr>
          <p:cNvPr id="6" name="Прямая соединительная линия 5"/>
          <p:cNvCxnSpPr>
            <a:stCxn id="4" idx="6"/>
          </p:cNvCxnSpPr>
          <p:nvPr/>
        </p:nvCxnSpPr>
        <p:spPr>
          <a:xfrm>
            <a:off x="4634291" y="932427"/>
            <a:ext cx="70568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993586" y="953683"/>
            <a:ext cx="107355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3986219" y="680398"/>
            <a:ext cx="3728993" cy="539947"/>
            <a:chOff x="3844957" y="836711"/>
            <a:chExt cx="3728993" cy="539947"/>
          </a:xfrm>
        </p:grpSpPr>
        <p:sp>
          <p:nvSpPr>
            <p:cNvPr id="10" name="Овал 9"/>
            <p:cNvSpPr/>
            <p:nvPr/>
          </p:nvSpPr>
          <p:spPr>
            <a:xfrm>
              <a:off x="6925878" y="836711"/>
              <a:ext cx="648072" cy="5040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АК</a:t>
              </a:r>
            </a:p>
          </p:txBody>
        </p:sp>
        <p:sp>
          <p:nvSpPr>
            <p:cNvPr id="4" name="Овал 3"/>
            <p:cNvSpPr/>
            <p:nvPr/>
          </p:nvSpPr>
          <p:spPr>
            <a:xfrm>
              <a:off x="3844957" y="836712"/>
              <a:ext cx="648072" cy="5040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АК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5229597" y="856442"/>
              <a:ext cx="648072" cy="5040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АК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05762" y="868827"/>
              <a:ext cx="113963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ru-RU" dirty="0"/>
                <a:t>пептид.</a:t>
              </a:r>
            </a:p>
            <a:p>
              <a:pPr algn="ctr">
                <a:lnSpc>
                  <a:spcPct val="75000"/>
                </a:lnSpc>
              </a:pPr>
              <a:r>
                <a:rPr lang="ru-RU" dirty="0" err="1"/>
                <a:t>зв’язок</a:t>
              </a: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19284" y="860100"/>
              <a:ext cx="113963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ru-RU" dirty="0"/>
                <a:t>пептид.</a:t>
              </a:r>
            </a:p>
            <a:p>
              <a:pPr algn="ctr">
                <a:lnSpc>
                  <a:spcPct val="75000"/>
                </a:lnSpc>
              </a:pPr>
              <a:r>
                <a:rPr lang="uk-UA" dirty="0"/>
                <a:t>З</a:t>
              </a:r>
              <a:r>
                <a:rPr lang="ru-RU" dirty="0" err="1"/>
                <a:t>в’язок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69761" y="2472929"/>
            <a:ext cx="6645451" cy="923330"/>
            <a:chOff x="42599" y="3212976"/>
            <a:chExt cx="6645451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42599" y="3212976"/>
              <a:ext cx="43284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ru-RU" dirty="0" err="1"/>
                <a:t>Углеводородні</a:t>
              </a:r>
              <a:r>
                <a:rPr lang="ru-RU" dirty="0"/>
                <a:t> </a:t>
              </a:r>
              <a:r>
                <a:rPr lang="ru-RU" dirty="0" err="1"/>
                <a:t>залишки</a:t>
              </a:r>
              <a:endParaRPr lang="ru-RU" dirty="0"/>
            </a:p>
            <a:p>
              <a:pPr marL="285750" indent="-285750">
                <a:buFont typeface="Arial" charset="0"/>
                <a:buChar char="•"/>
              </a:pPr>
              <a:r>
                <a:rPr lang="ru-RU" dirty="0" err="1"/>
                <a:t>Полярні</a:t>
              </a:r>
              <a:r>
                <a:rPr lang="ru-RU" dirty="0"/>
                <a:t> гр.:</a:t>
              </a:r>
              <a:r>
                <a:rPr lang="uk-UA" dirty="0"/>
                <a:t> </a:t>
              </a:r>
              <a:r>
                <a:rPr lang="en-US" dirty="0"/>
                <a:t>-COOH; -NH</a:t>
              </a:r>
              <a:r>
                <a:rPr lang="en-US" baseline="-25000" dirty="0"/>
                <a:t>2</a:t>
              </a:r>
              <a:r>
                <a:rPr lang="en-US" dirty="0"/>
                <a:t>; -OH;- SH; =NH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ru-RU" dirty="0" err="1"/>
                <a:t>Водородні</a:t>
              </a:r>
              <a:r>
                <a:rPr lang="ru-RU" dirty="0"/>
                <a:t> </a:t>
              </a:r>
              <a:r>
                <a:rPr lang="ru-RU" dirty="0" err="1"/>
                <a:t>зв’язки</a:t>
              </a:r>
              <a:endParaRPr lang="ru-RU" dirty="0"/>
            </a:p>
          </p:txBody>
        </p:sp>
        <p:sp>
          <p:nvSpPr>
            <p:cNvPr id="21" name="Правая фигурная скобка 20"/>
            <p:cNvSpPr/>
            <p:nvPr/>
          </p:nvSpPr>
          <p:spPr>
            <a:xfrm>
              <a:off x="4472709" y="3212976"/>
              <a:ext cx="243307" cy="92333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9980" y="3351475"/>
              <a:ext cx="18480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err="1"/>
                <a:t>Макромолекули</a:t>
              </a:r>
              <a:r>
                <a:rPr lang="ru-RU" dirty="0"/>
                <a:t> </a:t>
              </a:r>
            </a:p>
            <a:p>
              <a:pPr algn="ctr"/>
              <a:r>
                <a:rPr lang="ru-RU" dirty="0" err="1"/>
                <a:t>ферментів</a:t>
              </a:r>
              <a:endParaRPr lang="ru-RU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9761" y="3450214"/>
            <a:ext cx="6923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/>
              <a:t>Утворення</a:t>
            </a:r>
            <a:r>
              <a:rPr lang="ru-RU" b="1" dirty="0"/>
              <a:t> активного </a:t>
            </a:r>
            <a:r>
              <a:rPr lang="ru-RU" b="1" dirty="0" err="1"/>
              <a:t>каталітичного</a:t>
            </a:r>
            <a:r>
              <a:rPr lang="ru-RU" b="1" dirty="0"/>
              <a:t> центру </a:t>
            </a:r>
            <a:r>
              <a:rPr lang="ru-RU" b="1" dirty="0" err="1"/>
              <a:t>складається</a:t>
            </a:r>
            <a:r>
              <a:rPr lang="ru-RU" b="1" dirty="0"/>
              <a:t> з </a:t>
            </a:r>
            <a:r>
              <a:rPr lang="ru-RU" b="1" dirty="0" err="1"/>
              <a:t>полярних</a:t>
            </a:r>
            <a:endParaRPr lang="ru-RU" b="1" dirty="0"/>
          </a:p>
          <a:p>
            <a:pPr algn="ctr"/>
            <a:r>
              <a:rPr lang="ru-RU" b="1" dirty="0"/>
              <a:t> </a:t>
            </a:r>
            <a:r>
              <a:rPr lang="ru-RU" b="1" dirty="0" err="1"/>
              <a:t>функціональних</a:t>
            </a:r>
            <a:r>
              <a:rPr lang="ru-RU" b="1" dirty="0"/>
              <a:t> </a:t>
            </a:r>
            <a:r>
              <a:rPr lang="ru-RU" b="1" dirty="0" err="1"/>
              <a:t>груп</a:t>
            </a:r>
            <a:r>
              <a:rPr lang="ru-RU" b="1" dirty="0"/>
              <a:t>, а </a:t>
            </a:r>
            <a:r>
              <a:rPr lang="ru-RU" b="1" dirty="0" err="1"/>
              <a:t>Ме</a:t>
            </a:r>
            <a:r>
              <a:rPr lang="ru-RU" b="1" dirty="0"/>
              <a:t>-Ф – </a:t>
            </a:r>
            <a:r>
              <a:rPr lang="ru-RU" b="1" dirty="0" err="1"/>
              <a:t>ще</a:t>
            </a:r>
            <a:r>
              <a:rPr lang="ru-RU" b="1" dirty="0"/>
              <a:t> й з </a:t>
            </a:r>
            <a:r>
              <a:rPr lang="ru-RU" b="1" dirty="0" err="1"/>
              <a:t>Ме</a:t>
            </a:r>
            <a:endParaRPr lang="ru-RU" b="1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3920535" y="4096545"/>
            <a:ext cx="705689" cy="377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161166" y="4474401"/>
            <a:ext cx="4319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Times New Roman"/>
              </a:rPr>
              <a:t>▼  </a:t>
            </a:r>
            <a:r>
              <a:rPr lang="ru-RU" dirty="0" err="1">
                <a:cs typeface="Times New Roman"/>
              </a:rPr>
              <a:t>висока</a:t>
            </a:r>
            <a:r>
              <a:rPr lang="ru-RU" dirty="0">
                <a:cs typeface="Times New Roman"/>
              </a:rPr>
              <a:t> </a:t>
            </a:r>
            <a:r>
              <a:rPr lang="ru-RU" dirty="0" err="1">
                <a:cs typeface="Times New Roman"/>
              </a:rPr>
              <a:t>специфічність</a:t>
            </a:r>
            <a:r>
              <a:rPr lang="ru-RU" dirty="0">
                <a:cs typeface="Times New Roman"/>
              </a:rPr>
              <a:t>!!!</a:t>
            </a:r>
          </a:p>
          <a:p>
            <a:r>
              <a:rPr lang="ru-RU" dirty="0" smtClean="0">
                <a:cs typeface="Times New Roman"/>
              </a:rPr>
              <a:t>▼  </a:t>
            </a:r>
            <a:r>
              <a:rPr lang="ru-RU" dirty="0" err="1" smtClean="0">
                <a:cs typeface="Times New Roman"/>
              </a:rPr>
              <a:t>висока</a:t>
            </a:r>
            <a:r>
              <a:rPr lang="ru-RU" dirty="0" smtClean="0">
                <a:cs typeface="Times New Roman"/>
              </a:rPr>
              <a:t> </a:t>
            </a:r>
            <a:r>
              <a:rPr lang="ru-RU" dirty="0" err="1">
                <a:cs typeface="Times New Roman"/>
              </a:rPr>
              <a:t>каталітична</a:t>
            </a:r>
            <a:r>
              <a:rPr lang="ru-RU" dirty="0">
                <a:cs typeface="Times New Roman"/>
              </a:rPr>
              <a:t> </a:t>
            </a:r>
            <a:r>
              <a:rPr lang="ru-RU" dirty="0" err="1">
                <a:cs typeface="Times New Roman"/>
              </a:rPr>
              <a:t>активність</a:t>
            </a:r>
            <a:r>
              <a:rPr lang="ru-RU" dirty="0">
                <a:cs typeface="Times New Roman"/>
              </a:rPr>
              <a:t> 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▼  </a:t>
            </a:r>
            <a:r>
              <a:rPr lang="ru-RU" dirty="0" smtClean="0">
                <a:cs typeface="Times New Roman"/>
              </a:rPr>
              <a:t>в </a:t>
            </a:r>
            <a:r>
              <a:rPr lang="ru-RU" dirty="0" err="1">
                <a:cs typeface="Times New Roman"/>
              </a:rPr>
              <a:t>м’яких</a:t>
            </a:r>
            <a:r>
              <a:rPr lang="ru-RU" dirty="0">
                <a:cs typeface="Times New Roman"/>
              </a:rPr>
              <a:t> </a:t>
            </a:r>
            <a:r>
              <a:rPr lang="ru-RU" dirty="0" err="1">
                <a:cs typeface="Times New Roman"/>
              </a:rPr>
              <a:t>умовах</a:t>
            </a:r>
            <a:r>
              <a:rPr lang="ru-RU" dirty="0">
                <a:cs typeface="Times New Roman"/>
              </a:rPr>
              <a:t> (</a:t>
            </a:r>
            <a:r>
              <a:rPr lang="en-US" dirty="0">
                <a:cs typeface="Times New Roman"/>
              </a:rPr>
              <a:t>t</a:t>
            </a:r>
            <a:r>
              <a:rPr lang="uk-UA" dirty="0">
                <a:cs typeface="Times New Roman"/>
              </a:rPr>
              <a:t>°</a:t>
            </a:r>
            <a:r>
              <a:rPr lang="ru-RU" dirty="0">
                <a:cs typeface="Times New Roman"/>
              </a:rPr>
              <a:t>, Р, рН </a:t>
            </a:r>
            <a:r>
              <a:rPr lang="ru-RU" dirty="0" err="1">
                <a:cs typeface="Times New Roman"/>
              </a:rPr>
              <a:t>середовища</a:t>
            </a:r>
            <a:r>
              <a:rPr lang="ru-RU" dirty="0">
                <a:latin typeface="Times New Roman"/>
                <a:cs typeface="Times New Roman"/>
              </a:rPr>
              <a:t>)</a:t>
            </a:r>
            <a:endParaRPr lang="ru-RU" dirty="0"/>
          </a:p>
        </p:txBody>
      </p:sp>
      <p:sp>
        <p:nvSpPr>
          <p:cNvPr id="28" name="Правая фигурная скобка 27"/>
          <p:cNvSpPr/>
          <p:nvPr/>
        </p:nvSpPr>
        <p:spPr>
          <a:xfrm rot="5400000">
            <a:off x="4058226" y="3584326"/>
            <a:ext cx="504056" cy="3910601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8572" y="5784920"/>
            <a:ext cx="9111437" cy="93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cs typeface="Times New Roman" pitchFamily="18" charset="0"/>
              </a:rPr>
              <a:t>Швидкість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р</a:t>
            </a:r>
            <a:r>
              <a:rPr lang="ru-RU" sz="2400" dirty="0" err="1"/>
              <a:t>еакції</a:t>
            </a:r>
            <a:r>
              <a:rPr lang="ru-RU" sz="2400" dirty="0"/>
              <a:t> </a:t>
            </a:r>
            <a:r>
              <a:rPr lang="ru-RU" sz="2400" dirty="0" err="1"/>
              <a:t>гідролізу</a:t>
            </a:r>
            <a:r>
              <a:rPr lang="ru-RU" sz="2400" dirty="0"/>
              <a:t> </a:t>
            </a:r>
            <a:r>
              <a:rPr lang="ru-RU" sz="2400" dirty="0" err="1"/>
              <a:t>сечовини</a:t>
            </a:r>
            <a:r>
              <a:rPr lang="ru-RU" sz="2400" dirty="0"/>
              <a:t> в </a:t>
            </a:r>
            <a:r>
              <a:rPr lang="ru-RU" sz="2400" dirty="0" err="1"/>
              <a:t>присутності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C00000"/>
                </a:solidFill>
              </a:rPr>
              <a:t>Ф</a:t>
            </a:r>
            <a:r>
              <a:rPr lang="ru-RU" sz="2400" dirty="0"/>
              <a:t> </a:t>
            </a:r>
            <a:r>
              <a:rPr lang="ru-RU" sz="2400" dirty="0" err="1"/>
              <a:t>уреази</a:t>
            </a:r>
            <a:r>
              <a:rPr lang="ru-RU" sz="2400" dirty="0"/>
              <a:t> </a:t>
            </a:r>
            <a:r>
              <a:rPr lang="uk-UA" sz="2400" dirty="0"/>
              <a:t>збільшується</a:t>
            </a:r>
            <a:r>
              <a:rPr lang="ru-RU" sz="2400" dirty="0"/>
              <a:t> </a:t>
            </a:r>
            <a:r>
              <a:rPr lang="ru-RU" sz="2400" dirty="0" smtClean="0"/>
              <a:t> в </a:t>
            </a:r>
            <a:r>
              <a:rPr lang="ru-RU" sz="2400" dirty="0"/>
              <a:t>1млн </a:t>
            </a:r>
            <a:r>
              <a:rPr lang="ru-RU" sz="2400" dirty="0" err="1" smtClean="0"/>
              <a:t>разів</a:t>
            </a:r>
            <a:r>
              <a:rPr lang="ru-RU" sz="2400" dirty="0" smtClean="0">
                <a:cs typeface="Times New Roman" pitchFamily="18" charset="0"/>
              </a:rPr>
              <a:t>. </a:t>
            </a:r>
          </a:p>
          <a:p>
            <a:pPr>
              <a:lnSpc>
                <a:spcPct val="75000"/>
              </a:lnSpc>
            </a:pPr>
            <a:r>
              <a:rPr lang="ru-RU" sz="2400" dirty="0" smtClean="0">
                <a:cs typeface="Times New Roman" pitchFamily="18" charset="0"/>
              </a:rPr>
              <a:t>*  </a:t>
            </a:r>
            <a:r>
              <a:rPr lang="ru-RU" sz="2400" dirty="0" err="1" smtClean="0">
                <a:cs typeface="Times New Roman" pitchFamily="18" charset="0"/>
              </a:rPr>
              <a:t>Швидкість</a:t>
            </a:r>
            <a:r>
              <a:rPr lang="ru-RU" sz="2400" dirty="0" smtClean="0">
                <a:cs typeface="Times New Roman" pitchFamily="18" charset="0"/>
              </a:rPr>
              <a:t> р-</a:t>
            </a:r>
            <a:r>
              <a:rPr lang="ru-RU" sz="2400" dirty="0" err="1" smtClean="0">
                <a:cs typeface="Times New Roman" pitchFamily="18" charset="0"/>
              </a:rPr>
              <a:t>ції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прямо </a:t>
            </a:r>
            <a:r>
              <a:rPr lang="ru-RU" sz="2400" dirty="0" err="1">
                <a:cs typeface="Times New Roman" pitchFamily="18" charset="0"/>
              </a:rPr>
              <a:t>пропорційна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концентрації</a:t>
            </a:r>
            <a:r>
              <a:rPr lang="ru-RU" sz="2400" dirty="0">
                <a:cs typeface="Times New Roman" pitchFamily="18" charset="0"/>
              </a:rPr>
              <a:t>  </a:t>
            </a:r>
            <a:r>
              <a:rPr lang="ru-RU" sz="2400" dirty="0" err="1">
                <a:cs typeface="Times New Roman" pitchFamily="18" charset="0"/>
              </a:rPr>
              <a:t>ферментів</a:t>
            </a:r>
            <a:r>
              <a:rPr lang="ru-RU" sz="2400" dirty="0">
                <a:cs typeface="Times New Roman" pitchFamily="18" charset="0"/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33186207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836613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КІНЕТИКА ФЕРМЕНТИВНИХ РЕАКЦІЙ</a:t>
            </a:r>
            <a:endParaRPr lang="ru-RU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523220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prstClr val="black"/>
                </a:solidFill>
                <a:latin typeface="Calibri"/>
                <a:cs typeface="+mn-cs"/>
              </a:rPr>
              <a:t>Эміль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alibri"/>
                <a:cs typeface="+mn-cs"/>
              </a:rPr>
              <a:t>Фішер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 (1890 р.) фермент↔ субстрат= ключ ↔ замок</a:t>
            </a:r>
            <a:endParaRPr lang="ru-RU" b="1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prstClr val="black"/>
                </a:solidFill>
                <a:latin typeface="Calibri"/>
                <a:cs typeface="+mn-cs"/>
              </a:rPr>
              <a:t> 	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Фактори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які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впливають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 на 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ферментативну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активність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        1) температура,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2) рН 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середовища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,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3) 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присутність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інгібіторів</a:t>
            </a:r>
            <a:endParaRPr lang="ru-RU" sz="2000" b="1" dirty="0">
              <a:solidFill>
                <a:srgbClr val="FF0000"/>
              </a:solidFill>
              <a:latin typeface="Calibri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4) 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концентрація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 ферменту і субстрату,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FF00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Calibri"/>
                <a:cs typeface="+mn-cs"/>
              </a:rPr>
              <a:t>1) ТЕМПЕРАТУРА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r>
              <a:rPr lang="ru-RU" b="1" i="1" dirty="0" err="1">
                <a:solidFill>
                  <a:prstClr val="black"/>
                </a:solidFill>
                <a:latin typeface="Calibri"/>
                <a:cs typeface="+mn-cs"/>
              </a:rPr>
              <a:t>Біохімічні</a:t>
            </a:r>
            <a:r>
              <a:rPr lang="ru-RU" b="1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Calibri"/>
                <a:cs typeface="+mn-cs"/>
              </a:rPr>
              <a:t>процеси</a:t>
            </a:r>
            <a:r>
              <a:rPr lang="ru-RU" b="1" i="1" dirty="0">
                <a:solidFill>
                  <a:prstClr val="black"/>
                </a:solidFill>
                <a:latin typeface="Calibri"/>
                <a:cs typeface="+mn-cs"/>
              </a:rPr>
              <a:t> в живому </a:t>
            </a:r>
            <a:r>
              <a:rPr lang="ru-RU" b="1" i="1" dirty="0" err="1">
                <a:solidFill>
                  <a:prstClr val="black"/>
                </a:solidFill>
                <a:latin typeface="Calibri"/>
                <a:cs typeface="+mn-cs"/>
              </a:rPr>
              <a:t>організмі</a:t>
            </a:r>
            <a:r>
              <a:rPr lang="ru-RU" b="1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Calibri"/>
                <a:cs typeface="+mn-cs"/>
              </a:rPr>
              <a:t>протікають</a:t>
            </a:r>
            <a:r>
              <a:rPr lang="ru-RU" b="1" i="1" dirty="0">
                <a:solidFill>
                  <a:prstClr val="black"/>
                </a:solidFill>
                <a:latin typeface="Calibri"/>
                <a:cs typeface="+mn-cs"/>
              </a:rPr>
              <a:t> при температурах– 36 - 40</a:t>
            </a:r>
            <a:r>
              <a:rPr lang="ru-RU" b="1" i="1" baseline="30000" dirty="0">
                <a:solidFill>
                  <a:prstClr val="black"/>
                </a:solidFill>
                <a:latin typeface="Calibri"/>
                <a:cs typeface="+mn-cs"/>
              </a:rPr>
              <a:t>о</a:t>
            </a:r>
            <a:r>
              <a:rPr lang="ru-RU" b="1" i="1" dirty="0">
                <a:solidFill>
                  <a:prstClr val="black"/>
                </a:solidFill>
                <a:latin typeface="Calibri"/>
                <a:cs typeface="+mn-cs"/>
              </a:rPr>
              <a:t>С ( 309-313 К)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spc="-150" dirty="0" err="1">
                <a:solidFill>
                  <a:prstClr val="black"/>
                </a:solidFill>
                <a:latin typeface="Calibri"/>
                <a:cs typeface="+mn-cs"/>
              </a:rPr>
              <a:t>Активність</a:t>
            </a:r>
            <a:r>
              <a:rPr lang="ru-RU" i="1" spc="-15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spc="-150" dirty="0">
                <a:solidFill>
                  <a:prstClr val="black"/>
                </a:solidFill>
                <a:latin typeface="Calibri"/>
                <a:cs typeface="+mn-cs"/>
              </a:rPr>
              <a:t>фермента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prstClr val="black"/>
                </a:solidFill>
                <a:latin typeface="Calibri"/>
                <a:cs typeface="+mn-cs"/>
              </a:rPr>
              <a:t>                                          </a:t>
            </a:r>
            <a:r>
              <a:rPr lang="ru-RU" dirty="0" err="1">
                <a:solidFill>
                  <a:prstClr val="black"/>
                </a:solidFill>
                <a:latin typeface="Calibri"/>
                <a:cs typeface="+mn-cs"/>
              </a:rPr>
              <a:t>Т</a:t>
            </a:r>
            <a:r>
              <a:rPr lang="ru-RU" baseline="-25000" dirty="0" err="1">
                <a:solidFill>
                  <a:prstClr val="black"/>
                </a:solidFill>
                <a:latin typeface="Calibri"/>
                <a:cs typeface="+mn-cs"/>
              </a:rPr>
              <a:t>опт</a:t>
            </a:r>
            <a:r>
              <a:rPr lang="ru-RU" baseline="-250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     </a:t>
            </a:r>
            <a:r>
              <a:rPr lang="ru-RU" i="1" dirty="0">
                <a:solidFill>
                  <a:prstClr val="black"/>
                </a:solidFill>
                <a:latin typeface="Calibri"/>
                <a:cs typeface="+mn-cs"/>
              </a:rPr>
              <a:t>Температура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prstClr val="black"/>
                </a:solidFill>
                <a:latin typeface="Calibri"/>
                <a:cs typeface="+mn-cs"/>
              </a:rPr>
              <a:t>Вплив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alibri"/>
                <a:cs typeface="+mn-cs"/>
              </a:rPr>
              <a:t>температури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 на </a:t>
            </a:r>
            <a:r>
              <a:rPr lang="ru-RU" b="1" dirty="0" err="1">
                <a:solidFill>
                  <a:prstClr val="black"/>
                </a:solidFill>
                <a:latin typeface="Calibri"/>
                <a:cs typeface="+mn-cs"/>
              </a:rPr>
              <a:t>швидкість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alibri"/>
                <a:cs typeface="+mn-cs"/>
              </a:rPr>
              <a:t>гіпотетичної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alibri"/>
                <a:cs typeface="+mn-cs"/>
              </a:rPr>
              <a:t>ферментативної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alibri"/>
                <a:cs typeface="+mn-cs"/>
              </a:rPr>
              <a:t>реакції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295400" y="3733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295400" y="5257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463" name="Arc 7"/>
          <p:cNvSpPr>
            <a:spLocks/>
          </p:cNvSpPr>
          <p:nvPr/>
        </p:nvSpPr>
        <p:spPr bwMode="auto">
          <a:xfrm rot="13500000" flipV="1">
            <a:off x="1608138" y="4048125"/>
            <a:ext cx="1630362" cy="1392238"/>
          </a:xfrm>
          <a:custGeom>
            <a:avLst/>
            <a:gdLst>
              <a:gd name="G0" fmla="+- 8554 0 0"/>
              <a:gd name="G1" fmla="+- 21600 0 0"/>
              <a:gd name="G2" fmla="+- 21600 0 0"/>
              <a:gd name="T0" fmla="*/ 0 w 30154"/>
              <a:gd name="T1" fmla="*/ 1766 h 31435"/>
              <a:gd name="T2" fmla="*/ 27785 w 30154"/>
              <a:gd name="T3" fmla="*/ 31435 h 31435"/>
              <a:gd name="T4" fmla="*/ 8554 w 30154"/>
              <a:gd name="T5" fmla="*/ 21600 h 31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154" h="31435" fill="none" extrusionOk="0">
                <a:moveTo>
                  <a:pt x="-1" y="1765"/>
                </a:moveTo>
                <a:cubicBezTo>
                  <a:pt x="2701" y="600"/>
                  <a:pt x="5612" y="-1"/>
                  <a:pt x="8554" y="0"/>
                </a:cubicBezTo>
                <a:cubicBezTo>
                  <a:pt x="20483" y="0"/>
                  <a:pt x="30154" y="9670"/>
                  <a:pt x="30154" y="21600"/>
                </a:cubicBezTo>
                <a:cubicBezTo>
                  <a:pt x="30154" y="25019"/>
                  <a:pt x="29342" y="28390"/>
                  <a:pt x="27785" y="31435"/>
                </a:cubicBezTo>
              </a:path>
              <a:path w="30154" h="31435" stroke="0" extrusionOk="0">
                <a:moveTo>
                  <a:pt x="-1" y="1765"/>
                </a:moveTo>
                <a:cubicBezTo>
                  <a:pt x="2701" y="600"/>
                  <a:pt x="5612" y="-1"/>
                  <a:pt x="8554" y="0"/>
                </a:cubicBezTo>
                <a:cubicBezTo>
                  <a:pt x="20483" y="0"/>
                  <a:pt x="30154" y="9670"/>
                  <a:pt x="30154" y="21600"/>
                </a:cubicBezTo>
                <a:cubicBezTo>
                  <a:pt x="30154" y="25019"/>
                  <a:pt x="29342" y="28390"/>
                  <a:pt x="27785" y="31435"/>
                </a:cubicBezTo>
                <a:lnTo>
                  <a:pt x="855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032125" y="5294313"/>
            <a:ext cx="1841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286000" y="4114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990600" y="3810000"/>
            <a:ext cx="1841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76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620713"/>
            <a:ext cx="1544637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32828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>
          <a:xfrm>
            <a:off x="395288" y="31750"/>
            <a:ext cx="8229600" cy="779463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КІНЕТИКА ФЕРМЕНТИВНИХ РЕАКЦІЙ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990033"/>
                </a:solidFill>
              </a:rPr>
              <a:t>2</a:t>
            </a:r>
            <a:r>
              <a:rPr lang="ru-RU" sz="2400" b="1">
                <a:solidFill>
                  <a:srgbClr val="990033"/>
                </a:solidFill>
              </a:rPr>
              <a:t>) </a:t>
            </a:r>
            <a:r>
              <a:rPr lang="ru-RU" sz="2400" b="1" smtClean="0">
                <a:solidFill>
                  <a:srgbClr val="990033"/>
                </a:solidFill>
              </a:rPr>
              <a:t>рН </a:t>
            </a:r>
            <a:r>
              <a:rPr lang="ru-RU" sz="2400" b="1" dirty="0" err="1">
                <a:solidFill>
                  <a:srgbClr val="990033"/>
                </a:solidFill>
              </a:rPr>
              <a:t>середовища</a:t>
            </a:r>
            <a:endParaRPr lang="de-DE" sz="2400" i="1" dirty="0">
              <a:solidFill>
                <a:srgbClr val="990033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err="1"/>
              <a:t>Зміна</a:t>
            </a:r>
            <a:r>
              <a:rPr lang="ru-RU" sz="2400" i="1" dirty="0"/>
              <a:t> рН </a:t>
            </a:r>
            <a:r>
              <a:rPr lang="ru-RU" sz="2400" i="1" dirty="0" err="1"/>
              <a:t>може</a:t>
            </a:r>
            <a:r>
              <a:rPr lang="ru-RU" sz="2400" i="1" dirty="0"/>
              <a:t> </a:t>
            </a:r>
            <a:r>
              <a:rPr lang="ru-RU" sz="2400" i="1" dirty="0" err="1"/>
              <a:t>викликати</a:t>
            </a:r>
            <a:r>
              <a:rPr lang="ru-RU" sz="2400" i="1" dirty="0"/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-</a:t>
            </a:r>
            <a:r>
              <a:rPr lang="ru-RU" sz="2400" b="1" i="1" dirty="0"/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денатурацію</a:t>
            </a:r>
            <a:r>
              <a:rPr lang="ru-RU" sz="2400" b="1" i="1" dirty="0"/>
              <a:t> </a:t>
            </a:r>
            <a:r>
              <a:rPr lang="ru-RU" sz="2400" i="1" dirty="0"/>
              <a:t>ферменту при </a:t>
            </a:r>
            <a:r>
              <a:rPr lang="ru-RU" sz="2400" i="1" dirty="0" err="1"/>
              <a:t>дуже</a:t>
            </a:r>
            <a:r>
              <a:rPr lang="ru-RU" sz="2400" i="1" dirty="0"/>
              <a:t> </a:t>
            </a:r>
            <a:r>
              <a:rPr lang="ru-RU" sz="2400" i="1" dirty="0" err="1"/>
              <a:t>високих</a:t>
            </a:r>
            <a:r>
              <a:rPr lang="ru-RU" sz="2400" i="1" dirty="0"/>
              <a:t> </a:t>
            </a:r>
            <a:r>
              <a:rPr lang="ru-RU" sz="2400" i="1" dirty="0" err="1"/>
              <a:t>або</a:t>
            </a:r>
            <a:r>
              <a:rPr lang="ru-RU" sz="2400" i="1" dirty="0"/>
              <a:t> </a:t>
            </a:r>
            <a:r>
              <a:rPr lang="ru-RU" sz="2400" i="1" dirty="0" err="1"/>
              <a:t>низьких</a:t>
            </a:r>
            <a:r>
              <a:rPr lang="ru-RU" sz="2400" i="1" dirty="0"/>
              <a:t> рН;</a:t>
            </a:r>
            <a:endParaRPr lang="de-DE" sz="2400" i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chemeClr val="accent2"/>
                </a:solidFill>
              </a:rPr>
              <a:t>- </a:t>
            </a:r>
            <a:r>
              <a:rPr lang="ru-RU" sz="2400" b="1" i="1" dirty="0" err="1">
                <a:solidFill>
                  <a:schemeClr val="accent2"/>
                </a:solidFill>
              </a:rPr>
              <a:t>зміну</a:t>
            </a:r>
            <a:r>
              <a:rPr lang="ru-RU" sz="2400" b="1" i="1" dirty="0">
                <a:solidFill>
                  <a:schemeClr val="accent2"/>
                </a:solidFill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</a:rPr>
              <a:t>величини</a:t>
            </a:r>
            <a:r>
              <a:rPr lang="ru-RU" sz="2400" b="1" i="1" dirty="0">
                <a:solidFill>
                  <a:schemeClr val="accent2"/>
                </a:solidFill>
              </a:rPr>
              <a:t> заряду</a:t>
            </a:r>
            <a:r>
              <a:rPr lang="ru-RU" sz="2400" b="1" i="1" dirty="0"/>
              <a:t> </a:t>
            </a:r>
            <a:r>
              <a:rPr lang="ru-RU" sz="2400" i="1" dirty="0"/>
              <a:t>молекул субстрату і ферменту.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 3) </a:t>
            </a:r>
            <a:r>
              <a:rPr lang="ru-RU" sz="2400" b="1" dirty="0" err="1">
                <a:solidFill>
                  <a:srgbClr val="C00000"/>
                </a:solidFill>
              </a:rPr>
              <a:t>Присутність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інгібіторів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  <a:r>
              <a:rPr lang="ru-RU" sz="2400" i="1" dirty="0">
                <a:solidFill>
                  <a:srgbClr val="990033"/>
                </a:solidFill>
              </a:rPr>
              <a:t> (</a:t>
            </a:r>
            <a:r>
              <a:rPr lang="ru-RU" sz="2400" i="1" dirty="0" err="1">
                <a:solidFill>
                  <a:srgbClr val="990033"/>
                </a:solidFill>
              </a:rPr>
              <a:t>Дії</a:t>
            </a:r>
            <a:r>
              <a:rPr lang="ru-RU" sz="2400" i="1" dirty="0">
                <a:solidFill>
                  <a:srgbClr val="990033"/>
                </a:solidFill>
              </a:rPr>
              <a:t> </a:t>
            </a:r>
            <a:r>
              <a:rPr lang="ru-RU" sz="2400" i="1" dirty="0" err="1">
                <a:solidFill>
                  <a:srgbClr val="990033"/>
                </a:solidFill>
              </a:rPr>
              <a:t>багатьох</a:t>
            </a:r>
            <a:r>
              <a:rPr lang="ru-RU" sz="2400" i="1" dirty="0">
                <a:solidFill>
                  <a:srgbClr val="990033"/>
                </a:solidFill>
              </a:rPr>
              <a:t> </a:t>
            </a:r>
            <a:r>
              <a:rPr lang="ru-RU" sz="2400" i="1" dirty="0" err="1">
                <a:solidFill>
                  <a:srgbClr val="990033"/>
                </a:solidFill>
              </a:rPr>
              <a:t>лікарських</a:t>
            </a:r>
            <a:r>
              <a:rPr lang="ru-RU" sz="2400" i="1" dirty="0">
                <a:solidFill>
                  <a:srgbClr val="990033"/>
                </a:solidFill>
              </a:rPr>
              <a:t> і </a:t>
            </a:r>
            <a:r>
              <a:rPr lang="ru-RU" sz="2400" i="1" dirty="0" err="1">
                <a:solidFill>
                  <a:srgbClr val="990033"/>
                </a:solidFill>
              </a:rPr>
              <a:t>токсичних</a:t>
            </a:r>
            <a:r>
              <a:rPr lang="ru-RU" sz="2400" i="1" dirty="0">
                <a:solidFill>
                  <a:srgbClr val="990033"/>
                </a:solidFill>
              </a:rPr>
              <a:t> </a:t>
            </a:r>
            <a:r>
              <a:rPr lang="ru-RU" sz="2400" i="1" dirty="0" err="1">
                <a:solidFill>
                  <a:srgbClr val="990033"/>
                </a:solidFill>
              </a:rPr>
              <a:t>речовин</a:t>
            </a:r>
            <a:r>
              <a:rPr lang="ru-RU" sz="2400" i="1" dirty="0">
                <a:solidFill>
                  <a:srgbClr val="990033"/>
                </a:solidFill>
              </a:rPr>
              <a:t>).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err="1"/>
              <a:t>Інгібірування</a:t>
            </a:r>
            <a:r>
              <a:rPr lang="ru-RU" sz="2400" i="1" dirty="0"/>
              <a:t> </a:t>
            </a:r>
            <a:r>
              <a:rPr lang="ru-RU" sz="2400" i="1" dirty="0" err="1"/>
              <a:t>ферментів</a:t>
            </a:r>
            <a:r>
              <a:rPr lang="ru-RU" sz="2400" i="1" dirty="0"/>
              <a:t> </a:t>
            </a:r>
            <a:r>
              <a:rPr lang="ru-RU" sz="2400" i="1" dirty="0" err="1"/>
              <a:t>може</a:t>
            </a:r>
            <a:r>
              <a:rPr lang="ru-RU" sz="2400" i="1" dirty="0"/>
              <a:t> бути: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/>
              <a:t>- </a:t>
            </a:r>
            <a:r>
              <a:rPr lang="ru-RU" sz="2400" b="1" i="1" dirty="0" err="1">
                <a:solidFill>
                  <a:schemeClr val="accent2"/>
                </a:solidFill>
              </a:rPr>
              <a:t>зворотним</a:t>
            </a:r>
            <a:r>
              <a:rPr lang="ru-RU" sz="2400" b="1" i="1" dirty="0">
                <a:solidFill>
                  <a:schemeClr val="accent2"/>
                </a:solidFill>
              </a:rPr>
              <a:t>;</a:t>
            </a:r>
            <a:endParaRPr lang="de-DE" sz="2400" b="1" i="1" dirty="0">
              <a:solidFill>
                <a:schemeClr val="accent2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/>
              <a:t>- </a:t>
            </a:r>
            <a:r>
              <a:rPr lang="ru-RU" sz="2400" b="1" i="1" dirty="0" err="1">
                <a:solidFill>
                  <a:schemeClr val="accent2"/>
                </a:solidFill>
              </a:rPr>
              <a:t>незворотним</a:t>
            </a:r>
            <a:r>
              <a:rPr lang="ru-RU" sz="2400" b="1" i="1" dirty="0">
                <a:solidFill>
                  <a:schemeClr val="accent2"/>
                </a:solidFill>
              </a:rPr>
              <a:t> </a:t>
            </a:r>
            <a:r>
              <a:rPr lang="ru-RU" sz="2400" i="1" dirty="0"/>
              <a:t>- </a:t>
            </a:r>
            <a:r>
              <a:rPr lang="ru-RU" sz="2400" dirty="0" err="1"/>
              <a:t>дія</a:t>
            </a:r>
            <a:r>
              <a:rPr lang="ru-RU" sz="2400" dirty="0"/>
              <a:t> </a:t>
            </a:r>
            <a:r>
              <a:rPr lang="ru-RU" sz="2400" dirty="0" err="1"/>
              <a:t>нейропаралітичних</a:t>
            </a:r>
            <a:r>
              <a:rPr lang="ru-RU" sz="2400" dirty="0"/>
              <a:t> отрут на </a:t>
            </a:r>
            <a:r>
              <a:rPr lang="ru-RU" sz="2400" dirty="0" err="1"/>
              <a:t>ацетилхолінестеразу</a:t>
            </a:r>
            <a:r>
              <a:rPr lang="ru-RU" sz="2400" dirty="0"/>
              <a:t> (ФОС).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/>
              <a:t> У свою </a:t>
            </a:r>
            <a:r>
              <a:rPr lang="ru-RU" sz="2400" i="1" dirty="0" err="1"/>
              <a:t>чергу</a:t>
            </a:r>
            <a:r>
              <a:rPr lang="ru-RU" sz="2400" i="1" dirty="0"/>
              <a:t> </a:t>
            </a:r>
            <a:r>
              <a:rPr lang="ru-RU" sz="2400" i="1" dirty="0" err="1"/>
              <a:t>оборотнє</a:t>
            </a:r>
            <a:r>
              <a:rPr lang="ru-RU" sz="2400" i="1" dirty="0"/>
              <a:t> </a:t>
            </a:r>
            <a:r>
              <a:rPr lang="ru-RU" sz="2400" i="1" dirty="0" err="1"/>
              <a:t>інгібірування</a:t>
            </a:r>
            <a:r>
              <a:rPr lang="ru-RU" sz="2400" i="1" dirty="0"/>
              <a:t> </a:t>
            </a:r>
            <a:r>
              <a:rPr lang="ru-RU" sz="2400" i="1" dirty="0" err="1"/>
              <a:t>може</a:t>
            </a:r>
            <a:r>
              <a:rPr lang="ru-RU" sz="2400" i="1" dirty="0"/>
              <a:t> бути: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/>
              <a:t>	</a:t>
            </a:r>
            <a:r>
              <a:rPr lang="ru-RU" sz="2400" b="1" i="1" dirty="0"/>
              <a:t>- </a:t>
            </a:r>
            <a:r>
              <a:rPr lang="ru-RU" sz="2400" b="1" i="1" dirty="0" err="1">
                <a:solidFill>
                  <a:schemeClr val="accent2"/>
                </a:solidFill>
              </a:rPr>
              <a:t>конкурентним</a:t>
            </a:r>
            <a:r>
              <a:rPr lang="ru-RU" sz="2400" b="1" i="1" dirty="0"/>
              <a:t> </a:t>
            </a:r>
            <a:r>
              <a:rPr lang="ru-RU" sz="2400" i="1" dirty="0"/>
              <a:t>(схожим на субстрат) - </a:t>
            </a:r>
            <a:r>
              <a:rPr lang="ru-RU" sz="2400" dirty="0" err="1"/>
              <a:t>лікування</a:t>
            </a:r>
            <a:r>
              <a:rPr lang="ru-RU" sz="2400" dirty="0"/>
              <a:t> </a:t>
            </a:r>
            <a:r>
              <a:rPr lang="ru-RU" sz="2400" dirty="0" err="1"/>
              <a:t>отруєнь</a:t>
            </a:r>
            <a:r>
              <a:rPr lang="ru-RU" sz="2400" dirty="0"/>
              <a:t> метанолом і </a:t>
            </a:r>
            <a:r>
              <a:rPr lang="ru-RU" sz="2400" dirty="0" err="1"/>
              <a:t>етиленгліколем</a:t>
            </a:r>
            <a:r>
              <a:rPr lang="ru-RU" sz="2400" dirty="0"/>
              <a:t> </a:t>
            </a:r>
            <a:r>
              <a:rPr lang="ru-RU" sz="2400" dirty="0" err="1"/>
              <a:t>введенням</a:t>
            </a:r>
            <a:r>
              <a:rPr lang="ru-RU" sz="2400" dirty="0"/>
              <a:t> великих доз </a:t>
            </a:r>
            <a:r>
              <a:rPr lang="ru-RU" sz="2400" dirty="0" err="1"/>
              <a:t>етанолу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етанол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інактивуватися</a:t>
            </a:r>
            <a:r>
              <a:rPr lang="ru-RU" sz="2400" dirty="0"/>
              <a:t> </a:t>
            </a:r>
            <a:r>
              <a:rPr lang="ru-RU" sz="2400" dirty="0" err="1"/>
              <a:t>алкогольдегідрогеназою</a:t>
            </a:r>
            <a:r>
              <a:rPr lang="ru-RU" sz="2400" dirty="0"/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/>
              <a:t>           </a:t>
            </a:r>
            <a:r>
              <a:rPr lang="ru-RU" sz="2400" b="1" i="1" dirty="0"/>
              <a:t>  - </a:t>
            </a:r>
            <a:r>
              <a:rPr lang="ru-RU" sz="2400" b="1" i="1" dirty="0" err="1">
                <a:solidFill>
                  <a:schemeClr val="accent2"/>
                </a:solidFill>
              </a:rPr>
              <a:t>неконкурентним</a:t>
            </a:r>
            <a:r>
              <a:rPr lang="ru-RU" sz="2400" b="1" i="1" dirty="0"/>
              <a:t> </a:t>
            </a:r>
            <a:r>
              <a:rPr lang="ru-RU" sz="2400" i="1" dirty="0"/>
              <a:t>- </a:t>
            </a:r>
            <a:r>
              <a:rPr lang="ru-RU" sz="2400" i="1" dirty="0" err="1"/>
              <a:t>інгібітор</a:t>
            </a:r>
            <a:r>
              <a:rPr lang="ru-RU" sz="2400" i="1" dirty="0"/>
              <a:t> і субстрат </a:t>
            </a:r>
            <a:r>
              <a:rPr lang="ru-RU" sz="2400" i="1" dirty="0" err="1"/>
              <a:t>можуть</a:t>
            </a:r>
            <a:r>
              <a:rPr lang="ru-RU" sz="2400" i="1" dirty="0"/>
              <a:t> </a:t>
            </a:r>
            <a:r>
              <a:rPr lang="ru-RU" sz="2400" i="1" dirty="0" err="1"/>
              <a:t>зв'язуватися</a:t>
            </a:r>
            <a:r>
              <a:rPr lang="ru-RU" sz="2400" i="1" dirty="0"/>
              <a:t> ферментом </a:t>
            </a:r>
            <a:r>
              <a:rPr lang="ru-RU" sz="2400" i="1" dirty="0" err="1"/>
              <a:t>одночасно</a:t>
            </a:r>
            <a:r>
              <a:rPr lang="ru-RU" sz="2400" i="1" dirty="0"/>
              <a:t>, </a:t>
            </a:r>
            <a:r>
              <a:rPr lang="ru-RU" sz="2400" i="1" dirty="0" err="1"/>
              <a:t>знижуючи</a:t>
            </a:r>
            <a:r>
              <a:rPr lang="ru-RU" sz="2400" i="1" dirty="0"/>
              <a:t> </a:t>
            </a:r>
            <a:r>
              <a:rPr lang="ru-RU" sz="2400" i="1" dirty="0" err="1"/>
              <a:t>швидкість</a:t>
            </a:r>
            <a:r>
              <a:rPr lang="ru-RU" sz="2400" i="1" dirty="0"/>
              <a:t> </a:t>
            </a:r>
            <a:r>
              <a:rPr lang="ru-RU" sz="2400" i="1" dirty="0" err="1"/>
              <a:t>каталізу</a:t>
            </a:r>
            <a:r>
              <a:rPr lang="ru-RU" sz="2400" i="1" dirty="0"/>
              <a:t> шляхом </a:t>
            </a:r>
            <a:r>
              <a:rPr lang="ru-RU" sz="2400" i="1" dirty="0" err="1"/>
              <a:t>зменшення</a:t>
            </a:r>
            <a:r>
              <a:rPr lang="ru-RU" sz="2400" i="1" dirty="0"/>
              <a:t> </a:t>
            </a:r>
            <a:r>
              <a:rPr lang="ru-RU" sz="2400" i="1" dirty="0" err="1"/>
              <a:t>долі</a:t>
            </a:r>
            <a:r>
              <a:rPr lang="ru-RU" sz="2400" i="1" dirty="0"/>
              <a:t> молекул ферменту, </a:t>
            </a:r>
            <a:r>
              <a:rPr lang="ru-RU" sz="2400" i="1" dirty="0" err="1"/>
              <a:t>що</a:t>
            </a:r>
            <a:r>
              <a:rPr lang="ru-RU" sz="2400" i="1" dirty="0"/>
              <a:t> </a:t>
            </a:r>
            <a:r>
              <a:rPr lang="ru-RU" sz="2400" i="1" dirty="0" err="1"/>
              <a:t>зв'язали</a:t>
            </a:r>
            <a:r>
              <a:rPr lang="ru-RU" sz="2400" i="1" dirty="0"/>
              <a:t> субстрат.</a:t>
            </a:r>
            <a:endParaRPr lang="ru-RU" sz="2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20384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6900" y="-171450"/>
            <a:ext cx="7772400" cy="1025525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КІНЕТИКА ФЕРМЕНТИВНИХ РЕАКЦІЙ</a:t>
            </a:r>
            <a:endParaRPr lang="ru-RU" sz="3200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12775"/>
            <a:ext cx="9144000" cy="569386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90033"/>
                </a:solidFill>
                <a:latin typeface="Calibri"/>
                <a:cs typeface="+mn-cs"/>
              </a:rPr>
              <a:t>4) </a:t>
            </a:r>
            <a:r>
              <a:rPr lang="ru-RU" sz="2000" b="1" dirty="0" err="1">
                <a:solidFill>
                  <a:srgbClr val="990033"/>
                </a:solidFill>
                <a:latin typeface="Calibri"/>
                <a:cs typeface="+mn-cs"/>
              </a:rPr>
              <a:t>Концентрація</a:t>
            </a:r>
            <a:r>
              <a:rPr lang="ru-RU" sz="2000" b="1" dirty="0">
                <a:solidFill>
                  <a:srgbClr val="990033"/>
                </a:solidFill>
                <a:latin typeface="Calibri"/>
                <a:cs typeface="+mn-cs"/>
              </a:rPr>
              <a:t> ферменту і субстрату (</a:t>
            </a:r>
            <a:r>
              <a:rPr lang="ru-RU" sz="2000" b="1" dirty="0" err="1">
                <a:solidFill>
                  <a:srgbClr val="990033"/>
                </a:solidFill>
                <a:latin typeface="Calibri"/>
                <a:cs typeface="+mn-cs"/>
              </a:rPr>
              <a:t>кінетика</a:t>
            </a:r>
            <a:r>
              <a:rPr lang="ru-RU" sz="2000" b="1" dirty="0">
                <a:solidFill>
                  <a:srgbClr val="990033"/>
                </a:solidFill>
                <a:latin typeface="Calibri"/>
                <a:cs typeface="+mn-cs"/>
              </a:rPr>
              <a:t> і </a:t>
            </a:r>
            <a:r>
              <a:rPr lang="ru-RU" sz="2000" b="1" dirty="0" err="1">
                <a:solidFill>
                  <a:srgbClr val="990033"/>
                </a:solidFill>
                <a:latin typeface="Calibri"/>
                <a:cs typeface="+mn-cs"/>
              </a:rPr>
              <a:t>механізм</a:t>
            </a:r>
            <a:r>
              <a:rPr lang="ru-RU" sz="2000" b="1" dirty="0">
                <a:solidFill>
                  <a:srgbClr val="990033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srgbClr val="990033"/>
                </a:solidFill>
                <a:latin typeface="Calibri"/>
                <a:cs typeface="+mn-cs"/>
              </a:rPr>
              <a:t>ферментативних</a:t>
            </a:r>
            <a:r>
              <a:rPr lang="ru-RU" sz="2000" b="1" dirty="0">
                <a:solidFill>
                  <a:srgbClr val="990033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srgbClr val="990033"/>
                </a:solidFill>
                <a:latin typeface="Calibri"/>
                <a:cs typeface="+mn-cs"/>
              </a:rPr>
              <a:t>реакцій</a:t>
            </a:r>
            <a:r>
              <a:rPr lang="ru-RU" sz="2000" b="1" dirty="0">
                <a:solidFill>
                  <a:srgbClr val="990033"/>
                </a:solidFill>
                <a:latin typeface="Calibri"/>
                <a:cs typeface="+mn-cs"/>
              </a:rPr>
              <a:t>.)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Визначальну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роль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відіграє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утворення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проміжного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продукту (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інтермедіату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)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між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речовиною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що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метаболізуються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S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(субстратом) і ферментом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F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–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активованого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комплексу (фермент-субстратного комплексу) : 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S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+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F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  <a:sym typeface="Symbol" pitchFamily="18" charset="2"/>
              </a:rPr>
              <a:t>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  <a:sym typeface="Symbol" pitchFamily="18" charset="2"/>
              </a:rPr>
              <a:t>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FS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  <a:sym typeface="Symbol" pitchFamily="18" charset="2"/>
              </a:rPr>
              <a:t></a:t>
            </a:r>
            <a:endParaRPr lang="ru-RU" dirty="0">
              <a:solidFill>
                <a:srgbClr val="C0504D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err="1">
                <a:solidFill>
                  <a:srgbClr val="993366"/>
                </a:solidFill>
                <a:latin typeface="Calibri"/>
                <a:cs typeface="+mn-cs"/>
              </a:rPr>
              <a:t>Енергетична</a:t>
            </a:r>
            <a:r>
              <a:rPr lang="ru-RU" sz="2400" i="1" dirty="0">
                <a:solidFill>
                  <a:srgbClr val="993366"/>
                </a:solidFill>
                <a:latin typeface="Calibri"/>
                <a:cs typeface="+mn-cs"/>
              </a:rPr>
              <a:t> </a:t>
            </a:r>
            <a:r>
              <a:rPr lang="ru-RU" sz="2400" i="1" dirty="0" err="1">
                <a:solidFill>
                  <a:srgbClr val="993366"/>
                </a:solidFill>
                <a:latin typeface="Calibri"/>
                <a:cs typeface="+mn-cs"/>
              </a:rPr>
              <a:t>діаграма</a:t>
            </a:r>
            <a:r>
              <a:rPr lang="ru-RU" sz="2400" i="1" dirty="0">
                <a:solidFill>
                  <a:srgbClr val="993366"/>
                </a:solidFill>
                <a:latin typeface="Calibri"/>
                <a:cs typeface="+mn-cs"/>
              </a:rPr>
              <a:t> </a:t>
            </a:r>
            <a:r>
              <a:rPr lang="ru-RU" sz="2400" i="1" dirty="0" err="1">
                <a:solidFill>
                  <a:srgbClr val="993366"/>
                </a:solidFill>
                <a:latin typeface="Calibri"/>
                <a:cs typeface="+mn-cs"/>
              </a:rPr>
              <a:t>ферментативної</a:t>
            </a:r>
            <a:r>
              <a:rPr lang="ru-RU" sz="2400" i="1" dirty="0">
                <a:solidFill>
                  <a:srgbClr val="993366"/>
                </a:solidFill>
                <a:latin typeface="Calibri"/>
                <a:cs typeface="+mn-cs"/>
              </a:rPr>
              <a:t> </a:t>
            </a:r>
            <a:r>
              <a:rPr lang="ru-RU" sz="2400" i="1" dirty="0" err="1">
                <a:solidFill>
                  <a:srgbClr val="993366"/>
                </a:solidFill>
                <a:latin typeface="Calibri"/>
                <a:cs typeface="+mn-cs"/>
              </a:rPr>
              <a:t>реакції</a:t>
            </a:r>
            <a:endParaRPr lang="ru-RU" sz="2400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7209" name="Group 5"/>
          <p:cNvGrpSpPr>
            <a:grpSpLocks/>
          </p:cNvGrpSpPr>
          <p:nvPr/>
        </p:nvGrpSpPr>
        <p:grpSpPr bwMode="auto">
          <a:xfrm>
            <a:off x="2078038" y="2935288"/>
            <a:ext cx="5302250" cy="3694112"/>
            <a:chOff x="1504" y="4176"/>
            <a:chExt cx="8349" cy="5817"/>
          </a:xfrm>
        </p:grpSpPr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2191" y="4176"/>
              <a:ext cx="0" cy="51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stealth" w="med" len="med"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auto">
            <a:xfrm>
              <a:off x="2194" y="9308"/>
              <a:ext cx="6794" cy="25"/>
            </a:xfrm>
            <a:custGeom>
              <a:avLst/>
              <a:gdLst>
                <a:gd name="T0" fmla="*/ 0 w 6745"/>
                <a:gd name="T1" fmla="*/ 23 h 23"/>
                <a:gd name="T2" fmla="*/ 6745 w 6745"/>
                <a:gd name="T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45" h="23">
                  <a:moveTo>
                    <a:pt x="0" y="23"/>
                  </a:moveTo>
                  <a:lnTo>
                    <a:pt x="6745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stealth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auto">
            <a:xfrm>
              <a:off x="2204" y="5416"/>
              <a:ext cx="5727" cy="3345"/>
            </a:xfrm>
            <a:custGeom>
              <a:avLst/>
              <a:gdLst>
                <a:gd name="T0" fmla="*/ 0 w 5685"/>
                <a:gd name="T1" fmla="*/ 2847 h 3344"/>
                <a:gd name="T2" fmla="*/ 1350 w 5685"/>
                <a:gd name="T3" fmla="*/ 2472 h 3344"/>
                <a:gd name="T4" fmla="*/ 2640 w 5685"/>
                <a:gd name="T5" fmla="*/ 147 h 3344"/>
                <a:gd name="T6" fmla="*/ 3345 w 5685"/>
                <a:gd name="T7" fmla="*/ 1782 h 3344"/>
                <a:gd name="T8" fmla="*/ 3915 w 5685"/>
                <a:gd name="T9" fmla="*/ 982 h 3344"/>
                <a:gd name="T10" fmla="*/ 4325 w 5685"/>
                <a:gd name="T11" fmla="*/ 1182 h 3344"/>
                <a:gd name="T12" fmla="*/ 4645 w 5685"/>
                <a:gd name="T13" fmla="*/ 2992 h 3344"/>
                <a:gd name="T14" fmla="*/ 5685 w 5685"/>
                <a:gd name="T15" fmla="*/ 3232 h 3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5" h="3344">
                  <a:moveTo>
                    <a:pt x="0" y="2847"/>
                  </a:moveTo>
                  <a:cubicBezTo>
                    <a:pt x="225" y="2784"/>
                    <a:pt x="910" y="2922"/>
                    <a:pt x="1350" y="2472"/>
                  </a:cubicBezTo>
                  <a:cubicBezTo>
                    <a:pt x="1790" y="2022"/>
                    <a:pt x="2308" y="262"/>
                    <a:pt x="2640" y="147"/>
                  </a:cubicBezTo>
                  <a:cubicBezTo>
                    <a:pt x="3197" y="0"/>
                    <a:pt x="3035" y="1607"/>
                    <a:pt x="3345" y="1782"/>
                  </a:cubicBezTo>
                  <a:cubicBezTo>
                    <a:pt x="3593" y="1996"/>
                    <a:pt x="3752" y="1082"/>
                    <a:pt x="3915" y="982"/>
                  </a:cubicBezTo>
                  <a:cubicBezTo>
                    <a:pt x="4078" y="882"/>
                    <a:pt x="4203" y="847"/>
                    <a:pt x="4325" y="1182"/>
                  </a:cubicBezTo>
                  <a:cubicBezTo>
                    <a:pt x="4447" y="1517"/>
                    <a:pt x="4418" y="2650"/>
                    <a:pt x="4645" y="2992"/>
                  </a:cubicBezTo>
                  <a:cubicBezTo>
                    <a:pt x="4895" y="3344"/>
                    <a:pt x="5468" y="3182"/>
                    <a:pt x="5685" y="3232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auto">
            <a:xfrm>
              <a:off x="2791" y="4888"/>
              <a:ext cx="4352" cy="3772"/>
            </a:xfrm>
            <a:custGeom>
              <a:avLst/>
              <a:gdLst>
                <a:gd name="T0" fmla="*/ 0 w 4320"/>
                <a:gd name="T1" fmla="*/ 3350 h 3771"/>
                <a:gd name="T2" fmla="*/ 827 w 4320"/>
                <a:gd name="T3" fmla="*/ 3035 h 3771"/>
                <a:gd name="T4" fmla="*/ 2055 w 4320"/>
                <a:gd name="T5" fmla="*/ 1020 h 3771"/>
                <a:gd name="T6" fmla="*/ 3100 w 4320"/>
                <a:gd name="T7" fmla="*/ 410 h 3771"/>
                <a:gd name="T8" fmla="*/ 3740 w 4320"/>
                <a:gd name="T9" fmla="*/ 3220 h 3771"/>
                <a:gd name="T10" fmla="*/ 4320 w 4320"/>
                <a:gd name="T11" fmla="*/ 3720 h 3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0" h="3771">
                  <a:moveTo>
                    <a:pt x="0" y="3350"/>
                  </a:moveTo>
                  <a:cubicBezTo>
                    <a:pt x="138" y="3298"/>
                    <a:pt x="484" y="3423"/>
                    <a:pt x="827" y="3035"/>
                  </a:cubicBezTo>
                  <a:cubicBezTo>
                    <a:pt x="860" y="3163"/>
                    <a:pt x="1705" y="1482"/>
                    <a:pt x="2055" y="1020"/>
                  </a:cubicBezTo>
                  <a:cubicBezTo>
                    <a:pt x="2405" y="557"/>
                    <a:pt x="2672" y="0"/>
                    <a:pt x="3100" y="410"/>
                  </a:cubicBezTo>
                  <a:cubicBezTo>
                    <a:pt x="3470" y="720"/>
                    <a:pt x="3500" y="2662"/>
                    <a:pt x="3740" y="3220"/>
                  </a:cubicBezTo>
                  <a:cubicBezTo>
                    <a:pt x="3943" y="3771"/>
                    <a:pt x="4199" y="3616"/>
                    <a:pt x="4320" y="37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auto">
            <a:xfrm>
              <a:off x="2974" y="5558"/>
              <a:ext cx="1935" cy="3"/>
            </a:xfrm>
            <a:custGeom>
              <a:avLst/>
              <a:gdLst>
                <a:gd name="T0" fmla="*/ 1920 w 1920"/>
                <a:gd name="T1" fmla="*/ 0 h 1"/>
                <a:gd name="T2" fmla="*/ 0 w 192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0" h="1">
                  <a:moveTo>
                    <a:pt x="1920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auto">
            <a:xfrm>
              <a:off x="2611" y="5148"/>
              <a:ext cx="3062" cy="37"/>
            </a:xfrm>
            <a:custGeom>
              <a:avLst/>
              <a:gdLst>
                <a:gd name="T0" fmla="*/ 3040 w 3040"/>
                <a:gd name="T1" fmla="*/ 0 h 38"/>
                <a:gd name="T2" fmla="*/ 0 w 3040"/>
                <a:gd name="T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40" h="38">
                  <a:moveTo>
                    <a:pt x="3040" y="0"/>
                  </a:moveTo>
                  <a:lnTo>
                    <a:pt x="0" y="3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auto">
            <a:xfrm>
              <a:off x="3256" y="6328"/>
              <a:ext cx="3092" cy="5"/>
            </a:xfrm>
            <a:custGeom>
              <a:avLst/>
              <a:gdLst>
                <a:gd name="T0" fmla="*/ 3070 w 3070"/>
                <a:gd name="T1" fmla="*/ 0 h 5"/>
                <a:gd name="T2" fmla="*/ 0 w 3070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70" h="5">
                  <a:moveTo>
                    <a:pt x="3070" y="0"/>
                  </a:moveTo>
                  <a:lnTo>
                    <a:pt x="0" y="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5" name="Freeform 13"/>
            <p:cNvSpPr>
              <a:spLocks/>
            </p:cNvSpPr>
            <p:nvPr/>
          </p:nvSpPr>
          <p:spPr bwMode="auto">
            <a:xfrm>
              <a:off x="2611" y="5178"/>
              <a:ext cx="10" cy="3050"/>
            </a:xfrm>
            <a:custGeom>
              <a:avLst/>
              <a:gdLst>
                <a:gd name="T0" fmla="*/ 0 w 10"/>
                <a:gd name="T1" fmla="*/ 0 h 3050"/>
                <a:gd name="T2" fmla="*/ 10 w 10"/>
                <a:gd name="T3" fmla="*/ 3050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3050">
                  <a:moveTo>
                    <a:pt x="0" y="0"/>
                  </a:moveTo>
                  <a:lnTo>
                    <a:pt x="10" y="305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auto">
            <a:xfrm>
              <a:off x="2976" y="5553"/>
              <a:ext cx="3" cy="2655"/>
            </a:xfrm>
            <a:custGeom>
              <a:avLst/>
              <a:gdLst>
                <a:gd name="T0" fmla="*/ 1 w 1"/>
                <a:gd name="T1" fmla="*/ 0 h 1062"/>
                <a:gd name="T2" fmla="*/ 0 w 1"/>
                <a:gd name="T3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62">
                  <a:moveTo>
                    <a:pt x="1" y="0"/>
                  </a:moveTo>
                  <a:lnTo>
                    <a:pt x="0" y="106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auto">
            <a:xfrm>
              <a:off x="3284" y="6323"/>
              <a:ext cx="2" cy="1760"/>
            </a:xfrm>
            <a:custGeom>
              <a:avLst/>
              <a:gdLst>
                <a:gd name="T0" fmla="*/ 0 w 1"/>
                <a:gd name="T1" fmla="*/ 0 h 704"/>
                <a:gd name="T2" fmla="*/ 0 w 1"/>
                <a:gd name="T3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04">
                  <a:moveTo>
                    <a:pt x="0" y="0"/>
                  </a:moveTo>
                  <a:lnTo>
                    <a:pt x="0" y="7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 rot="-5400000">
              <a:off x="-43" y="6641"/>
              <a:ext cx="3530" cy="4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err="1">
                  <a:solidFill>
                    <a:srgbClr val="000000"/>
                  </a:solidFill>
                  <a:latin typeface="Calibri"/>
                  <a:cs typeface="+mn-cs"/>
                </a:rPr>
                <a:t>Вільна</a:t>
              </a:r>
              <a:r>
                <a:rPr lang="ru-RU" sz="1600" dirty="0">
                  <a:solidFill>
                    <a:srgbClr val="000000"/>
                  </a:solidFill>
                  <a:latin typeface="Calibri"/>
                  <a:cs typeface="+mn-cs"/>
                </a:rPr>
                <a:t>    </a:t>
              </a:r>
              <a:r>
                <a:rPr lang="ru-RU" sz="1600" dirty="0" err="1">
                  <a:solidFill>
                    <a:srgbClr val="000000"/>
                  </a:solidFill>
                  <a:latin typeface="Calibri"/>
                  <a:cs typeface="+mn-cs"/>
                </a:rPr>
                <a:t>енергія</a:t>
              </a:r>
              <a:r>
                <a:rPr lang="ru-RU" sz="1600" dirty="0">
                  <a:solidFill>
                    <a:srgbClr val="000000"/>
                  </a:solidFill>
                  <a:latin typeface="Calibri"/>
                  <a:cs typeface="+mn-cs"/>
                </a:rPr>
                <a:t>   </a:t>
              </a:r>
              <a:r>
                <a:rPr lang="en-US" sz="1600" dirty="0">
                  <a:solidFill>
                    <a:srgbClr val="000000"/>
                  </a:solidFill>
                  <a:latin typeface="Calibri"/>
                  <a:cs typeface="+mn-cs"/>
                </a:rPr>
                <a:t>G</a:t>
              </a:r>
              <a:endParaRPr lang="ru-RU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6531" y="9388"/>
              <a:ext cx="2035" cy="6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err="1">
                  <a:solidFill>
                    <a:srgbClr val="000000"/>
                  </a:solidFill>
                  <a:latin typeface="Calibri"/>
                  <a:cs typeface="+mn-cs"/>
                </a:rPr>
                <a:t>Хід</a:t>
              </a:r>
              <a:r>
                <a:rPr lang="ru-RU" sz="1600" dirty="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Calibri"/>
                  <a:cs typeface="+mn-cs"/>
                </a:rPr>
                <a:t>реакції</a:t>
              </a:r>
              <a:endParaRPr lang="ru-RU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2431" y="8253"/>
              <a:ext cx="56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71" name="Text Box 19"/>
            <p:cNvSpPr txBox="1">
              <a:spLocks noChangeArrowheads="1"/>
            </p:cNvSpPr>
            <p:nvPr/>
          </p:nvSpPr>
          <p:spPr bwMode="auto">
            <a:xfrm>
              <a:off x="7361" y="8733"/>
              <a:ext cx="467" cy="6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>
                  <a:solidFill>
                    <a:srgbClr val="000000"/>
                  </a:solidFill>
                  <a:latin typeface="Calibri"/>
                  <a:cs typeface="+mn-cs"/>
                </a:rPr>
                <a:t>Р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72" name="Text Box 20"/>
            <p:cNvSpPr txBox="1">
              <a:spLocks noChangeArrowheads="1"/>
            </p:cNvSpPr>
            <p:nvPr/>
          </p:nvSpPr>
          <p:spPr bwMode="auto">
            <a:xfrm>
              <a:off x="5341" y="7203"/>
              <a:ext cx="645" cy="6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  <a:latin typeface="Calibri"/>
                  <a:cs typeface="+mn-cs"/>
                </a:rPr>
                <a:t>FS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73" name="Text Box 21"/>
            <p:cNvSpPr txBox="1">
              <a:spLocks noChangeArrowheads="1"/>
            </p:cNvSpPr>
            <p:nvPr/>
          </p:nvSpPr>
          <p:spPr bwMode="auto">
            <a:xfrm>
              <a:off x="2561" y="8343"/>
              <a:ext cx="467" cy="6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  <a:latin typeface="Calibri"/>
                  <a:cs typeface="+mn-cs"/>
                </a:rPr>
                <a:t>S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graphicFrame>
          <p:nvGraphicFramePr>
            <p:cNvPr id="7203" name="Object 35"/>
            <p:cNvGraphicFramePr>
              <a:graphicFrameLocks noChangeAspect="1"/>
            </p:cNvGraphicFramePr>
            <p:nvPr/>
          </p:nvGraphicFramePr>
          <p:xfrm>
            <a:off x="2290" y="6711"/>
            <a:ext cx="337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0" name="Формула" r:id="rId3" imgW="203112" imgH="228501" progId="Equation.3">
                    <p:embed/>
                  </p:oleObj>
                </mc:Choice>
                <mc:Fallback>
                  <p:oleObj name="Формула" r:id="rId3" imgW="20311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0" y="6711"/>
                          <a:ext cx="337" cy="4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04" name="Object 36"/>
            <p:cNvGraphicFramePr>
              <a:graphicFrameLocks noChangeAspect="1"/>
            </p:cNvGraphicFramePr>
            <p:nvPr/>
          </p:nvGraphicFramePr>
          <p:xfrm>
            <a:off x="2652" y="6633"/>
            <a:ext cx="338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1" name="Формула" r:id="rId5" imgW="203112" imgH="279279" progId="Equation.3">
                    <p:embed/>
                  </p:oleObj>
                </mc:Choice>
                <mc:Fallback>
                  <p:oleObj name="Формула" r:id="rId5" imgW="203112" imgH="2792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2" y="6633"/>
                          <a:ext cx="338" cy="4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05" name="Object 37"/>
            <p:cNvGraphicFramePr>
              <a:graphicFrameLocks noChangeAspect="1"/>
            </p:cNvGraphicFramePr>
            <p:nvPr/>
          </p:nvGraphicFramePr>
          <p:xfrm>
            <a:off x="2965" y="6633"/>
            <a:ext cx="337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2" name="Формула" r:id="rId7" imgW="203112" imgH="279279" progId="Equation.3">
                    <p:embed/>
                  </p:oleObj>
                </mc:Choice>
                <mc:Fallback>
                  <p:oleObj name="Формула" r:id="rId7" imgW="203112" imgH="2792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5" y="6633"/>
                          <a:ext cx="337" cy="4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7" name="Freeform 25"/>
            <p:cNvSpPr>
              <a:spLocks/>
            </p:cNvSpPr>
            <p:nvPr/>
          </p:nvSpPr>
          <p:spPr bwMode="auto">
            <a:xfrm>
              <a:off x="5241" y="5313"/>
              <a:ext cx="1865" cy="605"/>
            </a:xfrm>
            <a:custGeom>
              <a:avLst/>
              <a:gdLst>
                <a:gd name="T0" fmla="*/ 1851 w 1851"/>
                <a:gd name="T1" fmla="*/ 0 h 606"/>
                <a:gd name="T2" fmla="*/ 0 w 1851"/>
                <a:gd name="T3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1" h="606">
                  <a:moveTo>
                    <a:pt x="1851" y="0"/>
                  </a:moveTo>
                  <a:lnTo>
                    <a:pt x="0" y="60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78" name="Freeform 26"/>
            <p:cNvSpPr>
              <a:spLocks/>
            </p:cNvSpPr>
            <p:nvPr/>
          </p:nvSpPr>
          <p:spPr bwMode="auto">
            <a:xfrm>
              <a:off x="6418" y="5313"/>
              <a:ext cx="687" cy="1025"/>
            </a:xfrm>
            <a:custGeom>
              <a:avLst/>
              <a:gdLst>
                <a:gd name="T0" fmla="*/ 681 w 681"/>
                <a:gd name="T1" fmla="*/ 0 h 1026"/>
                <a:gd name="T2" fmla="*/ 0 w 681"/>
                <a:gd name="T3" fmla="*/ 1026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1" h="1026">
                  <a:moveTo>
                    <a:pt x="681" y="0"/>
                  </a:moveTo>
                  <a:lnTo>
                    <a:pt x="0" y="102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79" name="Text Box 27"/>
            <p:cNvSpPr txBox="1">
              <a:spLocks noChangeArrowheads="1"/>
            </p:cNvSpPr>
            <p:nvPr/>
          </p:nvSpPr>
          <p:spPr bwMode="auto">
            <a:xfrm>
              <a:off x="6531" y="4703"/>
              <a:ext cx="3322" cy="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Calibri"/>
                  <a:cs typeface="+mn-cs"/>
                </a:rPr>
                <a:t>Фермент-</a:t>
              </a:r>
              <a:r>
                <a:rPr lang="ru-RU" sz="1600" dirty="0" err="1">
                  <a:solidFill>
                    <a:srgbClr val="000000"/>
                  </a:solidFill>
                  <a:latin typeface="Calibri"/>
                  <a:cs typeface="+mn-cs"/>
                </a:rPr>
                <a:t>субстратні</a:t>
              </a:r>
              <a:endParaRPr lang="ru-RU" sz="1600" dirty="0">
                <a:solidFill>
                  <a:srgbClr val="000000"/>
                </a:solidFill>
                <a:latin typeface="Calibri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err="1">
                  <a:solidFill>
                    <a:srgbClr val="000000"/>
                  </a:solidFill>
                  <a:latin typeface="Calibri"/>
                  <a:cs typeface="+mn-cs"/>
                </a:rPr>
                <a:t>комплекси</a:t>
              </a:r>
              <a:endParaRPr lang="ru-RU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2217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938" y="-34925"/>
            <a:ext cx="9151938" cy="727075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ТЕОРІЯ </a:t>
            </a:r>
            <a:r>
              <a:rPr lang="ru-RU" sz="3200" b="1" dirty="0" smtClean="0">
                <a:solidFill>
                  <a:srgbClr val="C00000"/>
                </a:solidFill>
              </a:rPr>
              <a:t>МИХАЕЛІСА-МЕНТЕНА </a:t>
            </a:r>
            <a:r>
              <a:rPr lang="ru-RU" sz="3200" b="1" dirty="0">
                <a:solidFill>
                  <a:srgbClr val="C00000"/>
                </a:solidFill>
              </a:rPr>
              <a:t>(1913 Р.):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-53975" y="411163"/>
            <a:ext cx="9251950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990033"/>
                </a:solidFill>
                <a:latin typeface="Calibri"/>
                <a:cs typeface="+mn-cs"/>
              </a:rPr>
              <a:t>Залежність</a:t>
            </a:r>
            <a:r>
              <a:rPr lang="ru-RU" sz="2400" b="1" dirty="0">
                <a:solidFill>
                  <a:srgbClr val="990033"/>
                </a:solidFill>
                <a:latin typeface="Calibri"/>
                <a:cs typeface="+mn-cs"/>
              </a:rPr>
              <a:t> </a:t>
            </a:r>
            <a:r>
              <a:rPr lang="ru-RU" sz="2400" b="1" dirty="0" err="1">
                <a:solidFill>
                  <a:srgbClr val="990033"/>
                </a:solidFill>
                <a:latin typeface="Calibri"/>
                <a:cs typeface="+mn-cs"/>
              </a:rPr>
              <a:t>початкової</a:t>
            </a:r>
            <a:r>
              <a:rPr lang="ru-RU" sz="2400" b="1" dirty="0">
                <a:solidFill>
                  <a:srgbClr val="990033"/>
                </a:solidFill>
                <a:latin typeface="Calibri"/>
                <a:cs typeface="+mn-cs"/>
              </a:rPr>
              <a:t> </a:t>
            </a:r>
            <a:r>
              <a:rPr lang="ru-RU" sz="2400" b="1" dirty="0" err="1">
                <a:solidFill>
                  <a:srgbClr val="990033"/>
                </a:solidFill>
                <a:latin typeface="Calibri"/>
                <a:cs typeface="+mn-cs"/>
              </a:rPr>
              <a:t>швидкості</a:t>
            </a:r>
            <a:r>
              <a:rPr lang="ru-RU" sz="2400" b="1" dirty="0">
                <a:solidFill>
                  <a:srgbClr val="990033"/>
                </a:solidFill>
                <a:latin typeface="Calibri"/>
                <a:cs typeface="+mn-cs"/>
              </a:rPr>
              <a:t> </a:t>
            </a:r>
            <a:r>
              <a:rPr lang="ru-RU" sz="2400" b="1" dirty="0" err="1">
                <a:solidFill>
                  <a:srgbClr val="990033"/>
                </a:solidFill>
                <a:latin typeface="Calibri"/>
                <a:cs typeface="+mn-cs"/>
              </a:rPr>
              <a:t>ферментативної</a:t>
            </a:r>
            <a:r>
              <a:rPr lang="ru-RU" sz="2400" b="1" dirty="0">
                <a:solidFill>
                  <a:srgbClr val="990033"/>
                </a:solidFill>
                <a:latin typeface="Calibri"/>
                <a:cs typeface="+mn-cs"/>
              </a:rPr>
              <a:t> </a:t>
            </a:r>
            <a:r>
              <a:rPr lang="ru-RU" sz="2400" b="1" dirty="0" err="1">
                <a:solidFill>
                  <a:srgbClr val="990033"/>
                </a:solidFill>
                <a:latin typeface="Calibri"/>
                <a:cs typeface="+mn-cs"/>
              </a:rPr>
              <a:t>реакції</a:t>
            </a:r>
            <a:endParaRPr lang="ru-RU" sz="2400" b="1" dirty="0">
              <a:solidFill>
                <a:srgbClr val="990033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990033"/>
                </a:solidFill>
                <a:latin typeface="Calibri"/>
                <a:cs typeface="+mn-cs"/>
              </a:rPr>
              <a:t>від</a:t>
            </a:r>
            <a:r>
              <a:rPr lang="ru-RU" sz="2400" b="1" dirty="0">
                <a:solidFill>
                  <a:srgbClr val="990033"/>
                </a:solidFill>
                <a:latin typeface="Calibri"/>
                <a:cs typeface="+mn-cs"/>
              </a:rPr>
              <a:t> </a:t>
            </a:r>
            <a:r>
              <a:rPr lang="ru-RU" sz="2400" b="1" dirty="0" err="1">
                <a:solidFill>
                  <a:srgbClr val="990033"/>
                </a:solidFill>
                <a:latin typeface="Calibri"/>
                <a:cs typeface="+mn-cs"/>
              </a:rPr>
              <a:t>концентрації</a:t>
            </a:r>
            <a:r>
              <a:rPr lang="ru-RU" sz="2400" b="1" dirty="0">
                <a:solidFill>
                  <a:srgbClr val="990033"/>
                </a:solidFill>
                <a:latin typeface="Calibri"/>
                <a:cs typeface="+mn-cs"/>
              </a:rPr>
              <a:t> субстрату</a:t>
            </a:r>
            <a:endParaRPr lang="ru-RU" sz="2000" i="1" dirty="0">
              <a:solidFill>
                <a:srgbClr val="990033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rgbClr val="990033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rgbClr val="990033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rgbClr val="990033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rgbClr val="990033"/>
              </a:solidFill>
              <a:latin typeface="Calibri"/>
              <a:cs typeface="+mn-cs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8233" name="Group 6"/>
          <p:cNvGrpSpPr>
            <a:grpSpLocks/>
          </p:cNvGrpSpPr>
          <p:nvPr/>
        </p:nvGrpSpPr>
        <p:grpSpPr bwMode="auto">
          <a:xfrm>
            <a:off x="111125" y="3133969"/>
            <a:ext cx="2660675" cy="2048396"/>
            <a:chOff x="1641" y="1804"/>
            <a:chExt cx="6590" cy="5865"/>
          </a:xfrm>
        </p:grpSpPr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2426" y="1984"/>
              <a:ext cx="0" cy="51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auto">
            <a:xfrm>
              <a:off x="2421" y="7121"/>
              <a:ext cx="5210" cy="10"/>
            </a:xfrm>
            <a:custGeom>
              <a:avLst/>
              <a:gdLst>
                <a:gd name="T0" fmla="*/ 0 w 5211"/>
                <a:gd name="T1" fmla="*/ 9 h 9"/>
                <a:gd name="T2" fmla="*/ 5211 w 5211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11" h="9">
                  <a:moveTo>
                    <a:pt x="0" y="9"/>
                  </a:moveTo>
                  <a:lnTo>
                    <a:pt x="521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7394" y="7139"/>
              <a:ext cx="837" cy="51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prstClr val="black"/>
                  </a:solidFill>
                  <a:latin typeface="Calibri"/>
                  <a:cs typeface="+mn-cs"/>
                </a:rPr>
                <a:t>Cs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auto">
            <a:xfrm>
              <a:off x="2421" y="2701"/>
              <a:ext cx="4740" cy="4433"/>
            </a:xfrm>
            <a:custGeom>
              <a:avLst/>
              <a:gdLst>
                <a:gd name="T0" fmla="*/ 0 w 4739"/>
                <a:gd name="T1" fmla="*/ 4432 h 4432"/>
                <a:gd name="T2" fmla="*/ 1199 w 4739"/>
                <a:gd name="T3" fmla="*/ 1258 h 4432"/>
                <a:gd name="T4" fmla="*/ 2879 w 4739"/>
                <a:gd name="T5" fmla="*/ 108 h 4432"/>
                <a:gd name="T6" fmla="*/ 4739 w 4739"/>
                <a:gd name="T7" fmla="*/ 38 h 4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39" h="4432">
                  <a:moveTo>
                    <a:pt x="0" y="4432"/>
                  </a:moveTo>
                  <a:cubicBezTo>
                    <a:pt x="200" y="3903"/>
                    <a:pt x="719" y="1979"/>
                    <a:pt x="1199" y="1258"/>
                  </a:cubicBezTo>
                  <a:cubicBezTo>
                    <a:pt x="1669" y="537"/>
                    <a:pt x="2425" y="216"/>
                    <a:pt x="2879" y="108"/>
                  </a:cubicBezTo>
                  <a:cubicBezTo>
                    <a:pt x="3333" y="0"/>
                    <a:pt x="4352" y="53"/>
                    <a:pt x="4739" y="38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auto">
            <a:xfrm>
              <a:off x="3201" y="4859"/>
              <a:ext cx="0" cy="2270"/>
            </a:xfrm>
            <a:custGeom>
              <a:avLst/>
              <a:gdLst>
                <a:gd name="T0" fmla="*/ 0 w 1"/>
                <a:gd name="T1" fmla="*/ 0 h 2270"/>
                <a:gd name="T2" fmla="*/ 0 w 1"/>
                <a:gd name="T3" fmla="*/ 2270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270">
                  <a:moveTo>
                    <a:pt x="0" y="0"/>
                  </a:moveTo>
                  <a:lnTo>
                    <a:pt x="0" y="227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auto">
            <a:xfrm>
              <a:off x="2421" y="4834"/>
              <a:ext cx="780" cy="15"/>
            </a:xfrm>
            <a:custGeom>
              <a:avLst/>
              <a:gdLst>
                <a:gd name="T0" fmla="*/ 779 w 779"/>
                <a:gd name="T1" fmla="*/ 15 h 15"/>
                <a:gd name="T2" fmla="*/ 0 w 779"/>
                <a:gd name="T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9" h="15">
                  <a:moveTo>
                    <a:pt x="779" y="1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 flipH="1">
              <a:off x="2421" y="2754"/>
              <a:ext cx="3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2961" y="7154"/>
              <a:ext cx="838" cy="51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prstClr val="black"/>
                  </a:solidFill>
                  <a:latin typeface="Calibri"/>
                  <a:cs typeface="+mn-cs"/>
                </a:rPr>
                <a:t>Km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graphicFrame>
          <p:nvGraphicFramePr>
            <p:cNvPr id="8227" name="Object 35"/>
            <p:cNvGraphicFramePr>
              <a:graphicFrameLocks noChangeAspect="1"/>
            </p:cNvGraphicFramePr>
            <p:nvPr/>
          </p:nvGraphicFramePr>
          <p:xfrm>
            <a:off x="1641" y="3804"/>
            <a:ext cx="727" cy="9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0" name="Формула" r:id="rId3" imgW="317225" imgH="393359" progId="Equation.3">
                    <p:embed/>
                  </p:oleObj>
                </mc:Choice>
                <mc:Fallback>
                  <p:oleObj name="Формула" r:id="rId3" imgW="317225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1" y="3804"/>
                          <a:ext cx="727" cy="9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28" name="Object 36"/>
            <p:cNvGraphicFramePr>
              <a:graphicFrameLocks noChangeAspect="1"/>
            </p:cNvGraphicFramePr>
            <p:nvPr/>
          </p:nvGraphicFramePr>
          <p:xfrm>
            <a:off x="1701" y="2344"/>
            <a:ext cx="612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1" name="Формула" r:id="rId5" imgW="266584" imgH="228501" progId="Equation.3">
                    <p:embed/>
                  </p:oleObj>
                </mc:Choice>
                <mc:Fallback>
                  <p:oleObj name="Формула" r:id="rId5" imgW="266584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1" y="2344"/>
                          <a:ext cx="612" cy="5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29" name="Object 37"/>
            <p:cNvGraphicFramePr>
              <a:graphicFrameLocks noChangeAspect="1"/>
            </p:cNvGraphicFramePr>
            <p:nvPr/>
          </p:nvGraphicFramePr>
          <p:xfrm>
            <a:off x="2059" y="1804"/>
            <a:ext cx="262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2" name="Формула" r:id="rId7" imgW="114201" imgH="139579" progId="Equation.3">
                    <p:embed/>
                  </p:oleObj>
                </mc:Choice>
                <mc:Fallback>
                  <p:oleObj name="Формула" r:id="rId7" imgW="114201" imgH="1395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9" y="1804"/>
                          <a:ext cx="262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2771800" y="2888186"/>
            <a:ext cx="48244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Брігс</a:t>
            </a:r>
            <a:r>
              <a:rPr lang="ru-RU" sz="1600" b="1" i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i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Холлдейн</a:t>
            </a:r>
            <a:r>
              <a:rPr lang="ru-RU" sz="1600" b="1" i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(1925 р.) </a:t>
            </a:r>
            <a:r>
              <a:rPr lang="ru-RU" sz="1600" b="1" i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вдосконалили</a:t>
            </a:r>
            <a:r>
              <a:rPr lang="ru-RU" sz="1600" b="1" i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endParaRPr lang="ru-RU" sz="1600" b="1" i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350" y="6023774"/>
            <a:ext cx="90900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Ферментативні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реакції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in vivo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протікають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у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відкритих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системах =&gt;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описуються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іншими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рівняннями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8BD998C-9736-4DED-9972-F66B08BCC0F9}"/>
              </a:ext>
            </a:extLst>
          </p:cNvPr>
          <p:cNvSpPr txBox="1"/>
          <p:nvPr/>
        </p:nvSpPr>
        <p:spPr>
          <a:xfrm>
            <a:off x="143465" y="1071866"/>
            <a:ext cx="9117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Стадії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каталізу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1)Ф (Е) –субстратного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комплекса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К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константи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швидкості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Розпад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на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Розпад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кінцеві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Р+Е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48">
            <a:extLst>
              <a:ext uri="{FF2B5EF4-FFF2-40B4-BE49-F238E27FC236}">
                <a16:creationId xmlns:a16="http://schemas.microsoft.com/office/drawing/2014/main" xmlns="" id="{29667194-B690-4F25-8E94-2E726BB1A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98197"/>
            <a:ext cx="3672407" cy="68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3">
            <a:extLst>
              <a:ext uri="{FF2B5EF4-FFF2-40B4-BE49-F238E27FC236}">
                <a16:creationId xmlns:a16="http://schemas.microsoft.com/office/drawing/2014/main" xmlns="" id="{582366E2-5ED5-4E95-A99A-429077C00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1" y="2436240"/>
            <a:ext cx="903287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990033"/>
                </a:solidFill>
              </a:rPr>
              <a:t>Залежніть</a:t>
            </a:r>
            <a:r>
              <a:rPr lang="ru-RU" sz="2000" b="1" dirty="0">
                <a:solidFill>
                  <a:srgbClr val="990033"/>
                </a:solidFill>
              </a:rPr>
              <a:t> </a:t>
            </a:r>
            <a:r>
              <a:rPr lang="ru-RU" sz="2000" b="1" dirty="0" err="1">
                <a:solidFill>
                  <a:srgbClr val="990033"/>
                </a:solidFill>
              </a:rPr>
              <a:t>початкової</a:t>
            </a:r>
            <a:r>
              <a:rPr lang="ru-RU" sz="2000" b="1" dirty="0">
                <a:solidFill>
                  <a:srgbClr val="990033"/>
                </a:solidFill>
              </a:rPr>
              <a:t> </a:t>
            </a:r>
            <a:r>
              <a:rPr lang="ru-RU" sz="2000" b="1" dirty="0" err="1">
                <a:solidFill>
                  <a:srgbClr val="990033"/>
                </a:solidFill>
              </a:rPr>
              <a:t>швидкості</a:t>
            </a:r>
            <a:r>
              <a:rPr lang="ru-RU" sz="2000" b="1" dirty="0">
                <a:solidFill>
                  <a:srgbClr val="990033"/>
                </a:solidFill>
              </a:rPr>
              <a:t> </a:t>
            </a:r>
            <a:r>
              <a:rPr lang="ru-RU" sz="2000" b="1" dirty="0" err="1">
                <a:solidFill>
                  <a:srgbClr val="990033"/>
                </a:solidFill>
              </a:rPr>
              <a:t>ферментативної</a:t>
            </a:r>
            <a:r>
              <a:rPr lang="ru-RU" sz="2000" b="1" dirty="0">
                <a:solidFill>
                  <a:srgbClr val="990033"/>
                </a:solidFill>
              </a:rPr>
              <a:t> </a:t>
            </a:r>
            <a:r>
              <a:rPr lang="ru-RU" sz="2000" b="1" dirty="0" err="1">
                <a:solidFill>
                  <a:srgbClr val="990033"/>
                </a:solidFill>
              </a:rPr>
              <a:t>реакції</a:t>
            </a:r>
            <a:r>
              <a:rPr lang="ru-RU" sz="2000" b="1" dirty="0">
                <a:solidFill>
                  <a:srgbClr val="990033"/>
                </a:solidFill>
              </a:rPr>
              <a:t> </a:t>
            </a:r>
            <a:r>
              <a:rPr lang="ru-RU" sz="2000" b="1" dirty="0" err="1">
                <a:solidFill>
                  <a:srgbClr val="990033"/>
                </a:solidFill>
              </a:rPr>
              <a:t>від</a:t>
            </a:r>
            <a:r>
              <a:rPr lang="ru-RU" sz="2000" b="1" dirty="0">
                <a:solidFill>
                  <a:srgbClr val="990033"/>
                </a:solidFill>
              </a:rPr>
              <a:t> </a:t>
            </a:r>
            <a:r>
              <a:rPr lang="ru-RU" sz="2000" b="1" dirty="0" err="1">
                <a:solidFill>
                  <a:srgbClr val="990033"/>
                </a:solidFill>
              </a:rPr>
              <a:t>концентрації</a:t>
            </a:r>
            <a:r>
              <a:rPr lang="ru-RU" sz="2000" b="1" dirty="0">
                <a:solidFill>
                  <a:srgbClr val="990033"/>
                </a:solidFill>
              </a:rPr>
              <a:t> субстрата</a:t>
            </a:r>
            <a:endParaRPr lang="ru-RU" i="1" dirty="0">
              <a:solidFill>
                <a:srgbClr val="990033"/>
              </a:solidFill>
            </a:endParaRPr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xmlns="" id="{23BAC428-6A75-42F1-AF65-94E072F9320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137711" y="3206577"/>
          <a:ext cx="1490074" cy="79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Формула" r:id="rId10" imgW="812520" imgH="431640" progId="Equation.3">
                  <p:embed/>
                </p:oleObj>
              </mc:Choice>
              <mc:Fallback>
                <p:oleObj name="Формула" r:id="rId10" imgW="812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711" y="3206577"/>
                        <a:ext cx="1490074" cy="790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xmlns="" id="{EEE4EFF7-7C1D-4266-9CAA-B9CE56E47E8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16394" y="3210301"/>
          <a:ext cx="1591209" cy="719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Формула" r:id="rId12" imgW="876240" imgH="393480" progId="Equation.3">
                  <p:embed/>
                </p:oleObj>
              </mc:Choice>
              <mc:Fallback>
                <p:oleObj name="Формула" r:id="rId12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394" y="3210301"/>
                        <a:ext cx="1591209" cy="719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35D00BF-988B-4D8D-8598-D48308FD852F}"/>
              </a:ext>
            </a:extLst>
          </p:cNvPr>
          <p:cNvSpPr/>
          <p:nvPr/>
        </p:nvSpPr>
        <p:spPr>
          <a:xfrm>
            <a:off x="2778626" y="3940006"/>
            <a:ext cx="5594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</a:rPr>
              <a:t>- </a:t>
            </a:r>
            <a:r>
              <a:rPr lang="ru-RU" b="1" dirty="0">
                <a:latin typeface="Arial" charset="0"/>
              </a:rPr>
              <a:t>К</a:t>
            </a:r>
            <a:r>
              <a:rPr lang="en-US" sz="1600" b="1" dirty="0">
                <a:latin typeface="Arial" charset="0"/>
              </a:rPr>
              <a:t>m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міра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міцності</a:t>
            </a:r>
            <a:r>
              <a:rPr lang="ru-RU" dirty="0">
                <a:latin typeface="Arial" charset="0"/>
              </a:rPr>
              <a:t> Е</a:t>
            </a:r>
            <a:r>
              <a:rPr lang="en-US" dirty="0">
                <a:latin typeface="Arial" charset="0"/>
              </a:rPr>
              <a:t>S</a:t>
            </a:r>
            <a:r>
              <a:rPr lang="ru-RU" dirty="0">
                <a:latin typeface="Arial" charset="0"/>
              </a:rPr>
              <a:t>: </a:t>
            </a:r>
            <a:r>
              <a:rPr lang="ru-RU" dirty="0" err="1">
                <a:latin typeface="Arial" charset="0"/>
              </a:rPr>
              <a:t>чим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вище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значення</a:t>
            </a:r>
            <a:r>
              <a:rPr lang="ru-RU" dirty="0">
                <a:latin typeface="Arial" charset="0"/>
              </a:rPr>
              <a:t> </a:t>
            </a:r>
            <a:r>
              <a:rPr lang="ru-RU" b="1" dirty="0">
                <a:latin typeface="Arial" charset="0"/>
              </a:rPr>
              <a:t>К</a:t>
            </a:r>
            <a:r>
              <a:rPr lang="en-US" sz="1600" b="1" dirty="0">
                <a:latin typeface="Arial" charset="0"/>
              </a:rPr>
              <a:t>m</a:t>
            </a:r>
            <a:r>
              <a:rPr lang="ru-RU" dirty="0">
                <a:latin typeface="Arial" charset="0"/>
              </a:rPr>
              <a:t>, </a:t>
            </a:r>
            <a:r>
              <a:rPr lang="ru-RU" dirty="0" err="1">
                <a:latin typeface="Arial" charset="0"/>
              </a:rPr>
              <a:t>тим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слабше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зв’заний</a:t>
            </a:r>
            <a:r>
              <a:rPr lang="ru-RU" dirty="0">
                <a:latin typeface="Arial" charset="0"/>
              </a:rPr>
              <a:t> субстрат </a:t>
            </a:r>
            <a:r>
              <a:rPr lang="en-US" dirty="0">
                <a:latin typeface="Arial" charset="0"/>
              </a:rPr>
              <a:t>(S) </a:t>
            </a:r>
            <a:r>
              <a:rPr lang="ru-RU" dirty="0">
                <a:latin typeface="Arial" charset="0"/>
              </a:rPr>
              <a:t>з ферментом</a:t>
            </a:r>
            <a:r>
              <a:rPr lang="en-US" dirty="0">
                <a:latin typeface="Arial" charset="0"/>
              </a:rPr>
              <a:t> (E)</a:t>
            </a:r>
            <a:r>
              <a:rPr lang="ru-RU" dirty="0">
                <a:latin typeface="Arial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latin typeface="Arial" charset="0"/>
              </a:rPr>
              <a:t>Аналіз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рівняння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Михаеліса-Ментен</a:t>
            </a:r>
            <a:r>
              <a:rPr lang="ru-RU" dirty="0">
                <a:latin typeface="Arial" charset="0"/>
              </a:rPr>
              <a:t> і </a:t>
            </a:r>
            <a:r>
              <a:rPr lang="ru-RU" dirty="0" err="1">
                <a:latin typeface="Arial" charset="0"/>
              </a:rPr>
              <a:t>кінетичної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кривої</a:t>
            </a:r>
            <a:r>
              <a:rPr lang="ru-RU" dirty="0">
                <a:latin typeface="Arial" charset="0"/>
              </a:rPr>
              <a:t>:</a:t>
            </a:r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xmlns="" id="{4CDF98E9-A113-43AB-8144-2FD10610C1B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15251" y="4900462"/>
          <a:ext cx="1468755" cy="860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Формула" r:id="rId14" imgW="736560" imgH="431640" progId="Equation.3">
                  <p:embed/>
                </p:oleObj>
              </mc:Choice>
              <mc:Fallback>
                <p:oleObj name="Формула" r:id="rId14" imgW="73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251" y="4900462"/>
                        <a:ext cx="1468755" cy="860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ED9A613-7D56-4F9C-A1D6-7489132A9FC8}"/>
              </a:ext>
            </a:extLst>
          </p:cNvPr>
          <p:cNvSpPr/>
          <p:nvPr/>
        </p:nvSpPr>
        <p:spPr>
          <a:xfrm>
            <a:off x="5258984" y="49972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</a:rPr>
              <a:t>-  </a:t>
            </a:r>
            <a:r>
              <a:rPr lang="ru-RU" dirty="0" err="1">
                <a:latin typeface="Arial" charset="0"/>
              </a:rPr>
              <a:t>тоді</a:t>
            </a:r>
            <a:r>
              <a:rPr lang="ru-RU" dirty="0">
                <a:latin typeface="Arial" charset="0"/>
              </a:rPr>
              <a:t> [</a:t>
            </a:r>
            <a:r>
              <a:rPr lang="en-US" dirty="0">
                <a:latin typeface="Arial" charset="0"/>
              </a:rPr>
              <a:t>S</a:t>
            </a:r>
            <a:r>
              <a:rPr lang="ru-RU" dirty="0">
                <a:latin typeface="Arial" charset="0"/>
              </a:rPr>
              <a:t>] &lt;&lt; </a:t>
            </a:r>
            <a:r>
              <a:rPr lang="en-US" dirty="0">
                <a:latin typeface="Arial" charset="0"/>
              </a:rPr>
              <a:t>K</a:t>
            </a:r>
            <a:r>
              <a:rPr lang="en-US" sz="1600" dirty="0">
                <a:latin typeface="Arial" charset="0"/>
              </a:rPr>
              <a:t>m</a:t>
            </a:r>
            <a:r>
              <a:rPr lang="ru-RU" dirty="0">
                <a:latin typeface="Arial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</a:rPr>
              <a:t>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latin typeface="Arial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-25000" dirty="0">
                <a:latin typeface="Arial" charset="0"/>
              </a:rPr>
              <a:t>max</a:t>
            </a:r>
            <a:r>
              <a:rPr lang="en-US" dirty="0">
                <a:latin typeface="Arial" charset="0"/>
              </a:rPr>
              <a:t> – </a:t>
            </a:r>
            <a:r>
              <a:rPr lang="ru-RU" dirty="0">
                <a:latin typeface="Arial" charset="0"/>
              </a:rPr>
              <a:t>когда</a:t>
            </a:r>
            <a:r>
              <a:rPr lang="en-US" dirty="0">
                <a:latin typeface="Arial" charset="0"/>
              </a:rPr>
              <a:t> [S] &gt;&gt; K</a:t>
            </a:r>
            <a:r>
              <a:rPr lang="en-US" sz="1600" dirty="0">
                <a:latin typeface="Arial" charset="0"/>
              </a:rPr>
              <a:t>m</a:t>
            </a: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476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689" y="404664"/>
            <a:ext cx="9144000" cy="980728"/>
          </a:xfrm>
        </p:spPr>
        <p:txBody>
          <a:bodyPr/>
          <a:lstStyle/>
          <a:p>
            <a:r>
              <a:rPr lang="ru-RU" sz="2900" b="1" dirty="0">
                <a:solidFill>
                  <a:srgbClr val="C00000"/>
                </a:solidFill>
              </a:rPr>
              <a:t>ЗМІНЕННЯ </a:t>
            </a:r>
            <a:r>
              <a:rPr lang="ru-RU" sz="2900" b="1" dirty="0" err="1">
                <a:solidFill>
                  <a:srgbClr val="C00000"/>
                </a:solidFill>
              </a:rPr>
              <a:t>Е</a:t>
            </a:r>
            <a:r>
              <a:rPr lang="ru-RU" sz="2900" b="1" baseline="-25000" dirty="0" err="1">
                <a:solidFill>
                  <a:srgbClr val="C00000"/>
                </a:solidFill>
              </a:rPr>
              <a:t>активації</a:t>
            </a:r>
            <a:r>
              <a:rPr lang="ru-RU" sz="2900" b="1" dirty="0">
                <a:solidFill>
                  <a:srgbClr val="C00000"/>
                </a:solidFill>
              </a:rPr>
              <a:t>  </a:t>
            </a:r>
            <a:r>
              <a:rPr lang="ru-RU" sz="2900" b="1" dirty="0" err="1">
                <a:solidFill>
                  <a:srgbClr val="C00000"/>
                </a:solidFill>
              </a:rPr>
              <a:t>ПіД</a:t>
            </a:r>
            <a:r>
              <a:rPr lang="ru-RU" sz="2900" b="1" dirty="0">
                <a:solidFill>
                  <a:srgbClr val="C00000"/>
                </a:solidFill>
              </a:rPr>
              <a:t> ВЛИВОМ КАТАЛІЗАТОРІВ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628800"/>
          <a:ext cx="8928992" cy="3714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/>
                        <a:t>Реакція</a:t>
                      </a:r>
                      <a:endParaRPr lang="ru-RU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Схема </a:t>
                      </a:r>
                      <a:r>
                        <a:rPr lang="ru-RU" sz="2400" dirty="0" err="1"/>
                        <a:t>реакції</a:t>
                      </a:r>
                      <a:endParaRPr lang="ru-RU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/>
                        <a:t>Каталізатор</a:t>
                      </a:r>
                      <a:endParaRPr lang="ru-RU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/>
                        <a:t>Е</a:t>
                      </a:r>
                      <a:r>
                        <a:rPr lang="ru-RU" sz="2400" baseline="-25000" dirty="0"/>
                        <a:t> </a:t>
                      </a:r>
                      <a:r>
                        <a:rPr lang="ru-RU" sz="2400" baseline="-25000" dirty="0" err="1"/>
                        <a:t>активації</a:t>
                      </a:r>
                      <a:endParaRPr lang="ru-RU" sz="2400" baseline="-25000" dirty="0"/>
                    </a:p>
                    <a:p>
                      <a:pPr algn="ctr"/>
                      <a:r>
                        <a:rPr lang="ru-RU" sz="2400" dirty="0"/>
                        <a:t>кДж/моль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7280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Гідроліз</a:t>
                      </a: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сахарози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</a:rPr>
                        <a:t>С</a:t>
                      </a:r>
                      <a:r>
                        <a:rPr lang="ru-RU" sz="2400" baseline="-25000" dirty="0">
                          <a:latin typeface="+mn-lt"/>
                        </a:rPr>
                        <a:t>12</a:t>
                      </a:r>
                      <a:r>
                        <a:rPr lang="ru-RU" sz="2400" dirty="0">
                          <a:latin typeface="+mn-lt"/>
                        </a:rPr>
                        <a:t>Н</a:t>
                      </a:r>
                      <a:r>
                        <a:rPr lang="ru-RU" sz="2400" baseline="-25000" dirty="0">
                          <a:latin typeface="+mn-lt"/>
                        </a:rPr>
                        <a:t>22</a:t>
                      </a:r>
                      <a:r>
                        <a:rPr lang="ru-RU" sz="2400" dirty="0">
                          <a:latin typeface="+mn-lt"/>
                        </a:rPr>
                        <a:t>О</a:t>
                      </a:r>
                      <a:r>
                        <a:rPr lang="ru-RU" sz="2400" baseline="-25000" dirty="0">
                          <a:latin typeface="+mn-lt"/>
                        </a:rPr>
                        <a:t>11</a:t>
                      </a:r>
                      <a:r>
                        <a:rPr lang="ru-RU" sz="2400" dirty="0">
                          <a:latin typeface="+mn-lt"/>
                        </a:rPr>
                        <a:t>+Н</a:t>
                      </a:r>
                      <a:r>
                        <a:rPr lang="ru-RU" sz="2400" baseline="-25000" dirty="0">
                          <a:latin typeface="+mn-lt"/>
                        </a:rPr>
                        <a:t>2</a:t>
                      </a:r>
                      <a:r>
                        <a:rPr lang="ru-RU" sz="2400" dirty="0">
                          <a:latin typeface="+mn-lt"/>
                        </a:rPr>
                        <a:t>О</a:t>
                      </a:r>
                      <a:r>
                        <a:rPr lang="ru-RU" sz="2400" dirty="0">
                          <a:latin typeface="+mn-lt"/>
                          <a:cs typeface="Times New Roman"/>
                        </a:rPr>
                        <a:t>→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→ </a:t>
                      </a:r>
                      <a:r>
                        <a:rPr lang="ru-RU" sz="2400" dirty="0">
                          <a:latin typeface="+mn-lt"/>
                          <a:cs typeface="Times New Roman"/>
                        </a:rPr>
                        <a:t>С</a:t>
                      </a:r>
                      <a:r>
                        <a:rPr lang="ru-RU" sz="2400" baseline="-25000" dirty="0">
                          <a:latin typeface="+mn-lt"/>
                          <a:cs typeface="Times New Roman"/>
                        </a:rPr>
                        <a:t>6</a:t>
                      </a:r>
                      <a:r>
                        <a:rPr lang="ru-RU" sz="2400" dirty="0">
                          <a:latin typeface="+mn-lt"/>
                          <a:cs typeface="Times New Roman"/>
                        </a:rPr>
                        <a:t>Н</a:t>
                      </a:r>
                      <a:r>
                        <a:rPr lang="ru-RU" sz="2400" baseline="-25000" dirty="0">
                          <a:latin typeface="+mn-lt"/>
                          <a:cs typeface="Times New Roman"/>
                        </a:rPr>
                        <a:t>12</a:t>
                      </a:r>
                      <a:r>
                        <a:rPr lang="ru-RU" sz="240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lang="ru-RU" sz="2400" baseline="-25000" dirty="0">
                          <a:latin typeface="+mn-lt"/>
                          <a:cs typeface="Times New Roman"/>
                        </a:rPr>
                        <a:t>6</a:t>
                      </a:r>
                      <a:r>
                        <a:rPr lang="ru-RU" sz="2400" dirty="0">
                          <a:latin typeface="+mn-lt"/>
                          <a:cs typeface="Times New Roman"/>
                        </a:rPr>
                        <a:t> + </a:t>
                      </a: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С</a:t>
                      </a:r>
                      <a:r>
                        <a:rPr kumimoji="0" lang="ru-RU" sz="2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6</a:t>
                      </a: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Н</a:t>
                      </a:r>
                      <a:r>
                        <a:rPr kumimoji="0" lang="ru-RU" sz="2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12</a:t>
                      </a: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О</a:t>
                      </a:r>
                      <a:r>
                        <a:rPr kumimoji="0" lang="ru-RU" sz="2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6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/>
                        <a:t>Іони</a:t>
                      </a:r>
                      <a:r>
                        <a:rPr lang="ru-RU" sz="2400" dirty="0"/>
                        <a:t>  Н</a:t>
                      </a:r>
                      <a:r>
                        <a:rPr lang="ru-RU" sz="2400" baseline="-25000" dirty="0"/>
                        <a:t>3</a:t>
                      </a:r>
                      <a:r>
                        <a:rPr lang="ru-RU" sz="2400" dirty="0"/>
                        <a:t>О</a:t>
                      </a:r>
                      <a:r>
                        <a:rPr lang="ru-RU" sz="2400" baseline="30000" dirty="0"/>
                        <a:t>+</a:t>
                      </a:r>
                    </a:p>
                    <a:p>
                      <a:endParaRPr lang="ru-RU" sz="2400" baseline="30000" dirty="0"/>
                    </a:p>
                    <a:p>
                      <a:r>
                        <a:rPr lang="ru-RU" sz="2400" baseline="0" dirty="0"/>
                        <a:t>Ф  </a:t>
                      </a:r>
                      <a:r>
                        <a:rPr lang="ru-RU" sz="2400" baseline="0" dirty="0" err="1"/>
                        <a:t>амілаза</a:t>
                      </a:r>
                      <a:endParaRPr lang="ru-RU" sz="2400" baseline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1090</a:t>
                      </a:r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46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Розкладання</a:t>
                      </a:r>
                      <a:r>
                        <a:rPr lang="ru-RU" sz="2000" dirty="0"/>
                        <a:t> </a:t>
                      </a:r>
                    </a:p>
                    <a:p>
                      <a:r>
                        <a:rPr lang="ru-RU" sz="2400" dirty="0"/>
                        <a:t>Н </a:t>
                      </a:r>
                      <a:r>
                        <a:rPr lang="ru-RU" sz="2400" baseline="-25000" dirty="0"/>
                        <a:t>2</a:t>
                      </a:r>
                      <a:r>
                        <a:rPr lang="ru-RU" sz="2400" dirty="0"/>
                        <a:t>О </a:t>
                      </a:r>
                      <a:r>
                        <a:rPr lang="ru-RU" sz="2400" baseline="-2500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2Н</a:t>
                      </a:r>
                      <a:r>
                        <a:rPr lang="ru-RU" sz="2400" baseline="-25000" dirty="0"/>
                        <a:t>2</a:t>
                      </a:r>
                      <a:r>
                        <a:rPr lang="ru-RU" sz="2400" dirty="0"/>
                        <a:t>О</a:t>
                      </a:r>
                      <a:r>
                        <a:rPr lang="ru-RU" sz="2400" baseline="-25000" dirty="0"/>
                        <a:t>2</a:t>
                      </a:r>
                      <a:r>
                        <a:rPr lang="ru-RU" sz="2400" baseline="0" dirty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kumimoji="0" lang="ru-RU" sz="2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 + О</a:t>
                      </a:r>
                      <a:r>
                        <a:rPr kumimoji="0" lang="ru-RU" sz="2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baseline="-25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Без </a:t>
                      </a:r>
                      <a:r>
                        <a:rPr lang="ru-RU" sz="2400" dirty="0" err="1"/>
                        <a:t>каталізатора</a:t>
                      </a:r>
                      <a:endParaRPr lang="ru-RU" sz="2400" dirty="0"/>
                    </a:p>
                    <a:p>
                      <a:endParaRPr lang="ru-RU" sz="2400" dirty="0"/>
                    </a:p>
                    <a:p>
                      <a:r>
                        <a:rPr lang="ru-RU" sz="2400" dirty="0"/>
                        <a:t>Ф каталаза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 75</a:t>
                      </a:r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8,4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3842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15045" name="WordArt 5"/>
          <p:cNvSpPr>
            <a:spLocks noChangeArrowheads="1" noChangeShapeType="1" noTextEdit="1"/>
          </p:cNvSpPr>
          <p:nvPr/>
        </p:nvSpPr>
        <p:spPr bwMode="auto">
          <a:xfrm>
            <a:off x="4067944" y="188342"/>
            <a:ext cx="2232247" cy="4323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ИСК</a:t>
            </a:r>
          </a:p>
        </p:txBody>
      </p:sp>
      <p:pic>
        <p:nvPicPr>
          <p:cNvPr id="215047" name="Picture 7" descr="ch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3716338"/>
            <a:ext cx="4667250" cy="2952750"/>
          </a:xfrm>
          <a:prstGeom prst="rect">
            <a:avLst/>
          </a:prstGeom>
          <a:noFill/>
        </p:spPr>
      </p:pic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1765856" y="719941"/>
            <a:ext cx="712708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Тиск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дуже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впливає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швидкість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реакцій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участю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газів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, тому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безпосередньо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Palatino Linotype" pitchFamily="18" charset="0"/>
              </a:rPr>
              <a:t>пов’язаний</a:t>
            </a:r>
            <a:r>
              <a:rPr lang="ru-RU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з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концентрацією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У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рівнянні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Менделєєва-Клапейрона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000000"/>
                </a:solidFill>
                <a:latin typeface="Palatino Linotype" pitchFamily="18" charset="0"/>
              </a:rPr>
              <a:t>pV</a:t>
            </a:r>
            <a:r>
              <a:rPr lang="ru-RU" sz="2000" b="1" dirty="0">
                <a:solidFill>
                  <a:srgbClr val="000000"/>
                </a:solidFill>
                <a:latin typeface="Palatino Linotype" pitchFamily="18" charset="0"/>
              </a:rPr>
              <a:t> = </a:t>
            </a:r>
            <a:r>
              <a:rPr lang="ru-RU" sz="2000" b="1" dirty="0" err="1">
                <a:solidFill>
                  <a:srgbClr val="000000"/>
                </a:solidFill>
                <a:latin typeface="Palatino Linotype" pitchFamily="18" charset="0"/>
              </a:rPr>
              <a:t>nRT</a:t>
            </a:r>
            <a:endParaRPr lang="ru-RU" sz="2000" b="1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перенесемо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Palatino Linotype" pitchFamily="18" charset="0"/>
              </a:rPr>
              <a:t>V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в праву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частину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, , а </a:t>
            </a:r>
            <a:r>
              <a:rPr lang="ru-RU" sz="2000" b="1" dirty="0">
                <a:solidFill>
                  <a:srgbClr val="000000"/>
                </a:solidFill>
                <a:latin typeface="Palatino Linotype" pitchFamily="18" charset="0"/>
              </a:rPr>
              <a:t>RT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– в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ліву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,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враховуємо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Palatino Linotype" pitchFamily="18" charset="0"/>
              </a:rPr>
              <a:t>p/RT = n/V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враховуємо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Palatino Linotype" pitchFamily="18" charset="0"/>
              </a:rPr>
              <a:t>n/V = 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Palatino Linotype" pitchFamily="18" charset="0"/>
              </a:rPr>
              <a:t>p</a:t>
            </a:r>
            <a:r>
              <a:rPr lang="ru-RU" sz="2000" b="1" dirty="0">
                <a:solidFill>
                  <a:srgbClr val="000000"/>
                </a:solidFill>
                <a:latin typeface="Palatino Linotype" pitchFamily="18" charset="0"/>
              </a:rPr>
              <a:t>/RT = </a:t>
            </a:r>
            <a:r>
              <a:rPr lang="ru-RU" sz="2000" b="1" dirty="0">
                <a:latin typeface="Palatino Linotype" pitchFamily="18" charset="0"/>
              </a:rPr>
              <a:t>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Тиск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і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молярна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концентрація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газу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пов'язані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прямо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пропорційно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.</a:t>
            </a:r>
          </a:p>
        </p:txBody>
      </p:sp>
      <p:pic>
        <p:nvPicPr>
          <p:cNvPr id="2150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68688"/>
            <a:ext cx="1587500" cy="2047875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179388" y="5551488"/>
            <a:ext cx="1800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Клапейрон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Бенуа Поль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Еміль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(1799 - 1864 р.)</a:t>
            </a:r>
          </a:p>
        </p:txBody>
      </p:sp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179388" y="2166938"/>
            <a:ext cx="1800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Менделєєв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Дмитро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Іванович</a:t>
            </a:r>
            <a:endParaRPr lang="ru-RU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(1834 - 1907 р.)</a:t>
            </a:r>
          </a:p>
        </p:txBody>
      </p:sp>
      <p:pic>
        <p:nvPicPr>
          <p:cNvPr id="21505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1514475" cy="1895475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215054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008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400" name="Picture 8" descr="ch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509120"/>
            <a:ext cx="5472113" cy="2232992"/>
          </a:xfrm>
          <a:prstGeom prst="rect">
            <a:avLst/>
          </a:prstGeom>
          <a:noFill/>
        </p:spPr>
      </p:pic>
      <p:sp>
        <p:nvSpPr>
          <p:cNvPr id="187401" name="WordArt 9"/>
          <p:cNvSpPr>
            <a:spLocks noChangeArrowheads="1" noChangeShapeType="1" noTextEdit="1"/>
          </p:cNvSpPr>
          <p:nvPr/>
        </p:nvSpPr>
        <p:spPr bwMode="auto">
          <a:xfrm>
            <a:off x="2123729" y="186709"/>
            <a:ext cx="5184576" cy="6500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Площа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стикання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0" y="810993"/>
            <a:ext cx="90360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	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Швидкість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гетерогенної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прямо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пропорційна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площі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поверхні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стикання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реагентів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.</a:t>
            </a:r>
          </a:p>
          <a:p>
            <a:pPr fontAlgn="base"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	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збільшенням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площі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поверхні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стикання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частинки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реагентів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частіше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зіштовхуються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одна з одною, а значить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швидкість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збільшується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Збільшити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площу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стикання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реагентів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збільшення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ступеня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подрібнення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речовин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. </a:t>
            </a:r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161130" y="2492896"/>
            <a:ext cx="8874919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err="1">
                <a:solidFill>
                  <a:srgbClr val="FF0000"/>
                </a:solidFill>
                <a:latin typeface="Palatino Linotype" pitchFamily="18" charset="0"/>
              </a:rPr>
              <a:t>Швидкість</a:t>
            </a:r>
            <a:r>
              <a:rPr lang="ru-RU" sz="19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FF0000"/>
                </a:solidFill>
                <a:latin typeface="Palatino Linotype" pitchFamily="18" charset="0"/>
              </a:rPr>
              <a:t>гетерогенної</a:t>
            </a:r>
            <a:r>
              <a:rPr lang="ru-RU" sz="19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FF0000"/>
                </a:solidFill>
                <a:latin typeface="Palatino Linotype" pitchFamily="18" charset="0"/>
              </a:rPr>
              <a:t>реакції</a:t>
            </a:r>
            <a:r>
              <a:rPr lang="ru-RU" sz="19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FF0000"/>
                </a:solidFill>
                <a:latin typeface="Palatino Linotype" pitchFamily="18" charset="0"/>
              </a:rPr>
              <a:t>залежить</a:t>
            </a:r>
            <a:r>
              <a:rPr lang="ru-RU" sz="19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FF0000"/>
                </a:solidFill>
                <a:latin typeface="Palatino Linotype" pitchFamily="18" charset="0"/>
              </a:rPr>
              <a:t>від</a:t>
            </a:r>
            <a:r>
              <a:rPr lang="ru-RU" sz="1900" dirty="0">
                <a:solidFill>
                  <a:srgbClr val="FF0000"/>
                </a:solidFill>
                <a:latin typeface="Palatino Linotype" pitchFamily="18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а)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швидкості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підведення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реагентів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до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межі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розділу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фаз;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б)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швидкості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на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поверхні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розділу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фаз, яка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залежить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від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площі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цієї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поверхні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;</a:t>
            </a:r>
            <a:b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</a:b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в)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швидкості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відведення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продуктів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від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межі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розділу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фаз.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	</a:t>
            </a:r>
            <a:r>
              <a:rPr lang="ru-RU" sz="1900" dirty="0" err="1">
                <a:latin typeface="Palatino Linotype" pitchFamily="18" charset="0"/>
              </a:rPr>
              <a:t>Стадія</a:t>
            </a:r>
            <a:r>
              <a:rPr lang="ru-RU" sz="1900" dirty="0">
                <a:latin typeface="Palatino Linotype" pitchFamily="18" charset="0"/>
              </a:rPr>
              <a:t>, яка </a:t>
            </a:r>
            <a:r>
              <a:rPr lang="ru-RU" sz="1900" dirty="0" err="1">
                <a:latin typeface="Palatino Linotype" pitchFamily="18" charset="0"/>
              </a:rPr>
              <a:t>протікає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найбільш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повільно</a:t>
            </a:r>
            <a:r>
              <a:rPr lang="ru-RU" sz="1900" dirty="0">
                <a:latin typeface="Palatino Linotype" pitchFamily="18" charset="0"/>
              </a:rPr>
              <a:t>, </a:t>
            </a:r>
            <a:r>
              <a:rPr lang="ru-RU" sz="1900" b="1" dirty="0" err="1">
                <a:latin typeface="Palatino Linotype" pitchFamily="18" charset="0"/>
              </a:rPr>
              <a:t>називається</a:t>
            </a:r>
            <a:r>
              <a:rPr lang="ru-RU" sz="1900" b="1" dirty="0">
                <a:latin typeface="Palatino Linotype" pitchFamily="18" charset="0"/>
              </a:rPr>
              <a:t> </a:t>
            </a:r>
            <a:r>
              <a:rPr lang="ru-RU" sz="1900" b="1" dirty="0" err="1">
                <a:latin typeface="Palatino Linotype" pitchFamily="18" charset="0"/>
              </a:rPr>
              <a:t>лімітуючою</a:t>
            </a:r>
            <a:r>
              <a:rPr lang="ru-RU" sz="1900" b="1" dirty="0">
                <a:latin typeface="Palatino Linotype" pitchFamily="18" charset="0"/>
              </a:rPr>
              <a:t> - </a:t>
            </a:r>
            <a:r>
              <a:rPr lang="ru-RU" sz="1900" dirty="0" err="1">
                <a:latin typeface="Palatino Linotype" pitchFamily="18" charset="0"/>
              </a:rPr>
              <a:t>саме</a:t>
            </a:r>
            <a:r>
              <a:rPr lang="ru-RU" sz="1900" dirty="0">
                <a:latin typeface="Palatino Linotype" pitchFamily="18" charset="0"/>
              </a:rPr>
              <a:t> вона </a:t>
            </a:r>
            <a:r>
              <a:rPr lang="ru-RU" sz="1900" dirty="0" err="1">
                <a:latin typeface="Palatino Linotype" pitchFamily="18" charset="0"/>
              </a:rPr>
              <a:t>визначає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швидкість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реакції</a:t>
            </a:r>
            <a:r>
              <a:rPr lang="ru-RU" sz="1900" dirty="0">
                <a:latin typeface="Palatino Linotype" pitchFamily="18" charset="0"/>
              </a:rPr>
              <a:t> в </a:t>
            </a:r>
            <a:r>
              <a:rPr lang="ru-RU" sz="1900" dirty="0" err="1">
                <a:latin typeface="Palatino Linotype" pitchFamily="18" charset="0"/>
              </a:rPr>
              <a:t>цілому</a:t>
            </a:r>
            <a:r>
              <a:rPr lang="ru-RU" sz="1900" dirty="0">
                <a:latin typeface="Palatino Linotype" pitchFamily="18" charset="0"/>
              </a:rPr>
              <a:t>.</a:t>
            </a:r>
          </a:p>
        </p:txBody>
      </p:sp>
      <p:sp>
        <p:nvSpPr>
          <p:cNvPr id="187407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719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17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СРС</a:t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ХІМІЧНА РІВНОВАГА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pPr>
              <a:buFontTx/>
              <a:buChar char="-"/>
            </a:pPr>
            <a:endParaRPr lang="uk-UA" dirty="0"/>
          </a:p>
          <a:p>
            <a:pPr>
              <a:buFontTx/>
              <a:buChar char="-"/>
            </a:pPr>
            <a:endParaRPr lang="uk-UA" dirty="0"/>
          </a:p>
          <a:p>
            <a:pPr marL="0" indent="0" algn="ctr">
              <a:buNone/>
            </a:pPr>
            <a:r>
              <a:rPr lang="uk-UA" i="1" dirty="0"/>
              <a:t>Дякуємо за увагу!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3060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-31750" y="0"/>
            <a:ext cx="90376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СИСТЕМИ ПОДІЛЯЮТЬСЯ НА :</a:t>
            </a:r>
          </a:p>
          <a:p>
            <a:r>
              <a:rPr lang="ru-RU" b="1" dirty="0">
                <a:solidFill>
                  <a:srgbClr val="C00000"/>
                </a:solidFill>
              </a:rPr>
              <a:t>- </a:t>
            </a:r>
            <a:r>
              <a:rPr lang="ru-RU" b="1" i="1" dirty="0" err="1">
                <a:solidFill>
                  <a:srgbClr val="C00000"/>
                </a:solidFill>
              </a:rPr>
              <a:t>простіе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хімічно</a:t>
            </a:r>
            <a:r>
              <a:rPr lang="ru-RU" dirty="0"/>
              <a:t> </a:t>
            </a:r>
            <a:r>
              <a:rPr lang="ru-RU" dirty="0" err="1"/>
              <a:t>однорідні</a:t>
            </a:r>
            <a:r>
              <a:rPr lang="ru-RU" dirty="0"/>
              <a:t>);</a:t>
            </a:r>
          </a:p>
          <a:p>
            <a:r>
              <a:rPr lang="ru-RU" b="1" dirty="0">
                <a:solidFill>
                  <a:srgbClr val="C00000"/>
                </a:solidFill>
              </a:rPr>
              <a:t>- </a:t>
            </a:r>
            <a:r>
              <a:rPr lang="ru-RU" b="1" i="1" dirty="0" err="1">
                <a:solidFill>
                  <a:srgbClr val="C00000"/>
                </a:solidFill>
              </a:rPr>
              <a:t>складні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(</a:t>
            </a:r>
            <a:r>
              <a:rPr lang="ru-RU" dirty="0" err="1"/>
              <a:t>хімічно</a:t>
            </a:r>
            <a:r>
              <a:rPr lang="ru-RU" dirty="0"/>
              <a:t> </a:t>
            </a:r>
            <a:r>
              <a:rPr lang="ru-RU" dirty="0" err="1"/>
              <a:t>неоднорідні</a:t>
            </a:r>
            <a:r>
              <a:rPr lang="ru-RU" dirty="0"/>
              <a:t>);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- </a:t>
            </a:r>
            <a:r>
              <a:rPr lang="ru-RU" b="1" i="1" dirty="0" err="1">
                <a:solidFill>
                  <a:srgbClr val="C00000"/>
                </a:solidFill>
              </a:rPr>
              <a:t>гомогенні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фізично</a:t>
            </a:r>
            <a:r>
              <a:rPr lang="ru-RU" dirty="0"/>
              <a:t> </a:t>
            </a:r>
            <a:r>
              <a:rPr lang="ru-RU" dirty="0" err="1"/>
              <a:t>однорідні</a:t>
            </a:r>
            <a:r>
              <a:rPr lang="ru-RU" dirty="0"/>
              <a:t>,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фазі</a:t>
            </a:r>
            <a:r>
              <a:rPr lang="ru-RU" dirty="0"/>
              <a:t>, </a:t>
            </a:r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розділу</a:t>
            </a:r>
            <a:r>
              <a:rPr lang="ru-RU" dirty="0"/>
              <a:t> фаз </a:t>
            </a:r>
            <a:r>
              <a:rPr lang="ru-RU" dirty="0" err="1"/>
              <a:t>відсутній</a:t>
            </a:r>
            <a:r>
              <a:rPr lang="ru-RU" dirty="0"/>
              <a:t>)</a:t>
            </a:r>
          </a:p>
          <a:p>
            <a:r>
              <a:rPr lang="ru-RU" b="1" dirty="0">
                <a:solidFill>
                  <a:srgbClr val="C00000"/>
                </a:solidFill>
              </a:rPr>
              <a:t>- </a:t>
            </a:r>
            <a:r>
              <a:rPr lang="ru-RU" b="1" i="1" dirty="0" err="1">
                <a:solidFill>
                  <a:srgbClr val="C00000"/>
                </a:solidFill>
              </a:rPr>
              <a:t>гетерогенні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фізично</a:t>
            </a:r>
            <a:r>
              <a:rPr lang="ru-RU" dirty="0"/>
              <a:t> </a:t>
            </a:r>
            <a:r>
              <a:rPr lang="ru-RU" dirty="0" err="1"/>
              <a:t>неоднорідні</a:t>
            </a:r>
            <a:r>
              <a:rPr lang="ru-RU" dirty="0"/>
              <a:t>,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декількох</a:t>
            </a:r>
            <a:r>
              <a:rPr lang="ru-RU" dirty="0"/>
              <a:t> фаз).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ФАЗА - </a:t>
            </a:r>
            <a:r>
              <a:rPr lang="ru-RU" b="1" dirty="0" err="1"/>
              <a:t>частина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з </a:t>
            </a:r>
            <a:r>
              <a:rPr lang="ru-RU" b="1" dirty="0" err="1"/>
              <a:t>однаковими</a:t>
            </a:r>
            <a:r>
              <a:rPr lang="ru-RU" b="1" dirty="0"/>
              <a:t> </a:t>
            </a:r>
            <a:r>
              <a:rPr lang="ru-RU" b="1" dirty="0" err="1"/>
              <a:t>агрегатними</a:t>
            </a:r>
            <a:r>
              <a:rPr lang="ru-RU" b="1" dirty="0"/>
              <a:t> станами, </a:t>
            </a:r>
            <a:r>
              <a:rPr lang="ru-RU" b="1" dirty="0" err="1"/>
              <a:t>фізичними</a:t>
            </a:r>
            <a:r>
              <a:rPr lang="ru-RU" b="1" dirty="0"/>
              <a:t>, </a:t>
            </a:r>
            <a:r>
              <a:rPr lang="ru-RU" b="1" dirty="0" err="1"/>
              <a:t>хімічними</a:t>
            </a:r>
            <a:r>
              <a:rPr lang="ru-RU" b="1" dirty="0"/>
              <a:t> і т/д </a:t>
            </a:r>
            <a:r>
              <a:rPr lang="ru-RU" b="1" dirty="0" err="1"/>
              <a:t>властивостями</a:t>
            </a:r>
            <a:r>
              <a:rPr lang="ru-RU" b="1" dirty="0"/>
              <a:t>.</a:t>
            </a:r>
          </a:p>
          <a:p>
            <a:pPr algn="ctr">
              <a:spcBef>
                <a:spcPct val="50000"/>
              </a:spcBef>
            </a:pPr>
            <a:r>
              <a:rPr lang="ru-RU" b="1" i="1" dirty="0"/>
              <a:t>При </a:t>
            </a:r>
            <a:r>
              <a:rPr lang="ru-RU" b="1" i="1" dirty="0" err="1"/>
              <a:t>зміні</a:t>
            </a:r>
            <a:r>
              <a:rPr lang="ru-RU" b="1" i="1" dirty="0"/>
              <a:t> в </a:t>
            </a:r>
            <a:r>
              <a:rPr lang="ru-RU" b="1" i="1" dirty="0" err="1"/>
              <a:t>системі</a:t>
            </a:r>
            <a:r>
              <a:rPr lang="ru-RU" b="1" i="1" dirty="0"/>
              <a:t> т / д </a:t>
            </a:r>
            <a:r>
              <a:rPr lang="ru-RU" b="1" i="1" dirty="0" err="1"/>
              <a:t>параметрів</a:t>
            </a:r>
            <a:r>
              <a:rPr lang="ru-RU" b="1" i="1" dirty="0"/>
              <a:t> </a:t>
            </a:r>
            <a:r>
              <a:rPr lang="ru-RU" b="1" i="1" dirty="0" err="1"/>
              <a:t>відбувається</a:t>
            </a:r>
            <a:r>
              <a:rPr lang="ru-RU" b="1" i="1" dirty="0"/>
              <a:t> т / д </a:t>
            </a:r>
            <a:r>
              <a:rPr lang="ru-RU" b="1" i="1" dirty="0" err="1"/>
              <a:t>процес</a:t>
            </a:r>
            <a:endParaRPr lang="ru-RU" b="1" i="1" dirty="0"/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806450" y="2922588"/>
            <a:ext cx="756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/>
              <a:t>Стан </a:t>
            </a:r>
            <a:r>
              <a:rPr lang="ru-RU" b="1" i="1" dirty="0" err="1"/>
              <a:t>системи</a:t>
            </a:r>
            <a:r>
              <a:rPr lang="ru-RU" b="1" i="1" dirty="0"/>
              <a:t> - </a:t>
            </a:r>
            <a:r>
              <a:rPr lang="ru-RU" b="1" i="1" dirty="0" err="1"/>
              <a:t>це</a:t>
            </a:r>
            <a:r>
              <a:rPr lang="ru-RU" b="1" i="1" dirty="0"/>
              <a:t> </a:t>
            </a:r>
            <a:r>
              <a:rPr lang="ru-RU" b="1" i="1" dirty="0" err="1"/>
              <a:t>сукупність</a:t>
            </a:r>
            <a:r>
              <a:rPr lang="ru-RU" b="1" i="1" dirty="0"/>
              <a:t> </a:t>
            </a:r>
            <a:r>
              <a:rPr lang="ru-RU" b="1" i="1" dirty="0" err="1"/>
              <a:t>її</a:t>
            </a:r>
            <a:r>
              <a:rPr lang="ru-RU" b="1" i="1" dirty="0"/>
              <a:t> </a:t>
            </a:r>
            <a:r>
              <a:rPr lang="ru-RU" b="1" i="1" dirty="0" err="1"/>
              <a:t>фізичних</a:t>
            </a:r>
            <a:r>
              <a:rPr lang="ru-RU" b="1" i="1" dirty="0"/>
              <a:t> і </a:t>
            </a:r>
            <a:r>
              <a:rPr lang="ru-RU" b="1" i="1" dirty="0" err="1"/>
              <a:t>хімічних</a:t>
            </a:r>
            <a:r>
              <a:rPr lang="ru-RU" b="1" i="1" dirty="0"/>
              <a:t> </a:t>
            </a:r>
            <a:r>
              <a:rPr lang="ru-RU" b="1" i="1" dirty="0" err="1"/>
              <a:t>властивостей</a:t>
            </a:r>
            <a:r>
              <a:rPr lang="ru-RU" b="1" i="1" dirty="0"/>
              <a:t>; </a:t>
            </a:r>
            <a:r>
              <a:rPr lang="ru-RU" b="1" i="1" dirty="0" err="1"/>
              <a:t>воно</a:t>
            </a:r>
            <a:r>
              <a:rPr lang="ru-RU" b="1" i="1" dirty="0"/>
              <a:t> </a:t>
            </a:r>
            <a:r>
              <a:rPr lang="ru-RU" b="1" i="1" dirty="0" err="1"/>
              <a:t>характеризується</a:t>
            </a:r>
            <a:r>
              <a:rPr lang="ru-RU" b="1" i="1" dirty="0"/>
              <a:t>:</a:t>
            </a:r>
          </a:p>
        </p:txBody>
      </p: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28575" y="3470275"/>
            <a:ext cx="91154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endParaRPr lang="ru-RU" b="1" i="1" dirty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b="1" i="1" dirty="0" err="1">
                <a:solidFill>
                  <a:schemeClr val="accent2"/>
                </a:solidFill>
              </a:rPr>
              <a:t>термодинамічними</a:t>
            </a:r>
            <a:r>
              <a:rPr lang="ru-RU" b="1" i="1" dirty="0">
                <a:solidFill>
                  <a:schemeClr val="accent2"/>
                </a:solidFill>
              </a:rPr>
              <a:t> параметрами: </a:t>
            </a:r>
            <a:r>
              <a:rPr lang="ru-RU" b="1" i="1" dirty="0"/>
              <a:t>температура </a:t>
            </a:r>
            <a:r>
              <a:rPr lang="en-US" b="1" i="1" dirty="0"/>
              <a:t>T, </a:t>
            </a:r>
            <a:r>
              <a:rPr lang="ru-RU" b="1" i="1" dirty="0" err="1"/>
              <a:t>тиск</a:t>
            </a:r>
            <a:r>
              <a:rPr lang="ru-RU" b="1" i="1" dirty="0"/>
              <a:t> Р, </a:t>
            </a:r>
            <a:r>
              <a:rPr lang="ru-RU" b="1" i="1" dirty="0" err="1"/>
              <a:t>об'єм</a:t>
            </a:r>
            <a:r>
              <a:rPr lang="ru-RU" b="1" i="1" dirty="0"/>
              <a:t> </a:t>
            </a:r>
            <a:r>
              <a:rPr lang="ru-RU" b="1" i="1" dirty="0" err="1"/>
              <a:t>системи</a:t>
            </a:r>
            <a:r>
              <a:rPr lang="ru-RU" b="1" i="1" dirty="0"/>
              <a:t> </a:t>
            </a:r>
            <a:r>
              <a:rPr lang="en-US" b="1" i="1" dirty="0"/>
              <a:t>V, </a:t>
            </a:r>
            <a:r>
              <a:rPr lang="ru-RU" b="1" i="1" dirty="0" err="1"/>
              <a:t>загальна</a:t>
            </a:r>
            <a:r>
              <a:rPr lang="ru-RU" b="1" i="1" dirty="0"/>
              <a:t> </a:t>
            </a:r>
            <a:r>
              <a:rPr lang="ru-RU" b="1" i="1" dirty="0" err="1"/>
              <a:t>маса</a:t>
            </a:r>
            <a:r>
              <a:rPr lang="ru-RU" b="1" i="1" dirty="0"/>
              <a:t> </a:t>
            </a:r>
            <a:r>
              <a:rPr lang="ru-RU" b="1" i="1" dirty="0" err="1"/>
              <a:t>системи</a:t>
            </a:r>
            <a:r>
              <a:rPr lang="ru-RU" b="1" i="1" dirty="0"/>
              <a:t> </a:t>
            </a:r>
            <a:r>
              <a:rPr lang="en-US" b="1" i="1" dirty="0"/>
              <a:t>m, </a:t>
            </a:r>
            <a:r>
              <a:rPr lang="ru-RU" b="1" i="1" dirty="0" err="1"/>
              <a:t>маси</a:t>
            </a:r>
            <a:r>
              <a:rPr lang="ru-RU" b="1" i="1" dirty="0"/>
              <a:t> </a:t>
            </a:r>
            <a:r>
              <a:rPr lang="ru-RU" b="1" i="1" dirty="0" err="1"/>
              <a:t>хім</a:t>
            </a:r>
            <a:r>
              <a:rPr lang="ru-RU" b="1" i="1" dirty="0"/>
              <a:t>. в-в (</a:t>
            </a:r>
            <a:r>
              <a:rPr lang="ru-RU" b="1" i="1" dirty="0" err="1"/>
              <a:t>компонентів</a:t>
            </a:r>
            <a:r>
              <a:rPr lang="ru-RU" b="1" i="1" dirty="0"/>
              <a:t>) </a:t>
            </a:r>
            <a:r>
              <a:rPr lang="en-US" b="1" i="1" dirty="0"/>
              <a:t>m</a:t>
            </a:r>
            <a:r>
              <a:rPr lang="ru-RU" b="1" i="1" dirty="0"/>
              <a:t>к</a:t>
            </a:r>
            <a:r>
              <a:rPr lang="ru-RU" b="1" i="1" dirty="0">
                <a:solidFill>
                  <a:schemeClr val="accent2"/>
                </a:solidFill>
              </a:rPr>
              <a:t>;</a:t>
            </a:r>
          </a:p>
          <a:p>
            <a:endParaRPr lang="ru-RU" b="1" i="1" dirty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b="1" i="1" dirty="0" err="1">
                <a:solidFill>
                  <a:schemeClr val="accent2"/>
                </a:solidFill>
              </a:rPr>
              <a:t>термодінаміческімі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r>
              <a:rPr lang="ru-RU" b="1" i="1" dirty="0" err="1">
                <a:solidFill>
                  <a:schemeClr val="accent2"/>
                </a:solidFill>
              </a:rPr>
              <a:t>функціями</a:t>
            </a:r>
            <a:r>
              <a:rPr lang="ru-RU" b="1" i="1" dirty="0">
                <a:solidFill>
                  <a:schemeClr val="accent2"/>
                </a:solidFill>
              </a:rPr>
              <a:t>: </a:t>
            </a:r>
            <a:r>
              <a:rPr lang="ru-RU" b="1" i="1" dirty="0" err="1"/>
              <a:t>внутрішня</a:t>
            </a:r>
            <a:r>
              <a:rPr lang="ru-RU" b="1" i="1" dirty="0"/>
              <a:t> </a:t>
            </a:r>
            <a:r>
              <a:rPr lang="ru-RU" b="1" i="1" dirty="0" err="1"/>
              <a:t>енергія</a:t>
            </a:r>
            <a:r>
              <a:rPr lang="ru-RU" b="1" i="1" dirty="0"/>
              <a:t> -</a:t>
            </a:r>
            <a:r>
              <a:rPr lang="en-US" b="1" i="1" dirty="0"/>
              <a:t>U, </a:t>
            </a:r>
            <a:r>
              <a:rPr lang="ru-RU" b="1" i="1" dirty="0" err="1"/>
              <a:t>ентальпія</a:t>
            </a:r>
            <a:r>
              <a:rPr lang="ru-RU" b="1" i="1" dirty="0"/>
              <a:t> Н, </a:t>
            </a:r>
            <a:r>
              <a:rPr lang="ru-RU" b="1" i="1" dirty="0" err="1"/>
              <a:t>ентропія</a:t>
            </a:r>
            <a:r>
              <a:rPr lang="ru-RU" b="1" i="1" dirty="0"/>
              <a:t> -</a:t>
            </a:r>
            <a:r>
              <a:rPr lang="en-US" b="1" i="1" dirty="0"/>
              <a:t>S, </a:t>
            </a:r>
            <a:r>
              <a:rPr lang="ru-RU" b="1" i="1" dirty="0" err="1"/>
              <a:t>енергія</a:t>
            </a:r>
            <a:r>
              <a:rPr lang="ru-RU" b="1" i="1" dirty="0"/>
              <a:t> </a:t>
            </a:r>
            <a:r>
              <a:rPr lang="ru-RU" b="1" i="1" dirty="0" err="1"/>
              <a:t>Гіббса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ізобарно-ізотермічний</a:t>
            </a:r>
            <a:r>
              <a:rPr lang="ru-RU" b="1" i="1" dirty="0"/>
              <a:t> </a:t>
            </a:r>
            <a:r>
              <a:rPr lang="ru-RU" b="1" i="1" dirty="0" err="1"/>
              <a:t>потенціал</a:t>
            </a:r>
            <a:r>
              <a:rPr lang="ru-RU" b="1" i="1" dirty="0"/>
              <a:t> - </a:t>
            </a:r>
            <a:r>
              <a:rPr lang="en-US" b="1" i="1" dirty="0"/>
              <a:t>G </a:t>
            </a:r>
            <a:r>
              <a:rPr lang="ru-RU" b="1" i="1" dirty="0"/>
              <a:t>і </a:t>
            </a:r>
            <a:r>
              <a:rPr lang="ru-RU" b="1" i="1" dirty="0" err="1"/>
              <a:t>енергія</a:t>
            </a:r>
            <a:r>
              <a:rPr lang="ru-RU" b="1" i="1" dirty="0"/>
              <a:t> Гельмгольца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ізохорно-ізотермічний</a:t>
            </a:r>
            <a:r>
              <a:rPr lang="ru-RU" b="1" i="1" dirty="0"/>
              <a:t> </a:t>
            </a:r>
            <a:r>
              <a:rPr lang="ru-RU" b="1" i="1" dirty="0" err="1"/>
              <a:t>потенціал</a:t>
            </a:r>
            <a:r>
              <a:rPr lang="ru-RU" b="1" i="1" dirty="0"/>
              <a:t> - </a:t>
            </a:r>
            <a:r>
              <a:rPr lang="en-US" b="1" i="1" dirty="0"/>
              <a:t>F.</a:t>
            </a:r>
            <a:endParaRPr lang="uk-UA" b="1" i="1" dirty="0"/>
          </a:p>
          <a:p>
            <a:pPr>
              <a:buFontTx/>
              <a:buChar char="-"/>
            </a:pPr>
            <a:endParaRPr lang="uk-UA" b="1" i="1" dirty="0"/>
          </a:p>
          <a:p>
            <a:pPr>
              <a:buFontTx/>
              <a:buChar char="-"/>
            </a:pPr>
            <a:endParaRPr lang="ru-RU" i="1" dirty="0"/>
          </a:p>
          <a:p>
            <a:r>
              <a:rPr lang="ru-RU" i="1" dirty="0"/>
              <a:t>	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Рівняння</a:t>
            </a:r>
            <a:r>
              <a:rPr lang="ru-RU" b="1" dirty="0">
                <a:solidFill>
                  <a:srgbClr val="C00000"/>
                </a:solidFill>
              </a:rPr>
              <a:t> стану </a:t>
            </a:r>
            <a:r>
              <a:rPr lang="ru-RU" dirty="0"/>
              <a:t>- </a:t>
            </a:r>
            <a:r>
              <a:rPr lang="ru-RU" dirty="0" err="1"/>
              <a:t>рівняння</a:t>
            </a:r>
            <a:r>
              <a:rPr lang="ru-RU" dirty="0"/>
              <a:t> </a:t>
            </a:r>
            <a:r>
              <a:rPr lang="ru-RU" dirty="0" err="1"/>
              <a:t>функціональної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параметрами </a:t>
            </a:r>
            <a:r>
              <a:rPr lang="ru-RU" dirty="0" err="1"/>
              <a:t>системи</a:t>
            </a:r>
            <a:r>
              <a:rPr lang="ru-RU" dirty="0"/>
              <a:t> (напр. </a:t>
            </a:r>
            <a:r>
              <a:rPr lang="ru-RU" dirty="0" err="1"/>
              <a:t>Рівняння</a:t>
            </a:r>
            <a:r>
              <a:rPr lang="ru-RU" dirty="0"/>
              <a:t> </a:t>
            </a:r>
            <a:r>
              <a:rPr lang="ru-RU" dirty="0" err="1"/>
              <a:t>Менделєєва-Клапейрона</a:t>
            </a:r>
            <a:r>
              <a:rPr lang="ru-RU" dirty="0"/>
              <a:t>: </a:t>
            </a:r>
            <a:r>
              <a:rPr lang="en-US" dirty="0" err="1"/>
              <a:t>pV</a:t>
            </a:r>
            <a:r>
              <a:rPr lang="en-US" dirty="0"/>
              <a:t> = </a:t>
            </a:r>
            <a:r>
              <a:rPr lang="el-GR" dirty="0"/>
              <a:t>υ</a:t>
            </a:r>
            <a:r>
              <a:rPr lang="en-US" dirty="0"/>
              <a:t>RT)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900113" y="981075"/>
            <a:ext cx="75596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</a:t>
            </a:r>
            <a:r>
              <a:rPr lang="ru-RU" b="1" i="1" dirty="0"/>
              <a:t> </a:t>
            </a:r>
            <a:r>
              <a:rPr lang="ru-RU" b="1" i="1" dirty="0" err="1"/>
              <a:t>рівноважним</a:t>
            </a:r>
            <a:r>
              <a:rPr lang="ru-RU" b="1" i="1" dirty="0"/>
              <a:t> </a:t>
            </a:r>
            <a:r>
              <a:rPr lang="ru-RU" dirty="0"/>
              <a:t>- без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впливів</a:t>
            </a:r>
            <a:r>
              <a:rPr lang="ru-RU" dirty="0"/>
              <a:t> на систему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незмінними</a:t>
            </a:r>
            <a:r>
              <a:rPr lang="ru-RU" b="1" i="1" dirty="0"/>
              <a:t>;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-</a:t>
            </a:r>
            <a:r>
              <a:rPr lang="ru-RU" b="1" i="1" dirty="0"/>
              <a:t> </a:t>
            </a:r>
            <a:r>
              <a:rPr lang="ru-RU" b="1" i="1" dirty="0" err="1"/>
              <a:t>нерівновагим</a:t>
            </a:r>
            <a:r>
              <a:rPr lang="ru-RU" b="1" i="1" dirty="0"/>
              <a:t> - </a:t>
            </a:r>
            <a:r>
              <a:rPr lang="ru-RU" dirty="0" err="1"/>
              <a:t>якщо</a:t>
            </a:r>
            <a:r>
              <a:rPr lang="ru-RU" dirty="0"/>
              <a:t> при </a:t>
            </a:r>
            <a:r>
              <a:rPr lang="ru-RU" dirty="0" err="1"/>
              <a:t>відсутності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змінюються</a:t>
            </a:r>
            <a:r>
              <a:rPr lang="ru-RU" i="1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-</a:t>
            </a:r>
            <a:r>
              <a:rPr lang="ru-RU" b="1" i="1" dirty="0"/>
              <a:t> </a:t>
            </a:r>
            <a:r>
              <a:rPr lang="ru-RU" b="1" i="1" dirty="0" err="1"/>
              <a:t>стаціонарним</a:t>
            </a:r>
            <a:r>
              <a:rPr lang="ru-RU" b="1" i="1" dirty="0"/>
              <a:t> </a:t>
            </a:r>
            <a:r>
              <a:rPr lang="ru-RU" dirty="0"/>
              <a:t>-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незмінність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 </a:t>
            </a:r>
            <a:r>
              <a:rPr lang="ru-RU" dirty="0" err="1"/>
              <a:t>підтримується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рахунок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якого-небудь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b="1" i="1" dirty="0"/>
              <a:t>.</a:t>
            </a:r>
            <a:endParaRPr lang="ru-RU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900113" y="476250"/>
            <a:ext cx="76327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СТАН СИСТЕМИ МОЖЕ БУТИ:</a:t>
            </a: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611188" y="3789363"/>
            <a:ext cx="7561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>
                <a:solidFill>
                  <a:srgbClr val="C00000"/>
                </a:solidFill>
              </a:rPr>
              <a:t>Перехід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системи</a:t>
            </a:r>
            <a:r>
              <a:rPr lang="ru-RU" b="1" dirty="0">
                <a:solidFill>
                  <a:srgbClr val="C00000"/>
                </a:solidFill>
              </a:rPr>
              <a:t> з одного стану в </a:t>
            </a:r>
            <a:r>
              <a:rPr lang="ru-RU" b="1" dirty="0" err="1">
                <a:solidFill>
                  <a:srgbClr val="C00000"/>
                </a:solidFill>
              </a:rPr>
              <a:t>інший</a:t>
            </a:r>
            <a:r>
              <a:rPr lang="ru-RU" b="1" dirty="0">
                <a:solidFill>
                  <a:srgbClr val="C00000"/>
                </a:solidFill>
              </a:rPr>
              <a:t> - </a:t>
            </a:r>
            <a:r>
              <a:rPr lang="ru-RU" b="1" dirty="0" err="1">
                <a:solidFill>
                  <a:srgbClr val="C00000"/>
                </a:solidFill>
              </a:rPr>
              <a:t>процес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971550" y="4581525"/>
            <a:ext cx="7416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- </a:t>
            </a:r>
            <a:r>
              <a:rPr lang="uk-UA" b="1" i="1" dirty="0"/>
              <a:t>і</a:t>
            </a:r>
            <a:r>
              <a:rPr lang="ru-RU" b="1" i="1" dirty="0" err="1"/>
              <a:t>зохоричний</a:t>
            </a:r>
            <a:r>
              <a:rPr lang="ru-RU" b="1" i="1" dirty="0"/>
              <a:t> (</a:t>
            </a:r>
            <a:r>
              <a:rPr lang="en-US" b="1" i="1" dirty="0"/>
              <a:t>V = </a:t>
            </a:r>
            <a:r>
              <a:rPr lang="en-US" b="1" i="1" dirty="0" err="1"/>
              <a:t>const</a:t>
            </a:r>
            <a:r>
              <a:rPr lang="en-US" b="1" i="1" dirty="0"/>
              <a:t>);</a:t>
            </a:r>
          </a:p>
          <a:p>
            <a:r>
              <a:rPr lang="en-US" b="1" i="1" dirty="0"/>
              <a:t>- </a:t>
            </a:r>
            <a:r>
              <a:rPr lang="ru-RU" b="1" i="1" dirty="0" err="1"/>
              <a:t>ізобарний</a:t>
            </a:r>
            <a:r>
              <a:rPr lang="ru-RU" b="1" i="1" dirty="0"/>
              <a:t> (</a:t>
            </a:r>
            <a:r>
              <a:rPr lang="en-US" b="1" i="1" dirty="0"/>
              <a:t>P = </a:t>
            </a:r>
            <a:r>
              <a:rPr lang="en-US" b="1" i="1" dirty="0" err="1"/>
              <a:t>const</a:t>
            </a:r>
            <a:r>
              <a:rPr lang="en-US" b="1" i="1" dirty="0"/>
              <a:t>);</a:t>
            </a:r>
          </a:p>
          <a:p>
            <a:r>
              <a:rPr lang="en-US" b="1" i="1" dirty="0"/>
              <a:t>- </a:t>
            </a:r>
            <a:r>
              <a:rPr lang="ru-RU" b="1" i="1" dirty="0" err="1"/>
              <a:t>ізотермічний</a:t>
            </a:r>
            <a:r>
              <a:rPr lang="ru-RU" b="1" i="1" dirty="0"/>
              <a:t> (Т = </a:t>
            </a:r>
            <a:r>
              <a:rPr lang="en-US" b="1" i="1" dirty="0" err="1"/>
              <a:t>const</a:t>
            </a:r>
            <a:r>
              <a:rPr lang="en-US" b="1" i="1" dirty="0"/>
              <a:t>);</a:t>
            </a:r>
          </a:p>
          <a:p>
            <a:r>
              <a:rPr lang="en-US" b="1" i="1" dirty="0"/>
              <a:t>- </a:t>
            </a:r>
            <a:r>
              <a:rPr lang="ru-RU" b="1" i="1" dirty="0" err="1"/>
              <a:t>ізохорно-ізотермічний</a:t>
            </a:r>
            <a:r>
              <a:rPr lang="ru-RU" b="1" i="1" dirty="0"/>
              <a:t> (</a:t>
            </a:r>
            <a:r>
              <a:rPr lang="en-US" b="1" i="1" dirty="0"/>
              <a:t>V, </a:t>
            </a:r>
            <a:r>
              <a:rPr lang="ru-RU" b="1" i="1" dirty="0"/>
              <a:t>Т = </a:t>
            </a:r>
            <a:r>
              <a:rPr lang="en-US" b="1" i="1" dirty="0" err="1"/>
              <a:t>const</a:t>
            </a:r>
            <a:r>
              <a:rPr lang="en-US" b="1" i="1" dirty="0"/>
              <a:t>);</a:t>
            </a:r>
          </a:p>
          <a:p>
            <a:r>
              <a:rPr lang="en-US" b="1" i="1" dirty="0"/>
              <a:t>- </a:t>
            </a:r>
            <a:r>
              <a:rPr lang="ru-RU" b="1" i="1" dirty="0" err="1"/>
              <a:t>ізобарно-ізотермічний</a:t>
            </a:r>
            <a:r>
              <a:rPr lang="ru-RU" b="1" i="1" dirty="0"/>
              <a:t> (</a:t>
            </a:r>
            <a:r>
              <a:rPr lang="en-US" b="1" i="1" dirty="0"/>
              <a:t>P, </a:t>
            </a:r>
            <a:r>
              <a:rPr lang="ru-RU" b="1" i="1" dirty="0"/>
              <a:t>Т = </a:t>
            </a:r>
            <a:r>
              <a:rPr lang="en-US" b="1" i="1" dirty="0" err="1"/>
              <a:t>const</a:t>
            </a:r>
            <a:r>
              <a:rPr lang="en-US" b="1" i="1" dirty="0"/>
              <a:t>).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584325" y="1323975"/>
            <a:ext cx="75596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М. В. Ломоносов (1744 г): «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натурі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такого суть стану,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в одного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віднімається</a:t>
            </a:r>
            <a:r>
              <a:rPr lang="ru-RU" dirty="0"/>
              <a:t>, </a:t>
            </a:r>
            <a:r>
              <a:rPr lang="ru-RU" dirty="0" err="1"/>
              <a:t>стільки</a:t>
            </a:r>
            <a:r>
              <a:rPr lang="ru-RU" dirty="0"/>
              <a:t> ж </a:t>
            </a:r>
            <a:r>
              <a:rPr lang="ru-RU" dirty="0" err="1"/>
              <a:t>додати</a:t>
            </a:r>
            <a:r>
              <a:rPr lang="ru-RU" dirty="0"/>
              <a:t> до </a:t>
            </a:r>
            <a:r>
              <a:rPr lang="ru-RU" dirty="0" err="1"/>
              <a:t>іншого</a:t>
            </a:r>
            <a:r>
              <a:rPr lang="ru-RU" dirty="0"/>
              <a:t> ...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закон </a:t>
            </a:r>
            <a:r>
              <a:rPr lang="ru-RU" dirty="0" err="1"/>
              <a:t>простирається</a:t>
            </a:r>
            <a:r>
              <a:rPr lang="ru-RU" dirty="0"/>
              <a:t> й у </a:t>
            </a:r>
            <a:r>
              <a:rPr lang="ru-RU" dirty="0" err="1"/>
              <a:t>самі</a:t>
            </a:r>
            <a:r>
              <a:rPr lang="ru-RU" dirty="0"/>
              <a:t> правила </a:t>
            </a:r>
            <a:r>
              <a:rPr lang="ru-RU" dirty="0" err="1"/>
              <a:t>руху</a:t>
            </a:r>
            <a:r>
              <a:rPr lang="ru-RU" dirty="0"/>
              <a:t>: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, </a:t>
            </a:r>
            <a:r>
              <a:rPr lang="ru-RU" dirty="0" err="1"/>
              <a:t>рушійне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силою </a:t>
            </a:r>
            <a:r>
              <a:rPr lang="ru-RU" dirty="0" err="1"/>
              <a:t>інше</a:t>
            </a:r>
            <a:r>
              <a:rPr lang="ru-RU" dirty="0"/>
              <a:t>, </a:t>
            </a:r>
            <a:r>
              <a:rPr lang="ru-RU" dirty="0" err="1"/>
              <a:t>стільки</a:t>
            </a:r>
            <a:r>
              <a:rPr lang="ru-RU" dirty="0"/>
              <a:t> ж вони в себе </a:t>
            </a:r>
            <a:r>
              <a:rPr lang="ru-RU" dirty="0" err="1"/>
              <a:t>втрачає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повідомляє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 ». (Полн. Собр. Соч. Т.2. 1952 </a:t>
            </a:r>
            <a:r>
              <a:rPr lang="ru-RU" dirty="0" err="1"/>
              <a:t>стор</a:t>
            </a:r>
            <a:r>
              <a:rPr lang="ru-RU" dirty="0"/>
              <a:t>. 483).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-107950" y="0"/>
            <a:ext cx="9288463" cy="1323439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C0000"/>
                </a:solidFill>
              </a:rPr>
              <a:t>ПЕРШИЙ ЗАКОН ТЕРМОДИНАМІКИ (ЗАКОН ЗБЕРЕЖЕННЯ ЕНЕРГІЇ) -</a:t>
            </a:r>
            <a:r>
              <a:rPr lang="ru-RU" sz="2000" b="1" dirty="0">
                <a:solidFill>
                  <a:srgbClr val="CC0000"/>
                </a:solidFill>
              </a:rPr>
              <a:t>  </a:t>
            </a:r>
          </a:p>
          <a:p>
            <a:endParaRPr lang="ru-RU" sz="2000" b="1" dirty="0">
              <a:solidFill>
                <a:srgbClr val="CC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	 </a:t>
            </a:r>
            <a:r>
              <a:rPr lang="ru-RU" sz="2000" b="1" dirty="0" err="1">
                <a:solidFill>
                  <a:srgbClr val="C00000"/>
                </a:solidFill>
              </a:rPr>
              <a:t>Енергія</a:t>
            </a:r>
            <a:r>
              <a:rPr lang="ru-RU" sz="2000" b="1" dirty="0">
                <a:solidFill>
                  <a:srgbClr val="C00000"/>
                </a:solidFill>
              </a:rPr>
              <a:t> не </a:t>
            </a:r>
            <a:r>
              <a:rPr lang="ru-RU" sz="2000" b="1" dirty="0" err="1">
                <a:solidFill>
                  <a:srgbClr val="C00000"/>
                </a:solidFill>
              </a:rPr>
              <a:t>може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зникати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або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створюватися</a:t>
            </a:r>
            <a:r>
              <a:rPr lang="ru-RU" sz="2000" b="1" dirty="0">
                <a:solidFill>
                  <a:srgbClr val="C00000"/>
                </a:solidFill>
              </a:rPr>
              <a:t> - вона переходить з </a:t>
            </a:r>
            <a:r>
              <a:rPr lang="ru-RU" sz="2000" b="1" dirty="0" err="1">
                <a:solidFill>
                  <a:srgbClr val="C00000"/>
                </a:solidFill>
              </a:rPr>
              <a:t>однієї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фази</a:t>
            </a:r>
            <a:r>
              <a:rPr lang="ru-RU" sz="2000" b="1" dirty="0">
                <a:solidFill>
                  <a:srgbClr val="C00000"/>
                </a:solidFill>
              </a:rPr>
              <a:t> в </a:t>
            </a:r>
            <a:r>
              <a:rPr lang="ru-RU" sz="2000" b="1" dirty="0" err="1">
                <a:solidFill>
                  <a:srgbClr val="C00000"/>
                </a:solidFill>
              </a:rPr>
              <a:t>іншу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1646238" y="3087688"/>
            <a:ext cx="7561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 err="1">
                <a:solidFill>
                  <a:srgbClr val="990099"/>
                </a:solidFill>
              </a:rPr>
              <a:t>Математичний</a:t>
            </a:r>
            <a:r>
              <a:rPr lang="ru-RU" b="1" i="1" dirty="0">
                <a:solidFill>
                  <a:srgbClr val="990099"/>
                </a:solidFill>
              </a:rPr>
              <a:t> </a:t>
            </a:r>
            <a:r>
              <a:rPr lang="ru-RU" b="1" i="1" dirty="0" err="1">
                <a:solidFill>
                  <a:srgbClr val="990099"/>
                </a:solidFill>
              </a:rPr>
              <a:t>вираз</a:t>
            </a:r>
            <a:r>
              <a:rPr lang="ru-RU" b="1" i="1" dirty="0">
                <a:solidFill>
                  <a:srgbClr val="990099"/>
                </a:solidFill>
              </a:rPr>
              <a:t> </a:t>
            </a:r>
            <a:r>
              <a:rPr lang="ru-RU" b="1" i="1" dirty="0" err="1">
                <a:solidFill>
                  <a:srgbClr val="990099"/>
                </a:solidFill>
              </a:rPr>
              <a:t>першого</a:t>
            </a:r>
            <a:r>
              <a:rPr lang="ru-RU" b="1" i="1" dirty="0">
                <a:solidFill>
                  <a:srgbClr val="990099"/>
                </a:solidFill>
              </a:rPr>
              <a:t> закону </a:t>
            </a:r>
            <a:r>
              <a:rPr lang="ru-RU" b="1" i="1" dirty="0" err="1">
                <a:solidFill>
                  <a:srgbClr val="990099"/>
                </a:solidFill>
              </a:rPr>
              <a:t>термодинаміки</a:t>
            </a:r>
            <a:r>
              <a:rPr lang="ru-RU" b="1" i="1" dirty="0">
                <a:solidFill>
                  <a:srgbClr val="990099"/>
                </a:solidFill>
              </a:rPr>
              <a:t>:</a:t>
            </a: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1819275" y="3781425"/>
            <a:ext cx="741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Q = ΔU + А </a:t>
            </a:r>
            <a:r>
              <a:rPr lang="ru-RU" sz="2000" dirty="0">
                <a:solidFill>
                  <a:schemeClr val="accent2"/>
                </a:solidFill>
              </a:rPr>
              <a:t>- теплота, </a:t>
            </a:r>
            <a:r>
              <a:rPr lang="ru-RU" sz="2000" dirty="0" err="1">
                <a:solidFill>
                  <a:schemeClr val="accent2"/>
                </a:solidFill>
              </a:rPr>
              <a:t>підведена</a:t>
            </a:r>
            <a:r>
              <a:rPr lang="ru-RU" sz="2000" dirty="0">
                <a:solidFill>
                  <a:schemeClr val="accent2"/>
                </a:solidFill>
              </a:rPr>
              <a:t> до </a:t>
            </a:r>
            <a:r>
              <a:rPr lang="ru-RU" sz="2000" dirty="0" err="1">
                <a:solidFill>
                  <a:schemeClr val="accent2"/>
                </a:solidFill>
              </a:rPr>
              <a:t>системи</a:t>
            </a:r>
            <a:r>
              <a:rPr lang="ru-RU" sz="2000" dirty="0">
                <a:solidFill>
                  <a:schemeClr val="accent2"/>
                </a:solidFill>
              </a:rPr>
              <a:t>, </a:t>
            </a:r>
            <a:r>
              <a:rPr lang="ru-RU" sz="2000" dirty="0" err="1">
                <a:solidFill>
                  <a:schemeClr val="accent2"/>
                </a:solidFill>
              </a:rPr>
              <a:t>витрачається</a:t>
            </a:r>
            <a:r>
              <a:rPr lang="ru-RU" sz="2000" dirty="0">
                <a:solidFill>
                  <a:schemeClr val="accent2"/>
                </a:solidFill>
              </a:rPr>
              <a:t> на </a:t>
            </a:r>
            <a:r>
              <a:rPr lang="ru-RU" sz="2000" dirty="0" err="1">
                <a:solidFill>
                  <a:schemeClr val="accent2"/>
                </a:solidFill>
              </a:rPr>
              <a:t>збільшення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внутрішньої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енергії</a:t>
            </a:r>
            <a:r>
              <a:rPr lang="ru-RU" sz="2000" dirty="0">
                <a:solidFill>
                  <a:schemeClr val="accent2"/>
                </a:solidFill>
              </a:rPr>
              <a:t> ΔU і </a:t>
            </a:r>
            <a:r>
              <a:rPr lang="ru-RU" sz="2000" dirty="0" err="1">
                <a:solidFill>
                  <a:schemeClr val="accent2"/>
                </a:solidFill>
              </a:rPr>
              <a:t>здійснення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роботи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проти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зовнішніх</a:t>
            </a:r>
            <a:r>
              <a:rPr lang="ru-RU" sz="2000" dirty="0">
                <a:solidFill>
                  <a:schemeClr val="accent2"/>
                </a:solidFill>
              </a:rPr>
              <a:t> сил - А.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1885950" y="5124450"/>
            <a:ext cx="74437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ізобарних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(в </a:t>
            </a:r>
            <a:r>
              <a:rPr lang="ru-RU" dirty="0" err="1"/>
              <a:t>живій</a:t>
            </a:r>
            <a:r>
              <a:rPr lang="ru-RU" dirty="0"/>
              <a:t> </a:t>
            </a:r>
            <a:r>
              <a:rPr lang="ru-RU" dirty="0" err="1"/>
              <a:t>природі</a:t>
            </a:r>
            <a:r>
              <a:rPr lang="ru-RU" dirty="0"/>
              <a:t>! В основному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ізобарна</a:t>
            </a:r>
            <a:r>
              <a:rPr lang="ru-RU" dirty="0"/>
              <a:t>) величину </a:t>
            </a:r>
            <a:r>
              <a:rPr lang="ru-RU" b="1" dirty="0"/>
              <a:t>ΔU + А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ентальпєю</a:t>
            </a:r>
            <a:r>
              <a:rPr lang="ru-RU" dirty="0"/>
              <a:t>.</a:t>
            </a:r>
          </a:p>
          <a:p>
            <a:r>
              <a:rPr lang="ru-RU" b="1" dirty="0" err="1"/>
              <a:t>Ентальпія</a:t>
            </a:r>
            <a:r>
              <a:rPr lang="ru-RU" dirty="0"/>
              <a:t> </a:t>
            </a:r>
            <a:r>
              <a:rPr lang="ru-RU" b="1" dirty="0"/>
              <a:t>(теплосодержание </a:t>
            </a:r>
            <a:r>
              <a:rPr lang="ru-RU" b="1" dirty="0" err="1"/>
              <a:t>системи</a:t>
            </a:r>
            <a:r>
              <a:rPr lang="ru-RU" b="1" dirty="0"/>
              <a:t>)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, </a:t>
            </a:r>
            <a:r>
              <a:rPr lang="ru-RU" dirty="0" err="1"/>
              <a:t>виміряний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обчислений</a:t>
            </a:r>
            <a:r>
              <a:rPr lang="ru-RU" dirty="0"/>
              <a:t> для </a:t>
            </a:r>
            <a:r>
              <a:rPr lang="ru-RU" dirty="0" err="1"/>
              <a:t>випадку</a:t>
            </a:r>
            <a:r>
              <a:rPr lang="ru-RU" dirty="0"/>
              <a:t>, коли 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при </a:t>
            </a:r>
            <a:r>
              <a:rPr lang="ru-RU" dirty="0" err="1">
                <a:solidFill>
                  <a:srgbClr val="FF0000"/>
                </a:solidFill>
              </a:rPr>
              <a:t>постійному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тиску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277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1263650"/>
            <a:ext cx="8667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2455863"/>
            <a:ext cx="86677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50" y="3927475"/>
            <a:ext cx="990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50" y="5276850"/>
            <a:ext cx="9921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TextBox 2"/>
          <p:cNvSpPr txBox="1">
            <a:spLocks noChangeArrowheads="1"/>
          </p:cNvSpPr>
          <p:nvPr/>
        </p:nvSpPr>
        <p:spPr bwMode="auto">
          <a:xfrm>
            <a:off x="0" y="3644900"/>
            <a:ext cx="1563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Г.И.Гесс (1836 г.)</a:t>
            </a:r>
          </a:p>
        </p:txBody>
      </p:sp>
      <p:sp>
        <p:nvSpPr>
          <p:cNvPr id="32783" name="TextBox 3"/>
          <p:cNvSpPr txBox="1">
            <a:spLocks noChangeArrowheads="1"/>
          </p:cNvSpPr>
          <p:nvPr/>
        </p:nvSpPr>
        <p:spPr bwMode="auto">
          <a:xfrm>
            <a:off x="0" y="4953000"/>
            <a:ext cx="1908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Д.Д. Джоуль (1840 г.)</a:t>
            </a:r>
          </a:p>
        </p:txBody>
      </p:sp>
      <p:sp>
        <p:nvSpPr>
          <p:cNvPr id="32784" name="TextBox 4"/>
          <p:cNvSpPr txBox="1">
            <a:spLocks noChangeArrowheads="1"/>
          </p:cNvSpPr>
          <p:nvPr/>
        </p:nvSpPr>
        <p:spPr bwMode="auto">
          <a:xfrm>
            <a:off x="-63500" y="6589713"/>
            <a:ext cx="2193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Г.Л. Гельмгольц (1847 г.)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8" y="30163"/>
            <a:ext cx="9142412" cy="682783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000" b="1" cap="all" dirty="0" err="1">
                <a:solidFill>
                  <a:srgbClr val="C00000"/>
                </a:solidFill>
              </a:rPr>
              <a:t>Термохімія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/>
              <a:t>- </a:t>
            </a:r>
            <a:r>
              <a:rPr lang="ru-RU" sz="2000" dirty="0" err="1"/>
              <a:t>розділ</a:t>
            </a:r>
            <a:r>
              <a:rPr lang="ru-RU" sz="2000" dirty="0"/>
              <a:t> </a:t>
            </a:r>
            <a:r>
              <a:rPr lang="ru-RU" sz="2000" dirty="0" err="1"/>
              <a:t>хімії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вивчає</a:t>
            </a:r>
            <a:r>
              <a:rPr lang="ru-RU" sz="2000" dirty="0"/>
              <a:t> </a:t>
            </a:r>
            <a:r>
              <a:rPr lang="ru-RU" sz="2000" dirty="0" err="1"/>
              <a:t>теплові</a:t>
            </a:r>
            <a:r>
              <a:rPr lang="ru-RU" sz="2000" dirty="0"/>
              <a:t> </a:t>
            </a:r>
            <a:r>
              <a:rPr lang="ru-RU" sz="2000" dirty="0" err="1"/>
              <a:t>ефекти</a:t>
            </a:r>
            <a:r>
              <a:rPr lang="ru-RU" sz="2000" dirty="0"/>
              <a:t> </a:t>
            </a:r>
            <a:r>
              <a:rPr lang="ru-RU" sz="2000" dirty="0" err="1"/>
              <a:t>хімічних</a:t>
            </a:r>
            <a:r>
              <a:rPr lang="ru-RU" sz="2000" dirty="0"/>
              <a:t> </a:t>
            </a:r>
            <a:r>
              <a:rPr lang="ru-RU" sz="2000" dirty="0" err="1"/>
              <a:t>реакцій</a:t>
            </a:r>
            <a:r>
              <a:rPr lang="ru-RU" sz="2000" dirty="0"/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ru-RU" sz="2000" dirty="0"/>
          </a:p>
          <a:p>
            <a:pPr marL="0" indent="0" eaLnBrk="1" hangingPunct="1">
              <a:buFontTx/>
              <a:buNone/>
              <a:defRPr/>
            </a:pPr>
            <a:r>
              <a:rPr lang="ru-RU" sz="2000" b="1" cap="all" dirty="0" err="1">
                <a:solidFill>
                  <a:srgbClr val="C00000"/>
                </a:solidFill>
              </a:rPr>
              <a:t>Екзотермічні</a:t>
            </a:r>
            <a:r>
              <a:rPr lang="ru-RU" sz="2000" b="1" cap="all" dirty="0">
                <a:solidFill>
                  <a:srgbClr val="C00000"/>
                </a:solidFill>
              </a:rPr>
              <a:t> </a:t>
            </a:r>
            <a:r>
              <a:rPr lang="ru-RU" sz="2000" b="1" cap="all" dirty="0" err="1">
                <a:solidFill>
                  <a:srgbClr val="C00000"/>
                </a:solidFill>
              </a:rPr>
              <a:t>реакціЇ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- </a:t>
            </a:r>
            <a:r>
              <a:rPr lang="ru-RU" sz="2000" dirty="0" err="1"/>
              <a:t>протікають</a:t>
            </a:r>
            <a:r>
              <a:rPr lang="ru-RU" sz="2000" dirty="0"/>
              <a:t> з </a:t>
            </a:r>
            <a:r>
              <a:rPr lang="ru-RU" sz="2000" dirty="0" err="1"/>
              <a:t>виділенням</a:t>
            </a:r>
            <a:r>
              <a:rPr lang="ru-RU" sz="2000" dirty="0"/>
              <a:t> </a:t>
            </a:r>
            <a:r>
              <a:rPr lang="ru-RU" sz="2000" dirty="0" err="1"/>
              <a:t>теплоти</a:t>
            </a:r>
            <a:r>
              <a:rPr lang="ru-RU" sz="2000" dirty="0"/>
              <a:t> (</a:t>
            </a:r>
            <a:r>
              <a:rPr lang="ru-RU" sz="2000" dirty="0" err="1"/>
              <a:t>нейтралізації</a:t>
            </a:r>
            <a:r>
              <a:rPr lang="ru-RU" sz="2000" dirty="0"/>
              <a:t>, </a:t>
            </a:r>
            <a:r>
              <a:rPr lang="ru-RU" sz="2000" dirty="0" err="1"/>
              <a:t>горіння</a:t>
            </a:r>
            <a:r>
              <a:rPr lang="ru-RU" sz="2000" dirty="0"/>
              <a:t>, </a:t>
            </a:r>
            <a:r>
              <a:rPr lang="ru-RU" sz="2000" dirty="0" err="1"/>
              <a:t>розчинення</a:t>
            </a:r>
            <a:r>
              <a:rPr lang="ru-RU" sz="2000" dirty="0"/>
              <a:t> </a:t>
            </a:r>
            <a:r>
              <a:rPr lang="ru-RU" sz="2000" dirty="0" err="1"/>
              <a:t>деяких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в Н</a:t>
            </a:r>
            <a:r>
              <a:rPr lang="ru-RU" sz="2000" baseline="-25000" dirty="0"/>
              <a:t>2</a:t>
            </a:r>
            <a:r>
              <a:rPr lang="ru-RU" sz="2000" dirty="0"/>
              <a:t>О).</a:t>
            </a:r>
          </a:p>
          <a:p>
            <a:pPr marL="0" indent="0" eaLnBrk="1" hangingPunct="1">
              <a:buFontTx/>
              <a:buNone/>
              <a:defRPr/>
            </a:pPr>
            <a:endParaRPr lang="ru-RU" sz="2000" b="1" dirty="0">
              <a:solidFill>
                <a:srgbClr val="C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000" b="1" cap="all" dirty="0" err="1">
                <a:solidFill>
                  <a:srgbClr val="C00000"/>
                </a:solidFill>
              </a:rPr>
              <a:t>Ендотермічна</a:t>
            </a:r>
            <a:r>
              <a:rPr lang="ru-RU" sz="2000" b="1" cap="all" dirty="0">
                <a:solidFill>
                  <a:srgbClr val="C00000"/>
                </a:solidFill>
              </a:rPr>
              <a:t> </a:t>
            </a:r>
            <a:r>
              <a:rPr lang="ru-RU" sz="2000" b="1" cap="all" dirty="0" err="1">
                <a:solidFill>
                  <a:srgbClr val="C00000"/>
                </a:solidFill>
              </a:rPr>
              <a:t>реакції</a:t>
            </a:r>
            <a:r>
              <a:rPr lang="ru-RU" sz="2000" b="1" cap="all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- </a:t>
            </a:r>
            <a:r>
              <a:rPr lang="ru-RU" sz="2000" dirty="0" err="1"/>
              <a:t>протікають</a:t>
            </a:r>
            <a:r>
              <a:rPr lang="ru-RU" sz="2000" dirty="0"/>
              <a:t> з </a:t>
            </a:r>
            <a:r>
              <a:rPr lang="ru-RU" sz="2000" dirty="0" err="1"/>
              <a:t>поглинанням</a:t>
            </a:r>
            <a:r>
              <a:rPr lang="ru-RU" sz="2000" dirty="0"/>
              <a:t> </a:t>
            </a:r>
            <a:r>
              <a:rPr lang="ru-RU" sz="2000" dirty="0" err="1"/>
              <a:t>теплоти</a:t>
            </a:r>
            <a:r>
              <a:rPr lang="ru-RU" sz="2000" dirty="0"/>
              <a:t> (</a:t>
            </a:r>
            <a:r>
              <a:rPr lang="ru-RU" sz="2000" dirty="0" err="1"/>
              <a:t>окислення</a:t>
            </a:r>
            <a:r>
              <a:rPr lang="ru-RU" sz="2000" dirty="0"/>
              <a:t> азоту киснем).</a:t>
            </a:r>
          </a:p>
          <a:p>
            <a:pPr marL="0" indent="0" eaLnBrk="1" hangingPunct="1">
              <a:buFontTx/>
              <a:buNone/>
              <a:defRPr/>
            </a:pPr>
            <a:endParaRPr lang="ru-RU" sz="2000" b="1" dirty="0">
              <a:solidFill>
                <a:srgbClr val="C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ТЕПЛОВИЙ ЕФЕКТ ХІМІЧНОЇ РЕАКЦІЇ </a:t>
            </a:r>
            <a:r>
              <a:rPr lang="ru-RU" sz="2000" dirty="0"/>
              <a:t>-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теплоти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виділяється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поглинається</a:t>
            </a:r>
            <a:r>
              <a:rPr lang="ru-RU" sz="2000" dirty="0"/>
              <a:t> системою 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реакції</a:t>
            </a:r>
            <a:r>
              <a:rPr lang="ru-RU" sz="2000" dirty="0"/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ru-RU" sz="2000" b="1" dirty="0">
              <a:solidFill>
                <a:srgbClr val="C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000" b="1" cap="all" dirty="0" err="1">
                <a:solidFill>
                  <a:srgbClr val="C00000"/>
                </a:solidFill>
              </a:rPr>
              <a:t>Термохімічне</a:t>
            </a:r>
            <a:r>
              <a:rPr lang="ru-RU" sz="2000" b="1" cap="all" dirty="0">
                <a:solidFill>
                  <a:srgbClr val="C00000"/>
                </a:solidFill>
              </a:rPr>
              <a:t> </a:t>
            </a:r>
            <a:r>
              <a:rPr lang="ru-RU" sz="2000" b="1" cap="all" dirty="0" err="1">
                <a:solidFill>
                  <a:srgbClr val="C00000"/>
                </a:solidFill>
              </a:rPr>
              <a:t>рівняння</a:t>
            </a:r>
            <a:r>
              <a:rPr lang="ru-RU" sz="2000" b="1" cap="all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РЕАКЦІЙ </a:t>
            </a:r>
            <a:r>
              <a:rPr lang="ru-RU" sz="2000" dirty="0"/>
              <a:t>- </a:t>
            </a:r>
            <a:r>
              <a:rPr lang="ru-RU" sz="2000" dirty="0" err="1"/>
              <a:t>близько</a:t>
            </a:r>
            <a:r>
              <a:rPr lang="ru-RU" sz="2000" dirty="0"/>
              <a:t> формул </a:t>
            </a:r>
            <a:r>
              <a:rPr lang="ru-RU" sz="2000" dirty="0" err="1"/>
              <a:t>хім</a:t>
            </a:r>
            <a:r>
              <a:rPr lang="ru-RU" sz="2000" dirty="0"/>
              <a:t>. </a:t>
            </a:r>
            <a:r>
              <a:rPr lang="ru-RU" sz="2000" dirty="0" err="1"/>
              <a:t>з'єднань</a:t>
            </a:r>
            <a:r>
              <a:rPr lang="ru-RU" sz="2000" dirty="0"/>
              <a:t> </a:t>
            </a:r>
            <a:r>
              <a:rPr lang="ru-RU" sz="2000" dirty="0" err="1"/>
              <a:t>вказують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агрегатний</a:t>
            </a:r>
            <a:r>
              <a:rPr lang="ru-RU" sz="2000" dirty="0"/>
              <a:t> стан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кристалічну</a:t>
            </a:r>
            <a:r>
              <a:rPr lang="ru-RU" sz="2000" dirty="0"/>
              <a:t> </a:t>
            </a:r>
            <a:r>
              <a:rPr lang="ru-RU" sz="2000" dirty="0" err="1"/>
              <a:t>модифікацію</a:t>
            </a:r>
            <a:r>
              <a:rPr lang="ru-RU" sz="2000" dirty="0"/>
              <a:t> і </a:t>
            </a:r>
            <a:r>
              <a:rPr lang="ru-RU" sz="2000" dirty="0" err="1"/>
              <a:t>числові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теплових</a:t>
            </a:r>
            <a:r>
              <a:rPr lang="ru-RU" sz="2000" dirty="0"/>
              <a:t> </a:t>
            </a:r>
            <a:r>
              <a:rPr lang="ru-RU" sz="2000" dirty="0" err="1"/>
              <a:t>ефектів</a:t>
            </a:r>
            <a:r>
              <a:rPr lang="ru-RU" sz="2000" dirty="0"/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ru-RU" sz="1800" b="1" dirty="0">
              <a:solidFill>
                <a:srgbClr val="99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1800" b="1" dirty="0" err="1">
                <a:solidFill>
                  <a:srgbClr val="990000"/>
                </a:solidFill>
              </a:rPr>
              <a:t>Екзотермічна</a:t>
            </a:r>
            <a:r>
              <a:rPr lang="ru-RU" sz="1800" b="1" dirty="0">
                <a:solidFill>
                  <a:srgbClr val="990000"/>
                </a:solidFill>
              </a:rPr>
              <a:t> р-</a:t>
            </a:r>
            <a:r>
              <a:rPr lang="ru-RU" sz="1800" b="1" dirty="0" err="1">
                <a:solidFill>
                  <a:srgbClr val="990000"/>
                </a:solidFill>
              </a:rPr>
              <a:t>ція</a:t>
            </a:r>
            <a:r>
              <a:rPr lang="ru-RU" sz="1800" b="1" dirty="0">
                <a:solidFill>
                  <a:srgbClr val="990000"/>
                </a:solidFill>
              </a:rPr>
              <a:t>: </a:t>
            </a:r>
            <a:r>
              <a:rPr lang="ru-RU" sz="1800" dirty="0"/>
              <a:t>Н</a:t>
            </a:r>
            <a:r>
              <a:rPr lang="ru-RU" sz="1800" baseline="-25000" dirty="0"/>
              <a:t>2(г) </a:t>
            </a:r>
            <a:r>
              <a:rPr lang="ru-RU" sz="1800" dirty="0"/>
              <a:t>+ </a:t>
            </a:r>
            <a:r>
              <a:rPr lang="en-US" sz="1800" dirty="0"/>
              <a:t>Cl</a:t>
            </a:r>
            <a:r>
              <a:rPr lang="en-US" sz="1800" baseline="-25000" dirty="0"/>
              <a:t>2(</a:t>
            </a:r>
            <a:r>
              <a:rPr lang="ru-RU" sz="1800" baseline="-25000" dirty="0"/>
              <a:t>г) </a:t>
            </a:r>
            <a:r>
              <a:rPr lang="ru-RU" sz="1800" dirty="0"/>
              <a:t>=</a:t>
            </a:r>
            <a:r>
              <a:rPr lang="ru-RU" sz="1800" baseline="-25000" dirty="0"/>
              <a:t> </a:t>
            </a:r>
            <a:r>
              <a:rPr lang="ru-RU" sz="1800" dirty="0"/>
              <a:t>2</a:t>
            </a:r>
            <a:r>
              <a:rPr lang="en-US" sz="1800" dirty="0" err="1"/>
              <a:t>HCl</a:t>
            </a:r>
            <a:r>
              <a:rPr lang="en-US" sz="1800" dirty="0"/>
              <a:t> </a:t>
            </a:r>
            <a:r>
              <a:rPr lang="en-US" sz="1800" baseline="-25000" dirty="0"/>
              <a:t>(</a:t>
            </a:r>
            <a:r>
              <a:rPr lang="ru-RU" sz="1800" baseline="-25000" dirty="0"/>
              <a:t>г)</a:t>
            </a:r>
            <a:r>
              <a:rPr lang="ru-RU" sz="1800" dirty="0"/>
              <a:t>; </a:t>
            </a:r>
            <a:r>
              <a:rPr lang="el-GR" sz="1800" dirty="0">
                <a:latin typeface="Times New Roman"/>
                <a:cs typeface="Times New Roman"/>
              </a:rPr>
              <a:t>Δ</a:t>
            </a:r>
            <a:r>
              <a:rPr lang="ru-RU" sz="1800" dirty="0">
                <a:latin typeface="Times New Roman"/>
                <a:cs typeface="Times New Roman"/>
              </a:rPr>
              <a:t>Н= -</a:t>
            </a:r>
            <a:r>
              <a:rPr lang="ru-RU" sz="1800" dirty="0">
                <a:cs typeface="Times New Roman"/>
              </a:rPr>
              <a:t>184,6 кДж (</a:t>
            </a:r>
            <a:r>
              <a:rPr lang="ru-RU" sz="1800" dirty="0" err="1">
                <a:cs typeface="Times New Roman"/>
              </a:rPr>
              <a:t>виділення</a:t>
            </a:r>
            <a:r>
              <a:rPr lang="ru-RU" sz="1800" dirty="0">
                <a:cs typeface="Times New Roman"/>
              </a:rPr>
              <a:t> </a:t>
            </a:r>
            <a:r>
              <a:rPr lang="ru-RU" sz="1800" dirty="0" err="1">
                <a:cs typeface="Times New Roman"/>
              </a:rPr>
              <a:t>енергії</a:t>
            </a:r>
            <a:r>
              <a:rPr lang="ru-RU" sz="1800" dirty="0">
                <a:cs typeface="Times New Roman"/>
              </a:rPr>
              <a:t>)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Ендотермічна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 р-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ція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: </a:t>
            </a:r>
            <a:r>
              <a:rPr lang="en-US" sz="1800" dirty="0">
                <a:cs typeface="Times New Roman"/>
              </a:rPr>
              <a:t>N</a:t>
            </a:r>
            <a:r>
              <a:rPr lang="en-US" sz="1800" baseline="-25000" dirty="0">
                <a:cs typeface="Times New Roman"/>
              </a:rPr>
              <a:t>2(</a:t>
            </a:r>
            <a:r>
              <a:rPr lang="ru-RU" sz="1800" baseline="-25000" dirty="0">
                <a:cs typeface="Times New Roman"/>
              </a:rPr>
              <a:t>г</a:t>
            </a:r>
            <a:r>
              <a:rPr lang="en-US" sz="1800" baseline="-25000" dirty="0">
                <a:cs typeface="Times New Roman"/>
              </a:rPr>
              <a:t>)+ </a:t>
            </a:r>
            <a:r>
              <a:rPr lang="en-US" sz="1800" dirty="0">
                <a:cs typeface="Times New Roman"/>
              </a:rPr>
              <a:t>O</a:t>
            </a:r>
            <a:r>
              <a:rPr lang="en-US" sz="1800" baseline="-25000" dirty="0">
                <a:cs typeface="Times New Roman"/>
              </a:rPr>
              <a:t>2(</a:t>
            </a:r>
            <a:r>
              <a:rPr lang="ru-RU" sz="1800" baseline="-25000" dirty="0">
                <a:cs typeface="Times New Roman"/>
              </a:rPr>
              <a:t>г</a:t>
            </a:r>
            <a:r>
              <a:rPr lang="en-US" sz="1800" baseline="-25000" dirty="0">
                <a:cs typeface="Times New Roman"/>
              </a:rPr>
              <a:t>)</a:t>
            </a:r>
            <a:r>
              <a:rPr lang="ru-RU" sz="1800" baseline="-25000" dirty="0">
                <a:cs typeface="Times New Roman"/>
              </a:rPr>
              <a:t> </a:t>
            </a:r>
            <a:r>
              <a:rPr lang="en-US" sz="1800" dirty="0">
                <a:cs typeface="Times New Roman"/>
              </a:rPr>
              <a:t>= 2 NO</a:t>
            </a:r>
            <a:r>
              <a:rPr lang="en-US" sz="1800" baseline="-25000" dirty="0">
                <a:cs typeface="Times New Roman"/>
              </a:rPr>
              <a:t>(</a:t>
            </a:r>
            <a:r>
              <a:rPr lang="ru-RU" sz="1800" baseline="-25000" dirty="0">
                <a:cs typeface="Times New Roman"/>
              </a:rPr>
              <a:t>г</a:t>
            </a:r>
            <a:r>
              <a:rPr lang="en-US" sz="1800" baseline="-25000" dirty="0">
                <a:cs typeface="Times New Roman"/>
              </a:rPr>
              <a:t>)</a:t>
            </a:r>
            <a:r>
              <a:rPr lang="ru-RU" sz="1800" dirty="0">
                <a:cs typeface="Times New Roman"/>
              </a:rPr>
              <a:t>; </a:t>
            </a:r>
            <a:r>
              <a:rPr lang="el-GR" sz="1800" dirty="0">
                <a:cs typeface="Times New Roman"/>
              </a:rPr>
              <a:t>Δ</a:t>
            </a:r>
            <a:r>
              <a:rPr lang="ru-RU" sz="1800" dirty="0">
                <a:cs typeface="Times New Roman"/>
              </a:rPr>
              <a:t>Н=180,8 кДж (</a:t>
            </a:r>
            <a:r>
              <a:rPr lang="ru-RU" sz="1800" dirty="0" err="1">
                <a:cs typeface="Times New Roman"/>
              </a:rPr>
              <a:t>поглинання</a:t>
            </a:r>
            <a:r>
              <a:rPr lang="ru-RU" sz="1800" dirty="0">
                <a:cs typeface="Times New Roman"/>
              </a:rPr>
              <a:t> </a:t>
            </a:r>
            <a:r>
              <a:rPr lang="ru-RU" sz="1800" dirty="0" err="1">
                <a:cs typeface="Times New Roman"/>
              </a:rPr>
              <a:t>енергії</a:t>
            </a:r>
            <a:r>
              <a:rPr lang="ru-RU" sz="1800" dirty="0">
                <a:cs typeface="Times New Roman"/>
              </a:rPr>
              <a:t>)</a:t>
            </a:r>
            <a:endParaRPr lang="ru-RU" sz="2000" dirty="0"/>
          </a:p>
          <a:p>
            <a:pPr marL="0" indent="0" eaLnBrk="1" hangingPunct="1">
              <a:buFontTx/>
              <a:buNone/>
              <a:defRPr/>
            </a:pPr>
            <a:endParaRPr lang="ru-RU" sz="2000" dirty="0"/>
          </a:p>
          <a:p>
            <a:pPr marL="0" indent="0" eaLnBrk="1" hangingPunct="1">
              <a:buFontTx/>
              <a:buNone/>
              <a:defRPr/>
            </a:pPr>
            <a:r>
              <a:rPr lang="ru-RU" sz="2000" dirty="0" err="1"/>
              <a:t>Стандартні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термодинамічних</a:t>
            </a:r>
            <a:r>
              <a:rPr lang="ru-RU" sz="2000" dirty="0"/>
              <a:t> </a:t>
            </a:r>
            <a:r>
              <a:rPr lang="ru-RU" sz="2000" dirty="0" err="1"/>
              <a:t>функцій</a:t>
            </a:r>
            <a:r>
              <a:rPr lang="ru-RU" sz="2000" dirty="0"/>
              <a:t> (</a:t>
            </a:r>
            <a:r>
              <a:rPr lang="ru-RU" sz="2000" dirty="0" err="1"/>
              <a:t>віднесені</a:t>
            </a:r>
            <a:r>
              <a:rPr lang="ru-RU" sz="2000" dirty="0"/>
              <a:t> до 1моль </a:t>
            </a:r>
            <a:r>
              <a:rPr lang="ru-RU" sz="2000" dirty="0" err="1"/>
              <a:t>речовини</a:t>
            </a:r>
            <a:r>
              <a:rPr lang="ru-RU" sz="2000" dirty="0"/>
              <a:t> при </a:t>
            </a:r>
            <a:r>
              <a:rPr lang="ru-RU" sz="2000" dirty="0" err="1"/>
              <a:t>н.у</a:t>
            </a:r>
            <a:r>
              <a:rPr lang="ru-RU" sz="2000" dirty="0"/>
              <a:t>. </a:t>
            </a:r>
            <a:r>
              <a:rPr lang="ru-RU" sz="2000" dirty="0" err="1"/>
              <a:t>відомі</a:t>
            </a:r>
            <a:r>
              <a:rPr lang="ru-RU" sz="2000" dirty="0"/>
              <a:t> (див. </a:t>
            </a:r>
            <a:r>
              <a:rPr lang="ru-RU" sz="2000" dirty="0" err="1"/>
              <a:t>довідник</a:t>
            </a:r>
            <a:r>
              <a:rPr lang="ru-RU" sz="2000" dirty="0"/>
              <a:t>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4752</Words>
  <Application>Microsoft Office PowerPoint</Application>
  <PresentationFormat>Экран (4:3)</PresentationFormat>
  <Paragraphs>840</Paragraphs>
  <Slides>59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59</vt:i4>
      </vt:variant>
    </vt:vector>
  </HeadingPairs>
  <TitlesOfParts>
    <vt:vector size="75" baseType="lpstr">
      <vt:lpstr>MS UI Gothic</vt:lpstr>
      <vt:lpstr>Arial</vt:lpstr>
      <vt:lpstr>Bodoni MT</vt:lpstr>
      <vt:lpstr>Calibri</vt:lpstr>
      <vt:lpstr>Cambria Math</vt:lpstr>
      <vt:lpstr>Euclid Extra</vt:lpstr>
      <vt:lpstr>Palatino Linotype</vt:lpstr>
      <vt:lpstr>Symbol</vt:lpstr>
      <vt:lpstr>Tahoma</vt:lpstr>
      <vt:lpstr>Times New Roman</vt:lpstr>
      <vt:lpstr>Wingdings</vt:lpstr>
      <vt:lpstr>Оформление по умолчанию</vt:lpstr>
      <vt:lpstr>Тема Office</vt:lpstr>
      <vt:lpstr>1_Тема Office</vt:lpstr>
      <vt:lpstr>Формула</vt:lpstr>
      <vt:lpstr>Уравнение</vt:lpstr>
      <vt:lpstr>Презентация PowerPoint</vt:lpstr>
      <vt:lpstr>ПЛАН ЛЕКЦІЇ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ЗАКОНОМІРНОСТІ У ЗМІНИ ЕНТРОПІЇ</vt:lpstr>
      <vt:lpstr>Ентальпійний (ΔH) І Ентропійний (ΔS) ФАКТОРИ І НАПРЯМОК ПРОЦЕСУ</vt:lpstr>
      <vt:lpstr> </vt:lpstr>
      <vt:lpstr>Презентация PowerPoint</vt:lpstr>
      <vt:lpstr>Презентация PowerPoint</vt:lpstr>
      <vt:lpstr>  Вивчення кінетики хімічних реакцій має велике практичне значення: - керівництво обміном речовин в живих організмах; - регулювання процесів на основі знань про їх кінетику; - вивчення ефективності дії ліків, ферментів і доцільний підбір лікарських засобів; - визначення швидкості дії і виведення з організму ксенобіотиків різного походження; - контролювання і вибір оптимальних умов нейтралізації і захоронення шкідливих відходів людської діяльності.      Фармакокінетика pharmacon – ліки kinetikos – рух                                       Токсикокінетика</vt:lpstr>
      <vt:lpstr>Презентация PowerPoint</vt:lpstr>
      <vt:lpstr> ОСНОВНІ ПОНЯТТЯ ХІМІЧНОЇ КІНЕТИКИ </vt:lpstr>
      <vt:lpstr>Презентация PowerPoint</vt:lpstr>
      <vt:lpstr>Презентация PowerPoint</vt:lpstr>
      <vt:lpstr>Презентация PowerPoint</vt:lpstr>
      <vt:lpstr>ЗАЛЕЖНІСТЬ ШВИДКОСТІ ХІМІЧНИХ РЕАКЦІЙ ВІД КОНЦЕНТРАЦІЇ</vt:lpstr>
      <vt:lpstr>Презентация PowerPoint</vt:lpstr>
      <vt:lpstr>Презентация PowerPoint</vt:lpstr>
      <vt:lpstr>КІНЕТИКА НЕОБОРОТНИХ РЕАКЦІЙ</vt:lpstr>
      <vt:lpstr>РЕАКЦІЇ ПЕРШОГО ПОРЯДКУ</vt:lpstr>
      <vt:lpstr>РЕАКЦІЇ ДРУГОГО ПОРЯДКУ</vt:lpstr>
      <vt:lpstr>Презентация PowerPoint</vt:lpstr>
      <vt:lpstr>ЗАЛЕЖНІСТЬ ШВИДКОСТІ РЕАКЦІЇ ВІД ТЕМПЕРАТУРИ</vt:lpstr>
      <vt:lpstr>ТЕМПЕРАТУРНІ МЕЖІ ІСНУВАННЯ БІОЛОГІЧНИХ СИСТЕМ (≈ 222-333 К)</vt:lpstr>
      <vt:lpstr>ТЕМПЕРАТУРНІ МЕЖІ ІСНУВАННЯ БІОЛОГІЧНИХ СИСТЕМ (≈ 222-333 К)</vt:lpstr>
      <vt:lpstr>Презентация PowerPoint</vt:lpstr>
      <vt:lpstr>Презентация PowerPoint</vt:lpstr>
      <vt:lpstr>ЕНЕРГІЯ АКТИВАЦІЇ</vt:lpstr>
      <vt:lpstr>ЕНЕРГІЯ АКТИВАЦІЇ</vt:lpstr>
      <vt:lpstr>ПРИРОДА РЕАГУЮЧИХ РЕЧОВИН </vt:lpstr>
      <vt:lpstr>Презентация PowerPoint</vt:lpstr>
      <vt:lpstr>МЕХАНІЗМИ СКЛАДНИХ ХІМІЧНИХ ПРОЦЕСІВ:  </vt:lpstr>
      <vt:lpstr>Презентация PowerPoint</vt:lpstr>
      <vt:lpstr>КАТАЛІЗ</vt:lpstr>
      <vt:lpstr>КАТАЛІЗ</vt:lpstr>
      <vt:lpstr>ФЕРМЕНТАТИВНИЙ КАТАЛІЗ, МІКРОГЕТЕРОГЕНИЙ КАТАЛІЗ</vt:lpstr>
      <vt:lpstr>ДОСЛІДЖЕННЯ В ОБЛАСТІ КАТАЛІЗУ В УКРАЇНІ</vt:lpstr>
      <vt:lpstr>ФЕРМЕНТАТИВНИЙ КАТАЛІЗ</vt:lpstr>
      <vt:lpstr>БУДОВА ФЕРМЕНТІВ</vt:lpstr>
      <vt:lpstr>КІНЕТИКА ФЕРМЕНТИВНИХ РЕАКЦІЙ</vt:lpstr>
      <vt:lpstr>КІНЕТИКА ФЕРМЕНТИВНИХ РЕАКЦІЙ</vt:lpstr>
      <vt:lpstr>КІНЕТИКА ФЕРМЕНТИВНИХ РЕАКЦІЙ</vt:lpstr>
      <vt:lpstr>ТЕОРІЯ МИХАЕЛІСА-МЕНТЕНА (1913 Р.):</vt:lpstr>
      <vt:lpstr>ЗМІНЕННЯ Еактивації  ПіД ВЛИВОМ КАТАЛІЗАТОРІВ</vt:lpstr>
      <vt:lpstr>Презентация PowerPoint</vt:lpstr>
      <vt:lpstr>Презентация PowerPoint</vt:lpstr>
      <vt:lpstr>СРС  ХІМІЧНА РІВНОВАГА</vt:lpstr>
    </vt:vector>
  </TitlesOfParts>
  <Company>ХНМУ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Харьковский национальный медицинский университет  Кафедра медицинской и биоорганической химии  Курс: «Медицинская химия»</dc:title>
  <dc:creator>Наталья</dc:creator>
  <cp:lastModifiedBy>admin</cp:lastModifiedBy>
  <cp:revision>125</cp:revision>
  <cp:lastPrinted>2015-10-07T07:57:13Z</cp:lastPrinted>
  <dcterms:created xsi:type="dcterms:W3CDTF">2008-10-12T07:27:16Z</dcterms:created>
  <dcterms:modified xsi:type="dcterms:W3CDTF">2018-09-18T10:39:05Z</dcterms:modified>
</cp:coreProperties>
</file>