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88" r:id="rId3"/>
    <p:sldId id="289" r:id="rId4"/>
    <p:sldId id="257" r:id="rId5"/>
    <p:sldId id="258" r:id="rId6"/>
    <p:sldId id="293" r:id="rId7"/>
    <p:sldId id="294" r:id="rId8"/>
    <p:sldId id="296" r:id="rId9"/>
    <p:sldId id="260" r:id="rId10"/>
    <p:sldId id="262" r:id="rId11"/>
    <p:sldId id="264" r:id="rId12"/>
    <p:sldId id="265" r:id="rId13"/>
    <p:sldId id="298" r:id="rId14"/>
    <p:sldId id="300" r:id="rId15"/>
    <p:sldId id="269" r:id="rId16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6600"/>
    <a:srgbClr val="990000"/>
    <a:srgbClr val="0000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DE1D4-19E5-4D11-9DF6-9273BFD3213C}" type="datetimeFigureOut">
              <a:rPr lang="uk-UA" smtClean="0"/>
              <a:t>11.04.2018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11BB-D255-4C49-B452-DC6C554849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78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E55D-456D-47CB-BBCF-AC97FEED8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D258-D7DD-4203-BA33-14741F502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A88A6-B148-4F67-9BC6-476AE7168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5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6CBD-F89E-4F17-83E2-17F7F9F01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79CB0-E98D-4843-9A2A-7167F790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8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983E-A329-4EF1-A56C-FC7D030FA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490A-6C70-4C3C-AE4B-1355F98F4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1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920A-8F72-4C97-994A-9A1B5836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1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0BA6-9176-4BDB-818D-A958CC76E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7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C91B-7A77-4732-BA8F-01973FB9F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8337-F423-4AD9-A940-B9BF5B0E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6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BB9F-5653-4C1F-999C-86D0A67F8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DE3EC-4F48-45A0-B85D-72C730F5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wmf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6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0.png"/><Relationship Id="rId5" Type="http://schemas.openxmlformats.org/officeDocument/2006/relationships/image" Target="../media/image38.jpeg"/><Relationship Id="rId10" Type="http://schemas.openxmlformats.org/officeDocument/2006/relationships/image" Target="../media/image37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0" y="260648"/>
            <a:ext cx="9144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Харк</a:t>
            </a:r>
            <a:r>
              <a:rPr lang="uk-UA" sz="2800" i="0" dirty="0">
                <a:solidFill>
                  <a:srgbClr val="333399"/>
                </a:solidFill>
                <a:latin typeface="Arial" charset="0"/>
              </a:rPr>
              <a:t>і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вський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національний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медичний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800" i="0" dirty="0" err="1">
                <a:solidFill>
                  <a:srgbClr val="333399"/>
                </a:solidFill>
                <a:latin typeface="Arial" charset="0"/>
              </a:rPr>
              <a:t>університет</a:t>
            </a: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8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8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Кафедра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медичної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та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біоорганічної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ru-RU" sz="2400" i="0" dirty="0" err="1">
                <a:solidFill>
                  <a:srgbClr val="333399"/>
                </a:solidFill>
                <a:latin typeface="Arial" charset="0"/>
              </a:rPr>
              <a:t>хімії</a:t>
            </a: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sz="2400" i="0" dirty="0">
                <a:solidFill>
                  <a:srgbClr val="333399"/>
                </a:solidFill>
                <a:latin typeface="Arial" charset="0"/>
              </a:rPr>
            </a:br>
            <a:r>
              <a:rPr lang="ru-RU" sz="2400" i="0" dirty="0">
                <a:solidFill>
                  <a:srgbClr val="006600"/>
                </a:solidFill>
                <a:latin typeface="Arial" charset="0"/>
              </a:rPr>
              <a:t> </a:t>
            </a:r>
            <a:br>
              <a:rPr lang="ru-RU" sz="2400" i="0" dirty="0">
                <a:solidFill>
                  <a:srgbClr val="006600"/>
                </a:solidFill>
                <a:latin typeface="Arial" charset="0"/>
              </a:rPr>
            </a:b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i="0" dirty="0" err="1" smtClean="0">
                <a:solidFill>
                  <a:srgbClr val="006600"/>
                </a:solidFill>
                <a:latin typeface="Arial" charset="0"/>
              </a:rPr>
              <a:t>Лекція</a:t>
            </a: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400" i="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3200" i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3200" i="0" dirty="0" err="1">
                <a:solidFill>
                  <a:srgbClr val="000000"/>
                </a:solidFill>
                <a:latin typeface="Times New Roman"/>
                <a:cs typeface="Times New Roman"/>
              </a:rPr>
              <a:t>Гетероциклічні</a:t>
            </a:r>
            <a:r>
              <a:rPr lang="ru-RU"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i="0" dirty="0" err="1">
                <a:solidFill>
                  <a:srgbClr val="000000"/>
                </a:solidFill>
                <a:latin typeface="Times New Roman"/>
                <a:cs typeface="Times New Roman"/>
              </a:rPr>
              <a:t>сполуки</a:t>
            </a:r>
            <a:r>
              <a:rPr lang="ru-RU" sz="3200" i="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endParaRPr lang="ru-RU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624" y="1638471"/>
            <a:ext cx="1457325" cy="185737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" y="1556792"/>
            <a:ext cx="1914525" cy="19145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74241" y="5761459"/>
            <a:ext cx="666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0" dirty="0" smtClean="0">
                <a:solidFill>
                  <a:srgbClr val="6600CC"/>
                </a:solidFill>
              </a:rPr>
              <a:t>.</a:t>
            </a:r>
            <a:endParaRPr lang="ru-RU" sz="2000" b="1" i="0" dirty="0">
              <a:solidFill>
                <a:srgbClr val="66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1317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6600CC"/>
                </a:solidFill>
              </a:rPr>
              <a:t>Лектор: доцент кафедри медичної та біоорганічної </a:t>
            </a:r>
            <a:r>
              <a:rPr lang="uk-UA">
                <a:solidFill>
                  <a:srgbClr val="6600CC"/>
                </a:solidFill>
              </a:rPr>
              <a:t>хімії Макаров В.О.</a:t>
            </a:r>
            <a:endParaRPr lang="uk-UA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639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601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0" dirty="0"/>
              <a:t>	</a:t>
            </a:r>
            <a:r>
              <a:rPr lang="ru-RU" cap="all" dirty="0" err="1"/>
              <a:t>П’ятичленні</a:t>
            </a:r>
            <a:r>
              <a:rPr lang="ru-RU" cap="all" dirty="0"/>
              <a:t> </a:t>
            </a:r>
            <a:r>
              <a:rPr lang="ru-RU" cap="all" dirty="0" err="1"/>
              <a:t>гетероцикли</a:t>
            </a:r>
            <a:r>
              <a:rPr lang="ru-RU" cap="all" dirty="0"/>
              <a:t> з </a:t>
            </a:r>
            <a:r>
              <a:rPr lang="ru-RU" i="1" cap="all" dirty="0"/>
              <a:t>2-ма</a:t>
            </a:r>
            <a:r>
              <a:rPr lang="ru-RU" cap="all" dirty="0"/>
              <a:t> гетероатомами  - </a:t>
            </a:r>
            <a:r>
              <a:rPr lang="ru-RU" i="1" cap="all" dirty="0" err="1">
                <a:solidFill>
                  <a:srgbClr val="000099"/>
                </a:solidFill>
              </a:rPr>
              <a:t>азоли</a:t>
            </a:r>
            <a:r>
              <a:rPr lang="ru-RU" cap="all" dirty="0"/>
              <a:t>: </a:t>
            </a:r>
            <a:r>
              <a:rPr lang="ru-RU" i="1" dirty="0" err="1">
                <a:solidFill>
                  <a:srgbClr val="990000"/>
                </a:solidFill>
              </a:rPr>
              <a:t>піразол</a:t>
            </a:r>
            <a:r>
              <a:rPr lang="ru-RU" i="1" dirty="0">
                <a:solidFill>
                  <a:srgbClr val="990000"/>
                </a:solidFill>
              </a:rPr>
              <a:t>, </a:t>
            </a:r>
            <a:r>
              <a:rPr lang="ru-RU" i="1" dirty="0" err="1">
                <a:solidFill>
                  <a:srgbClr val="990000"/>
                </a:solidFill>
              </a:rPr>
              <a:t>імідазол</a:t>
            </a:r>
            <a:r>
              <a:rPr lang="ru-RU" i="1" dirty="0">
                <a:solidFill>
                  <a:srgbClr val="990000"/>
                </a:solidFill>
              </a:rPr>
              <a:t> і </a:t>
            </a:r>
            <a:r>
              <a:rPr lang="ru-RU" i="1" dirty="0" err="1">
                <a:solidFill>
                  <a:srgbClr val="990000"/>
                </a:solidFill>
              </a:rPr>
              <a:t>тіазол</a:t>
            </a:r>
            <a:r>
              <a:rPr lang="ru-RU" i="1" dirty="0">
                <a:solidFill>
                  <a:srgbClr val="990000"/>
                </a:solidFill>
              </a:rPr>
              <a:t> (</a:t>
            </a:r>
            <a:r>
              <a:rPr lang="ru-RU" i="1" dirty="0" err="1">
                <a:solidFill>
                  <a:srgbClr val="990000"/>
                </a:solidFill>
              </a:rPr>
              <a:t>нумерація</a:t>
            </a:r>
            <a:r>
              <a:rPr lang="ru-RU" i="1" dirty="0">
                <a:solidFill>
                  <a:srgbClr val="990000"/>
                </a:solidFill>
              </a:rPr>
              <a:t> </a:t>
            </a:r>
            <a:r>
              <a:rPr lang="ru-RU" i="1" dirty="0" err="1">
                <a:solidFill>
                  <a:srgbClr val="990000"/>
                </a:solidFill>
              </a:rPr>
              <a:t>атомів</a:t>
            </a:r>
            <a:r>
              <a:rPr lang="ru-RU" i="1" dirty="0">
                <a:solidFill>
                  <a:srgbClr val="990000"/>
                </a:solidFill>
              </a:rPr>
              <a:t>: О&gt;</a:t>
            </a:r>
            <a:r>
              <a:rPr lang="en-US" i="1" dirty="0">
                <a:solidFill>
                  <a:srgbClr val="990000"/>
                </a:solidFill>
              </a:rPr>
              <a:t>S&gt;N</a:t>
            </a:r>
            <a:r>
              <a:rPr lang="ru-RU" i="1" dirty="0" err="1">
                <a:solidFill>
                  <a:srgbClr val="990000"/>
                </a:solidFill>
              </a:rPr>
              <a:t>пірол</a:t>
            </a:r>
            <a:r>
              <a:rPr lang="en-US" i="1" dirty="0">
                <a:solidFill>
                  <a:srgbClr val="990000"/>
                </a:solidFill>
              </a:rPr>
              <a:t>&gt;N</a:t>
            </a:r>
            <a:r>
              <a:rPr lang="ru-RU" i="1" dirty="0" err="1">
                <a:solidFill>
                  <a:srgbClr val="990000"/>
                </a:solidFill>
              </a:rPr>
              <a:t>піридин</a:t>
            </a:r>
            <a:r>
              <a:rPr lang="ru-RU" i="1" dirty="0">
                <a:solidFill>
                  <a:srgbClr val="990000"/>
                </a:solidFill>
              </a:rPr>
              <a:t>).</a:t>
            </a:r>
            <a:r>
              <a:rPr lang="ru-RU" i="1" dirty="0"/>
              <a:t> </a:t>
            </a:r>
          </a:p>
          <a:p>
            <a:pPr eaLnBrk="1" hangingPunct="1">
              <a:defRPr/>
            </a:pPr>
            <a:r>
              <a:rPr lang="ru-RU" i="1" dirty="0">
                <a:solidFill>
                  <a:srgbClr val="990000"/>
                </a:solidFill>
              </a:rPr>
              <a:t>	</a:t>
            </a:r>
            <a:r>
              <a:rPr lang="ru-RU" i="1" dirty="0" err="1">
                <a:solidFill>
                  <a:srgbClr val="990000"/>
                </a:solidFill>
              </a:rPr>
              <a:t>Піразол</a:t>
            </a:r>
            <a:r>
              <a:rPr lang="ru-RU" dirty="0"/>
              <a:t> (1,2-диазол) – синтетична </a:t>
            </a:r>
            <a:r>
              <a:rPr lang="ru-RU" dirty="0" err="1"/>
              <a:t>сполука</a:t>
            </a:r>
            <a:r>
              <a:rPr lang="ru-RU" dirty="0"/>
              <a:t>,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з </a:t>
            </a:r>
            <a:r>
              <a:rPr lang="ru-RU" dirty="0" err="1"/>
              <a:t>анальгетичною</a:t>
            </a:r>
            <a:r>
              <a:rPr lang="ru-RU" dirty="0"/>
              <a:t> та </a:t>
            </a:r>
            <a:r>
              <a:rPr lang="ru-RU" dirty="0" err="1"/>
              <a:t>жарознижувальною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  <a:p>
            <a:pPr eaLnBrk="1" hangingPunct="1">
              <a:spcBef>
                <a:spcPct val="50000"/>
              </a:spcBef>
              <a:defRPr/>
            </a:pPr>
            <a:endParaRPr lang="ru-RU" b="0" dirty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0083"/>
            <a:ext cx="2411760" cy="19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AAF5446-4F66-4207-8BCD-6298FE1A0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7"/>
          <a:stretch/>
        </p:blipFill>
        <p:spPr>
          <a:xfrm>
            <a:off x="129189" y="1513349"/>
            <a:ext cx="6667067" cy="4385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2691463"/>
            <a:ext cx="248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Амфотерна </a:t>
            </a:r>
            <a:r>
              <a:rPr lang="ru-RU" dirty="0" err="1">
                <a:solidFill>
                  <a:srgbClr val="FF0000"/>
                </a:solidFill>
              </a:rPr>
              <a:t>сполука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F8FEED-481D-473E-81A7-BAE38E207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343" t="29762" r="6634" b="25976"/>
          <a:stretch/>
        </p:blipFill>
        <p:spPr>
          <a:xfrm>
            <a:off x="6832250" y="1908667"/>
            <a:ext cx="2239083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1743" y="35155"/>
            <a:ext cx="9144000" cy="609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cap="all" dirty="0" err="1">
                <a:solidFill>
                  <a:srgbClr val="000099"/>
                </a:solidFill>
                <a:latin typeface="Arial" charset="0"/>
                <a:cs typeface="Arial" charset="0"/>
              </a:rPr>
              <a:t>ГІстамІн</a:t>
            </a:r>
            <a:r>
              <a:rPr lang="ru-RU" i="1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ru-RU" i="1" dirty="0">
                <a:latin typeface="Arial" charset="0"/>
                <a:cs typeface="Arial" charset="0"/>
              </a:rPr>
              <a:t>- продукт </a:t>
            </a:r>
            <a:r>
              <a:rPr lang="ru-RU" i="1" dirty="0" err="1">
                <a:latin typeface="Arial" charset="0"/>
                <a:cs typeface="Arial" charset="0"/>
              </a:rPr>
              <a:t>реакції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декарбоксилювання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гістидину</a:t>
            </a:r>
            <a:r>
              <a:rPr lang="ru-RU" i="1" dirty="0">
                <a:latin typeface="Arial" charset="0"/>
                <a:cs typeface="Arial" charset="0"/>
              </a:rPr>
              <a:t> - </a:t>
            </a:r>
            <a:r>
              <a:rPr lang="ru-RU" i="1" dirty="0" err="1">
                <a:latin typeface="Arial" charset="0"/>
                <a:cs typeface="Arial" charset="0"/>
              </a:rPr>
              <a:t>біогенний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амін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гормональної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дії</a:t>
            </a:r>
            <a:r>
              <a:rPr lang="ru-RU" i="1" dirty="0">
                <a:latin typeface="Arial" charset="0"/>
                <a:cs typeface="Arial" charset="0"/>
              </a:rPr>
              <a:t>. </a:t>
            </a:r>
            <a:r>
              <a:rPr lang="ru-RU" i="1" dirty="0" err="1">
                <a:latin typeface="Arial" charset="0"/>
                <a:cs typeface="Arial" charset="0"/>
              </a:rPr>
              <a:t>Сполуки</a:t>
            </a:r>
            <a:r>
              <a:rPr lang="ru-RU" i="1" dirty="0">
                <a:latin typeface="Arial" charset="0"/>
                <a:cs typeface="Arial" charset="0"/>
              </a:rPr>
              <a:t>, </a:t>
            </a:r>
            <a:r>
              <a:rPr lang="ru-RU" i="1" dirty="0" err="1">
                <a:latin typeface="Arial" charset="0"/>
                <a:cs typeface="Arial" charset="0"/>
              </a:rPr>
              <a:t>які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перешкоджають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зв'язуванню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гістаміну</a:t>
            </a:r>
            <a:r>
              <a:rPr lang="ru-RU" i="1" dirty="0">
                <a:latin typeface="Arial" charset="0"/>
                <a:cs typeface="Arial" charset="0"/>
              </a:rPr>
              <a:t> з </a:t>
            </a:r>
            <a:r>
              <a:rPr lang="ru-RU" i="1" dirty="0" err="1">
                <a:latin typeface="Arial" charset="0"/>
                <a:cs typeface="Arial" charset="0"/>
              </a:rPr>
              <a:t>чутливими</a:t>
            </a:r>
            <a:r>
              <a:rPr lang="ru-RU" i="1" dirty="0">
                <a:latin typeface="Arial" charset="0"/>
                <a:cs typeface="Arial" charset="0"/>
              </a:rPr>
              <a:t> рецепторами </a:t>
            </a:r>
            <a:r>
              <a:rPr lang="ru-RU" i="1" dirty="0" err="1">
                <a:latin typeface="Arial" charset="0"/>
                <a:cs typeface="Arial" charset="0"/>
              </a:rPr>
              <a:t>сполучної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тканини</a:t>
            </a:r>
            <a:r>
              <a:rPr lang="ru-RU" i="1" dirty="0">
                <a:latin typeface="Arial" charset="0"/>
                <a:cs typeface="Arial" charset="0"/>
              </a:rPr>
              <a:t>, </a:t>
            </a:r>
            <a:r>
              <a:rPr lang="ru-RU" i="1" dirty="0" err="1">
                <a:latin typeface="Arial" charset="0"/>
                <a:cs typeface="Arial" charset="0"/>
              </a:rPr>
              <a:t>застосовуються</a:t>
            </a:r>
            <a:r>
              <a:rPr lang="ru-RU" i="1" dirty="0">
                <a:latin typeface="Arial" charset="0"/>
                <a:cs typeface="Arial" charset="0"/>
              </a:rPr>
              <a:t> як </a:t>
            </a:r>
            <a:r>
              <a:rPr lang="ru-RU" i="1" dirty="0" err="1">
                <a:latin typeface="Arial" charset="0"/>
                <a:cs typeface="Arial" charset="0"/>
              </a:rPr>
              <a:t>антигістамінні</a:t>
            </a:r>
            <a:r>
              <a:rPr lang="ru-RU" i="1" dirty="0">
                <a:latin typeface="Arial" charset="0"/>
                <a:cs typeface="Arial" charset="0"/>
              </a:rPr>
              <a:t> (</a:t>
            </a:r>
            <a:r>
              <a:rPr lang="ru-RU" i="1" dirty="0" err="1">
                <a:latin typeface="Arial" charset="0"/>
                <a:cs typeface="Arial" charset="0"/>
              </a:rPr>
              <a:t>протиалергічні</a:t>
            </a:r>
            <a:r>
              <a:rPr lang="ru-RU" i="1" dirty="0">
                <a:latin typeface="Arial" charset="0"/>
                <a:cs typeface="Arial" charset="0"/>
              </a:rPr>
              <a:t>) </a:t>
            </a:r>
            <a:r>
              <a:rPr lang="ru-RU" i="1" dirty="0" err="1">
                <a:latin typeface="Arial" charset="0"/>
                <a:cs typeface="Arial" charset="0"/>
              </a:rPr>
              <a:t>препарати</a:t>
            </a:r>
            <a:r>
              <a:rPr lang="ru-RU" i="1" dirty="0">
                <a:latin typeface="Arial" charset="0"/>
                <a:cs typeface="Arial" charset="0"/>
              </a:rPr>
              <a:t> - </a:t>
            </a:r>
            <a:r>
              <a:rPr lang="ru-RU" i="1" dirty="0">
                <a:solidFill>
                  <a:srgbClr val="002060"/>
                </a:solidFill>
                <a:latin typeface="Arial" charset="0"/>
                <a:cs typeface="Arial" charset="0"/>
              </a:rPr>
              <a:t>димедрол, </a:t>
            </a:r>
            <a:r>
              <a:rPr lang="ru-RU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діазолін</a:t>
            </a:r>
            <a:r>
              <a:rPr lang="ru-RU" i="1" dirty="0">
                <a:latin typeface="Arial" charset="0"/>
                <a:cs typeface="Arial" charset="0"/>
              </a:rPr>
              <a:t>.</a:t>
            </a: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i="1" cap="all" dirty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i="1" cap="all" dirty="0">
                <a:solidFill>
                  <a:schemeClr val="accent2"/>
                </a:solidFill>
                <a:latin typeface="Arial" charset="0"/>
                <a:cs typeface="Arial" charset="0"/>
              </a:rPr>
              <a:t>                                                    </a:t>
            </a:r>
            <a:r>
              <a:rPr lang="ru-RU" i="1" cap="all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ТІазол</a:t>
            </a:r>
            <a:r>
              <a:rPr lang="ru-RU" i="1" cap="all" dirty="0">
                <a:solidFill>
                  <a:schemeClr val="accent2"/>
                </a:solidFill>
                <a:latin typeface="Arial" charset="0"/>
                <a:cs typeface="Arial" charset="0"/>
              </a:rPr>
              <a:t>  </a:t>
            </a:r>
            <a:endParaRPr lang="ru-RU" i="1" dirty="0">
              <a:solidFill>
                <a:srgbClr val="660033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(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Тіазол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+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Піримидин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)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входять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до складу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вітаміну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В1 (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тіамінброміда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).</a:t>
            </a:r>
          </a:p>
          <a:p>
            <a:pPr>
              <a:defRPr/>
            </a:pP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В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організмі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перетворюється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в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тіамінпірофосфат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або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 </a:t>
            </a:r>
            <a:r>
              <a:rPr lang="ru-RU" i="1" dirty="0" err="1">
                <a:solidFill>
                  <a:srgbClr val="660033"/>
                </a:solidFill>
                <a:latin typeface="Arial" charset="0"/>
                <a:cs typeface="Arial" charset="0"/>
              </a:rPr>
              <a:t>кокарбоксилазу</a:t>
            </a:r>
            <a:r>
              <a:rPr lang="ru-RU" i="1" dirty="0">
                <a:solidFill>
                  <a:srgbClr val="660033"/>
                </a:solidFill>
                <a:latin typeface="Arial" charset="0"/>
                <a:cs typeface="Arial" charset="0"/>
              </a:rPr>
              <a:t>:</a:t>
            </a:r>
            <a:endParaRPr lang="ru-RU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b="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sz="1600" b="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b="0" dirty="0" err="1">
                <a:latin typeface="Arial" charset="0"/>
                <a:cs typeface="Arial" charset="0"/>
              </a:rPr>
              <a:t>Тіазолідінове</a:t>
            </a:r>
            <a:r>
              <a:rPr lang="ru-RU" sz="1600" b="0" dirty="0">
                <a:latin typeface="Arial" charset="0"/>
                <a:cs typeface="Arial" charset="0"/>
              </a:rPr>
              <a:t> ядро - </a:t>
            </a:r>
            <a:r>
              <a:rPr lang="ru-RU" sz="1600" b="0" dirty="0" err="1">
                <a:latin typeface="Arial" charset="0"/>
                <a:cs typeface="Arial" charset="0"/>
              </a:rPr>
              <a:t>структурний</a:t>
            </a:r>
            <a:r>
              <a:rPr lang="ru-RU" sz="1600" b="0" dirty="0">
                <a:latin typeface="Arial" charset="0"/>
                <a:cs typeface="Arial" charset="0"/>
              </a:rPr>
              <a:t> фрагмент </a:t>
            </a:r>
            <a:r>
              <a:rPr lang="ru-RU" sz="1600" b="0" dirty="0" err="1">
                <a:latin typeface="Arial" charset="0"/>
                <a:cs typeface="Arial" charset="0"/>
              </a:rPr>
              <a:t>пеніциліну</a:t>
            </a: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endParaRPr lang="ru-RU" b="0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32748"/>
              </p:ext>
            </p:extLst>
          </p:nvPr>
        </p:nvGraphicFramePr>
        <p:xfrm>
          <a:off x="2820023" y="4227199"/>
          <a:ext cx="3972409" cy="118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8" name="ISIS/Draw Sketch" r:id="rId3" imgW="4659630" imgH="1639570" progId="ISISServer">
                  <p:embed/>
                </p:oleObj>
              </mc:Choice>
              <mc:Fallback>
                <p:oleObj name="ISIS/Draw Sketch" r:id="rId3" imgW="4659630" imgH="1639570" progId="ISISServer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023" y="4227199"/>
                        <a:ext cx="3972409" cy="1181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9"/>
          <p:cNvGrpSpPr>
            <a:grpSpLocks noChangeAspect="1"/>
          </p:cNvGrpSpPr>
          <p:nvPr/>
        </p:nvGrpSpPr>
        <p:grpSpPr bwMode="auto">
          <a:xfrm>
            <a:off x="1221071" y="1827026"/>
            <a:ext cx="5402617" cy="2001619"/>
            <a:chOff x="2061" y="2205"/>
            <a:chExt cx="7572" cy="3160"/>
          </a:xfrm>
        </p:grpSpPr>
        <p:sp>
          <p:nvSpPr>
            <p:cNvPr id="17422" name="AutoShape 10"/>
            <p:cNvSpPr>
              <a:spLocks noChangeAspect="1" noChangeArrowheads="1"/>
            </p:cNvSpPr>
            <p:nvPr/>
          </p:nvSpPr>
          <p:spPr bwMode="auto">
            <a:xfrm>
              <a:off x="2061" y="2205"/>
              <a:ext cx="7572" cy="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 flipH="1">
              <a:off x="2222" y="2641"/>
              <a:ext cx="202" cy="70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 flipH="1">
              <a:off x="2367" y="2756"/>
              <a:ext cx="156" cy="54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13"/>
            <p:cNvSpPr>
              <a:spLocks noChangeShapeType="1"/>
            </p:cNvSpPr>
            <p:nvPr/>
          </p:nvSpPr>
          <p:spPr bwMode="auto">
            <a:xfrm flipH="1" flipV="1">
              <a:off x="3133" y="2641"/>
              <a:ext cx="237" cy="66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14"/>
            <p:cNvSpPr>
              <a:spLocks noChangeShapeType="1"/>
            </p:cNvSpPr>
            <p:nvPr/>
          </p:nvSpPr>
          <p:spPr bwMode="auto">
            <a:xfrm flipH="1" flipV="1">
              <a:off x="3041" y="2761"/>
              <a:ext cx="182" cy="51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15"/>
            <p:cNvSpPr>
              <a:spLocks noChangeShapeType="1"/>
            </p:cNvSpPr>
            <p:nvPr/>
          </p:nvSpPr>
          <p:spPr bwMode="auto">
            <a:xfrm flipV="1">
              <a:off x="2806" y="3310"/>
              <a:ext cx="564" cy="43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16"/>
            <p:cNvSpPr>
              <a:spLocks noChangeShapeType="1"/>
            </p:cNvSpPr>
            <p:nvPr/>
          </p:nvSpPr>
          <p:spPr bwMode="auto">
            <a:xfrm flipH="1">
              <a:off x="2424" y="2641"/>
              <a:ext cx="709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2222" y="3346"/>
              <a:ext cx="584" cy="39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18"/>
            <p:cNvSpPr>
              <a:spLocks noChangeShapeType="1"/>
            </p:cNvSpPr>
            <p:nvPr/>
          </p:nvSpPr>
          <p:spPr bwMode="auto">
            <a:xfrm flipV="1">
              <a:off x="3133" y="2431"/>
              <a:ext cx="198" cy="21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>
              <a:off x="2806" y="3704"/>
              <a:ext cx="0" cy="4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Rectangle 20"/>
            <p:cNvSpPr>
              <a:spLocks noChangeArrowheads="1"/>
            </p:cNvSpPr>
            <p:nvPr/>
          </p:nvSpPr>
          <p:spPr bwMode="auto">
            <a:xfrm>
              <a:off x="2664" y="4037"/>
              <a:ext cx="261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3" name="Rectangle 21"/>
            <p:cNvSpPr>
              <a:spLocks noChangeArrowheads="1"/>
            </p:cNvSpPr>
            <p:nvPr/>
          </p:nvSpPr>
          <p:spPr bwMode="auto">
            <a:xfrm>
              <a:off x="3301" y="2233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34" name="Rectangle 22"/>
            <p:cNvSpPr>
              <a:spLocks noChangeArrowheads="1"/>
            </p:cNvSpPr>
            <p:nvPr/>
          </p:nvSpPr>
          <p:spPr bwMode="auto">
            <a:xfrm>
              <a:off x="3518" y="223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5" name="Rectangle 23"/>
            <p:cNvSpPr>
              <a:spLocks noChangeArrowheads="1"/>
            </p:cNvSpPr>
            <p:nvPr/>
          </p:nvSpPr>
          <p:spPr bwMode="auto">
            <a:xfrm>
              <a:off x="3781" y="2438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36" name="Line 24"/>
            <p:cNvSpPr>
              <a:spLocks noChangeShapeType="1"/>
            </p:cNvSpPr>
            <p:nvPr/>
          </p:nvSpPr>
          <p:spPr bwMode="auto">
            <a:xfrm>
              <a:off x="3903" y="2382"/>
              <a:ext cx="325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Rectangle 25"/>
            <p:cNvSpPr>
              <a:spLocks noChangeArrowheads="1"/>
            </p:cNvSpPr>
            <p:nvPr/>
          </p:nvSpPr>
          <p:spPr bwMode="auto">
            <a:xfrm>
              <a:off x="4196" y="2215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38" name="Rectangle 26"/>
            <p:cNvSpPr>
              <a:spLocks noChangeArrowheads="1"/>
            </p:cNvSpPr>
            <p:nvPr/>
          </p:nvSpPr>
          <p:spPr bwMode="auto">
            <a:xfrm>
              <a:off x="4413" y="221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39" name="Line 27"/>
            <p:cNvSpPr>
              <a:spLocks noChangeShapeType="1"/>
            </p:cNvSpPr>
            <p:nvPr/>
          </p:nvSpPr>
          <p:spPr bwMode="auto">
            <a:xfrm>
              <a:off x="4725" y="2380"/>
              <a:ext cx="324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Rectangle 28"/>
            <p:cNvSpPr>
              <a:spLocks noChangeArrowheads="1"/>
            </p:cNvSpPr>
            <p:nvPr/>
          </p:nvSpPr>
          <p:spPr bwMode="auto">
            <a:xfrm>
              <a:off x="5031" y="2205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41" name="Rectangle 29"/>
            <p:cNvSpPr>
              <a:spLocks noChangeArrowheads="1"/>
            </p:cNvSpPr>
            <p:nvPr/>
          </p:nvSpPr>
          <p:spPr bwMode="auto">
            <a:xfrm>
              <a:off x="5248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17442" name="Rectangle 30"/>
            <p:cNvSpPr>
              <a:spLocks noChangeArrowheads="1"/>
            </p:cNvSpPr>
            <p:nvPr/>
          </p:nvSpPr>
          <p:spPr bwMode="auto">
            <a:xfrm>
              <a:off x="5481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5716" y="220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44" name="Line 32"/>
            <p:cNvSpPr>
              <a:spLocks noChangeShapeType="1"/>
            </p:cNvSpPr>
            <p:nvPr/>
          </p:nvSpPr>
          <p:spPr bwMode="auto">
            <a:xfrm>
              <a:off x="4389" y="2558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Rectangle 33"/>
            <p:cNvSpPr>
              <a:spLocks noChangeArrowheads="1"/>
            </p:cNvSpPr>
            <p:nvPr/>
          </p:nvSpPr>
          <p:spPr bwMode="auto">
            <a:xfrm>
              <a:off x="4228" y="2858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46" name="Rectangle 34"/>
            <p:cNvSpPr>
              <a:spLocks noChangeArrowheads="1"/>
            </p:cNvSpPr>
            <p:nvPr/>
          </p:nvSpPr>
          <p:spPr bwMode="auto">
            <a:xfrm>
              <a:off x="4463" y="2858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47" name="Rectangle 35"/>
            <p:cNvSpPr>
              <a:spLocks noChangeArrowheads="1"/>
            </p:cNvSpPr>
            <p:nvPr/>
          </p:nvSpPr>
          <p:spPr bwMode="auto">
            <a:xfrm>
              <a:off x="4726" y="3063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48" name="Line 36"/>
            <p:cNvSpPr>
              <a:spLocks noChangeShapeType="1"/>
            </p:cNvSpPr>
            <p:nvPr/>
          </p:nvSpPr>
          <p:spPr bwMode="auto">
            <a:xfrm>
              <a:off x="5513" y="3226"/>
              <a:ext cx="1045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Freeform 37"/>
            <p:cNvSpPr>
              <a:spLocks/>
            </p:cNvSpPr>
            <p:nvPr/>
          </p:nvSpPr>
          <p:spPr bwMode="auto">
            <a:xfrm>
              <a:off x="6558" y="3187"/>
              <a:ext cx="172" cy="79"/>
            </a:xfrm>
            <a:custGeom>
              <a:avLst/>
              <a:gdLst>
                <a:gd name="T0" fmla="*/ 0 w 172"/>
                <a:gd name="T1" fmla="*/ 39 h 79"/>
                <a:gd name="T2" fmla="*/ 50 w 172"/>
                <a:gd name="T3" fmla="*/ 39 h 79"/>
                <a:gd name="T4" fmla="*/ 0 w 172"/>
                <a:gd name="T5" fmla="*/ 0 h 79"/>
                <a:gd name="T6" fmla="*/ 172 w 172"/>
                <a:gd name="T7" fmla="*/ 39 h 79"/>
                <a:gd name="T8" fmla="*/ 0 w 172"/>
                <a:gd name="T9" fmla="*/ 79 h 79"/>
                <a:gd name="T10" fmla="*/ 50 w 172"/>
                <a:gd name="T11" fmla="*/ 39 h 79"/>
                <a:gd name="T12" fmla="*/ 0 w 172"/>
                <a:gd name="T13" fmla="*/ 39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9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9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38"/>
            <p:cNvSpPr>
              <a:spLocks noChangeShapeType="1"/>
            </p:cNvSpPr>
            <p:nvPr/>
          </p:nvSpPr>
          <p:spPr bwMode="auto">
            <a:xfrm flipH="1">
              <a:off x="6921" y="2638"/>
              <a:ext cx="203" cy="70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39"/>
            <p:cNvSpPr>
              <a:spLocks noChangeShapeType="1"/>
            </p:cNvSpPr>
            <p:nvPr/>
          </p:nvSpPr>
          <p:spPr bwMode="auto">
            <a:xfrm flipH="1">
              <a:off x="7066" y="2754"/>
              <a:ext cx="156" cy="54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2" name="Line 40"/>
            <p:cNvSpPr>
              <a:spLocks noChangeShapeType="1"/>
            </p:cNvSpPr>
            <p:nvPr/>
          </p:nvSpPr>
          <p:spPr bwMode="auto">
            <a:xfrm flipH="1" flipV="1">
              <a:off x="7832" y="2638"/>
              <a:ext cx="237" cy="66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3" name="Line 41"/>
            <p:cNvSpPr>
              <a:spLocks noChangeShapeType="1"/>
            </p:cNvSpPr>
            <p:nvPr/>
          </p:nvSpPr>
          <p:spPr bwMode="auto">
            <a:xfrm flipH="1" flipV="1">
              <a:off x="7740" y="2758"/>
              <a:ext cx="182" cy="512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4" name="Line 42"/>
            <p:cNvSpPr>
              <a:spLocks noChangeShapeType="1"/>
            </p:cNvSpPr>
            <p:nvPr/>
          </p:nvSpPr>
          <p:spPr bwMode="auto">
            <a:xfrm flipV="1">
              <a:off x="7505" y="3307"/>
              <a:ext cx="564" cy="43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5" name="Line 43"/>
            <p:cNvSpPr>
              <a:spLocks noChangeShapeType="1"/>
            </p:cNvSpPr>
            <p:nvPr/>
          </p:nvSpPr>
          <p:spPr bwMode="auto">
            <a:xfrm flipH="1">
              <a:off x="7124" y="2638"/>
              <a:ext cx="708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6" name="Line 44"/>
            <p:cNvSpPr>
              <a:spLocks noChangeShapeType="1"/>
            </p:cNvSpPr>
            <p:nvPr/>
          </p:nvSpPr>
          <p:spPr bwMode="auto">
            <a:xfrm>
              <a:off x="6921" y="3344"/>
              <a:ext cx="584" cy="39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7" name="Line 45"/>
            <p:cNvSpPr>
              <a:spLocks noChangeShapeType="1"/>
            </p:cNvSpPr>
            <p:nvPr/>
          </p:nvSpPr>
          <p:spPr bwMode="auto">
            <a:xfrm flipV="1">
              <a:off x="7832" y="2428"/>
              <a:ext cx="198" cy="21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8" name="Line 46"/>
            <p:cNvSpPr>
              <a:spLocks noChangeShapeType="1"/>
            </p:cNvSpPr>
            <p:nvPr/>
          </p:nvSpPr>
          <p:spPr bwMode="auto">
            <a:xfrm>
              <a:off x="7505" y="3702"/>
              <a:ext cx="0" cy="4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59" name="Rectangle 47"/>
            <p:cNvSpPr>
              <a:spLocks noChangeArrowheads="1"/>
            </p:cNvSpPr>
            <p:nvPr/>
          </p:nvSpPr>
          <p:spPr bwMode="auto">
            <a:xfrm>
              <a:off x="7433" y="409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 dirty="0"/>
            </a:p>
          </p:txBody>
        </p:sp>
        <p:sp>
          <p:nvSpPr>
            <p:cNvPr id="17460" name="Rectangle 48"/>
            <p:cNvSpPr>
              <a:spLocks noChangeArrowheads="1"/>
            </p:cNvSpPr>
            <p:nvPr/>
          </p:nvSpPr>
          <p:spPr bwMode="auto">
            <a:xfrm>
              <a:off x="8003" y="2230"/>
              <a:ext cx="213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61" name="Rectangle 49"/>
            <p:cNvSpPr>
              <a:spLocks noChangeArrowheads="1"/>
            </p:cNvSpPr>
            <p:nvPr/>
          </p:nvSpPr>
          <p:spPr bwMode="auto">
            <a:xfrm>
              <a:off x="8218" y="223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62" name="Rectangle 50"/>
            <p:cNvSpPr>
              <a:spLocks noChangeArrowheads="1"/>
            </p:cNvSpPr>
            <p:nvPr/>
          </p:nvSpPr>
          <p:spPr bwMode="auto">
            <a:xfrm>
              <a:off x="8481" y="2435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63" name="Line 51"/>
            <p:cNvSpPr>
              <a:spLocks noChangeShapeType="1"/>
            </p:cNvSpPr>
            <p:nvPr/>
          </p:nvSpPr>
          <p:spPr bwMode="auto">
            <a:xfrm>
              <a:off x="8603" y="2380"/>
              <a:ext cx="324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4" name="Rectangle 52"/>
            <p:cNvSpPr>
              <a:spLocks noChangeArrowheads="1"/>
            </p:cNvSpPr>
            <p:nvPr/>
          </p:nvSpPr>
          <p:spPr bwMode="auto">
            <a:xfrm>
              <a:off x="8896" y="2213"/>
              <a:ext cx="2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/>
            </a:p>
          </p:txBody>
        </p:sp>
        <p:sp>
          <p:nvSpPr>
            <p:cNvPr id="17465" name="Rectangle 53"/>
            <p:cNvSpPr>
              <a:spLocks noChangeArrowheads="1"/>
            </p:cNvSpPr>
            <p:nvPr/>
          </p:nvSpPr>
          <p:spPr bwMode="auto">
            <a:xfrm>
              <a:off x="9113" y="2213"/>
              <a:ext cx="34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ru-RU" sz="1600" b="0" baseline="-250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66" name="Line 54"/>
            <p:cNvSpPr>
              <a:spLocks noChangeShapeType="1"/>
            </p:cNvSpPr>
            <p:nvPr/>
          </p:nvSpPr>
          <p:spPr bwMode="auto">
            <a:xfrm>
              <a:off x="9088" y="2555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67" name="Rectangle 55"/>
            <p:cNvSpPr>
              <a:spLocks noChangeArrowheads="1"/>
            </p:cNvSpPr>
            <p:nvPr/>
          </p:nvSpPr>
          <p:spPr bwMode="auto">
            <a:xfrm>
              <a:off x="8928" y="285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68" name="Rectangle 56"/>
            <p:cNvSpPr>
              <a:spLocks noChangeArrowheads="1"/>
            </p:cNvSpPr>
            <p:nvPr/>
          </p:nvSpPr>
          <p:spPr bwMode="auto">
            <a:xfrm>
              <a:off x="9163" y="2855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17469" name="Rectangle 57"/>
            <p:cNvSpPr>
              <a:spLocks noChangeArrowheads="1"/>
            </p:cNvSpPr>
            <p:nvPr/>
          </p:nvSpPr>
          <p:spPr bwMode="auto">
            <a:xfrm>
              <a:off x="9426" y="3060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70" name="Rectangle 58"/>
            <p:cNvSpPr>
              <a:spLocks noChangeArrowheads="1"/>
            </p:cNvSpPr>
            <p:nvPr/>
          </p:nvSpPr>
          <p:spPr bwMode="auto">
            <a:xfrm>
              <a:off x="2684" y="3503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1" name="Rectangle 59"/>
            <p:cNvSpPr>
              <a:spLocks noChangeArrowheads="1"/>
            </p:cNvSpPr>
            <p:nvPr/>
          </p:nvSpPr>
          <p:spPr bwMode="auto">
            <a:xfrm>
              <a:off x="2701" y="352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17472" name="Rectangle 60"/>
            <p:cNvSpPr>
              <a:spLocks noChangeArrowheads="1"/>
            </p:cNvSpPr>
            <p:nvPr/>
          </p:nvSpPr>
          <p:spPr bwMode="auto">
            <a:xfrm>
              <a:off x="2277" y="2433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3" name="Rectangle 61"/>
            <p:cNvSpPr>
              <a:spLocks noChangeArrowheads="1"/>
            </p:cNvSpPr>
            <p:nvPr/>
          </p:nvSpPr>
          <p:spPr bwMode="auto">
            <a:xfrm>
              <a:off x="2293" y="2453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74" name="Rectangle 62"/>
            <p:cNvSpPr>
              <a:spLocks noChangeArrowheads="1"/>
            </p:cNvSpPr>
            <p:nvPr/>
          </p:nvSpPr>
          <p:spPr bwMode="auto">
            <a:xfrm>
              <a:off x="2277" y="4329"/>
              <a:ext cx="1112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Г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 err="1">
                  <a:solidFill>
                    <a:srgbClr val="000000"/>
                  </a:solidFill>
                  <a:latin typeface="Times New Roman" pitchFamily="18" charset="0"/>
                </a:rPr>
                <a:t>стидин</a:t>
              </a:r>
              <a:endParaRPr lang="ru-RU" dirty="0"/>
            </a:p>
          </p:txBody>
        </p:sp>
        <p:sp>
          <p:nvSpPr>
            <p:cNvPr id="17475" name="Rectangle 63"/>
            <p:cNvSpPr>
              <a:spLocks noChangeArrowheads="1"/>
            </p:cNvSpPr>
            <p:nvPr/>
          </p:nvSpPr>
          <p:spPr bwMode="auto">
            <a:xfrm>
              <a:off x="5756" y="3333"/>
              <a:ext cx="66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СО</a:t>
              </a:r>
              <a:endParaRPr lang="ru-RU"/>
            </a:p>
          </p:txBody>
        </p:sp>
        <p:sp>
          <p:nvSpPr>
            <p:cNvPr id="17476" name="Rectangle 64"/>
            <p:cNvSpPr>
              <a:spLocks noChangeArrowheads="1"/>
            </p:cNvSpPr>
            <p:nvPr/>
          </p:nvSpPr>
          <p:spPr bwMode="auto">
            <a:xfrm>
              <a:off x="6398" y="3520"/>
              <a:ext cx="11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17477" name="Rectangle 65"/>
            <p:cNvSpPr>
              <a:spLocks noChangeArrowheads="1"/>
            </p:cNvSpPr>
            <p:nvPr/>
          </p:nvSpPr>
          <p:spPr bwMode="auto">
            <a:xfrm>
              <a:off x="7383" y="3501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8" name="Rectangle 66"/>
            <p:cNvSpPr>
              <a:spLocks noChangeArrowheads="1"/>
            </p:cNvSpPr>
            <p:nvPr/>
          </p:nvSpPr>
          <p:spPr bwMode="auto">
            <a:xfrm>
              <a:off x="7401" y="352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79" name="Rectangle 67"/>
            <p:cNvSpPr>
              <a:spLocks noChangeArrowheads="1"/>
            </p:cNvSpPr>
            <p:nvPr/>
          </p:nvSpPr>
          <p:spPr bwMode="auto">
            <a:xfrm>
              <a:off x="6976" y="2431"/>
              <a:ext cx="276" cy="36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0" name="Rectangle 68"/>
            <p:cNvSpPr>
              <a:spLocks noChangeArrowheads="1"/>
            </p:cNvSpPr>
            <p:nvPr/>
          </p:nvSpPr>
          <p:spPr bwMode="auto">
            <a:xfrm>
              <a:off x="6993" y="2450"/>
              <a:ext cx="23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17481" name="Rectangle 69"/>
            <p:cNvSpPr>
              <a:spLocks noChangeArrowheads="1"/>
            </p:cNvSpPr>
            <p:nvPr/>
          </p:nvSpPr>
          <p:spPr bwMode="auto">
            <a:xfrm>
              <a:off x="6841" y="4428"/>
              <a:ext cx="1050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Г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 err="1">
                  <a:solidFill>
                    <a:srgbClr val="000000"/>
                  </a:solidFill>
                  <a:latin typeface="Times New Roman" pitchFamily="18" charset="0"/>
                </a:rPr>
                <a:t>стам</a:t>
              </a:r>
              <a:r>
                <a:rPr lang="uk-UA" sz="1600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sz="1600" b="0" dirty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 dirty="0"/>
            </a:p>
          </p:txBody>
        </p:sp>
      </p:grp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2936394" y="1980674"/>
            <a:ext cx="15456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аланіна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66464" y="2308061"/>
            <a:ext cx="999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ядро </a:t>
            </a:r>
          </a:p>
          <a:p>
            <a:pPr eaLnBrk="1" hangingPunct="1"/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імідазола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15924" r="10275" b="8206"/>
          <a:stretch>
            <a:fillRect/>
          </a:stretch>
        </p:blipFill>
        <p:spPr bwMode="auto">
          <a:xfrm>
            <a:off x="7133967" y="1451371"/>
            <a:ext cx="1977985" cy="100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11365" r="5495" b="8467"/>
          <a:stretch>
            <a:fillRect/>
          </a:stretch>
        </p:blipFill>
        <p:spPr bwMode="auto">
          <a:xfrm>
            <a:off x="7457590" y="2623414"/>
            <a:ext cx="1692713" cy="9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23" y="3828645"/>
            <a:ext cx="952480" cy="11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7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7561" r="5657" b="9926"/>
          <a:stretch/>
        </p:blipFill>
        <p:spPr bwMode="auto">
          <a:xfrm>
            <a:off x="7457590" y="4999096"/>
            <a:ext cx="1692713" cy="13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7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0"/>
          <a:stretch/>
        </p:blipFill>
        <p:spPr bwMode="auto">
          <a:xfrm>
            <a:off x="634404" y="5430809"/>
            <a:ext cx="2337714" cy="118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7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89" r="12517" b="8145"/>
          <a:stretch>
            <a:fillRect/>
          </a:stretch>
        </p:blipFill>
        <p:spPr bwMode="auto">
          <a:xfrm>
            <a:off x="3659098" y="5628304"/>
            <a:ext cx="870469" cy="10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89" y="6519446"/>
            <a:ext cx="3259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Загальна формула пеніциліну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i="1" cap="all" dirty="0" err="1"/>
              <a:t>Біологічно</a:t>
            </a:r>
            <a:r>
              <a:rPr lang="ru-RU" i="1" cap="all" dirty="0"/>
              <a:t> </a:t>
            </a:r>
            <a:r>
              <a:rPr lang="ru-RU" i="1" cap="all" dirty="0" err="1"/>
              <a:t>важливі</a:t>
            </a:r>
            <a:r>
              <a:rPr lang="ru-RU" i="1" cap="all" dirty="0"/>
              <a:t> </a:t>
            </a:r>
            <a:r>
              <a:rPr lang="ru-RU" i="1" cap="all" dirty="0" err="1"/>
              <a:t>сполуки</a:t>
            </a:r>
            <a:r>
              <a:rPr lang="ru-RU" i="1" cap="all" dirty="0"/>
              <a:t> з </a:t>
            </a:r>
            <a:r>
              <a:rPr lang="ru-RU" i="1" cap="all" dirty="0" err="1"/>
              <a:t>шестичленними</a:t>
            </a:r>
            <a:r>
              <a:rPr lang="ru-RU" i="1" cap="all" dirty="0"/>
              <a:t> гетероциклами:</a:t>
            </a:r>
          </a:p>
          <a:p>
            <a:pPr algn="ctr">
              <a:defRPr/>
            </a:pPr>
            <a:r>
              <a:rPr lang="uk-UA" i="1" dirty="0">
                <a:solidFill>
                  <a:srgbClr val="660033"/>
                </a:solidFill>
              </a:rPr>
              <a:t>піридин, </a:t>
            </a:r>
            <a:r>
              <a:rPr lang="uk-UA" i="1" dirty="0" err="1">
                <a:solidFill>
                  <a:srgbClr val="660033"/>
                </a:solidFill>
              </a:rPr>
              <a:t>піримідин</a:t>
            </a:r>
            <a:r>
              <a:rPr lang="uk-UA" i="1" dirty="0">
                <a:solidFill>
                  <a:srgbClr val="660033"/>
                </a:solidFill>
              </a:rPr>
              <a:t>, пурин.</a:t>
            </a:r>
          </a:p>
          <a:p>
            <a:pPr marL="0" indent="0">
              <a:defRPr/>
            </a:pPr>
            <a:r>
              <a:rPr lang="uk-UA" i="1" dirty="0">
                <a:solidFill>
                  <a:srgbClr val="660033"/>
                </a:solidFill>
              </a:rPr>
              <a:t>Похідні піридину: </a:t>
            </a:r>
            <a:r>
              <a:rPr lang="uk-UA" i="1" dirty="0"/>
              <a:t>гомологи піридину – </a:t>
            </a:r>
            <a:r>
              <a:rPr lang="uk-UA" i="1" dirty="0" err="1"/>
              <a:t>метилпіридини</a:t>
            </a:r>
            <a:r>
              <a:rPr lang="uk-UA" i="1" dirty="0"/>
              <a:t> (</a:t>
            </a:r>
            <a:r>
              <a:rPr lang="uk-UA" i="1" dirty="0" err="1"/>
              <a:t>піколіни</a:t>
            </a:r>
            <a:r>
              <a:rPr lang="uk-UA" i="1" dirty="0"/>
              <a:t>) </a:t>
            </a:r>
          </a:p>
          <a:p>
            <a:pPr>
              <a:defRPr/>
            </a:pPr>
            <a:r>
              <a:rPr lang="uk-UA" i="1" dirty="0"/>
              <a:t>- </a:t>
            </a:r>
            <a:r>
              <a:rPr lang="uk-UA" i="1" dirty="0" err="1"/>
              <a:t>піридинкарбонові</a:t>
            </a:r>
            <a:r>
              <a:rPr lang="uk-UA" i="1" dirty="0"/>
              <a:t> кислоти:</a:t>
            </a:r>
          </a:p>
          <a:p>
            <a:pPr>
              <a:defRPr/>
            </a:pPr>
            <a:r>
              <a:rPr lang="uk-UA" i="1" dirty="0"/>
              <a:t>	</a:t>
            </a:r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i="1" dirty="0"/>
          </a:p>
          <a:p>
            <a:pPr marL="0" indent="0">
              <a:defRPr/>
            </a:pPr>
            <a:r>
              <a:rPr lang="uk-UA" i="1" dirty="0"/>
              <a:t>	</a:t>
            </a:r>
          </a:p>
          <a:p>
            <a:pPr marL="0" indent="0">
              <a:defRPr/>
            </a:pPr>
            <a:r>
              <a:rPr lang="uk-UA" i="1" dirty="0"/>
              <a:t>Похідне </a:t>
            </a:r>
            <a:r>
              <a:rPr lang="uk-UA" i="1" dirty="0">
                <a:solidFill>
                  <a:srgbClr val="990000"/>
                </a:solidFill>
              </a:rPr>
              <a:t>нікотинової кислоти</a:t>
            </a:r>
            <a:r>
              <a:rPr lang="uk-UA" i="1" dirty="0"/>
              <a:t>  - </a:t>
            </a:r>
            <a:r>
              <a:rPr lang="uk-UA" i="1" dirty="0">
                <a:solidFill>
                  <a:srgbClr val="990000"/>
                </a:solidFill>
              </a:rPr>
              <a:t>нікотинамід (вітамін РР),</a:t>
            </a:r>
            <a:r>
              <a:rPr lang="uk-UA" i="1" dirty="0"/>
              <a:t> виконує важливі </a:t>
            </a:r>
            <a:r>
              <a:rPr lang="uk-UA" i="1" dirty="0" err="1"/>
              <a:t>коферментні</a:t>
            </a:r>
            <a:r>
              <a:rPr lang="uk-UA" i="1" dirty="0"/>
              <a:t> функції (</a:t>
            </a:r>
            <a:r>
              <a:rPr lang="uk-UA" i="1" dirty="0">
                <a:solidFill>
                  <a:srgbClr val="000099"/>
                </a:solidFill>
              </a:rPr>
              <a:t>кофермент НАД</a:t>
            </a:r>
            <a:r>
              <a:rPr lang="uk-UA" i="1" baseline="30000" dirty="0">
                <a:solidFill>
                  <a:srgbClr val="000099"/>
                </a:solidFill>
              </a:rPr>
              <a:t>+</a:t>
            </a:r>
            <a:r>
              <a:rPr lang="uk-UA" i="1" dirty="0">
                <a:solidFill>
                  <a:srgbClr val="000099"/>
                </a:solidFill>
              </a:rPr>
              <a:t>)</a:t>
            </a:r>
            <a:r>
              <a:rPr lang="uk-UA" i="1" dirty="0"/>
              <a:t> у реакціях біологічного окиснення:</a:t>
            </a:r>
          </a:p>
          <a:p>
            <a:pPr>
              <a:defRPr/>
            </a:pPr>
            <a:endParaRPr lang="uk-UA" i="1" dirty="0"/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uk-UA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216275" y="3952875"/>
          <a:ext cx="43751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4" name="ISIS/Draw Sketch" r:id="rId3" imgW="5734050" imgH="1996440" progId="ISISServer">
                  <p:embed/>
                </p:oleObj>
              </mc:Choice>
              <mc:Fallback>
                <p:oleObj name="ISIS/Draw Sketch" r:id="rId3" imgW="5734050" imgH="199644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275" y="3952875"/>
                        <a:ext cx="4375150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679206"/>
              </p:ext>
            </p:extLst>
          </p:nvPr>
        </p:nvGraphicFramePr>
        <p:xfrm>
          <a:off x="0" y="1422400"/>
          <a:ext cx="3201988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5" name="ISIS/Draw Sketch" r:id="rId5" imgW="3200400" imgH="1438200" progId="ISISServer">
                  <p:embed/>
                </p:oleObj>
              </mc:Choice>
              <mc:Fallback>
                <p:oleObj name="ISIS/Draw Sketch" r:id="rId5" imgW="3200400" imgH="143820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2400"/>
                        <a:ext cx="3201988" cy="143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60098"/>
              </p:ext>
            </p:extLst>
          </p:nvPr>
        </p:nvGraphicFramePr>
        <p:xfrm>
          <a:off x="3190875" y="1417638"/>
          <a:ext cx="276225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" name="ISIS/Draw Sketch" r:id="rId7" imgW="2981160" imgH="1704960" progId="ISISServer">
                  <p:embed/>
                </p:oleObj>
              </mc:Choice>
              <mc:Fallback>
                <p:oleObj name="ISIS/Draw Sketch" r:id="rId7" imgW="2981160" imgH="1704960" progId="ISISServer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417638"/>
                        <a:ext cx="2762250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16794"/>
              </p:ext>
            </p:extLst>
          </p:nvPr>
        </p:nvGraphicFramePr>
        <p:xfrm>
          <a:off x="6342063" y="1349375"/>
          <a:ext cx="258127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" name="ISIS/Draw Sketch" r:id="rId9" imgW="2581200" imgH="1647720" progId="ISISServer">
                  <p:embed/>
                </p:oleObj>
              </mc:Choice>
              <mc:Fallback>
                <p:oleObj name="ISIS/Draw Sketch" r:id="rId9" imgW="2581200" imgH="164772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1349375"/>
                        <a:ext cx="2581275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1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2" t="8675" b="11195"/>
          <a:stretch>
            <a:fillRect/>
          </a:stretch>
        </p:blipFill>
        <p:spPr bwMode="auto">
          <a:xfrm>
            <a:off x="7612063" y="3716338"/>
            <a:ext cx="1547812" cy="1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44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333545"/>
              </p:ext>
            </p:extLst>
          </p:nvPr>
        </p:nvGraphicFramePr>
        <p:xfrm>
          <a:off x="647700" y="5146675"/>
          <a:ext cx="1763713" cy="170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8" name="ISIS/Draw Sketch" r:id="rId12" imgW="1618920" imgH="1562040" progId="ISISServer">
                  <p:embed/>
                </p:oleObj>
              </mc:Choice>
              <mc:Fallback>
                <p:oleObj name="ISIS/Draw Sketch" r:id="rId12" imgW="1618920" imgH="15620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5146675"/>
                        <a:ext cx="1763713" cy="170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3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9181" r="5679" b="11942"/>
          <a:stretch>
            <a:fillRect/>
          </a:stretch>
        </p:blipFill>
        <p:spPr bwMode="auto">
          <a:xfrm>
            <a:off x="323850" y="3933825"/>
            <a:ext cx="22669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2700"/>
            <a:ext cx="9144000" cy="4162425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	Ядро (конденсованого на основі піридину і бензолу) - хіноліну входить до складу деяких природних алкалоїдів: хініну, лобеліну, морфіну, кодеїну, героїну, а також синтетичних протимікробних препаратів: </a:t>
            </a:r>
            <a:r>
              <a:rPr lang="uk-UA" sz="1800" b="1" kern="1200" dirty="0" err="1">
                <a:solidFill>
                  <a:srgbClr val="000000"/>
                </a:solidFill>
              </a:rPr>
              <a:t>нітроксоліну</a:t>
            </a:r>
            <a:r>
              <a:rPr lang="uk-UA" sz="1800" b="1" kern="1200" dirty="0">
                <a:solidFill>
                  <a:srgbClr val="000000"/>
                </a:solidFill>
              </a:rPr>
              <a:t>, ентеросептолу.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	</a:t>
            </a:r>
            <a:r>
              <a:rPr lang="uk-UA" sz="1800" b="1" kern="1200" dirty="0">
                <a:solidFill>
                  <a:srgbClr val="FF0000"/>
                </a:solidFill>
              </a:rPr>
              <a:t>Алкалоїди</a:t>
            </a:r>
            <a:r>
              <a:rPr lang="uk-UA" sz="1800" b="1" kern="1200" dirty="0">
                <a:solidFill>
                  <a:srgbClr val="000000"/>
                </a:solidFill>
              </a:rPr>
              <a:t> - </a:t>
            </a:r>
            <a:r>
              <a:rPr lang="uk-UA" sz="1800" b="1" kern="1200" dirty="0" err="1">
                <a:solidFill>
                  <a:srgbClr val="000000"/>
                </a:solidFill>
              </a:rPr>
              <a:t>нітрогенвмісні</a:t>
            </a:r>
            <a:r>
              <a:rPr lang="uk-UA" sz="1800" b="1" kern="1200" dirty="0">
                <a:solidFill>
                  <a:srgbClr val="000000"/>
                </a:solidFill>
              </a:rPr>
              <a:t> органічні сполуки, переважно рослинного походження, які мають основні властивості і високу біологічну активність, токсичні, але в малих дозах це лік. засоби.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uk-UA" sz="1800" b="1" kern="1200" dirty="0">
                <a:solidFill>
                  <a:srgbClr val="000000"/>
                </a:solidFill>
              </a:rPr>
              <a:t>Алкалоїди гр. </a:t>
            </a:r>
            <a:r>
              <a:rPr lang="uk-UA" sz="1800" b="1" kern="1200" dirty="0">
                <a:solidFill>
                  <a:srgbClr val="002060"/>
                </a:solidFill>
              </a:rPr>
              <a:t>піридину і піперидину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048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81605"/>
              </p:ext>
            </p:extLst>
          </p:nvPr>
        </p:nvGraphicFramePr>
        <p:xfrm>
          <a:off x="19050" y="2570163"/>
          <a:ext cx="3611563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4" name="ISIS/Draw Sketch" r:id="rId3" imgW="3609720" imgH="1476360" progId="ISISServer">
                  <p:embed/>
                </p:oleObj>
              </mc:Choice>
              <mc:Fallback>
                <p:oleObj name="ISIS/Draw Sketch" r:id="rId3" imgW="3609720" imgH="147636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2570163"/>
                        <a:ext cx="3611563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r="8691"/>
          <a:stretch>
            <a:fillRect/>
          </a:stretch>
        </p:blipFill>
        <p:spPr bwMode="auto">
          <a:xfrm>
            <a:off x="3708400" y="2708275"/>
            <a:ext cx="122396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5580063" y="2163763"/>
            <a:ext cx="2753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dirty="0" err="1"/>
              <a:t>Алкалоїди</a:t>
            </a:r>
            <a:r>
              <a:rPr lang="ru-RU" dirty="0"/>
              <a:t> гр. </a:t>
            </a:r>
            <a:r>
              <a:rPr lang="ru-RU" dirty="0" err="1" smtClean="0"/>
              <a:t>хіноліну</a:t>
            </a:r>
            <a:endParaRPr lang="ru-RU" dirty="0"/>
          </a:p>
        </p:txBody>
      </p:sp>
      <p:graphicFrame>
        <p:nvGraphicFramePr>
          <p:cNvPr id="20488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4369"/>
              </p:ext>
            </p:extLst>
          </p:nvPr>
        </p:nvGraphicFramePr>
        <p:xfrm>
          <a:off x="5532438" y="2708275"/>
          <a:ext cx="30956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5" name="ISIS/Draw Sketch" r:id="rId6" imgW="3095280" imgH="1295280" progId="ISISServer">
                  <p:embed/>
                </p:oleObj>
              </mc:Choice>
              <mc:Fallback>
                <p:oleObj name="ISIS/Draw Sketch" r:id="rId6" imgW="3095280" imgH="1295280" progId="ISISServer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8" y="2708275"/>
                        <a:ext cx="30956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Box 7"/>
          <p:cNvSpPr txBox="1">
            <a:spLocks noChangeArrowheads="1"/>
          </p:cNvSpPr>
          <p:nvPr/>
        </p:nvSpPr>
        <p:spPr bwMode="auto">
          <a:xfrm>
            <a:off x="5365394" y="4235036"/>
            <a:ext cx="356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err="1"/>
              <a:t>Хінін</a:t>
            </a:r>
            <a:r>
              <a:rPr lang="ru-RU" sz="1600" dirty="0"/>
              <a:t> – </a:t>
            </a:r>
            <a:r>
              <a:rPr lang="ru-RU" sz="1600" dirty="0" err="1"/>
              <a:t>протималярійний</a:t>
            </a:r>
            <a:r>
              <a:rPr lang="ru-RU" sz="1600" dirty="0"/>
              <a:t> </a:t>
            </a:r>
            <a:r>
              <a:rPr lang="ru-RU" sz="1600" dirty="0" err="1"/>
              <a:t>засіб</a:t>
            </a:r>
            <a:endParaRPr lang="ru-RU" sz="1600" dirty="0"/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94" y="4719884"/>
            <a:ext cx="1432819" cy="15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987620"/>
              </p:ext>
            </p:extLst>
          </p:nvPr>
        </p:nvGraphicFramePr>
        <p:xfrm>
          <a:off x="0" y="4430713"/>
          <a:ext cx="28003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6" name="ISIS/Draw Sketch" r:id="rId9" imgW="2800080" imgH="1295280" progId="ISISServer">
                  <p:embed/>
                </p:oleObj>
              </mc:Choice>
              <mc:Fallback>
                <p:oleObj name="ISIS/Draw Sketch" r:id="rId9" imgW="2800080" imgH="12952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4430713"/>
                        <a:ext cx="28003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0912" y="4066937"/>
            <a:ext cx="798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Табак</a:t>
            </a:r>
          </a:p>
        </p:txBody>
      </p:sp>
      <p:pic>
        <p:nvPicPr>
          <p:cNvPr id="20530" name="Picture 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4" y="4421981"/>
            <a:ext cx="1589972" cy="202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817" y="6448683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err="1"/>
              <a:t>Лобелія</a:t>
            </a:r>
            <a:endParaRPr lang="ru-RU" b="0" dirty="0"/>
          </a:p>
        </p:txBody>
      </p:sp>
      <p:pic>
        <p:nvPicPr>
          <p:cNvPr id="20534" name="Picture 5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53" y="4734194"/>
            <a:ext cx="2180975" cy="14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12700"/>
            <a:ext cx="8229600" cy="392113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ШЕСТИЧЛЕНІ ГЕТЕРОЦИКЛИ З 2-ма ГЕТЕРОАТОМАМИ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" y="261877"/>
            <a:ext cx="9164638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kern="1200" dirty="0">
                <a:solidFill>
                  <a:srgbClr val="000000"/>
                </a:solidFill>
              </a:rPr>
              <a:t>Похідні </a:t>
            </a:r>
            <a:r>
              <a:rPr lang="uk-UA" sz="1600" b="1" kern="1200" dirty="0" err="1">
                <a:solidFill>
                  <a:srgbClr val="000000"/>
                </a:solidFill>
              </a:rPr>
              <a:t>піримідину</a:t>
            </a:r>
            <a:r>
              <a:rPr lang="uk-UA" sz="1600" b="1" kern="1200" dirty="0">
                <a:solidFill>
                  <a:srgbClr val="000000"/>
                </a:solidFill>
              </a:rPr>
              <a:t> – </a:t>
            </a:r>
            <a:r>
              <a:rPr lang="uk-UA" sz="1600" b="1" kern="1200" dirty="0" err="1">
                <a:solidFill>
                  <a:srgbClr val="000000"/>
                </a:solidFill>
              </a:rPr>
              <a:t>гідрокси</a:t>
            </a:r>
            <a:r>
              <a:rPr lang="uk-UA" sz="1600" b="1" kern="1200" dirty="0">
                <a:solidFill>
                  <a:srgbClr val="000000"/>
                </a:solidFill>
              </a:rPr>
              <a:t>- і </a:t>
            </a:r>
            <a:r>
              <a:rPr lang="uk-UA" sz="1600" b="1" kern="1200" dirty="0" err="1">
                <a:solidFill>
                  <a:srgbClr val="000000"/>
                </a:solidFill>
              </a:rPr>
              <a:t>амінопіримідин</a:t>
            </a:r>
            <a:r>
              <a:rPr lang="uk-UA" sz="1600" b="1" kern="1200" dirty="0">
                <a:solidFill>
                  <a:srgbClr val="000000"/>
                </a:solidFill>
              </a:rPr>
              <a:t>, які входять до складу нуклеотидів нуклеїнових кислот, вітамінів і коферментів, так звані «азотисті основи»:</a:t>
            </a: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600" b="1" i="1" kern="1200" dirty="0" err="1">
                <a:solidFill>
                  <a:srgbClr val="660033"/>
                </a:solidFill>
              </a:rPr>
              <a:t>барбітурова</a:t>
            </a:r>
            <a:r>
              <a:rPr lang="ru-RU" sz="1600" b="1" i="1" kern="1200" dirty="0">
                <a:solidFill>
                  <a:srgbClr val="660033"/>
                </a:solidFill>
              </a:rPr>
              <a:t> кислота (</a:t>
            </a:r>
            <a:r>
              <a:rPr lang="ru-RU" sz="1600" b="1" i="1" kern="1200" dirty="0" err="1">
                <a:solidFill>
                  <a:srgbClr val="660033"/>
                </a:solidFill>
              </a:rPr>
              <a:t>циклічний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уреїд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малонової</a:t>
            </a:r>
            <a:r>
              <a:rPr lang="ru-RU" sz="1600" b="1" i="1" kern="1200" dirty="0">
                <a:solidFill>
                  <a:srgbClr val="660033"/>
                </a:solidFill>
              </a:rPr>
              <a:t> к-</a:t>
            </a:r>
            <a:r>
              <a:rPr lang="ru-RU" sz="1600" b="1" i="1" kern="1200" dirty="0" err="1">
                <a:solidFill>
                  <a:srgbClr val="660033"/>
                </a:solidFill>
              </a:rPr>
              <a:t>ти</a:t>
            </a:r>
            <a:r>
              <a:rPr lang="ru-RU" sz="1600" b="1" i="1" kern="1200" dirty="0">
                <a:solidFill>
                  <a:srgbClr val="660033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sz="1600" b="1" i="1" kern="1200" dirty="0">
                <a:solidFill>
                  <a:srgbClr val="660033"/>
                </a:solidFill>
              </a:rPr>
              <a:t>  (2,4,6-тригідроксипіримідин), у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водних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розчинах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може</a:t>
            </a:r>
            <a:endParaRPr lang="ru-RU" sz="1600" b="1" i="1" kern="1200" dirty="0">
              <a:solidFill>
                <a:srgbClr val="660033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ru-RU" sz="1600" b="1" i="1" kern="1200" dirty="0" err="1">
                <a:solidFill>
                  <a:srgbClr val="660033"/>
                </a:solidFill>
              </a:rPr>
              <a:t>існувати</a:t>
            </a:r>
            <a:r>
              <a:rPr lang="ru-RU" sz="1600" b="1" i="1" kern="1200" dirty="0">
                <a:solidFill>
                  <a:srgbClr val="660033"/>
                </a:solidFill>
              </a:rPr>
              <a:t> в </a:t>
            </a:r>
            <a:r>
              <a:rPr lang="ru-RU" sz="1600" b="1" i="1" kern="1200" dirty="0" err="1">
                <a:solidFill>
                  <a:srgbClr val="660033"/>
                </a:solidFill>
              </a:rPr>
              <a:t>декількох</a:t>
            </a:r>
            <a:r>
              <a:rPr lang="ru-RU" sz="1600" b="1" i="1" kern="1200" dirty="0">
                <a:solidFill>
                  <a:srgbClr val="660033"/>
                </a:solidFill>
              </a:rPr>
              <a:t> </a:t>
            </a:r>
            <a:r>
              <a:rPr lang="ru-RU" sz="1600" b="1" i="1" kern="1200" dirty="0" err="1">
                <a:solidFill>
                  <a:srgbClr val="660033"/>
                </a:solidFill>
              </a:rPr>
              <a:t>таутомерних</a:t>
            </a:r>
            <a:r>
              <a:rPr lang="ru-RU" sz="1600" b="1" i="1" kern="1200" dirty="0">
                <a:solidFill>
                  <a:srgbClr val="660033"/>
                </a:solidFill>
              </a:rPr>
              <a:t> формах: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ru-RU" sz="1600" b="1" i="1" kern="1200" dirty="0">
              <a:solidFill>
                <a:srgbClr val="660033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uk-UA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Char char="-"/>
              <a:defRPr/>
            </a:pPr>
            <a:r>
              <a:rPr lang="uk-UA" sz="1600" b="1" i="1" kern="1200" dirty="0">
                <a:solidFill>
                  <a:srgbClr val="006600"/>
                </a:solidFill>
              </a:rPr>
              <a:t>Лактам-</a:t>
            </a:r>
            <a:r>
              <a:rPr lang="uk-UA" sz="1600" b="1" i="1" kern="1200" dirty="0" err="1">
                <a:solidFill>
                  <a:srgbClr val="006600"/>
                </a:solidFill>
              </a:rPr>
              <a:t>лактимна</a:t>
            </a:r>
            <a:r>
              <a:rPr lang="uk-UA" sz="1600" b="1" kern="1200" dirty="0">
                <a:solidFill>
                  <a:srgbClr val="006600"/>
                </a:solidFill>
              </a:rPr>
              <a:t> </a:t>
            </a:r>
            <a:r>
              <a:rPr lang="uk-UA" sz="1600" b="1" kern="1200" dirty="0">
                <a:solidFill>
                  <a:srgbClr val="000000"/>
                </a:solidFill>
              </a:rPr>
              <a:t>таутомерія зумовлена міграцією атома гідрогену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uk-UA" sz="1600" b="1" kern="1200" dirty="0">
                <a:solidFill>
                  <a:srgbClr val="000000"/>
                </a:solidFill>
              </a:rPr>
              <a:t>між </a:t>
            </a:r>
            <a:r>
              <a:rPr lang="en-US" sz="1600" b="1" kern="1200" dirty="0">
                <a:solidFill>
                  <a:srgbClr val="000000"/>
                </a:solidFill>
              </a:rPr>
              <a:t>NH</a:t>
            </a:r>
            <a:r>
              <a:rPr lang="ru-RU" sz="1600" b="1" kern="1200" dirty="0">
                <a:solidFill>
                  <a:srgbClr val="000000"/>
                </a:solidFill>
              </a:rPr>
              <a:t>-  и </a:t>
            </a:r>
            <a:r>
              <a:rPr lang="ru-RU" sz="1600" b="1" kern="1200" dirty="0" err="1">
                <a:solidFill>
                  <a:srgbClr val="000000"/>
                </a:solidFill>
              </a:rPr>
              <a:t>карбонільними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групами</a:t>
            </a:r>
            <a:r>
              <a:rPr lang="ru-RU" sz="1600" b="1" kern="1200" dirty="0">
                <a:solidFill>
                  <a:srgbClr val="000000"/>
                </a:solidFill>
              </a:rPr>
              <a:t>,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>
                <a:solidFill>
                  <a:srgbClr val="000000"/>
                </a:solidFill>
              </a:rPr>
              <a:t>-</a:t>
            </a:r>
            <a:r>
              <a:rPr lang="ru-RU" sz="1600" b="1" i="1" kern="1200" dirty="0">
                <a:solidFill>
                  <a:srgbClr val="006600"/>
                </a:solidFill>
              </a:rPr>
              <a:t>кето-</a:t>
            </a:r>
            <a:r>
              <a:rPr lang="ru-RU" sz="1600" b="1" i="1" kern="1200" dirty="0" err="1">
                <a:solidFill>
                  <a:srgbClr val="006600"/>
                </a:solidFill>
              </a:rPr>
              <a:t>енольная</a:t>
            </a:r>
            <a:r>
              <a:rPr lang="ru-RU" sz="1600" b="1" kern="1200" dirty="0">
                <a:solidFill>
                  <a:srgbClr val="000000"/>
                </a:solidFill>
              </a:rPr>
              <a:t> таутомерия –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міграцією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endParaRPr lang="ru-RU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гідрогену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між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метиленовими</a:t>
            </a:r>
            <a:r>
              <a:rPr lang="ru-RU" sz="1600" b="1" kern="1200" dirty="0">
                <a:solidFill>
                  <a:srgbClr val="000000"/>
                </a:solidFill>
              </a:rPr>
              <a:t> – СН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ru-RU" sz="1600" b="1" kern="1200" dirty="0">
                <a:solidFill>
                  <a:srgbClr val="000000"/>
                </a:solidFill>
              </a:rPr>
              <a:t>- і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карбонільними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групами</a:t>
            </a:r>
            <a:r>
              <a:rPr lang="ru-RU" sz="1600" b="1" kern="1200" dirty="0">
                <a:solidFill>
                  <a:srgbClr val="000000"/>
                </a:solidFill>
              </a:rPr>
              <a:t>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ru-RU" sz="16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1" kern="1200" dirty="0" err="1" smtClean="0">
                <a:solidFill>
                  <a:srgbClr val="000000"/>
                </a:solidFill>
              </a:rPr>
              <a:t>Барбітурати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r>
              <a:rPr lang="ru-RU" sz="1600" b="1" kern="1200" dirty="0">
                <a:solidFill>
                  <a:srgbClr val="000000"/>
                </a:solidFill>
              </a:rPr>
              <a:t>(5,5-похідні </a:t>
            </a:r>
            <a:r>
              <a:rPr lang="ru-RU" sz="1600" b="1" kern="1200" dirty="0" err="1">
                <a:solidFill>
                  <a:srgbClr val="000000"/>
                </a:solidFill>
              </a:rPr>
              <a:t>барбитурової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>
                <a:solidFill>
                  <a:srgbClr val="000000"/>
                </a:solidFill>
              </a:rPr>
              <a:t>кислоти</a:t>
            </a:r>
            <a:r>
              <a:rPr lang="ru-RU" sz="1600" b="1" kern="1200" dirty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Фенобарбітал</a:t>
            </a:r>
            <a:r>
              <a:rPr lang="ru-RU" sz="1600" b="1" kern="1200" dirty="0">
                <a:solidFill>
                  <a:srgbClr val="000000"/>
                </a:solidFill>
              </a:rPr>
              <a:t>: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1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  <a:r>
              <a:rPr lang="ru-RU" sz="1600" b="1" kern="1200" dirty="0">
                <a:solidFill>
                  <a:srgbClr val="000000"/>
                </a:solidFill>
              </a:rPr>
              <a:t> ;  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 </a:t>
            </a:r>
            <a:r>
              <a:rPr lang="ru-RU" sz="1600" b="1" kern="1200" dirty="0">
                <a:solidFill>
                  <a:srgbClr val="000000"/>
                </a:solidFill>
              </a:rPr>
              <a:t>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6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err="1">
                <a:solidFill>
                  <a:srgbClr val="000000"/>
                </a:solidFill>
              </a:rPr>
              <a:t>Барбітал</a:t>
            </a:r>
            <a:r>
              <a:rPr lang="ru-RU" sz="1600" b="1" kern="1200" dirty="0">
                <a:solidFill>
                  <a:srgbClr val="000000"/>
                </a:solidFill>
              </a:rPr>
              <a:t>: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1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R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ru-RU" sz="1600" b="1" kern="1200" dirty="0">
                <a:solidFill>
                  <a:srgbClr val="000000"/>
                </a:solidFill>
              </a:rPr>
              <a:t> = </a:t>
            </a:r>
            <a:r>
              <a:rPr lang="en-US" sz="1600" b="1" kern="1200" dirty="0">
                <a:solidFill>
                  <a:srgbClr val="000000"/>
                </a:solidFill>
              </a:rPr>
              <a:t>C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2</a:t>
            </a:r>
            <a:r>
              <a:rPr lang="en-US" sz="1600" b="1" kern="1200" dirty="0">
                <a:solidFill>
                  <a:srgbClr val="000000"/>
                </a:solidFill>
              </a:rPr>
              <a:t>H</a:t>
            </a:r>
            <a:r>
              <a:rPr lang="ru-RU" sz="1600" b="1" kern="1200" baseline="-25000" dirty="0">
                <a:solidFill>
                  <a:srgbClr val="000000"/>
                </a:solidFill>
              </a:rPr>
              <a:t>5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Фармакологічні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дії</a:t>
            </a:r>
            <a:r>
              <a:rPr lang="ru-RU" sz="1600" b="1" kern="1200" dirty="0">
                <a:solidFill>
                  <a:srgbClr val="000000"/>
                </a:solidFill>
              </a:rPr>
              <a:t> </a:t>
            </a:r>
            <a:r>
              <a:rPr lang="ru-RU" sz="1600" b="1" kern="1200" dirty="0" smtClean="0">
                <a:solidFill>
                  <a:srgbClr val="000000"/>
                </a:solidFill>
              </a:rPr>
              <a:t>: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снодійна</a:t>
            </a:r>
            <a:r>
              <a:rPr lang="ru-RU" sz="1600" b="1" kern="1200" dirty="0" smtClean="0">
                <a:solidFill>
                  <a:srgbClr val="000000"/>
                </a:solidFill>
              </a:rPr>
              <a:t>,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заспокійлива</a:t>
            </a:r>
            <a:r>
              <a:rPr lang="ru-RU" sz="1600" b="1" kern="1200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kern="1200" dirty="0" smtClean="0">
                <a:solidFill>
                  <a:srgbClr val="000000"/>
                </a:solidFill>
              </a:rPr>
              <a:t>і </a:t>
            </a:r>
            <a:r>
              <a:rPr lang="ru-RU" sz="1600" b="1" kern="1200" dirty="0" err="1" smtClean="0">
                <a:solidFill>
                  <a:srgbClr val="000000"/>
                </a:solidFill>
              </a:rPr>
              <a:t>протисудомна</a:t>
            </a:r>
            <a:endParaRPr lang="uk-UA" sz="1800" b="1" kern="12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uk-UA" sz="1800" b="1" i="1" kern="1200" dirty="0">
              <a:solidFill>
                <a:srgbClr val="990000"/>
              </a:solidFill>
            </a:endParaRP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22532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35236"/>
              </p:ext>
            </p:extLst>
          </p:nvPr>
        </p:nvGraphicFramePr>
        <p:xfrm>
          <a:off x="4403725" y="628650"/>
          <a:ext cx="33782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6" name="ISIS/Draw Sketch" r:id="rId3" imgW="4410000" imgH="1657080" progId="ISISServer">
                  <p:embed/>
                </p:oleObj>
              </mc:Choice>
              <mc:Fallback>
                <p:oleObj name="ISIS/Draw Sketch" r:id="rId3" imgW="4410000" imgH="1657080" progId="ISISServer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628650"/>
                        <a:ext cx="33782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0460"/>
              </p:ext>
            </p:extLst>
          </p:nvPr>
        </p:nvGraphicFramePr>
        <p:xfrm>
          <a:off x="6325394" y="1939926"/>
          <a:ext cx="254158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" name="ISIS/Draw Sketch" r:id="rId5" imgW="3466800" imgH="1990440" progId="ISISServer">
                  <p:embed/>
                </p:oleObj>
              </mc:Choice>
              <mc:Fallback>
                <p:oleObj name="ISIS/Draw Sketch" r:id="rId5" imgW="3466800" imgH="1990440" progId="ISISServer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394" y="1939926"/>
                        <a:ext cx="2541588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Объект 5"/>
          <p:cNvGraphicFramePr>
            <a:graphicFrameLocks noChangeAspect="1"/>
          </p:cNvGraphicFramePr>
          <p:nvPr/>
        </p:nvGraphicFramePr>
        <p:xfrm>
          <a:off x="7596188" y="5084763"/>
          <a:ext cx="11969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" name="ISIS/Draw Sketch" r:id="rId7" imgW="1388721" imgH="1590371" progId="ISISServer">
                  <p:embed/>
                </p:oleObj>
              </mc:Choice>
              <mc:Fallback>
                <p:oleObj name="ISIS/Draw Sketch" r:id="rId7" imgW="1388721" imgH="1590371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5084763"/>
                        <a:ext cx="11969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2536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08900"/>
              </p:ext>
            </p:extLst>
          </p:nvPr>
        </p:nvGraphicFramePr>
        <p:xfrm>
          <a:off x="4572000" y="3689866"/>
          <a:ext cx="455295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" name="ISIS/Draw Sketch" r:id="rId9" imgW="4762440" imgH="1171440" progId="ISISServer">
                  <p:embed/>
                </p:oleObj>
              </mc:Choice>
              <mc:Fallback>
                <p:oleObj name="ISIS/Draw Sketch" r:id="rId9" imgW="4762440" imgH="1171440" progId="ISISServer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89866"/>
                        <a:ext cx="455295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7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1" b="23224"/>
          <a:stretch>
            <a:fillRect/>
          </a:stretch>
        </p:blipFill>
        <p:spPr bwMode="auto">
          <a:xfrm>
            <a:off x="2195513" y="5964238"/>
            <a:ext cx="20891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378" y="-19036"/>
            <a:ext cx="9144000" cy="64633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cap="all" dirty="0" err="1">
                <a:solidFill>
                  <a:srgbClr val="660033"/>
                </a:solidFill>
              </a:rPr>
              <a:t>СЕЧОВа</a:t>
            </a:r>
            <a:r>
              <a:rPr lang="ru-RU" cap="all" dirty="0">
                <a:solidFill>
                  <a:srgbClr val="660033"/>
                </a:solidFill>
              </a:rPr>
              <a:t> кислота (2,6,8- </a:t>
            </a:r>
            <a:r>
              <a:rPr lang="ru-RU" cap="all" dirty="0" err="1">
                <a:solidFill>
                  <a:srgbClr val="660033"/>
                </a:solidFill>
              </a:rPr>
              <a:t>триоксопурин</a:t>
            </a:r>
            <a:r>
              <a:rPr lang="ru-RU" cap="all" dirty="0">
                <a:solidFill>
                  <a:srgbClr val="660033"/>
                </a:solidFill>
              </a:rPr>
              <a:t>)</a:t>
            </a:r>
            <a:r>
              <a:rPr lang="ru-RU" cap="all" dirty="0"/>
              <a:t> </a:t>
            </a:r>
            <a:endParaRPr lang="ru-RU" b="0" dirty="0"/>
          </a:p>
          <a:p>
            <a:pPr eaLnBrk="1" hangingPunct="1"/>
            <a:r>
              <a:rPr lang="ru-RU" b="0" dirty="0"/>
              <a:t>- </a:t>
            </a:r>
            <a:r>
              <a:rPr lang="ru-RU" b="0" dirty="0" err="1"/>
              <a:t>кінцевий</a:t>
            </a:r>
            <a:endParaRPr lang="ru-RU" b="0" dirty="0"/>
          </a:p>
          <a:p>
            <a:pPr eaLnBrk="1" hangingPunct="1"/>
            <a:r>
              <a:rPr lang="ru-RU" b="0" dirty="0"/>
              <a:t>продукт </a:t>
            </a:r>
            <a:r>
              <a:rPr lang="ru-RU" b="0" dirty="0" err="1"/>
              <a:t>метаболізму</a:t>
            </a:r>
            <a:endParaRPr lang="ru-RU" b="0" dirty="0"/>
          </a:p>
          <a:p>
            <a:pPr eaLnBrk="1" hangingPunct="1"/>
            <a:r>
              <a:rPr lang="ru-RU" b="0" dirty="0" err="1"/>
              <a:t>пуринових</a:t>
            </a:r>
            <a:r>
              <a:rPr lang="ru-RU" b="0" dirty="0"/>
              <a:t> </a:t>
            </a:r>
            <a:r>
              <a:rPr lang="ru-RU" b="0" dirty="0" err="1"/>
              <a:t>сполук</a:t>
            </a:r>
            <a:endParaRPr lang="ru-RU" b="0" dirty="0"/>
          </a:p>
          <a:p>
            <a:pPr eaLnBrk="1" hangingPunct="1"/>
            <a:r>
              <a:rPr lang="ru-RU" b="0" dirty="0"/>
              <a:t>в </a:t>
            </a:r>
            <a:r>
              <a:rPr lang="ru-RU" b="0" dirty="0" err="1"/>
              <a:t>організмі</a:t>
            </a:r>
            <a:r>
              <a:rPr lang="ru-RU" b="0" dirty="0"/>
              <a:t>, </a:t>
            </a:r>
            <a:r>
              <a:rPr lang="ru-RU" b="0" dirty="0" err="1"/>
              <a:t>виділяється</a:t>
            </a:r>
            <a:endParaRPr lang="ru-RU" b="0" dirty="0"/>
          </a:p>
          <a:p>
            <a:pPr eaLnBrk="1" hangingPunct="1"/>
            <a:r>
              <a:rPr lang="ru-RU" b="0" dirty="0"/>
              <a:t>з сечею в </a:t>
            </a:r>
            <a:r>
              <a:rPr lang="ru-RU" b="0" dirty="0" err="1"/>
              <a:t>кількості</a:t>
            </a:r>
            <a:endParaRPr lang="ru-RU" b="0" dirty="0"/>
          </a:p>
          <a:p>
            <a:pPr eaLnBrk="1" hangingPunct="1"/>
            <a:r>
              <a:rPr lang="ru-RU" b="0" dirty="0"/>
              <a:t>0,5-1 </a:t>
            </a:r>
            <a:r>
              <a:rPr lang="ru-RU" b="0" dirty="0" err="1"/>
              <a:t>грам</a:t>
            </a:r>
            <a:r>
              <a:rPr lang="ru-RU" b="0" dirty="0"/>
              <a:t> на </a:t>
            </a:r>
            <a:r>
              <a:rPr lang="ru-RU" b="0" dirty="0" err="1"/>
              <a:t>добу</a:t>
            </a:r>
            <a:r>
              <a:rPr lang="ru-RU" b="0" dirty="0"/>
              <a:t>.</a:t>
            </a:r>
          </a:p>
          <a:p>
            <a:pPr eaLnBrk="1" hangingPunct="1"/>
            <a:r>
              <a:rPr lang="ru-RU" b="0" dirty="0"/>
              <a:t>двухосновна,</a:t>
            </a:r>
          </a:p>
          <a:p>
            <a:pPr eaLnBrk="1" hangingPunct="1"/>
            <a:r>
              <a:rPr lang="ru-RU" b="0" dirty="0"/>
              <a:t>погано </a:t>
            </a:r>
            <a:r>
              <a:rPr lang="ru-RU" b="0" dirty="0" err="1"/>
              <a:t>розчиняється</a:t>
            </a:r>
            <a:r>
              <a:rPr lang="ru-RU" b="0" dirty="0"/>
              <a:t> у </a:t>
            </a:r>
            <a:r>
              <a:rPr lang="ru-RU" b="0" dirty="0" err="1"/>
              <a:t>воді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/>
              <a:t>але легко </a:t>
            </a:r>
            <a:r>
              <a:rPr lang="ru-RU" b="0" dirty="0" err="1"/>
              <a:t>розчиняється</a:t>
            </a:r>
            <a:r>
              <a:rPr lang="ru-RU" b="0" dirty="0"/>
              <a:t> в лугах,</a:t>
            </a:r>
          </a:p>
          <a:p>
            <a:pPr eaLnBrk="1" hangingPunct="1"/>
            <a:r>
              <a:rPr lang="ru-RU" b="0" dirty="0" err="1"/>
              <a:t>утворюючи</a:t>
            </a:r>
            <a:r>
              <a:rPr lang="ru-RU" b="0" dirty="0"/>
              <a:t> </a:t>
            </a:r>
            <a:r>
              <a:rPr lang="ru-RU" b="0" dirty="0" err="1"/>
              <a:t>кислі</a:t>
            </a:r>
            <a:r>
              <a:rPr lang="ru-RU" b="0" dirty="0"/>
              <a:t> </a:t>
            </a:r>
            <a:r>
              <a:rPr lang="ru-RU" b="0" dirty="0" err="1"/>
              <a:t>або</a:t>
            </a:r>
            <a:endParaRPr lang="ru-RU" b="0" dirty="0"/>
          </a:p>
          <a:p>
            <a:pPr eaLnBrk="1" hangingPunct="1"/>
            <a:r>
              <a:rPr lang="ru-RU" b="0" dirty="0" err="1"/>
              <a:t>середні</a:t>
            </a:r>
            <a:r>
              <a:rPr lang="ru-RU" b="0" dirty="0"/>
              <a:t> </a:t>
            </a:r>
            <a:r>
              <a:rPr lang="ru-RU" b="0" dirty="0" err="1"/>
              <a:t>солі</a:t>
            </a:r>
            <a:r>
              <a:rPr lang="ru-RU" b="0" dirty="0"/>
              <a:t> - </a:t>
            </a:r>
            <a:r>
              <a:rPr lang="ru-RU" b="0" dirty="0" err="1"/>
              <a:t>урати</a:t>
            </a:r>
            <a:r>
              <a:rPr lang="ru-RU" b="0" dirty="0" smtClean="0"/>
              <a:t>:</a:t>
            </a:r>
            <a:endParaRPr lang="ru-RU" b="0" dirty="0">
              <a:solidFill>
                <a:srgbClr val="660033"/>
              </a:solidFill>
            </a:endParaRPr>
          </a:p>
          <a:p>
            <a:pPr eaLnBrk="1" hangingPunct="1"/>
            <a:endParaRPr lang="ru-RU" dirty="0"/>
          </a:p>
          <a:p>
            <a:pPr eaLnBrk="1" hangingPunct="1"/>
            <a:r>
              <a:rPr lang="ru-RU" b="0" dirty="0" err="1">
                <a:solidFill>
                  <a:srgbClr val="FF0000"/>
                </a:solidFill>
              </a:rPr>
              <a:t>Амінопурини</a:t>
            </a:r>
            <a:r>
              <a:rPr lang="ru-RU" b="0" dirty="0">
                <a:solidFill>
                  <a:srgbClr val="FF0000"/>
                </a:solidFill>
              </a:rPr>
              <a:t>: </a:t>
            </a:r>
            <a:r>
              <a:rPr lang="ru-RU" b="0" dirty="0"/>
              <a:t>6-амінопурин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аденін</a:t>
            </a:r>
            <a:endParaRPr lang="ru-RU" b="0" dirty="0"/>
          </a:p>
          <a:p>
            <a:pPr eaLnBrk="1" hangingPunct="1"/>
            <a:r>
              <a:rPr lang="ru-RU" b="0" dirty="0"/>
              <a:t>і 2-аміно-6-гідроксипурин, </a:t>
            </a:r>
            <a:r>
              <a:rPr lang="ru-RU" b="0" dirty="0" err="1"/>
              <a:t>або</a:t>
            </a:r>
            <a:r>
              <a:rPr lang="ru-RU" b="0" dirty="0"/>
              <a:t> </a:t>
            </a:r>
            <a:r>
              <a:rPr lang="ru-RU" b="0" dirty="0" err="1"/>
              <a:t>гуанін</a:t>
            </a:r>
            <a:r>
              <a:rPr lang="ru-RU" b="0" dirty="0"/>
              <a:t>,</a:t>
            </a:r>
          </a:p>
          <a:p>
            <a:pPr eaLnBrk="1" hangingPunct="1"/>
            <a:r>
              <a:rPr lang="ru-RU" b="0" dirty="0" err="1"/>
              <a:t>які</a:t>
            </a:r>
            <a:r>
              <a:rPr lang="ru-RU" b="0" dirty="0"/>
              <a:t> є </a:t>
            </a:r>
            <a:r>
              <a:rPr lang="ru-RU" b="0" dirty="0" err="1"/>
              <a:t>обов'язковими</a:t>
            </a:r>
            <a:endParaRPr lang="ru-RU" b="0" dirty="0"/>
          </a:p>
          <a:p>
            <a:pPr eaLnBrk="1" hangingPunct="1"/>
            <a:r>
              <a:rPr lang="ru-RU" b="0" dirty="0"/>
              <a:t>компонентами </a:t>
            </a:r>
            <a:r>
              <a:rPr lang="ru-RU" b="0" dirty="0" err="1"/>
              <a:t>нуклеїнових</a:t>
            </a:r>
            <a:r>
              <a:rPr lang="ru-RU" b="0" dirty="0"/>
              <a:t> кислот</a:t>
            </a: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12092"/>
              </p:ext>
            </p:extLst>
          </p:nvPr>
        </p:nvGraphicFramePr>
        <p:xfrm>
          <a:off x="569913" y="4811713"/>
          <a:ext cx="4959350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6" name="ISIS/Draw Sketch" r:id="rId3" imgW="6305400" imgH="1962000" progId="ISISServer">
                  <p:embed/>
                </p:oleObj>
              </mc:Choice>
              <mc:Fallback>
                <p:oleObj name="ISIS/Draw Sketch" r:id="rId3" imgW="6305400" imgH="196200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811713"/>
                        <a:ext cx="4959350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4" name="Group 11"/>
          <p:cNvGrpSpPr>
            <a:grpSpLocks noChangeAspect="1"/>
          </p:cNvGrpSpPr>
          <p:nvPr/>
        </p:nvGrpSpPr>
        <p:grpSpPr bwMode="auto">
          <a:xfrm>
            <a:off x="3328096" y="458843"/>
            <a:ext cx="5867400" cy="3119437"/>
            <a:chOff x="2178" y="289"/>
            <a:chExt cx="9747" cy="5184"/>
          </a:xfrm>
        </p:grpSpPr>
        <p:sp>
          <p:nvSpPr>
            <p:cNvPr id="27661" name="AutoShape 12"/>
            <p:cNvSpPr>
              <a:spLocks noChangeAspect="1" noChangeArrowheads="1"/>
            </p:cNvSpPr>
            <p:nvPr/>
          </p:nvSpPr>
          <p:spPr bwMode="auto">
            <a:xfrm>
              <a:off x="2178" y="289"/>
              <a:ext cx="9747" cy="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>
              <a:off x="4172" y="1321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>
              <a:off x="4172" y="1321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>
              <a:off x="4045" y="1404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H="1">
              <a:off x="2940" y="965"/>
              <a:ext cx="622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>
              <a:off x="2940" y="1319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2940" y="2028"/>
              <a:ext cx="613" cy="35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3553" y="2030"/>
              <a:ext cx="619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H="1" flipV="1">
              <a:off x="3562" y="965"/>
              <a:ext cx="61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3589" y="641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3532" y="641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H="1">
              <a:off x="2638" y="2000"/>
              <a:ext cx="29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 flipH="1">
              <a:off x="2666" y="2051"/>
              <a:ext cx="290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V="1">
              <a:off x="5257" y="1333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>
              <a:off x="4170" y="2021"/>
              <a:ext cx="557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4727" y="2011"/>
              <a:ext cx="530" cy="34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H="1">
              <a:off x="4160" y="1333"/>
              <a:ext cx="1097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>
              <a:off x="5240" y="2037"/>
              <a:ext cx="284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5268" y="1984"/>
              <a:ext cx="286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>
              <a:off x="4702" y="2561"/>
              <a:ext cx="0" cy="33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1" name="Rectangle 32"/>
            <p:cNvSpPr>
              <a:spLocks noChangeArrowheads="1"/>
            </p:cNvSpPr>
            <p:nvPr/>
          </p:nvSpPr>
          <p:spPr bwMode="auto">
            <a:xfrm>
              <a:off x="4522" y="2869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682" name="Rectangle 33"/>
            <p:cNvSpPr>
              <a:spLocks noChangeArrowheads="1"/>
            </p:cNvSpPr>
            <p:nvPr/>
          </p:nvSpPr>
          <p:spPr bwMode="auto">
            <a:xfrm>
              <a:off x="3367" y="292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H="1" flipV="1">
              <a:off x="2489" y="1025"/>
              <a:ext cx="283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Rectangle 35"/>
            <p:cNvSpPr>
              <a:spLocks noChangeArrowheads="1"/>
            </p:cNvSpPr>
            <p:nvPr/>
          </p:nvSpPr>
          <p:spPr bwMode="auto">
            <a:xfrm>
              <a:off x="2178" y="748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685" name="Rectangle 36"/>
            <p:cNvSpPr>
              <a:spLocks noChangeArrowheads="1"/>
            </p:cNvSpPr>
            <p:nvPr/>
          </p:nvSpPr>
          <p:spPr bwMode="auto">
            <a:xfrm>
              <a:off x="2347" y="208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>
              <a:off x="3497" y="2570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Rectangle 38"/>
            <p:cNvSpPr>
              <a:spLocks noChangeArrowheads="1"/>
            </p:cNvSpPr>
            <p:nvPr/>
          </p:nvSpPr>
          <p:spPr bwMode="auto">
            <a:xfrm>
              <a:off x="3296" y="2866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688" name="Rectangle 39"/>
            <p:cNvSpPr>
              <a:spLocks noChangeArrowheads="1"/>
            </p:cNvSpPr>
            <p:nvPr/>
          </p:nvSpPr>
          <p:spPr bwMode="auto">
            <a:xfrm>
              <a:off x="5477" y="206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>
              <a:off x="5933" y="1694"/>
              <a:ext cx="931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Freeform 41"/>
            <p:cNvSpPr>
              <a:spLocks/>
            </p:cNvSpPr>
            <p:nvPr/>
          </p:nvSpPr>
          <p:spPr bwMode="auto">
            <a:xfrm>
              <a:off x="6864" y="1655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>
              <a:off x="8876" y="1319"/>
              <a:ext cx="0" cy="32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>
              <a:off x="8876" y="1319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>
              <a:off x="8750" y="1402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H="1">
              <a:off x="7644" y="963"/>
              <a:ext cx="622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>
              <a:off x="7644" y="1317"/>
              <a:ext cx="0" cy="70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>
              <a:off x="7644" y="2025"/>
              <a:ext cx="613" cy="35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8257" y="2028"/>
              <a:ext cx="619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H="1" flipV="1">
              <a:off x="8266" y="963"/>
              <a:ext cx="61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8294" y="638"/>
              <a:ext cx="0" cy="32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V="1">
              <a:off x="8236" y="638"/>
              <a:ext cx="0" cy="32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 flipH="1">
              <a:off x="7315" y="1998"/>
              <a:ext cx="318" cy="1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H="1">
              <a:off x="7343" y="2048"/>
              <a:ext cx="322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3" name="Line 54"/>
            <p:cNvSpPr>
              <a:spLocks noChangeShapeType="1"/>
            </p:cNvSpPr>
            <p:nvPr/>
          </p:nvSpPr>
          <p:spPr bwMode="auto">
            <a:xfrm flipV="1">
              <a:off x="9961" y="1331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4" name="Line 55"/>
            <p:cNvSpPr>
              <a:spLocks noChangeShapeType="1"/>
            </p:cNvSpPr>
            <p:nvPr/>
          </p:nvSpPr>
          <p:spPr bwMode="auto">
            <a:xfrm>
              <a:off x="8874" y="2018"/>
              <a:ext cx="557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5" name="Line 56"/>
            <p:cNvSpPr>
              <a:spLocks noChangeShapeType="1"/>
            </p:cNvSpPr>
            <p:nvPr/>
          </p:nvSpPr>
          <p:spPr bwMode="auto">
            <a:xfrm flipV="1">
              <a:off x="9431" y="2009"/>
              <a:ext cx="530" cy="347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6" name="Line 57"/>
            <p:cNvSpPr>
              <a:spLocks noChangeShapeType="1"/>
            </p:cNvSpPr>
            <p:nvPr/>
          </p:nvSpPr>
          <p:spPr bwMode="auto">
            <a:xfrm flipV="1">
              <a:off x="9431" y="1956"/>
              <a:ext cx="405" cy="26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7" name="Line 58"/>
            <p:cNvSpPr>
              <a:spLocks noChangeShapeType="1"/>
            </p:cNvSpPr>
            <p:nvPr/>
          </p:nvSpPr>
          <p:spPr bwMode="auto">
            <a:xfrm flipH="1">
              <a:off x="8865" y="1331"/>
              <a:ext cx="1096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8" name="Line 59"/>
            <p:cNvSpPr>
              <a:spLocks noChangeShapeType="1"/>
            </p:cNvSpPr>
            <p:nvPr/>
          </p:nvSpPr>
          <p:spPr bwMode="auto">
            <a:xfrm>
              <a:off x="9961" y="2009"/>
              <a:ext cx="281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09" name="Rectangle 60"/>
            <p:cNvSpPr>
              <a:spLocks noChangeArrowheads="1"/>
            </p:cNvSpPr>
            <p:nvPr/>
          </p:nvSpPr>
          <p:spPr bwMode="auto">
            <a:xfrm>
              <a:off x="10369" y="753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10" name="Rectangle 61"/>
            <p:cNvSpPr>
              <a:spLocks noChangeArrowheads="1"/>
            </p:cNvSpPr>
            <p:nvPr/>
          </p:nvSpPr>
          <p:spPr bwMode="auto">
            <a:xfrm>
              <a:off x="8072" y="289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1" name="Line 62"/>
            <p:cNvSpPr>
              <a:spLocks noChangeShapeType="1"/>
            </p:cNvSpPr>
            <p:nvPr/>
          </p:nvSpPr>
          <p:spPr bwMode="auto">
            <a:xfrm flipH="1" flipV="1">
              <a:off x="7193" y="1022"/>
              <a:ext cx="283" cy="16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2" name="Rectangle 63"/>
            <p:cNvSpPr>
              <a:spLocks noChangeArrowheads="1"/>
            </p:cNvSpPr>
            <p:nvPr/>
          </p:nvSpPr>
          <p:spPr bwMode="auto">
            <a:xfrm>
              <a:off x="6883" y="74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713" name="Rectangle 64"/>
            <p:cNvSpPr>
              <a:spLocks noChangeArrowheads="1"/>
            </p:cNvSpPr>
            <p:nvPr/>
          </p:nvSpPr>
          <p:spPr bwMode="auto">
            <a:xfrm>
              <a:off x="7054" y="209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4" name="Line 65"/>
            <p:cNvSpPr>
              <a:spLocks noChangeShapeType="1"/>
            </p:cNvSpPr>
            <p:nvPr/>
          </p:nvSpPr>
          <p:spPr bwMode="auto">
            <a:xfrm>
              <a:off x="8202" y="2568"/>
              <a:ext cx="0" cy="32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15" name="Rectangle 66"/>
            <p:cNvSpPr>
              <a:spLocks noChangeArrowheads="1"/>
            </p:cNvSpPr>
            <p:nvPr/>
          </p:nvSpPr>
          <p:spPr bwMode="auto">
            <a:xfrm>
              <a:off x="8001" y="2864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16" name="Rectangle 67"/>
            <p:cNvSpPr>
              <a:spLocks noChangeArrowheads="1"/>
            </p:cNvSpPr>
            <p:nvPr/>
          </p:nvSpPr>
          <p:spPr bwMode="auto">
            <a:xfrm>
              <a:off x="10182" y="206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17" name="Rectangle 68"/>
            <p:cNvSpPr>
              <a:spLocks noChangeArrowheads="1"/>
            </p:cNvSpPr>
            <p:nvPr/>
          </p:nvSpPr>
          <p:spPr bwMode="auto">
            <a:xfrm>
              <a:off x="10419" y="2062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18" name="Rectangle 69"/>
            <p:cNvSpPr>
              <a:spLocks noChangeArrowheads="1"/>
            </p:cNvSpPr>
            <p:nvPr/>
          </p:nvSpPr>
          <p:spPr bwMode="auto">
            <a:xfrm>
              <a:off x="10654" y="2062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19" name="Line 70"/>
            <p:cNvSpPr>
              <a:spLocks noChangeShapeType="1"/>
            </p:cNvSpPr>
            <p:nvPr/>
          </p:nvSpPr>
          <p:spPr bwMode="auto">
            <a:xfrm flipV="1">
              <a:off x="10129" y="1032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0" name="Line 71"/>
            <p:cNvSpPr>
              <a:spLocks noChangeShapeType="1"/>
            </p:cNvSpPr>
            <p:nvPr/>
          </p:nvSpPr>
          <p:spPr bwMode="auto">
            <a:xfrm>
              <a:off x="6848" y="4120"/>
              <a:ext cx="0" cy="325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1" name="Line 72"/>
            <p:cNvSpPr>
              <a:spLocks noChangeShapeType="1"/>
            </p:cNvSpPr>
            <p:nvPr/>
          </p:nvSpPr>
          <p:spPr bwMode="auto">
            <a:xfrm>
              <a:off x="6848" y="4120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2" name="Line 73"/>
            <p:cNvSpPr>
              <a:spLocks noChangeShapeType="1"/>
            </p:cNvSpPr>
            <p:nvPr/>
          </p:nvSpPr>
          <p:spPr bwMode="auto">
            <a:xfrm>
              <a:off x="6721" y="4203"/>
              <a:ext cx="0" cy="54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3" name="Line 74"/>
            <p:cNvSpPr>
              <a:spLocks noChangeShapeType="1"/>
            </p:cNvSpPr>
            <p:nvPr/>
          </p:nvSpPr>
          <p:spPr bwMode="auto">
            <a:xfrm flipH="1">
              <a:off x="5616" y="3764"/>
              <a:ext cx="621" cy="35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4" name="Line 75"/>
            <p:cNvSpPr>
              <a:spLocks noChangeShapeType="1"/>
            </p:cNvSpPr>
            <p:nvPr/>
          </p:nvSpPr>
          <p:spPr bwMode="auto">
            <a:xfrm>
              <a:off x="5616" y="4118"/>
              <a:ext cx="0" cy="709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5" name="Line 76"/>
            <p:cNvSpPr>
              <a:spLocks noChangeShapeType="1"/>
            </p:cNvSpPr>
            <p:nvPr/>
          </p:nvSpPr>
          <p:spPr bwMode="auto">
            <a:xfrm>
              <a:off x="5616" y="4827"/>
              <a:ext cx="612" cy="35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6" name="Line 77"/>
            <p:cNvSpPr>
              <a:spLocks noChangeShapeType="1"/>
            </p:cNvSpPr>
            <p:nvPr/>
          </p:nvSpPr>
          <p:spPr bwMode="auto">
            <a:xfrm>
              <a:off x="5752" y="4758"/>
              <a:ext cx="469" cy="27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7" name="Line 78"/>
            <p:cNvSpPr>
              <a:spLocks noChangeShapeType="1"/>
            </p:cNvSpPr>
            <p:nvPr/>
          </p:nvSpPr>
          <p:spPr bwMode="auto">
            <a:xfrm flipV="1">
              <a:off x="6228" y="4829"/>
              <a:ext cx="620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8" name="Line 79"/>
            <p:cNvSpPr>
              <a:spLocks noChangeShapeType="1"/>
            </p:cNvSpPr>
            <p:nvPr/>
          </p:nvSpPr>
          <p:spPr bwMode="auto">
            <a:xfrm flipH="1" flipV="1">
              <a:off x="6237" y="3764"/>
              <a:ext cx="611" cy="3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29" name="Line 80"/>
            <p:cNvSpPr>
              <a:spLocks noChangeShapeType="1"/>
            </p:cNvSpPr>
            <p:nvPr/>
          </p:nvSpPr>
          <p:spPr bwMode="auto">
            <a:xfrm flipV="1">
              <a:off x="6265" y="3440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0" name="Line 81"/>
            <p:cNvSpPr>
              <a:spLocks noChangeShapeType="1"/>
            </p:cNvSpPr>
            <p:nvPr/>
          </p:nvSpPr>
          <p:spPr bwMode="auto">
            <a:xfrm flipV="1">
              <a:off x="6208" y="3440"/>
              <a:ext cx="0" cy="32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1" name="Line 82"/>
            <p:cNvSpPr>
              <a:spLocks noChangeShapeType="1"/>
            </p:cNvSpPr>
            <p:nvPr/>
          </p:nvSpPr>
          <p:spPr bwMode="auto">
            <a:xfrm flipH="1">
              <a:off x="5300" y="4827"/>
              <a:ext cx="316" cy="156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2" name="Line 83"/>
            <p:cNvSpPr>
              <a:spLocks noChangeShapeType="1"/>
            </p:cNvSpPr>
            <p:nvPr/>
          </p:nvSpPr>
          <p:spPr bwMode="auto">
            <a:xfrm flipV="1">
              <a:off x="7932" y="4132"/>
              <a:ext cx="0" cy="67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3" name="Line 84"/>
            <p:cNvSpPr>
              <a:spLocks noChangeShapeType="1"/>
            </p:cNvSpPr>
            <p:nvPr/>
          </p:nvSpPr>
          <p:spPr bwMode="auto">
            <a:xfrm>
              <a:off x="6845" y="4820"/>
              <a:ext cx="558" cy="33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4" name="Line 85"/>
            <p:cNvSpPr>
              <a:spLocks noChangeShapeType="1"/>
            </p:cNvSpPr>
            <p:nvPr/>
          </p:nvSpPr>
          <p:spPr bwMode="auto">
            <a:xfrm flipV="1">
              <a:off x="7403" y="4810"/>
              <a:ext cx="529" cy="348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5" name="Line 86"/>
            <p:cNvSpPr>
              <a:spLocks noChangeShapeType="1"/>
            </p:cNvSpPr>
            <p:nvPr/>
          </p:nvSpPr>
          <p:spPr bwMode="auto">
            <a:xfrm flipV="1">
              <a:off x="7403" y="4758"/>
              <a:ext cx="405" cy="264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6" name="Line 87"/>
            <p:cNvSpPr>
              <a:spLocks noChangeShapeType="1"/>
            </p:cNvSpPr>
            <p:nvPr/>
          </p:nvSpPr>
          <p:spPr bwMode="auto">
            <a:xfrm flipH="1">
              <a:off x="6836" y="4132"/>
              <a:ext cx="1096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7" name="Line 88"/>
            <p:cNvSpPr>
              <a:spLocks noChangeShapeType="1"/>
            </p:cNvSpPr>
            <p:nvPr/>
          </p:nvSpPr>
          <p:spPr bwMode="auto">
            <a:xfrm>
              <a:off x="7932" y="4810"/>
              <a:ext cx="281" cy="161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38" name="Rectangle 89"/>
            <p:cNvSpPr>
              <a:spLocks noChangeArrowheads="1"/>
            </p:cNvSpPr>
            <p:nvPr/>
          </p:nvSpPr>
          <p:spPr bwMode="auto">
            <a:xfrm>
              <a:off x="8341" y="3552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39" name="Rectangle 90"/>
            <p:cNvSpPr>
              <a:spLocks noChangeArrowheads="1"/>
            </p:cNvSpPr>
            <p:nvPr/>
          </p:nvSpPr>
          <p:spPr bwMode="auto">
            <a:xfrm>
              <a:off x="6044" y="3091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 flipH="1" flipV="1">
              <a:off x="5164" y="3824"/>
              <a:ext cx="284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1" name="Rectangle 92"/>
            <p:cNvSpPr>
              <a:spLocks noChangeArrowheads="1"/>
            </p:cNvSpPr>
            <p:nvPr/>
          </p:nvSpPr>
          <p:spPr bwMode="auto">
            <a:xfrm>
              <a:off x="4852" y="354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endParaRPr lang="ru-RU"/>
            </a:p>
          </p:txBody>
        </p:sp>
        <p:sp>
          <p:nvSpPr>
            <p:cNvPr id="27742" name="Rectangle 93"/>
            <p:cNvSpPr>
              <a:spLocks noChangeArrowheads="1"/>
            </p:cNvSpPr>
            <p:nvPr/>
          </p:nvSpPr>
          <p:spPr bwMode="auto">
            <a:xfrm>
              <a:off x="4604" y="486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43" name="Rectangle 94"/>
            <p:cNvSpPr>
              <a:spLocks noChangeArrowheads="1"/>
            </p:cNvSpPr>
            <p:nvPr/>
          </p:nvSpPr>
          <p:spPr bwMode="auto">
            <a:xfrm>
              <a:off x="4839" y="4866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44" name="Rectangle 95"/>
            <p:cNvSpPr>
              <a:spLocks noChangeArrowheads="1"/>
            </p:cNvSpPr>
            <p:nvPr/>
          </p:nvSpPr>
          <p:spPr bwMode="auto">
            <a:xfrm>
              <a:off x="4984" y="4866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5" name="Rectangle 96"/>
            <p:cNvSpPr>
              <a:spLocks noChangeArrowheads="1"/>
            </p:cNvSpPr>
            <p:nvPr/>
          </p:nvSpPr>
          <p:spPr bwMode="auto">
            <a:xfrm>
              <a:off x="8154" y="4864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46" name="Rectangle 97"/>
            <p:cNvSpPr>
              <a:spLocks noChangeArrowheads="1"/>
            </p:cNvSpPr>
            <p:nvPr/>
          </p:nvSpPr>
          <p:spPr bwMode="auto">
            <a:xfrm>
              <a:off x="8389" y="4864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47" name="Rectangle 98"/>
            <p:cNvSpPr>
              <a:spLocks noChangeArrowheads="1"/>
            </p:cNvSpPr>
            <p:nvPr/>
          </p:nvSpPr>
          <p:spPr bwMode="auto">
            <a:xfrm>
              <a:off x="8626" y="4864"/>
              <a:ext cx="15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ru-RU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 flipV="1">
              <a:off x="8100" y="3833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10497" y="1710"/>
              <a:ext cx="1152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0" name="Freeform 101"/>
            <p:cNvSpPr>
              <a:spLocks/>
            </p:cNvSpPr>
            <p:nvPr/>
          </p:nvSpPr>
          <p:spPr bwMode="auto">
            <a:xfrm>
              <a:off x="11649" y="1671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1" name="Line 102"/>
            <p:cNvSpPr>
              <a:spLocks noChangeShapeType="1"/>
            </p:cNvSpPr>
            <p:nvPr/>
          </p:nvSpPr>
          <p:spPr bwMode="auto">
            <a:xfrm>
              <a:off x="3281" y="4380"/>
              <a:ext cx="1209" cy="0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752" name="Freeform 103"/>
            <p:cNvSpPr>
              <a:spLocks/>
            </p:cNvSpPr>
            <p:nvPr/>
          </p:nvSpPr>
          <p:spPr bwMode="auto">
            <a:xfrm>
              <a:off x="4490" y="4341"/>
              <a:ext cx="172" cy="78"/>
            </a:xfrm>
            <a:custGeom>
              <a:avLst/>
              <a:gdLst>
                <a:gd name="T0" fmla="*/ 0 w 172"/>
                <a:gd name="T1" fmla="*/ 39 h 78"/>
                <a:gd name="T2" fmla="*/ 50 w 172"/>
                <a:gd name="T3" fmla="*/ 39 h 78"/>
                <a:gd name="T4" fmla="*/ 0 w 172"/>
                <a:gd name="T5" fmla="*/ 0 h 78"/>
                <a:gd name="T6" fmla="*/ 172 w 172"/>
                <a:gd name="T7" fmla="*/ 39 h 78"/>
                <a:gd name="T8" fmla="*/ 0 w 172"/>
                <a:gd name="T9" fmla="*/ 78 h 78"/>
                <a:gd name="T10" fmla="*/ 50 w 172"/>
                <a:gd name="T11" fmla="*/ 39 h 78"/>
                <a:gd name="T12" fmla="*/ 0 w 172"/>
                <a:gd name="T13" fmla="*/ 39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78">
                  <a:moveTo>
                    <a:pt x="0" y="39"/>
                  </a:moveTo>
                  <a:lnTo>
                    <a:pt x="50" y="39"/>
                  </a:lnTo>
                  <a:lnTo>
                    <a:pt x="0" y="0"/>
                  </a:lnTo>
                  <a:lnTo>
                    <a:pt x="172" y="39"/>
                  </a:lnTo>
                  <a:lnTo>
                    <a:pt x="0" y="78"/>
                  </a:lnTo>
                  <a:lnTo>
                    <a:pt x="5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1016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3" name="Rectangle 104"/>
            <p:cNvSpPr>
              <a:spLocks noChangeArrowheads="1"/>
            </p:cNvSpPr>
            <p:nvPr/>
          </p:nvSpPr>
          <p:spPr bwMode="auto">
            <a:xfrm>
              <a:off x="4582" y="2186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4" name="Rectangle 105"/>
            <p:cNvSpPr>
              <a:spLocks noChangeArrowheads="1"/>
            </p:cNvSpPr>
            <p:nvPr/>
          </p:nvSpPr>
          <p:spPr bwMode="auto">
            <a:xfrm>
              <a:off x="4599" y="220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5" name="Rectangle 106"/>
            <p:cNvSpPr>
              <a:spLocks noChangeArrowheads="1"/>
            </p:cNvSpPr>
            <p:nvPr/>
          </p:nvSpPr>
          <p:spPr bwMode="auto">
            <a:xfrm>
              <a:off x="5157" y="1154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6" name="Rectangle 107"/>
            <p:cNvSpPr>
              <a:spLocks noChangeArrowheads="1"/>
            </p:cNvSpPr>
            <p:nvPr/>
          </p:nvSpPr>
          <p:spPr bwMode="auto">
            <a:xfrm>
              <a:off x="5174" y="1173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7" name="Rectangle 108"/>
            <p:cNvSpPr>
              <a:spLocks noChangeArrowheads="1"/>
            </p:cNvSpPr>
            <p:nvPr/>
          </p:nvSpPr>
          <p:spPr bwMode="auto">
            <a:xfrm>
              <a:off x="3398" y="2186"/>
              <a:ext cx="293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58" name="Rectangle 109"/>
            <p:cNvSpPr>
              <a:spLocks noChangeArrowheads="1"/>
            </p:cNvSpPr>
            <p:nvPr/>
          </p:nvSpPr>
          <p:spPr bwMode="auto">
            <a:xfrm>
              <a:off x="3412" y="220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59" name="Rectangle 110"/>
            <p:cNvSpPr>
              <a:spLocks noChangeArrowheads="1"/>
            </p:cNvSpPr>
            <p:nvPr/>
          </p:nvSpPr>
          <p:spPr bwMode="auto">
            <a:xfrm>
              <a:off x="2830" y="1098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0" name="Rectangle 111"/>
            <p:cNvSpPr>
              <a:spLocks noChangeArrowheads="1"/>
            </p:cNvSpPr>
            <p:nvPr/>
          </p:nvSpPr>
          <p:spPr bwMode="auto">
            <a:xfrm>
              <a:off x="2845" y="1117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1" name="Rectangle 112"/>
            <p:cNvSpPr>
              <a:spLocks noChangeArrowheads="1"/>
            </p:cNvSpPr>
            <p:nvPr/>
          </p:nvSpPr>
          <p:spPr bwMode="auto">
            <a:xfrm>
              <a:off x="5939" y="1302"/>
              <a:ext cx="115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62" name="Rectangle 113"/>
            <p:cNvSpPr>
              <a:spLocks noChangeArrowheads="1"/>
            </p:cNvSpPr>
            <p:nvPr/>
          </p:nvSpPr>
          <p:spPr bwMode="auto">
            <a:xfrm>
              <a:off x="6049" y="1766"/>
              <a:ext cx="44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63" name="Rectangle 114"/>
            <p:cNvSpPr>
              <a:spLocks noChangeArrowheads="1"/>
            </p:cNvSpPr>
            <p:nvPr/>
          </p:nvSpPr>
          <p:spPr bwMode="auto">
            <a:xfrm>
              <a:off x="6474" y="1951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64" name="Rectangle 115"/>
            <p:cNvSpPr>
              <a:spLocks noChangeArrowheads="1"/>
            </p:cNvSpPr>
            <p:nvPr/>
          </p:nvSpPr>
          <p:spPr bwMode="auto">
            <a:xfrm>
              <a:off x="6585" y="1766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65" name="Rectangle 116"/>
            <p:cNvSpPr>
              <a:spLocks noChangeArrowheads="1"/>
            </p:cNvSpPr>
            <p:nvPr/>
          </p:nvSpPr>
          <p:spPr bwMode="auto">
            <a:xfrm>
              <a:off x="9286" y="2184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6" name="Rectangle 117"/>
            <p:cNvSpPr>
              <a:spLocks noChangeArrowheads="1"/>
            </p:cNvSpPr>
            <p:nvPr/>
          </p:nvSpPr>
          <p:spPr bwMode="auto">
            <a:xfrm>
              <a:off x="9304" y="220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7" name="Rectangle 118"/>
            <p:cNvSpPr>
              <a:spLocks noChangeArrowheads="1"/>
            </p:cNvSpPr>
            <p:nvPr/>
          </p:nvSpPr>
          <p:spPr bwMode="auto">
            <a:xfrm>
              <a:off x="9862" y="1151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68" name="Rectangle 119"/>
            <p:cNvSpPr>
              <a:spLocks noChangeArrowheads="1"/>
            </p:cNvSpPr>
            <p:nvPr/>
          </p:nvSpPr>
          <p:spPr bwMode="auto">
            <a:xfrm>
              <a:off x="9879" y="1170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69" name="Rectangle 120"/>
            <p:cNvSpPr>
              <a:spLocks noChangeArrowheads="1"/>
            </p:cNvSpPr>
            <p:nvPr/>
          </p:nvSpPr>
          <p:spPr bwMode="auto">
            <a:xfrm>
              <a:off x="8103" y="2184"/>
              <a:ext cx="292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0" name="Rectangle 121"/>
            <p:cNvSpPr>
              <a:spLocks noChangeArrowheads="1"/>
            </p:cNvSpPr>
            <p:nvPr/>
          </p:nvSpPr>
          <p:spPr bwMode="auto">
            <a:xfrm>
              <a:off x="8120" y="2202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1" name="Rectangle 122"/>
            <p:cNvSpPr>
              <a:spLocks noChangeArrowheads="1"/>
            </p:cNvSpPr>
            <p:nvPr/>
          </p:nvSpPr>
          <p:spPr bwMode="auto">
            <a:xfrm>
              <a:off x="7534" y="1096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2" name="Rectangle 123"/>
            <p:cNvSpPr>
              <a:spLocks noChangeArrowheads="1"/>
            </p:cNvSpPr>
            <p:nvPr/>
          </p:nvSpPr>
          <p:spPr bwMode="auto">
            <a:xfrm>
              <a:off x="7550" y="1115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3" name="Rectangle 124"/>
            <p:cNvSpPr>
              <a:spLocks noChangeArrowheads="1"/>
            </p:cNvSpPr>
            <p:nvPr/>
          </p:nvSpPr>
          <p:spPr bwMode="auto">
            <a:xfrm>
              <a:off x="3412" y="3935"/>
              <a:ext cx="11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74" name="Rectangle 125"/>
            <p:cNvSpPr>
              <a:spLocks noChangeArrowheads="1"/>
            </p:cNvSpPr>
            <p:nvPr/>
          </p:nvSpPr>
          <p:spPr bwMode="auto">
            <a:xfrm>
              <a:off x="3552" y="4494"/>
              <a:ext cx="4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75" name="Rectangle 126"/>
            <p:cNvSpPr>
              <a:spLocks noChangeArrowheads="1"/>
            </p:cNvSpPr>
            <p:nvPr/>
          </p:nvSpPr>
          <p:spPr bwMode="auto">
            <a:xfrm>
              <a:off x="3974" y="4684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76" name="Rectangle 127"/>
            <p:cNvSpPr>
              <a:spLocks noChangeArrowheads="1"/>
            </p:cNvSpPr>
            <p:nvPr/>
          </p:nvSpPr>
          <p:spPr bwMode="auto">
            <a:xfrm>
              <a:off x="4087" y="449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77" name="Rectangle 128"/>
            <p:cNvSpPr>
              <a:spLocks noChangeArrowheads="1"/>
            </p:cNvSpPr>
            <p:nvPr/>
          </p:nvSpPr>
          <p:spPr bwMode="auto">
            <a:xfrm>
              <a:off x="7258" y="4985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78" name="Rectangle 129"/>
            <p:cNvSpPr>
              <a:spLocks noChangeArrowheads="1"/>
            </p:cNvSpPr>
            <p:nvPr/>
          </p:nvSpPr>
          <p:spPr bwMode="auto">
            <a:xfrm>
              <a:off x="7276" y="5003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79" name="Rectangle 130"/>
            <p:cNvSpPr>
              <a:spLocks noChangeArrowheads="1"/>
            </p:cNvSpPr>
            <p:nvPr/>
          </p:nvSpPr>
          <p:spPr bwMode="auto">
            <a:xfrm>
              <a:off x="7833" y="3953"/>
              <a:ext cx="293" cy="379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0" name="Rectangle 131"/>
            <p:cNvSpPr>
              <a:spLocks noChangeArrowheads="1"/>
            </p:cNvSpPr>
            <p:nvPr/>
          </p:nvSpPr>
          <p:spPr bwMode="auto">
            <a:xfrm>
              <a:off x="7851" y="3969"/>
              <a:ext cx="24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1" name="Rectangle 132"/>
            <p:cNvSpPr>
              <a:spLocks noChangeArrowheads="1"/>
            </p:cNvSpPr>
            <p:nvPr/>
          </p:nvSpPr>
          <p:spPr bwMode="auto">
            <a:xfrm>
              <a:off x="6074" y="4985"/>
              <a:ext cx="292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2" name="Rectangle 133"/>
            <p:cNvSpPr>
              <a:spLocks noChangeArrowheads="1"/>
            </p:cNvSpPr>
            <p:nvPr/>
          </p:nvSpPr>
          <p:spPr bwMode="auto">
            <a:xfrm>
              <a:off x="6089" y="5003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3" name="Rectangle 134"/>
            <p:cNvSpPr>
              <a:spLocks noChangeArrowheads="1"/>
            </p:cNvSpPr>
            <p:nvPr/>
          </p:nvSpPr>
          <p:spPr bwMode="auto">
            <a:xfrm>
              <a:off x="5505" y="3897"/>
              <a:ext cx="293" cy="38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784" name="Rectangle 135"/>
            <p:cNvSpPr>
              <a:spLocks noChangeArrowheads="1"/>
            </p:cNvSpPr>
            <p:nvPr/>
          </p:nvSpPr>
          <p:spPr bwMode="auto">
            <a:xfrm>
              <a:off x="5519" y="3914"/>
              <a:ext cx="24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27785" name="Rectangle 136"/>
            <p:cNvSpPr>
              <a:spLocks noChangeArrowheads="1"/>
            </p:cNvSpPr>
            <p:nvPr/>
          </p:nvSpPr>
          <p:spPr bwMode="auto">
            <a:xfrm>
              <a:off x="10609" y="1299"/>
              <a:ext cx="1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+ NaOH</a:t>
              </a:r>
              <a:endParaRPr lang="ru-RU"/>
            </a:p>
          </p:txBody>
        </p:sp>
        <p:sp>
          <p:nvSpPr>
            <p:cNvPr id="27786" name="Rectangle 137"/>
            <p:cNvSpPr>
              <a:spLocks noChangeArrowheads="1"/>
            </p:cNvSpPr>
            <p:nvPr/>
          </p:nvSpPr>
          <p:spPr bwMode="auto">
            <a:xfrm>
              <a:off x="10804" y="1711"/>
              <a:ext cx="44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- H</a:t>
              </a:r>
              <a:endParaRPr lang="ru-RU"/>
            </a:p>
          </p:txBody>
        </p:sp>
        <p:sp>
          <p:nvSpPr>
            <p:cNvPr id="27787" name="Rectangle 138"/>
            <p:cNvSpPr>
              <a:spLocks noChangeArrowheads="1"/>
            </p:cNvSpPr>
            <p:nvPr/>
          </p:nvSpPr>
          <p:spPr bwMode="auto">
            <a:xfrm>
              <a:off x="11229" y="1898"/>
              <a:ext cx="11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27788" name="Rectangle 139"/>
            <p:cNvSpPr>
              <a:spLocks noChangeArrowheads="1"/>
            </p:cNvSpPr>
            <p:nvPr/>
          </p:nvSpPr>
          <p:spPr bwMode="auto">
            <a:xfrm>
              <a:off x="11340" y="1711"/>
              <a:ext cx="24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ru-RU"/>
            </a:p>
          </p:txBody>
        </p:sp>
        <p:sp>
          <p:nvSpPr>
            <p:cNvPr id="27789" name="Rectangle 140"/>
            <p:cNvSpPr>
              <a:spLocks noChangeArrowheads="1"/>
            </p:cNvSpPr>
            <p:nvPr/>
          </p:nvSpPr>
          <p:spPr bwMode="auto">
            <a:xfrm>
              <a:off x="5659" y="774"/>
              <a:ext cx="24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endParaRPr lang="ru-RU"/>
            </a:p>
          </p:txBody>
        </p:sp>
        <p:sp>
          <p:nvSpPr>
            <p:cNvPr id="27790" name="Line 141"/>
            <p:cNvSpPr>
              <a:spLocks noChangeShapeType="1"/>
            </p:cNvSpPr>
            <p:nvPr/>
          </p:nvSpPr>
          <p:spPr bwMode="auto">
            <a:xfrm flipV="1">
              <a:off x="5421" y="1054"/>
              <a:ext cx="281" cy="163"/>
            </a:xfrm>
            <a:prstGeom prst="line">
              <a:avLst/>
            </a:prstGeom>
            <a:noFill/>
            <a:ln w="1016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5" name="TextBox 1"/>
          <p:cNvSpPr txBox="1">
            <a:spLocks noChangeArrowheads="1"/>
          </p:cNvSpPr>
          <p:nvPr/>
        </p:nvSpPr>
        <p:spPr bwMode="auto">
          <a:xfrm>
            <a:off x="7092950" y="2020888"/>
            <a:ext cx="1478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/>
              <a:t>Кислий</a:t>
            </a:r>
            <a:r>
              <a:rPr lang="ru-RU" sz="1400" b="0" dirty="0"/>
              <a:t> </a:t>
            </a:r>
            <a:r>
              <a:rPr lang="en-US" sz="1400" b="0" dirty="0"/>
              <a:t>Na </a:t>
            </a:r>
            <a:r>
              <a:rPr lang="ru-RU" sz="1400" b="0" dirty="0" err="1"/>
              <a:t>урат</a:t>
            </a:r>
            <a:endParaRPr lang="ru-RU" sz="1400" b="0" dirty="0"/>
          </a:p>
        </p:txBody>
      </p:sp>
      <p:sp>
        <p:nvSpPr>
          <p:cNvPr id="27656" name="TextBox 137"/>
          <p:cNvSpPr txBox="1">
            <a:spLocks noChangeArrowheads="1"/>
          </p:cNvSpPr>
          <p:nvPr/>
        </p:nvSpPr>
        <p:spPr bwMode="auto">
          <a:xfrm>
            <a:off x="6934200" y="3451225"/>
            <a:ext cx="1646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b="0" dirty="0" err="1"/>
              <a:t>Середній</a:t>
            </a:r>
            <a:r>
              <a:rPr lang="ru-RU" sz="1400" b="0" dirty="0"/>
              <a:t> </a:t>
            </a:r>
            <a:r>
              <a:rPr lang="en-US" sz="1400" b="0" dirty="0"/>
              <a:t>Na </a:t>
            </a:r>
            <a:r>
              <a:rPr lang="ru-RU" sz="1400" b="0" dirty="0" err="1"/>
              <a:t>урат</a:t>
            </a:r>
            <a:endParaRPr lang="ru-RU" sz="1400" b="0" dirty="0"/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0" y="6253163"/>
            <a:ext cx="24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«+»</a:t>
            </a:r>
          </a:p>
          <a:p>
            <a:pPr eaLnBrk="1" hangingPunct="1"/>
            <a:r>
              <a:rPr lang="ru-RU" sz="1600" b="0" dirty="0" err="1"/>
              <a:t>Лактим-лактамна</a:t>
            </a:r>
            <a:r>
              <a:rPr lang="ru-RU" sz="1600" b="0" dirty="0"/>
              <a:t>  «</a:t>
            </a:r>
            <a:r>
              <a:rPr lang="ru-RU" sz="1600" b="0" dirty="0">
                <a:latin typeface="Times New Roman"/>
                <a:cs typeface="Times New Roman"/>
              </a:rPr>
              <a:t>−</a:t>
            </a:r>
            <a:r>
              <a:rPr lang="ru-RU" sz="1600" b="0" dirty="0"/>
              <a:t>» </a:t>
            </a:r>
          </a:p>
        </p:txBody>
      </p:sp>
      <p:sp>
        <p:nvSpPr>
          <p:cNvPr id="27658" name="TextBox 3"/>
          <p:cNvSpPr txBox="1">
            <a:spLocks noChangeArrowheads="1"/>
          </p:cNvSpPr>
          <p:nvPr/>
        </p:nvSpPr>
        <p:spPr bwMode="auto">
          <a:xfrm>
            <a:off x="3328096" y="6283243"/>
            <a:ext cx="24776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b="0" dirty="0" err="1"/>
              <a:t>Азольна</a:t>
            </a:r>
            <a:r>
              <a:rPr lang="ru-RU" sz="1600" b="0" dirty="0"/>
              <a:t> </a:t>
            </a:r>
            <a:r>
              <a:rPr lang="ru-RU" sz="1600" b="0" dirty="0" err="1"/>
              <a:t>таутомерія</a:t>
            </a:r>
            <a:r>
              <a:rPr lang="ru-RU" sz="1600" b="0" dirty="0"/>
              <a:t> «+»</a:t>
            </a:r>
          </a:p>
          <a:p>
            <a:pPr eaLnBrk="1" hangingPunct="1"/>
            <a:r>
              <a:rPr lang="ru-RU" sz="1600" b="0" dirty="0" err="1"/>
              <a:t>Лактим-лактамна</a:t>
            </a:r>
            <a:r>
              <a:rPr lang="ru-RU" sz="1600" b="0" dirty="0"/>
              <a:t>  «</a:t>
            </a:r>
            <a:r>
              <a:rPr lang="ru-RU" sz="1600" b="0" dirty="0">
                <a:latin typeface="Times New Roman"/>
                <a:cs typeface="Times New Roman"/>
              </a:rPr>
              <a:t>+</a:t>
            </a:r>
            <a:r>
              <a:rPr lang="ru-RU" sz="1600" b="0" dirty="0"/>
              <a:t>»</a:t>
            </a:r>
          </a:p>
        </p:txBody>
      </p:sp>
      <p:pic>
        <p:nvPicPr>
          <p:cNvPr id="27659" name="Picture 1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r="5576" b="18074"/>
          <a:stretch>
            <a:fillRect/>
          </a:stretch>
        </p:blipFill>
        <p:spPr bwMode="auto">
          <a:xfrm>
            <a:off x="5111891" y="3744173"/>
            <a:ext cx="1955618" cy="10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7928"/>
          <a:stretch>
            <a:fillRect/>
          </a:stretch>
        </p:blipFill>
        <p:spPr bwMode="auto">
          <a:xfrm>
            <a:off x="7235825" y="4848225"/>
            <a:ext cx="19081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76263"/>
          </a:xfrm>
        </p:spPr>
        <p:txBody>
          <a:bodyPr/>
          <a:lstStyle/>
          <a:p>
            <a:r>
              <a:rPr lang="ru-RU" dirty="0"/>
              <a:t>ПЛАН ЛЕКЦІЇ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25963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Гетероциклічні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. </a:t>
            </a:r>
            <a:r>
              <a:rPr lang="ru-RU" sz="2000" dirty="0" err="1"/>
              <a:t>Класифікація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Пірольний</a:t>
            </a:r>
            <a:r>
              <a:rPr lang="ru-RU" sz="2000" dirty="0"/>
              <a:t> і </a:t>
            </a:r>
            <a:r>
              <a:rPr lang="ru-RU" sz="2000" dirty="0" err="1"/>
              <a:t>піридиновий</a:t>
            </a:r>
            <a:r>
              <a:rPr lang="ru-RU" sz="2000" dirty="0"/>
              <a:t> </a:t>
            </a:r>
            <a:r>
              <a:rPr lang="ru-RU" sz="2000" dirty="0" err="1"/>
              <a:t>гетероатоми</a:t>
            </a:r>
            <a:r>
              <a:rPr lang="ru-RU" sz="2000" dirty="0"/>
              <a:t>.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/>
              <a:t>-</a:t>
            </a:r>
            <a:r>
              <a:rPr lang="ru-RU" sz="2000" dirty="0" err="1"/>
              <a:t>надлишкові</a:t>
            </a:r>
            <a:r>
              <a:rPr lang="ru-RU" sz="2000" dirty="0"/>
              <a:t> і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000" dirty="0"/>
              <a:t>-</a:t>
            </a:r>
            <a:r>
              <a:rPr lang="ru-RU" sz="2000" dirty="0" err="1"/>
              <a:t>дефіцитні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П'ятичленні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 з одним гетероатомом. </a:t>
            </a:r>
            <a:r>
              <a:rPr lang="ru-RU" sz="2000" dirty="0" err="1"/>
              <a:t>Конденсовані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П'ятичленні</a:t>
            </a:r>
            <a:r>
              <a:rPr lang="ru-RU" sz="2000" dirty="0"/>
              <a:t> </a:t>
            </a:r>
            <a:r>
              <a:rPr lang="ru-RU" sz="2000" dirty="0" err="1"/>
              <a:t>гетероцикли</a:t>
            </a:r>
            <a:r>
              <a:rPr lang="ru-RU" sz="2000" dirty="0"/>
              <a:t> з </a:t>
            </a:r>
            <a:r>
              <a:rPr lang="ru-RU" sz="2000" dirty="0" err="1"/>
              <a:t>двома</a:t>
            </a:r>
            <a:r>
              <a:rPr lang="ru-RU" sz="2000" dirty="0"/>
              <a:t> гетероатомами.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сполуки</a:t>
            </a:r>
            <a:r>
              <a:rPr lang="ru-RU" sz="2000" dirty="0"/>
              <a:t> з </a:t>
            </a:r>
            <a:r>
              <a:rPr lang="ru-RU" sz="2000" dirty="0" err="1"/>
              <a:t>шестичленними</a:t>
            </a:r>
            <a:r>
              <a:rPr lang="ru-RU" sz="2000" dirty="0"/>
              <a:t> гетероциклами з одним і </a:t>
            </a:r>
            <a:r>
              <a:rPr lang="ru-RU" sz="2000" dirty="0" err="1"/>
              <a:t>двома</a:t>
            </a:r>
            <a:r>
              <a:rPr lang="ru-RU" sz="2000" dirty="0"/>
              <a:t> гетероатомами.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/>
              <a:t>Структура та </a:t>
            </a:r>
            <a:r>
              <a:rPr lang="ru-RU" sz="2000" dirty="0" err="1"/>
              <a:t>біохімічні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нуклеозидів</a:t>
            </a:r>
            <a:r>
              <a:rPr lang="ru-RU" sz="2000" dirty="0"/>
              <a:t>, </a:t>
            </a:r>
            <a:r>
              <a:rPr lang="ru-RU" sz="2000" dirty="0" err="1"/>
              <a:t>нуклеотидів</a:t>
            </a:r>
            <a:r>
              <a:rPr lang="ru-RU" sz="2000" dirty="0"/>
              <a:t> та </a:t>
            </a:r>
            <a:r>
              <a:rPr lang="ru-RU" sz="2000" dirty="0" err="1"/>
              <a:t>нуклеїнових</a:t>
            </a:r>
            <a:r>
              <a:rPr lang="ru-RU" sz="2000" dirty="0"/>
              <a:t> кислот.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 smtClean="0"/>
              <a:t>Нуклеозидполіфосфати</a:t>
            </a:r>
            <a:r>
              <a:rPr lang="ru-RU" sz="2000" dirty="0"/>
              <a:t>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 err="1" smtClean="0"/>
              <a:t>Нікотинаміднуклеотиди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ru-RU" sz="3200" b="1" cap="all" dirty="0" err="1">
                <a:solidFill>
                  <a:srgbClr val="FF0000"/>
                </a:solidFill>
              </a:rPr>
              <a:t>Гетероциклічні</a:t>
            </a:r>
            <a:r>
              <a:rPr lang="ru-RU" sz="3200" b="1" cap="all" dirty="0">
                <a:solidFill>
                  <a:srgbClr val="FF0000"/>
                </a:solidFill>
              </a:rPr>
              <a:t> </a:t>
            </a:r>
            <a:r>
              <a:rPr lang="ru-RU" sz="3200" b="1" cap="all" dirty="0" err="1">
                <a:solidFill>
                  <a:srgbClr val="FF0000"/>
                </a:solidFill>
              </a:rPr>
              <a:t>сполуки</a:t>
            </a:r>
            <a:endParaRPr lang="ru-RU" sz="3200" b="1" cap="all" dirty="0">
              <a:solidFill>
                <a:srgbClr val="FF000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8575" y="541338"/>
            <a:ext cx="9144000" cy="4183062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органічних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цикли, до складу </a:t>
            </a:r>
            <a:r>
              <a:rPr lang="ru-RU" sz="2000" dirty="0" err="1"/>
              <a:t>яких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карбону, </a:t>
            </a:r>
            <a:r>
              <a:rPr lang="ru-RU" sz="2000" dirty="0" err="1"/>
              <a:t>входять</a:t>
            </a:r>
            <a:r>
              <a:rPr lang="ru-RU" sz="2000" dirty="0"/>
              <a:t> один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атомів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 - </a:t>
            </a:r>
            <a:r>
              <a:rPr lang="ru-RU" sz="2000" dirty="0" err="1"/>
              <a:t>гетероатомів</a:t>
            </a:r>
            <a:r>
              <a:rPr lang="ru-RU" sz="2000" dirty="0"/>
              <a:t> (О, </a:t>
            </a:r>
            <a:r>
              <a:rPr lang="en-US" sz="2000" dirty="0"/>
              <a:t>N, S, P, Si </a:t>
            </a:r>
            <a:r>
              <a:rPr lang="ru-RU" sz="2000" dirty="0"/>
              <a:t>та </a:t>
            </a:r>
            <a:r>
              <a:rPr lang="ru-RU" sz="2000" dirty="0" err="1"/>
              <a:t>ін</a:t>
            </a:r>
            <a:r>
              <a:rPr lang="ru-RU" sz="2000" dirty="0"/>
              <a:t>.)</a:t>
            </a:r>
          </a:p>
          <a:p>
            <a:pPr marL="0" indent="0">
              <a:buFontTx/>
              <a:buNone/>
            </a:pPr>
            <a:endParaRPr lang="ru-RU" sz="2000" dirty="0"/>
          </a:p>
        </p:txBody>
      </p:sp>
      <p:grpSp>
        <p:nvGrpSpPr>
          <p:cNvPr id="4100" name="Группа 52"/>
          <p:cNvGrpSpPr>
            <a:grpSpLocks/>
          </p:cNvGrpSpPr>
          <p:nvPr/>
        </p:nvGrpSpPr>
        <p:grpSpPr bwMode="auto">
          <a:xfrm>
            <a:off x="87313" y="1916113"/>
            <a:ext cx="8948737" cy="2449512"/>
            <a:chOff x="87527" y="1916832"/>
            <a:chExt cx="8948969" cy="2448601"/>
          </a:xfrm>
        </p:grpSpPr>
        <p:sp>
          <p:nvSpPr>
            <p:cNvPr id="4104" name="Прямоугольник 3"/>
            <p:cNvSpPr>
              <a:spLocks noChangeArrowheads="1"/>
            </p:cNvSpPr>
            <p:nvPr/>
          </p:nvSpPr>
          <p:spPr bwMode="auto">
            <a:xfrm>
              <a:off x="3551970" y="1916832"/>
              <a:ext cx="2460190" cy="64807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/>
                <a:t>Гетероцикл</a:t>
              </a:r>
              <a:r>
                <a:rPr lang="uk-UA" dirty="0" err="1"/>
                <a:t>ічні</a:t>
              </a:r>
              <a:r>
                <a:rPr lang="ru-RU" dirty="0"/>
                <a:t> </a:t>
              </a:r>
              <a:r>
                <a:rPr lang="ru-RU" dirty="0" err="1"/>
                <a:t>сполуки</a:t>
              </a:r>
              <a:endParaRPr lang="ru-RU" dirty="0"/>
            </a:p>
          </p:txBody>
        </p:sp>
        <p:cxnSp>
          <p:nvCxnSpPr>
            <p:cNvPr id="4105" name="Прямая со стрелкой 5"/>
            <p:cNvCxnSpPr>
              <a:cxnSpLocks noChangeShapeType="1"/>
              <a:stCxn id="4104" idx="1"/>
            </p:cNvCxnSpPr>
            <p:nvPr/>
          </p:nvCxnSpPr>
          <p:spPr bwMode="auto">
            <a:xfrm flipH="1">
              <a:off x="1835696" y="2240868"/>
              <a:ext cx="1716274" cy="46805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6" name="Прямая со стрелкой 7"/>
            <p:cNvCxnSpPr>
              <a:cxnSpLocks noChangeShapeType="1"/>
              <a:endCxn id="4112" idx="7"/>
            </p:cNvCxnSpPr>
            <p:nvPr/>
          </p:nvCxnSpPr>
          <p:spPr bwMode="auto">
            <a:xfrm flipH="1">
              <a:off x="2311127" y="2559210"/>
              <a:ext cx="1240845" cy="89324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7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3995936" y="2559210"/>
              <a:ext cx="0" cy="117889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8" name="Прямая со стрелкой 11"/>
            <p:cNvCxnSpPr>
              <a:cxnSpLocks noChangeShapeType="1"/>
            </p:cNvCxnSpPr>
            <p:nvPr/>
          </p:nvCxnSpPr>
          <p:spPr bwMode="auto">
            <a:xfrm>
              <a:off x="5589113" y="2559210"/>
              <a:ext cx="9001" cy="11623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09" name="Прямая со стрелкой 13"/>
            <p:cNvCxnSpPr>
              <a:cxnSpLocks noChangeShapeType="1"/>
              <a:stCxn id="4104" idx="3"/>
              <a:endCxn id="4115" idx="1"/>
            </p:cNvCxnSpPr>
            <p:nvPr/>
          </p:nvCxnSpPr>
          <p:spPr bwMode="auto">
            <a:xfrm>
              <a:off x="6012160" y="2240868"/>
              <a:ext cx="1180456" cy="31834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0" name="Прямая со стрелкой 15"/>
            <p:cNvCxnSpPr>
              <a:cxnSpLocks noChangeShapeType="1"/>
            </p:cNvCxnSpPr>
            <p:nvPr/>
          </p:nvCxnSpPr>
          <p:spPr bwMode="auto">
            <a:xfrm>
              <a:off x="6012160" y="2564904"/>
              <a:ext cx="1224136" cy="72008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1" name="Овал 16"/>
            <p:cNvSpPr>
              <a:spLocks noChangeArrowheads="1"/>
            </p:cNvSpPr>
            <p:nvPr/>
          </p:nvSpPr>
          <p:spPr bwMode="auto">
            <a:xfrm>
              <a:off x="251520" y="2365759"/>
              <a:ext cx="1584176" cy="8280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/>
                <a:t>АБ</a:t>
              </a:r>
            </a:p>
          </p:txBody>
        </p:sp>
        <p:sp>
          <p:nvSpPr>
            <p:cNvPr id="4112" name="Овал 17"/>
            <p:cNvSpPr>
              <a:spLocks noChangeArrowheads="1"/>
            </p:cNvSpPr>
            <p:nvPr/>
          </p:nvSpPr>
          <p:spPr bwMode="auto">
            <a:xfrm>
              <a:off x="87527" y="3338018"/>
              <a:ext cx="2605110" cy="78145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 err="1"/>
                <a:t>Нуклеїнові</a:t>
              </a:r>
              <a:endParaRPr lang="ru-RU" dirty="0"/>
            </a:p>
            <a:p>
              <a:pPr algn="ctr"/>
              <a:r>
                <a:rPr lang="ru-RU" dirty="0"/>
                <a:t> к-</a:t>
              </a:r>
              <a:r>
                <a:rPr lang="ru-RU" dirty="0" err="1"/>
                <a:t>ти</a:t>
              </a:r>
              <a:endParaRPr lang="ru-RU" dirty="0"/>
            </a:p>
          </p:txBody>
        </p:sp>
        <p:sp>
          <p:nvSpPr>
            <p:cNvPr id="4113" name="Овал 18"/>
            <p:cNvSpPr>
              <a:spLocks noChangeArrowheads="1"/>
            </p:cNvSpPr>
            <p:nvPr/>
          </p:nvSpPr>
          <p:spPr bwMode="auto">
            <a:xfrm>
              <a:off x="2502744" y="3738106"/>
              <a:ext cx="2098456" cy="59403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Ферменти</a:t>
              </a:r>
              <a:endParaRPr lang="ru-RU" dirty="0"/>
            </a:p>
          </p:txBody>
        </p:sp>
        <p:sp>
          <p:nvSpPr>
            <p:cNvPr id="4114" name="Овал 26"/>
            <p:cNvSpPr>
              <a:spLocks noChangeArrowheads="1"/>
            </p:cNvSpPr>
            <p:nvPr/>
          </p:nvSpPr>
          <p:spPr bwMode="auto">
            <a:xfrm>
              <a:off x="6744158" y="3276903"/>
              <a:ext cx="2229179" cy="889291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dirty="0" err="1" smtClean="0"/>
                <a:t>Природн</a:t>
              </a:r>
              <a:r>
                <a:rPr lang="uk-UA" dirty="0" smtClean="0"/>
                <a:t>і</a:t>
              </a:r>
              <a:r>
                <a:rPr lang="ru-RU" dirty="0" smtClean="0"/>
                <a:t>  </a:t>
              </a:r>
              <a:r>
                <a:rPr lang="ru-RU" dirty="0" err="1" smtClean="0"/>
                <a:t>пігменти</a:t>
              </a:r>
              <a:endParaRPr lang="ru-RU" dirty="0"/>
            </a:p>
          </p:txBody>
        </p:sp>
        <p:sp>
          <p:nvSpPr>
            <p:cNvPr id="4115" name="Овал 31"/>
            <p:cNvSpPr>
              <a:spLocks noChangeArrowheads="1"/>
            </p:cNvSpPr>
            <p:nvPr/>
          </p:nvSpPr>
          <p:spPr bwMode="auto">
            <a:xfrm>
              <a:off x="6876256" y="2457713"/>
              <a:ext cx="2160240" cy="69306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Вітаміни</a:t>
              </a:r>
              <a:endParaRPr lang="ru-RU" dirty="0"/>
            </a:p>
          </p:txBody>
        </p:sp>
        <p:sp>
          <p:nvSpPr>
            <p:cNvPr id="4116" name="Овал 32"/>
            <p:cNvSpPr>
              <a:spLocks noChangeArrowheads="1"/>
            </p:cNvSpPr>
            <p:nvPr/>
          </p:nvSpPr>
          <p:spPr bwMode="auto">
            <a:xfrm>
              <a:off x="4662203" y="3735110"/>
              <a:ext cx="2176045" cy="63032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ru-RU" dirty="0" err="1"/>
                <a:t>Алкалоїди</a:t>
              </a:r>
              <a:endParaRPr lang="ru-RU" dirty="0"/>
            </a:p>
          </p:txBody>
        </p:sp>
      </p:grpSp>
      <p:sp>
        <p:nvSpPr>
          <p:cNvPr id="4101" name="TextBox 53"/>
          <p:cNvSpPr txBox="1">
            <a:spLocks noChangeArrowheads="1"/>
          </p:cNvSpPr>
          <p:nvPr/>
        </p:nvSpPr>
        <p:spPr bwMode="auto">
          <a:xfrm>
            <a:off x="0" y="45354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FF0000"/>
                </a:solidFill>
              </a:rPr>
              <a:t>КЛАСИФІКАЦІЯ</a:t>
            </a:r>
          </a:p>
          <a:p>
            <a:pPr eaLnBrk="1" hangingPunct="1"/>
            <a:r>
              <a:rPr lang="ru-RU" sz="2000" dirty="0"/>
              <a:t>1. За </a:t>
            </a:r>
            <a:r>
              <a:rPr lang="ru-RU" sz="2000" dirty="0" err="1"/>
              <a:t>розміром</a:t>
            </a:r>
            <a:r>
              <a:rPr lang="ru-RU" sz="2000" dirty="0"/>
              <a:t> циклу (3 та </a:t>
            </a:r>
            <a:r>
              <a:rPr lang="ru-RU" sz="2000" dirty="0" err="1"/>
              <a:t>більше</a:t>
            </a:r>
            <a:r>
              <a:rPr lang="ru-RU" sz="2000" dirty="0"/>
              <a:t>)</a:t>
            </a:r>
            <a:endParaRPr lang="ru-RU" dirty="0"/>
          </a:p>
        </p:txBody>
      </p:sp>
      <p:graphicFrame>
        <p:nvGraphicFramePr>
          <p:cNvPr id="4102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106794"/>
              </p:ext>
            </p:extLst>
          </p:nvPr>
        </p:nvGraphicFramePr>
        <p:xfrm>
          <a:off x="4254500" y="4945063"/>
          <a:ext cx="1055688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ISIS/Draw Sketch" r:id="rId3" imgW="695160" imgH="1209600" progId="ISISServer">
                  <p:embed/>
                </p:oleObj>
              </mc:Choice>
              <mc:Fallback>
                <p:oleObj name="ISIS/Draw Sketch" r:id="rId3" imgW="695160" imgH="1209600" progId="ISISServer">
                  <p:embed/>
                  <p:pic>
                    <p:nvPicPr>
                      <p:cNvPr id="0" name="Объект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4945063"/>
                        <a:ext cx="1055688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34790"/>
              </p:ext>
            </p:extLst>
          </p:nvPr>
        </p:nvGraphicFramePr>
        <p:xfrm>
          <a:off x="6291263" y="5175250"/>
          <a:ext cx="13160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" name="ISIS/Draw Sketch" r:id="rId5" imgW="876240" imgH="1009440" progId="ISISServer">
                  <p:embed/>
                </p:oleObj>
              </mc:Choice>
              <mc:Fallback>
                <p:oleObj name="ISIS/Draw Sketch" r:id="rId5" imgW="876240" imgH="1009440" progId="ISISServer">
                  <p:embed/>
                  <p:pic>
                    <p:nvPicPr>
                      <p:cNvPr id="0" name="Объект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5175250"/>
                        <a:ext cx="1316037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cap="all" dirty="0" err="1">
                <a:solidFill>
                  <a:srgbClr val="FF0000"/>
                </a:solidFill>
              </a:rPr>
              <a:t>Загальна</a:t>
            </a:r>
            <a:r>
              <a:rPr lang="ru-RU" cap="all" dirty="0">
                <a:solidFill>
                  <a:srgbClr val="FF0000"/>
                </a:solidFill>
              </a:rPr>
              <a:t> </a:t>
            </a:r>
            <a:r>
              <a:rPr lang="ru-RU" cap="all" dirty="0" err="1">
                <a:solidFill>
                  <a:srgbClr val="FF0000"/>
                </a:solidFill>
              </a:rPr>
              <a:t>класифікація</a:t>
            </a:r>
            <a:r>
              <a:rPr lang="ru-RU" cap="all" dirty="0">
                <a:solidFill>
                  <a:srgbClr val="FF0000"/>
                </a:solidFill>
              </a:rPr>
              <a:t> </a:t>
            </a:r>
            <a:r>
              <a:rPr lang="ru-RU" cap="all" dirty="0" err="1">
                <a:solidFill>
                  <a:srgbClr val="FF0000"/>
                </a:solidFill>
              </a:rPr>
              <a:t>гетероциклів</a:t>
            </a:r>
            <a:r>
              <a:rPr lang="ru-RU" cap="all" dirty="0">
                <a:solidFill>
                  <a:srgbClr val="FF0000"/>
                </a:solidFill>
              </a:rPr>
              <a:t> за </a:t>
            </a:r>
            <a:r>
              <a:rPr lang="ru-RU" cap="all" dirty="0" err="1">
                <a:solidFill>
                  <a:srgbClr val="FF0000"/>
                </a:solidFill>
              </a:rPr>
              <a:t>розмірами</a:t>
            </a:r>
            <a:r>
              <a:rPr lang="ru-RU" cap="all" dirty="0">
                <a:solidFill>
                  <a:srgbClr val="FF0000"/>
                </a:solidFill>
              </a:rPr>
              <a:t>, </a:t>
            </a:r>
            <a:r>
              <a:rPr lang="ru-RU" cap="all" dirty="0" err="1">
                <a:solidFill>
                  <a:srgbClr val="FF0000"/>
                </a:solidFill>
              </a:rPr>
              <a:t>кількістю</a:t>
            </a:r>
            <a:r>
              <a:rPr lang="ru-RU" cap="all" dirty="0">
                <a:solidFill>
                  <a:srgbClr val="FF0000"/>
                </a:solidFill>
              </a:rPr>
              <a:t> і природою </a:t>
            </a:r>
            <a:r>
              <a:rPr lang="ru-RU" cap="all" dirty="0" err="1">
                <a:solidFill>
                  <a:srgbClr val="FF0000"/>
                </a:solidFill>
              </a:rPr>
              <a:t>гетероатомів</a:t>
            </a:r>
            <a:r>
              <a:rPr lang="ru-RU" cap="all" dirty="0">
                <a:solidFill>
                  <a:srgbClr val="FF0000"/>
                </a:solidFill>
              </a:rPr>
              <a:t>.</a:t>
            </a:r>
          </a:p>
          <a:p>
            <a:pPr marL="0" indent="0" eaLnBrk="1" hangingPunct="1">
              <a:defRPr/>
            </a:pPr>
            <a:r>
              <a:rPr lang="ru-RU" i="1" dirty="0" err="1"/>
              <a:t>П'ятичленні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marL="0" indent="0" eaLnBrk="1" hangingPunct="1">
              <a:defRPr/>
            </a:pPr>
            <a:r>
              <a:rPr lang="ru-RU" i="1" dirty="0"/>
              <a:t>з одним гетероатомом:</a:t>
            </a:r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r>
              <a:rPr lang="ru-RU" i="1" dirty="0" err="1"/>
              <a:t>П'ятичленні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eaLnBrk="1" hangingPunct="1">
              <a:defRPr/>
            </a:pPr>
            <a:r>
              <a:rPr lang="ru-RU" i="1" dirty="0"/>
              <a:t>з </a:t>
            </a:r>
            <a:r>
              <a:rPr lang="ru-RU" i="1" dirty="0" err="1"/>
              <a:t>двома</a:t>
            </a:r>
            <a:r>
              <a:rPr lang="ru-RU" i="1" dirty="0"/>
              <a:t> гетероатомами:</a:t>
            </a:r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endParaRPr lang="ru-RU" i="1" dirty="0"/>
          </a:p>
          <a:p>
            <a:pPr eaLnBrk="1" hangingPunct="1">
              <a:defRPr/>
            </a:pPr>
            <a:r>
              <a:rPr lang="ru-RU" i="1" dirty="0" err="1"/>
              <a:t>Шестичленні</a:t>
            </a:r>
            <a:r>
              <a:rPr lang="ru-RU" i="1" dirty="0"/>
              <a:t> </a:t>
            </a:r>
            <a:r>
              <a:rPr lang="ru-RU" i="1" dirty="0" err="1"/>
              <a:t>гетероцикли</a:t>
            </a:r>
            <a:endParaRPr lang="ru-RU" i="1" dirty="0"/>
          </a:p>
          <a:p>
            <a:pPr eaLnBrk="1" hangingPunct="1">
              <a:defRPr/>
            </a:pPr>
            <a:r>
              <a:rPr lang="ru-RU" i="1" dirty="0"/>
              <a:t>з одним гетероатомом: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19875"/>
              </p:ext>
            </p:extLst>
          </p:nvPr>
        </p:nvGraphicFramePr>
        <p:xfrm>
          <a:off x="3203575" y="985838"/>
          <a:ext cx="469582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3" name="ISIS/Draw Sketch" r:id="rId3" imgW="3609720" imgH="1495080" progId="ISISServer">
                  <p:embed/>
                </p:oleObj>
              </mc:Choice>
              <mc:Fallback>
                <p:oleObj name="ISIS/Draw Sketch" r:id="rId3" imgW="3609720" imgH="1495080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985838"/>
                        <a:ext cx="4695825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19515"/>
              </p:ext>
            </p:extLst>
          </p:nvPr>
        </p:nvGraphicFramePr>
        <p:xfrm>
          <a:off x="3814763" y="3057525"/>
          <a:ext cx="4586287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" name="ISIS/Draw Sketch" r:id="rId5" imgW="3524040" imgH="1295280" progId="ISISServer">
                  <p:embed/>
                </p:oleObj>
              </mc:Choice>
              <mc:Fallback>
                <p:oleObj name="ISIS/Draw Sketch" r:id="rId5" imgW="3524040" imgH="1295280" progId="ISISServer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3057525"/>
                        <a:ext cx="4586287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908871"/>
              </p:ext>
            </p:extLst>
          </p:nvPr>
        </p:nvGraphicFramePr>
        <p:xfrm>
          <a:off x="292100" y="1268413"/>
          <a:ext cx="1020763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5" name="ISIS/Draw Sketch" r:id="rId7" imgW="819000" imgH="1276200" progId="ISISServer">
                  <p:embed/>
                </p:oleObj>
              </mc:Choice>
              <mc:Fallback>
                <p:oleObj name="ISIS/Draw Sketch" r:id="rId7" imgW="819000" imgH="127620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268413"/>
                        <a:ext cx="1020763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46909"/>
              </p:ext>
            </p:extLst>
          </p:nvPr>
        </p:nvGraphicFramePr>
        <p:xfrm>
          <a:off x="1660525" y="1143000"/>
          <a:ext cx="1166813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" name="ISIS/Draw Sketch" r:id="rId9" imgW="933120" imgH="1380960" progId="ISISServer">
                  <p:embed/>
                </p:oleObj>
              </mc:Choice>
              <mc:Fallback>
                <p:oleObj name="ISIS/Draw Sketch" r:id="rId9" imgW="933120" imgH="1380960" progId="ISISServer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143000"/>
                        <a:ext cx="1166813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83015"/>
              </p:ext>
            </p:extLst>
          </p:nvPr>
        </p:nvGraphicFramePr>
        <p:xfrm>
          <a:off x="4283968" y="5049398"/>
          <a:ext cx="1158789" cy="156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7" name="ISIS/Draw Sketch" r:id="rId11" imgW="866520" imgH="1171440" progId="ISISServer">
                  <p:embed/>
                </p:oleObj>
              </mc:Choice>
              <mc:Fallback>
                <p:oleObj name="ISIS/Draw Sketch" r:id="rId11" imgW="866520" imgH="117144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49398"/>
                        <a:ext cx="1158789" cy="156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52930"/>
              </p:ext>
            </p:extLst>
          </p:nvPr>
        </p:nvGraphicFramePr>
        <p:xfrm>
          <a:off x="7092280" y="4941168"/>
          <a:ext cx="1465262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" name="ISIS/Draw Sketch" r:id="rId13" imgW="1095120" imgH="1009440" progId="ISISServer">
                  <p:embed/>
                </p:oleObj>
              </mc:Choice>
              <mc:Fallback>
                <p:oleObj name="ISIS/Draw Sketch" r:id="rId13" imgW="1095120" imgH="100944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92280" y="4941168"/>
                        <a:ext cx="1465262" cy="1350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48138"/>
              </p:ext>
            </p:extLst>
          </p:nvPr>
        </p:nvGraphicFramePr>
        <p:xfrm>
          <a:off x="3131840" y="5063348"/>
          <a:ext cx="8890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9" name="ISIS/Draw Sketch" r:id="rId15" imgW="733320" imgH="1114200" progId="ISISServer">
                  <p:embed/>
                </p:oleObj>
              </mc:Choice>
              <mc:Fallback>
                <p:oleObj name="ISIS/Draw Sketch" r:id="rId15" imgW="733320" imgH="1114200" progId="ISISServer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63348"/>
                        <a:ext cx="8890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41136"/>
              </p:ext>
            </p:extLst>
          </p:nvPr>
        </p:nvGraphicFramePr>
        <p:xfrm>
          <a:off x="5807075" y="5078413"/>
          <a:ext cx="866775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0" name="ISIS/Draw Sketch" r:id="rId17" imgW="647640" imgH="990360" progId="ISISServer">
                  <p:embed/>
                </p:oleObj>
              </mc:Choice>
              <mc:Fallback>
                <p:oleObj name="ISIS/Draw Sketch" r:id="rId17" imgW="647640" imgH="990360" progId="ISISServer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5078413"/>
                        <a:ext cx="866775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3701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i="1" dirty="0" err="1">
                <a:latin typeface="Arial" charset="0"/>
                <a:cs typeface="Arial" charset="0"/>
              </a:rPr>
              <a:t>Шестичленні</a:t>
            </a:r>
            <a:r>
              <a:rPr lang="ru-RU" i="1" dirty="0">
                <a:latin typeface="Arial" charset="0"/>
                <a:cs typeface="Arial" charset="0"/>
              </a:rPr>
              <a:t> </a:t>
            </a:r>
            <a:r>
              <a:rPr lang="ru-RU" i="1" dirty="0" err="1">
                <a:latin typeface="Arial" charset="0"/>
                <a:cs typeface="Arial" charset="0"/>
              </a:rPr>
              <a:t>гетероцикли</a:t>
            </a:r>
            <a:r>
              <a:rPr lang="ru-RU" i="1" dirty="0">
                <a:latin typeface="Arial" charset="0"/>
                <a:cs typeface="Arial" charset="0"/>
              </a:rPr>
              <a:t> з </a:t>
            </a:r>
            <a:r>
              <a:rPr lang="ru-RU" i="1" dirty="0" err="1">
                <a:latin typeface="Arial" charset="0"/>
                <a:cs typeface="Arial" charset="0"/>
              </a:rPr>
              <a:t>двома</a:t>
            </a:r>
            <a:r>
              <a:rPr lang="ru-RU" i="1" dirty="0">
                <a:latin typeface="Arial" charset="0"/>
                <a:cs typeface="Arial" charset="0"/>
              </a:rPr>
              <a:t> гетероатомами:</a:t>
            </a: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i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b="0" dirty="0">
              <a:latin typeface="Arial" charset="0"/>
              <a:cs typeface="Arial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7173" name="Group 70"/>
          <p:cNvGrpSpPr>
            <a:grpSpLocks noChangeAspect="1"/>
          </p:cNvGrpSpPr>
          <p:nvPr/>
        </p:nvGrpSpPr>
        <p:grpSpPr bwMode="auto">
          <a:xfrm>
            <a:off x="1863725" y="762000"/>
            <a:ext cx="5434013" cy="2255838"/>
            <a:chOff x="3117" y="1317"/>
            <a:chExt cx="8557" cy="3553"/>
          </a:xfrm>
        </p:grpSpPr>
        <p:sp>
          <p:nvSpPr>
            <p:cNvPr id="7175" name="AutoShape 71"/>
            <p:cNvSpPr>
              <a:spLocks noChangeAspect="1" noChangeArrowheads="1"/>
            </p:cNvSpPr>
            <p:nvPr/>
          </p:nvSpPr>
          <p:spPr bwMode="auto">
            <a:xfrm>
              <a:off x="3117" y="1317"/>
              <a:ext cx="8557" cy="3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Line 72"/>
            <p:cNvSpPr>
              <a:spLocks noChangeShapeType="1"/>
            </p:cNvSpPr>
            <p:nvPr/>
          </p:nvSpPr>
          <p:spPr bwMode="auto">
            <a:xfrm flipH="1">
              <a:off x="3429" y="1814"/>
              <a:ext cx="702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73"/>
            <p:cNvSpPr>
              <a:spLocks noChangeShapeType="1"/>
            </p:cNvSpPr>
            <p:nvPr/>
          </p:nvSpPr>
          <p:spPr bwMode="auto">
            <a:xfrm flipH="1">
              <a:off x="3580" y="1986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74"/>
            <p:cNvSpPr>
              <a:spLocks noChangeShapeType="1"/>
            </p:cNvSpPr>
            <p:nvPr/>
          </p:nvSpPr>
          <p:spPr bwMode="auto">
            <a:xfrm>
              <a:off x="3429" y="2215"/>
              <a:ext cx="0" cy="8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Line 75"/>
            <p:cNvSpPr>
              <a:spLocks noChangeShapeType="1"/>
            </p:cNvSpPr>
            <p:nvPr/>
          </p:nvSpPr>
          <p:spPr bwMode="auto">
            <a:xfrm>
              <a:off x="3429" y="3016"/>
              <a:ext cx="692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Line 76"/>
            <p:cNvSpPr>
              <a:spLocks noChangeShapeType="1"/>
            </p:cNvSpPr>
            <p:nvPr/>
          </p:nvSpPr>
          <p:spPr bwMode="auto">
            <a:xfrm>
              <a:off x="3582" y="2938"/>
              <a:ext cx="531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Line 77"/>
            <p:cNvSpPr>
              <a:spLocks noChangeShapeType="1"/>
            </p:cNvSpPr>
            <p:nvPr/>
          </p:nvSpPr>
          <p:spPr bwMode="auto">
            <a:xfrm flipV="1">
              <a:off x="4121" y="3021"/>
              <a:ext cx="699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Line 78"/>
            <p:cNvSpPr>
              <a:spLocks noChangeShapeType="1"/>
            </p:cNvSpPr>
            <p:nvPr/>
          </p:nvSpPr>
          <p:spPr bwMode="auto">
            <a:xfrm flipV="1">
              <a:off x="4820" y="2217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79"/>
            <p:cNvSpPr>
              <a:spLocks noChangeShapeType="1"/>
            </p:cNvSpPr>
            <p:nvPr/>
          </p:nvSpPr>
          <p:spPr bwMode="auto">
            <a:xfrm flipV="1">
              <a:off x="4677" y="2311"/>
              <a:ext cx="0" cy="61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80"/>
            <p:cNvSpPr>
              <a:spLocks noChangeShapeType="1"/>
            </p:cNvSpPr>
            <p:nvPr/>
          </p:nvSpPr>
          <p:spPr bwMode="auto">
            <a:xfrm flipH="1" flipV="1">
              <a:off x="4131" y="1814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81"/>
            <p:cNvSpPr>
              <a:spLocks noChangeShapeType="1"/>
            </p:cNvSpPr>
            <p:nvPr/>
          </p:nvSpPr>
          <p:spPr bwMode="auto">
            <a:xfrm flipH="1">
              <a:off x="6539" y="1830"/>
              <a:ext cx="702" cy="400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82"/>
            <p:cNvSpPr>
              <a:spLocks noChangeShapeType="1"/>
            </p:cNvSpPr>
            <p:nvPr/>
          </p:nvSpPr>
          <p:spPr bwMode="auto">
            <a:xfrm flipH="1">
              <a:off x="6689" y="2001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83"/>
            <p:cNvSpPr>
              <a:spLocks noChangeShapeType="1"/>
            </p:cNvSpPr>
            <p:nvPr/>
          </p:nvSpPr>
          <p:spPr bwMode="auto">
            <a:xfrm>
              <a:off x="6539" y="2230"/>
              <a:ext cx="0" cy="80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84"/>
            <p:cNvSpPr>
              <a:spLocks noChangeShapeType="1"/>
            </p:cNvSpPr>
            <p:nvPr/>
          </p:nvSpPr>
          <p:spPr bwMode="auto">
            <a:xfrm>
              <a:off x="6539" y="3032"/>
              <a:ext cx="691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85"/>
            <p:cNvSpPr>
              <a:spLocks noChangeShapeType="1"/>
            </p:cNvSpPr>
            <p:nvPr/>
          </p:nvSpPr>
          <p:spPr bwMode="auto">
            <a:xfrm>
              <a:off x="6692" y="2954"/>
              <a:ext cx="530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86"/>
            <p:cNvSpPr>
              <a:spLocks noChangeShapeType="1"/>
            </p:cNvSpPr>
            <p:nvPr/>
          </p:nvSpPr>
          <p:spPr bwMode="auto">
            <a:xfrm flipV="1">
              <a:off x="7230" y="3037"/>
              <a:ext cx="700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87"/>
            <p:cNvSpPr>
              <a:spLocks noChangeShapeType="1"/>
            </p:cNvSpPr>
            <p:nvPr/>
          </p:nvSpPr>
          <p:spPr bwMode="auto">
            <a:xfrm flipV="1">
              <a:off x="7930" y="2233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88"/>
            <p:cNvSpPr>
              <a:spLocks noChangeShapeType="1"/>
            </p:cNvSpPr>
            <p:nvPr/>
          </p:nvSpPr>
          <p:spPr bwMode="auto">
            <a:xfrm flipV="1">
              <a:off x="7787" y="2327"/>
              <a:ext cx="0" cy="61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Line 89"/>
            <p:cNvSpPr>
              <a:spLocks noChangeShapeType="1"/>
            </p:cNvSpPr>
            <p:nvPr/>
          </p:nvSpPr>
          <p:spPr bwMode="auto">
            <a:xfrm flipH="1" flipV="1">
              <a:off x="7241" y="1830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Line 90"/>
            <p:cNvSpPr>
              <a:spLocks noChangeShapeType="1"/>
            </p:cNvSpPr>
            <p:nvPr/>
          </p:nvSpPr>
          <p:spPr bwMode="auto">
            <a:xfrm flipH="1">
              <a:off x="9830" y="1827"/>
              <a:ext cx="702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Line 91"/>
            <p:cNvSpPr>
              <a:spLocks noChangeShapeType="1"/>
            </p:cNvSpPr>
            <p:nvPr/>
          </p:nvSpPr>
          <p:spPr bwMode="auto">
            <a:xfrm flipH="1">
              <a:off x="9981" y="1999"/>
              <a:ext cx="541" cy="30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92"/>
            <p:cNvSpPr>
              <a:spLocks noChangeShapeType="1"/>
            </p:cNvSpPr>
            <p:nvPr/>
          </p:nvSpPr>
          <p:spPr bwMode="auto">
            <a:xfrm>
              <a:off x="9830" y="2228"/>
              <a:ext cx="0" cy="8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93"/>
            <p:cNvSpPr>
              <a:spLocks noChangeShapeType="1"/>
            </p:cNvSpPr>
            <p:nvPr/>
          </p:nvSpPr>
          <p:spPr bwMode="auto">
            <a:xfrm>
              <a:off x="9830" y="3029"/>
              <a:ext cx="692" cy="406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94"/>
            <p:cNvSpPr>
              <a:spLocks noChangeShapeType="1"/>
            </p:cNvSpPr>
            <p:nvPr/>
          </p:nvSpPr>
          <p:spPr bwMode="auto">
            <a:xfrm>
              <a:off x="9984" y="2951"/>
              <a:ext cx="530" cy="312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95"/>
            <p:cNvSpPr>
              <a:spLocks noChangeShapeType="1"/>
            </p:cNvSpPr>
            <p:nvPr/>
          </p:nvSpPr>
          <p:spPr bwMode="auto">
            <a:xfrm flipV="1">
              <a:off x="10522" y="3034"/>
              <a:ext cx="699" cy="401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96"/>
            <p:cNvSpPr>
              <a:spLocks noChangeShapeType="1"/>
            </p:cNvSpPr>
            <p:nvPr/>
          </p:nvSpPr>
          <p:spPr bwMode="auto">
            <a:xfrm flipV="1">
              <a:off x="11221" y="2230"/>
              <a:ext cx="0" cy="804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Line 97"/>
            <p:cNvSpPr>
              <a:spLocks noChangeShapeType="1"/>
            </p:cNvSpPr>
            <p:nvPr/>
          </p:nvSpPr>
          <p:spPr bwMode="auto">
            <a:xfrm flipV="1">
              <a:off x="11078" y="2324"/>
              <a:ext cx="0" cy="617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98"/>
            <p:cNvSpPr>
              <a:spLocks noChangeShapeType="1"/>
            </p:cNvSpPr>
            <p:nvPr/>
          </p:nvSpPr>
          <p:spPr bwMode="auto">
            <a:xfrm flipH="1" flipV="1">
              <a:off x="10532" y="1827"/>
              <a:ext cx="689" cy="403"/>
            </a:xfrm>
            <a:prstGeom prst="line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Rectangle 99"/>
            <p:cNvSpPr>
              <a:spLocks noChangeArrowheads="1"/>
            </p:cNvSpPr>
            <p:nvPr/>
          </p:nvSpPr>
          <p:spPr bwMode="auto">
            <a:xfrm>
              <a:off x="3991" y="3216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Rectangle 100"/>
            <p:cNvSpPr>
              <a:spLocks noChangeArrowheads="1"/>
            </p:cNvSpPr>
            <p:nvPr/>
          </p:nvSpPr>
          <p:spPr bwMode="auto">
            <a:xfrm>
              <a:off x="4009" y="3238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 dirty="0"/>
            </a:p>
          </p:txBody>
        </p:sp>
        <p:sp>
          <p:nvSpPr>
            <p:cNvPr id="7205" name="Rectangle 101"/>
            <p:cNvSpPr>
              <a:spLocks noChangeArrowheads="1"/>
            </p:cNvSpPr>
            <p:nvPr/>
          </p:nvSpPr>
          <p:spPr bwMode="auto">
            <a:xfrm>
              <a:off x="4100" y="3609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06" name="Rectangle 102"/>
            <p:cNvSpPr>
              <a:spLocks noChangeArrowheads="1"/>
            </p:cNvSpPr>
            <p:nvPr/>
          </p:nvSpPr>
          <p:spPr bwMode="auto">
            <a:xfrm>
              <a:off x="4927" y="2907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07" name="Rectangle 103"/>
            <p:cNvSpPr>
              <a:spLocks noChangeArrowheads="1"/>
            </p:cNvSpPr>
            <p:nvPr/>
          </p:nvSpPr>
          <p:spPr bwMode="auto">
            <a:xfrm>
              <a:off x="3276" y="299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08" name="Rectangle 104"/>
            <p:cNvSpPr>
              <a:spLocks noChangeArrowheads="1"/>
            </p:cNvSpPr>
            <p:nvPr/>
          </p:nvSpPr>
          <p:spPr bwMode="auto">
            <a:xfrm>
              <a:off x="3135" y="2071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09" name="Rectangle 105"/>
            <p:cNvSpPr>
              <a:spLocks noChangeArrowheads="1"/>
            </p:cNvSpPr>
            <p:nvPr/>
          </p:nvSpPr>
          <p:spPr bwMode="auto">
            <a:xfrm>
              <a:off x="4100" y="146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10" name="Rectangle 106"/>
            <p:cNvSpPr>
              <a:spLocks noChangeArrowheads="1"/>
            </p:cNvSpPr>
            <p:nvPr/>
          </p:nvSpPr>
          <p:spPr bwMode="auto">
            <a:xfrm>
              <a:off x="4906" y="2051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11" name="Rectangle 107"/>
            <p:cNvSpPr>
              <a:spLocks noChangeArrowheads="1"/>
            </p:cNvSpPr>
            <p:nvPr/>
          </p:nvSpPr>
          <p:spPr bwMode="auto">
            <a:xfrm>
              <a:off x="3187" y="4026"/>
              <a:ext cx="164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рим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дин</a:t>
              </a:r>
              <a:endParaRPr lang="ru-RU" dirty="0"/>
            </a:p>
          </p:txBody>
        </p:sp>
        <p:sp>
          <p:nvSpPr>
            <p:cNvPr id="7212" name="Rectangle 108"/>
            <p:cNvSpPr>
              <a:spLocks noChangeArrowheads="1"/>
            </p:cNvSpPr>
            <p:nvPr/>
          </p:nvSpPr>
          <p:spPr bwMode="auto">
            <a:xfrm>
              <a:off x="3302" y="1947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Rectangle 109"/>
            <p:cNvSpPr>
              <a:spLocks noChangeArrowheads="1"/>
            </p:cNvSpPr>
            <p:nvPr/>
          </p:nvSpPr>
          <p:spPr bwMode="auto">
            <a:xfrm>
              <a:off x="3320" y="1968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14" name="Rectangle 110"/>
            <p:cNvSpPr>
              <a:spLocks noChangeArrowheads="1"/>
            </p:cNvSpPr>
            <p:nvPr/>
          </p:nvSpPr>
          <p:spPr bwMode="auto">
            <a:xfrm>
              <a:off x="7100" y="3232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Rectangle 111"/>
            <p:cNvSpPr>
              <a:spLocks noChangeArrowheads="1"/>
            </p:cNvSpPr>
            <p:nvPr/>
          </p:nvSpPr>
          <p:spPr bwMode="auto">
            <a:xfrm>
              <a:off x="7118" y="3253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16" name="Rectangle 112"/>
            <p:cNvSpPr>
              <a:spLocks noChangeArrowheads="1"/>
            </p:cNvSpPr>
            <p:nvPr/>
          </p:nvSpPr>
          <p:spPr bwMode="auto">
            <a:xfrm>
              <a:off x="7209" y="362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17" name="Rectangle 113"/>
            <p:cNvSpPr>
              <a:spLocks noChangeArrowheads="1"/>
            </p:cNvSpPr>
            <p:nvPr/>
          </p:nvSpPr>
          <p:spPr bwMode="auto">
            <a:xfrm>
              <a:off x="6323" y="294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18" name="Rectangle 114"/>
            <p:cNvSpPr>
              <a:spLocks noChangeArrowheads="1"/>
            </p:cNvSpPr>
            <p:nvPr/>
          </p:nvSpPr>
          <p:spPr bwMode="auto">
            <a:xfrm>
              <a:off x="8140" y="293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19" name="Rectangle 115"/>
            <p:cNvSpPr>
              <a:spLocks noChangeArrowheads="1"/>
            </p:cNvSpPr>
            <p:nvPr/>
          </p:nvSpPr>
          <p:spPr bwMode="auto">
            <a:xfrm>
              <a:off x="8096" y="2105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20" name="Rectangle 116"/>
            <p:cNvSpPr>
              <a:spLocks noChangeArrowheads="1"/>
            </p:cNvSpPr>
            <p:nvPr/>
          </p:nvSpPr>
          <p:spPr bwMode="auto">
            <a:xfrm>
              <a:off x="7209" y="148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21" name="Rectangle 117"/>
            <p:cNvSpPr>
              <a:spLocks noChangeArrowheads="1"/>
            </p:cNvSpPr>
            <p:nvPr/>
          </p:nvSpPr>
          <p:spPr bwMode="auto">
            <a:xfrm>
              <a:off x="6341" y="2064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22" name="Rectangle 118"/>
            <p:cNvSpPr>
              <a:spLocks noChangeArrowheads="1"/>
            </p:cNvSpPr>
            <p:nvPr/>
          </p:nvSpPr>
          <p:spPr bwMode="auto">
            <a:xfrm>
              <a:off x="6442" y="4042"/>
              <a:ext cx="16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ридазин</a:t>
              </a:r>
              <a:endParaRPr lang="ru-RU" dirty="0"/>
            </a:p>
          </p:txBody>
        </p:sp>
        <p:sp>
          <p:nvSpPr>
            <p:cNvPr id="7223" name="Rectangle 119"/>
            <p:cNvSpPr>
              <a:spLocks noChangeArrowheads="1"/>
            </p:cNvSpPr>
            <p:nvPr/>
          </p:nvSpPr>
          <p:spPr bwMode="auto">
            <a:xfrm>
              <a:off x="7810" y="2824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4" name="Rectangle 120"/>
            <p:cNvSpPr>
              <a:spLocks noChangeArrowheads="1"/>
            </p:cNvSpPr>
            <p:nvPr/>
          </p:nvSpPr>
          <p:spPr bwMode="auto">
            <a:xfrm>
              <a:off x="7828" y="2845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25" name="Rectangle 121"/>
            <p:cNvSpPr>
              <a:spLocks noChangeArrowheads="1"/>
            </p:cNvSpPr>
            <p:nvPr/>
          </p:nvSpPr>
          <p:spPr bwMode="auto">
            <a:xfrm>
              <a:off x="10392" y="3230"/>
              <a:ext cx="312" cy="40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6" name="Rectangle 122"/>
            <p:cNvSpPr>
              <a:spLocks noChangeArrowheads="1"/>
            </p:cNvSpPr>
            <p:nvPr/>
          </p:nvSpPr>
          <p:spPr bwMode="auto">
            <a:xfrm>
              <a:off x="10410" y="3251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  <p:sp>
          <p:nvSpPr>
            <p:cNvPr id="7227" name="Rectangle 123"/>
            <p:cNvSpPr>
              <a:spLocks noChangeArrowheads="1"/>
            </p:cNvSpPr>
            <p:nvPr/>
          </p:nvSpPr>
          <p:spPr bwMode="auto">
            <a:xfrm>
              <a:off x="10501" y="3622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7228" name="Rectangle 124"/>
            <p:cNvSpPr>
              <a:spLocks noChangeArrowheads="1"/>
            </p:cNvSpPr>
            <p:nvPr/>
          </p:nvSpPr>
          <p:spPr bwMode="auto">
            <a:xfrm>
              <a:off x="11385" y="2979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ru-RU"/>
            </a:p>
          </p:txBody>
        </p:sp>
        <p:sp>
          <p:nvSpPr>
            <p:cNvPr id="7229" name="Rectangle 125"/>
            <p:cNvSpPr>
              <a:spLocks noChangeArrowheads="1"/>
            </p:cNvSpPr>
            <p:nvPr/>
          </p:nvSpPr>
          <p:spPr bwMode="auto">
            <a:xfrm>
              <a:off x="9620" y="294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ru-RU"/>
            </a:p>
          </p:txBody>
        </p:sp>
        <p:sp>
          <p:nvSpPr>
            <p:cNvPr id="7230" name="Rectangle 126"/>
            <p:cNvSpPr>
              <a:spLocks noChangeArrowheads="1"/>
            </p:cNvSpPr>
            <p:nvPr/>
          </p:nvSpPr>
          <p:spPr bwMode="auto">
            <a:xfrm>
              <a:off x="9615" y="2043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ru-RU"/>
            </a:p>
          </p:txBody>
        </p:sp>
        <p:sp>
          <p:nvSpPr>
            <p:cNvPr id="7231" name="Rectangle 127"/>
            <p:cNvSpPr>
              <a:spLocks noChangeArrowheads="1"/>
            </p:cNvSpPr>
            <p:nvPr/>
          </p:nvSpPr>
          <p:spPr bwMode="auto">
            <a:xfrm>
              <a:off x="10522" y="133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ru-RU"/>
            </a:p>
          </p:txBody>
        </p:sp>
        <p:sp>
          <p:nvSpPr>
            <p:cNvPr id="7232" name="Rectangle 128"/>
            <p:cNvSpPr>
              <a:spLocks noChangeArrowheads="1"/>
            </p:cNvSpPr>
            <p:nvPr/>
          </p:nvSpPr>
          <p:spPr bwMode="auto">
            <a:xfrm>
              <a:off x="11383" y="2058"/>
              <a:ext cx="12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ru-RU"/>
            </a:p>
          </p:txBody>
        </p:sp>
        <p:sp>
          <p:nvSpPr>
            <p:cNvPr id="7233" name="Rectangle 129"/>
            <p:cNvSpPr>
              <a:spLocks noChangeArrowheads="1"/>
            </p:cNvSpPr>
            <p:nvPr/>
          </p:nvSpPr>
          <p:spPr bwMode="auto">
            <a:xfrm>
              <a:off x="9734" y="4039"/>
              <a:ext cx="123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П</a:t>
              </a:r>
              <a:r>
                <a:rPr lang="uk-UA" b="0" dirty="0">
                  <a:solidFill>
                    <a:srgbClr val="000000"/>
                  </a:solidFill>
                  <a:latin typeface="Times New Roman" pitchFamily="18" charset="0"/>
                </a:rPr>
                <a:t>і</a:t>
              </a:r>
              <a:r>
                <a:rPr lang="en-US" b="0" dirty="0">
                  <a:solidFill>
                    <a:srgbClr val="000000"/>
                  </a:solidFill>
                  <a:latin typeface="Times New Roman" pitchFamily="18" charset="0"/>
                </a:rPr>
                <a:t>р</a:t>
              </a:r>
              <a:r>
                <a:rPr lang="ru-RU" b="0" dirty="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r>
                <a:rPr lang="en-US" b="0" dirty="0" err="1">
                  <a:solidFill>
                    <a:srgbClr val="000000"/>
                  </a:solidFill>
                  <a:latin typeface="Times New Roman" pitchFamily="18" charset="0"/>
                </a:rPr>
                <a:t>зин</a:t>
              </a:r>
              <a:endParaRPr lang="ru-RU" dirty="0"/>
            </a:p>
          </p:txBody>
        </p:sp>
        <p:sp>
          <p:nvSpPr>
            <p:cNvPr id="7234" name="Rectangle 130"/>
            <p:cNvSpPr>
              <a:spLocks noChangeArrowheads="1"/>
            </p:cNvSpPr>
            <p:nvPr/>
          </p:nvSpPr>
          <p:spPr bwMode="auto">
            <a:xfrm>
              <a:off x="10418" y="1551"/>
              <a:ext cx="312" cy="40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35" name="Rectangle 131"/>
            <p:cNvSpPr>
              <a:spLocks noChangeArrowheads="1"/>
            </p:cNvSpPr>
            <p:nvPr/>
          </p:nvSpPr>
          <p:spPr bwMode="auto">
            <a:xfrm>
              <a:off x="10436" y="1572"/>
              <a:ext cx="26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269FD9-F3A0-45F2-87F9-0D79C196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8" y="3227120"/>
            <a:ext cx="7200800" cy="2840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90043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cap="all" dirty="0">
                <a:solidFill>
                  <a:srgbClr val="FF0000"/>
                </a:solidFill>
              </a:rPr>
              <a:t>В ряду 6-ти </a:t>
            </a:r>
            <a:r>
              <a:rPr lang="ru-RU" sz="2400" dirty="0" err="1"/>
              <a:t>членних</a:t>
            </a:r>
            <a:r>
              <a:rPr lang="ru-RU" sz="2400" dirty="0"/>
              <a:t> </a:t>
            </a:r>
            <a:r>
              <a:rPr lang="ru-RU" sz="2400" dirty="0" err="1"/>
              <a:t>гетероциклів</a:t>
            </a:r>
            <a:r>
              <a:rPr lang="ru-RU" sz="2400" dirty="0"/>
              <a:t> </a:t>
            </a:r>
            <a:r>
              <a:rPr lang="ru-RU" sz="2400" dirty="0" err="1"/>
              <a:t>ароматичні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характерні</a:t>
            </a:r>
            <a:r>
              <a:rPr lang="ru-RU" sz="2400" dirty="0"/>
              <a:t> для </a:t>
            </a:r>
            <a:r>
              <a:rPr lang="ru-RU" sz="2400" dirty="0" err="1"/>
              <a:t>гетероциклічних</a:t>
            </a:r>
            <a:r>
              <a:rPr lang="ru-RU" sz="2400" dirty="0"/>
              <a:t> </a:t>
            </a:r>
            <a:r>
              <a:rPr lang="ru-RU" sz="2400" dirty="0" err="1"/>
              <a:t>аналогів</a:t>
            </a:r>
            <a:r>
              <a:rPr lang="ru-RU" sz="2400" dirty="0"/>
              <a:t> </a:t>
            </a:r>
            <a:r>
              <a:rPr lang="ru-RU" sz="2400" dirty="0" err="1"/>
              <a:t>бензену</a:t>
            </a:r>
            <a:r>
              <a:rPr lang="ru-RU" sz="2400" dirty="0"/>
              <a:t>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2400" dirty="0"/>
              <a:t>            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атоми</a:t>
            </a:r>
            <a:r>
              <a:rPr lang="ru-RU" sz="2400" dirty="0"/>
              <a:t> С і атом </a:t>
            </a:r>
            <a:r>
              <a:rPr lang="en-US" sz="2400" dirty="0"/>
              <a:t>N</a:t>
            </a:r>
            <a:r>
              <a:rPr lang="ru-RU" sz="2400" dirty="0"/>
              <a:t> з</a:t>
            </a:r>
            <a:r>
              <a:rPr lang="uk-UA" sz="2400" dirty="0"/>
              <a:t>находяться в </a:t>
            </a:r>
          </a:p>
          <a:p>
            <a:pPr marL="1081088" indent="0">
              <a:spcBef>
                <a:spcPts val="0"/>
              </a:spcBef>
              <a:buFontTx/>
              <a:buNone/>
              <a:defRPr/>
            </a:pPr>
            <a:r>
              <a:rPr lang="en-US" sz="2400" dirty="0" err="1"/>
              <a:t>sp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-гібридизації. </a:t>
            </a:r>
            <a:r>
              <a:rPr lang="ru-RU" sz="2400" dirty="0"/>
              <a:t>Замкнута 6-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ru-RU" sz="2400" dirty="0">
                <a:cs typeface="Times New Roman"/>
              </a:rPr>
              <a:t>-</a:t>
            </a:r>
            <a:r>
              <a:rPr lang="ru-RU" sz="2400" dirty="0" err="1">
                <a:cs typeface="Times New Roman"/>
              </a:rPr>
              <a:t>електронна</a:t>
            </a:r>
            <a:r>
              <a:rPr lang="ru-RU" sz="2400" dirty="0">
                <a:cs typeface="Times New Roman"/>
              </a:rPr>
              <a:t> система </a:t>
            </a:r>
            <a:r>
              <a:rPr lang="ru-RU" sz="2400" dirty="0" err="1">
                <a:cs typeface="Times New Roman"/>
              </a:rPr>
              <a:t>утворенана</a:t>
            </a:r>
            <a:r>
              <a:rPr lang="ru-RU" sz="2400" dirty="0">
                <a:cs typeface="Times New Roman"/>
              </a:rPr>
              <a:t> 5-ма р-</a:t>
            </a:r>
            <a:r>
              <a:rPr lang="ru-RU" sz="2400" dirty="0" err="1">
                <a:cs typeface="Times New Roman"/>
              </a:rPr>
              <a:t>орбіталями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атомів</a:t>
            </a:r>
            <a:r>
              <a:rPr lang="ru-RU" sz="2400" dirty="0">
                <a:cs typeface="Times New Roman"/>
              </a:rPr>
              <a:t> С і   р-</a:t>
            </a:r>
            <a:r>
              <a:rPr lang="ru-RU" sz="2400" dirty="0" err="1">
                <a:cs typeface="Times New Roman"/>
              </a:rPr>
              <a:t>орбіталями</a:t>
            </a:r>
            <a:r>
              <a:rPr lang="ru-RU" sz="2400" dirty="0">
                <a:cs typeface="Times New Roman"/>
              </a:rPr>
              <a:t> атома </a:t>
            </a:r>
            <a:r>
              <a:rPr lang="en-US" sz="2400" dirty="0">
                <a:cs typeface="Times New Roman"/>
              </a:rPr>
              <a:t>N</a:t>
            </a:r>
            <a:r>
              <a:rPr lang="ru-RU" sz="2400" dirty="0">
                <a:cs typeface="Times New Roman"/>
              </a:rPr>
              <a:t>, </a:t>
            </a:r>
            <a:r>
              <a:rPr lang="ru-RU" sz="2400" dirty="0" err="1">
                <a:cs typeface="Times New Roman"/>
              </a:rPr>
              <a:t>тобто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dirty="0" err="1">
                <a:cs typeface="Times New Roman"/>
              </a:rPr>
              <a:t>кожен</a:t>
            </a:r>
            <a:r>
              <a:rPr lang="ru-RU" sz="2400" dirty="0">
                <a:cs typeface="Times New Roman"/>
              </a:rPr>
              <a:t> атом циклу вносить  по одному р-</a:t>
            </a:r>
            <a:r>
              <a:rPr lang="ru-RU" sz="2400" dirty="0" err="1">
                <a:cs typeface="Times New Roman"/>
              </a:rPr>
              <a:t>електрону</a:t>
            </a:r>
            <a:r>
              <a:rPr lang="ru-RU" sz="2400" dirty="0">
                <a:cs typeface="Times New Roman"/>
              </a:rPr>
              <a:t>!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cs typeface="Times New Roman"/>
              </a:rPr>
              <a:t>У </a:t>
            </a:r>
            <a:r>
              <a:rPr lang="ru-RU" sz="2400" dirty="0" err="1">
                <a:cs typeface="Times New Roman"/>
              </a:rPr>
              <a:t>піридині</a:t>
            </a:r>
            <a:r>
              <a:rPr lang="en-US" sz="2400" dirty="0">
                <a:cs typeface="Times New Roman"/>
              </a:rPr>
              <a:t>     </a:t>
            </a:r>
            <a:r>
              <a:rPr lang="uk-UA" sz="2400" dirty="0">
                <a:cs typeface="Times New Roman"/>
              </a:rPr>
              <a:t>  </a:t>
            </a:r>
            <a:r>
              <a:rPr lang="ru-RU" sz="2400" dirty="0" err="1">
                <a:cs typeface="Times New Roman"/>
              </a:rPr>
              <a:t>займає</a:t>
            </a:r>
            <a:r>
              <a:rPr lang="ru-RU" sz="2400" dirty="0"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-гібридизовану </a:t>
            </a:r>
            <a:r>
              <a:rPr lang="ru-RU" sz="2400" dirty="0" err="1">
                <a:solidFill>
                  <a:srgbClr val="000000"/>
                </a:solidFill>
              </a:rPr>
              <a:t>орбіталь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FF0000"/>
                </a:solidFill>
              </a:rPr>
              <a:t>На </a:t>
            </a:r>
            <a:r>
              <a:rPr lang="ru-RU" sz="2400" b="1" dirty="0" err="1">
                <a:solidFill>
                  <a:srgbClr val="FF0000"/>
                </a:solidFill>
              </a:rPr>
              <a:t>відміну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пірола</a:t>
            </a:r>
            <a:r>
              <a:rPr lang="ru-RU" sz="2400" b="1" dirty="0">
                <a:solidFill>
                  <a:srgbClr val="FF0000"/>
                </a:solidFill>
              </a:rPr>
              <a:t> не </a:t>
            </a:r>
            <a:r>
              <a:rPr lang="ru-RU" sz="2400" b="1" dirty="0" err="1">
                <a:solidFill>
                  <a:srgbClr val="FF0000"/>
                </a:solidFill>
              </a:rPr>
              <a:t>приймає</a:t>
            </a:r>
            <a:r>
              <a:rPr lang="ru-RU" sz="2400" b="1" dirty="0">
                <a:solidFill>
                  <a:srgbClr val="FF0000"/>
                </a:solidFill>
              </a:rPr>
              <a:t> участь в </a:t>
            </a:r>
            <a:r>
              <a:rPr lang="ru-RU" sz="2400" b="1" dirty="0" err="1">
                <a:solidFill>
                  <a:srgbClr val="FF0000"/>
                </a:solidFill>
              </a:rPr>
              <a:t>утворенні</a:t>
            </a:r>
            <a:r>
              <a:rPr lang="ru-RU" sz="2400" b="1" dirty="0">
                <a:solidFill>
                  <a:srgbClr val="FF0000"/>
                </a:solidFill>
              </a:rPr>
              <a:t> ароматичного секстету.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rgbClr val="FF0000"/>
                </a:solidFill>
              </a:rPr>
              <a:t>Атом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в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-гібридизації, яка </a:t>
            </a:r>
            <a:r>
              <a:rPr lang="ru-RU" sz="2400" dirty="0" err="1">
                <a:solidFill>
                  <a:srgbClr val="000000"/>
                </a:solidFill>
              </a:rPr>
              <a:t>має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електронну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конфігурацію</a:t>
            </a:r>
            <a:r>
              <a:rPr lang="ru-RU" sz="2400" dirty="0">
                <a:solidFill>
                  <a:srgbClr val="000000"/>
                </a:solidFill>
              </a:rPr>
              <a:t>, в </a:t>
            </a:r>
            <a:r>
              <a:rPr lang="ru-RU" sz="2400" dirty="0" err="1">
                <a:solidFill>
                  <a:srgbClr val="000000"/>
                </a:solidFill>
              </a:rPr>
              <a:t>якій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неподілену</a:t>
            </a:r>
            <a:r>
              <a:rPr lang="ru-RU" sz="2400" dirty="0">
                <a:solidFill>
                  <a:srgbClr val="000000"/>
                </a:solidFill>
              </a:rPr>
              <a:t> пару </a:t>
            </a:r>
            <a:r>
              <a:rPr lang="ru-RU" sz="2400" dirty="0" err="1">
                <a:solidFill>
                  <a:srgbClr val="000000"/>
                </a:solidFill>
              </a:rPr>
              <a:t>електронів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займає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sp</a:t>
            </a:r>
            <a:r>
              <a:rPr lang="ru-RU" sz="2400" baseline="30000" dirty="0">
                <a:solidFill>
                  <a:srgbClr val="000000"/>
                </a:solidFill>
              </a:rPr>
              <a:t>2</a:t>
            </a:r>
            <a:r>
              <a:rPr lang="ru-RU" sz="2400" dirty="0">
                <a:solidFill>
                  <a:srgbClr val="000000"/>
                </a:solidFill>
              </a:rPr>
              <a:t>-гібридизовану </a:t>
            </a:r>
            <a:r>
              <a:rPr lang="ru-RU" sz="2400" dirty="0" err="1">
                <a:solidFill>
                  <a:srgbClr val="000000"/>
                </a:solidFill>
              </a:rPr>
              <a:t>орбіталь</a:t>
            </a:r>
            <a:r>
              <a:rPr lang="ru-RU" sz="2400" dirty="0">
                <a:solidFill>
                  <a:srgbClr val="000000"/>
                </a:solidFill>
              </a:rPr>
              <a:t> і не </a:t>
            </a:r>
            <a:r>
              <a:rPr lang="ru-RU" sz="2400" dirty="0" err="1">
                <a:solidFill>
                  <a:srgbClr val="000000"/>
                </a:solidFill>
              </a:rPr>
              <a:t>приймає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участь в </a:t>
            </a:r>
            <a:r>
              <a:rPr lang="ru-RU" sz="2400" dirty="0" err="1">
                <a:solidFill>
                  <a:srgbClr val="000000"/>
                </a:solidFill>
              </a:rPr>
              <a:t>утворенні</a:t>
            </a:r>
            <a:r>
              <a:rPr lang="ru-RU" sz="2400" dirty="0">
                <a:solidFill>
                  <a:srgbClr val="000000"/>
                </a:solidFill>
              </a:rPr>
              <a:t> ароматичного секстету.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solidFill>
                  <a:srgbClr val="000000"/>
                </a:solidFill>
              </a:rPr>
              <a:t> – </a:t>
            </a:r>
            <a:r>
              <a:rPr lang="ru-RU" sz="2400" b="1" dirty="0" err="1">
                <a:solidFill>
                  <a:srgbClr val="FF0000"/>
                </a:solidFill>
              </a:rPr>
              <a:t>піридиновий</a:t>
            </a:r>
            <a:r>
              <a:rPr lang="ru-RU" sz="2400" b="1" dirty="0">
                <a:solidFill>
                  <a:srgbClr val="FF0000"/>
                </a:solidFill>
              </a:rPr>
              <a:t>  </a:t>
            </a:r>
            <a:r>
              <a:rPr lang="ru-RU" sz="2400" dirty="0"/>
              <a:t>гетероатом </a:t>
            </a:r>
            <a:r>
              <a:rPr lang="ru-RU" sz="2400" dirty="0" err="1"/>
              <a:t>такої</a:t>
            </a:r>
            <a:r>
              <a:rPr lang="ru-RU" sz="2400" dirty="0"/>
              <a:t> </a:t>
            </a:r>
            <a:r>
              <a:rPr lang="ru-RU" sz="2400" dirty="0" err="1"/>
              <a:t>електронної</a:t>
            </a:r>
            <a:r>
              <a:rPr lang="ru-RU" sz="2400" dirty="0"/>
              <a:t> </a:t>
            </a:r>
            <a:r>
              <a:rPr lang="ru-RU" sz="2400" dirty="0" err="1"/>
              <a:t>конфігурації</a:t>
            </a:r>
            <a:r>
              <a:rPr lang="ru-RU" sz="2400" dirty="0"/>
              <a:t> (</a:t>
            </a:r>
            <a:r>
              <a:rPr lang="en-US" sz="2400" dirty="0"/>
              <a:t>N</a:t>
            </a:r>
            <a:r>
              <a:rPr lang="ru-RU" sz="2400" dirty="0"/>
              <a:t>) – </a:t>
            </a:r>
            <a:r>
              <a:rPr lang="ru-RU" sz="2400" dirty="0" err="1"/>
              <a:t>умовно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гетероатомом </a:t>
            </a:r>
            <a:r>
              <a:rPr lang="ru-RU" sz="2400" b="1" dirty="0" err="1">
                <a:solidFill>
                  <a:srgbClr val="FF0000"/>
                </a:solidFill>
              </a:rPr>
              <a:t>піридинового</a:t>
            </a:r>
            <a:r>
              <a:rPr lang="ru-RU" sz="2400" b="1" dirty="0">
                <a:solidFill>
                  <a:srgbClr val="FF0000"/>
                </a:solidFill>
              </a:rPr>
              <a:t> типу.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47487"/>
              </p:ext>
            </p:extLst>
          </p:nvPr>
        </p:nvGraphicFramePr>
        <p:xfrm>
          <a:off x="180975" y="1055688"/>
          <a:ext cx="950913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ISIS/Draw Sketch" r:id="rId3" imgW="799920" imgH="1323720" progId="ISISServer">
                  <p:embed/>
                </p:oleObj>
              </mc:Choice>
              <mc:Fallback>
                <p:oleObj name="ISIS/Draw Sketch" r:id="rId3" imgW="799920" imgH="1323720" progId="ISISServer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055688"/>
                        <a:ext cx="950913" cy="158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729321" y="2780968"/>
            <a:ext cx="3600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N</a:t>
            </a:r>
          </a:p>
          <a:p>
            <a:pPr eaLnBrk="1" hangingPunct="1"/>
            <a:r>
              <a:rPr lang="en-US" baseline="30000" dirty="0"/>
              <a:t>. .</a:t>
            </a:r>
            <a:endParaRPr lang="ru-RU" baseline="30000" dirty="0"/>
          </a:p>
        </p:txBody>
      </p:sp>
      <p:sp>
        <p:nvSpPr>
          <p:cNvPr id="9222" name="Овал 1"/>
          <p:cNvSpPr>
            <a:spLocks noChangeArrowheads="1"/>
          </p:cNvSpPr>
          <p:nvPr/>
        </p:nvSpPr>
        <p:spPr bwMode="auto">
          <a:xfrm>
            <a:off x="1656928" y="2780928"/>
            <a:ext cx="504825" cy="5540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7963" y="3349625"/>
            <a:ext cx="867727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0" dirty="0">
                <a:latin typeface="Arial" charset="0"/>
                <a:cs typeface="Arial" charset="0"/>
              </a:rPr>
              <a:t>	</a:t>
            </a:r>
            <a:r>
              <a:rPr lang="ru-RU" sz="2200" b="0" dirty="0">
                <a:latin typeface="Arial" charset="0"/>
                <a:cs typeface="Arial" charset="0"/>
              </a:rPr>
              <a:t>А. Альберт (1958 р.): </a:t>
            </a:r>
            <a:r>
              <a:rPr lang="ru-RU" sz="2200" b="0" dirty="0" err="1">
                <a:latin typeface="Arial" charset="0"/>
                <a:cs typeface="Arial" charset="0"/>
              </a:rPr>
              <a:t>Гетероцикли</a:t>
            </a:r>
            <a:r>
              <a:rPr lang="ru-RU" sz="2200" b="0" dirty="0">
                <a:latin typeface="Arial" charset="0"/>
                <a:cs typeface="Arial" charset="0"/>
              </a:rPr>
              <a:t>, в молекулах </a:t>
            </a:r>
            <a:r>
              <a:rPr lang="ru-RU" sz="2200" b="0" dirty="0" err="1">
                <a:latin typeface="Arial" charset="0"/>
                <a:cs typeface="Arial" charset="0"/>
              </a:rPr>
              <a:t>яких</a:t>
            </a:r>
            <a:r>
              <a:rPr lang="ru-RU" sz="2200" b="0" dirty="0">
                <a:latin typeface="Arial" charset="0"/>
                <a:cs typeface="Arial" charset="0"/>
              </a:rPr>
              <a:t> </a:t>
            </a:r>
            <a:r>
              <a:rPr lang="ru-RU" sz="2200" b="0" dirty="0" err="1" smtClean="0">
                <a:latin typeface="Arial" charset="0"/>
                <a:cs typeface="Arial" charset="0"/>
              </a:rPr>
              <a:t>гетероатом</a:t>
            </a:r>
            <a:r>
              <a:rPr lang="ru-RU" sz="2200" b="0" dirty="0" smtClean="0">
                <a:latin typeface="Arial" charset="0"/>
                <a:cs typeface="Arial" charset="0"/>
              </a:rPr>
              <a:t> </a:t>
            </a:r>
            <a:r>
              <a:rPr lang="ru-RU" sz="2200" b="0" dirty="0">
                <a:latin typeface="Arial" charset="0"/>
                <a:cs typeface="Arial" charset="0"/>
              </a:rPr>
              <a:t>є донором </a:t>
            </a:r>
            <a:r>
              <a:rPr lang="ru-RU" sz="2200" b="0" dirty="0" err="1">
                <a:latin typeface="Arial" charset="0"/>
                <a:cs typeface="Arial" charset="0"/>
              </a:rPr>
              <a:t>неподіленої</a:t>
            </a:r>
            <a:r>
              <a:rPr lang="ru-RU" sz="2200" b="0" dirty="0">
                <a:latin typeface="Arial" charset="0"/>
                <a:cs typeface="Arial" charset="0"/>
              </a:rPr>
              <a:t> пари </a:t>
            </a:r>
            <a:r>
              <a:rPr lang="ru-RU" sz="2200" b="0" dirty="0" err="1">
                <a:latin typeface="Arial" charset="0"/>
                <a:cs typeface="Arial" charset="0"/>
              </a:rPr>
              <a:t>електронів</a:t>
            </a:r>
            <a:r>
              <a:rPr lang="ru-RU" sz="2200" b="0" dirty="0">
                <a:latin typeface="Arial" charset="0"/>
                <a:cs typeface="Arial" charset="0"/>
              </a:rPr>
              <a:t> і </a:t>
            </a:r>
            <a:r>
              <a:rPr lang="ru-RU" sz="2200" b="0" dirty="0" err="1">
                <a:latin typeface="Arial" charset="0"/>
                <a:cs typeface="Arial" charset="0"/>
              </a:rPr>
              <a:t>збільшує</a:t>
            </a:r>
            <a:r>
              <a:rPr lang="ru-RU" sz="2200" b="0" dirty="0">
                <a:latin typeface="Arial" charset="0"/>
                <a:cs typeface="Arial" charset="0"/>
              </a:rPr>
              <a:t> </a:t>
            </a:r>
            <a:r>
              <a:rPr lang="ru-RU" sz="2200" b="0" dirty="0" err="1">
                <a:latin typeface="Arial" charset="0"/>
                <a:cs typeface="Arial" charset="0"/>
              </a:rPr>
              <a:t>електронну</a:t>
            </a:r>
            <a:r>
              <a:rPr lang="ru-RU" sz="2200" b="0" dirty="0">
                <a:latin typeface="Arial" charset="0"/>
                <a:cs typeface="Arial" charset="0"/>
              </a:rPr>
              <a:t> </a:t>
            </a:r>
            <a:r>
              <a:rPr lang="ru-RU" sz="2200" b="0" dirty="0" err="1">
                <a:latin typeface="Arial" charset="0"/>
                <a:cs typeface="Arial" charset="0"/>
              </a:rPr>
              <a:t>густину</a:t>
            </a:r>
            <a:r>
              <a:rPr lang="ru-RU" sz="2200" b="0" dirty="0">
                <a:latin typeface="Arial" charset="0"/>
                <a:cs typeface="Arial" charset="0"/>
              </a:rPr>
              <a:t> на атомах карбону ароматичного циклу </a:t>
            </a:r>
          </a:p>
          <a:p>
            <a:pPr algn="just">
              <a:defRPr/>
            </a:pPr>
            <a:r>
              <a:rPr lang="el-GR" sz="22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-</a:t>
            </a:r>
            <a:r>
              <a:rPr lang="ru-RU" sz="2200" dirty="0" err="1">
                <a:solidFill>
                  <a:srgbClr val="FF0000"/>
                </a:solidFill>
                <a:latin typeface="+mn-lt"/>
                <a:cs typeface="Times New Roman"/>
              </a:rPr>
              <a:t>надлишкові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    </a:t>
            </a:r>
            <a:r>
              <a:rPr lang="ru-RU" sz="2200" b="0" dirty="0">
                <a:latin typeface="+mn-lt"/>
                <a:cs typeface="Times New Roman"/>
              </a:rPr>
              <a:t>(5-ти </a:t>
            </a:r>
            <a:r>
              <a:rPr lang="ru-RU" sz="2200" b="0" dirty="0" err="1">
                <a:latin typeface="+mn-lt"/>
                <a:cs typeface="Times New Roman"/>
              </a:rPr>
              <a:t>членні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гетероцикли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які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містять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гетероатоми</a:t>
            </a:r>
            <a:r>
              <a:rPr lang="ru-RU" sz="2200" b="0" dirty="0">
                <a:latin typeface="+mn-lt"/>
                <a:cs typeface="Times New Roman"/>
              </a:rPr>
              <a:t>  </a:t>
            </a:r>
            <a:r>
              <a:rPr lang="ru-RU" sz="2200" b="0" dirty="0" err="1">
                <a:latin typeface="+mn-lt"/>
                <a:cs typeface="Times New Roman"/>
              </a:rPr>
              <a:t>пірольного</a:t>
            </a:r>
            <a:r>
              <a:rPr lang="ru-RU" sz="2200" b="0" dirty="0">
                <a:latin typeface="+mn-lt"/>
                <a:cs typeface="Times New Roman"/>
              </a:rPr>
              <a:t> типу – фуран, </a:t>
            </a:r>
            <a:r>
              <a:rPr lang="ru-RU" sz="2200" b="0" dirty="0" err="1">
                <a:latin typeface="+mn-lt"/>
                <a:cs typeface="Times New Roman"/>
              </a:rPr>
              <a:t>пірол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тіофен</a:t>
            </a:r>
            <a:r>
              <a:rPr lang="ru-RU" sz="2200" b="0" dirty="0">
                <a:latin typeface="+mn-lt"/>
                <a:cs typeface="Times New Roman"/>
              </a:rPr>
              <a:t>). </a:t>
            </a:r>
          </a:p>
          <a:p>
            <a:pPr algn="just">
              <a:defRPr/>
            </a:pPr>
            <a:r>
              <a:rPr lang="ru-RU" sz="2200" b="0" dirty="0">
                <a:latin typeface="+mn-lt"/>
                <a:cs typeface="Times New Roman"/>
              </a:rPr>
              <a:t>	Гетероцикл</a:t>
            </a:r>
            <a:r>
              <a:rPr lang="uk-UA" sz="2200" b="0" dirty="0">
                <a:latin typeface="+mn-lt"/>
                <a:cs typeface="Times New Roman"/>
              </a:rPr>
              <a:t>и</a:t>
            </a:r>
            <a:r>
              <a:rPr lang="ru-RU" sz="2200" b="0" dirty="0">
                <a:latin typeface="+mn-lt"/>
                <a:cs typeface="Times New Roman"/>
              </a:rPr>
              <a:t> в молекулах </a:t>
            </a:r>
            <a:r>
              <a:rPr lang="ru-RU" sz="2200" b="0" dirty="0" err="1">
                <a:latin typeface="+mn-lt"/>
                <a:cs typeface="Times New Roman"/>
              </a:rPr>
              <a:t>яких</a:t>
            </a:r>
            <a:r>
              <a:rPr lang="ru-RU" sz="2200" b="0" dirty="0">
                <a:latin typeface="+mn-lt"/>
                <a:cs typeface="Times New Roman"/>
              </a:rPr>
              <a:t> гетероатом </a:t>
            </a:r>
            <a:r>
              <a:rPr lang="ru-RU" sz="2200" b="0" dirty="0" err="1">
                <a:latin typeface="+mn-lt"/>
                <a:cs typeface="Times New Roman"/>
              </a:rPr>
              <a:t>знижує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електронну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густину</a:t>
            </a:r>
            <a:r>
              <a:rPr lang="ru-RU" sz="2200" b="0" dirty="0">
                <a:latin typeface="+mn-lt"/>
                <a:cs typeface="Times New Roman"/>
              </a:rPr>
              <a:t> на атомах карбону ароматичного </a:t>
            </a:r>
            <a:r>
              <a:rPr lang="ru-RU" sz="2200" b="0" dirty="0" err="1">
                <a:latin typeface="+mn-lt"/>
                <a:cs typeface="Times New Roman"/>
              </a:rPr>
              <a:t>кільця</a:t>
            </a:r>
            <a:r>
              <a:rPr lang="ru-RU" sz="2200" b="0" dirty="0">
                <a:latin typeface="+mn-lt"/>
                <a:cs typeface="Times New Roman"/>
              </a:rPr>
              <a:t> –    </a:t>
            </a:r>
            <a:r>
              <a:rPr lang="el-GR" sz="22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-</a:t>
            </a:r>
            <a:r>
              <a:rPr lang="ru-RU" sz="2200" dirty="0" err="1">
                <a:solidFill>
                  <a:srgbClr val="FF0000"/>
                </a:solidFill>
                <a:latin typeface="+mn-lt"/>
                <a:cs typeface="Times New Roman"/>
              </a:rPr>
              <a:t>недостатні</a:t>
            </a:r>
            <a:r>
              <a:rPr lang="ru-RU" sz="2200" dirty="0">
                <a:solidFill>
                  <a:srgbClr val="FF0000"/>
                </a:solidFill>
                <a:latin typeface="+mn-lt"/>
                <a:cs typeface="Times New Roman"/>
              </a:rPr>
              <a:t> </a:t>
            </a:r>
            <a:r>
              <a:rPr lang="ru-RU" sz="2200" b="0" dirty="0">
                <a:latin typeface="+mn-lt"/>
                <a:cs typeface="Times New Roman"/>
              </a:rPr>
              <a:t>(</a:t>
            </a:r>
            <a:r>
              <a:rPr lang="ru-RU" sz="2200" b="0" dirty="0" err="1">
                <a:latin typeface="+mn-lt"/>
                <a:cs typeface="Times New Roman"/>
              </a:rPr>
              <a:t>гетероцикли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які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містять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гетероатоми</a:t>
            </a:r>
            <a:r>
              <a:rPr lang="ru-RU" sz="2200" b="0" dirty="0">
                <a:latin typeface="+mn-lt"/>
                <a:cs typeface="Times New Roman"/>
              </a:rPr>
              <a:t> </a:t>
            </a:r>
            <a:r>
              <a:rPr lang="ru-RU" sz="2200" b="0" dirty="0" err="1">
                <a:latin typeface="+mn-lt"/>
                <a:cs typeface="Times New Roman"/>
              </a:rPr>
              <a:t>піридинового</a:t>
            </a:r>
            <a:r>
              <a:rPr lang="ru-RU" sz="2200" b="0" dirty="0">
                <a:latin typeface="+mn-lt"/>
                <a:cs typeface="Times New Roman"/>
              </a:rPr>
              <a:t> типу – </a:t>
            </a:r>
            <a:r>
              <a:rPr lang="ru-RU" sz="2200" b="0" dirty="0" err="1">
                <a:latin typeface="+mn-lt"/>
                <a:cs typeface="Times New Roman"/>
              </a:rPr>
              <a:t>піридин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піримідин</a:t>
            </a:r>
            <a:r>
              <a:rPr lang="ru-RU" sz="2200" b="0" dirty="0">
                <a:latin typeface="+mn-lt"/>
                <a:cs typeface="Times New Roman"/>
              </a:rPr>
              <a:t>, </a:t>
            </a:r>
            <a:r>
              <a:rPr lang="ru-RU" sz="2200" b="0" dirty="0" err="1">
                <a:latin typeface="+mn-lt"/>
                <a:cs typeface="Times New Roman"/>
              </a:rPr>
              <a:t>піразин</a:t>
            </a:r>
            <a:r>
              <a:rPr lang="ru-RU" sz="2200" b="0" dirty="0">
                <a:latin typeface="+mn-lt"/>
                <a:cs typeface="Times New Roman"/>
              </a:rPr>
              <a:t>).</a:t>
            </a:r>
            <a:endParaRPr lang="ru-RU" sz="2200" b="0" dirty="0">
              <a:latin typeface="+mn-lt"/>
              <a:cs typeface="Arial" charset="0"/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C10DC7E9-1122-46AD-B69F-FE2CCB47E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88" y="44624"/>
            <a:ext cx="5616624" cy="341238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88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</a:rPr>
              <a:t>Біологічно важливі сполуки з   </a:t>
            </a:r>
            <a:r>
              <a:rPr lang="uk-UA" sz="2000" i="1" dirty="0" err="1">
                <a:solidFill>
                  <a:srgbClr val="660033"/>
                </a:solidFill>
              </a:rPr>
              <a:t>пятичленними</a:t>
            </a:r>
            <a:r>
              <a:rPr lang="uk-UA" sz="2000" i="1" dirty="0">
                <a:solidFill>
                  <a:srgbClr val="660033"/>
                </a:solidFill>
              </a:rPr>
              <a:t> </a:t>
            </a:r>
            <a:r>
              <a:rPr lang="uk-UA" sz="2000" i="1" dirty="0" err="1">
                <a:solidFill>
                  <a:srgbClr val="660033"/>
                </a:solidFill>
              </a:rPr>
              <a:t>гетероциклами</a:t>
            </a:r>
            <a:endParaRPr lang="ru-RU" sz="2000" b="0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uk-UA" i="1" dirty="0">
                <a:solidFill>
                  <a:srgbClr val="660033"/>
                </a:solidFill>
              </a:rPr>
              <a:t>	</a:t>
            </a:r>
            <a:r>
              <a:rPr lang="uk-UA" i="1" dirty="0" err="1">
                <a:solidFill>
                  <a:srgbClr val="660033"/>
                </a:solidFill>
              </a:rPr>
              <a:t>Порфін</a:t>
            </a:r>
            <a:r>
              <a:rPr lang="uk-UA" b="0" i="1" dirty="0">
                <a:solidFill>
                  <a:srgbClr val="000000"/>
                </a:solidFill>
              </a:rPr>
              <a:t> –  </a:t>
            </a:r>
            <a:r>
              <a:rPr lang="uk-UA" i="1" dirty="0" err="1">
                <a:solidFill>
                  <a:srgbClr val="000000"/>
                </a:solidFill>
              </a:rPr>
              <a:t>тетрапірольний</a:t>
            </a:r>
            <a:r>
              <a:rPr lang="uk-UA" i="1" dirty="0">
                <a:solidFill>
                  <a:srgbClr val="000000"/>
                </a:solidFill>
              </a:rPr>
              <a:t> ароматичний цикл, побудований з </a:t>
            </a:r>
            <a:r>
              <a:rPr lang="uk-UA" i="1" dirty="0" err="1">
                <a:solidFill>
                  <a:srgbClr val="000000"/>
                </a:solidFill>
              </a:rPr>
              <a:t>піролінового</a:t>
            </a:r>
            <a:r>
              <a:rPr lang="uk-UA" i="1" dirty="0">
                <a:solidFill>
                  <a:srgbClr val="000000"/>
                </a:solidFill>
              </a:rPr>
              <a:t> (І), </a:t>
            </a:r>
            <a:r>
              <a:rPr lang="uk-UA" i="1" dirty="0" err="1">
                <a:solidFill>
                  <a:srgbClr val="000000"/>
                </a:solidFill>
              </a:rPr>
              <a:t>пірольного</a:t>
            </a:r>
            <a:r>
              <a:rPr lang="uk-UA" i="1" dirty="0">
                <a:solidFill>
                  <a:srgbClr val="000000"/>
                </a:solidFill>
              </a:rPr>
              <a:t> (ІІІ) и двох </a:t>
            </a:r>
            <a:r>
              <a:rPr lang="uk-UA" i="1" dirty="0" err="1">
                <a:solidFill>
                  <a:srgbClr val="000000"/>
                </a:solidFill>
              </a:rPr>
              <a:t>ізопірольних</a:t>
            </a:r>
            <a:r>
              <a:rPr lang="uk-UA" i="1" dirty="0">
                <a:solidFill>
                  <a:srgbClr val="000000"/>
                </a:solidFill>
              </a:rPr>
              <a:t> ядер (ІІ, І</a:t>
            </a:r>
            <a:r>
              <a:rPr lang="en-US" i="1" dirty="0">
                <a:solidFill>
                  <a:srgbClr val="000000"/>
                </a:solidFill>
              </a:rPr>
              <a:t>V</a:t>
            </a:r>
            <a:r>
              <a:rPr lang="ru-RU" i="1" dirty="0">
                <a:solidFill>
                  <a:srgbClr val="000000"/>
                </a:solidFill>
              </a:rPr>
              <a:t>), </a:t>
            </a:r>
            <a:r>
              <a:rPr lang="ru-RU" i="1" dirty="0" err="1">
                <a:solidFill>
                  <a:srgbClr val="000000"/>
                </a:solidFill>
              </a:rPr>
              <a:t>з’єднаних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між</a:t>
            </a:r>
            <a:r>
              <a:rPr lang="ru-RU" i="1" dirty="0">
                <a:solidFill>
                  <a:srgbClr val="000000"/>
                </a:solidFill>
              </a:rPr>
              <a:t> собою </a:t>
            </a:r>
            <a:r>
              <a:rPr lang="ru-RU" i="1" dirty="0" err="1">
                <a:solidFill>
                  <a:srgbClr val="000000"/>
                </a:solidFill>
              </a:rPr>
              <a:t>метиновими</a:t>
            </a:r>
            <a:r>
              <a:rPr lang="ru-RU" i="1" dirty="0">
                <a:solidFill>
                  <a:srgbClr val="000000"/>
                </a:solidFill>
              </a:rPr>
              <a:t> </a:t>
            </a:r>
            <a:r>
              <a:rPr lang="ru-RU" i="1" dirty="0" err="1">
                <a:solidFill>
                  <a:srgbClr val="000000"/>
                </a:solidFill>
              </a:rPr>
              <a:t>групами</a:t>
            </a:r>
            <a:r>
              <a:rPr lang="ru-RU" i="1" dirty="0">
                <a:solidFill>
                  <a:srgbClr val="000000"/>
                </a:solidFill>
              </a:rPr>
              <a:t> =СН-:</a:t>
            </a: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i="1" dirty="0">
              <a:solidFill>
                <a:srgbClr val="660033"/>
              </a:solidFill>
            </a:endParaRPr>
          </a:p>
          <a:p>
            <a:pPr eaLnBrk="1" hangingPunct="1">
              <a:defRPr/>
            </a:pPr>
            <a:r>
              <a:rPr lang="uk-UA" i="1" dirty="0">
                <a:solidFill>
                  <a:srgbClr val="660033"/>
                </a:solidFill>
              </a:rPr>
              <a:t>	</a:t>
            </a:r>
          </a:p>
          <a:p>
            <a:pPr marL="0" indent="19050" eaLnBrk="1" hangingPunct="1">
              <a:defRPr/>
            </a:pPr>
            <a:r>
              <a:rPr lang="uk-UA" i="1" dirty="0"/>
              <a:t>Порфірини (заміщені </a:t>
            </a:r>
            <a:r>
              <a:rPr lang="uk-UA" i="1" dirty="0" err="1"/>
              <a:t>порфіни</a:t>
            </a:r>
            <a:r>
              <a:rPr lang="uk-UA" i="1" dirty="0"/>
              <a:t>) - </a:t>
            </a:r>
            <a:r>
              <a:rPr lang="uk-UA" i="1" dirty="0" err="1"/>
              <a:t>простетичні</a:t>
            </a:r>
            <a:r>
              <a:rPr lang="uk-UA" i="1" dirty="0"/>
              <a:t> групи складних білків:  гемоглобіну, міоглобіну, дихальних ферментів мітохондрій </a:t>
            </a:r>
            <a:r>
              <a:rPr lang="uk-UA" i="1" dirty="0" smtClean="0"/>
              <a:t>– (цитохром), </a:t>
            </a:r>
            <a:r>
              <a:rPr lang="uk-UA" i="1" dirty="0"/>
              <a:t>каталази і пероксидази, хлорофілу, вітаміну В</a:t>
            </a:r>
            <a:r>
              <a:rPr lang="uk-UA" i="1" baseline="-25000" dirty="0"/>
              <a:t>12</a:t>
            </a:r>
            <a:r>
              <a:rPr lang="uk-UA" i="1" dirty="0"/>
              <a:t>.</a:t>
            </a:r>
            <a:endParaRPr lang="ru-RU" i="1" dirty="0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FBA5BA-47C9-4235-828B-8C5F447AB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136904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b="0" dirty="0"/>
              <a:t>	</a:t>
            </a:r>
            <a:r>
              <a:rPr lang="uk-UA" dirty="0"/>
              <a:t>Похідні конденсованого </a:t>
            </a:r>
            <a:r>
              <a:rPr lang="uk-UA" dirty="0" err="1"/>
              <a:t>гетероциклу</a:t>
            </a:r>
            <a:r>
              <a:rPr lang="uk-UA" dirty="0"/>
              <a:t> - індолу складаються з </a:t>
            </a:r>
            <a:r>
              <a:rPr lang="uk-UA" dirty="0" err="1"/>
              <a:t>бензенового</a:t>
            </a:r>
            <a:r>
              <a:rPr lang="uk-UA" dirty="0"/>
              <a:t> і </a:t>
            </a:r>
            <a:r>
              <a:rPr lang="uk-UA" dirty="0" err="1"/>
              <a:t>пиррольного</a:t>
            </a:r>
            <a:r>
              <a:rPr lang="uk-UA" dirty="0"/>
              <a:t> </a:t>
            </a:r>
            <a:r>
              <a:rPr lang="uk-UA" dirty="0" err="1"/>
              <a:t>ядер</a:t>
            </a:r>
            <a:r>
              <a:rPr lang="uk-UA" dirty="0"/>
              <a:t>):</a:t>
            </a:r>
          </a:p>
          <a:p>
            <a:pPr eaLnBrk="1" hangingPunct="1"/>
            <a:r>
              <a:rPr lang="uk-UA" dirty="0"/>
              <a:t>амінокислота </a:t>
            </a:r>
            <a:r>
              <a:rPr lang="uk-UA" dirty="0">
                <a:solidFill>
                  <a:srgbClr val="FF0000"/>
                </a:solidFill>
              </a:rPr>
              <a:t>триптофан</a:t>
            </a:r>
            <a:r>
              <a:rPr lang="uk-UA" dirty="0"/>
              <a:t> і продукти її перетворення в організмі -</a:t>
            </a:r>
            <a:r>
              <a:rPr lang="uk-UA" dirty="0">
                <a:solidFill>
                  <a:srgbClr val="FF0000"/>
                </a:solidFill>
              </a:rPr>
              <a:t> серотонін </a:t>
            </a:r>
            <a:r>
              <a:rPr lang="uk-UA" dirty="0"/>
              <a:t>(модулятор важливих психічних функцій людини), </a:t>
            </a:r>
            <a:r>
              <a:rPr lang="uk-UA" dirty="0" err="1">
                <a:solidFill>
                  <a:srgbClr val="FF0000"/>
                </a:solidFill>
              </a:rPr>
              <a:t>триптамін</a:t>
            </a:r>
            <a:r>
              <a:rPr lang="uk-UA" dirty="0"/>
              <a:t> - біогенні аміни:</a:t>
            </a:r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uk-UA" dirty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err="1"/>
              <a:t>Кінцевими</a:t>
            </a:r>
            <a:r>
              <a:rPr lang="ru-RU" dirty="0"/>
              <a:t> продуктами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серотоніну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триптаміну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є </a:t>
            </a:r>
            <a:r>
              <a:rPr lang="uk-UA" dirty="0"/>
              <a:t>: </a:t>
            </a:r>
            <a:endParaRPr lang="uk-UA" i="1" dirty="0">
              <a:solidFill>
                <a:srgbClr val="660033"/>
              </a:solidFill>
            </a:endParaRPr>
          </a:p>
          <a:p>
            <a:pPr eaLnBrk="1" hangingPunct="1"/>
            <a:r>
              <a:rPr lang="uk-UA" i="1" dirty="0">
                <a:solidFill>
                  <a:srgbClr val="660033"/>
                </a:solidFill>
              </a:rPr>
              <a:t>5-гідрокси-</a:t>
            </a:r>
            <a:r>
              <a:rPr lang="ru-RU" i="1" dirty="0">
                <a:solidFill>
                  <a:srgbClr val="660033"/>
                </a:solidFill>
                <a:sym typeface="Symbol" pitchFamily="18" charset="2"/>
              </a:rPr>
              <a:t></a:t>
            </a:r>
            <a:r>
              <a:rPr lang="ru-RU" i="1" dirty="0">
                <a:solidFill>
                  <a:srgbClr val="660033"/>
                </a:solidFill>
              </a:rPr>
              <a:t>-</a:t>
            </a:r>
            <a:r>
              <a:rPr lang="ru-RU" i="1" dirty="0" err="1">
                <a:solidFill>
                  <a:srgbClr val="660033"/>
                </a:solidFill>
              </a:rPr>
              <a:t>індолілоцтова</a:t>
            </a:r>
            <a:r>
              <a:rPr lang="ru-RU" i="1" dirty="0">
                <a:solidFill>
                  <a:srgbClr val="660033"/>
                </a:solidFill>
              </a:rPr>
              <a:t> кислота і </a:t>
            </a:r>
            <a:r>
              <a:rPr lang="ru-RU" i="1" dirty="0">
                <a:solidFill>
                  <a:srgbClr val="660033"/>
                </a:solidFill>
                <a:sym typeface="Symbol" pitchFamily="18" charset="2"/>
              </a:rPr>
              <a:t></a:t>
            </a:r>
            <a:r>
              <a:rPr lang="ru-RU" i="1" dirty="0">
                <a:solidFill>
                  <a:srgbClr val="660033"/>
                </a:solidFill>
              </a:rPr>
              <a:t>-</a:t>
            </a:r>
            <a:r>
              <a:rPr lang="ru-RU" i="1" dirty="0" err="1">
                <a:solidFill>
                  <a:srgbClr val="660033"/>
                </a:solidFill>
              </a:rPr>
              <a:t>індолілоцтова</a:t>
            </a:r>
            <a:r>
              <a:rPr lang="ru-RU" i="1" dirty="0">
                <a:solidFill>
                  <a:srgbClr val="660033"/>
                </a:solidFill>
              </a:rPr>
              <a:t> кислота </a:t>
            </a:r>
            <a:r>
              <a:rPr lang="ru-RU" dirty="0" smtClean="0">
                <a:solidFill>
                  <a:srgbClr val="660033"/>
                </a:solidFill>
              </a:rPr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 сечею.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06D531-85B8-4805-95FD-E754FF07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80"/>
            <a:ext cx="8892480" cy="4490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2942</TotalTime>
  <Words>664</Words>
  <Application>Microsoft Office PowerPoint</Application>
  <PresentationFormat>Экран (4:3)</PresentationFormat>
  <Paragraphs>317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Оформление по умолчанию</vt:lpstr>
      <vt:lpstr>ISIS/Draw Sketch</vt:lpstr>
      <vt:lpstr>Презентация PowerPoint</vt:lpstr>
      <vt:lpstr>ПЛАН ЛЕКЦІЇ</vt:lpstr>
      <vt:lpstr>Гетероциклічні сполуки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ШЕСТИЧЛЕНІ ГЕТЕРОЦИКЛИ З 2-ма ГЕТЕРОАТОМАМИ</vt:lpstr>
      <vt:lpstr>Презентация PowerPoint</vt:lpstr>
    </vt:vector>
  </TitlesOfParts>
  <Company>ХНМУ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292</cp:revision>
  <cp:lastPrinted>2015-01-27T13:00:05Z</cp:lastPrinted>
  <dcterms:created xsi:type="dcterms:W3CDTF">2009-03-27T09:42:05Z</dcterms:created>
  <dcterms:modified xsi:type="dcterms:W3CDTF">2018-04-11T08:29:48Z</dcterms:modified>
</cp:coreProperties>
</file>