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0" r:id="rId3"/>
    <p:sldId id="296" r:id="rId4"/>
    <p:sldId id="277" r:id="rId5"/>
    <p:sldId id="278" r:id="rId6"/>
    <p:sldId id="279" r:id="rId7"/>
    <p:sldId id="258" r:id="rId8"/>
    <p:sldId id="282" r:id="rId9"/>
    <p:sldId id="283" r:id="rId10"/>
    <p:sldId id="284" r:id="rId11"/>
    <p:sldId id="286" r:id="rId12"/>
    <p:sldId id="287" r:id="rId13"/>
    <p:sldId id="263" r:id="rId14"/>
    <p:sldId id="288" r:id="rId15"/>
    <p:sldId id="289" r:id="rId16"/>
    <p:sldId id="265" r:id="rId17"/>
    <p:sldId id="268" r:id="rId18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33"/>
    <a:srgbClr val="990000"/>
    <a:srgbClr val="000066"/>
    <a:srgbClr val="800080"/>
    <a:srgbClr val="CC0000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2"/>
            <a:ext cx="29384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0F63-539D-4214-ABEE-701CCB73379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5" y="4689477"/>
            <a:ext cx="542448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63"/>
            <a:ext cx="29384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377363"/>
            <a:ext cx="29384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114CC-5600-4F99-B7B6-4AA09FA84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9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45BB-2D3C-47BE-A4C2-34147B11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1147-0868-4C0D-A7E0-66758C61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2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D21E-A38D-4173-918A-B17CAE9EF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4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3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3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F59D-807F-42AC-B3A7-FB355000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7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6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7DA2-7B33-4493-BB27-CBF35C5E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8596-1D56-4772-98DC-0AF7C007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EB8-E322-4A1A-8DD7-40C9CC35E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0474-D525-419D-880A-A1E664E0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4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C993-0CBA-4631-8E54-B383B993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6A57-E265-483A-A050-ADD2518D2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8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BE2C-72C3-4769-B108-29E005C37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9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9009B55A-02E8-469C-BB1E-247929832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 smtClean="0">
                <a:solidFill>
                  <a:srgbClr val="006600"/>
                </a:solidFill>
                <a:latin typeface="Arial" charset="0"/>
              </a:rPr>
              <a:t>Лекція</a:t>
            </a:r>
            <a:endParaRPr lang="ru-RU" sz="2400" i="0" dirty="0" smtClean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480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α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Амінокислоти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пептиди</a:t>
            </a: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білки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51723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6600CC"/>
                </a:solidFill>
              </a:rPr>
              <a:t>Лектор: доцент кафедри медичної та біоорганічної </a:t>
            </a:r>
            <a:r>
              <a:rPr lang="uk-UA" sz="1600" b="1">
                <a:solidFill>
                  <a:srgbClr val="6600CC"/>
                </a:solidFill>
              </a:rPr>
              <a:t>хімії Макаров В.О.</a:t>
            </a:r>
            <a:endParaRPr lang="uk-UA" sz="16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ЯКІСНІ АНАЛІТИЧНІ РЕАКЦІЇ НА 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2000" b="1" kern="1200" cap="all" dirty="0" err="1" smtClean="0">
                <a:latin typeface="Arial" charset="0"/>
                <a:cs typeface="Arial" charset="0"/>
              </a:rPr>
              <a:t>Нінгідринова</a:t>
            </a:r>
            <a:r>
              <a:rPr lang="ru-RU" sz="2000" b="1" kern="1200" cap="all" dirty="0" smtClean="0">
                <a:latin typeface="Arial" charset="0"/>
                <a:cs typeface="Arial" charset="0"/>
              </a:rPr>
              <a:t> </a:t>
            </a:r>
            <a:r>
              <a:rPr lang="ru-RU" sz="2000" b="1" kern="1200" cap="all" dirty="0" err="1" smtClean="0">
                <a:latin typeface="Arial" charset="0"/>
                <a:cs typeface="Arial" charset="0"/>
              </a:rPr>
              <a:t>реакція</a:t>
            </a:r>
            <a:r>
              <a:rPr lang="ru-RU" sz="2000" b="1" kern="1200" cap="all" dirty="0" smtClean="0">
                <a:latin typeface="Arial" charset="0"/>
                <a:cs typeface="Arial" charset="0"/>
              </a:rPr>
              <a:t> </a:t>
            </a:r>
            <a:r>
              <a:rPr lang="ru-RU" sz="2000" kern="1200" dirty="0" smtClean="0">
                <a:latin typeface="Arial" charset="0"/>
                <a:cs typeface="Arial" charset="0"/>
              </a:rPr>
              <a:t>для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виявлення</a:t>
            </a:r>
            <a:r>
              <a:rPr lang="ru-RU" sz="2000" kern="1200" dirty="0" smtClean="0">
                <a:latin typeface="Arial" charset="0"/>
                <a:cs typeface="Arial" charset="0"/>
              </a:rPr>
              <a:t> </a:t>
            </a:r>
            <a:r>
              <a:rPr lang="el-GR" sz="2000" kern="1200" dirty="0" smtClean="0">
                <a:latin typeface="Arial" charset="0"/>
                <a:cs typeface="Arial" charset="0"/>
              </a:rPr>
              <a:t>α</a:t>
            </a:r>
            <a:r>
              <a:rPr lang="ru-RU" sz="2000" kern="1200" dirty="0" smtClean="0">
                <a:latin typeface="Arial" charset="0"/>
                <a:cs typeface="Arial" charset="0"/>
              </a:rPr>
              <a:t>-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амінокислот</a:t>
            </a:r>
            <a:r>
              <a:rPr lang="ru-RU" sz="2000" kern="1200" dirty="0" smtClean="0">
                <a:latin typeface="Arial" charset="0"/>
                <a:cs typeface="Arial" charset="0"/>
              </a:rPr>
              <a:t>: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нінгідриновий</a:t>
            </a:r>
            <a:r>
              <a:rPr lang="ru-RU" sz="2000" kern="1200" dirty="0" smtClean="0">
                <a:latin typeface="Arial" charset="0"/>
                <a:cs typeface="Arial" charset="0"/>
              </a:rPr>
              <a:t> реактив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використовується</a:t>
            </a:r>
            <a:r>
              <a:rPr lang="ru-RU" sz="2000" kern="1200" dirty="0" smtClean="0">
                <a:latin typeface="Arial" charset="0"/>
                <a:cs typeface="Arial" charset="0"/>
              </a:rPr>
              <a:t> в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хроматографичному</a:t>
            </a:r>
            <a:r>
              <a:rPr lang="ru-RU" sz="2000" kern="1200" dirty="0" smtClean="0">
                <a:latin typeface="Arial" charset="0"/>
                <a:cs typeface="Arial" charset="0"/>
              </a:rPr>
              <a:t>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аналізі</a:t>
            </a:r>
            <a:r>
              <a:rPr lang="ru-RU" sz="2000" kern="1200" dirty="0" smtClean="0">
                <a:latin typeface="Arial" charset="0"/>
                <a:cs typeface="Arial" charset="0"/>
              </a:rPr>
              <a:t> для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прояву</a:t>
            </a:r>
            <a:r>
              <a:rPr lang="ru-RU" sz="2000" kern="1200" dirty="0" smtClean="0">
                <a:latin typeface="Arial" charset="0"/>
                <a:cs typeface="Arial" charset="0"/>
              </a:rPr>
              <a:t>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хроматограм</a:t>
            </a:r>
            <a:r>
              <a:rPr lang="ru-RU" sz="2000" kern="1200" dirty="0" smtClean="0">
                <a:latin typeface="Arial" charset="0"/>
                <a:cs typeface="Arial" charset="0"/>
              </a:rPr>
              <a:t>. </a:t>
            </a:r>
            <a:r>
              <a:rPr lang="ru-RU" sz="2000" kern="1200" dirty="0" err="1">
                <a:latin typeface="Arial" charset="0"/>
                <a:cs typeface="Arial" charset="0"/>
              </a:rPr>
              <a:t>Р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еакція</a:t>
            </a:r>
            <a:r>
              <a:rPr lang="ru-RU" sz="2000" kern="1200" dirty="0" smtClean="0">
                <a:latin typeface="Arial" charset="0"/>
                <a:cs typeface="Arial" charset="0"/>
              </a:rPr>
              <a:t> - для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кіл</a:t>
            </a:r>
            <a:r>
              <a:rPr lang="ru-RU" sz="2000" kern="1200" dirty="0" smtClean="0">
                <a:latin typeface="Arial" charset="0"/>
                <a:cs typeface="Arial" charset="0"/>
              </a:rPr>
              <a:t>.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калориметричного</a:t>
            </a:r>
            <a:r>
              <a:rPr lang="ru-RU" sz="2000" kern="1200" dirty="0" smtClean="0">
                <a:latin typeface="Arial" charset="0"/>
                <a:cs typeface="Arial" charset="0"/>
              </a:rPr>
              <a:t> </a:t>
            </a:r>
            <a:r>
              <a:rPr lang="ru-RU" sz="2000" kern="1200" dirty="0" err="1" smtClean="0">
                <a:latin typeface="Arial" charset="0"/>
                <a:cs typeface="Arial" charset="0"/>
              </a:rPr>
              <a:t>визначення</a:t>
            </a:r>
            <a:r>
              <a:rPr lang="ru-RU" sz="2000" kern="1200" dirty="0" smtClean="0">
                <a:latin typeface="Arial" charset="0"/>
                <a:cs typeface="Arial" charset="0"/>
              </a:rPr>
              <a:t> </a:t>
            </a:r>
            <a:r>
              <a:rPr lang="el-GR" sz="2000" kern="1200" dirty="0">
                <a:latin typeface="Arial" charset="0"/>
                <a:cs typeface="Arial" charset="0"/>
              </a:rPr>
              <a:t>α </a:t>
            </a:r>
            <a:r>
              <a:rPr lang="ru-RU" sz="2000" kern="1200" dirty="0" smtClean="0">
                <a:latin typeface="Arial" charset="0"/>
                <a:cs typeface="Arial" charset="0"/>
              </a:rPr>
              <a:t>-АК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  <a:endParaRPr lang="ru-RU" sz="2400" dirty="0" smtClean="0"/>
          </a:p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79676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Max</a:t>
            </a:r>
            <a:r>
              <a:rPr lang="ru-RU" i="0" dirty="0" smtClean="0"/>
              <a:t> </a:t>
            </a:r>
            <a:r>
              <a:rPr lang="ru-RU" i="0" dirty="0" err="1"/>
              <a:t>поглинання</a:t>
            </a:r>
            <a:r>
              <a:rPr lang="ru-RU" i="0" dirty="0"/>
              <a:t> в </a:t>
            </a:r>
            <a:r>
              <a:rPr lang="ru-RU" i="0" dirty="0" smtClean="0"/>
              <a:t>обл. 570 </a:t>
            </a:r>
            <a:r>
              <a:rPr lang="ru-RU" i="0" dirty="0" err="1" smtClean="0"/>
              <a:t>нм</a:t>
            </a:r>
            <a:endParaRPr lang="ru-RU" i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0973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  <a:defRPr/>
            </a:pPr>
            <a:r>
              <a:rPr lang="ru-RU" b="1" cap="all" dirty="0" err="1">
                <a:sym typeface="Symbol" pitchFamily="18" charset="2"/>
              </a:rPr>
              <a:t>Біуретова</a:t>
            </a:r>
            <a:r>
              <a:rPr lang="ru-RU" b="1" cap="all" dirty="0">
                <a:sym typeface="Symbol" pitchFamily="18" charset="2"/>
              </a:rPr>
              <a:t> </a:t>
            </a:r>
            <a:r>
              <a:rPr lang="ru-RU" b="1" dirty="0" smtClean="0">
                <a:sym typeface="Symbol" pitchFamily="18" charset="2"/>
              </a:rPr>
              <a:t>РЕАКЦІЯ</a:t>
            </a:r>
            <a:r>
              <a:rPr lang="ru-RU" i="0" dirty="0" smtClean="0">
                <a:sym typeface="Symbol" pitchFamily="18" charset="2"/>
              </a:rPr>
              <a:t> для </a:t>
            </a:r>
            <a:r>
              <a:rPr lang="ru-RU" i="0" dirty="0" err="1" smtClean="0">
                <a:sym typeface="Symbol" pitchFamily="18" charset="2"/>
              </a:rPr>
              <a:t>виявлення</a:t>
            </a:r>
            <a:r>
              <a:rPr lang="ru-RU" i="0" dirty="0" smtClean="0">
                <a:sym typeface="Symbol" pitchFamily="18" charset="2"/>
              </a:rPr>
              <a:t> </a:t>
            </a:r>
            <a:r>
              <a:rPr lang="ru-RU" i="0" dirty="0" err="1" smtClean="0">
                <a:sym typeface="Symbol" pitchFamily="18" charset="2"/>
              </a:rPr>
              <a:t>пептидних</a:t>
            </a:r>
            <a:r>
              <a:rPr lang="ru-RU" i="0" dirty="0" smtClean="0">
                <a:sym typeface="Symbol" pitchFamily="18" charset="2"/>
              </a:rPr>
              <a:t> зв'язків </a:t>
            </a:r>
            <a:r>
              <a:rPr lang="ru-RU" i="0" dirty="0" smtClean="0"/>
              <a:t>(</a:t>
            </a:r>
            <a:r>
              <a:rPr lang="ru-RU" i="0" dirty="0" err="1" smtClean="0"/>
              <a:t>дають</a:t>
            </a:r>
            <a:r>
              <a:rPr lang="ru-RU" i="0" dirty="0" smtClean="0"/>
              <a:t> </a:t>
            </a:r>
            <a:r>
              <a:rPr lang="uk-UA" i="0" dirty="0" smtClean="0"/>
              <a:t>сполуки</a:t>
            </a:r>
            <a:r>
              <a:rPr lang="ru-RU" i="0" dirty="0" smtClean="0"/>
              <a:t> </a:t>
            </a:r>
            <a:r>
              <a:rPr lang="ru-RU" i="0" dirty="0"/>
              <a:t>з</a:t>
            </a:r>
            <a:r>
              <a:rPr lang="ru-RU" i="0" dirty="0" smtClean="0"/>
              <a:t> 2 і </a:t>
            </a:r>
            <a:r>
              <a:rPr lang="ru-RU" i="0" dirty="0" err="1" smtClean="0"/>
              <a:t>більш</a:t>
            </a:r>
            <a:r>
              <a:rPr lang="ru-RU" i="0" dirty="0" smtClean="0"/>
              <a:t> </a:t>
            </a:r>
            <a:r>
              <a:rPr lang="ru-RU" i="0" dirty="0" err="1" smtClean="0"/>
              <a:t>пептидних</a:t>
            </a:r>
            <a:r>
              <a:rPr lang="ru-RU" i="0" dirty="0" smtClean="0"/>
              <a:t> </a:t>
            </a:r>
            <a:r>
              <a:rPr lang="uk-UA" i="0" dirty="0" smtClean="0"/>
              <a:t>зв'язків</a:t>
            </a:r>
            <a:r>
              <a:rPr lang="ru-RU" i="0" dirty="0" smtClean="0"/>
              <a:t>):   р-н </a:t>
            </a:r>
            <a:r>
              <a:rPr lang="ru-RU" i="0" dirty="0" err="1" smtClean="0"/>
              <a:t>білку</a:t>
            </a:r>
            <a:r>
              <a:rPr lang="ru-RU" i="0" dirty="0" smtClean="0"/>
              <a:t> + </a:t>
            </a:r>
            <a:r>
              <a:rPr lang="en-US" i="0" dirty="0" smtClean="0"/>
              <a:t>NaOH, CuSO</a:t>
            </a:r>
            <a:r>
              <a:rPr lang="en-US" i="0" baseline="-25000" dirty="0" smtClean="0"/>
              <a:t>4</a:t>
            </a:r>
            <a:r>
              <a:rPr lang="en-US" i="0" dirty="0" smtClean="0">
                <a:latin typeface="Arial"/>
                <a:cs typeface="Arial"/>
              </a:rPr>
              <a:t>→</a:t>
            </a:r>
            <a:r>
              <a:rPr lang="uk-UA" i="0" dirty="0" smtClean="0">
                <a:latin typeface="Arial"/>
                <a:cs typeface="Arial"/>
              </a:rPr>
              <a:t> </a:t>
            </a:r>
            <a:r>
              <a:rPr lang="ru-RU" i="0" dirty="0" err="1" smtClean="0">
                <a:latin typeface="Arial"/>
                <a:cs typeface="Arial"/>
              </a:rPr>
              <a:t>фіолетове</a:t>
            </a:r>
            <a:r>
              <a:rPr lang="ru-RU" i="0" dirty="0" smtClean="0">
                <a:latin typeface="Arial"/>
                <a:cs typeface="Arial"/>
              </a:rPr>
              <a:t> </a:t>
            </a:r>
            <a:r>
              <a:rPr lang="uk-UA" i="0" dirty="0" smtClean="0">
                <a:latin typeface="Arial"/>
                <a:cs typeface="Arial"/>
              </a:rPr>
              <a:t>забарвлення</a:t>
            </a:r>
          </a:p>
        </p:txBody>
      </p:sp>
      <p:pic>
        <p:nvPicPr>
          <p:cNvPr id="32770" name="Picture 2" descr="C:\Users\Химия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6" y="2133120"/>
            <a:ext cx="8507288" cy="16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Химия\Pictures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318356" y="4765007"/>
            <a:ext cx="8507288" cy="20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540"/>
            <a:ext cx="8229600" cy="105273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ЯКІСНІ АНАЛІТИЧНІ РЕАКЦІЇ НА 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381947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800" b="1" i="1" kern="1200" cap="all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Ксантопротеінова</a:t>
            </a:r>
            <a:r>
              <a:rPr lang="ru-RU" sz="1800" b="1" i="1" kern="1200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реакція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для 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виявлення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гетероциклічних</a:t>
            </a:r>
            <a:r>
              <a:rPr lang="ru-RU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та </a:t>
            </a:r>
            <a:r>
              <a:rPr lang="ru-RU" sz="1800" b="1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ароматичних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l-GR" sz="1800" dirty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амінокислот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;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Б +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HNO 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3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(к) 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</a:t>
            </a:r>
            <a:r>
              <a:rPr lang="ru-RU" sz="1800" kern="1200" dirty="0" err="1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ж.забарв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 +</a:t>
            </a: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NH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 → </a:t>
            </a:r>
            <a:r>
              <a:rPr lang="ru-RU" sz="1800" kern="1200" dirty="0" err="1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помаранч.забарв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800" b="1" kern="1200" cap="all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Реакція</a:t>
            </a:r>
            <a:r>
              <a:rPr lang="ru-RU" sz="1800" b="1" kern="1200" cap="all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cap="all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Фоля</a:t>
            </a:r>
            <a:r>
              <a:rPr lang="ru-RU" sz="1800" b="1" kern="1200" cap="all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для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виявлення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амінокислот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що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містять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S</a:t>
            </a:r>
            <a:endParaRPr lang="ru-RU" sz="1800" b="1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199" y="2060848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0" cap="all" dirty="0" err="1">
                <a:solidFill>
                  <a:srgbClr val="FF0000"/>
                </a:solidFill>
                <a:sym typeface="Symbol" pitchFamily="18" charset="2"/>
              </a:rPr>
              <a:t>кількісні</a:t>
            </a:r>
            <a:r>
              <a:rPr lang="ru-RU" sz="3200" b="1" i="0" cap="all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ru-RU" sz="3200" b="1" i="0" cap="all" dirty="0" err="1" smtClean="0">
                <a:solidFill>
                  <a:srgbClr val="FF0000"/>
                </a:solidFill>
                <a:sym typeface="Symbol" pitchFamily="18" charset="2"/>
              </a:rPr>
              <a:t>реакції</a:t>
            </a:r>
            <a:endParaRPr lang="ru-RU" sz="3200" b="1" i="0" cap="all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Метод формального </a:t>
            </a:r>
            <a:r>
              <a:rPr lang="ru-RU" dirty="0" err="1">
                <a:solidFill>
                  <a:srgbClr val="000000"/>
                </a:solidFill>
                <a:sym typeface="Symbol" pitchFamily="18" charset="2"/>
              </a:rPr>
              <a:t>титрування</a:t>
            </a:r>
            <a:r>
              <a:rPr lang="ru-RU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sym typeface="Symbol" pitchFamily="18" charset="2"/>
              </a:rPr>
              <a:t>Серенсена</a:t>
            </a:r>
            <a:r>
              <a:rPr lang="ru-RU" dirty="0" smtClean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заснований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на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реакції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утворення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імін</a:t>
            </a:r>
            <a:r>
              <a:rPr lang="uk-UA" i="0" dirty="0" err="1" smtClean="0">
                <a:solidFill>
                  <a:srgbClr val="000000"/>
                </a:solidFill>
                <a:sym typeface="Symbol" pitchFamily="18" charset="2"/>
              </a:rPr>
              <a:t>ів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:</a:t>
            </a: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u="sng" dirty="0" err="1" smtClean="0">
                <a:solidFill>
                  <a:srgbClr val="FF0000"/>
                </a:solidFill>
                <a:sym typeface="Symbol" pitchFamily="18" charset="2"/>
              </a:rPr>
              <a:t>Інщі</a:t>
            </a:r>
            <a:r>
              <a:rPr lang="ru-RU" u="sng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альдегіди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і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кетони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з </a:t>
            </a:r>
            <a:r>
              <a:rPr lang="el-GR" i="0" dirty="0">
                <a:solidFill>
                  <a:srgbClr val="000000"/>
                </a:solidFill>
                <a:sym typeface="Symbol" pitchFamily="18" charset="2"/>
              </a:rPr>
              <a:t>α-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АК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утворюють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основу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Шиффа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:</a:t>
            </a: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Метод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Ван-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Слайка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:</a:t>
            </a: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Цю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реакцію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використовують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в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біохімії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для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кількісного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визначення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амінокислот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за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об’ємом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0" dirty="0" smtClean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ru-RU" baseline="-250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що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виділяється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16740"/>
              </p:ext>
            </p:extLst>
          </p:nvPr>
        </p:nvGraphicFramePr>
        <p:xfrm>
          <a:off x="1475656" y="2924944"/>
          <a:ext cx="54149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ISIS/Draw Sketch" r:id="rId3" imgW="4705200" imgH="961920" progId="ISISServer">
                  <p:embed/>
                </p:oleObj>
              </mc:Choice>
              <mc:Fallback>
                <p:oleObj name="ISIS/Draw Sketch" r:id="rId3" imgW="4705200" imgH="96192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24944"/>
                        <a:ext cx="5414963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64809"/>
              </p:ext>
            </p:extLst>
          </p:nvPr>
        </p:nvGraphicFramePr>
        <p:xfrm>
          <a:off x="25593" y="5373216"/>
          <a:ext cx="627724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r:id="rId5" imgW="4906010" imgH="681990" progId="ISISServer">
                  <p:embed/>
                </p:oleObj>
              </mc:Choice>
              <mc:Fallback>
                <p:oleObj r:id="rId5" imgW="4906010" imgH="68199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3" y="5373216"/>
                        <a:ext cx="627724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07115"/>
              </p:ext>
            </p:extLst>
          </p:nvPr>
        </p:nvGraphicFramePr>
        <p:xfrm>
          <a:off x="3707904" y="4293096"/>
          <a:ext cx="52832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8" name="ISIS/Draw Sketch" r:id="rId7" imgW="4705200" imgH="876240" progId="ISISServer">
                  <p:embed/>
                </p:oleObj>
              </mc:Choice>
              <mc:Fallback>
                <p:oleObj name="ISIS/Draw Sketch" r:id="rId7" imgW="4705200" imgH="8762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4293096"/>
                        <a:ext cx="52832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16312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0" cap="all" dirty="0" err="1">
                <a:solidFill>
                  <a:srgbClr val="FF0000"/>
                </a:solidFill>
              </a:rPr>
              <a:t>Перетворення</a:t>
            </a:r>
            <a:r>
              <a:rPr lang="ru-RU" sz="3200" b="1" i="0" cap="all" dirty="0">
                <a:solidFill>
                  <a:srgbClr val="FF0000"/>
                </a:solidFill>
              </a:rPr>
              <a:t> </a:t>
            </a:r>
            <a:r>
              <a:rPr lang="ru-RU" sz="3200" b="1" i="0" cap="all" dirty="0" err="1">
                <a:solidFill>
                  <a:srgbClr val="FF0000"/>
                </a:solidFill>
              </a:rPr>
              <a:t>амінокислот</a:t>
            </a:r>
            <a:r>
              <a:rPr lang="ru-RU" sz="3200" b="1" i="0" cap="all" dirty="0">
                <a:solidFill>
                  <a:srgbClr val="FF0000"/>
                </a:solidFill>
              </a:rPr>
              <a:t> в </a:t>
            </a:r>
            <a:r>
              <a:rPr lang="ru-RU" sz="3200" b="1" i="0" cap="all" dirty="0" err="1" smtClean="0">
                <a:solidFill>
                  <a:srgbClr val="FF0000"/>
                </a:solidFill>
              </a:rPr>
              <a:t>організмі</a:t>
            </a:r>
            <a:endParaRPr lang="ru-RU" sz="3200" b="1" i="0" cap="all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i="0" cap="all" dirty="0" err="1" smtClean="0">
                <a:solidFill>
                  <a:srgbClr val="990000"/>
                </a:solidFill>
              </a:rPr>
              <a:t>Декарбоксилювання</a:t>
            </a:r>
            <a:endParaRPr lang="ru-RU" b="1" i="0" cap="all" dirty="0" smtClean="0">
              <a:solidFill>
                <a:srgbClr val="990000"/>
              </a:solidFill>
            </a:endParaRPr>
          </a:p>
          <a:p>
            <a:pPr lvl="0">
              <a:defRPr/>
            </a:pPr>
            <a:endParaRPr lang="ru-RU" b="1" i="0" cap="all" dirty="0">
              <a:solidFill>
                <a:srgbClr val="990000"/>
              </a:solidFill>
            </a:endParaRPr>
          </a:p>
          <a:p>
            <a:pPr lvl="0">
              <a:defRPr/>
            </a:pPr>
            <a:endParaRPr lang="ru-RU" b="1" i="0" cap="all" dirty="0">
              <a:solidFill>
                <a:srgbClr val="990000"/>
              </a:solidFill>
            </a:endParaRPr>
          </a:p>
          <a:p>
            <a:pPr algn="just">
              <a:defRPr/>
            </a:pPr>
            <a:r>
              <a:rPr lang="ru-RU" i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i="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i="0" dirty="0" smtClean="0"/>
          </a:p>
          <a:p>
            <a:pPr algn="just">
              <a:defRPr/>
            </a:pPr>
            <a:endParaRPr lang="ru-RU" i="0" dirty="0" smtClean="0"/>
          </a:p>
          <a:p>
            <a:pPr algn="just">
              <a:defRPr/>
            </a:pPr>
            <a:endParaRPr lang="ru-RU" i="0" dirty="0"/>
          </a:p>
          <a:p>
            <a:pPr algn="just">
              <a:defRPr/>
            </a:pPr>
            <a:r>
              <a:rPr lang="ru-RU" i="0" dirty="0" smtClean="0"/>
              <a:t>В </a:t>
            </a:r>
            <a:r>
              <a:rPr lang="ru-RU" i="0" dirty="0" err="1"/>
              <a:t>організмі</a:t>
            </a:r>
            <a:r>
              <a:rPr lang="ru-RU" i="0" dirty="0"/>
              <a:t> </a:t>
            </a:r>
            <a:r>
              <a:rPr lang="ru-RU" i="0" dirty="0" err="1"/>
              <a:t>беруть</a:t>
            </a:r>
            <a:r>
              <a:rPr lang="ru-RU" i="0" dirty="0"/>
              <a:t> участь </a:t>
            </a:r>
            <a:r>
              <a:rPr lang="ru-RU" i="0" dirty="0" err="1"/>
              <a:t>ферменти</a:t>
            </a:r>
            <a:r>
              <a:rPr lang="ru-RU" i="0" dirty="0"/>
              <a:t> </a:t>
            </a:r>
            <a:r>
              <a:rPr lang="ru-RU" i="0" dirty="0" err="1" smtClean="0"/>
              <a:t>декарбоксилази</a:t>
            </a:r>
            <a:r>
              <a:rPr lang="ru-RU" i="0" dirty="0" smtClean="0"/>
              <a:t>: АК </a:t>
            </a:r>
            <a:r>
              <a:rPr lang="ru-RU" i="0" dirty="0" smtClean="0">
                <a:latin typeface="Arial"/>
                <a:cs typeface="Arial"/>
              </a:rPr>
              <a:t>→</a:t>
            </a:r>
            <a:r>
              <a:rPr lang="ru-RU" i="0" dirty="0" err="1" smtClean="0">
                <a:latin typeface="Arial"/>
                <a:cs typeface="Arial"/>
              </a:rPr>
              <a:t>біог</a:t>
            </a:r>
            <a:r>
              <a:rPr lang="ru-RU" i="0" dirty="0" smtClean="0">
                <a:latin typeface="Arial"/>
                <a:cs typeface="Arial"/>
              </a:rPr>
              <a:t>. </a:t>
            </a:r>
            <a:r>
              <a:rPr lang="ru-RU" i="0" dirty="0" err="1" smtClean="0">
                <a:latin typeface="Arial"/>
                <a:cs typeface="Arial"/>
              </a:rPr>
              <a:t>амін</a:t>
            </a:r>
            <a:endParaRPr lang="ru-RU" i="0" dirty="0"/>
          </a:p>
          <a:p>
            <a:pPr algn="just">
              <a:defRPr/>
            </a:pPr>
            <a:endParaRPr lang="ru-RU" i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40458"/>
              </p:ext>
            </p:extLst>
          </p:nvPr>
        </p:nvGraphicFramePr>
        <p:xfrm>
          <a:off x="930525" y="3258909"/>
          <a:ext cx="7272808" cy="165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ISIS/Draw Sketch" r:id="rId3" imgW="3429000" imgH="780840" progId="ISISServer">
                  <p:embed/>
                </p:oleObj>
              </mc:Choice>
              <mc:Fallback>
                <p:oleObj name="ISIS/Draw Sketch" r:id="rId3" imgW="3429000" imgH="7808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525" y="3258909"/>
                        <a:ext cx="7272808" cy="165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4913038"/>
            <a:ext cx="9144000" cy="181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43687"/>
            <a:ext cx="5673126" cy="171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Перетворення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амінокислот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в </a:t>
            </a: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організмі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cap="all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Дезамінування</a:t>
            </a:r>
            <a:r>
              <a:rPr lang="ru-RU" sz="1800" b="1" kern="1200" cap="all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: 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 smtClean="0">
                <a:latin typeface="Arial" charset="0"/>
                <a:cs typeface="Arial" charset="0"/>
              </a:rPr>
              <a:t>1. </a:t>
            </a:r>
            <a:r>
              <a:rPr lang="ru-RU" sz="1800" b="1" kern="1200" dirty="0" err="1" smtClean="0">
                <a:latin typeface="Arial" charset="0"/>
                <a:cs typeface="Arial" charset="0"/>
              </a:rPr>
              <a:t>Окиснювальне</a:t>
            </a:r>
            <a:r>
              <a:rPr lang="ru-RU" sz="1800" kern="1200" dirty="0">
                <a:latin typeface="Arial" charset="0"/>
                <a:cs typeface="Arial" charset="0"/>
              </a:rPr>
              <a:t>– в </a:t>
            </a:r>
            <a:r>
              <a:rPr lang="ru-RU" sz="1800" kern="1200" dirty="0" err="1">
                <a:latin typeface="Arial" charset="0"/>
                <a:cs typeface="Arial" charset="0"/>
              </a:rPr>
              <a:t>м'язах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smtClean="0">
                <a:latin typeface="Arial" charset="0"/>
                <a:cs typeface="Arial" charset="0"/>
              </a:rPr>
              <a:t>за </a:t>
            </a:r>
            <a:r>
              <a:rPr lang="ru-RU" sz="1800" kern="1200" dirty="0" err="1">
                <a:latin typeface="Arial" charset="0"/>
                <a:cs typeface="Arial" charset="0"/>
              </a:rPr>
              <a:t>участ</a:t>
            </a:r>
            <a:r>
              <a:rPr lang="ru-RU" sz="1800" kern="1200" dirty="0">
                <a:latin typeface="Arial" charset="0"/>
                <a:cs typeface="Arial" charset="0"/>
              </a:rPr>
              <a:t>. </a:t>
            </a:r>
            <a:r>
              <a:rPr lang="ru-RU" sz="1800" kern="1200" dirty="0" err="1">
                <a:latin typeface="Arial" charset="0"/>
                <a:cs typeface="Arial" charset="0"/>
              </a:rPr>
              <a:t>ферментів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дегідрогеназ</a:t>
            </a:r>
            <a:r>
              <a:rPr lang="ru-RU" sz="1800" kern="1200" dirty="0">
                <a:latin typeface="Arial" charset="0"/>
                <a:cs typeface="Arial" charset="0"/>
              </a:rPr>
              <a:t> і </a:t>
            </a:r>
            <a:r>
              <a:rPr lang="ru-RU" sz="1800" kern="1200" dirty="0" smtClean="0">
                <a:latin typeface="Arial" charset="0"/>
                <a:cs typeface="Arial" charset="0"/>
              </a:rPr>
              <a:t>коферменту НАД</a:t>
            </a:r>
            <a:r>
              <a:rPr lang="ru-RU" sz="1800" kern="1200" baseline="30000" dirty="0">
                <a:latin typeface="Arial" charset="0"/>
                <a:cs typeface="Arial" charset="0"/>
              </a:rPr>
              <a:t>+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 smtClean="0">
                <a:latin typeface="Arial" charset="0"/>
                <a:cs typeface="Arial" charset="0"/>
              </a:rPr>
              <a:t>2. </a:t>
            </a:r>
            <a:r>
              <a:rPr lang="ru-RU" sz="1800" b="1" kern="1200" dirty="0" err="1" smtClean="0">
                <a:latin typeface="Arial" charset="0"/>
                <a:cs typeface="Arial" charset="0"/>
              </a:rPr>
              <a:t>Неокиснювальне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 smtClean="0">
                <a:latin typeface="Arial" charset="0"/>
                <a:cs typeface="Arial" charset="0"/>
              </a:rPr>
              <a:t>(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внутрішньомолекулярне</a:t>
            </a:r>
            <a:r>
              <a:rPr lang="ru-RU" sz="1800" kern="1200" dirty="0">
                <a:latin typeface="Arial" charset="0"/>
                <a:cs typeface="Arial" charset="0"/>
              </a:rPr>
              <a:t>) - в </a:t>
            </a:r>
            <a:r>
              <a:rPr lang="ru-RU" sz="1800" kern="1200" dirty="0" err="1">
                <a:latin typeface="Arial" charset="0"/>
                <a:cs typeface="Arial" charset="0"/>
              </a:rPr>
              <a:t>бактеріях</a:t>
            </a:r>
            <a:r>
              <a:rPr lang="ru-RU" sz="1800" kern="1200" dirty="0">
                <a:latin typeface="Arial" charset="0"/>
                <a:cs typeface="Arial" charset="0"/>
              </a:rPr>
              <a:t>, грибах</a:t>
            </a:r>
            <a:endParaRPr lang="ru-RU" sz="1800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i="1" kern="1200" dirty="0" smtClean="0">
                <a:latin typeface="Arial" charset="0"/>
                <a:cs typeface="Arial" charset="0"/>
              </a:rPr>
              <a:t>3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. </a:t>
            </a:r>
            <a:r>
              <a:rPr lang="ru-RU" sz="1800" b="1" kern="1200" dirty="0" err="1" smtClean="0">
                <a:latin typeface="Arial" charset="0"/>
                <a:cs typeface="Arial" charset="0"/>
              </a:rPr>
              <a:t>Відновне</a:t>
            </a:r>
            <a:endParaRPr lang="ru-RU" sz="1800" kern="12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0163"/>
              </p:ext>
            </p:extLst>
          </p:nvPr>
        </p:nvGraphicFramePr>
        <p:xfrm>
          <a:off x="3059832" y="5733256"/>
          <a:ext cx="4752528" cy="96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" name="ISIS/Draw Sketch" r:id="rId3" imgW="4076640" imgH="828360" progId="ISISServer">
                  <p:embed/>
                </p:oleObj>
              </mc:Choice>
              <mc:Fallback>
                <p:oleObj name="ISIS/Draw Sketch" r:id="rId3" imgW="4076640" imgH="8283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5733256"/>
                        <a:ext cx="4752528" cy="966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1" y="2760704"/>
            <a:ext cx="5637741" cy="920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3" y="1743285"/>
            <a:ext cx="6077649" cy="1017419"/>
          </a:xfrm>
          <a:prstGeom prst="rect">
            <a:avLst/>
          </a:prstGeom>
        </p:spPr>
      </p:pic>
      <p:pic>
        <p:nvPicPr>
          <p:cNvPr id="24808" name="Picture 232" descr="C:\Users\Химия\Pictures\Рисунок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3" y="4156038"/>
            <a:ext cx="7841501" cy="12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8578"/>
            <a:ext cx="8229600" cy="1143000"/>
          </a:xfrm>
        </p:spPr>
        <p:txBody>
          <a:bodyPr/>
          <a:lstStyle/>
          <a:p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Перетворення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амінокислот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в </a:t>
            </a:r>
            <a:r>
              <a:rPr lang="ru-RU" sz="3200" b="1" kern="1200" cap="all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організмі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 smtClean="0">
                <a:latin typeface="Arial" charset="0"/>
                <a:cs typeface="Arial" charset="0"/>
              </a:rPr>
              <a:t>4. Г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і</a:t>
            </a:r>
            <a:r>
              <a:rPr lang="ru-RU" sz="1800" b="1" kern="1200" dirty="0" err="1" smtClean="0">
                <a:latin typeface="Arial" charset="0"/>
                <a:cs typeface="Arial" charset="0"/>
              </a:rPr>
              <a:t>дролітичне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 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Трансамінування</a:t>
            </a:r>
            <a:r>
              <a:rPr lang="ru-RU" sz="18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(</a:t>
            </a:r>
            <a:r>
              <a:rPr lang="ru-RU" sz="18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переамінування</a:t>
            </a:r>
            <a:r>
              <a:rPr lang="ru-RU" sz="18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) </a:t>
            </a:r>
            <a:r>
              <a:rPr lang="ru-RU" sz="1800" kern="1200" dirty="0" smtClean="0">
                <a:latin typeface="Arial" charset="0"/>
                <a:cs typeface="Arial" charset="0"/>
              </a:rPr>
              <a:t>– </a:t>
            </a:r>
            <a:r>
              <a:rPr lang="ru-RU" sz="1800" kern="1200" dirty="0" err="1">
                <a:latin typeface="Arial" charset="0"/>
                <a:cs typeface="Arial" charset="0"/>
              </a:rPr>
              <a:t>основний</a:t>
            </a:r>
            <a:r>
              <a:rPr lang="ru-RU" sz="1800" kern="1200" dirty="0">
                <a:latin typeface="Arial" charset="0"/>
                <a:cs typeface="Arial" charset="0"/>
              </a:rPr>
              <a:t> шлях 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біосинтезу</a:t>
            </a:r>
            <a:r>
              <a:rPr lang="ru-RU" sz="1800" kern="1200" dirty="0" smtClean="0">
                <a:latin typeface="Arial" charset="0"/>
                <a:cs typeface="Arial" charset="0"/>
              </a:rPr>
              <a:t>                  </a:t>
            </a:r>
            <a:r>
              <a:rPr lang="el-GR" sz="1800" dirty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latin typeface="Arial" charset="0"/>
                <a:cs typeface="Arial" charset="0"/>
              </a:rPr>
              <a:t>-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амінокислот</a:t>
            </a:r>
            <a:r>
              <a:rPr lang="ru-RU" sz="1800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>
                <a:latin typeface="Arial" charset="0"/>
                <a:cs typeface="Arial" charset="0"/>
              </a:rPr>
              <a:t>з </a:t>
            </a:r>
            <a:r>
              <a:rPr lang="el-GR" sz="1800" dirty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latin typeface="Arial" charset="0"/>
                <a:cs typeface="Arial" charset="0"/>
              </a:rPr>
              <a:t>-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оксокислот</a:t>
            </a:r>
            <a:r>
              <a:rPr lang="ru-RU" sz="1800" kern="1200" dirty="0">
                <a:latin typeface="Arial" charset="0"/>
                <a:cs typeface="Arial" charset="0"/>
              </a:rPr>
              <a:t>. </a:t>
            </a:r>
            <a:r>
              <a:rPr lang="ru-RU" sz="1800" kern="1200" dirty="0" err="1">
                <a:latin typeface="Arial" charset="0"/>
                <a:cs typeface="Arial" charset="0"/>
              </a:rPr>
              <a:t>Процес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відбувається</a:t>
            </a:r>
            <a:r>
              <a:rPr lang="ru-RU" sz="1800" kern="1200" dirty="0">
                <a:latin typeface="Arial" charset="0"/>
                <a:cs typeface="Arial" charset="0"/>
              </a:rPr>
              <a:t> за </a:t>
            </a:r>
            <a:r>
              <a:rPr lang="ru-RU" sz="1800" kern="1200" dirty="0" err="1">
                <a:latin typeface="Arial" charset="0"/>
                <a:cs typeface="Arial" charset="0"/>
              </a:rPr>
              <a:t>участю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ферментів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трансаміназ</a:t>
            </a:r>
            <a:r>
              <a:rPr lang="ru-RU" sz="1800" kern="1200" dirty="0">
                <a:latin typeface="Arial" charset="0"/>
                <a:cs typeface="Arial" charset="0"/>
              </a:rPr>
              <a:t> і коферменту </a:t>
            </a:r>
            <a:r>
              <a:rPr lang="ru-RU" sz="1800" kern="1200" dirty="0" smtClean="0">
                <a:latin typeface="Arial" charset="0"/>
                <a:cs typeface="Arial" charset="0"/>
              </a:rPr>
              <a:t>п</a:t>
            </a:r>
            <a:r>
              <a:rPr lang="uk-UA" sz="1800" kern="1200" dirty="0" smtClean="0">
                <a:latin typeface="Arial" charset="0"/>
                <a:cs typeface="Arial" charset="0"/>
              </a:rPr>
              <a:t>і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ридоксальфосфату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17157"/>
              </p:ext>
            </p:extLst>
          </p:nvPr>
        </p:nvGraphicFramePr>
        <p:xfrm>
          <a:off x="2555875" y="995363"/>
          <a:ext cx="4076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1" name="ISIS/Draw Sketch" r:id="rId3" imgW="4076640" imgH="933120" progId="ISISServer">
                  <p:embed/>
                </p:oleObj>
              </mc:Choice>
              <mc:Fallback>
                <p:oleObj name="ISIS/Draw Sketch" r:id="rId3" imgW="4076640" imgH="9331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5" y="995363"/>
                        <a:ext cx="40767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21" name="Picture 121" descr="C:\Users\Химия\Pictures\Рисун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2" y="3481387"/>
            <a:ext cx="73152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871509"/>
            <a:ext cx="89644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0" dirty="0" smtClean="0"/>
              <a:t>	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b="1" i="0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0" dirty="0" err="1">
                <a:latin typeface="Times New Roman" pitchFamily="18" charset="0"/>
                <a:cs typeface="Times New Roman" pitchFamily="18" charset="0"/>
              </a:rPr>
              <a:t>поліконденсації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полімеризації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відщепленням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 води) з 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b="1" i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, три- 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... .. </a:t>
            </a:r>
            <a:r>
              <a:rPr lang="ru-RU" sz="2000" i="0" dirty="0" err="1">
                <a:latin typeface="Times New Roman" pitchFamily="18" charset="0"/>
                <a:cs typeface="Times New Roman" pitchFamily="18" charset="0"/>
              </a:rPr>
              <a:t>поліпептидів</a:t>
            </a:r>
            <a:r>
              <a:rPr lang="ru-RU" sz="2000" i="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r>
              <a:rPr lang="ru-RU" sz="2000" i="0" dirty="0"/>
              <a:t>	</a:t>
            </a:r>
          </a:p>
          <a:p>
            <a:pPr>
              <a:defRPr/>
            </a:pPr>
            <a:endParaRPr lang="ru-RU" sz="2000" i="0" dirty="0" smtClean="0"/>
          </a:p>
          <a:p>
            <a:pPr algn="just">
              <a:defRPr/>
            </a:pP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Пептиди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прямою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конденсацією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0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гліцину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аланіну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4 дипептида: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0" dirty="0" smtClean="0">
                <a:latin typeface="Times New Roman" pitchFamily="18" charset="0"/>
                <a:cs typeface="Times New Roman" pitchFamily="18" charset="0"/>
              </a:rPr>
              <a:t>ала-ала</a:t>
            </a: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0" dirty="0" err="1">
                <a:latin typeface="Times New Roman" pitchFamily="18" charset="0"/>
                <a:cs typeface="Times New Roman" pitchFamily="18" charset="0"/>
              </a:rPr>
              <a:t>глі</a:t>
            </a: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-ала, </a:t>
            </a:r>
            <a:r>
              <a:rPr lang="ru-RU" sz="2400" b="1" i="0" dirty="0" err="1">
                <a:latin typeface="Times New Roman" pitchFamily="18" charset="0"/>
                <a:cs typeface="Times New Roman" pitchFamily="18" charset="0"/>
              </a:rPr>
              <a:t>глі-глі</a:t>
            </a: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, ала-</a:t>
            </a:r>
            <a:r>
              <a:rPr lang="ru-RU" sz="2400" b="1" i="0" dirty="0" err="1">
                <a:latin typeface="Times New Roman" pitchFamily="18" charset="0"/>
                <a:cs typeface="Times New Roman" pitchFamily="18" charset="0"/>
              </a:rPr>
              <a:t>глі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пептидів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: при 20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амінокислотних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залишках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1014 </a:t>
            </a:r>
            <a:r>
              <a:rPr lang="ru-RU" sz="2400" i="0" dirty="0" err="1">
                <a:latin typeface="Times New Roman" pitchFamily="18" charset="0"/>
                <a:cs typeface="Times New Roman" pitchFamily="18" charset="0"/>
              </a:rPr>
              <a:t>пептидів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 !!!</a:t>
            </a:r>
            <a:endParaRPr lang="ru-RU" sz="2400" i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584278"/>
              </p:ext>
            </p:extLst>
          </p:nvPr>
        </p:nvGraphicFramePr>
        <p:xfrm>
          <a:off x="296863" y="1936750"/>
          <a:ext cx="8824912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ISIS/Draw Sketch" r:id="rId3" imgW="6076800" imgH="1457280" progId="ISISServer">
                  <p:embed/>
                </p:oleObj>
              </mc:Choice>
              <mc:Fallback>
                <p:oleObj name="ISIS/Draw Sketch" r:id="rId3" imgW="6076800" imgH="145728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936750"/>
                        <a:ext cx="8824912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576" y="79421"/>
            <a:ext cx="89393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Утворення</a:t>
            </a:r>
            <a:r>
              <a:rPr lang="ru-RU" sz="3200" b="1" i="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3200" b="1" i="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пептидів</a:t>
            </a:r>
            <a:r>
              <a:rPr lang="ru-RU" sz="3200" b="1" i="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ru-RU" sz="3200" b="1" i="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поліпептиди</a:t>
            </a:r>
            <a:r>
              <a:rPr lang="ru-RU" sz="3200" b="1" i="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і </a:t>
            </a:r>
            <a:r>
              <a:rPr lang="ru-RU" sz="3200" b="1" i="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БІЛКІВ</a:t>
            </a:r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16522" y="1077218"/>
            <a:ext cx="55081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uk-UA" b="1" i="0" cap="all" dirty="0"/>
              <a:t>Первинна структура </a:t>
            </a:r>
            <a:r>
              <a:rPr lang="uk-UA" b="1" i="0" cap="all" dirty="0" smtClean="0"/>
              <a:t>– </a:t>
            </a:r>
            <a:r>
              <a:rPr lang="uk-UA" i="0" cap="all" dirty="0" smtClean="0"/>
              <a:t>природа   </a:t>
            </a:r>
            <a:r>
              <a:rPr lang="uk-UA" i="0" cap="all" dirty="0"/>
              <a:t>і</a:t>
            </a:r>
          </a:p>
          <a:p>
            <a:pPr marL="0" indent="0">
              <a:defRPr/>
            </a:pPr>
            <a:r>
              <a:rPr lang="uk-UA" i="0" cap="all" dirty="0"/>
              <a:t>  кількість (склад) </a:t>
            </a:r>
            <a:r>
              <a:rPr lang="uk-UA" i="0" cap="all" dirty="0" smtClean="0"/>
              <a:t> АК</a:t>
            </a:r>
            <a:r>
              <a:rPr lang="uk-UA" i="0" cap="all" dirty="0"/>
              <a:t>, </a:t>
            </a:r>
            <a:r>
              <a:rPr lang="uk-UA" i="0" cap="all" dirty="0" smtClean="0"/>
              <a:t> їх</a:t>
            </a:r>
            <a:endParaRPr lang="uk-UA" i="0" cap="all" dirty="0"/>
          </a:p>
          <a:p>
            <a:pPr marL="0" indent="0">
              <a:defRPr/>
            </a:pPr>
            <a:r>
              <a:rPr lang="uk-UA" i="0" cap="all" dirty="0"/>
              <a:t>послідовність в</a:t>
            </a:r>
          </a:p>
          <a:p>
            <a:pPr marL="0" indent="0">
              <a:defRPr/>
            </a:pPr>
            <a:r>
              <a:rPr lang="uk-UA" i="0" cap="all" dirty="0" smtClean="0"/>
              <a:t>Поліпептидному ланцюгу. </a:t>
            </a:r>
            <a:r>
              <a:rPr lang="uk-UA" i="0" cap="all" dirty="0"/>
              <a:t>склад</a:t>
            </a:r>
          </a:p>
          <a:p>
            <a:pPr marL="0" indent="0">
              <a:defRPr/>
            </a:pPr>
            <a:r>
              <a:rPr lang="uk-UA" i="0" cap="all" dirty="0"/>
              <a:t>визначають на </a:t>
            </a:r>
            <a:r>
              <a:rPr lang="uk-UA" i="0" cap="all" dirty="0" smtClean="0"/>
              <a:t>хроматографі</a:t>
            </a:r>
            <a:endParaRPr lang="uk-UA" i="0" cap="all" dirty="0"/>
          </a:p>
          <a:p>
            <a:pPr marL="0" indent="0">
              <a:defRPr/>
            </a:pPr>
            <a:r>
              <a:rPr lang="uk-UA" i="0" cap="all" dirty="0" smtClean="0"/>
              <a:t>ЗА продуктами </a:t>
            </a:r>
            <a:r>
              <a:rPr lang="uk-UA" i="0" cap="all" dirty="0"/>
              <a:t>повного гідролізу білка.</a:t>
            </a:r>
          </a:p>
          <a:p>
            <a:pPr marL="0" indent="0">
              <a:defRPr/>
            </a:pPr>
            <a:r>
              <a:rPr lang="uk-UA" i="0" cap="all" dirty="0"/>
              <a:t>Послідовність - шляхом</a:t>
            </a:r>
          </a:p>
          <a:p>
            <a:pPr marL="0" indent="0">
              <a:defRPr/>
            </a:pPr>
            <a:r>
              <a:rPr lang="uk-UA" i="0" cap="all" dirty="0"/>
              <a:t>послідовного відщеплення</a:t>
            </a:r>
          </a:p>
          <a:p>
            <a:pPr marL="0" indent="0">
              <a:defRPr/>
            </a:pPr>
            <a:r>
              <a:rPr lang="uk-UA" i="0" cap="all" dirty="0"/>
              <a:t>кожної АК і її ідентифікації.</a:t>
            </a:r>
            <a:endParaRPr lang="uk-UA" i="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0" cap="all" dirty="0">
                <a:solidFill>
                  <a:srgbClr val="FF0000"/>
                </a:solidFill>
              </a:rPr>
              <a:t>У </a:t>
            </a:r>
            <a:r>
              <a:rPr lang="ru-RU" sz="3200" b="1" i="0" cap="all" dirty="0" err="1">
                <a:solidFill>
                  <a:srgbClr val="FF0000"/>
                </a:solidFill>
              </a:rPr>
              <a:t>білках</a:t>
            </a:r>
            <a:r>
              <a:rPr lang="ru-RU" sz="3200" b="1" i="0" cap="all" dirty="0">
                <a:solidFill>
                  <a:srgbClr val="FF0000"/>
                </a:solidFill>
              </a:rPr>
              <a:t> </a:t>
            </a:r>
            <a:r>
              <a:rPr lang="ru-RU" sz="3200" b="1" i="0" cap="all" dirty="0" err="1">
                <a:solidFill>
                  <a:srgbClr val="FF0000"/>
                </a:solidFill>
              </a:rPr>
              <a:t>розрізняють</a:t>
            </a:r>
            <a:r>
              <a:rPr lang="ru-RU" sz="3200" b="1" i="0" cap="all" dirty="0">
                <a:solidFill>
                  <a:srgbClr val="FF0000"/>
                </a:solidFill>
              </a:rPr>
              <a:t> </a:t>
            </a:r>
            <a:r>
              <a:rPr lang="ru-RU" sz="3200" b="1" i="0" cap="all" dirty="0" err="1">
                <a:solidFill>
                  <a:srgbClr val="FF0000"/>
                </a:solidFill>
              </a:rPr>
              <a:t>чотири</a:t>
            </a:r>
            <a:endParaRPr lang="ru-RU" sz="3200" b="1" i="0" cap="all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ru-RU" sz="3200" b="1" i="0" cap="all" dirty="0" err="1">
                <a:solidFill>
                  <a:srgbClr val="FF0000"/>
                </a:solidFill>
              </a:rPr>
              <a:t>рівня</a:t>
            </a:r>
            <a:r>
              <a:rPr lang="ru-RU" sz="3200" b="1" i="0" cap="all" dirty="0">
                <a:solidFill>
                  <a:srgbClr val="FF0000"/>
                </a:solidFill>
              </a:rPr>
              <a:t> </a:t>
            </a:r>
            <a:r>
              <a:rPr lang="ru-RU" sz="3200" b="1" i="0" cap="all" dirty="0" err="1">
                <a:solidFill>
                  <a:srgbClr val="FF0000"/>
                </a:solidFill>
              </a:rPr>
              <a:t>структури</a:t>
            </a:r>
            <a:endParaRPr lang="uk-UA" i="0" dirty="0">
              <a:solidFill>
                <a:srgbClr val="000000"/>
              </a:solidFill>
            </a:endParaRPr>
          </a:p>
        </p:txBody>
      </p:sp>
      <p:pic>
        <p:nvPicPr>
          <p:cNvPr id="33794" name="Picture 2" descr="C:\Users\Химия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02" y="1009116"/>
            <a:ext cx="3930231" cy="56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Химия\Pictures\Рисун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2" y="3923681"/>
            <a:ext cx="5044351" cy="26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 ЛЕКЦ</a:t>
            </a:r>
            <a:r>
              <a:rPr lang="uk-UA" dirty="0" smtClean="0"/>
              <a:t>ІЇ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sz="2800" dirty="0" err="1"/>
              <a:t>Біологічні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ru-RU" sz="2800" dirty="0"/>
              <a:t>АК, </a:t>
            </a:r>
            <a:r>
              <a:rPr lang="ru-RU" sz="2800" dirty="0" err="1"/>
              <a:t>класифікація</a:t>
            </a:r>
            <a:r>
              <a:rPr lang="ru-RU" sz="2800" dirty="0"/>
              <a:t> АК.</a:t>
            </a:r>
          </a:p>
          <a:p>
            <a:pPr marL="514350" indent="-514350">
              <a:buAutoNum type="arabicPeriod"/>
            </a:pPr>
            <a:r>
              <a:rPr lang="ru-RU" sz="2800" dirty="0"/>
              <a:t>Будова АК.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Ізомерія</a:t>
            </a:r>
            <a:r>
              <a:rPr lang="ru-RU" sz="2800" dirty="0"/>
              <a:t> АК.</a:t>
            </a:r>
          </a:p>
          <a:p>
            <a:pPr marL="514350" indent="-514350">
              <a:buAutoNum type="arabicPeriod"/>
            </a:pPr>
            <a:r>
              <a:rPr lang="ru-RU" sz="2800" dirty="0"/>
              <a:t>Амфотерность АК.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Хім</a:t>
            </a:r>
            <a:r>
              <a:rPr lang="ru-RU" sz="2800" dirty="0"/>
              <a:t>. </a:t>
            </a:r>
            <a:r>
              <a:rPr lang="ru-RU" sz="2800" dirty="0" err="1"/>
              <a:t>властивості</a:t>
            </a:r>
            <a:r>
              <a:rPr lang="ru-RU" sz="2800" dirty="0"/>
              <a:t> АК.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Перетворення</a:t>
            </a:r>
            <a:r>
              <a:rPr lang="ru-RU" sz="2800" dirty="0"/>
              <a:t> АК в </a:t>
            </a:r>
            <a:r>
              <a:rPr lang="ru-RU" sz="2800" dirty="0" err="1"/>
              <a:t>організмі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ru-RU" sz="2800" dirty="0" err="1" smtClean="0"/>
              <a:t>Утворення</a:t>
            </a:r>
            <a:r>
              <a:rPr lang="ru-RU" sz="2800" dirty="0" smtClean="0"/>
              <a:t> </a:t>
            </a:r>
            <a:r>
              <a:rPr lang="ru-RU" sz="2800" dirty="0" err="1"/>
              <a:t>пептидів</a:t>
            </a:r>
            <a:r>
              <a:rPr lang="ru-RU" sz="2800" dirty="0"/>
              <a:t>, </a:t>
            </a:r>
            <a:r>
              <a:rPr lang="ru-RU" sz="2800" dirty="0" err="1"/>
              <a:t>поліпептидів</a:t>
            </a:r>
            <a:r>
              <a:rPr lang="ru-RU" sz="2800" dirty="0"/>
              <a:t> і </a:t>
            </a:r>
            <a:r>
              <a:rPr lang="ru-RU" sz="2800" dirty="0" err="1"/>
              <a:t>білків</a:t>
            </a:r>
            <a:r>
              <a:rPr lang="ru-RU" sz="2800" dirty="0"/>
              <a:t>. </a:t>
            </a:r>
            <a:r>
              <a:rPr lang="ru-RU" sz="2800" dirty="0" err="1"/>
              <a:t>Пептидний</a:t>
            </a:r>
            <a:r>
              <a:rPr lang="ru-RU" sz="2800" dirty="0"/>
              <a:t> </a:t>
            </a:r>
            <a:r>
              <a:rPr lang="ru-RU" sz="2800" dirty="0" err="1"/>
              <a:t>зв'язок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Класифікація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пептидів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Структури</a:t>
            </a:r>
            <a:r>
              <a:rPr lang="ru-RU" sz="2800" dirty="0"/>
              <a:t> </a:t>
            </a:r>
            <a:r>
              <a:rPr lang="ru-RU" sz="2800" dirty="0" err="1"/>
              <a:t>білка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7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b="1" dirty="0">
                <a:solidFill>
                  <a:srgbClr val="FF0000"/>
                </a:solidFill>
              </a:rPr>
              <a:t>БІЛКИ (ПРОТЕЇНИ)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БІОЛОГІЧНІ ФУНКЦІЇ БІЛКІВ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8" y="1412875"/>
            <a:ext cx="9170358" cy="54451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err="1"/>
              <a:t>Енергетична</a:t>
            </a:r>
            <a:r>
              <a:rPr lang="ru-RU" sz="2400" dirty="0"/>
              <a:t> (Б -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/>
              <a:t>Ф і </a:t>
            </a:r>
            <a:r>
              <a:rPr lang="ru-RU" sz="2400" dirty="0" err="1"/>
              <a:t>деякі</a:t>
            </a:r>
            <a:r>
              <a:rPr lang="ru-RU" sz="2400" dirty="0"/>
              <a:t> Г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білкову</a:t>
            </a:r>
            <a:r>
              <a:rPr lang="ru-RU" sz="2400" dirty="0"/>
              <a:t> природу.</a:t>
            </a:r>
          </a:p>
          <a:p>
            <a:pPr marL="457200" indent="-457200" defTabSz="354013" eaLnBrk="1" hangingPunct="1">
              <a:buFontTx/>
              <a:buAutoNum type="arabicPeriod"/>
              <a:tabLst>
                <a:tab pos="722313" algn="l"/>
              </a:tabLst>
              <a:defRPr/>
            </a:pPr>
            <a:r>
              <a:rPr lang="ru-RU" sz="2400" dirty="0"/>
              <a:t>Структурна (</a:t>
            </a:r>
            <a:r>
              <a:rPr lang="ru-RU" sz="2400" dirty="0" err="1"/>
              <a:t>структурні</a:t>
            </a:r>
            <a:r>
              <a:rPr lang="ru-RU" sz="2400" dirty="0"/>
              <a:t> Б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складова</a:t>
            </a:r>
            <a:r>
              <a:rPr lang="ru-RU" sz="2400" dirty="0"/>
              <a:t> </a:t>
            </a:r>
            <a:r>
              <a:rPr lang="ru-RU" sz="2400" dirty="0" smtClean="0"/>
              <a:t>                      	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/>
              <a:t>сполучної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/>
              <a:t> </a:t>
            </a:r>
            <a:r>
              <a:rPr lang="ru-RU" sz="2400" dirty="0" err="1"/>
              <a:t>Механіко-хімічна</a:t>
            </a:r>
            <a:r>
              <a:rPr lang="ru-RU" sz="2400" dirty="0"/>
              <a:t> (</a:t>
            </a:r>
            <a:r>
              <a:rPr lang="ru-RU" sz="2400" dirty="0" err="1"/>
              <a:t>скоротливі</a:t>
            </a:r>
            <a:r>
              <a:rPr lang="ru-RU" sz="2400" dirty="0"/>
              <a:t> Б).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/>
              <a:t> </a:t>
            </a:r>
            <a:r>
              <a:rPr lang="ru-RU" sz="2400" dirty="0" err="1"/>
              <a:t>Захисна</a:t>
            </a:r>
            <a:r>
              <a:rPr lang="ru-RU" sz="2400" dirty="0"/>
              <a:t> (АТ, </a:t>
            </a:r>
            <a:r>
              <a:rPr lang="ru-RU" sz="2400" dirty="0" err="1"/>
              <a:t>імуноглобулін</a:t>
            </a:r>
            <a:r>
              <a:rPr lang="ru-RU" sz="2400" dirty="0"/>
              <a:t>, </a:t>
            </a:r>
            <a:r>
              <a:rPr lang="ru-RU" sz="2400" dirty="0" err="1"/>
              <a:t>інтерферон</a:t>
            </a:r>
            <a:r>
              <a:rPr lang="ru-RU" sz="2400" dirty="0"/>
              <a:t>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err="1" smtClean="0"/>
              <a:t>Кровоспинна</a:t>
            </a:r>
            <a:endParaRPr lang="ru-RU" sz="24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/>
              <a:t>(Б </a:t>
            </a:r>
            <a:r>
              <a:rPr lang="ru-RU" sz="2400" dirty="0" err="1"/>
              <a:t>фібриноген</a:t>
            </a:r>
            <a:r>
              <a:rPr lang="ru-RU" sz="2400" dirty="0"/>
              <a:t> → </a:t>
            </a:r>
            <a:r>
              <a:rPr lang="ru-RU" sz="2400" dirty="0" err="1"/>
              <a:t>фібрин</a:t>
            </a:r>
            <a:r>
              <a:rPr lang="ru-RU" sz="2400" dirty="0" smtClean="0"/>
              <a:t>).</a:t>
            </a:r>
          </a:p>
          <a:p>
            <a:pPr marL="0" indent="0" eaLnBrk="1" hangingPunct="1">
              <a:buNone/>
              <a:defRPr/>
            </a:pPr>
            <a:endParaRPr lang="ru-RU" sz="24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/>
              <a:t>                  </a:t>
            </a:r>
            <a:r>
              <a:rPr lang="ru-RU" sz="2400" dirty="0" smtClean="0"/>
              <a:t>7</a:t>
            </a:r>
            <a:r>
              <a:rPr lang="ru-RU" sz="2400" dirty="0"/>
              <a:t>. </a:t>
            </a:r>
            <a:r>
              <a:rPr lang="ru-RU" sz="2400" dirty="0" err="1"/>
              <a:t>Лікарські</a:t>
            </a:r>
            <a:r>
              <a:rPr lang="ru-RU" sz="2400" dirty="0"/>
              <a:t> </a:t>
            </a:r>
            <a:r>
              <a:rPr lang="ru-RU" sz="2400" dirty="0" err="1"/>
              <a:t>препарати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/>
              <a:t>                  </a:t>
            </a:r>
            <a:r>
              <a:rPr lang="ru-RU" sz="2400" dirty="0" smtClean="0"/>
              <a:t>8</a:t>
            </a:r>
            <a:r>
              <a:rPr lang="ru-RU" sz="2400" dirty="0"/>
              <a:t>. </a:t>
            </a:r>
            <a:r>
              <a:rPr lang="ru-RU" sz="2400" dirty="0" err="1"/>
              <a:t>Білки</a:t>
            </a:r>
            <a:r>
              <a:rPr lang="ru-RU" sz="2400" dirty="0"/>
              <a:t> ─ </a:t>
            </a:r>
            <a:r>
              <a:rPr lang="ru-RU" sz="2400" dirty="0" err="1"/>
              <a:t>маркери</a:t>
            </a:r>
            <a:r>
              <a:rPr lang="ru-RU" sz="2400" dirty="0"/>
              <a:t> </a:t>
            </a:r>
            <a:r>
              <a:rPr lang="ru-RU" sz="2400" dirty="0" err="1"/>
              <a:t>онкології</a:t>
            </a:r>
            <a:r>
              <a:rPr lang="ru-RU" sz="2400" dirty="0"/>
              <a:t>, </a:t>
            </a:r>
            <a:r>
              <a:rPr lang="ru-RU" sz="2400" dirty="0" err="1"/>
              <a:t>запалення</a:t>
            </a:r>
            <a:r>
              <a:rPr lang="ru-RU" sz="2400" dirty="0"/>
              <a:t>,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/>
              <a:t>                         </a:t>
            </a:r>
            <a:r>
              <a:rPr lang="ru-RU" sz="2400" dirty="0" err="1"/>
              <a:t>спадкових</a:t>
            </a:r>
            <a:r>
              <a:rPr lang="ru-RU" sz="2400" dirty="0"/>
              <a:t> </a:t>
            </a:r>
            <a:r>
              <a:rPr lang="ru-RU" sz="2400" dirty="0" err="1"/>
              <a:t>патологій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/>
          <a:stretch>
            <a:fillRect/>
          </a:stretch>
        </p:blipFill>
        <p:spPr bwMode="auto">
          <a:xfrm>
            <a:off x="6784975" y="31750"/>
            <a:ext cx="238442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557338"/>
            <a:ext cx="23590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97200"/>
            <a:ext cx="19589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7"/>
          <a:stretch>
            <a:fillRect/>
          </a:stretch>
        </p:blipFill>
        <p:spPr bwMode="auto">
          <a:xfrm>
            <a:off x="4876847" y="4005064"/>
            <a:ext cx="2160240" cy="14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525"/>
            <a:ext cx="20431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7025" y="39688"/>
            <a:ext cx="8229600" cy="8636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БІЛКИ</a:t>
            </a:r>
            <a:endParaRPr lang="ru-RU" sz="3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9"/>
          <a:stretch>
            <a:fillRect/>
          </a:stretch>
        </p:blipFill>
        <p:spPr bwMode="auto">
          <a:xfrm>
            <a:off x="6156325" y="2492375"/>
            <a:ext cx="283210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5400" y="1526867"/>
            <a:ext cx="9144000" cy="499816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dirty="0" err="1"/>
              <a:t>Високомолекулярні</a:t>
            </a:r>
            <a:r>
              <a:rPr lang="ru-RU" sz="2800" dirty="0"/>
              <a:t> </a:t>
            </a:r>
            <a:r>
              <a:rPr lang="ru-RU" sz="2800" dirty="0" err="1"/>
              <a:t>природні</a:t>
            </a:r>
            <a:r>
              <a:rPr lang="ru-RU" sz="2800" dirty="0"/>
              <a:t> </a:t>
            </a:r>
            <a:r>
              <a:rPr lang="ru-RU" sz="2800" dirty="0" err="1"/>
              <a:t>полімери</a:t>
            </a:r>
            <a:r>
              <a:rPr lang="ru-RU" sz="2800" dirty="0"/>
              <a:t>, </a:t>
            </a:r>
            <a:r>
              <a:rPr lang="ru-RU" sz="2800" dirty="0" err="1"/>
              <a:t>побудовані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залишків</a:t>
            </a:r>
            <a:r>
              <a:rPr lang="ru-RU" sz="2800" dirty="0"/>
              <a:t> </a:t>
            </a:r>
            <a:r>
              <a:rPr lang="el-GR" sz="2800" dirty="0"/>
              <a:t>α-</a:t>
            </a:r>
            <a:r>
              <a:rPr lang="ru-RU" sz="2800" dirty="0"/>
              <a:t>АК, </a:t>
            </a:r>
            <a:r>
              <a:rPr lang="ru-RU" sz="2800" dirty="0" err="1"/>
              <a:t>з'єднані</a:t>
            </a:r>
            <a:r>
              <a:rPr lang="ru-RU" sz="2800" dirty="0"/>
              <a:t> </a:t>
            </a:r>
            <a:r>
              <a:rPr lang="ru-RU" sz="2800" dirty="0" err="1"/>
              <a:t>пептидними</a:t>
            </a:r>
            <a:r>
              <a:rPr lang="ru-RU" sz="2800" dirty="0"/>
              <a:t> (</a:t>
            </a:r>
            <a:r>
              <a:rPr lang="ru-RU" sz="2800" dirty="0" err="1" smtClean="0"/>
              <a:t>амідними</a:t>
            </a:r>
            <a:r>
              <a:rPr lang="ru-RU" sz="2800" dirty="0" smtClean="0"/>
              <a:t>) </a:t>
            </a:r>
            <a:r>
              <a:rPr lang="ru-RU" sz="2800" dirty="0" err="1"/>
              <a:t>зв'язками</a:t>
            </a:r>
            <a:r>
              <a:rPr lang="ru-RU" sz="28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ru-RU" sz="2800" dirty="0" smtClean="0"/>
          </a:p>
          <a:p>
            <a:pPr marL="0" indent="0" eaLnBrk="1" hangingPunct="1">
              <a:buFontTx/>
              <a:buNone/>
            </a:pPr>
            <a:endParaRPr lang="ru-RU" sz="2800" dirty="0" smtClean="0"/>
          </a:p>
          <a:p>
            <a:pPr marL="0" indent="0" eaLnBrk="1" hangingPunct="1">
              <a:buFontTx/>
              <a:buNone/>
            </a:pPr>
            <a:r>
              <a:rPr lang="ru-RU" sz="2800" dirty="0" err="1"/>
              <a:t>Білки</a:t>
            </a:r>
            <a:r>
              <a:rPr lang="ru-RU" sz="2800" dirty="0"/>
              <a:t> з </a:t>
            </a:r>
            <a:r>
              <a:rPr lang="ru-RU" sz="2800" dirty="0" err="1"/>
              <a:t>низькою</a:t>
            </a:r>
            <a:r>
              <a:rPr lang="ru-RU" sz="2800" dirty="0"/>
              <a:t> молекулярною </a:t>
            </a:r>
            <a:r>
              <a:rPr lang="ru-RU" sz="2800" dirty="0" err="1" smtClean="0"/>
              <a:t>масою-пептиди</a:t>
            </a:r>
            <a:endParaRPr lang="ru-RU" sz="2800" dirty="0"/>
          </a:p>
          <a:p>
            <a:pPr marL="0" indent="0" eaLnBrk="1" hangingPunct="1">
              <a:buFontTx/>
              <a:buNone/>
            </a:pPr>
            <a:r>
              <a:rPr lang="el-GR" sz="2800" dirty="0"/>
              <a:t>α-</a:t>
            </a:r>
            <a:r>
              <a:rPr lang="ru-RU" sz="2800" dirty="0"/>
              <a:t>АК - </a:t>
            </a:r>
            <a:r>
              <a:rPr lang="ru-RU" sz="2800" dirty="0" err="1"/>
              <a:t>мономерні</a:t>
            </a:r>
            <a:r>
              <a:rPr lang="ru-RU" sz="2800" dirty="0"/>
              <a:t> </a:t>
            </a:r>
            <a:r>
              <a:rPr lang="ru-RU" sz="2800" dirty="0" err="1"/>
              <a:t>одиниці</a:t>
            </a:r>
            <a:r>
              <a:rPr lang="ru-RU" sz="2800" dirty="0"/>
              <a:t> Б і </a:t>
            </a:r>
            <a:r>
              <a:rPr lang="ru-RU" sz="2800" dirty="0" err="1"/>
              <a:t>пептидів</a:t>
            </a:r>
            <a:r>
              <a:rPr lang="ru-RU" sz="28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800" dirty="0"/>
              <a:t>1 </a:t>
            </a:r>
            <a:r>
              <a:rPr lang="ru-RU" sz="2800" dirty="0" smtClean="0"/>
              <a:t>гр.: </a:t>
            </a:r>
            <a:r>
              <a:rPr lang="ru-RU" sz="2800" dirty="0" err="1"/>
              <a:t>Протеїногенні</a:t>
            </a:r>
            <a:r>
              <a:rPr lang="ru-RU" sz="2800" dirty="0"/>
              <a:t> АК </a:t>
            </a:r>
            <a:r>
              <a:rPr lang="ru-RU" sz="2800" dirty="0" smtClean="0"/>
              <a:t>– </a:t>
            </a:r>
            <a:r>
              <a:rPr lang="ru-RU" sz="2800" dirty="0" err="1" smtClean="0"/>
              <a:t>входять</a:t>
            </a:r>
            <a:r>
              <a:rPr lang="ru-RU" sz="2800" dirty="0" smtClean="0"/>
              <a:t> </a:t>
            </a:r>
            <a:r>
              <a:rPr lang="ru-RU" sz="2800" dirty="0"/>
              <a:t>до складу Б (</a:t>
            </a:r>
            <a:r>
              <a:rPr lang="el-GR" sz="2800" dirty="0"/>
              <a:t>α-</a:t>
            </a:r>
            <a:r>
              <a:rPr lang="ru-RU" sz="2800" dirty="0"/>
              <a:t>АК)</a:t>
            </a:r>
          </a:p>
          <a:p>
            <a:pPr marL="0" indent="0" eaLnBrk="1" hangingPunct="1">
              <a:buFontTx/>
              <a:buNone/>
            </a:pPr>
            <a:r>
              <a:rPr lang="ru-RU" sz="2800" dirty="0"/>
              <a:t>2 </a:t>
            </a:r>
            <a:r>
              <a:rPr lang="ru-RU" sz="2800" dirty="0" smtClean="0"/>
              <a:t>гр.: </a:t>
            </a:r>
            <a:r>
              <a:rPr lang="ru-RU" sz="2800" dirty="0" err="1" smtClean="0"/>
              <a:t>непротеїногенні</a:t>
            </a:r>
            <a:r>
              <a:rPr lang="ru-RU" sz="2800" dirty="0" smtClean="0"/>
              <a:t> </a:t>
            </a:r>
            <a:r>
              <a:rPr lang="ru-RU" sz="2800" dirty="0"/>
              <a:t>АК </a:t>
            </a:r>
            <a:r>
              <a:rPr lang="ru-RU" sz="2800" dirty="0" smtClean="0"/>
              <a:t>– не </a:t>
            </a:r>
            <a:r>
              <a:rPr lang="ru-RU" sz="2800" dirty="0" err="1"/>
              <a:t>беруть</a:t>
            </a:r>
            <a:r>
              <a:rPr lang="ru-RU" sz="2800" dirty="0"/>
              <a:t> </a:t>
            </a:r>
            <a:r>
              <a:rPr lang="ru-RU" sz="2800" dirty="0" err="1"/>
              <a:t>участі</a:t>
            </a:r>
            <a:r>
              <a:rPr lang="ru-RU" sz="2800" dirty="0"/>
              <a:t> в </a:t>
            </a:r>
            <a:r>
              <a:rPr lang="ru-RU" sz="2800" dirty="0" err="1"/>
              <a:t>утворенні</a:t>
            </a:r>
            <a:r>
              <a:rPr lang="ru-RU" sz="2800" dirty="0"/>
              <a:t> Б.</a:t>
            </a:r>
            <a:endParaRPr lang="ru-RU" sz="1800" dirty="0" smtClean="0"/>
          </a:p>
          <a:p>
            <a:pPr marL="0" indent="0"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/>
          <a:stretch>
            <a:fillRect/>
          </a:stretch>
        </p:blipFill>
        <p:spPr bwMode="auto">
          <a:xfrm>
            <a:off x="6784975" y="31750"/>
            <a:ext cx="238442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АМІНОКИСЛОТИ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763" y="549275"/>
            <a:ext cx="9144001" cy="482441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2400" dirty="0" err="1"/>
              <a:t>Структурні</a:t>
            </a:r>
            <a:r>
              <a:rPr lang="ru-RU" sz="2400" dirty="0"/>
              <a:t> </a:t>
            </a:r>
            <a:r>
              <a:rPr lang="ru-RU" sz="2400" dirty="0" err="1"/>
              <a:t>мономери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, </a:t>
            </a:r>
            <a:r>
              <a:rPr lang="ru-RU" sz="2400" dirty="0" err="1"/>
              <a:t>похідні</a:t>
            </a:r>
            <a:r>
              <a:rPr lang="ru-RU" sz="2400" dirty="0"/>
              <a:t> </a:t>
            </a:r>
            <a:r>
              <a:rPr lang="ru-RU" sz="2400" dirty="0" err="1"/>
              <a:t>карбонових</a:t>
            </a:r>
            <a:r>
              <a:rPr lang="ru-RU" sz="2400" dirty="0"/>
              <a:t> кислот,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b="1" dirty="0"/>
              <a:t>1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 </a:t>
            </a:r>
            <a:r>
              <a:rPr lang="ru-RU" sz="2400" b="1" dirty="0"/>
              <a:t>Н </a:t>
            </a:r>
            <a:r>
              <a:rPr lang="ru-RU" sz="2400" dirty="0" err="1"/>
              <a:t>вуглецевого</a:t>
            </a:r>
            <a:r>
              <a:rPr lang="ru-RU" sz="2400" dirty="0"/>
              <a:t> </a:t>
            </a:r>
            <a:r>
              <a:rPr lang="ru-RU" sz="2400" dirty="0" err="1"/>
              <a:t>ланцюга</a:t>
            </a:r>
            <a:r>
              <a:rPr lang="ru-RU" sz="2400" dirty="0"/>
              <a:t> </a:t>
            </a:r>
            <a:r>
              <a:rPr lang="ru-RU" sz="2400" dirty="0" err="1" smtClean="0"/>
              <a:t>заміщений</a:t>
            </a:r>
            <a:r>
              <a:rPr lang="ru-RU" sz="2400" dirty="0" smtClean="0"/>
              <a:t>           на –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 smtClean="0"/>
              <a:t>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СООН </a:t>
            </a:r>
          </a:p>
          <a:p>
            <a:pPr marL="0" indent="0" eaLnBrk="1" hangingPunct="1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АК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RCH(NH</a:t>
            </a:r>
            <a:r>
              <a:rPr lang="en-US" sz="24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)COOH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КЛАСИФІКАЦІЯ АК: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l-GR" sz="2400" dirty="0" smtClean="0">
                <a:cs typeface="Times New Roman" pitchFamily="18" charset="0"/>
              </a:rPr>
              <a:t>α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el-GR" sz="2400" dirty="0" smtClean="0"/>
              <a:t>β</a:t>
            </a:r>
            <a:r>
              <a:rPr lang="ru-RU" sz="2400" dirty="0" smtClean="0"/>
              <a:t>, </a:t>
            </a:r>
            <a:r>
              <a:rPr lang="el-GR" sz="2400" dirty="0" smtClean="0"/>
              <a:t>γ</a:t>
            </a:r>
            <a:endParaRPr lang="ru-RU" sz="2400" dirty="0" smtClean="0"/>
          </a:p>
          <a:p>
            <a:pPr marL="0" indent="0" eaLnBrk="1" hangingPunct="1"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ru-RU" sz="2400" dirty="0" smtClean="0"/>
              <a:t>2. </a:t>
            </a:r>
            <a:r>
              <a:rPr lang="ru-RU" sz="2400" dirty="0" err="1"/>
              <a:t>Фізіологічно</a:t>
            </a:r>
            <a:r>
              <a:rPr lang="ru-RU" sz="2400" dirty="0"/>
              <a:t>: </a:t>
            </a:r>
            <a:r>
              <a:rPr lang="ru-RU" sz="2400" dirty="0" err="1" smtClean="0"/>
              <a:t>замінні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 smtClean="0"/>
              <a:t>незамінні</a:t>
            </a:r>
            <a:r>
              <a:rPr lang="ru-RU" sz="2400" dirty="0" smtClean="0"/>
              <a:t> </a:t>
            </a:r>
            <a:r>
              <a:rPr lang="ru-RU" sz="2400" dirty="0"/>
              <a:t>(лейцин, </a:t>
            </a:r>
            <a:r>
              <a:rPr lang="ru-RU" sz="2400" dirty="0" err="1" smtClean="0"/>
              <a:t>ізолейцин</a:t>
            </a:r>
            <a:r>
              <a:rPr lang="ru-RU" sz="2400" dirty="0"/>
              <a:t>, </a:t>
            </a:r>
            <a:r>
              <a:rPr lang="ru-RU" sz="2400" dirty="0" err="1"/>
              <a:t>треонін</a:t>
            </a:r>
            <a:r>
              <a:rPr lang="ru-RU" sz="2400" dirty="0"/>
              <a:t>, </a:t>
            </a:r>
            <a:r>
              <a:rPr lang="ru-RU" sz="2400" dirty="0" err="1"/>
              <a:t>лізин</a:t>
            </a:r>
            <a:r>
              <a:rPr lang="ru-RU" sz="2400" dirty="0"/>
              <a:t>, </a:t>
            </a:r>
            <a:r>
              <a:rPr lang="ru-RU" sz="2400" dirty="0" err="1"/>
              <a:t>фенілаланін</a:t>
            </a:r>
            <a:r>
              <a:rPr lang="ru-RU" sz="2400" dirty="0"/>
              <a:t>, </a:t>
            </a:r>
            <a:r>
              <a:rPr lang="ru-RU" sz="2400" dirty="0" err="1"/>
              <a:t>метіонін</a:t>
            </a:r>
            <a:r>
              <a:rPr lang="ru-RU" sz="2400" dirty="0"/>
              <a:t>, триптофан, 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 smtClean="0"/>
              <a:t>гістидин</a:t>
            </a:r>
            <a:r>
              <a:rPr lang="ru-RU" sz="2400" dirty="0" smtClean="0"/>
              <a:t>).</a:t>
            </a:r>
            <a:endParaRPr lang="ru-RU" sz="2400" dirty="0" smtClean="0">
              <a:cs typeface="Times New Roman" pitchFamily="18" charset="0"/>
            </a:endParaRPr>
          </a:p>
        </p:txBody>
      </p:sp>
      <p:graphicFrame>
        <p:nvGraphicFramePr>
          <p:cNvPr id="512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95027"/>
              </p:ext>
            </p:extLst>
          </p:nvPr>
        </p:nvGraphicFramePr>
        <p:xfrm>
          <a:off x="5580112" y="1628800"/>
          <a:ext cx="14398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ISIS/Draw Sketch" r:id="rId3" imgW="1047600" imgH="714240" progId="ISISServer">
                  <p:embed/>
                </p:oleObj>
              </mc:Choice>
              <mc:Fallback>
                <p:oleObj name="ISIS/Draw Sketch" r:id="rId3" imgW="1047600" imgH="71424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628800"/>
                        <a:ext cx="143986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14142"/>
            <a:ext cx="3538667" cy="1071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142"/>
            <a:ext cx="2987824" cy="152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14142"/>
            <a:ext cx="2383422" cy="103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7185" y="620688"/>
            <a:ext cx="913967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Обумовлена факторами: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1. Будовою вуглеводневого ланцюга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2. Положенням аміногрупи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3. Просторовою будовою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Молекули всіх -амінокислот за винятком найпростішої (гліцин) </a:t>
            </a:r>
            <a:r>
              <a:rPr lang="uk-UA" sz="2000" i="0" dirty="0" err="1" smtClean="0">
                <a:sym typeface="Symbol" pitchFamily="18" charset="2"/>
              </a:rPr>
              <a:t>хіральні</a:t>
            </a:r>
            <a:r>
              <a:rPr lang="uk-UA" sz="2000" i="0" dirty="0" smtClean="0">
                <a:sym typeface="Symbol" pitchFamily="18" charset="2"/>
              </a:rPr>
              <a:t>. Тому існують у вигляді </a:t>
            </a:r>
            <a:r>
              <a:rPr lang="uk-UA" sz="2000" i="0" dirty="0" err="1" smtClean="0">
                <a:sym typeface="Symbol" pitchFamily="18" charset="2"/>
              </a:rPr>
              <a:t>енантіомерів</a:t>
            </a:r>
            <a:r>
              <a:rPr lang="uk-UA" sz="2000" i="0" dirty="0" smtClean="0">
                <a:sym typeface="Symbol" pitchFamily="18" charset="2"/>
              </a:rPr>
              <a:t>.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Молекули природних амінокислот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належать до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en-US" sz="2000" i="0" dirty="0">
                <a:sym typeface="Symbol" pitchFamily="18" charset="2"/>
              </a:rPr>
              <a:t>L-</a:t>
            </a:r>
            <a:r>
              <a:rPr lang="ru-RU" sz="2000" i="0" dirty="0">
                <a:sym typeface="Symbol" pitchFamily="18" charset="2"/>
              </a:rPr>
              <a:t>ряду.</a:t>
            </a: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r>
              <a:rPr lang="ru-RU" sz="2000" i="0" dirty="0" err="1">
                <a:sym typeface="Symbol" pitchFamily="18" charset="2"/>
              </a:rPr>
              <a:t>Деякі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амінокислоти</a:t>
            </a:r>
            <a:r>
              <a:rPr lang="ru-RU" sz="2000" i="0" dirty="0">
                <a:sym typeface="Symbol" pitchFamily="18" charset="2"/>
              </a:rPr>
              <a:t> в</a:t>
            </a:r>
          </a:p>
          <a:p>
            <a:pPr algn="just">
              <a:defRPr/>
            </a:pPr>
            <a:r>
              <a:rPr lang="ru-RU" sz="2000" i="0" dirty="0" err="1">
                <a:sym typeface="Symbol" pitchFamily="18" charset="2"/>
              </a:rPr>
              <a:t>організмі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піддаються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хімічній</a:t>
            </a:r>
            <a:endParaRPr lang="ru-RU" sz="2000" i="0" dirty="0">
              <a:sym typeface="Symbol" pitchFamily="18" charset="2"/>
            </a:endParaRPr>
          </a:p>
          <a:p>
            <a:pPr algn="just">
              <a:defRPr/>
            </a:pPr>
            <a:r>
              <a:rPr lang="ru-RU" sz="2000" i="0" dirty="0" err="1">
                <a:sym typeface="Symbol" pitchFamily="18" charset="2"/>
              </a:rPr>
              <a:t>модифікації</a:t>
            </a:r>
            <a:r>
              <a:rPr lang="ru-RU" sz="2000" i="0" dirty="0">
                <a:sym typeface="Symbol" pitchFamily="18" charset="2"/>
              </a:rPr>
              <a:t>:</a:t>
            </a:r>
          </a:p>
          <a:p>
            <a:pPr algn="just">
              <a:defRPr/>
            </a:pPr>
            <a:r>
              <a:rPr lang="ru-RU" sz="2000" i="0" dirty="0">
                <a:sym typeface="Symbol" pitchFamily="18" charset="2"/>
              </a:rPr>
              <a:t>- </a:t>
            </a:r>
            <a:r>
              <a:rPr lang="ru-RU" sz="2000" i="0" dirty="0" err="1">
                <a:sym typeface="Symbol" pitchFamily="18" charset="2"/>
              </a:rPr>
              <a:t>ферментативне</a:t>
            </a:r>
            <a:r>
              <a:rPr lang="ru-RU" sz="2000" i="0" dirty="0">
                <a:sym typeface="Symbol" pitchFamily="18" charset="2"/>
              </a:rPr>
              <a:t> (за </a:t>
            </a:r>
            <a:r>
              <a:rPr lang="ru-RU" sz="2000" i="0" dirty="0" err="1">
                <a:sym typeface="Symbol" pitchFamily="18" charset="2"/>
              </a:rPr>
              <a:t>участю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вітаміну</a:t>
            </a:r>
            <a:r>
              <a:rPr lang="ru-RU" sz="2000" i="0" dirty="0">
                <a:sym typeface="Symbol" pitchFamily="18" charset="2"/>
              </a:rPr>
              <a:t> С)</a:t>
            </a:r>
          </a:p>
          <a:p>
            <a:pPr algn="just">
              <a:defRPr/>
            </a:pPr>
            <a:r>
              <a:rPr lang="ru-RU" sz="2000" i="0" dirty="0" err="1" smtClean="0">
                <a:sym typeface="Symbol" pitchFamily="18" charset="2"/>
              </a:rPr>
              <a:t>гидроксилювання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 err="1" smtClean="0">
                <a:sym typeface="Symbol" pitchFamily="18" charset="2"/>
              </a:rPr>
              <a:t>проліну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>
                <a:sym typeface="Symbol" pitchFamily="18" charset="2"/>
              </a:rPr>
              <a:t>і </a:t>
            </a:r>
            <a:r>
              <a:rPr lang="ru-RU" sz="2000" i="0" dirty="0" err="1">
                <a:sym typeface="Symbol" pitchFamily="18" charset="2"/>
              </a:rPr>
              <a:t>лізину</a:t>
            </a:r>
            <a:r>
              <a:rPr lang="ru-RU" sz="2000" i="0" dirty="0">
                <a:sym typeface="Symbol" pitchFamily="18" charset="2"/>
              </a:rPr>
              <a:t> -</a:t>
            </a:r>
          </a:p>
          <a:p>
            <a:pPr algn="just">
              <a:defRPr/>
            </a:pPr>
            <a:r>
              <a:rPr lang="ru-RU" sz="2000" i="0" dirty="0" smtClean="0">
                <a:sym typeface="Symbol" pitchFamily="18" charset="2"/>
              </a:rPr>
              <a:t>4-гіфдроксипролін </a:t>
            </a:r>
            <a:r>
              <a:rPr lang="ru-RU" sz="2000" i="0" dirty="0">
                <a:sym typeface="Symbol" pitchFamily="18" charset="2"/>
              </a:rPr>
              <a:t>і 5-гідроксилізин.</a:t>
            </a:r>
          </a:p>
          <a:p>
            <a:pPr algn="just">
              <a:defRPr/>
            </a:pPr>
            <a:r>
              <a:rPr lang="ru-RU" sz="2000" i="0" dirty="0">
                <a:sym typeface="Symbol" pitchFamily="18" charset="2"/>
              </a:rPr>
              <a:t>- </a:t>
            </a:r>
            <a:r>
              <a:rPr lang="ru-RU" sz="2000" i="0" dirty="0" err="1" smtClean="0">
                <a:sym typeface="Symbol" pitchFamily="18" charset="2"/>
              </a:rPr>
              <a:t>окиснення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 err="1" smtClean="0">
                <a:sym typeface="Symbol" pitchFamily="18" charset="2"/>
              </a:rPr>
              <a:t>тіольних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груп</a:t>
            </a:r>
            <a:r>
              <a:rPr lang="ru-RU" sz="2000" i="0" dirty="0">
                <a:sym typeface="Symbol" pitchFamily="18" charset="2"/>
              </a:rPr>
              <a:t>: </a:t>
            </a:r>
            <a:r>
              <a:rPr lang="ru-RU" sz="2000" i="0" dirty="0" err="1">
                <a:sym typeface="Symbol" pitchFamily="18" charset="2"/>
              </a:rPr>
              <a:t>цистеїн</a:t>
            </a:r>
            <a:r>
              <a:rPr lang="ru-RU" sz="2000" i="0" dirty="0">
                <a:sym typeface="Symbol" pitchFamily="18" charset="2"/>
              </a:rPr>
              <a:t> - </a:t>
            </a:r>
            <a:r>
              <a:rPr lang="ru-RU" sz="2000" i="0" dirty="0" err="1">
                <a:sym typeface="Symbol" pitchFamily="18" charset="2"/>
              </a:rPr>
              <a:t>цистин</a:t>
            </a:r>
            <a:r>
              <a:rPr lang="ru-RU" sz="2000" i="0" dirty="0">
                <a:sym typeface="Symbol" pitchFamily="18" charset="2"/>
              </a:rPr>
              <a:t> - (</a:t>
            </a:r>
            <a:r>
              <a:rPr lang="ru-RU" sz="2000" i="0" dirty="0" err="1">
                <a:sym typeface="Symbol" pitchFamily="18" charset="2"/>
              </a:rPr>
              <a:t>захисна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функція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цистеїну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внаслідок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>
                <a:sym typeface="Symbol" pitchFamily="18" charset="2"/>
              </a:rPr>
              <a:t>легкості</a:t>
            </a:r>
            <a:r>
              <a:rPr lang="ru-RU" sz="2000" i="0" dirty="0">
                <a:sym typeface="Symbol" pitchFamily="18" charset="2"/>
              </a:rPr>
              <a:t> </a:t>
            </a:r>
            <a:r>
              <a:rPr lang="ru-RU" sz="2000" i="0" dirty="0" err="1" smtClean="0">
                <a:sym typeface="Symbol" pitchFamily="18" charset="2"/>
              </a:rPr>
              <a:t>окиснення</a:t>
            </a:r>
            <a:r>
              <a:rPr lang="ru-RU" sz="2000" i="0" dirty="0">
                <a:sym typeface="Symbol" pitchFamily="18" charset="2"/>
              </a:rPr>
              <a:t>.)</a:t>
            </a:r>
            <a:endParaRPr lang="ru-RU" sz="2000" dirty="0">
              <a:sym typeface="Symbol" pitchFamily="18" charset="2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47851" y="0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0" dirty="0" smtClean="0">
                <a:solidFill>
                  <a:srgbClr val="FF0000"/>
                </a:solidFill>
              </a:rPr>
              <a:t>ІЗОМЕРІЯ  АК</a:t>
            </a:r>
            <a:endParaRPr lang="ru-RU" sz="3200" b="1" i="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14" y="2276872"/>
            <a:ext cx="4228458" cy="270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АМФОТЕРНІСТЬ </a:t>
            </a:r>
            <a:r>
              <a:rPr lang="ru-RU" sz="3200" b="1" dirty="0">
                <a:solidFill>
                  <a:srgbClr val="FF0000"/>
                </a:solidFill>
              </a:rPr>
              <a:t>АМІНОКИСЛОТ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2901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Аніонна форма превалює в лужному середовищі</a:t>
            </a:r>
          </a:p>
          <a:p>
            <a:r>
              <a:rPr lang="ru-RU" dirty="0" smtClean="0"/>
              <a:t>рН=13..14</a:t>
            </a:r>
          </a:p>
          <a:p>
            <a:pPr algn="ctr"/>
            <a:r>
              <a:rPr lang="ru-RU" dirty="0" smtClean="0"/>
              <a:t>(</a:t>
            </a:r>
            <a:r>
              <a:rPr lang="uk-UA" dirty="0" smtClean="0"/>
              <a:t>молекули</a:t>
            </a:r>
          </a:p>
          <a:p>
            <a:pPr algn="ctr"/>
            <a:r>
              <a:rPr lang="uk-UA" dirty="0" smtClean="0"/>
              <a:t>переміщаються </a:t>
            </a:r>
          </a:p>
          <a:p>
            <a:pPr algn="ctr"/>
            <a:r>
              <a:rPr lang="uk-UA" dirty="0" smtClean="0"/>
              <a:t>до аноду)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857557" y="2564904"/>
            <a:ext cx="30422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Біполярний іон,</a:t>
            </a:r>
          </a:p>
          <a:p>
            <a:r>
              <a:rPr lang="uk-UA" dirty="0" err="1" smtClean="0"/>
              <a:t>Цвіттер-іон</a:t>
            </a:r>
            <a:endParaRPr lang="uk-UA" dirty="0" smtClean="0"/>
          </a:p>
          <a:p>
            <a:r>
              <a:rPr lang="uk-UA" dirty="0"/>
              <a:t>І</a:t>
            </a:r>
            <a:r>
              <a:rPr lang="uk-UA" dirty="0" smtClean="0"/>
              <a:t>ЕТ</a:t>
            </a:r>
          </a:p>
          <a:p>
            <a:r>
              <a:rPr lang="uk-UA" dirty="0" smtClean="0"/>
              <a:t>(АК </a:t>
            </a:r>
            <a:r>
              <a:rPr lang="uk-UA" dirty="0" err="1" smtClean="0"/>
              <a:t>електронейтральна</a:t>
            </a:r>
            <a:r>
              <a:rPr lang="uk-UA" dirty="0" smtClean="0"/>
              <a:t>)</a:t>
            </a:r>
          </a:p>
          <a:p>
            <a:r>
              <a:rPr lang="uk-UA" dirty="0" smtClean="0"/>
              <a:t>АК в водних нейтральних </a:t>
            </a:r>
          </a:p>
          <a:p>
            <a:r>
              <a:rPr lang="uk-UA" dirty="0" smtClean="0"/>
              <a:t>розчинах утворюють</a:t>
            </a:r>
          </a:p>
          <a:p>
            <a:r>
              <a:rPr lang="uk-UA" dirty="0" smtClean="0"/>
              <a:t>внутрішні солі.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123665" y="2531323"/>
            <a:ext cx="31322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Катіонна</a:t>
            </a:r>
            <a:r>
              <a:rPr lang="ru-RU" dirty="0" smtClean="0"/>
              <a:t> </a:t>
            </a:r>
            <a:r>
              <a:rPr lang="ru-RU" dirty="0"/>
              <a:t>форма</a:t>
            </a:r>
          </a:p>
          <a:p>
            <a:r>
              <a:rPr lang="ru-RU" dirty="0" err="1"/>
              <a:t>превалює</a:t>
            </a:r>
            <a:r>
              <a:rPr lang="ru-RU" dirty="0"/>
              <a:t> в</a:t>
            </a:r>
          </a:p>
          <a:p>
            <a:r>
              <a:rPr lang="ru-RU" dirty="0" smtClean="0"/>
              <a:t>сильнокислому </a:t>
            </a:r>
            <a:r>
              <a:rPr lang="ru-RU" dirty="0" err="1" smtClean="0"/>
              <a:t>середовищі</a:t>
            </a:r>
            <a:endParaRPr lang="ru-RU" dirty="0" smtClean="0"/>
          </a:p>
          <a:p>
            <a:r>
              <a:rPr lang="ru-RU" dirty="0" smtClean="0"/>
              <a:t> рН=1..2 </a:t>
            </a:r>
          </a:p>
          <a:p>
            <a:pPr algn="ctr"/>
            <a:r>
              <a:rPr lang="ru-RU" dirty="0" smtClean="0"/>
              <a:t>(</a:t>
            </a:r>
            <a:r>
              <a:rPr lang="uk-UA" dirty="0"/>
              <a:t>молекули</a:t>
            </a:r>
          </a:p>
          <a:p>
            <a:pPr algn="ctr"/>
            <a:r>
              <a:rPr lang="uk-UA" dirty="0"/>
              <a:t>переміщаються </a:t>
            </a:r>
          </a:p>
          <a:p>
            <a:pPr algn="ctr"/>
            <a:r>
              <a:rPr lang="ru-RU" dirty="0" smtClean="0"/>
              <a:t>до катоду)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61717"/>
              </p:ext>
            </p:extLst>
          </p:nvPr>
        </p:nvGraphicFramePr>
        <p:xfrm>
          <a:off x="-21263" y="692696"/>
          <a:ext cx="922300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ISIS/Draw Sketch" r:id="rId3" imgW="5524200" imgH="866520" progId="ISISServer">
                  <p:embed/>
                </p:oleObj>
              </mc:Choice>
              <mc:Fallback>
                <p:oleObj name="ISIS/Draw Sketch" r:id="rId3" imgW="5524200" imgH="8665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263" y="692696"/>
                        <a:ext cx="9223002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906" y="5047729"/>
            <a:ext cx="7585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/>
              <a:t>-СООН – </a:t>
            </a:r>
            <a:r>
              <a:rPr lang="ru-RU" sz="3200" cap="all" dirty="0" err="1" smtClean="0"/>
              <a:t>кислотний</a:t>
            </a:r>
            <a:r>
              <a:rPr lang="ru-RU" sz="3200" cap="all" dirty="0" smtClean="0"/>
              <a:t> центр!!!!!</a:t>
            </a:r>
          </a:p>
          <a:p>
            <a:r>
              <a:rPr lang="ru-RU" sz="3200" cap="all" dirty="0" smtClean="0"/>
              <a:t>-</a:t>
            </a:r>
            <a:r>
              <a:rPr lang="en-US" sz="3200" cap="all" dirty="0" smtClean="0"/>
              <a:t>NH</a:t>
            </a:r>
            <a:r>
              <a:rPr lang="en-US" sz="3200" cap="all" baseline="-25000" dirty="0" smtClean="0"/>
              <a:t>2</a:t>
            </a:r>
            <a:r>
              <a:rPr lang="en-US" sz="3200" cap="all" dirty="0" smtClean="0"/>
              <a:t> – </a:t>
            </a:r>
            <a:r>
              <a:rPr lang="ru-RU" sz="3200" cap="all" dirty="0" err="1" smtClean="0"/>
              <a:t>Основний</a:t>
            </a:r>
            <a:r>
              <a:rPr lang="ru-RU" sz="3200" cap="all" dirty="0" smtClean="0"/>
              <a:t> центр!!!!!</a:t>
            </a:r>
            <a:endParaRPr lang="ru-RU" sz="3200" cap="all" dirty="0"/>
          </a:p>
        </p:txBody>
      </p:sp>
    </p:spTree>
    <p:extLst>
      <p:ext uri="{BB962C8B-B14F-4D97-AF65-F5344CB8AC3E}">
        <p14:creationId xmlns:p14="http://schemas.microsoft.com/office/powerpoint/2010/main" val="20990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52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ХІМІЧНІ ВЛАСТИВОСТІ АК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6119"/>
              </p:ext>
            </p:extLst>
          </p:nvPr>
        </p:nvGraphicFramePr>
        <p:xfrm>
          <a:off x="3578473" y="2204864"/>
          <a:ext cx="1863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7" name="ISIS/Draw Sketch" r:id="rId3" imgW="1314360" imgH="666720" progId="ISISServer">
                  <p:embed/>
                </p:oleObj>
              </mc:Choice>
              <mc:Fallback>
                <p:oleObj name="ISIS/Draw Sketch" r:id="rId3" imgW="1314360" imgH="66672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473" y="2204864"/>
                        <a:ext cx="18637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1170" y="548680"/>
            <a:ext cx="318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Реакція</a:t>
            </a:r>
            <a:r>
              <a:rPr lang="ru-RU" dirty="0" smtClean="0"/>
              <a:t> по </a:t>
            </a:r>
            <a:r>
              <a:rPr lang="ru-RU" b="1" dirty="0" smtClean="0">
                <a:solidFill>
                  <a:srgbClr val="FF0000"/>
                </a:solidFill>
              </a:rPr>
              <a:t>–СООН </a:t>
            </a:r>
          </a:p>
          <a:p>
            <a:r>
              <a:rPr lang="ru-RU" dirty="0"/>
              <a:t>(</a:t>
            </a:r>
            <a:r>
              <a:rPr lang="ru-RU" dirty="0" err="1"/>
              <a:t>утворення</a:t>
            </a:r>
            <a:r>
              <a:rPr lang="ru-RU" dirty="0"/>
              <a:t> солей, </a:t>
            </a:r>
            <a:r>
              <a:rPr lang="ru-RU" dirty="0" err="1"/>
              <a:t>естерів</a:t>
            </a:r>
            <a:r>
              <a:rPr lang="ru-RU" dirty="0"/>
              <a:t>,</a:t>
            </a:r>
          </a:p>
          <a:p>
            <a:r>
              <a:rPr lang="ru-RU" dirty="0" err="1"/>
              <a:t>амідів</a:t>
            </a:r>
            <a:r>
              <a:rPr lang="ru-RU" dirty="0"/>
              <a:t>,</a:t>
            </a:r>
          </a:p>
          <a:p>
            <a:r>
              <a:rPr lang="ru-RU" dirty="0" err="1" smtClean="0"/>
              <a:t>галогенангідридів</a:t>
            </a:r>
            <a:r>
              <a:rPr lang="ru-RU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1721"/>
            <a:ext cx="256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Реакція</a:t>
            </a:r>
            <a:r>
              <a:rPr lang="ru-RU" dirty="0" smtClean="0"/>
              <a:t> по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/>
              <a:t>(</a:t>
            </a:r>
            <a:r>
              <a:rPr lang="ru-RU" dirty="0" err="1" smtClean="0"/>
              <a:t>алкілування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err="1" smtClean="0"/>
              <a:t>ацилювання</a:t>
            </a:r>
            <a:r>
              <a:rPr lang="ru-RU" dirty="0" smtClean="0"/>
              <a:t>, з </a:t>
            </a:r>
            <a:r>
              <a:rPr lang="en-US" dirty="0" smtClean="0"/>
              <a:t>HNO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921"/>
            <a:ext cx="3459212" cy="5108991"/>
          </a:xfrm>
          <a:prstGeom prst="rect">
            <a:avLst/>
          </a:prstGeom>
        </p:spPr>
      </p:pic>
      <p:pic>
        <p:nvPicPr>
          <p:cNvPr id="20708" name="Picture 228" descr="C:\Users\Химия\Pictures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0921"/>
            <a:ext cx="3188822" cy="51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7" y="548680"/>
            <a:ext cx="9144000" cy="4525963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Нагр</a:t>
            </a:r>
            <a:r>
              <a:rPr lang="uk-UA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і</a:t>
            </a: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вання</a:t>
            </a:r>
            <a:r>
              <a:rPr lang="ru-RU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АК, </a:t>
            </a: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термічні</a:t>
            </a:r>
            <a:r>
              <a:rPr lang="ru-RU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перетворення</a:t>
            </a:r>
            <a:endParaRPr lang="ru-RU" sz="20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1800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-</a:t>
            </a:r>
            <a:r>
              <a:rPr lang="ru-RU" sz="1800" kern="1200" dirty="0" err="1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амінокислоти</a:t>
            </a:r>
            <a:r>
              <a:rPr lang="ru-RU" sz="1800" kern="1200" dirty="0" smtClean="0">
                <a:solidFill>
                  <a:srgbClr val="0033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утворюють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внутрішні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гетероциклічні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піразинові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аміди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-</a:t>
            </a:r>
            <a:r>
              <a:rPr lang="ru-RU" sz="1800" u="sng" kern="1200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u="sng" kern="12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дикетопіперазін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:</a:t>
            </a: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 smtClean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 smtClean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el-GR" sz="1800" kern="1200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β</a:t>
            </a:r>
            <a:r>
              <a:rPr lang="uk-UA" sz="1800" kern="1200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-амінокислоти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відщеплюють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аміак, так як в їх молекулах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є рухливий -водневий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атом, утворюючи </a:t>
            </a:r>
            <a:r>
              <a:rPr lang="uk-UA" sz="1800" u="sng" kern="12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не насичену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кислоту: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94593"/>
            <a:ext cx="8229600" cy="85010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СПЕЦИФІЧНІ ВЛАСТИВОСТІ 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21" y="1099300"/>
            <a:ext cx="344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міжмолекулярна</a:t>
            </a:r>
            <a:r>
              <a:rPr lang="ru-RU" dirty="0"/>
              <a:t> </a:t>
            </a:r>
            <a:r>
              <a:rPr lang="ru-RU" dirty="0" err="1" smtClean="0"/>
              <a:t>дегідротація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444" y="5074643"/>
            <a:ext cx="4229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l-GR" i="0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γ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</a:t>
            </a:r>
            <a:r>
              <a:rPr lang="ru-RU" i="0" dirty="0" err="1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амінокислоти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утворюють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i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внутрішньомолекулярні</a:t>
            </a:r>
            <a:r>
              <a:rPr lang="ru-RU" i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циклічні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аміди</a:t>
            </a:r>
            <a:r>
              <a:rPr lang="ru-RU" i="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ru-RU" i="0" dirty="0" err="1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лактами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): </a:t>
            </a:r>
            <a:r>
              <a:rPr lang="ru-RU" i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внутришньомолекулярна</a:t>
            </a:r>
            <a:r>
              <a:rPr lang="ru-RU" i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дегідратація</a:t>
            </a:r>
            <a:endParaRPr lang="ru-RU" i="0" dirty="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191" y="6412183"/>
            <a:ext cx="26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i="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ГАМК</a:t>
            </a:r>
            <a:r>
              <a:rPr lang="ru-RU" i="0" dirty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→</a:t>
            </a:r>
            <a:r>
              <a:rPr lang="el-GR" i="0" dirty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γ</a:t>
            </a:r>
            <a:r>
              <a:rPr lang="ru-RU" i="0" dirty="0" smtClean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-</a:t>
            </a:r>
            <a:r>
              <a:rPr lang="ru-RU" i="0" dirty="0" err="1" smtClean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бутиролактам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21" y="3873843"/>
            <a:ext cx="4977922" cy="11101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41900"/>
              </p:ext>
            </p:extLst>
          </p:nvPr>
        </p:nvGraphicFramePr>
        <p:xfrm>
          <a:off x="5148064" y="4865045"/>
          <a:ext cx="374967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" name="ISIS/Draw Sketch" r:id="rId4" imgW="3225800" imgH="1315720" progId="ISISServer">
                  <p:embed/>
                </p:oleObj>
              </mc:Choice>
              <mc:Fallback>
                <p:oleObj name="ISIS/Draw Sketch" r:id="rId4" imgW="3225800" imgH="131572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865045"/>
                        <a:ext cx="3749675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716" name="Picture 212" descr="C:\Users\Химия\Pictures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38" y="1577203"/>
            <a:ext cx="4662586" cy="23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700</Words>
  <Application>Microsoft Office PowerPoint</Application>
  <PresentationFormat>Экран (4:3)</PresentationFormat>
  <Paragraphs>195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Symbol</vt:lpstr>
      <vt:lpstr>Tahoma</vt:lpstr>
      <vt:lpstr>Times New Roman</vt:lpstr>
      <vt:lpstr>Оформление по умолчанию</vt:lpstr>
      <vt:lpstr>1_Тема Office</vt:lpstr>
      <vt:lpstr>ISIS/Draw Sketch</vt:lpstr>
      <vt:lpstr>ISISServer</vt:lpstr>
      <vt:lpstr>Презентация PowerPoint</vt:lpstr>
      <vt:lpstr>Презентация PowerPoint</vt:lpstr>
      <vt:lpstr>БІЛКИ (ПРОТЕЇНИ)  БІОЛОГІЧНІ ФУНКЦІЇ БІЛКІВ</vt:lpstr>
      <vt:lpstr>БІЛКИ</vt:lpstr>
      <vt:lpstr>АМІНОКИСЛОТИ</vt:lpstr>
      <vt:lpstr>Презентация PowerPoint</vt:lpstr>
      <vt:lpstr>АМФОТЕРНІСТЬ АМІНОКИСЛОТ</vt:lpstr>
      <vt:lpstr>ХІМІЧНІ ВЛАСТИВОСТІ АК</vt:lpstr>
      <vt:lpstr>СПЕЦИФІЧНІ ВЛАСТИВОСТІ АК</vt:lpstr>
      <vt:lpstr>ЯКІСНІ АНАЛІТИЧНІ РЕАКЦІЇ НА АК</vt:lpstr>
      <vt:lpstr>ЯКІСНІ АНАЛІТИЧНІ РЕАКЦІЇ НА АК</vt:lpstr>
      <vt:lpstr>Презентация PowerPoint</vt:lpstr>
      <vt:lpstr>Перетворення амінокислот в організмі </vt:lpstr>
      <vt:lpstr>Перетворення амінокислот в організмі 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169</cp:revision>
  <cp:lastPrinted>2017-09-22T13:01:24Z</cp:lastPrinted>
  <dcterms:created xsi:type="dcterms:W3CDTF">2009-03-12T11:38:12Z</dcterms:created>
  <dcterms:modified xsi:type="dcterms:W3CDTF">2018-04-11T08:23:33Z</dcterms:modified>
</cp:coreProperties>
</file>