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1" r:id="rId3"/>
    <p:sldId id="259" r:id="rId4"/>
    <p:sldId id="310" r:id="rId5"/>
    <p:sldId id="278" r:id="rId6"/>
    <p:sldId id="260" r:id="rId7"/>
    <p:sldId id="265" r:id="rId8"/>
    <p:sldId id="267" r:id="rId9"/>
    <p:sldId id="269" r:id="rId10"/>
    <p:sldId id="270" r:id="rId11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  <a:srgbClr val="006600"/>
    <a:srgbClr val="800000"/>
    <a:srgbClr val="003300"/>
    <a:srgbClr val="0000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8" cy="497922"/>
          </a:xfrm>
          <a:prstGeom prst="rect">
            <a:avLst/>
          </a:prstGeom>
        </p:spPr>
        <p:txBody>
          <a:bodyPr vert="horz" lIns="91867" tIns="45933" rIns="91867" bIns="459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8" cy="497922"/>
          </a:xfrm>
          <a:prstGeom prst="rect">
            <a:avLst/>
          </a:prstGeom>
        </p:spPr>
        <p:txBody>
          <a:bodyPr vert="horz" lIns="91867" tIns="45933" rIns="91867" bIns="45933" rtlCol="0"/>
          <a:lstStyle>
            <a:lvl1pPr algn="r">
              <a:defRPr sz="1200"/>
            </a:lvl1pPr>
          </a:lstStyle>
          <a:p>
            <a:fld id="{979F74AA-5AE8-4CD9-B6C1-3E947DC1689F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7" tIns="45933" rIns="91867" bIns="459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24678"/>
            <a:ext cx="5487041" cy="4476512"/>
          </a:xfrm>
          <a:prstGeom prst="rect">
            <a:avLst/>
          </a:prstGeom>
        </p:spPr>
        <p:txBody>
          <a:bodyPr vert="horz" lIns="91867" tIns="45933" rIns="91867" bIns="459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8" cy="497920"/>
          </a:xfrm>
          <a:prstGeom prst="rect">
            <a:avLst/>
          </a:prstGeom>
        </p:spPr>
        <p:txBody>
          <a:bodyPr vert="horz" lIns="91867" tIns="45933" rIns="91867" bIns="459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8" cy="497920"/>
          </a:xfrm>
          <a:prstGeom prst="rect">
            <a:avLst/>
          </a:prstGeom>
        </p:spPr>
        <p:txBody>
          <a:bodyPr vert="horz" lIns="91867" tIns="45933" rIns="91867" bIns="45933" rtlCol="0" anchor="b"/>
          <a:lstStyle>
            <a:lvl1pPr algn="r">
              <a:defRPr sz="1200"/>
            </a:lvl1pPr>
          </a:lstStyle>
          <a:p>
            <a:fld id="{1F3C9E51-3FB7-4883-8D65-7DE5AC379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5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040F6-4959-44D5-8BDC-1DDB51590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06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08A41-CC63-4D8D-9240-CE3E24868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9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1E65-B4A6-400B-B2C3-98F1ED2C4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8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6470F-0075-45BA-8D17-702A24B72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52478-714D-4253-AFF2-95269A730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5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97267-EFE7-46D7-B6F9-3B6014461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2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030C-70F8-4E2A-AA99-6C783FE9D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04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44E8-1F45-4EAC-8F62-8DF438B7C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0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8B86-B53E-4D60-B4C4-6850EE8B1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09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701ED-DBB4-4E87-A5DB-06CA3AFFB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8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8D8E-2048-4AB2-BED5-B1FD60F79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86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AE61C3-057D-41EB-9CC2-19910D9CA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 eaLnBrk="1" hangingPunct="1">
              <a:spcBef>
                <a:spcPct val="50000"/>
              </a:spcBef>
            </a:pPr>
            <a:r>
              <a:rPr lang="ru-RU" sz="2800" dirty="0" err="1">
                <a:solidFill>
                  <a:srgbClr val="333399"/>
                </a:solidFill>
              </a:rPr>
              <a:t>Харк</a:t>
            </a:r>
            <a:r>
              <a:rPr lang="uk-UA" sz="2800" dirty="0">
                <a:solidFill>
                  <a:srgbClr val="333399"/>
                </a:solidFill>
              </a:rPr>
              <a:t>і</a:t>
            </a:r>
            <a:r>
              <a:rPr lang="ru-RU" sz="2800" dirty="0" err="1">
                <a:solidFill>
                  <a:srgbClr val="333399"/>
                </a:solidFill>
              </a:rPr>
              <a:t>вський</a:t>
            </a:r>
            <a:r>
              <a:rPr lang="ru-RU" sz="2800" dirty="0">
                <a:solidFill>
                  <a:srgbClr val="333399"/>
                </a:solidFill>
              </a:rPr>
              <a:t> </a:t>
            </a:r>
            <a:r>
              <a:rPr lang="ru-RU" sz="2800" dirty="0" err="1">
                <a:solidFill>
                  <a:srgbClr val="333399"/>
                </a:solidFill>
              </a:rPr>
              <a:t>національний</a:t>
            </a:r>
            <a:r>
              <a:rPr lang="ru-RU" sz="2800" dirty="0">
                <a:solidFill>
                  <a:srgbClr val="333399"/>
                </a:solidFill>
              </a:rPr>
              <a:t> </a:t>
            </a:r>
            <a:r>
              <a:rPr lang="ru-RU" sz="2800" dirty="0" err="1">
                <a:solidFill>
                  <a:srgbClr val="333399"/>
                </a:solidFill>
              </a:rPr>
              <a:t>медичний</a:t>
            </a:r>
            <a:r>
              <a:rPr lang="ru-RU" sz="2800" dirty="0">
                <a:solidFill>
                  <a:srgbClr val="333399"/>
                </a:solidFill>
              </a:rPr>
              <a:t> </a:t>
            </a:r>
            <a:r>
              <a:rPr lang="ru-RU" sz="2800" dirty="0" err="1">
                <a:solidFill>
                  <a:srgbClr val="333399"/>
                </a:solidFill>
              </a:rPr>
              <a:t>університет</a:t>
            </a:r>
            <a:r>
              <a:rPr lang="ru-RU" sz="3200" dirty="0">
                <a:solidFill>
                  <a:srgbClr val="333399"/>
                </a:solidFill>
              </a:rPr>
              <a:t/>
            </a:r>
            <a:br>
              <a:rPr lang="ru-RU" sz="3200" dirty="0">
                <a:solidFill>
                  <a:srgbClr val="333399"/>
                </a:solidFill>
              </a:rPr>
            </a:br>
            <a:r>
              <a:rPr lang="ru-RU" sz="3200" dirty="0">
                <a:solidFill>
                  <a:srgbClr val="333399"/>
                </a:solidFill>
              </a:rPr>
              <a:t/>
            </a:r>
            <a:br>
              <a:rPr lang="ru-RU" sz="3200" dirty="0">
                <a:solidFill>
                  <a:srgbClr val="333399"/>
                </a:solidFill>
              </a:rPr>
            </a:br>
            <a:r>
              <a:rPr lang="ru-RU" sz="2000" dirty="0">
                <a:solidFill>
                  <a:srgbClr val="333399"/>
                </a:solidFill>
              </a:rPr>
              <a:t>Кафедра </a:t>
            </a:r>
            <a:r>
              <a:rPr lang="ru-RU" sz="2000" dirty="0" err="1">
                <a:solidFill>
                  <a:srgbClr val="333399"/>
                </a:solidFill>
              </a:rPr>
              <a:t>медичної</a:t>
            </a:r>
            <a:r>
              <a:rPr lang="ru-RU" sz="2000" dirty="0">
                <a:solidFill>
                  <a:srgbClr val="333399"/>
                </a:solidFill>
              </a:rPr>
              <a:t> та </a:t>
            </a:r>
            <a:r>
              <a:rPr lang="ru-RU" sz="2000" dirty="0" err="1">
                <a:solidFill>
                  <a:srgbClr val="333399"/>
                </a:solidFill>
              </a:rPr>
              <a:t>біоорганічної</a:t>
            </a:r>
            <a:r>
              <a:rPr lang="ru-RU" sz="2000" dirty="0">
                <a:solidFill>
                  <a:srgbClr val="333399"/>
                </a:solidFill>
              </a:rPr>
              <a:t> </a:t>
            </a:r>
            <a:r>
              <a:rPr lang="ru-RU" sz="2000" dirty="0" err="1">
                <a:solidFill>
                  <a:srgbClr val="333399"/>
                </a:solidFill>
              </a:rPr>
              <a:t>хімії</a:t>
            </a:r>
            <a:endParaRPr lang="en-US" sz="2800" dirty="0">
              <a:solidFill>
                <a:srgbClr val="333399"/>
              </a:solidFill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333399"/>
                </a:solidFill>
              </a:rPr>
              <a:t/>
            </a:r>
            <a:br>
              <a:rPr lang="ru-RU" sz="2800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rgbClr val="006600"/>
                </a:solidFill>
              </a:rPr>
              <a:t> 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ru-RU" sz="2800" b="1" dirty="0" err="1">
                <a:solidFill>
                  <a:srgbClr val="006600"/>
                </a:solidFill>
              </a:rPr>
              <a:t>Лекція</a:t>
            </a:r>
            <a:r>
              <a:rPr lang="ru-RU" sz="2800" b="1" dirty="0">
                <a:solidFill>
                  <a:srgbClr val="006600"/>
                </a:solidFill>
              </a:rPr>
              <a:t> </a:t>
            </a:r>
          </a:p>
          <a:p>
            <a:pPr algn="ctr" eaLnBrk="1" hangingPunct="1"/>
            <a:r>
              <a:rPr lang="ru-RU" sz="4000" b="1" dirty="0">
                <a:solidFill>
                  <a:srgbClr val="990000"/>
                </a:solidFill>
              </a:rPr>
              <a:t>Кислотно-</a:t>
            </a:r>
            <a:r>
              <a:rPr lang="ru-RU" sz="4000" b="1" dirty="0" err="1">
                <a:solidFill>
                  <a:srgbClr val="990000"/>
                </a:solidFill>
              </a:rPr>
              <a:t>основн</a:t>
            </a:r>
            <a:r>
              <a:rPr lang="uk-UA" sz="4000" b="1" dirty="0">
                <a:solidFill>
                  <a:srgbClr val="990000"/>
                </a:solidFill>
              </a:rPr>
              <a:t>а</a:t>
            </a:r>
            <a:r>
              <a:rPr lang="ru-RU" sz="4000" b="1" dirty="0">
                <a:solidFill>
                  <a:srgbClr val="990000"/>
                </a:solidFill>
              </a:rPr>
              <a:t> </a:t>
            </a:r>
            <a:r>
              <a:rPr lang="ru-RU" sz="4000" b="1" dirty="0" err="1">
                <a:solidFill>
                  <a:srgbClr val="990000"/>
                </a:solidFill>
              </a:rPr>
              <a:t>рівновага</a:t>
            </a:r>
            <a:r>
              <a:rPr lang="ru-RU" sz="4000" b="1" dirty="0">
                <a:solidFill>
                  <a:srgbClr val="990000"/>
                </a:solidFill>
              </a:rPr>
              <a:t> в </a:t>
            </a:r>
            <a:r>
              <a:rPr lang="ru-RU" sz="4000" b="1" dirty="0" err="1" smtClean="0">
                <a:solidFill>
                  <a:srgbClr val="990000"/>
                </a:solidFill>
              </a:rPr>
              <a:t>організмі</a:t>
            </a:r>
            <a:r>
              <a:rPr lang="ru-RU" sz="4000" b="1" smtClean="0">
                <a:solidFill>
                  <a:srgbClr val="990000"/>
                </a:solidFill>
              </a:rPr>
              <a:t>. </a:t>
            </a:r>
            <a:endParaRPr lang="ru-RU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4000" b="1" dirty="0">
              <a:solidFill>
                <a:srgbClr val="99000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7213"/>
            <a:ext cx="191452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57213"/>
            <a:ext cx="1457325" cy="185737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517064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uk-UA" b="1" dirty="0">
                <a:solidFill>
                  <a:srgbClr val="6600CC"/>
                </a:solidFill>
              </a:rPr>
              <a:t>Лектор: доцент кафедри медичної та біоорганічної </a:t>
            </a:r>
            <a:r>
              <a:rPr lang="uk-UA" b="1">
                <a:solidFill>
                  <a:srgbClr val="6600CC"/>
                </a:solidFill>
              </a:rPr>
              <a:t>хімії Макаров В.О.</a:t>
            </a:r>
            <a:endParaRPr lang="uk-UA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000" b="1" i="1" dirty="0" err="1">
                <a:solidFill>
                  <a:srgbClr val="990000"/>
                </a:solidFill>
              </a:rPr>
              <a:t>Електроліти</a:t>
            </a:r>
            <a:r>
              <a:rPr lang="ru-RU" sz="2000" b="1" i="1" dirty="0">
                <a:solidFill>
                  <a:srgbClr val="990000"/>
                </a:solidFill>
              </a:rPr>
              <a:t> в </a:t>
            </a:r>
            <a:r>
              <a:rPr lang="ru-RU" sz="2000" b="1" i="1" dirty="0" err="1">
                <a:solidFill>
                  <a:srgbClr val="990000"/>
                </a:solidFill>
              </a:rPr>
              <a:t>живих</a:t>
            </a:r>
            <a:r>
              <a:rPr lang="ru-RU" sz="2000" b="1" i="1" dirty="0">
                <a:solidFill>
                  <a:srgbClr val="990000"/>
                </a:solidFill>
              </a:rPr>
              <a:t> системах</a:t>
            </a:r>
            <a:endParaRPr lang="ru-RU" b="1" dirty="0">
              <a:solidFill>
                <a:srgbClr val="990000"/>
              </a:solidFill>
            </a:endParaRPr>
          </a:p>
          <a:p>
            <a:pPr eaLnBrk="1" hangingPunct="1"/>
            <a:endParaRPr lang="ru-RU" b="1" dirty="0">
              <a:solidFill>
                <a:srgbClr val="990000"/>
              </a:solidFill>
            </a:endParaRPr>
          </a:p>
          <a:p>
            <a:pPr eaLnBrk="1" hangingPunct="1"/>
            <a:endParaRPr lang="ru-RU" b="1" dirty="0">
              <a:solidFill>
                <a:srgbClr val="990000"/>
              </a:solidFill>
            </a:endParaRPr>
          </a:p>
          <a:p>
            <a:pPr marL="457200" indent="-457200" eaLnBrk="1" hangingPunct="1">
              <a:buAutoNum type="arabicParenR"/>
            </a:pPr>
            <a:r>
              <a:rPr lang="ru-RU" sz="2000" b="1" dirty="0" err="1">
                <a:solidFill>
                  <a:srgbClr val="990000"/>
                </a:solidFill>
              </a:rPr>
              <a:t>HCl</a:t>
            </a:r>
            <a:r>
              <a:rPr lang="ru-RU" sz="2000" b="1" dirty="0">
                <a:solidFill>
                  <a:srgbClr val="990000"/>
                </a:solidFill>
              </a:rPr>
              <a:t> </a:t>
            </a:r>
            <a:r>
              <a:rPr lang="ru-RU" b="1" dirty="0"/>
              <a:t>– сильна кислота, </a:t>
            </a:r>
            <a:r>
              <a:rPr lang="ru-RU" b="1" dirty="0" err="1"/>
              <a:t>визначає</a:t>
            </a:r>
            <a:r>
              <a:rPr lang="ru-RU" b="1" dirty="0"/>
              <a:t> </a:t>
            </a:r>
            <a:r>
              <a:rPr lang="ru-RU" b="1" dirty="0" err="1"/>
              <a:t>високу</a:t>
            </a:r>
            <a:r>
              <a:rPr lang="ru-RU" b="1" dirty="0"/>
              <a:t> </a:t>
            </a:r>
            <a:r>
              <a:rPr lang="ru-RU" b="1" dirty="0" err="1"/>
              <a:t>кислотність</a:t>
            </a:r>
            <a:r>
              <a:rPr lang="ru-RU" b="1" dirty="0"/>
              <a:t> </a:t>
            </a:r>
            <a:r>
              <a:rPr lang="ru-RU" b="1" dirty="0" err="1"/>
              <a:t>шлункового</a:t>
            </a:r>
            <a:r>
              <a:rPr lang="ru-RU" b="1" dirty="0"/>
              <a:t> соку;</a:t>
            </a:r>
          </a:p>
          <a:p>
            <a:pPr eaLnBrk="1" hangingPunct="1"/>
            <a:r>
              <a:rPr lang="ru-RU" b="1" dirty="0"/>
              <a:t>2) </a:t>
            </a:r>
            <a:r>
              <a:rPr lang="ru-RU" b="1" dirty="0" err="1"/>
              <a:t>органічні</a:t>
            </a:r>
            <a:r>
              <a:rPr lang="ru-RU" b="1" dirty="0"/>
              <a:t> </a:t>
            </a:r>
            <a:r>
              <a:rPr lang="ru-RU" b="1" dirty="0" err="1"/>
              <a:t>похідні</a:t>
            </a:r>
            <a:r>
              <a:rPr lang="ru-RU" b="1" dirty="0"/>
              <a:t> </a:t>
            </a:r>
            <a:r>
              <a:rPr lang="ru-RU" b="1" dirty="0" err="1"/>
              <a:t>фосфорної</a:t>
            </a:r>
            <a:r>
              <a:rPr lang="ru-RU" b="1" dirty="0"/>
              <a:t> </a:t>
            </a:r>
            <a:r>
              <a:rPr lang="ru-RU" b="1" dirty="0" err="1"/>
              <a:t>кислоти</a:t>
            </a:r>
            <a:r>
              <a:rPr lang="ru-RU" b="1" dirty="0"/>
              <a:t> - </a:t>
            </a:r>
            <a:r>
              <a:rPr lang="ru-RU" b="1" dirty="0">
                <a:solidFill>
                  <a:srgbClr val="990000"/>
                </a:solidFill>
              </a:rPr>
              <a:t>(АТФ, НК) - </a:t>
            </a:r>
            <a:r>
              <a:rPr lang="ru-RU" b="1" dirty="0"/>
              <a:t> </a:t>
            </a:r>
            <a:r>
              <a:rPr lang="ru-RU" b="1" dirty="0" err="1"/>
              <a:t>кислоти</a:t>
            </a:r>
            <a:r>
              <a:rPr lang="ru-RU" b="1" dirty="0"/>
              <a:t> </a:t>
            </a:r>
            <a:r>
              <a:rPr lang="ru-RU" b="1" dirty="0" err="1"/>
              <a:t>средньої</a:t>
            </a:r>
            <a:r>
              <a:rPr lang="ru-RU" b="1" dirty="0"/>
              <a:t> </a:t>
            </a:r>
            <a:r>
              <a:rPr lang="ru-RU" b="1" dirty="0" err="1"/>
              <a:t>сили</a:t>
            </a:r>
            <a:r>
              <a:rPr lang="ru-RU" b="1" dirty="0"/>
              <a:t>.  </a:t>
            </a:r>
          </a:p>
          <a:p>
            <a:pPr eaLnBrk="1" hangingPunct="1"/>
            <a:r>
              <a:rPr lang="ru-RU" b="1" dirty="0"/>
              <a:t>                  </a:t>
            </a:r>
            <a:r>
              <a:rPr lang="ru-RU" dirty="0"/>
              <a:t>АТФ в </a:t>
            </a:r>
            <a:r>
              <a:rPr lang="ru-RU" dirty="0" err="1"/>
              <a:t>клітині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дисоційованому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,          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іон-іонна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ДНК з </a:t>
            </a:r>
            <a:r>
              <a:rPr lang="ru-RU" dirty="0" err="1"/>
              <a:t>білками</a:t>
            </a:r>
            <a:r>
              <a:rPr lang="ru-RU" dirty="0"/>
              <a:t>.</a:t>
            </a:r>
          </a:p>
          <a:p>
            <a:pPr eaLnBrk="1" hangingPunct="1"/>
            <a:r>
              <a:rPr lang="ru-RU" b="1" dirty="0"/>
              <a:t>3) </a:t>
            </a:r>
            <a:r>
              <a:rPr lang="ru-RU" b="1" dirty="0" err="1"/>
              <a:t>звичайні</a:t>
            </a:r>
            <a:r>
              <a:rPr lang="ru-RU" b="1" dirty="0"/>
              <a:t> </a:t>
            </a:r>
            <a:r>
              <a:rPr lang="ru-RU" b="1" dirty="0" err="1"/>
              <a:t>метаболіти</a:t>
            </a:r>
            <a:r>
              <a:rPr lang="ru-RU" b="1" dirty="0"/>
              <a:t> – </a:t>
            </a:r>
            <a:r>
              <a:rPr lang="ru-RU" b="1" dirty="0" err="1"/>
              <a:t>чимало</a:t>
            </a:r>
            <a:r>
              <a:rPr lang="ru-RU" b="1" dirty="0"/>
              <a:t> з них  </a:t>
            </a:r>
            <a:r>
              <a:rPr lang="ru-RU" b="1" dirty="0" err="1"/>
              <a:t>слабкі</a:t>
            </a:r>
            <a:r>
              <a:rPr lang="ru-RU" b="1" dirty="0"/>
              <a:t> </a:t>
            </a:r>
            <a:r>
              <a:rPr lang="ru-RU" b="1" dirty="0" err="1"/>
              <a:t>кислоти</a:t>
            </a:r>
            <a:r>
              <a:rPr lang="ru-RU" b="1" dirty="0"/>
              <a:t>: </a:t>
            </a:r>
          </a:p>
          <a:p>
            <a:pPr eaLnBrk="1" hangingPunct="1"/>
            <a:r>
              <a:rPr lang="ru-RU" b="1" dirty="0">
                <a:solidFill>
                  <a:srgbClr val="990000"/>
                </a:solidFill>
              </a:rPr>
              <a:t>                                  </a:t>
            </a:r>
            <a:r>
              <a:rPr lang="ru-RU" b="1" dirty="0" err="1">
                <a:solidFill>
                  <a:srgbClr val="990000"/>
                </a:solidFill>
              </a:rPr>
              <a:t>молочна</a:t>
            </a:r>
            <a:r>
              <a:rPr lang="ru-RU" b="1" dirty="0">
                <a:solidFill>
                  <a:srgbClr val="990000"/>
                </a:solidFill>
              </a:rPr>
              <a:t>, </a:t>
            </a:r>
            <a:r>
              <a:rPr lang="ru-RU" b="1" dirty="0" err="1">
                <a:solidFill>
                  <a:srgbClr val="990000"/>
                </a:solidFill>
              </a:rPr>
              <a:t>бурштинова</a:t>
            </a:r>
            <a:r>
              <a:rPr lang="ru-RU" b="1" dirty="0">
                <a:solidFill>
                  <a:srgbClr val="990000"/>
                </a:solidFill>
              </a:rPr>
              <a:t>, </a:t>
            </a:r>
            <a:r>
              <a:rPr lang="ru-RU" sz="1600" b="1" dirty="0">
                <a:solidFill>
                  <a:srgbClr val="990000"/>
                </a:solidFill>
              </a:rPr>
              <a:t>СН</a:t>
            </a:r>
            <a:r>
              <a:rPr lang="ru-RU" sz="1600" b="1" baseline="-25000" dirty="0">
                <a:solidFill>
                  <a:srgbClr val="990000"/>
                </a:solidFill>
              </a:rPr>
              <a:t>3</a:t>
            </a:r>
            <a:r>
              <a:rPr lang="ru-RU" sz="1600" b="1" dirty="0">
                <a:solidFill>
                  <a:srgbClr val="990000"/>
                </a:solidFill>
              </a:rPr>
              <a:t>СООН</a:t>
            </a:r>
            <a:r>
              <a:rPr lang="ru-RU" b="1" dirty="0"/>
              <a:t>	</a:t>
            </a:r>
          </a:p>
          <a:p>
            <a:pPr eaLnBrk="1" hangingPunct="1"/>
            <a:r>
              <a:rPr lang="ru-RU" b="1" dirty="0"/>
              <a:t>4</a:t>
            </a:r>
            <a:r>
              <a:rPr lang="ru-RU" b="1" dirty="0">
                <a:solidFill>
                  <a:srgbClr val="C00000"/>
                </a:solidFill>
              </a:rPr>
              <a:t>) </a:t>
            </a:r>
            <a:r>
              <a:rPr lang="ru-RU" b="1" dirty="0" err="1">
                <a:solidFill>
                  <a:srgbClr val="C00000"/>
                </a:solidFill>
              </a:rPr>
              <a:t>основи</a:t>
            </a:r>
            <a:r>
              <a:rPr lang="ru-RU" b="1" dirty="0">
                <a:solidFill>
                  <a:srgbClr val="C00000"/>
                </a:solidFill>
              </a:rPr>
              <a:t> - </a:t>
            </a:r>
            <a:r>
              <a:rPr lang="ru-RU" b="1" dirty="0" err="1"/>
              <a:t>біогенні</a:t>
            </a:r>
            <a:r>
              <a:rPr lang="ru-RU" b="1" dirty="0"/>
              <a:t> </a:t>
            </a:r>
            <a:r>
              <a:rPr lang="ru-RU" b="1" dirty="0" err="1"/>
              <a:t>аміни</a:t>
            </a:r>
            <a:r>
              <a:rPr lang="ru-RU" b="1" dirty="0"/>
              <a:t>, </a:t>
            </a:r>
            <a:r>
              <a:rPr lang="ru-RU" b="1" dirty="0" err="1"/>
              <a:t>аміак</a:t>
            </a:r>
            <a:r>
              <a:rPr lang="ru-RU" b="1" dirty="0"/>
              <a:t> (в </a:t>
            </a:r>
            <a:r>
              <a:rPr lang="ru-RU" b="1" dirty="0" err="1"/>
              <a:t>сечових</a:t>
            </a:r>
            <a:r>
              <a:rPr lang="ru-RU" b="1" dirty="0"/>
              <a:t> </a:t>
            </a:r>
            <a:r>
              <a:rPr lang="ru-RU" b="1" dirty="0" err="1"/>
              <a:t>канальцях</a:t>
            </a:r>
            <a:r>
              <a:rPr lang="ru-RU" b="1" dirty="0"/>
              <a:t>), </a:t>
            </a:r>
            <a:r>
              <a:rPr lang="ru-RU" b="1" dirty="0" err="1"/>
              <a:t>гуанін</a:t>
            </a:r>
            <a:r>
              <a:rPr lang="ru-RU" b="1" dirty="0"/>
              <a:t>. </a:t>
            </a:r>
            <a:r>
              <a:rPr lang="ru-RU" b="1" dirty="0" err="1"/>
              <a:t>Основними</a:t>
            </a:r>
            <a:r>
              <a:rPr lang="ru-RU" b="1" dirty="0"/>
              <a:t> </a:t>
            </a:r>
            <a:r>
              <a:rPr lang="ru-RU" b="1" dirty="0" err="1"/>
              <a:t>властивостями</a:t>
            </a:r>
            <a:r>
              <a:rPr lang="ru-RU" b="1" dirty="0"/>
              <a:t> </a:t>
            </a:r>
            <a:r>
              <a:rPr lang="ru-RU" b="1" dirty="0" err="1"/>
              <a:t>володіє</a:t>
            </a:r>
            <a:r>
              <a:rPr lang="ru-RU" b="1" dirty="0"/>
              <a:t> </a:t>
            </a:r>
            <a:r>
              <a:rPr lang="ru-RU" b="1" dirty="0" err="1"/>
              <a:t>амінокислота</a:t>
            </a:r>
            <a:r>
              <a:rPr lang="ru-RU" b="1" dirty="0"/>
              <a:t> </a:t>
            </a:r>
            <a:r>
              <a:rPr lang="ru-RU" b="1" dirty="0" err="1"/>
              <a:t>аргінін</a:t>
            </a:r>
            <a:r>
              <a:rPr lang="ru-RU" b="1" dirty="0"/>
              <a:t>.</a:t>
            </a:r>
          </a:p>
          <a:p>
            <a:pPr eaLnBrk="1" hangingPunct="1"/>
            <a:endParaRPr lang="ru-RU" b="1" dirty="0">
              <a:solidFill>
                <a:srgbClr val="006600"/>
              </a:solidFill>
            </a:endParaRPr>
          </a:p>
          <a:p>
            <a:pPr algn="ctr" eaLnBrk="1" hangingPunct="1"/>
            <a:r>
              <a:rPr lang="ru-RU" b="1" dirty="0">
                <a:solidFill>
                  <a:srgbClr val="006600"/>
                </a:solidFill>
              </a:rPr>
              <a:t>	</a:t>
            </a:r>
            <a:r>
              <a:rPr lang="ru-RU" b="1" dirty="0" err="1">
                <a:solidFill>
                  <a:srgbClr val="0000CC"/>
                </a:solidFill>
              </a:rPr>
              <a:t>Особливості</a:t>
            </a:r>
            <a:r>
              <a:rPr lang="ru-RU" b="1" dirty="0">
                <a:solidFill>
                  <a:srgbClr val="0000CC"/>
                </a:solidFill>
              </a:rPr>
              <a:t> </a:t>
            </a:r>
            <a:r>
              <a:rPr lang="ru-RU" b="1" dirty="0" err="1">
                <a:solidFill>
                  <a:srgbClr val="0000CC"/>
                </a:solidFill>
              </a:rPr>
              <a:t>гідролізу</a:t>
            </a:r>
            <a:r>
              <a:rPr lang="ru-RU" b="1" dirty="0">
                <a:solidFill>
                  <a:srgbClr val="0000CC"/>
                </a:solidFill>
              </a:rPr>
              <a:t> солей в </a:t>
            </a:r>
            <a:r>
              <a:rPr lang="ru-RU" b="1" dirty="0" err="1">
                <a:solidFill>
                  <a:srgbClr val="0000CC"/>
                </a:solidFill>
              </a:rPr>
              <a:t>організмі</a:t>
            </a:r>
            <a:endParaRPr lang="ru-RU" b="1" dirty="0">
              <a:solidFill>
                <a:srgbClr val="0000CC"/>
              </a:solidFill>
            </a:endParaRPr>
          </a:p>
          <a:p>
            <a:pPr eaLnBrk="1" hangingPunct="1"/>
            <a:r>
              <a:rPr lang="ru-RU" b="1" dirty="0">
                <a:solidFill>
                  <a:srgbClr val="0000CC"/>
                </a:solidFill>
              </a:rPr>
              <a:t>	</a:t>
            </a:r>
            <a:r>
              <a:rPr lang="ru-RU" b="1" u="sng" dirty="0" err="1">
                <a:solidFill>
                  <a:schemeClr val="tx2"/>
                </a:solidFill>
              </a:rPr>
              <a:t>Солі</a:t>
            </a:r>
            <a:r>
              <a:rPr lang="ru-RU" b="1" u="sng" dirty="0">
                <a:solidFill>
                  <a:schemeClr val="tx2"/>
                </a:solidFill>
              </a:rPr>
              <a:t> </a:t>
            </a:r>
            <a:r>
              <a:rPr lang="ru-RU" b="1" u="sng" dirty="0" err="1">
                <a:solidFill>
                  <a:schemeClr val="tx2"/>
                </a:solidFill>
              </a:rPr>
              <a:t>багатоосновних</a:t>
            </a:r>
            <a:r>
              <a:rPr lang="ru-RU" b="1" u="sng" dirty="0">
                <a:solidFill>
                  <a:schemeClr val="tx2"/>
                </a:solidFill>
              </a:rPr>
              <a:t> кислот і основ </a:t>
            </a:r>
            <a:r>
              <a:rPr lang="ru-RU" b="1" dirty="0" err="1">
                <a:solidFill>
                  <a:schemeClr val="tx2"/>
                </a:solidFill>
              </a:rPr>
              <a:t>гідролізуються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поступово</a:t>
            </a:r>
            <a:r>
              <a:rPr lang="ru-RU" b="1" u="sng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утворюючи</a:t>
            </a:r>
            <a:r>
              <a:rPr lang="ru-RU" b="1" dirty="0">
                <a:solidFill>
                  <a:schemeClr val="tx2"/>
                </a:solidFill>
              </a:rPr>
              <a:t> при </a:t>
            </a:r>
            <a:r>
              <a:rPr lang="ru-RU" b="1" dirty="0" err="1">
                <a:solidFill>
                  <a:schemeClr val="tx2"/>
                </a:solidFill>
              </a:rPr>
              <a:t>цьому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кислі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або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rgbClr val="009900"/>
                </a:solidFill>
              </a:rPr>
              <a:t>основні</a:t>
            </a:r>
            <a:r>
              <a:rPr lang="ru-RU" b="1" dirty="0">
                <a:solidFill>
                  <a:srgbClr val="009900"/>
                </a:solidFill>
              </a:rPr>
              <a:t> </a:t>
            </a:r>
            <a:r>
              <a:rPr lang="ru-RU" b="1" dirty="0" err="1">
                <a:solidFill>
                  <a:srgbClr val="009900"/>
                </a:solidFill>
              </a:rPr>
              <a:t>солі</a:t>
            </a:r>
            <a:r>
              <a:rPr lang="ru-RU" b="1" dirty="0">
                <a:solidFill>
                  <a:srgbClr val="009900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(</a:t>
            </a:r>
            <a:r>
              <a:rPr lang="en-US" b="1" dirty="0">
                <a:solidFill>
                  <a:srgbClr val="990000"/>
                </a:solidFill>
              </a:rPr>
              <a:t>NaHCO</a:t>
            </a:r>
            <a:r>
              <a:rPr lang="en-US" b="1" baseline="-25000" dirty="0">
                <a:solidFill>
                  <a:srgbClr val="990000"/>
                </a:solidFill>
              </a:rPr>
              <a:t>3</a:t>
            </a:r>
            <a:r>
              <a:rPr lang="en-US" b="1" dirty="0">
                <a:solidFill>
                  <a:srgbClr val="990000"/>
                </a:solidFill>
              </a:rPr>
              <a:t>, KH</a:t>
            </a:r>
            <a:r>
              <a:rPr lang="en-US" b="1" baseline="-25000" dirty="0">
                <a:solidFill>
                  <a:srgbClr val="990000"/>
                </a:solidFill>
              </a:rPr>
              <a:t>2</a:t>
            </a:r>
            <a:r>
              <a:rPr lang="en-US" b="1" dirty="0">
                <a:solidFill>
                  <a:srgbClr val="990000"/>
                </a:solidFill>
              </a:rPr>
              <a:t>PO</a:t>
            </a:r>
            <a:r>
              <a:rPr lang="en-US" b="1" baseline="-25000" dirty="0">
                <a:solidFill>
                  <a:srgbClr val="990000"/>
                </a:solidFill>
              </a:rPr>
              <a:t>4</a:t>
            </a:r>
            <a:r>
              <a:rPr lang="en-US" b="1" dirty="0">
                <a:solidFill>
                  <a:srgbClr val="990000"/>
                </a:solidFill>
              </a:rPr>
              <a:t>,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Al(OH)Cl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en-US" b="1" dirty="0">
                <a:solidFill>
                  <a:schemeClr val="tx2"/>
                </a:solidFill>
              </a:rPr>
              <a:t>)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Повний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гідроліз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можливий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лише</a:t>
            </a:r>
            <a:r>
              <a:rPr lang="ru-RU" b="1" dirty="0">
                <a:solidFill>
                  <a:schemeClr val="tx2"/>
                </a:solidFill>
              </a:rPr>
              <a:t> при </a:t>
            </a:r>
            <a:r>
              <a:rPr lang="ru-RU" b="1" dirty="0" err="1">
                <a:solidFill>
                  <a:schemeClr val="tx2"/>
                </a:solidFill>
              </a:rPr>
              <a:t>нагріванні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розчину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або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зв'язуванні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утворених</a:t>
            </a:r>
            <a:r>
              <a:rPr lang="ru-RU" b="1" dirty="0">
                <a:solidFill>
                  <a:schemeClr val="tx2"/>
                </a:solidFill>
              </a:rPr>
              <a:t> ОН</a:t>
            </a:r>
            <a:r>
              <a:rPr lang="ru-RU" b="1" baseline="30000" dirty="0">
                <a:solidFill>
                  <a:schemeClr val="tx2"/>
                </a:solidFill>
              </a:rPr>
              <a:t>-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або</a:t>
            </a:r>
            <a:r>
              <a:rPr lang="ru-RU" b="1" dirty="0">
                <a:solidFill>
                  <a:schemeClr val="tx2"/>
                </a:solidFill>
              </a:rPr>
              <a:t> Н</a:t>
            </a:r>
            <a:r>
              <a:rPr lang="ru-RU" b="1" baseline="30000" dirty="0">
                <a:solidFill>
                  <a:schemeClr val="tx2"/>
                </a:solidFill>
              </a:rPr>
              <a:t>+</a:t>
            </a:r>
            <a:r>
              <a:rPr lang="ru-RU" b="1" dirty="0">
                <a:solidFill>
                  <a:schemeClr val="tx2"/>
                </a:solidFill>
              </a:rPr>
              <a:t> (</a:t>
            </a:r>
            <a:r>
              <a:rPr lang="ru-RU" b="1" dirty="0" err="1">
                <a:solidFill>
                  <a:schemeClr val="tx2"/>
                </a:solidFill>
              </a:rPr>
              <a:t>згідно</a:t>
            </a:r>
            <a:r>
              <a:rPr lang="ru-RU" b="1" dirty="0">
                <a:solidFill>
                  <a:schemeClr val="tx2"/>
                </a:solidFill>
              </a:rPr>
              <a:t> з принципом </a:t>
            </a:r>
            <a:r>
              <a:rPr lang="ru-RU" b="1" dirty="0" err="1">
                <a:solidFill>
                  <a:schemeClr val="tx2"/>
                </a:solidFill>
              </a:rPr>
              <a:t>Ле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Шательє</a:t>
            </a:r>
            <a:r>
              <a:rPr lang="ru-RU" b="1" dirty="0">
                <a:solidFill>
                  <a:schemeClr val="tx2"/>
                </a:solidFill>
              </a:rPr>
              <a:t>).	</a:t>
            </a:r>
          </a:p>
          <a:p>
            <a:pPr eaLnBrk="1" hangingPunct="1"/>
            <a:r>
              <a:rPr lang="ru-RU" b="1" dirty="0">
                <a:solidFill>
                  <a:srgbClr val="0000CC"/>
                </a:solidFill>
              </a:rPr>
              <a:t>	</a:t>
            </a:r>
            <a:r>
              <a:rPr lang="ru-RU" b="1" u="sng" dirty="0" err="1"/>
              <a:t>Гідроліз</a:t>
            </a:r>
            <a:r>
              <a:rPr lang="ru-RU" b="1" u="sng" dirty="0"/>
              <a:t> </a:t>
            </a:r>
            <a:r>
              <a:rPr lang="ru-RU" b="1" u="sng" dirty="0" err="1"/>
              <a:t>кислих</a:t>
            </a:r>
            <a:r>
              <a:rPr lang="ru-RU" b="1" u="sng" dirty="0"/>
              <a:t> солей </a:t>
            </a:r>
            <a:r>
              <a:rPr lang="ru-RU" b="1" u="sng" dirty="0" err="1"/>
              <a:t>багатоосновних</a:t>
            </a:r>
            <a:r>
              <a:rPr lang="ru-RU" b="1" u="sng" dirty="0"/>
              <a:t> кислот </a:t>
            </a:r>
            <a:r>
              <a:rPr lang="ru-RU" b="1" dirty="0"/>
              <a:t>(</a:t>
            </a:r>
            <a:r>
              <a:rPr lang="ru-RU" b="1" dirty="0" err="1"/>
              <a:t>вугільної</a:t>
            </a:r>
            <a:r>
              <a:rPr lang="ru-RU" b="1" dirty="0"/>
              <a:t> і </a:t>
            </a:r>
            <a:r>
              <a:rPr lang="ru-RU" b="1" dirty="0" err="1"/>
              <a:t>фосфорної</a:t>
            </a:r>
            <a:r>
              <a:rPr lang="ru-RU" b="1" dirty="0"/>
              <a:t>) -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компоненти</a:t>
            </a:r>
            <a:r>
              <a:rPr lang="ru-RU" b="1" dirty="0"/>
              <a:t> </a:t>
            </a:r>
            <a:r>
              <a:rPr lang="ru-RU" b="1" dirty="0" err="1"/>
              <a:t>буферних</a:t>
            </a:r>
            <a:r>
              <a:rPr lang="ru-RU" b="1" dirty="0"/>
              <a:t> систем </a:t>
            </a:r>
            <a:r>
              <a:rPr lang="ru-RU" b="1" dirty="0" err="1"/>
              <a:t>крові</a:t>
            </a:r>
            <a:r>
              <a:rPr lang="ru-RU" b="1" dirty="0"/>
              <a:t>.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7020272" y="1505134"/>
            <a:ext cx="557037" cy="19316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467544" y="1505134"/>
            <a:ext cx="557037" cy="19316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363679" y="145156"/>
            <a:ext cx="669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ПЛАН ЛЕКЦІЇ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22" y="836712"/>
            <a:ext cx="9116277" cy="590465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err="1"/>
              <a:t>Електролітична</a:t>
            </a:r>
            <a:r>
              <a:rPr lang="ru-RU" sz="2400" dirty="0"/>
              <a:t> </a:t>
            </a:r>
            <a:r>
              <a:rPr lang="ru-RU" sz="2400" dirty="0" err="1"/>
              <a:t>дисоціація</a:t>
            </a:r>
            <a:r>
              <a:rPr lang="ru-RU" sz="2400" dirty="0"/>
              <a:t>. 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err="1" smtClean="0"/>
              <a:t>Ступінь</a:t>
            </a:r>
            <a:r>
              <a:rPr lang="ru-RU" sz="2400" dirty="0" smtClean="0"/>
              <a:t> </a:t>
            </a:r>
            <a:r>
              <a:rPr lang="ru-RU" sz="2400" dirty="0" err="1"/>
              <a:t>електролітичної</a:t>
            </a:r>
            <a:r>
              <a:rPr lang="ru-RU" sz="2400" dirty="0"/>
              <a:t> </a:t>
            </a:r>
            <a:r>
              <a:rPr lang="ru-RU" sz="2400" dirty="0" err="1"/>
              <a:t>дисоціації</a:t>
            </a:r>
            <a:r>
              <a:rPr lang="ru-RU" sz="2400" dirty="0"/>
              <a:t>. 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Константа </a:t>
            </a:r>
            <a:r>
              <a:rPr lang="ru-RU" sz="2400" dirty="0" err="1"/>
              <a:t>дисоціації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5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-99392"/>
            <a:ext cx="9144000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cap="all" dirty="0" err="1">
                <a:solidFill>
                  <a:srgbClr val="C00000"/>
                </a:solidFill>
              </a:rPr>
              <a:t>розчини</a:t>
            </a:r>
            <a:r>
              <a:rPr lang="ru-RU" sz="3200" b="1" cap="all" dirty="0">
                <a:solidFill>
                  <a:srgbClr val="C00000"/>
                </a:solidFill>
              </a:rPr>
              <a:t> </a:t>
            </a:r>
            <a:r>
              <a:rPr lang="ru-RU" sz="3200" b="1" cap="all" dirty="0" err="1">
                <a:solidFill>
                  <a:srgbClr val="C00000"/>
                </a:solidFill>
              </a:rPr>
              <a:t>електролітів</a:t>
            </a:r>
            <a:endParaRPr lang="ru-RU" sz="3200" b="1" cap="all" dirty="0">
              <a:solidFill>
                <a:srgbClr val="C00000"/>
              </a:solidFill>
            </a:endParaRPr>
          </a:p>
          <a:p>
            <a:pPr algn="just" eaLnBrk="1" hangingPunct="1"/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Електроліти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розчиненому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розплавленому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електричний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струм.</a:t>
            </a:r>
          </a:p>
          <a:p>
            <a:pPr algn="just" eaLnBrk="1" hangingPunct="1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провідники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другого роду: </a:t>
            </a:r>
            <a:r>
              <a:rPr lang="ru-RU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кислоти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солі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Розчинення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електроліту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електролітичною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дисоціацією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розпадом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молекули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розчинником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електролітичної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дисоціації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С.Арреніус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1887)</a:t>
            </a:r>
          </a:p>
          <a:p>
            <a:pPr algn="just" eaLnBrk="1" hangingPunct="1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розчинів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теплового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молекул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зіткнення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яке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розкладом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молекул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зустрічаються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з'єднуються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75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●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віддзеркалює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розчинах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електролітів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5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●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враховує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взаємодію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молекул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розчиненої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 і з молекулами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розчинника</a:t>
            </a:r>
            <a:endParaRPr lang="ru-RU" sz="2000" b="1" i="1" dirty="0"/>
          </a:p>
        </p:txBody>
      </p:sp>
      <p:sp>
        <p:nvSpPr>
          <p:cNvPr id="2" name="Стрелка вниз 1"/>
          <p:cNvSpPr/>
          <p:nvPr/>
        </p:nvSpPr>
        <p:spPr>
          <a:xfrm>
            <a:off x="5508104" y="3356992"/>
            <a:ext cx="360040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0" y="7818"/>
            <a:ext cx="9142040" cy="6085478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Менделєєв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хімічна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розчинів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зіткнення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молекул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кристалічної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решітки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розчиняється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бути причиною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появи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розчині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іонів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І. Каблуков 1891 р.: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об'єднав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фізичну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хімічну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● пояснив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дисоціації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електролітів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молекули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розчинника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marL="0" indent="0" algn="ctr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молекули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іони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розчиняється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сольвати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гідрати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494116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512" y="116632"/>
            <a:ext cx="8964488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 err="1">
                <a:solidFill>
                  <a:srgbClr val="003300"/>
                </a:solidFill>
              </a:rPr>
              <a:t>Кількісною</a:t>
            </a:r>
            <a:r>
              <a:rPr lang="ru-RU" b="1" dirty="0">
                <a:solidFill>
                  <a:srgbClr val="003300"/>
                </a:solidFill>
              </a:rPr>
              <a:t> характеристикою </a:t>
            </a:r>
            <a:r>
              <a:rPr lang="ru-RU" b="1" dirty="0" err="1">
                <a:solidFill>
                  <a:srgbClr val="003300"/>
                </a:solidFill>
              </a:rPr>
              <a:t>розпаду</a:t>
            </a:r>
            <a:r>
              <a:rPr lang="ru-RU" b="1" dirty="0">
                <a:solidFill>
                  <a:srgbClr val="003300"/>
                </a:solidFill>
              </a:rPr>
              <a:t> молекул на </a:t>
            </a:r>
            <a:r>
              <a:rPr lang="ru-RU" b="1" dirty="0" err="1">
                <a:solidFill>
                  <a:srgbClr val="003300"/>
                </a:solidFill>
              </a:rPr>
              <a:t>іони</a:t>
            </a:r>
            <a:r>
              <a:rPr lang="ru-RU" b="1" dirty="0">
                <a:solidFill>
                  <a:srgbClr val="003300"/>
                </a:solidFill>
              </a:rPr>
              <a:t> є:</a:t>
            </a:r>
          </a:p>
          <a:p>
            <a:pPr algn="ctr" eaLnBrk="1" hangingPunct="1"/>
            <a:r>
              <a:rPr lang="ru-RU" sz="2400" b="1" dirty="0" err="1">
                <a:solidFill>
                  <a:srgbClr val="0000CC"/>
                </a:solidFill>
              </a:rPr>
              <a:t>Ступінь</a:t>
            </a:r>
            <a:r>
              <a:rPr lang="ru-RU" sz="2400" b="1" dirty="0">
                <a:solidFill>
                  <a:srgbClr val="0000CC"/>
                </a:solidFill>
              </a:rPr>
              <a:t> </a:t>
            </a:r>
            <a:r>
              <a:rPr lang="ru-RU" sz="2400" b="1" dirty="0" err="1">
                <a:solidFill>
                  <a:srgbClr val="0000CC"/>
                </a:solidFill>
              </a:rPr>
              <a:t>електролітичної</a:t>
            </a:r>
            <a:r>
              <a:rPr lang="ru-RU" sz="2400" b="1" dirty="0">
                <a:solidFill>
                  <a:srgbClr val="0000CC"/>
                </a:solidFill>
              </a:rPr>
              <a:t> </a:t>
            </a:r>
            <a:r>
              <a:rPr lang="ru-RU" sz="2400" b="1" dirty="0" err="1">
                <a:solidFill>
                  <a:srgbClr val="0000CC"/>
                </a:solidFill>
              </a:rPr>
              <a:t>дисоціації</a:t>
            </a:r>
            <a:r>
              <a:rPr lang="ru-RU" b="1" dirty="0">
                <a:solidFill>
                  <a:srgbClr val="0000CC"/>
                </a:solidFill>
              </a:rPr>
              <a:t>-       </a:t>
            </a:r>
          </a:p>
          <a:p>
            <a:pPr algn="ctr" eaLnBrk="1" hangingPunct="1"/>
            <a:r>
              <a:rPr lang="ru-RU" sz="2800" b="1" dirty="0">
                <a:solidFill>
                  <a:srgbClr val="990000"/>
                </a:solidFill>
                <a:sym typeface="Symbol" pitchFamily="18" charset="2"/>
              </a:rPr>
              <a:t> =</a:t>
            </a:r>
            <a:r>
              <a:rPr lang="en-US" sz="2800" b="1" dirty="0">
                <a:solidFill>
                  <a:srgbClr val="990000"/>
                </a:solidFill>
                <a:sym typeface="Symbol" pitchFamily="18" charset="2"/>
              </a:rPr>
              <a:t>n</a:t>
            </a:r>
            <a:r>
              <a:rPr lang="ru-RU" sz="2800" b="1" dirty="0">
                <a:solidFill>
                  <a:srgbClr val="990000"/>
                </a:solidFill>
                <a:sym typeface="Symbol" pitchFamily="18" charset="2"/>
              </a:rPr>
              <a:t> / </a:t>
            </a:r>
            <a:r>
              <a:rPr lang="en-US" sz="2800" b="1" dirty="0">
                <a:solidFill>
                  <a:srgbClr val="990000"/>
                </a:solidFill>
                <a:sym typeface="Symbol" pitchFamily="18" charset="2"/>
              </a:rPr>
              <a:t>N</a:t>
            </a:r>
            <a:r>
              <a:rPr lang="ru-RU" sz="2800" b="1" dirty="0">
                <a:solidFill>
                  <a:srgbClr val="990000"/>
                </a:solidFill>
                <a:sym typeface="Symbol" pitchFamily="18" charset="2"/>
              </a:rPr>
              <a:t>    </a:t>
            </a:r>
            <a:r>
              <a:rPr lang="ru-RU" sz="2800" b="1" dirty="0" err="1">
                <a:solidFill>
                  <a:srgbClr val="990000"/>
                </a:solidFill>
                <a:sym typeface="Symbol" pitchFamily="18" charset="2"/>
              </a:rPr>
              <a:t>або</a:t>
            </a:r>
            <a:r>
              <a:rPr lang="ru-RU" sz="2800" b="1" dirty="0">
                <a:solidFill>
                  <a:srgbClr val="990000"/>
                </a:solidFill>
                <a:sym typeface="Symbol" pitchFamily="18" charset="2"/>
              </a:rPr>
              <a:t>      </a:t>
            </a:r>
            <a:r>
              <a:rPr lang="ru-RU" sz="2800" b="1" dirty="0" err="1">
                <a:solidFill>
                  <a:srgbClr val="990000"/>
                </a:solidFill>
                <a:sym typeface="Symbol" pitchFamily="18" charset="2"/>
              </a:rPr>
              <a:t>С</a:t>
            </a:r>
            <a:r>
              <a:rPr lang="ru-RU" sz="2800" b="1" baseline="-25000" dirty="0" err="1">
                <a:solidFill>
                  <a:srgbClr val="990000"/>
                </a:solidFill>
                <a:sym typeface="Symbol" pitchFamily="18" charset="2"/>
              </a:rPr>
              <a:t>дис</a:t>
            </a:r>
            <a:r>
              <a:rPr lang="ru-RU" sz="2800" b="1" baseline="-25000" dirty="0">
                <a:solidFill>
                  <a:srgbClr val="990000"/>
                </a:solidFill>
                <a:sym typeface="Symbol" pitchFamily="18" charset="2"/>
              </a:rPr>
              <a:t>. </a:t>
            </a:r>
            <a:r>
              <a:rPr lang="ru-RU" sz="2800" b="1" dirty="0">
                <a:solidFill>
                  <a:srgbClr val="990000"/>
                </a:solidFill>
                <a:sym typeface="Symbol" pitchFamily="18" charset="2"/>
              </a:rPr>
              <a:t>/ С</a:t>
            </a:r>
            <a:r>
              <a:rPr lang="ru-RU" sz="2800" b="1" baseline="-25000" dirty="0">
                <a:solidFill>
                  <a:srgbClr val="990000"/>
                </a:solidFill>
                <a:sym typeface="Symbol" pitchFamily="18" charset="2"/>
              </a:rPr>
              <a:t>0 </a:t>
            </a:r>
            <a:r>
              <a:rPr lang="ru-RU" sz="2800" b="1" dirty="0">
                <a:solidFill>
                  <a:srgbClr val="990000"/>
                </a:solidFill>
                <a:sym typeface="Symbol" pitchFamily="18" charset="2"/>
              </a:rPr>
              <a:t> , </a:t>
            </a:r>
            <a:r>
              <a:rPr lang="ru-RU" dirty="0">
                <a:solidFill>
                  <a:srgbClr val="990000"/>
                </a:solidFill>
                <a:sym typeface="Symbol" pitchFamily="18" charset="2"/>
              </a:rPr>
              <a:t>де:</a:t>
            </a:r>
          </a:p>
          <a:p>
            <a:pPr eaLnBrk="1" hangingPunct="1"/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	</a:t>
            </a:r>
            <a:r>
              <a:rPr lang="en-US" dirty="0">
                <a:solidFill>
                  <a:srgbClr val="003300"/>
                </a:solidFill>
                <a:sym typeface="Symbol" pitchFamily="18" charset="2"/>
              </a:rPr>
              <a:t>n  </a:t>
            </a:r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і</a:t>
            </a:r>
            <a:r>
              <a:rPr lang="en-US" dirty="0">
                <a:solidFill>
                  <a:srgbClr val="003300"/>
                </a:solidFill>
                <a:sym typeface="Symbol" pitchFamily="18" charset="2"/>
              </a:rPr>
              <a:t> C</a:t>
            </a:r>
            <a:r>
              <a:rPr lang="ru-RU" baseline="-25000" dirty="0" err="1">
                <a:solidFill>
                  <a:srgbClr val="003300"/>
                </a:solidFill>
                <a:sym typeface="Symbol" pitchFamily="18" charset="2"/>
              </a:rPr>
              <a:t>дис</a:t>
            </a:r>
            <a:r>
              <a:rPr lang="ru-RU" baseline="-25000" dirty="0">
                <a:solidFill>
                  <a:srgbClr val="003300"/>
                </a:solidFill>
                <a:sym typeface="Symbol" pitchFamily="18" charset="2"/>
              </a:rPr>
              <a:t>.</a:t>
            </a:r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 – число і </a:t>
            </a:r>
            <a:r>
              <a:rPr lang="ru-RU" dirty="0" err="1">
                <a:solidFill>
                  <a:srgbClr val="003300"/>
                </a:solidFill>
                <a:sym typeface="Symbol" pitchFamily="18" charset="2"/>
              </a:rPr>
              <a:t>конц</a:t>
            </a:r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. </a:t>
            </a:r>
            <a:r>
              <a:rPr lang="ru-RU" dirty="0" err="1">
                <a:solidFill>
                  <a:srgbClr val="003300"/>
                </a:solidFill>
                <a:sym typeface="Symbol" pitchFamily="18" charset="2"/>
              </a:rPr>
              <a:t>продисоційованих</a:t>
            </a:r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 молекул,</a:t>
            </a:r>
          </a:p>
          <a:p>
            <a:pPr eaLnBrk="1" hangingPunct="1"/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	</a:t>
            </a:r>
            <a:r>
              <a:rPr lang="en-US" dirty="0">
                <a:solidFill>
                  <a:srgbClr val="003300"/>
                </a:solidFill>
                <a:sym typeface="Symbol" pitchFamily="18" charset="2"/>
              </a:rPr>
              <a:t>N </a:t>
            </a:r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и </a:t>
            </a:r>
            <a:r>
              <a:rPr lang="en-US" dirty="0">
                <a:solidFill>
                  <a:srgbClr val="003300"/>
                </a:solidFill>
                <a:sym typeface="Symbol" pitchFamily="18" charset="2"/>
              </a:rPr>
              <a:t> C</a:t>
            </a:r>
            <a:r>
              <a:rPr lang="en-US" baseline="-25000" dirty="0">
                <a:solidFill>
                  <a:srgbClr val="003300"/>
                </a:solidFill>
                <a:sym typeface="Symbol" pitchFamily="18" charset="2"/>
              </a:rPr>
              <a:t>0</a:t>
            </a:r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 – число і </a:t>
            </a:r>
            <a:r>
              <a:rPr lang="ru-RU" dirty="0" err="1">
                <a:solidFill>
                  <a:srgbClr val="003300"/>
                </a:solidFill>
                <a:sym typeface="Symbol" pitchFamily="18" charset="2"/>
              </a:rPr>
              <a:t>конц</a:t>
            </a:r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.  молекул </a:t>
            </a:r>
            <a:r>
              <a:rPr lang="ru-RU" dirty="0" err="1">
                <a:solidFill>
                  <a:srgbClr val="003300"/>
                </a:solidFill>
                <a:sym typeface="Symbol" pitchFamily="18" charset="2"/>
              </a:rPr>
              <a:t>вихідного</a:t>
            </a:r>
            <a:r>
              <a:rPr lang="ru-RU" dirty="0">
                <a:solidFill>
                  <a:srgbClr val="003300"/>
                </a:solidFill>
                <a:sym typeface="Symbol" pitchFamily="18" charset="2"/>
              </a:rPr>
              <a:t> </a:t>
            </a:r>
            <a:r>
              <a:rPr lang="ru-RU" dirty="0" err="1">
                <a:solidFill>
                  <a:srgbClr val="003300"/>
                </a:solidFill>
                <a:sym typeface="Symbol" pitchFamily="18" charset="2"/>
              </a:rPr>
              <a:t>електроліту</a:t>
            </a:r>
            <a:endParaRPr lang="ru-RU" dirty="0">
              <a:solidFill>
                <a:srgbClr val="003300"/>
              </a:solidFill>
              <a:sym typeface="Symbol" pitchFamily="18" charset="2"/>
            </a:endParaRPr>
          </a:p>
          <a:p>
            <a:pPr marL="285750" indent="-285750" eaLnBrk="1" hangingPunct="1">
              <a:buFont typeface="Symbol" pitchFamily="18" charset="2"/>
              <a:buChar char="a"/>
            </a:pPr>
            <a:r>
              <a:rPr lang="ru-RU" b="1" dirty="0">
                <a:solidFill>
                  <a:srgbClr val="990000"/>
                </a:solidFill>
                <a:sym typeface="Symbol" pitchFamily="18" charset="2"/>
              </a:rPr>
              <a:t>- </a:t>
            </a:r>
            <a:r>
              <a:rPr lang="ru-RU" b="1" dirty="0" err="1">
                <a:solidFill>
                  <a:srgbClr val="990000"/>
                </a:solidFill>
                <a:sym typeface="Symbol" pitchFamily="18" charset="2"/>
              </a:rPr>
              <a:t>залежить</a:t>
            </a:r>
            <a:r>
              <a:rPr lang="ru-RU" b="1" dirty="0">
                <a:solidFill>
                  <a:srgbClr val="990000"/>
                </a:solidFill>
                <a:sym typeface="Symbol" pitchFamily="18" charset="2"/>
              </a:rPr>
              <a:t> </a:t>
            </a:r>
            <a:r>
              <a:rPr lang="ru-RU" b="1" dirty="0" err="1">
                <a:solidFill>
                  <a:srgbClr val="990000"/>
                </a:solidFill>
                <a:sym typeface="Symbol" pitchFamily="18" charset="2"/>
              </a:rPr>
              <a:t>від</a:t>
            </a:r>
            <a:r>
              <a:rPr lang="ru-RU" b="1" dirty="0">
                <a:solidFill>
                  <a:srgbClr val="990000"/>
                </a:solidFill>
                <a:sym typeface="Symbol" pitchFamily="18" charset="2"/>
              </a:rPr>
              <a:t>:</a:t>
            </a:r>
          </a:p>
          <a:p>
            <a:pPr marL="285750" indent="-285750" eaLnBrk="1" hangingPunct="1">
              <a:buFontTx/>
              <a:buChar char="-"/>
            </a:pPr>
            <a:r>
              <a:rPr lang="ru-RU" b="1" dirty="0" err="1">
                <a:solidFill>
                  <a:srgbClr val="0000CC"/>
                </a:solidFill>
                <a:sym typeface="Symbol" pitchFamily="18" charset="2"/>
              </a:rPr>
              <a:t>природи</a:t>
            </a:r>
            <a:r>
              <a:rPr lang="ru-RU" b="1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ru-RU" b="1" dirty="0" err="1">
                <a:solidFill>
                  <a:srgbClr val="0000CC"/>
                </a:solidFill>
                <a:sym typeface="Symbol" pitchFamily="18" charset="2"/>
              </a:rPr>
              <a:t>розчиненої</a:t>
            </a:r>
            <a:r>
              <a:rPr lang="ru-RU" b="1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ru-RU" b="1" dirty="0" err="1">
                <a:solidFill>
                  <a:srgbClr val="0000CC"/>
                </a:solidFill>
                <a:sym typeface="Symbol" pitchFamily="18" charset="2"/>
              </a:rPr>
              <a:t>речовини</a:t>
            </a:r>
            <a:r>
              <a:rPr lang="ru-RU" b="1" dirty="0">
                <a:solidFill>
                  <a:srgbClr val="0000CC"/>
                </a:solidFill>
                <a:sym typeface="Symbol" pitchFamily="18" charset="2"/>
              </a:rPr>
              <a:t>              - </a:t>
            </a:r>
            <a:r>
              <a:rPr lang="ru-RU" b="1" dirty="0" err="1">
                <a:solidFill>
                  <a:srgbClr val="0000CC"/>
                </a:solidFill>
                <a:sym typeface="Symbol" pitchFamily="18" charset="2"/>
              </a:rPr>
              <a:t>температури</a:t>
            </a:r>
            <a:r>
              <a:rPr lang="ru-RU" b="1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ru-RU" b="1" dirty="0" err="1">
                <a:solidFill>
                  <a:srgbClr val="0000CC"/>
                </a:solidFill>
                <a:sym typeface="Symbol" pitchFamily="18" charset="2"/>
              </a:rPr>
              <a:t>розчину</a:t>
            </a:r>
            <a:endParaRPr lang="ru-RU" b="1" dirty="0">
              <a:solidFill>
                <a:srgbClr val="0000CC"/>
              </a:solidFill>
              <a:sym typeface="Symbol" pitchFamily="18" charset="2"/>
            </a:endParaRPr>
          </a:p>
          <a:p>
            <a:pPr marL="285750" indent="-285750" eaLnBrk="1" hangingPunct="1">
              <a:buFontTx/>
              <a:buChar char="-"/>
            </a:pPr>
            <a:r>
              <a:rPr lang="ru-RU" b="1" dirty="0" err="1">
                <a:solidFill>
                  <a:srgbClr val="0000CC"/>
                </a:solidFill>
                <a:sym typeface="Symbol" pitchFamily="18" charset="2"/>
              </a:rPr>
              <a:t>концентрації</a:t>
            </a:r>
            <a:r>
              <a:rPr lang="ru-RU" b="1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ru-RU" b="1" dirty="0" err="1">
                <a:solidFill>
                  <a:srgbClr val="0000CC"/>
                </a:solidFill>
                <a:sym typeface="Symbol" pitchFamily="18" charset="2"/>
              </a:rPr>
              <a:t>розчину</a:t>
            </a:r>
            <a:r>
              <a:rPr lang="ru-RU" b="1" dirty="0">
                <a:solidFill>
                  <a:srgbClr val="0000CC"/>
                </a:solidFill>
                <a:sym typeface="Symbol" pitchFamily="18" charset="2"/>
              </a:rPr>
              <a:t>                              - </a:t>
            </a:r>
            <a:r>
              <a:rPr lang="ru-RU" b="1" dirty="0" err="1">
                <a:solidFill>
                  <a:srgbClr val="0000CC"/>
                </a:solidFill>
                <a:sym typeface="Symbol" pitchFamily="18" charset="2"/>
              </a:rPr>
              <a:t>природи</a:t>
            </a:r>
            <a:r>
              <a:rPr lang="ru-RU" b="1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ru-RU" b="1" dirty="0" err="1">
                <a:solidFill>
                  <a:srgbClr val="0000CC"/>
                </a:solidFill>
                <a:sym typeface="Symbol" pitchFamily="18" charset="2"/>
              </a:rPr>
              <a:t>розчинника</a:t>
            </a:r>
            <a:endParaRPr lang="ru-RU" b="1" dirty="0">
              <a:solidFill>
                <a:srgbClr val="0000CC"/>
              </a:solidFill>
              <a:sym typeface="Symbol" pitchFamily="18" charset="2"/>
            </a:endParaRPr>
          </a:p>
          <a:p>
            <a:pPr marL="285750" indent="-285750" algn="ctr" eaLnBrk="1" hangingPunct="1">
              <a:buFontTx/>
              <a:buChar char="-"/>
            </a:pPr>
            <a:r>
              <a:rPr lang="ru-RU" sz="2400" b="1" dirty="0" err="1">
                <a:solidFill>
                  <a:srgbClr val="990000"/>
                </a:solidFill>
                <a:sym typeface="Symbol" pitchFamily="18" charset="2"/>
              </a:rPr>
              <a:t>Електроліти</a:t>
            </a:r>
            <a:r>
              <a:rPr lang="ru-RU" sz="2400" b="1" dirty="0">
                <a:solidFill>
                  <a:srgbClr val="990000"/>
                </a:solidFill>
                <a:sym typeface="Symbol" pitchFamily="18" charset="2"/>
              </a:rPr>
              <a:t>  за </a:t>
            </a:r>
            <a:r>
              <a:rPr lang="el-GR" sz="2400" b="1" dirty="0">
                <a:solidFill>
                  <a:srgbClr val="990000"/>
                </a:solidFill>
                <a:sym typeface="Symbol" pitchFamily="18" charset="2"/>
              </a:rPr>
              <a:t>α</a:t>
            </a:r>
            <a:endParaRPr lang="ru-RU" sz="2400" b="1" dirty="0">
              <a:solidFill>
                <a:srgbClr val="990000"/>
              </a:solidFill>
              <a:sym typeface="Symbol" pitchFamily="18" charset="2"/>
            </a:endParaRPr>
          </a:p>
          <a:p>
            <a:pPr marL="285750" indent="-285750" eaLnBrk="1" hangingPunct="1">
              <a:buFontTx/>
              <a:buChar char="-"/>
            </a:pPr>
            <a:endParaRPr lang="ru-RU" b="1" dirty="0">
              <a:solidFill>
                <a:srgbClr val="990000"/>
              </a:solidFill>
              <a:sym typeface="Symbol" pitchFamily="18" charset="2"/>
            </a:endParaRPr>
          </a:p>
          <a:p>
            <a:pPr marL="285750" indent="-285750" eaLnBrk="1" hangingPunct="1">
              <a:buFontTx/>
              <a:buChar char="-"/>
            </a:pPr>
            <a:endParaRPr lang="ru-RU" b="1" dirty="0">
              <a:solidFill>
                <a:srgbClr val="990000"/>
              </a:solidFill>
              <a:sym typeface="Symbol" pitchFamily="18" charset="2"/>
            </a:endParaRPr>
          </a:p>
          <a:p>
            <a:pPr eaLnBrk="1" hangingPunct="1"/>
            <a:r>
              <a:rPr lang="ru-RU" b="1" dirty="0">
                <a:solidFill>
                  <a:srgbClr val="990000"/>
                </a:solidFill>
                <a:sym typeface="Symbol" pitchFamily="18" charset="2"/>
              </a:rPr>
              <a:t>	</a:t>
            </a:r>
            <a:endParaRPr lang="ru-RU" b="1" i="1" dirty="0">
              <a:solidFill>
                <a:srgbClr val="003300"/>
              </a:solidFill>
            </a:endParaRPr>
          </a:p>
          <a:p>
            <a:pPr eaLnBrk="1" hangingPunct="1"/>
            <a:endParaRPr lang="ru-RU" b="1" dirty="0">
              <a:solidFill>
                <a:srgbClr val="990000"/>
              </a:solidFill>
              <a:sym typeface="Symbol" pitchFamily="18" charset="2"/>
            </a:endParaRPr>
          </a:p>
          <a:p>
            <a:pPr marL="285750" indent="-285750" eaLnBrk="1" hangingPunct="1">
              <a:buFontTx/>
              <a:buChar char="-"/>
            </a:pPr>
            <a:endParaRPr lang="ru-RU" b="1" dirty="0">
              <a:solidFill>
                <a:srgbClr val="003300"/>
              </a:solidFill>
              <a:sym typeface="Symbol" pitchFamily="18" charset="2"/>
            </a:endParaRPr>
          </a:p>
          <a:p>
            <a:pPr eaLnBrk="1" hangingPunct="1"/>
            <a:r>
              <a:rPr lang="ru-RU" b="1" i="1" dirty="0">
                <a:solidFill>
                  <a:srgbClr val="990000"/>
                </a:solidFill>
              </a:rPr>
              <a:t>	</a:t>
            </a:r>
            <a:r>
              <a:rPr lang="ru-RU" sz="2000" b="1" i="1" dirty="0">
                <a:solidFill>
                  <a:srgbClr val="990000"/>
                </a:solidFill>
              </a:rPr>
              <a:t>	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1979711" y="2924944"/>
            <a:ext cx="1296145" cy="3545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355976" y="2924944"/>
            <a:ext cx="0" cy="4198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56176" y="2924944"/>
            <a:ext cx="1224136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-598" y="3284984"/>
            <a:ext cx="2484365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r>
              <a:rPr lang="ru-RU" b="1" spc="-150" dirty="0" err="1">
                <a:solidFill>
                  <a:srgbClr val="FF0000"/>
                </a:solidFill>
                <a:latin typeface="Arial" charset="0"/>
                <a:cs typeface="Arial" charset="0"/>
              </a:rPr>
              <a:t>Сильні</a:t>
            </a:r>
            <a:r>
              <a:rPr lang="ru-RU" b="1" spc="-15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b="1" spc="-150" dirty="0" err="1">
                <a:solidFill>
                  <a:srgbClr val="FF0000"/>
                </a:solidFill>
                <a:latin typeface="Arial" charset="0"/>
                <a:cs typeface="Arial" charset="0"/>
              </a:rPr>
              <a:t>електроліти</a:t>
            </a:r>
            <a:endParaRPr lang="ru-RU" b="1" spc="-15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0"/>
            <a:endParaRPr lang="ru-RU" b="1" spc="-15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0"/>
            <a:r>
              <a:rPr lang="ru-RU" b="1" spc="-150" dirty="0" err="1">
                <a:solidFill>
                  <a:schemeClr val="tx1"/>
                </a:solidFill>
                <a:latin typeface="Arial" charset="0"/>
                <a:cs typeface="Arial" charset="0"/>
              </a:rPr>
              <a:t>дисоціюють</a:t>
            </a:r>
            <a:r>
              <a:rPr lang="ru-RU" b="1" spc="-150" dirty="0">
                <a:solidFill>
                  <a:schemeClr val="tx1"/>
                </a:solidFill>
                <a:latin typeface="Arial" charset="0"/>
                <a:cs typeface="Arial" charset="0"/>
              </a:rPr>
              <a:t> в </a:t>
            </a:r>
            <a:r>
              <a:rPr lang="ru-RU" b="1" spc="-150" dirty="0" err="1">
                <a:solidFill>
                  <a:schemeClr val="tx1"/>
                </a:solidFill>
                <a:latin typeface="Arial" charset="0"/>
                <a:cs typeface="Arial" charset="0"/>
              </a:rPr>
              <a:t>розчині</a:t>
            </a:r>
            <a:r>
              <a:rPr lang="ru-RU" b="1" spc="-150" dirty="0">
                <a:solidFill>
                  <a:schemeClr val="tx1"/>
                </a:solidFill>
                <a:latin typeface="Arial" charset="0"/>
                <a:cs typeface="Arial" charset="0"/>
              </a:rPr>
              <a:t> практично </a:t>
            </a:r>
            <a:r>
              <a:rPr lang="ru-RU" b="1" spc="-150" dirty="0" err="1">
                <a:solidFill>
                  <a:schemeClr val="tx1"/>
                </a:solidFill>
                <a:latin typeface="Arial" charset="0"/>
                <a:cs typeface="Arial" charset="0"/>
              </a:rPr>
              <a:t>повністю</a:t>
            </a:r>
            <a:r>
              <a:rPr lang="ru-RU" b="1" spc="-150" dirty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ru-RU" b="1" spc="-150" dirty="0" err="1">
                <a:solidFill>
                  <a:schemeClr val="tx1"/>
                </a:solidFill>
                <a:latin typeface="Arial" charset="0"/>
                <a:cs typeface="Arial" charset="0"/>
              </a:rPr>
              <a:t>Це</a:t>
            </a:r>
            <a:r>
              <a:rPr lang="ru-RU" b="1" spc="-15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 spc="-150" dirty="0" err="1">
                <a:solidFill>
                  <a:schemeClr val="tx1"/>
                </a:solidFill>
                <a:latin typeface="Arial" charset="0"/>
                <a:cs typeface="Arial" charset="0"/>
              </a:rPr>
              <a:t>речовини</a:t>
            </a:r>
            <a:r>
              <a:rPr lang="ru-RU" b="1" spc="-150" dirty="0">
                <a:solidFill>
                  <a:schemeClr val="tx1"/>
                </a:solidFill>
                <a:latin typeface="Arial" charset="0"/>
                <a:cs typeface="Arial" charset="0"/>
              </a:rPr>
              <a:t> з </a:t>
            </a:r>
            <a:r>
              <a:rPr lang="ru-RU" b="1" spc="-150" dirty="0" err="1">
                <a:solidFill>
                  <a:schemeClr val="tx1"/>
                </a:solidFill>
                <a:latin typeface="Arial" charset="0"/>
                <a:cs typeface="Arial" charset="0"/>
              </a:rPr>
              <a:t>іонним</a:t>
            </a:r>
            <a:r>
              <a:rPr lang="ru-RU" b="1" spc="-150" dirty="0">
                <a:solidFill>
                  <a:schemeClr val="tx1"/>
                </a:solidFill>
                <a:latin typeface="Arial" charset="0"/>
                <a:cs typeface="Arial" charset="0"/>
              </a:rPr>
              <a:t> і сильно </a:t>
            </a:r>
            <a:r>
              <a:rPr lang="ru-RU" b="1" spc="-150" dirty="0" err="1">
                <a:solidFill>
                  <a:schemeClr val="tx1"/>
                </a:solidFill>
                <a:latin typeface="Arial" charset="0"/>
                <a:cs typeface="Arial" charset="0"/>
              </a:rPr>
              <a:t>полярним</a:t>
            </a:r>
            <a:r>
              <a:rPr lang="ru-RU" b="1" spc="-15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 spc="-150" dirty="0" err="1">
                <a:solidFill>
                  <a:schemeClr val="tx1"/>
                </a:solidFill>
                <a:latin typeface="Arial" charset="0"/>
                <a:cs typeface="Arial" charset="0"/>
              </a:rPr>
              <a:t>ковалентним</a:t>
            </a:r>
            <a:r>
              <a:rPr lang="ru-RU" b="1" spc="-15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 spc="-150" dirty="0" err="1">
                <a:solidFill>
                  <a:schemeClr val="tx1"/>
                </a:solidFill>
                <a:latin typeface="Arial" charset="0"/>
                <a:cs typeface="Arial" charset="0"/>
              </a:rPr>
              <a:t>зв'язком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всі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розч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солі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H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SO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HHal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, HNO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, HMnO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,HClO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HCl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, HI,</a:t>
            </a:r>
            <a:r>
              <a:rPr lang="uk-UA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луги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en-US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3291743"/>
            <a:ext cx="3024336" cy="3449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indent="0" algn="ctr">
              <a:buNone/>
            </a:pPr>
            <a:r>
              <a:rPr lang="ru-RU" b="1" dirty="0" err="1">
                <a:solidFill>
                  <a:srgbClr val="FF0000"/>
                </a:solidFill>
              </a:rPr>
              <a:t>Середної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сили</a:t>
            </a:r>
            <a:r>
              <a:rPr lang="ru-RU" b="1" dirty="0"/>
              <a:t> 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- </a:t>
            </a:r>
            <a:r>
              <a:rPr lang="ru-RU" b="1" dirty="0" err="1"/>
              <a:t>деякі</a:t>
            </a:r>
            <a:r>
              <a:rPr lang="ru-RU" b="1" dirty="0"/>
              <a:t> </a:t>
            </a:r>
            <a:r>
              <a:rPr lang="ru-RU" b="1" dirty="0" err="1"/>
              <a:t>органічні</a:t>
            </a:r>
            <a:r>
              <a:rPr lang="ru-RU" b="1" dirty="0"/>
              <a:t> </a:t>
            </a:r>
            <a:r>
              <a:rPr lang="ru-RU" b="1" dirty="0" err="1"/>
              <a:t>кислоти</a:t>
            </a:r>
            <a:r>
              <a:rPr lang="ru-RU" b="1" dirty="0"/>
              <a:t> (</a:t>
            </a:r>
            <a:r>
              <a:rPr lang="ru-RU" b="1" dirty="0" err="1"/>
              <a:t>мурашина</a:t>
            </a:r>
            <a:r>
              <a:rPr lang="ru-RU" b="1" dirty="0"/>
              <a:t>, </a:t>
            </a:r>
            <a:r>
              <a:rPr lang="ru-RU" b="1" dirty="0" err="1"/>
              <a:t>щавлева</a:t>
            </a:r>
            <a:r>
              <a:rPr lang="ru-RU" b="1" dirty="0"/>
              <a:t>), </a:t>
            </a:r>
          </a:p>
          <a:p>
            <a:pPr marL="0" indent="0">
              <a:buNone/>
            </a:pPr>
            <a:r>
              <a:rPr lang="ru-RU" b="1" dirty="0"/>
              <a:t>- </a:t>
            </a:r>
            <a:r>
              <a:rPr lang="ru-RU" b="1" dirty="0" err="1"/>
              <a:t>деякі</a:t>
            </a:r>
            <a:r>
              <a:rPr lang="ru-RU" b="1" dirty="0"/>
              <a:t> </a:t>
            </a:r>
            <a:r>
              <a:rPr lang="ru-RU" b="1" dirty="0" err="1"/>
              <a:t>мінеральні</a:t>
            </a:r>
            <a:r>
              <a:rPr lang="ru-RU" b="1" dirty="0"/>
              <a:t> </a:t>
            </a:r>
            <a:r>
              <a:rPr lang="ru-RU" b="1" dirty="0" err="1"/>
              <a:t>кислоти</a:t>
            </a:r>
            <a:r>
              <a:rPr lang="en-US" b="1" dirty="0"/>
              <a:t> (H</a:t>
            </a:r>
            <a:r>
              <a:rPr lang="en-US" b="1" baseline="-25000" dirty="0"/>
              <a:t>2</a:t>
            </a:r>
            <a:r>
              <a:rPr lang="en-US" b="1" dirty="0"/>
              <a:t>SO</a:t>
            </a:r>
            <a:r>
              <a:rPr lang="ru-RU" b="1" baseline="-25000" dirty="0"/>
              <a:t>3</a:t>
            </a:r>
            <a:r>
              <a:rPr lang="en-US" b="1" dirty="0"/>
              <a:t>,</a:t>
            </a:r>
            <a:r>
              <a:rPr lang="uk-UA" b="1" dirty="0"/>
              <a:t> 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PO</a:t>
            </a:r>
            <a:r>
              <a:rPr lang="en-US" b="1" baseline="-25000" dirty="0"/>
              <a:t>4</a:t>
            </a:r>
            <a:r>
              <a:rPr lang="en-US" b="1" dirty="0"/>
              <a:t>,</a:t>
            </a:r>
            <a:r>
              <a:rPr lang="uk-UA" b="1" dirty="0"/>
              <a:t> </a:t>
            </a:r>
            <a:r>
              <a:rPr lang="en-US" b="1" dirty="0"/>
              <a:t>HNO</a:t>
            </a:r>
            <a:r>
              <a:rPr lang="en-US" b="1" baseline="-25000" dirty="0"/>
              <a:t>2</a:t>
            </a:r>
            <a:r>
              <a:rPr lang="en-US" b="1" dirty="0"/>
              <a:t>),</a:t>
            </a:r>
            <a:r>
              <a:rPr lang="ru-RU" b="1" dirty="0"/>
              <a:t> </a:t>
            </a:r>
          </a:p>
          <a:p>
            <a:pPr marL="0" indent="0">
              <a:buNone/>
            </a:pPr>
            <a:r>
              <a:rPr lang="ru-RU" b="1" dirty="0"/>
              <a:t>- </a:t>
            </a:r>
            <a:r>
              <a:rPr lang="ru-RU" b="1" dirty="0" err="1"/>
              <a:t>основи</a:t>
            </a:r>
            <a:r>
              <a:rPr lang="ru-RU" b="1" dirty="0"/>
              <a:t> (</a:t>
            </a:r>
            <a:r>
              <a:rPr lang="en-US" b="1" dirty="0"/>
              <a:t>Mg(OH)</a:t>
            </a:r>
            <a:r>
              <a:rPr lang="en-US" b="1" baseline="-25000" dirty="0"/>
              <a:t>2</a:t>
            </a:r>
            <a:r>
              <a:rPr lang="en-US" b="1" dirty="0"/>
              <a:t>),</a:t>
            </a:r>
            <a:r>
              <a:rPr lang="ru-RU" b="1" dirty="0"/>
              <a:t> </a:t>
            </a:r>
          </a:p>
          <a:p>
            <a:pPr marL="0" indent="0">
              <a:buNone/>
            </a:pPr>
            <a:r>
              <a:rPr lang="ru-RU" b="1" dirty="0"/>
              <a:t>- </a:t>
            </a:r>
            <a:r>
              <a:rPr lang="ru-RU" b="1" dirty="0" err="1"/>
              <a:t>солі</a:t>
            </a:r>
            <a:r>
              <a:rPr lang="ru-RU" b="1" dirty="0"/>
              <a:t> (</a:t>
            </a:r>
            <a:r>
              <a:rPr lang="en-US" b="1" dirty="0"/>
              <a:t>ZnCl</a:t>
            </a:r>
            <a:r>
              <a:rPr lang="en-US" b="1" baseline="-25000" dirty="0"/>
              <a:t>2</a:t>
            </a:r>
            <a:r>
              <a:rPr lang="en-US" b="1" dirty="0"/>
              <a:t>,CdCl</a:t>
            </a:r>
            <a:r>
              <a:rPr lang="en-US" b="1" baseline="-25000" dirty="0"/>
              <a:t>2</a:t>
            </a:r>
            <a:r>
              <a:rPr lang="ru-RU" b="1" dirty="0"/>
              <a:t>)</a:t>
            </a:r>
            <a:r>
              <a:rPr lang="en-US" b="1" dirty="0"/>
              <a:t>.</a:t>
            </a:r>
            <a:endParaRPr lang="ru-RU" b="1" baseline="-25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3283536"/>
            <a:ext cx="3347864" cy="345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ru-RU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лабкі</a:t>
            </a: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електроліти</a:t>
            </a: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дисоціюють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у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розчині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частково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і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зворотньо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H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S,HCN,H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CO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,H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BO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,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H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SiO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3 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майже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всі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орг. к-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ти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, Н</a:t>
            </a:r>
            <a:r>
              <a:rPr lang="ru-RU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О,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NH</a:t>
            </a:r>
            <a:r>
              <a:rPr lang="en-US" b="1" baseline="-25000" dirty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Arial" charset="0"/>
                <a:cs typeface="Arial" charset="0"/>
              </a:rPr>
              <a:t>OH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малорозчинні</a:t>
            </a:r>
            <a:endParaRPr lang="ru-RU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0"/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основи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і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солі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).</a:t>
            </a:r>
          </a:p>
          <a:p>
            <a:pPr lvl="0"/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В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стані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дінамічної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рівноваги</a:t>
            </a:r>
            <a:r>
              <a:rPr lang="ru-RU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:    </a:t>
            </a:r>
          </a:p>
          <a:p>
            <a:pPr lvl="0"/>
            <a:r>
              <a:rPr lang="ru-RU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   </a:t>
            </a:r>
            <a:r>
              <a:rPr lang="ru-RU" b="1" i="1" spc="-150" dirty="0">
                <a:solidFill>
                  <a:srgbClr val="000099"/>
                </a:solidFill>
                <a:latin typeface="Arial" charset="0"/>
                <a:cs typeface="Arial" charset="0"/>
              </a:rPr>
              <a:t>СН</a:t>
            </a:r>
            <a:r>
              <a:rPr lang="ru-RU" b="1" i="1" spc="-15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3</a:t>
            </a:r>
            <a:r>
              <a:rPr lang="ru-RU" b="1" i="1" spc="-150" dirty="0">
                <a:solidFill>
                  <a:srgbClr val="000099"/>
                </a:solidFill>
                <a:latin typeface="Arial" charset="0"/>
                <a:cs typeface="Arial" charset="0"/>
              </a:rPr>
              <a:t> СООН </a:t>
            </a:r>
            <a:r>
              <a:rPr lang="en-US" b="1" dirty="0">
                <a:solidFill>
                  <a:srgbClr val="0000CC"/>
                </a:solidFill>
              </a:rPr>
              <a:t>⇆ </a:t>
            </a:r>
            <a:r>
              <a:rPr lang="ru-RU" b="1" i="1" spc="-150" dirty="0">
                <a:solidFill>
                  <a:srgbClr val="000099"/>
                </a:solidFill>
                <a:latin typeface="Arial" charset="0"/>
                <a:cs typeface="Arial" charset="0"/>
              </a:rPr>
              <a:t>СН</a:t>
            </a:r>
            <a:r>
              <a:rPr lang="ru-RU" b="1" i="1" spc="-15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3</a:t>
            </a:r>
            <a:r>
              <a:rPr lang="ru-RU" b="1" i="1" spc="-150" dirty="0">
                <a:solidFill>
                  <a:srgbClr val="000099"/>
                </a:solidFill>
                <a:latin typeface="Arial" charset="0"/>
                <a:cs typeface="Arial" charset="0"/>
              </a:rPr>
              <a:t>СОО </a:t>
            </a:r>
            <a:r>
              <a:rPr lang="ru-RU" b="1" i="1" spc="-150" baseline="30000" dirty="0">
                <a:solidFill>
                  <a:srgbClr val="000099"/>
                </a:solidFill>
                <a:latin typeface="Arial" charset="0"/>
                <a:cs typeface="Arial" charset="0"/>
              </a:rPr>
              <a:t>– </a:t>
            </a:r>
            <a:r>
              <a:rPr lang="ru-RU" b="1" i="1" spc="-150" dirty="0">
                <a:solidFill>
                  <a:srgbClr val="000099"/>
                </a:solidFill>
                <a:latin typeface="Arial" charset="0"/>
                <a:cs typeface="Arial" charset="0"/>
              </a:rPr>
              <a:t>+ Н </a:t>
            </a:r>
            <a:r>
              <a:rPr lang="ru-RU" b="1" i="1" spc="-150" baseline="30000" dirty="0">
                <a:solidFill>
                  <a:srgbClr val="000099"/>
                </a:solidFill>
                <a:latin typeface="Arial" charset="0"/>
                <a:cs typeface="Arial" charset="0"/>
              </a:rPr>
              <a:t>+</a:t>
            </a:r>
            <a:r>
              <a:rPr lang="ru-RU" b="1" spc="-150" dirty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  <a:p>
            <a:pPr lvl="0" algn="ctr"/>
            <a:r>
              <a:rPr lang="ru-RU" b="1" dirty="0" err="1">
                <a:solidFill>
                  <a:srgbClr val="000099"/>
                </a:solidFill>
                <a:latin typeface="Arial" charset="0"/>
                <a:cs typeface="Arial" charset="0"/>
              </a:rPr>
              <a:t>К</a:t>
            </a:r>
            <a:r>
              <a:rPr lang="ru-RU" b="1" baseline="-25000" dirty="0" err="1">
                <a:solidFill>
                  <a:srgbClr val="000099"/>
                </a:solidFill>
                <a:latin typeface="Arial" charset="0"/>
                <a:cs typeface="Arial" charset="0"/>
              </a:rPr>
              <a:t>дис</a:t>
            </a:r>
            <a:r>
              <a:rPr lang="ru-RU" b="1" dirty="0">
                <a:solidFill>
                  <a:srgbClr val="000099"/>
                </a:solidFill>
                <a:latin typeface="Arial" charset="0"/>
                <a:cs typeface="Arial" charset="0"/>
              </a:rPr>
              <a:t> = </a:t>
            </a:r>
            <a:r>
              <a:rPr lang="ru-RU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[СН</a:t>
            </a:r>
            <a:r>
              <a:rPr lang="ru-RU" b="1" u="sng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3</a:t>
            </a:r>
            <a:r>
              <a:rPr lang="ru-RU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СОО</a:t>
            </a:r>
            <a:r>
              <a:rPr lang="ru-RU" b="1" u="sng" baseline="30000" dirty="0">
                <a:solidFill>
                  <a:srgbClr val="000099"/>
                </a:solidFill>
                <a:latin typeface="Arial" charset="0"/>
                <a:cs typeface="Arial" charset="0"/>
              </a:rPr>
              <a:t>–</a:t>
            </a:r>
            <a:r>
              <a:rPr lang="ru-RU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] [Н</a:t>
            </a:r>
            <a:r>
              <a:rPr lang="ru-RU" b="1" u="sng" baseline="30000" dirty="0">
                <a:solidFill>
                  <a:srgbClr val="000099"/>
                </a:solidFill>
                <a:latin typeface="Arial" charset="0"/>
                <a:cs typeface="Arial" charset="0"/>
              </a:rPr>
              <a:t>+</a:t>
            </a:r>
            <a:r>
              <a:rPr lang="ru-RU" b="1" u="sng" dirty="0">
                <a:solidFill>
                  <a:srgbClr val="000099"/>
                </a:solidFill>
                <a:latin typeface="Arial" charset="0"/>
                <a:cs typeface="Arial" charset="0"/>
              </a:rPr>
              <a:t>]</a:t>
            </a:r>
            <a:endParaRPr lang="ru-RU" b="1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lvl="0" algn="ctr"/>
            <a:r>
              <a:rPr lang="ru-RU" b="1" dirty="0">
                <a:solidFill>
                  <a:srgbClr val="000099"/>
                </a:solidFill>
                <a:latin typeface="Arial" charset="0"/>
                <a:cs typeface="Arial" charset="0"/>
              </a:rPr>
              <a:t>            [СН</a:t>
            </a:r>
            <a:r>
              <a:rPr lang="ru-RU" b="1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3</a:t>
            </a:r>
            <a:r>
              <a:rPr lang="ru-RU" b="1" dirty="0">
                <a:solidFill>
                  <a:srgbClr val="000099"/>
                </a:solidFill>
                <a:latin typeface="Arial" charset="0"/>
                <a:cs typeface="Arial" charset="0"/>
              </a:rPr>
              <a:t>СООН</a:t>
            </a:r>
            <a:r>
              <a:rPr lang="ru-RU" dirty="0">
                <a:solidFill>
                  <a:srgbClr val="000099"/>
                </a:solidFill>
                <a:latin typeface="Arial" charset="0"/>
                <a:cs typeface="Arial" charset="0"/>
              </a:rPr>
              <a:t>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6" name="Text Box 2"/>
              <p:cNvSpPr txBox="1">
                <a:spLocks noChangeArrowheads="1"/>
              </p:cNvSpPr>
              <p:nvPr/>
            </p:nvSpPr>
            <p:spPr bwMode="auto">
              <a:xfrm>
                <a:off x="-55418" y="256077"/>
                <a:ext cx="9144000" cy="69070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b="1" i="1" dirty="0">
                    <a:solidFill>
                      <a:srgbClr val="000099"/>
                    </a:solidFill>
                  </a:rPr>
                  <a:t>Константа </a:t>
                </a:r>
                <a:r>
                  <a:rPr lang="ru-RU" b="1" i="1" dirty="0" err="1">
                    <a:solidFill>
                      <a:srgbClr val="000099"/>
                    </a:solidFill>
                  </a:rPr>
                  <a:t>дисоціації</a:t>
                </a:r>
                <a:r>
                  <a:rPr lang="ru-RU" b="1" i="1" dirty="0">
                    <a:solidFill>
                      <a:srgbClr val="000099"/>
                    </a:solidFill>
                  </a:rPr>
                  <a:t> </a:t>
                </a:r>
                <a:r>
                  <a:rPr lang="ru-RU" b="1" i="1" dirty="0" err="1">
                    <a:solidFill>
                      <a:srgbClr val="000099"/>
                    </a:solidFill>
                  </a:rPr>
                  <a:t>К</a:t>
                </a:r>
                <a:r>
                  <a:rPr lang="ru-RU" b="1" i="1" baseline="-25000" dirty="0" err="1">
                    <a:solidFill>
                      <a:srgbClr val="000099"/>
                    </a:solidFill>
                  </a:rPr>
                  <a:t>дис</a:t>
                </a:r>
                <a:r>
                  <a:rPr lang="ru-RU" b="1" dirty="0">
                    <a:solidFill>
                      <a:srgbClr val="000099"/>
                    </a:solidFill>
                  </a:rPr>
                  <a:t> – </a:t>
                </a:r>
                <a:r>
                  <a:rPr lang="ru-RU" b="1" dirty="0">
                    <a:solidFill>
                      <a:srgbClr val="003300"/>
                    </a:solidFill>
                  </a:rPr>
                  <a:t>величина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постійна</a:t>
                </a:r>
                <a:r>
                  <a:rPr lang="ru-RU" b="1" dirty="0">
                    <a:solidFill>
                      <a:srgbClr val="003300"/>
                    </a:solidFill>
                  </a:rPr>
                  <a:t> при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даній</a:t>
                </a:r>
                <a:r>
                  <a:rPr lang="ru-RU" b="1" dirty="0">
                    <a:solidFill>
                      <a:srgbClr val="003300"/>
                    </a:solidFill>
                  </a:rPr>
                  <a:t>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температурі</a:t>
                </a:r>
                <a:r>
                  <a:rPr lang="ru-RU" b="1" dirty="0">
                    <a:solidFill>
                      <a:srgbClr val="003300"/>
                    </a:solidFill>
                  </a:rPr>
                  <a:t>.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Залежить</a:t>
                </a:r>
                <a:r>
                  <a:rPr lang="ru-RU" b="1" dirty="0">
                    <a:solidFill>
                      <a:srgbClr val="003300"/>
                    </a:solidFill>
                  </a:rPr>
                  <a:t>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від</a:t>
                </a:r>
                <a:r>
                  <a:rPr lang="ru-RU" b="1" dirty="0">
                    <a:solidFill>
                      <a:srgbClr val="003300"/>
                    </a:solidFill>
                  </a:rPr>
                  <a:t>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природи</a:t>
                </a:r>
                <a:r>
                  <a:rPr lang="ru-RU" b="1" dirty="0">
                    <a:solidFill>
                      <a:srgbClr val="003300"/>
                    </a:solidFill>
                  </a:rPr>
                  <a:t>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розчинника</a:t>
                </a:r>
                <a:r>
                  <a:rPr lang="ru-RU" b="1" dirty="0">
                    <a:solidFill>
                      <a:srgbClr val="003300"/>
                    </a:solidFill>
                  </a:rPr>
                  <a:t> і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розчиненої</a:t>
                </a:r>
                <a:r>
                  <a:rPr lang="ru-RU" b="1" dirty="0">
                    <a:solidFill>
                      <a:srgbClr val="003300"/>
                    </a:solidFill>
                  </a:rPr>
                  <a:t>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речовини</a:t>
                </a:r>
                <a:r>
                  <a:rPr lang="ru-RU" b="1" dirty="0">
                    <a:solidFill>
                      <a:srgbClr val="003300"/>
                    </a:solidFill>
                  </a:rPr>
                  <a:t> і не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залежить</a:t>
                </a:r>
                <a:r>
                  <a:rPr lang="ru-RU" b="1" dirty="0">
                    <a:solidFill>
                      <a:srgbClr val="003300"/>
                    </a:solidFill>
                  </a:rPr>
                  <a:t>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від</a:t>
                </a:r>
                <a:r>
                  <a:rPr lang="ru-RU" b="1" dirty="0">
                    <a:solidFill>
                      <a:srgbClr val="003300"/>
                    </a:solidFill>
                  </a:rPr>
                  <a:t> </a:t>
                </a:r>
                <a:r>
                  <a:rPr lang="ru-RU" b="1" dirty="0" err="1">
                    <a:solidFill>
                      <a:srgbClr val="003300"/>
                    </a:solidFill>
                  </a:rPr>
                  <a:t>концентрації.</a:t>
                </a:r>
                <a:r>
                  <a:rPr lang="ru-RU" b="1" dirty="0" err="1">
                    <a:solidFill>
                      <a:srgbClr val="990000"/>
                    </a:solidFill>
                  </a:rPr>
                  <a:t>Чим</a:t>
                </a:r>
                <a:r>
                  <a:rPr lang="ru-RU" b="1" dirty="0">
                    <a:solidFill>
                      <a:srgbClr val="990000"/>
                    </a:solidFill>
                  </a:rPr>
                  <a:t> меньше </a:t>
                </a:r>
                <a:r>
                  <a:rPr lang="ru-RU" b="1" dirty="0" err="1">
                    <a:solidFill>
                      <a:srgbClr val="990000"/>
                    </a:solidFill>
                  </a:rPr>
                  <a:t>Кдис</a:t>
                </a:r>
                <a:r>
                  <a:rPr lang="ru-RU" b="1" dirty="0">
                    <a:solidFill>
                      <a:srgbClr val="990000"/>
                    </a:solidFill>
                  </a:rPr>
                  <a:t>., </a:t>
                </a:r>
                <a:r>
                  <a:rPr lang="ru-RU" b="1" dirty="0" err="1">
                    <a:solidFill>
                      <a:srgbClr val="990000"/>
                    </a:solidFill>
                  </a:rPr>
                  <a:t>тим</a:t>
                </a:r>
                <a:r>
                  <a:rPr lang="ru-RU" b="1" dirty="0">
                    <a:solidFill>
                      <a:srgbClr val="990000"/>
                    </a:solidFill>
                  </a:rPr>
                  <a:t> </a:t>
                </a:r>
                <a:r>
                  <a:rPr lang="ru-RU" b="1" dirty="0" err="1">
                    <a:solidFill>
                      <a:srgbClr val="990000"/>
                    </a:solidFill>
                  </a:rPr>
                  <a:t>слабкіший</a:t>
                </a:r>
                <a:r>
                  <a:rPr lang="ru-RU" b="1" dirty="0">
                    <a:solidFill>
                      <a:srgbClr val="990000"/>
                    </a:solidFill>
                  </a:rPr>
                  <a:t> </a:t>
                </a:r>
                <a:r>
                  <a:rPr lang="ru-RU" b="1" dirty="0" err="1">
                    <a:solidFill>
                      <a:srgbClr val="990000"/>
                    </a:solidFill>
                  </a:rPr>
                  <a:t>електроліт</a:t>
                </a:r>
                <a:r>
                  <a:rPr lang="ru-RU" b="1" dirty="0">
                    <a:solidFill>
                      <a:srgbClr val="990000"/>
                    </a:solidFill>
                  </a:rPr>
                  <a:t>!!!</a:t>
                </a:r>
              </a:p>
              <a:p>
                <a:pPr algn="ctr" eaLnBrk="1" hangingPunct="1"/>
                <a:r>
                  <a:rPr lang="ru-RU" b="1" dirty="0">
                    <a:solidFill>
                      <a:srgbClr val="990000"/>
                    </a:solidFill>
                  </a:rPr>
                  <a:t>ЗАЛЕЖНІСТЬ К</a:t>
                </a:r>
                <a:r>
                  <a:rPr lang="ru-RU" b="1" baseline="-25000" dirty="0">
                    <a:solidFill>
                      <a:srgbClr val="990000"/>
                    </a:solidFill>
                  </a:rPr>
                  <a:t>ДИС.</a:t>
                </a:r>
                <a:r>
                  <a:rPr lang="ru-RU" b="1" dirty="0">
                    <a:solidFill>
                      <a:srgbClr val="990000"/>
                    </a:solidFill>
                  </a:rPr>
                  <a:t> ВІД СИЛИ ЕЛЕКТРОЛІТУ</a:t>
                </a:r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  <a:p>
                <a:pPr eaLnBrk="1" hangingPunct="1"/>
                <a:r>
                  <a:rPr lang="ru-RU" sz="2000" dirty="0" err="1">
                    <a:solidFill>
                      <a:schemeClr val="tx2"/>
                    </a:solidFill>
                  </a:rPr>
                  <a:t>Зв’язок</a:t>
                </a:r>
                <a:r>
                  <a:rPr lang="ru-RU" sz="2000" dirty="0">
                    <a:solidFill>
                      <a:schemeClr val="tx2"/>
                    </a:solidFill>
                  </a:rPr>
                  <a:t> </a:t>
                </a:r>
                <a:r>
                  <a:rPr lang="ru-RU" sz="2000" dirty="0" err="1">
                    <a:solidFill>
                      <a:schemeClr val="tx2"/>
                    </a:solidFill>
                  </a:rPr>
                  <a:t>між</a:t>
                </a:r>
                <a:r>
                  <a:rPr lang="ru-RU" sz="2000" dirty="0">
                    <a:solidFill>
                      <a:schemeClr val="tx2"/>
                    </a:solidFill>
                  </a:rPr>
                  <a:t> </a:t>
                </a:r>
                <a:r>
                  <a:rPr lang="ru-RU" sz="2400" b="1" dirty="0">
                    <a:solidFill>
                      <a:srgbClr val="000099"/>
                    </a:solidFill>
                    <a:sym typeface="Symbol" pitchFamily="18" charset="2"/>
                  </a:rPr>
                  <a:t> </a:t>
                </a:r>
                <a:r>
                  <a:rPr lang="ru-RU" b="1" dirty="0">
                    <a:solidFill>
                      <a:srgbClr val="000099"/>
                    </a:solidFill>
                    <a:sym typeface="Symbol" pitchFamily="18" charset="2"/>
                  </a:rPr>
                  <a:t>и </a:t>
                </a:r>
                <a:r>
                  <a:rPr lang="ru-RU" b="1" dirty="0" err="1">
                    <a:solidFill>
                      <a:srgbClr val="000099"/>
                    </a:solidFill>
                    <a:sym typeface="Symbol" pitchFamily="18" charset="2"/>
                  </a:rPr>
                  <a:t>К</a:t>
                </a:r>
                <a:r>
                  <a:rPr lang="ru-RU" b="1" baseline="-25000" dirty="0" err="1">
                    <a:solidFill>
                      <a:srgbClr val="000099"/>
                    </a:solidFill>
                    <a:sym typeface="Symbol" pitchFamily="18" charset="2"/>
                  </a:rPr>
                  <a:t>дисс</a:t>
                </a:r>
                <a:r>
                  <a:rPr lang="ru-RU" b="1" baseline="-25000" dirty="0">
                    <a:solidFill>
                      <a:srgbClr val="000099"/>
                    </a:solidFill>
                    <a:sym typeface="Symbol" pitchFamily="18" charset="2"/>
                  </a:rPr>
                  <a:t>.</a:t>
                </a:r>
                <a:r>
                  <a:rPr lang="ru-RU" dirty="0">
                    <a:solidFill>
                      <a:schemeClr val="tx2"/>
                    </a:solidFill>
                    <a:sym typeface="Symbol" pitchFamily="18" charset="2"/>
                  </a:rPr>
                  <a:t>  </a:t>
                </a:r>
                <a:r>
                  <a:rPr lang="ru-RU" dirty="0">
                    <a:solidFill>
                      <a:srgbClr val="C00000"/>
                    </a:solidFill>
                    <a:sym typeface="Symbol" pitchFamily="18" charset="2"/>
                  </a:rPr>
                  <a:t>для </a:t>
                </a:r>
                <a:r>
                  <a:rPr lang="ru-RU" dirty="0" err="1">
                    <a:solidFill>
                      <a:srgbClr val="C00000"/>
                    </a:solidFill>
                    <a:sym typeface="Symbol" pitchFamily="18" charset="2"/>
                  </a:rPr>
                  <a:t>слабких</a:t>
                </a:r>
                <a:r>
                  <a:rPr lang="ru-RU" dirty="0">
                    <a:solidFill>
                      <a:srgbClr val="C00000"/>
                    </a:solidFill>
                    <a:sym typeface="Symbol" pitchFamily="18" charset="2"/>
                  </a:rPr>
                  <a:t> </a:t>
                </a:r>
                <a:r>
                  <a:rPr lang="ru-RU" dirty="0" err="1">
                    <a:solidFill>
                      <a:srgbClr val="C00000"/>
                    </a:solidFill>
                    <a:sym typeface="Symbol" pitchFamily="18" charset="2"/>
                  </a:rPr>
                  <a:t>електролітів</a:t>
                </a:r>
                <a:r>
                  <a:rPr lang="ru-RU" dirty="0">
                    <a:solidFill>
                      <a:srgbClr val="C00000"/>
                    </a:solidFill>
                    <a:sym typeface="Symbol" pitchFamily="18" charset="2"/>
                  </a:rPr>
                  <a:t> </a:t>
                </a:r>
                <a:r>
                  <a:rPr lang="ru-RU" dirty="0">
                    <a:solidFill>
                      <a:schemeClr val="tx2"/>
                    </a:solidFill>
                    <a:sym typeface="Symbol" pitchFamily="18" charset="2"/>
                  </a:rPr>
                  <a:t>(  1%) </a:t>
                </a:r>
                <a:r>
                  <a:rPr lang="ru-RU" sz="2000" b="1" dirty="0">
                    <a:solidFill>
                      <a:srgbClr val="0000CC"/>
                    </a:solidFill>
                    <a:sym typeface="Symbol" pitchFamily="18" charset="2"/>
                  </a:rPr>
                  <a:t>виражається</a:t>
                </a:r>
              </a:p>
              <a:p>
                <a:pPr eaLnBrk="1" hangingPunct="1"/>
                <a:r>
                  <a:rPr lang="ru-RU" sz="2000" b="1" dirty="0">
                    <a:solidFill>
                      <a:srgbClr val="0000CC"/>
                    </a:solidFill>
                    <a:sym typeface="Symbol" pitchFamily="18" charset="2"/>
                  </a:rPr>
                  <a:t>  законом розведення Оствальда:</a:t>
                </a:r>
                <a:endParaRPr lang="uk-UA" sz="2000" b="1" i="1" dirty="0">
                  <a:solidFill>
                    <a:srgbClr val="0000CC"/>
                  </a:solidFill>
                  <a:latin typeface="Cambria Math" panose="02040503050406030204" pitchFamily="18" charset="0"/>
                  <a:sym typeface="Symbol" pitchFamily="18" charset="2"/>
                </a:endParaRPr>
              </a:p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ru-RU" sz="2400" b="1" i="0" smtClean="0">
                            <a:solidFill>
                              <a:srgbClr val="000099"/>
                            </a:solidFill>
                            <a:latin typeface="Cambria Math"/>
                            <a:sym typeface="Symbol" pitchFamily="18" charset="2"/>
                          </a:rPr>
                          <m:t>К</m:t>
                        </m:r>
                      </m:e>
                      <m:sub>
                        <m:r>
                          <a:rPr lang="ru-RU" sz="2400" b="1" i="0" smtClean="0">
                            <a:solidFill>
                              <a:srgbClr val="000099"/>
                            </a:solidFill>
                            <a:latin typeface="Cambria Math"/>
                            <a:sym typeface="Symbol" pitchFamily="18" charset="2"/>
                          </a:rPr>
                          <m:t>дис.</m:t>
                        </m:r>
                      </m:sub>
                    </m:sSub>
                    <m:r>
                      <a:rPr lang="ru-RU" sz="2400" b="1" i="0" smtClean="0">
                        <a:solidFill>
                          <a:srgbClr val="000099"/>
                        </a:solidFill>
                        <a:latin typeface="Cambria Math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ru-RU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ru-RU" sz="2400" b="1" i="0" smtClean="0">
                            <a:solidFill>
                              <a:srgbClr val="000099"/>
                            </a:solidFill>
                            <a:latin typeface="Cambria Math"/>
                            <a:sym typeface="Symbol" pitchFamily="18" charset="2"/>
                          </a:rPr>
                          <m:t>С</m:t>
                        </m:r>
                        <m:r>
                          <a:rPr lang="ru-RU" sz="2400" b="1" i="0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∙</m:t>
                        </m:r>
                        <m:sSup>
                          <m:sSupPr>
                            <m:ctrlPr>
                              <a:rPr lang="ru-RU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ru-RU" sz="2400" b="1" i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𝛂</m:t>
                            </m:r>
                          </m:e>
                          <m:sup>
                            <m:r>
                              <a:rPr lang="ru-RU" sz="2400" b="1" i="0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2400" b="1" i="0" smtClean="0">
                            <a:solidFill>
                              <a:srgbClr val="000099"/>
                            </a:solidFill>
                            <a:latin typeface="Cambria Math"/>
                            <a:sym typeface="Symbol" pitchFamily="18" charset="2"/>
                          </a:rPr>
                          <m:t>𝟏</m:t>
                        </m:r>
                        <m:r>
                          <a:rPr lang="ru-RU" sz="2400" b="1" i="0" smtClean="0">
                            <a:solidFill>
                              <a:srgbClr val="000099"/>
                            </a:solidFill>
                            <a:latin typeface="Cambria Math"/>
                            <a:sym typeface="Symbol" pitchFamily="18" charset="2"/>
                          </a:rPr>
                          <m:t>−</m:t>
                        </m:r>
                        <m:r>
                          <a:rPr lang="ru-RU" sz="2400" b="1" i="0" smtClean="0">
                            <a:solidFill>
                              <a:srgbClr val="000099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𝛂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                               К</a:t>
                </a:r>
                <a:r>
                  <a:rPr lang="ru-RU" sz="2400" b="1" baseline="-25000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дис. </a:t>
                </a:r>
                <a:r>
                  <a:rPr lang="ru-RU" sz="24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= </a:t>
                </a:r>
                <a:r>
                  <a:rPr lang="ru-RU" sz="2400" b="1" baseline="30000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ru-RU" sz="24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С 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 pitchFamily="18" charset="2"/>
                      </a:rPr>
                      <m:t>                        </m:t>
                    </m:r>
                    <m:r>
                      <a:rPr lang="ru-RU" sz="2400" b="1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 pitchFamily="18" charset="2"/>
                      </a:rPr>
                      <m:t>𝜶</m:t>
                    </m:r>
                    <m:r>
                      <a:rPr lang="ru-RU" sz="2400" b="1" i="1" smtClean="0">
                        <a:solidFill>
                          <a:srgbClr val="000099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 pitchFamily="18" charset="2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ru-RU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  <a:sym typeface="Symbol" pitchFamily="18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  <a:sym typeface="Symbol" pitchFamily="18" charset="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itchFamily="18" charset="0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ru-RU" sz="2400" b="1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  <a:sym typeface="Symbol" pitchFamily="18" charset="2"/>
                                  </a:rPr>
                                  <m:t>К</m:t>
                                </m:r>
                              </m:e>
                              <m:sub>
                                <m:r>
                                  <a:rPr lang="ru-RU" sz="2400" b="1" i="1" smtClean="0">
                                    <a:solidFill>
                                      <a:srgbClr val="000099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  <a:sym typeface="Symbol" pitchFamily="18" charset="2"/>
                                  </a:rPr>
                                  <m:t>дис.</m:t>
                                </m:r>
                              </m:sub>
                            </m:sSub>
                          </m:num>
                          <m:den>
                            <m:r>
                              <a:rPr lang="ru-RU" sz="2400" b="1" i="1" smtClean="0">
                                <a:solidFill>
                                  <a:srgbClr val="000099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  <a:sym typeface="Symbol" pitchFamily="18" charset="2"/>
                              </a:rPr>
                              <m:t>С</m:t>
                            </m:r>
                          </m:den>
                        </m:f>
                      </m:e>
                    </m:rad>
                  </m:oMath>
                </a14:m>
                <a:endParaRPr lang="ru-RU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  <a:p>
                <a:pPr eaLnBrk="1" hangingPunct="1"/>
                <a:r>
                  <a:rPr lang="ru-RU" sz="2000" b="1" dirty="0">
                    <a:solidFill>
                      <a:srgbClr val="C00000"/>
                    </a:solidFill>
                    <a:latin typeface="+mn-lt"/>
                    <a:cs typeface="Times New Roman" pitchFamily="18" charset="0"/>
                    <a:sym typeface="Symbol" pitchFamily="18" charset="2"/>
                  </a:rPr>
                  <a:t>Для </a:t>
                </a:r>
                <a:r>
                  <a:rPr lang="ru-RU" sz="2000" b="1" dirty="0" err="1">
                    <a:solidFill>
                      <a:srgbClr val="C00000"/>
                    </a:solidFill>
                    <a:latin typeface="+mn-lt"/>
                    <a:cs typeface="Times New Roman" pitchFamily="18" charset="0"/>
                    <a:sym typeface="Symbol" pitchFamily="18" charset="2"/>
                  </a:rPr>
                  <a:t>сильних</a:t>
                </a:r>
                <a:r>
                  <a:rPr lang="ru-RU" sz="2000" b="1" dirty="0">
                    <a:solidFill>
                      <a:srgbClr val="C00000"/>
                    </a:solidFill>
                    <a:latin typeface="+mn-lt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ru-RU" sz="2000" b="1" dirty="0" err="1">
                    <a:solidFill>
                      <a:srgbClr val="C00000"/>
                    </a:solidFill>
                    <a:latin typeface="+mn-lt"/>
                    <a:cs typeface="Times New Roman" pitchFamily="18" charset="0"/>
                    <a:sym typeface="Symbol" pitchFamily="18" charset="2"/>
                  </a:rPr>
                  <a:t>електролітів</a:t>
                </a:r>
                <a:r>
                  <a:rPr lang="ru-RU" sz="2000" b="1" dirty="0">
                    <a:solidFill>
                      <a:srgbClr val="000099"/>
                    </a:solidFill>
                    <a:latin typeface="+mn-lt"/>
                    <a:cs typeface="Times New Roman" pitchFamily="18" charset="0"/>
                    <a:sym typeface="Symbol" pitchFamily="18" charset="2"/>
                  </a:rPr>
                  <a:t>:         </a:t>
                </a:r>
                <a:r>
                  <a:rPr lang="en-US" sz="2000" b="1" dirty="0">
                    <a:solidFill>
                      <a:srgbClr val="000099"/>
                    </a:solidFill>
                    <a:latin typeface="+mn-lt"/>
                    <a:cs typeface="Times New Roman" pitchFamily="18" charset="0"/>
                    <a:sym typeface="Symbol" pitchFamily="18" charset="2"/>
                  </a:rPr>
                  <a:t>a</a:t>
                </a:r>
                <a:r>
                  <a:rPr lang="ru-RU" sz="2000" b="1" dirty="0">
                    <a:solidFill>
                      <a:srgbClr val="000099"/>
                    </a:solidFill>
                    <a:latin typeface="+mn-lt"/>
                    <a:cs typeface="Times New Roman" pitchFamily="18" charset="0"/>
                    <a:sym typeface="Symbol" pitchFamily="18" charset="2"/>
                  </a:rPr>
                  <a:t>=С∙</a:t>
                </a:r>
                <a:r>
                  <a:rPr lang="en-US" sz="2000" b="1" dirty="0">
                    <a:solidFill>
                      <a:srgbClr val="000099"/>
                    </a:solidFill>
                    <a:latin typeface="+mn-lt"/>
                    <a:cs typeface="Times New Roman" pitchFamily="18" charset="0"/>
                    <a:sym typeface="Symbol" pitchFamily="18" charset="2"/>
                  </a:rPr>
                  <a:t>f, </a:t>
                </a:r>
              </a:p>
              <a:p>
                <a:pPr eaLnBrk="1" hangingPunct="1"/>
                <a:r>
                  <a:rPr lang="ru-RU" sz="2000" dirty="0">
                    <a:latin typeface="+mn-lt"/>
                    <a:cs typeface="Times New Roman" pitchFamily="18" charset="0"/>
                    <a:sym typeface="Symbol" pitchFamily="18" charset="2"/>
                  </a:rPr>
                  <a:t>а – </a:t>
                </a:r>
                <a:r>
                  <a:rPr lang="ru-RU" sz="2000" dirty="0" err="1">
                    <a:latin typeface="+mn-lt"/>
                    <a:cs typeface="Times New Roman" pitchFamily="18" charset="0"/>
                    <a:sym typeface="Symbol" pitchFamily="18" charset="2"/>
                  </a:rPr>
                  <a:t>активність</a:t>
                </a:r>
                <a:r>
                  <a:rPr lang="ru-RU" sz="2000" dirty="0">
                    <a:latin typeface="+mn-lt"/>
                    <a:cs typeface="Times New Roman" pitchFamily="18" charset="0"/>
                    <a:sym typeface="Symbol" pitchFamily="18" charset="2"/>
                  </a:rPr>
                  <a:t> (</a:t>
                </a:r>
                <a:r>
                  <a:rPr lang="ru-RU" sz="2000" dirty="0" err="1">
                    <a:latin typeface="+mn-lt"/>
                    <a:cs typeface="Times New Roman" pitchFamily="18" charset="0"/>
                    <a:sym typeface="Symbol" pitchFamily="18" charset="2"/>
                  </a:rPr>
                  <a:t>конц</a:t>
                </a:r>
                <a:r>
                  <a:rPr lang="ru-RU" sz="2000" dirty="0">
                    <a:latin typeface="+mn-lt"/>
                    <a:cs typeface="Times New Roman" pitchFamily="18" charset="0"/>
                    <a:sym typeface="Symbol" pitchFamily="18" charset="2"/>
                  </a:rPr>
                  <a:t>. реального </a:t>
                </a:r>
                <a:r>
                  <a:rPr lang="ru-RU" sz="2000" dirty="0" err="1">
                    <a:latin typeface="+mn-lt"/>
                    <a:cs typeface="Times New Roman" pitchFamily="18" charset="0"/>
                    <a:sym typeface="Symbol" pitchFamily="18" charset="2"/>
                  </a:rPr>
                  <a:t>розчину</a:t>
                </a:r>
                <a:r>
                  <a:rPr lang="ru-RU" sz="2000" dirty="0">
                    <a:latin typeface="+mn-lt"/>
                    <a:cs typeface="Times New Roman" pitchFamily="18" charset="0"/>
                    <a:sym typeface="Symbol" pitchFamily="18" charset="2"/>
                  </a:rPr>
                  <a:t>), </a:t>
                </a:r>
              </a:p>
              <a:p>
                <a:pPr eaLnBrk="1" hangingPunct="1"/>
                <a:r>
                  <a:rPr lang="uk-UA" sz="2000" dirty="0">
                    <a:cs typeface="Times New Roman" pitchFamily="18" charset="0"/>
                    <a:sym typeface="Symbol" pitchFamily="18" charset="2"/>
                  </a:rPr>
                  <a:t>С</a:t>
                </a:r>
                <a:r>
                  <a:rPr lang="ru-RU" sz="2000" dirty="0">
                    <a:cs typeface="Times New Roman" pitchFamily="18" charset="0"/>
                    <a:sym typeface="Symbol" pitchFamily="18" charset="2"/>
                  </a:rPr>
                  <a:t> – </a:t>
                </a:r>
                <a:r>
                  <a:rPr lang="ru-RU" sz="2000" dirty="0" err="1">
                    <a:cs typeface="Times New Roman" pitchFamily="18" charset="0"/>
                    <a:sym typeface="Symbol" pitchFamily="18" charset="2"/>
                  </a:rPr>
                  <a:t>аналітична</a:t>
                </a:r>
                <a:r>
                  <a:rPr lang="ru-RU" sz="2000" dirty="0"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ru-RU" sz="2000" dirty="0" err="1">
                    <a:cs typeface="Times New Roman" pitchFamily="18" charset="0"/>
                    <a:sym typeface="Symbol" pitchFamily="18" charset="2"/>
                  </a:rPr>
                  <a:t>концентрація</a:t>
                </a:r>
                <a:r>
                  <a:rPr lang="ru-RU" sz="2000" dirty="0">
                    <a:cs typeface="Times New Roman" pitchFamily="18" charset="0"/>
                    <a:sym typeface="Symbol" pitchFamily="18" charset="2"/>
                  </a:rPr>
                  <a:t> (</a:t>
                </a:r>
                <a:r>
                  <a:rPr lang="ru-RU" sz="2000" dirty="0" err="1">
                    <a:cs typeface="Times New Roman" pitchFamily="18" charset="0"/>
                    <a:sym typeface="Symbol" pitchFamily="18" charset="2"/>
                  </a:rPr>
                  <a:t>вихідна</a:t>
                </a:r>
                <a:r>
                  <a:rPr lang="ru-RU" sz="2000" dirty="0"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ru-RU" sz="2000" dirty="0" err="1">
                    <a:cs typeface="Times New Roman" pitchFamily="18" charset="0"/>
                    <a:sym typeface="Symbol" pitchFamily="18" charset="2"/>
                  </a:rPr>
                  <a:t>молярна</a:t>
                </a:r>
                <a:r>
                  <a:rPr lang="ru-RU" sz="2000" dirty="0"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ru-RU" sz="2000" dirty="0" err="1">
                    <a:cs typeface="Times New Roman" pitchFamily="18" charset="0"/>
                    <a:sym typeface="Symbol" pitchFamily="18" charset="2"/>
                  </a:rPr>
                  <a:t>концентрація</a:t>
                </a:r>
                <a:r>
                  <a:rPr lang="ru-RU" sz="2000" dirty="0">
                    <a:cs typeface="Times New Roman" pitchFamily="18" charset="0"/>
                    <a:sym typeface="Symbol" pitchFamily="18" charset="2"/>
                  </a:rPr>
                  <a:t>),</a:t>
                </a:r>
              </a:p>
              <a:p>
                <a:pPr eaLnBrk="1" hangingPunct="1"/>
                <a:r>
                  <a:rPr lang="en-US" sz="2000" dirty="0">
                    <a:latin typeface="+mn-lt"/>
                    <a:cs typeface="Times New Roman" pitchFamily="18" charset="0"/>
                    <a:sym typeface="Symbol" pitchFamily="18" charset="2"/>
                  </a:rPr>
                  <a:t>f – </a:t>
                </a:r>
                <a:r>
                  <a:rPr lang="ru-RU" sz="2000" dirty="0" err="1">
                    <a:latin typeface="+mn-lt"/>
                    <a:cs typeface="Times New Roman" pitchFamily="18" charset="0"/>
                    <a:sym typeface="Symbol" pitchFamily="18" charset="2"/>
                  </a:rPr>
                  <a:t>коефіціент</a:t>
                </a:r>
                <a:r>
                  <a:rPr lang="ru-RU" sz="2000" dirty="0">
                    <a:latin typeface="+mn-lt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ru-RU" sz="2000" dirty="0" err="1">
                    <a:latin typeface="+mn-lt"/>
                    <a:cs typeface="Times New Roman" pitchFamily="18" charset="0"/>
                    <a:sym typeface="Symbol" pitchFamily="18" charset="2"/>
                  </a:rPr>
                  <a:t>активності</a:t>
                </a:r>
                <a:endParaRPr lang="en-US" sz="2400" dirty="0"/>
              </a:p>
              <a:p>
                <a:pPr algn="ctr" eaLnBrk="1" hangingPunct="1"/>
                <a:endParaRPr lang="en-US" b="1" dirty="0">
                  <a:solidFill>
                    <a:srgbClr val="990000"/>
                  </a:solidFill>
                </a:endParaRPr>
              </a:p>
            </p:txBody>
          </p:sp>
        </mc:Choice>
        <mc:Fallback xmlns="">
          <p:sp>
            <p:nvSpPr>
              <p:cNvPr id="1126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55418" y="256077"/>
                <a:ext cx="9144000" cy="6907084"/>
              </a:xfrm>
              <a:prstGeom prst="rect">
                <a:avLst/>
              </a:prstGeom>
              <a:blipFill>
                <a:blip r:embed="rId2"/>
                <a:stretch>
                  <a:fillRect l="-733" t="-4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267" name="Group 27"/>
          <p:cNvGrpSpPr>
            <a:grpSpLocks/>
          </p:cNvGrpSpPr>
          <p:nvPr/>
        </p:nvGrpSpPr>
        <p:grpSpPr bwMode="auto">
          <a:xfrm>
            <a:off x="596354" y="1492923"/>
            <a:ext cx="7951291" cy="2510666"/>
            <a:chOff x="340" y="384"/>
            <a:chExt cx="5300" cy="2456"/>
          </a:xfrm>
        </p:grpSpPr>
        <p:sp>
          <p:nvSpPr>
            <p:cNvPr id="11268" name="Line 5"/>
            <p:cNvSpPr>
              <a:spLocks noChangeShapeType="1"/>
            </p:cNvSpPr>
            <p:nvPr/>
          </p:nvSpPr>
          <p:spPr bwMode="auto">
            <a:xfrm>
              <a:off x="1791" y="391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9" name="Line 6"/>
            <p:cNvSpPr>
              <a:spLocks noChangeShapeType="1"/>
            </p:cNvSpPr>
            <p:nvPr/>
          </p:nvSpPr>
          <p:spPr bwMode="auto">
            <a:xfrm>
              <a:off x="3379" y="391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Line 7"/>
            <p:cNvSpPr>
              <a:spLocks noChangeShapeType="1"/>
            </p:cNvSpPr>
            <p:nvPr/>
          </p:nvSpPr>
          <p:spPr bwMode="auto">
            <a:xfrm>
              <a:off x="340" y="2840"/>
              <a:ext cx="5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340" y="391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>
              <a:off x="5602" y="391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3" name="Group 26"/>
            <p:cNvGrpSpPr>
              <a:grpSpLocks/>
            </p:cNvGrpSpPr>
            <p:nvPr/>
          </p:nvGrpSpPr>
          <p:grpSpPr bwMode="auto">
            <a:xfrm>
              <a:off x="340" y="384"/>
              <a:ext cx="5300" cy="2146"/>
              <a:chOff x="340" y="384"/>
              <a:chExt cx="5300" cy="2146"/>
            </a:xfrm>
          </p:grpSpPr>
          <p:sp>
            <p:nvSpPr>
              <p:cNvPr id="11274" name="Line 3"/>
              <p:cNvSpPr>
                <a:spLocks noChangeShapeType="1"/>
              </p:cNvSpPr>
              <p:nvPr/>
            </p:nvSpPr>
            <p:spPr bwMode="auto">
              <a:xfrm>
                <a:off x="340" y="391"/>
                <a:ext cx="5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5" name="Line 4"/>
              <p:cNvSpPr>
                <a:spLocks noChangeShapeType="1"/>
              </p:cNvSpPr>
              <p:nvPr/>
            </p:nvSpPr>
            <p:spPr bwMode="auto">
              <a:xfrm>
                <a:off x="340" y="799"/>
                <a:ext cx="52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6" name="Text Box 11"/>
              <p:cNvSpPr txBox="1">
                <a:spLocks noChangeArrowheads="1"/>
              </p:cNvSpPr>
              <p:nvPr/>
            </p:nvSpPr>
            <p:spPr bwMode="auto">
              <a:xfrm>
                <a:off x="431" y="384"/>
                <a:ext cx="1360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dirty="0"/>
                  <a:t>Сила </a:t>
                </a:r>
                <a:r>
                  <a:rPr lang="ru-RU" dirty="0" err="1"/>
                  <a:t>електроліту</a:t>
                </a:r>
                <a:endParaRPr lang="ru-RU" dirty="0"/>
              </a:p>
            </p:txBody>
          </p:sp>
          <p:sp>
            <p:nvSpPr>
              <p:cNvPr id="11277" name="Text Box 12"/>
              <p:cNvSpPr txBox="1">
                <a:spLocks noChangeArrowheads="1"/>
              </p:cNvSpPr>
              <p:nvPr/>
            </p:nvSpPr>
            <p:spPr bwMode="auto">
              <a:xfrm>
                <a:off x="2018" y="482"/>
                <a:ext cx="1270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dirty="0" err="1"/>
                  <a:t>Значення</a:t>
                </a:r>
                <a:r>
                  <a:rPr lang="ru-RU" dirty="0"/>
                  <a:t> </a:t>
                </a:r>
                <a:r>
                  <a:rPr lang="ru-RU" dirty="0" err="1"/>
                  <a:t>К</a:t>
                </a:r>
                <a:r>
                  <a:rPr lang="ru-RU" baseline="-25000" dirty="0" err="1"/>
                  <a:t>дис</a:t>
                </a:r>
                <a:r>
                  <a:rPr lang="ru-RU" baseline="-25000" dirty="0"/>
                  <a:t>.</a:t>
                </a:r>
                <a:endParaRPr lang="ru-RU" dirty="0"/>
              </a:p>
            </p:txBody>
          </p:sp>
          <p:sp>
            <p:nvSpPr>
              <p:cNvPr id="11278" name="Text Box 13"/>
              <p:cNvSpPr txBox="1">
                <a:spLocks noChangeArrowheads="1"/>
              </p:cNvSpPr>
              <p:nvPr/>
            </p:nvSpPr>
            <p:spPr bwMode="auto">
              <a:xfrm>
                <a:off x="3833" y="482"/>
                <a:ext cx="1270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dirty="0"/>
                  <a:t>Приклад</a:t>
                </a:r>
              </a:p>
            </p:txBody>
          </p:sp>
          <p:sp>
            <p:nvSpPr>
              <p:cNvPr id="11279" name="Text Box 14"/>
              <p:cNvSpPr txBox="1">
                <a:spLocks noChangeArrowheads="1"/>
              </p:cNvSpPr>
              <p:nvPr/>
            </p:nvSpPr>
            <p:spPr bwMode="auto">
              <a:xfrm>
                <a:off x="431" y="1034"/>
                <a:ext cx="1270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dirty="0" err="1"/>
                  <a:t>Сильні</a:t>
                </a:r>
                <a:endParaRPr lang="ru-RU" dirty="0"/>
              </a:p>
            </p:txBody>
          </p:sp>
          <p:sp>
            <p:nvSpPr>
              <p:cNvPr id="11280" name="Text Box 15"/>
              <p:cNvSpPr txBox="1">
                <a:spLocks noChangeArrowheads="1"/>
              </p:cNvSpPr>
              <p:nvPr/>
            </p:nvSpPr>
            <p:spPr bwMode="auto">
              <a:xfrm>
                <a:off x="431" y="1434"/>
                <a:ext cx="1270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dirty="0" err="1"/>
                  <a:t>Середньої</a:t>
                </a:r>
                <a:r>
                  <a:rPr lang="ru-RU" dirty="0"/>
                  <a:t> </a:t>
                </a:r>
                <a:r>
                  <a:rPr lang="ru-RU" dirty="0" err="1"/>
                  <a:t>сили</a:t>
                </a:r>
                <a:endParaRPr lang="ru-RU" dirty="0"/>
              </a:p>
            </p:txBody>
          </p:sp>
          <p:sp>
            <p:nvSpPr>
              <p:cNvPr id="11281" name="Text Box 16"/>
              <p:cNvSpPr txBox="1">
                <a:spLocks noChangeArrowheads="1"/>
              </p:cNvSpPr>
              <p:nvPr/>
            </p:nvSpPr>
            <p:spPr bwMode="auto">
              <a:xfrm>
                <a:off x="431" y="1842"/>
                <a:ext cx="1270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dirty="0" err="1"/>
                  <a:t>Слабкі</a:t>
                </a:r>
                <a:endParaRPr lang="ru-RU" dirty="0"/>
              </a:p>
            </p:txBody>
          </p:sp>
          <p:sp>
            <p:nvSpPr>
              <p:cNvPr id="11282" name="Text Box 17"/>
              <p:cNvSpPr txBox="1">
                <a:spLocks noChangeArrowheads="1"/>
              </p:cNvSpPr>
              <p:nvPr/>
            </p:nvSpPr>
            <p:spPr bwMode="auto">
              <a:xfrm>
                <a:off x="431" y="2259"/>
                <a:ext cx="1270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dirty="0" err="1"/>
                  <a:t>Дуже</a:t>
                </a:r>
                <a:r>
                  <a:rPr lang="ru-RU" dirty="0"/>
                  <a:t> </a:t>
                </a:r>
                <a:r>
                  <a:rPr lang="ru-RU" dirty="0" err="1"/>
                  <a:t>слабкі</a:t>
                </a:r>
                <a:endParaRPr lang="ru-RU" dirty="0"/>
              </a:p>
            </p:txBody>
          </p:sp>
          <p:sp>
            <p:nvSpPr>
              <p:cNvPr id="11283" name="Text Box 18"/>
              <p:cNvSpPr txBox="1">
                <a:spLocks noChangeArrowheads="1"/>
              </p:cNvSpPr>
              <p:nvPr/>
            </p:nvSpPr>
            <p:spPr bwMode="auto">
              <a:xfrm>
                <a:off x="1949" y="1013"/>
                <a:ext cx="127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&gt; 1,0</a:t>
                </a:r>
                <a:endParaRPr lang="ru-RU"/>
              </a:p>
            </p:txBody>
          </p:sp>
          <p:sp>
            <p:nvSpPr>
              <p:cNvPr id="11286" name="Text Box 21"/>
              <p:cNvSpPr txBox="1">
                <a:spLocks noChangeArrowheads="1"/>
              </p:cNvSpPr>
              <p:nvPr/>
            </p:nvSpPr>
            <p:spPr bwMode="auto">
              <a:xfrm>
                <a:off x="1973" y="2259"/>
                <a:ext cx="127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&lt; 10</a:t>
                </a:r>
                <a:r>
                  <a:rPr lang="en-US" baseline="30000"/>
                  <a:t>-10</a:t>
                </a:r>
                <a:endParaRPr lang="ru-RU"/>
              </a:p>
            </p:txBody>
          </p:sp>
          <p:sp>
            <p:nvSpPr>
              <p:cNvPr id="11287" name="Text Box 22"/>
              <p:cNvSpPr txBox="1">
                <a:spLocks noChangeArrowheads="1"/>
              </p:cNvSpPr>
              <p:nvPr/>
            </p:nvSpPr>
            <p:spPr bwMode="auto">
              <a:xfrm>
                <a:off x="3379" y="1005"/>
                <a:ext cx="22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HNO</a:t>
                </a:r>
                <a:r>
                  <a:rPr lang="en-US" baseline="-25000"/>
                  <a:t>3</a:t>
                </a:r>
                <a:r>
                  <a:rPr lang="en-US"/>
                  <a:t>, H</a:t>
                </a:r>
                <a:r>
                  <a:rPr lang="en-US" baseline="-25000"/>
                  <a:t>2</a:t>
                </a:r>
                <a:r>
                  <a:rPr lang="en-US"/>
                  <a:t>SO</a:t>
                </a:r>
                <a:r>
                  <a:rPr lang="en-US" baseline="-25000"/>
                  <a:t>4</a:t>
                </a:r>
                <a:r>
                  <a:rPr lang="en-US"/>
                  <a:t>, KOH</a:t>
                </a:r>
                <a:endParaRPr lang="ru-RU"/>
              </a:p>
            </p:txBody>
          </p:sp>
          <p:sp>
            <p:nvSpPr>
              <p:cNvPr id="11288" name="Text Box 23"/>
              <p:cNvSpPr txBox="1">
                <a:spLocks noChangeArrowheads="1"/>
              </p:cNvSpPr>
              <p:nvPr/>
            </p:nvSpPr>
            <p:spPr bwMode="auto">
              <a:xfrm>
                <a:off x="3417" y="1434"/>
                <a:ext cx="22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H</a:t>
                </a:r>
                <a:r>
                  <a:rPr lang="en-US" baseline="-25000"/>
                  <a:t>3</a:t>
                </a:r>
                <a:r>
                  <a:rPr lang="en-US"/>
                  <a:t>PO</a:t>
                </a:r>
                <a:r>
                  <a:rPr lang="en-US" baseline="-25000"/>
                  <a:t>4</a:t>
                </a:r>
                <a:r>
                  <a:rPr lang="en-US"/>
                  <a:t>, H</a:t>
                </a:r>
                <a:r>
                  <a:rPr lang="en-US" baseline="-25000"/>
                  <a:t>2</a:t>
                </a:r>
                <a:r>
                  <a:rPr lang="en-US"/>
                  <a:t>SO</a:t>
                </a:r>
                <a:r>
                  <a:rPr lang="en-US" baseline="-25000"/>
                  <a:t>3</a:t>
                </a:r>
                <a:r>
                  <a:rPr lang="en-US"/>
                  <a:t>, HNO</a:t>
                </a:r>
                <a:r>
                  <a:rPr lang="en-US" baseline="-25000"/>
                  <a:t>2</a:t>
                </a:r>
                <a:endParaRPr lang="ru-RU"/>
              </a:p>
            </p:txBody>
          </p:sp>
          <p:sp>
            <p:nvSpPr>
              <p:cNvPr id="11289" name="Text Box 24"/>
              <p:cNvSpPr txBox="1">
                <a:spLocks noChangeArrowheads="1"/>
              </p:cNvSpPr>
              <p:nvPr/>
            </p:nvSpPr>
            <p:spPr bwMode="auto">
              <a:xfrm>
                <a:off x="3371" y="1840"/>
                <a:ext cx="22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HOCl, CH</a:t>
                </a:r>
                <a:r>
                  <a:rPr lang="en-US" baseline="-25000"/>
                  <a:t>3</a:t>
                </a:r>
                <a:r>
                  <a:rPr lang="en-US"/>
                  <a:t>COOH, NH</a:t>
                </a:r>
                <a:r>
                  <a:rPr lang="en-US" baseline="-25000"/>
                  <a:t>4</a:t>
                </a:r>
                <a:r>
                  <a:rPr lang="en-US"/>
                  <a:t>OH</a:t>
                </a:r>
                <a:endParaRPr lang="ru-RU"/>
              </a:p>
            </p:txBody>
          </p:sp>
          <p:sp>
            <p:nvSpPr>
              <p:cNvPr id="11290" name="Text Box 25"/>
              <p:cNvSpPr txBox="1">
                <a:spLocks noChangeArrowheads="1"/>
              </p:cNvSpPr>
              <p:nvPr/>
            </p:nvSpPr>
            <p:spPr bwMode="auto">
              <a:xfrm>
                <a:off x="3379" y="2305"/>
                <a:ext cx="22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HAlO</a:t>
                </a:r>
                <a:r>
                  <a:rPr lang="en-US" baseline="-25000"/>
                  <a:t>2</a:t>
                </a:r>
                <a:r>
                  <a:rPr lang="en-US"/>
                  <a:t>, H</a:t>
                </a:r>
                <a:r>
                  <a:rPr lang="en-US" baseline="-25000"/>
                  <a:t>2</a:t>
                </a:r>
                <a:r>
                  <a:rPr lang="en-US"/>
                  <a:t>O</a:t>
                </a:r>
                <a:r>
                  <a:rPr lang="en-US" baseline="-25000"/>
                  <a:t>2</a:t>
                </a:r>
                <a:r>
                  <a:rPr lang="en-US"/>
                  <a:t>, H</a:t>
                </a:r>
                <a:r>
                  <a:rPr lang="en-US" baseline="-25000"/>
                  <a:t>2</a:t>
                </a:r>
                <a:r>
                  <a:rPr lang="en-US"/>
                  <a:t>O</a:t>
                </a:r>
                <a:endParaRPr lang="ru-RU"/>
              </a:p>
            </p:txBody>
          </p:sp>
        </p:grpSp>
      </p:grp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3022248" y="2992576"/>
            <a:ext cx="1929313" cy="27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>
                <a:solidFill>
                  <a:srgbClr val="000000"/>
                </a:solidFill>
              </a:rPr>
              <a:t>10</a:t>
            </a:r>
            <a:r>
              <a:rPr lang="ru-RU" baseline="30000" dirty="0">
                <a:solidFill>
                  <a:srgbClr val="000000"/>
                </a:solidFill>
              </a:rPr>
              <a:t>-10  </a:t>
            </a:r>
            <a:r>
              <a:rPr lang="ru-RU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−</a:t>
            </a:r>
            <a:r>
              <a:rPr lang="ru-RU" dirty="0"/>
              <a:t>10</a:t>
            </a:r>
            <a:r>
              <a:rPr lang="ru-RU" baseline="30000" dirty="0"/>
              <a:t>-4</a:t>
            </a:r>
            <a:r>
              <a:rPr lang="ru-RU" dirty="0"/>
              <a:t>  </a:t>
            </a:r>
            <a:r>
              <a:rPr lang="ru-RU" baseline="30000" dirty="0"/>
              <a:t> </a:t>
            </a:r>
            <a:endParaRPr lang="ru-RU" dirty="0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3010246" y="2574472"/>
            <a:ext cx="1917311" cy="27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/>
              <a:t>10 </a:t>
            </a:r>
            <a:r>
              <a:rPr lang="ru-RU" baseline="30000" dirty="0"/>
              <a:t>-4 </a:t>
            </a:r>
            <a:r>
              <a:rPr lang="ru-RU" dirty="0">
                <a:latin typeface="Times New Roman"/>
                <a:cs typeface="Times New Roman"/>
              </a:rPr>
              <a:t>−</a:t>
            </a:r>
            <a:r>
              <a:rPr lang="ru-RU" dirty="0"/>
              <a:t>1,0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dirty="0"/>
              <a:t>       </a:t>
            </a:r>
            <a:r>
              <a:rPr lang="ru-RU" sz="2400" dirty="0">
                <a:solidFill>
                  <a:srgbClr val="FF0000"/>
                </a:solidFill>
              </a:rPr>
              <a:t>!!!</a:t>
            </a:r>
            <a:r>
              <a:rPr lang="ru-RU" sz="2000" dirty="0"/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Обмеженість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протолітичної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теорії</a:t>
            </a:r>
            <a:r>
              <a:rPr lang="ru-RU" sz="2000" b="1" dirty="0">
                <a:solidFill>
                  <a:srgbClr val="FF0000"/>
                </a:solidFill>
              </a:rPr>
              <a:t>: </a:t>
            </a:r>
          </a:p>
          <a:p>
            <a:pPr marL="457200" indent="-457200" eaLnBrk="1" hangingPunct="1">
              <a:buAutoNum type="arabicParenR"/>
            </a:pPr>
            <a:r>
              <a:rPr lang="ru-RU" sz="2000" dirty="0" err="1"/>
              <a:t>поняття</a:t>
            </a:r>
            <a:r>
              <a:rPr lang="ru-RU" sz="2000" dirty="0"/>
              <a:t> кислота </a:t>
            </a:r>
            <a:r>
              <a:rPr lang="ru-RU" sz="2000" dirty="0" err="1"/>
              <a:t>пов'язане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з </a:t>
            </a:r>
            <a:r>
              <a:rPr lang="ru-RU" sz="2000" dirty="0" err="1"/>
              <a:t>відщепленням</a:t>
            </a:r>
            <a:r>
              <a:rPr lang="ru-RU" sz="2000" dirty="0"/>
              <a:t> протону</a:t>
            </a:r>
          </a:p>
          <a:p>
            <a:pPr marL="457200" indent="-457200" eaLnBrk="1" hangingPunct="1">
              <a:buAutoNum type="arabicParenR"/>
            </a:pPr>
            <a:r>
              <a:rPr lang="ru-RU" sz="2000" dirty="0"/>
              <a:t> </a:t>
            </a:r>
            <a:r>
              <a:rPr lang="en-US" sz="2000" dirty="0"/>
              <a:t>BF</a:t>
            </a:r>
            <a:r>
              <a:rPr lang="en-US" sz="2000" baseline="-25000" dirty="0"/>
              <a:t>3</a:t>
            </a:r>
            <a:r>
              <a:rPr lang="en-US" sz="2000" dirty="0"/>
              <a:t>, AlCl</a:t>
            </a:r>
            <a:r>
              <a:rPr lang="en-US" sz="2000" baseline="-25000" dirty="0"/>
              <a:t>3</a:t>
            </a:r>
            <a:r>
              <a:rPr lang="en-US" sz="2000" dirty="0"/>
              <a:t>, FeCl</a:t>
            </a:r>
            <a:r>
              <a:rPr lang="en-US" sz="2000" baseline="-25000" dirty="0"/>
              <a:t>3</a:t>
            </a:r>
            <a:r>
              <a:rPr lang="en-US" sz="2000" dirty="0"/>
              <a:t>, SnBr</a:t>
            </a:r>
            <a:r>
              <a:rPr lang="en-US" sz="2000" baseline="-25000" dirty="0"/>
              <a:t>4</a:t>
            </a:r>
            <a:r>
              <a:rPr lang="ru-RU" sz="2000" baseline="-25000" dirty="0"/>
              <a:t>           </a:t>
            </a:r>
            <a:r>
              <a:rPr lang="ru-RU" sz="2000" dirty="0"/>
              <a:t>не </a:t>
            </a:r>
            <a:r>
              <a:rPr lang="ru-RU" sz="2000" dirty="0" err="1"/>
              <a:t>здатні</a:t>
            </a:r>
            <a:r>
              <a:rPr lang="ru-RU" sz="2000" dirty="0"/>
              <a:t> </a:t>
            </a:r>
            <a:r>
              <a:rPr lang="ru-RU" sz="2000" dirty="0" err="1"/>
              <a:t>приєднувати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відщеплювати</a:t>
            </a:r>
            <a:r>
              <a:rPr lang="ru-RU" sz="2000" dirty="0"/>
              <a:t> Н</a:t>
            </a:r>
            <a:r>
              <a:rPr lang="ru-RU" sz="2000" baseline="30000" dirty="0"/>
              <a:t>+</a:t>
            </a:r>
            <a:r>
              <a:rPr lang="ru-RU" sz="2000" dirty="0"/>
              <a:t>, а в </a:t>
            </a:r>
            <a:r>
              <a:rPr lang="ru-RU" sz="2000" dirty="0" err="1"/>
              <a:t>реакціях</a:t>
            </a:r>
            <a:r>
              <a:rPr lang="ru-RU" sz="2000" dirty="0"/>
              <a:t> </a:t>
            </a:r>
            <a:r>
              <a:rPr lang="ru-RU" sz="2000" dirty="0" err="1"/>
              <a:t>проявляють</a:t>
            </a:r>
            <a:r>
              <a:rPr lang="ru-RU" sz="2000" dirty="0"/>
              <a:t> </a:t>
            </a:r>
            <a:r>
              <a:rPr lang="ru-RU" sz="2000" dirty="0" err="1"/>
              <a:t>властивості</a:t>
            </a:r>
            <a:r>
              <a:rPr lang="ru-RU" sz="2000" dirty="0"/>
              <a:t> кислот !!!</a:t>
            </a:r>
          </a:p>
          <a:p>
            <a:pPr eaLnBrk="1" hangingPunct="1"/>
            <a:r>
              <a:rPr lang="ru-RU" sz="2000" i="1" dirty="0" err="1">
                <a:solidFill>
                  <a:srgbClr val="990000"/>
                </a:solidFill>
              </a:rPr>
              <a:t>тобто</a:t>
            </a:r>
            <a:r>
              <a:rPr lang="ru-RU" sz="2000" i="1" dirty="0">
                <a:solidFill>
                  <a:srgbClr val="990000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обидві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вище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розглянуті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теорії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непридатні</a:t>
            </a:r>
            <a:r>
              <a:rPr lang="ru-RU" sz="2000" i="1" dirty="0">
                <a:solidFill>
                  <a:schemeClr val="tx2"/>
                </a:solidFill>
              </a:rPr>
              <a:t> до </a:t>
            </a:r>
            <a:r>
              <a:rPr lang="ru-RU" sz="2000" i="1" dirty="0" err="1">
                <a:solidFill>
                  <a:schemeClr val="tx2"/>
                </a:solidFill>
              </a:rPr>
              <a:t>речовин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котрі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виявляють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функції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кислоти</a:t>
            </a:r>
            <a:r>
              <a:rPr lang="ru-RU" sz="2000" i="1" dirty="0">
                <a:solidFill>
                  <a:schemeClr val="tx2"/>
                </a:solidFill>
              </a:rPr>
              <a:t>, але не </a:t>
            </a:r>
            <a:r>
              <a:rPr lang="ru-RU" sz="2000" i="1" dirty="0" err="1">
                <a:solidFill>
                  <a:schemeClr val="tx2"/>
                </a:solidFill>
              </a:rPr>
              <a:t>містять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водень</a:t>
            </a:r>
            <a:r>
              <a:rPr lang="ru-RU" sz="2000" i="1" dirty="0">
                <a:solidFill>
                  <a:schemeClr val="tx2"/>
                </a:solidFill>
              </a:rPr>
              <a:t> (</a:t>
            </a:r>
            <a:r>
              <a:rPr lang="ru-RU" sz="2000" i="1" dirty="0" err="1">
                <a:solidFill>
                  <a:schemeClr val="tx2"/>
                </a:solidFill>
              </a:rPr>
              <a:t>галогеніди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деяких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металів</a:t>
            </a:r>
            <a:r>
              <a:rPr lang="ru-RU" sz="2000" i="1" dirty="0">
                <a:solidFill>
                  <a:schemeClr val="tx2"/>
                </a:solidFill>
              </a:rPr>
              <a:t> та </a:t>
            </a:r>
            <a:r>
              <a:rPr lang="ru-RU" sz="2000" i="1" dirty="0" err="1">
                <a:solidFill>
                  <a:schemeClr val="tx2"/>
                </a:solidFill>
              </a:rPr>
              <a:t>ін</a:t>
            </a:r>
            <a:r>
              <a:rPr lang="ru-RU" sz="2000" i="1" dirty="0">
                <a:solidFill>
                  <a:schemeClr val="tx2"/>
                </a:solidFill>
              </a:rPr>
              <a:t>.).</a:t>
            </a:r>
          </a:p>
          <a:p>
            <a:pPr eaLnBrk="1" hangingPunct="1"/>
            <a:r>
              <a:rPr lang="ru-RU" sz="2000" i="1" dirty="0">
                <a:solidFill>
                  <a:schemeClr val="tx2"/>
                </a:solidFill>
              </a:rPr>
              <a:t>      </a:t>
            </a:r>
            <a:r>
              <a:rPr lang="ru-RU" sz="2000" i="1" dirty="0" err="1">
                <a:solidFill>
                  <a:schemeClr val="tx2"/>
                </a:solidFill>
              </a:rPr>
              <a:t>Згідно</a:t>
            </a:r>
            <a:r>
              <a:rPr lang="ru-RU" sz="2000" i="1" dirty="0">
                <a:solidFill>
                  <a:schemeClr val="tx2"/>
                </a:solidFill>
              </a:rPr>
              <a:t> до </a:t>
            </a:r>
            <a:r>
              <a:rPr lang="ru-RU" sz="2000" i="1" dirty="0" err="1">
                <a:solidFill>
                  <a:schemeClr val="tx2"/>
                </a:solidFill>
              </a:rPr>
              <a:t>електронної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теорії</a:t>
            </a:r>
            <a:r>
              <a:rPr lang="ru-RU" sz="2000" i="1" dirty="0">
                <a:solidFill>
                  <a:schemeClr val="tx2"/>
                </a:solidFill>
              </a:rPr>
              <a:t> кислот і основ </a:t>
            </a:r>
            <a:r>
              <a:rPr lang="ru-RU" sz="2000" b="1" i="1" dirty="0" err="1">
                <a:solidFill>
                  <a:srgbClr val="000099"/>
                </a:solidFill>
              </a:rPr>
              <a:t>Льюіса</a:t>
            </a:r>
            <a:r>
              <a:rPr lang="ru-RU" sz="2000" b="1" i="1" dirty="0">
                <a:solidFill>
                  <a:srgbClr val="000099"/>
                </a:solidFill>
              </a:rPr>
              <a:t> (1926 р.):</a:t>
            </a:r>
          </a:p>
          <a:p>
            <a:pPr eaLnBrk="1" hangingPunct="1"/>
            <a:r>
              <a:rPr lang="ru-RU" sz="2000" b="1" i="1" dirty="0">
                <a:solidFill>
                  <a:srgbClr val="990000"/>
                </a:solidFill>
              </a:rPr>
              <a:t>	</a:t>
            </a:r>
            <a:r>
              <a:rPr lang="ru-RU" sz="2000" b="1" i="1" dirty="0" err="1">
                <a:solidFill>
                  <a:srgbClr val="990000"/>
                </a:solidFill>
              </a:rPr>
              <a:t>кислоти</a:t>
            </a:r>
            <a:r>
              <a:rPr lang="ru-RU" sz="2000" b="1" i="1" dirty="0">
                <a:solidFill>
                  <a:srgbClr val="990000"/>
                </a:solidFill>
              </a:rPr>
              <a:t> – </a:t>
            </a:r>
            <a:r>
              <a:rPr lang="ru-RU" sz="2000" dirty="0" err="1">
                <a:solidFill>
                  <a:schemeClr val="tx2"/>
                </a:solidFill>
              </a:rPr>
              <a:t>акцептори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електронних</a:t>
            </a:r>
            <a:r>
              <a:rPr lang="ru-RU" sz="2000" dirty="0">
                <a:solidFill>
                  <a:schemeClr val="tx2"/>
                </a:solidFill>
              </a:rPr>
              <a:t> пар – </a:t>
            </a:r>
            <a:r>
              <a:rPr lang="ru-RU" sz="2400" b="1" i="1" dirty="0" err="1">
                <a:solidFill>
                  <a:srgbClr val="990000"/>
                </a:solidFill>
              </a:rPr>
              <a:t>електрофіли</a:t>
            </a:r>
            <a:r>
              <a:rPr lang="ru-RU" sz="2400" b="1" i="1" dirty="0">
                <a:solidFill>
                  <a:srgbClr val="990000"/>
                </a:solidFill>
              </a:rPr>
              <a:t> – </a:t>
            </a:r>
            <a:r>
              <a:rPr lang="ru-RU" sz="2000" dirty="0" err="1"/>
              <a:t>сполуки</a:t>
            </a:r>
            <a:r>
              <a:rPr lang="ru-RU" sz="2000" dirty="0"/>
              <a:t> (</a:t>
            </a:r>
            <a:r>
              <a:rPr lang="ru-RU" sz="2000" dirty="0" err="1"/>
              <a:t>молекули</a:t>
            </a:r>
            <a:r>
              <a:rPr lang="ru-RU" sz="2000" dirty="0"/>
              <a:t>, </a:t>
            </a:r>
            <a:r>
              <a:rPr lang="ru-RU" sz="2000" dirty="0" err="1"/>
              <a:t>іони</a:t>
            </a:r>
            <a:r>
              <a:rPr lang="ru-RU" sz="2000" dirty="0"/>
              <a:t>),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вакантну</a:t>
            </a:r>
            <a:r>
              <a:rPr lang="ru-RU" sz="2000" dirty="0"/>
              <a:t> </a:t>
            </a:r>
            <a:r>
              <a:rPr lang="ru-RU" sz="2000" dirty="0" err="1"/>
              <a:t>орбіталь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tx2"/>
                </a:solidFill>
              </a:rPr>
              <a:t>(</a:t>
            </a:r>
            <a:r>
              <a:rPr lang="ru-RU" sz="2000" dirty="0" err="1">
                <a:solidFill>
                  <a:srgbClr val="990000"/>
                </a:solidFill>
              </a:rPr>
              <a:t>галогеніди</a:t>
            </a:r>
            <a:r>
              <a:rPr lang="ru-RU" sz="2000" dirty="0">
                <a:solidFill>
                  <a:srgbClr val="990000"/>
                </a:solidFill>
              </a:rPr>
              <a:t> </a:t>
            </a:r>
            <a:r>
              <a:rPr lang="ru-RU" sz="2000" dirty="0" err="1">
                <a:solidFill>
                  <a:srgbClr val="990000"/>
                </a:solidFill>
              </a:rPr>
              <a:t>алюмінію</a:t>
            </a:r>
            <a:r>
              <a:rPr lang="ru-RU" sz="2000" dirty="0">
                <a:solidFill>
                  <a:srgbClr val="990000"/>
                </a:solidFill>
              </a:rPr>
              <a:t>, бору та </a:t>
            </a:r>
            <a:r>
              <a:rPr lang="ru-RU" sz="2000" dirty="0" err="1">
                <a:solidFill>
                  <a:srgbClr val="990000"/>
                </a:solidFill>
              </a:rPr>
              <a:t>ін</a:t>
            </a:r>
            <a:r>
              <a:rPr lang="ru-RU" sz="2000" dirty="0">
                <a:solidFill>
                  <a:schemeClr val="tx2"/>
                </a:solidFill>
              </a:rPr>
              <a:t>., </a:t>
            </a:r>
            <a:r>
              <a:rPr lang="ru-RU" sz="2000" dirty="0" err="1">
                <a:solidFill>
                  <a:srgbClr val="990000"/>
                </a:solidFill>
              </a:rPr>
              <a:t>катіони</a:t>
            </a:r>
            <a:r>
              <a:rPr lang="ru-RU" sz="2000" dirty="0">
                <a:solidFill>
                  <a:schemeClr val="tx2"/>
                </a:solidFill>
              </a:rPr>
              <a:t>); </a:t>
            </a:r>
          </a:p>
          <a:p>
            <a:pPr eaLnBrk="1" hangingPunct="1"/>
            <a:r>
              <a:rPr lang="ru-RU" sz="2000" dirty="0">
                <a:solidFill>
                  <a:srgbClr val="003300"/>
                </a:solidFill>
              </a:rPr>
              <a:t>	</a:t>
            </a:r>
            <a:r>
              <a:rPr lang="ru-RU" sz="2000" b="1" i="1" dirty="0" err="1">
                <a:solidFill>
                  <a:srgbClr val="C00000"/>
                </a:solidFill>
              </a:rPr>
              <a:t>основи</a:t>
            </a:r>
            <a:r>
              <a:rPr lang="ru-RU" sz="2000" b="1" i="1" dirty="0">
                <a:solidFill>
                  <a:srgbClr val="003300"/>
                </a:solidFill>
              </a:rPr>
              <a:t> </a:t>
            </a:r>
            <a:r>
              <a:rPr lang="ru-RU" sz="2000" i="1" dirty="0">
                <a:solidFill>
                  <a:schemeClr val="tx2"/>
                </a:solidFill>
              </a:rPr>
              <a:t>–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донори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електронних</a:t>
            </a:r>
            <a:r>
              <a:rPr lang="ru-RU" sz="2000" dirty="0">
                <a:solidFill>
                  <a:schemeClr val="tx2"/>
                </a:solidFill>
              </a:rPr>
              <a:t> пар- </a:t>
            </a:r>
            <a:r>
              <a:rPr lang="ru-RU" sz="2400" b="1" i="1" dirty="0" err="1">
                <a:solidFill>
                  <a:srgbClr val="006600"/>
                </a:solidFill>
              </a:rPr>
              <a:t>нуклеофіли</a:t>
            </a:r>
            <a:r>
              <a:rPr lang="ru-RU" sz="2000" dirty="0">
                <a:solidFill>
                  <a:schemeClr val="tx2"/>
                </a:solidFill>
              </a:rPr>
              <a:t> –  </a:t>
            </a:r>
            <a:r>
              <a:rPr lang="ru-RU" sz="2000" dirty="0" err="1">
                <a:solidFill>
                  <a:schemeClr val="tx2"/>
                </a:solidFill>
              </a:rPr>
              <a:t>сполуки</a:t>
            </a:r>
            <a:r>
              <a:rPr lang="ru-RU" sz="2000" dirty="0">
                <a:solidFill>
                  <a:schemeClr val="tx2"/>
                </a:solidFill>
              </a:rPr>
              <a:t> (</a:t>
            </a:r>
            <a:r>
              <a:rPr lang="ru-RU" sz="2000" dirty="0" err="1">
                <a:solidFill>
                  <a:schemeClr val="tx2"/>
                </a:solidFill>
              </a:rPr>
              <a:t>молекули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err="1">
                <a:solidFill>
                  <a:schemeClr val="tx2"/>
                </a:solidFill>
              </a:rPr>
              <a:t>іони</a:t>
            </a:r>
            <a:r>
              <a:rPr lang="ru-RU" sz="2000" dirty="0">
                <a:solidFill>
                  <a:schemeClr val="tx2"/>
                </a:solidFill>
              </a:rPr>
              <a:t>),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>
                <a:solidFill>
                  <a:schemeClr val="tx2"/>
                </a:solidFill>
              </a:rPr>
              <a:t>хоча</a:t>
            </a:r>
            <a:r>
              <a:rPr lang="ru-RU" sz="2000" dirty="0">
                <a:solidFill>
                  <a:schemeClr val="tx2"/>
                </a:solidFill>
              </a:rPr>
              <a:t> б 1 пару вал. </a:t>
            </a:r>
            <a:r>
              <a:rPr lang="ru-RU" sz="2000" dirty="0" err="1">
                <a:solidFill>
                  <a:schemeClr val="tx2"/>
                </a:solidFill>
              </a:rPr>
              <a:t>електронів</a:t>
            </a:r>
            <a:r>
              <a:rPr lang="ru-RU" sz="2000" dirty="0">
                <a:solidFill>
                  <a:schemeClr val="tx2"/>
                </a:solidFill>
              </a:rPr>
              <a:t> (</a:t>
            </a:r>
            <a:r>
              <a:rPr lang="ru-RU" sz="2000" dirty="0" err="1">
                <a:solidFill>
                  <a:srgbClr val="006600"/>
                </a:solidFill>
              </a:rPr>
              <a:t>аміни</a:t>
            </a:r>
            <a:r>
              <a:rPr lang="ru-RU" sz="2000" dirty="0">
                <a:solidFill>
                  <a:srgbClr val="006600"/>
                </a:solidFill>
              </a:rPr>
              <a:t>, </a:t>
            </a:r>
            <a:r>
              <a:rPr lang="ru-RU" sz="2000" dirty="0" err="1">
                <a:solidFill>
                  <a:srgbClr val="006600"/>
                </a:solidFill>
              </a:rPr>
              <a:t>галогенід-іони</a:t>
            </a:r>
            <a:r>
              <a:rPr lang="ru-RU" sz="2000" dirty="0">
                <a:solidFill>
                  <a:srgbClr val="006600"/>
                </a:solidFill>
              </a:rPr>
              <a:t> та </a:t>
            </a:r>
            <a:r>
              <a:rPr lang="ru-RU" sz="2000" dirty="0" err="1">
                <a:solidFill>
                  <a:srgbClr val="006600"/>
                </a:solidFill>
              </a:rPr>
              <a:t>ін</a:t>
            </a:r>
            <a:r>
              <a:rPr lang="ru-RU" sz="2000" dirty="0">
                <a:solidFill>
                  <a:schemeClr val="tx2"/>
                </a:solidFill>
              </a:rPr>
              <a:t>.) </a:t>
            </a:r>
            <a:r>
              <a:rPr lang="ru-RU" sz="2000" dirty="0" err="1">
                <a:solidFill>
                  <a:schemeClr val="tx2"/>
                </a:solidFill>
              </a:rPr>
              <a:t>здатні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віддавати</a:t>
            </a:r>
            <a:r>
              <a:rPr lang="ru-RU" sz="2000" dirty="0">
                <a:solidFill>
                  <a:schemeClr val="tx2"/>
                </a:solidFill>
              </a:rPr>
              <a:t> за донорно-</a:t>
            </a:r>
            <a:r>
              <a:rPr lang="ru-RU" sz="2000" dirty="0" err="1">
                <a:solidFill>
                  <a:schemeClr val="tx2"/>
                </a:solidFill>
              </a:rPr>
              <a:t>акцепторним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механізмом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електронну</a:t>
            </a:r>
            <a:r>
              <a:rPr lang="ru-RU" sz="2000" dirty="0">
                <a:solidFill>
                  <a:schemeClr val="tx2"/>
                </a:solidFill>
              </a:rPr>
              <a:t> пару для </a:t>
            </a:r>
            <a:r>
              <a:rPr lang="ru-RU" sz="2000" dirty="0" err="1">
                <a:solidFill>
                  <a:schemeClr val="tx2"/>
                </a:solidFill>
              </a:rPr>
              <a:t>утворення</a:t>
            </a:r>
            <a:r>
              <a:rPr lang="ru-RU" sz="2000" dirty="0">
                <a:solidFill>
                  <a:schemeClr val="tx2"/>
                </a:solidFill>
              </a:rPr>
              <a:t> ковалентного </a:t>
            </a:r>
            <a:r>
              <a:rPr lang="ru-RU" sz="2000" dirty="0" err="1">
                <a:solidFill>
                  <a:schemeClr val="tx2"/>
                </a:solidFill>
              </a:rPr>
              <a:t>зв'язку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  <a:p>
            <a:pPr eaLnBrk="1" hangingPunct="1"/>
            <a:r>
              <a:rPr lang="ru-RU" sz="2000" dirty="0">
                <a:solidFill>
                  <a:schemeClr val="tx2"/>
                </a:solidFill>
              </a:rPr>
              <a:t>	</a:t>
            </a:r>
            <a:r>
              <a:rPr lang="ru-RU" sz="2000" dirty="0" err="1">
                <a:solidFill>
                  <a:schemeClr val="tx2"/>
                </a:solidFill>
              </a:rPr>
              <a:t>Взаємодія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між</a:t>
            </a:r>
            <a:r>
              <a:rPr lang="ru-RU" sz="2000" dirty="0">
                <a:solidFill>
                  <a:schemeClr val="tx2"/>
                </a:solidFill>
              </a:rPr>
              <a:t> кислотою і основою -</a:t>
            </a:r>
            <a:r>
              <a:rPr lang="ru-RU" sz="2000" dirty="0" err="1">
                <a:solidFill>
                  <a:schemeClr val="tx2"/>
                </a:solidFill>
              </a:rPr>
              <a:t>хім</a:t>
            </a:r>
            <a:r>
              <a:rPr lang="ru-RU" sz="2000" dirty="0">
                <a:solidFill>
                  <a:schemeClr val="tx2"/>
                </a:solidFill>
              </a:rPr>
              <a:t>. донорно-</a:t>
            </a:r>
            <a:r>
              <a:rPr lang="ru-RU" sz="2000" dirty="0" err="1">
                <a:solidFill>
                  <a:schemeClr val="tx2"/>
                </a:solidFill>
              </a:rPr>
              <a:t>акцепторний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зв'язок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між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реагуючими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/>
            <a:r>
              <a:rPr lang="ru-RU" sz="2000" dirty="0" err="1">
                <a:solidFill>
                  <a:schemeClr val="tx2"/>
                </a:solidFill>
              </a:rPr>
              <a:t>частинками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61" y="5169179"/>
            <a:ext cx="1127812" cy="131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71913" y="6480315"/>
            <a:ext cx="162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Дж.Н.Льюіс</a:t>
            </a:r>
            <a:endParaRPr lang="ru-RU" dirty="0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075" y="5586306"/>
            <a:ext cx="4778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4">
            <a:extLst>
              <a:ext uri="{FF2B5EF4-FFF2-40B4-BE49-F238E27FC236}">
                <a16:creationId xmlns="" xmlns:a16="http://schemas.microsoft.com/office/drawing/2014/main" id="{7F804809-62CD-48AA-9F65-35C94384BA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32138" y="5468936"/>
            <a:ext cx="3424238" cy="1158874"/>
            <a:chOff x="1973" y="3445"/>
            <a:chExt cx="2157" cy="730"/>
          </a:xfrm>
        </p:grpSpPr>
        <p:sp>
          <p:nvSpPr>
            <p:cNvPr id="4" name="AutoShape 3">
              <a:extLst>
                <a:ext uri="{FF2B5EF4-FFF2-40B4-BE49-F238E27FC236}">
                  <a16:creationId xmlns="" xmlns:a16="http://schemas.microsoft.com/office/drawing/2014/main" id="{B87360C7-0D0B-4E81-AFDA-431D401857B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73" y="3445"/>
              <a:ext cx="2132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5">
              <a:extLst>
                <a:ext uri="{FF2B5EF4-FFF2-40B4-BE49-F238E27FC236}">
                  <a16:creationId xmlns="" xmlns:a16="http://schemas.microsoft.com/office/drawing/2014/main" id="{0C96E67E-7F90-46E1-95EE-A08286442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2" y="3697"/>
              <a:ext cx="14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Line 6">
              <a:extLst>
                <a:ext uri="{FF2B5EF4-FFF2-40B4-BE49-F238E27FC236}">
                  <a16:creationId xmlns="" xmlns:a16="http://schemas.microsoft.com/office/drawing/2014/main" id="{1EEFBB3A-B20E-490E-AC7C-30DF28FFE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7" y="3820"/>
              <a:ext cx="0" cy="9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7">
              <a:extLst>
                <a:ext uri="{FF2B5EF4-FFF2-40B4-BE49-F238E27FC236}">
                  <a16:creationId xmlns="" xmlns:a16="http://schemas.microsoft.com/office/drawing/2014/main" id="{4A5F886F-F33E-4FE1-A6C0-C8D512A067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9" y="3581"/>
              <a:ext cx="0" cy="9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8">
              <a:extLst>
                <a:ext uri="{FF2B5EF4-FFF2-40B4-BE49-F238E27FC236}">
                  <a16:creationId xmlns="" xmlns:a16="http://schemas.microsoft.com/office/drawing/2014/main" id="{12C2466D-FCC9-439B-B1B3-692AF67EB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6" y="3710"/>
              <a:ext cx="14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="" xmlns:a16="http://schemas.microsoft.com/office/drawing/2014/main" id="{4CAAFB20-450F-4B08-8E04-ABDAD29B20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3762"/>
              <a:ext cx="5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="" xmlns:a16="http://schemas.microsoft.com/office/drawing/2014/main" id="{41EC9550-27BD-44CB-BA90-68BC8C81F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" y="3447"/>
              <a:ext cx="14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="" xmlns:a16="http://schemas.microsoft.com/office/drawing/2014/main" id="{C449FCA1-B749-4EB3-A9C2-365A7059A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2" y="3910"/>
              <a:ext cx="14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>
              <a:extLst>
                <a:ext uri="{FF2B5EF4-FFF2-40B4-BE49-F238E27FC236}">
                  <a16:creationId xmlns="" xmlns:a16="http://schemas.microsoft.com/office/drawing/2014/main" id="{3C7ED338-40FA-4EC1-8079-0063EF388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4" y="3693"/>
              <a:ext cx="112" cy="113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="" xmlns:a16="http://schemas.microsoft.com/office/drawing/2014/main" id="{0134A59F-B002-4892-85F4-E27BAA321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2" y="3704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4">
              <a:extLst>
                <a:ext uri="{FF2B5EF4-FFF2-40B4-BE49-F238E27FC236}">
                  <a16:creationId xmlns="" xmlns:a16="http://schemas.microsoft.com/office/drawing/2014/main" id="{12443664-A870-4548-B73C-0D2450731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" y="3470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5">
              <a:extLst>
                <a:ext uri="{FF2B5EF4-FFF2-40B4-BE49-F238E27FC236}">
                  <a16:creationId xmlns="" xmlns:a16="http://schemas.microsoft.com/office/drawing/2014/main" id="{372FFFC1-D6D1-4D24-8530-0D102A558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1" y="3574"/>
              <a:ext cx="0" cy="11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="" xmlns:a16="http://schemas.microsoft.com/office/drawing/2014/main" id="{0369E3C2-617C-4F81-9CAB-F5F40652E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6" y="3698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7">
              <a:extLst>
                <a:ext uri="{FF2B5EF4-FFF2-40B4-BE49-F238E27FC236}">
                  <a16:creationId xmlns="" xmlns:a16="http://schemas.microsoft.com/office/drawing/2014/main" id="{37E36179-CBFA-4F89-AC2F-8C87A8EDC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3750"/>
              <a:ext cx="152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18">
              <a:extLst>
                <a:ext uri="{FF2B5EF4-FFF2-40B4-BE49-F238E27FC236}">
                  <a16:creationId xmlns="" xmlns:a16="http://schemas.microsoft.com/office/drawing/2014/main" id="{90FA781F-9B7F-4BCF-A0B4-3580D04E1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" y="3925"/>
              <a:ext cx="13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9">
              <a:extLst>
                <a:ext uri="{FF2B5EF4-FFF2-40B4-BE49-F238E27FC236}">
                  <a16:creationId xmlns="" xmlns:a16="http://schemas.microsoft.com/office/drawing/2014/main" id="{72829273-87D7-4094-95AA-F7FF6E1330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3807"/>
              <a:ext cx="0" cy="11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20">
              <a:extLst>
                <a:ext uri="{FF2B5EF4-FFF2-40B4-BE49-F238E27FC236}">
                  <a16:creationId xmlns="" xmlns:a16="http://schemas.microsoft.com/office/drawing/2014/main" id="{2E87D95B-5647-4277-880B-651E57885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7" y="3743"/>
              <a:ext cx="18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21">
              <a:extLst>
                <a:ext uri="{FF2B5EF4-FFF2-40B4-BE49-F238E27FC236}">
                  <a16:creationId xmlns="" xmlns:a16="http://schemas.microsoft.com/office/drawing/2014/main" id="{DFC74E39-610E-4727-8527-583A6D0AF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" y="3728"/>
              <a:ext cx="77" cy="29"/>
            </a:xfrm>
            <a:custGeom>
              <a:avLst/>
              <a:gdLst>
                <a:gd name="T0" fmla="*/ 0 w 77"/>
                <a:gd name="T1" fmla="*/ 15 h 29"/>
                <a:gd name="T2" fmla="*/ 22 w 77"/>
                <a:gd name="T3" fmla="*/ 15 h 29"/>
                <a:gd name="T4" fmla="*/ 0 w 77"/>
                <a:gd name="T5" fmla="*/ 0 h 29"/>
                <a:gd name="T6" fmla="*/ 77 w 77"/>
                <a:gd name="T7" fmla="*/ 15 h 29"/>
                <a:gd name="T8" fmla="*/ 0 w 77"/>
                <a:gd name="T9" fmla="*/ 29 h 29"/>
                <a:gd name="T10" fmla="*/ 22 w 77"/>
                <a:gd name="T11" fmla="*/ 15 h 29"/>
                <a:gd name="T12" fmla="*/ 0 w 77"/>
                <a:gd name="T13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29">
                  <a:moveTo>
                    <a:pt x="0" y="15"/>
                  </a:moveTo>
                  <a:lnTo>
                    <a:pt x="22" y="15"/>
                  </a:lnTo>
                  <a:lnTo>
                    <a:pt x="0" y="0"/>
                  </a:lnTo>
                  <a:lnTo>
                    <a:pt x="77" y="15"/>
                  </a:lnTo>
                  <a:lnTo>
                    <a:pt x="0" y="29"/>
                  </a:lnTo>
                  <a:lnTo>
                    <a:pt x="22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Rectangle 22">
              <a:extLst>
                <a:ext uri="{FF2B5EF4-FFF2-40B4-BE49-F238E27FC236}">
                  <a16:creationId xmlns="" xmlns:a16="http://schemas.microsoft.com/office/drawing/2014/main" id="{3A4BD89C-C969-463B-88C2-019CC02A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" y="3685"/>
              <a:ext cx="59" cy="13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Rectangle 23">
              <a:extLst>
                <a:ext uri="{FF2B5EF4-FFF2-40B4-BE49-F238E27FC236}">
                  <a16:creationId xmlns="" xmlns:a16="http://schemas.microsoft.com/office/drawing/2014/main" id="{8AC67572-6E7B-4C24-948D-46ACF5BA2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7" y="3691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: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>
              <a:extLst>
                <a:ext uri="{FF2B5EF4-FFF2-40B4-BE49-F238E27FC236}">
                  <a16:creationId xmlns="" xmlns:a16="http://schemas.microsoft.com/office/drawing/2014/main" id="{CA0B1D35-7065-4C9E-8C6E-34181A7A1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" y="3683"/>
              <a:ext cx="127" cy="19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Rectangle 25">
              <a:extLst>
                <a:ext uri="{FF2B5EF4-FFF2-40B4-BE49-F238E27FC236}">
                  <a16:creationId xmlns="" xmlns:a16="http://schemas.microsoft.com/office/drawing/2014/main" id="{5E15325D-74A0-433C-B9D8-3CC006D73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3687"/>
              <a:ext cx="196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>
              <a:extLst>
                <a:ext uri="{FF2B5EF4-FFF2-40B4-BE49-F238E27FC236}">
                  <a16:creationId xmlns="" xmlns:a16="http://schemas.microsoft.com/office/drawing/2014/main" id="{21BB7D04-B121-41EE-BC96-D6C22A634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4020"/>
              <a:ext cx="559" cy="13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Rectangle 27">
              <a:extLst>
                <a:ext uri="{FF2B5EF4-FFF2-40B4-BE49-F238E27FC236}">
                  <a16:creationId xmlns="" xmlns:a16="http://schemas.microsoft.com/office/drawing/2014/main" id="{58965C8D-FA5F-4EC5-AA05-6CA38AD0E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3" y="4049"/>
              <a:ext cx="30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основа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8">
              <a:extLst>
                <a:ext uri="{FF2B5EF4-FFF2-40B4-BE49-F238E27FC236}">
                  <a16:creationId xmlns="" xmlns:a16="http://schemas.microsoft.com/office/drawing/2014/main" id="{9BBACDBC-3337-4EDD-9E00-579E98760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" y="4020"/>
              <a:ext cx="436" cy="13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Rectangle 29">
              <a:extLst>
                <a:ext uri="{FF2B5EF4-FFF2-40B4-BE49-F238E27FC236}">
                  <a16:creationId xmlns="" xmlns:a16="http://schemas.microsoft.com/office/drawing/2014/main" id="{1C8CFB5F-0B92-4782-87B1-9F15FB7D8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7" y="4027"/>
              <a:ext cx="4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кислота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0">
              <a:extLst>
                <a:ext uri="{FF2B5EF4-FFF2-40B4-BE49-F238E27FC236}">
                  <a16:creationId xmlns="" xmlns:a16="http://schemas.microsoft.com/office/drawing/2014/main" id="{C0F1F0FB-E4DC-43FB-A649-B531FFDB9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5" y="3666"/>
              <a:ext cx="482" cy="15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Rectangle 31">
              <a:extLst>
                <a:ext uri="{FF2B5EF4-FFF2-40B4-BE49-F238E27FC236}">
                  <a16:creationId xmlns="" xmlns:a16="http://schemas.microsoft.com/office/drawing/2014/main" id="{B495797E-3EC0-4109-8A67-41CEA65CF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2" y="3676"/>
              <a:ext cx="14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Н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>
              <a:extLst>
                <a:ext uri="{FF2B5EF4-FFF2-40B4-BE49-F238E27FC236}">
                  <a16:creationId xmlns="" xmlns:a16="http://schemas.microsoft.com/office/drawing/2014/main" id="{05B9DD85-EF60-4A0F-9847-D54B869E7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" y="3734"/>
              <a:ext cx="8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3">
              <a:extLst>
                <a:ext uri="{FF2B5EF4-FFF2-40B4-BE49-F238E27FC236}">
                  <a16:creationId xmlns="" xmlns:a16="http://schemas.microsoft.com/office/drawing/2014/main" id="{0A2AF965-4C44-485A-BBBF-CC4C45F86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3676"/>
              <a:ext cx="14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4">
              <a:extLst>
                <a:ext uri="{FF2B5EF4-FFF2-40B4-BE49-F238E27FC236}">
                  <a16:creationId xmlns="" xmlns:a16="http://schemas.microsoft.com/office/drawing/2014/main" id="{813F41AB-D80D-4A2B-92A1-C259993FF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" y="3672"/>
              <a:ext cx="1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: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5">
              <a:extLst>
                <a:ext uri="{FF2B5EF4-FFF2-40B4-BE49-F238E27FC236}">
                  <a16:creationId xmlns="" xmlns:a16="http://schemas.microsoft.com/office/drawing/2014/main" id="{DEE9AF5A-D7BA-4DD2-BCC7-9E07F2161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6" y="3676"/>
              <a:ext cx="21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BF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6">
              <a:extLst>
                <a:ext uri="{FF2B5EF4-FFF2-40B4-BE49-F238E27FC236}">
                  <a16:creationId xmlns="" xmlns:a16="http://schemas.microsoft.com/office/drawing/2014/main" id="{E8E42F80-E374-4B79-9CA4-52B0DA1EF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4" y="3734"/>
              <a:ext cx="8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773" y="188640"/>
            <a:ext cx="762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20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/>
              <a:t>	</a:t>
            </a:r>
            <a:r>
              <a:rPr lang="ru-RU" b="1" dirty="0" err="1"/>
              <a:t>Існують</a:t>
            </a:r>
            <a:r>
              <a:rPr lang="ru-RU" b="1" dirty="0"/>
              <a:t> </a:t>
            </a:r>
            <a:r>
              <a:rPr lang="ru-RU" b="1" dirty="0" err="1"/>
              <a:t>взаємодії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</a:t>
            </a:r>
            <a:r>
              <a:rPr lang="ru-RU" b="1" dirty="0" err="1"/>
              <a:t>іонами</a:t>
            </a:r>
            <a:r>
              <a:rPr lang="ru-RU" b="1" dirty="0"/>
              <a:t>. </a:t>
            </a:r>
            <a:r>
              <a:rPr lang="ru-RU" b="1" dirty="0" err="1"/>
              <a:t>Загальна</a:t>
            </a:r>
            <a:r>
              <a:rPr lang="ru-RU" b="1" dirty="0"/>
              <a:t> </a:t>
            </a:r>
            <a:r>
              <a:rPr lang="ru-RU" b="1" dirty="0" err="1"/>
              <a:t>інтенсивність</a:t>
            </a:r>
            <a:r>
              <a:rPr lang="ru-RU" b="1" dirty="0"/>
              <a:t> </a:t>
            </a:r>
            <a:r>
              <a:rPr lang="ru-RU" b="1" dirty="0" err="1"/>
              <a:t>межіонних</a:t>
            </a:r>
            <a:r>
              <a:rPr lang="ru-RU" b="1" dirty="0"/>
              <a:t> </a:t>
            </a:r>
            <a:r>
              <a:rPr lang="ru-RU" b="1" dirty="0" err="1"/>
              <a:t>взаємодій</a:t>
            </a:r>
            <a:r>
              <a:rPr lang="ru-RU" b="1" dirty="0"/>
              <a:t> </a:t>
            </a:r>
            <a:r>
              <a:rPr lang="ru-RU" b="1" dirty="0" err="1"/>
              <a:t>характеризується</a:t>
            </a:r>
            <a:r>
              <a:rPr lang="ru-RU" b="1" dirty="0"/>
              <a:t> </a:t>
            </a:r>
            <a:r>
              <a:rPr lang="ru-RU" b="1" dirty="0" err="1"/>
              <a:t>іонною</a:t>
            </a:r>
            <a:r>
              <a:rPr lang="ru-RU" b="1" dirty="0"/>
              <a:t> силою </a:t>
            </a:r>
            <a:r>
              <a:rPr lang="ru-RU" b="1" dirty="0" err="1"/>
              <a:t>розчину</a:t>
            </a:r>
            <a:r>
              <a:rPr lang="ru-RU" b="1" dirty="0"/>
              <a:t> (</a:t>
            </a:r>
            <a:r>
              <a:rPr lang="en-US" b="1" dirty="0"/>
              <a:t>I</a:t>
            </a:r>
            <a:r>
              <a:rPr lang="ru-RU" b="1" dirty="0"/>
              <a:t>):</a:t>
            </a:r>
          </a:p>
          <a:p>
            <a:pPr eaLnBrk="1" hangingPunct="1"/>
            <a:r>
              <a:rPr lang="ru-RU" b="1" dirty="0"/>
              <a:t>	                                     </a:t>
            </a:r>
            <a:r>
              <a:rPr lang="ru-RU" sz="2400" b="1" dirty="0"/>
              <a:t> </a:t>
            </a:r>
            <a:r>
              <a:rPr lang="uk-UA" sz="2400" b="1" dirty="0"/>
              <a:t>І</a:t>
            </a:r>
            <a:r>
              <a:rPr lang="uk-UA" b="1" dirty="0"/>
              <a:t> =</a:t>
            </a:r>
            <a:endParaRPr lang="ru-RU" b="1" dirty="0"/>
          </a:p>
          <a:p>
            <a:pPr eaLnBrk="1" hangingPunct="1"/>
            <a:r>
              <a:rPr lang="ru-RU" b="1" dirty="0"/>
              <a:t>	</a:t>
            </a:r>
          </a:p>
          <a:p>
            <a:pPr eaLnBrk="1" hangingPunct="1"/>
            <a:r>
              <a:rPr lang="ru-RU" b="1" dirty="0"/>
              <a:t>	</a:t>
            </a:r>
            <a:r>
              <a:rPr lang="en-US" b="1" i="1" dirty="0"/>
              <a:t>C</a:t>
            </a:r>
            <a:r>
              <a:rPr lang="en-US" b="1" i="1" baseline="-25000" dirty="0"/>
              <a:t>i</a:t>
            </a:r>
            <a:r>
              <a:rPr lang="ru-RU" b="1" dirty="0"/>
              <a:t> і </a:t>
            </a:r>
            <a:r>
              <a:rPr lang="en-US" b="1" i="1" dirty="0" err="1"/>
              <a:t>Z</a:t>
            </a:r>
            <a:r>
              <a:rPr lang="en-US" b="1" i="1" baseline="-25000" dirty="0" err="1"/>
              <a:t>i</a:t>
            </a:r>
            <a:r>
              <a:rPr lang="ru-RU" b="1" baseline="-25000" dirty="0"/>
              <a:t> </a:t>
            </a:r>
            <a:r>
              <a:rPr lang="ru-RU" b="1" dirty="0"/>
              <a:t>– </a:t>
            </a:r>
            <a:r>
              <a:rPr lang="ru-RU" b="1" dirty="0" err="1"/>
              <a:t>концентрація</a:t>
            </a:r>
            <a:r>
              <a:rPr lang="ru-RU" b="1" dirty="0"/>
              <a:t> і заряд </a:t>
            </a:r>
            <a:r>
              <a:rPr lang="ru-RU" b="1" dirty="0" err="1"/>
              <a:t>іона</a:t>
            </a:r>
            <a:r>
              <a:rPr lang="ru-RU" b="1" dirty="0"/>
              <a:t> в </a:t>
            </a:r>
            <a:r>
              <a:rPr lang="ru-RU" b="1" dirty="0" err="1"/>
              <a:t>електроліті</a:t>
            </a:r>
            <a:r>
              <a:rPr lang="ru-RU" b="1" dirty="0"/>
              <a:t>.</a:t>
            </a:r>
          </a:p>
          <a:p>
            <a:pPr eaLnBrk="1" hangingPunct="1"/>
            <a:r>
              <a:rPr lang="ru-RU" b="1" dirty="0">
                <a:solidFill>
                  <a:srgbClr val="800000"/>
                </a:solidFill>
              </a:rPr>
              <a:t>	</a:t>
            </a:r>
            <a:r>
              <a:rPr lang="ru-RU" b="1" dirty="0" err="1">
                <a:solidFill>
                  <a:srgbClr val="800000"/>
                </a:solidFill>
              </a:rPr>
              <a:t>Іонна</a:t>
            </a:r>
            <a:r>
              <a:rPr lang="ru-RU" b="1" dirty="0">
                <a:solidFill>
                  <a:srgbClr val="800000"/>
                </a:solidFill>
              </a:rPr>
              <a:t> сила </a:t>
            </a:r>
            <a:r>
              <a:rPr lang="ru-RU" b="1" dirty="0" err="1">
                <a:solidFill>
                  <a:srgbClr val="800000"/>
                </a:solidFill>
              </a:rPr>
              <a:t>плазми</a:t>
            </a:r>
            <a:r>
              <a:rPr lang="ru-RU" b="1" dirty="0">
                <a:solidFill>
                  <a:srgbClr val="800000"/>
                </a:solidFill>
              </a:rPr>
              <a:t> </a:t>
            </a:r>
            <a:r>
              <a:rPr lang="ru-RU" b="1" dirty="0" err="1">
                <a:solidFill>
                  <a:srgbClr val="800000"/>
                </a:solidFill>
              </a:rPr>
              <a:t>крові</a:t>
            </a:r>
            <a:r>
              <a:rPr lang="ru-RU" b="1" dirty="0">
                <a:solidFill>
                  <a:srgbClr val="800000"/>
                </a:solidFill>
              </a:rPr>
              <a:t> </a:t>
            </a:r>
            <a:r>
              <a:rPr lang="ru-RU" b="1" dirty="0" err="1">
                <a:solidFill>
                  <a:srgbClr val="800000"/>
                </a:solidFill>
              </a:rPr>
              <a:t>людини</a:t>
            </a:r>
            <a:r>
              <a:rPr lang="ru-RU" b="1" dirty="0">
                <a:solidFill>
                  <a:srgbClr val="800000"/>
                </a:solidFill>
              </a:rPr>
              <a:t> </a:t>
            </a:r>
            <a:r>
              <a:rPr lang="ru-RU" b="1" dirty="0" err="1">
                <a:solidFill>
                  <a:srgbClr val="800000"/>
                </a:solidFill>
              </a:rPr>
              <a:t>близька</a:t>
            </a:r>
            <a:r>
              <a:rPr lang="ru-RU" b="1" dirty="0">
                <a:solidFill>
                  <a:srgbClr val="800000"/>
                </a:solidFill>
              </a:rPr>
              <a:t> до 0,15 моль/л !!!</a:t>
            </a:r>
            <a:endParaRPr lang="ru-RU" b="1" dirty="0"/>
          </a:p>
          <a:p>
            <a:pPr eaLnBrk="1" hangingPunct="1"/>
            <a:r>
              <a:rPr lang="ru-RU" b="1" dirty="0"/>
              <a:t>	</a:t>
            </a:r>
            <a:r>
              <a:rPr lang="ru-RU" b="1" dirty="0" err="1"/>
              <a:t>Відповідно</a:t>
            </a:r>
            <a:r>
              <a:rPr lang="ru-RU" b="1" dirty="0"/>
              <a:t> до </a:t>
            </a:r>
            <a:r>
              <a:rPr lang="ru-RU" b="1" dirty="0" err="1"/>
              <a:t>теорії</a:t>
            </a:r>
            <a:r>
              <a:rPr lang="ru-RU" b="1" dirty="0"/>
              <a:t> Дебая - Хюккеля, (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сумарна</a:t>
            </a:r>
            <a:r>
              <a:rPr lang="ru-RU" b="1" dirty="0"/>
              <a:t> </a:t>
            </a:r>
            <a:r>
              <a:rPr lang="ru-RU" b="1" dirty="0" err="1"/>
              <a:t>концентрація</a:t>
            </a:r>
            <a:r>
              <a:rPr lang="ru-RU" b="1" dirty="0"/>
              <a:t> </a:t>
            </a:r>
            <a:r>
              <a:rPr lang="ru-RU" b="1" dirty="0" err="1"/>
              <a:t>іонів</a:t>
            </a:r>
            <a:r>
              <a:rPr lang="ru-RU" b="1" dirty="0"/>
              <a:t> у водному </a:t>
            </a:r>
            <a:r>
              <a:rPr lang="ru-RU" b="1" dirty="0" err="1"/>
              <a:t>розчині</a:t>
            </a:r>
            <a:r>
              <a:rPr lang="ru-RU" b="1" dirty="0"/>
              <a:t> не </a:t>
            </a:r>
            <a:r>
              <a:rPr lang="ru-RU" b="1" dirty="0" err="1"/>
              <a:t>перевищує</a:t>
            </a:r>
            <a:r>
              <a:rPr lang="ru-RU" b="1" dirty="0"/>
              <a:t> </a:t>
            </a:r>
            <a:r>
              <a:rPr lang="ru-RU" dirty="0"/>
              <a:t>0,01 моль/л):</a:t>
            </a:r>
          </a:p>
          <a:p>
            <a:pPr algn="ctr" eaLnBrk="1" hangingPunct="1"/>
            <a:r>
              <a:rPr lang="ru-RU" sz="2400" dirty="0">
                <a:sym typeface="Symbol" pitchFamily="18" charset="2"/>
              </a:rPr>
              <a:t></a:t>
            </a:r>
            <a:r>
              <a:rPr lang="ru-RU" sz="2000" dirty="0"/>
              <a:t>± = -0,5∙(</a:t>
            </a:r>
            <a:r>
              <a:rPr lang="en-US" sz="2000" dirty="0"/>
              <a:t>Z</a:t>
            </a:r>
            <a:r>
              <a:rPr lang="ru-RU" sz="2000" baseline="30000" dirty="0"/>
              <a:t>2</a:t>
            </a:r>
            <a:r>
              <a:rPr lang="ru-RU" sz="2000" dirty="0"/>
              <a:t>)</a:t>
            </a:r>
            <a:r>
              <a:rPr lang="ru-RU" sz="2000" b="1" dirty="0"/>
              <a:t> ∙ </a:t>
            </a:r>
            <a:endParaRPr lang="en-US" sz="2000" b="1" dirty="0"/>
          </a:p>
          <a:p>
            <a:pPr eaLnBrk="1" hangingPunct="1"/>
            <a:r>
              <a:rPr lang="ru-RU" b="1" dirty="0"/>
              <a:t>	</a:t>
            </a:r>
            <a:r>
              <a:rPr lang="en-US" b="1" dirty="0"/>
              <a:t>Z</a:t>
            </a:r>
            <a:r>
              <a:rPr lang="ru-RU" b="1" dirty="0"/>
              <a:t> – </a:t>
            </a:r>
            <a:r>
              <a:rPr lang="ru-RU" b="1" dirty="0" err="1"/>
              <a:t>величини</a:t>
            </a:r>
            <a:r>
              <a:rPr lang="ru-RU" b="1" dirty="0"/>
              <a:t> </a:t>
            </a:r>
            <a:r>
              <a:rPr lang="ru-RU" b="1" dirty="0" err="1"/>
              <a:t>зарядів</a:t>
            </a:r>
            <a:r>
              <a:rPr lang="ru-RU" b="1" dirty="0"/>
              <a:t> </a:t>
            </a:r>
            <a:r>
              <a:rPr lang="ru-RU" b="1" dirty="0" err="1"/>
              <a:t>іонів</a:t>
            </a:r>
            <a:r>
              <a:rPr lang="ru-RU" b="1" dirty="0"/>
              <a:t> без </a:t>
            </a:r>
            <a:r>
              <a:rPr lang="ru-RU" b="1" dirty="0" err="1"/>
              <a:t>урахування</a:t>
            </a:r>
            <a:r>
              <a:rPr lang="ru-RU" b="1" dirty="0"/>
              <a:t> знаку</a:t>
            </a:r>
          </a:p>
          <a:p>
            <a:pPr eaLnBrk="1" hangingPunct="1"/>
            <a:r>
              <a:rPr lang="ru-RU" b="1" dirty="0"/>
              <a:t>	</a:t>
            </a:r>
            <a:r>
              <a:rPr lang="ru-RU" b="1" dirty="0" err="1"/>
              <a:t>Іонну</a:t>
            </a:r>
            <a:r>
              <a:rPr lang="ru-RU" b="1" dirty="0"/>
              <a:t> силу </a:t>
            </a:r>
            <a:r>
              <a:rPr lang="ru-RU" b="1" dirty="0" err="1"/>
              <a:t>розчину</a:t>
            </a:r>
            <a:r>
              <a:rPr lang="ru-RU" b="1" dirty="0"/>
              <a:t> </a:t>
            </a:r>
            <a:r>
              <a:rPr lang="ru-RU" b="1" dirty="0" err="1"/>
              <a:t>потрібно</a:t>
            </a:r>
            <a:r>
              <a:rPr lang="ru-RU" b="1" dirty="0"/>
              <a:t> </a:t>
            </a:r>
            <a:r>
              <a:rPr lang="ru-RU" b="1" dirty="0" err="1"/>
              <a:t>завжди</a:t>
            </a:r>
            <a:r>
              <a:rPr lang="ru-RU" b="1" dirty="0"/>
              <a:t> </a:t>
            </a:r>
            <a:r>
              <a:rPr lang="ru-RU" b="1" dirty="0" err="1"/>
              <a:t>враховувати</a:t>
            </a:r>
            <a:r>
              <a:rPr lang="ru-RU" b="1" dirty="0"/>
              <a:t>, особливо в </a:t>
            </a:r>
            <a:r>
              <a:rPr lang="ru-RU" b="1" dirty="0" err="1"/>
              <a:t>біологічних</a:t>
            </a:r>
            <a:r>
              <a:rPr lang="ru-RU" b="1" dirty="0"/>
              <a:t> </a:t>
            </a:r>
            <a:r>
              <a:rPr lang="ru-RU" b="1" dirty="0" err="1"/>
              <a:t>експериментах</a:t>
            </a:r>
            <a:r>
              <a:rPr lang="ru-RU" b="1" dirty="0"/>
              <a:t>, тому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ця</a:t>
            </a:r>
            <a:r>
              <a:rPr lang="ru-RU" b="1" dirty="0"/>
              <a:t> характеристика </a:t>
            </a:r>
            <a:r>
              <a:rPr lang="ru-RU" b="1" dirty="0" err="1"/>
              <a:t>показує</a:t>
            </a:r>
            <a:r>
              <a:rPr lang="ru-RU" b="1" dirty="0"/>
              <a:t> </a:t>
            </a:r>
            <a:r>
              <a:rPr lang="ru-RU" b="1" dirty="0" err="1"/>
              <a:t>сумарний</a:t>
            </a:r>
            <a:r>
              <a:rPr lang="ru-RU" b="1" dirty="0"/>
              <a:t> </a:t>
            </a:r>
            <a:r>
              <a:rPr lang="ru-RU" b="1" dirty="0" err="1"/>
              <a:t>електростатичний</a:t>
            </a:r>
            <a:r>
              <a:rPr lang="ru-RU" b="1" dirty="0"/>
              <a:t> </a:t>
            </a:r>
            <a:r>
              <a:rPr lang="ru-RU" b="1" dirty="0" err="1"/>
              <a:t>внесок</a:t>
            </a:r>
            <a:r>
              <a:rPr lang="ru-RU" b="1" dirty="0"/>
              <a:t> </a:t>
            </a:r>
            <a:r>
              <a:rPr lang="ru-RU" b="1" dirty="0" err="1"/>
              <a:t>всіх</a:t>
            </a:r>
            <a:r>
              <a:rPr lang="ru-RU" b="1" dirty="0"/>
              <a:t> </a:t>
            </a:r>
            <a:r>
              <a:rPr lang="ru-RU" b="1" dirty="0" err="1"/>
              <a:t>іонів</a:t>
            </a:r>
            <a:r>
              <a:rPr lang="ru-RU" b="1" dirty="0"/>
              <a:t>. </a:t>
            </a:r>
          </a:p>
          <a:p>
            <a:pPr eaLnBrk="1" hangingPunct="1"/>
            <a:endParaRPr lang="ru-RU" b="1" dirty="0"/>
          </a:p>
          <a:p>
            <a:pPr eaLnBrk="1" hangingPunct="1"/>
            <a:r>
              <a:rPr lang="ru-RU" b="1" dirty="0"/>
              <a:t>	</a:t>
            </a:r>
            <a:r>
              <a:rPr lang="ru-RU" b="1" dirty="0">
                <a:solidFill>
                  <a:srgbClr val="000099"/>
                </a:solidFill>
              </a:rPr>
              <a:t>2.</a:t>
            </a:r>
            <a:r>
              <a:rPr lang="ru-RU" b="1" dirty="0"/>
              <a:t> </a:t>
            </a:r>
            <a:r>
              <a:rPr lang="ru-RU" b="1" dirty="0" err="1">
                <a:solidFill>
                  <a:srgbClr val="000099"/>
                </a:solidFill>
              </a:rPr>
              <a:t>Слабкі</a:t>
            </a:r>
            <a:r>
              <a:rPr lang="ru-RU" b="1" dirty="0">
                <a:solidFill>
                  <a:srgbClr val="000099"/>
                </a:solidFill>
              </a:rPr>
              <a:t> </a:t>
            </a:r>
            <a:r>
              <a:rPr lang="ru-RU" b="1" dirty="0" err="1">
                <a:solidFill>
                  <a:srgbClr val="000099"/>
                </a:solidFill>
              </a:rPr>
              <a:t>кислоти</a:t>
            </a:r>
            <a:r>
              <a:rPr lang="ru-RU" b="1" dirty="0">
                <a:solidFill>
                  <a:srgbClr val="000099"/>
                </a:solidFill>
              </a:rPr>
              <a:t> і </a:t>
            </a:r>
            <a:r>
              <a:rPr lang="ru-RU" b="1" dirty="0" err="1">
                <a:solidFill>
                  <a:srgbClr val="000099"/>
                </a:solidFill>
              </a:rPr>
              <a:t>основи</a:t>
            </a:r>
            <a:r>
              <a:rPr lang="ru-RU" b="1" dirty="0">
                <a:solidFill>
                  <a:srgbClr val="000099"/>
                </a:solidFill>
              </a:rPr>
              <a:t>.</a:t>
            </a:r>
          </a:p>
          <a:p>
            <a:pPr eaLnBrk="1" hangingPunct="1"/>
            <a:r>
              <a:rPr lang="ru-RU" b="1" dirty="0">
                <a:solidFill>
                  <a:srgbClr val="000099"/>
                </a:solidFill>
              </a:rPr>
              <a:t>	</a:t>
            </a:r>
            <a:r>
              <a:rPr lang="ru-RU" b="1" dirty="0"/>
              <a:t>Для </a:t>
            </a:r>
            <a:r>
              <a:rPr lang="ru-RU" b="1" dirty="0" err="1"/>
              <a:t>розрахунку</a:t>
            </a:r>
            <a:r>
              <a:rPr lang="ru-RU" b="1" dirty="0"/>
              <a:t> </a:t>
            </a:r>
            <a:r>
              <a:rPr lang="ru-RU" b="1" dirty="0" err="1"/>
              <a:t>концентрації</a:t>
            </a:r>
            <a:r>
              <a:rPr lang="ru-RU" b="1" dirty="0"/>
              <a:t> </a:t>
            </a:r>
            <a:r>
              <a:rPr lang="ru-RU" b="1" dirty="0" err="1"/>
              <a:t>іонів</a:t>
            </a:r>
            <a:r>
              <a:rPr lang="ru-RU" b="1" dirty="0"/>
              <a:t> Н</a:t>
            </a:r>
            <a:r>
              <a:rPr lang="ru-RU" b="1" baseline="30000" dirty="0"/>
              <a:t>+</a:t>
            </a:r>
            <a:r>
              <a:rPr lang="ru-RU" b="1" dirty="0"/>
              <a:t> і </a:t>
            </a:r>
            <a:r>
              <a:rPr lang="en-US" b="1" dirty="0"/>
              <a:t>OH</a:t>
            </a:r>
            <a:r>
              <a:rPr lang="ru-RU" b="1" baseline="30000" dirty="0"/>
              <a:t>–</a:t>
            </a:r>
            <a:r>
              <a:rPr lang="ru-RU" b="1" dirty="0"/>
              <a:t> в </a:t>
            </a:r>
            <a:r>
              <a:rPr lang="ru-RU" b="1" dirty="0" err="1"/>
              <a:t>розчинах</a:t>
            </a:r>
            <a:r>
              <a:rPr lang="ru-RU" b="1" dirty="0"/>
              <a:t> </a:t>
            </a:r>
            <a:r>
              <a:rPr lang="ru-RU" b="1" dirty="0" err="1"/>
              <a:t>слабких</a:t>
            </a:r>
            <a:r>
              <a:rPr lang="ru-RU" b="1" dirty="0"/>
              <a:t> кислот і основ </a:t>
            </a:r>
            <a:r>
              <a:rPr lang="ru-RU" b="1" dirty="0" err="1"/>
              <a:t>використовують</a:t>
            </a:r>
            <a:r>
              <a:rPr lang="ru-RU" b="1" dirty="0"/>
              <a:t> </a:t>
            </a:r>
            <a:r>
              <a:rPr lang="ru-RU" sz="2400" b="1" dirty="0">
                <a:solidFill>
                  <a:srgbClr val="000099"/>
                </a:solidFill>
                <a:sym typeface="Symbol" pitchFamily="18" charset="2"/>
              </a:rPr>
              <a:t></a:t>
            </a:r>
            <a:r>
              <a:rPr lang="ru-RU" sz="2400" b="1" dirty="0">
                <a:solidFill>
                  <a:srgbClr val="000099"/>
                </a:solidFill>
              </a:rPr>
              <a:t> </a:t>
            </a:r>
            <a:r>
              <a:rPr lang="ru-RU" b="1" dirty="0"/>
              <a:t>- </a:t>
            </a:r>
            <a:r>
              <a:rPr lang="ru-RU" b="1" dirty="0" err="1"/>
              <a:t>ступінь</a:t>
            </a:r>
            <a:r>
              <a:rPr lang="ru-RU" b="1" dirty="0"/>
              <a:t> </a:t>
            </a:r>
            <a:r>
              <a:rPr lang="ru-RU" b="1" dirty="0" err="1"/>
              <a:t>дисоціації</a:t>
            </a:r>
            <a:r>
              <a:rPr lang="ru-RU" b="1" dirty="0"/>
              <a:t>:</a:t>
            </a:r>
          </a:p>
          <a:p>
            <a:pPr eaLnBrk="1" hangingPunct="1"/>
            <a:r>
              <a:rPr lang="ru-RU" b="1" dirty="0"/>
              <a:t>			      </a:t>
            </a:r>
            <a:r>
              <a:rPr lang="ru-RU" dirty="0"/>
              <a:t>СН</a:t>
            </a:r>
            <a:r>
              <a:rPr lang="ru-RU" baseline="-25000" dirty="0"/>
              <a:t>3</a:t>
            </a:r>
            <a:r>
              <a:rPr lang="ru-RU" dirty="0"/>
              <a:t>СООН </a:t>
            </a:r>
            <a:r>
              <a:rPr lang="en-US" b="1" dirty="0"/>
              <a:t>⇆</a:t>
            </a:r>
            <a:r>
              <a:rPr lang="ru-RU" dirty="0"/>
              <a:t> СН</a:t>
            </a:r>
            <a:r>
              <a:rPr lang="ru-RU" baseline="-25000" dirty="0"/>
              <a:t>3</a:t>
            </a:r>
            <a:r>
              <a:rPr lang="ru-RU" dirty="0"/>
              <a:t>СОО</a:t>
            </a:r>
            <a:r>
              <a:rPr lang="ru-RU" baseline="30000" dirty="0"/>
              <a:t>– </a:t>
            </a:r>
            <a:r>
              <a:rPr lang="ru-RU" dirty="0"/>
              <a:t>+ Н</a:t>
            </a:r>
            <a:r>
              <a:rPr lang="ru-RU" baseline="30000" dirty="0"/>
              <a:t>+</a:t>
            </a:r>
          </a:p>
          <a:p>
            <a:pPr eaLnBrk="1" hangingPunct="1"/>
            <a:r>
              <a:rPr lang="ru-RU" b="1" dirty="0"/>
              <a:t>                                                   </a:t>
            </a:r>
            <a:r>
              <a:rPr lang="ru-RU" dirty="0"/>
              <a:t>0,1                0,1∙</a:t>
            </a:r>
            <a:r>
              <a:rPr lang="ru-RU" dirty="0">
                <a:sym typeface="Symbol" pitchFamily="18" charset="2"/>
              </a:rPr>
              <a:t></a:t>
            </a:r>
            <a:r>
              <a:rPr lang="ru-RU" dirty="0"/>
              <a:t>         0,1∙</a:t>
            </a:r>
            <a:r>
              <a:rPr lang="ru-RU" dirty="0">
                <a:sym typeface="Symbol" pitchFamily="18" charset="2"/>
              </a:rPr>
              <a:t></a:t>
            </a:r>
          </a:p>
          <a:p>
            <a:pPr eaLnBrk="1" hangingPunct="1"/>
            <a:r>
              <a:rPr lang="ru-RU" b="1" dirty="0">
                <a:sym typeface="Symbol" pitchFamily="18" charset="2"/>
              </a:rPr>
              <a:t>	</a:t>
            </a:r>
            <a:r>
              <a:rPr lang="ru-RU" b="1" dirty="0" err="1">
                <a:sym typeface="Symbol" pitchFamily="18" charset="2"/>
              </a:rPr>
              <a:t>Відповідно</a:t>
            </a:r>
            <a:r>
              <a:rPr lang="ru-RU" b="1" dirty="0">
                <a:sym typeface="Symbol" pitchFamily="18" charset="2"/>
              </a:rPr>
              <a:t> до закону </a:t>
            </a:r>
            <a:r>
              <a:rPr lang="ru-RU" b="1" dirty="0" err="1">
                <a:sym typeface="Symbol" pitchFamily="18" charset="2"/>
              </a:rPr>
              <a:t>розведення</a:t>
            </a:r>
            <a:r>
              <a:rPr lang="ru-RU" b="1" dirty="0">
                <a:sym typeface="Symbol" pitchFamily="18" charset="2"/>
              </a:rPr>
              <a:t> </a:t>
            </a:r>
            <a:r>
              <a:rPr lang="ru-RU" b="1" dirty="0" err="1">
                <a:sym typeface="Symbol" pitchFamily="18" charset="2"/>
              </a:rPr>
              <a:t>Оствальда</a:t>
            </a:r>
            <a:r>
              <a:rPr lang="ru-RU" b="1" dirty="0">
                <a:sym typeface="Symbol" pitchFamily="18" charset="2"/>
              </a:rPr>
              <a:t>:</a:t>
            </a:r>
          </a:p>
          <a:p>
            <a:pPr algn="ctr" eaLnBrk="1" hangingPunct="1"/>
            <a:r>
              <a:rPr lang="ru-RU" sz="2400" dirty="0" err="1"/>
              <a:t>К</a:t>
            </a:r>
            <a:r>
              <a:rPr lang="ru-RU" sz="2400" baseline="-25000" dirty="0" err="1"/>
              <a:t>дис</a:t>
            </a:r>
            <a:r>
              <a:rPr lang="ru-RU" sz="2400" dirty="0"/>
              <a:t>. = С ∙ </a:t>
            </a:r>
            <a:r>
              <a:rPr lang="ru-RU" sz="2400" dirty="0">
                <a:sym typeface="Symbol" pitchFamily="18" charset="2"/>
              </a:rPr>
              <a:t></a:t>
            </a:r>
            <a:r>
              <a:rPr lang="ru-RU" sz="2400" baseline="30000" dirty="0"/>
              <a:t>2</a:t>
            </a:r>
            <a:r>
              <a:rPr lang="ru-RU" sz="2400" dirty="0"/>
              <a:t> </a:t>
            </a:r>
          </a:p>
          <a:p>
            <a:pPr algn="ctr" eaLnBrk="1" hangingPunct="1"/>
            <a:r>
              <a:rPr lang="ru-RU" b="1" dirty="0"/>
              <a:t> </a:t>
            </a:r>
          </a:p>
          <a:p>
            <a:pPr algn="ctr" eaLnBrk="1" hangingPunct="1"/>
            <a:r>
              <a:rPr lang="ru-RU" b="1" dirty="0"/>
              <a:t>	                                       </a:t>
            </a:r>
            <a:r>
              <a:rPr lang="ru-RU" sz="2400" dirty="0">
                <a:sym typeface="Symbol" pitchFamily="18" charset="2"/>
              </a:rPr>
              <a:t></a:t>
            </a:r>
            <a:r>
              <a:rPr lang="ru-RU" sz="2400" dirty="0"/>
              <a:t> </a:t>
            </a:r>
            <a:r>
              <a:rPr lang="ru-RU" dirty="0"/>
              <a:t>=</a:t>
            </a:r>
            <a:r>
              <a:rPr lang="ru-RU" b="1" dirty="0"/>
              <a:t>                                                  			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6" name="Object 3"/>
          <p:cNvGraphicFramePr>
            <a:graphicFrameLocks noChangeAspect="1"/>
          </p:cNvGraphicFramePr>
          <p:nvPr/>
        </p:nvGraphicFramePr>
        <p:xfrm>
          <a:off x="5435600" y="2276475"/>
          <a:ext cx="4000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1" name="Формула" r:id="rId3" imgW="241091" imgH="215713" progId="Equation.3">
                  <p:embed/>
                </p:oleObj>
              </mc:Choice>
              <mc:Fallback>
                <p:oleObj name="Формула" r:id="rId3" imgW="241091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276475"/>
                        <a:ext cx="40005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210461"/>
              </p:ext>
            </p:extLst>
          </p:nvPr>
        </p:nvGraphicFramePr>
        <p:xfrm>
          <a:off x="3738562" y="548680"/>
          <a:ext cx="12636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2" name="Формула" r:id="rId5" imgW="672808" imgH="393529" progId="Equation.3">
                  <p:embed/>
                </p:oleObj>
              </mc:Choice>
              <mc:Fallback>
                <p:oleObj name="Формула" r:id="rId5" imgW="672808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2" y="548680"/>
                        <a:ext cx="12636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521939"/>
              </p:ext>
            </p:extLst>
          </p:nvPr>
        </p:nvGraphicFramePr>
        <p:xfrm>
          <a:off x="4613275" y="6165850"/>
          <a:ext cx="77628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3" name="Уравнение" r:id="rId7" imgW="469800" imgH="444240" progId="Equation.3">
                  <p:embed/>
                </p:oleObj>
              </mc:Choice>
              <mc:Fallback>
                <p:oleObj name="Уравнение" r:id="rId7" imgW="46980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6165850"/>
                        <a:ext cx="776288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604448" y="2852936"/>
            <a:ext cx="3978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rgbClr val="C00000"/>
                </a:solidFill>
              </a:rPr>
              <a:t>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74586" y="396501"/>
            <a:ext cx="669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sz="2000" b="1">
              <a:solidFill>
                <a:srgbClr val="99000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dirty="0"/>
              <a:t>	</a:t>
            </a:r>
            <a:endParaRPr lang="ru-RU" b="1" dirty="0" smtClean="0"/>
          </a:p>
          <a:p>
            <a:pPr eaLnBrk="1" hangingPunct="1"/>
            <a:endParaRPr lang="ru-RU" b="1" dirty="0"/>
          </a:p>
          <a:p>
            <a:pPr eaLnBrk="1" hangingPunct="1"/>
            <a:r>
              <a:rPr lang="ru-RU" b="1" dirty="0" smtClean="0"/>
              <a:t>-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сіль</a:t>
            </a:r>
            <a:r>
              <a:rPr lang="ru-RU" b="1" dirty="0"/>
              <a:t> </a:t>
            </a:r>
            <a:r>
              <a:rPr lang="ru-RU" b="1" dirty="0" err="1"/>
              <a:t>утворена</a:t>
            </a:r>
            <a:r>
              <a:rPr lang="ru-RU" b="1" dirty="0"/>
              <a:t> </a:t>
            </a:r>
            <a:r>
              <a:rPr lang="ru-RU" b="1" u="sng" dirty="0" err="1">
                <a:solidFill>
                  <a:srgbClr val="C00000"/>
                </a:solidFill>
              </a:rPr>
              <a:t>слабкою</a:t>
            </a:r>
            <a:r>
              <a:rPr lang="ru-RU" b="1" u="sng" dirty="0">
                <a:solidFill>
                  <a:srgbClr val="C00000"/>
                </a:solidFill>
              </a:rPr>
              <a:t> основою </a:t>
            </a:r>
            <a:r>
              <a:rPr lang="ru-RU" dirty="0"/>
              <a:t>(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dirty="0"/>
              <a:t>Cl, CuSO</a:t>
            </a:r>
            <a:r>
              <a:rPr lang="en-US" baseline="-25000" dirty="0"/>
              <a:t>4</a:t>
            </a:r>
            <a:r>
              <a:rPr lang="en-US" dirty="0"/>
              <a:t>, ZnCl</a:t>
            </a:r>
            <a:r>
              <a:rPr lang="en-US" baseline="-25000" dirty="0"/>
              <a:t>2</a:t>
            </a:r>
            <a:r>
              <a:rPr lang="en-US" dirty="0"/>
              <a:t>, FeSO</a:t>
            </a:r>
            <a:r>
              <a:rPr lang="en-US" baseline="-25000" dirty="0"/>
              <a:t>4</a:t>
            </a:r>
            <a:r>
              <a:rPr lang="en-US" dirty="0"/>
              <a:t>, Al</a:t>
            </a:r>
            <a:r>
              <a:rPr lang="en-US" baseline="-25000" dirty="0"/>
              <a:t>2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ru-RU" dirty="0"/>
              <a:t>), </a:t>
            </a:r>
            <a:r>
              <a:rPr lang="ru-RU" b="1" dirty="0" err="1">
                <a:solidFill>
                  <a:schemeClr val="tx2"/>
                </a:solidFill>
              </a:rPr>
              <a:t>взаємодійяти</a:t>
            </a:r>
            <a:r>
              <a:rPr lang="ru-RU" b="1" dirty="0">
                <a:solidFill>
                  <a:schemeClr val="tx2"/>
                </a:solidFill>
              </a:rPr>
              <a:t> буде </a:t>
            </a:r>
            <a:r>
              <a:rPr lang="ru-RU" b="1" dirty="0" err="1">
                <a:solidFill>
                  <a:schemeClr val="tx2"/>
                </a:solidFill>
              </a:rPr>
              <a:t>катіон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іони</a:t>
            </a:r>
            <a:r>
              <a:rPr lang="ru-RU" b="1" dirty="0">
                <a:solidFill>
                  <a:schemeClr val="tx2"/>
                </a:solidFill>
              </a:rPr>
              <a:t> Н</a:t>
            </a:r>
            <a:r>
              <a:rPr lang="ru-RU" b="1" baseline="30000" dirty="0">
                <a:solidFill>
                  <a:schemeClr val="tx2"/>
                </a:solidFill>
              </a:rPr>
              <a:t>+ </a:t>
            </a:r>
            <a:r>
              <a:rPr lang="ru-RU" b="1" dirty="0" err="1">
                <a:solidFill>
                  <a:schemeClr val="tx2"/>
                </a:solidFill>
              </a:rPr>
              <a:t>будуть</a:t>
            </a:r>
            <a:r>
              <a:rPr lang="ru-RU" b="1" dirty="0">
                <a:solidFill>
                  <a:schemeClr val="tx2"/>
                </a:solidFill>
              </a:rPr>
              <a:t> у </a:t>
            </a:r>
            <a:r>
              <a:rPr lang="ru-RU" b="1" dirty="0" err="1">
                <a:solidFill>
                  <a:schemeClr val="tx2"/>
                </a:solidFill>
              </a:rPr>
              <a:t>надлишку</a:t>
            </a:r>
            <a:r>
              <a:rPr lang="ru-RU" b="1" dirty="0">
                <a:solidFill>
                  <a:schemeClr val="tx2"/>
                </a:solidFill>
              </a:rPr>
              <a:t>, </a:t>
            </a:r>
            <a:r>
              <a:rPr lang="ru-RU" b="1" dirty="0" err="1">
                <a:solidFill>
                  <a:schemeClr val="tx2"/>
                </a:solidFill>
              </a:rPr>
              <a:t>даючи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rgbClr val="0000CC"/>
                </a:solidFill>
              </a:rPr>
              <a:t>кислу</a:t>
            </a:r>
            <a:r>
              <a:rPr lang="ru-RU" b="1" dirty="0">
                <a:solidFill>
                  <a:srgbClr val="0000CC"/>
                </a:solidFill>
              </a:rPr>
              <a:t> </a:t>
            </a:r>
            <a:r>
              <a:rPr lang="ru-RU" b="1" dirty="0" err="1">
                <a:solidFill>
                  <a:srgbClr val="0000CC"/>
                </a:solidFill>
              </a:rPr>
              <a:t>реакцію</a:t>
            </a:r>
            <a:r>
              <a:rPr lang="ru-RU" b="1" dirty="0">
                <a:solidFill>
                  <a:srgbClr val="0000CC"/>
                </a:solidFill>
              </a:rPr>
              <a:t>:</a:t>
            </a:r>
          </a:p>
          <a:p>
            <a:pPr eaLnBrk="1" hangingPunct="1"/>
            <a:endParaRPr lang="en-US" b="1" dirty="0">
              <a:solidFill>
                <a:srgbClr val="800000"/>
              </a:solidFill>
            </a:endParaRPr>
          </a:p>
          <a:p>
            <a:pPr algn="ctr" eaLnBrk="1" hangingPunct="1"/>
            <a:r>
              <a:rPr lang="en-US" dirty="0"/>
              <a:t>NH</a:t>
            </a:r>
            <a:r>
              <a:rPr lang="ru-RU" baseline="-25000" dirty="0"/>
              <a:t>4</a:t>
            </a:r>
            <a:r>
              <a:rPr lang="ru-RU" baseline="30000" dirty="0"/>
              <a:t>+</a:t>
            </a:r>
            <a:r>
              <a:rPr lang="ru-RU" dirty="0"/>
              <a:t> + </a:t>
            </a:r>
            <a:r>
              <a:rPr lang="en-US" dirty="0"/>
              <a:t>HOH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NH</a:t>
            </a:r>
            <a:r>
              <a:rPr lang="ru-RU" baseline="-25000" dirty="0"/>
              <a:t>4</a:t>
            </a:r>
            <a:r>
              <a:rPr lang="en-US" dirty="0"/>
              <a:t>OH</a:t>
            </a:r>
            <a:r>
              <a:rPr lang="ru-RU" dirty="0"/>
              <a:t> + </a:t>
            </a:r>
            <a:r>
              <a:rPr lang="en-US" dirty="0"/>
              <a:t>H</a:t>
            </a:r>
            <a:r>
              <a:rPr lang="ru-RU" baseline="30000" dirty="0"/>
              <a:t>+</a:t>
            </a:r>
            <a:r>
              <a:rPr lang="ru-RU" dirty="0"/>
              <a:t> </a:t>
            </a:r>
          </a:p>
          <a:p>
            <a:pPr eaLnBrk="1" hangingPunct="1"/>
            <a:r>
              <a:rPr lang="ru-RU" b="1" dirty="0"/>
              <a:t>                                    </a:t>
            </a:r>
            <a:r>
              <a:rPr lang="ru-RU" b="1" dirty="0" err="1">
                <a:solidFill>
                  <a:srgbClr val="800000"/>
                </a:solidFill>
              </a:rPr>
              <a:t>кисле</a:t>
            </a:r>
            <a:r>
              <a:rPr lang="ru-RU" b="1" dirty="0">
                <a:solidFill>
                  <a:srgbClr val="800000"/>
                </a:solidFill>
              </a:rPr>
              <a:t> </a:t>
            </a:r>
            <a:r>
              <a:rPr lang="ru-RU" b="1" dirty="0" err="1">
                <a:solidFill>
                  <a:srgbClr val="800000"/>
                </a:solidFill>
              </a:rPr>
              <a:t>середовище</a:t>
            </a:r>
            <a:r>
              <a:rPr lang="ru-RU" b="1" dirty="0"/>
              <a:t>, </a:t>
            </a:r>
            <a:r>
              <a:rPr lang="ru-RU" b="1" dirty="0" err="1"/>
              <a:t>гідроліз</a:t>
            </a:r>
            <a:r>
              <a:rPr lang="ru-RU" b="1" dirty="0"/>
              <a:t> по </a:t>
            </a:r>
            <a:r>
              <a:rPr lang="ru-RU" b="1" dirty="0" err="1"/>
              <a:t>катіону</a:t>
            </a:r>
            <a:endParaRPr lang="ru-RU" b="1" dirty="0"/>
          </a:p>
          <a:p>
            <a:pPr eaLnBrk="1" hangingPunct="1">
              <a:spcBef>
                <a:spcPct val="50000"/>
              </a:spcBef>
            </a:pPr>
            <a:endParaRPr lang="ru-RU" dirty="0"/>
          </a:p>
          <a:p>
            <a:pPr eaLnBrk="1" hangingPunct="1">
              <a:spcBef>
                <a:spcPct val="50000"/>
              </a:spcBef>
            </a:pPr>
            <a:r>
              <a:rPr lang="ru-RU" dirty="0"/>
              <a:t>                                            ,   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логарифмуровання</a:t>
            </a:r>
            <a:r>
              <a:rPr lang="ru-RU" dirty="0"/>
              <a:t>:</a:t>
            </a:r>
          </a:p>
          <a:p>
            <a:pPr eaLnBrk="1" hangingPunct="1">
              <a:spcBef>
                <a:spcPct val="50000"/>
              </a:spcBef>
            </a:pPr>
            <a:endParaRPr lang="ru-RU" dirty="0"/>
          </a:p>
          <a:p>
            <a:pPr eaLnBrk="1" hangingPunct="1">
              <a:spcBef>
                <a:spcPct val="50000"/>
              </a:spcBef>
            </a:pPr>
            <a:r>
              <a:rPr lang="ru-RU" dirty="0"/>
              <a:t>	- </a:t>
            </a:r>
            <a:r>
              <a:rPr lang="ru-RU" b="1" dirty="0"/>
              <a:t>для солей,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гідролізуються</a:t>
            </a:r>
            <a:r>
              <a:rPr lang="ru-RU" b="1" dirty="0"/>
              <a:t> за </a:t>
            </a:r>
            <a:r>
              <a:rPr lang="ru-RU" b="1" dirty="0" err="1"/>
              <a:t>катіоном</a:t>
            </a:r>
            <a:r>
              <a:rPr lang="ru-RU" b="1" dirty="0"/>
              <a:t> і за </a:t>
            </a:r>
            <a:r>
              <a:rPr lang="ru-RU" b="1" dirty="0" err="1"/>
              <a:t>аніоном</a:t>
            </a:r>
            <a:r>
              <a:rPr lang="ru-RU" b="1" dirty="0"/>
              <a:t>, рН </a:t>
            </a:r>
            <a:r>
              <a:rPr lang="ru-RU" b="1" dirty="0" err="1"/>
              <a:t>якісно</a:t>
            </a:r>
            <a:r>
              <a:rPr lang="ru-RU" b="1" dirty="0"/>
              <a:t> </a:t>
            </a:r>
            <a:r>
              <a:rPr lang="ru-RU" b="1" dirty="0" err="1"/>
              <a:t>визначається</a:t>
            </a:r>
            <a:r>
              <a:rPr lang="ru-RU" b="1" dirty="0"/>
              <a:t> природою </a:t>
            </a:r>
            <a:r>
              <a:rPr lang="ru-RU" b="1" dirty="0" err="1"/>
              <a:t>більш</a:t>
            </a:r>
            <a:r>
              <a:rPr lang="ru-RU" b="1" dirty="0"/>
              <a:t> сильного </a:t>
            </a:r>
            <a:r>
              <a:rPr lang="ru-RU" b="1" dirty="0" err="1"/>
              <a:t>електроліту</a:t>
            </a:r>
            <a:r>
              <a:rPr lang="ru-RU" b="1" dirty="0"/>
              <a:t>, а </a:t>
            </a:r>
            <a:r>
              <a:rPr lang="ru-RU" b="1" dirty="0" err="1"/>
              <a:t>точний</a:t>
            </a:r>
            <a:r>
              <a:rPr lang="ru-RU" b="1" dirty="0"/>
              <a:t> </a:t>
            </a:r>
            <a:r>
              <a:rPr lang="ru-RU" b="1" dirty="0" err="1"/>
              <a:t>розрахунок</a:t>
            </a:r>
            <a:r>
              <a:rPr lang="ru-RU" b="1" dirty="0"/>
              <a:t> - </a:t>
            </a:r>
            <a:r>
              <a:rPr lang="ru-RU" b="1" dirty="0" err="1"/>
              <a:t>співвідношенням</a:t>
            </a:r>
            <a:r>
              <a:rPr lang="ru-RU" b="1" dirty="0"/>
              <a:t> констант </a:t>
            </a:r>
            <a:r>
              <a:rPr lang="ru-RU" b="1" dirty="0" err="1"/>
              <a:t>дисоціації</a:t>
            </a:r>
            <a:r>
              <a:rPr lang="ru-RU" b="1" dirty="0"/>
              <a:t> </a:t>
            </a:r>
            <a:r>
              <a:rPr lang="ru-RU" b="1" dirty="0" err="1"/>
              <a:t>слабких</a:t>
            </a:r>
            <a:r>
              <a:rPr lang="ru-RU" b="1" dirty="0"/>
              <a:t> </a:t>
            </a:r>
            <a:r>
              <a:rPr lang="ru-RU" b="1" dirty="0" err="1"/>
              <a:t>електролітів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утворилися</a:t>
            </a:r>
            <a:r>
              <a:rPr lang="ru-RU" b="1" dirty="0"/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2400" dirty="0"/>
              <a:t>рН = 7 + 0,5рК</a:t>
            </a:r>
            <a:r>
              <a:rPr lang="ru-RU" sz="2400" baseline="-25000" dirty="0"/>
              <a:t>а</a:t>
            </a:r>
            <a:r>
              <a:rPr lang="ru-RU" sz="2400" dirty="0"/>
              <a:t> – 0,5 </a:t>
            </a:r>
            <a:r>
              <a:rPr lang="ru-RU" sz="2400" dirty="0" err="1"/>
              <a:t>рК</a:t>
            </a:r>
            <a:r>
              <a:rPr lang="ru-RU" sz="2400" baseline="-25000" dirty="0" err="1"/>
              <a:t>в</a:t>
            </a:r>
            <a:endParaRPr lang="ru-RU" sz="2000" baseline="-25000" dirty="0"/>
          </a:p>
          <a:p>
            <a:pPr eaLnBrk="1" hangingPunct="1">
              <a:spcBef>
                <a:spcPct val="50000"/>
              </a:spcBef>
            </a:pPr>
            <a:r>
              <a:rPr lang="ru-RU" sz="2000" baseline="-25000" dirty="0"/>
              <a:t>	</a:t>
            </a:r>
            <a:r>
              <a:rPr lang="ru-RU" sz="2000" dirty="0"/>
              <a:t>-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сіль</a:t>
            </a:r>
            <a:r>
              <a:rPr lang="ru-RU" b="1" dirty="0"/>
              <a:t> </a:t>
            </a:r>
            <a:r>
              <a:rPr lang="ru-RU" b="1" dirty="0" err="1"/>
              <a:t>утворена</a:t>
            </a:r>
            <a:r>
              <a:rPr lang="ru-RU" b="1" dirty="0"/>
              <a:t> сильною кислотою і сильною основою, </a:t>
            </a:r>
            <a:r>
              <a:rPr lang="ru-RU" b="1" dirty="0" err="1"/>
              <a:t>гідролізу</a:t>
            </a:r>
            <a:r>
              <a:rPr lang="ru-RU" b="1" dirty="0"/>
              <a:t> вона не </a:t>
            </a:r>
            <a:r>
              <a:rPr lang="ru-RU" b="1" dirty="0" err="1"/>
              <a:t>піддається</a:t>
            </a:r>
            <a:r>
              <a:rPr lang="ru-RU" b="1" dirty="0"/>
              <a:t>. рН </a:t>
            </a:r>
            <a:r>
              <a:rPr lang="ru-RU" b="1" dirty="0" err="1"/>
              <a:t>розчину</a:t>
            </a:r>
            <a:r>
              <a:rPr lang="ru-RU" b="1" dirty="0"/>
              <a:t> </a:t>
            </a:r>
            <a:r>
              <a:rPr lang="ru-RU" b="1" dirty="0" err="1"/>
              <a:t>такої</a:t>
            </a:r>
            <a:r>
              <a:rPr lang="ru-RU" b="1" dirty="0"/>
              <a:t> </a:t>
            </a:r>
            <a:r>
              <a:rPr lang="ru-RU" b="1" dirty="0" err="1"/>
              <a:t>солі</a:t>
            </a:r>
            <a:r>
              <a:rPr lang="ru-RU" b="1" dirty="0"/>
              <a:t> </a:t>
            </a:r>
            <a:r>
              <a:rPr lang="ru-RU" b="1" dirty="0" err="1"/>
              <a:t>дорівнює</a:t>
            </a:r>
            <a:r>
              <a:rPr lang="ru-RU" b="1" dirty="0"/>
              <a:t> 7. !!!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dirty="0"/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dirty="0" err="1"/>
              <a:t>Наведені</a:t>
            </a:r>
            <a:r>
              <a:rPr lang="ru-RU" sz="2000" dirty="0"/>
              <a:t> </a:t>
            </a:r>
            <a:r>
              <a:rPr lang="ru-RU" sz="2000" dirty="0" err="1"/>
              <a:t>формули</a:t>
            </a:r>
            <a:r>
              <a:rPr lang="ru-RU" sz="2000" dirty="0"/>
              <a:t> </a:t>
            </a:r>
            <a:r>
              <a:rPr lang="ru-RU" sz="2000" dirty="0" err="1"/>
              <a:t>виведені</a:t>
            </a:r>
            <a:r>
              <a:rPr lang="ru-RU" sz="2000" dirty="0"/>
              <a:t> з </a:t>
            </a:r>
            <a:r>
              <a:rPr lang="ru-RU" sz="2000" dirty="0" err="1"/>
              <a:t>деякими</a:t>
            </a:r>
            <a:r>
              <a:rPr lang="ru-RU" sz="2000" dirty="0"/>
              <a:t> </a:t>
            </a:r>
            <a:r>
              <a:rPr lang="ru-RU" sz="2000" dirty="0" err="1"/>
              <a:t>наближеннями</a:t>
            </a:r>
            <a:r>
              <a:rPr lang="ru-RU" sz="2000" dirty="0"/>
              <a:t> і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застосовані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до солей, </a:t>
            </a:r>
            <a:r>
              <a:rPr lang="ru-RU" sz="2000" dirty="0" err="1"/>
              <a:t>що</a:t>
            </a:r>
            <a:r>
              <a:rPr lang="ru-RU" sz="2000" dirty="0"/>
              <a:t> слабо </a:t>
            </a:r>
            <a:r>
              <a:rPr lang="ru-RU" sz="2000" dirty="0" err="1"/>
              <a:t>гідролізуються</a:t>
            </a:r>
            <a:r>
              <a:rPr lang="ru-RU" sz="2000" dirty="0"/>
              <a:t>.</a:t>
            </a:r>
            <a:endParaRPr lang="ru-RU" sz="2000" baseline="-25000" dirty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971550" y="1844675"/>
          <a:ext cx="18494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5" name="Формула" r:id="rId3" imgW="1155700" imgH="482600" progId="Equation.3">
                  <p:embed/>
                </p:oleObj>
              </mc:Choice>
              <mc:Fallback>
                <p:oleObj name="Формула" r:id="rId3" imgW="11557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844675"/>
                        <a:ext cx="1849438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487" name="Object 8"/>
          <p:cNvGraphicFramePr>
            <a:graphicFrameLocks noChangeAspect="1"/>
          </p:cNvGraphicFramePr>
          <p:nvPr/>
        </p:nvGraphicFramePr>
        <p:xfrm>
          <a:off x="6300788" y="1844675"/>
          <a:ext cx="25558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6" name="Формула" r:id="rId5" imgW="1396394" imgH="393529" progId="Equation.3">
                  <p:embed/>
                </p:oleObj>
              </mc:Choice>
              <mc:Fallback>
                <p:oleObj name="Формула" r:id="rId5" imgW="1396394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844675"/>
                        <a:ext cx="25558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6" name="Picture 8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979" y="5616606"/>
            <a:ext cx="367240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39947" y="27543"/>
            <a:ext cx="669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578</Words>
  <Application>Microsoft Office PowerPoint</Application>
  <PresentationFormat>Экран (4:3)</PresentationFormat>
  <Paragraphs>171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Times New Roman</vt:lpstr>
      <vt:lpstr>Оформление по умолчанию</vt:lpstr>
      <vt:lpstr>Формула</vt:lpstr>
      <vt:lpstr>Уравнение</vt:lpstr>
      <vt:lpstr>Презентация PowerPoint</vt:lpstr>
      <vt:lpstr>ПЛАН ЛЕКЦІЇ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ХНМУ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Пользователь Windows</cp:lastModifiedBy>
  <cp:revision>212</cp:revision>
  <cp:lastPrinted>2018-02-26T10:55:27Z</cp:lastPrinted>
  <dcterms:created xsi:type="dcterms:W3CDTF">2009-09-03T07:31:27Z</dcterms:created>
  <dcterms:modified xsi:type="dcterms:W3CDTF">2018-03-01T14:34:58Z</dcterms:modified>
</cp:coreProperties>
</file>