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313" r:id="rId3"/>
    <p:sldId id="314" r:id="rId4"/>
    <p:sldId id="287" r:id="rId5"/>
    <p:sldId id="291" r:id="rId6"/>
    <p:sldId id="292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7" r:id="rId17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9900"/>
    <a:srgbClr val="006600"/>
    <a:srgbClr val="800000"/>
    <a:srgbClr val="003300"/>
    <a:srgbClr val="00009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70" d="100"/>
          <a:sy n="70" d="100"/>
        </p:scale>
        <p:origin x="13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4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4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13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4.wmf"/><Relationship Id="rId1" Type="http://schemas.openxmlformats.org/officeDocument/2006/relationships/image" Target="../media/image17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4.wmf"/><Relationship Id="rId6" Type="http://schemas.openxmlformats.org/officeDocument/2006/relationships/image" Target="../media/image19.wmf"/><Relationship Id="rId5" Type="http://schemas.openxmlformats.org/officeDocument/2006/relationships/image" Target="../media/image17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8" cy="497922"/>
          </a:xfrm>
          <a:prstGeom prst="rect">
            <a:avLst/>
          </a:prstGeom>
        </p:spPr>
        <p:txBody>
          <a:bodyPr vert="horz" lIns="91867" tIns="45933" rIns="91867" bIns="4593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8" cy="497922"/>
          </a:xfrm>
          <a:prstGeom prst="rect">
            <a:avLst/>
          </a:prstGeom>
        </p:spPr>
        <p:txBody>
          <a:bodyPr vert="horz" lIns="91867" tIns="45933" rIns="91867" bIns="45933" rtlCol="0"/>
          <a:lstStyle>
            <a:lvl1pPr algn="r">
              <a:defRPr sz="1200"/>
            </a:lvl1pPr>
          </a:lstStyle>
          <a:p>
            <a:fld id="{979F74AA-5AE8-4CD9-B6C1-3E947DC1689F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7" tIns="45933" rIns="91867" bIns="459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1" y="4724678"/>
            <a:ext cx="5487041" cy="4476512"/>
          </a:xfrm>
          <a:prstGeom prst="rect">
            <a:avLst/>
          </a:prstGeom>
        </p:spPr>
        <p:txBody>
          <a:bodyPr vert="horz" lIns="91867" tIns="45933" rIns="91867" bIns="459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64"/>
            <a:ext cx="2972548" cy="497920"/>
          </a:xfrm>
          <a:prstGeom prst="rect">
            <a:avLst/>
          </a:prstGeom>
        </p:spPr>
        <p:txBody>
          <a:bodyPr vert="horz" lIns="91867" tIns="45933" rIns="91867" bIns="4593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764"/>
            <a:ext cx="2972548" cy="497920"/>
          </a:xfrm>
          <a:prstGeom prst="rect">
            <a:avLst/>
          </a:prstGeom>
        </p:spPr>
        <p:txBody>
          <a:bodyPr vert="horz" lIns="91867" tIns="45933" rIns="91867" bIns="45933" rtlCol="0" anchor="b"/>
          <a:lstStyle>
            <a:lvl1pPr algn="r">
              <a:defRPr sz="1200"/>
            </a:lvl1pPr>
          </a:lstStyle>
          <a:p>
            <a:fld id="{1F3C9E51-3FB7-4883-8D65-7DE5AC379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550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040F6-4959-44D5-8BDC-1DDB51590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06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08A41-CC63-4D8D-9240-CE3E24868E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39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1E65-B4A6-400B-B2C3-98F1ED2C4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80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BB5D7-704F-475F-8B4F-253FDACC4EB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42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29621-E4BD-4857-8B5A-6215BCADF52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631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FC51D-D808-4097-8649-1A48C4F3D73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548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3D9F4-3CE4-4858-AB03-8E5B753FEC4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603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127C3-C5BF-4EE7-A7FF-90898BD4AD5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36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EE8B6-96E2-4DF0-9D6A-98A2E49B880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770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E7F7-7597-4B81-AA1E-74B5A8D1B67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16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EDB2B-0317-4B8E-9363-1E0C65D7FC0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78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6470F-0075-45BA-8D17-702A24B72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34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668A5-D96A-4A4C-BDFB-FB90353158C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018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AE883-6C2A-434E-A7FB-992911699BF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458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74ACE-C768-4116-AF90-8B89BEF882D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795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E7C4D7-2FCA-4A5B-B7E7-DC3D5F24740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6187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DF26D2-ED6D-4AEC-93D4-53FB369143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1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52478-714D-4253-AFF2-95269A730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35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97267-EFE7-46D7-B6F9-3B6014461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82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1030C-70F8-4E2A-AA99-6C783FE9DD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04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744E8-1F45-4EAC-8F62-8DF438B7C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0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E8B86-B53E-4D60-B4C4-6850EE8B1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09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701ED-DBB4-4E87-A5DB-06CA3AFFB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18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38D8E-2048-4AB2-BED5-B1FD60F79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86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AE61C3-057D-41EB-9CC2-19910D9CA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A39C95-8932-4FBC-B8B9-3828B884DD4E}" type="slidenum">
              <a:rPr lang="ru-RU">
                <a:solidFill>
                  <a:srgbClr val="000000"/>
                </a:solidFill>
                <a:cs typeface="+mn-cs"/>
              </a:rPr>
              <a:pPr/>
              <a:t>‹#›</a:t>
            </a:fld>
            <a:endParaRPr lang="ru-RU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32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image" Target="../media/image21.wmf"/><Relationship Id="rId10" Type="http://schemas.openxmlformats.org/officeDocument/2006/relationships/image" Target="../media/image19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33.bin"/><Relationship Id="rId14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17.wmf"/><Relationship Id="rId3" Type="http://schemas.openxmlformats.org/officeDocument/2006/relationships/oleObject" Target="../embeddings/oleObject37.bin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24.wmf"/><Relationship Id="rId5" Type="http://schemas.openxmlformats.org/officeDocument/2006/relationships/oleObject" Target="../embeddings/oleObject38.bin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41.bin"/><Relationship Id="rId4" Type="http://schemas.openxmlformats.org/officeDocument/2006/relationships/image" Target="../media/image4.wmf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6.bin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.wmf"/><Relationship Id="rId9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7" Type="http://schemas.openxmlformats.org/officeDocument/2006/relationships/image" Target="../media/image70.png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9.png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8.wmf"/><Relationship Id="rId17" Type="http://schemas.openxmlformats.org/officeDocument/2006/relationships/image" Target="../media/image52.png"/><Relationship Id="rId2" Type="http://schemas.openxmlformats.org/officeDocument/2006/relationships/slideLayout" Target="../slideLayouts/slideLayout23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1.wmf"/><Relationship Id="rId9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1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3.bin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13.wmf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algn="ctr" eaLnBrk="1" hangingPunct="1">
              <a:spcBef>
                <a:spcPct val="50000"/>
              </a:spcBef>
            </a:pPr>
            <a:r>
              <a:rPr lang="ru-RU" sz="2800" dirty="0" err="1">
                <a:solidFill>
                  <a:srgbClr val="333399"/>
                </a:solidFill>
              </a:rPr>
              <a:t>Харк</a:t>
            </a:r>
            <a:r>
              <a:rPr lang="uk-UA" sz="2800" dirty="0">
                <a:solidFill>
                  <a:srgbClr val="333399"/>
                </a:solidFill>
              </a:rPr>
              <a:t>і</a:t>
            </a:r>
            <a:r>
              <a:rPr lang="ru-RU" sz="2800" dirty="0" err="1">
                <a:solidFill>
                  <a:srgbClr val="333399"/>
                </a:solidFill>
              </a:rPr>
              <a:t>вський</a:t>
            </a:r>
            <a:r>
              <a:rPr lang="ru-RU" sz="2800" dirty="0">
                <a:solidFill>
                  <a:srgbClr val="333399"/>
                </a:solidFill>
              </a:rPr>
              <a:t> </a:t>
            </a:r>
            <a:r>
              <a:rPr lang="ru-RU" sz="2800" dirty="0" err="1">
                <a:solidFill>
                  <a:srgbClr val="333399"/>
                </a:solidFill>
              </a:rPr>
              <a:t>національний</a:t>
            </a:r>
            <a:r>
              <a:rPr lang="ru-RU" sz="2800" dirty="0">
                <a:solidFill>
                  <a:srgbClr val="333399"/>
                </a:solidFill>
              </a:rPr>
              <a:t> </a:t>
            </a:r>
            <a:r>
              <a:rPr lang="ru-RU" sz="2800" dirty="0" err="1">
                <a:solidFill>
                  <a:srgbClr val="333399"/>
                </a:solidFill>
              </a:rPr>
              <a:t>медичний</a:t>
            </a:r>
            <a:r>
              <a:rPr lang="ru-RU" sz="2800" dirty="0">
                <a:solidFill>
                  <a:srgbClr val="333399"/>
                </a:solidFill>
              </a:rPr>
              <a:t> </a:t>
            </a:r>
            <a:r>
              <a:rPr lang="ru-RU" sz="2800" dirty="0" err="1">
                <a:solidFill>
                  <a:srgbClr val="333399"/>
                </a:solidFill>
              </a:rPr>
              <a:t>університет</a:t>
            </a:r>
            <a:r>
              <a:rPr lang="ru-RU" sz="3200" dirty="0">
                <a:solidFill>
                  <a:srgbClr val="333399"/>
                </a:solidFill>
              </a:rPr>
              <a:t/>
            </a:r>
            <a:br>
              <a:rPr lang="ru-RU" sz="3200" dirty="0">
                <a:solidFill>
                  <a:srgbClr val="333399"/>
                </a:solidFill>
              </a:rPr>
            </a:br>
            <a:r>
              <a:rPr lang="ru-RU" sz="3200" dirty="0">
                <a:solidFill>
                  <a:srgbClr val="333399"/>
                </a:solidFill>
              </a:rPr>
              <a:t/>
            </a:r>
            <a:br>
              <a:rPr lang="ru-RU" sz="3200" dirty="0">
                <a:solidFill>
                  <a:srgbClr val="333399"/>
                </a:solidFill>
              </a:rPr>
            </a:br>
            <a:r>
              <a:rPr lang="ru-RU" sz="2000" dirty="0">
                <a:solidFill>
                  <a:srgbClr val="333399"/>
                </a:solidFill>
              </a:rPr>
              <a:t>Кафедра </a:t>
            </a:r>
            <a:r>
              <a:rPr lang="ru-RU" sz="2000" dirty="0" err="1">
                <a:solidFill>
                  <a:srgbClr val="333399"/>
                </a:solidFill>
              </a:rPr>
              <a:t>медичної</a:t>
            </a:r>
            <a:r>
              <a:rPr lang="ru-RU" sz="2000" dirty="0">
                <a:solidFill>
                  <a:srgbClr val="333399"/>
                </a:solidFill>
              </a:rPr>
              <a:t> та </a:t>
            </a:r>
            <a:r>
              <a:rPr lang="ru-RU" sz="2000" dirty="0" err="1">
                <a:solidFill>
                  <a:srgbClr val="333399"/>
                </a:solidFill>
              </a:rPr>
              <a:t>біоорганічної</a:t>
            </a:r>
            <a:r>
              <a:rPr lang="ru-RU" sz="2000" dirty="0">
                <a:solidFill>
                  <a:srgbClr val="333399"/>
                </a:solidFill>
              </a:rPr>
              <a:t> </a:t>
            </a:r>
            <a:r>
              <a:rPr lang="ru-RU" sz="2000" dirty="0" err="1">
                <a:solidFill>
                  <a:srgbClr val="333399"/>
                </a:solidFill>
              </a:rPr>
              <a:t>хімії</a:t>
            </a:r>
            <a:endParaRPr lang="en-US" sz="2800" dirty="0">
              <a:solidFill>
                <a:srgbClr val="333399"/>
              </a:solidFill>
            </a:endParaRPr>
          </a:p>
          <a:p>
            <a:pPr lvl="0" algn="ctr" eaLnBrk="1" hangingPunct="1">
              <a:spcBef>
                <a:spcPct val="50000"/>
              </a:spcBef>
            </a:pPr>
            <a:r>
              <a:rPr lang="ru-RU" sz="2800" dirty="0">
                <a:solidFill>
                  <a:srgbClr val="333399"/>
                </a:solidFill>
              </a:rPr>
              <a:t/>
            </a:r>
            <a:br>
              <a:rPr lang="ru-RU" sz="2800" dirty="0">
                <a:solidFill>
                  <a:srgbClr val="333399"/>
                </a:solidFill>
              </a:rPr>
            </a:br>
            <a:r>
              <a:rPr lang="ru-RU" sz="2800" b="1" dirty="0">
                <a:solidFill>
                  <a:srgbClr val="006600"/>
                </a:solidFill>
              </a:rPr>
              <a:t> </a:t>
            </a:r>
          </a:p>
          <a:p>
            <a:pPr lvl="0" algn="ctr" eaLnBrk="1" hangingPunct="1">
              <a:spcBef>
                <a:spcPct val="50000"/>
              </a:spcBef>
            </a:pPr>
            <a:r>
              <a:rPr lang="ru-RU" sz="2800" b="1" dirty="0" err="1">
                <a:solidFill>
                  <a:srgbClr val="006600"/>
                </a:solidFill>
              </a:rPr>
              <a:t>Лекція</a:t>
            </a:r>
            <a:r>
              <a:rPr lang="ru-RU" sz="2800" b="1" dirty="0">
                <a:solidFill>
                  <a:srgbClr val="006600"/>
                </a:solidFill>
              </a:rPr>
              <a:t> </a:t>
            </a:r>
          </a:p>
          <a:p>
            <a:pPr algn="ctr" eaLnBrk="1" hangingPunct="1"/>
            <a:r>
              <a:rPr lang="ru-RU" sz="4000" b="1" dirty="0" err="1" smtClean="0">
                <a:solidFill>
                  <a:srgbClr val="990000"/>
                </a:solidFill>
              </a:rPr>
              <a:t>Буферні</a:t>
            </a:r>
            <a:r>
              <a:rPr lang="ru-RU" sz="4000" b="1" dirty="0" smtClean="0">
                <a:solidFill>
                  <a:srgbClr val="990000"/>
                </a:solidFill>
              </a:rPr>
              <a:t> </a:t>
            </a:r>
            <a:r>
              <a:rPr lang="ru-RU" sz="4000" b="1" dirty="0" err="1" smtClean="0">
                <a:solidFill>
                  <a:srgbClr val="990000"/>
                </a:solidFill>
              </a:rPr>
              <a:t>системи</a:t>
            </a:r>
            <a:r>
              <a:rPr lang="ru-RU" sz="4000" b="1" dirty="0" smtClean="0">
                <a:solidFill>
                  <a:srgbClr val="990000"/>
                </a:solidFill>
              </a:rPr>
              <a:t>, </a:t>
            </a:r>
            <a:r>
              <a:rPr lang="ru-RU" sz="4000" b="1" dirty="0" err="1" smtClean="0">
                <a:solidFill>
                  <a:srgbClr val="990000"/>
                </a:solidFill>
              </a:rPr>
              <a:t>класифікація</a:t>
            </a:r>
            <a:r>
              <a:rPr lang="ru-RU" sz="4000" b="1" dirty="0" smtClean="0">
                <a:solidFill>
                  <a:srgbClr val="990000"/>
                </a:solidFill>
              </a:rPr>
              <a:t> </a:t>
            </a:r>
          </a:p>
          <a:p>
            <a:pPr algn="ctr" eaLnBrk="1" hangingPunct="1"/>
            <a:r>
              <a:rPr lang="ru-RU" sz="4000" b="1" dirty="0" smtClean="0">
                <a:solidFill>
                  <a:srgbClr val="990000"/>
                </a:solidFill>
              </a:rPr>
              <a:t>та </a:t>
            </a:r>
            <a:r>
              <a:rPr lang="ru-RU" sz="4000" b="1" dirty="0" err="1" smtClean="0">
                <a:solidFill>
                  <a:srgbClr val="990000"/>
                </a:solidFill>
              </a:rPr>
              <a:t>механізм</a:t>
            </a:r>
            <a:r>
              <a:rPr lang="ru-RU" sz="4000" b="1" dirty="0" smtClean="0">
                <a:solidFill>
                  <a:srgbClr val="990000"/>
                </a:solidFill>
              </a:rPr>
              <a:t> </a:t>
            </a:r>
            <a:r>
              <a:rPr lang="ru-RU" sz="4000" b="1" dirty="0" err="1" smtClean="0">
                <a:solidFill>
                  <a:srgbClr val="990000"/>
                </a:solidFill>
              </a:rPr>
              <a:t>дії</a:t>
            </a:r>
            <a:endParaRPr lang="ru-RU" sz="2000" b="1" dirty="0">
              <a:solidFill>
                <a:srgbClr val="6600CC"/>
              </a:solidFill>
            </a:endParaRPr>
          </a:p>
          <a:p>
            <a:pPr algn="ctr" eaLnBrk="1" hangingPunct="1"/>
            <a:endParaRPr lang="ru-RU" sz="4000" b="1" dirty="0">
              <a:solidFill>
                <a:srgbClr val="990000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57213"/>
            <a:ext cx="191452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57213"/>
            <a:ext cx="1457325" cy="185737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07504" y="5157192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r>
              <a:rPr lang="uk-UA" b="1" dirty="0">
                <a:solidFill>
                  <a:srgbClr val="6600CC"/>
                </a:solidFill>
              </a:rPr>
              <a:t>Лектор: доцент кафедри медичної та біоорганічної хімії </a:t>
            </a:r>
            <a:r>
              <a:rPr lang="uk-UA" b="1" dirty="0" smtClean="0">
                <a:solidFill>
                  <a:srgbClr val="6600CC"/>
                </a:solidFill>
              </a:rPr>
              <a:t>Макаров В.О.</a:t>
            </a:r>
            <a:endParaRPr lang="uk-UA" b="1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1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i="1" cap="all" dirty="0" err="1">
                <a:solidFill>
                  <a:srgbClr val="FF0000"/>
                </a:solidFill>
                <a:cs typeface="+mn-cs"/>
              </a:rPr>
              <a:t>Фосфатна</a:t>
            </a:r>
            <a:r>
              <a:rPr lang="ru-RU" sz="2800" b="1" i="1" cap="all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800" b="1" i="1" cap="all" dirty="0" err="1">
                <a:solidFill>
                  <a:srgbClr val="FF0000"/>
                </a:solidFill>
                <a:cs typeface="+mn-cs"/>
              </a:rPr>
              <a:t>буферна</a:t>
            </a:r>
            <a:r>
              <a:rPr lang="ru-RU" sz="2800" b="1" i="1" cap="all" dirty="0">
                <a:solidFill>
                  <a:srgbClr val="FF0000"/>
                </a:solidFill>
                <a:cs typeface="+mn-cs"/>
              </a:rPr>
              <a:t> система</a:t>
            </a:r>
            <a:endParaRPr lang="ru-RU" sz="2000" b="1" i="1" cap="all" dirty="0">
              <a:solidFill>
                <a:srgbClr val="FF0000"/>
              </a:solidFill>
              <a:cs typeface="+mn-cs"/>
            </a:endParaRPr>
          </a:p>
          <a:p>
            <a:pPr algn="ctr"/>
            <a:r>
              <a:rPr lang="ru-RU" sz="2000" b="1" i="1" dirty="0">
                <a:solidFill>
                  <a:srgbClr val="FF0000"/>
                </a:solidFill>
                <a:cs typeface="+mn-cs"/>
              </a:rPr>
              <a:t>    (</a:t>
            </a:r>
            <a:r>
              <a:rPr lang="ru-RU" sz="2000" b="1" i="1" dirty="0" smtClean="0">
                <a:solidFill>
                  <a:srgbClr val="FF0000"/>
                </a:solidFill>
                <a:cs typeface="+mn-cs"/>
              </a:rPr>
              <a:t>рН=5,9-8,0!)</a:t>
            </a:r>
            <a:endParaRPr lang="ru-RU" sz="2000" b="1" i="1" dirty="0">
              <a:solidFill>
                <a:srgbClr val="FF0000"/>
              </a:solidFill>
              <a:cs typeface="+mn-cs"/>
            </a:endParaRPr>
          </a:p>
          <a:p>
            <a:pPr algn="just"/>
            <a:r>
              <a:rPr lang="ru-RU" sz="2000" b="1" i="1" dirty="0">
                <a:solidFill>
                  <a:srgbClr val="FF0000"/>
                </a:solidFill>
                <a:cs typeface="+mn-cs"/>
              </a:rPr>
              <a:t>  </a:t>
            </a:r>
            <a:r>
              <a:rPr lang="ru-RU" b="1" i="1" dirty="0">
                <a:solidFill>
                  <a:srgbClr val="000000"/>
                </a:solidFill>
                <a:cs typeface="+mn-cs"/>
              </a:rPr>
              <a:t>Буфер </a:t>
            </a:r>
            <a:r>
              <a:rPr lang="ru-RU" b="1" i="1" dirty="0" err="1">
                <a:solidFill>
                  <a:srgbClr val="000000"/>
                </a:solidFill>
                <a:cs typeface="+mn-cs"/>
              </a:rPr>
              <a:t>складається</a:t>
            </a:r>
            <a:r>
              <a:rPr lang="ru-RU" b="1" i="1" dirty="0">
                <a:solidFill>
                  <a:srgbClr val="000000"/>
                </a:solidFill>
                <a:cs typeface="+mn-cs"/>
              </a:rPr>
              <a:t> з </a:t>
            </a:r>
            <a:r>
              <a:rPr lang="ru-RU" b="1" i="1" dirty="0" err="1">
                <a:solidFill>
                  <a:srgbClr val="000000"/>
                </a:solidFill>
                <a:cs typeface="+mn-cs"/>
              </a:rPr>
              <a:t>двох</a:t>
            </a:r>
            <a:r>
              <a:rPr lang="ru-RU" b="1" i="1" dirty="0">
                <a:solidFill>
                  <a:srgbClr val="000000"/>
                </a:solidFill>
                <a:cs typeface="+mn-cs"/>
              </a:rPr>
              <a:t> солей </a:t>
            </a:r>
            <a:r>
              <a:rPr lang="ru-RU" b="1" i="1" dirty="0" err="1" smtClean="0">
                <a:solidFill>
                  <a:srgbClr val="000000"/>
                </a:solidFill>
                <a:cs typeface="+mn-cs"/>
              </a:rPr>
              <a:t>диг</a:t>
            </a:r>
            <a:r>
              <a:rPr lang="uk-UA" b="1" i="1" dirty="0" smtClean="0">
                <a:solidFill>
                  <a:srgbClr val="000000"/>
                </a:solidFill>
                <a:cs typeface="+mn-cs"/>
              </a:rPr>
              <a:t>і</a:t>
            </a:r>
            <a:r>
              <a:rPr lang="ru-RU" b="1" i="1" dirty="0" err="1" smtClean="0">
                <a:solidFill>
                  <a:srgbClr val="000000"/>
                </a:solidFill>
                <a:cs typeface="+mn-cs"/>
              </a:rPr>
              <a:t>дрофосфата</a:t>
            </a:r>
            <a:r>
              <a:rPr lang="ru-RU" b="1" i="1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cs typeface="+mn-cs"/>
              </a:rPr>
              <a:t>натрію</a:t>
            </a:r>
            <a:r>
              <a:rPr lang="ru-RU" b="1" i="1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b="1" dirty="0">
                <a:solidFill>
                  <a:srgbClr val="FF0000"/>
                </a:solidFill>
                <a:cs typeface="+mn-cs"/>
              </a:rPr>
              <a:t>NaH</a:t>
            </a:r>
            <a:r>
              <a:rPr lang="en-US" b="1" baseline="-25000" dirty="0">
                <a:solidFill>
                  <a:srgbClr val="FF0000"/>
                </a:solidFill>
                <a:cs typeface="+mn-cs"/>
              </a:rPr>
              <a:t>2</a:t>
            </a:r>
            <a:r>
              <a:rPr lang="en-US" b="1" dirty="0">
                <a:solidFill>
                  <a:srgbClr val="FF0000"/>
                </a:solidFill>
                <a:cs typeface="+mn-cs"/>
              </a:rPr>
              <a:t>PO</a:t>
            </a:r>
            <a:r>
              <a:rPr lang="en-US" b="1" baseline="-25000" dirty="0">
                <a:solidFill>
                  <a:srgbClr val="FF0000"/>
                </a:solidFill>
                <a:cs typeface="+mn-cs"/>
              </a:rPr>
              <a:t>4</a:t>
            </a:r>
            <a:r>
              <a:rPr lang="ru-RU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b="1" i="1" dirty="0">
                <a:solidFill>
                  <a:srgbClr val="000000"/>
                </a:solidFill>
                <a:cs typeface="+mn-cs"/>
              </a:rPr>
              <a:t>і </a:t>
            </a:r>
            <a:r>
              <a:rPr lang="ru-RU" b="1" i="1" dirty="0" err="1">
                <a:solidFill>
                  <a:srgbClr val="000000"/>
                </a:solidFill>
                <a:cs typeface="+mn-cs"/>
              </a:rPr>
              <a:t>гидрофосфату</a:t>
            </a:r>
            <a:r>
              <a:rPr lang="ru-RU" b="1" i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cs typeface="+mn-cs"/>
              </a:rPr>
              <a:t>натрію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b="1" dirty="0">
                <a:solidFill>
                  <a:srgbClr val="FF0000"/>
                </a:solidFill>
                <a:cs typeface="+mn-cs"/>
              </a:rPr>
              <a:t>Na</a:t>
            </a:r>
            <a:r>
              <a:rPr lang="en-US" b="1" baseline="-25000" dirty="0">
                <a:solidFill>
                  <a:srgbClr val="FF0000"/>
                </a:solidFill>
                <a:cs typeface="+mn-cs"/>
              </a:rPr>
              <a:t>2</a:t>
            </a:r>
            <a:r>
              <a:rPr lang="en-US" b="1" dirty="0">
                <a:solidFill>
                  <a:srgbClr val="FF0000"/>
                </a:solidFill>
                <a:cs typeface="+mn-cs"/>
              </a:rPr>
              <a:t>HPO</a:t>
            </a:r>
            <a:r>
              <a:rPr lang="en-US" b="1" baseline="-25000" dirty="0">
                <a:solidFill>
                  <a:srgbClr val="FF0000"/>
                </a:solidFill>
                <a:cs typeface="+mn-cs"/>
              </a:rPr>
              <a:t>4</a:t>
            </a:r>
            <a:r>
              <a:rPr lang="ru-RU" b="1" dirty="0">
                <a:solidFill>
                  <a:srgbClr val="FF0000"/>
                </a:solidFill>
                <a:cs typeface="+mn-cs"/>
              </a:rPr>
              <a:t>.    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      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проявляє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властивості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слабкої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FF0000"/>
                </a:solidFill>
                <a:cs typeface="+mn-cs"/>
              </a:rPr>
              <a:t>кислоти</a:t>
            </a:r>
            <a:r>
              <a:rPr lang="ru-RU" b="1" dirty="0">
                <a:solidFill>
                  <a:srgbClr val="FF0000"/>
                </a:solidFill>
                <a:cs typeface="+mn-cs"/>
              </a:rPr>
              <a:t>,            </a:t>
            </a:r>
            <a:r>
              <a:rPr lang="ru-RU" b="1" dirty="0" smtClean="0">
                <a:solidFill>
                  <a:srgbClr val="FF0000"/>
                </a:solidFill>
                <a:cs typeface="+mn-cs"/>
              </a:rPr>
              <a:t>    - </a:t>
            </a:r>
            <a:r>
              <a:rPr lang="ru-RU" b="1" dirty="0" err="1">
                <a:solidFill>
                  <a:srgbClr val="FF0000"/>
                </a:solidFill>
                <a:cs typeface="+mn-cs"/>
              </a:rPr>
              <a:t>її</a:t>
            </a:r>
            <a:r>
              <a:rPr lang="ru-RU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FF0000"/>
                </a:solidFill>
                <a:cs typeface="+mn-cs"/>
              </a:rPr>
              <a:t>солі</a:t>
            </a:r>
            <a:r>
              <a:rPr lang="ru-RU" b="1" dirty="0">
                <a:solidFill>
                  <a:srgbClr val="FF0000"/>
                </a:solidFill>
                <a:cs typeface="+mn-cs"/>
              </a:rPr>
              <a:t>.  </a:t>
            </a:r>
          </a:p>
          <a:p>
            <a:pPr algn="just"/>
            <a:endParaRPr lang="ru-RU" b="1" dirty="0">
              <a:solidFill>
                <a:srgbClr val="000000"/>
              </a:solidFill>
              <a:cs typeface="+mn-cs"/>
            </a:endParaRPr>
          </a:p>
          <a:p>
            <a:pPr algn="just"/>
            <a:r>
              <a:rPr lang="ru-RU" b="1" dirty="0" err="1">
                <a:solidFill>
                  <a:srgbClr val="000000"/>
                </a:solidFill>
                <a:cs typeface="+mn-cs"/>
              </a:rPr>
              <a:t>Фосфатна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буферна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система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містить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такі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іони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:</a:t>
            </a:r>
          </a:p>
          <a:p>
            <a:pPr algn="just"/>
            <a:endParaRPr lang="ru-RU" b="1" dirty="0">
              <a:solidFill>
                <a:srgbClr val="0000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cs typeface="+mn-cs"/>
              </a:rPr>
              <a:t>При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додаванні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до буферу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сильної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кислоти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, вона буде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взаємодіяти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з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гідрофосфат-іоном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(з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сіллю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b="1" i="1" dirty="0">
                <a:solidFill>
                  <a:srgbClr val="000000"/>
                </a:solidFill>
                <a:cs typeface="+mn-cs"/>
              </a:rPr>
              <a:t>Na</a:t>
            </a:r>
            <a:r>
              <a:rPr lang="en-US" b="1" i="1" baseline="-25000" dirty="0">
                <a:solidFill>
                  <a:srgbClr val="000000"/>
                </a:solidFill>
                <a:cs typeface="+mn-cs"/>
              </a:rPr>
              <a:t>2</a:t>
            </a:r>
            <a:r>
              <a:rPr lang="en-US" b="1" i="1" dirty="0">
                <a:solidFill>
                  <a:srgbClr val="000000"/>
                </a:solidFill>
                <a:cs typeface="+mn-cs"/>
              </a:rPr>
              <a:t>HPO</a:t>
            </a:r>
            <a:r>
              <a:rPr lang="en-US" b="1" i="1" baseline="-25000" dirty="0">
                <a:solidFill>
                  <a:srgbClr val="000000"/>
                </a:solidFill>
                <a:cs typeface="+mn-cs"/>
              </a:rPr>
              <a:t>4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):</a:t>
            </a:r>
          </a:p>
          <a:p>
            <a:pPr algn="just"/>
            <a:endParaRPr lang="ru-RU" b="1" dirty="0">
              <a:solidFill>
                <a:srgbClr val="0000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r>
              <a:rPr lang="ru-RU" b="1" dirty="0" err="1">
                <a:solidFill>
                  <a:srgbClr val="000000"/>
                </a:solidFill>
                <a:cs typeface="+mn-cs"/>
              </a:rPr>
              <a:t>замість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сильної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кислоти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утворюється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еквівалентна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кількість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аніону</a:t>
            </a:r>
            <a:endParaRPr lang="ru-RU" b="1" dirty="0">
              <a:solidFill>
                <a:srgbClr val="000000"/>
              </a:solidFill>
              <a:cs typeface="+mn-cs"/>
            </a:endParaRPr>
          </a:p>
          <a:p>
            <a:pPr algn="just"/>
            <a:r>
              <a:rPr lang="ru-RU" b="1" dirty="0" err="1">
                <a:solidFill>
                  <a:srgbClr val="000000"/>
                </a:solidFill>
                <a:cs typeface="+mn-cs"/>
              </a:rPr>
              <a:t>який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можна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розглядати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як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слабку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кислоту.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cs typeface="+mn-cs"/>
              </a:rPr>
              <a:t>	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Якщо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до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цієї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системи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додати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надлишок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ОН</a:t>
            </a:r>
            <a:r>
              <a:rPr lang="ru-RU" b="1" baseline="30000" dirty="0">
                <a:solidFill>
                  <a:srgbClr val="000000"/>
                </a:solidFill>
                <a:cs typeface="+mn-cs"/>
              </a:rPr>
              <a:t>–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, то буфером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виявиться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інша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сіль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-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дигідрофосфат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натрію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(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вірніше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,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дигідрофосфат-іон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).</a:t>
            </a:r>
          </a:p>
          <a:p>
            <a:pPr algn="just"/>
            <a:r>
              <a:rPr lang="ru-RU" b="1" dirty="0" err="1">
                <a:solidFill>
                  <a:srgbClr val="000000"/>
                </a:solidFill>
                <a:cs typeface="+mn-cs"/>
              </a:rPr>
              <a:t>Надлишок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гідроксид-іонів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зв'язується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в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малодисоційовану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воду.</a:t>
            </a:r>
          </a:p>
        </p:txBody>
      </p:sp>
      <p:graphicFrame>
        <p:nvGraphicFramePr>
          <p:cNvPr id="101379" name="Object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65363029"/>
              </p:ext>
            </p:extLst>
          </p:nvPr>
        </p:nvGraphicFramePr>
        <p:xfrm>
          <a:off x="1187624" y="1340768"/>
          <a:ext cx="773113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1" name="Формула" r:id="rId3" imgW="482400" imgH="228600" progId="Equation.3">
                  <p:embed/>
                </p:oleObj>
              </mc:Choice>
              <mc:Fallback>
                <p:oleObj name="Формула" r:id="rId3" imgW="482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340768"/>
                        <a:ext cx="773113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935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2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3" name="Object 17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87223376"/>
              </p:ext>
            </p:extLst>
          </p:nvPr>
        </p:nvGraphicFramePr>
        <p:xfrm>
          <a:off x="5436096" y="1795720"/>
          <a:ext cx="3281363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3" name="Формула" r:id="rId7" imgW="1892160" imgH="482400" progId="Equation.3">
                  <p:embed/>
                </p:oleObj>
              </mc:Choice>
              <mc:Fallback>
                <p:oleObj name="Формула" r:id="rId7" imgW="1892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1795720"/>
                        <a:ext cx="3281363" cy="8366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C0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1013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192160"/>
              </p:ext>
            </p:extLst>
          </p:nvPr>
        </p:nvGraphicFramePr>
        <p:xfrm>
          <a:off x="4427984" y="1052736"/>
          <a:ext cx="8175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4" name="Формула" r:id="rId9" imgW="507960" imgH="228600" progId="Equation.3">
                  <p:embed/>
                </p:oleObj>
              </mc:Choice>
              <mc:Fallback>
                <p:oleObj name="Формула" r:id="rId9" imgW="50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1052736"/>
                        <a:ext cx="81756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101397" name="Object 21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98685715"/>
              </p:ext>
            </p:extLst>
          </p:nvPr>
        </p:nvGraphicFramePr>
        <p:xfrm>
          <a:off x="2915816" y="3717032"/>
          <a:ext cx="29114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5" name="Формула" r:id="rId11" imgW="1625400" imgH="228600" progId="Equation.3">
                  <p:embed/>
                </p:oleObj>
              </mc:Choice>
              <mc:Fallback>
                <p:oleObj name="Формула" r:id="rId11" imgW="1625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717032"/>
                        <a:ext cx="2911475" cy="4095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813503"/>
              </p:ext>
            </p:extLst>
          </p:nvPr>
        </p:nvGraphicFramePr>
        <p:xfrm>
          <a:off x="8028384" y="4059751"/>
          <a:ext cx="8175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6" name="Формула" r:id="rId13" imgW="507960" imgH="228600" progId="Equation.3">
                  <p:embed/>
                </p:oleObj>
              </mc:Choice>
              <mc:Fallback>
                <p:oleObj name="Формула" r:id="rId13" imgW="50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4059751"/>
                        <a:ext cx="81756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574000"/>
              </p:ext>
            </p:extLst>
          </p:nvPr>
        </p:nvGraphicFramePr>
        <p:xfrm>
          <a:off x="2633662" y="5733256"/>
          <a:ext cx="38766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7" name="Формула" r:id="rId14" imgW="2158920" imgH="228600" progId="Equation.3">
                  <p:embed/>
                </p:oleObj>
              </mc:Choice>
              <mc:Fallback>
                <p:oleObj name="Формула" r:id="rId14" imgW="2158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2" y="5733256"/>
                        <a:ext cx="3876675" cy="4111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8804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 b="1" i="1" dirty="0">
                <a:solidFill>
                  <a:srgbClr val="FF0000"/>
                </a:solidFill>
                <a:cs typeface="+mn-cs"/>
              </a:rPr>
              <a:t>    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cs typeface="+mn-cs"/>
              </a:rPr>
              <a:t>Величина </a:t>
            </a:r>
            <a:r>
              <a:rPr lang="ru-RU" b="1" i="1" dirty="0">
                <a:solidFill>
                  <a:srgbClr val="FF0000"/>
                </a:solidFill>
                <a:cs typeface="+mn-cs"/>
              </a:rPr>
              <a:t>рК</a:t>
            </a:r>
            <a:r>
              <a:rPr lang="ru-RU" b="1" i="1" baseline="-25000" dirty="0">
                <a:solidFill>
                  <a:srgbClr val="FF0000"/>
                </a:solidFill>
                <a:cs typeface="+mn-cs"/>
              </a:rPr>
              <a:t>2</a:t>
            </a:r>
            <a:r>
              <a:rPr lang="ru-RU" b="1" i="1" dirty="0">
                <a:solidFill>
                  <a:srgbClr val="FF0000"/>
                </a:solidFill>
                <a:cs typeface="+mn-cs"/>
              </a:rPr>
              <a:t>(Н</a:t>
            </a:r>
            <a:r>
              <a:rPr lang="ru-RU" b="1" i="1" baseline="-25000" dirty="0">
                <a:solidFill>
                  <a:srgbClr val="FF0000"/>
                </a:solidFill>
                <a:cs typeface="+mn-cs"/>
              </a:rPr>
              <a:t>3</a:t>
            </a:r>
            <a:r>
              <a:rPr lang="ru-RU" b="1" i="1" dirty="0">
                <a:solidFill>
                  <a:srgbClr val="FF0000"/>
                </a:solidFill>
                <a:cs typeface="+mn-cs"/>
              </a:rPr>
              <a:t>РО</a:t>
            </a:r>
            <a:r>
              <a:rPr lang="ru-RU" b="1" i="1" baseline="-25000" dirty="0">
                <a:solidFill>
                  <a:srgbClr val="FF0000"/>
                </a:solidFill>
                <a:cs typeface="+mn-cs"/>
              </a:rPr>
              <a:t>4</a:t>
            </a:r>
            <a:r>
              <a:rPr lang="ru-RU" b="1" i="1" dirty="0">
                <a:solidFill>
                  <a:srgbClr val="FF0000"/>
                </a:solidFill>
                <a:cs typeface="+mn-cs"/>
              </a:rPr>
              <a:t>) 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в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умовах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плазми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крові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(при 37 </a:t>
            </a:r>
            <a:r>
              <a:rPr lang="ru-RU" b="1" baseline="30000" dirty="0">
                <a:solidFill>
                  <a:srgbClr val="000000"/>
                </a:solidFill>
                <a:cs typeface="+mn-cs"/>
              </a:rPr>
              <a:t>0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С)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дорівнює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>
                <a:solidFill>
                  <a:srgbClr val="FF0000"/>
                </a:solidFill>
                <a:cs typeface="+mn-cs"/>
              </a:rPr>
              <a:t>6,8, 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тому </a:t>
            </a:r>
            <a:r>
              <a:rPr lang="ru-RU" b="1" i="1" dirty="0" err="1">
                <a:solidFill>
                  <a:srgbClr val="000000"/>
                </a:solidFill>
                <a:cs typeface="+mn-cs"/>
              </a:rPr>
              <a:t>рівняння</a:t>
            </a:r>
            <a:r>
              <a:rPr lang="ru-RU" b="1" i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cs typeface="+mn-cs"/>
              </a:rPr>
              <a:t>Гендерсона-Гассельбаха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для фосфатного буферу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набуває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вигляду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:      </a:t>
            </a:r>
          </a:p>
        </p:txBody>
      </p:sp>
      <p:graphicFrame>
        <p:nvGraphicFramePr>
          <p:cNvPr id="81923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5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4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935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6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81940" name="Object 20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77521472"/>
              </p:ext>
            </p:extLst>
          </p:nvPr>
        </p:nvGraphicFramePr>
        <p:xfrm>
          <a:off x="3051175" y="1138238"/>
          <a:ext cx="254793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7" name="Формула" r:id="rId6" imgW="1498320" imgH="457200" progId="Equation.3">
                  <p:embed/>
                </p:oleObj>
              </mc:Choice>
              <mc:Fallback>
                <p:oleObj name="Формула" r:id="rId6" imgW="14983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1175" y="1138238"/>
                        <a:ext cx="2547938" cy="7778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0" y="2289175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err="1">
                <a:solidFill>
                  <a:srgbClr val="000000"/>
                </a:solidFill>
                <a:cs typeface="+mn-cs"/>
              </a:rPr>
              <a:t>Розрахуємо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співвідношення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концентрацій</a:t>
            </a:r>
            <a:endParaRPr lang="ru-RU" b="1" dirty="0">
              <a:solidFill>
                <a:srgbClr val="000000"/>
              </a:solidFill>
              <a:cs typeface="+mn-cs"/>
            </a:endParaRPr>
          </a:p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00"/>
                </a:solidFill>
                <a:cs typeface="+mn-cs"/>
              </a:rPr>
              <a:t> у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плазмі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крові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(при </a:t>
            </a:r>
            <a:r>
              <a:rPr lang="ru-RU" b="1" i="1" dirty="0">
                <a:solidFill>
                  <a:srgbClr val="000000"/>
                </a:solidFill>
                <a:cs typeface="+mn-cs"/>
              </a:rPr>
              <a:t>рН = 7,4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):</a:t>
            </a:r>
          </a:p>
        </p:txBody>
      </p:sp>
      <p:sp>
        <p:nvSpPr>
          <p:cNvPr id="8194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8194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943105"/>
              </p:ext>
            </p:extLst>
          </p:nvPr>
        </p:nvGraphicFramePr>
        <p:xfrm>
          <a:off x="5146073" y="2141106"/>
          <a:ext cx="1253592" cy="88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8" name="Формула" r:id="rId8" imgW="647700" imgH="457200" progId="Equation.3">
                  <p:embed/>
                </p:oleObj>
              </mc:Choice>
              <mc:Fallback>
                <p:oleObj name="Формула" r:id="rId8" imgW="6477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073" y="2141106"/>
                        <a:ext cx="1253592" cy="886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901090"/>
              </p:ext>
            </p:extLst>
          </p:nvPr>
        </p:nvGraphicFramePr>
        <p:xfrm>
          <a:off x="2378075" y="3298825"/>
          <a:ext cx="45783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9" name="Формула" r:id="rId10" imgW="2692080" imgH="457200" progId="Equation.3">
                  <p:embed/>
                </p:oleObj>
              </mc:Choice>
              <mc:Fallback>
                <p:oleObj name="Формула" r:id="rId10" imgW="2692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75" y="3298825"/>
                        <a:ext cx="4578350" cy="7778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0" y="4581525"/>
            <a:ext cx="914400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dirty="0">
                <a:solidFill>
                  <a:srgbClr val="FFF909"/>
                </a:solidFill>
                <a:cs typeface="+mn-cs"/>
              </a:rPr>
              <a:t>    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У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плазмі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крові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(при </a:t>
            </a:r>
            <a:r>
              <a:rPr lang="ru-RU" b="1" i="1" dirty="0">
                <a:solidFill>
                  <a:srgbClr val="000000"/>
                </a:solidFill>
                <a:cs typeface="+mn-cs"/>
              </a:rPr>
              <a:t>рН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= 7,4)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молярна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концентрація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іонов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            у 4 рази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більше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,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ніж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молярна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концентрація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іонов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            .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Таке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співвідношення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не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змінюється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,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оскільки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надмірна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кількість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будь-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якого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з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компонентів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виділяється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з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організму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з сечею.</a:t>
            </a:r>
          </a:p>
          <a:p>
            <a:pPr algn="just">
              <a:spcBef>
                <a:spcPct val="50000"/>
              </a:spcBef>
            </a:pPr>
            <a:r>
              <a:rPr lang="ru-RU" b="1" dirty="0">
                <a:solidFill>
                  <a:srgbClr val="000000"/>
                </a:solidFill>
                <a:cs typeface="+mn-cs"/>
              </a:rPr>
              <a:t>        </a:t>
            </a:r>
            <a:r>
              <a:rPr lang="ru-RU" b="1" u="sng" dirty="0" err="1">
                <a:solidFill>
                  <a:srgbClr val="FF0000"/>
                </a:solidFill>
                <a:cs typeface="+mn-cs"/>
              </a:rPr>
              <a:t>Фосфатна</a:t>
            </a:r>
            <a:r>
              <a:rPr lang="ru-RU" b="1" u="sng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cs typeface="+mn-cs"/>
              </a:rPr>
              <a:t>буферна</a:t>
            </a:r>
            <a:r>
              <a:rPr lang="ru-RU" b="1" u="sng" dirty="0">
                <a:solidFill>
                  <a:srgbClr val="FF0000"/>
                </a:solidFill>
                <a:cs typeface="+mn-cs"/>
              </a:rPr>
              <a:t> система </a:t>
            </a:r>
            <a:r>
              <a:rPr lang="ru-RU" b="1" u="sng" dirty="0" err="1">
                <a:solidFill>
                  <a:srgbClr val="FF0000"/>
                </a:solidFill>
                <a:cs typeface="+mn-cs"/>
              </a:rPr>
              <a:t>крові</a:t>
            </a:r>
            <a:r>
              <a:rPr lang="ru-RU" b="1" u="sng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cs typeface="+mn-cs"/>
              </a:rPr>
              <a:t>має</a:t>
            </a:r>
            <a:r>
              <a:rPr lang="ru-RU" b="1" u="sng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cs typeface="+mn-cs"/>
              </a:rPr>
              <a:t>меншу</a:t>
            </a:r>
            <a:r>
              <a:rPr lang="ru-RU" b="1" u="sng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cs typeface="+mn-cs"/>
              </a:rPr>
              <a:t>буферну</a:t>
            </a:r>
            <a:r>
              <a:rPr lang="ru-RU" b="1" u="sng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cs typeface="+mn-cs"/>
              </a:rPr>
              <a:t>ємність</a:t>
            </a:r>
            <a:r>
              <a:rPr lang="ru-RU" b="1" u="sng" dirty="0">
                <a:solidFill>
                  <a:srgbClr val="FF0000"/>
                </a:solidFill>
                <a:cs typeface="+mn-cs"/>
              </a:rPr>
              <a:t>, </a:t>
            </a:r>
            <a:r>
              <a:rPr lang="ru-RU" b="1" u="sng" dirty="0" err="1">
                <a:solidFill>
                  <a:srgbClr val="FF0000"/>
                </a:solidFill>
                <a:cs typeface="+mn-cs"/>
              </a:rPr>
              <a:t>ніж</a:t>
            </a:r>
            <a:r>
              <a:rPr lang="ru-RU" b="1" u="sng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cs typeface="+mn-cs"/>
              </a:rPr>
              <a:t>гідрокарбонатна</a:t>
            </a:r>
            <a:r>
              <a:rPr lang="ru-RU" b="1" u="sng" dirty="0">
                <a:solidFill>
                  <a:srgbClr val="FF0000"/>
                </a:solidFill>
                <a:cs typeface="+mn-cs"/>
              </a:rPr>
              <a:t>, через </a:t>
            </a:r>
            <a:r>
              <a:rPr lang="ru-RU" b="1" u="sng" dirty="0" err="1">
                <a:solidFill>
                  <a:srgbClr val="FF0000"/>
                </a:solidFill>
                <a:cs typeface="+mn-cs"/>
              </a:rPr>
              <a:t>невелику</a:t>
            </a:r>
            <a:r>
              <a:rPr lang="ru-RU" b="1" u="sng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cs typeface="+mn-cs"/>
              </a:rPr>
              <a:t>концентрацію</a:t>
            </a:r>
            <a:r>
              <a:rPr lang="ru-RU" b="1" u="sng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cs typeface="+mn-cs"/>
              </a:rPr>
              <a:t>фосфатів</a:t>
            </a:r>
            <a:r>
              <a:rPr lang="ru-RU" b="1" u="sng" dirty="0">
                <a:solidFill>
                  <a:srgbClr val="FF0000"/>
                </a:solidFill>
                <a:cs typeface="+mn-cs"/>
              </a:rPr>
              <a:t> в </a:t>
            </a:r>
            <a:r>
              <a:rPr lang="ru-RU" b="1" u="sng" dirty="0" err="1">
                <a:solidFill>
                  <a:srgbClr val="FF0000"/>
                </a:solidFill>
                <a:cs typeface="+mn-cs"/>
              </a:rPr>
              <a:t>крові</a:t>
            </a:r>
            <a:r>
              <a:rPr lang="ru-RU" b="1" u="sng" dirty="0">
                <a:solidFill>
                  <a:srgbClr val="FF0000"/>
                </a:solidFill>
                <a:cs typeface="+mn-cs"/>
              </a:rPr>
              <a:t>.</a:t>
            </a:r>
          </a:p>
        </p:txBody>
      </p:sp>
      <p:graphicFrame>
        <p:nvGraphicFramePr>
          <p:cNvPr id="8194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654312"/>
              </p:ext>
            </p:extLst>
          </p:nvPr>
        </p:nvGraphicFramePr>
        <p:xfrm>
          <a:off x="7308304" y="4581525"/>
          <a:ext cx="773112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0" name="Формула" r:id="rId12" imgW="482400" imgH="228600" progId="Equation.3">
                  <p:embed/>
                </p:oleObj>
              </mc:Choice>
              <mc:Fallback>
                <p:oleObj name="Формула" r:id="rId12" imgW="482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4581525"/>
                        <a:ext cx="773112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9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100206"/>
              </p:ext>
            </p:extLst>
          </p:nvPr>
        </p:nvGraphicFramePr>
        <p:xfrm>
          <a:off x="5146073" y="4848225"/>
          <a:ext cx="8175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1" name="Формула" r:id="rId14" imgW="507960" imgH="228600" progId="Equation.3">
                  <p:embed/>
                </p:oleObj>
              </mc:Choice>
              <mc:Fallback>
                <p:oleObj name="Формула" r:id="rId14" imgW="50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073" y="4848225"/>
                        <a:ext cx="81756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1430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64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 b="1" dirty="0">
                <a:solidFill>
                  <a:srgbClr val="FFF909"/>
                </a:solidFill>
                <a:cs typeface="+mn-cs"/>
              </a:rPr>
              <a:t>   </a:t>
            </a:r>
            <a:endParaRPr lang="ru-RU" sz="2000" b="1" i="1" dirty="0">
              <a:solidFill>
                <a:srgbClr val="FFF909"/>
              </a:solidFill>
              <a:cs typeface="+mn-cs"/>
            </a:endParaRPr>
          </a:p>
          <a:p>
            <a:pPr algn="ctr"/>
            <a:r>
              <a:rPr lang="ru-RU" sz="2400" b="1" i="1" cap="all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Білкові</a:t>
            </a:r>
            <a:r>
              <a:rPr lang="ru-RU" sz="2400" b="1" i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і </a:t>
            </a:r>
            <a:r>
              <a:rPr lang="ru-RU" sz="2400" b="1" i="1" cap="all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амінокислотні</a:t>
            </a:r>
            <a:r>
              <a:rPr lang="ru-RU" sz="2400" b="1" i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ru-RU" sz="2400" b="1" i="1" cap="all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буферні</a:t>
            </a:r>
            <a:r>
              <a:rPr lang="ru-RU" sz="2400" b="1" i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ru-RU" sz="2400" b="1" i="1" cap="all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системи</a:t>
            </a:r>
            <a:endParaRPr lang="ru-RU" sz="2400" b="1" i="1" cap="all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 algn="just"/>
            <a:r>
              <a:rPr lang="ru-RU" sz="2000" b="1" dirty="0">
                <a:solidFill>
                  <a:srgbClr val="FFFF00"/>
                </a:solidFill>
                <a:cs typeface="+mn-cs"/>
              </a:rPr>
              <a:t>      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Молекули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білків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містять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залишки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амінокислот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b="1" dirty="0">
                <a:solidFill>
                  <a:srgbClr val="000000"/>
                </a:solidFill>
                <a:cs typeface="+mn-cs"/>
              </a:rPr>
              <a:t>NH</a:t>
            </a:r>
            <a:r>
              <a:rPr lang="ru-RU" b="1" baseline="-25000" dirty="0">
                <a:solidFill>
                  <a:srgbClr val="000000"/>
                </a:solidFill>
                <a:cs typeface="+mn-cs"/>
              </a:rPr>
              <a:t>2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–</a:t>
            </a:r>
            <a:r>
              <a:rPr lang="en-US" b="1" dirty="0">
                <a:solidFill>
                  <a:srgbClr val="000000"/>
                </a:solidFill>
                <a:cs typeface="+mn-cs"/>
              </a:rPr>
              <a:t>R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–</a:t>
            </a:r>
            <a:r>
              <a:rPr lang="en-US" b="1" dirty="0">
                <a:solidFill>
                  <a:srgbClr val="000000"/>
                </a:solidFill>
                <a:cs typeface="+mn-cs"/>
              </a:rPr>
              <a:t>COOH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,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які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ведуть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себе </a:t>
            </a:r>
            <a:r>
              <a:rPr lang="ru-RU" b="1" u="sng" dirty="0">
                <a:solidFill>
                  <a:srgbClr val="FF0000"/>
                </a:solidFill>
                <a:cs typeface="+mn-cs"/>
              </a:rPr>
              <a:t>як </a:t>
            </a:r>
            <a:r>
              <a:rPr lang="ru-RU" b="1" u="sng" dirty="0" err="1">
                <a:solidFill>
                  <a:srgbClr val="FF0000"/>
                </a:solidFill>
                <a:cs typeface="+mn-cs"/>
              </a:rPr>
              <a:t>амфоліти</a:t>
            </a:r>
            <a:r>
              <a:rPr lang="ru-RU" b="1" u="sng" dirty="0">
                <a:solidFill>
                  <a:srgbClr val="FF0000"/>
                </a:solidFill>
                <a:cs typeface="+mn-cs"/>
              </a:rPr>
              <a:t>. </a:t>
            </a:r>
            <a:r>
              <a:rPr lang="ru-RU" b="1" u="sng" dirty="0" err="1">
                <a:solidFill>
                  <a:srgbClr val="FF0000"/>
                </a:solidFill>
                <a:cs typeface="+mn-cs"/>
              </a:rPr>
              <a:t>Групи</a:t>
            </a:r>
            <a:r>
              <a:rPr lang="ru-RU" b="1" u="sng" dirty="0">
                <a:solidFill>
                  <a:srgbClr val="FF0000"/>
                </a:solidFill>
                <a:cs typeface="+mn-cs"/>
              </a:rPr>
              <a:t>: СООН – кислота(донор Н+), а </a:t>
            </a:r>
            <a:r>
              <a:rPr lang="en-US" b="1" u="sng" dirty="0">
                <a:solidFill>
                  <a:srgbClr val="FF0000"/>
                </a:solidFill>
                <a:cs typeface="+mn-cs"/>
              </a:rPr>
              <a:t>NH</a:t>
            </a:r>
            <a:r>
              <a:rPr lang="ru-RU" b="1" u="sng" baseline="-25000" dirty="0">
                <a:solidFill>
                  <a:srgbClr val="FF0000"/>
                </a:solidFill>
                <a:cs typeface="+mn-cs"/>
              </a:rPr>
              <a:t>2</a:t>
            </a:r>
            <a:r>
              <a:rPr lang="ru-RU" b="1" u="sng" dirty="0">
                <a:solidFill>
                  <a:srgbClr val="FF0000"/>
                </a:solidFill>
                <a:cs typeface="+mn-cs"/>
              </a:rPr>
              <a:t> – основа 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(акцептор Н+),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отже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,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білки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протидіють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як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підкисленню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, так і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дії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основ. Приклад: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найпростіша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амінокислота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.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cs typeface="+mn-cs"/>
              </a:rPr>
              <a:t>В </a:t>
            </a:r>
            <a:r>
              <a:rPr lang="ru-RU" b="1" dirty="0" err="1" smtClean="0">
                <a:solidFill>
                  <a:srgbClr val="000000"/>
                </a:solidFill>
                <a:cs typeface="+mn-cs"/>
              </a:rPr>
              <a:t>розчині</a:t>
            </a:r>
            <a:r>
              <a:rPr lang="ru-RU" b="1" dirty="0" smtClean="0">
                <a:solidFill>
                  <a:srgbClr val="000000"/>
                </a:solidFill>
                <a:cs typeface="+mn-cs"/>
              </a:rPr>
              <a:t>: </a:t>
            </a:r>
            <a:endParaRPr lang="ru-RU" b="1" dirty="0">
              <a:solidFill>
                <a:srgbClr val="000000"/>
              </a:solidFill>
              <a:cs typeface="+mn-cs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cs typeface="+mn-cs"/>
              </a:rPr>
              <a:t>         </a:t>
            </a:r>
            <a:r>
              <a:rPr lang="en-US" b="1" dirty="0">
                <a:solidFill>
                  <a:srgbClr val="000000"/>
                </a:solidFill>
                <a:cs typeface="+mn-cs"/>
              </a:rPr>
              <a:t>NH</a:t>
            </a:r>
            <a:r>
              <a:rPr lang="ru-RU" b="1" baseline="-25000" dirty="0">
                <a:solidFill>
                  <a:srgbClr val="000000"/>
                </a:solidFill>
                <a:cs typeface="+mn-cs"/>
              </a:rPr>
              <a:t>2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–</a:t>
            </a:r>
            <a:r>
              <a:rPr lang="en-US" b="1" dirty="0">
                <a:solidFill>
                  <a:srgbClr val="000000"/>
                </a:solidFill>
                <a:cs typeface="+mn-cs"/>
              </a:rPr>
              <a:t>CH</a:t>
            </a:r>
            <a:r>
              <a:rPr lang="ru-RU" b="1" baseline="-25000" dirty="0">
                <a:solidFill>
                  <a:srgbClr val="000000"/>
                </a:solidFill>
                <a:cs typeface="+mn-cs"/>
              </a:rPr>
              <a:t>2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–</a:t>
            </a:r>
            <a:r>
              <a:rPr lang="en-US" b="1" dirty="0">
                <a:solidFill>
                  <a:srgbClr val="000000"/>
                </a:solidFill>
                <a:cs typeface="+mn-cs"/>
              </a:rPr>
              <a:t>COOH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b="1" dirty="0"/>
              <a:t>⇆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 </a:t>
            </a:r>
            <a:r>
              <a:rPr lang="en-US" b="1" dirty="0">
                <a:solidFill>
                  <a:srgbClr val="000000"/>
                </a:solidFill>
                <a:cs typeface="+mn-cs"/>
              </a:rPr>
              <a:t>NH</a:t>
            </a:r>
            <a:r>
              <a:rPr lang="ru-RU" b="1" baseline="-25000" dirty="0">
                <a:solidFill>
                  <a:srgbClr val="000000"/>
                </a:solidFill>
                <a:cs typeface="+mn-cs"/>
              </a:rPr>
              <a:t>3</a:t>
            </a:r>
            <a:r>
              <a:rPr lang="ru-RU" b="1" baseline="30000" dirty="0">
                <a:solidFill>
                  <a:srgbClr val="000000"/>
                </a:solidFill>
                <a:cs typeface="+mn-cs"/>
              </a:rPr>
              <a:t>+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–</a:t>
            </a:r>
            <a:r>
              <a:rPr lang="en-US" b="1" dirty="0">
                <a:solidFill>
                  <a:srgbClr val="000000"/>
                </a:solidFill>
                <a:cs typeface="+mn-cs"/>
              </a:rPr>
              <a:t>CH</a:t>
            </a:r>
            <a:r>
              <a:rPr lang="ru-RU" b="1" baseline="-25000" dirty="0">
                <a:solidFill>
                  <a:srgbClr val="000000"/>
                </a:solidFill>
                <a:cs typeface="+mn-cs"/>
              </a:rPr>
              <a:t>2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–</a:t>
            </a:r>
            <a:r>
              <a:rPr lang="en-US" b="1" dirty="0">
                <a:solidFill>
                  <a:srgbClr val="000000"/>
                </a:solidFill>
                <a:cs typeface="+mn-cs"/>
              </a:rPr>
              <a:t>COO</a:t>
            </a:r>
            <a:r>
              <a:rPr lang="ru-RU" b="1" baseline="30000" dirty="0">
                <a:solidFill>
                  <a:srgbClr val="000000"/>
                </a:solidFill>
                <a:cs typeface="+mn-cs"/>
              </a:rPr>
              <a:t>–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– </a:t>
            </a:r>
            <a:r>
              <a:rPr lang="ru-RU" b="1" i="1" dirty="0" err="1">
                <a:solidFill>
                  <a:srgbClr val="000000"/>
                </a:solidFill>
                <a:cs typeface="+mn-cs"/>
              </a:rPr>
              <a:t>біполярный</a:t>
            </a:r>
            <a:r>
              <a:rPr lang="ru-RU" b="1" i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cs typeface="+mn-cs"/>
              </a:rPr>
              <a:t>іон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(</a:t>
            </a:r>
            <a:r>
              <a:rPr lang="ru-RU" b="1" i="1" dirty="0" err="1" smtClean="0">
                <a:solidFill>
                  <a:srgbClr val="000000"/>
                </a:solidFill>
                <a:cs typeface="+mn-cs"/>
              </a:rPr>
              <a:t>цвіттеріон</a:t>
            </a:r>
            <a:r>
              <a:rPr lang="ru-RU" b="1" i="1" dirty="0">
                <a:solidFill>
                  <a:srgbClr val="000000"/>
                </a:solidFill>
                <a:cs typeface="+mn-cs"/>
              </a:rPr>
              <a:t>).</a:t>
            </a:r>
          </a:p>
          <a:p>
            <a:r>
              <a:rPr lang="ru-RU" b="1" i="1" u="sng" dirty="0">
                <a:solidFill>
                  <a:srgbClr val="FF0000"/>
                </a:solidFill>
                <a:cs typeface="+mn-cs"/>
              </a:rPr>
              <a:t>При </a:t>
            </a:r>
            <a:r>
              <a:rPr lang="ru-RU" b="1" i="1" u="sng" dirty="0" err="1">
                <a:solidFill>
                  <a:srgbClr val="FF0000"/>
                </a:solidFill>
                <a:cs typeface="+mn-cs"/>
              </a:rPr>
              <a:t>додаванні</a:t>
            </a:r>
            <a:r>
              <a:rPr lang="ru-RU" b="1" i="1" u="sng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b="1" i="1" u="sng" dirty="0" err="1">
                <a:solidFill>
                  <a:srgbClr val="FF0000"/>
                </a:solidFill>
                <a:cs typeface="+mn-cs"/>
              </a:rPr>
              <a:t>кислоти</a:t>
            </a:r>
            <a:r>
              <a:rPr lang="ru-RU" b="1" i="1" u="sng" dirty="0">
                <a:solidFill>
                  <a:srgbClr val="FF0000"/>
                </a:solidFill>
                <a:cs typeface="+mn-cs"/>
              </a:rPr>
              <a:t>:</a:t>
            </a:r>
          </a:p>
          <a:p>
            <a:endParaRPr lang="en-US" b="1" i="1" dirty="0">
              <a:solidFill>
                <a:srgbClr val="000000"/>
              </a:solidFill>
              <a:cs typeface="+mn-cs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cs typeface="+mn-cs"/>
              </a:rPr>
              <a:t>NH</a:t>
            </a:r>
            <a:r>
              <a:rPr lang="ru-RU" sz="2400" b="1" baseline="-25000" dirty="0">
                <a:solidFill>
                  <a:srgbClr val="FF0000"/>
                </a:solidFill>
                <a:cs typeface="+mn-cs"/>
              </a:rPr>
              <a:t>3</a:t>
            </a:r>
            <a:r>
              <a:rPr lang="ru-RU" sz="2400" b="1" baseline="30000" dirty="0">
                <a:solidFill>
                  <a:srgbClr val="FF0000"/>
                </a:solidFill>
                <a:cs typeface="+mn-cs"/>
              </a:rPr>
              <a:t>+</a:t>
            </a:r>
            <a:r>
              <a:rPr lang="ru-RU" sz="2400" b="1" dirty="0">
                <a:solidFill>
                  <a:srgbClr val="FF0000"/>
                </a:solidFill>
                <a:cs typeface="+mn-cs"/>
              </a:rPr>
              <a:t>–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CH</a:t>
            </a:r>
            <a:r>
              <a:rPr lang="ru-RU" sz="2400" b="1" baseline="-25000" dirty="0">
                <a:solidFill>
                  <a:srgbClr val="FF0000"/>
                </a:solidFill>
                <a:cs typeface="+mn-cs"/>
              </a:rPr>
              <a:t>2</a:t>
            </a:r>
            <a:r>
              <a:rPr lang="ru-RU" sz="2400" b="1" dirty="0">
                <a:solidFill>
                  <a:srgbClr val="FF0000"/>
                </a:solidFill>
                <a:cs typeface="+mn-cs"/>
              </a:rPr>
              <a:t>–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COO</a:t>
            </a:r>
            <a:r>
              <a:rPr lang="ru-RU" sz="2400" b="1" baseline="30000" dirty="0">
                <a:solidFill>
                  <a:srgbClr val="FF0000"/>
                </a:solidFill>
                <a:cs typeface="+mn-cs"/>
              </a:rPr>
              <a:t>–</a:t>
            </a:r>
            <a:r>
              <a:rPr lang="ru-RU" sz="2400" b="1" dirty="0">
                <a:solidFill>
                  <a:srgbClr val="FF0000"/>
                </a:solidFill>
                <a:cs typeface="+mn-cs"/>
              </a:rPr>
              <a:t> + Н</a:t>
            </a:r>
            <a:r>
              <a:rPr lang="ru-RU" sz="2400" b="1" baseline="30000" dirty="0">
                <a:solidFill>
                  <a:srgbClr val="FF0000"/>
                </a:solidFill>
                <a:cs typeface="+mn-cs"/>
              </a:rPr>
              <a:t>+</a:t>
            </a:r>
            <a:r>
              <a:rPr lang="ru-RU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400" b="1" dirty="0">
                <a:solidFill>
                  <a:srgbClr val="FF0000"/>
                </a:solidFill>
                <a:cs typeface="+mn-cs"/>
                <a:sym typeface="Symbol" pitchFamily="18" charset="2"/>
              </a:rPr>
              <a:t></a:t>
            </a:r>
            <a:r>
              <a:rPr lang="ru-RU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NH</a:t>
            </a:r>
            <a:r>
              <a:rPr lang="ru-RU" sz="2400" b="1" baseline="-25000" dirty="0">
                <a:solidFill>
                  <a:srgbClr val="FF0000"/>
                </a:solidFill>
                <a:cs typeface="+mn-cs"/>
              </a:rPr>
              <a:t>3</a:t>
            </a:r>
            <a:r>
              <a:rPr lang="ru-RU" sz="2400" b="1" baseline="30000" dirty="0">
                <a:solidFill>
                  <a:srgbClr val="FF0000"/>
                </a:solidFill>
                <a:cs typeface="+mn-cs"/>
              </a:rPr>
              <a:t>+</a:t>
            </a:r>
            <a:r>
              <a:rPr lang="ru-RU" sz="2400" b="1" dirty="0">
                <a:solidFill>
                  <a:srgbClr val="FF0000"/>
                </a:solidFill>
                <a:cs typeface="+mn-cs"/>
              </a:rPr>
              <a:t>–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CH</a:t>
            </a:r>
            <a:r>
              <a:rPr lang="ru-RU" sz="2400" b="1" baseline="-25000" dirty="0">
                <a:solidFill>
                  <a:srgbClr val="FF0000"/>
                </a:solidFill>
                <a:cs typeface="+mn-cs"/>
              </a:rPr>
              <a:t>2</a:t>
            </a:r>
            <a:r>
              <a:rPr lang="ru-RU" sz="2400" b="1" dirty="0">
                <a:solidFill>
                  <a:srgbClr val="FF0000"/>
                </a:solidFill>
                <a:cs typeface="+mn-cs"/>
              </a:rPr>
              <a:t>–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COO</a:t>
            </a:r>
            <a:r>
              <a:rPr lang="ru-RU" sz="2400" b="1" dirty="0">
                <a:solidFill>
                  <a:srgbClr val="FF0000"/>
                </a:solidFill>
                <a:cs typeface="+mn-cs"/>
              </a:rPr>
              <a:t>Н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cs typeface="+mn-cs"/>
              </a:rPr>
              <a:t>		</a:t>
            </a:r>
            <a:r>
              <a:rPr lang="ru-RU" sz="1600" b="1" dirty="0">
                <a:solidFill>
                  <a:srgbClr val="FF0000"/>
                </a:solidFill>
                <a:cs typeface="+mn-cs"/>
              </a:rPr>
              <a:t>              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катіон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</a:p>
          <a:p>
            <a:pPr algn="just"/>
            <a:r>
              <a:rPr lang="ru-RU" sz="2000" b="1" i="1" u="sng" dirty="0">
                <a:solidFill>
                  <a:srgbClr val="0000CC"/>
                </a:solidFill>
                <a:cs typeface="+mn-cs"/>
              </a:rPr>
              <a:t>При </a:t>
            </a:r>
            <a:r>
              <a:rPr lang="ru-RU" sz="2000" b="1" i="1" u="sng" dirty="0" err="1">
                <a:solidFill>
                  <a:srgbClr val="0000CC"/>
                </a:solidFill>
              </a:rPr>
              <a:t>додаванні</a:t>
            </a:r>
            <a:r>
              <a:rPr lang="ru-RU" sz="2000" b="1" i="1" u="sng" dirty="0">
                <a:solidFill>
                  <a:srgbClr val="0000CC"/>
                </a:solidFill>
                <a:cs typeface="+mn-cs"/>
              </a:rPr>
              <a:t> </a:t>
            </a:r>
            <a:r>
              <a:rPr lang="ru-RU" sz="2000" b="1" i="1" u="sng" dirty="0" err="1">
                <a:solidFill>
                  <a:srgbClr val="0000CC"/>
                </a:solidFill>
                <a:cs typeface="+mn-cs"/>
              </a:rPr>
              <a:t>основи</a:t>
            </a:r>
            <a:r>
              <a:rPr lang="ru-RU" sz="2000" b="1" i="1" u="sng" dirty="0">
                <a:solidFill>
                  <a:srgbClr val="0000CC"/>
                </a:solidFill>
                <a:cs typeface="+mn-cs"/>
              </a:rPr>
              <a:t>:</a:t>
            </a:r>
          </a:p>
          <a:p>
            <a:endParaRPr lang="en-US" b="1" i="1" dirty="0">
              <a:solidFill>
                <a:srgbClr val="000000"/>
              </a:solidFill>
              <a:cs typeface="+mn-cs"/>
            </a:endParaRPr>
          </a:p>
          <a:p>
            <a:pPr algn="ctr"/>
            <a:r>
              <a:rPr lang="en-US" sz="2400" b="1" dirty="0">
                <a:solidFill>
                  <a:srgbClr val="0000CC"/>
                </a:solidFill>
                <a:cs typeface="+mn-cs"/>
              </a:rPr>
              <a:t>NH</a:t>
            </a:r>
            <a:r>
              <a:rPr lang="ru-RU" sz="2400" b="1" baseline="-25000" dirty="0">
                <a:solidFill>
                  <a:srgbClr val="0000CC"/>
                </a:solidFill>
                <a:cs typeface="+mn-cs"/>
              </a:rPr>
              <a:t>3</a:t>
            </a:r>
            <a:r>
              <a:rPr lang="ru-RU" sz="2400" b="1" baseline="30000" dirty="0">
                <a:solidFill>
                  <a:srgbClr val="0000CC"/>
                </a:solidFill>
                <a:cs typeface="+mn-cs"/>
              </a:rPr>
              <a:t>+</a:t>
            </a:r>
            <a:r>
              <a:rPr lang="ru-RU" sz="2400" b="1" dirty="0">
                <a:solidFill>
                  <a:srgbClr val="0000CC"/>
                </a:solidFill>
                <a:cs typeface="+mn-cs"/>
              </a:rPr>
              <a:t>–</a:t>
            </a:r>
            <a:r>
              <a:rPr lang="en-US" sz="2400" b="1" dirty="0">
                <a:solidFill>
                  <a:srgbClr val="0000CC"/>
                </a:solidFill>
                <a:cs typeface="+mn-cs"/>
              </a:rPr>
              <a:t>CH</a:t>
            </a:r>
            <a:r>
              <a:rPr lang="ru-RU" sz="2400" b="1" baseline="-25000" dirty="0">
                <a:solidFill>
                  <a:srgbClr val="0000CC"/>
                </a:solidFill>
                <a:cs typeface="+mn-cs"/>
              </a:rPr>
              <a:t>2</a:t>
            </a:r>
            <a:r>
              <a:rPr lang="ru-RU" sz="2400" b="1" dirty="0">
                <a:solidFill>
                  <a:srgbClr val="0000CC"/>
                </a:solidFill>
                <a:cs typeface="+mn-cs"/>
              </a:rPr>
              <a:t>–</a:t>
            </a:r>
            <a:r>
              <a:rPr lang="en-US" sz="2400" b="1" dirty="0">
                <a:solidFill>
                  <a:srgbClr val="0000CC"/>
                </a:solidFill>
                <a:cs typeface="+mn-cs"/>
              </a:rPr>
              <a:t>COO</a:t>
            </a:r>
            <a:r>
              <a:rPr lang="ru-RU" sz="2400" b="1" baseline="30000" dirty="0">
                <a:solidFill>
                  <a:srgbClr val="0000CC"/>
                </a:solidFill>
                <a:cs typeface="+mn-cs"/>
              </a:rPr>
              <a:t>–</a:t>
            </a:r>
            <a:r>
              <a:rPr lang="ru-RU" sz="2400" b="1" dirty="0">
                <a:solidFill>
                  <a:srgbClr val="0000CC"/>
                </a:solidFill>
                <a:cs typeface="+mn-cs"/>
              </a:rPr>
              <a:t> + ОН</a:t>
            </a:r>
            <a:r>
              <a:rPr lang="ru-RU" sz="2400" b="1" baseline="30000" dirty="0">
                <a:solidFill>
                  <a:srgbClr val="0000CC"/>
                </a:solidFill>
                <a:cs typeface="+mn-cs"/>
              </a:rPr>
              <a:t>–</a:t>
            </a:r>
            <a:r>
              <a:rPr lang="ru-RU" sz="2400" b="1" dirty="0">
                <a:solidFill>
                  <a:srgbClr val="0000CC"/>
                </a:solidFill>
                <a:cs typeface="+mn-cs"/>
              </a:rPr>
              <a:t> </a:t>
            </a:r>
            <a:r>
              <a:rPr lang="ru-RU" sz="2400" b="1" dirty="0">
                <a:solidFill>
                  <a:srgbClr val="0000CC"/>
                </a:solidFill>
                <a:cs typeface="+mn-cs"/>
                <a:sym typeface="Symbol" pitchFamily="18" charset="2"/>
              </a:rPr>
              <a:t></a:t>
            </a:r>
            <a:r>
              <a:rPr lang="ru-RU" sz="2400" b="1" dirty="0">
                <a:solidFill>
                  <a:srgbClr val="0000CC"/>
                </a:solidFill>
                <a:cs typeface="+mn-cs"/>
              </a:rPr>
              <a:t> </a:t>
            </a:r>
            <a:r>
              <a:rPr lang="en-US" sz="2400" b="1" dirty="0">
                <a:solidFill>
                  <a:srgbClr val="0000CC"/>
                </a:solidFill>
                <a:cs typeface="+mn-cs"/>
              </a:rPr>
              <a:t>NH</a:t>
            </a:r>
            <a:r>
              <a:rPr lang="ru-RU" sz="2400" b="1" baseline="-25000" dirty="0">
                <a:solidFill>
                  <a:srgbClr val="0000CC"/>
                </a:solidFill>
                <a:cs typeface="+mn-cs"/>
              </a:rPr>
              <a:t>2</a:t>
            </a:r>
            <a:r>
              <a:rPr lang="ru-RU" sz="2400" b="1" dirty="0">
                <a:solidFill>
                  <a:srgbClr val="0000CC"/>
                </a:solidFill>
                <a:cs typeface="+mn-cs"/>
              </a:rPr>
              <a:t>–</a:t>
            </a:r>
            <a:r>
              <a:rPr lang="en-US" sz="2400" b="1" dirty="0">
                <a:solidFill>
                  <a:srgbClr val="0000CC"/>
                </a:solidFill>
                <a:cs typeface="+mn-cs"/>
              </a:rPr>
              <a:t>CH</a:t>
            </a:r>
            <a:r>
              <a:rPr lang="ru-RU" sz="2400" b="1" baseline="-25000" dirty="0">
                <a:solidFill>
                  <a:srgbClr val="0000CC"/>
                </a:solidFill>
                <a:cs typeface="+mn-cs"/>
              </a:rPr>
              <a:t>2</a:t>
            </a:r>
            <a:r>
              <a:rPr lang="ru-RU" sz="2400" b="1" dirty="0">
                <a:solidFill>
                  <a:srgbClr val="0000CC"/>
                </a:solidFill>
                <a:cs typeface="+mn-cs"/>
              </a:rPr>
              <a:t>–</a:t>
            </a:r>
            <a:r>
              <a:rPr lang="en-US" sz="2400" b="1" dirty="0">
                <a:solidFill>
                  <a:srgbClr val="0000CC"/>
                </a:solidFill>
                <a:cs typeface="+mn-cs"/>
              </a:rPr>
              <a:t>COO</a:t>
            </a:r>
            <a:r>
              <a:rPr lang="ru-RU" sz="2400" b="1" baseline="30000" dirty="0">
                <a:solidFill>
                  <a:srgbClr val="0000CC"/>
                </a:solidFill>
                <a:cs typeface="+mn-cs"/>
              </a:rPr>
              <a:t>–</a:t>
            </a:r>
            <a:r>
              <a:rPr lang="ru-RU" sz="2400" b="1" dirty="0">
                <a:solidFill>
                  <a:srgbClr val="0000CC"/>
                </a:solidFill>
                <a:cs typeface="+mn-cs"/>
              </a:rPr>
              <a:t> + Н</a:t>
            </a:r>
            <a:r>
              <a:rPr lang="ru-RU" sz="2400" b="1" baseline="-25000" dirty="0">
                <a:solidFill>
                  <a:srgbClr val="0000CC"/>
                </a:solidFill>
                <a:cs typeface="+mn-cs"/>
              </a:rPr>
              <a:t>2</a:t>
            </a:r>
            <a:r>
              <a:rPr lang="ru-RU" sz="2400" b="1" dirty="0">
                <a:solidFill>
                  <a:srgbClr val="0000CC"/>
                </a:solidFill>
                <a:cs typeface="+mn-cs"/>
              </a:rPr>
              <a:t>О</a:t>
            </a:r>
          </a:p>
          <a:p>
            <a:pPr algn="ctr"/>
            <a:r>
              <a:rPr lang="ru-RU" sz="2000" b="1" dirty="0">
                <a:solidFill>
                  <a:srgbClr val="0000CC"/>
                </a:solidFill>
                <a:cs typeface="+mn-cs"/>
              </a:rPr>
              <a:t>                                 </a:t>
            </a:r>
            <a:r>
              <a:rPr lang="ru-RU" sz="2000" b="1" dirty="0" err="1">
                <a:solidFill>
                  <a:srgbClr val="0000CC"/>
                </a:solidFill>
                <a:cs typeface="+mn-cs"/>
              </a:rPr>
              <a:t>аніон</a:t>
            </a:r>
            <a:endParaRPr lang="ru-RU" sz="2000" b="1" dirty="0">
              <a:solidFill>
                <a:srgbClr val="0000CC"/>
              </a:solidFill>
              <a:cs typeface="+mn-cs"/>
            </a:endParaRPr>
          </a:p>
          <a:p>
            <a:pPr algn="just"/>
            <a:endParaRPr lang="ru-RU" b="1" dirty="0">
              <a:solidFill>
                <a:srgbClr val="FFF909"/>
              </a:solidFill>
              <a:cs typeface="+mn-cs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cs typeface="+mn-cs"/>
              </a:rPr>
              <a:t>У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водних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розчинах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всі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форми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(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катіон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,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аніон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і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біполярний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іон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)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знаходяться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в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рівновазі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,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тобто</a:t>
            </a:r>
            <a:endParaRPr lang="ru-RU" b="1" dirty="0">
              <a:solidFill>
                <a:srgbClr val="000000"/>
              </a:solidFill>
              <a:cs typeface="+mn-cs"/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  <a:cs typeface="+mn-cs"/>
              </a:rPr>
              <a:t> 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катіон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+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біполярний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іон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-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кислотний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буфер;</a:t>
            </a:r>
          </a:p>
          <a:p>
            <a:pPr algn="ctr"/>
            <a:r>
              <a:rPr lang="ru-RU" sz="2000" b="1" dirty="0" err="1">
                <a:solidFill>
                  <a:srgbClr val="FF0000"/>
                </a:solidFill>
                <a:cs typeface="+mn-cs"/>
              </a:rPr>
              <a:t>аніон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+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біполярний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іон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-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основний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буфер.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cs typeface="+mn-cs"/>
              </a:rPr>
              <a:t>Для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білків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b="1" dirty="0" err="1">
                <a:solidFill>
                  <a:srgbClr val="000000"/>
                </a:solidFill>
                <a:cs typeface="+mn-cs"/>
              </a:rPr>
              <a:t>аналогічно</a:t>
            </a:r>
            <a:r>
              <a:rPr lang="ru-RU" b="1" dirty="0">
                <a:solidFill>
                  <a:srgbClr val="000000"/>
                </a:solidFill>
                <a:cs typeface="+mn-cs"/>
              </a:rPr>
              <a:t>.</a:t>
            </a:r>
            <a:endParaRPr lang="ru-RU" b="1" dirty="0">
              <a:solidFill>
                <a:srgbClr val="7E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graphicFrame>
        <p:nvGraphicFramePr>
          <p:cNvPr id="86019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24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0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61035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25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01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07504" y="0"/>
            <a:ext cx="9036496" cy="8371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rgbClr val="FF0000"/>
                </a:solidFill>
                <a:cs typeface="+mn-cs"/>
              </a:rPr>
              <a:t>Постійна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 </a:t>
            </a:r>
            <a:r>
              <a:rPr lang="en-US" sz="2000" b="1" dirty="0">
                <a:solidFill>
                  <a:srgbClr val="FF0000"/>
                </a:solidFill>
                <a:cs typeface="+mn-cs"/>
              </a:rPr>
              <a:t>[H</a:t>
            </a:r>
            <a:r>
              <a:rPr lang="en-US" sz="2000" b="1" baseline="30000" dirty="0">
                <a:solidFill>
                  <a:srgbClr val="FF0000"/>
                </a:solidFill>
                <a:cs typeface="+mn-cs"/>
              </a:rPr>
              <a:t>+</a:t>
            </a:r>
            <a:r>
              <a:rPr lang="en-US" sz="2000" b="1" dirty="0">
                <a:solidFill>
                  <a:srgbClr val="FF0000"/>
                </a:solidFill>
                <a:cs typeface="+mn-cs"/>
              </a:rPr>
              <a:t>] 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−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необхідна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умова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життя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організму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!                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  <a:cs typeface="+mn-cs"/>
              </a:rPr>
              <a:t> рН </a:t>
            </a:r>
            <a:r>
              <a:rPr lang="ru-RU" sz="2000" b="1" baseline="-25000" dirty="0" err="1">
                <a:solidFill>
                  <a:srgbClr val="FF0000"/>
                </a:solidFill>
                <a:cs typeface="+mn-cs"/>
              </a:rPr>
              <a:t>артер.крові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=7,4;  рН </a:t>
            </a:r>
            <a:r>
              <a:rPr lang="ru-RU" sz="2000" b="1" baseline="-25000" dirty="0" err="1">
                <a:solidFill>
                  <a:srgbClr val="FF0000"/>
                </a:solidFill>
                <a:cs typeface="+mn-cs"/>
              </a:rPr>
              <a:t>венозної</a:t>
            </a:r>
            <a:r>
              <a:rPr lang="ru-RU" sz="2000" b="1" baseline="-25000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baseline="-25000" dirty="0" err="1">
                <a:solidFill>
                  <a:srgbClr val="FF0000"/>
                </a:solidFill>
                <a:cs typeface="+mn-cs"/>
              </a:rPr>
              <a:t>крові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=7,35. </a:t>
            </a:r>
          </a:p>
          <a:p>
            <a:pPr algn="ctr"/>
            <a:r>
              <a:rPr lang="ru-RU" sz="2000" b="1" dirty="0" err="1">
                <a:solidFill>
                  <a:srgbClr val="FF0000"/>
                </a:solidFill>
                <a:cs typeface="+mn-cs"/>
              </a:rPr>
              <a:t>Фиізіологічні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коливання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рН 0,05-0,07.</a:t>
            </a:r>
          </a:p>
          <a:p>
            <a:r>
              <a:rPr lang="ru-RU" sz="2000" b="1" i="1" dirty="0" err="1">
                <a:solidFill>
                  <a:srgbClr val="000000"/>
                </a:solidFill>
                <a:cs typeface="+mn-cs"/>
              </a:rPr>
              <a:t>Стабільність</a:t>
            </a:r>
            <a:r>
              <a:rPr lang="ru-RU" sz="2000" b="1" i="1" dirty="0">
                <a:solidFill>
                  <a:srgbClr val="000000"/>
                </a:solidFill>
                <a:cs typeface="+mn-cs"/>
              </a:rPr>
              <a:t> рН </a:t>
            </a:r>
            <a:r>
              <a:rPr lang="ru-RU" sz="2000" b="1" i="1" dirty="0" err="1">
                <a:solidFill>
                  <a:srgbClr val="000000"/>
                </a:solidFill>
                <a:cs typeface="+mn-cs"/>
              </a:rPr>
              <a:t>крові</a:t>
            </a:r>
            <a:r>
              <a:rPr lang="ru-RU" sz="2000" b="1" i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cs typeface="+mn-cs"/>
              </a:rPr>
              <a:t>підтримується</a:t>
            </a:r>
            <a:r>
              <a:rPr lang="ru-RU" sz="2000" b="1" i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cs typeface="+mn-cs"/>
              </a:rPr>
              <a:t>гемоглобіновою</a:t>
            </a:r>
            <a:r>
              <a:rPr lang="ru-RU" sz="2000" b="1" i="1" dirty="0">
                <a:solidFill>
                  <a:srgbClr val="FF0000"/>
                </a:solidFill>
                <a:cs typeface="+mn-cs"/>
              </a:rPr>
              <a:t>, фосфатною, </a:t>
            </a:r>
            <a:r>
              <a:rPr lang="ru-RU" sz="2000" b="1" i="1" dirty="0" err="1">
                <a:solidFill>
                  <a:srgbClr val="FF0000"/>
                </a:solidFill>
                <a:cs typeface="+mn-cs"/>
              </a:rPr>
              <a:t>гідрокарбонатною</a:t>
            </a:r>
            <a:r>
              <a:rPr lang="ru-RU" sz="2000" b="1" i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cs typeface="+mn-cs"/>
              </a:rPr>
              <a:t>буферними</a:t>
            </a:r>
            <a:r>
              <a:rPr lang="ru-RU" sz="2000" b="1" i="1" dirty="0">
                <a:solidFill>
                  <a:srgbClr val="000000"/>
                </a:solidFill>
                <a:cs typeface="+mn-cs"/>
              </a:rPr>
              <a:t> системами і </a:t>
            </a:r>
            <a:r>
              <a:rPr lang="ru-RU" sz="2000" b="1" i="1" dirty="0" err="1">
                <a:solidFill>
                  <a:srgbClr val="000000"/>
                </a:solidFill>
                <a:cs typeface="+mn-cs"/>
              </a:rPr>
              <a:t>білками</a:t>
            </a:r>
            <a:r>
              <a:rPr lang="ru-RU" sz="2000" b="1" i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cs typeface="+mn-cs"/>
              </a:rPr>
              <a:t>плазми</a:t>
            </a:r>
            <a:r>
              <a:rPr lang="ru-RU" sz="2000" b="1" i="1" dirty="0">
                <a:solidFill>
                  <a:srgbClr val="000000"/>
                </a:solidFill>
                <a:cs typeface="+mn-cs"/>
              </a:rPr>
              <a:t>.</a:t>
            </a:r>
          </a:p>
          <a:p>
            <a:r>
              <a:rPr lang="ru-RU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Гемоглобінова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буферна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система 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є основною буферною системою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еритроцитів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і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має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велику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буферну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ємність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(75%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всієї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буф.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ємності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крові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).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Гемоглобіновий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буфер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складається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з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двох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форм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гемоглобіну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-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відновленого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(Н</a:t>
            </a:r>
            <a:r>
              <a:rPr lang="en-US" sz="2000" b="1" dirty="0" err="1">
                <a:solidFill>
                  <a:srgbClr val="FF0000"/>
                </a:solidFill>
                <a:cs typeface="+mn-cs"/>
              </a:rPr>
              <a:t>Hb</a:t>
            </a:r>
            <a:r>
              <a:rPr lang="en-US" sz="2000" b="1" dirty="0">
                <a:solidFill>
                  <a:srgbClr val="FF0000"/>
                </a:solidFill>
                <a:cs typeface="+mn-cs"/>
              </a:rPr>
              <a:t>) 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і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окисленого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оксигемоглобіну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(</a:t>
            </a:r>
            <a:r>
              <a:rPr lang="en-US" sz="2000" b="1" i="1" dirty="0">
                <a:solidFill>
                  <a:srgbClr val="FF0000"/>
                </a:solidFill>
                <a:cs typeface="+mn-cs"/>
              </a:rPr>
              <a:t>HHbO</a:t>
            </a:r>
            <a:r>
              <a:rPr lang="en-US" sz="2000" b="1" i="1" baseline="-25000" dirty="0">
                <a:solidFill>
                  <a:srgbClr val="FF0000"/>
                </a:solidFill>
                <a:cs typeface="+mn-cs"/>
              </a:rPr>
              <a:t>2</a:t>
            </a:r>
            <a:r>
              <a:rPr lang="en-US" sz="20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. 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cs typeface="+mn-cs"/>
              </a:rPr>
              <a:t>  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Гемоглобін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(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рК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=8,2) і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оксигемоглобін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(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рК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=6,6)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взаємопов'язані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та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існують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як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єдина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система.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Умовно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гемоглобіновий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буфер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поділяють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на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дві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буферні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системи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: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cs typeface="+mn-cs"/>
              </a:rPr>
              <a:t>а)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буферна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система,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утворена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гемоглобіном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: 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Н</a:t>
            </a:r>
            <a:r>
              <a:rPr lang="en-US" sz="2000" b="1" dirty="0" err="1">
                <a:solidFill>
                  <a:srgbClr val="000000"/>
                </a:solidFill>
                <a:cs typeface="+mn-cs"/>
              </a:rPr>
              <a:t>Hb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 -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слабка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кислота (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слабше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вугільної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); </a:t>
            </a:r>
            <a:r>
              <a:rPr lang="en-US" sz="2000" b="1" dirty="0" err="1">
                <a:solidFill>
                  <a:srgbClr val="000000"/>
                </a:solidFill>
                <a:cs typeface="+mn-cs"/>
              </a:rPr>
              <a:t>KtHb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 -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сіль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гемоглобінової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кислоти</a:t>
            </a:r>
            <a:endParaRPr lang="ru-RU" sz="2000" b="1" i="1" dirty="0">
              <a:solidFill>
                <a:srgbClr val="7E0000"/>
              </a:solidFill>
              <a:cs typeface="+mn-cs"/>
            </a:endParaRPr>
          </a:p>
          <a:p>
            <a:pPr algn="just"/>
            <a:endParaRPr lang="ru-RU" sz="2000" b="1" i="1" dirty="0">
              <a:solidFill>
                <a:srgbClr val="7E00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7E0000"/>
              </a:solidFill>
              <a:cs typeface="+mn-cs"/>
            </a:endParaRPr>
          </a:p>
          <a:p>
            <a:pPr algn="just"/>
            <a:endParaRPr lang="ru-RU" sz="2000" b="1" dirty="0" smtClean="0">
              <a:cs typeface="+mn-cs"/>
            </a:endParaRPr>
          </a:p>
          <a:p>
            <a:pPr algn="just"/>
            <a:r>
              <a:rPr lang="ru-RU" sz="2000" b="1" dirty="0" smtClean="0">
                <a:cs typeface="+mn-cs"/>
              </a:rPr>
              <a:t>б</a:t>
            </a:r>
            <a:r>
              <a:rPr lang="ru-RU" sz="2000" b="1" dirty="0">
                <a:cs typeface="+mn-cs"/>
              </a:rPr>
              <a:t>)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буферна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система,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утворена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оксигемоглобіном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: </a:t>
            </a:r>
            <a:r>
              <a:rPr lang="en-US" sz="2000" b="1" i="1" dirty="0">
                <a:cs typeface="+mn-cs"/>
              </a:rPr>
              <a:t>HHbO</a:t>
            </a:r>
            <a:r>
              <a:rPr lang="en-US" sz="2000" b="1" i="1" baseline="-25000" dirty="0">
                <a:cs typeface="+mn-cs"/>
              </a:rPr>
              <a:t>2</a:t>
            </a:r>
            <a:r>
              <a:rPr lang="uk-UA" sz="2000" b="1" dirty="0">
                <a:cs typeface="+mn-cs"/>
              </a:rPr>
              <a:t> – сильна кислота; </a:t>
            </a:r>
            <a:r>
              <a:rPr lang="en-US" sz="2000" b="1" i="1" dirty="0">
                <a:solidFill>
                  <a:srgbClr val="FF0000"/>
                </a:solidFill>
                <a:cs typeface="+mn-cs"/>
              </a:rPr>
              <a:t>KtHbO</a:t>
            </a:r>
            <a:r>
              <a:rPr lang="en-US" sz="2000" b="1" i="1" baseline="-25000" dirty="0">
                <a:solidFill>
                  <a:srgbClr val="FF0000"/>
                </a:solidFill>
                <a:cs typeface="+mn-cs"/>
              </a:rPr>
              <a:t>2</a:t>
            </a:r>
            <a:r>
              <a:rPr lang="en-US" sz="2000" b="1" dirty="0">
                <a:solidFill>
                  <a:srgbClr val="FF0000"/>
                </a:solidFill>
                <a:cs typeface="+mn-cs"/>
              </a:rPr>
              <a:t> –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сіль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оксигемоглобінової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cs typeface="+mn-cs"/>
              </a:rPr>
              <a:t>кислоти</a:t>
            </a:r>
            <a:r>
              <a:rPr lang="uk-UA" sz="2000" b="1" dirty="0" smtClean="0">
                <a:solidFill>
                  <a:srgbClr val="FF0000"/>
                </a:solidFill>
                <a:cs typeface="+mn-cs"/>
              </a:rPr>
              <a:t> </a:t>
            </a:r>
            <a:endParaRPr lang="ru-RU" sz="2000" b="1" dirty="0">
              <a:solidFill>
                <a:srgbClr val="FF0000"/>
              </a:solidFill>
              <a:cs typeface="+mn-cs"/>
            </a:endParaRPr>
          </a:p>
          <a:p>
            <a:pPr algn="just"/>
            <a:r>
              <a:rPr lang="ru-RU" sz="2000" b="1" dirty="0">
                <a:solidFill>
                  <a:srgbClr val="7E0000"/>
                </a:solidFill>
                <a:cs typeface="+mn-cs"/>
              </a:rPr>
              <a:t> </a:t>
            </a: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7E0000"/>
              </a:solidFill>
              <a:cs typeface="+mn-cs"/>
            </a:endParaRPr>
          </a:p>
          <a:p>
            <a:pPr algn="ctr"/>
            <a:endParaRPr lang="ru-RU" sz="2000" b="1" dirty="0">
              <a:solidFill>
                <a:srgbClr val="7E0000"/>
              </a:solidFill>
              <a:cs typeface="+mn-cs"/>
            </a:endParaRPr>
          </a:p>
          <a:p>
            <a:pPr algn="ctr"/>
            <a:r>
              <a:rPr lang="ru-RU" b="1" dirty="0">
                <a:solidFill>
                  <a:srgbClr val="FFF909"/>
                </a:solidFill>
                <a:cs typeface="+mn-cs"/>
              </a:rPr>
              <a:t>   </a:t>
            </a:r>
          </a:p>
          <a:p>
            <a:pPr algn="just"/>
            <a:r>
              <a:rPr lang="ru-RU" sz="2000" b="1" dirty="0">
                <a:solidFill>
                  <a:srgbClr val="FFFF00"/>
                </a:solidFill>
                <a:cs typeface="+mn-cs"/>
              </a:rPr>
              <a:t>       </a:t>
            </a:r>
            <a:endParaRPr lang="en-US" b="1" i="1" dirty="0">
              <a:solidFill>
                <a:srgbClr val="FFF909"/>
              </a:solidFill>
              <a:cs typeface="+mn-cs"/>
            </a:endParaRPr>
          </a:p>
        </p:txBody>
      </p:sp>
      <p:graphicFrame>
        <p:nvGraphicFramePr>
          <p:cNvPr id="87043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74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4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935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75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682138"/>
              </p:ext>
            </p:extLst>
          </p:nvPr>
        </p:nvGraphicFramePr>
        <p:xfrm>
          <a:off x="3491880" y="4797152"/>
          <a:ext cx="1933278" cy="703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76" name="Формула" r:id="rId6" imgW="1257300" imgH="457200" progId="Equation.3">
                  <p:embed/>
                </p:oleObj>
              </mc:Choice>
              <mc:Fallback>
                <p:oleObj name="Формула" r:id="rId6" imgW="12573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797152"/>
                        <a:ext cx="1933278" cy="70327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815783"/>
              </p:ext>
            </p:extLst>
          </p:nvPr>
        </p:nvGraphicFramePr>
        <p:xfrm>
          <a:off x="6738628" y="6109828"/>
          <a:ext cx="2381077" cy="748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77" name="Формула" r:id="rId8" imgW="1536700" imgH="482600" progId="Equation.3">
                  <p:embed/>
                </p:oleObj>
              </mc:Choice>
              <mc:Fallback>
                <p:oleObj name="Формула" r:id="rId8" imgW="15367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8628" y="6109828"/>
                        <a:ext cx="2381077" cy="7481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3330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07504" y="958417"/>
            <a:ext cx="9144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 b="1" dirty="0">
                <a:solidFill>
                  <a:srgbClr val="FFF909"/>
                </a:solidFill>
                <a:cs typeface="+mn-cs"/>
              </a:rPr>
              <a:t>  </a:t>
            </a:r>
            <a:r>
              <a:rPr lang="ru-RU" sz="2000" b="1" i="1" dirty="0" err="1">
                <a:solidFill>
                  <a:srgbClr val="7E0000"/>
                </a:solidFill>
                <a:cs typeface="+mn-cs"/>
              </a:rPr>
              <a:t>Рівняння</a:t>
            </a:r>
            <a:r>
              <a:rPr lang="ru-RU" sz="2000" b="1" i="1" dirty="0">
                <a:solidFill>
                  <a:srgbClr val="7E0000"/>
                </a:solidFill>
                <a:cs typeface="+mn-cs"/>
              </a:rPr>
              <a:t> </a:t>
            </a:r>
            <a:r>
              <a:rPr lang="ru-RU" sz="2000" b="1" i="1" dirty="0" err="1">
                <a:solidFill>
                  <a:srgbClr val="7E0000"/>
                </a:solidFill>
                <a:cs typeface="+mn-cs"/>
              </a:rPr>
              <a:t>Гендерсона-Гассельбаха</a:t>
            </a:r>
            <a:r>
              <a:rPr lang="ru-RU" sz="2000" b="1" i="1" dirty="0">
                <a:solidFill>
                  <a:srgbClr val="7E0000"/>
                </a:solidFill>
                <a:cs typeface="+mn-cs"/>
              </a:rPr>
              <a:t> </a:t>
            </a:r>
            <a:r>
              <a:rPr lang="ru-RU" sz="2000" b="1" i="1" dirty="0">
                <a:cs typeface="+mn-cs"/>
              </a:rPr>
              <a:t>для </a:t>
            </a:r>
            <a:r>
              <a:rPr lang="ru-RU" sz="2000" b="1" i="1" dirty="0" err="1">
                <a:cs typeface="+mn-cs"/>
              </a:rPr>
              <a:t>цих</a:t>
            </a:r>
            <a:r>
              <a:rPr lang="ru-RU" sz="2000" b="1" i="1" dirty="0">
                <a:cs typeface="+mn-cs"/>
              </a:rPr>
              <a:t> </a:t>
            </a:r>
            <a:r>
              <a:rPr lang="ru-RU" sz="2000" b="1" i="1" dirty="0" err="1">
                <a:cs typeface="+mn-cs"/>
              </a:rPr>
              <a:t>двох</a:t>
            </a:r>
            <a:r>
              <a:rPr lang="ru-RU" sz="2000" b="1" i="1" dirty="0">
                <a:cs typeface="+mn-cs"/>
              </a:rPr>
              <a:t> систем:</a:t>
            </a:r>
          </a:p>
          <a:p>
            <a:pPr algn="just"/>
            <a:endParaRPr lang="ru-RU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 algn="ctr"/>
            <a:r>
              <a:rPr lang="ru-RU" b="1" dirty="0">
                <a:solidFill>
                  <a:srgbClr val="FFF909"/>
                </a:solidFill>
                <a:cs typeface="+mn-cs"/>
              </a:rPr>
              <a:t> </a:t>
            </a:r>
          </a:p>
        </p:txBody>
      </p:sp>
      <p:graphicFrame>
        <p:nvGraphicFramePr>
          <p:cNvPr id="89091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0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2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61035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1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0" y="3992563"/>
            <a:ext cx="9144000" cy="173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dirty="0">
                <a:solidFill>
                  <a:srgbClr val="FFF909"/>
                </a:solidFill>
                <a:cs typeface="+mn-cs"/>
              </a:rPr>
              <a:t>  </a:t>
            </a:r>
            <a:r>
              <a:rPr lang="ru-RU" b="1" dirty="0">
                <a:solidFill>
                  <a:srgbClr val="FFF909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Гемоглобін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– </a:t>
            </a:r>
            <a:r>
              <a:rPr lang="ru-RU" sz="2000" b="1" dirty="0" err="1" smtClean="0">
                <a:solidFill>
                  <a:srgbClr val="FF0000"/>
                </a:solidFill>
                <a:cs typeface="+mn-cs"/>
              </a:rPr>
              <a:t>більш</a:t>
            </a:r>
            <a:r>
              <a:rPr lang="ru-RU" sz="2000" b="1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cs typeface="+mn-cs"/>
              </a:rPr>
              <a:t>слабка</a:t>
            </a:r>
            <a:r>
              <a:rPr lang="ru-RU" sz="2000" b="1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кислота (</a:t>
            </a:r>
            <a:r>
              <a:rPr lang="ru-RU" sz="2000" b="1" i="1" dirty="0" err="1">
                <a:solidFill>
                  <a:srgbClr val="FF0000"/>
                </a:solidFill>
                <a:cs typeface="+mn-cs"/>
              </a:rPr>
              <a:t>рК</a:t>
            </a:r>
            <a:r>
              <a:rPr lang="ru-RU" sz="2000" b="1" i="1" baseline="-25000" dirty="0" err="1">
                <a:solidFill>
                  <a:srgbClr val="FF0000"/>
                </a:solidFill>
                <a:cs typeface="+mn-cs"/>
              </a:rPr>
              <a:t>Н</a:t>
            </a:r>
            <a:r>
              <a:rPr lang="en-US" sz="2000" b="1" i="1" baseline="-25000" dirty="0" err="1">
                <a:solidFill>
                  <a:srgbClr val="FF0000"/>
                </a:solidFill>
                <a:cs typeface="+mn-cs"/>
              </a:rPr>
              <a:t>Hb</a:t>
            </a:r>
            <a:r>
              <a:rPr lang="ru-RU" sz="2000" b="1" i="1" dirty="0">
                <a:solidFill>
                  <a:srgbClr val="FF0000"/>
                </a:solidFill>
                <a:cs typeface="+mn-cs"/>
              </a:rPr>
              <a:t> = 8,2; </a:t>
            </a:r>
            <a:r>
              <a:rPr lang="en-US" sz="2000" b="1" i="1" dirty="0" err="1">
                <a:solidFill>
                  <a:srgbClr val="FF0000"/>
                </a:solidFill>
                <a:cs typeface="+mn-cs"/>
              </a:rPr>
              <a:t>K</a:t>
            </a:r>
            <a:r>
              <a:rPr lang="en-US" sz="2000" b="1" i="1" baseline="-25000" dirty="0" err="1">
                <a:solidFill>
                  <a:srgbClr val="FF0000"/>
                </a:solidFill>
                <a:cs typeface="+mn-cs"/>
              </a:rPr>
              <a:t>HHb</a:t>
            </a:r>
            <a:r>
              <a:rPr lang="ru-RU" sz="2000" b="1" i="1" dirty="0">
                <a:solidFill>
                  <a:srgbClr val="FF0000"/>
                </a:solidFill>
                <a:cs typeface="+mn-cs"/>
              </a:rPr>
              <a:t> = 6,3 </a:t>
            </a:r>
            <a:r>
              <a:rPr lang="ru-RU" sz="2000" b="1" i="1" dirty="0">
                <a:solidFill>
                  <a:srgbClr val="FF0000"/>
                </a:solidFill>
                <a:cs typeface="+mn-cs"/>
                <a:sym typeface="Symbol" pitchFamily="18" charset="2"/>
              </a:rPr>
              <a:t> 10</a:t>
            </a:r>
            <a:r>
              <a:rPr lang="ru-RU" sz="2000" b="1" i="1" baseline="30000" dirty="0">
                <a:solidFill>
                  <a:srgbClr val="FF0000"/>
                </a:solidFill>
                <a:cs typeface="+mn-cs"/>
                <a:sym typeface="Symbol" pitchFamily="18" charset="2"/>
              </a:rPr>
              <a:t>-9</a:t>
            </a:r>
            <a:r>
              <a:rPr lang="ru-RU" sz="2000" b="1" i="1" dirty="0">
                <a:solidFill>
                  <a:srgbClr val="FF0000"/>
                </a:solidFill>
                <a:cs typeface="+mn-cs"/>
                <a:sym typeface="Symbol" pitchFamily="18" charset="2"/>
              </a:rPr>
              <a:t>) </a:t>
            </a:r>
            <a:r>
              <a:rPr lang="ru-RU" sz="2000" b="1" i="1" dirty="0">
                <a:solidFill>
                  <a:srgbClr val="000000"/>
                </a:solidFill>
                <a:cs typeface="+mn-cs"/>
                <a:sym typeface="Symbol" pitchFamily="18" charset="2"/>
              </a:rPr>
              <a:t>у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порівнянні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з </a:t>
            </a:r>
            <a:r>
              <a:rPr lang="ru-RU" sz="2000" b="1" dirty="0" err="1">
                <a:solidFill>
                  <a:srgbClr val="FF0000"/>
                </a:solidFill>
                <a:cs typeface="+mn-cs"/>
                <a:sym typeface="Symbol" pitchFamily="18" charset="2"/>
              </a:rPr>
              <a:t>оксигемоглобіном</a:t>
            </a:r>
            <a:r>
              <a:rPr lang="ru-RU" sz="2000" b="1" dirty="0">
                <a:solidFill>
                  <a:srgbClr val="FF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ru-RU" sz="2000" b="1" i="1" dirty="0" err="1">
                <a:solidFill>
                  <a:srgbClr val="FF0000"/>
                </a:solidFill>
                <a:cs typeface="+mn-cs"/>
              </a:rPr>
              <a:t>рК</a:t>
            </a:r>
            <a:r>
              <a:rPr lang="ru-RU" sz="2000" b="1" i="1" baseline="-25000" dirty="0" err="1">
                <a:solidFill>
                  <a:srgbClr val="FF0000"/>
                </a:solidFill>
                <a:cs typeface="+mn-cs"/>
              </a:rPr>
              <a:t>Н</a:t>
            </a:r>
            <a:r>
              <a:rPr lang="en-US" sz="2000" b="1" i="1" baseline="-25000" dirty="0" err="1">
                <a:solidFill>
                  <a:srgbClr val="FF0000"/>
                </a:solidFill>
                <a:cs typeface="+mn-cs"/>
              </a:rPr>
              <a:t>Hb</a:t>
            </a:r>
            <a:r>
              <a:rPr lang="ru-RU" sz="2000" b="1" i="1" baseline="-25000" dirty="0">
                <a:solidFill>
                  <a:srgbClr val="FF0000"/>
                </a:solidFill>
                <a:cs typeface="+mn-cs"/>
              </a:rPr>
              <a:t>О2</a:t>
            </a:r>
            <a:r>
              <a:rPr lang="ru-RU" sz="2000" b="1" i="1" dirty="0">
                <a:solidFill>
                  <a:srgbClr val="FF0000"/>
                </a:solidFill>
                <a:cs typeface="+mn-cs"/>
              </a:rPr>
              <a:t> = 6,6; </a:t>
            </a:r>
            <a:r>
              <a:rPr lang="en-US" sz="2000" b="1" i="1" dirty="0" err="1">
                <a:solidFill>
                  <a:srgbClr val="FF0000"/>
                </a:solidFill>
                <a:cs typeface="+mn-cs"/>
              </a:rPr>
              <a:t>K</a:t>
            </a:r>
            <a:r>
              <a:rPr lang="en-US" sz="2000" b="1" i="1" baseline="-25000" dirty="0" err="1">
                <a:solidFill>
                  <a:srgbClr val="FF0000"/>
                </a:solidFill>
                <a:cs typeface="+mn-cs"/>
              </a:rPr>
              <a:t>HHb</a:t>
            </a:r>
            <a:r>
              <a:rPr lang="ru-RU" sz="2000" b="1" i="1" baseline="-25000" dirty="0">
                <a:solidFill>
                  <a:srgbClr val="FF0000"/>
                </a:solidFill>
                <a:cs typeface="+mn-cs"/>
              </a:rPr>
              <a:t>О2</a:t>
            </a:r>
            <a:r>
              <a:rPr lang="ru-RU" sz="2000" b="1" i="1" dirty="0">
                <a:solidFill>
                  <a:srgbClr val="FF0000"/>
                </a:solidFill>
                <a:cs typeface="+mn-cs"/>
              </a:rPr>
              <a:t> = 1,12 </a:t>
            </a:r>
            <a:r>
              <a:rPr lang="ru-RU" sz="2000" b="1" i="1" dirty="0">
                <a:solidFill>
                  <a:srgbClr val="FF0000"/>
                </a:solidFill>
                <a:cs typeface="+mn-cs"/>
                <a:sym typeface="Symbol" pitchFamily="18" charset="2"/>
              </a:rPr>
              <a:t> 10</a:t>
            </a:r>
            <a:r>
              <a:rPr lang="ru-RU" sz="2000" b="1" i="1" baseline="30000" dirty="0">
                <a:solidFill>
                  <a:srgbClr val="FF0000"/>
                </a:solidFill>
                <a:cs typeface="+mn-cs"/>
                <a:sym typeface="Symbol" pitchFamily="18" charset="2"/>
              </a:rPr>
              <a:t>-7</a:t>
            </a:r>
            <a:r>
              <a:rPr lang="ru-RU" sz="2000" b="1" i="1" dirty="0">
                <a:solidFill>
                  <a:srgbClr val="000000"/>
                </a:solidFill>
                <a:cs typeface="+mn-cs"/>
                <a:sym typeface="Symbol" pitchFamily="18" charset="2"/>
              </a:rPr>
              <a:t>).           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Тому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іони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cs typeface="+mn-cs"/>
                <a:sym typeface="Symbol" pitchFamily="18" charset="2"/>
              </a:rPr>
              <a:t>Hb</a:t>
            </a:r>
            <a:r>
              <a:rPr lang="en-US" sz="2000" b="1" baseline="30000" dirty="0" smtClean="0">
                <a:solidFill>
                  <a:srgbClr val="000000"/>
                </a:solidFill>
                <a:cs typeface="+mn-cs"/>
                <a:sym typeface="Symbol" pitchFamily="18" charset="2"/>
              </a:rPr>
              <a:t>-</a:t>
            </a:r>
            <a:r>
              <a:rPr lang="ru-RU" sz="2000" b="1" dirty="0" smtClean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є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аніонами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більш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слабкої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кислоти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здатні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більш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активніше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зв'язувати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іони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Н</a:t>
            </a:r>
            <a:r>
              <a:rPr lang="ru-RU" sz="2000" b="1" baseline="30000" dirty="0">
                <a:solidFill>
                  <a:srgbClr val="000000"/>
                </a:solidFill>
                <a:cs typeface="+mn-cs"/>
                <a:sym typeface="Symbol" pitchFamily="18" charset="2"/>
              </a:rPr>
              <a:t>+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ніж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іони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оксигемоглобіну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.</a:t>
            </a:r>
            <a:endParaRPr lang="en-US" sz="2000" b="1" dirty="0">
              <a:solidFill>
                <a:srgbClr val="000000"/>
              </a:solidFill>
              <a:cs typeface="+mn-cs"/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r>
              <a:rPr lang="en-US" b="1" dirty="0">
                <a:solidFill>
                  <a:srgbClr val="FFF909"/>
                </a:solidFill>
                <a:cs typeface="+mn-cs"/>
                <a:sym typeface="Symbol" pitchFamily="18" charset="2"/>
              </a:rPr>
              <a:t>  </a:t>
            </a:r>
            <a:endParaRPr lang="ru-RU" b="1" dirty="0">
              <a:solidFill>
                <a:srgbClr val="FFF909"/>
              </a:solidFill>
              <a:cs typeface="+mn-cs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80621" y="1450859"/>
                <a:ext cx="4482124" cy="67197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cs typeface="+mn-cs"/>
                        </a:rPr>
                        <m:t>𝑝𝐻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cs typeface="+mn-cs"/>
                        </a:rPr>
                        <m:t>=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cs typeface="+mn-cs"/>
                        </a:rPr>
                        <m:t>𝑝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cs typeface="+mn-cs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cs typeface="+mn-cs"/>
                            </a:rPr>
                            <m:t>𝐻𝐻𝑏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cs typeface="+mn-cs"/>
                        </a:rPr>
                        <m:t>+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cs typeface="+mn-cs"/>
                        </a:rPr>
                        <m:t>𝑙𝑔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[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𝐻𝑏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−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cs typeface="+mn-cs"/>
                            </a:rPr>
                            <m:t>]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cs typeface="+mn-cs"/>
                            </a:rPr>
                            <m:t>[</m:t>
                          </m:r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𝐻𝐻𝑏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 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cs typeface="+mn-cs"/>
                        </a:rPr>
                        <m:t>=8,2+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cs typeface="+mn-cs"/>
                        </a:rPr>
                        <m:t>𝑙𝑔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[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𝐻𝑏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−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cs typeface="+mn-cs"/>
                            </a:rPr>
                            <m:t>]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cs typeface="+mn-cs"/>
                            </a:rPr>
                            <m:t>[</m:t>
                          </m:r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𝐻𝐻𝑏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 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>
                  <a:solidFill>
                    <a:srgbClr val="000000"/>
                  </a:solidFill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621" y="1450859"/>
                <a:ext cx="4482124" cy="6719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47983" y="2708920"/>
                <a:ext cx="5195910" cy="671979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cs typeface="+mn-cs"/>
                        </a:rPr>
                        <m:t>𝑝𝐻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cs typeface="+mn-cs"/>
                        </a:rPr>
                        <m:t>=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cs typeface="+mn-cs"/>
                        </a:rPr>
                        <m:t>𝑝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cs typeface="+mn-cs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cs typeface="+mn-cs"/>
                            </a:rPr>
                            <m:t>𝐻𝐻𝑏</m:t>
                          </m:r>
                          <m:sSub>
                            <m:sSub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cs typeface="+mn-cs"/>
                        </a:rPr>
                        <m:t>+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cs typeface="+mn-cs"/>
                        </a:rPr>
                        <m:t>𝑙𝑔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[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𝐻𝑏𝑂</m:t>
                              </m:r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+mn-cs"/>
                                    </a:rPr>
                                    <m:t> 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−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cs typeface="+mn-cs"/>
                            </a:rPr>
                            <m:t>]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cs typeface="+mn-cs"/>
                            </a:rPr>
                            <m:t>[</m:t>
                          </m:r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𝐻𝐻𝑏</m:t>
                              </m:r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+mn-cs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 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cs typeface="+mn-cs"/>
                        </a:rPr>
                        <m:t>=6,6+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cs typeface="+mn-cs"/>
                        </a:rPr>
                        <m:t>𝑙𝑔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[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𝐻𝑏𝑂</m:t>
                              </m:r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+mn-cs"/>
                                    </a:rPr>
                                    <m:t> 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−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cs typeface="+mn-cs"/>
                            </a:rPr>
                            <m:t>]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cs typeface="+mn-cs"/>
                            </a:rPr>
                            <m:t>[</m:t>
                          </m:r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𝐻𝐻𝑏</m:t>
                              </m:r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+mn-cs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 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>
                  <a:solidFill>
                    <a:srgbClr val="000000"/>
                  </a:solidFill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983" y="2708920"/>
                <a:ext cx="5195910" cy="67197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7845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i="1" cap="all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буферна</a:t>
            </a:r>
            <a:r>
              <a:rPr lang="ru-RU" sz="2800" b="1" i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ru-RU" sz="2800" b="1" i="1" cap="all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ємність</a:t>
            </a:r>
            <a:endParaRPr lang="ru-RU" sz="2800" b="1" cap="all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 algn="just"/>
            <a:r>
              <a:rPr lang="ru-RU" sz="2000" b="1" dirty="0">
                <a:solidFill>
                  <a:srgbClr val="FFF909"/>
                </a:solidFill>
                <a:cs typeface="+mn-cs"/>
              </a:rPr>
              <a:t>     </a:t>
            </a:r>
          </a:p>
          <a:p>
            <a:pPr algn="just">
              <a:tabLst>
                <a:tab pos="265113" algn="l"/>
                <a:tab pos="530225" algn="l"/>
              </a:tabLst>
            </a:pPr>
            <a:r>
              <a:rPr lang="ru-RU" sz="2000" b="1" dirty="0">
                <a:solidFill>
                  <a:srgbClr val="FFF909"/>
                </a:solidFill>
                <a:cs typeface="+mn-cs"/>
              </a:rPr>
              <a:t>         </a:t>
            </a:r>
            <a:r>
              <a:rPr lang="ru-RU" sz="2000" b="1" dirty="0" err="1" smtClean="0">
                <a:solidFill>
                  <a:srgbClr val="000000"/>
                </a:solidFill>
                <a:cs typeface="+mn-cs"/>
              </a:rPr>
              <a:t>Кількісною</a:t>
            </a:r>
            <a:r>
              <a:rPr lang="ru-RU" sz="2000" b="1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мірою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стійкості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буферних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систем </a:t>
            </a:r>
            <a:r>
              <a:rPr lang="ru-RU" sz="2000" b="1" i="1" dirty="0">
                <a:solidFill>
                  <a:srgbClr val="0000CC"/>
                </a:solidFill>
                <a:cs typeface="+mn-cs"/>
              </a:rPr>
              <a:t>є </a:t>
            </a:r>
            <a:r>
              <a:rPr lang="ru-RU" sz="2000" b="1" i="1" dirty="0" err="1">
                <a:solidFill>
                  <a:srgbClr val="0000CC"/>
                </a:solidFill>
                <a:cs typeface="+mn-cs"/>
              </a:rPr>
              <a:t>буферна</a:t>
            </a:r>
            <a:r>
              <a:rPr lang="ru-RU" sz="2000" b="1" i="1" dirty="0">
                <a:solidFill>
                  <a:srgbClr val="0000CC"/>
                </a:solidFill>
                <a:cs typeface="+mn-cs"/>
              </a:rPr>
              <a:t> </a:t>
            </a:r>
            <a:r>
              <a:rPr lang="ru-RU" sz="2000" b="1" i="1" dirty="0" err="1">
                <a:solidFill>
                  <a:srgbClr val="0000CC"/>
                </a:solidFill>
                <a:cs typeface="+mn-cs"/>
              </a:rPr>
              <a:t>ємність</a:t>
            </a:r>
            <a:r>
              <a:rPr lang="ru-RU" sz="2000" b="1" i="1" dirty="0">
                <a:solidFill>
                  <a:srgbClr val="0000CC"/>
                </a:solidFill>
                <a:cs typeface="+mn-cs"/>
              </a:rPr>
              <a:t>.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cs typeface="+mn-cs"/>
              </a:rPr>
              <a:t>       </a:t>
            </a:r>
            <a:r>
              <a:rPr lang="ru-RU" sz="2000" b="1" i="1" u="sng" dirty="0">
                <a:solidFill>
                  <a:srgbClr val="0000CC"/>
                </a:solidFill>
                <a:cs typeface="+mn-cs"/>
              </a:rPr>
              <a:t>Буферною </a:t>
            </a:r>
            <a:r>
              <a:rPr lang="ru-RU" sz="2000" b="1" i="1" u="sng" dirty="0" err="1">
                <a:solidFill>
                  <a:srgbClr val="0000CC"/>
                </a:solidFill>
                <a:cs typeface="+mn-cs"/>
              </a:rPr>
              <a:t>ємністю</a:t>
            </a:r>
            <a:r>
              <a:rPr lang="ru-RU" sz="2000" b="1" i="1" u="sng" dirty="0">
                <a:solidFill>
                  <a:srgbClr val="0000CC"/>
                </a:solidFill>
                <a:cs typeface="+mn-cs"/>
              </a:rPr>
              <a:t> (В</a:t>
            </a:r>
            <a:r>
              <a:rPr lang="ru-RU" sz="2000" b="1" dirty="0">
                <a:solidFill>
                  <a:srgbClr val="0000CC"/>
                </a:solidFill>
                <a:cs typeface="+mn-cs"/>
              </a:rPr>
              <a:t>)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називається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кількість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речовини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сильної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кислоти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або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сильної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основи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, яку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потрібно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додати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до одного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літру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буферного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розчину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,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щоб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змінити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його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рН на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одиницю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. 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Вона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виражається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в моль/л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або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частіше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в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ммоль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/л і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визначається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за формулою:</a:t>
            </a:r>
            <a:r>
              <a:rPr lang="ru-RU" sz="2000" b="1" dirty="0">
                <a:solidFill>
                  <a:srgbClr val="FFF909"/>
                </a:solidFill>
                <a:cs typeface="+mn-cs"/>
              </a:rPr>
              <a:t>   </a:t>
            </a:r>
            <a:endParaRPr lang="ru-RU" sz="2000" b="1" i="1" dirty="0">
              <a:solidFill>
                <a:srgbClr val="FFF909"/>
              </a:solidFill>
              <a:cs typeface="+mn-cs"/>
            </a:endParaRPr>
          </a:p>
          <a:p>
            <a:pPr algn="ctr"/>
            <a:endParaRPr lang="ru-RU" sz="2400" b="1" dirty="0">
              <a:solidFill>
                <a:srgbClr val="FFFF00"/>
              </a:solidFill>
              <a:cs typeface="+mn-cs"/>
            </a:endParaRPr>
          </a:p>
          <a:p>
            <a:pPr algn="just"/>
            <a:r>
              <a:rPr lang="ru-RU" sz="2000" b="1" dirty="0">
                <a:solidFill>
                  <a:srgbClr val="FFFF00"/>
                </a:solidFill>
                <a:cs typeface="+mn-cs"/>
              </a:rPr>
              <a:t>       </a:t>
            </a:r>
          </a:p>
          <a:p>
            <a:pPr algn="just"/>
            <a:endParaRPr lang="ru-RU" sz="2000" b="1" dirty="0">
              <a:solidFill>
                <a:srgbClr val="FFFF00"/>
              </a:solidFill>
              <a:cs typeface="+mn-cs"/>
            </a:endParaRPr>
          </a:p>
          <a:p>
            <a:pPr algn="just"/>
            <a:r>
              <a:rPr lang="ru-RU" sz="2000" b="1" dirty="0">
                <a:solidFill>
                  <a:srgbClr val="000000"/>
                </a:solidFill>
                <a:cs typeface="+mn-cs"/>
              </a:rPr>
              <a:t>де </a:t>
            </a:r>
            <a:r>
              <a:rPr lang="ru-RU" sz="2000" b="1" i="1" dirty="0">
                <a:solidFill>
                  <a:srgbClr val="000000"/>
                </a:solidFill>
                <a:cs typeface="+mn-cs"/>
              </a:rPr>
              <a:t>В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–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буферна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ємність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; </a:t>
            </a:r>
          </a:p>
          <a:p>
            <a:pPr algn="just"/>
            <a:r>
              <a:rPr lang="ru-RU" sz="2000" b="1" i="1" dirty="0">
                <a:solidFill>
                  <a:srgbClr val="000000"/>
                </a:solidFill>
                <a:cs typeface="+mn-cs"/>
              </a:rPr>
              <a:t>      С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–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концентрація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сильної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кислоти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або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основи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, моль/л; </a:t>
            </a:r>
          </a:p>
          <a:p>
            <a:pPr algn="just"/>
            <a:r>
              <a:rPr lang="ru-RU" sz="2000" b="1" i="1" dirty="0">
                <a:solidFill>
                  <a:srgbClr val="000000"/>
                </a:solidFill>
                <a:cs typeface="+mn-cs"/>
              </a:rPr>
              <a:t>      </a:t>
            </a:r>
            <a:r>
              <a:rPr lang="en-US" sz="2000" b="1" i="1" dirty="0">
                <a:solidFill>
                  <a:srgbClr val="000000"/>
                </a:solidFill>
                <a:cs typeface="+mn-cs"/>
              </a:rPr>
              <a:t>V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–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об'єм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доданої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сильної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кислоти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або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сильної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основи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, л;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cs typeface="+mn-cs"/>
              </a:rPr>
              <a:t>      </a:t>
            </a:r>
            <a:r>
              <a:rPr lang="en-US" sz="2000" b="1" i="1" dirty="0">
                <a:solidFill>
                  <a:srgbClr val="000000"/>
                </a:solidFill>
                <a:cs typeface="+mn-cs"/>
              </a:rPr>
              <a:t>V</a:t>
            </a:r>
            <a:r>
              <a:rPr lang="ru-RU" sz="2000" b="1" i="1" baseline="-25000" dirty="0">
                <a:solidFill>
                  <a:srgbClr val="000000"/>
                </a:solidFill>
                <a:cs typeface="+mn-cs"/>
              </a:rPr>
              <a:t>б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–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об’єм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буферного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розчину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, л; 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     </a:t>
            </a:r>
            <a:r>
              <a:rPr lang="ru-RU" sz="2000" b="1" i="1" dirty="0">
                <a:solidFill>
                  <a:srgbClr val="000000"/>
                </a:solidFill>
                <a:cs typeface="+mn-cs"/>
                <a:sym typeface="Symbol" pitchFamily="18" charset="2"/>
              </a:rPr>
              <a:t>рН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–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зміна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рН буферного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розчину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викликана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додаванням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сильної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кислоти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або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лугу.</a:t>
            </a:r>
            <a:endParaRPr lang="ru-RU" sz="2000" b="1" dirty="0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114691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77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2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61035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78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114694" name="Object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43291857"/>
              </p:ext>
            </p:extLst>
          </p:nvPr>
        </p:nvGraphicFramePr>
        <p:xfrm>
          <a:off x="3491880" y="2584450"/>
          <a:ext cx="1854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79" name="Формула" r:id="rId6" imgW="927000" imgH="431640" progId="Equation.3">
                  <p:embed/>
                </p:oleObj>
              </mc:Choice>
              <mc:Fallback>
                <p:oleObj name="Формула" r:id="rId6" imgW="927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584450"/>
                        <a:ext cx="1854200" cy="863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481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ПЛАН </a:t>
            </a:r>
            <a:r>
              <a:rPr lang="ru-RU" dirty="0" err="1" smtClean="0">
                <a:solidFill>
                  <a:srgbClr val="FF0000"/>
                </a:solidFill>
              </a:rPr>
              <a:t>ЛЕКЦІЇ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22" y="836712"/>
            <a:ext cx="9116277" cy="5904656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1. </a:t>
            </a:r>
            <a:r>
              <a:rPr lang="ru-RU" sz="2400" dirty="0" err="1"/>
              <a:t>Буферні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. </a:t>
            </a:r>
            <a:r>
              <a:rPr lang="ru-RU" sz="2400" dirty="0" err="1"/>
              <a:t>Типи</a:t>
            </a:r>
            <a:r>
              <a:rPr lang="ru-RU" sz="2400" dirty="0"/>
              <a:t> </a:t>
            </a:r>
            <a:r>
              <a:rPr lang="ru-RU" sz="2400" dirty="0" err="1"/>
              <a:t>буферних</a:t>
            </a:r>
            <a:r>
              <a:rPr lang="ru-RU" sz="2400" dirty="0"/>
              <a:t> </a:t>
            </a:r>
            <a:r>
              <a:rPr lang="ru-RU" sz="2400" dirty="0" err="1"/>
              <a:t>розчинів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>2</a:t>
            </a:r>
            <a:r>
              <a:rPr lang="ru-RU" sz="2400" dirty="0" smtClean="0"/>
              <a:t>. </a:t>
            </a:r>
            <a:r>
              <a:rPr lang="ru-RU" sz="2400" dirty="0" err="1"/>
              <a:t>Буферна</a:t>
            </a:r>
            <a:r>
              <a:rPr lang="ru-RU" sz="2400" dirty="0"/>
              <a:t> </a:t>
            </a:r>
            <a:r>
              <a:rPr lang="ru-RU" sz="2400" dirty="0" err="1"/>
              <a:t>дія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>3</a:t>
            </a:r>
            <a:r>
              <a:rPr lang="ru-RU" sz="2400" dirty="0" smtClean="0"/>
              <a:t>. </a:t>
            </a:r>
            <a:r>
              <a:rPr lang="ru-RU" sz="2400" dirty="0" err="1"/>
              <a:t>Буферні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організму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>4</a:t>
            </a:r>
            <a:r>
              <a:rPr lang="ru-RU" sz="2400" dirty="0" smtClean="0"/>
              <a:t>. </a:t>
            </a:r>
            <a:r>
              <a:rPr lang="ru-RU" sz="2400" dirty="0" err="1"/>
              <a:t>Буферна</a:t>
            </a:r>
            <a:r>
              <a:rPr lang="ru-RU" sz="2400" dirty="0"/>
              <a:t> </a:t>
            </a:r>
            <a:r>
              <a:rPr lang="ru-RU" sz="2400" dirty="0" err="1"/>
              <a:t>ємність</a:t>
            </a:r>
            <a:r>
              <a:rPr lang="ru-RU" sz="2400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00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497887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Типи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буферних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розчинів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:</a:t>
            </a:r>
          </a:p>
          <a:p>
            <a:pPr algn="ctr"/>
            <a:endParaRPr lang="ru-RU" sz="24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 algn="ctr"/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r>
              <a:rPr lang="ru-RU" sz="2000" b="1" dirty="0">
                <a:solidFill>
                  <a:srgbClr val="000000"/>
                </a:solidFill>
                <a:cs typeface="+mn-cs"/>
              </a:rPr>
              <a:t>	                   </a:t>
            </a:r>
            <a:r>
              <a:rPr lang="ru-RU" sz="2000" b="1" i="1" dirty="0" err="1">
                <a:solidFill>
                  <a:srgbClr val="000000"/>
                </a:solidFill>
                <a:cs typeface="+mn-cs"/>
              </a:rPr>
              <a:t>слабка</a:t>
            </a:r>
            <a:r>
              <a:rPr lang="ru-RU" sz="2000" b="1" i="1" dirty="0">
                <a:solidFill>
                  <a:srgbClr val="000000"/>
                </a:solidFill>
                <a:cs typeface="+mn-cs"/>
              </a:rPr>
              <a:t> кислота</a:t>
            </a:r>
          </a:p>
          <a:p>
            <a:r>
              <a:rPr lang="ru-RU" sz="2400" b="1" dirty="0" err="1">
                <a:solidFill>
                  <a:srgbClr val="FF0000"/>
                </a:solidFill>
                <a:cs typeface="+mn-cs"/>
              </a:rPr>
              <a:t>Кислотні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     </a:t>
            </a:r>
          </a:p>
          <a:p>
            <a:r>
              <a:rPr lang="ru-RU" sz="2000" b="1" dirty="0">
                <a:solidFill>
                  <a:srgbClr val="000000"/>
                </a:solidFill>
                <a:cs typeface="+mn-cs"/>
              </a:rPr>
              <a:t>	                   </a:t>
            </a:r>
            <a:r>
              <a:rPr lang="ru-RU" sz="2000" b="1" i="1" dirty="0" err="1">
                <a:solidFill>
                  <a:srgbClr val="000000"/>
                </a:solidFill>
                <a:cs typeface="+mn-cs"/>
              </a:rPr>
              <a:t>сіль</a:t>
            </a:r>
            <a:r>
              <a:rPr lang="ru-RU" sz="2000" b="1" i="1" dirty="0">
                <a:solidFill>
                  <a:srgbClr val="000000"/>
                </a:solidFill>
                <a:cs typeface="+mn-cs"/>
              </a:rPr>
              <a:t>, </a:t>
            </a:r>
            <a:r>
              <a:rPr lang="ru-RU" sz="2000" b="1" i="1" dirty="0" err="1">
                <a:solidFill>
                  <a:srgbClr val="000000"/>
                </a:solidFill>
                <a:cs typeface="+mn-cs"/>
              </a:rPr>
              <a:t>утворена</a:t>
            </a:r>
            <a:r>
              <a:rPr lang="ru-RU" sz="2000" b="1" i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cs typeface="+mn-cs"/>
              </a:rPr>
              <a:t>цієї</a:t>
            </a:r>
            <a:r>
              <a:rPr lang="ru-RU" sz="2000" b="1" i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cs typeface="+mn-cs"/>
              </a:rPr>
              <a:t>слабкою</a:t>
            </a:r>
            <a:r>
              <a:rPr lang="ru-RU" sz="2000" b="1" i="1" dirty="0">
                <a:solidFill>
                  <a:srgbClr val="000000"/>
                </a:solidFill>
                <a:cs typeface="+mn-cs"/>
              </a:rPr>
              <a:t> кислотою і</a:t>
            </a:r>
          </a:p>
          <a:p>
            <a:r>
              <a:rPr lang="ru-RU" sz="2000" b="1" i="1" dirty="0">
                <a:solidFill>
                  <a:srgbClr val="000000"/>
                </a:solidFill>
                <a:cs typeface="+mn-cs"/>
              </a:rPr>
              <a:t>                                 сильною основою</a:t>
            </a:r>
          </a:p>
          <a:p>
            <a:endParaRPr lang="en-US" sz="2000" b="1" i="1" dirty="0">
              <a:solidFill>
                <a:srgbClr val="000000"/>
              </a:solidFill>
              <a:cs typeface="+mn-cs"/>
            </a:endParaRPr>
          </a:p>
          <a:p>
            <a:r>
              <a:rPr lang="en-US" sz="2000" b="1" dirty="0">
                <a:solidFill>
                  <a:srgbClr val="000000"/>
                </a:solidFill>
                <a:cs typeface="+mn-cs"/>
              </a:rPr>
              <a:t>CH</a:t>
            </a:r>
            <a:r>
              <a:rPr lang="en-US" sz="2000" b="1" baseline="-25000" dirty="0">
                <a:solidFill>
                  <a:srgbClr val="000000"/>
                </a:solidFill>
                <a:cs typeface="+mn-cs"/>
              </a:rPr>
              <a:t>3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COOH + CH</a:t>
            </a:r>
            <a:r>
              <a:rPr lang="en-US" sz="2000" b="1" baseline="-25000" dirty="0">
                <a:solidFill>
                  <a:srgbClr val="000000"/>
                </a:solidFill>
                <a:cs typeface="+mn-cs"/>
              </a:rPr>
              <a:t>3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COONa –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ацетатний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буферний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розчин</a:t>
            </a:r>
            <a:endParaRPr lang="en-US" sz="2000" b="1" dirty="0">
              <a:solidFill>
                <a:srgbClr val="000000"/>
              </a:solidFill>
              <a:cs typeface="+mn-cs"/>
            </a:endParaRPr>
          </a:p>
          <a:p>
            <a:r>
              <a:rPr lang="en-US" sz="2000" b="1" dirty="0">
                <a:solidFill>
                  <a:srgbClr val="000000"/>
                </a:solidFill>
                <a:cs typeface="+mn-cs"/>
              </a:rPr>
              <a:t>H</a:t>
            </a:r>
            <a:r>
              <a:rPr lang="en-US" sz="2000" b="1" baseline="-25000" dirty="0">
                <a:solidFill>
                  <a:srgbClr val="000000"/>
                </a:solidFill>
                <a:cs typeface="+mn-cs"/>
              </a:rPr>
              <a:t>2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CO</a:t>
            </a:r>
            <a:r>
              <a:rPr lang="en-US" sz="2000" b="1" baseline="-25000" dirty="0">
                <a:solidFill>
                  <a:srgbClr val="000000"/>
                </a:solidFill>
                <a:cs typeface="+mn-cs"/>
              </a:rPr>
              <a:t>3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 + NaHCO</a:t>
            </a:r>
            <a:r>
              <a:rPr lang="en-US" sz="2000" b="1" baseline="-25000" dirty="0">
                <a:solidFill>
                  <a:srgbClr val="000000"/>
                </a:solidFill>
                <a:cs typeface="+mn-cs"/>
              </a:rPr>
              <a:t>3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 –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гідрокарбонатний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буферний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</a:rPr>
              <a:t>розчин</a:t>
            </a:r>
            <a:endParaRPr lang="en-US" sz="2000" b="1" dirty="0">
              <a:solidFill>
                <a:srgbClr val="000000"/>
              </a:solidFill>
            </a:endParaRPr>
          </a:p>
          <a:p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r>
              <a:rPr lang="ru-RU" sz="2000" b="1" dirty="0">
                <a:solidFill>
                  <a:srgbClr val="000000"/>
                </a:solidFill>
                <a:cs typeface="+mn-cs"/>
              </a:rPr>
              <a:t>                                </a:t>
            </a:r>
            <a:r>
              <a:rPr lang="ru-RU" sz="2000" b="1" i="1" dirty="0" err="1">
                <a:solidFill>
                  <a:srgbClr val="000000"/>
                </a:solidFill>
                <a:cs typeface="+mn-cs"/>
              </a:rPr>
              <a:t>слабка</a:t>
            </a:r>
            <a:r>
              <a:rPr lang="ru-RU" sz="2000" b="1" i="1" dirty="0">
                <a:solidFill>
                  <a:srgbClr val="000000"/>
                </a:solidFill>
                <a:cs typeface="+mn-cs"/>
              </a:rPr>
              <a:t> основа</a:t>
            </a:r>
          </a:p>
          <a:p>
            <a:r>
              <a:rPr lang="ru-RU" sz="2400" b="1" dirty="0" err="1">
                <a:solidFill>
                  <a:srgbClr val="FF0000"/>
                </a:solidFill>
                <a:cs typeface="+mn-cs"/>
              </a:rPr>
              <a:t>Основні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      </a:t>
            </a:r>
          </a:p>
          <a:p>
            <a:r>
              <a:rPr lang="ru-RU" sz="2000" b="1" dirty="0">
                <a:solidFill>
                  <a:srgbClr val="000000"/>
                </a:solidFill>
                <a:cs typeface="+mn-cs"/>
              </a:rPr>
              <a:t>                                </a:t>
            </a:r>
            <a:r>
              <a:rPr lang="ru-RU" sz="2000" b="1" i="1" dirty="0" err="1">
                <a:solidFill>
                  <a:srgbClr val="000000"/>
                </a:solidFill>
                <a:cs typeface="+mn-cs"/>
              </a:rPr>
              <a:t>сіль</a:t>
            </a:r>
            <a:r>
              <a:rPr lang="ru-RU" sz="2000" b="1" i="1" dirty="0">
                <a:solidFill>
                  <a:srgbClr val="000000"/>
                </a:solidFill>
                <a:cs typeface="+mn-cs"/>
              </a:rPr>
              <a:t>, </a:t>
            </a:r>
            <a:r>
              <a:rPr lang="ru-RU" sz="2000" b="1" i="1" dirty="0" err="1">
                <a:solidFill>
                  <a:srgbClr val="000000"/>
                </a:solidFill>
                <a:cs typeface="+mn-cs"/>
              </a:rPr>
              <a:t>утворена</a:t>
            </a:r>
            <a:r>
              <a:rPr lang="ru-RU" sz="2000" b="1" i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cs typeface="+mn-cs"/>
              </a:rPr>
              <a:t>цією</a:t>
            </a:r>
            <a:r>
              <a:rPr lang="ru-RU" sz="2000" b="1" i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i="1" dirty="0" err="1">
                <a:solidFill>
                  <a:srgbClr val="000000"/>
                </a:solidFill>
                <a:cs typeface="+mn-cs"/>
              </a:rPr>
              <a:t>слабкою</a:t>
            </a:r>
            <a:r>
              <a:rPr lang="ru-RU" sz="2000" b="1" i="1" dirty="0">
                <a:solidFill>
                  <a:srgbClr val="000000"/>
                </a:solidFill>
                <a:cs typeface="+mn-cs"/>
              </a:rPr>
              <a:t> основою</a:t>
            </a:r>
          </a:p>
          <a:p>
            <a:r>
              <a:rPr lang="ru-RU" sz="2000" b="1" i="1" dirty="0">
                <a:solidFill>
                  <a:srgbClr val="000000"/>
                </a:solidFill>
                <a:cs typeface="+mn-cs"/>
              </a:rPr>
              <a:t>                                 і сильною кислотою</a:t>
            </a:r>
          </a:p>
          <a:p>
            <a:endParaRPr lang="en-US" sz="2000" b="1" i="1" dirty="0">
              <a:solidFill>
                <a:srgbClr val="000000"/>
              </a:solidFill>
              <a:cs typeface="+mn-cs"/>
            </a:endParaRPr>
          </a:p>
          <a:p>
            <a:r>
              <a:rPr lang="en-US" sz="2000" b="1" dirty="0">
                <a:solidFill>
                  <a:srgbClr val="000000"/>
                </a:solidFill>
                <a:cs typeface="+mn-cs"/>
              </a:rPr>
              <a:t>NH</a:t>
            </a:r>
            <a:r>
              <a:rPr lang="en-US" sz="2000" b="1" baseline="-25000" dirty="0">
                <a:solidFill>
                  <a:srgbClr val="000000"/>
                </a:solidFill>
                <a:cs typeface="+mn-cs"/>
              </a:rPr>
              <a:t>4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OH + NH</a:t>
            </a:r>
            <a:r>
              <a:rPr lang="en-US" sz="2000" b="1" baseline="-25000" dirty="0">
                <a:solidFill>
                  <a:srgbClr val="000000"/>
                </a:solidFill>
                <a:cs typeface="+mn-cs"/>
              </a:rPr>
              <a:t>4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Cl 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–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аміачний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</a:rPr>
              <a:t>буферний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err="1">
                <a:solidFill>
                  <a:srgbClr val="000000"/>
                </a:solidFill>
              </a:rPr>
              <a:t>розчин</a:t>
            </a:r>
            <a:endParaRPr lang="en-US" sz="2000" b="1" dirty="0">
              <a:solidFill>
                <a:srgbClr val="000000"/>
              </a:solidFill>
            </a:endParaRPr>
          </a:p>
          <a:p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r>
              <a:rPr lang="ru-RU" sz="2400" b="1" dirty="0" err="1">
                <a:solidFill>
                  <a:srgbClr val="FF0000"/>
                </a:solidFill>
                <a:cs typeface="+mn-cs"/>
              </a:rPr>
              <a:t>Амфолітні</a:t>
            </a:r>
            <a:r>
              <a:rPr lang="ru-RU" sz="2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буферні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 err="1">
                <a:solidFill>
                  <a:srgbClr val="000000"/>
                </a:solidFill>
              </a:rPr>
              <a:t>розчини</a:t>
            </a:r>
            <a:r>
              <a:rPr lang="uk-UA" sz="2400" b="1" dirty="0">
                <a:solidFill>
                  <a:srgbClr val="00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  <a:cs typeface="+mn-cs"/>
              </a:rPr>
              <a:t>– </a:t>
            </a:r>
            <a:r>
              <a:rPr lang="ru-RU" sz="2000" b="1" i="1" dirty="0" err="1">
                <a:solidFill>
                  <a:srgbClr val="000000"/>
                </a:solidFill>
                <a:cs typeface="+mn-cs"/>
              </a:rPr>
              <a:t>амінокислоти</a:t>
            </a:r>
            <a:r>
              <a:rPr lang="ru-RU" sz="2000" b="1" i="1" dirty="0">
                <a:solidFill>
                  <a:srgbClr val="000000"/>
                </a:solidFill>
                <a:cs typeface="+mn-cs"/>
              </a:rPr>
              <a:t> та  </a:t>
            </a:r>
            <a:r>
              <a:rPr lang="ru-RU" b="1" i="1" dirty="0" err="1">
                <a:solidFill>
                  <a:srgbClr val="000000"/>
                </a:solidFill>
                <a:cs typeface="+mn-cs"/>
              </a:rPr>
              <a:t>білки</a:t>
            </a:r>
            <a:endParaRPr lang="ru-RU" b="1" i="1" dirty="0">
              <a:solidFill>
                <a:srgbClr val="000000"/>
              </a:solidFill>
              <a:cs typeface="+mn-cs"/>
            </a:endParaRPr>
          </a:p>
          <a:p>
            <a:endParaRPr lang="ru-RU" sz="2000" b="1" i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 flipV="1">
            <a:off x="2195513" y="1484313"/>
            <a:ext cx="4318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2124075" y="1916113"/>
            <a:ext cx="576263" cy="217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V="1">
            <a:off x="2157413" y="3967163"/>
            <a:ext cx="4318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2089150" y="4391025"/>
            <a:ext cx="576263" cy="217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1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 i="1" dirty="0" err="1">
                <a:solidFill>
                  <a:srgbClr val="FF0000"/>
                </a:solidFill>
                <a:cs typeface="+mn-cs"/>
              </a:rPr>
              <a:t>Процеси</a:t>
            </a:r>
            <a:r>
              <a:rPr lang="ru-RU" sz="2400" b="1" i="1" dirty="0">
                <a:solidFill>
                  <a:srgbClr val="FF0000"/>
                </a:solidFill>
                <a:cs typeface="+mn-cs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cs typeface="+mn-cs"/>
              </a:rPr>
              <a:t>які</a:t>
            </a:r>
            <a:r>
              <a:rPr lang="ru-RU" sz="2400" b="1" i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cs typeface="+mn-cs"/>
              </a:rPr>
              <a:t>відбуваються</a:t>
            </a:r>
            <a:r>
              <a:rPr lang="ru-RU" sz="2400" b="1" i="1" dirty="0">
                <a:solidFill>
                  <a:srgbClr val="FF0000"/>
                </a:solidFill>
                <a:cs typeface="+mn-cs"/>
              </a:rPr>
              <a:t> в </a:t>
            </a:r>
            <a:r>
              <a:rPr lang="ru-RU" sz="2400" b="1" i="1" dirty="0" err="1">
                <a:solidFill>
                  <a:srgbClr val="FF0000"/>
                </a:solidFill>
                <a:cs typeface="+mn-cs"/>
              </a:rPr>
              <a:t>аміачному</a:t>
            </a:r>
            <a:r>
              <a:rPr lang="ru-RU" sz="2400" b="1" i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cs typeface="+mn-cs"/>
              </a:rPr>
              <a:t>буфері</a:t>
            </a:r>
            <a:r>
              <a:rPr lang="ru-RU" sz="2400" b="1" i="1" dirty="0">
                <a:solidFill>
                  <a:srgbClr val="FF0000"/>
                </a:solidFill>
                <a:cs typeface="+mn-cs"/>
              </a:rPr>
              <a:t>, і </a:t>
            </a:r>
            <a:r>
              <a:rPr lang="ru-RU" sz="2400" b="1" i="1" dirty="0" err="1">
                <a:solidFill>
                  <a:srgbClr val="FF0000"/>
                </a:solidFill>
                <a:cs typeface="+mn-cs"/>
              </a:rPr>
              <a:t>їх</a:t>
            </a:r>
            <a:r>
              <a:rPr lang="ru-RU" sz="2400" b="1" i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cs typeface="+mn-cs"/>
              </a:rPr>
              <a:t>вплив</a:t>
            </a:r>
            <a:r>
              <a:rPr lang="ru-RU" sz="2400" b="1" i="1" dirty="0">
                <a:solidFill>
                  <a:srgbClr val="FF0000"/>
                </a:solidFill>
                <a:cs typeface="+mn-cs"/>
              </a:rPr>
              <a:t> один на одного:</a:t>
            </a:r>
            <a:endParaRPr lang="ru-RU" sz="2400" b="1" dirty="0">
              <a:solidFill>
                <a:srgbClr val="000000"/>
              </a:solidFill>
              <a:cs typeface="+mn-cs"/>
            </a:endParaRPr>
          </a:p>
          <a:p>
            <a:pPr algn="just"/>
            <a:r>
              <a:rPr lang="ru-RU" sz="2000" b="1" i="1" dirty="0" err="1">
                <a:cs typeface="+mn-cs"/>
              </a:rPr>
              <a:t>Аміачний</a:t>
            </a:r>
            <a:r>
              <a:rPr lang="ru-RU" sz="2000" b="1" i="1" dirty="0">
                <a:cs typeface="+mn-cs"/>
              </a:rPr>
              <a:t> буфер </a:t>
            </a:r>
            <a:r>
              <a:rPr lang="ru-RU" sz="2000" b="1" i="1" dirty="0" err="1">
                <a:cs typeface="+mn-cs"/>
              </a:rPr>
              <a:t>складається</a:t>
            </a:r>
            <a:r>
              <a:rPr lang="ru-RU" sz="2000" b="1" i="1" dirty="0">
                <a:cs typeface="+mn-cs"/>
              </a:rPr>
              <a:t> з </a:t>
            </a:r>
            <a:r>
              <a:rPr lang="ru-RU" sz="2000" b="1" i="1" dirty="0" err="1">
                <a:cs typeface="+mn-cs"/>
              </a:rPr>
              <a:t>розчину</a:t>
            </a:r>
            <a:r>
              <a:rPr lang="ru-RU" sz="2000" b="1" i="1" dirty="0">
                <a:cs typeface="+mn-cs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cs typeface="+mn-cs"/>
              </a:rPr>
              <a:t>гідроксиду</a:t>
            </a:r>
            <a:r>
              <a:rPr lang="ru-RU" sz="2000" b="1" i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cs typeface="+mn-cs"/>
              </a:rPr>
              <a:t>амонію</a:t>
            </a:r>
            <a:r>
              <a:rPr lang="ru-RU" sz="2000" b="1" i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i="1" dirty="0">
                <a:cs typeface="+mn-cs"/>
              </a:rPr>
              <a:t>і </a:t>
            </a:r>
            <a:r>
              <a:rPr lang="ru-RU" sz="2000" b="1" i="1" dirty="0">
                <a:solidFill>
                  <a:srgbClr val="FF0000"/>
                </a:solidFill>
                <a:cs typeface="+mn-cs"/>
              </a:rPr>
              <a:t>хлориду </a:t>
            </a:r>
            <a:r>
              <a:rPr lang="ru-RU" sz="2000" b="1" i="1" dirty="0" err="1">
                <a:solidFill>
                  <a:srgbClr val="FF0000"/>
                </a:solidFill>
                <a:cs typeface="+mn-cs"/>
              </a:rPr>
              <a:t>амонію</a:t>
            </a:r>
            <a:r>
              <a:rPr lang="ru-RU" sz="2000" b="1" i="1" dirty="0">
                <a:solidFill>
                  <a:srgbClr val="FF0000"/>
                </a:solidFill>
                <a:cs typeface="+mn-cs"/>
              </a:rPr>
              <a:t>.</a:t>
            </a:r>
            <a:r>
              <a:rPr lang="ru-RU" sz="2000" b="1" i="1" dirty="0">
                <a:cs typeface="+mn-cs"/>
              </a:rPr>
              <a:t> </a:t>
            </a:r>
            <a:r>
              <a:rPr lang="ru-RU" sz="2000" b="1" i="1" dirty="0" err="1">
                <a:cs typeface="+mn-cs"/>
              </a:rPr>
              <a:t>Гідроксид</a:t>
            </a:r>
            <a:r>
              <a:rPr lang="ru-RU" sz="2000" b="1" i="1" dirty="0">
                <a:cs typeface="+mn-cs"/>
              </a:rPr>
              <a:t> </a:t>
            </a:r>
            <a:r>
              <a:rPr lang="ru-RU" sz="2000" b="1" i="1" dirty="0" err="1">
                <a:cs typeface="+mn-cs"/>
              </a:rPr>
              <a:t>амонію</a:t>
            </a:r>
            <a:r>
              <a:rPr lang="ru-RU" sz="2000" b="1" i="1" dirty="0">
                <a:cs typeface="+mn-cs"/>
              </a:rPr>
              <a:t> є </a:t>
            </a:r>
            <a:r>
              <a:rPr lang="ru-RU" sz="2000" b="1" i="1" dirty="0" err="1">
                <a:cs typeface="+mn-cs"/>
              </a:rPr>
              <a:t>слабкою</a:t>
            </a:r>
            <a:r>
              <a:rPr lang="ru-RU" sz="2000" b="1" i="1" dirty="0">
                <a:cs typeface="+mn-cs"/>
              </a:rPr>
              <a:t> основою, </a:t>
            </a:r>
            <a:r>
              <a:rPr lang="ru-RU" sz="2000" b="1" i="1" dirty="0" err="1">
                <a:cs typeface="+mn-cs"/>
              </a:rPr>
              <a:t>він</a:t>
            </a:r>
            <a:r>
              <a:rPr lang="ru-RU" sz="2000" b="1" i="1" dirty="0">
                <a:cs typeface="+mn-cs"/>
              </a:rPr>
              <a:t> </a:t>
            </a:r>
            <a:r>
              <a:rPr lang="ru-RU" sz="2000" b="1" i="1" dirty="0" err="1">
                <a:cs typeface="+mn-cs"/>
              </a:rPr>
              <a:t>частково</a:t>
            </a:r>
            <a:r>
              <a:rPr lang="ru-RU" sz="2000" b="1" i="1" dirty="0">
                <a:cs typeface="+mn-cs"/>
              </a:rPr>
              <a:t> </a:t>
            </a:r>
            <a:r>
              <a:rPr lang="ru-RU" sz="2000" b="1" i="1" dirty="0" err="1">
                <a:cs typeface="+mn-cs"/>
              </a:rPr>
              <a:t>дисоціює</a:t>
            </a:r>
            <a:r>
              <a:rPr lang="ru-RU" sz="2000" b="1" i="1" dirty="0">
                <a:cs typeface="+mn-cs"/>
              </a:rPr>
              <a:t> на </a:t>
            </a:r>
            <a:r>
              <a:rPr lang="ru-RU" sz="2000" b="1" i="1" dirty="0" err="1">
                <a:cs typeface="+mn-cs"/>
              </a:rPr>
              <a:t>іони</a:t>
            </a:r>
            <a:r>
              <a:rPr lang="ru-RU" sz="2000" b="1" i="1" dirty="0">
                <a:cs typeface="+mn-cs"/>
              </a:rPr>
              <a:t>, хлорид </a:t>
            </a:r>
            <a:r>
              <a:rPr lang="ru-RU" sz="2000" b="1" i="1" dirty="0" err="1">
                <a:cs typeface="+mn-cs"/>
              </a:rPr>
              <a:t>амонію</a:t>
            </a:r>
            <a:r>
              <a:rPr lang="ru-RU" sz="2000" b="1" i="1" dirty="0">
                <a:cs typeface="+mn-cs"/>
              </a:rPr>
              <a:t> </a:t>
            </a:r>
            <a:r>
              <a:rPr lang="ru-RU" sz="2000" b="1" i="1" dirty="0" err="1">
                <a:cs typeface="+mn-cs"/>
              </a:rPr>
              <a:t>дисоціює</a:t>
            </a:r>
            <a:r>
              <a:rPr lang="ru-RU" sz="2000" b="1" i="1" dirty="0">
                <a:cs typeface="+mn-cs"/>
              </a:rPr>
              <a:t> </a:t>
            </a:r>
            <a:r>
              <a:rPr lang="ru-RU" sz="2000" b="1" i="1" dirty="0" err="1">
                <a:cs typeface="+mn-cs"/>
              </a:rPr>
              <a:t>повністю</a:t>
            </a:r>
            <a:r>
              <a:rPr lang="ru-RU" sz="2000" b="1" i="1" dirty="0">
                <a:cs typeface="+mn-cs"/>
              </a:rPr>
              <a:t>:</a:t>
            </a:r>
            <a:endParaRPr lang="ru-RU" sz="2000" b="1" dirty="0">
              <a:cs typeface="+mn-cs"/>
            </a:endParaRPr>
          </a:p>
          <a:p>
            <a:pPr algn="ctr"/>
            <a:endParaRPr lang="ru-RU" sz="2000" b="1" dirty="0">
              <a:solidFill>
                <a:srgbClr val="FFFF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FFFF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r>
              <a:rPr lang="ru-RU" sz="2000" b="1" dirty="0">
                <a:solidFill>
                  <a:srgbClr val="000000"/>
                </a:solidFill>
                <a:cs typeface="+mn-cs"/>
              </a:rPr>
              <a:t>Для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першої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рівноваги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записуємо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константу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дисоціації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:</a:t>
            </a: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r>
              <a:rPr lang="ru-RU" sz="2000" b="1" dirty="0">
                <a:solidFill>
                  <a:srgbClr val="000000"/>
                </a:solidFill>
                <a:cs typeface="+mn-cs"/>
              </a:rPr>
              <a:t>Для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другої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справедливий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вираз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:</a:t>
            </a:r>
          </a:p>
          <a:p>
            <a:pPr algn="ctr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ctr"/>
            <a:endParaRPr lang="ru-RU" sz="2000" b="1" dirty="0">
              <a:solidFill>
                <a:srgbClr val="FFFF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FFF909"/>
              </a:solidFill>
              <a:cs typeface="+mn-cs"/>
            </a:endParaRPr>
          </a:p>
        </p:txBody>
      </p:sp>
      <p:graphicFrame>
        <p:nvGraphicFramePr>
          <p:cNvPr id="93218" name="Object 3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8709347"/>
              </p:ext>
            </p:extLst>
          </p:nvPr>
        </p:nvGraphicFramePr>
        <p:xfrm>
          <a:off x="3716336" y="3475542"/>
          <a:ext cx="2382837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38" name="Формула" r:id="rId3" imgW="1320480" imgH="457200" progId="Equation.3">
                  <p:embed/>
                </p:oleObj>
              </mc:Choice>
              <mc:Fallback>
                <p:oleObj name="Формула" r:id="rId3" imgW="1320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6" y="3475542"/>
                        <a:ext cx="2382837" cy="8255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39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935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0" name="Формула" r:id="rId7" imgW="114120" imgH="215640" progId="Equation.3">
                  <p:embed/>
                </p:oleObj>
              </mc:Choice>
              <mc:Fallback>
                <p:oleObj name="Формула" r:id="rId7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931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93201" name="Object 1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1" name="Формула" r:id="rId8" imgW="114120" imgH="215640" progId="Equation.3">
                  <p:embed/>
                </p:oleObj>
              </mc:Choice>
              <mc:Fallback>
                <p:oleObj name="Формула" r:id="rId8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02" name="Object 1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2" name="Формула" r:id="rId9" imgW="114120" imgH="215640" progId="Equation.3">
                  <p:embed/>
                </p:oleObj>
              </mc:Choice>
              <mc:Fallback>
                <p:oleObj name="Формула" r:id="rId9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04" name="Object 20"/>
          <p:cNvGraphicFramePr>
            <a:graphicFrameLocks noChangeAspect="1"/>
          </p:cNvGraphicFramePr>
          <p:nvPr/>
        </p:nvGraphicFramePr>
        <p:xfrm>
          <a:off x="1116013" y="59499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3" name="Формула" r:id="rId10" imgW="114120" imgH="215640" progId="Equation.3">
                  <p:embed/>
                </p:oleObj>
              </mc:Choice>
              <mc:Fallback>
                <p:oleObj name="Формула" r:id="rId10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9499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0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93209" name="Rectangle 25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9321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342619"/>
              </p:ext>
            </p:extLst>
          </p:nvPr>
        </p:nvGraphicFramePr>
        <p:xfrm>
          <a:off x="3513138" y="1941513"/>
          <a:ext cx="2786062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4" name="Формула" r:id="rId11" imgW="1549080" imgH="482400" progId="Equation.3">
                  <p:embed/>
                </p:oleObj>
              </mc:Choice>
              <mc:Fallback>
                <p:oleObj name="Формула" r:id="rId11" imgW="15490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3138" y="1941513"/>
                        <a:ext cx="2786062" cy="8683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21" name="Object 37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816053018"/>
              </p:ext>
            </p:extLst>
          </p:nvPr>
        </p:nvGraphicFramePr>
        <p:xfrm>
          <a:off x="3817938" y="5070475"/>
          <a:ext cx="262731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5" name="Уравнение" r:id="rId13" imgW="1460160" imgH="228600" progId="Equation.3">
                  <p:embed/>
                </p:oleObj>
              </mc:Choice>
              <mc:Fallback>
                <p:oleObj name="Уравнение" r:id="rId13" imgW="1460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938" y="5070475"/>
                        <a:ext cx="2627312" cy="4111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70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Концентрація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 [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ОН</a:t>
            </a:r>
            <a:r>
              <a:rPr lang="ru-RU" sz="2000" b="1" baseline="30000" dirty="0">
                <a:solidFill>
                  <a:srgbClr val="000000"/>
                </a:solidFill>
                <a:cs typeface="+mn-cs"/>
              </a:rPr>
              <a:t>-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]</a:t>
            </a:r>
            <a:r>
              <a:rPr lang="ru-RU" sz="2000" b="1" baseline="30000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залежить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від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величини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константи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дисоціації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основи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(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К</a:t>
            </a:r>
            <a:r>
              <a:rPr lang="en-US" sz="2000" b="1" baseline="-25000" dirty="0" err="1">
                <a:solidFill>
                  <a:srgbClr val="000000"/>
                </a:solidFill>
                <a:cs typeface="+mn-cs"/>
              </a:rPr>
              <a:t>b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) і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співвідношення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концентрацій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недіссоційованної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частини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основи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і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катіонів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амонію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: </a:t>
            </a: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r>
              <a:rPr lang="ru-RU" sz="2000" b="1" dirty="0" err="1">
                <a:solidFill>
                  <a:srgbClr val="000000"/>
                </a:solidFill>
                <a:cs typeface="+mn-cs"/>
              </a:rPr>
              <a:t>Оскільки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сіль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дисоційована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повністю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концентрація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катіонів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дорівнює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концентрації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солі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, а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концентрація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недисоційованих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молекул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основи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дорівнює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вихідній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концентрації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основи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дисоціація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якої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пригнічується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в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присутності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одноіменних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катіонів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. 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Для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основних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буферних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розчинів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(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рівняння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Гендерсона-Гассельбаха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):</a:t>
            </a:r>
            <a:endParaRPr lang="ru-RU" sz="2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ctr"/>
            <a:r>
              <a:rPr lang="ru-RU" sz="2000" b="1" dirty="0">
                <a:solidFill>
                  <a:srgbClr val="000000"/>
                </a:solidFill>
                <a:cs typeface="+mn-cs"/>
              </a:rPr>
              <a:t>   </a:t>
            </a: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ctr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ctr"/>
            <a:endParaRPr lang="ru-RU" sz="2000" b="1" dirty="0" smtClean="0">
              <a:solidFill>
                <a:srgbClr val="000000"/>
              </a:solidFill>
              <a:cs typeface="+mn-cs"/>
            </a:endParaRPr>
          </a:p>
          <a:p>
            <a:pPr algn="ctr"/>
            <a:r>
              <a:rPr lang="ru-RU" sz="2000" b="1" dirty="0" err="1" smtClean="0">
                <a:solidFill>
                  <a:srgbClr val="000000"/>
                </a:solidFill>
                <a:cs typeface="+mn-cs"/>
              </a:rPr>
              <a:t>Аміачний</a:t>
            </a:r>
            <a:r>
              <a:rPr lang="ru-RU" sz="2000" b="1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буфер:  рН 8,4 – 10,3</a:t>
            </a:r>
          </a:p>
          <a:p>
            <a:pPr algn="just"/>
            <a:endParaRPr lang="ru-RU" sz="2000" b="1" dirty="0">
              <a:solidFill>
                <a:srgbClr val="FFF909"/>
              </a:solidFill>
              <a:cs typeface="+mn-cs"/>
            </a:endParaRPr>
          </a:p>
        </p:txBody>
      </p:sp>
      <p:graphicFrame>
        <p:nvGraphicFramePr>
          <p:cNvPr id="9626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0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935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96266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2" name="Формула" r:id="rId6" imgW="114120" imgH="215640" progId="Equation.3">
                  <p:embed/>
                </p:oleObj>
              </mc:Choice>
              <mc:Fallback>
                <p:oleObj name="Формула" r:id="rId6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7" name="Objec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Формула" r:id="rId7" imgW="114120" imgH="215640" progId="Equation.3">
                  <p:embed/>
                </p:oleObj>
              </mc:Choice>
              <mc:Fallback>
                <p:oleObj name="Формула" r:id="rId7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8" name="Object 12"/>
          <p:cNvGraphicFramePr>
            <a:graphicFrameLocks noChangeAspect="1"/>
          </p:cNvGraphicFramePr>
          <p:nvPr/>
        </p:nvGraphicFramePr>
        <p:xfrm>
          <a:off x="1116013" y="59499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4" name="Формула" r:id="rId8" imgW="114120" imgH="215640" progId="Equation.3">
                  <p:embed/>
                </p:oleObj>
              </mc:Choice>
              <mc:Fallback>
                <p:oleObj name="Формула" r:id="rId8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9499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9627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60968"/>
              </p:ext>
            </p:extLst>
          </p:nvPr>
        </p:nvGraphicFramePr>
        <p:xfrm>
          <a:off x="3236913" y="1279525"/>
          <a:ext cx="255587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Формула" r:id="rId9" imgW="1422360" imgH="431640" progId="Equation.3">
                  <p:embed/>
                </p:oleObj>
              </mc:Choice>
              <mc:Fallback>
                <p:oleObj name="Формула" r:id="rId9" imgW="1422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6913" y="1279525"/>
                        <a:ext cx="2555875" cy="7762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79" name="Text Box 23"/>
          <p:cNvSpPr txBox="1">
            <a:spLocks noChangeArrowheads="1"/>
          </p:cNvSpPr>
          <p:nvPr/>
        </p:nvSpPr>
        <p:spPr bwMode="auto">
          <a:xfrm>
            <a:off x="4120190" y="3901787"/>
            <a:ext cx="2682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cs typeface="+mn-cs"/>
              </a:rPr>
              <a:t>;</a:t>
            </a:r>
          </a:p>
        </p:txBody>
      </p:sp>
      <p:graphicFrame>
        <p:nvGraphicFramePr>
          <p:cNvPr id="96280" name="Object 24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69055465"/>
              </p:ext>
            </p:extLst>
          </p:nvPr>
        </p:nvGraphicFramePr>
        <p:xfrm>
          <a:off x="5075336" y="3722184"/>
          <a:ext cx="2799725" cy="996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6" name="Формула" r:id="rId11" imgW="1498320" imgH="533160" progId="Equation.3">
                  <p:embed/>
                </p:oleObj>
              </mc:Choice>
              <mc:Fallback>
                <p:oleObj name="Формула" r:id="rId11" imgW="149832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336" y="3722184"/>
                        <a:ext cx="2799725" cy="9964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8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416134"/>
              </p:ext>
            </p:extLst>
          </p:nvPr>
        </p:nvGraphicFramePr>
        <p:xfrm>
          <a:off x="611560" y="4833490"/>
          <a:ext cx="24130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name="Формула" r:id="rId13" imgW="914400" imgH="253800" progId="Equation.3">
                  <p:embed/>
                </p:oleObj>
              </mc:Choice>
              <mc:Fallback>
                <p:oleObj name="Формула" r:id="rId13" imgW="914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833490"/>
                        <a:ext cx="2413000" cy="6000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284" name="Text Box 28"/>
          <p:cNvSpPr txBox="1">
            <a:spLocks noChangeArrowheads="1"/>
          </p:cNvSpPr>
          <p:nvPr/>
        </p:nvSpPr>
        <p:spPr bwMode="auto">
          <a:xfrm>
            <a:off x="7524328" y="4116913"/>
            <a:ext cx="268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cs typeface="+mn-cs"/>
              </a:rPr>
              <a:t>;</a:t>
            </a:r>
          </a:p>
        </p:txBody>
      </p:sp>
      <p:sp>
        <p:nvSpPr>
          <p:cNvPr id="96285" name="Text Box 29"/>
          <p:cNvSpPr txBox="1">
            <a:spLocks noChangeArrowheads="1"/>
          </p:cNvSpPr>
          <p:nvPr/>
        </p:nvSpPr>
        <p:spPr bwMode="auto">
          <a:xfrm>
            <a:off x="3248314" y="4829502"/>
            <a:ext cx="2329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cs typeface="+mn-cs"/>
              </a:rPr>
              <a:t>;</a:t>
            </a:r>
          </a:p>
        </p:txBody>
      </p:sp>
      <p:graphicFrame>
        <p:nvGraphicFramePr>
          <p:cNvPr id="96286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012241"/>
              </p:ext>
            </p:extLst>
          </p:nvPr>
        </p:nvGraphicFramePr>
        <p:xfrm>
          <a:off x="3851920" y="4920922"/>
          <a:ext cx="5016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8" name="Формула" r:id="rId15" imgW="2425680" imgH="431640" progId="Equation.3">
                  <p:embed/>
                </p:oleObj>
              </mc:Choice>
              <mc:Fallback>
                <p:oleObj name="Формула" r:id="rId15" imgW="2425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4920922"/>
                        <a:ext cx="5016500" cy="863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71600" y="3854624"/>
                <a:ext cx="2730020" cy="61343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  <a:cs typeface="+mn-cs"/>
                        </a:rPr>
                        <m:t>𝑝𝑂𝐻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  <a:cs typeface="+mn-cs"/>
                        </a:rPr>
                        <m:t>=</m:t>
                      </m:r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/>
                          <a:cs typeface="+mn-cs"/>
                        </a:rPr>
                        <m:t>𝑝</m:t>
                      </m:r>
                      <m:sSub>
                        <m:sSub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cs typeface="+mn-cs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cs typeface="+mn-cs"/>
                            </a:rPr>
                            <m:t>𝑏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cs typeface="+mn-cs"/>
                        </a:rPr>
                        <m:t>−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cs typeface="+mn-cs"/>
                        </a:rPr>
                        <m:t>𝑙𝑔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+mn-cs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i="1" dirty="0">
                  <a:solidFill>
                    <a:srgbClr val="000000"/>
                  </a:solidFill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854624"/>
                <a:ext cx="2730020" cy="613438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2602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400" b="1" i="1" cap="all" dirty="0" err="1">
                <a:solidFill>
                  <a:srgbClr val="FF0000"/>
                </a:solidFill>
                <a:cs typeface="+mn-cs"/>
              </a:rPr>
              <a:t>Буферна</a:t>
            </a:r>
            <a:r>
              <a:rPr lang="ru-RU" sz="2400" b="1" i="1" cap="all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400" b="1" i="1" cap="all" dirty="0" err="1">
                <a:solidFill>
                  <a:srgbClr val="FF0000"/>
                </a:solidFill>
                <a:cs typeface="+mn-cs"/>
              </a:rPr>
              <a:t>дія</a:t>
            </a:r>
            <a:r>
              <a:rPr lang="ru-RU" sz="2400" b="1" i="1" cap="all" dirty="0">
                <a:solidFill>
                  <a:srgbClr val="FF0000"/>
                </a:solidFill>
                <a:cs typeface="+mn-cs"/>
              </a:rPr>
              <a:t>.</a:t>
            </a:r>
          </a:p>
          <a:p>
            <a:pPr algn="just"/>
            <a:r>
              <a:rPr lang="ru-RU" sz="2000" b="1" dirty="0" err="1">
                <a:solidFill>
                  <a:srgbClr val="000000"/>
                </a:solidFill>
                <a:cs typeface="+mn-cs"/>
              </a:rPr>
              <a:t>Розглянемо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буферну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дію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ацетатного буферу </a:t>
            </a:r>
            <a:r>
              <a:rPr lang="ru-RU" sz="2000" b="1" i="1" dirty="0">
                <a:solidFill>
                  <a:srgbClr val="FF3300"/>
                </a:solidFill>
                <a:cs typeface="+mn-cs"/>
              </a:rPr>
              <a:t>(СН</a:t>
            </a:r>
            <a:r>
              <a:rPr lang="ru-RU" sz="2000" b="1" i="1" baseline="-25000" dirty="0">
                <a:solidFill>
                  <a:srgbClr val="FF3300"/>
                </a:solidFill>
                <a:cs typeface="+mn-cs"/>
              </a:rPr>
              <a:t>3</a:t>
            </a:r>
            <a:r>
              <a:rPr lang="ru-RU" sz="2000" b="1" i="1" dirty="0">
                <a:solidFill>
                  <a:srgbClr val="FF3300"/>
                </a:solidFill>
                <a:cs typeface="+mn-cs"/>
              </a:rPr>
              <a:t>СООН + СН</a:t>
            </a:r>
            <a:r>
              <a:rPr lang="ru-RU" sz="2000" b="1" i="1" baseline="-25000" dirty="0">
                <a:solidFill>
                  <a:srgbClr val="FF3300"/>
                </a:solidFill>
                <a:cs typeface="+mn-cs"/>
              </a:rPr>
              <a:t>3</a:t>
            </a:r>
            <a:r>
              <a:rPr lang="ru-RU" sz="2000" b="1" i="1" dirty="0">
                <a:solidFill>
                  <a:srgbClr val="FF3300"/>
                </a:solidFill>
                <a:cs typeface="+mn-cs"/>
              </a:rPr>
              <a:t>СОО</a:t>
            </a:r>
            <a:r>
              <a:rPr lang="en-US" sz="2000" b="1" i="1" dirty="0">
                <a:solidFill>
                  <a:srgbClr val="FF3300"/>
                </a:solidFill>
                <a:cs typeface="+mn-cs"/>
              </a:rPr>
              <a:t>Na</a:t>
            </a:r>
            <a:r>
              <a:rPr lang="ru-RU" sz="2000" b="1" i="1" dirty="0">
                <a:solidFill>
                  <a:srgbClr val="FF3300"/>
                </a:solidFill>
                <a:cs typeface="+mn-cs"/>
              </a:rPr>
              <a:t>).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При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додаванні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до такого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розчину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i="1" dirty="0" err="1">
                <a:solidFill>
                  <a:srgbClr val="0000CC"/>
                </a:solidFill>
                <a:cs typeface="+mn-cs"/>
              </a:rPr>
              <a:t>сильної</a:t>
            </a:r>
            <a:r>
              <a:rPr lang="ru-RU" sz="2000" b="1" i="1" dirty="0">
                <a:solidFill>
                  <a:srgbClr val="0000CC"/>
                </a:solidFill>
                <a:cs typeface="+mn-cs"/>
              </a:rPr>
              <a:t> </a:t>
            </a:r>
            <a:r>
              <a:rPr lang="ru-RU" sz="2000" b="1" i="1" dirty="0" err="1">
                <a:solidFill>
                  <a:srgbClr val="0000CC"/>
                </a:solidFill>
                <a:cs typeface="+mn-cs"/>
              </a:rPr>
              <a:t>кислоти</a:t>
            </a:r>
            <a:r>
              <a:rPr lang="ru-RU" sz="2000" b="1" i="1" dirty="0">
                <a:solidFill>
                  <a:srgbClr val="0000CC"/>
                </a:solidFill>
                <a:cs typeface="+mn-cs"/>
              </a:rPr>
              <a:t> 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вона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взаємодіє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з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сіллю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(акцептор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протонів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): </a:t>
            </a: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  <a:cs typeface="+mn-cs"/>
              </a:rPr>
              <a:t>CH</a:t>
            </a:r>
            <a:r>
              <a:rPr lang="ru-RU" sz="2800" b="1" baseline="-25000" dirty="0">
                <a:solidFill>
                  <a:srgbClr val="FF0000"/>
                </a:solidFill>
                <a:cs typeface="+mn-cs"/>
              </a:rPr>
              <a:t>3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COONa</a:t>
            </a:r>
            <a:r>
              <a:rPr lang="ru-RU" sz="2800" b="1" dirty="0">
                <a:solidFill>
                  <a:srgbClr val="FF0000"/>
                </a:solidFill>
                <a:cs typeface="+mn-cs"/>
              </a:rPr>
              <a:t> +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HCl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+mn-cs"/>
                <a:sym typeface="Symbol" pitchFamily="18" charset="2"/>
              </a:rPr>
              <a:t>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CH</a:t>
            </a:r>
            <a:r>
              <a:rPr lang="ru-RU" sz="2800" b="1" baseline="-25000" dirty="0">
                <a:solidFill>
                  <a:srgbClr val="FF0000"/>
                </a:solidFill>
                <a:cs typeface="+mn-cs"/>
              </a:rPr>
              <a:t>3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COOH</a:t>
            </a:r>
            <a:r>
              <a:rPr lang="ru-RU" sz="2800" b="1" dirty="0">
                <a:solidFill>
                  <a:srgbClr val="FF0000"/>
                </a:solidFill>
                <a:cs typeface="+mn-cs"/>
              </a:rPr>
              <a:t> +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NaCl</a:t>
            </a:r>
            <a:r>
              <a:rPr lang="ru-RU" sz="2800" b="1" dirty="0">
                <a:solidFill>
                  <a:srgbClr val="FF0000"/>
                </a:solidFill>
                <a:cs typeface="+mn-cs"/>
              </a:rPr>
              <a:t>.</a:t>
            </a:r>
          </a:p>
          <a:p>
            <a:pPr algn="ctr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r>
              <a:rPr lang="ru-RU" sz="2000" b="1" dirty="0">
                <a:solidFill>
                  <a:srgbClr val="000000"/>
                </a:solidFill>
                <a:cs typeface="+mn-cs"/>
              </a:rPr>
              <a:t>У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розчині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замість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сильної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утворюється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i="1" dirty="0" err="1">
                <a:solidFill>
                  <a:srgbClr val="009900"/>
                </a:solidFill>
                <a:cs typeface="+mn-cs"/>
              </a:rPr>
              <a:t>слабка</a:t>
            </a:r>
            <a:r>
              <a:rPr lang="ru-RU" sz="2000" b="1" i="1" dirty="0">
                <a:solidFill>
                  <a:srgbClr val="009900"/>
                </a:solidFill>
                <a:cs typeface="+mn-cs"/>
              </a:rPr>
              <a:t> кислота, 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і тому рН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зменшується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незначно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.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Крім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того,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дисоціація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CH</a:t>
            </a:r>
            <a:r>
              <a:rPr lang="en-US" sz="2000" b="1" baseline="-25000" dirty="0">
                <a:solidFill>
                  <a:srgbClr val="000000"/>
                </a:solidFill>
                <a:cs typeface="+mn-cs"/>
              </a:rPr>
              <a:t>3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COOH 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в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присутності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однойменного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cs typeface="+mn-cs"/>
              </a:rPr>
              <a:t>іона</a:t>
            </a:r>
            <a:r>
              <a:rPr lang="ru-RU" sz="2000" b="1" dirty="0" smtClean="0">
                <a:solidFill>
                  <a:srgbClr val="000000"/>
                </a:solidFill>
                <a:cs typeface="+mn-cs"/>
              </a:rPr>
              <a:t> (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CH</a:t>
            </a:r>
            <a:r>
              <a:rPr lang="ru-RU" sz="2000" b="1" baseline="-25000" dirty="0">
                <a:solidFill>
                  <a:srgbClr val="000000"/>
                </a:solidFill>
                <a:cs typeface="+mn-cs"/>
              </a:rPr>
              <a:t>3</a:t>
            </a:r>
            <a:r>
              <a:rPr lang="en-US" sz="2000" b="1" dirty="0" err="1">
                <a:solidFill>
                  <a:srgbClr val="000000"/>
                </a:solidFill>
                <a:cs typeface="+mn-cs"/>
              </a:rPr>
              <a:t>COONa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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 CH</a:t>
            </a:r>
            <a:r>
              <a:rPr lang="ru-RU" sz="2000" b="1" baseline="-25000" dirty="0">
                <a:solidFill>
                  <a:srgbClr val="000000"/>
                </a:solidFill>
                <a:cs typeface="+mn-cs"/>
              </a:rPr>
              <a:t>3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COO</a:t>
            </a:r>
            <a:r>
              <a:rPr lang="ru-RU" sz="2000" b="1" baseline="30000" dirty="0">
                <a:solidFill>
                  <a:srgbClr val="000000"/>
                </a:solidFill>
                <a:cs typeface="+mn-cs"/>
              </a:rPr>
              <a:t>-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+ 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Na</a:t>
            </a:r>
            <a:r>
              <a:rPr lang="ru-RU" sz="2000" b="1" baseline="30000" dirty="0">
                <a:solidFill>
                  <a:srgbClr val="000000"/>
                </a:solidFill>
                <a:cs typeface="+mn-cs"/>
              </a:rPr>
              <a:t>+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) сильно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пригнічена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.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cs typeface="+mn-cs"/>
              </a:rPr>
              <a:t>	При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додаванні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лугу,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він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нейтралізується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слабкою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кислотою (донор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протонів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):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cs typeface="+mn-cs"/>
              </a:rPr>
              <a:t>CH</a:t>
            </a:r>
            <a:r>
              <a:rPr lang="ru-RU" sz="2800" b="1" baseline="-25000" dirty="0">
                <a:solidFill>
                  <a:srgbClr val="FF0000"/>
                </a:solidFill>
                <a:cs typeface="+mn-cs"/>
              </a:rPr>
              <a:t>3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COOH</a:t>
            </a:r>
            <a:r>
              <a:rPr lang="ru-RU" sz="2800" b="1" dirty="0">
                <a:solidFill>
                  <a:srgbClr val="FF0000"/>
                </a:solidFill>
                <a:cs typeface="+mn-cs"/>
              </a:rPr>
              <a:t> +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NaOH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+mn-cs"/>
                <a:sym typeface="Symbol" pitchFamily="18" charset="2"/>
              </a:rPr>
              <a:t>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CH</a:t>
            </a:r>
            <a:r>
              <a:rPr lang="ru-RU" sz="2800" b="1" baseline="-25000" dirty="0">
                <a:solidFill>
                  <a:srgbClr val="FF0000"/>
                </a:solidFill>
                <a:cs typeface="+mn-cs"/>
              </a:rPr>
              <a:t>3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COONa</a:t>
            </a:r>
            <a:r>
              <a:rPr lang="ru-RU" sz="2800" b="1" dirty="0">
                <a:solidFill>
                  <a:srgbClr val="FF0000"/>
                </a:solidFill>
                <a:cs typeface="+mn-cs"/>
              </a:rPr>
              <a:t> + 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H</a:t>
            </a:r>
            <a:r>
              <a:rPr lang="en-US" sz="2800" b="1" baseline="-25000" dirty="0">
                <a:solidFill>
                  <a:srgbClr val="FF0000"/>
                </a:solidFill>
                <a:cs typeface="+mn-cs"/>
              </a:rPr>
              <a:t>2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O</a:t>
            </a:r>
            <a:r>
              <a:rPr lang="ru-RU" sz="2800" b="1" dirty="0">
                <a:solidFill>
                  <a:srgbClr val="FF0000"/>
                </a:solidFill>
                <a:cs typeface="+mn-cs"/>
              </a:rPr>
              <a:t>.</a:t>
            </a:r>
          </a:p>
          <a:p>
            <a:pPr algn="ctr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r>
              <a:rPr lang="ru-RU" sz="2000" b="1" dirty="0">
                <a:solidFill>
                  <a:srgbClr val="000000"/>
                </a:solidFill>
                <a:cs typeface="+mn-cs"/>
              </a:rPr>
              <a:t>У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розчині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утворюється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9900"/>
                </a:solidFill>
                <a:cs typeface="+mn-cs"/>
              </a:rPr>
              <a:t>еквівалентна</a:t>
            </a:r>
            <a:r>
              <a:rPr lang="ru-RU" sz="2000" b="1" dirty="0">
                <a:solidFill>
                  <a:srgbClr val="0099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9900"/>
                </a:solidFill>
                <a:cs typeface="+mn-cs"/>
              </a:rPr>
              <a:t>кількість</a:t>
            </a:r>
            <a:r>
              <a:rPr lang="ru-RU" sz="2000" b="1" dirty="0">
                <a:solidFill>
                  <a:srgbClr val="0099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9900"/>
                </a:solidFill>
                <a:cs typeface="+mn-cs"/>
              </a:rPr>
              <a:t>солі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гідроліз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якої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пригнічений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присутністю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кислоти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CH</a:t>
            </a:r>
            <a:r>
              <a:rPr lang="en-US" sz="2000" b="1" baseline="-25000" dirty="0">
                <a:solidFill>
                  <a:srgbClr val="000000"/>
                </a:solidFill>
                <a:cs typeface="+mn-cs"/>
              </a:rPr>
              <a:t>3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COOH,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отже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рН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знову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залишається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практично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незмінним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.</a:t>
            </a:r>
          </a:p>
          <a:p>
            <a:pPr algn="ctr"/>
            <a:endParaRPr lang="ru-RU" sz="2000" b="1" dirty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8403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-34131" y="1412776"/>
            <a:ext cx="91440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solidFill>
                  <a:srgbClr val="000000"/>
                </a:solidFill>
                <a:cs typeface="+mn-cs"/>
              </a:rPr>
              <a:t>Розглянемо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буферну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дію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 </a:t>
            </a:r>
            <a:r>
              <a:rPr lang="ru-RU" sz="2000" b="1" i="1" dirty="0" err="1">
                <a:solidFill>
                  <a:srgbClr val="FF0000"/>
                </a:solidFill>
                <a:cs typeface="+mn-cs"/>
              </a:rPr>
              <a:t>аміачного</a:t>
            </a:r>
            <a:r>
              <a:rPr lang="ru-RU" sz="2000" b="1" i="1" dirty="0">
                <a:solidFill>
                  <a:srgbClr val="FF0000"/>
                </a:solidFill>
                <a:cs typeface="+mn-cs"/>
              </a:rPr>
              <a:t> буферу  (</a:t>
            </a:r>
            <a:r>
              <a:rPr lang="en-US" sz="2000" b="1" i="1" dirty="0">
                <a:solidFill>
                  <a:srgbClr val="FF0000"/>
                </a:solidFill>
                <a:cs typeface="+mn-cs"/>
              </a:rPr>
              <a:t>NH</a:t>
            </a:r>
            <a:r>
              <a:rPr lang="en-US" sz="2000" b="1" i="1" baseline="-25000" dirty="0">
                <a:solidFill>
                  <a:srgbClr val="FF0000"/>
                </a:solidFill>
                <a:cs typeface="+mn-cs"/>
              </a:rPr>
              <a:t>4</a:t>
            </a:r>
            <a:r>
              <a:rPr lang="en-US" sz="2000" b="1" i="1" dirty="0">
                <a:solidFill>
                  <a:srgbClr val="FF0000"/>
                </a:solidFill>
                <a:cs typeface="+mn-cs"/>
              </a:rPr>
              <a:t>OH + NH</a:t>
            </a:r>
            <a:r>
              <a:rPr lang="en-US" sz="2000" b="1" i="1" baseline="-25000" dirty="0">
                <a:solidFill>
                  <a:srgbClr val="FF0000"/>
                </a:solidFill>
                <a:cs typeface="+mn-cs"/>
              </a:rPr>
              <a:t>4</a:t>
            </a:r>
            <a:r>
              <a:rPr lang="en-US" sz="2000" b="1" i="1" dirty="0">
                <a:solidFill>
                  <a:srgbClr val="FF0000"/>
                </a:solidFill>
                <a:cs typeface="+mn-cs"/>
              </a:rPr>
              <a:t>Cl)</a:t>
            </a:r>
            <a:r>
              <a:rPr lang="ru-RU" sz="2000" b="1" i="1" dirty="0">
                <a:solidFill>
                  <a:srgbClr val="FF0000"/>
                </a:solidFill>
                <a:cs typeface="+mn-cs"/>
              </a:rPr>
              <a:t>.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cs typeface="+mn-cs"/>
              </a:rPr>
              <a:t>При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додаванні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до основного буферного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розчину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сильної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кислоти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вона буде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нейтралізована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основою:</a:t>
            </a: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  <a:cs typeface="+mn-cs"/>
              </a:rPr>
              <a:t>NH</a:t>
            </a:r>
            <a:r>
              <a:rPr lang="en-US" sz="2800" b="1" baseline="-25000" dirty="0">
                <a:solidFill>
                  <a:srgbClr val="FF0000"/>
                </a:solidFill>
                <a:cs typeface="+mn-cs"/>
              </a:rPr>
              <a:t>4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OH +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HCl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800" b="1" dirty="0">
                <a:solidFill>
                  <a:srgbClr val="FF0000"/>
                </a:solidFill>
                <a:cs typeface="+mn-cs"/>
              </a:rPr>
              <a:t>=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NH</a:t>
            </a:r>
            <a:r>
              <a:rPr lang="en-US" sz="2800" b="1" baseline="-25000" dirty="0">
                <a:solidFill>
                  <a:srgbClr val="FF0000"/>
                </a:solidFill>
                <a:cs typeface="+mn-cs"/>
              </a:rPr>
              <a:t>4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Cl + H</a:t>
            </a:r>
            <a:r>
              <a:rPr lang="en-US" sz="2800" b="1" baseline="-25000" dirty="0">
                <a:solidFill>
                  <a:srgbClr val="FF0000"/>
                </a:solidFill>
                <a:cs typeface="+mn-cs"/>
              </a:rPr>
              <a:t>2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O</a:t>
            </a:r>
            <a:endParaRPr lang="ru-RU" sz="2800" b="1" dirty="0">
              <a:solidFill>
                <a:srgbClr val="FF0000"/>
              </a:solidFill>
              <a:cs typeface="+mn-cs"/>
            </a:endParaRPr>
          </a:p>
          <a:p>
            <a:pPr algn="ctr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r>
              <a:rPr lang="ru-RU" sz="2000" b="1" dirty="0" err="1">
                <a:solidFill>
                  <a:srgbClr val="000000"/>
                </a:solidFill>
                <a:cs typeface="+mn-cs"/>
              </a:rPr>
              <a:t>Якщо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до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аміачної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буферної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системі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додати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i="1" dirty="0">
                <a:solidFill>
                  <a:srgbClr val="FF0000"/>
                </a:solidFill>
                <a:cs typeface="+mn-cs"/>
              </a:rPr>
              <a:t>луг,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то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він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буде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взаємодіяти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з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сіллю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і в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результаті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замість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cs typeface="+mn-cs"/>
              </a:rPr>
              <a:t>сильної</a:t>
            </a:r>
            <a:r>
              <a:rPr lang="ru-RU" sz="2000" b="1" i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  <a:cs typeface="+mn-cs"/>
              </a:rPr>
              <a:t>основи</a:t>
            </a:r>
            <a:r>
              <a:rPr lang="ru-RU" sz="2000" b="1" i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в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розчині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утворюється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еквівалентна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кількість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i="1" dirty="0" err="1">
                <a:solidFill>
                  <a:srgbClr val="009900"/>
                </a:solidFill>
                <a:cs typeface="+mn-cs"/>
              </a:rPr>
              <a:t>слабкої</a:t>
            </a:r>
            <a:r>
              <a:rPr lang="ru-RU" sz="2000" b="1" i="1" dirty="0">
                <a:solidFill>
                  <a:srgbClr val="009900"/>
                </a:solidFill>
                <a:cs typeface="+mn-cs"/>
              </a:rPr>
              <a:t> </a:t>
            </a:r>
            <a:r>
              <a:rPr lang="ru-RU" sz="2000" b="1" i="1" dirty="0" err="1">
                <a:solidFill>
                  <a:srgbClr val="009900"/>
                </a:solidFill>
                <a:cs typeface="+mn-cs"/>
              </a:rPr>
              <a:t>основи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:</a:t>
            </a: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  <a:cs typeface="+mn-cs"/>
              </a:rPr>
              <a:t>NH</a:t>
            </a:r>
            <a:r>
              <a:rPr lang="en-US" sz="2800" b="1" baseline="-25000" dirty="0">
                <a:solidFill>
                  <a:srgbClr val="FF0000"/>
                </a:solidFill>
                <a:cs typeface="+mn-cs"/>
              </a:rPr>
              <a:t>4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Cl +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NaOH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⇆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NH</a:t>
            </a:r>
            <a:r>
              <a:rPr lang="en-US" sz="2800" b="1" baseline="-25000" dirty="0">
                <a:solidFill>
                  <a:srgbClr val="FF0000"/>
                </a:solidFill>
                <a:cs typeface="+mn-cs"/>
              </a:rPr>
              <a:t>4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OH +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NaCl</a:t>
            </a:r>
            <a:endParaRPr lang="en-US" sz="2800" b="1" dirty="0">
              <a:solidFill>
                <a:srgbClr val="FF0000"/>
              </a:solidFill>
              <a:cs typeface="+mn-cs"/>
            </a:endParaRPr>
          </a:p>
          <a:p>
            <a:pPr algn="ctr"/>
            <a:endParaRPr lang="en-US" sz="2000" b="1" dirty="0">
              <a:solidFill>
                <a:srgbClr val="000000"/>
              </a:solidFill>
              <a:cs typeface="+mn-cs"/>
            </a:endParaRPr>
          </a:p>
          <a:p>
            <a:pPr algn="just"/>
            <a:r>
              <a:rPr lang="ru-RU" sz="2000" b="1" dirty="0">
                <a:solidFill>
                  <a:srgbClr val="000000"/>
                </a:solidFill>
                <a:cs typeface="+mn-cs"/>
              </a:rPr>
              <a:t>В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результаті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рН в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обох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випадках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практично не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змінюється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0394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FFF909"/>
                </a:solidFill>
                <a:cs typeface="+mn-cs"/>
              </a:rPr>
              <a:t>   </a:t>
            </a:r>
            <a:r>
              <a:rPr lang="ru-RU" sz="3200" b="1" cap="all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Буферні</a:t>
            </a:r>
            <a:r>
              <a:rPr lang="ru-RU" sz="32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ru-RU" sz="3200" b="1" cap="all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системи</a:t>
            </a:r>
            <a:r>
              <a:rPr lang="ru-RU" sz="32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ru-RU" sz="3200" b="1" cap="all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організму</a:t>
            </a:r>
            <a:endParaRPr lang="ru-RU" sz="3200" b="1" cap="all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  <a:p>
            <a:pPr algn="just"/>
            <a:r>
              <a:rPr lang="ru-RU" sz="2000" b="1" dirty="0">
                <a:solidFill>
                  <a:srgbClr val="000000"/>
                </a:solidFill>
                <a:cs typeface="+mn-cs"/>
              </a:rPr>
              <a:t>	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cs typeface="+mn-cs"/>
              </a:rPr>
              <a:t>	</a:t>
            </a:r>
            <a:r>
              <a:rPr lang="ru-RU" sz="2000" b="1" dirty="0" err="1" smtClean="0">
                <a:solidFill>
                  <a:srgbClr val="000000"/>
                </a:solidFill>
                <a:cs typeface="+mn-cs"/>
              </a:rPr>
              <a:t>Межі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, в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яких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проявляється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буферна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дія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-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буферна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ємність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.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cs typeface="+mn-cs"/>
              </a:rPr>
              <a:t>          З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буферних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систем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організму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cs typeface="+mn-cs"/>
              </a:rPr>
              <a:t>найбільшу</a:t>
            </a:r>
            <a:r>
              <a:rPr lang="ru-RU" sz="2000" b="1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cs typeface="+mn-cs"/>
              </a:rPr>
              <a:t>ємність</a:t>
            </a:r>
            <a:r>
              <a:rPr lang="ru-RU" sz="2000" b="1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cs typeface="+mn-cs"/>
              </a:rPr>
              <a:t>мають</a:t>
            </a:r>
            <a:r>
              <a:rPr lang="ru-RU" sz="2000" b="1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буферні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системи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крові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: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гідрокарбонатна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,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гемоглобінова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і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фосфатна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. 	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При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обміні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речовин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у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результаті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метаболізму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щодоби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в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організмі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утворюється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кількість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кислот,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еквівалентна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≈2,5 л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концентрованої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cs typeface="+mn-cs"/>
              </a:rPr>
              <a:t>HCl</a:t>
            </a:r>
            <a:r>
              <a:rPr lang="en-US" sz="2000" b="1" dirty="0">
                <a:solidFill>
                  <a:srgbClr val="000000"/>
                </a:solidFill>
                <a:cs typeface="+mn-cs"/>
              </a:rPr>
              <a:t>.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Проте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буферні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системи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справляються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з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цим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і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підтримують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 рН ≈7,4±0,04.</a:t>
            </a:r>
          </a:p>
          <a:p>
            <a:pPr algn="just"/>
            <a:r>
              <a:rPr lang="ru-RU" sz="2400" b="1" i="1" u="sng" dirty="0" err="1">
                <a:solidFill>
                  <a:srgbClr val="FF0000"/>
                </a:solidFill>
                <a:cs typeface="+mn-cs"/>
              </a:rPr>
              <a:t>Гідрокарбонатна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(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бікарбонатна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) </a:t>
            </a:r>
            <a:r>
              <a:rPr lang="ru-RU" sz="2400" b="1" dirty="0" err="1">
                <a:solidFill>
                  <a:srgbClr val="FF0000"/>
                </a:solidFill>
                <a:cs typeface="+mn-cs"/>
              </a:rPr>
              <a:t>буферна</a:t>
            </a:r>
            <a:r>
              <a:rPr lang="ru-RU" sz="2400" b="1" dirty="0">
                <a:solidFill>
                  <a:srgbClr val="FF0000"/>
                </a:solidFill>
                <a:cs typeface="+mn-cs"/>
              </a:rPr>
              <a:t> система 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ru-RU" sz="2000" b="1" dirty="0" smtClean="0">
                <a:solidFill>
                  <a:srgbClr val="FF0000"/>
                </a:solidFill>
                <a:cs typeface="+mn-cs"/>
              </a:rPr>
              <a:t>рН=6,0-8,0</a:t>
            </a:r>
            <a:r>
              <a:rPr lang="ru-RU" sz="2400" b="1" dirty="0">
                <a:solidFill>
                  <a:srgbClr val="FF0000"/>
                </a:solidFill>
                <a:cs typeface="+mn-cs"/>
              </a:rPr>
              <a:t>)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cs typeface="+mn-cs"/>
              </a:rPr>
              <a:t>     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Складається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з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слабкої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вугільної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cs typeface="+mn-cs"/>
              </a:rPr>
              <a:t>кислоти</a:t>
            </a:r>
            <a:r>
              <a:rPr lang="ru-RU" sz="2000" b="1" dirty="0" smtClean="0">
                <a:solidFill>
                  <a:srgbClr val="000000"/>
                </a:solidFill>
                <a:cs typeface="+mn-cs"/>
              </a:rPr>
              <a:t>  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і </a:t>
            </a:r>
            <a:r>
              <a:rPr lang="ru-RU" sz="2000" b="1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cs typeface="+mn-cs"/>
              </a:rPr>
              <a:t>гідрокарбонат</a:t>
            </a:r>
            <a:r>
              <a:rPr lang="ru-RU" sz="2000" b="1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іонів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:</a:t>
            </a: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ctr"/>
            <a:r>
              <a:rPr lang="ru-RU" sz="2000" b="1" dirty="0">
                <a:solidFill>
                  <a:srgbClr val="FFFF00"/>
                </a:solidFill>
                <a:cs typeface="+mn-cs"/>
              </a:rPr>
              <a:t>       </a:t>
            </a:r>
          </a:p>
        </p:txBody>
      </p:sp>
      <p:graphicFrame>
        <p:nvGraphicFramePr>
          <p:cNvPr id="77832" name="Object 8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42107786"/>
              </p:ext>
            </p:extLst>
          </p:nvPr>
        </p:nvGraphicFramePr>
        <p:xfrm>
          <a:off x="3141663" y="3790950"/>
          <a:ext cx="278288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58" name="Формула" r:id="rId3" imgW="1549080" imgH="482400" progId="Equation.3">
                  <p:embed/>
                </p:oleObj>
              </mc:Choice>
              <mc:Fallback>
                <p:oleObj name="Формула" r:id="rId3" imgW="15490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3" y="3790950"/>
                        <a:ext cx="2782887" cy="8667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7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59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8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935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60" name="Формула" r:id="rId7" imgW="114120" imgH="215640" progId="Equation.3">
                  <p:embed/>
                </p:oleObj>
              </mc:Choice>
              <mc:Fallback>
                <p:oleObj name="Формула" r:id="rId7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0" y="4003675"/>
            <a:ext cx="91440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endParaRPr lang="ru-RU" b="1">
              <a:solidFill>
                <a:srgbClr val="FFF909"/>
              </a:solidFill>
              <a:cs typeface="+mn-cs"/>
            </a:endParaRPr>
          </a:p>
          <a:p>
            <a:pPr algn="just"/>
            <a:endParaRPr lang="ru-RU" sz="2000" b="1">
              <a:solidFill>
                <a:srgbClr val="000000"/>
              </a:solidFill>
              <a:cs typeface="+mn-cs"/>
            </a:endParaRPr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50800" y="4537075"/>
            <a:ext cx="8964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78503" y="4257457"/>
            <a:ext cx="91440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endParaRPr lang="ru-RU" b="1" dirty="0">
              <a:solidFill>
                <a:srgbClr val="FFF909"/>
              </a:solidFill>
              <a:cs typeface="+mn-cs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r>
              <a:rPr lang="ru-RU" sz="2000" b="1" dirty="0">
                <a:solidFill>
                  <a:srgbClr val="000000"/>
                </a:solidFill>
                <a:cs typeface="+mn-cs"/>
              </a:rPr>
              <a:t>Величина рН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крові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залежить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від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співвідношення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концентрацій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вільної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розчиненої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в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крові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вугільної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кислоти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Н</a:t>
            </a:r>
            <a:r>
              <a:rPr lang="ru-RU" sz="2000" b="1" baseline="-25000" dirty="0">
                <a:solidFill>
                  <a:srgbClr val="000000"/>
                </a:solidFill>
                <a:cs typeface="+mn-cs"/>
              </a:rPr>
              <a:t>2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СО</a:t>
            </a:r>
            <a:r>
              <a:rPr lang="ru-RU" sz="2000" b="1" baseline="-25000" dirty="0">
                <a:solidFill>
                  <a:srgbClr val="000000"/>
                </a:solidFill>
                <a:cs typeface="+mn-cs"/>
              </a:rPr>
              <a:t>3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і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бікарбонату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натрію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:</a:t>
            </a:r>
          </a:p>
        </p:txBody>
      </p:sp>
      <p:graphicFrame>
        <p:nvGraphicFramePr>
          <p:cNvPr id="77842" name="Object 18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03127209"/>
              </p:ext>
            </p:extLst>
          </p:nvPr>
        </p:nvGraphicFramePr>
        <p:xfrm>
          <a:off x="3106659" y="5661248"/>
          <a:ext cx="308768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61" name="Формула" r:id="rId8" imgW="1549080" imgH="457200" progId="Equation.3">
                  <p:embed/>
                </p:oleObj>
              </mc:Choice>
              <mc:Fallback>
                <p:oleObj name="Формула" r:id="rId8" imgW="1549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659" y="5661248"/>
                        <a:ext cx="3087688" cy="9112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3215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0" y="68263"/>
            <a:ext cx="914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 b="1" dirty="0">
                <a:solidFill>
                  <a:srgbClr val="FFF909"/>
                </a:solidFill>
                <a:cs typeface="+mn-cs"/>
                <a:sym typeface="Symbol" pitchFamily="18" charset="2"/>
              </a:rPr>
              <a:t>   	 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В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умовах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  <a:sym typeface="Symbol" pitchFamily="18" charset="2"/>
              </a:rPr>
              <a:t>плазми</a:t>
            </a:r>
            <a:r>
              <a:rPr lang="ru-RU" sz="2000" b="1" dirty="0">
                <a:solidFill>
                  <a:srgbClr val="FF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  <a:sym typeface="Symbol" pitchFamily="18" charset="2"/>
              </a:rPr>
              <a:t>крові</a:t>
            </a:r>
            <a:r>
              <a:rPr lang="ru-RU" sz="2000" b="1" dirty="0">
                <a:solidFill>
                  <a:srgbClr val="FF0000"/>
                </a:solidFill>
                <a:cs typeface="+mn-cs"/>
                <a:sym typeface="Symbol" pitchFamily="18" charset="2"/>
              </a:rPr>
              <a:t> (при 37 </a:t>
            </a:r>
            <a:r>
              <a:rPr lang="ru-RU" sz="2000" b="1" baseline="30000" dirty="0">
                <a:solidFill>
                  <a:srgbClr val="FF0000"/>
                </a:solidFill>
                <a:cs typeface="+mn-cs"/>
                <a:sym typeface="Symbol" pitchFamily="18" charset="2"/>
              </a:rPr>
              <a:t>0</a:t>
            </a:r>
            <a:r>
              <a:rPr lang="ru-RU" sz="2000" b="1" dirty="0">
                <a:solidFill>
                  <a:srgbClr val="FF0000"/>
                </a:solidFill>
                <a:cs typeface="+mn-cs"/>
                <a:sym typeface="Symbol" pitchFamily="18" charset="2"/>
              </a:rPr>
              <a:t>С) </a:t>
            </a:r>
            <a:r>
              <a:rPr lang="ru-RU" sz="2000" b="1" i="1" dirty="0">
                <a:solidFill>
                  <a:srgbClr val="FF0000"/>
                </a:solidFill>
                <a:cs typeface="+mn-cs"/>
                <a:sym typeface="Symbol" pitchFamily="18" charset="2"/>
              </a:rPr>
              <a:t>рК</a:t>
            </a:r>
            <a:r>
              <a:rPr lang="ru-RU" sz="2000" b="1" i="1" baseline="-25000" dirty="0">
                <a:solidFill>
                  <a:srgbClr val="FF0000"/>
                </a:solidFill>
                <a:cs typeface="+mn-cs"/>
                <a:sym typeface="Symbol" pitchFamily="18" charset="2"/>
              </a:rPr>
              <a:t>1</a:t>
            </a:r>
            <a:r>
              <a:rPr lang="ru-RU" sz="2000" b="1" i="1" dirty="0">
                <a:solidFill>
                  <a:srgbClr val="FF0000"/>
                </a:solidFill>
                <a:cs typeface="+mn-cs"/>
                <a:sym typeface="Symbol" pitchFamily="18" charset="2"/>
              </a:rPr>
              <a:t> = 6,1</a:t>
            </a:r>
            <a:r>
              <a:rPr lang="ru-RU" sz="2000" b="1" dirty="0">
                <a:solidFill>
                  <a:srgbClr val="FF0000"/>
                </a:solidFill>
                <a:cs typeface="+mn-cs"/>
                <a:sym typeface="Symbol" pitchFamily="18" charset="2"/>
              </a:rPr>
              <a:t>. 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За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рівняння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Гендерсона-Гассельбаха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розраховуємо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співвідношення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концентрацій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іонів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          та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вугільної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кислоти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в </a:t>
            </a:r>
            <a:r>
              <a:rPr lang="ru-RU" sz="2000" b="1" dirty="0" err="1">
                <a:solidFill>
                  <a:srgbClr val="000000"/>
                </a:solidFill>
                <a:cs typeface="+mn-cs"/>
                <a:sym typeface="Symbol" pitchFamily="18" charset="2"/>
              </a:rPr>
              <a:t>крові</a:t>
            </a:r>
            <a:r>
              <a:rPr lang="ru-RU" sz="2000" b="1" dirty="0">
                <a:solidFill>
                  <a:srgbClr val="000000"/>
                </a:solidFill>
                <a:cs typeface="+mn-cs"/>
                <a:sym typeface="Symbol" pitchFamily="18" charset="2"/>
              </a:rPr>
              <a:t> при </a:t>
            </a:r>
            <a:r>
              <a:rPr lang="ru-RU" sz="2000" b="1" i="1" dirty="0">
                <a:solidFill>
                  <a:srgbClr val="000000"/>
                </a:solidFill>
                <a:cs typeface="+mn-cs"/>
                <a:sym typeface="Symbol" pitchFamily="18" charset="2"/>
              </a:rPr>
              <a:t>рН = 7,4:</a:t>
            </a:r>
            <a:endParaRPr lang="ru-RU" sz="2000" b="1" dirty="0">
              <a:solidFill>
                <a:srgbClr val="000000"/>
              </a:solidFill>
              <a:cs typeface="+mn-cs"/>
              <a:sym typeface="Symbol" pitchFamily="18" charset="2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  <a:sym typeface="Symbol" pitchFamily="18" charset="2"/>
            </a:endParaRP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  <a:sym typeface="Symbol" pitchFamily="18" charset="2"/>
            </a:endParaRPr>
          </a:p>
          <a:p>
            <a:pPr algn="just"/>
            <a:endParaRPr lang="ru-RU" sz="2000" b="1" dirty="0">
              <a:solidFill>
                <a:srgbClr val="FFF909"/>
              </a:solidFill>
              <a:cs typeface="+mn-cs"/>
              <a:sym typeface="Symbol" pitchFamily="18" charset="2"/>
            </a:endParaRPr>
          </a:p>
        </p:txBody>
      </p:sp>
      <p:graphicFrame>
        <p:nvGraphicFramePr>
          <p:cNvPr id="79880" name="Object 8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54444853"/>
              </p:ext>
            </p:extLst>
          </p:nvPr>
        </p:nvGraphicFramePr>
        <p:xfrm>
          <a:off x="755576" y="684601"/>
          <a:ext cx="70961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0" name="Формула" r:id="rId3" imgW="444240" imgH="241200" progId="Equation.3">
                  <p:embed/>
                </p:oleObj>
              </mc:Choice>
              <mc:Fallback>
                <p:oleObj name="Формула" r:id="rId3" imgW="444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684601"/>
                        <a:ext cx="709612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5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1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6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935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2" name="Формула" r:id="rId7" imgW="114120" imgH="215640" progId="Equation.3">
                  <p:embed/>
                </p:oleObj>
              </mc:Choice>
              <mc:Fallback>
                <p:oleObj name="Формула" r:id="rId7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79883" name="Object 11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13191313"/>
              </p:ext>
            </p:extLst>
          </p:nvPr>
        </p:nvGraphicFramePr>
        <p:xfrm>
          <a:off x="2486025" y="1179513"/>
          <a:ext cx="4533900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3" name="Формула" r:id="rId8" imgW="2666880" imgH="939600" progId="Equation.3">
                  <p:embed/>
                </p:oleObj>
              </mc:Choice>
              <mc:Fallback>
                <p:oleObj name="Формула" r:id="rId8" imgW="26668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025" y="1179513"/>
                        <a:ext cx="4533900" cy="15970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0" y="4652963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>
              <a:solidFill>
                <a:srgbClr val="000000"/>
              </a:solidFill>
              <a:cs typeface="+mn-cs"/>
            </a:endParaRP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0" y="2924175"/>
            <a:ext cx="914400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 dirty="0">
                <a:solidFill>
                  <a:srgbClr val="FFF909"/>
                </a:solidFill>
                <a:cs typeface="+mn-cs"/>
              </a:rPr>
              <a:t>    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Таким чином, в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плазмі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крові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концентрація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гідрокарбонат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іонів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майже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в 20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разів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більше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концентрації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вільної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вугільної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кислоти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.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Надлишок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              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забезпечує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лужний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резерв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крові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. 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При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надходженні</a:t>
            </a:r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  <a:cs typeface="+mn-cs"/>
              </a:rPr>
              <a:t>            в </a:t>
            </a:r>
            <a:r>
              <a:rPr lang="ru-RU" sz="2000" b="1" dirty="0" smtClean="0">
                <a:solidFill>
                  <a:srgbClr val="000000"/>
                </a:solidFill>
                <a:cs typeface="+mn-cs"/>
              </a:rPr>
              <a:t>кров в</a:t>
            </a:r>
            <a:r>
              <a:rPr lang="uk-UA" sz="2000" b="1" dirty="0" smtClean="0">
                <a:solidFill>
                  <a:srgbClr val="000000"/>
                </a:solidFill>
                <a:cs typeface="+mn-cs"/>
              </a:rPr>
              <a:t>і</a:t>
            </a:r>
            <a:r>
              <a:rPr lang="ru-RU" sz="2000" b="1" dirty="0" err="1" smtClean="0">
                <a:solidFill>
                  <a:srgbClr val="000000"/>
                </a:solidFill>
                <a:cs typeface="+mn-cs"/>
              </a:rPr>
              <a:t>дбувається</a:t>
            </a:r>
            <a:r>
              <a:rPr lang="ru-RU" sz="2000" b="1" dirty="0" smtClean="0">
                <a:solidFill>
                  <a:srgbClr val="000000"/>
                </a:solidFill>
                <a:cs typeface="+mn-cs"/>
              </a:rPr>
              <a:t>:</a:t>
            </a:r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>
              <a:spcBef>
                <a:spcPct val="50000"/>
              </a:spcBef>
            </a:pPr>
            <a:r>
              <a:rPr lang="ru-RU" b="1" dirty="0">
                <a:solidFill>
                  <a:srgbClr val="FFF909"/>
                </a:solidFill>
                <a:cs typeface="+mn-cs"/>
              </a:rPr>
              <a:t>  </a:t>
            </a:r>
          </a:p>
        </p:txBody>
      </p:sp>
      <p:graphicFrame>
        <p:nvGraphicFramePr>
          <p:cNvPr id="7988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205605"/>
              </p:ext>
            </p:extLst>
          </p:nvPr>
        </p:nvGraphicFramePr>
        <p:xfrm>
          <a:off x="1547018" y="3548881"/>
          <a:ext cx="7096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4" name="Формула" r:id="rId10" imgW="444240" imgH="241200" progId="Equation.3">
                  <p:embed/>
                </p:oleObj>
              </mc:Choice>
              <mc:Fallback>
                <p:oleObj name="Формула" r:id="rId10" imgW="444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018" y="3548881"/>
                        <a:ext cx="709613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9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633495"/>
              </p:ext>
            </p:extLst>
          </p:nvPr>
        </p:nvGraphicFramePr>
        <p:xfrm>
          <a:off x="179512" y="3976837"/>
          <a:ext cx="70961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5" name="Формула" r:id="rId11" imgW="444240" imgH="241200" progId="Equation.3">
                  <p:embed/>
                </p:oleObj>
              </mc:Choice>
              <mc:Fallback>
                <p:oleObj name="Формула" r:id="rId11" imgW="444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976837"/>
                        <a:ext cx="709612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9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57835"/>
              </p:ext>
            </p:extLst>
          </p:nvPr>
        </p:nvGraphicFramePr>
        <p:xfrm>
          <a:off x="2946400" y="4532313"/>
          <a:ext cx="287178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6" name="Формула" r:id="rId12" imgW="1688760" imgH="241200" progId="Equation.3">
                  <p:embed/>
                </p:oleObj>
              </mc:Choice>
              <mc:Fallback>
                <p:oleObj name="Формула" r:id="rId12" imgW="1688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4532313"/>
                        <a:ext cx="2871788" cy="4095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0" y="5300663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dirty="0">
                <a:solidFill>
                  <a:srgbClr val="FFF909"/>
                </a:solidFill>
                <a:cs typeface="+mn-cs"/>
              </a:rPr>
              <a:t>   </a:t>
            </a:r>
            <a:r>
              <a:rPr lang="ru-RU" b="1" dirty="0">
                <a:solidFill>
                  <a:srgbClr val="FFF909"/>
                </a:solidFill>
                <a:cs typeface="+mn-cs"/>
              </a:rPr>
              <a:t> 	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Надлишок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СО</a:t>
            </a:r>
            <a:r>
              <a:rPr lang="ru-RU" sz="2000" b="1" baseline="-25000" dirty="0">
                <a:solidFill>
                  <a:srgbClr val="FF0000"/>
                </a:solidFill>
                <a:cs typeface="+mn-cs"/>
              </a:rPr>
              <a:t>2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виводиться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з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крові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 через </a:t>
            </a:r>
            <a:r>
              <a:rPr lang="ru-RU" sz="2000" b="1" dirty="0" err="1">
                <a:solidFill>
                  <a:srgbClr val="FF0000"/>
                </a:solidFill>
                <a:cs typeface="+mn-cs"/>
              </a:rPr>
              <a:t>легені</a:t>
            </a:r>
            <a:r>
              <a:rPr lang="ru-RU" sz="2000" b="1" dirty="0">
                <a:solidFill>
                  <a:srgbClr val="FF0000"/>
                </a:solidFill>
                <a:cs typeface="+mn-cs"/>
              </a:rPr>
              <a:t>. 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Таким чином,</a:t>
            </a:r>
          </a:p>
          <a:p>
            <a:pPr algn="just"/>
            <a:endParaRPr lang="ru-RU" sz="2000" b="1" dirty="0">
              <a:solidFill>
                <a:srgbClr val="000000"/>
              </a:solidFill>
              <a:cs typeface="+mn-cs"/>
            </a:endParaRPr>
          </a:p>
          <a:p>
            <a:pPr algn="just"/>
            <a:r>
              <a:rPr lang="ru-RU" sz="2000" b="1" dirty="0" err="1">
                <a:solidFill>
                  <a:srgbClr val="000000"/>
                </a:solidFill>
                <a:cs typeface="+mn-cs"/>
              </a:rPr>
              <a:t>Співвідношення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               і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значення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рН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крові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 не </a:t>
            </a:r>
            <a:r>
              <a:rPr lang="ru-RU" sz="2000" b="1" dirty="0" err="1">
                <a:solidFill>
                  <a:srgbClr val="000000"/>
                </a:solidFill>
                <a:cs typeface="+mn-cs"/>
              </a:rPr>
              <a:t>змінюється</a:t>
            </a:r>
            <a:r>
              <a:rPr lang="ru-RU" sz="2000" b="1" dirty="0">
                <a:solidFill>
                  <a:srgbClr val="000000"/>
                </a:solidFill>
                <a:cs typeface="+mn-cs"/>
              </a:rPr>
              <a:t>.</a:t>
            </a:r>
          </a:p>
        </p:txBody>
      </p:sp>
      <p:graphicFrame>
        <p:nvGraphicFramePr>
          <p:cNvPr id="7989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308085"/>
              </p:ext>
            </p:extLst>
          </p:nvPr>
        </p:nvGraphicFramePr>
        <p:xfrm>
          <a:off x="2222644" y="5803901"/>
          <a:ext cx="90328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7" name="Формула" r:id="rId14" imgW="622080" imgH="457200" progId="Equation.3">
                  <p:embed/>
                </p:oleObj>
              </mc:Choice>
              <mc:Fallback>
                <p:oleObj name="Формула" r:id="rId14" imgW="622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644" y="5803901"/>
                        <a:ext cx="903288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7957943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2350</TotalTime>
  <Words>878</Words>
  <Application>Microsoft Office PowerPoint</Application>
  <PresentationFormat>Экран (4:3)</PresentationFormat>
  <Paragraphs>179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Symbol</vt:lpstr>
      <vt:lpstr>Оформление по умолчанию</vt:lpstr>
      <vt:lpstr>1_Оформление по умолчанию</vt:lpstr>
      <vt:lpstr>Формула</vt:lpstr>
      <vt:lpstr>Уравнение</vt:lpstr>
      <vt:lpstr>Презентация PowerPoint</vt:lpstr>
      <vt:lpstr>ПЛАН ЛЕКЦІЇ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ХНМУ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Пользователь Windows</cp:lastModifiedBy>
  <cp:revision>212</cp:revision>
  <cp:lastPrinted>2018-02-26T10:55:27Z</cp:lastPrinted>
  <dcterms:created xsi:type="dcterms:W3CDTF">2009-09-03T07:31:27Z</dcterms:created>
  <dcterms:modified xsi:type="dcterms:W3CDTF">2018-04-11T07:53:15Z</dcterms:modified>
</cp:coreProperties>
</file>