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74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3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2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9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5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72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0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4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47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74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24BB-5DC1-4FEE-9793-FB60848A7DF8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49F2-09EF-4D4B-AB65-582793073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38309" y="399440"/>
            <a:ext cx="11496541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1" dirty="0" err="1">
                <a:solidFill>
                  <a:schemeClr val="accent2"/>
                </a:solidFill>
              </a:rPr>
              <a:t>Харк</a:t>
            </a:r>
            <a:r>
              <a:rPr lang="uk-UA" sz="2400" b="1" dirty="0">
                <a:solidFill>
                  <a:schemeClr val="accent2"/>
                </a:solidFill>
              </a:rPr>
              <a:t>і</a:t>
            </a:r>
            <a:r>
              <a:rPr lang="ru-RU" sz="2400" b="1" dirty="0" err="1">
                <a:solidFill>
                  <a:schemeClr val="accent2"/>
                </a:solidFill>
              </a:rPr>
              <a:t>вський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національний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медичний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 err="1">
                <a:solidFill>
                  <a:schemeClr val="accent2"/>
                </a:solidFill>
              </a:rPr>
              <a:t>університет</a:t>
            </a: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>
                <a:solidFill>
                  <a:schemeClr val="accent2"/>
                </a:solidFill>
              </a:rPr>
              <a:t/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>Кафедра </a:t>
            </a:r>
            <a:r>
              <a:rPr lang="ru-RU" sz="2000" b="1" dirty="0" err="1">
                <a:solidFill>
                  <a:schemeClr val="accent2"/>
                </a:solidFill>
              </a:rPr>
              <a:t>медичної</a:t>
            </a:r>
            <a:r>
              <a:rPr lang="ru-RU" sz="2000" b="1" dirty="0">
                <a:solidFill>
                  <a:schemeClr val="accent2"/>
                </a:solidFill>
              </a:rPr>
              <a:t> та </a:t>
            </a:r>
            <a:r>
              <a:rPr lang="ru-RU" sz="2000" b="1" dirty="0" err="1">
                <a:solidFill>
                  <a:schemeClr val="accent2"/>
                </a:solidFill>
              </a:rPr>
              <a:t>біоорганічної</a:t>
            </a:r>
            <a:r>
              <a:rPr lang="ru-RU" sz="2000" b="1" dirty="0">
                <a:solidFill>
                  <a:schemeClr val="accent2"/>
                </a:solidFill>
              </a:rPr>
              <a:t> </a:t>
            </a:r>
            <a:r>
              <a:rPr lang="ru-RU" sz="2000" b="1" dirty="0" err="1">
                <a:solidFill>
                  <a:schemeClr val="accent2"/>
                </a:solidFill>
              </a:rPr>
              <a:t>хімії</a:t>
            </a: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chemeClr val="accent2"/>
                </a:solidFill>
              </a:rPr>
              <a:t/>
            </a:r>
            <a:br>
              <a:rPr lang="ru-RU" sz="2000" b="1" dirty="0">
                <a:solidFill>
                  <a:schemeClr val="accent2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> «</a:t>
            </a:r>
            <a:r>
              <a:rPr lang="ru-RU" sz="2000" b="1" dirty="0" err="1">
                <a:solidFill>
                  <a:srgbClr val="006600"/>
                </a:solidFill>
              </a:rPr>
              <a:t>Медична</a:t>
            </a:r>
            <a:r>
              <a:rPr lang="ru-RU" sz="2000" b="1" dirty="0">
                <a:solidFill>
                  <a:srgbClr val="006600"/>
                </a:solidFill>
              </a:rPr>
              <a:t> </a:t>
            </a:r>
            <a:r>
              <a:rPr lang="ru-RU" sz="2000" b="1" dirty="0" err="1">
                <a:solidFill>
                  <a:srgbClr val="006600"/>
                </a:solidFill>
              </a:rPr>
              <a:t>хімія</a:t>
            </a:r>
            <a:r>
              <a:rPr lang="ru-RU" sz="2000" b="1" dirty="0">
                <a:solidFill>
                  <a:srgbClr val="006600"/>
                </a:solidFill>
              </a:rPr>
              <a:t>»</a:t>
            </a:r>
            <a:br>
              <a:rPr lang="ru-RU" sz="2000" b="1" dirty="0">
                <a:solidFill>
                  <a:srgbClr val="006600"/>
                </a:solidFill>
              </a:rPr>
            </a:br>
            <a:r>
              <a:rPr lang="ru-RU" sz="2000" b="1" dirty="0">
                <a:solidFill>
                  <a:srgbClr val="006600"/>
                </a:solidFill>
              </a:rPr>
              <a:t/>
            </a:r>
            <a:br>
              <a:rPr lang="ru-RU" sz="2000" b="1" dirty="0">
                <a:solidFill>
                  <a:srgbClr val="006600"/>
                </a:solidFill>
              </a:rPr>
            </a:br>
            <a:endParaRPr lang="ru-RU" sz="2000" b="1" dirty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000" b="1" dirty="0" err="1">
                <a:solidFill>
                  <a:srgbClr val="006600"/>
                </a:solidFill>
              </a:rPr>
              <a:t>Лекція</a:t>
            </a:r>
            <a:r>
              <a:rPr lang="ru-RU" sz="2000" b="1" dirty="0">
                <a:solidFill>
                  <a:srgbClr val="006600"/>
                </a:solidFill>
              </a:rPr>
              <a:t> № </a:t>
            </a:r>
            <a:r>
              <a:rPr lang="ru-RU" sz="2000" b="1" dirty="0" smtClean="0">
                <a:solidFill>
                  <a:srgbClr val="006600"/>
                </a:solidFill>
              </a:rPr>
              <a:t>25</a:t>
            </a:r>
          </a:p>
          <a:p>
            <a:pPr algn="ctr" eaLnBrk="1" hangingPunct="1">
              <a:spcBef>
                <a:spcPct val="50000"/>
              </a:spcBef>
            </a:pPr>
            <a:endParaRPr lang="uk-UA" sz="2000" b="1" dirty="0" smtClean="0">
              <a:solidFill>
                <a:srgbClr val="0066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endParaRPr lang="ru-RU" sz="2000" b="1" dirty="0">
              <a:solidFill>
                <a:srgbClr val="006600"/>
              </a:solidFill>
            </a:endParaRPr>
          </a:p>
          <a:p>
            <a:pPr algn="ctr"/>
            <a:r>
              <a:rPr lang="uk-UA" sz="3600" dirty="0" smtClean="0">
                <a:solidFill>
                  <a:srgbClr val="C00000"/>
                </a:solidFill>
              </a:rPr>
              <a:t>Стійкість та коагуляція </a:t>
            </a:r>
            <a:r>
              <a:rPr lang="uk-UA" sz="3600" dirty="0" err="1" smtClean="0">
                <a:solidFill>
                  <a:srgbClr val="C00000"/>
                </a:solidFill>
              </a:rPr>
              <a:t>колоїдно</a:t>
            </a:r>
            <a:r>
              <a:rPr lang="uk-UA" sz="3600" dirty="0" smtClean="0">
                <a:solidFill>
                  <a:srgbClr val="C00000"/>
                </a:solidFill>
              </a:rPr>
              <a:t>-дисперсних систем</a:t>
            </a:r>
          </a:p>
          <a:p>
            <a:pPr algn="ctr"/>
            <a:endParaRPr lang="uk-UA" sz="2000" dirty="0">
              <a:solidFill>
                <a:srgbClr val="C00000"/>
              </a:solidFill>
            </a:endParaRPr>
          </a:p>
          <a:p>
            <a:pPr algn="r" eaLnBrk="1" hangingPunct="1"/>
            <a:r>
              <a:rPr lang="uk-UA" sz="2000" b="1" dirty="0">
                <a:solidFill>
                  <a:srgbClr val="6600CC"/>
                </a:solidFill>
              </a:rPr>
              <a:t>Лектор: доцент </a:t>
            </a:r>
            <a:r>
              <a:rPr lang="uk-UA" sz="2000" b="1" dirty="0" err="1">
                <a:solidFill>
                  <a:srgbClr val="6600CC"/>
                </a:solidFill>
              </a:rPr>
              <a:t>Петюніна</a:t>
            </a:r>
            <a:r>
              <a:rPr lang="uk-UA" sz="2000" b="1" dirty="0">
                <a:solidFill>
                  <a:srgbClr val="6600CC"/>
                </a:solidFill>
              </a:rPr>
              <a:t> В.М.</a:t>
            </a:r>
            <a:endParaRPr lang="ru-RU" sz="2000" b="1" dirty="0">
              <a:solidFill>
                <a:srgbClr val="6600CC"/>
              </a:solidFill>
            </a:endParaRPr>
          </a:p>
          <a:p>
            <a:pPr algn="ctr" eaLnBrk="1" hangingPunct="1"/>
            <a:endParaRPr lang="ru-RU" sz="2800" b="1" dirty="0">
              <a:solidFill>
                <a:srgbClr val="CC0000"/>
              </a:solidFill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05" y="1686125"/>
            <a:ext cx="1729534" cy="220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85" y="1808955"/>
            <a:ext cx="2272133" cy="2272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9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722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Кінетика коагуляції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57224"/>
            <a:ext cx="12192000" cy="620077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Процес коагуляції для кожної дисперсної системи протікає з певною швидкістю.</a:t>
            </a:r>
            <a:endParaRPr lang="ru-RU" dirty="0"/>
          </a:p>
          <a:p>
            <a:r>
              <a:rPr lang="uk-UA" dirty="0"/>
              <a:t>Залежність швидкості коагуляції від концентрації електроліту можна представити у такий спосіб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2400" dirty="0"/>
              <a:t>Область, обмежена точками ОА, – область прихованої коагуляції, тут швидкість коагуляції практично дорівнює нулю. Область, обмежена точками АВ, – область повільної коагуляції, у якій швидкість процесу залежить від концентрації електроліту. Точка А відповідає порогу </a:t>
            </a:r>
            <a:r>
              <a:rPr lang="uk-UA" sz="2400" dirty="0" smtClean="0"/>
              <a:t>коагуляції. </a:t>
            </a:r>
            <a:r>
              <a:rPr lang="uk-UA" sz="2400" dirty="0"/>
              <a:t>У точці А дзета-потенціал має критичне значення. Точка Б характеризує значення концентрації електроліту, за якою починається швидка коагуляція, тобто усі зіткнення частинок виявляються ефективними й не залежать від концентрації електроліту. У точці Б дзета-потенціал дорівнює нулю.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оооо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4" y="2064065"/>
            <a:ext cx="3554413" cy="2579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870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86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Колоїдний захист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8650"/>
            <a:ext cx="12192000" cy="6229350"/>
          </a:xfrm>
        </p:spPr>
        <p:txBody>
          <a:bodyPr>
            <a:normAutofit/>
          </a:bodyPr>
          <a:lstStyle/>
          <a:p>
            <a:r>
              <a:rPr lang="uk-UA" sz="4000" b="1" u="sng" dirty="0" smtClean="0">
                <a:solidFill>
                  <a:schemeClr val="accent6">
                    <a:lumMod val="50000"/>
                  </a:schemeClr>
                </a:solidFill>
              </a:rPr>
              <a:t>Колоїдний захист</a:t>
            </a:r>
            <a:r>
              <a:rPr lang="uk-UA" sz="4000" dirty="0" smtClean="0"/>
              <a:t> - стабілізація золів стосовно </a:t>
            </a:r>
            <a:r>
              <a:rPr lang="uk-UA" sz="4000" dirty="0"/>
              <a:t>електролітів шляхом додавання незначної кількості високомолекулярних </a:t>
            </a:r>
            <a:r>
              <a:rPr lang="uk-UA" sz="4000" dirty="0" smtClean="0"/>
              <a:t>сполук. </a:t>
            </a:r>
          </a:p>
          <a:p>
            <a:pPr marL="0" indent="0">
              <a:buNone/>
            </a:pPr>
            <a:r>
              <a:rPr lang="uk-UA" sz="4000" dirty="0" smtClean="0"/>
              <a:t>При </a:t>
            </a:r>
            <a:r>
              <a:rPr lang="uk-UA" sz="4000" dirty="0"/>
              <a:t>адсорбції ВМС на частинках </a:t>
            </a:r>
            <a:r>
              <a:rPr lang="uk-UA" sz="4000" dirty="0" err="1"/>
              <a:t>золя</a:t>
            </a:r>
            <a:r>
              <a:rPr lang="uk-UA" sz="4000" dirty="0"/>
              <a:t>, захищений золь набуває властивості ліофільності й стає досить стійким.</a:t>
            </a:r>
            <a:endParaRPr lang="ru-RU" sz="4000" dirty="0"/>
          </a:p>
          <a:p>
            <a:r>
              <a:rPr lang="uk-UA" sz="4000" dirty="0"/>
              <a:t>Кількісно захисна дія ВМС визначається захисним числом. </a:t>
            </a:r>
            <a:endParaRPr lang="ru-RU" sz="4000" dirty="0"/>
          </a:p>
          <a:p>
            <a:r>
              <a:rPr lang="uk-UA" sz="4000" b="1" i="1" u="sng" dirty="0">
                <a:solidFill>
                  <a:schemeClr val="accent6">
                    <a:lumMod val="50000"/>
                  </a:schemeClr>
                </a:solidFill>
              </a:rPr>
              <a:t>Захисне число</a:t>
            </a:r>
            <a:r>
              <a:rPr lang="uk-UA" sz="40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4000" dirty="0"/>
              <a:t>– кількість міліграмів сухої захисної речовини, яку необхідно додати до 10 мл золю, щоб захистити його від коагуляції 1 мл 10 % розчину </a:t>
            </a:r>
            <a:r>
              <a:rPr lang="uk-UA" sz="4000" dirty="0" err="1"/>
              <a:t>NaCl</a:t>
            </a:r>
            <a:r>
              <a:rPr lang="uk-UA" sz="4000" dirty="0"/>
              <a:t>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8821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362" y="0"/>
            <a:ext cx="10515600" cy="82073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Аерозолі, порошки, суспензії, емульсії.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8" y="614362"/>
            <a:ext cx="12192000" cy="6243637"/>
          </a:xfrm>
        </p:spPr>
        <p:txBody>
          <a:bodyPr>
            <a:noAutofit/>
          </a:bodyPr>
          <a:lstStyle/>
          <a:p>
            <a:r>
              <a:rPr lang="uk-UA" b="1" u="sng" dirty="0" err="1" smtClean="0">
                <a:solidFill>
                  <a:schemeClr val="accent6">
                    <a:lumMod val="50000"/>
                  </a:schemeClr>
                </a:solidFill>
              </a:rPr>
              <a:t>Грубодисперсні</a:t>
            </a:r>
            <a:r>
              <a:rPr lang="uk-UA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b="1" u="sng" dirty="0">
                <a:solidFill>
                  <a:schemeClr val="accent6">
                    <a:lumMod val="50000"/>
                  </a:schemeClr>
                </a:solidFill>
              </a:rPr>
              <a:t>системи </a:t>
            </a:r>
            <a:r>
              <a:rPr lang="uk-UA" dirty="0"/>
              <a:t>– системи, у яких дисперсна фаза має розмір частинок від 10</a:t>
            </a:r>
            <a:r>
              <a:rPr lang="uk-UA" baseline="30000" dirty="0"/>
              <a:t>–7</a:t>
            </a:r>
            <a:r>
              <a:rPr lang="uk-UA" dirty="0"/>
              <a:t> до 10</a:t>
            </a:r>
            <a:r>
              <a:rPr lang="uk-UA" baseline="30000" dirty="0"/>
              <a:t>–4</a:t>
            </a:r>
            <a:r>
              <a:rPr lang="uk-UA" dirty="0"/>
              <a:t> м. </a:t>
            </a:r>
            <a:endParaRPr lang="uk-UA" dirty="0" smtClean="0"/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Аерозолі</a:t>
            </a:r>
            <a:r>
              <a:rPr lang="uk-UA" i="1" dirty="0" smtClean="0"/>
              <a:t> - </a:t>
            </a:r>
            <a:r>
              <a:rPr lang="uk-UA" dirty="0" smtClean="0"/>
              <a:t>дисперсні системи, </a:t>
            </a:r>
            <a:r>
              <a:rPr lang="uk-UA" dirty="0"/>
              <a:t>у яких дисперсійним середовищем є </a:t>
            </a:r>
            <a:r>
              <a:rPr lang="uk-UA" dirty="0" smtClean="0"/>
              <a:t>газ. </a:t>
            </a:r>
            <a:r>
              <a:rPr lang="uk-UA" dirty="0"/>
              <a:t>Дисперсною фазою можуть бути тверді речовини (дим, пил та ін.), рідини (туман та ін.).</a:t>
            </a:r>
            <a:endParaRPr lang="ru-RU" dirty="0"/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Порошки</a:t>
            </a:r>
            <a:r>
              <a:rPr lang="uk-UA" dirty="0" smtClean="0"/>
              <a:t> </a:t>
            </a:r>
            <a:r>
              <a:rPr lang="uk-UA" dirty="0"/>
              <a:t>– дисперсні системи з газоподібним дисперсійним середовищем і твердою дисперсною фазою. Розміри частинок 10</a:t>
            </a:r>
            <a:r>
              <a:rPr lang="uk-UA" baseline="30000" dirty="0"/>
              <a:t>–8</a:t>
            </a:r>
            <a:r>
              <a:rPr lang="uk-UA" dirty="0"/>
              <a:t>-10</a:t>
            </a:r>
            <a:r>
              <a:rPr lang="uk-UA" baseline="30000" dirty="0"/>
              <a:t>–4</a:t>
            </a:r>
            <a:r>
              <a:rPr lang="uk-UA" dirty="0"/>
              <a:t> м. Порошки можна розглядати як аерозолі з твердою дисперсною фазою, які </a:t>
            </a:r>
            <a:r>
              <a:rPr lang="uk-UA" dirty="0" err="1"/>
              <a:t>прокоагулювали</a:t>
            </a:r>
            <a:r>
              <a:rPr lang="uk-UA" dirty="0"/>
              <a:t> й утворили осад (аерогель).</a:t>
            </a:r>
            <a:endParaRPr lang="ru-RU" dirty="0"/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Суспензії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uk-UA" dirty="0" err="1"/>
              <a:t>мікрогетерогенні</a:t>
            </a:r>
            <a:r>
              <a:rPr lang="uk-UA" dirty="0"/>
              <a:t> системи з рідким дисперсійним середовищем і твердою дисперсною фазою. Розмір частинок 10</a:t>
            </a:r>
            <a:r>
              <a:rPr lang="uk-UA" baseline="30000" dirty="0"/>
              <a:t>–6</a:t>
            </a:r>
            <a:r>
              <a:rPr lang="uk-UA" dirty="0"/>
              <a:t>-10</a:t>
            </a:r>
            <a:r>
              <a:rPr lang="uk-UA" baseline="30000" dirty="0"/>
              <a:t>–4</a:t>
            </a:r>
            <a:r>
              <a:rPr lang="uk-UA" dirty="0"/>
              <a:t> м. </a:t>
            </a:r>
            <a:r>
              <a:rPr lang="uk-UA" i="1" dirty="0" smtClean="0"/>
              <a:t>Пасти - </a:t>
            </a:r>
            <a:r>
              <a:rPr lang="uk-UA" dirty="0"/>
              <a:t>висококонцентровані суспензії 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Емульсіями</a:t>
            </a:r>
            <a:r>
              <a:rPr lang="uk-UA" i="1" dirty="0" smtClean="0"/>
              <a:t> </a:t>
            </a:r>
            <a:r>
              <a:rPr lang="uk-UA" dirty="0"/>
              <a:t>називаються дисперсні системи, у яких дисперсійне середовище й дисперсна фаза рідкі. Умовою утворення емульсії є взаємна нерозчинність рідин, тому ці рідини повинні сильно відрізнятися своєю полярністю.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37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9212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Напівколоїди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8650"/>
            <a:ext cx="12192000" cy="6229350"/>
          </a:xfrm>
        </p:spPr>
        <p:txBody>
          <a:bodyPr/>
          <a:lstStyle/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Напівколоїди</a:t>
            </a:r>
            <a:r>
              <a:rPr lang="uk-UA" dirty="0" smtClean="0"/>
              <a:t> - розчини </a:t>
            </a:r>
            <a:r>
              <a:rPr lang="uk-UA" dirty="0"/>
              <a:t>змішаного характеру, тобто такі системи, у яких речовина </a:t>
            </a:r>
            <a:r>
              <a:rPr lang="uk-UA" dirty="0" smtClean="0"/>
              <a:t>дисперсної </a:t>
            </a:r>
            <a:r>
              <a:rPr lang="uk-UA" dirty="0"/>
              <a:t>фази в тому самому розчиннику може перебувати в </a:t>
            </a:r>
            <a:r>
              <a:rPr lang="uk-UA" dirty="0" smtClean="0"/>
              <a:t>динамічній </a:t>
            </a:r>
            <a:r>
              <a:rPr lang="uk-UA" dirty="0"/>
              <a:t>рівновазі як у формі молекул і іонів, так і колоїдних частинок</a:t>
            </a:r>
            <a:r>
              <a:rPr lang="uk-UA" dirty="0" smtClean="0"/>
              <a:t>.</a:t>
            </a:r>
          </a:p>
          <a:p>
            <a:r>
              <a:rPr lang="uk-UA" i="1" dirty="0"/>
              <a:t>Мила</a:t>
            </a:r>
            <a:r>
              <a:rPr lang="uk-UA" dirty="0"/>
              <a:t> (солі вищих карбонових кислот) і детергенти (хлористий </a:t>
            </a:r>
            <a:r>
              <a:rPr lang="uk-UA" dirty="0" err="1"/>
              <a:t>октадециламоній</a:t>
            </a:r>
            <a:r>
              <a:rPr lang="uk-UA" dirty="0"/>
              <a:t>, </a:t>
            </a:r>
            <a:r>
              <a:rPr lang="uk-UA" dirty="0" err="1"/>
              <a:t>дюпонол</a:t>
            </a:r>
            <a:r>
              <a:rPr lang="uk-UA" dirty="0"/>
              <a:t> та ін.) мають високу поверхневу активність. Вони являють собою довгі вуглеводневі ланцюги з </a:t>
            </a:r>
            <a:r>
              <a:rPr lang="uk-UA" dirty="0" err="1"/>
              <a:t>іоногенними</a:t>
            </a:r>
            <a:r>
              <a:rPr lang="uk-UA" dirty="0"/>
              <a:t> групами на кінці. Залежно від характеру </a:t>
            </a:r>
            <a:r>
              <a:rPr lang="uk-UA" dirty="0" err="1"/>
              <a:t>іоногенних</a:t>
            </a:r>
            <a:r>
              <a:rPr lang="uk-UA" dirty="0"/>
              <a:t> груп розрізняють </a:t>
            </a:r>
            <a:r>
              <a:rPr lang="uk-UA" i="1" dirty="0"/>
              <a:t>аніонні</a:t>
            </a:r>
            <a:r>
              <a:rPr lang="uk-UA" dirty="0"/>
              <a:t> ( – COO</a:t>
            </a:r>
            <a:r>
              <a:rPr lang="uk-UA" baseline="30000" dirty="0"/>
              <a:t>–</a:t>
            </a:r>
            <a:r>
              <a:rPr lang="uk-UA" dirty="0"/>
              <a:t>, – OSO</a:t>
            </a:r>
            <a:r>
              <a:rPr lang="uk-UA" baseline="-25000" dirty="0"/>
              <a:t>3</a:t>
            </a:r>
            <a:r>
              <a:rPr lang="uk-UA" baseline="30000" dirty="0"/>
              <a:t>–</a:t>
            </a:r>
            <a:r>
              <a:rPr lang="uk-UA" dirty="0"/>
              <a:t> та ін.) або </a:t>
            </a:r>
            <a:r>
              <a:rPr lang="uk-UA" i="1" dirty="0"/>
              <a:t>катіонні</a:t>
            </a:r>
            <a:r>
              <a:rPr lang="uk-UA" dirty="0"/>
              <a:t> (– NH</a:t>
            </a:r>
            <a:r>
              <a:rPr lang="uk-UA" baseline="-25000" dirty="0"/>
              <a:t>3</a:t>
            </a:r>
            <a:r>
              <a:rPr lang="uk-UA" baseline="30000" dirty="0"/>
              <a:t>+</a:t>
            </a:r>
            <a:r>
              <a:rPr lang="uk-UA" dirty="0"/>
              <a:t>) детергенти</a:t>
            </a:r>
            <a:r>
              <a:rPr lang="uk-UA" dirty="0" smtClean="0"/>
              <a:t>.</a:t>
            </a:r>
          </a:p>
          <a:p>
            <a:endParaRPr lang="ru-RU" dirty="0"/>
          </a:p>
          <a:p>
            <a:r>
              <a:rPr lang="uk-UA" dirty="0" smtClean="0"/>
              <a:t>Міцели мила:</a:t>
            </a:r>
            <a:endParaRPr lang="ru-RU" dirty="0"/>
          </a:p>
        </p:txBody>
      </p:sp>
      <p:pic>
        <p:nvPicPr>
          <p:cNvPr id="4" name="Рисунок 3" descr="wpid-poverhnevo_aktivni_r_fmt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070" y="3935730"/>
            <a:ext cx="5120005" cy="1650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878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7225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err="1" smtClean="0">
                <a:solidFill>
                  <a:srgbClr val="FF0000"/>
                </a:solidFill>
              </a:rPr>
              <a:t>Ліпосоми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77888"/>
            <a:ext cx="12192000" cy="5980112"/>
          </a:xfrm>
        </p:spPr>
        <p:txBody>
          <a:bodyPr>
            <a:noAutofit/>
          </a:bodyPr>
          <a:lstStyle/>
          <a:p>
            <a:r>
              <a:rPr lang="uk-UA" sz="3000" dirty="0"/>
              <a:t>Багато природних молекул, що мають властивості ПАР, наприклад, </a:t>
            </a:r>
            <a:r>
              <a:rPr lang="uk-UA" sz="3000" dirty="0" err="1"/>
              <a:t>фосфосфоліпіди</a:t>
            </a:r>
            <a:r>
              <a:rPr lang="uk-UA" sz="3000" dirty="0"/>
              <a:t>, утворюють у водних розчинах </a:t>
            </a:r>
            <a:r>
              <a:rPr lang="uk-UA" sz="3000" dirty="0" err="1"/>
              <a:t>бішарові</a:t>
            </a:r>
            <a:r>
              <a:rPr lang="uk-UA" sz="3000" dirty="0"/>
              <a:t> структури, в яких їхні молекули звернені один до одного гідрофобними кінцями (гідрофобні взаємодії), а полярними – до молекул води. Такі структури можуть бути не тільки </a:t>
            </a:r>
            <a:r>
              <a:rPr lang="uk-UA" sz="3000" dirty="0" err="1"/>
              <a:t>бішаровими</a:t>
            </a:r>
            <a:r>
              <a:rPr lang="uk-UA" sz="3000" dirty="0"/>
              <a:t>, але й багатошаровими. Вони можуть включати у свою структуру воду, яка залишилася у проміжку між двома </a:t>
            </a:r>
            <a:r>
              <a:rPr lang="uk-UA" sz="3000" dirty="0" err="1"/>
              <a:t>бішаровими</a:t>
            </a:r>
            <a:r>
              <a:rPr lang="uk-UA" sz="3000" dirty="0"/>
              <a:t> структурами – внутрішньої й зовнішньої. Такі утворення називаються </a:t>
            </a:r>
            <a:r>
              <a:rPr lang="uk-UA" sz="3000" i="1" dirty="0" err="1"/>
              <a:t>ліпосомами</a:t>
            </a:r>
            <a:r>
              <a:rPr lang="uk-UA" sz="3000" dirty="0"/>
              <a:t>. Вони зручні як об'єкт для вивчення моделей клітинних мембран, їх використовують для спрямованої доставки ліків до уражених органів і тканин.</a:t>
            </a:r>
            <a:endParaRPr lang="ru-RU" sz="3000" dirty="0"/>
          </a:p>
          <a:p>
            <a:r>
              <a:rPr lang="uk-UA" sz="3000" dirty="0"/>
              <a:t>У медицині зараз як лікарські засоби широко використовуються </a:t>
            </a:r>
            <a:r>
              <a:rPr lang="uk-UA" sz="3000" dirty="0" err="1"/>
              <a:t>протеоліпосоми</a:t>
            </a:r>
            <a:r>
              <a:rPr lang="uk-UA" sz="3000" dirty="0"/>
              <a:t>, тобто </a:t>
            </a:r>
            <a:r>
              <a:rPr lang="uk-UA" sz="3000" dirty="0" err="1"/>
              <a:t>ліпосоми</a:t>
            </a:r>
            <a:r>
              <a:rPr lang="uk-UA" sz="3000" dirty="0"/>
              <a:t>, що містять усередині молекулу білка.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918844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19116"/>
            <a:ext cx="12192000" cy="5738884"/>
          </a:xfrm>
        </p:spPr>
        <p:txBody>
          <a:bodyPr>
            <a:noAutofit/>
          </a:bodyPr>
          <a:lstStyle/>
          <a:p>
            <a:pPr marL="0" indent="0">
              <a:buFont typeface="+mj-lt"/>
              <a:buAutoNum type="arabicPeriod"/>
            </a:pPr>
            <a:r>
              <a:rPr lang="uk-UA" sz="3300" dirty="0" smtClean="0"/>
              <a:t> </a:t>
            </a:r>
            <a:r>
              <a:rPr lang="uk-UA" sz="3300" dirty="0"/>
              <a:t>Кінетична (седиментаційна) і </a:t>
            </a:r>
            <a:r>
              <a:rPr lang="uk-UA" sz="3300" dirty="0" err="1"/>
              <a:t>агрегативна</a:t>
            </a:r>
            <a:r>
              <a:rPr lang="uk-UA" sz="3300" dirty="0"/>
              <a:t> стійкість дисперсних систем. Фактори стійкості.</a:t>
            </a:r>
            <a:endParaRPr lang="ru-RU" sz="3300" dirty="0"/>
          </a:p>
          <a:p>
            <a:pPr marL="0" indent="0">
              <a:buFont typeface="+mj-lt"/>
              <a:buAutoNum type="arabicPeriod"/>
            </a:pPr>
            <a:r>
              <a:rPr lang="uk-UA" sz="3300" dirty="0" smtClean="0"/>
              <a:t> </a:t>
            </a:r>
            <a:r>
              <a:rPr lang="uk-UA" sz="3300" dirty="0"/>
              <a:t>Коагуляція. Механізм дії електролітів, які викликають коагуляцію. Поріг коагуляції. Правило </a:t>
            </a:r>
            <a:r>
              <a:rPr lang="uk-UA" sz="3300" dirty="0" err="1"/>
              <a:t>Шульце</a:t>
            </a:r>
            <a:r>
              <a:rPr lang="uk-UA" sz="3300" dirty="0"/>
              <a:t>-Гарді. Взаємна коагуляція. Процеси коагуляції при очищенні питної й стічної вод.</a:t>
            </a:r>
            <a:endParaRPr lang="ru-RU" sz="3300" dirty="0"/>
          </a:p>
          <a:p>
            <a:pPr marL="0" indent="0">
              <a:buFont typeface="+mj-lt"/>
              <a:buAutoNum type="arabicPeriod"/>
            </a:pPr>
            <a:r>
              <a:rPr lang="uk-UA" sz="3300" dirty="0" smtClean="0"/>
              <a:t> Кінетика </a:t>
            </a:r>
            <a:r>
              <a:rPr lang="uk-UA" sz="3300" dirty="0"/>
              <a:t>коагуляції</a:t>
            </a:r>
            <a:endParaRPr lang="ru-RU" sz="3300" dirty="0"/>
          </a:p>
          <a:p>
            <a:pPr marL="0" indent="0">
              <a:buFont typeface="+mj-lt"/>
              <a:buAutoNum type="arabicPeriod"/>
            </a:pPr>
            <a:r>
              <a:rPr lang="uk-UA" sz="3300" dirty="0" smtClean="0"/>
              <a:t> </a:t>
            </a:r>
            <a:r>
              <a:rPr lang="uk-UA" sz="3300" dirty="0"/>
              <a:t>Колоїдний захист, його біологічне значення.</a:t>
            </a:r>
            <a:endParaRPr lang="ru-RU" sz="3300" dirty="0"/>
          </a:p>
          <a:p>
            <a:pPr marL="0" indent="0">
              <a:buFont typeface="+mj-lt"/>
              <a:buAutoNum type="arabicPeriod"/>
            </a:pPr>
            <a:r>
              <a:rPr lang="uk-UA" sz="3300" dirty="0" smtClean="0"/>
              <a:t> Аерозолі</a:t>
            </a:r>
            <a:r>
              <a:rPr lang="uk-UA" sz="3300" dirty="0"/>
              <a:t>, порошки, суспензії, емульсії. Методи одержання, застосування у медицині. </a:t>
            </a:r>
            <a:endParaRPr lang="ru-RU" sz="3300" dirty="0"/>
          </a:p>
          <a:p>
            <a:pPr marL="0" indent="0">
              <a:buFont typeface="+mj-lt"/>
              <a:buAutoNum type="arabicPeriod"/>
            </a:pPr>
            <a:r>
              <a:rPr lang="uk-UA" sz="3300" dirty="0" smtClean="0"/>
              <a:t> Напівколоїди</a:t>
            </a:r>
            <a:r>
              <a:rPr lang="uk-UA" sz="3300" dirty="0"/>
              <a:t>.</a:t>
            </a:r>
            <a:endParaRPr lang="ru-RU" sz="3300" dirty="0"/>
          </a:p>
          <a:p>
            <a:pPr marL="0" indent="0">
              <a:buNone/>
            </a:pPr>
            <a:endParaRPr lang="ru-RU" sz="33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План лекції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3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Види стійкості колоїдних розчинів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42950"/>
            <a:ext cx="12192000" cy="6115050"/>
          </a:xfrm>
        </p:spPr>
        <p:txBody>
          <a:bodyPr>
            <a:noAutofit/>
          </a:bodyPr>
          <a:lstStyle/>
          <a:p>
            <a:r>
              <a:rPr lang="uk-UA" sz="3400" b="1" i="1" dirty="0">
                <a:solidFill>
                  <a:schemeClr val="accent6">
                    <a:lumMod val="50000"/>
                  </a:schemeClr>
                </a:solidFill>
              </a:rPr>
              <a:t>Кінетична стійкість</a:t>
            </a:r>
            <a:r>
              <a:rPr lang="uk-UA" sz="3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400" dirty="0"/>
              <a:t>– здатність дисперсної фази перебувати у зваженому стані й не </a:t>
            </a:r>
            <a:r>
              <a:rPr lang="uk-UA" sz="3400" dirty="0" err="1"/>
              <a:t>седиментуватися</a:t>
            </a:r>
            <a:r>
              <a:rPr lang="uk-UA" sz="3400" dirty="0"/>
              <a:t>. </a:t>
            </a:r>
            <a:endParaRPr lang="uk-UA" sz="3400" dirty="0" smtClean="0"/>
          </a:p>
          <a:p>
            <a:pPr marL="0" indent="0">
              <a:buNone/>
            </a:pPr>
            <a:r>
              <a:rPr lang="uk-UA" sz="3400" dirty="0" smtClean="0"/>
              <a:t>Високодисперсні </a:t>
            </a:r>
            <a:r>
              <a:rPr lang="uk-UA" sz="3400" dirty="0"/>
              <a:t>системи внаслідок наявності </a:t>
            </a:r>
            <a:r>
              <a:rPr lang="uk-UA" sz="3400" dirty="0" err="1"/>
              <a:t>седиментаційно</a:t>
            </a:r>
            <a:r>
              <a:rPr lang="uk-UA" sz="3400" dirty="0"/>
              <a:t>-дифузійної рівноваги мають високу кінетичну стійкість.</a:t>
            </a:r>
            <a:endParaRPr lang="ru-RU" sz="3400" dirty="0"/>
          </a:p>
          <a:p>
            <a:r>
              <a:rPr lang="uk-UA" sz="3400" b="1" i="1" dirty="0" err="1">
                <a:solidFill>
                  <a:schemeClr val="accent6">
                    <a:lumMod val="50000"/>
                  </a:schemeClr>
                </a:solidFill>
              </a:rPr>
              <a:t>Агрегативна</a:t>
            </a:r>
            <a:r>
              <a:rPr lang="uk-UA" sz="3400" b="1" i="1" dirty="0">
                <a:solidFill>
                  <a:schemeClr val="accent6">
                    <a:lumMod val="50000"/>
                  </a:schemeClr>
                </a:solidFill>
              </a:rPr>
              <a:t> стійкість</a:t>
            </a:r>
            <a:r>
              <a:rPr lang="uk-UA" sz="3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sz="3400" dirty="0"/>
              <a:t>– здатність дисперсної системи зберігати певний ступінь дисперсності, не поєднуючись у більші агрегати. </a:t>
            </a:r>
            <a:endParaRPr lang="uk-UA" sz="3400" dirty="0" smtClean="0"/>
          </a:p>
          <a:p>
            <a:pPr marL="0" indent="0">
              <a:buNone/>
            </a:pPr>
            <a:r>
              <a:rPr lang="uk-UA" sz="3400" dirty="0" smtClean="0"/>
              <a:t>Порушення </a:t>
            </a:r>
            <a:r>
              <a:rPr lang="uk-UA" sz="3400" dirty="0" err="1"/>
              <a:t>агрегативної</a:t>
            </a:r>
            <a:r>
              <a:rPr lang="uk-UA" sz="3400" dirty="0"/>
              <a:t> стійкості, внаслідок чого відбувається злипання, збільшення колоїдних частинок, яке призводить до їхнього осадження, називається коагуляцією. Колоїдні розчини </a:t>
            </a:r>
            <a:r>
              <a:rPr lang="uk-UA" sz="3400" dirty="0" err="1"/>
              <a:t>агрегативно</a:t>
            </a:r>
            <a:r>
              <a:rPr lang="uk-UA" sz="3400" dirty="0"/>
              <a:t> нестійкі.</a:t>
            </a:r>
            <a:endParaRPr lang="ru-RU" sz="3400" dirty="0"/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37231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Фактори стійкості колоїдних розчинів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199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uk-UA" sz="3600" dirty="0" smtClean="0"/>
              <a:t>Наявність </a:t>
            </a:r>
            <a:r>
              <a:rPr lang="uk-UA" sz="3600" dirty="0"/>
              <a:t>заряду у дисперсних частинок </a:t>
            </a:r>
            <a:r>
              <a:rPr lang="uk-UA" sz="3600" dirty="0" smtClean="0"/>
              <a:t>(</a:t>
            </a:r>
            <a:r>
              <a:rPr lang="uk-UA" sz="3600" dirty="0"/>
              <a:t>ξ</a:t>
            </a:r>
            <a:r>
              <a:rPr lang="uk-UA" sz="3600" dirty="0" smtClean="0"/>
              <a:t>-потенціал</a:t>
            </a:r>
            <a:r>
              <a:rPr lang="uk-UA" sz="3600" dirty="0"/>
              <a:t>). Чим більший ξ</a:t>
            </a:r>
            <a:r>
              <a:rPr lang="uk-UA" sz="3600" dirty="0" smtClean="0"/>
              <a:t>-потенціал</a:t>
            </a:r>
            <a:r>
              <a:rPr lang="uk-UA" sz="3600" dirty="0"/>
              <a:t>, тим вища стійкість, тому що при зустрічі однойменно заряджені частки відштовхуються з великою силою; </a:t>
            </a:r>
            <a:endParaRPr lang="uk-UA" sz="3600" dirty="0" smtClean="0"/>
          </a:p>
          <a:p>
            <a:pPr marL="514350" indent="-514350">
              <a:buAutoNum type="arabicParenR"/>
            </a:pPr>
            <a:r>
              <a:rPr lang="uk-UA" sz="3600" dirty="0" smtClean="0"/>
              <a:t>Здатність </a:t>
            </a:r>
            <a:r>
              <a:rPr lang="uk-UA" sz="3600" dirty="0"/>
              <a:t>до сольватації (гідратації) </a:t>
            </a:r>
            <a:r>
              <a:rPr lang="uk-UA" sz="3600" dirty="0" err="1"/>
              <a:t>протиіонів</a:t>
            </a:r>
            <a:r>
              <a:rPr lang="uk-UA" sz="3600" dirty="0"/>
              <a:t> дифузійного шару. Чим більш гідратовані </a:t>
            </a:r>
            <a:r>
              <a:rPr lang="uk-UA" sz="3600" dirty="0" err="1"/>
              <a:t>протиіони</a:t>
            </a:r>
            <a:r>
              <a:rPr lang="uk-UA" sz="3600" dirty="0"/>
              <a:t> дифузійного шару, тим товща загальна гідратна оболонка навколо гранули й тим стабільніша дисперсна система (</a:t>
            </a:r>
            <a:r>
              <a:rPr lang="uk-UA" sz="3600" dirty="0" err="1"/>
              <a:t>розклинююча</a:t>
            </a:r>
            <a:r>
              <a:rPr lang="uk-UA" sz="3600" dirty="0"/>
              <a:t> дія); </a:t>
            </a:r>
            <a:endParaRPr lang="uk-UA" sz="3600" dirty="0" smtClean="0"/>
          </a:p>
          <a:p>
            <a:pPr marL="514350" indent="-514350">
              <a:buAutoNum type="arabicParenR"/>
            </a:pPr>
            <a:r>
              <a:rPr lang="uk-UA" sz="3600" dirty="0" err="1" smtClean="0"/>
              <a:t>Адсорбційно-структуруючі</a:t>
            </a:r>
            <a:r>
              <a:rPr lang="uk-UA" sz="3600" dirty="0" smtClean="0"/>
              <a:t> </a:t>
            </a:r>
            <a:r>
              <a:rPr lang="uk-UA" sz="3600" dirty="0"/>
              <a:t>властивості дисперсних систем. Гідрофобні частинки добре адсорбують на своїй поверхні ПАР і ВМС, які мають гідрофільні властивості.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6112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073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Коагуляція колоїдних </a:t>
            </a:r>
            <a:r>
              <a:rPr lang="uk-UA" b="1" dirty="0" smtClean="0">
                <a:solidFill>
                  <a:srgbClr val="FF0000"/>
                </a:solidFill>
              </a:rPr>
              <a:t>розчинів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657224"/>
            <a:ext cx="12192001" cy="620077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Коагуляція </a:t>
            </a:r>
            <a:r>
              <a:rPr lang="uk-UA" dirty="0"/>
              <a:t>колоїдних розчинів може відбуватися під впливом </a:t>
            </a:r>
            <a:r>
              <a:rPr lang="uk-UA" dirty="0" smtClean="0"/>
              <a:t>фізичних </a:t>
            </a:r>
            <a:r>
              <a:rPr lang="uk-UA" dirty="0"/>
              <a:t>факторів: нагрівання, охолодження, струшування, опромінення, додавання хімічних речовин та ін. </a:t>
            </a:r>
            <a:endParaRPr lang="uk-UA" dirty="0" smtClean="0"/>
          </a:p>
          <a:p>
            <a:r>
              <a:rPr lang="uk-UA" dirty="0"/>
              <a:t>Коагуляція колоїдних розчинів може відбуватися під впливом </a:t>
            </a:r>
            <a:r>
              <a:rPr lang="uk-UA" dirty="0" smtClean="0"/>
              <a:t>хімічних факторів.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Найбільш істотним фактором, що викликає коагуляцію, є дія </a:t>
            </a:r>
            <a:r>
              <a:rPr lang="uk-UA" dirty="0" smtClean="0"/>
              <a:t>електролітів:</a:t>
            </a:r>
          </a:p>
          <a:p>
            <a:pPr marL="514350" indent="-514350">
              <a:buFont typeface="+mj-lt"/>
              <a:buAutoNum type="alphaLcParenR"/>
            </a:pPr>
            <a:r>
              <a:rPr lang="uk-UA" dirty="0" smtClean="0"/>
              <a:t> </a:t>
            </a:r>
            <a:r>
              <a:rPr lang="uk-UA" dirty="0"/>
              <a:t>Всі електроліти викликають коагуляцію, тому що швидко й різко зменшують товщину подвійного електричного шару й величину дзета-потенціалу, </a:t>
            </a:r>
            <a:endParaRPr lang="uk-UA" dirty="0" smtClean="0"/>
          </a:p>
          <a:p>
            <a:pPr marL="514350" indent="-514350">
              <a:buFont typeface="+mj-lt"/>
              <a:buAutoNum type="alphaLcParenR"/>
            </a:pPr>
            <a:r>
              <a:rPr lang="uk-UA" dirty="0" smtClean="0"/>
              <a:t> Коагуляцію </a:t>
            </a:r>
            <a:r>
              <a:rPr lang="uk-UA" dirty="0"/>
              <a:t>позитивного золю викликають аніони, негативного – катіони. </a:t>
            </a:r>
            <a:endParaRPr lang="uk-UA" dirty="0" smtClean="0"/>
          </a:p>
          <a:p>
            <a:pPr marL="514350" indent="-514350">
              <a:buFont typeface="+mj-lt"/>
              <a:buAutoNum type="alphaLcParenR"/>
            </a:pPr>
            <a:r>
              <a:rPr lang="uk-UA" dirty="0"/>
              <a:t>Електроліти переводять міцелу в </a:t>
            </a:r>
            <a:r>
              <a:rPr lang="uk-UA" dirty="0" err="1"/>
              <a:t>ізоелектричний</a:t>
            </a:r>
            <a:r>
              <a:rPr lang="uk-UA" dirty="0"/>
              <a:t> стан: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{(CaCO</a:t>
            </a:r>
            <a:r>
              <a:rPr lang="uk-UA" baseline="-25000" dirty="0"/>
              <a:t>3</a:t>
            </a:r>
            <a:r>
              <a:rPr lang="uk-UA" dirty="0"/>
              <a:t>)</a:t>
            </a:r>
            <a:r>
              <a:rPr lang="uk-UA" baseline="-25000" dirty="0"/>
              <a:t>m· </a:t>
            </a:r>
            <a:r>
              <a:rPr lang="uk-UA" dirty="0"/>
              <a:t>nCa</a:t>
            </a:r>
            <a:r>
              <a:rPr lang="uk-UA" baseline="30000" dirty="0"/>
              <a:t>2+ </a:t>
            </a:r>
            <a:r>
              <a:rPr lang="uk-UA" dirty="0"/>
              <a:t>· 2nCl</a:t>
            </a:r>
            <a:r>
              <a:rPr lang="uk-UA" baseline="30000" dirty="0"/>
              <a:t>–</a:t>
            </a:r>
            <a:r>
              <a:rPr lang="uk-UA" dirty="0"/>
              <a:t>}</a:t>
            </a:r>
            <a:r>
              <a:rPr lang="uk-UA" baseline="30000" dirty="0" smtClean="0"/>
              <a:t>0</a:t>
            </a:r>
          </a:p>
          <a:p>
            <a:pPr marL="0" indent="0" algn="ctr">
              <a:buNone/>
            </a:pPr>
            <a:r>
              <a:rPr lang="uk-UA" dirty="0" smtClean="0"/>
              <a:t>Дзета-потенціал</a:t>
            </a:r>
            <a:r>
              <a:rPr lang="uk-UA" dirty="0"/>
              <a:t>, при якому починається явна коагуляція, називається критичним і має значення ± 30 </a:t>
            </a:r>
            <a:r>
              <a:rPr lang="uk-UA" dirty="0" err="1"/>
              <a:t>мВ</a:t>
            </a:r>
            <a:r>
              <a:rPr lang="uk-UA" dirty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92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4074"/>
            <a:ext cx="12192000" cy="6003925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Поріг коагуляції – </a:t>
            </a:r>
            <a:r>
              <a:rPr lang="uk-UA" dirty="0"/>
              <a:t>найменша концентрація електроліту, виражена в ммоль, яку необхідно додати до одного літру </a:t>
            </a:r>
            <a:r>
              <a:rPr lang="uk-UA" dirty="0" err="1"/>
              <a:t>золя</a:t>
            </a:r>
            <a:r>
              <a:rPr lang="uk-UA" dirty="0"/>
              <a:t>, щоб викликати його коагуляцію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/>
              <a:t>Величина, зворотна порогу коагуляції, називається </a:t>
            </a:r>
            <a:r>
              <a:rPr lang="uk-UA" i="1" dirty="0" err="1">
                <a:solidFill>
                  <a:schemeClr val="accent6">
                    <a:lumMod val="50000"/>
                  </a:schemeClr>
                </a:solidFill>
              </a:rPr>
              <a:t>коагулюючою</a:t>
            </a:r>
            <a:r>
              <a:rPr lang="uk-UA" i="1" dirty="0">
                <a:solidFill>
                  <a:schemeClr val="accent6">
                    <a:lumMod val="50000"/>
                  </a:schemeClr>
                </a:solidFill>
              </a:rPr>
              <a:t> здатністю </a:t>
            </a:r>
            <a:r>
              <a:rPr lang="uk-UA" dirty="0"/>
              <a:t>(Р): 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073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Коагуляція колоїдних </a:t>
            </a:r>
            <a:r>
              <a:rPr lang="uk-UA" b="1" dirty="0" smtClean="0">
                <a:solidFill>
                  <a:srgbClr val="FF0000"/>
                </a:solidFill>
              </a:rPr>
              <a:t>розчинів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70203"/>
              </p:ext>
            </p:extLst>
          </p:nvPr>
        </p:nvGraphicFramePr>
        <p:xfrm>
          <a:off x="3292077" y="1857373"/>
          <a:ext cx="4713693" cy="1528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Уравнение" r:id="rId3" imgW="1752600" imgH="571500" progId="Equation.3">
                  <p:embed/>
                </p:oleObj>
              </mc:Choice>
              <mc:Fallback>
                <p:oleObj name="Уравнение" r:id="rId3" imgW="1752600" imgH="571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077" y="1857373"/>
                        <a:ext cx="4713693" cy="15287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622718"/>
              </p:ext>
            </p:extLst>
          </p:nvPr>
        </p:nvGraphicFramePr>
        <p:xfrm>
          <a:off x="4426745" y="4603749"/>
          <a:ext cx="2002630" cy="1694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Уравнение" r:id="rId5" imgW="482391" imgH="431613" progId="Equation.3">
                  <p:embed/>
                </p:oleObj>
              </mc:Choice>
              <mc:Fallback>
                <p:oleObj name="Уравнение" r:id="rId5" imgW="482391" imgH="4316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745" y="4603749"/>
                        <a:ext cx="2002630" cy="1694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75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820738"/>
            <a:ext cx="12315825" cy="6037262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/>
              <a:t>Коагулююча</a:t>
            </a:r>
            <a:r>
              <a:rPr lang="uk-UA" dirty="0"/>
              <a:t> здатність іонів залежить від їхнього заряду. 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Чим вищий заряд іона, тим вища </a:t>
            </a:r>
            <a:r>
              <a:rPr lang="uk-UA" b="1" i="1" dirty="0" err="1">
                <a:solidFill>
                  <a:schemeClr val="accent6">
                    <a:lumMod val="50000"/>
                  </a:schemeClr>
                </a:solidFill>
              </a:rPr>
              <a:t>коагулююча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 здатність (правило </a:t>
            </a:r>
            <a:r>
              <a:rPr lang="uk-UA" b="1" i="1" dirty="0" err="1">
                <a:solidFill>
                  <a:schemeClr val="accent6">
                    <a:lumMod val="50000"/>
                  </a:schemeClr>
                </a:solidFill>
              </a:rPr>
              <a:t>Шульце</a:t>
            </a:r>
            <a:r>
              <a:rPr lang="uk-UA" b="1" i="1" dirty="0">
                <a:solidFill>
                  <a:schemeClr val="accent6">
                    <a:lumMod val="50000"/>
                  </a:schemeClr>
                </a:solidFill>
              </a:rPr>
              <a:t>-Гарді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uk-UA" i="1" dirty="0" smtClean="0"/>
              <a:t>.</a:t>
            </a:r>
          </a:p>
          <a:p>
            <a:r>
              <a:rPr lang="uk-UA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Ліотропні</a:t>
            </a:r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 ряди катіонів</a:t>
            </a:r>
            <a:r>
              <a:rPr lang="uk-UA" u="sng" dirty="0" smtClean="0"/>
              <a:t>:</a:t>
            </a:r>
            <a:endParaRPr lang="ru-RU" u="sng" dirty="0" smtClean="0"/>
          </a:p>
          <a:p>
            <a:pPr marL="0" indent="0" algn="ctr">
              <a:buNone/>
            </a:pPr>
            <a:r>
              <a:rPr lang="uk-UA" dirty="0" smtClean="0"/>
              <a:t>P</a:t>
            </a:r>
            <a:r>
              <a:rPr lang="uk-UA" baseline="-25000" dirty="0" smtClean="0"/>
              <a:t>Al3</a:t>
            </a:r>
            <a:r>
              <a:rPr lang="uk-UA" baseline="-25000" dirty="0"/>
              <a:t>+</a:t>
            </a:r>
            <a:r>
              <a:rPr lang="uk-UA" dirty="0"/>
              <a:t> &gt; P</a:t>
            </a:r>
            <a:r>
              <a:rPr lang="uk-UA" baseline="-25000" dirty="0"/>
              <a:t>Ca2+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Na</a:t>
            </a:r>
            <a:r>
              <a:rPr lang="uk-UA" baseline="-25000" dirty="0"/>
              <a:t>+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C</a:t>
            </a:r>
            <a:r>
              <a:rPr lang="uk-UA" baseline="-25000" dirty="0"/>
              <a:t>(к) </a:t>
            </a:r>
            <a:r>
              <a:rPr lang="uk-UA" baseline="-25000" dirty="0" err="1"/>
              <a:t>Na</a:t>
            </a:r>
            <a:r>
              <a:rPr lang="uk-UA" baseline="-25000" dirty="0"/>
              <a:t>+</a:t>
            </a:r>
            <a:r>
              <a:rPr lang="uk-UA" dirty="0"/>
              <a:t> &gt; C</a:t>
            </a:r>
            <a:r>
              <a:rPr lang="uk-UA" baseline="-25000" dirty="0"/>
              <a:t>(к) Ca2+</a:t>
            </a:r>
            <a:r>
              <a:rPr lang="uk-UA" dirty="0"/>
              <a:t> &gt; C</a:t>
            </a:r>
            <a:r>
              <a:rPr lang="uk-UA" baseline="-25000" dirty="0"/>
              <a:t>(к) Al3+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b="1" i="1" u="sng" dirty="0" err="1" smtClean="0">
                <a:solidFill>
                  <a:schemeClr val="accent6">
                    <a:lumMod val="50000"/>
                  </a:schemeClr>
                </a:solidFill>
              </a:rPr>
              <a:t>Ліотропні</a:t>
            </a:r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 ряди аніонів</a:t>
            </a:r>
            <a:r>
              <a:rPr lang="uk-UA" dirty="0"/>
              <a:t>: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P</a:t>
            </a:r>
            <a:r>
              <a:rPr lang="uk-UA" baseline="-25000" dirty="0"/>
              <a:t>PO43–</a:t>
            </a:r>
            <a:r>
              <a:rPr lang="uk-UA" dirty="0"/>
              <a:t> &gt; P</a:t>
            </a:r>
            <a:r>
              <a:rPr lang="uk-UA" baseline="-25000" dirty="0"/>
              <a:t>SO42–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Cl</a:t>
            </a:r>
            <a:r>
              <a:rPr lang="uk-UA" baseline="-25000" dirty="0"/>
              <a:t>–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C</a:t>
            </a:r>
            <a:r>
              <a:rPr lang="uk-UA" baseline="-25000" dirty="0"/>
              <a:t>(к) </a:t>
            </a:r>
            <a:r>
              <a:rPr lang="uk-UA" baseline="-25000" dirty="0" err="1"/>
              <a:t>Cl</a:t>
            </a:r>
            <a:r>
              <a:rPr lang="uk-UA" baseline="-25000" dirty="0"/>
              <a:t>–</a:t>
            </a:r>
            <a:r>
              <a:rPr lang="uk-UA" dirty="0"/>
              <a:t> &gt; C</a:t>
            </a:r>
            <a:r>
              <a:rPr lang="uk-UA" baseline="-25000" dirty="0"/>
              <a:t>(к) SO42–</a:t>
            </a:r>
            <a:r>
              <a:rPr lang="uk-UA" dirty="0"/>
              <a:t> &gt; C</a:t>
            </a:r>
            <a:r>
              <a:rPr lang="uk-UA" baseline="-25000" dirty="0"/>
              <a:t>(к) PO43–</a:t>
            </a:r>
            <a:endParaRPr lang="ru-RU" dirty="0"/>
          </a:p>
          <a:p>
            <a:r>
              <a:rPr lang="uk-UA" dirty="0"/>
              <a:t>Якщо іони мають однакові заряди, то </a:t>
            </a:r>
            <a:r>
              <a:rPr lang="uk-UA" dirty="0" err="1"/>
              <a:t>коагулююча</a:t>
            </a:r>
            <a:r>
              <a:rPr lang="uk-UA" dirty="0"/>
              <a:t> здатність визначається </a:t>
            </a:r>
            <a:r>
              <a:rPr lang="uk-UA" b="1" i="1" u="sng" dirty="0"/>
              <a:t>радіусом гідратованого іону: чим він більший, тим менша </a:t>
            </a:r>
            <a:r>
              <a:rPr lang="uk-UA" b="1" i="1" u="sng" dirty="0" err="1"/>
              <a:t>коагулююча</a:t>
            </a:r>
            <a:r>
              <a:rPr lang="uk-UA" b="1" i="1" u="sng" dirty="0"/>
              <a:t> дія</a:t>
            </a:r>
            <a:r>
              <a:rPr lang="uk-UA" dirty="0"/>
              <a:t>. Так як у групі ступінь гідратації зверху вниз зменшується, можна записати наступні </a:t>
            </a:r>
            <a:r>
              <a:rPr lang="uk-UA" dirty="0" err="1"/>
              <a:t>ліотропні</a:t>
            </a:r>
            <a:r>
              <a:rPr lang="uk-UA" dirty="0"/>
              <a:t> ряди:</a:t>
            </a:r>
            <a:endParaRPr lang="ru-RU" dirty="0"/>
          </a:p>
          <a:p>
            <a:pPr marL="0" indent="0" algn="ctr">
              <a:buNone/>
            </a:pPr>
            <a:r>
              <a:rPr lang="uk-UA" dirty="0" err="1"/>
              <a:t>P</a:t>
            </a:r>
            <a:r>
              <a:rPr lang="uk-UA" baseline="-25000" dirty="0" err="1"/>
              <a:t>Cs</a:t>
            </a:r>
            <a:r>
              <a:rPr lang="uk-UA" baseline="-25000" dirty="0"/>
              <a:t>+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Rb</a:t>
            </a:r>
            <a:r>
              <a:rPr lang="uk-UA" baseline="-25000" dirty="0"/>
              <a:t>+</a:t>
            </a:r>
            <a:r>
              <a:rPr lang="uk-UA" dirty="0"/>
              <a:t> &gt; P</a:t>
            </a:r>
            <a:r>
              <a:rPr lang="uk-UA" baseline="-25000" dirty="0"/>
              <a:t>K+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Na</a:t>
            </a:r>
            <a:r>
              <a:rPr lang="uk-UA" baseline="-25000" dirty="0"/>
              <a:t>+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Li</a:t>
            </a:r>
            <a:r>
              <a:rPr lang="uk-UA" baseline="-25000" dirty="0"/>
              <a:t>+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P</a:t>
            </a:r>
            <a:r>
              <a:rPr lang="uk-UA" baseline="-25000" dirty="0"/>
              <a:t>J–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Br</a:t>
            </a:r>
            <a:r>
              <a:rPr lang="uk-UA" baseline="-25000" dirty="0"/>
              <a:t>–</a:t>
            </a:r>
            <a:r>
              <a:rPr lang="uk-UA" dirty="0"/>
              <a:t> &gt; </a:t>
            </a:r>
            <a:r>
              <a:rPr lang="uk-UA" dirty="0" err="1"/>
              <a:t>P</a:t>
            </a:r>
            <a:r>
              <a:rPr lang="uk-UA" baseline="-25000" dirty="0" err="1"/>
              <a:t>Cl</a:t>
            </a:r>
            <a:r>
              <a:rPr lang="uk-UA" baseline="-25000" dirty="0"/>
              <a:t>–</a:t>
            </a:r>
            <a:r>
              <a:rPr lang="uk-UA" dirty="0"/>
              <a:t> &gt; P</a:t>
            </a:r>
            <a:r>
              <a:rPr lang="uk-UA" baseline="-25000" dirty="0"/>
              <a:t>F–</a:t>
            </a:r>
            <a:endParaRPr lang="ru-RU" dirty="0"/>
          </a:p>
          <a:p>
            <a:r>
              <a:rPr lang="uk-UA" dirty="0"/>
              <a:t> </a:t>
            </a:r>
            <a:r>
              <a:rPr lang="uk-UA" dirty="0" err="1"/>
              <a:t>Коагулююча</a:t>
            </a:r>
            <a:r>
              <a:rPr lang="uk-UA" dirty="0"/>
              <a:t> здатність органічних речовин значно вища, ніж неорганічних. Це пов'язано з їх високою адсорбційною здатністю. Дуже високу </a:t>
            </a:r>
            <a:r>
              <a:rPr lang="uk-UA" dirty="0" err="1"/>
              <a:t>коагулюючу</a:t>
            </a:r>
            <a:r>
              <a:rPr lang="uk-UA" dirty="0"/>
              <a:t> здатність мають іони Н</a:t>
            </a:r>
            <a:r>
              <a:rPr lang="uk-UA" baseline="30000" dirty="0"/>
              <a:t>+</a:t>
            </a:r>
            <a:r>
              <a:rPr lang="uk-UA" dirty="0"/>
              <a:t> і </a:t>
            </a:r>
            <a:r>
              <a:rPr lang="uk-UA" dirty="0" smtClean="0"/>
              <a:t>ОН</a:t>
            </a:r>
            <a:r>
              <a:rPr lang="uk-UA" baseline="30000" dirty="0" smtClean="0"/>
              <a:t>-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0738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Коагуляція колоїдних </a:t>
            </a:r>
            <a:r>
              <a:rPr lang="uk-UA" b="1" dirty="0" smtClean="0">
                <a:solidFill>
                  <a:srgbClr val="FF0000"/>
                </a:solidFill>
              </a:rPr>
              <a:t>розчинів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0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0100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FF0000"/>
                </a:solidFill>
              </a:rPr>
              <a:t>Коагуляція сумішами електролітів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rmAutofit/>
          </a:bodyPr>
          <a:lstStyle/>
          <a:p>
            <a:r>
              <a:rPr lang="uk-UA" sz="3200" dirty="0"/>
              <a:t>При коагуляції сумішами електролітів спостерігається:</a:t>
            </a:r>
            <a:endParaRPr lang="ru-RU" sz="3200" dirty="0"/>
          </a:p>
          <a:p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Адитивність</a:t>
            </a:r>
            <a:r>
              <a:rPr lang="uk-UA" sz="3200" dirty="0"/>
              <a:t> – </a:t>
            </a:r>
            <a:r>
              <a:rPr lang="uk-UA" sz="3200" dirty="0" err="1"/>
              <a:t>коагулююча</a:t>
            </a:r>
            <a:r>
              <a:rPr lang="uk-UA" sz="3200" dirty="0"/>
              <a:t> дія електролітів дорівнює сумі </a:t>
            </a:r>
            <a:r>
              <a:rPr lang="uk-UA" sz="3200" dirty="0" err="1"/>
              <a:t>коагулюючих</a:t>
            </a:r>
            <a:r>
              <a:rPr lang="uk-UA" sz="3200" dirty="0"/>
              <a:t> дій кожного електроліту. Таке явище буває </a:t>
            </a:r>
            <a:r>
              <a:rPr lang="uk-UA" sz="3200" dirty="0" err="1"/>
              <a:t>рідко</a:t>
            </a:r>
            <a:r>
              <a:rPr lang="uk-UA" sz="3200" dirty="0"/>
              <a:t> в тих випадках, коли іони-коагулянти мають однаковий заряд і близькі за ступенем гідратації.</a:t>
            </a:r>
            <a:endParaRPr lang="ru-RU" sz="3200" dirty="0"/>
          </a:p>
          <a:p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Антагонізм</a:t>
            </a:r>
            <a:r>
              <a:rPr lang="uk-UA" sz="3200" i="1" dirty="0"/>
              <a:t> </a:t>
            </a:r>
            <a:r>
              <a:rPr lang="uk-UA" sz="3200" dirty="0"/>
              <a:t>– </a:t>
            </a:r>
            <a:r>
              <a:rPr lang="uk-UA" sz="3200" dirty="0" err="1"/>
              <a:t>коагулююча</a:t>
            </a:r>
            <a:r>
              <a:rPr lang="uk-UA" sz="3200" dirty="0"/>
              <a:t> дія суміші менша, ніж їхня дія окремо.</a:t>
            </a:r>
            <a:endParaRPr lang="ru-RU" sz="3200" dirty="0"/>
          </a:p>
          <a:p>
            <a:r>
              <a:rPr lang="uk-UA" sz="3200" b="1" i="1" u="sng" dirty="0">
                <a:solidFill>
                  <a:schemeClr val="accent6">
                    <a:lumMod val="50000"/>
                  </a:schemeClr>
                </a:solidFill>
              </a:rPr>
              <a:t>Синергізм</a:t>
            </a:r>
            <a:r>
              <a:rPr lang="uk-UA" sz="3200" dirty="0"/>
              <a:t> – </a:t>
            </a:r>
            <a:r>
              <a:rPr lang="uk-UA" sz="3200" dirty="0" err="1"/>
              <a:t>коагулююча</a:t>
            </a:r>
            <a:r>
              <a:rPr lang="uk-UA" sz="3200" dirty="0"/>
              <a:t> дія іонів у суміші підвищується.</a:t>
            </a:r>
            <a:endParaRPr lang="ru-RU" sz="3200" dirty="0"/>
          </a:p>
          <a:p>
            <a:r>
              <a:rPr lang="uk-UA" sz="3200" dirty="0" smtClean="0"/>
              <a:t>Коагуляція </a:t>
            </a:r>
            <a:r>
              <a:rPr lang="uk-UA" sz="3200" dirty="0"/>
              <a:t>сумішами електролітів часто зустрічається у природі, тому що процеси, які відбуваються в ґрунті, рослин і тварин організмах, пов'язані із взаємодією колоїдних систем із сумішами різних електролітів.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347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700088"/>
            <a:ext cx="12087225" cy="6043612"/>
          </a:xfrm>
        </p:spPr>
        <p:txBody>
          <a:bodyPr>
            <a:normAutofit fontScale="92500" lnSpcReduction="20000"/>
          </a:bodyPr>
          <a:lstStyle/>
          <a:p>
            <a:r>
              <a:rPr lang="uk-UA" b="1" i="1" u="sng" dirty="0" smtClean="0">
                <a:solidFill>
                  <a:schemeClr val="accent6">
                    <a:lumMod val="50000"/>
                  </a:schemeClr>
                </a:solidFill>
              </a:rPr>
              <a:t>Чергування зон коагуляції </a:t>
            </a:r>
            <a:r>
              <a:rPr lang="uk-UA" dirty="0" smtClean="0"/>
              <a:t>(явище «неправильних рядів», дія багатозарядних </a:t>
            </a:r>
            <a:r>
              <a:rPr lang="uk-UA" dirty="0"/>
              <a:t>іонів </a:t>
            </a:r>
            <a:r>
              <a:rPr lang="uk-UA" dirty="0" smtClean="0"/>
              <a:t>Al</a:t>
            </a:r>
            <a:r>
              <a:rPr lang="uk-UA" baseline="30000" dirty="0" smtClean="0"/>
              <a:t>3</a:t>
            </a:r>
            <a:r>
              <a:rPr lang="uk-UA" baseline="30000" dirty="0"/>
              <a:t>+</a:t>
            </a:r>
            <a:r>
              <a:rPr lang="uk-UA" dirty="0"/>
              <a:t>, Fe</a:t>
            </a:r>
            <a:r>
              <a:rPr lang="uk-UA" baseline="30000" dirty="0"/>
              <a:t>3+</a:t>
            </a:r>
            <a:r>
              <a:rPr lang="uk-UA" dirty="0"/>
              <a:t> та ін</a:t>
            </a:r>
            <a:r>
              <a:rPr lang="uk-UA" dirty="0" smtClean="0"/>
              <a:t>.), </a:t>
            </a:r>
            <a:r>
              <a:rPr lang="uk-UA" dirty="0"/>
              <a:t>полягає у тому, що з підвищенням концентрації електроліту одна зона коагуляції заміняється зоною стійкості, а потім знову з'являється зона коагуляції. Це явище пояснюється зміною величини й </a:t>
            </a:r>
            <a:r>
              <a:rPr lang="uk-UA" dirty="0" err="1"/>
              <a:t>знака</a:t>
            </a:r>
            <a:r>
              <a:rPr lang="uk-UA" dirty="0"/>
              <a:t> </a:t>
            </a:r>
            <a:r>
              <a:rPr lang="uk-UA" dirty="0" err="1"/>
              <a:t>електротермодинамічного</a:t>
            </a:r>
            <a:r>
              <a:rPr lang="uk-UA" dirty="0"/>
              <a:t> потенціалу під впливом </a:t>
            </a:r>
            <a:r>
              <a:rPr lang="uk-UA" dirty="0" err="1" smtClean="0"/>
              <a:t>надеквівалентної</a:t>
            </a:r>
            <a:r>
              <a:rPr lang="uk-UA" dirty="0" smtClean="0"/>
              <a:t> </a:t>
            </a:r>
            <a:r>
              <a:rPr lang="uk-UA" dirty="0"/>
              <a:t>адсорбції багатозарядних іонів.</a:t>
            </a:r>
            <a:endParaRPr lang="ru-RU" dirty="0"/>
          </a:p>
          <a:p>
            <a:r>
              <a:rPr lang="uk-UA" b="1" i="1" u="sng" dirty="0">
                <a:solidFill>
                  <a:schemeClr val="accent6">
                    <a:lumMod val="50000"/>
                  </a:schemeClr>
                </a:solidFill>
              </a:rPr>
              <a:t>Звикання</a:t>
            </a:r>
            <a:r>
              <a:rPr lang="uk-UA" b="1" u="sng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uk-UA" dirty="0"/>
              <a:t> Якщо до золю додавати електроліт-коагулятор невеликими порціями через великі проміжки часу, коагуляція не наступає, хоч загальна кількість електроліту набагато перевищує поріг коагуляції.</a:t>
            </a:r>
            <a:endParaRPr lang="ru-RU" dirty="0"/>
          </a:p>
          <a:p>
            <a:r>
              <a:rPr lang="uk-UA" b="1" i="1" u="sng" dirty="0">
                <a:solidFill>
                  <a:schemeClr val="accent6">
                    <a:lumMod val="50000"/>
                  </a:schemeClr>
                </a:solidFill>
              </a:rPr>
              <a:t>Взаємна коагуляція золів</a:t>
            </a:r>
            <a:r>
              <a:rPr lang="uk-UA" i="1" dirty="0"/>
              <a:t>.</a:t>
            </a:r>
            <a:r>
              <a:rPr lang="uk-UA" dirty="0"/>
              <a:t> Цей тип коагуляції відноситься до </a:t>
            </a:r>
            <a:r>
              <a:rPr lang="uk-UA" dirty="0" err="1"/>
              <a:t>гетерокоагуляції</a:t>
            </a:r>
            <a:r>
              <a:rPr lang="uk-UA" dirty="0"/>
              <a:t>, тому що у цьому випадку відбувається агрегація різнорідних частинок. Якщо змішати два колоїдних розчини, які містять частинки із протилежними зарядами, вони швидко коагулюють. У цьому випадку процес має електростатичну природу.</a:t>
            </a:r>
            <a:endParaRPr lang="ru-RU" dirty="0"/>
          </a:p>
          <a:p>
            <a:r>
              <a:rPr lang="uk-UA" dirty="0"/>
              <a:t>Явище взаємної коагуляції широко використовується для очищення природних і промислових вод. На водопровідних станціях перед подачею води на піскові фільтри до неї додають солі Al</a:t>
            </a:r>
            <a:r>
              <a:rPr lang="uk-UA" baseline="-25000" dirty="0"/>
              <a:t>2</a:t>
            </a:r>
            <a:r>
              <a:rPr lang="uk-UA" dirty="0"/>
              <a:t>(SO</a:t>
            </a:r>
            <a:r>
              <a:rPr lang="uk-UA" baseline="-25000" dirty="0"/>
              <a:t>4</a:t>
            </a:r>
            <a:r>
              <a:rPr lang="uk-UA" dirty="0"/>
              <a:t>)</a:t>
            </a:r>
            <a:r>
              <a:rPr lang="uk-UA" baseline="-25000" dirty="0"/>
              <a:t>3</a:t>
            </a:r>
            <a:r>
              <a:rPr lang="uk-UA" dirty="0"/>
              <a:t> або FeCl</a:t>
            </a:r>
            <a:r>
              <a:rPr lang="uk-UA" baseline="-25000" dirty="0"/>
              <a:t>3</a:t>
            </a:r>
            <a:r>
              <a:rPr lang="uk-UA" dirty="0"/>
              <a:t>. У результаті гідролізу утворюються позитивно заряджені золі </a:t>
            </a:r>
            <a:r>
              <a:rPr lang="uk-UA" dirty="0" err="1"/>
              <a:t>Al</a:t>
            </a:r>
            <a:r>
              <a:rPr lang="uk-UA" dirty="0"/>
              <a:t>(ОН)</a:t>
            </a:r>
            <a:r>
              <a:rPr lang="uk-UA" baseline="-25000" dirty="0"/>
              <a:t>3</a:t>
            </a:r>
            <a:r>
              <a:rPr lang="uk-UA" dirty="0"/>
              <a:t> або </a:t>
            </a:r>
            <a:r>
              <a:rPr lang="uk-UA" dirty="0" err="1"/>
              <a:t>Fe</a:t>
            </a:r>
            <a:r>
              <a:rPr lang="uk-UA" dirty="0"/>
              <a:t>(ОН)</a:t>
            </a:r>
            <a:r>
              <a:rPr lang="uk-UA" baseline="-25000" dirty="0"/>
              <a:t>3</a:t>
            </a:r>
            <a:r>
              <a:rPr lang="uk-UA" dirty="0"/>
              <a:t>, які викликають швидку коагуляцію негативно заряджених частинок ґрунту, мікрофлори, органічних домішок.</a:t>
            </a:r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85787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Явища, що супроводжують коагуляцію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932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1391</Words>
  <Application>Microsoft Office PowerPoint</Application>
  <PresentationFormat>Широкоэкранный</PresentationFormat>
  <Paragraphs>91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Уравнение</vt:lpstr>
      <vt:lpstr>Презентация PowerPoint</vt:lpstr>
      <vt:lpstr>План лекції</vt:lpstr>
      <vt:lpstr>Види стійкості колоїдних розчинів </vt:lpstr>
      <vt:lpstr>Фактори стійкості колоїдних розчинів</vt:lpstr>
      <vt:lpstr>Коагуляція колоїдних розчинів</vt:lpstr>
      <vt:lpstr>Коагуляція колоїдних розчинів</vt:lpstr>
      <vt:lpstr>Коагуляція колоїдних розчинів</vt:lpstr>
      <vt:lpstr>Коагуляція сумішами електролітів</vt:lpstr>
      <vt:lpstr>Явища, що супроводжують коагуляцію</vt:lpstr>
      <vt:lpstr>Кінетика коагуляції</vt:lpstr>
      <vt:lpstr>Колоїдний захист</vt:lpstr>
      <vt:lpstr>Аерозолі, порошки, суспензії, емульсії.</vt:lpstr>
      <vt:lpstr>Напівколоїди</vt:lpstr>
      <vt:lpstr>Ліпосоми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</cp:revision>
  <cp:lastPrinted>2018-03-29T09:04:56Z</cp:lastPrinted>
  <dcterms:created xsi:type="dcterms:W3CDTF">2018-03-27T10:24:57Z</dcterms:created>
  <dcterms:modified xsi:type="dcterms:W3CDTF">2018-03-29T09:04:58Z</dcterms:modified>
</cp:coreProperties>
</file>