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D1D34E-5F5E-4301-8F54-4110F095E4D2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9795A-6726-4F8A-98B6-5438A9C759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227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9795A-6726-4F8A-98B6-5438A9C7595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733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B722-FBC7-47DD-B761-56824EB70C7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CF3-6D2D-4FED-8D9A-F92B23603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766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B722-FBC7-47DD-B761-56824EB70C7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CF3-6D2D-4FED-8D9A-F92B23603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53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B722-FBC7-47DD-B761-56824EB70C7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CF3-6D2D-4FED-8D9A-F92B23603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935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B722-FBC7-47DD-B761-56824EB70C7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CF3-6D2D-4FED-8D9A-F92B23603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323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B722-FBC7-47DD-B761-56824EB70C7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CF3-6D2D-4FED-8D9A-F92B23603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190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B722-FBC7-47DD-B761-56824EB70C7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CF3-6D2D-4FED-8D9A-F92B23603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373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B722-FBC7-47DD-B761-56824EB70C7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CF3-6D2D-4FED-8D9A-F92B23603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79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B722-FBC7-47DD-B761-56824EB70C7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CF3-6D2D-4FED-8D9A-F92B23603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548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B722-FBC7-47DD-B761-56824EB70C7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CF3-6D2D-4FED-8D9A-F92B23603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27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B722-FBC7-47DD-B761-56824EB70C7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CF3-6D2D-4FED-8D9A-F92B23603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58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B722-FBC7-47DD-B761-56824EB70C7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CF3-6D2D-4FED-8D9A-F92B23603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958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2B722-FBC7-47DD-B761-56824EB70C7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4DCF3-6D2D-4FED-8D9A-F92B23603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284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38309" y="399440"/>
            <a:ext cx="11496541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 dirty="0" err="1">
                <a:solidFill>
                  <a:schemeClr val="accent2"/>
                </a:solidFill>
              </a:rPr>
              <a:t>Харк</a:t>
            </a:r>
            <a:r>
              <a:rPr lang="uk-UA" sz="2400" b="1" dirty="0">
                <a:solidFill>
                  <a:schemeClr val="accent2"/>
                </a:solidFill>
              </a:rPr>
              <a:t>і</a:t>
            </a:r>
            <a:r>
              <a:rPr lang="ru-RU" sz="2400" b="1" dirty="0" err="1">
                <a:solidFill>
                  <a:schemeClr val="accent2"/>
                </a:solidFill>
              </a:rPr>
              <a:t>вський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національний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медичний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університет</a:t>
            </a: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chemeClr val="accent2"/>
                </a:solidFill>
              </a:rPr>
              <a:t>Кафедра </a:t>
            </a:r>
            <a:r>
              <a:rPr lang="ru-RU" sz="2000" b="1" dirty="0" err="1">
                <a:solidFill>
                  <a:schemeClr val="accent2"/>
                </a:solidFill>
              </a:rPr>
              <a:t>медичної</a:t>
            </a:r>
            <a:r>
              <a:rPr lang="ru-RU" sz="2000" b="1" dirty="0">
                <a:solidFill>
                  <a:schemeClr val="accent2"/>
                </a:solidFill>
              </a:rPr>
              <a:t> та </a:t>
            </a:r>
            <a:r>
              <a:rPr lang="ru-RU" sz="2000" b="1" dirty="0" err="1">
                <a:solidFill>
                  <a:schemeClr val="accent2"/>
                </a:solidFill>
              </a:rPr>
              <a:t>біоорганічної</a:t>
            </a:r>
            <a:r>
              <a:rPr lang="ru-RU" sz="2000" b="1" dirty="0">
                <a:solidFill>
                  <a:schemeClr val="accent2"/>
                </a:solidFill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</a:rPr>
              <a:t>хімії</a:t>
            </a:r>
            <a:r>
              <a:rPr lang="ru-RU" sz="2000" b="1" dirty="0">
                <a:solidFill>
                  <a:schemeClr val="accent2"/>
                </a:solidFill>
              </a:rPr>
              <a:t/>
            </a:r>
            <a:br>
              <a:rPr lang="ru-RU" sz="20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chemeClr val="accent2"/>
                </a:solidFill>
              </a:rPr>
              <a:t/>
            </a:r>
            <a:br>
              <a:rPr lang="ru-RU" sz="20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> «</a:t>
            </a:r>
            <a:r>
              <a:rPr lang="ru-RU" sz="2000" b="1" dirty="0" err="1">
                <a:solidFill>
                  <a:srgbClr val="006600"/>
                </a:solidFill>
              </a:rPr>
              <a:t>Медична</a:t>
            </a:r>
            <a:r>
              <a:rPr lang="ru-RU" sz="2000" b="1" dirty="0">
                <a:solidFill>
                  <a:srgbClr val="006600"/>
                </a:solidFill>
              </a:rPr>
              <a:t> </a:t>
            </a:r>
            <a:r>
              <a:rPr lang="ru-RU" sz="2000" b="1" dirty="0" err="1">
                <a:solidFill>
                  <a:srgbClr val="006600"/>
                </a:solidFill>
              </a:rPr>
              <a:t>хімія</a:t>
            </a:r>
            <a:r>
              <a:rPr lang="ru-RU" sz="2000" b="1" dirty="0">
                <a:solidFill>
                  <a:srgbClr val="006600"/>
                </a:solidFill>
              </a:rPr>
              <a:t>»</a:t>
            </a:r>
            <a:br>
              <a:rPr lang="ru-RU" sz="2000" b="1" dirty="0">
                <a:solidFill>
                  <a:srgbClr val="006600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/>
            </a:r>
            <a:br>
              <a:rPr lang="ru-RU" sz="2000" b="1" dirty="0">
                <a:solidFill>
                  <a:srgbClr val="006600"/>
                </a:solidFill>
              </a:rPr>
            </a:br>
            <a:endParaRPr lang="ru-RU" sz="2000" b="1" dirty="0">
              <a:solidFill>
                <a:srgbClr val="0066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ru-RU" sz="2000" b="1" dirty="0" err="1">
                <a:solidFill>
                  <a:srgbClr val="006600"/>
                </a:solidFill>
              </a:rPr>
              <a:t>Лекція</a:t>
            </a:r>
            <a:r>
              <a:rPr lang="ru-RU" sz="2000" b="1" dirty="0">
                <a:solidFill>
                  <a:srgbClr val="006600"/>
                </a:solidFill>
              </a:rPr>
              <a:t> № </a:t>
            </a:r>
            <a:r>
              <a:rPr lang="ru-RU" sz="2000" b="1" dirty="0" smtClean="0">
                <a:solidFill>
                  <a:srgbClr val="006600"/>
                </a:solidFill>
              </a:rPr>
              <a:t>19</a:t>
            </a:r>
            <a:endParaRPr lang="ru-RU" sz="2000" b="1" dirty="0">
              <a:solidFill>
                <a:srgbClr val="0066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uk-UA" sz="2000" b="1" dirty="0" smtClean="0">
              <a:solidFill>
                <a:srgbClr val="0066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ru-RU" sz="2000" b="1" dirty="0">
              <a:solidFill>
                <a:srgbClr val="006600"/>
              </a:solidFill>
            </a:endParaRPr>
          </a:p>
          <a:p>
            <a:pPr algn="ctr"/>
            <a:r>
              <a:rPr lang="uk-UA" sz="2000" dirty="0">
                <a:solidFill>
                  <a:srgbClr val="C00000"/>
                </a:solidFill>
              </a:rPr>
              <a:t>Осмос і осмотичний тиск. </a:t>
            </a:r>
          </a:p>
          <a:p>
            <a:pPr algn="ctr"/>
            <a:r>
              <a:rPr lang="uk-UA" sz="2000" dirty="0">
                <a:solidFill>
                  <a:srgbClr val="C00000"/>
                </a:solidFill>
              </a:rPr>
              <a:t>Роль осмосу в </a:t>
            </a:r>
            <a:r>
              <a:rPr lang="uk-UA" sz="2000" dirty="0" err="1">
                <a:solidFill>
                  <a:srgbClr val="C00000"/>
                </a:solidFill>
              </a:rPr>
              <a:t>біологічниз</a:t>
            </a:r>
            <a:r>
              <a:rPr lang="uk-UA" sz="2000" dirty="0">
                <a:solidFill>
                  <a:srgbClr val="C00000"/>
                </a:solidFill>
              </a:rPr>
              <a:t> системах</a:t>
            </a:r>
            <a:r>
              <a:rPr lang="uk-UA" sz="2000" dirty="0" smtClean="0">
                <a:solidFill>
                  <a:srgbClr val="C00000"/>
                </a:solidFill>
              </a:rPr>
              <a:t>.</a:t>
            </a:r>
          </a:p>
          <a:p>
            <a:pPr algn="ctr"/>
            <a:endParaRPr lang="uk-UA" sz="2000" dirty="0">
              <a:solidFill>
                <a:srgbClr val="C00000"/>
              </a:solidFill>
            </a:endParaRPr>
          </a:p>
          <a:p>
            <a:pPr algn="r" eaLnBrk="1" hangingPunct="1"/>
            <a:r>
              <a:rPr lang="uk-UA" sz="2000" b="1" dirty="0">
                <a:solidFill>
                  <a:srgbClr val="6600CC"/>
                </a:solidFill>
              </a:rPr>
              <a:t>Лектор: </a:t>
            </a:r>
            <a:r>
              <a:rPr lang="uk-UA" sz="2000" b="1" dirty="0" smtClean="0">
                <a:solidFill>
                  <a:srgbClr val="6600CC"/>
                </a:solidFill>
              </a:rPr>
              <a:t>доцент </a:t>
            </a:r>
            <a:r>
              <a:rPr lang="uk-UA" sz="2000" b="1" dirty="0" err="1" smtClean="0">
                <a:solidFill>
                  <a:srgbClr val="6600CC"/>
                </a:solidFill>
              </a:rPr>
              <a:t>Петюніна</a:t>
            </a:r>
            <a:r>
              <a:rPr lang="uk-UA" sz="2000" b="1" dirty="0" smtClean="0">
                <a:solidFill>
                  <a:srgbClr val="6600CC"/>
                </a:solidFill>
              </a:rPr>
              <a:t> В.М.</a:t>
            </a:r>
            <a:endParaRPr lang="ru-RU" sz="2000" b="1" dirty="0">
              <a:solidFill>
                <a:srgbClr val="6600CC"/>
              </a:solidFill>
            </a:endParaRPr>
          </a:p>
          <a:p>
            <a:pPr algn="just" eaLnBrk="1" hangingPunct="1"/>
            <a:endParaRPr lang="uk-UA" sz="2000" b="1" dirty="0">
              <a:solidFill>
                <a:srgbClr val="6600CC"/>
              </a:solidFill>
            </a:endParaRPr>
          </a:p>
          <a:p>
            <a:pPr algn="ctr" eaLnBrk="1" hangingPunct="1"/>
            <a:endParaRPr lang="ru-RU" sz="2800" b="1" dirty="0">
              <a:solidFill>
                <a:srgbClr val="CC0000"/>
              </a:solidFill>
            </a:endParaRPr>
          </a:p>
        </p:txBody>
      </p:sp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3405" y="1686125"/>
            <a:ext cx="1729534" cy="2204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285" y="1808955"/>
            <a:ext cx="2272133" cy="2272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848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22225"/>
            <a:ext cx="10515600" cy="906463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Плазмоліз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9740" t="16490" b="11602"/>
          <a:stretch/>
        </p:blipFill>
        <p:spPr>
          <a:xfrm>
            <a:off x="1414463" y="928688"/>
            <a:ext cx="8801100" cy="600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82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19116"/>
            <a:ext cx="12192000" cy="5738884"/>
          </a:xfrm>
        </p:spPr>
        <p:txBody>
          <a:bodyPr>
            <a:normAutofit/>
          </a:bodyPr>
          <a:lstStyle/>
          <a:p>
            <a:pPr marL="742950" indent="-742950" fontAlgn="base">
              <a:buAutoNum type="arabicParenR"/>
            </a:pPr>
            <a:r>
              <a:rPr lang="uk-UA" sz="4400" dirty="0" smtClean="0"/>
              <a:t>Осмос </a:t>
            </a:r>
            <a:r>
              <a:rPr lang="uk-UA" sz="4400" dirty="0"/>
              <a:t>і осмотичний тиск</a:t>
            </a:r>
            <a:r>
              <a:rPr lang="uk-UA" sz="4400" dirty="0" smtClean="0"/>
              <a:t>.</a:t>
            </a:r>
          </a:p>
          <a:p>
            <a:pPr marL="742950" indent="-742950" fontAlgn="base">
              <a:buAutoNum type="arabicParenR"/>
            </a:pPr>
            <a:r>
              <a:rPr lang="uk-UA" sz="4400" dirty="0" smtClean="0"/>
              <a:t> </a:t>
            </a:r>
            <a:r>
              <a:rPr lang="uk-UA" sz="4400" dirty="0"/>
              <a:t>Закон Вант-</a:t>
            </a:r>
            <a:r>
              <a:rPr lang="uk-UA" sz="4400" dirty="0" err="1"/>
              <a:t>Гоффа</a:t>
            </a:r>
            <a:r>
              <a:rPr lang="uk-UA" sz="4400" dirty="0"/>
              <a:t>. </a:t>
            </a:r>
            <a:endParaRPr lang="uk-UA" sz="4400" dirty="0" smtClean="0"/>
          </a:p>
          <a:p>
            <a:pPr marL="742950" indent="-742950" fontAlgn="base">
              <a:buAutoNum type="arabicParenR"/>
            </a:pPr>
            <a:r>
              <a:rPr lang="uk-UA" sz="4400" dirty="0"/>
              <a:t>	</a:t>
            </a:r>
            <a:r>
              <a:rPr lang="uk-UA" sz="4400" dirty="0" err="1"/>
              <a:t>Колігативні</a:t>
            </a:r>
            <a:r>
              <a:rPr lang="uk-UA" sz="4400" dirty="0"/>
              <a:t> властивості розчинів електролітів. Ізотонічний коефіцієнт</a:t>
            </a:r>
            <a:r>
              <a:rPr lang="uk-UA" sz="4400" dirty="0" smtClean="0"/>
              <a:t>.</a:t>
            </a:r>
          </a:p>
          <a:p>
            <a:pPr marL="742950" indent="-742950" fontAlgn="base">
              <a:buFont typeface="Arial" panose="020B0604020202020204" pitchFamily="34" charset="0"/>
              <a:buAutoNum type="arabicParenR"/>
            </a:pPr>
            <a:r>
              <a:rPr lang="uk-UA" sz="4400" dirty="0" smtClean="0"/>
              <a:t>Роль осмосу в біологічних системах. </a:t>
            </a:r>
            <a:r>
              <a:rPr lang="uk-UA" sz="4400" dirty="0" err="1" smtClean="0"/>
              <a:t>Онкотичний</a:t>
            </a:r>
            <a:r>
              <a:rPr lang="uk-UA" sz="4400" dirty="0" smtClean="0"/>
              <a:t> тиск.</a:t>
            </a:r>
            <a:endParaRPr lang="ru-RU" sz="4400" dirty="0" smtClean="0"/>
          </a:p>
          <a:p>
            <a:pPr marL="742950" indent="-742950" fontAlgn="base">
              <a:buAutoNum type="arabicParenR"/>
            </a:pPr>
            <a:r>
              <a:rPr lang="ru-RU" sz="4400" dirty="0" smtClean="0"/>
              <a:t>Осмометр</a:t>
            </a:r>
            <a:r>
              <a:rPr lang="uk-UA" sz="4400" dirty="0" err="1" smtClean="0"/>
              <a:t>ія</a:t>
            </a:r>
            <a:r>
              <a:rPr lang="uk-UA" sz="4400" dirty="0" smtClean="0"/>
              <a:t>.</a:t>
            </a:r>
            <a:endParaRPr lang="ru-RU" sz="4400" dirty="0"/>
          </a:p>
          <a:p>
            <a:pPr marL="742950" indent="-742950">
              <a:buAutoNum type="arabicPeriod"/>
            </a:pPr>
            <a:endParaRPr lang="ru-RU" sz="4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4126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План лекції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60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325" y="0"/>
            <a:ext cx="10515600" cy="885825"/>
          </a:xfrm>
        </p:spPr>
        <p:txBody>
          <a:bodyPr/>
          <a:lstStyle/>
          <a:p>
            <a:pPr algn="ctr"/>
            <a:r>
              <a:rPr lang="uk-UA" dirty="0">
                <a:solidFill>
                  <a:srgbClr val="FF0000"/>
                </a:solidFill>
              </a:rPr>
              <a:t>Осмос і осмотичний тиск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937" y="1389062"/>
            <a:ext cx="3467100" cy="5080000"/>
          </a:xfrm>
        </p:spPr>
      </p:pic>
      <p:sp>
        <p:nvSpPr>
          <p:cNvPr id="5" name="TextBox 4"/>
          <p:cNvSpPr txBox="1"/>
          <p:nvPr/>
        </p:nvSpPr>
        <p:spPr>
          <a:xfrm>
            <a:off x="271462" y="1099244"/>
            <a:ext cx="720090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uk-UA" sz="3200" b="1" i="1" u="sng" dirty="0">
                <a:solidFill>
                  <a:schemeClr val="accent6">
                    <a:lumMod val="50000"/>
                  </a:schemeClr>
                </a:solidFill>
              </a:rPr>
              <a:t>Осмос</a:t>
            </a:r>
            <a:r>
              <a:rPr lang="uk-UA" sz="3200" i="1" dirty="0"/>
              <a:t> </a:t>
            </a:r>
            <a:r>
              <a:rPr lang="uk-UA" sz="3200" dirty="0"/>
              <a:t>– це однобічна дифузія розчинника через напівпроникну мембрану із чистого розчинника у розчин або з розчину з меншою концентрацією у розчин з більшою концентрацією</a:t>
            </a:r>
            <a:r>
              <a:rPr lang="uk-UA" sz="3200" dirty="0" smtClean="0"/>
              <a:t>.</a:t>
            </a:r>
          </a:p>
          <a:p>
            <a:pPr fontAlgn="base"/>
            <a:r>
              <a:rPr lang="uk-UA" sz="3200" b="1" i="1" u="sng" dirty="0" smtClean="0">
                <a:solidFill>
                  <a:schemeClr val="accent6">
                    <a:lumMod val="50000"/>
                  </a:schemeClr>
                </a:solidFill>
              </a:rPr>
              <a:t>Осмотичний тиск </a:t>
            </a:r>
            <a:r>
              <a:rPr lang="uk-UA" sz="3200" i="1" dirty="0" smtClean="0"/>
              <a:t>- </a:t>
            </a:r>
            <a:r>
              <a:rPr lang="uk-UA" sz="3200" dirty="0" smtClean="0"/>
              <a:t>надлишковий гідростатичний </a:t>
            </a:r>
            <a:r>
              <a:rPr lang="uk-UA" sz="3200" dirty="0"/>
              <a:t>тиск </a:t>
            </a:r>
            <a:r>
              <a:rPr lang="uk-UA" sz="3200" dirty="0" smtClean="0"/>
              <a:t>на одиницю площі</a:t>
            </a:r>
            <a:r>
              <a:rPr lang="uk-UA" sz="3200" dirty="0"/>
              <a:t> </a:t>
            </a:r>
            <a:r>
              <a:rPr lang="uk-UA" sz="3200" dirty="0" smtClean="0"/>
              <a:t>напівпроникної мембрани при встановленій осмотичній рівновазі.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773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500" y="1"/>
            <a:ext cx="10515600" cy="842962"/>
          </a:xfrm>
        </p:spPr>
        <p:txBody>
          <a:bodyPr/>
          <a:lstStyle/>
          <a:p>
            <a:pPr algn="ctr"/>
            <a:r>
              <a:rPr lang="uk-UA" dirty="0">
                <a:solidFill>
                  <a:srgbClr val="FF0000"/>
                </a:solidFill>
              </a:rPr>
              <a:t>Закон Вант-</a:t>
            </a:r>
            <a:r>
              <a:rPr lang="uk-UA" dirty="0" err="1">
                <a:solidFill>
                  <a:srgbClr val="FF0000"/>
                </a:solidFill>
              </a:rPr>
              <a:t>Гоффа</a:t>
            </a:r>
            <a:endParaRPr lang="ru-RU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-1" y="1296986"/>
                <a:ext cx="6543676" cy="5432427"/>
              </a:xfrm>
            </p:spPr>
            <p:txBody>
              <a:bodyPr>
                <a:noAutofit/>
              </a:bodyPr>
              <a:lstStyle/>
              <a:p>
                <a:pPr fontAlgn="base"/>
                <a:r>
                  <a:rPr lang="uk-UA" sz="3200" b="1" i="1" u="sng" dirty="0" smtClean="0"/>
                  <a:t>Осмотичний тиск прямо пропорційний молярній концентрації розчиненої речовини.</a:t>
                </a:r>
                <a:endParaRPr lang="ru-RU" sz="3200" b="1" i="1" u="sng" dirty="0"/>
              </a:p>
              <a:p>
                <a:pPr marL="0" indent="0" algn="ctr" fontAlgn="base">
                  <a:buNone/>
                </a:pPr>
                <a:r>
                  <a:rPr lang="uk-UA" sz="5400" i="1" dirty="0" err="1" smtClean="0"/>
                  <a:t>Р</a:t>
                </a:r>
                <a:r>
                  <a:rPr lang="uk-UA" sz="5400" i="1" baseline="-25000" dirty="0" err="1" smtClean="0"/>
                  <a:t>осм.неел</a:t>
                </a:r>
                <a:r>
                  <a:rPr lang="uk-UA" sz="5400" i="1" baseline="-25000" dirty="0" smtClean="0"/>
                  <a:t>.</a:t>
                </a:r>
                <a:r>
                  <a:rPr lang="uk-UA" sz="5400" i="1" dirty="0" smtClean="0"/>
                  <a:t> </a:t>
                </a:r>
                <a:r>
                  <a:rPr lang="uk-UA" sz="5400" dirty="0" smtClean="0"/>
                  <a:t> </a:t>
                </a:r>
                <a:r>
                  <a:rPr lang="uk-UA" sz="5400" dirty="0"/>
                  <a:t>= </a:t>
                </a:r>
                <a:r>
                  <a:rPr lang="uk-UA" sz="5400" i="1" dirty="0"/>
                  <a:t>СRТ</a:t>
                </a:r>
                <a:endParaRPr lang="ru-RU" sz="5400" dirty="0"/>
              </a:p>
              <a:p>
                <a:pPr marL="0" indent="0">
                  <a:buNone/>
                </a:pPr>
                <a:r>
                  <a:rPr lang="uk-UA" sz="3200" i="1" dirty="0" smtClean="0"/>
                  <a:t>R – універсальна газова стала</a:t>
                </a:r>
              </a:p>
              <a:p>
                <a:pPr marL="0" indent="0">
                  <a:buNone/>
                </a:pPr>
                <a:r>
                  <a:rPr lang="uk-UA" sz="3200" i="1" dirty="0" smtClean="0"/>
                  <a:t>R=8,31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3200" b="0" i="1" smtClean="0">
                            <a:latin typeface="Cambria Math" panose="02040503050406030204" pitchFamily="18" charset="0"/>
                          </a:rPr>
                          <m:t>л</m:t>
                        </m:r>
                        <m:r>
                          <a:rPr lang="uk-UA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∙кПа</m:t>
                        </m:r>
                      </m:num>
                      <m:den>
                        <m:r>
                          <a:rPr lang="uk-UA" sz="3200" b="0" i="1" smtClean="0">
                            <a:latin typeface="Cambria Math" panose="02040503050406030204" pitchFamily="18" charset="0"/>
                          </a:rPr>
                          <m:t>К</m:t>
                        </m:r>
                        <m:r>
                          <a:rPr lang="uk-UA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∙моль</m:t>
                        </m:r>
                      </m:den>
                    </m:f>
                  </m:oMath>
                </a14:m>
                <a:endParaRPr lang="ru-RU" sz="3200" dirty="0" smtClean="0"/>
              </a:p>
              <a:p>
                <a:pPr marL="0" indent="0">
                  <a:buNone/>
                </a:pPr>
                <a:r>
                  <a:rPr lang="uk-UA" sz="3200" dirty="0" smtClean="0"/>
                  <a:t>Т – абсолютна температура (температура, виражена в К)</a:t>
                </a:r>
                <a:endParaRPr lang="ru-RU" sz="32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1" y="1296986"/>
                <a:ext cx="6543676" cy="5432427"/>
              </a:xfrm>
              <a:blipFill rotWithShape="0">
                <a:blip r:embed="rId2"/>
                <a:stretch>
                  <a:fillRect l="-2330" t="-23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1914" y="1104899"/>
            <a:ext cx="4821012" cy="562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78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4295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Ізотонічний </a:t>
            </a:r>
            <a:r>
              <a:rPr lang="uk-UA" dirty="0">
                <a:solidFill>
                  <a:srgbClr val="FF0000"/>
                </a:solidFill>
              </a:rPr>
              <a:t>коефіцієнт</a:t>
            </a:r>
            <a:endParaRPr lang="ru-RU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0" y="742951"/>
                <a:ext cx="12192000" cy="6115049"/>
              </a:xfrm>
            </p:spPr>
            <p:txBody>
              <a:bodyPr/>
              <a:lstStyle/>
              <a:p>
                <a:pPr fontAlgn="base"/>
                <a:r>
                  <a:rPr lang="uk-UA" dirty="0"/>
                  <a:t>Для розчинів електролітів зниження тиску насиченої пари, зниження температури замерзання, підвищення температури кипіння, осмотичний тиск повинні бути більші, </a:t>
                </a:r>
                <a:r>
                  <a:rPr lang="uk-UA" dirty="0" smtClean="0"/>
                  <a:t>ніж для неелектроліту.</a:t>
                </a:r>
                <a:endParaRPr lang="ru-RU" dirty="0"/>
              </a:p>
              <a:p>
                <a:pPr fontAlgn="base"/>
                <a:r>
                  <a:rPr lang="uk-UA" b="1" i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Ізотонічний коефіцієнт</a:t>
                </a:r>
                <a:r>
                  <a:rPr lang="uk-UA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: </a:t>
                </a:r>
                <a:endParaRPr lang="ru-RU" b="1" dirty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marL="0" indent="0" fontAlgn="base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uk-UA" sz="2400" i="1"/>
                        <m:t> </m:t>
                      </m:r>
                      <m:r>
                        <m:rPr>
                          <m:nor/>
                        </m:rPr>
                        <a:rPr lang="uk-UA" sz="2400" i="1"/>
                        <m:t>i</m:t>
                      </m:r>
                      <m:r>
                        <m:rPr>
                          <m:nor/>
                        </m:rPr>
                        <a:rPr lang="uk-UA" sz="2400"/>
                        <m:t>= </m:t>
                      </m:r>
                      <m:f>
                        <m:fPr>
                          <m:ctrlPr>
                            <a:rPr lang="ru-RU" sz="2400" i="1"/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uk-UA" sz="2400"/>
                            <m:t>N</m:t>
                          </m:r>
                        </m:num>
                        <m:den>
                          <m:sSub>
                            <m:sSubPr>
                              <m:ctrlPr>
                                <a:rPr lang="ru-RU" sz="2400" i="1"/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uk-UA" sz="2400"/>
                                <m:t>N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uk-UA" sz="2400"/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dirty="0"/>
              </a:p>
              <a:p>
                <a:pPr marL="0" indent="0" fontAlgn="base">
                  <a:buNone/>
                </a:pPr>
                <a:r>
                  <a:rPr lang="uk-UA" dirty="0"/>
                  <a:t>де </a:t>
                </a:r>
                <a:r>
                  <a:rPr lang="uk-UA" i="1" dirty="0"/>
                  <a:t>N</a:t>
                </a:r>
                <a:r>
                  <a:rPr lang="uk-UA" dirty="0"/>
                  <a:t> – число частинок у розчині електроліту, </a:t>
                </a:r>
                <a:endParaRPr lang="uk-UA" dirty="0" smtClean="0"/>
              </a:p>
              <a:p>
                <a:pPr marL="0" indent="0" fontAlgn="base">
                  <a:buNone/>
                </a:pPr>
                <a:r>
                  <a:rPr lang="uk-UA" i="1" dirty="0" smtClean="0"/>
                  <a:t>N</a:t>
                </a:r>
                <a:r>
                  <a:rPr lang="uk-UA" baseline="-25000" dirty="0" smtClean="0"/>
                  <a:t>0</a:t>
                </a:r>
                <a:r>
                  <a:rPr lang="uk-UA" dirty="0" smtClean="0"/>
                  <a:t> </a:t>
                </a:r>
                <a:r>
                  <a:rPr lang="uk-UA" dirty="0"/>
                  <a:t>– кількість розчинених молекул.</a:t>
                </a:r>
                <a:endParaRPr lang="ru-RU" dirty="0"/>
              </a:p>
              <a:p>
                <a:pPr fontAlgn="base"/>
                <a:r>
                  <a:rPr lang="uk-UA" dirty="0"/>
                  <a:t>Ізотонічний коефіцієнт залежить від величини ступеня дисоціації електроліту й обчислюється за формулою:</a:t>
                </a:r>
                <a:endParaRPr lang="ru-RU" dirty="0"/>
              </a:p>
              <a:p>
                <a:pPr marL="0" indent="0" algn="ctr" fontAlgn="base">
                  <a:buNone/>
                </a:pPr>
                <a:r>
                  <a:rPr lang="uk-UA" sz="3600" b="1" i="1" dirty="0"/>
                  <a:t>i</a:t>
                </a:r>
                <a:r>
                  <a:rPr lang="uk-UA" sz="3600" b="1" dirty="0"/>
                  <a:t> = 1 + </a:t>
                </a:r>
                <a:r>
                  <a:rPr lang="uk-UA" sz="3600" b="1" dirty="0">
                    <a:sym typeface="Symbol" panose="05050102010706020507" pitchFamily="18" charset="2"/>
                  </a:rPr>
                  <a:t></a:t>
                </a:r>
                <a:r>
                  <a:rPr lang="uk-UA" sz="3600" b="1" dirty="0"/>
                  <a:t>(</a:t>
                </a:r>
                <a:r>
                  <a:rPr lang="uk-UA" sz="3600" b="1" dirty="0">
                    <a:sym typeface="Symbol" panose="05050102010706020507" pitchFamily="18" charset="2"/>
                  </a:rPr>
                  <a:t></a:t>
                </a:r>
                <a:r>
                  <a:rPr lang="uk-UA" sz="3600" b="1" dirty="0"/>
                  <a:t> - 1) </a:t>
                </a:r>
                <a:endParaRPr lang="ru-RU" sz="3600" b="1" dirty="0"/>
              </a:p>
              <a:p>
                <a:pPr marL="0" indent="0" fontAlgn="base">
                  <a:buNone/>
                </a:pPr>
                <a:r>
                  <a:rPr lang="uk-UA" dirty="0"/>
                  <a:t>де </a:t>
                </a:r>
                <a:r>
                  <a:rPr lang="uk-UA" i="1" dirty="0"/>
                  <a:t>ν </a:t>
                </a:r>
                <a:r>
                  <a:rPr lang="uk-UA" cap="small" dirty="0"/>
                  <a:t>– </a:t>
                </a:r>
                <a:r>
                  <a:rPr lang="uk-UA" dirty="0"/>
                  <a:t>кількість </a:t>
                </a:r>
                <a:r>
                  <a:rPr lang="uk-UA" dirty="0" smtClean="0"/>
                  <a:t>іонів, на які дисоціює електроліт, </a:t>
                </a:r>
              </a:p>
              <a:p>
                <a:pPr marL="0" indent="0" fontAlgn="base">
                  <a:buNone/>
                </a:pPr>
                <a:r>
                  <a:rPr lang="uk-UA" dirty="0" smtClean="0">
                    <a:sym typeface="Symbol" panose="05050102010706020507" pitchFamily="18" charset="2"/>
                  </a:rPr>
                  <a:t></a:t>
                </a:r>
                <a:r>
                  <a:rPr lang="uk-UA" dirty="0" smtClean="0"/>
                  <a:t> </a:t>
                </a:r>
                <a:r>
                  <a:rPr lang="uk-UA" dirty="0"/>
                  <a:t>– ступінь </a:t>
                </a:r>
                <a:r>
                  <a:rPr lang="uk-UA" dirty="0" smtClean="0"/>
                  <a:t>дисоціації</a:t>
                </a:r>
                <a:r>
                  <a:rPr lang="uk-UA" dirty="0"/>
                  <a:t> </a:t>
                </a:r>
                <a:r>
                  <a:rPr lang="uk-UA" dirty="0" smtClean="0"/>
                  <a:t>електроліту.</a:t>
                </a:r>
                <a:endParaRPr lang="ru-RU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742951"/>
                <a:ext cx="12192000" cy="6115049"/>
              </a:xfrm>
              <a:blipFill rotWithShape="0">
                <a:blip r:embed="rId2"/>
                <a:stretch>
                  <a:fillRect l="-1000" t="-1695" r="-900" b="-9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361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85825"/>
          </a:xfrm>
        </p:spPr>
        <p:txBody>
          <a:bodyPr/>
          <a:lstStyle/>
          <a:p>
            <a:pPr algn="ctr"/>
            <a:r>
              <a:rPr lang="uk-UA" dirty="0" err="1">
                <a:solidFill>
                  <a:srgbClr val="FF0000"/>
                </a:solidFill>
              </a:rPr>
              <a:t>Колігативні</a:t>
            </a:r>
            <a:r>
              <a:rPr lang="uk-UA" dirty="0">
                <a:solidFill>
                  <a:srgbClr val="FF0000"/>
                </a:solidFill>
              </a:rPr>
              <a:t> властивості розчинів електролітів.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85824"/>
            <a:ext cx="12192000" cy="5972175"/>
          </a:xfrm>
        </p:spPr>
        <p:txBody>
          <a:bodyPr>
            <a:noAutofit/>
          </a:bodyPr>
          <a:lstStyle/>
          <a:p>
            <a:pPr marL="0" indent="0" algn="ctr" fontAlgn="base">
              <a:buNone/>
            </a:pPr>
            <a:r>
              <a:rPr lang="uk-UA" sz="13800" i="1" dirty="0" smtClean="0"/>
              <a:t>P </a:t>
            </a:r>
            <a:r>
              <a:rPr lang="uk-UA" sz="13800" dirty="0"/>
              <a:t>= </a:t>
            </a:r>
            <a:r>
              <a:rPr lang="uk-UA" sz="13800" i="1" dirty="0" err="1"/>
              <a:t>icRT</a:t>
            </a:r>
            <a:endParaRPr lang="ru-RU" sz="13800" dirty="0"/>
          </a:p>
          <a:p>
            <a:pPr marL="0" indent="0" algn="ctr" fontAlgn="base">
              <a:buNone/>
            </a:pPr>
            <a:r>
              <a:rPr lang="uk-UA" sz="13800" dirty="0" err="1"/>
              <a:t>Δ</a:t>
            </a:r>
            <a:r>
              <a:rPr lang="uk-UA" sz="13800" i="1" dirty="0" err="1"/>
              <a:t>T</a:t>
            </a:r>
            <a:r>
              <a:rPr lang="uk-UA" sz="13800" baseline="-25000" dirty="0" err="1"/>
              <a:t>зам</a:t>
            </a:r>
            <a:r>
              <a:rPr lang="uk-UA" sz="13800" i="1" dirty="0"/>
              <a:t> = </a:t>
            </a:r>
            <a:r>
              <a:rPr lang="uk-UA" sz="13800" i="1" dirty="0" err="1" smtClean="0"/>
              <a:t>iK</a:t>
            </a:r>
            <a:r>
              <a:rPr lang="uk-UA" sz="13800" baseline="-25000" dirty="0" err="1" smtClean="0"/>
              <a:t>к</a:t>
            </a:r>
            <a:r>
              <a:rPr lang="uk-UA" sz="13800" i="1" dirty="0" err="1" smtClean="0"/>
              <a:t>b</a:t>
            </a:r>
            <a:r>
              <a:rPr lang="uk-UA" sz="13800" dirty="0" smtClean="0"/>
              <a:t>(</a:t>
            </a:r>
            <a:r>
              <a:rPr lang="uk-UA" sz="13800" i="1" dirty="0" smtClean="0"/>
              <a:t>x</a:t>
            </a:r>
            <a:r>
              <a:rPr lang="uk-UA" sz="13800" dirty="0"/>
              <a:t>)</a:t>
            </a:r>
            <a:endParaRPr lang="ru-RU" sz="13800" dirty="0"/>
          </a:p>
          <a:p>
            <a:pPr marL="0" indent="0" algn="ctr" fontAlgn="base">
              <a:buNone/>
            </a:pPr>
            <a:r>
              <a:rPr lang="uk-UA" sz="13800" dirty="0" err="1"/>
              <a:t>Δ</a:t>
            </a:r>
            <a:r>
              <a:rPr lang="uk-UA" sz="13800" i="1" dirty="0" err="1"/>
              <a:t>T</a:t>
            </a:r>
            <a:r>
              <a:rPr lang="uk-UA" sz="13800" baseline="-25000" dirty="0" err="1"/>
              <a:t>кип</a:t>
            </a:r>
            <a:r>
              <a:rPr lang="uk-UA" sz="13800" i="1" dirty="0"/>
              <a:t> = </a:t>
            </a:r>
            <a:r>
              <a:rPr lang="uk-UA" sz="13800" i="1" dirty="0" err="1"/>
              <a:t>iK</a:t>
            </a:r>
            <a:r>
              <a:rPr lang="uk-UA" sz="13800" baseline="-25000" dirty="0" err="1"/>
              <a:t>е</a:t>
            </a:r>
            <a:r>
              <a:rPr lang="uk-UA" sz="13800" i="1" dirty="0" err="1"/>
              <a:t>b</a:t>
            </a:r>
            <a:r>
              <a:rPr lang="uk-UA" sz="13800" dirty="0"/>
              <a:t>(</a:t>
            </a:r>
            <a:r>
              <a:rPr lang="uk-UA" sz="13800" i="1" dirty="0"/>
              <a:t>x</a:t>
            </a:r>
            <a:r>
              <a:rPr lang="uk-UA" sz="13800" dirty="0"/>
              <a:t>)</a:t>
            </a:r>
            <a:endParaRPr lang="ru-RU" sz="13800" dirty="0"/>
          </a:p>
          <a:p>
            <a:pPr algn="ctr"/>
            <a:endParaRPr lang="ru-RU" sz="13800" dirty="0"/>
          </a:p>
        </p:txBody>
      </p:sp>
    </p:spTree>
    <p:extLst>
      <p:ext uri="{BB962C8B-B14F-4D97-AF65-F5344CB8AC3E}">
        <p14:creationId xmlns:p14="http://schemas.microsoft.com/office/powerpoint/2010/main" val="18056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5723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solidFill>
                  <a:srgbClr val="FF0000"/>
                </a:solidFill>
              </a:rPr>
              <a:t>Роль осмосу в біологічних системах</a:t>
            </a:r>
            <a:r>
              <a:rPr lang="uk-UA" dirty="0" smtClean="0">
                <a:solidFill>
                  <a:srgbClr val="FF0000"/>
                </a:solidFill>
              </a:rPr>
              <a:t>.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 err="1">
                <a:solidFill>
                  <a:srgbClr val="FF0000"/>
                </a:solidFill>
              </a:rPr>
              <a:t>Онкотичний</a:t>
            </a:r>
            <a:r>
              <a:rPr lang="uk-UA" dirty="0">
                <a:solidFill>
                  <a:srgbClr val="FF0000"/>
                </a:solidFill>
              </a:rPr>
              <a:t> тиск</a:t>
            </a:r>
            <a:r>
              <a:rPr lang="uk-UA" dirty="0" smtClean="0">
                <a:solidFill>
                  <a:srgbClr val="FF0000"/>
                </a:solidFill>
              </a:rPr>
              <a:t>.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57238"/>
            <a:ext cx="12192000" cy="6100761"/>
          </a:xfrm>
        </p:spPr>
        <p:txBody>
          <a:bodyPr>
            <a:noAutofit/>
          </a:bodyPr>
          <a:lstStyle/>
          <a:p>
            <a:r>
              <a:rPr lang="uk-UA" sz="3600" dirty="0"/>
              <a:t>Осмотичний тиск біологічних рідин підтримується на досить сталому рівні, що регулюється роботою нирок, виділенням поту, вмістом водяної пари у видихуваному повітрі. </a:t>
            </a:r>
            <a:endParaRPr lang="uk-UA" sz="3600" dirty="0" smtClean="0"/>
          </a:p>
          <a:p>
            <a:r>
              <a:rPr lang="uk-UA" sz="3600" i="1" dirty="0" smtClean="0">
                <a:solidFill>
                  <a:schemeClr val="accent6">
                    <a:lumMod val="50000"/>
                  </a:schemeClr>
                </a:solidFill>
              </a:rPr>
              <a:t>Осмотичний </a:t>
            </a:r>
            <a:r>
              <a:rPr lang="uk-UA" sz="3600" i="1" dirty="0">
                <a:solidFill>
                  <a:schemeClr val="accent6">
                    <a:lumMod val="50000"/>
                  </a:schemeClr>
                </a:solidFill>
              </a:rPr>
              <a:t>тиск </a:t>
            </a:r>
            <a:r>
              <a:rPr lang="uk-UA" sz="3600" dirty="0"/>
              <a:t>крові людини становить </a:t>
            </a:r>
            <a:r>
              <a:rPr lang="uk-UA" sz="3600" dirty="0">
                <a:solidFill>
                  <a:schemeClr val="accent6">
                    <a:lumMod val="50000"/>
                  </a:schemeClr>
                </a:solidFill>
              </a:rPr>
              <a:t>700–800 кПа</a:t>
            </a:r>
            <a:r>
              <a:rPr lang="uk-UA" sz="3600" dirty="0"/>
              <a:t>. </a:t>
            </a:r>
            <a:endParaRPr lang="uk-UA" sz="3600" dirty="0" smtClean="0"/>
          </a:p>
          <a:p>
            <a:r>
              <a:rPr lang="uk-UA" sz="3600" dirty="0" smtClean="0"/>
              <a:t>Цьому </a:t>
            </a:r>
            <a:r>
              <a:rPr lang="uk-UA" sz="3600" dirty="0"/>
              <a:t>осмотичному тиску відповідає </a:t>
            </a:r>
            <a:r>
              <a:rPr lang="uk-UA" sz="3600" i="1" dirty="0">
                <a:solidFill>
                  <a:schemeClr val="accent6">
                    <a:lumMod val="50000"/>
                  </a:schemeClr>
                </a:solidFill>
              </a:rPr>
              <a:t>осмотична концентрація</a:t>
            </a:r>
            <a:r>
              <a:rPr lang="uk-UA" sz="3600" dirty="0"/>
              <a:t> у плазмі крові при 37 °С: </a:t>
            </a:r>
            <a:r>
              <a:rPr lang="uk-UA" sz="3600" dirty="0">
                <a:solidFill>
                  <a:schemeClr val="accent6">
                    <a:lumMod val="50000"/>
                  </a:schemeClr>
                </a:solidFill>
              </a:rPr>
              <a:t>від 0,287 моль/л до 0,303 моль/л</a:t>
            </a:r>
            <a:r>
              <a:rPr lang="uk-UA" sz="3600" dirty="0"/>
              <a:t>. </a:t>
            </a:r>
            <a:endParaRPr lang="uk-UA" sz="3600" dirty="0" smtClean="0"/>
          </a:p>
          <a:p>
            <a:r>
              <a:rPr lang="uk-UA" sz="3600" i="1" dirty="0" err="1" smtClean="0">
                <a:solidFill>
                  <a:schemeClr val="accent6">
                    <a:lumMod val="50000"/>
                  </a:schemeClr>
                </a:solidFill>
              </a:rPr>
              <a:t>Онкотичний</a:t>
            </a:r>
            <a:r>
              <a:rPr lang="uk-UA" sz="36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uk-UA" sz="3600" i="1" dirty="0">
                <a:solidFill>
                  <a:schemeClr val="accent6">
                    <a:lumMod val="50000"/>
                  </a:schemeClr>
                </a:solidFill>
              </a:rPr>
              <a:t>тиск</a:t>
            </a:r>
            <a:r>
              <a:rPr lang="uk-UA" sz="3600" dirty="0">
                <a:solidFill>
                  <a:schemeClr val="accent6">
                    <a:lumMod val="50000"/>
                  </a:schemeClr>
                </a:solidFill>
              </a:rPr>
              <a:t> – </a:t>
            </a:r>
            <a:r>
              <a:rPr lang="uk-UA" sz="3600" dirty="0"/>
              <a:t>це частина осмотичного тиску крові, обумовлена високомолекулярними сполуками й становить </a:t>
            </a:r>
            <a:r>
              <a:rPr lang="uk-UA" sz="3600" dirty="0">
                <a:solidFill>
                  <a:schemeClr val="accent6">
                    <a:lumMod val="50000"/>
                  </a:schemeClr>
                </a:solidFill>
              </a:rPr>
              <a:t>3,5–3,9 кПа. 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61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71538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Розчини які застосовуються у медичній практиці.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71538"/>
            <a:ext cx="12192000" cy="5986461"/>
          </a:xfrm>
        </p:spPr>
        <p:txBody>
          <a:bodyPr>
            <a:noAutofit/>
          </a:bodyPr>
          <a:lstStyle/>
          <a:p>
            <a:r>
              <a:rPr lang="uk-UA" sz="3200" b="1" i="1" u="sng" dirty="0" smtClean="0">
                <a:solidFill>
                  <a:schemeClr val="accent6">
                    <a:lumMod val="50000"/>
                  </a:schemeClr>
                </a:solidFill>
              </a:rPr>
              <a:t>Ізотонічні </a:t>
            </a:r>
            <a:r>
              <a:rPr lang="uk-UA" sz="3200" b="1" u="sng" dirty="0" smtClean="0">
                <a:solidFill>
                  <a:schemeClr val="accent6">
                    <a:lumMod val="50000"/>
                  </a:schemeClr>
                </a:solidFill>
              </a:rPr>
              <a:t>розчини </a:t>
            </a:r>
            <a:r>
              <a:rPr lang="uk-UA" sz="3200" dirty="0" smtClean="0"/>
              <a:t>– розчини з </a:t>
            </a:r>
            <a:r>
              <a:rPr lang="uk-UA" sz="3200" dirty="0"/>
              <a:t>однаковим осмотичним </a:t>
            </a:r>
            <a:r>
              <a:rPr lang="uk-UA" sz="3200" dirty="0" smtClean="0"/>
              <a:t>тиском відносно стандарту. </a:t>
            </a:r>
          </a:p>
          <a:p>
            <a:pPr marL="0" indent="0">
              <a:buNone/>
            </a:pPr>
            <a:r>
              <a:rPr lang="uk-UA" sz="3200" i="1" dirty="0" smtClean="0"/>
              <a:t>Ізотонічними</a:t>
            </a:r>
            <a:r>
              <a:rPr lang="uk-UA" sz="3200" dirty="0" smtClean="0"/>
              <a:t> </a:t>
            </a:r>
            <a:r>
              <a:rPr lang="uk-UA" sz="3200" dirty="0"/>
              <a:t>стосовно крові є </a:t>
            </a:r>
            <a:r>
              <a:rPr lang="uk-UA" sz="3200" u="sng" dirty="0">
                <a:solidFill>
                  <a:schemeClr val="accent6">
                    <a:lumMod val="50000"/>
                  </a:schemeClr>
                </a:solidFill>
              </a:rPr>
              <a:t>0,9%</a:t>
            </a:r>
            <a:r>
              <a:rPr lang="uk-UA" sz="3200" dirty="0"/>
              <a:t> розчин </a:t>
            </a:r>
            <a:r>
              <a:rPr lang="uk-UA" sz="3200" dirty="0" err="1"/>
              <a:t>NаСl</a:t>
            </a:r>
            <a:r>
              <a:rPr lang="uk-UA" sz="3200" dirty="0"/>
              <a:t> або </a:t>
            </a:r>
            <a:r>
              <a:rPr lang="uk-UA" sz="3200" u="sng" dirty="0">
                <a:solidFill>
                  <a:schemeClr val="accent6">
                    <a:lumMod val="50000"/>
                  </a:schemeClr>
                </a:solidFill>
              </a:rPr>
              <a:t>5%</a:t>
            </a:r>
            <a:r>
              <a:rPr lang="uk-UA" sz="3200" dirty="0"/>
              <a:t> розчин глюкози. </a:t>
            </a:r>
            <a:endParaRPr lang="uk-UA" sz="3200" dirty="0" smtClean="0"/>
          </a:p>
          <a:p>
            <a:r>
              <a:rPr lang="uk-UA" sz="3200" b="1" i="1" u="sng" dirty="0" smtClean="0">
                <a:solidFill>
                  <a:schemeClr val="accent6">
                    <a:lumMod val="50000"/>
                  </a:schemeClr>
                </a:solidFill>
              </a:rPr>
              <a:t>Гіпертонічні </a:t>
            </a:r>
            <a:r>
              <a:rPr lang="uk-UA" sz="3200" b="1" u="sng" dirty="0" smtClean="0">
                <a:solidFill>
                  <a:schemeClr val="accent6">
                    <a:lumMod val="50000"/>
                  </a:schemeClr>
                </a:solidFill>
              </a:rPr>
              <a:t>розчини </a:t>
            </a:r>
            <a:r>
              <a:rPr lang="uk-UA" sz="3200" dirty="0" smtClean="0"/>
              <a:t>– розчини з </a:t>
            </a:r>
            <a:r>
              <a:rPr lang="uk-UA" sz="3200" dirty="0"/>
              <a:t>більшим осмотичним </a:t>
            </a:r>
            <a:r>
              <a:rPr lang="uk-UA" sz="3200" dirty="0" smtClean="0"/>
              <a:t>тиском відносно </a:t>
            </a:r>
            <a:r>
              <a:rPr lang="uk-UA" sz="3200" dirty="0"/>
              <a:t>стандарту. </a:t>
            </a:r>
            <a:endParaRPr lang="uk-UA" sz="3200" dirty="0" smtClean="0"/>
          </a:p>
          <a:p>
            <a:pPr marL="0" indent="0">
              <a:buNone/>
            </a:pPr>
            <a:r>
              <a:rPr lang="uk-UA" sz="3200" i="1" dirty="0" smtClean="0"/>
              <a:t>Гіпертонічними </a:t>
            </a:r>
            <a:r>
              <a:rPr lang="uk-UA" sz="3200" dirty="0"/>
              <a:t>стосовно крові є </a:t>
            </a:r>
            <a:r>
              <a:rPr lang="uk-UA" sz="3200" u="sng" dirty="0" smtClean="0">
                <a:solidFill>
                  <a:schemeClr val="accent6">
                    <a:lumMod val="50000"/>
                  </a:schemeClr>
                </a:solidFill>
              </a:rPr>
              <a:t>10%</a:t>
            </a:r>
            <a:r>
              <a:rPr lang="uk-UA" sz="3200" dirty="0" smtClean="0"/>
              <a:t> </a:t>
            </a:r>
            <a:r>
              <a:rPr lang="uk-UA" sz="3200" dirty="0"/>
              <a:t>розчин </a:t>
            </a:r>
            <a:r>
              <a:rPr lang="uk-UA" sz="3200" dirty="0" err="1" smtClean="0"/>
              <a:t>NаСl</a:t>
            </a:r>
            <a:r>
              <a:rPr lang="uk-UA" sz="3200" dirty="0" smtClean="0"/>
              <a:t>, 20 або </a:t>
            </a:r>
            <a:r>
              <a:rPr lang="uk-UA" sz="3200" u="sng" dirty="0" smtClean="0">
                <a:solidFill>
                  <a:schemeClr val="accent6">
                    <a:lumMod val="50000"/>
                  </a:schemeClr>
                </a:solidFill>
              </a:rPr>
              <a:t>40%</a:t>
            </a:r>
            <a:r>
              <a:rPr lang="uk-UA" sz="3200" dirty="0"/>
              <a:t> </a:t>
            </a:r>
            <a:r>
              <a:rPr lang="uk-UA" sz="3200" dirty="0" smtClean="0"/>
              <a:t>розчини </a:t>
            </a:r>
            <a:r>
              <a:rPr lang="uk-UA" sz="3200" dirty="0"/>
              <a:t>глюкози. </a:t>
            </a:r>
          </a:p>
          <a:p>
            <a:r>
              <a:rPr lang="uk-UA" sz="3200" b="1" i="1" u="sng" dirty="0" smtClean="0">
                <a:solidFill>
                  <a:schemeClr val="accent6">
                    <a:lumMod val="50000"/>
                  </a:schemeClr>
                </a:solidFill>
              </a:rPr>
              <a:t>Гіпотонічні </a:t>
            </a:r>
            <a:r>
              <a:rPr lang="uk-UA" sz="3200" b="1" i="1" u="sng" dirty="0">
                <a:solidFill>
                  <a:schemeClr val="accent6">
                    <a:lumMod val="50000"/>
                  </a:schemeClr>
                </a:solidFill>
              </a:rPr>
              <a:t>розчини </a:t>
            </a:r>
            <a:r>
              <a:rPr lang="uk-UA" sz="3200" dirty="0"/>
              <a:t>– розчини</a:t>
            </a:r>
            <a:r>
              <a:rPr lang="uk-UA" sz="3200" i="1" dirty="0" smtClean="0"/>
              <a:t> </a:t>
            </a:r>
            <a:r>
              <a:rPr lang="uk-UA" sz="3200" dirty="0" smtClean="0"/>
              <a:t>з </a:t>
            </a:r>
            <a:r>
              <a:rPr lang="uk-UA" sz="3200" dirty="0"/>
              <a:t>меншим осмотичним </a:t>
            </a:r>
            <a:r>
              <a:rPr lang="uk-UA" sz="3200" dirty="0" smtClean="0"/>
              <a:t>тиском відносно </a:t>
            </a:r>
            <a:r>
              <a:rPr lang="uk-UA" sz="3200" dirty="0"/>
              <a:t>стандарту. </a:t>
            </a:r>
            <a:endParaRPr lang="uk-UA" sz="3200" dirty="0" smtClean="0"/>
          </a:p>
          <a:p>
            <a:pPr marL="0" indent="0">
              <a:buNone/>
            </a:pPr>
            <a:r>
              <a:rPr lang="uk-UA" sz="3200" i="1" dirty="0" smtClean="0"/>
              <a:t>Гіпотонічними </a:t>
            </a:r>
            <a:r>
              <a:rPr lang="uk-UA" sz="3200" dirty="0"/>
              <a:t>стосовно крові </a:t>
            </a:r>
            <a:r>
              <a:rPr lang="uk-UA" sz="3200" dirty="0" smtClean="0"/>
              <a:t>є</a:t>
            </a:r>
            <a:r>
              <a:rPr lang="uk-UA" sz="3200" dirty="0"/>
              <a:t> розчин </a:t>
            </a:r>
            <a:r>
              <a:rPr lang="uk-UA" sz="3200" dirty="0" err="1" smtClean="0"/>
              <a:t>NаСl</a:t>
            </a:r>
            <a:r>
              <a:rPr lang="uk-UA" sz="3200" dirty="0" smtClean="0"/>
              <a:t> з концентрацією меншою ніж </a:t>
            </a:r>
            <a:r>
              <a:rPr lang="uk-UA" sz="3200" u="sng" dirty="0" smtClean="0"/>
              <a:t>0,9%</a:t>
            </a:r>
            <a:r>
              <a:rPr lang="uk-UA" sz="3200" dirty="0" smtClean="0"/>
              <a:t>, розчин </a:t>
            </a:r>
            <a:r>
              <a:rPr lang="uk-UA" sz="3200" dirty="0"/>
              <a:t>глюкози</a:t>
            </a:r>
            <a:r>
              <a:rPr lang="uk-UA" sz="3200" dirty="0" smtClean="0"/>
              <a:t> </a:t>
            </a:r>
            <a:r>
              <a:rPr lang="uk-UA" sz="3200" dirty="0"/>
              <a:t>з концентрацією меншою ніж </a:t>
            </a:r>
            <a:r>
              <a:rPr lang="uk-UA" sz="3200" u="sng" dirty="0"/>
              <a:t>5</a:t>
            </a:r>
            <a:r>
              <a:rPr lang="uk-UA" sz="3200" u="sng" dirty="0" smtClean="0"/>
              <a:t>%</a:t>
            </a:r>
            <a:r>
              <a:rPr lang="uk-UA" sz="3200" dirty="0" smtClean="0"/>
              <a:t>.</a:t>
            </a:r>
            <a:endParaRPr lang="uk-UA" sz="3200" dirty="0"/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8676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1"/>
            <a:ext cx="10515600" cy="928688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Гемоліз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/>
          <a:srcRect l="15797" t="20998" r="37456" b="14230"/>
          <a:stretch/>
        </p:blipFill>
        <p:spPr>
          <a:xfrm>
            <a:off x="1583844" y="928689"/>
            <a:ext cx="8709987" cy="5651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51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267</Words>
  <Application>Microsoft Office PowerPoint</Application>
  <PresentationFormat>Широкоэкранный</PresentationFormat>
  <Paragraphs>52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Symbol</vt:lpstr>
      <vt:lpstr>Тема Office</vt:lpstr>
      <vt:lpstr>Презентация PowerPoint</vt:lpstr>
      <vt:lpstr>План лекції</vt:lpstr>
      <vt:lpstr>Осмос і осмотичний тиск</vt:lpstr>
      <vt:lpstr>Закон Вант-Гоффа</vt:lpstr>
      <vt:lpstr>Ізотонічний коефіцієнт</vt:lpstr>
      <vt:lpstr>Колігативні властивості розчинів електролітів.</vt:lpstr>
      <vt:lpstr>Роль осмосу в біологічних системах. Онкотичний тиск. </vt:lpstr>
      <vt:lpstr>Розчини які застосовуються у медичній практиці.</vt:lpstr>
      <vt:lpstr>Гемоліз</vt:lpstr>
      <vt:lpstr>Плазмоліз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6</cp:revision>
  <dcterms:created xsi:type="dcterms:W3CDTF">2018-03-22T07:20:43Z</dcterms:created>
  <dcterms:modified xsi:type="dcterms:W3CDTF">2018-03-22T08:49:22Z</dcterms:modified>
</cp:coreProperties>
</file>