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3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8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3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1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9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4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1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0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7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31C3-18DF-4493-901B-F9C71442C1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D84A-D6DA-4945-B286-4A3CDEB9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6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18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000" dirty="0" smtClean="0">
                <a:solidFill>
                  <a:srgbClr val="CC0000"/>
                </a:solidFill>
              </a:rPr>
              <a:t>Розчини. </a:t>
            </a:r>
            <a:r>
              <a:rPr lang="uk-UA" sz="2000" dirty="0" err="1">
                <a:solidFill>
                  <a:srgbClr val="FF0000"/>
                </a:solidFill>
              </a:rPr>
              <a:t>Колігативні</a:t>
            </a:r>
            <a:r>
              <a:rPr lang="uk-UA" sz="2000" dirty="0"/>
              <a:t> </a:t>
            </a:r>
            <a:r>
              <a:rPr lang="uk-UA" sz="2000" dirty="0">
                <a:solidFill>
                  <a:srgbClr val="FF0000"/>
                </a:solidFill>
              </a:rPr>
              <a:t>властивості </a:t>
            </a:r>
            <a:r>
              <a:rPr lang="uk-UA" sz="2000" dirty="0" smtClean="0">
                <a:solidFill>
                  <a:srgbClr val="FF0000"/>
                </a:solidFill>
              </a:rPr>
              <a:t>розчинів.</a:t>
            </a:r>
          </a:p>
          <a:p>
            <a:pPr algn="ctr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66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uk-UA" sz="4400" dirty="0" smtClean="0"/>
              <a:t>1. </a:t>
            </a:r>
            <a:r>
              <a:rPr lang="uk-UA" sz="4400" dirty="0" err="1" smtClean="0"/>
              <a:t>Колігативні</a:t>
            </a:r>
            <a:r>
              <a:rPr lang="uk-UA" sz="4400" dirty="0" smtClean="0"/>
              <a:t> </a:t>
            </a:r>
            <a:r>
              <a:rPr lang="uk-UA" sz="4400" dirty="0"/>
              <a:t>властивості розчинів неелектролітів:</a:t>
            </a:r>
            <a:endParaRPr lang="ru-RU" sz="4400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uk-UA" sz="4400" dirty="0"/>
              <a:t>	Відносне зниження тиску насиченої пари розчинника над розчином. Закон </a:t>
            </a:r>
            <a:r>
              <a:rPr lang="uk-UA" sz="4400" dirty="0" err="1"/>
              <a:t>Рауля</a:t>
            </a:r>
            <a:r>
              <a:rPr lang="uk-UA" sz="4400" dirty="0"/>
              <a:t>.</a:t>
            </a:r>
            <a:endParaRPr lang="ru-RU" sz="4400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uk-UA" sz="4400" dirty="0"/>
              <a:t>	Зниження температури замерзання (депресія) і підвищення температури кипіння розчинів. </a:t>
            </a:r>
            <a:endParaRPr lang="uk-UA" sz="4400" dirty="0" smtClean="0"/>
          </a:p>
          <a:p>
            <a:pPr marL="0" indent="0" fontAlgn="base">
              <a:buNone/>
            </a:pPr>
            <a:r>
              <a:rPr lang="uk-UA" sz="4400" dirty="0" smtClean="0"/>
              <a:t>2. </a:t>
            </a:r>
            <a:r>
              <a:rPr lang="uk-UA" sz="4400" dirty="0" err="1" smtClean="0"/>
              <a:t>Криометрія</a:t>
            </a:r>
            <a:r>
              <a:rPr lang="uk-UA" sz="4400" dirty="0"/>
              <a:t>, </a:t>
            </a:r>
            <a:r>
              <a:rPr lang="uk-UA" sz="4400" dirty="0" err="1" smtClean="0"/>
              <a:t>ебуліометрія</a:t>
            </a:r>
            <a:r>
              <a:rPr lang="uk-UA" sz="4400" dirty="0" smtClean="0"/>
              <a:t>; </a:t>
            </a:r>
            <a:r>
              <a:rPr lang="uk-UA" sz="4400" dirty="0"/>
              <a:t>їхнє використання у медико-біологічних дослідженнях.</a:t>
            </a:r>
            <a:endParaRPr lang="ru-RU" sz="4400" dirty="0"/>
          </a:p>
          <a:p>
            <a:pPr marL="742950" indent="-742950">
              <a:buAutoNum type="arabicPeriod"/>
            </a:pP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10515600" cy="728663"/>
          </a:xfrm>
        </p:spPr>
        <p:txBody>
          <a:bodyPr/>
          <a:lstStyle/>
          <a:p>
            <a:pPr algn="ctr"/>
            <a:r>
              <a:rPr lang="uk-UA" dirty="0" err="1">
                <a:solidFill>
                  <a:srgbClr val="C00000"/>
                </a:solidFill>
              </a:rPr>
              <a:t>Колігативні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властивості</a:t>
            </a:r>
            <a:r>
              <a:rPr lang="uk-UA" dirty="0">
                <a:solidFill>
                  <a:srgbClr val="C00000"/>
                </a:solidFill>
              </a:rPr>
              <a:t> розчинів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842962"/>
            <a:ext cx="12077700" cy="6015037"/>
          </a:xfrm>
        </p:spPr>
        <p:txBody>
          <a:bodyPr>
            <a:normAutofit/>
          </a:bodyPr>
          <a:lstStyle/>
          <a:p>
            <a:r>
              <a:rPr lang="uk-UA" sz="3600" dirty="0" err="1">
                <a:solidFill>
                  <a:srgbClr val="C00000"/>
                </a:solidFill>
              </a:rPr>
              <a:t>Колігативні</a:t>
            </a:r>
            <a:r>
              <a:rPr lang="uk-UA" sz="3600" dirty="0">
                <a:solidFill>
                  <a:srgbClr val="C00000"/>
                </a:solidFill>
              </a:rPr>
              <a:t> властивості </a:t>
            </a:r>
            <a:r>
              <a:rPr lang="uk-UA" sz="3600" dirty="0" smtClean="0">
                <a:solidFill>
                  <a:srgbClr val="C00000"/>
                </a:solidFill>
              </a:rPr>
              <a:t>розчинів - </a:t>
            </a:r>
            <a:r>
              <a:rPr lang="uk-UA" sz="3600" dirty="0" smtClean="0"/>
              <a:t>властивості розчинів</a:t>
            </a:r>
            <a:r>
              <a:rPr lang="uk-UA" sz="3600" dirty="0"/>
              <a:t>, які не залежать від природи компонентів, а залежать тільки від кількості кінетичних одиниць </a:t>
            </a:r>
            <a:r>
              <a:rPr lang="uk-UA" sz="3600" dirty="0" smtClean="0"/>
              <a:t>системи (кількості частинок у розчині).</a:t>
            </a:r>
          </a:p>
          <a:p>
            <a:r>
              <a:rPr lang="uk-UA" sz="3600" dirty="0" err="1">
                <a:solidFill>
                  <a:srgbClr val="C00000"/>
                </a:solidFill>
              </a:rPr>
              <a:t>Колігативні</a:t>
            </a:r>
            <a:r>
              <a:rPr lang="uk-UA" sz="3600" dirty="0">
                <a:solidFill>
                  <a:srgbClr val="C00000"/>
                </a:solidFill>
              </a:rPr>
              <a:t> властивості </a:t>
            </a:r>
            <a:r>
              <a:rPr lang="uk-UA" sz="3600" dirty="0" smtClean="0">
                <a:solidFill>
                  <a:srgbClr val="C00000"/>
                </a:solidFill>
              </a:rPr>
              <a:t>розчинів: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Зниження тиску насиченої пари розчинника над розчином,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Підвищення температури кипіння розчинів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Зниження температури замерзання розчинів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Осмотичний тиск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562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330113" cy="614363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Відносне зниження тиску насиченої пари розчинника над розчином.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800100"/>
            <a:ext cx="12192001" cy="6057900"/>
          </a:xfrm>
        </p:spPr>
        <p:txBody>
          <a:bodyPr>
            <a:noAutofit/>
          </a:bodyPr>
          <a:lstStyle/>
          <a:p>
            <a:pPr fontAlgn="base"/>
            <a:r>
              <a:rPr lang="uk-UA" dirty="0" smtClean="0"/>
              <a:t>За </a:t>
            </a:r>
            <a:r>
              <a:rPr lang="uk-UA" dirty="0"/>
              <a:t>певної температури тиск насиченої пари над кожною рідиною – величина стала</a:t>
            </a:r>
            <a:r>
              <a:rPr lang="uk-UA" dirty="0" smtClean="0"/>
              <a:t>.</a:t>
            </a:r>
          </a:p>
          <a:p>
            <a:pPr fontAlgn="base"/>
            <a:r>
              <a:rPr lang="uk-UA" dirty="0" smtClean="0"/>
              <a:t> </a:t>
            </a:r>
            <a:r>
              <a:rPr lang="uk-UA" dirty="0"/>
              <a:t>Тиск пари, при якому за даної температури наступає динамічна рівновага, що характеризується рівністю швидкостей випару й конденсації рідини, зветься тиском насиченої пари. </a:t>
            </a:r>
            <a:endParaRPr lang="uk-UA" dirty="0" smtClean="0"/>
          </a:p>
          <a:p>
            <a:pPr fontAlgn="base"/>
            <a:r>
              <a:rPr lang="uk-UA" dirty="0" smtClean="0"/>
              <a:t>Тиск </a:t>
            </a:r>
            <a:r>
              <a:rPr lang="uk-UA" dirty="0"/>
              <a:t>насиченої пари розчинника над розчином завжди нижчий, ніж над чистим розчинником за тієї ж температури</a:t>
            </a:r>
            <a:r>
              <a:rPr lang="uk-UA" dirty="0" smtClean="0"/>
              <a:t>.</a:t>
            </a:r>
          </a:p>
          <a:p>
            <a:pPr marL="0" indent="0" algn="ctr" fontAlgn="base">
              <a:buNone/>
            </a:pPr>
            <a:r>
              <a:rPr lang="uk-UA" dirty="0"/>
              <a:t>(H</a:t>
            </a:r>
            <a:r>
              <a:rPr lang="uk-UA" baseline="-25000" dirty="0"/>
              <a:t>2</a:t>
            </a:r>
            <a:r>
              <a:rPr lang="uk-UA" dirty="0"/>
              <a:t>O)</a:t>
            </a:r>
            <a:r>
              <a:rPr lang="uk-UA" baseline="-25000" dirty="0"/>
              <a:t>р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</a:t>
            </a:r>
            <a:r>
              <a:rPr lang="uk-UA" dirty="0"/>
              <a:t> (</a:t>
            </a:r>
            <a:r>
              <a:rPr lang="uk-UA" dirty="0" smtClean="0"/>
              <a:t>H</a:t>
            </a:r>
            <a:r>
              <a:rPr lang="uk-UA" baseline="-25000" dirty="0" smtClean="0"/>
              <a:t>2</a:t>
            </a:r>
            <a:r>
              <a:rPr lang="uk-UA" dirty="0" smtClean="0"/>
              <a:t>O)</a:t>
            </a:r>
            <a:r>
              <a:rPr lang="uk-UA" baseline="-25000" dirty="0" smtClean="0"/>
              <a:t>пара</a:t>
            </a:r>
            <a:r>
              <a:rPr lang="uk-UA" dirty="0" smtClean="0"/>
              <a:t> </a:t>
            </a:r>
          </a:p>
          <a:p>
            <a:pPr marL="0" indent="0" fontAlgn="base">
              <a:buNone/>
            </a:pPr>
            <a:r>
              <a:rPr lang="uk-UA" dirty="0" smtClean="0"/>
              <a:t>Між </a:t>
            </a:r>
            <a:r>
              <a:rPr lang="uk-UA" dirty="0"/>
              <a:t>рідиною й парою встановлюється </a:t>
            </a:r>
            <a:r>
              <a:rPr lang="uk-UA" dirty="0" smtClean="0"/>
              <a:t>рівновага.</a:t>
            </a:r>
            <a:endParaRPr lang="ru-RU" dirty="0"/>
          </a:p>
          <a:p>
            <a:pPr marL="0" indent="0" fontAlgn="base">
              <a:buNone/>
            </a:pPr>
            <a:r>
              <a:rPr lang="uk-UA" dirty="0" smtClean="0"/>
              <a:t>Якщо </a:t>
            </a:r>
            <a:r>
              <a:rPr lang="uk-UA" dirty="0"/>
              <a:t>розчинити у воді будь-яку речовину, то внаслідок гідратації, кількість рідкої води стає меншою й піде процес конденсації пари (процес збільшення кількості </a:t>
            </a:r>
            <a:r>
              <a:rPr lang="uk-UA" dirty="0" smtClean="0"/>
              <a:t>рідини згідно принципу </a:t>
            </a:r>
            <a:r>
              <a:rPr lang="uk-UA" dirty="0" err="1" smtClean="0"/>
              <a:t>Ле-Шательє</a:t>
            </a:r>
            <a:r>
              <a:rPr lang="uk-UA" dirty="0" smtClean="0"/>
              <a:t>). </a:t>
            </a:r>
            <a:r>
              <a:rPr lang="uk-UA" dirty="0"/>
              <a:t>Нова рівновага встановлюється при більш низькому тиску насиченої пари. Зниження тиску насиченої пари буде тим більшим, чим більша концентрація </a:t>
            </a:r>
            <a:r>
              <a:rPr lang="uk-UA" dirty="0" smtClean="0"/>
              <a:t>розчинів .</a:t>
            </a:r>
            <a:endParaRPr lang="ru-RU" dirty="0"/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15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Закон </a:t>
            </a:r>
            <a:r>
              <a:rPr lang="uk-UA" dirty="0" err="1">
                <a:solidFill>
                  <a:srgbClr val="FF0000"/>
                </a:solidFill>
              </a:rPr>
              <a:t>Рауля</a:t>
            </a:r>
            <a:r>
              <a:rPr lang="uk-UA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14388"/>
                <a:ext cx="7886700" cy="6043612"/>
              </a:xfrm>
            </p:spPr>
            <p:txBody>
              <a:bodyPr>
                <a:normAutofit/>
              </a:bodyPr>
              <a:lstStyle/>
              <a:p>
                <a:pPr marL="0" indent="0" fontAlgn="base">
                  <a:buNone/>
                </a:pPr>
                <a:r>
                  <a:rPr lang="uk-UA" sz="3600" dirty="0"/>
                  <a:t>Французький хімік </a:t>
                </a:r>
                <a:r>
                  <a:rPr lang="uk-UA" sz="3600" dirty="0" err="1"/>
                  <a:t>Рауль</a:t>
                </a:r>
                <a:r>
                  <a:rPr lang="uk-UA" sz="3600" dirty="0"/>
                  <a:t> (1886) встановив, що відносне зниження тиску пари розчинника над розчином дорівнює молярній частці розчиненої речовини (закон </a:t>
                </a:r>
                <a:r>
                  <a:rPr lang="uk-UA" sz="3600" dirty="0" err="1"/>
                  <a:t>Рауля</a:t>
                </a:r>
                <a:r>
                  <a:rPr lang="uk-UA" sz="3600" dirty="0" smtClean="0"/>
                  <a:t>):</a:t>
                </a:r>
              </a:p>
              <a:p>
                <a:pPr fontAlgn="base"/>
                <a:endParaRPr lang="uk-UA" sz="3600" dirty="0"/>
              </a:p>
              <a:p>
                <a:pPr fontAlgn="base"/>
                <a:endParaRPr lang="ru-RU" sz="3600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uk-UA" sz="3600"/>
                                <m:t>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uk-UA" sz="3600"/>
                                <m:t>0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uk-UA" sz="3600" i="1"/>
                            <m:t>−</m:t>
                          </m:r>
                          <m:r>
                            <m:rPr>
                              <m:nor/>
                            </m:rPr>
                            <a:rPr lang="uk-UA" sz="3600"/>
                            <m:t>P</m:t>
                          </m:r>
                        </m:num>
                        <m:den>
                          <m:sSub>
                            <m:sSub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uk-UA" sz="3600"/>
                                <m:t>Р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uk-UA" sz="3600"/>
                                <m:t>0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uk-UA" sz="3600"/>
                        <m:t>=</m:t>
                      </m:r>
                      <m:r>
                        <m:rPr>
                          <m:nor/>
                        </m:rPr>
                        <a:rPr lang="uk-UA" sz="3600"/>
                        <m:t>N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)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)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uk-UA" sz="3600"/>
                                <m:t>+</m:t>
                              </m:r>
                              <m:sSub>
                                <m:sSub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(роз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 i="1"/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uk-UA" sz="3600"/>
                                    <m:t>ка)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u-RU" sz="3600" dirty="0" smtClean="0"/>
              </a:p>
              <a:p>
                <a:pPr marL="0" indent="0" fontAlgn="base">
                  <a:buNone/>
                </a:pPr>
                <a:endParaRPr lang="ru-RU" sz="3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14388"/>
                <a:ext cx="7886700" cy="6043612"/>
              </a:xfrm>
              <a:blipFill rotWithShape="0">
                <a:blip r:embed="rId2"/>
                <a:stretch>
                  <a:fillRect l="-2318" t="-2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462" y="938892"/>
            <a:ext cx="3729038" cy="591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1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8663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Підвищення </a:t>
            </a:r>
            <a:r>
              <a:rPr lang="uk-UA" sz="3600" dirty="0">
                <a:solidFill>
                  <a:srgbClr val="FF0000"/>
                </a:solidFill>
              </a:rPr>
              <a:t>температури кипіння </a:t>
            </a:r>
            <a:r>
              <a:rPr lang="uk-UA" sz="3600" dirty="0" smtClean="0">
                <a:solidFill>
                  <a:srgbClr val="FF0000"/>
                </a:solidFill>
              </a:rPr>
              <a:t>розчинів неелектролітів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8662"/>
            <a:ext cx="12192000" cy="61293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dirty="0" smtClean="0"/>
              <a:t>Розчини </a:t>
            </a:r>
            <a:r>
              <a:rPr lang="uk-UA" dirty="0"/>
              <a:t>будуть кипіти при більш високій температурі </a:t>
            </a:r>
            <a:r>
              <a:rPr lang="uk-UA" dirty="0" smtClean="0"/>
              <a:t>(наслідок закону </a:t>
            </a:r>
            <a:r>
              <a:rPr lang="uk-UA" dirty="0" err="1" smtClean="0"/>
              <a:t>Рауля</a:t>
            </a:r>
            <a:r>
              <a:rPr lang="uk-UA" dirty="0" smtClean="0"/>
              <a:t>).</a:t>
            </a:r>
            <a:endParaRPr lang="ru-RU" dirty="0"/>
          </a:p>
          <a:p>
            <a:pPr fontAlgn="base"/>
            <a:r>
              <a:rPr lang="uk-UA" dirty="0"/>
              <a:t>Усяка рідина починає кипіти за тієї температури, за якої тиск її насиченої пари дорівнює зовнішньому тиску. </a:t>
            </a:r>
            <a:endParaRPr lang="uk-UA" dirty="0" smtClean="0"/>
          </a:p>
          <a:p>
            <a:pPr marL="0" indent="0" algn="ctr" fontAlgn="base">
              <a:buNone/>
            </a:pPr>
            <a:r>
              <a:rPr lang="uk-UA" dirty="0"/>
              <a:t>(H</a:t>
            </a:r>
            <a:r>
              <a:rPr lang="uk-UA" baseline="-25000" dirty="0"/>
              <a:t>2</a:t>
            </a:r>
            <a:r>
              <a:rPr lang="uk-UA" dirty="0"/>
              <a:t>O)</a:t>
            </a:r>
            <a:r>
              <a:rPr lang="uk-UA" baseline="-25000" dirty="0"/>
              <a:t>р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</a:t>
            </a:r>
            <a:r>
              <a:rPr lang="uk-UA" dirty="0"/>
              <a:t> (H</a:t>
            </a:r>
            <a:r>
              <a:rPr lang="uk-UA" baseline="-25000" dirty="0"/>
              <a:t>2</a:t>
            </a:r>
            <a:r>
              <a:rPr lang="uk-UA" dirty="0"/>
              <a:t>O)</a:t>
            </a:r>
            <a:r>
              <a:rPr lang="uk-UA" baseline="-25000" dirty="0"/>
              <a:t>пара</a:t>
            </a:r>
            <a:r>
              <a:rPr lang="uk-UA" dirty="0"/>
              <a:t> </a:t>
            </a:r>
            <a:endParaRPr lang="uk-UA" dirty="0" smtClean="0"/>
          </a:p>
          <a:p>
            <a:pPr marL="0" indent="0" fontAlgn="base">
              <a:buNone/>
            </a:pPr>
            <a:r>
              <a:rPr lang="uk-UA" dirty="0" smtClean="0"/>
              <a:t>Так </a:t>
            </a:r>
            <a:r>
              <a:rPr lang="uk-UA" dirty="0"/>
              <a:t>як тиск пари над розчином нижчий, ніж над чистим розчинником, він стане дорівнювати атмосферному тиску за більш високої </a:t>
            </a:r>
            <a:r>
              <a:rPr lang="uk-UA" dirty="0" smtClean="0"/>
              <a:t>температури. </a:t>
            </a:r>
          </a:p>
          <a:p>
            <a:pPr fontAlgn="base"/>
            <a:r>
              <a:rPr lang="uk-UA" dirty="0" smtClean="0"/>
              <a:t>Підвищення </a:t>
            </a:r>
            <a:r>
              <a:rPr lang="uk-UA" dirty="0"/>
              <a:t>температури кипіння </a:t>
            </a:r>
            <a:r>
              <a:rPr lang="uk-UA" dirty="0" smtClean="0"/>
              <a:t>відповідає </a:t>
            </a:r>
            <a:r>
              <a:rPr lang="uk-UA" dirty="0"/>
              <a:t>принципу </a:t>
            </a:r>
            <a:r>
              <a:rPr lang="uk-UA" dirty="0" err="1"/>
              <a:t>Ле-Шательє</a:t>
            </a:r>
            <a:r>
              <a:rPr lang="uk-UA" dirty="0"/>
              <a:t>. </a:t>
            </a:r>
            <a:endParaRPr lang="uk-UA" dirty="0" smtClean="0"/>
          </a:p>
          <a:p>
            <a:pPr marL="0" indent="0" algn="ctr" fontAlgn="base">
              <a:buNone/>
            </a:pPr>
            <a:r>
              <a:rPr lang="uk-UA" dirty="0" err="1"/>
              <a:t>Δ</a:t>
            </a:r>
            <a:r>
              <a:rPr lang="uk-UA" i="1" dirty="0" err="1"/>
              <a:t>T</a:t>
            </a:r>
            <a:r>
              <a:rPr lang="uk-UA" baseline="-25000" dirty="0" err="1"/>
              <a:t>кип</a:t>
            </a:r>
            <a:r>
              <a:rPr lang="uk-UA" i="1" dirty="0"/>
              <a:t> = </a:t>
            </a:r>
            <a:r>
              <a:rPr lang="uk-UA" i="1" dirty="0" err="1"/>
              <a:t>K</a:t>
            </a:r>
            <a:r>
              <a:rPr lang="uk-UA" baseline="-25000" dirty="0" err="1"/>
              <a:t>е</a:t>
            </a:r>
            <a:r>
              <a:rPr lang="uk-UA" i="1" dirty="0" err="1"/>
              <a:t>в</a:t>
            </a:r>
            <a:r>
              <a:rPr lang="uk-UA" dirty="0"/>
              <a:t>(</a:t>
            </a:r>
            <a:r>
              <a:rPr lang="uk-UA" i="1" dirty="0"/>
              <a:t>x</a:t>
            </a:r>
            <a:r>
              <a:rPr lang="uk-UA" dirty="0" smtClean="0"/>
              <a:t>)</a:t>
            </a:r>
          </a:p>
          <a:p>
            <a:pPr marL="0" indent="0" algn="just" fontAlgn="base">
              <a:buNone/>
            </a:pPr>
            <a:r>
              <a:rPr lang="uk-UA" i="1" dirty="0" err="1"/>
              <a:t>K</a:t>
            </a:r>
            <a:r>
              <a:rPr lang="uk-UA" baseline="-25000" dirty="0" err="1"/>
              <a:t>е</a:t>
            </a:r>
            <a:r>
              <a:rPr lang="uk-UA" dirty="0"/>
              <a:t> </a:t>
            </a:r>
            <a:r>
              <a:rPr lang="uk-UA" dirty="0" smtClean="0"/>
              <a:t>- ебуліоскопічна константа, залежить </a:t>
            </a:r>
            <a:r>
              <a:rPr lang="uk-UA" dirty="0"/>
              <a:t>тільки від природи розчинника й не </a:t>
            </a:r>
            <a:r>
              <a:rPr lang="uk-UA" dirty="0" smtClean="0"/>
              <a:t>залежить </a:t>
            </a:r>
            <a:r>
              <a:rPr lang="uk-UA" dirty="0"/>
              <a:t>від природи розчиненої речовини. </a:t>
            </a:r>
            <a:r>
              <a:rPr lang="uk-UA" dirty="0" smtClean="0"/>
              <a:t>Вона показує, </a:t>
            </a:r>
            <a:r>
              <a:rPr lang="uk-UA" dirty="0"/>
              <a:t>на скільки підвищується температура </a:t>
            </a:r>
            <a:r>
              <a:rPr lang="uk-UA" dirty="0" smtClean="0"/>
              <a:t>кипіння розчину, якщо </a:t>
            </a:r>
            <a:r>
              <a:rPr lang="uk-UA" dirty="0"/>
              <a:t>він містить 1 моль речовини в 1 кг розчинника.</a:t>
            </a:r>
            <a:endParaRPr lang="ru-RU" dirty="0"/>
          </a:p>
          <a:p>
            <a:pPr marL="0" indent="0" algn="ctr" fontAlgn="base">
              <a:buNone/>
            </a:pPr>
            <a:r>
              <a:rPr lang="uk-UA" dirty="0"/>
              <a:t>Для води </a:t>
            </a:r>
            <a:r>
              <a:rPr lang="uk-UA" i="1" dirty="0" err="1"/>
              <a:t>K</a:t>
            </a:r>
            <a:r>
              <a:rPr lang="uk-UA" baseline="-25000" dirty="0" err="1"/>
              <a:t>е</a:t>
            </a:r>
            <a:r>
              <a:rPr lang="uk-UA" i="1" dirty="0"/>
              <a:t> =</a:t>
            </a:r>
            <a:r>
              <a:rPr lang="uk-UA" dirty="0"/>
              <a:t> 0,52 К</a:t>
            </a:r>
            <a:r>
              <a:rPr lang="uk-UA" i="1" dirty="0"/>
              <a:t> · </a:t>
            </a:r>
            <a:r>
              <a:rPr lang="uk-UA" dirty="0"/>
              <a:t>кг/моль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7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uk-UA" dirty="0"/>
              <a:t>Розчини будуть кипіти замерзати при більш </a:t>
            </a:r>
            <a:r>
              <a:rPr lang="uk-UA" dirty="0" smtClean="0"/>
              <a:t>низькій температурі (наслідок </a:t>
            </a:r>
            <a:r>
              <a:rPr lang="uk-UA" dirty="0"/>
              <a:t>закону </a:t>
            </a:r>
            <a:r>
              <a:rPr lang="uk-UA" dirty="0" err="1"/>
              <a:t>Рауля</a:t>
            </a:r>
            <a:r>
              <a:rPr lang="uk-UA" dirty="0"/>
              <a:t>).</a:t>
            </a: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uk-UA" dirty="0" smtClean="0"/>
              <a:t>Зниження  </a:t>
            </a:r>
            <a:r>
              <a:rPr lang="uk-UA" dirty="0"/>
              <a:t>температури замерзання відповідає принципу </a:t>
            </a:r>
            <a:r>
              <a:rPr lang="uk-UA" dirty="0" err="1"/>
              <a:t>Ле-Шательє</a:t>
            </a:r>
            <a:r>
              <a:rPr lang="uk-UA" dirty="0"/>
              <a:t>. </a:t>
            </a:r>
            <a:endParaRPr lang="uk-UA" dirty="0" smtClean="0"/>
          </a:p>
          <a:p>
            <a:pPr marL="0" indent="0" algn="ctr" fontAlgn="base">
              <a:buNone/>
            </a:pPr>
            <a:r>
              <a:rPr lang="uk-UA" dirty="0" smtClean="0"/>
              <a:t>(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O)</a:t>
            </a:r>
            <a:r>
              <a:rPr lang="uk-UA" baseline="-25000" dirty="0"/>
              <a:t>р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</a:t>
            </a:r>
            <a:r>
              <a:rPr lang="uk-UA" dirty="0"/>
              <a:t> (H</a:t>
            </a:r>
            <a:r>
              <a:rPr lang="uk-UA" baseline="-25000" dirty="0"/>
              <a:t>2</a:t>
            </a:r>
            <a:r>
              <a:rPr lang="uk-UA" dirty="0"/>
              <a:t>O)</a:t>
            </a:r>
            <a:r>
              <a:rPr lang="uk-UA" baseline="-25000" dirty="0" err="1"/>
              <a:t>тв</a:t>
            </a:r>
            <a:endParaRPr lang="ru-RU" dirty="0"/>
          </a:p>
          <a:p>
            <a:pPr fontAlgn="base"/>
            <a:r>
              <a:rPr lang="uk-UA" dirty="0"/>
              <a:t>Якщо розчинити у воді будь-яку речовину, концентрація </a:t>
            </a:r>
            <a:r>
              <a:rPr lang="uk-UA" dirty="0" smtClean="0"/>
              <a:t>молекул рідкої </a:t>
            </a:r>
            <a:r>
              <a:rPr lang="uk-UA" dirty="0"/>
              <a:t>води знизиться й піде процес плавлення льоду. Нова рівновага встановиться за більш низької температури. </a:t>
            </a:r>
            <a:endParaRPr lang="uk-UA" dirty="0" smtClean="0"/>
          </a:p>
          <a:p>
            <a:pPr marL="0" indent="0" algn="ctr" fontAlgn="base">
              <a:buNone/>
            </a:pPr>
            <a:r>
              <a:rPr lang="uk-UA" dirty="0" err="1" smtClean="0"/>
              <a:t>Δ</a:t>
            </a:r>
            <a:r>
              <a:rPr lang="uk-UA" i="1" dirty="0" err="1" smtClean="0"/>
              <a:t>T</a:t>
            </a:r>
            <a:r>
              <a:rPr lang="uk-UA" baseline="-25000" dirty="0" err="1" smtClean="0"/>
              <a:t>зам</a:t>
            </a:r>
            <a:r>
              <a:rPr lang="uk-UA" i="1" dirty="0" smtClean="0"/>
              <a:t> </a:t>
            </a:r>
            <a:r>
              <a:rPr lang="uk-UA" i="1" dirty="0"/>
              <a:t>= </a:t>
            </a:r>
            <a:r>
              <a:rPr lang="uk-UA" i="1" dirty="0" err="1"/>
              <a:t>K</a:t>
            </a:r>
            <a:r>
              <a:rPr lang="uk-UA" baseline="-25000" dirty="0" err="1"/>
              <a:t>к</a:t>
            </a:r>
            <a:r>
              <a:rPr lang="uk-UA" i="1" dirty="0" err="1"/>
              <a:t>в</a:t>
            </a:r>
            <a:r>
              <a:rPr lang="uk-UA" dirty="0"/>
              <a:t>(</a:t>
            </a:r>
            <a:r>
              <a:rPr lang="uk-UA" i="1" dirty="0"/>
              <a:t>x</a:t>
            </a:r>
            <a:r>
              <a:rPr lang="uk-UA" dirty="0"/>
              <a:t>)</a:t>
            </a:r>
            <a:endParaRPr lang="ru-RU" dirty="0"/>
          </a:p>
          <a:p>
            <a:pPr fontAlgn="base"/>
            <a:r>
              <a:rPr lang="uk-UA" dirty="0" err="1"/>
              <a:t>Рауль</a:t>
            </a:r>
            <a:r>
              <a:rPr lang="uk-UA" dirty="0"/>
              <a:t> установив: для розведених розчинів неелектролітів підвищення температури кипіння й зниження температури замерзання </a:t>
            </a:r>
            <a:r>
              <a:rPr lang="uk-UA" dirty="0" err="1"/>
              <a:t>пропорційно</a:t>
            </a:r>
            <a:r>
              <a:rPr lang="uk-UA" dirty="0"/>
              <a:t> </a:t>
            </a:r>
            <a:r>
              <a:rPr lang="uk-UA" dirty="0" err="1"/>
              <a:t>моляльній</a:t>
            </a:r>
            <a:r>
              <a:rPr lang="uk-UA" dirty="0"/>
              <a:t> </a:t>
            </a:r>
            <a:r>
              <a:rPr lang="uk-UA" dirty="0" smtClean="0"/>
              <a:t>концентрації (другий закон </a:t>
            </a:r>
            <a:r>
              <a:rPr lang="uk-UA" dirty="0" err="1" smtClean="0"/>
              <a:t>Рауля</a:t>
            </a:r>
            <a:r>
              <a:rPr lang="uk-UA" dirty="0" smtClean="0"/>
              <a:t>).</a:t>
            </a:r>
            <a:endParaRPr lang="uk-UA" i="1" dirty="0" smtClean="0"/>
          </a:p>
          <a:p>
            <a:pPr fontAlgn="base"/>
            <a:r>
              <a:rPr lang="uk-UA" i="1" dirty="0" err="1" smtClean="0"/>
              <a:t>K</a:t>
            </a:r>
            <a:r>
              <a:rPr lang="uk-UA" baseline="-25000" dirty="0" err="1" smtClean="0"/>
              <a:t>к</a:t>
            </a:r>
            <a:r>
              <a:rPr lang="uk-UA" dirty="0" smtClean="0"/>
              <a:t> - </a:t>
            </a:r>
            <a:r>
              <a:rPr lang="uk-UA" dirty="0" err="1" smtClean="0"/>
              <a:t>криоскопічна</a:t>
            </a:r>
            <a:r>
              <a:rPr lang="uk-UA" dirty="0" smtClean="0"/>
              <a:t> константа, залежить </a:t>
            </a:r>
            <a:r>
              <a:rPr lang="uk-UA" dirty="0"/>
              <a:t>тільки від природи розчинника й не залежать від природи розчиненої речовини. </a:t>
            </a:r>
            <a:r>
              <a:rPr lang="uk-UA" dirty="0" smtClean="0"/>
              <a:t>Вона показує, </a:t>
            </a:r>
            <a:r>
              <a:rPr lang="uk-UA" dirty="0"/>
              <a:t>на скільки </a:t>
            </a:r>
            <a:r>
              <a:rPr lang="uk-UA" dirty="0" smtClean="0"/>
              <a:t>знижується </a:t>
            </a:r>
            <a:r>
              <a:rPr lang="uk-UA" dirty="0"/>
              <a:t>температура замерзання розчину, якщо він містить 1 моль речовини в 1 кг розчинника.</a:t>
            </a:r>
            <a:endParaRPr lang="ru-RU" dirty="0"/>
          </a:p>
          <a:p>
            <a:pPr marL="0" indent="0" algn="ctr" fontAlgn="base">
              <a:buNone/>
            </a:pPr>
            <a:r>
              <a:rPr lang="uk-UA" dirty="0"/>
              <a:t>Для води </a:t>
            </a:r>
            <a:r>
              <a:rPr lang="uk-UA" i="1" dirty="0" err="1" smtClean="0"/>
              <a:t>K</a:t>
            </a:r>
            <a:r>
              <a:rPr lang="uk-UA" baseline="-25000" dirty="0" err="1" smtClean="0"/>
              <a:t>к</a:t>
            </a:r>
            <a:r>
              <a:rPr lang="uk-UA" i="1" dirty="0" smtClean="0"/>
              <a:t> </a:t>
            </a:r>
            <a:r>
              <a:rPr lang="uk-UA" dirty="0"/>
              <a:t>= 1,86 К · кг/моль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8663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FF0000"/>
                </a:solidFill>
              </a:rPr>
              <a:t>Зниження температури замерзання (</a:t>
            </a:r>
            <a:r>
              <a:rPr lang="uk-UA" sz="3200" dirty="0" smtClean="0">
                <a:solidFill>
                  <a:srgbClr val="FF0000"/>
                </a:solidFill>
              </a:rPr>
              <a:t>депресія) розчинів неелектролітів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4388"/>
          </a:xfrm>
        </p:spPr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Ебуліометрія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14388"/>
                <a:ext cx="12192000" cy="6043611"/>
              </a:xfrm>
            </p:spPr>
            <p:txBody>
              <a:bodyPr>
                <a:normAutofit/>
              </a:bodyPr>
              <a:lstStyle/>
              <a:p>
                <a:pPr fontAlgn="base"/>
                <a:r>
                  <a:rPr lang="uk-UA" b="1" i="1" u="sng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Ебуліометрія</a:t>
                </a:r>
                <a:r>
                  <a:rPr lang="uk-UA" i="1" dirty="0" smtClean="0"/>
                  <a:t> - </a:t>
                </a:r>
                <a:r>
                  <a:rPr lang="uk-UA" dirty="0" smtClean="0"/>
                  <a:t>вимірювання підвищення </a:t>
                </a:r>
                <a:r>
                  <a:rPr lang="uk-UA" dirty="0"/>
                  <a:t>температури </a:t>
                </a:r>
                <a:r>
                  <a:rPr lang="uk-UA" dirty="0" smtClean="0"/>
                  <a:t>кипіння розчинів.</a:t>
                </a:r>
              </a:p>
              <a:p>
                <a:pPr fontAlgn="base"/>
                <a:r>
                  <a:rPr lang="uk-UA" dirty="0" smtClean="0"/>
                  <a:t>Використовується </a:t>
                </a:r>
                <a:r>
                  <a:rPr lang="uk-UA" dirty="0"/>
                  <a:t>для визначення деяких фізико-хімічних </a:t>
                </a:r>
                <a:r>
                  <a:rPr lang="uk-UA" dirty="0" smtClean="0"/>
                  <a:t>величин:</a:t>
                </a:r>
                <a:endParaRPr lang="ru-RU" dirty="0"/>
              </a:p>
              <a:p>
                <a:pPr marL="0" indent="0" fontAlgn="base">
                  <a:buNone/>
                </a:pPr>
                <a:r>
                  <a:rPr lang="uk-UA" b="1" u="sng" dirty="0" smtClean="0"/>
                  <a:t>Молекулярної маси </a:t>
                </a:r>
                <a:r>
                  <a:rPr lang="uk-UA" b="1" u="sng" dirty="0"/>
                  <a:t>неелектроліту</a:t>
                </a:r>
                <a:r>
                  <a:rPr lang="uk-UA" dirty="0"/>
                  <a:t>.</a:t>
                </a:r>
                <a:endParaRPr lang="ru-RU" dirty="0"/>
              </a:p>
              <a:p>
                <a:pPr marL="0" indent="0" algn="ctr" fontAlgn="base">
                  <a:buNone/>
                </a:pPr>
                <a:endParaRPr lang="uk-UA" dirty="0" smtClean="0"/>
              </a:p>
              <a:p>
                <a:pPr marL="0" indent="0" algn="ctr" fontAlgn="base">
                  <a:buNone/>
                </a:pPr>
                <a:r>
                  <a:rPr lang="uk-UA" dirty="0" err="1" smtClean="0"/>
                  <a:t>ΔT</a:t>
                </a:r>
                <a:r>
                  <a:rPr lang="uk-UA" baseline="-25000" dirty="0" err="1" smtClean="0"/>
                  <a:t>кип</a:t>
                </a:r>
                <a:r>
                  <a:rPr lang="uk-UA" dirty="0" smtClean="0"/>
                  <a:t> </a:t>
                </a:r>
                <a:r>
                  <a:rPr lang="uk-UA" dirty="0"/>
                  <a:t>= </a:t>
                </a:r>
                <a:r>
                  <a:rPr lang="uk-UA" dirty="0" err="1" smtClean="0"/>
                  <a:t>K</a:t>
                </a:r>
                <a:r>
                  <a:rPr lang="uk-UA" baseline="-25000" dirty="0" err="1"/>
                  <a:t>е</a:t>
                </a:r>
                <a:r>
                  <a:rPr lang="uk-UA" dirty="0" err="1" smtClean="0"/>
                  <a:t>b</a:t>
                </a:r>
                <a:r>
                  <a:rPr lang="uk-UA" dirty="0" smtClean="0"/>
                  <a:t>(x)</a:t>
                </a:r>
              </a:p>
              <a:p>
                <a:pPr marL="0" indent="0" algn="ctr" fontAlgn="base">
                  <a:buNone/>
                </a:pPr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𝑏</m:t>
                          </m:r>
                        </m:e>
                        <m:sub>
                          <m:r>
                            <a:rPr lang="uk-UA" i="1"/>
                            <m:t>(х)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𝑀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𝛥</m:t>
                          </m:r>
                          <m:r>
                            <a:rPr lang="uk-UA" i="1"/>
                            <m:t>Т</m:t>
                          </m:r>
                        </m:e>
                        <m:sub>
                          <m:r>
                            <a:rPr lang="uk-UA" i="1"/>
                            <m:t>(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кип</m:t>
                          </m:r>
                          <m:r>
                            <a:rPr lang="uk-UA" i="1"/>
                            <m:t>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  <m:t>е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(х)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𝑀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М</m:t>
                          </m:r>
                        </m:e>
                        <m:sub>
                          <m:r>
                            <a:rPr lang="uk-UA" i="1"/>
                            <m:t>(х)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К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</a:rPr>
                                    <m:t>е</m:t>
                                  </m:r>
                                </m:sub>
                              </m:sSub>
                              <m:r>
                                <a:rPr lang="uk-UA" i="1"/>
                                <m:t>·</m:t>
                              </m:r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ru-RU" i="1" smtClean="0"/>
                                  </m:ctrlPr>
                                </m:dPr>
                                <m:e>
                                  <m:r>
                                    <a:rPr lang="uk-UA" i="1"/>
                                    <m:t>𝑥</m:t>
                                  </m:r>
                                </m:e>
                              </m:d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𝛥</m:t>
                              </m:r>
                              <m:r>
                                <a:rPr lang="uk-UA" i="1"/>
                                <m:t>Т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  <m:t>кип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14388"/>
                <a:ext cx="12192000" cy="6043611"/>
              </a:xfrm>
              <a:blipFill rotWithShape="0">
                <a:blip r:embed="rId2"/>
                <a:stretch>
                  <a:fillRect l="-1000" t="-17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213" y="0"/>
            <a:ext cx="10515600" cy="6715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Кріометрія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785813"/>
                <a:ext cx="12192000" cy="6072187"/>
              </a:xfrm>
            </p:spPr>
            <p:txBody>
              <a:bodyPr>
                <a:normAutofit fontScale="92500" lnSpcReduction="20000"/>
              </a:bodyPr>
              <a:lstStyle/>
              <a:p>
                <a:pPr fontAlgn="base"/>
                <a:r>
                  <a:rPr lang="uk-UA" b="1" i="1" u="sng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Кріометрія</a:t>
                </a:r>
                <a:r>
                  <a:rPr lang="uk-UA" b="1" i="1" u="sng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-</a:t>
                </a:r>
                <a:r>
                  <a:rPr lang="uk-UA" i="1" dirty="0" smtClean="0"/>
                  <a:t> </a:t>
                </a:r>
                <a:r>
                  <a:rPr lang="uk-UA" dirty="0" smtClean="0"/>
                  <a:t>вимірювання зниження </a:t>
                </a:r>
                <a:r>
                  <a:rPr lang="uk-UA" dirty="0"/>
                  <a:t>температури замерзання </a:t>
                </a:r>
                <a:r>
                  <a:rPr lang="uk-UA" dirty="0" smtClean="0"/>
                  <a:t>розчинів.</a:t>
                </a:r>
              </a:p>
              <a:p>
                <a:pPr fontAlgn="base"/>
                <a:r>
                  <a:rPr lang="uk-UA" dirty="0" smtClean="0"/>
                  <a:t>Використовуються </a:t>
                </a:r>
                <a:r>
                  <a:rPr lang="uk-UA" dirty="0"/>
                  <a:t>для визначення деяких фізико-хімічних </a:t>
                </a:r>
                <a:r>
                  <a:rPr lang="uk-UA" dirty="0" smtClean="0"/>
                  <a:t>величин в </a:t>
                </a:r>
                <a:r>
                  <a:rPr lang="uk-UA" dirty="0" err="1" smtClean="0"/>
                  <a:t>медикобіологічних</a:t>
                </a:r>
                <a:r>
                  <a:rPr lang="uk-UA" dirty="0" smtClean="0"/>
                  <a:t> дослідженнях</a:t>
                </a:r>
                <a:r>
                  <a:rPr lang="uk-UA" dirty="0"/>
                  <a:t>:</a:t>
                </a:r>
                <a:endParaRPr lang="ru-RU" dirty="0"/>
              </a:p>
              <a:p>
                <a:pPr marL="0" indent="0" fontAlgn="base">
                  <a:buNone/>
                </a:pPr>
                <a:r>
                  <a:rPr lang="uk-UA" b="1" u="sng" dirty="0" smtClean="0"/>
                  <a:t>Молекулярної маси </a:t>
                </a:r>
                <a:r>
                  <a:rPr lang="uk-UA" b="1" u="sng" dirty="0"/>
                  <a:t>неелектроліту.</a:t>
                </a:r>
                <a:endParaRPr lang="ru-RU" b="1" u="sng" dirty="0"/>
              </a:p>
              <a:p>
                <a:pPr marL="0" indent="0" algn="ctr" fontAlgn="base">
                  <a:buNone/>
                </a:pPr>
                <a:r>
                  <a:rPr lang="uk-UA" dirty="0" err="1"/>
                  <a:t>ΔT</a:t>
                </a:r>
                <a:r>
                  <a:rPr lang="uk-UA" baseline="-25000" dirty="0" err="1"/>
                  <a:t>зам</a:t>
                </a:r>
                <a:r>
                  <a:rPr lang="uk-UA" dirty="0"/>
                  <a:t> = </a:t>
                </a:r>
                <a:r>
                  <a:rPr lang="uk-UA" dirty="0" err="1"/>
                  <a:t>K</a:t>
                </a:r>
                <a:r>
                  <a:rPr lang="uk-UA" baseline="-25000" dirty="0" err="1"/>
                  <a:t>к</a:t>
                </a:r>
                <a:r>
                  <a:rPr lang="uk-UA" dirty="0" err="1"/>
                  <a:t>b</a:t>
                </a:r>
                <a:r>
                  <a:rPr lang="uk-UA" dirty="0"/>
                  <a:t>(x</a:t>
                </a:r>
                <a:r>
                  <a:rPr lang="uk-UA" dirty="0" smtClean="0"/>
                  <a:t>)</a:t>
                </a:r>
              </a:p>
              <a:p>
                <a:pPr marL="0" indent="0" algn="ctr" fontAlgn="base">
                  <a:buNone/>
                </a:pPr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𝑏</m:t>
                          </m:r>
                        </m:e>
                        <m:sub>
                          <m:r>
                            <a:rPr lang="uk-UA" i="1"/>
                            <m:t>(х)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𝑀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𝛥</m:t>
                          </m:r>
                          <m:r>
                            <a:rPr lang="uk-UA" i="1"/>
                            <m:t>Т</m:t>
                          </m:r>
                        </m:e>
                        <m:sub>
                          <m:r>
                            <a:rPr lang="uk-UA" i="1"/>
                            <m:t>(зам)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uk-UA" i="1"/>
                            <m:t>К·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(х)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𝑀</m:t>
                              </m:r>
                            </m:e>
                            <m:sub>
                              <m:r>
                                <a:rPr lang="uk-UA" i="1"/>
                                <m:t>(</m:t>
                              </m:r>
                              <m:r>
                                <a:rPr lang="uk-UA" i="1"/>
                                <m:t>𝑥</m:t>
                              </m:r>
                              <m:r>
                                <a:rPr lang="uk-UA" i="1"/>
                                <m:t>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/>
                          </m:ctrlPr>
                        </m:sSubPr>
                        <m:e>
                          <m:r>
                            <a:rPr lang="uk-UA" i="1"/>
                            <m:t>М</m:t>
                          </m:r>
                        </m:e>
                        <m:sub>
                          <m:r>
                            <a:rPr lang="uk-UA" i="1"/>
                            <m:t>(х)</m:t>
                          </m:r>
                        </m:sub>
                      </m:sSub>
                      <m:r>
                        <a:rPr lang="uk-UA" i="1"/>
                        <m:t>= 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𝐾</m:t>
                              </m:r>
                              <m:r>
                                <a:rPr lang="uk-UA" i="1"/>
                                <m:t>·</m:t>
                              </m:r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ru-RU" i="1"/>
                                  </m:ctrlPr>
                                </m:dPr>
                                <m:e>
                                  <m:r>
                                    <a:rPr lang="uk-UA" i="1"/>
                                    <m:t>𝑥</m:t>
                                  </m:r>
                                </m:e>
                              </m:d>
                              <m:r>
                                <a:rPr lang="uk-UA" i="1"/>
                                <m:t>·1000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𝑚</m:t>
                              </m:r>
                            </m:e>
                            <m:sub>
                              <m:r>
                                <a:rPr lang="uk-UA" i="1"/>
                                <m:t>(роз−ка)</m:t>
                              </m:r>
                            </m:sub>
                          </m:sSub>
                          <m:r>
                            <a:rPr lang="uk-UA" i="1"/>
                            <m:t>·</m:t>
                          </m:r>
                          <m:sSub>
                            <m:sSubPr>
                              <m:ctrlPr>
                                <a:rPr lang="ru-RU" i="1"/>
                              </m:ctrlPr>
                            </m:sSubPr>
                            <m:e>
                              <m:r>
                                <a:rPr lang="uk-UA" i="1"/>
                                <m:t>𝛥</m:t>
                              </m:r>
                              <m:r>
                                <a:rPr lang="uk-UA" i="1"/>
                                <m:t>Т</m:t>
                              </m:r>
                            </m:e>
                            <m:sub>
                              <m:r>
                                <a:rPr lang="uk-UA" i="1"/>
                                <m:t>зам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fontAlgn="base"/>
                <a:r>
                  <a:rPr lang="uk-UA" dirty="0" smtClean="0"/>
                  <a:t>У </a:t>
                </a:r>
                <a:r>
                  <a:rPr lang="uk-UA" dirty="0"/>
                  <a:t>біологічних дослідженнях </a:t>
                </a:r>
                <a:r>
                  <a:rPr lang="uk-UA" dirty="0" err="1"/>
                  <a:t>Δ</a:t>
                </a:r>
                <a:r>
                  <a:rPr lang="uk-UA" i="1" dirty="0" err="1"/>
                  <a:t>T</a:t>
                </a:r>
                <a:r>
                  <a:rPr lang="uk-UA" baseline="-25000" dirty="0" err="1"/>
                  <a:t>зам</a:t>
                </a:r>
                <a:r>
                  <a:rPr lang="uk-UA" i="1" baseline="-25000" dirty="0"/>
                  <a:t> </a:t>
                </a:r>
                <a:r>
                  <a:rPr lang="uk-UA" dirty="0"/>
                  <a:t>називається</a:t>
                </a:r>
                <a:r>
                  <a:rPr lang="uk-UA" b="1" dirty="0"/>
                  <a:t> </a:t>
                </a:r>
                <a:r>
                  <a:rPr lang="uk-UA" b="1" i="1" u="sng" dirty="0">
                    <a:solidFill>
                      <a:schemeClr val="accent6">
                        <a:lumMod val="50000"/>
                      </a:schemeClr>
                    </a:solidFill>
                  </a:rPr>
                  <a:t>депресією</a:t>
                </a:r>
                <a:r>
                  <a:rPr lang="uk-UA" b="1" dirty="0" smtClean="0"/>
                  <a:t>.</a:t>
                </a:r>
              </a:p>
              <a:p>
                <a:pPr fontAlgn="base"/>
                <a:r>
                  <a:rPr lang="uk-UA" b="1" dirty="0" smtClean="0"/>
                  <a:t>Депресія крові в нормі 0,56 К.</a:t>
                </a:r>
                <a:endParaRPr lang="ru-RU" dirty="0"/>
              </a:p>
              <a:p>
                <a:pPr fontAlgn="base"/>
                <a:r>
                  <a:rPr lang="uk-UA" dirty="0"/>
                  <a:t>Вимір депресії біологічних рідин (крові, лімфи, сечі) дозволяє розраховувати їхню осмотичну концентрацію, тобто сумарну концентрацію всіх частинок.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85813"/>
                <a:ext cx="12192000" cy="6072187"/>
              </a:xfrm>
              <a:blipFill rotWithShape="0">
                <a:blip r:embed="rId2"/>
                <a:stretch>
                  <a:fillRect l="-900" t="-2510" b="-2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3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533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Wingdings</vt:lpstr>
      <vt:lpstr>Тема Office</vt:lpstr>
      <vt:lpstr>Презентация PowerPoint</vt:lpstr>
      <vt:lpstr>План лекції</vt:lpstr>
      <vt:lpstr>Колігативні властивості розчинів</vt:lpstr>
      <vt:lpstr>Відносне зниження тиску насиченої пари розчинника над розчином.</vt:lpstr>
      <vt:lpstr>Закон Рауля.</vt:lpstr>
      <vt:lpstr>Підвищення температури кипіння розчинів неелектролітів</vt:lpstr>
      <vt:lpstr>Зниження температури замерзання (депресія) розчинів неелектролітів</vt:lpstr>
      <vt:lpstr>Ебуліометрія</vt:lpstr>
      <vt:lpstr>Кріометрія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2018-03-22T07:09:07Z</dcterms:created>
  <dcterms:modified xsi:type="dcterms:W3CDTF">2018-03-22T08:06:51Z</dcterms:modified>
</cp:coreProperties>
</file>