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3" r:id="rId8"/>
    <p:sldId id="265" r:id="rId9"/>
    <p:sldId id="266" r:id="rId10"/>
    <p:sldId id="268" r:id="rId11"/>
    <p:sldId id="26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96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28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9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95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9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67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3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8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5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5D87F-279D-472F-A0CA-79A432CB79D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06280-F003-4C41-BF49-897D0912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3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8309" y="399440"/>
            <a:ext cx="11496541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17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uk-UA" sz="2800" b="1" dirty="0" err="1" smtClean="0">
                <a:solidFill>
                  <a:srgbClr val="CC0000"/>
                </a:solidFill>
              </a:rPr>
              <a:t>Фізикохімічні</a:t>
            </a:r>
            <a:r>
              <a:rPr lang="uk-UA" sz="2800" b="1" dirty="0" smtClean="0">
                <a:solidFill>
                  <a:srgbClr val="CC0000"/>
                </a:solidFill>
              </a:rPr>
              <a:t> основи кінетики біохімічних реакцій.</a:t>
            </a:r>
          </a:p>
          <a:p>
            <a:pPr algn="ctr" eaLnBrk="1" hangingPunct="1"/>
            <a:endParaRPr lang="uk-UA" sz="2000" dirty="0">
              <a:solidFill>
                <a:srgbClr val="CC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5" y="180895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015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50543"/>
          <a:stretch/>
        </p:blipFill>
        <p:spPr>
          <a:xfrm>
            <a:off x="512869" y="700087"/>
            <a:ext cx="3816244" cy="501056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14550" y="6319847"/>
            <a:ext cx="7112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1913 рік – теорія кінетики ферментативних реакцій 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00138" y="5869058"/>
            <a:ext cx="2810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 </a:t>
            </a:r>
            <a:r>
              <a:rPr lang="uk-UA" sz="2800" dirty="0"/>
              <a:t>Л</a:t>
            </a:r>
            <a:r>
              <a:rPr lang="uk-UA" sz="2800" dirty="0" smtClean="0"/>
              <a:t>еонор </a:t>
            </a:r>
            <a:r>
              <a:rPr lang="uk-UA" sz="2800" dirty="0" err="1" smtClean="0"/>
              <a:t>Міхаеліс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50269"/>
          <a:stretch/>
        </p:blipFill>
        <p:spPr>
          <a:xfrm>
            <a:off x="7315199" y="700087"/>
            <a:ext cx="3824288" cy="4993448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66712" y="0"/>
            <a:ext cx="10515600" cy="70008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Кінетика </a:t>
            </a:r>
            <a:r>
              <a:rPr lang="uk-UA" dirty="0">
                <a:solidFill>
                  <a:srgbClr val="FF0000"/>
                </a:solidFill>
              </a:rPr>
              <a:t>ферментативних реакцій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33958" y="5851937"/>
            <a:ext cx="3186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err="1" smtClean="0"/>
              <a:t>Мауд</a:t>
            </a:r>
            <a:r>
              <a:rPr lang="uk-UA" sz="2400" dirty="0" smtClean="0"/>
              <a:t> Леонора </a:t>
            </a:r>
            <a:r>
              <a:rPr lang="uk-UA" sz="2400" dirty="0" err="1" smtClean="0"/>
              <a:t>Ментен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379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12" y="0"/>
            <a:ext cx="10515600" cy="70008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Кінетика </a:t>
            </a:r>
            <a:r>
              <a:rPr lang="uk-UA" dirty="0">
                <a:solidFill>
                  <a:srgbClr val="FF0000"/>
                </a:solidFill>
              </a:rPr>
              <a:t>ферментативних реакцій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00088"/>
            <a:ext cx="12192000" cy="6157911"/>
          </a:xfrm>
        </p:spPr>
        <p:txBody>
          <a:bodyPr>
            <a:normAutofit/>
          </a:bodyPr>
          <a:lstStyle/>
          <a:p>
            <a:pPr fontAlgn="base"/>
            <a:r>
              <a:rPr lang="uk-UA" sz="3200" dirty="0" smtClean="0"/>
              <a:t>Схема ферментативного процесу:</a:t>
            </a:r>
          </a:p>
          <a:p>
            <a:pPr marL="0" indent="0" fontAlgn="base">
              <a:buNone/>
            </a:pPr>
            <a:r>
              <a:rPr lang="uk-UA" sz="3200" i="1" dirty="0"/>
              <a:t>	</a:t>
            </a:r>
            <a:r>
              <a:rPr lang="uk-UA" sz="3200" i="1" dirty="0" smtClean="0"/>
              <a:t>					k</a:t>
            </a:r>
            <a:r>
              <a:rPr lang="uk-UA" sz="3200" baseline="-25000" dirty="0" smtClean="0"/>
              <a:t>1</a:t>
            </a:r>
            <a:r>
              <a:rPr lang="uk-UA" sz="3200" baseline="-25000" dirty="0"/>
              <a:t>	</a:t>
            </a:r>
            <a:r>
              <a:rPr lang="uk-UA" sz="3200" i="1" dirty="0"/>
              <a:t>k</a:t>
            </a:r>
            <a:r>
              <a:rPr lang="uk-UA" sz="3200" baseline="-25000" dirty="0"/>
              <a:t>3</a:t>
            </a:r>
            <a:endParaRPr lang="ru-RU" sz="3200" dirty="0"/>
          </a:p>
          <a:p>
            <a:pPr marL="0" indent="0" algn="ctr" fontAlgn="base">
              <a:buNone/>
            </a:pPr>
            <a:r>
              <a:rPr lang="uk-UA" sz="3200" dirty="0"/>
              <a:t>F+S ↔ FS → F + </a:t>
            </a:r>
            <a:r>
              <a:rPr lang="uk-UA" sz="3200" dirty="0" smtClean="0"/>
              <a:t>P,</a:t>
            </a:r>
            <a:endParaRPr lang="ru-RU" sz="3200" dirty="0" smtClean="0"/>
          </a:p>
          <a:p>
            <a:pPr marL="0" indent="0" fontAlgn="base">
              <a:buNone/>
            </a:pPr>
            <a:r>
              <a:rPr lang="ru-RU" sz="3200" i="1" dirty="0"/>
              <a:t>	</a:t>
            </a:r>
            <a:r>
              <a:rPr lang="ru-RU" sz="3200" i="1" dirty="0" smtClean="0"/>
              <a:t>					</a:t>
            </a:r>
            <a:r>
              <a:rPr lang="uk-UA" sz="3200" i="1" dirty="0" smtClean="0"/>
              <a:t>k</a:t>
            </a:r>
            <a:r>
              <a:rPr lang="uk-UA" sz="3200" baseline="-25000" dirty="0" smtClean="0"/>
              <a:t>2</a:t>
            </a:r>
          </a:p>
          <a:p>
            <a:pPr marL="0" indent="0">
              <a:buNone/>
            </a:pPr>
            <a:r>
              <a:rPr lang="uk-UA" sz="3200" dirty="0"/>
              <a:t>де </a:t>
            </a:r>
            <a:r>
              <a:rPr lang="ru-RU" sz="3200" dirty="0"/>
              <a:t>F</a:t>
            </a:r>
            <a:r>
              <a:rPr lang="uk-UA" sz="3200" dirty="0"/>
              <a:t> і </a:t>
            </a:r>
            <a:r>
              <a:rPr lang="ru-RU" sz="3200" dirty="0"/>
              <a:t>S</a:t>
            </a:r>
            <a:r>
              <a:rPr lang="uk-UA" sz="3200" dirty="0"/>
              <a:t>  – фермент та субстрат, </a:t>
            </a:r>
            <a:endParaRPr lang="uk-UA" sz="3200" dirty="0" smtClean="0"/>
          </a:p>
          <a:p>
            <a:pPr marL="0" indent="0">
              <a:buNone/>
            </a:pPr>
            <a:r>
              <a:rPr lang="uk-UA" sz="3200" dirty="0" smtClean="0"/>
              <a:t>Р </a:t>
            </a:r>
            <a:r>
              <a:rPr lang="uk-UA" sz="3200" dirty="0"/>
              <a:t>– продукт реакції, </a:t>
            </a:r>
            <a:endParaRPr lang="uk-UA" sz="3200" dirty="0" smtClean="0"/>
          </a:p>
          <a:p>
            <a:pPr marL="0" indent="0">
              <a:buNone/>
            </a:pPr>
            <a:r>
              <a:rPr lang="ru-RU" sz="3200" i="1" dirty="0" smtClean="0"/>
              <a:t>k</a:t>
            </a:r>
            <a:r>
              <a:rPr lang="uk-UA" sz="3200" baseline="-25000" dirty="0"/>
              <a:t>1</a:t>
            </a:r>
            <a:r>
              <a:rPr lang="uk-UA" sz="3200" dirty="0"/>
              <a:t> – константа швидкості утворення </a:t>
            </a:r>
            <a:r>
              <a:rPr lang="uk-UA" sz="3200" dirty="0" err="1"/>
              <a:t>інтермадіату</a:t>
            </a:r>
            <a:r>
              <a:rPr lang="uk-UA" sz="3200" dirty="0"/>
              <a:t>, </a:t>
            </a:r>
            <a:endParaRPr lang="uk-UA" sz="3200" dirty="0" smtClean="0"/>
          </a:p>
          <a:p>
            <a:pPr marL="0" indent="0">
              <a:buNone/>
            </a:pPr>
            <a:r>
              <a:rPr lang="ru-RU" sz="3200" i="1" dirty="0" smtClean="0"/>
              <a:t>k</a:t>
            </a:r>
            <a:r>
              <a:rPr lang="uk-UA" sz="3200" baseline="-25000" dirty="0"/>
              <a:t>2</a:t>
            </a:r>
            <a:r>
              <a:rPr lang="uk-UA" sz="3200" dirty="0"/>
              <a:t> – константа швидкості його розпаду, </a:t>
            </a:r>
            <a:endParaRPr lang="uk-UA" sz="3200" dirty="0" smtClean="0"/>
          </a:p>
          <a:p>
            <a:pPr marL="0" indent="0">
              <a:buNone/>
            </a:pPr>
            <a:r>
              <a:rPr lang="ru-RU" sz="3200" i="1" dirty="0" smtClean="0"/>
              <a:t>k</a:t>
            </a:r>
            <a:r>
              <a:rPr lang="uk-UA" sz="3200" baseline="-25000" dirty="0"/>
              <a:t>3</a:t>
            </a:r>
            <a:r>
              <a:rPr lang="uk-UA" sz="3200" dirty="0"/>
              <a:t> – константа швидкості переходу проміжного комплексу в продукт реакції і фермент</a:t>
            </a:r>
            <a:r>
              <a:rPr lang="uk-UA" sz="3200" dirty="0" smtClean="0"/>
              <a:t>.</a:t>
            </a:r>
          </a:p>
          <a:p>
            <a:endParaRPr lang="ru-RU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5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66712" y="0"/>
            <a:ext cx="10515600" cy="70008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Кінетика </a:t>
            </a:r>
            <a:r>
              <a:rPr lang="uk-UA" dirty="0">
                <a:solidFill>
                  <a:srgbClr val="FF0000"/>
                </a:solidFill>
              </a:rPr>
              <a:t>ферментативних реакцій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66361"/>
              </p:ext>
            </p:extLst>
          </p:nvPr>
        </p:nvGraphicFramePr>
        <p:xfrm>
          <a:off x="3677840" y="2194020"/>
          <a:ext cx="2865835" cy="1312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Уравнение" r:id="rId3" imgW="1054100" imgH="482600" progId="Equation.3">
                  <p:embed/>
                </p:oleObj>
              </mc:Choice>
              <mc:Fallback>
                <p:oleObj name="Уравнение" r:id="rId3" imgW="1054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7840" y="2194020"/>
                        <a:ext cx="2865835" cy="13120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139989"/>
              </p:ext>
            </p:extLst>
          </p:nvPr>
        </p:nvGraphicFramePr>
        <p:xfrm>
          <a:off x="4354513" y="4471869"/>
          <a:ext cx="2446338" cy="1372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Уравнение" r:id="rId5" imgW="749160" imgH="431640" progId="Equation.3">
                  <p:embed/>
                </p:oleObj>
              </mc:Choice>
              <mc:Fallback>
                <p:oleObj name="Уравнение" r:id="rId5" imgW="74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4471869"/>
                        <a:ext cx="2446338" cy="13729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2652" y="3727369"/>
            <a:ext cx="50815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онстанта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Міхаеліса</a:t>
            </a:r>
            <a:r>
              <a:rPr lang="uk-UA" sz="28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703" y="1160627"/>
            <a:ext cx="5108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Рівняння </a:t>
            </a:r>
            <a:r>
              <a:rPr lang="uk-UA" sz="3200" dirty="0" err="1" smtClean="0"/>
              <a:t>Міхаеліса-Ментен</a:t>
            </a:r>
            <a:r>
              <a:rPr lang="uk-UA" sz="3200" dirty="0" smtClean="0"/>
              <a:t>:</a:t>
            </a: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/>
          <a:srcRect l="55906" b="7447"/>
          <a:stretch/>
        </p:blipFill>
        <p:spPr>
          <a:xfrm>
            <a:off x="7243762" y="2406825"/>
            <a:ext cx="4619625" cy="382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2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6438"/>
          </a:xfrm>
        </p:spPr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Механізми хімічних та біохімічних реакцій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06438"/>
            <a:ext cx="12192000" cy="6151561"/>
          </a:xfrm>
        </p:spPr>
        <p:txBody>
          <a:bodyPr/>
          <a:lstStyle/>
          <a:p>
            <a:r>
              <a:rPr lang="uk-UA" dirty="0" smtClean="0"/>
              <a:t>Послідовні процеси: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А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В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С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Загальна швидкість такого процесу визначається найбільш повільною стадією. В організмі за послідовним механізмом протікають дуже багато процесів (гідроліз глікогену, АТФ та ін.).</a:t>
            </a:r>
            <a:endParaRPr lang="ru-RU" dirty="0"/>
          </a:p>
          <a:p>
            <a:r>
              <a:rPr lang="uk-UA" dirty="0" smtClean="0"/>
              <a:t>Паралельні реакції:</a:t>
            </a:r>
            <a:endParaRPr lang="ru-RU" dirty="0"/>
          </a:p>
          <a:p>
            <a:endParaRPr lang="ru-RU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376742"/>
              </p:ext>
            </p:extLst>
          </p:nvPr>
        </p:nvGraphicFramePr>
        <p:xfrm>
          <a:off x="4738688" y="3040062"/>
          <a:ext cx="2174440" cy="1231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ISIS/Draw Sketch" r:id="rId3" imgW="609600" imgH="351526" progId="ISISServer">
                  <p:embed/>
                </p:oleObj>
              </mc:Choice>
              <mc:Fallback>
                <p:oleObj name="ISIS/Draw Sketch" r:id="rId3" imgW="609600" imgH="351526" progId="ISISServer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3040062"/>
                        <a:ext cx="2174440" cy="12315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457700" y="51952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424574"/>
              </p:ext>
            </p:extLst>
          </p:nvPr>
        </p:nvGraphicFramePr>
        <p:xfrm>
          <a:off x="3672076" y="4391432"/>
          <a:ext cx="4307664" cy="1076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ISIS/Draw Sketch" r:id="rId5" imgW="1386348" imgH="351803" progId="ISISServer">
                  <p:embed/>
                </p:oleObj>
              </mc:Choice>
              <mc:Fallback>
                <p:oleObj name="ISIS/Draw Sketch" r:id="rId5" imgW="1386348" imgH="351803" progId="ISISServer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2076" y="4391432"/>
                        <a:ext cx="4307664" cy="1076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0" y="5444534"/>
            <a:ext cx="12192000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Глюкоза в організмі окислюється до 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піровиноградної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кислоти по 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гліколітичному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шляху, а потім окислення може йти двома паралельними шляхами – або в циклі Кребса, або в циклі 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гексозомонофосфату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93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8674"/>
            <a:ext cx="12192000" cy="6029325"/>
          </a:xfrm>
        </p:spPr>
        <p:txBody>
          <a:bodyPr>
            <a:normAutofit lnSpcReduction="10000"/>
          </a:bodyPr>
          <a:lstStyle/>
          <a:p>
            <a:r>
              <a:rPr lang="uk-UA" dirty="0" err="1"/>
              <a:t>Супряжені</a:t>
            </a:r>
            <a:r>
              <a:rPr lang="uk-UA" dirty="0"/>
              <a:t> </a:t>
            </a:r>
            <a:r>
              <a:rPr lang="uk-UA" dirty="0" smtClean="0"/>
              <a:t>реакції: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А + В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М; А + С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N.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При цьому перша реакція може протікати самостійно, тоді як друга тільки при наявності першої реакції. В організмі </a:t>
            </a:r>
            <a:r>
              <a:rPr lang="uk-UA" dirty="0" err="1"/>
              <a:t>супряженому</a:t>
            </a:r>
            <a:r>
              <a:rPr lang="uk-UA" dirty="0"/>
              <a:t> механізму підкоряються усі </a:t>
            </a:r>
            <a:r>
              <a:rPr lang="uk-UA" dirty="0" err="1"/>
              <a:t>ендергонічні</a:t>
            </a:r>
            <a:r>
              <a:rPr lang="uk-UA" dirty="0"/>
              <a:t> реакції (що йдуть із позитивною зміною енергії </a:t>
            </a:r>
            <a:r>
              <a:rPr lang="uk-UA" dirty="0" err="1"/>
              <a:t>Гіббса</a:t>
            </a:r>
            <a:r>
              <a:rPr lang="uk-UA" dirty="0"/>
              <a:t>). Вони йдуть завдяки тому, що їх забезпечують енергією </a:t>
            </a:r>
            <a:r>
              <a:rPr lang="uk-UA" dirty="0" err="1"/>
              <a:t>екзергонічні</a:t>
            </a:r>
            <a:r>
              <a:rPr lang="uk-UA" dirty="0"/>
              <a:t> реакції, в яких G</a:t>
            </a:r>
            <a:r>
              <a:rPr lang="uk-UA" baseline="30000" dirty="0"/>
              <a:t>0</a:t>
            </a:r>
            <a:r>
              <a:rPr lang="uk-UA" dirty="0"/>
              <a:t> &lt; 0.</a:t>
            </a:r>
            <a:endParaRPr lang="ru-RU" dirty="0"/>
          </a:p>
          <a:p>
            <a:r>
              <a:rPr lang="uk-UA" dirty="0" smtClean="0"/>
              <a:t>Циклічні процеси (цикл </a:t>
            </a:r>
            <a:r>
              <a:rPr lang="uk-UA" dirty="0"/>
              <a:t>Кребса, цикл утворення сечовини, цикл окиснення жирних </a:t>
            </a:r>
            <a:r>
              <a:rPr lang="uk-UA" dirty="0" smtClean="0"/>
              <a:t>кислот).</a:t>
            </a:r>
          </a:p>
          <a:p>
            <a:r>
              <a:rPr lang="ru-RU" dirty="0" err="1" smtClean="0"/>
              <a:t>Ланцюгові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(</a:t>
            </a:r>
            <a:r>
              <a:rPr lang="ru-RU" dirty="0" err="1" smtClean="0"/>
              <a:t>окислення</a:t>
            </a:r>
            <a:r>
              <a:rPr lang="ru-RU" dirty="0"/>
              <a:t>, </a:t>
            </a:r>
            <a:r>
              <a:rPr lang="ru-RU" dirty="0" err="1"/>
              <a:t>розщеплення</a:t>
            </a:r>
            <a:r>
              <a:rPr lang="ru-RU" dirty="0"/>
              <a:t>, </a:t>
            </a:r>
            <a:r>
              <a:rPr lang="ru-RU" dirty="0" err="1"/>
              <a:t>галогенування</a:t>
            </a:r>
            <a:r>
              <a:rPr lang="ru-RU" dirty="0"/>
              <a:t>, </a:t>
            </a:r>
            <a:r>
              <a:rPr lang="ru-RU" dirty="0" err="1" smtClean="0"/>
              <a:t>полімеризації</a:t>
            </a:r>
            <a:r>
              <a:rPr lang="ru-RU" dirty="0" smtClean="0"/>
              <a:t>). </a:t>
            </a:r>
            <a:r>
              <a:rPr lang="ru-RU" dirty="0" err="1"/>
              <a:t>Ланцюгові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 smtClean="0"/>
              <a:t>протікають</a:t>
            </a:r>
            <a:r>
              <a:rPr lang="ru-RU" dirty="0" smtClean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 smtClean="0"/>
              <a:t>вільних</a:t>
            </a:r>
            <a:r>
              <a:rPr lang="ru-RU" dirty="0" smtClean="0"/>
              <a:t> </a:t>
            </a:r>
            <a:r>
              <a:rPr lang="ru-RU" dirty="0" err="1"/>
              <a:t>радикалів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uk-UA" dirty="0" smtClean="0"/>
              <a:t>Ланцюгові реакції в організмі</a:t>
            </a:r>
            <a:r>
              <a:rPr lang="uk-UA" dirty="0"/>
              <a:t>: руйнування клітинних мембран при променевій хворобі, розвиток пухлин, дія багатьох отруйних речовин та ін.</a:t>
            </a:r>
            <a:endParaRPr lang="ru-RU" dirty="0"/>
          </a:p>
          <a:p>
            <a:r>
              <a:rPr lang="uk-UA" dirty="0" smtClean="0"/>
              <a:t>Різновид </a:t>
            </a:r>
            <a:r>
              <a:rPr lang="uk-UA" dirty="0"/>
              <a:t>ланцюгових реакцій </a:t>
            </a:r>
            <a:r>
              <a:rPr lang="uk-UA" dirty="0" smtClean="0"/>
              <a:t>- </a:t>
            </a:r>
            <a:r>
              <a:rPr lang="uk-UA" dirty="0"/>
              <a:t>фотохімічні </a:t>
            </a:r>
            <a:r>
              <a:rPr lang="uk-UA" dirty="0" smtClean="0"/>
              <a:t>процеси (синтез </a:t>
            </a:r>
            <a:r>
              <a:rPr lang="uk-UA" dirty="0"/>
              <a:t>озону у верхніх шарах </a:t>
            </a:r>
            <a:r>
              <a:rPr lang="uk-UA" dirty="0" smtClean="0"/>
              <a:t>атмосфери </a:t>
            </a:r>
            <a:r>
              <a:rPr lang="uk-UA" dirty="0" err="1" smtClean="0"/>
              <a:t>наймасштабніша</a:t>
            </a:r>
            <a:r>
              <a:rPr lang="uk-UA" dirty="0" smtClean="0"/>
              <a:t> </a:t>
            </a:r>
            <a:r>
              <a:rPr lang="uk-UA" dirty="0"/>
              <a:t>з </a:t>
            </a:r>
            <a:r>
              <a:rPr lang="uk-UA" dirty="0" err="1"/>
              <a:t>біореацій</a:t>
            </a:r>
            <a:r>
              <a:rPr lang="uk-UA" dirty="0"/>
              <a:t> </a:t>
            </a:r>
            <a:r>
              <a:rPr lang="uk-UA" i="1" dirty="0"/>
              <a:t>–</a:t>
            </a:r>
            <a:r>
              <a:rPr lang="uk-UA" dirty="0"/>
              <a:t> </a:t>
            </a:r>
            <a:r>
              <a:rPr lang="uk-UA" dirty="0" smtClean="0"/>
              <a:t>фотосинтез</a:t>
            </a:r>
            <a:r>
              <a:rPr lang="uk-UA" smtClean="0"/>
              <a:t>). 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6438"/>
          </a:xfrm>
        </p:spPr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Механізми хімічних та біохімічних реакцій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2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19116"/>
            <a:ext cx="12192000" cy="5738884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uk-UA" sz="4400" dirty="0" smtClean="0"/>
              <a:t>Вплив природи хімічних сполук на швидкість їх перетворення. </a:t>
            </a:r>
          </a:p>
          <a:p>
            <a:pPr marL="742950" indent="-742950">
              <a:buAutoNum type="arabicPeriod"/>
            </a:pPr>
            <a:r>
              <a:rPr lang="uk-UA" sz="4400" dirty="0" smtClean="0"/>
              <a:t>Каталізатори й механізм їх дії.</a:t>
            </a:r>
            <a:endParaRPr lang="ru-RU" sz="4400" dirty="0" smtClean="0"/>
          </a:p>
          <a:p>
            <a:pPr marL="514350" indent="-514350">
              <a:buAutoNum type="arabicPeriod" startAt="3"/>
            </a:pPr>
            <a:r>
              <a:rPr lang="uk-UA" sz="4400" dirty="0" smtClean="0"/>
              <a:t>Ферментативний каталіз, його особливості й кінетика ферментативних реакцій.</a:t>
            </a:r>
            <a:endParaRPr lang="ru-RU" sz="4400" dirty="0" smtClean="0"/>
          </a:p>
          <a:p>
            <a:pPr marL="514350" indent="-514350">
              <a:buAutoNum type="arabicPeriod" startAt="3"/>
            </a:pPr>
            <a:r>
              <a:rPr lang="uk-UA" sz="4400" dirty="0" smtClean="0"/>
              <a:t>Механізми хімічних та біохімічних реакцій.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858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Вплив природи хімічних сполук на швидкість їх перетворення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85850"/>
            <a:ext cx="12192000" cy="5772150"/>
          </a:xfrm>
        </p:spPr>
        <p:txBody>
          <a:bodyPr/>
          <a:lstStyle/>
          <a:p>
            <a:r>
              <a:rPr lang="uk-UA" dirty="0"/>
              <a:t>Природа реагуючих речовин вважається також одним з важливих факторів, що визначають швидкість протікання </a:t>
            </a:r>
            <a:r>
              <a:rPr lang="uk-UA" dirty="0" smtClean="0"/>
              <a:t>реакцій: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Реакції з речовинами, що мають </a:t>
            </a:r>
            <a:r>
              <a:rPr lang="uk-UA" dirty="0" smtClean="0">
                <a:sym typeface="Symbol" panose="05050102010706020507" pitchFamily="18" charset="2"/>
              </a:rPr>
              <a:t></a:t>
            </a:r>
            <a:r>
              <a:rPr lang="uk-UA" dirty="0" smtClean="0"/>
              <a:t>-зв'язок ідуть повільніше, ніж </a:t>
            </a:r>
            <a:r>
              <a:rPr lang="uk-UA" dirty="0"/>
              <a:t>реакції речовин з </a:t>
            </a:r>
            <a:r>
              <a:rPr lang="uk-UA" dirty="0" smtClean="0">
                <a:sym typeface="Symbol" panose="05050102010706020507" pitchFamily="18" charset="2"/>
              </a:rPr>
              <a:t></a:t>
            </a:r>
            <a:r>
              <a:rPr lang="uk-UA" dirty="0"/>
              <a:t>-зв'язками.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Неорганічні </a:t>
            </a:r>
            <a:r>
              <a:rPr lang="uk-UA" dirty="0"/>
              <a:t>речовини, які мають іонний або полярний ковалентний зв'язок, реагують швидше. </a:t>
            </a:r>
            <a:endParaRPr lang="ru-RU" dirty="0"/>
          </a:p>
          <a:p>
            <a:r>
              <a:rPr lang="uk-UA" dirty="0"/>
              <a:t>Константа швидкості хімічної реакції й енергія активації (</a:t>
            </a:r>
            <a:r>
              <a:rPr lang="uk-UA" i="1" dirty="0"/>
              <a:t>k</a:t>
            </a:r>
            <a:r>
              <a:rPr lang="uk-UA" dirty="0"/>
              <a:t> і </a:t>
            </a:r>
            <a:r>
              <a:rPr lang="uk-UA" i="1" dirty="0" err="1"/>
              <a:t>Е</a:t>
            </a:r>
            <a:r>
              <a:rPr lang="uk-UA" i="1" baseline="-25000" dirty="0" err="1"/>
              <a:t>а</a:t>
            </a:r>
            <a:r>
              <a:rPr lang="uk-UA" dirty="0"/>
              <a:t>) є індивідуальними характеристиками реагуючих речовин і визначаються їх природою, типом хімічного зв'язку. </a:t>
            </a:r>
            <a:endParaRPr lang="uk-UA" dirty="0" smtClean="0"/>
          </a:p>
          <a:p>
            <a:r>
              <a:rPr lang="uk-UA" b="1" u="sng" dirty="0" smtClean="0">
                <a:solidFill>
                  <a:srgbClr val="C00000"/>
                </a:solidFill>
              </a:rPr>
              <a:t>Чим </a:t>
            </a:r>
            <a:r>
              <a:rPr lang="uk-UA" b="1" u="sng" dirty="0">
                <a:solidFill>
                  <a:srgbClr val="C00000"/>
                </a:solidFill>
              </a:rPr>
              <a:t>більше значення </a:t>
            </a:r>
            <a:r>
              <a:rPr lang="uk-UA" b="1" i="1" u="sng" dirty="0" err="1">
                <a:solidFill>
                  <a:srgbClr val="C00000"/>
                </a:solidFill>
              </a:rPr>
              <a:t>Е</a:t>
            </a:r>
            <a:r>
              <a:rPr lang="uk-UA" b="1" i="1" u="sng" baseline="-25000" dirty="0" err="1">
                <a:solidFill>
                  <a:srgbClr val="C00000"/>
                </a:solidFill>
              </a:rPr>
              <a:t>а</a:t>
            </a:r>
            <a:r>
              <a:rPr lang="uk-UA" b="1" u="sng" dirty="0">
                <a:solidFill>
                  <a:srgbClr val="C00000"/>
                </a:solidFill>
              </a:rPr>
              <a:t>, тим менша швидкість хімічної реакції. </a:t>
            </a:r>
            <a:r>
              <a:rPr lang="uk-UA" dirty="0"/>
              <a:t>Енергія активації необхідна для розриву хімічних </a:t>
            </a:r>
            <a:r>
              <a:rPr lang="uk-UA" dirty="0" err="1"/>
              <a:t>зв'язків</a:t>
            </a:r>
            <a:r>
              <a:rPr lang="uk-UA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21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749300"/>
            <a:ext cx="12192000" cy="6108700"/>
          </a:xfrm>
        </p:spPr>
        <p:txBody>
          <a:bodyPr>
            <a:normAutofit/>
          </a:bodyPr>
          <a:lstStyle/>
          <a:p>
            <a:r>
              <a:rPr lang="ru-RU" b="1" i="1" u="sng" dirty="0" err="1">
                <a:solidFill>
                  <a:schemeClr val="accent6">
                    <a:lumMod val="50000"/>
                  </a:schemeClr>
                </a:solidFill>
              </a:rPr>
              <a:t>Каталізаторами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змінюють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.</a:t>
            </a:r>
          </a:p>
          <a:p>
            <a:r>
              <a:rPr lang="ru-RU" dirty="0" err="1" smtClean="0"/>
              <a:t>Каталізатори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прискорюють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 —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позитивні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/>
              <a:t> </a:t>
            </a:r>
            <a:r>
              <a:rPr lang="ru-RU" dirty="0" err="1"/>
              <a:t>Каталізатори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сповільнюють</a:t>
            </a:r>
            <a:r>
              <a:rPr lang="ru-RU" dirty="0" smtClean="0"/>
              <a:t> </a:t>
            </a:r>
            <a:r>
              <a:rPr lang="ru-RU" dirty="0" err="1"/>
              <a:t>реакцію</a:t>
            </a:r>
            <a:r>
              <a:rPr lang="ru-RU" dirty="0" smtClean="0"/>
              <a:t>—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негативні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інгібітори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Прикладом позитивного </a:t>
            </a:r>
            <a:r>
              <a:rPr lang="ru-RU" dirty="0" err="1"/>
              <a:t>каталізу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добування</a:t>
            </a:r>
            <a:r>
              <a:rPr lang="ru-RU" dirty="0"/>
              <a:t> </a:t>
            </a:r>
            <a:r>
              <a:rPr lang="ru-RU" dirty="0" err="1"/>
              <a:t>сульфатної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окиснення</a:t>
            </a:r>
            <a:r>
              <a:rPr lang="ru-RU" dirty="0"/>
              <a:t> </a:t>
            </a:r>
            <a:r>
              <a:rPr lang="ru-RU" dirty="0" err="1"/>
              <a:t>аміаку</a:t>
            </a:r>
            <a:r>
              <a:rPr lang="ru-RU" dirty="0"/>
              <a:t> до </a:t>
            </a:r>
            <a:r>
              <a:rPr lang="ru-RU" dirty="0" err="1"/>
              <a:t>нітратної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платинового </a:t>
            </a:r>
            <a:r>
              <a:rPr lang="ru-RU" dirty="0" err="1"/>
              <a:t>каталізатора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Прикладом </a:t>
            </a:r>
            <a:r>
              <a:rPr lang="ru-RU" dirty="0"/>
              <a:t>негативного </a:t>
            </a:r>
            <a:r>
              <a:rPr lang="ru-RU" dirty="0" err="1"/>
              <a:t>каталізу</a:t>
            </a:r>
            <a:r>
              <a:rPr lang="ru-RU" dirty="0"/>
              <a:t> є </a:t>
            </a:r>
            <a:r>
              <a:rPr lang="ru-RU" dirty="0" err="1"/>
              <a:t>сповільнення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розчину</a:t>
            </a:r>
            <a:r>
              <a:rPr lang="ru-RU" dirty="0"/>
              <a:t> </a:t>
            </a:r>
            <a:r>
              <a:rPr lang="ru-RU" dirty="0" err="1"/>
              <a:t>сільфіту</a:t>
            </a:r>
            <a:r>
              <a:rPr lang="ru-RU" dirty="0"/>
              <a:t> </a:t>
            </a:r>
            <a:r>
              <a:rPr lang="ru-RU" dirty="0" err="1"/>
              <a:t>натрію</a:t>
            </a:r>
            <a:r>
              <a:rPr lang="ru-RU" dirty="0"/>
              <a:t> з киснем </a:t>
            </a:r>
            <a:r>
              <a:rPr lang="ru-RU" dirty="0" err="1"/>
              <a:t>повітря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етилового</a:t>
            </a:r>
            <a:r>
              <a:rPr lang="ru-RU" dirty="0"/>
              <a:t> спирту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розкладу</a:t>
            </a:r>
            <a:r>
              <a:rPr lang="ru-RU" dirty="0"/>
              <a:t> пероксиду </a:t>
            </a:r>
            <a:r>
              <a:rPr lang="ru-RU" dirty="0" err="1"/>
              <a:t>гідрогену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невеликих </a:t>
            </a:r>
            <a:r>
              <a:rPr lang="ru-RU" dirty="0" err="1"/>
              <a:t>кількостей</a:t>
            </a:r>
            <a:r>
              <a:rPr lang="ru-RU" dirty="0"/>
              <a:t> </a:t>
            </a:r>
            <a:r>
              <a:rPr lang="ru-RU" dirty="0" err="1"/>
              <a:t>сульфатної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(0,0 001 </a:t>
            </a:r>
            <a:r>
              <a:rPr lang="ru-RU" dirty="0" err="1"/>
              <a:t>мас</a:t>
            </a:r>
            <a:r>
              <a:rPr lang="ru-RU" dirty="0"/>
              <a:t>. </a:t>
            </a:r>
            <a:r>
              <a:rPr lang="ru-RU" dirty="0" err="1"/>
              <a:t>частин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/>
              <a:t>реакції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каталізаторів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каталітичними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каталіз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117475"/>
            <a:ext cx="1051560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>
                <a:solidFill>
                  <a:srgbClr val="FF0000"/>
                </a:solidFill>
              </a:rPr>
              <a:t>Каталізатори. Каталіз.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5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71538"/>
            <a:ext cx="12192000" cy="598646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Каталізатор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реакціях</a:t>
            </a:r>
            <a:r>
              <a:rPr lang="ru-RU" dirty="0"/>
              <a:t> не </a:t>
            </a:r>
            <a:r>
              <a:rPr lang="ru-RU" dirty="0" err="1"/>
              <a:t>витрачається</a:t>
            </a:r>
            <a:r>
              <a:rPr lang="ru-RU" dirty="0"/>
              <a:t> і до складу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не входить.</a:t>
            </a:r>
          </a:p>
          <a:p>
            <a:r>
              <a:rPr lang="ru-RU" dirty="0" err="1"/>
              <a:t>Розрізняють</a:t>
            </a:r>
            <a:r>
              <a:rPr lang="ru-RU" dirty="0"/>
              <a:t> два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каталізу</a:t>
            </a:r>
            <a:r>
              <a:rPr lang="ru-RU" dirty="0"/>
              <a:t> — </a:t>
            </a:r>
            <a:r>
              <a:rPr lang="ru-RU" dirty="0" err="1"/>
              <a:t>гомогенний</a:t>
            </a:r>
            <a:r>
              <a:rPr lang="ru-RU" dirty="0"/>
              <a:t> (</a:t>
            </a:r>
            <a:r>
              <a:rPr lang="ru-RU" dirty="0" err="1"/>
              <a:t>однорідний</a:t>
            </a:r>
            <a:r>
              <a:rPr lang="ru-RU" dirty="0"/>
              <a:t>) і </a:t>
            </a:r>
            <a:r>
              <a:rPr lang="ru-RU" dirty="0" err="1"/>
              <a:t>гетерогенний</a:t>
            </a:r>
            <a:r>
              <a:rPr lang="ru-RU" dirty="0"/>
              <a:t> (</a:t>
            </a:r>
            <a:r>
              <a:rPr lang="ru-RU" dirty="0" err="1"/>
              <a:t>неоднорідний</a:t>
            </a:r>
            <a:r>
              <a:rPr lang="ru-RU" dirty="0"/>
              <a:t>) </a:t>
            </a:r>
            <a:r>
              <a:rPr lang="ru-RU" dirty="0" err="1"/>
              <a:t>каталіз</a:t>
            </a:r>
            <a:r>
              <a:rPr lang="ru-RU" dirty="0"/>
              <a:t>.</a:t>
            </a:r>
          </a:p>
          <a:p>
            <a:r>
              <a:rPr lang="ru-RU" dirty="0"/>
              <a:t>При гомогенному </a:t>
            </a:r>
            <a:r>
              <a:rPr lang="ru-RU" dirty="0" err="1"/>
              <a:t>каталізі</a:t>
            </a:r>
            <a:r>
              <a:rPr lang="ru-RU" dirty="0"/>
              <a:t> </a:t>
            </a:r>
            <a:r>
              <a:rPr lang="ru-RU" dirty="0" err="1"/>
              <a:t>реагуючі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і </a:t>
            </a:r>
            <a:r>
              <a:rPr lang="ru-RU" dirty="0" err="1"/>
              <a:t>каталізатор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однофазну</a:t>
            </a:r>
            <a:r>
              <a:rPr lang="ru-RU" dirty="0"/>
              <a:t> систему — </a:t>
            </a:r>
            <a:r>
              <a:rPr lang="ru-RU" dirty="0" err="1"/>
              <a:t>газувату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рідку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каталізатором</a:t>
            </a:r>
            <a:r>
              <a:rPr lang="ru-RU" dirty="0"/>
              <a:t> і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,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каталітичний</a:t>
            </a:r>
            <a:r>
              <a:rPr lang="ru-RU" dirty="0"/>
              <a:t> </a:t>
            </a:r>
            <a:r>
              <a:rPr lang="ru-RU" dirty="0" err="1"/>
              <a:t>розклад</a:t>
            </a:r>
            <a:r>
              <a:rPr lang="ru-RU" dirty="0"/>
              <a:t> пероксиду </a:t>
            </a:r>
            <a:r>
              <a:rPr lang="ru-RU" dirty="0" err="1"/>
              <a:t>гідрогену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розчину</a:t>
            </a:r>
            <a:r>
              <a:rPr lang="ru-RU" dirty="0"/>
              <a:t> солей (</a:t>
            </a:r>
            <a:r>
              <a:rPr lang="ru-RU" dirty="0" err="1"/>
              <a:t>рідка</a:t>
            </a:r>
            <a:r>
              <a:rPr lang="ru-RU" dirty="0"/>
              <a:t> фаза). Для гомогенного </a:t>
            </a:r>
            <a:r>
              <a:rPr lang="ru-RU" dirty="0" err="1"/>
              <a:t>каталізу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пропорційна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каталізатора</a:t>
            </a:r>
            <a:r>
              <a:rPr lang="ru-RU" dirty="0"/>
              <a:t>.</a:t>
            </a:r>
          </a:p>
          <a:p>
            <a:r>
              <a:rPr lang="ru-RU" dirty="0"/>
              <a:t>При гетерогенному </a:t>
            </a:r>
            <a:r>
              <a:rPr lang="ru-RU" dirty="0" err="1"/>
              <a:t>каталізі</a:t>
            </a:r>
            <a:r>
              <a:rPr lang="ru-RU" dirty="0"/>
              <a:t> </a:t>
            </a:r>
            <a:r>
              <a:rPr lang="ru-RU" dirty="0" err="1"/>
              <a:t>реагуючі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і </a:t>
            </a:r>
            <a:r>
              <a:rPr lang="ru-RU" dirty="0" err="1"/>
              <a:t>каталізатор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систему з </a:t>
            </a:r>
            <a:r>
              <a:rPr lang="ru-RU" dirty="0" err="1"/>
              <a:t>різних</a:t>
            </a:r>
            <a:r>
              <a:rPr lang="ru-RU" dirty="0"/>
              <a:t> фаз.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каталізатором</a:t>
            </a:r>
            <a:r>
              <a:rPr lang="ru-RU" dirty="0"/>
              <a:t> і </a:t>
            </a:r>
            <a:r>
              <a:rPr lang="ru-RU" dirty="0" err="1"/>
              <a:t>реагуючими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.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каталізатор</a:t>
            </a:r>
            <a:r>
              <a:rPr lang="ru-RU" dirty="0"/>
              <a:t> — тверда </a:t>
            </a:r>
            <a:r>
              <a:rPr lang="ru-RU" dirty="0" err="1"/>
              <a:t>речовина</a:t>
            </a:r>
            <a:r>
              <a:rPr lang="ru-RU" dirty="0"/>
              <a:t>, а </a:t>
            </a:r>
            <a:r>
              <a:rPr lang="ru-RU" dirty="0" err="1"/>
              <a:t>реагуючі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— гази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. Прикладами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окиснення</a:t>
            </a:r>
            <a:r>
              <a:rPr lang="ru-RU" dirty="0"/>
              <a:t> </a:t>
            </a:r>
            <a:r>
              <a:rPr lang="ru-RU" dirty="0" err="1"/>
              <a:t>аміаку</a:t>
            </a:r>
            <a:r>
              <a:rPr lang="ru-RU" dirty="0"/>
              <a:t> (</a:t>
            </a:r>
            <a:r>
              <a:rPr lang="ru-RU" dirty="0" err="1"/>
              <a:t>газувата</a:t>
            </a:r>
            <a:r>
              <a:rPr lang="ru-RU" dirty="0"/>
              <a:t> фаза)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платини</a:t>
            </a:r>
            <a:r>
              <a:rPr lang="ru-RU" dirty="0"/>
              <a:t> (тверда фаза)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розклад</a:t>
            </a:r>
            <a:r>
              <a:rPr lang="ru-RU" dirty="0"/>
              <a:t> пероксиду </a:t>
            </a:r>
            <a:r>
              <a:rPr lang="ru-RU" dirty="0" err="1"/>
              <a:t>гідрогену</a:t>
            </a:r>
            <a:r>
              <a:rPr lang="ru-RU" dirty="0"/>
              <a:t> (</a:t>
            </a:r>
            <a:r>
              <a:rPr lang="ru-RU" dirty="0" err="1"/>
              <a:t>рідка</a:t>
            </a:r>
            <a:r>
              <a:rPr lang="ru-RU" dirty="0"/>
              <a:t> фаза)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оксиду </a:t>
            </a:r>
            <a:r>
              <a:rPr lang="ru-RU" dirty="0" err="1"/>
              <a:t>мангану</a:t>
            </a:r>
            <a:r>
              <a:rPr lang="ru-RU" dirty="0"/>
              <a:t>(І</a:t>
            </a:r>
            <a:r>
              <a:rPr lang="en-US" dirty="0"/>
              <a:t>V) (</a:t>
            </a:r>
            <a:r>
              <a:rPr lang="ru-RU" dirty="0"/>
              <a:t>тверда фаза).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при гетерогенному </a:t>
            </a:r>
            <a:r>
              <a:rPr lang="ru-RU" dirty="0" err="1"/>
              <a:t>каталізі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 smtClean="0"/>
              <a:t>каталізатора</a:t>
            </a:r>
            <a:r>
              <a:rPr lang="ru-RU" dirty="0"/>
              <a:t>. Тому </a:t>
            </a:r>
            <a:r>
              <a:rPr lang="ru-RU" dirty="0" err="1"/>
              <a:t>активність</a:t>
            </a:r>
            <a:r>
              <a:rPr lang="ru-RU" dirty="0"/>
              <a:t> твердого </a:t>
            </a:r>
            <a:r>
              <a:rPr lang="ru-RU" dirty="0" err="1"/>
              <a:t>каталізатора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і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(</a:t>
            </a:r>
            <a:r>
              <a:rPr lang="ru-RU" dirty="0" err="1"/>
              <a:t>розміру</a:t>
            </a:r>
            <a:r>
              <a:rPr lang="ru-RU" dirty="0"/>
              <a:t>, </a:t>
            </a:r>
            <a:r>
              <a:rPr lang="ru-RU" dirty="0" err="1"/>
              <a:t>хімічного</a:t>
            </a:r>
            <a:r>
              <a:rPr lang="ru-RU" dirty="0"/>
              <a:t> складу, </a:t>
            </a:r>
            <a:r>
              <a:rPr lang="ru-RU" dirty="0" err="1"/>
              <a:t>будови</a:t>
            </a:r>
            <a:r>
              <a:rPr lang="ru-RU" dirty="0"/>
              <a:t> і стану).</a:t>
            </a:r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8200" y="117475"/>
            <a:ext cx="1051560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>
                <a:solidFill>
                  <a:srgbClr val="FF0000"/>
                </a:solidFill>
              </a:rPr>
              <a:t>Каталізатори. Каталіз.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64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14362"/>
            <a:ext cx="12192000" cy="6243637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err="1"/>
              <a:t>Дія</a:t>
            </a:r>
            <a:r>
              <a:rPr lang="ru-RU" sz="3600" dirty="0"/>
              <a:t> </a:t>
            </a:r>
            <a:r>
              <a:rPr lang="ru-RU" sz="3600" dirty="0" err="1"/>
              <a:t>позитивних</a:t>
            </a:r>
            <a:r>
              <a:rPr lang="ru-RU" sz="3600" dirty="0"/>
              <a:t> </a:t>
            </a:r>
            <a:r>
              <a:rPr lang="ru-RU" sz="3600" dirty="0" err="1"/>
              <a:t>каталізаторів</a:t>
            </a:r>
            <a:r>
              <a:rPr lang="ru-RU" sz="3600" dirty="0"/>
              <a:t> </a:t>
            </a:r>
            <a:r>
              <a:rPr lang="ru-RU" sz="3600" dirty="0" err="1"/>
              <a:t>зводиться</a:t>
            </a:r>
            <a:r>
              <a:rPr lang="ru-RU" sz="3600" dirty="0"/>
              <a:t> до </a:t>
            </a:r>
            <a:r>
              <a:rPr lang="ru-RU" sz="3600" dirty="0" err="1"/>
              <a:t>зменшення</a:t>
            </a:r>
            <a:r>
              <a:rPr lang="ru-RU" sz="3600" dirty="0"/>
              <a:t> </a:t>
            </a:r>
            <a:r>
              <a:rPr lang="ru-RU" sz="3600" dirty="0" err="1"/>
              <a:t>енергії</a:t>
            </a:r>
            <a:r>
              <a:rPr lang="ru-RU" sz="3600" dirty="0"/>
              <a:t> </a:t>
            </a:r>
            <a:r>
              <a:rPr lang="ru-RU" sz="3600" dirty="0" err="1"/>
              <a:t>активації</a:t>
            </a:r>
            <a:r>
              <a:rPr lang="ru-RU" sz="3600" dirty="0"/>
              <a:t> </a:t>
            </a:r>
            <a:r>
              <a:rPr lang="ru-RU" sz="3600" dirty="0" err="1" smtClean="0"/>
              <a:t>реакції</a:t>
            </a:r>
            <a:r>
              <a:rPr lang="ru-RU" sz="3600" dirty="0" smtClean="0"/>
              <a:t>. </a:t>
            </a:r>
            <a:r>
              <a:rPr lang="ru-RU" sz="3600" dirty="0"/>
              <a:t>При </a:t>
            </a:r>
            <a:r>
              <a:rPr lang="ru-RU" sz="3600" dirty="0" err="1"/>
              <a:t>цьому</a:t>
            </a:r>
            <a:r>
              <a:rPr lang="ru-RU" sz="3600" dirty="0"/>
              <a:t> </a:t>
            </a:r>
            <a:r>
              <a:rPr lang="ru-RU" sz="3600" dirty="0" err="1"/>
              <a:t>утворюється</a:t>
            </a:r>
            <a:r>
              <a:rPr lang="ru-RU" sz="3600" dirty="0"/>
              <a:t> </a:t>
            </a:r>
            <a:r>
              <a:rPr lang="ru-RU" sz="3600" dirty="0" err="1"/>
              <a:t>активований</a:t>
            </a:r>
            <a:r>
              <a:rPr lang="ru-RU" sz="3600" dirty="0"/>
              <a:t> комплекс з </a:t>
            </a:r>
            <a:r>
              <a:rPr lang="ru-RU" sz="3600" dirty="0" err="1"/>
              <a:t>нижчим</a:t>
            </a:r>
            <a:r>
              <a:rPr lang="ru-RU" sz="3600" dirty="0"/>
              <a:t> </a:t>
            </a:r>
            <a:r>
              <a:rPr lang="ru-RU" sz="3600" dirty="0" err="1"/>
              <a:t>рівнем</a:t>
            </a:r>
            <a:r>
              <a:rPr lang="ru-RU" sz="3600" dirty="0"/>
              <a:t> </a:t>
            </a:r>
            <a:r>
              <a:rPr lang="ru-RU" sz="3600" dirty="0" err="1"/>
              <a:t>енергії</a:t>
            </a:r>
            <a:r>
              <a:rPr lang="ru-RU" sz="3600" dirty="0"/>
              <a:t>, й </a:t>
            </a:r>
            <a:r>
              <a:rPr lang="ru-RU" sz="3600" dirty="0" err="1"/>
              <a:t>швидкість</a:t>
            </a:r>
            <a:r>
              <a:rPr lang="ru-RU" sz="3600" dirty="0"/>
              <a:t> </a:t>
            </a:r>
            <a:r>
              <a:rPr lang="ru-RU" sz="3600" dirty="0" err="1"/>
              <a:t>реакції</a:t>
            </a:r>
            <a:r>
              <a:rPr lang="ru-RU" sz="3600" dirty="0"/>
              <a:t> сильно </a:t>
            </a:r>
            <a:r>
              <a:rPr lang="ru-RU" sz="3600" dirty="0" err="1"/>
              <a:t>зростає</a:t>
            </a:r>
            <a:r>
              <a:rPr lang="ru-RU" sz="3600" dirty="0"/>
              <a:t>.</a:t>
            </a:r>
          </a:p>
          <a:p>
            <a:r>
              <a:rPr lang="ru-RU" sz="3600" dirty="0" err="1"/>
              <a:t>Механізм</a:t>
            </a:r>
            <a:r>
              <a:rPr lang="ru-RU" sz="3600" dirty="0"/>
              <a:t> </a:t>
            </a:r>
            <a:r>
              <a:rPr lang="ru-RU" sz="3600" dirty="0" err="1"/>
              <a:t>дії</a:t>
            </a:r>
            <a:r>
              <a:rPr lang="ru-RU" sz="3600" dirty="0"/>
              <a:t> </a:t>
            </a:r>
            <a:r>
              <a:rPr lang="ru-RU" sz="3600" dirty="0" err="1"/>
              <a:t>каталізаторів</a:t>
            </a:r>
            <a:r>
              <a:rPr lang="ru-RU" sz="3600" dirty="0"/>
              <a:t> </a:t>
            </a:r>
            <a:r>
              <a:rPr lang="ru-RU" sz="3600" dirty="0" err="1"/>
              <a:t>звичайно</a:t>
            </a:r>
            <a:r>
              <a:rPr lang="ru-RU" sz="3600" dirty="0"/>
              <a:t> </a:t>
            </a:r>
            <a:r>
              <a:rPr lang="ru-RU" sz="3600" dirty="0" err="1"/>
              <a:t>пояснюють</a:t>
            </a:r>
            <a:r>
              <a:rPr lang="ru-RU" sz="3600" dirty="0"/>
              <a:t> </a:t>
            </a:r>
            <a:r>
              <a:rPr lang="ru-RU" sz="3600" dirty="0" err="1"/>
              <a:t>утворенням</a:t>
            </a:r>
            <a:r>
              <a:rPr lang="ru-RU" sz="3600" dirty="0"/>
              <a:t> </a:t>
            </a:r>
            <a:r>
              <a:rPr lang="ru-RU" sz="3600" dirty="0" err="1"/>
              <a:t>проміжних</a:t>
            </a:r>
            <a:r>
              <a:rPr lang="ru-RU" sz="3600" dirty="0"/>
              <a:t> сполук з </a:t>
            </a:r>
            <a:r>
              <a:rPr lang="ru-RU" sz="3600" dirty="0" err="1"/>
              <a:t>однією</a:t>
            </a:r>
            <a:r>
              <a:rPr lang="ru-RU" sz="3600" dirty="0"/>
              <a:t> з </a:t>
            </a:r>
            <a:r>
              <a:rPr lang="ru-RU" sz="3600" dirty="0" err="1"/>
              <a:t>реагуючих</a:t>
            </a:r>
            <a:r>
              <a:rPr lang="ru-RU" sz="3600" dirty="0"/>
              <a:t> </a:t>
            </a:r>
            <a:r>
              <a:rPr lang="ru-RU" sz="3600" dirty="0" err="1"/>
              <a:t>речовин</a:t>
            </a:r>
            <a:r>
              <a:rPr lang="ru-RU" sz="3600" dirty="0"/>
              <a:t>. Так, </a:t>
            </a:r>
            <a:r>
              <a:rPr lang="ru-RU" sz="3600" dirty="0" err="1"/>
              <a:t>якщо</a:t>
            </a:r>
            <a:r>
              <a:rPr lang="ru-RU" sz="3600" dirty="0"/>
              <a:t> </a:t>
            </a:r>
            <a:r>
              <a:rPr lang="ru-RU" sz="3600" dirty="0" err="1"/>
              <a:t>реакцію</a:t>
            </a:r>
            <a:r>
              <a:rPr lang="ru-RU" sz="3600" dirty="0"/>
              <a:t> А+В=АВ,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відбувається</a:t>
            </a:r>
            <a:r>
              <a:rPr lang="ru-RU" sz="3600" dirty="0"/>
              <a:t> </a:t>
            </a:r>
            <a:r>
              <a:rPr lang="ru-RU" sz="3600" dirty="0" err="1"/>
              <a:t>повільно</a:t>
            </a:r>
            <a:r>
              <a:rPr lang="ru-RU" sz="3600" dirty="0"/>
              <a:t>, </a:t>
            </a:r>
            <a:r>
              <a:rPr lang="ru-RU" sz="3600" dirty="0" err="1"/>
              <a:t>проводити</a:t>
            </a:r>
            <a:r>
              <a:rPr lang="ru-RU" sz="3600" dirty="0"/>
              <a:t> за </a:t>
            </a:r>
            <a:r>
              <a:rPr lang="ru-RU" sz="3600" dirty="0" err="1"/>
              <a:t>наявності</a:t>
            </a:r>
            <a:r>
              <a:rPr lang="ru-RU" sz="3600" dirty="0"/>
              <a:t> </a:t>
            </a:r>
            <a:r>
              <a:rPr lang="ru-RU" sz="3600" dirty="0" err="1"/>
              <a:t>каталізатора</a:t>
            </a:r>
            <a:r>
              <a:rPr lang="ru-RU" sz="3600" dirty="0"/>
              <a:t> К, то </a:t>
            </a:r>
            <a:r>
              <a:rPr lang="ru-RU" sz="3600" dirty="0" err="1"/>
              <a:t>каталізатор</a:t>
            </a:r>
            <a:r>
              <a:rPr lang="ru-RU" sz="3600" dirty="0"/>
              <a:t> </a:t>
            </a:r>
            <a:r>
              <a:rPr lang="ru-RU" sz="3600" dirty="0" err="1"/>
              <a:t>вступатиме</a:t>
            </a:r>
            <a:r>
              <a:rPr lang="ru-RU" sz="3600" dirty="0"/>
              <a:t> в </a:t>
            </a:r>
            <a:r>
              <a:rPr lang="ru-RU" sz="3600" dirty="0" err="1"/>
              <a:t>хімічну</a:t>
            </a:r>
            <a:r>
              <a:rPr lang="ru-RU" sz="3600" dirty="0"/>
              <a:t> </a:t>
            </a:r>
            <a:r>
              <a:rPr lang="ru-RU" sz="3600" dirty="0" err="1"/>
              <a:t>взаємодію</a:t>
            </a:r>
            <a:r>
              <a:rPr lang="ru-RU" sz="3600" dirty="0"/>
              <a:t> з </a:t>
            </a:r>
            <a:r>
              <a:rPr lang="ru-RU" sz="3600" dirty="0" err="1"/>
              <a:t>однією</a:t>
            </a:r>
            <a:r>
              <a:rPr lang="ru-RU" sz="3600" dirty="0"/>
              <a:t> з </a:t>
            </a:r>
            <a:r>
              <a:rPr lang="ru-RU" sz="3600" dirty="0" err="1"/>
              <a:t>вихідних</a:t>
            </a:r>
            <a:r>
              <a:rPr lang="ru-RU" sz="3600" dirty="0"/>
              <a:t> </a:t>
            </a:r>
            <a:r>
              <a:rPr lang="ru-RU" sz="3600" dirty="0" err="1"/>
              <a:t>речовин</a:t>
            </a:r>
            <a:r>
              <a:rPr lang="ru-RU" sz="3600" dirty="0"/>
              <a:t> з </a:t>
            </a:r>
            <a:r>
              <a:rPr lang="ru-RU" sz="3600" dirty="0" err="1"/>
              <a:t>утворенням</a:t>
            </a:r>
            <a:r>
              <a:rPr lang="ru-RU" sz="3600" dirty="0"/>
              <a:t> </a:t>
            </a:r>
            <a:r>
              <a:rPr lang="ru-RU" sz="3600" dirty="0" err="1"/>
              <a:t>неміцної</a:t>
            </a:r>
            <a:r>
              <a:rPr lang="ru-RU" sz="3600" dirty="0"/>
              <a:t> </a:t>
            </a:r>
            <a:r>
              <a:rPr lang="ru-RU" sz="3600" dirty="0" err="1"/>
              <a:t>проміжної</a:t>
            </a:r>
            <a:r>
              <a:rPr lang="ru-RU" sz="3600" dirty="0"/>
              <a:t> </a:t>
            </a:r>
            <a:r>
              <a:rPr lang="ru-RU" sz="3600" dirty="0" err="1"/>
              <a:t>сполуки</a:t>
            </a:r>
            <a:r>
              <a:rPr lang="ru-RU" sz="3600" dirty="0"/>
              <a:t>:</a:t>
            </a:r>
          </a:p>
          <a:p>
            <a:pPr marL="0" indent="0" algn="ctr">
              <a:buNone/>
            </a:pPr>
            <a:r>
              <a:rPr lang="ru-RU" sz="3600" dirty="0"/>
              <a:t>А + К = АК</a:t>
            </a:r>
            <a:r>
              <a:rPr lang="ru-RU" sz="3600" dirty="0" smtClean="0"/>
              <a:t>.</a:t>
            </a:r>
          </a:p>
          <a:p>
            <a:r>
              <a:rPr lang="ru-RU" sz="3600" dirty="0" err="1"/>
              <a:t>Реакція</a:t>
            </a:r>
            <a:r>
              <a:rPr lang="ru-RU" sz="3600" dirty="0"/>
              <a:t> </a:t>
            </a:r>
            <a:r>
              <a:rPr lang="ru-RU" sz="3600" dirty="0" err="1"/>
              <a:t>відбувається</a:t>
            </a:r>
            <a:r>
              <a:rPr lang="ru-RU" sz="3600" dirty="0"/>
              <a:t> </a:t>
            </a:r>
            <a:r>
              <a:rPr lang="ru-RU" sz="3600" dirty="0" err="1"/>
              <a:t>швидко</a:t>
            </a:r>
            <a:r>
              <a:rPr lang="ru-RU" sz="3600" dirty="0"/>
              <a:t>, </a:t>
            </a:r>
            <a:r>
              <a:rPr lang="ru-RU" sz="3600" dirty="0" err="1"/>
              <a:t>оскільки</a:t>
            </a:r>
            <a:r>
              <a:rPr lang="ru-RU" sz="3600" dirty="0"/>
              <a:t> </a:t>
            </a:r>
            <a:r>
              <a:rPr lang="ru-RU" sz="3600" dirty="0" err="1"/>
              <a:t>енергія</a:t>
            </a:r>
            <a:r>
              <a:rPr lang="ru-RU" sz="3600" dirty="0"/>
              <a:t> </a:t>
            </a:r>
            <a:r>
              <a:rPr lang="ru-RU" sz="3600" dirty="0" err="1"/>
              <a:t>активації</a:t>
            </a:r>
            <a:r>
              <a:rPr lang="ru-RU" sz="3600" dirty="0"/>
              <a:t> </a:t>
            </a:r>
            <a:r>
              <a:rPr lang="ru-RU" sz="3600" dirty="0" err="1"/>
              <a:t>цього</a:t>
            </a:r>
            <a:r>
              <a:rPr lang="ru-RU" sz="3600" dirty="0"/>
              <a:t> </a:t>
            </a:r>
            <a:r>
              <a:rPr lang="ru-RU" sz="3600" dirty="0" err="1"/>
              <a:t>процесу</a:t>
            </a:r>
            <a:r>
              <a:rPr lang="ru-RU" sz="3600" dirty="0"/>
              <a:t> мала. </a:t>
            </a:r>
            <a:r>
              <a:rPr lang="ru-RU" sz="3600" dirty="0" err="1"/>
              <a:t>Потім</a:t>
            </a:r>
            <a:r>
              <a:rPr lang="ru-RU" sz="3600" dirty="0"/>
              <a:t> </a:t>
            </a:r>
            <a:r>
              <a:rPr lang="ru-RU" sz="3600" dirty="0" err="1"/>
              <a:t>проміжна</a:t>
            </a:r>
            <a:r>
              <a:rPr lang="ru-RU" sz="3600" dirty="0"/>
              <a:t> </a:t>
            </a:r>
            <a:r>
              <a:rPr lang="ru-RU" sz="3600" dirty="0" err="1"/>
              <a:t>сполука</a:t>
            </a:r>
            <a:r>
              <a:rPr lang="ru-RU" sz="3600" dirty="0"/>
              <a:t> АК </a:t>
            </a:r>
            <a:r>
              <a:rPr lang="ru-RU" sz="3600" dirty="0" err="1"/>
              <a:t>взаємодіє</a:t>
            </a:r>
            <a:r>
              <a:rPr lang="ru-RU" sz="3600" dirty="0"/>
              <a:t> з </a:t>
            </a:r>
            <a:r>
              <a:rPr lang="ru-RU" sz="3600" dirty="0" err="1"/>
              <a:t>іншою</a:t>
            </a:r>
            <a:r>
              <a:rPr lang="ru-RU" sz="3600" dirty="0"/>
              <a:t> </a:t>
            </a:r>
            <a:r>
              <a:rPr lang="ru-RU" sz="3600" dirty="0" err="1"/>
              <a:t>вихідною</a:t>
            </a:r>
            <a:r>
              <a:rPr lang="ru-RU" sz="3600" dirty="0"/>
              <a:t> </a:t>
            </a:r>
            <a:r>
              <a:rPr lang="ru-RU" sz="3600" dirty="0" err="1"/>
              <a:t>речовиною</a:t>
            </a:r>
            <a:r>
              <a:rPr lang="ru-RU" sz="3600" dirty="0"/>
              <a:t>, при </a:t>
            </a:r>
            <a:r>
              <a:rPr lang="ru-RU" sz="3600" dirty="0" err="1"/>
              <a:t>цьому</a:t>
            </a:r>
            <a:r>
              <a:rPr lang="ru-RU" sz="3600" dirty="0"/>
              <a:t> </a:t>
            </a:r>
            <a:r>
              <a:rPr lang="ru-RU" sz="3600" dirty="0" err="1"/>
              <a:t>каталізатор</a:t>
            </a:r>
            <a:r>
              <a:rPr lang="ru-RU" sz="3600" dirty="0"/>
              <a:t> </a:t>
            </a:r>
            <a:r>
              <a:rPr lang="ru-RU" sz="3600" dirty="0" err="1"/>
              <a:t>вивільнюється</a:t>
            </a:r>
            <a:r>
              <a:rPr lang="ru-RU" sz="3600" dirty="0"/>
              <a:t>:</a:t>
            </a:r>
          </a:p>
          <a:p>
            <a:pPr marL="0" indent="0" algn="ctr">
              <a:buNone/>
            </a:pPr>
            <a:r>
              <a:rPr lang="ru-RU" sz="3600" dirty="0"/>
              <a:t>АК + В = АВ + К.</a:t>
            </a:r>
          </a:p>
          <a:p>
            <a:r>
              <a:rPr lang="ru-RU" sz="3600" dirty="0" err="1"/>
              <a:t>Енергія</a:t>
            </a:r>
            <a:r>
              <a:rPr lang="ru-RU" sz="3600" dirty="0"/>
              <a:t> </a:t>
            </a:r>
            <a:r>
              <a:rPr lang="ru-RU" sz="3600" dirty="0" err="1"/>
              <a:t>активації</a:t>
            </a:r>
            <a:r>
              <a:rPr lang="ru-RU" sz="3600" dirty="0"/>
              <a:t> </a:t>
            </a:r>
            <a:r>
              <a:rPr lang="ru-RU" sz="3600" dirty="0" err="1"/>
              <a:t>цього</a:t>
            </a:r>
            <a:r>
              <a:rPr lang="ru-RU" sz="3600" dirty="0"/>
              <a:t> </a:t>
            </a:r>
            <a:r>
              <a:rPr lang="ru-RU" sz="3600" dirty="0" err="1"/>
              <a:t>процесу</a:t>
            </a:r>
            <a:r>
              <a:rPr lang="ru-RU" sz="3600" dirty="0"/>
              <a:t> </a:t>
            </a:r>
            <a:r>
              <a:rPr lang="ru-RU" sz="3600" dirty="0" err="1"/>
              <a:t>також</a:t>
            </a:r>
            <a:r>
              <a:rPr lang="ru-RU" sz="3600" dirty="0"/>
              <a:t> мала, тому </a:t>
            </a:r>
            <a:r>
              <a:rPr lang="ru-RU" sz="3600" dirty="0" err="1"/>
              <a:t>реакція</a:t>
            </a:r>
            <a:r>
              <a:rPr lang="ru-RU" sz="3600" dirty="0"/>
              <a:t> </a:t>
            </a:r>
            <a:r>
              <a:rPr lang="ru-RU" sz="3600" dirty="0" err="1"/>
              <a:t>відбувається</a:t>
            </a:r>
            <a:r>
              <a:rPr lang="ru-RU" sz="3600" dirty="0"/>
              <a:t> з </a:t>
            </a:r>
            <a:r>
              <a:rPr lang="ru-RU" sz="3600" dirty="0" err="1"/>
              <a:t>достатньою</a:t>
            </a:r>
            <a:r>
              <a:rPr lang="ru-RU" sz="3600" dirty="0"/>
              <a:t> </a:t>
            </a:r>
            <a:r>
              <a:rPr lang="ru-RU" sz="3600" dirty="0" err="1"/>
              <a:t>швидкістю</a:t>
            </a:r>
            <a:r>
              <a:rPr lang="ru-RU" sz="3600" dirty="0" smtClean="0"/>
              <a:t>.</a:t>
            </a:r>
            <a:endParaRPr lang="ru-RU" sz="3600" dirty="0"/>
          </a:p>
          <a:p>
            <a:endParaRPr lang="ru-RU" sz="3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0"/>
            <a:ext cx="1051560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>
                <a:solidFill>
                  <a:srgbClr val="FF0000"/>
                </a:solidFill>
              </a:rPr>
              <a:t>Механізм дії каталізаторів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49300"/>
            <a:ext cx="12192000" cy="6108699"/>
          </a:xfrm>
        </p:spPr>
        <p:txBody>
          <a:bodyPr>
            <a:normAutofit/>
          </a:bodyPr>
          <a:lstStyle/>
          <a:p>
            <a:r>
              <a:rPr lang="uk-UA" dirty="0" smtClean="0"/>
              <a:t>Приклади: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Окиснення</a:t>
            </a:r>
            <a:r>
              <a:rPr lang="ru-RU" dirty="0" smtClean="0"/>
              <a:t> </a:t>
            </a:r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 </a:t>
            </a:r>
            <a:r>
              <a:rPr lang="ru-RU" dirty="0" smtClean="0"/>
              <a:t>до 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 </a:t>
            </a:r>
            <a:r>
              <a:rPr lang="ru-RU" dirty="0" smtClean="0"/>
              <a:t>за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каталізатора</a:t>
            </a:r>
            <a:r>
              <a:rPr lang="ru-RU" dirty="0" smtClean="0"/>
              <a:t> </a:t>
            </a:r>
            <a:r>
              <a:rPr lang="en-US" dirty="0" smtClean="0"/>
              <a:t>NO:</a:t>
            </a:r>
          </a:p>
          <a:p>
            <a:pPr marL="0" indent="0" algn="ctr">
              <a:buNone/>
            </a:pPr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/>
              <a:t>+ ½ O</a:t>
            </a:r>
            <a:r>
              <a:rPr lang="en-US" baseline="-25000" dirty="0"/>
              <a:t>2</a:t>
            </a:r>
            <a:r>
              <a:rPr lang="en-US" dirty="0"/>
              <a:t> = SO</a:t>
            </a:r>
            <a:r>
              <a:rPr lang="en-US" baseline="-25000" dirty="0"/>
              <a:t>3</a:t>
            </a:r>
            <a:r>
              <a:rPr lang="en-US" dirty="0"/>
              <a:t>;</a:t>
            </a:r>
          </a:p>
          <a:p>
            <a:pPr marL="0" indent="0" algn="ctr">
              <a:buNone/>
            </a:pPr>
            <a:r>
              <a:rPr lang="ru-RU" dirty="0"/>
              <a:t>А + В = АВ.</a:t>
            </a:r>
          </a:p>
          <a:p>
            <a:pPr marL="0" indent="0">
              <a:buNone/>
            </a:pP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перебігає</a:t>
            </a:r>
            <a:r>
              <a:rPr lang="ru-RU" dirty="0"/>
              <a:t> </a:t>
            </a:r>
            <a:r>
              <a:rPr lang="ru-RU" dirty="0" err="1"/>
              <a:t>повільно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при </a:t>
            </a:r>
            <a:r>
              <a:rPr lang="ru-RU" dirty="0" err="1"/>
              <a:t>додаванні</a:t>
            </a:r>
            <a:r>
              <a:rPr lang="ru-RU" dirty="0"/>
              <a:t> </a:t>
            </a:r>
            <a:r>
              <a:rPr lang="ru-RU" dirty="0" err="1"/>
              <a:t>каталізатора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проміжна</a:t>
            </a:r>
            <a:r>
              <a:rPr lang="ru-RU" dirty="0"/>
              <a:t> </a:t>
            </a:r>
            <a:r>
              <a:rPr lang="ru-RU" dirty="0" err="1"/>
              <a:t>сполука</a:t>
            </a:r>
            <a:r>
              <a:rPr lang="ru-RU" dirty="0"/>
              <a:t>:</a:t>
            </a:r>
          </a:p>
          <a:p>
            <a:pPr marL="0" indent="0" algn="ctr">
              <a:buNone/>
            </a:pPr>
            <a:r>
              <a:rPr lang="en-US" dirty="0"/>
              <a:t>NO + ½O</a:t>
            </a:r>
            <a:r>
              <a:rPr lang="en-US" baseline="-25000" dirty="0"/>
              <a:t>2 </a:t>
            </a:r>
            <a:r>
              <a:rPr lang="en-US" dirty="0"/>
              <a:t>= NO</a:t>
            </a:r>
            <a:r>
              <a:rPr lang="en-US" baseline="-25000" dirty="0"/>
              <a:t>2</a:t>
            </a:r>
            <a:r>
              <a:rPr lang="en-US" dirty="0"/>
              <a:t>;</a:t>
            </a:r>
          </a:p>
          <a:p>
            <a:pPr marL="0" indent="0" algn="ctr">
              <a:buNone/>
            </a:pPr>
            <a:r>
              <a:rPr lang="ru-RU" dirty="0"/>
              <a:t>К + В = КВ</a:t>
            </a:r>
          </a:p>
          <a:p>
            <a:pPr marL="0" indent="0">
              <a:buNone/>
            </a:pPr>
            <a:r>
              <a:rPr lang="ru-RU" dirty="0"/>
              <a:t>і </a:t>
            </a:r>
            <a:r>
              <a:rPr lang="ru-RU" dirty="0" err="1"/>
              <a:t>далі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SO</a:t>
            </a:r>
            <a:r>
              <a:rPr lang="en-US" baseline="-25000" dirty="0"/>
              <a:t>2</a:t>
            </a:r>
            <a:r>
              <a:rPr lang="en-US" dirty="0"/>
              <a:t>+ NO</a:t>
            </a:r>
            <a:r>
              <a:rPr lang="en-US" baseline="-25000" dirty="0"/>
              <a:t>2</a:t>
            </a:r>
            <a:r>
              <a:rPr lang="en-US" dirty="0"/>
              <a:t> = SO</a:t>
            </a:r>
            <a:r>
              <a:rPr lang="en-US" baseline="-25000" dirty="0"/>
              <a:t>3</a:t>
            </a:r>
            <a:r>
              <a:rPr lang="en-US" dirty="0"/>
              <a:t> + NO;</a:t>
            </a:r>
          </a:p>
          <a:p>
            <a:pPr marL="0" indent="0" algn="ctr">
              <a:buNone/>
            </a:pPr>
            <a:r>
              <a:rPr lang="ru-RU" dirty="0"/>
              <a:t>А + КВ = АВ + К.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0"/>
            <a:ext cx="1051560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>
                <a:solidFill>
                  <a:srgbClr val="FF0000"/>
                </a:solidFill>
              </a:rPr>
              <a:t>Механізм дії каталізаторів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32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151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Ферментативний </a:t>
            </a:r>
            <a:r>
              <a:rPr lang="uk-UA" dirty="0" smtClean="0">
                <a:solidFill>
                  <a:srgbClr val="FF0000"/>
                </a:solidFill>
              </a:rPr>
              <a:t>каталіз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71512"/>
            <a:ext cx="12192000" cy="6186487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У біохімічних реакціях роль каталізаторів </a:t>
            </a:r>
            <a:r>
              <a:rPr lang="uk-UA" sz="3200" dirty="0"/>
              <a:t>виконують </a:t>
            </a:r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ферменти</a:t>
            </a:r>
            <a:r>
              <a:rPr lang="uk-UA" sz="3200" dirty="0" smtClean="0"/>
              <a:t>.</a:t>
            </a:r>
          </a:p>
          <a:p>
            <a:r>
              <a:rPr lang="uk-UA" sz="3200" dirty="0" smtClean="0"/>
              <a:t>Ферменти </a:t>
            </a:r>
            <a:r>
              <a:rPr lang="uk-UA" sz="3200" dirty="0"/>
              <a:t>бувають </a:t>
            </a:r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прості</a:t>
            </a:r>
            <a:r>
              <a:rPr lang="uk-UA" sz="3200" dirty="0"/>
              <a:t> й </a:t>
            </a:r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складні</a:t>
            </a:r>
            <a:r>
              <a:rPr lang="uk-UA" sz="3200" dirty="0"/>
              <a:t>. </a:t>
            </a:r>
            <a:endParaRPr lang="uk-UA" sz="3200" dirty="0" smtClean="0"/>
          </a:p>
          <a:p>
            <a:pPr marL="0" indent="0">
              <a:buNone/>
            </a:pPr>
            <a:r>
              <a:rPr lang="uk-UA" sz="3200" dirty="0" smtClean="0"/>
              <a:t>Прості </a:t>
            </a:r>
            <a:r>
              <a:rPr lang="uk-UA" sz="3200" dirty="0"/>
              <a:t>мають тільки білкову структуру, а складні крім білкової частини мають небілкові компоненти, які називають </a:t>
            </a:r>
            <a:r>
              <a:rPr lang="uk-UA" sz="3200" b="1" i="1" u="sng" dirty="0" err="1">
                <a:solidFill>
                  <a:schemeClr val="accent6">
                    <a:lumMod val="50000"/>
                  </a:schemeClr>
                </a:solidFill>
              </a:rPr>
              <a:t>простетичними</a:t>
            </a:r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 групами або коферментами.</a:t>
            </a:r>
            <a:endParaRPr lang="ru-RU" sz="3200" b="1" i="1" u="sng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sz="3200" dirty="0"/>
              <a:t>За своїми розмірами молекули ферментів близькі до колоїдних часток. Тому їх не можна віднести ні до гомогенних, які утворюють однорідну систему з реагуючими речовинами, ні до гетерогенних, які утворюють самостійну фазу, відділену від реагуючої системи межею розподілу. </a:t>
            </a:r>
            <a:endParaRPr lang="uk-UA" sz="3200" dirty="0" smtClean="0"/>
          </a:p>
          <a:p>
            <a:pPr marL="0" indent="0" algn="ctr">
              <a:buNone/>
            </a:pPr>
            <a:r>
              <a:rPr lang="uk-UA" sz="4000" b="1" i="1" u="sng" dirty="0" smtClean="0">
                <a:solidFill>
                  <a:schemeClr val="accent6">
                    <a:lumMod val="50000"/>
                  </a:schemeClr>
                </a:solidFill>
              </a:rPr>
              <a:t>Ферментативний </a:t>
            </a:r>
            <a:r>
              <a:rPr lang="uk-UA" sz="4000" b="1" i="1" u="sng" dirty="0">
                <a:solidFill>
                  <a:schemeClr val="accent6">
                    <a:lumMod val="50000"/>
                  </a:schemeClr>
                </a:solidFill>
              </a:rPr>
              <a:t>каталіз відносять до </a:t>
            </a:r>
            <a:r>
              <a:rPr lang="uk-UA" sz="4000" b="1" i="1" u="sng" dirty="0" err="1">
                <a:solidFill>
                  <a:schemeClr val="accent6">
                    <a:lumMod val="50000"/>
                  </a:schemeClr>
                </a:solidFill>
              </a:rPr>
              <a:t>мікрогетерогенного</a:t>
            </a:r>
            <a:r>
              <a:rPr lang="uk-UA" sz="4000" b="1" i="1" u="sng" dirty="0">
                <a:solidFill>
                  <a:schemeClr val="accent6">
                    <a:lumMod val="50000"/>
                  </a:schemeClr>
                </a:solidFill>
              </a:rPr>
              <a:t> каталізу</a:t>
            </a:r>
            <a:r>
              <a:rPr lang="uk-UA" sz="4000" b="1" i="1" u="sng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40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96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57212"/>
            <a:ext cx="12192000" cy="6300787"/>
          </a:xfrm>
        </p:spPr>
        <p:txBody>
          <a:bodyPr>
            <a:normAutofit fontScale="92500" lnSpcReduction="20000"/>
          </a:bodyPr>
          <a:lstStyle/>
          <a:p>
            <a:r>
              <a:rPr lang="uk-UA" i="1" u="sng" dirty="0" smtClean="0"/>
              <a:t>Висока </a:t>
            </a:r>
            <a:r>
              <a:rPr lang="uk-UA" i="1" u="sng" dirty="0"/>
              <a:t>ефективність</a:t>
            </a:r>
            <a:r>
              <a:rPr lang="uk-UA" u="sng" dirty="0"/>
              <a:t>. </a:t>
            </a:r>
            <a:r>
              <a:rPr lang="uk-UA" dirty="0"/>
              <a:t>Енергія активації біохімічних процесів у 2-3 рази нижча, ніж </a:t>
            </a:r>
            <a:r>
              <a:rPr lang="uk-UA" dirty="0" err="1"/>
              <a:t>Е</a:t>
            </a:r>
            <a:r>
              <a:rPr lang="uk-UA" baseline="-25000" dirty="0" err="1"/>
              <a:t>а</a:t>
            </a:r>
            <a:r>
              <a:rPr lang="uk-UA" dirty="0"/>
              <a:t> звичайних хімічних процесів, тому ферменти діють у </a:t>
            </a:r>
            <a:r>
              <a:rPr lang="uk-UA" dirty="0" smtClean="0"/>
              <a:t>10</a:t>
            </a:r>
            <a:r>
              <a:rPr lang="uk-UA" baseline="30000" dirty="0" smtClean="0"/>
              <a:t>3</a:t>
            </a:r>
            <a:r>
              <a:rPr lang="uk-UA" dirty="0" smtClean="0"/>
              <a:t>-10</a:t>
            </a:r>
            <a:r>
              <a:rPr lang="uk-UA" baseline="30000" dirty="0" smtClean="0"/>
              <a:t>6</a:t>
            </a:r>
            <a:r>
              <a:rPr lang="uk-UA" dirty="0" smtClean="0"/>
              <a:t> </a:t>
            </a:r>
            <a:r>
              <a:rPr lang="uk-UA" dirty="0"/>
              <a:t>разів швидше, ніж небіологічні каталізатори.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Висока </a:t>
            </a:r>
            <a:r>
              <a:rPr lang="uk-UA" dirty="0"/>
              <a:t>ефективність </a:t>
            </a:r>
            <a:r>
              <a:rPr lang="uk-UA" dirty="0" smtClean="0"/>
              <a:t>пояснюється: </a:t>
            </a:r>
          </a:p>
          <a:p>
            <a:r>
              <a:rPr lang="uk-UA" dirty="0" smtClean="0"/>
              <a:t>концентраційним </a:t>
            </a:r>
            <a:r>
              <a:rPr lang="uk-UA" dirty="0"/>
              <a:t>фактором – активною сорбцією ферментом субстрату, що еквівалентно збільшенню його концентрації. Концентраційний фактор збільшує швидкість у тисячі разів. </a:t>
            </a:r>
            <a:endParaRPr lang="uk-UA" dirty="0" smtClean="0"/>
          </a:p>
          <a:p>
            <a:r>
              <a:rPr lang="uk-UA" dirty="0" err="1" smtClean="0"/>
              <a:t>орієнтаційним</a:t>
            </a:r>
            <a:r>
              <a:rPr lang="uk-UA" dirty="0" smtClean="0"/>
              <a:t> ефектом. </a:t>
            </a:r>
            <a:r>
              <a:rPr lang="uk-UA" dirty="0"/>
              <a:t>Сутність його в наявності стереоспецифічного контакту активного центра ферменту із субстратом. Це різко збільшує ймовірність ефективного зіткнення, що спричиняє збільшення </a:t>
            </a:r>
            <a:r>
              <a:rPr lang="uk-UA" dirty="0" err="1"/>
              <a:t>передекспоненційного</a:t>
            </a:r>
            <a:r>
              <a:rPr lang="uk-UA" dirty="0"/>
              <a:t> множника А у рівнянні </a:t>
            </a:r>
            <a:r>
              <a:rPr lang="uk-UA" dirty="0" err="1"/>
              <a:t>Арреніуса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err="1" smtClean="0"/>
              <a:t>поліфункціональним</a:t>
            </a:r>
            <a:r>
              <a:rPr lang="uk-UA" dirty="0" smtClean="0"/>
              <a:t> ефектом </a:t>
            </a:r>
            <a:r>
              <a:rPr lang="uk-UA" dirty="0"/>
              <a:t>– на молекулу субстрату одночасно діють кілька атакуючих груп ферменту.</a:t>
            </a:r>
            <a:endParaRPr lang="ru-RU" dirty="0"/>
          </a:p>
          <a:p>
            <a:r>
              <a:rPr lang="uk-UA" i="1" dirty="0"/>
              <a:t>Специфічність</a:t>
            </a:r>
            <a:r>
              <a:rPr lang="uk-UA" dirty="0"/>
              <a:t>. Певний фермент у даних умовах </a:t>
            </a:r>
            <a:r>
              <a:rPr lang="uk-UA" dirty="0" err="1"/>
              <a:t>каталізує</a:t>
            </a:r>
            <a:r>
              <a:rPr lang="uk-UA" dirty="0"/>
              <a:t> тільки одну біологічну реакцію.</a:t>
            </a:r>
            <a:endParaRPr lang="ru-RU" dirty="0"/>
          </a:p>
          <a:p>
            <a:r>
              <a:rPr lang="uk-UA" i="1" dirty="0"/>
              <a:t>М'які умови протікання реакцій.</a:t>
            </a:r>
            <a:r>
              <a:rPr lang="uk-UA" dirty="0"/>
              <a:t> Біохімічні процеси в живому організмі протікають при досить низьких температурах </a:t>
            </a:r>
            <a:r>
              <a:rPr lang="uk-UA" dirty="0" smtClean="0"/>
              <a:t>36-42</a:t>
            </a:r>
            <a:r>
              <a:rPr lang="uk-UA" baseline="30000" dirty="0" smtClean="0"/>
              <a:t>0</a:t>
            </a:r>
            <a:r>
              <a:rPr lang="uk-UA" dirty="0" smtClean="0"/>
              <a:t>С, атмосферному </a:t>
            </a:r>
            <a:r>
              <a:rPr lang="uk-UA" dirty="0"/>
              <a:t>тиску й в інтервалі </a:t>
            </a:r>
            <a:r>
              <a:rPr lang="uk-UA" dirty="0" err="1"/>
              <a:t>рН</a:t>
            </a:r>
            <a:r>
              <a:rPr lang="uk-UA" dirty="0"/>
              <a:t> живого організму.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151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Особливості ферментативного каталізу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75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1052</Words>
  <Application>Microsoft Office PowerPoint</Application>
  <PresentationFormat>Широкоэкранный</PresentationFormat>
  <Paragraphs>93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Symbol</vt:lpstr>
      <vt:lpstr>Times New Roman</vt:lpstr>
      <vt:lpstr>Wingdings</vt:lpstr>
      <vt:lpstr>Тема Office</vt:lpstr>
      <vt:lpstr>Microsoft Equation 3.0</vt:lpstr>
      <vt:lpstr>ISIS/Draw Sketch</vt:lpstr>
      <vt:lpstr>Презентация PowerPoint</vt:lpstr>
      <vt:lpstr>План лекції</vt:lpstr>
      <vt:lpstr>Вплив природи хімічних сполук на швидкість їх перетворення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Ферментативний каталіз</vt:lpstr>
      <vt:lpstr>Особливості ферментативного каталізу</vt:lpstr>
      <vt:lpstr>Кінетика ферментативних реакцій</vt:lpstr>
      <vt:lpstr>Кінетика ферментативних реакцій</vt:lpstr>
      <vt:lpstr>Кінетика ферментативних реакцій</vt:lpstr>
      <vt:lpstr>Механізми хімічних та біохімічних реакцій</vt:lpstr>
      <vt:lpstr>Механізми хімічних та біохімічних реакцій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2018-03-13T13:57:34Z</dcterms:created>
  <dcterms:modified xsi:type="dcterms:W3CDTF">2018-03-21T12:26:43Z</dcterms:modified>
</cp:coreProperties>
</file>