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6" r:id="rId11"/>
    <p:sldId id="268" r:id="rId12"/>
    <p:sldId id="269" r:id="rId13"/>
    <p:sldId id="270" r:id="rId14"/>
    <p:sldId id="271" r:id="rId1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54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9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63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79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9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1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30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6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3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50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30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EB158-D4DB-4239-B96B-7A5A1C985E8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67907-14BA-438E-A577-67140B1C4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53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8309" y="399440"/>
            <a:ext cx="11496541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14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uk-UA" sz="2800" b="1" dirty="0" smtClean="0">
                <a:solidFill>
                  <a:srgbClr val="CC0000"/>
                </a:solidFill>
              </a:rPr>
              <a:t>Хімічна термодинаміка та термохімія.</a:t>
            </a:r>
            <a:endParaRPr lang="uk-UA" sz="2000" dirty="0" smtClean="0">
              <a:solidFill>
                <a:srgbClr val="CC0000"/>
              </a:solidFill>
            </a:endParaRPr>
          </a:p>
          <a:p>
            <a:pPr algn="just" eaLnBrk="1" hangingPunct="1"/>
            <a:endParaRPr lang="uk-UA" sz="2000" dirty="0" smtClean="0">
              <a:solidFill>
                <a:srgbClr val="CC0000"/>
              </a:solidFill>
            </a:endParaRPr>
          </a:p>
          <a:p>
            <a:pPr algn="just" eaLnBrk="1" hangingPunct="1"/>
            <a:endParaRPr lang="uk-UA" sz="2000" dirty="0">
              <a:solidFill>
                <a:srgbClr val="CC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05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85" y="1808955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32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7639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Стандартні </a:t>
            </a:r>
            <a:r>
              <a:rPr lang="uk-UA" dirty="0" err="1" smtClean="0">
                <a:solidFill>
                  <a:srgbClr val="FF0000"/>
                </a:solidFill>
              </a:rPr>
              <a:t>ентальпії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43814"/>
            <a:ext cx="11353800" cy="5409324"/>
          </a:xfrm>
        </p:spPr>
        <p:txBody>
          <a:bodyPr/>
          <a:lstStyle/>
          <a:p>
            <a:r>
              <a:rPr lang="uk-UA" sz="3200" b="1" i="1" dirty="0" smtClean="0"/>
              <a:t>Стандартні </a:t>
            </a:r>
            <a:r>
              <a:rPr lang="uk-UA" sz="3200" b="1" i="1" dirty="0" err="1" smtClean="0"/>
              <a:t>ентальпії</a:t>
            </a:r>
            <a:r>
              <a:rPr lang="uk-UA" sz="3200" b="1" i="1" dirty="0" smtClean="0"/>
              <a:t> </a:t>
            </a:r>
            <a:r>
              <a:rPr lang="uk-UA" dirty="0" smtClean="0"/>
              <a:t>– теплові </a:t>
            </a:r>
            <a:r>
              <a:rPr lang="uk-UA" dirty="0"/>
              <a:t>ефекти, віднесені до 1 моля речовини </a:t>
            </a:r>
            <a:r>
              <a:rPr lang="uk-UA" dirty="0" smtClean="0"/>
              <a:t>за </a:t>
            </a:r>
            <a:r>
              <a:rPr lang="uk-UA" dirty="0"/>
              <a:t>стандартних </a:t>
            </a:r>
            <a:r>
              <a:rPr lang="uk-UA" dirty="0" smtClean="0"/>
              <a:t>умов </a:t>
            </a:r>
            <a:r>
              <a:rPr lang="uk-UA" dirty="0"/>
              <a:t>(температура 298 К, тиск </a:t>
            </a:r>
            <a:r>
              <a:rPr lang="uk-UA" dirty="0" smtClean="0"/>
              <a:t>101,3кПа).</a:t>
            </a:r>
          </a:p>
          <a:p>
            <a:r>
              <a:rPr lang="uk-UA" b="1" i="1" dirty="0" smtClean="0"/>
              <a:t>Стандартна </a:t>
            </a:r>
            <a:r>
              <a:rPr lang="uk-UA" b="1" i="1" dirty="0" err="1"/>
              <a:t>ентальпія</a:t>
            </a:r>
            <a:r>
              <a:rPr lang="uk-UA" b="1" i="1" dirty="0"/>
              <a:t> </a:t>
            </a:r>
            <a:r>
              <a:rPr lang="uk-UA" b="1" i="1" dirty="0" smtClean="0"/>
              <a:t>утворення</a:t>
            </a:r>
            <a:r>
              <a:rPr lang="uk-UA" dirty="0" smtClean="0"/>
              <a:t>             -  </a:t>
            </a:r>
            <a:r>
              <a:rPr lang="uk-UA" dirty="0" err="1"/>
              <a:t>ентальпія</a:t>
            </a:r>
            <a:r>
              <a:rPr lang="uk-UA" dirty="0"/>
              <a:t> утворення 1 моль складної речовини з простих речовин </a:t>
            </a:r>
            <a:r>
              <a:rPr lang="uk-UA" dirty="0" smtClean="0"/>
              <a:t>за </a:t>
            </a:r>
            <a:r>
              <a:rPr lang="uk-UA" dirty="0"/>
              <a:t>стандартних </a:t>
            </a:r>
            <a:r>
              <a:rPr lang="uk-UA" dirty="0" smtClean="0"/>
              <a:t>умов.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b="1" i="1" dirty="0" smtClean="0"/>
              <a:t>Стандартна </a:t>
            </a:r>
            <a:r>
              <a:rPr lang="uk-UA" b="1" i="1" dirty="0" err="1"/>
              <a:t>ентальпія</a:t>
            </a:r>
            <a:r>
              <a:rPr lang="uk-UA" b="1" i="1" dirty="0"/>
              <a:t> </a:t>
            </a:r>
            <a:r>
              <a:rPr lang="uk-UA" b="1" i="1" dirty="0" smtClean="0"/>
              <a:t>згорання</a:t>
            </a:r>
            <a:r>
              <a:rPr lang="uk-UA" dirty="0" smtClean="0"/>
              <a:t>             </a:t>
            </a:r>
            <a:r>
              <a:rPr lang="uk-UA" dirty="0"/>
              <a:t>– </a:t>
            </a:r>
            <a:r>
              <a:rPr lang="uk-UA" dirty="0" err="1"/>
              <a:t>ентальпія</a:t>
            </a:r>
            <a:r>
              <a:rPr lang="uk-UA" dirty="0"/>
              <a:t> окиснення 1 моль речовини до вищих оксидів </a:t>
            </a:r>
            <a:r>
              <a:rPr lang="uk-UA" dirty="0" smtClean="0"/>
              <a:t>за стандартних умов. </a:t>
            </a: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-123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816489"/>
              </p:ext>
            </p:extLst>
          </p:nvPr>
        </p:nvGraphicFramePr>
        <p:xfrm>
          <a:off x="5985395" y="1631076"/>
          <a:ext cx="8572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Уравнение" r:id="rId3" imgW="533160" imgH="253800" progId="Equation.3">
                  <p:embed/>
                </p:oleObj>
              </mc:Choice>
              <mc:Fallback>
                <p:oleObj name="Уравнение" r:id="rId3" imgW="53316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5395" y="1631076"/>
                        <a:ext cx="857250" cy="403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502428"/>
              </p:ext>
            </p:extLst>
          </p:nvPr>
        </p:nvGraphicFramePr>
        <p:xfrm>
          <a:off x="5619749" y="3972931"/>
          <a:ext cx="952500" cy="442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Уравнение" r:id="rId5" imgW="533169" imgH="253890" progId="Equation.3">
                  <p:embed/>
                </p:oleObj>
              </mc:Choice>
              <mc:Fallback>
                <p:oleObj name="Уравнение" r:id="rId5" imgW="533169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49" y="3972931"/>
                        <a:ext cx="952500" cy="442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548185" y="5412898"/>
                <a:ext cx="9921921" cy="6402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177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kumimoji="0" lang="ru-RU" sz="1600" b="0" i="0" u="none" strike="noStrike" cap="none" normalizeH="0" baseline="-3000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kumimoji="0" lang="ru-RU" sz="1600" b="0" i="0" u="none" strike="noStrike" cap="none" normalizeH="0" baseline="-3000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6(р) </a:t>
                </a:r>
                <a:r>
                  <a: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+7,5O</a:t>
                </a:r>
                <a:r>
                  <a:rPr kumimoji="0" lang="ru-RU" sz="1600" b="0" i="0" u="none" strike="noStrike" cap="none" normalizeH="0" baseline="-3000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 (г)</a:t>
                </a:r>
                <a:r>
                  <a: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athJax_Main"/>
                    <a:cs typeface="Arial" panose="020B0604020202020204" pitchFamily="34" charset="0"/>
                  </a:rPr>
                  <a:t>→</a:t>
                </a:r>
                <a:r>
                  <a: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6CO</a:t>
                </a:r>
                <a:r>
                  <a:rPr kumimoji="0" lang="ru-RU" sz="1600" b="0" i="0" u="none" strike="noStrike" cap="none" normalizeH="0" baseline="-3000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 (г)</a:t>
                </a:r>
                <a:r>
                  <a: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+3H</a:t>
                </a:r>
                <a:r>
                  <a:rPr kumimoji="0" lang="ru-RU" sz="1600" b="0" i="0" u="none" strike="noStrike" cap="none" normalizeH="0" baseline="-3000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kumimoji="0" lang="ru-RU" sz="1600" b="0" i="0" u="none" strike="noStrike" cap="none" normalizeH="0" baseline="-3000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(р)</a:t>
                </a:r>
                <a:r>
                  <a: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cs typeface="Arial" panose="020B0604020202020204" pitchFamily="34" charset="0"/>
                  </a:rPr>
                  <a:t>,</a:t>
                </a:r>
                <a:r>
                  <a:rPr kumimoji="0" lang="ru-RU" sz="280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ru-RU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kumimoji="0" lang="ru-RU" sz="3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333333"/>
                            </a:solidFill>
                            <a:effectLst/>
                            <a:latin typeface="MathJax_Main"/>
                            <a:cs typeface="Arial" panose="020B0604020202020204" pitchFamily="34" charset="0"/>
                          </a:rPr>
                          <m:t>Δ</m:t>
                        </m:r>
                        <m:r>
                          <m:rPr>
                            <m:nor/>
                          </m:rPr>
                          <a:rPr kumimoji="0" lang="ru-RU" sz="3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333333"/>
                            </a:solidFill>
                            <a:effectLst/>
                            <a:latin typeface="MathJax_Math-italic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kumimoji="0" lang="uk-UA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298</m:t>
                        </m:r>
                      </m:sub>
                      <m:sup>
                        <m:r>
                          <a:rPr kumimoji="0" lang="uk-UA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cs typeface="Arial" panose="020B0604020202020204" pitchFamily="34" charset="0"/>
                  </a:rPr>
                  <a:t> = –3267,7кДж/моль.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8185" y="5412898"/>
                <a:ext cx="9921921" cy="640240"/>
              </a:xfrm>
              <a:prstGeom prst="rect">
                <a:avLst/>
              </a:prstGeom>
              <a:blipFill rotWithShape="0">
                <a:blip r:embed="rId7"/>
                <a:stretch>
                  <a:fillRect t="-3810" b="-30476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1806622" y="2927385"/>
                <a:ext cx="8578755" cy="7702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177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Н</a:t>
                </a:r>
                <a:r>
                  <a:rPr kumimoji="0" lang="ru-RU" sz="2000" b="0" i="0" u="none" strike="noStrike" cap="none" normalizeH="0" baseline="-3000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 (г)</a:t>
                </a:r>
                <a:r>
                  <a: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 + ½ О</a:t>
                </a:r>
                <a:r>
                  <a:rPr kumimoji="0" lang="ru-RU" sz="2000" b="0" i="0" u="none" strike="noStrike" cap="none" normalizeH="0" baseline="-3000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 (г)</a:t>
                </a:r>
                <a:r>
                  <a: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 = Н</a:t>
                </a:r>
                <a:r>
                  <a:rPr kumimoji="0" lang="ru-RU" sz="2000" b="0" i="0" u="none" strike="noStrike" cap="none" normalizeH="0" baseline="-3000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</a:t>
                </a:r>
                <a:r>
                  <a:rPr kumimoji="0" lang="ru-RU" sz="2000" b="0" i="0" u="none" strike="noStrike" cap="none" normalizeH="0" baseline="-3000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(р)</a:t>
                </a:r>
                <a:r>
                  <a: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kumimoji="0" lang="ru-RU" sz="400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ru-RU" sz="4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kumimoji="0" lang="ru-RU" sz="4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333333"/>
                            </a:solidFill>
                            <a:effectLst/>
                            <a:latin typeface="MathJax_Main"/>
                            <a:cs typeface="Arial" panose="020B0604020202020204" pitchFamily="34" charset="0"/>
                          </a:rPr>
                          <m:t>Δ</m:t>
                        </m:r>
                        <m:r>
                          <m:rPr>
                            <m:nor/>
                          </m:rPr>
                          <a:rPr kumimoji="0" lang="ru-RU" sz="4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333333"/>
                            </a:solidFill>
                            <a:effectLst/>
                            <a:latin typeface="MathJax_Math-italic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kumimoji="0" lang="uk-UA" sz="4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298</m:t>
                        </m:r>
                      </m:sub>
                      <m:sup>
                        <m:r>
                          <a:rPr kumimoji="0" lang="uk-UA" sz="4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–285,8кДж</a:t>
                </a:r>
                <a:r>
                  <a: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6622" y="2927385"/>
                <a:ext cx="8578755" cy="770211"/>
              </a:xfrm>
              <a:prstGeom prst="rect">
                <a:avLst/>
              </a:prstGeom>
              <a:blipFill rotWithShape="0">
                <a:blip r:embed="rId8"/>
                <a:stretch>
                  <a:fillRect l="-71" r="-781" b="-27559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01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0858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Калориметрична бомба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59857" y="1189910"/>
            <a:ext cx="5217994" cy="54314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785" y="1189909"/>
            <a:ext cx="3769794" cy="573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17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94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Наслідки закону </a:t>
            </a:r>
            <a:r>
              <a:rPr lang="uk-UA" dirty="0" err="1" smtClean="0">
                <a:solidFill>
                  <a:srgbClr val="FF0000"/>
                </a:solidFill>
              </a:rPr>
              <a:t>Гесса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18866"/>
            <a:ext cx="12192000" cy="6039134"/>
          </a:xfrm>
        </p:spPr>
        <p:txBody>
          <a:bodyPr>
            <a:noAutofit/>
          </a:bodyPr>
          <a:lstStyle/>
          <a:p>
            <a:r>
              <a:rPr lang="uk-UA" sz="3200" i="1" dirty="0" smtClean="0"/>
              <a:t>Перший наслідок: </a:t>
            </a:r>
            <a:r>
              <a:rPr lang="uk-UA" sz="3200" dirty="0" smtClean="0"/>
              <a:t>тепловий </a:t>
            </a:r>
            <a:r>
              <a:rPr lang="uk-UA" sz="3200" dirty="0"/>
              <a:t>ефект реакції (</a:t>
            </a:r>
            <a:r>
              <a:rPr lang="uk-UA" sz="3200" dirty="0" err="1"/>
              <a:t>ентальпія</a:t>
            </a:r>
            <a:r>
              <a:rPr lang="uk-UA" sz="3200" dirty="0"/>
              <a:t>) дорівнює різниці алгебраїчних сум </a:t>
            </a:r>
            <a:r>
              <a:rPr lang="uk-UA" sz="3200" dirty="0" err="1"/>
              <a:t>ентальпій</a:t>
            </a:r>
            <a:r>
              <a:rPr lang="uk-UA" sz="3200" dirty="0"/>
              <a:t> утворення продуктів реакції і алгебраїчних сум </a:t>
            </a:r>
            <a:r>
              <a:rPr lang="uk-UA" sz="3200" dirty="0" err="1"/>
              <a:t>ентальпій</a:t>
            </a:r>
            <a:r>
              <a:rPr lang="uk-UA" sz="3200" dirty="0"/>
              <a:t> утворення вихідних речовин, враховуючи </a:t>
            </a:r>
            <a:r>
              <a:rPr lang="uk-UA" sz="3200" dirty="0" err="1"/>
              <a:t>стехіометричні</a:t>
            </a:r>
            <a:r>
              <a:rPr lang="uk-UA" sz="3200" dirty="0"/>
              <a:t> </a:t>
            </a:r>
            <a:r>
              <a:rPr lang="uk-UA" sz="3200" dirty="0" smtClean="0"/>
              <a:t>коефіцієнти</a:t>
            </a:r>
            <a:r>
              <a:rPr lang="uk-UA" sz="3200" i="1" dirty="0" smtClean="0"/>
              <a:t>.</a:t>
            </a:r>
          </a:p>
          <a:p>
            <a:pPr marL="0" indent="0" algn="ctr">
              <a:buNone/>
            </a:pPr>
            <a:r>
              <a:rPr lang="el-GR" sz="4000" dirty="0" smtClean="0"/>
              <a:t>Δ</a:t>
            </a:r>
            <a:r>
              <a:rPr lang="en-US" sz="4000" dirty="0" smtClean="0"/>
              <a:t>H</a:t>
            </a:r>
            <a:r>
              <a:rPr lang="uk-UA" sz="4000" dirty="0" smtClean="0"/>
              <a:t>р</a:t>
            </a:r>
            <a:r>
              <a:rPr lang="en-US" sz="4000" dirty="0" smtClean="0"/>
              <a:t> = </a:t>
            </a:r>
            <a:r>
              <a:rPr lang="el-GR" sz="4000" dirty="0" smtClean="0"/>
              <a:t>ΣΔ</a:t>
            </a:r>
            <a:r>
              <a:rPr lang="en-US" sz="4000" dirty="0" smtClean="0"/>
              <a:t>H</a:t>
            </a:r>
            <a:r>
              <a:rPr lang="uk-UA" sz="4000" baseline="30000" dirty="0" smtClean="0"/>
              <a:t>0</a:t>
            </a:r>
            <a:r>
              <a:rPr lang="ru-RU" sz="4000" baseline="-25000" dirty="0" err="1" smtClean="0"/>
              <a:t>утвор</a:t>
            </a:r>
            <a:r>
              <a:rPr lang="ru-RU" sz="4000" dirty="0" smtClean="0"/>
              <a:t>(</a:t>
            </a:r>
            <a:r>
              <a:rPr lang="ru-RU" sz="4000" dirty="0" err="1" smtClean="0"/>
              <a:t>прод</a:t>
            </a:r>
            <a:r>
              <a:rPr lang="ru-RU" sz="4000" dirty="0" smtClean="0"/>
              <a:t>.) – </a:t>
            </a:r>
            <a:r>
              <a:rPr lang="el-GR" sz="4000" dirty="0" smtClean="0"/>
              <a:t>ΣΔ</a:t>
            </a:r>
            <a:r>
              <a:rPr lang="en-US" sz="4000" dirty="0" smtClean="0"/>
              <a:t>H</a:t>
            </a:r>
            <a:r>
              <a:rPr lang="uk-UA" sz="4000" baseline="30000" dirty="0" smtClean="0"/>
              <a:t>0</a:t>
            </a:r>
            <a:r>
              <a:rPr lang="ru-RU" sz="4000" baseline="-25000" dirty="0" err="1" smtClean="0"/>
              <a:t>утвор</a:t>
            </a:r>
            <a:r>
              <a:rPr lang="ru-RU" sz="4000" dirty="0" smtClean="0"/>
              <a:t>(</a:t>
            </a:r>
            <a:r>
              <a:rPr lang="ru-RU" sz="4000" dirty="0" err="1" smtClean="0"/>
              <a:t>вих</a:t>
            </a:r>
            <a:r>
              <a:rPr lang="ru-RU" sz="4000" dirty="0" smtClean="0"/>
              <a:t>.)</a:t>
            </a:r>
            <a:endParaRPr lang="ru-RU" sz="3200" dirty="0"/>
          </a:p>
          <a:p>
            <a:r>
              <a:rPr lang="uk-UA" sz="3200" i="1" dirty="0" smtClean="0"/>
              <a:t>Другий наслідок</a:t>
            </a:r>
            <a:r>
              <a:rPr lang="uk-UA" sz="3200" dirty="0" smtClean="0"/>
              <a:t>: </a:t>
            </a:r>
            <a:r>
              <a:rPr lang="uk-UA" sz="3200" dirty="0"/>
              <a:t>тепловий ефект реакції дорівнює різниці сум стандартних </a:t>
            </a:r>
            <a:r>
              <a:rPr lang="uk-UA" sz="3200" dirty="0" err="1"/>
              <a:t>ентальпій</a:t>
            </a:r>
            <a:r>
              <a:rPr lang="uk-UA" sz="3200" dirty="0"/>
              <a:t> згоряння вихідних речовин і стандартних </a:t>
            </a:r>
            <a:r>
              <a:rPr lang="uk-UA" sz="3200" dirty="0" err="1"/>
              <a:t>ентальпій</a:t>
            </a:r>
            <a:r>
              <a:rPr lang="uk-UA" sz="3200" dirty="0"/>
              <a:t> згоряння продуктів реакції, взятих у відповідності зі </a:t>
            </a:r>
            <a:r>
              <a:rPr lang="uk-UA" sz="3200" dirty="0" err="1"/>
              <a:t>стехіометричними</a:t>
            </a:r>
            <a:r>
              <a:rPr lang="uk-UA" sz="3200" dirty="0"/>
              <a:t> коефіцієнтами</a:t>
            </a:r>
            <a:r>
              <a:rPr lang="uk-UA" sz="3200" i="1" dirty="0"/>
              <a:t>.</a:t>
            </a:r>
            <a:endParaRPr lang="ru-RU" sz="3200" dirty="0"/>
          </a:p>
          <a:p>
            <a:pPr marL="0" indent="0" algn="ctr">
              <a:buNone/>
            </a:pPr>
            <a:r>
              <a:rPr lang="el-GR" sz="4000" dirty="0" smtClean="0"/>
              <a:t>Δ</a:t>
            </a:r>
            <a:r>
              <a:rPr lang="en-US" sz="4000" dirty="0" smtClean="0"/>
              <a:t>H</a:t>
            </a:r>
            <a:r>
              <a:rPr lang="uk-UA" sz="4000" dirty="0" smtClean="0"/>
              <a:t>р</a:t>
            </a:r>
            <a:r>
              <a:rPr lang="en-US" sz="4000" dirty="0" smtClean="0"/>
              <a:t> </a:t>
            </a:r>
            <a:r>
              <a:rPr lang="en-US" sz="4000" dirty="0"/>
              <a:t>= </a:t>
            </a:r>
            <a:r>
              <a:rPr lang="el-GR" sz="4000" dirty="0"/>
              <a:t>ΣΔ</a:t>
            </a:r>
            <a:r>
              <a:rPr lang="en-US" sz="4000" dirty="0" smtClean="0"/>
              <a:t>H</a:t>
            </a:r>
            <a:r>
              <a:rPr lang="uk-UA" sz="4000" baseline="30000" dirty="0" smtClean="0"/>
              <a:t>0</a:t>
            </a:r>
            <a:r>
              <a:rPr lang="ru-RU" sz="4000" baseline="-25000" dirty="0" err="1" smtClean="0"/>
              <a:t>згор</a:t>
            </a:r>
            <a:r>
              <a:rPr lang="ru-RU" sz="4000" dirty="0" smtClean="0"/>
              <a:t>(</a:t>
            </a:r>
            <a:r>
              <a:rPr lang="ru-RU" sz="4000" dirty="0" err="1" smtClean="0"/>
              <a:t>вих</a:t>
            </a:r>
            <a:r>
              <a:rPr lang="ru-RU" sz="4000" dirty="0"/>
              <a:t>.) </a:t>
            </a:r>
            <a:r>
              <a:rPr lang="ru-RU" sz="4000" dirty="0" smtClean="0"/>
              <a:t>– </a:t>
            </a:r>
            <a:r>
              <a:rPr lang="el-GR" sz="4000" dirty="0"/>
              <a:t>ΣΔ</a:t>
            </a:r>
            <a:r>
              <a:rPr lang="en-US" sz="4000" dirty="0" smtClean="0"/>
              <a:t>H</a:t>
            </a:r>
            <a:r>
              <a:rPr lang="uk-UA" sz="4000" baseline="30000" dirty="0"/>
              <a:t>0</a:t>
            </a:r>
            <a:r>
              <a:rPr lang="ru-RU" sz="4000" baseline="-25000" dirty="0" err="1" smtClean="0"/>
              <a:t>згор</a:t>
            </a:r>
            <a:r>
              <a:rPr lang="ru-RU" sz="4000" dirty="0" smtClean="0"/>
              <a:t>(</a:t>
            </a:r>
            <a:r>
              <a:rPr lang="ru-RU" sz="4000" dirty="0" err="1" smtClean="0"/>
              <a:t>прод</a:t>
            </a:r>
            <a:r>
              <a:rPr lang="ru-RU" sz="40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649876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6924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Застосування першого закону термодинаміки до живих систем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9242"/>
            <a:ext cx="12192000" cy="5588758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Перший закон термодинаміки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до живих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систем: </a:t>
            </a:r>
            <a:r>
              <a:rPr lang="uk-UA" dirty="0" smtClean="0"/>
              <a:t>всі </a:t>
            </a:r>
            <a:r>
              <a:rPr lang="uk-UA" dirty="0"/>
              <a:t>види робіт в організмі відбуваються за рахунок еквівалентної кількості енергії, що виділяється при окисненні поживних речовин.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Енергетичний баланс організму вивчається методами </a:t>
            </a:r>
            <a:r>
              <a:rPr lang="uk-UA" b="1" i="1" dirty="0"/>
              <a:t>прямої і непрямої </a:t>
            </a:r>
            <a:r>
              <a:rPr lang="uk-UA" b="1" i="1" dirty="0" smtClean="0"/>
              <a:t>калориметрії</a:t>
            </a:r>
            <a:r>
              <a:rPr lang="uk-UA" i="1" dirty="0" smtClean="0"/>
              <a:t>:</a:t>
            </a:r>
          </a:p>
          <a:p>
            <a:r>
              <a:rPr lang="uk-UA" i="1" dirty="0" smtClean="0"/>
              <a:t> </a:t>
            </a:r>
            <a:r>
              <a:rPr lang="uk-UA" dirty="0"/>
              <a:t>У першому випадку людину поміщають до ізольованої камери, в якій визначають кількість теплоти, що випромінюється живим організмом при різних процесах нормальної фізіологічної діяльності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Непряма калориметрія заснована на розрахункових методах з використанням дихальних коефіцієнтів і </a:t>
            </a:r>
            <a:r>
              <a:rPr lang="uk-UA" dirty="0" err="1"/>
              <a:t>калоричного</a:t>
            </a:r>
            <a:r>
              <a:rPr lang="uk-UA" dirty="0"/>
              <a:t> еквіваленту кисню. </a:t>
            </a:r>
            <a:endParaRPr lang="ru-RU" dirty="0"/>
          </a:p>
          <a:p>
            <a:r>
              <a:rPr lang="uk-UA" b="1" i="1" dirty="0">
                <a:solidFill>
                  <a:schemeClr val="accent6">
                    <a:lumMod val="50000"/>
                  </a:schemeClr>
                </a:solidFill>
              </a:rPr>
              <a:t>Дихальний коефіцієнт </a:t>
            </a:r>
            <a:r>
              <a:rPr lang="uk-UA" b="1" dirty="0"/>
              <a:t>–</a:t>
            </a:r>
            <a:r>
              <a:rPr lang="uk-UA" i="1" dirty="0"/>
              <a:t> </a:t>
            </a:r>
            <a:r>
              <a:rPr lang="uk-UA" dirty="0"/>
              <a:t>це співвідношення між об'ємом вуглекислого газу, що виділився, і об'ємом кисню, що поглинувся. Для вуглеводів він дорівнює 1,0, білків </a:t>
            </a:r>
            <a:r>
              <a:rPr lang="uk-UA" b="1" dirty="0"/>
              <a:t>–</a:t>
            </a:r>
            <a:r>
              <a:rPr lang="uk-UA" dirty="0"/>
              <a:t> 0,8, жирів </a:t>
            </a:r>
            <a:r>
              <a:rPr lang="uk-UA" b="1" dirty="0"/>
              <a:t>–</a:t>
            </a:r>
            <a:r>
              <a:rPr lang="uk-UA" dirty="0"/>
              <a:t> 0,7.</a:t>
            </a:r>
            <a:endParaRPr lang="ru-RU" dirty="0"/>
          </a:p>
          <a:p>
            <a:r>
              <a:rPr lang="uk-UA" b="1" i="1" dirty="0" err="1">
                <a:solidFill>
                  <a:schemeClr val="accent6">
                    <a:lumMod val="50000"/>
                  </a:schemeClr>
                </a:solidFill>
              </a:rPr>
              <a:t>Калоричний</a:t>
            </a:r>
            <a:r>
              <a:rPr lang="uk-UA" b="1" i="1" dirty="0">
                <a:solidFill>
                  <a:schemeClr val="accent6">
                    <a:lumMod val="50000"/>
                  </a:schemeClr>
                </a:solidFill>
              </a:rPr>
              <a:t> еквівалент кисню </a:t>
            </a:r>
            <a:r>
              <a:rPr lang="uk-UA" dirty="0"/>
              <a:t>дорівнює кількості теплоти, що виділяється при витраті 1 л кисню. Для вуглеводів він дорівнює 21,2 </a:t>
            </a:r>
            <a:r>
              <a:rPr lang="uk-UA" dirty="0" err="1"/>
              <a:t>кДж</a:t>
            </a:r>
            <a:r>
              <a:rPr lang="uk-UA" dirty="0"/>
              <a:t>, білків </a:t>
            </a:r>
            <a:r>
              <a:rPr lang="uk-UA" b="1" dirty="0"/>
              <a:t>–</a:t>
            </a:r>
            <a:r>
              <a:rPr lang="uk-UA" dirty="0"/>
              <a:t> 20,09 </a:t>
            </a:r>
            <a:r>
              <a:rPr lang="uk-UA" dirty="0" err="1"/>
              <a:t>кДж</a:t>
            </a:r>
            <a:r>
              <a:rPr lang="uk-UA" dirty="0"/>
              <a:t>, жирів </a:t>
            </a:r>
            <a:r>
              <a:rPr lang="uk-UA" b="1" dirty="0"/>
              <a:t>– </a:t>
            </a:r>
            <a:r>
              <a:rPr lang="uk-UA" dirty="0"/>
              <a:t>19,6 </a:t>
            </a:r>
            <a:r>
              <a:rPr lang="uk-UA" dirty="0" err="1"/>
              <a:t>кДж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783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60310"/>
            <a:ext cx="12192000" cy="539769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Калорійність харчових продуктів також визначається на підставі методів термохімії. У середньому цінність фізіологічного пального </a:t>
            </a:r>
            <a:r>
              <a:rPr lang="uk-UA" sz="3600" b="1" dirty="0" smtClean="0"/>
              <a:t>–</a:t>
            </a:r>
            <a:r>
              <a:rPr lang="uk-UA" sz="3600" dirty="0" smtClean="0"/>
              <a:t> харчових продуктів </a:t>
            </a:r>
            <a:r>
              <a:rPr lang="uk-UA" sz="3600" b="1" dirty="0" smtClean="0"/>
              <a:t>–</a:t>
            </a:r>
            <a:r>
              <a:rPr lang="uk-UA" sz="3600" dirty="0" smtClean="0"/>
              <a:t> трьох основних класів така: вуглеводів </a:t>
            </a:r>
            <a:r>
              <a:rPr lang="uk-UA" sz="3600" b="1" dirty="0" smtClean="0"/>
              <a:t>–</a:t>
            </a:r>
            <a:r>
              <a:rPr lang="uk-UA" sz="3600" dirty="0" smtClean="0"/>
              <a:t> 19,8 </a:t>
            </a:r>
            <a:r>
              <a:rPr lang="uk-UA" sz="3600" dirty="0" err="1" smtClean="0"/>
              <a:t>кДж</a:t>
            </a:r>
            <a:r>
              <a:rPr lang="uk-UA" sz="3600" dirty="0" smtClean="0"/>
              <a:t>/г, білків </a:t>
            </a:r>
            <a:r>
              <a:rPr lang="uk-UA" sz="3600" b="1" dirty="0" smtClean="0"/>
              <a:t>–</a:t>
            </a:r>
            <a:r>
              <a:rPr lang="uk-UA" sz="3600" dirty="0" smtClean="0"/>
              <a:t> 16,8 </a:t>
            </a:r>
            <a:r>
              <a:rPr lang="uk-UA" sz="3600" dirty="0" err="1" smtClean="0"/>
              <a:t>кДж</a:t>
            </a:r>
            <a:r>
              <a:rPr lang="uk-UA" sz="3600" dirty="0" smtClean="0"/>
              <a:t>/г, жирів </a:t>
            </a:r>
            <a:r>
              <a:rPr lang="uk-UA" sz="3600" b="1" dirty="0" smtClean="0"/>
              <a:t>–</a:t>
            </a:r>
            <a:r>
              <a:rPr lang="uk-UA" sz="3600" dirty="0" smtClean="0"/>
              <a:t> 37,8 </a:t>
            </a:r>
            <a:r>
              <a:rPr lang="uk-UA" sz="3600" dirty="0" err="1" smtClean="0"/>
              <a:t>кДж</a:t>
            </a:r>
            <a:r>
              <a:rPr lang="uk-UA" sz="3600" dirty="0" smtClean="0"/>
              <a:t>/. На підставі даних про калорійність харчових продуктів складаються науково обґрунтовані норми потреб у їжі для окремих груп населення з урахуванням енергетичних витрат. Норми враховують вік, стать людини, характер її праці й побуту, а також кліматичні особливості.</a:t>
            </a:r>
            <a:endParaRPr lang="ru-RU" sz="3600" dirty="0" smtClean="0"/>
          </a:p>
          <a:p>
            <a:endParaRPr lang="ru-RU" sz="3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276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Застосування першого закону термодинаміки до живих систем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4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65" y="1105469"/>
            <a:ext cx="11973636" cy="5752531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uk-UA" sz="4400" dirty="0" smtClean="0"/>
              <a:t>Предмет </a:t>
            </a:r>
            <a:r>
              <a:rPr lang="uk-UA" sz="4400" dirty="0"/>
              <a:t>і основні поняття хімічної </a:t>
            </a:r>
            <a:r>
              <a:rPr lang="uk-UA" sz="4400" dirty="0" smtClean="0"/>
              <a:t>термодинаміки.</a:t>
            </a:r>
            <a:endParaRPr lang="ru-RU" sz="4400" dirty="0"/>
          </a:p>
          <a:p>
            <a:pPr marL="0" indent="0">
              <a:buNone/>
            </a:pPr>
            <a:r>
              <a:rPr lang="uk-UA" sz="4400" dirty="0"/>
              <a:t>2. Перший закон термодинаміки. </a:t>
            </a:r>
            <a:r>
              <a:rPr lang="uk-UA" sz="4400" dirty="0" err="1"/>
              <a:t>Ентальпія</a:t>
            </a:r>
            <a:r>
              <a:rPr lang="uk-UA" sz="4400" dirty="0"/>
              <a:t>. Екзотермічні і ендотермічні процеси</a:t>
            </a:r>
            <a:r>
              <a:rPr lang="uk-UA" sz="4400" dirty="0" smtClean="0"/>
              <a:t>.</a:t>
            </a:r>
            <a:endParaRPr lang="ru-RU" sz="4400" dirty="0"/>
          </a:p>
          <a:p>
            <a:pPr marL="0" indent="0">
              <a:buNone/>
            </a:pPr>
            <a:r>
              <a:rPr lang="uk-UA" sz="4400" dirty="0"/>
              <a:t>3. Закон </a:t>
            </a:r>
            <a:r>
              <a:rPr lang="uk-UA" sz="4400" dirty="0" err="1"/>
              <a:t>Гесса</a:t>
            </a:r>
            <a:r>
              <a:rPr lang="uk-UA" sz="4400" dirty="0"/>
              <a:t> – основний закон термохімії. Термохімічні розрахунки для оцінки калорійності продуктів</a:t>
            </a:r>
            <a:r>
              <a:rPr lang="uk-UA" sz="4400" dirty="0" smtClean="0"/>
              <a:t>.</a:t>
            </a:r>
          </a:p>
          <a:p>
            <a:pPr marL="0" indent="0">
              <a:buNone/>
            </a:pPr>
            <a:r>
              <a:rPr lang="uk-UA" sz="4400" dirty="0" smtClean="0"/>
              <a:t>4. Застосування першого закону термодинаміки до живих систем.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4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25" y="0"/>
            <a:ext cx="12041875" cy="1105469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Предмет і основні поняття хімічної термодинаміки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 fontScale="92500" lnSpcReduction="10000"/>
          </a:bodyPr>
          <a:lstStyle/>
          <a:p>
            <a:r>
              <a:rPr lang="uk-UA" sz="3800" b="1" i="1" u="sng" dirty="0" smtClean="0"/>
              <a:t>Термодинаміка </a:t>
            </a:r>
            <a:r>
              <a:rPr lang="uk-UA" dirty="0"/>
              <a:t>– наука про перетворення енергії. Суть термодинамічного підходу – у розгляді лише </a:t>
            </a:r>
            <a:r>
              <a:rPr lang="uk-UA" i="1" dirty="0"/>
              <a:t>початкового та кінцевого</a:t>
            </a:r>
            <a:r>
              <a:rPr lang="uk-UA" dirty="0"/>
              <a:t> стану тіл, що взаємодіють, не беручи до уваги шлях, яким протікає процес і час перетворення.</a:t>
            </a:r>
            <a:endParaRPr lang="ru-RU" dirty="0"/>
          </a:p>
          <a:p>
            <a:pPr marL="0" indent="0">
              <a:buNone/>
            </a:pPr>
            <a:r>
              <a:rPr lang="uk-UA" i="1" dirty="0" smtClean="0">
                <a:solidFill>
                  <a:srgbClr val="FF0000"/>
                </a:solidFill>
              </a:rPr>
              <a:t>Термінологія</a:t>
            </a:r>
            <a:r>
              <a:rPr lang="uk-UA" dirty="0"/>
              <a:t>:</a:t>
            </a:r>
            <a:endParaRPr lang="ru-RU" dirty="0"/>
          </a:p>
          <a:p>
            <a:r>
              <a:rPr lang="uk-UA" b="1" i="1" u="sng" dirty="0"/>
              <a:t>Система –</a:t>
            </a:r>
            <a:r>
              <a:rPr lang="uk-UA" dirty="0"/>
              <a:t> будь-яка сукупність тіл, відділена від зовнішнього середовища поверхнею розділу (реальною або уявною), всередині якої можливий масо- та теплообмін.</a:t>
            </a:r>
            <a:endParaRPr lang="ru-RU" dirty="0"/>
          </a:p>
          <a:p>
            <a:r>
              <a:rPr lang="uk-UA" b="1" i="1" u="sng" dirty="0" smtClean="0"/>
              <a:t>Ізольована система  - </a:t>
            </a:r>
            <a:r>
              <a:rPr lang="uk-UA" dirty="0" smtClean="0"/>
              <a:t>система</a:t>
            </a:r>
            <a:r>
              <a:rPr lang="uk-UA" dirty="0"/>
              <a:t>, що не обмінюється з навколишнім середовищем ні масою, ні енергією  (</a:t>
            </a:r>
            <a:r>
              <a:rPr lang="uk-UA" dirty="0" err="1"/>
              <a:t>Δ</a:t>
            </a:r>
            <a:r>
              <a:rPr lang="uk-UA" i="1" dirty="0" err="1"/>
              <a:t>m</a:t>
            </a:r>
            <a:r>
              <a:rPr lang="uk-UA" dirty="0"/>
              <a:t> = 0, Δ</a:t>
            </a:r>
            <a:r>
              <a:rPr lang="uk-UA" i="1" dirty="0"/>
              <a:t>U</a:t>
            </a:r>
            <a:r>
              <a:rPr lang="uk-UA" dirty="0"/>
              <a:t> = 0).</a:t>
            </a:r>
            <a:endParaRPr lang="ru-RU" dirty="0"/>
          </a:p>
          <a:p>
            <a:r>
              <a:rPr lang="uk-UA" b="1" i="1" u="sng" dirty="0"/>
              <a:t>Закрита система</a:t>
            </a:r>
            <a:r>
              <a:rPr lang="uk-UA" b="1" u="sng" dirty="0"/>
              <a:t> –</a:t>
            </a:r>
            <a:r>
              <a:rPr lang="uk-UA" dirty="0"/>
              <a:t> </a:t>
            </a:r>
            <a:r>
              <a:rPr lang="uk-UA" dirty="0" smtClean="0"/>
              <a:t>система, що обмінюється </a:t>
            </a:r>
            <a:r>
              <a:rPr lang="uk-UA" dirty="0"/>
              <a:t>з навколишнім середовищем тільки енергією (</a:t>
            </a:r>
            <a:r>
              <a:rPr lang="uk-UA" dirty="0" err="1"/>
              <a:t>Δ</a:t>
            </a:r>
            <a:r>
              <a:rPr lang="uk-UA" i="1" dirty="0" err="1"/>
              <a:t>m</a:t>
            </a:r>
            <a:r>
              <a:rPr lang="uk-UA" dirty="0"/>
              <a:t> = 0, Δ</a:t>
            </a:r>
            <a:r>
              <a:rPr lang="uk-UA" i="1" dirty="0"/>
              <a:t>U</a:t>
            </a:r>
            <a:r>
              <a:rPr lang="uk-UA" dirty="0"/>
              <a:t> ≠ 0).</a:t>
            </a:r>
            <a:endParaRPr lang="ru-RU" dirty="0"/>
          </a:p>
          <a:p>
            <a:r>
              <a:rPr lang="uk-UA" b="1" i="1" u="sng" dirty="0"/>
              <a:t>Відкрита система – </a:t>
            </a:r>
            <a:r>
              <a:rPr lang="uk-UA" dirty="0" smtClean="0"/>
              <a:t>система, що обмінюється </a:t>
            </a:r>
            <a:r>
              <a:rPr lang="uk-UA" dirty="0"/>
              <a:t>з навколишнім середовищем і масою, і енергією (</a:t>
            </a:r>
            <a:r>
              <a:rPr lang="uk-UA" dirty="0" err="1"/>
              <a:t>Δ</a:t>
            </a:r>
            <a:r>
              <a:rPr lang="uk-UA" i="1" dirty="0" err="1"/>
              <a:t>m</a:t>
            </a:r>
            <a:r>
              <a:rPr lang="uk-UA" dirty="0"/>
              <a:t> ≠ 0, Δ</a:t>
            </a:r>
            <a:r>
              <a:rPr lang="uk-UA" i="1" dirty="0"/>
              <a:t>U</a:t>
            </a:r>
            <a:r>
              <a:rPr lang="uk-UA" dirty="0"/>
              <a:t> ≠ 0</a:t>
            </a:r>
            <a:r>
              <a:rPr lang="uk-UA" dirty="0" smtClean="0"/>
              <a:t>).</a:t>
            </a:r>
            <a:r>
              <a:rPr lang="uk-UA" i="1" dirty="0" smtClean="0"/>
              <a:t> </a:t>
            </a:r>
          </a:p>
          <a:p>
            <a:pPr marL="0" indent="0" algn="ctr">
              <a:buNone/>
            </a:pPr>
            <a:r>
              <a:rPr lang="uk-UA" sz="3500" b="1" i="1" u="sng" dirty="0" smtClean="0">
                <a:solidFill>
                  <a:schemeClr val="accent6">
                    <a:lumMod val="50000"/>
                  </a:schemeClr>
                </a:solidFill>
              </a:rPr>
              <a:t>Живий організм – відкрита термодинамічна система</a:t>
            </a:r>
            <a:r>
              <a:rPr lang="uk-UA" i="1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62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77921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Основні поняття хімічної термодинаміки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00502"/>
            <a:ext cx="12192000" cy="6257498"/>
          </a:xfrm>
        </p:spPr>
        <p:txBody>
          <a:bodyPr>
            <a:normAutofit fontScale="92500" lnSpcReduction="20000"/>
          </a:bodyPr>
          <a:lstStyle/>
          <a:p>
            <a:r>
              <a:rPr lang="uk-UA" b="1" i="1" u="sng" dirty="0" smtClean="0"/>
              <a:t>Стан системи</a:t>
            </a:r>
            <a:r>
              <a:rPr lang="uk-UA" b="1" u="sng" dirty="0" smtClean="0"/>
              <a:t> –</a:t>
            </a:r>
            <a:r>
              <a:rPr lang="uk-UA" dirty="0" smtClean="0"/>
              <a:t> це сукупність її фізичних і хімічних властивостей; він характеризується</a:t>
            </a:r>
            <a:r>
              <a:rPr lang="uk-UA" i="1" dirty="0" smtClean="0"/>
              <a:t> термодинамічними параметрами. </a:t>
            </a:r>
          </a:p>
          <a:p>
            <a:pPr marL="0" indent="0">
              <a:buNone/>
            </a:pPr>
            <a:r>
              <a:rPr lang="uk-UA" b="1" i="1" dirty="0" smtClean="0"/>
              <a:t>Термодинамічні параметри:</a:t>
            </a:r>
          </a:p>
          <a:p>
            <a:r>
              <a:rPr lang="uk-UA" dirty="0" smtClean="0"/>
              <a:t>температура T, </a:t>
            </a:r>
          </a:p>
          <a:p>
            <a:r>
              <a:rPr lang="uk-UA" dirty="0" smtClean="0"/>
              <a:t>тиск Р, </a:t>
            </a:r>
          </a:p>
          <a:p>
            <a:r>
              <a:rPr lang="uk-UA" dirty="0" smtClean="0"/>
              <a:t>об'єм системи V, </a:t>
            </a:r>
          </a:p>
          <a:p>
            <a:r>
              <a:rPr lang="uk-UA" dirty="0" smtClean="0"/>
              <a:t>загальна маса системи m, </a:t>
            </a:r>
          </a:p>
          <a:p>
            <a:r>
              <a:rPr lang="uk-UA" dirty="0" smtClean="0"/>
              <a:t>маси хімічних речовин (компонент) </a:t>
            </a:r>
            <a:r>
              <a:rPr lang="uk-UA" dirty="0" err="1" smtClean="0"/>
              <a:t>m</a:t>
            </a:r>
            <a:r>
              <a:rPr lang="uk-UA" baseline="-25000" dirty="0" err="1" smtClean="0"/>
              <a:t>к</a:t>
            </a:r>
            <a:r>
              <a:rPr lang="uk-UA" dirty="0" smtClean="0"/>
              <a:t>, з яких складається система, або концентрація цих речовин </a:t>
            </a:r>
            <a:r>
              <a:rPr lang="uk-UA" dirty="0" err="1" smtClean="0"/>
              <a:t>С</a:t>
            </a:r>
            <a:r>
              <a:rPr lang="uk-UA" baseline="-25000" dirty="0" err="1" smtClean="0"/>
              <a:t>к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uk-UA" b="1" i="1" dirty="0" smtClean="0"/>
              <a:t>Термодинамічні потенціали (функції стану):</a:t>
            </a:r>
          </a:p>
          <a:p>
            <a:r>
              <a:rPr lang="uk-UA" dirty="0" smtClean="0"/>
              <a:t>Зміна внутрішньої енергії  ΔU </a:t>
            </a:r>
          </a:p>
          <a:p>
            <a:r>
              <a:rPr lang="uk-UA" dirty="0" err="1" smtClean="0"/>
              <a:t>Ентальпія</a:t>
            </a:r>
            <a:r>
              <a:rPr lang="uk-UA" dirty="0" smtClean="0"/>
              <a:t> </a:t>
            </a:r>
            <a:r>
              <a:rPr lang="uk-UA" dirty="0"/>
              <a:t>ΔH</a:t>
            </a:r>
            <a:endParaRPr lang="uk-UA" dirty="0" smtClean="0"/>
          </a:p>
          <a:p>
            <a:r>
              <a:rPr lang="uk-UA" dirty="0" smtClean="0"/>
              <a:t>Ентропія ΔS </a:t>
            </a:r>
          </a:p>
          <a:p>
            <a:r>
              <a:rPr lang="uk-UA" dirty="0" smtClean="0"/>
              <a:t>Ізобарно-ізотермічний потенціал  </a:t>
            </a:r>
            <a:r>
              <a:rPr lang="uk-UA" dirty="0"/>
              <a:t>ΔG</a:t>
            </a:r>
            <a:endParaRPr lang="uk-UA" dirty="0" smtClean="0"/>
          </a:p>
          <a:p>
            <a:r>
              <a:rPr lang="uk-UA" dirty="0" err="1" smtClean="0"/>
              <a:t>Ізохорно</a:t>
            </a:r>
            <a:r>
              <a:rPr lang="uk-UA" dirty="0" smtClean="0"/>
              <a:t>-ізотермічний потенціал  ΔF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54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143" y="0"/>
            <a:ext cx="10515600" cy="808581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Перший закон термодинаміки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914400"/>
            <a:ext cx="12192000" cy="5943600"/>
          </a:xfrm>
        </p:spPr>
        <p:txBody>
          <a:bodyPr>
            <a:normAutofit/>
          </a:bodyPr>
          <a:lstStyle/>
          <a:p>
            <a:r>
              <a:rPr lang="uk-UA" sz="3600" i="1" dirty="0" smtClean="0"/>
              <a:t>Перший закон термодинаміки – </a:t>
            </a:r>
            <a:r>
              <a:rPr lang="uk-UA" sz="3600" dirty="0" smtClean="0"/>
              <a:t>це закон збереження енергії (М.В. Ломоносов, 1744 р.):</a:t>
            </a:r>
            <a:endParaRPr lang="ru-RU" sz="3600" dirty="0"/>
          </a:p>
          <a:p>
            <a:pPr marL="0" indent="0" algn="ctr">
              <a:buNone/>
            </a:pPr>
            <a:r>
              <a:rPr lang="uk-UA" sz="3600" b="1" i="1" dirty="0">
                <a:solidFill>
                  <a:srgbClr val="FF0000"/>
                </a:solidFill>
              </a:rPr>
              <a:t>е</a:t>
            </a:r>
            <a:r>
              <a:rPr lang="uk-UA" sz="3600" b="1" i="1" dirty="0" smtClean="0">
                <a:solidFill>
                  <a:srgbClr val="FF0000"/>
                </a:solidFill>
              </a:rPr>
              <a:t>нергія </a:t>
            </a:r>
            <a:r>
              <a:rPr lang="uk-UA" sz="3600" b="1" i="1" dirty="0">
                <a:solidFill>
                  <a:srgbClr val="FF0000"/>
                </a:solidFill>
              </a:rPr>
              <a:t>не може ні створюватися, ні </a:t>
            </a:r>
            <a:r>
              <a:rPr lang="uk-UA" sz="3600" b="1" i="1" dirty="0" smtClean="0">
                <a:solidFill>
                  <a:srgbClr val="FF0000"/>
                </a:solidFill>
              </a:rPr>
              <a:t>зникати</a:t>
            </a:r>
            <a:r>
              <a:rPr lang="uk-UA" sz="3600" b="1" i="1" dirty="0">
                <a:solidFill>
                  <a:srgbClr val="FF0000"/>
                </a:solidFill>
              </a:rPr>
              <a:t>, вона може тільки переходити з однієї форми в </a:t>
            </a:r>
            <a:r>
              <a:rPr lang="uk-UA" sz="3600" b="1" i="1" dirty="0" smtClean="0">
                <a:solidFill>
                  <a:srgbClr val="FF0000"/>
                </a:solidFill>
              </a:rPr>
              <a:t>іншу.</a:t>
            </a:r>
          </a:p>
          <a:p>
            <a:pPr marL="0" indent="0" algn="ctr">
              <a:buNone/>
            </a:pPr>
            <a:r>
              <a:rPr lang="uk-UA" sz="4800" i="1" dirty="0"/>
              <a:t>Q = ΔU+ </a:t>
            </a:r>
            <a:r>
              <a:rPr lang="uk-UA" sz="4800" i="1" dirty="0" smtClean="0"/>
              <a:t>А</a:t>
            </a:r>
          </a:p>
          <a:p>
            <a:pPr marL="0" indent="0" algn="ctr">
              <a:buNone/>
            </a:pPr>
            <a:r>
              <a:rPr lang="uk-UA" sz="4800" u="sng" dirty="0"/>
              <a:t>Теплота, підведена до системи, витрачається на збільшення внутрішньої енергії ΔU і здійснення роботи проти зовнішніх сил </a:t>
            </a:r>
            <a:r>
              <a:rPr lang="uk-UA" sz="4800" u="sng" dirty="0" smtClean="0"/>
              <a:t>А.</a:t>
            </a:r>
            <a:endParaRPr lang="ru-RU" sz="4800" u="sng" dirty="0"/>
          </a:p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endParaRPr lang="ru-RU" sz="3600" b="1" dirty="0">
              <a:solidFill>
                <a:srgbClr val="FF0000"/>
              </a:solidFill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8702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08581"/>
            <a:ext cx="12192000" cy="6247311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chemeClr val="accent6">
                    <a:lumMod val="50000"/>
                  </a:schemeClr>
                </a:solidFill>
              </a:rPr>
              <a:t>Перший закон термодинаміки для ізохорних процесів</a:t>
            </a:r>
          </a:p>
          <a:p>
            <a:pPr marL="0" indent="0" algn="ctr">
              <a:buNone/>
            </a:pPr>
            <a:r>
              <a:rPr lang="uk-UA" sz="5400" i="1" dirty="0" err="1" smtClean="0"/>
              <a:t>Q</a:t>
            </a:r>
            <a:r>
              <a:rPr lang="uk-UA" sz="5400" i="1" baseline="-25000" dirty="0" err="1" smtClean="0"/>
              <a:t>p</a:t>
            </a:r>
            <a:r>
              <a:rPr lang="uk-UA" sz="5400" dirty="0" smtClean="0"/>
              <a:t> =</a:t>
            </a:r>
            <a:r>
              <a:rPr lang="uk-UA" sz="5400" i="1" dirty="0" smtClean="0"/>
              <a:t> ΔU</a:t>
            </a:r>
            <a:r>
              <a:rPr lang="uk-UA" sz="5400" dirty="0" smtClean="0"/>
              <a:t> </a:t>
            </a:r>
            <a:endParaRPr lang="uk-UA" sz="5400" b="1" i="1" dirty="0"/>
          </a:p>
          <a:p>
            <a:r>
              <a:rPr lang="uk-UA" sz="3200" b="1" i="1" dirty="0" smtClean="0">
                <a:solidFill>
                  <a:schemeClr val="accent6">
                    <a:lumMod val="50000"/>
                  </a:schemeClr>
                </a:solidFill>
              </a:rPr>
              <a:t>Перший закон термодинаміки для ізобарних процесів</a:t>
            </a:r>
          </a:p>
          <a:p>
            <a:pPr marL="0" indent="0" algn="ctr">
              <a:buNone/>
            </a:pPr>
            <a:r>
              <a:rPr lang="uk-UA" sz="4400" i="1" dirty="0" err="1"/>
              <a:t>Q</a:t>
            </a:r>
            <a:r>
              <a:rPr lang="uk-UA" sz="4400" i="1" baseline="-25000" dirty="0" err="1"/>
              <a:t>p</a:t>
            </a:r>
            <a:r>
              <a:rPr lang="uk-UA" sz="4400" dirty="0"/>
              <a:t> = </a:t>
            </a:r>
            <a:r>
              <a:rPr lang="uk-UA" sz="4400" i="1" dirty="0"/>
              <a:t>H</a:t>
            </a:r>
            <a:r>
              <a:rPr lang="uk-UA" sz="4400" baseline="-25000" dirty="0"/>
              <a:t>2</a:t>
            </a:r>
            <a:r>
              <a:rPr lang="uk-UA" sz="4400" dirty="0"/>
              <a:t> – </a:t>
            </a:r>
            <a:r>
              <a:rPr lang="uk-UA" sz="4400" i="1" dirty="0"/>
              <a:t>H</a:t>
            </a:r>
            <a:r>
              <a:rPr lang="uk-UA" sz="4400" baseline="-25000" dirty="0"/>
              <a:t>1</a:t>
            </a:r>
            <a:r>
              <a:rPr lang="uk-UA" sz="4400" dirty="0"/>
              <a:t> = Δ</a:t>
            </a:r>
            <a:r>
              <a:rPr lang="uk-UA" sz="4400" i="1" dirty="0"/>
              <a:t>H</a:t>
            </a:r>
            <a:r>
              <a:rPr lang="uk-UA" sz="4400" dirty="0"/>
              <a:t>.</a:t>
            </a:r>
            <a:endParaRPr lang="ru-RU" sz="4400" dirty="0"/>
          </a:p>
          <a:p>
            <a:pPr marL="0" indent="0">
              <a:buNone/>
            </a:pPr>
            <a:r>
              <a:rPr lang="uk-UA" sz="3200" dirty="0" smtClean="0"/>
              <a:t>Δ</a:t>
            </a:r>
            <a:r>
              <a:rPr lang="uk-UA" sz="3200" i="1" dirty="0" smtClean="0"/>
              <a:t>H – </a:t>
            </a:r>
            <a:r>
              <a:rPr lang="uk-UA" sz="3200" dirty="0" err="1" smtClean="0"/>
              <a:t>ентальпія</a:t>
            </a:r>
            <a:r>
              <a:rPr lang="uk-UA" sz="3200" dirty="0" smtClean="0"/>
              <a:t> або тепломісткість системи.</a:t>
            </a:r>
            <a:endParaRPr lang="ru-RU" sz="3200" dirty="0"/>
          </a:p>
          <a:p>
            <a:r>
              <a:rPr lang="uk-UA" sz="3200" b="1" u="sng" dirty="0" err="1" smtClean="0"/>
              <a:t>Ентальпія</a:t>
            </a:r>
            <a:r>
              <a:rPr lang="uk-UA" sz="3200" b="1" u="sng" dirty="0" smtClean="0"/>
              <a:t> </a:t>
            </a:r>
            <a:r>
              <a:rPr lang="uk-UA" sz="3200" dirty="0" smtClean="0"/>
              <a:t>характеризує </a:t>
            </a:r>
            <a:r>
              <a:rPr lang="uk-UA" sz="3200" dirty="0"/>
              <a:t>енергетичний стан </a:t>
            </a:r>
            <a:r>
              <a:rPr lang="uk-UA" sz="3200" dirty="0" smtClean="0"/>
              <a:t>речовини</a:t>
            </a:r>
            <a:r>
              <a:rPr lang="uk-UA" sz="3200" dirty="0"/>
              <a:t>, але відрізняється від внутрішньої енергії на величину енергії, що затрачена на подолання сил зовнішнього тиску. </a:t>
            </a:r>
            <a:endParaRPr lang="uk-UA" sz="3200" dirty="0" smtClean="0"/>
          </a:p>
          <a:p>
            <a:r>
              <a:rPr lang="uk-UA" sz="3200" b="1" u="sng" dirty="0" err="1" smtClean="0"/>
              <a:t>Ентальпія</a:t>
            </a:r>
            <a:r>
              <a:rPr lang="uk-UA" sz="3200" dirty="0" smtClean="0"/>
              <a:t> визначається станом системи й не залежить від того, яким чином цей стан досягнутий.</a:t>
            </a:r>
            <a:endParaRPr lang="uk-UA" sz="3200" i="1" dirty="0"/>
          </a:p>
          <a:p>
            <a:endParaRPr lang="uk-UA" sz="3200" i="1" dirty="0" smtClean="0"/>
          </a:p>
          <a:p>
            <a:endParaRPr lang="ru-RU" sz="3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9143" y="0"/>
            <a:ext cx="10515600" cy="808581"/>
          </a:xfrm>
        </p:spPr>
        <p:txBody>
          <a:bodyPr>
            <a:noAutofit/>
          </a:bodyPr>
          <a:lstStyle/>
          <a:p>
            <a:pPr algn="ctr"/>
            <a:r>
              <a:rPr lang="uk-UA" sz="6000" dirty="0" err="1">
                <a:solidFill>
                  <a:srgbClr val="FF0000"/>
                </a:solidFill>
              </a:rPr>
              <a:t>Ентальпія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4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3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Екзотермічні і ендотермічні процеси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87" y="1009934"/>
            <a:ext cx="12192000" cy="547722"/>
          </a:xfrm>
        </p:spPr>
        <p:txBody>
          <a:bodyPr/>
          <a:lstStyle/>
          <a:p>
            <a:r>
              <a:rPr lang="ru-RU" dirty="0" err="1"/>
              <a:t>Реакції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з </a:t>
            </a:r>
            <a:r>
              <a:rPr lang="ru-RU" dirty="0" err="1"/>
              <a:t>виділенням</a:t>
            </a:r>
            <a:r>
              <a:rPr lang="ru-RU" dirty="0"/>
              <a:t> </a:t>
            </a:r>
            <a:r>
              <a:rPr lang="ru-RU" dirty="0" err="1" smtClean="0"/>
              <a:t>теплоти</a:t>
            </a:r>
            <a:r>
              <a:rPr lang="ru-RU" dirty="0" smtClean="0"/>
              <a:t> – </a:t>
            </a:r>
            <a:r>
              <a:rPr lang="ru-RU" dirty="0" err="1" smtClean="0"/>
              <a:t>екзотермічні</a:t>
            </a:r>
            <a:r>
              <a:rPr lang="uk-UA" dirty="0" smtClean="0"/>
              <a:t> </a:t>
            </a:r>
            <a:r>
              <a:rPr lang="uk-UA" dirty="0"/>
              <a:t>(Δ</a:t>
            </a:r>
            <a:r>
              <a:rPr lang="uk-UA" i="1" dirty="0"/>
              <a:t>H</a:t>
            </a:r>
            <a:r>
              <a:rPr lang="uk-UA" dirty="0"/>
              <a:t> &lt; </a:t>
            </a:r>
            <a:r>
              <a:rPr lang="uk-UA" dirty="0" smtClean="0"/>
              <a:t>0).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14625"/>
          <a:stretch/>
        </p:blipFill>
        <p:spPr>
          <a:xfrm>
            <a:off x="2988861" y="2019867"/>
            <a:ext cx="5349566" cy="17946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49147" y="3817914"/>
            <a:ext cx="2293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Екзотермічна реакція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276713"/>
            <a:ext cx="11620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err="1" smtClean="0"/>
              <a:t>Реакції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відбуваються</a:t>
            </a:r>
            <a:r>
              <a:rPr lang="ru-RU" sz="2800" dirty="0" smtClean="0"/>
              <a:t> з </a:t>
            </a:r>
            <a:r>
              <a:rPr lang="ru-RU" sz="2800" dirty="0" err="1" smtClean="0"/>
              <a:t>поглинанням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теплоти</a:t>
            </a:r>
            <a:r>
              <a:rPr lang="ru-RU" sz="2800" dirty="0" smtClean="0"/>
              <a:t> — </a:t>
            </a:r>
            <a:r>
              <a:rPr lang="ru-RU" sz="2800" dirty="0" err="1" smtClean="0"/>
              <a:t>ендотермічні</a:t>
            </a:r>
            <a:r>
              <a:rPr lang="ru-RU" sz="2800" dirty="0" smtClean="0"/>
              <a:t> (</a:t>
            </a:r>
            <a:r>
              <a:rPr lang="uk-UA" sz="2800" dirty="0"/>
              <a:t>Δ</a:t>
            </a:r>
            <a:r>
              <a:rPr lang="uk-UA" sz="2800" i="1" dirty="0"/>
              <a:t>H</a:t>
            </a:r>
            <a:r>
              <a:rPr lang="uk-UA" sz="2800" dirty="0"/>
              <a:t> &gt; 0</a:t>
            </a:r>
            <a:r>
              <a:rPr lang="ru-RU" sz="2800" dirty="0" smtClean="0"/>
              <a:t>)</a:t>
            </a:r>
            <a:r>
              <a:rPr lang="ru-RU" sz="2400" dirty="0" smtClean="0"/>
              <a:t>.</a:t>
            </a:r>
            <a:endParaRPr lang="ru-RU" sz="2800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b="16567"/>
          <a:stretch/>
        </p:blipFill>
        <p:spPr>
          <a:xfrm>
            <a:off x="2784793" y="4902063"/>
            <a:ext cx="5757701" cy="14714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94669" y="6305708"/>
            <a:ext cx="233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Ендотермічна реакція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67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114"/>
            <a:ext cx="10515600" cy="82223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dirty="0" smtClean="0">
                <a:solidFill>
                  <a:srgbClr val="FF0000"/>
                </a:solidFill>
              </a:rPr>
              <a:t>Термохімічні рівняння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1869"/>
            <a:ext cx="12192000" cy="2129050"/>
          </a:xfrm>
        </p:spPr>
        <p:txBody>
          <a:bodyPr>
            <a:noAutofit/>
          </a:bodyPr>
          <a:lstStyle/>
          <a:p>
            <a:r>
              <a:rPr lang="uk-UA" sz="4800" b="1" dirty="0"/>
              <a:t>Рівняння реакцій</a:t>
            </a:r>
            <a:r>
              <a:rPr lang="uk-UA" sz="4000" dirty="0"/>
              <a:t>, для яких крім формул речовин вказуються їхні агрегатні стани й значення будь-якої термодинамічної функції стану, називаються </a:t>
            </a:r>
            <a:r>
              <a:rPr lang="uk-UA" sz="4800" b="1" i="1" dirty="0">
                <a:solidFill>
                  <a:schemeClr val="accent6">
                    <a:lumMod val="50000"/>
                  </a:schemeClr>
                </a:solidFill>
              </a:rPr>
              <a:t>термохімічними</a:t>
            </a:r>
            <a:r>
              <a:rPr lang="uk-UA" sz="4000" i="1" dirty="0"/>
              <a:t>. </a:t>
            </a:r>
            <a:r>
              <a:rPr lang="uk-UA" sz="4000" dirty="0" err="1"/>
              <a:t>Ентальпію</a:t>
            </a:r>
            <a:r>
              <a:rPr lang="uk-UA" sz="4000" dirty="0"/>
              <a:t> реакції у цьому випадку називають </a:t>
            </a:r>
            <a:r>
              <a:rPr lang="uk-UA" sz="4000" b="1" i="1" dirty="0">
                <a:solidFill>
                  <a:schemeClr val="accent6">
                    <a:lumMod val="50000"/>
                  </a:schemeClr>
                </a:solidFill>
              </a:rPr>
              <a:t>тепловим ефектом реакції. 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ttps://mozok.click/uploads/himiya-9-grigorovich/himiya-9-grigorovich-2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20" y="4483337"/>
            <a:ext cx="10685577" cy="85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ozok.click/uploads/himiya-9-grigorovich/himiya-9-grigorovich-2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430" y="5648809"/>
            <a:ext cx="9121358" cy="70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17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030" y="0"/>
            <a:ext cx="10515600" cy="859809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0000"/>
                </a:solidFill>
              </a:rPr>
              <a:t>Закон </a:t>
            </a:r>
            <a:r>
              <a:rPr lang="uk-UA" dirty="0" err="1">
                <a:solidFill>
                  <a:srgbClr val="FF0000"/>
                </a:solidFill>
              </a:rPr>
              <a:t>Гесса</a:t>
            </a:r>
            <a:r>
              <a:rPr lang="uk-UA" dirty="0">
                <a:solidFill>
                  <a:srgbClr val="FF0000"/>
                </a:solidFill>
              </a:rPr>
              <a:t> – основний закон термохімії.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23331"/>
            <a:ext cx="12192000" cy="5998191"/>
          </a:xfrm>
        </p:spPr>
        <p:txBody>
          <a:bodyPr>
            <a:normAutofit/>
          </a:bodyPr>
          <a:lstStyle/>
          <a:p>
            <a:r>
              <a:rPr lang="uk-UA" sz="3200" b="1" i="1" dirty="0" smtClean="0"/>
              <a:t>Закон </a:t>
            </a:r>
            <a:r>
              <a:rPr lang="uk-UA" sz="3200" b="1" i="1" dirty="0" err="1" smtClean="0"/>
              <a:t>Гесса</a:t>
            </a:r>
            <a:r>
              <a:rPr lang="uk-UA" sz="3200" b="1" dirty="0" smtClean="0"/>
              <a:t>: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тепловий ефект хімічних реакцій, які протікають при постійному об'ємі або тиску, не залежить від числа проміжних стадій і визначається тільки початковим і кінцевим станом системи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</a:rPr>
              <a:t>Закон </a:t>
            </a:r>
            <a:r>
              <a:rPr lang="uk-UA" sz="3200" dirty="0" err="1">
                <a:solidFill>
                  <a:schemeClr val="accent6">
                    <a:lumMod val="50000"/>
                  </a:schemeClr>
                </a:solidFill>
              </a:rPr>
              <a:t>Гесса</a:t>
            </a:r>
            <a:r>
              <a:rPr lang="uk-UA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</a:rPr>
              <a:t>дозволяє:</a:t>
            </a:r>
          </a:p>
          <a:p>
            <a:r>
              <a:rPr lang="uk-UA" sz="3200" dirty="0" smtClean="0"/>
              <a:t> обчислити теплові ефекти таких реакцій, </a:t>
            </a:r>
            <a:r>
              <a:rPr lang="uk-UA" sz="3200" dirty="0"/>
              <a:t>які або взагалі не протікають  в умовах </a:t>
            </a:r>
            <a:r>
              <a:rPr lang="uk-UA" sz="3200" dirty="0" smtClean="0"/>
              <a:t>досліду. </a:t>
            </a:r>
          </a:p>
          <a:p>
            <a:r>
              <a:rPr lang="uk-UA" sz="3200" dirty="0" smtClean="0"/>
              <a:t>обчислити теплові ефекти таких реакцій, для яких неможливе визначення теплового ефекту (у випадку нестабільних сполук).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60297" y="5206140"/>
            <a:ext cx="8547977" cy="16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3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949</Words>
  <Application>Microsoft Office PowerPoint</Application>
  <PresentationFormat>Широкоэкранный</PresentationFormat>
  <Paragraphs>87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MathJax_Main</vt:lpstr>
      <vt:lpstr>MathJax_Math-italic</vt:lpstr>
      <vt:lpstr>Тема Office</vt:lpstr>
      <vt:lpstr>Уравнение</vt:lpstr>
      <vt:lpstr>Презентация PowerPoint</vt:lpstr>
      <vt:lpstr>План лекції</vt:lpstr>
      <vt:lpstr>Предмет і основні поняття хімічної термодинаміки</vt:lpstr>
      <vt:lpstr>Основні поняття хімічної термодинаміки</vt:lpstr>
      <vt:lpstr>Перший закон термодинаміки</vt:lpstr>
      <vt:lpstr>Ентальпія</vt:lpstr>
      <vt:lpstr>Екзотермічні і ендотермічні процеси</vt:lpstr>
      <vt:lpstr>Термохімічні рівняння</vt:lpstr>
      <vt:lpstr>Закон Гесса – основний закон термохімії.</vt:lpstr>
      <vt:lpstr>Стандартні ентальпії</vt:lpstr>
      <vt:lpstr>Калориметрична бомба</vt:lpstr>
      <vt:lpstr>Наслідки закону Гесса</vt:lpstr>
      <vt:lpstr>Застосування першого закону термодинаміки до живих систем</vt:lpstr>
      <vt:lpstr>Застосування першого закону термодинаміки до живих систем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</cp:revision>
  <cp:lastPrinted>2018-03-29T08:10:58Z</cp:lastPrinted>
  <dcterms:created xsi:type="dcterms:W3CDTF">2018-03-12T07:18:15Z</dcterms:created>
  <dcterms:modified xsi:type="dcterms:W3CDTF">2018-03-29T08:11:04Z</dcterms:modified>
</cp:coreProperties>
</file>