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0DA9-9C1E-417F-A4A3-7DCECD4F0CD3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9E5A-DC10-47F0-A499-ED7D5D9F9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33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0DA9-9C1E-417F-A4A3-7DCECD4F0CD3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9E5A-DC10-47F0-A499-ED7D5D9F9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615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0DA9-9C1E-417F-A4A3-7DCECD4F0CD3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9E5A-DC10-47F0-A499-ED7D5D9F9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42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0DA9-9C1E-417F-A4A3-7DCECD4F0CD3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9E5A-DC10-47F0-A499-ED7D5D9F9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389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0DA9-9C1E-417F-A4A3-7DCECD4F0CD3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9E5A-DC10-47F0-A499-ED7D5D9F9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105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0DA9-9C1E-417F-A4A3-7DCECD4F0CD3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9E5A-DC10-47F0-A499-ED7D5D9F9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726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0DA9-9C1E-417F-A4A3-7DCECD4F0CD3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9E5A-DC10-47F0-A499-ED7D5D9F9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541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0DA9-9C1E-417F-A4A3-7DCECD4F0CD3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9E5A-DC10-47F0-A499-ED7D5D9F9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720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0DA9-9C1E-417F-A4A3-7DCECD4F0CD3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9E5A-DC10-47F0-A499-ED7D5D9F9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427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0DA9-9C1E-417F-A4A3-7DCECD4F0CD3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9E5A-DC10-47F0-A499-ED7D5D9F9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121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0DA9-9C1E-417F-A4A3-7DCECD4F0CD3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9E5A-DC10-47F0-A499-ED7D5D9F9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67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00DA9-9C1E-417F-A4A3-7DCECD4F0CD3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09E5A-DC10-47F0-A499-ED7D5D9F9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53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518614"/>
            <a:ext cx="12192000" cy="586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b="1" dirty="0" err="1">
                <a:solidFill>
                  <a:schemeClr val="accent2"/>
                </a:solidFill>
              </a:rPr>
              <a:t>Харк</a:t>
            </a:r>
            <a:r>
              <a:rPr lang="uk-UA" sz="2400" b="1" dirty="0">
                <a:solidFill>
                  <a:schemeClr val="accent2"/>
                </a:solidFill>
              </a:rPr>
              <a:t>і</a:t>
            </a:r>
            <a:r>
              <a:rPr lang="ru-RU" sz="2400" b="1" dirty="0" err="1">
                <a:solidFill>
                  <a:schemeClr val="accent2"/>
                </a:solidFill>
              </a:rPr>
              <a:t>вський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</a:rPr>
              <a:t>національний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</a:rPr>
              <a:t>медичний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</a:rPr>
              <a:t>університет</a:t>
            </a:r>
            <a:r>
              <a:rPr lang="ru-RU" sz="2400" b="1" dirty="0">
                <a:solidFill>
                  <a:schemeClr val="accent2"/>
                </a:solidFill>
              </a:rPr>
              <a:t/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400" b="1" dirty="0">
                <a:solidFill>
                  <a:schemeClr val="accent2"/>
                </a:solidFill>
              </a:rPr>
              <a:t/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400" b="1" dirty="0">
                <a:solidFill>
                  <a:schemeClr val="accent2"/>
                </a:solidFill>
              </a:rPr>
              <a:t/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000" b="1" dirty="0">
                <a:solidFill>
                  <a:schemeClr val="accent2"/>
                </a:solidFill>
              </a:rPr>
              <a:t>Кафедра </a:t>
            </a:r>
            <a:r>
              <a:rPr lang="ru-RU" sz="2000" b="1" dirty="0" err="1">
                <a:solidFill>
                  <a:schemeClr val="accent2"/>
                </a:solidFill>
              </a:rPr>
              <a:t>медичної</a:t>
            </a:r>
            <a:r>
              <a:rPr lang="ru-RU" sz="2000" b="1" dirty="0">
                <a:solidFill>
                  <a:schemeClr val="accent2"/>
                </a:solidFill>
              </a:rPr>
              <a:t> та </a:t>
            </a:r>
            <a:r>
              <a:rPr lang="ru-RU" sz="2000" b="1" dirty="0" err="1">
                <a:solidFill>
                  <a:schemeClr val="accent2"/>
                </a:solidFill>
              </a:rPr>
              <a:t>біоорганічної</a:t>
            </a:r>
            <a:r>
              <a:rPr lang="ru-RU" sz="2000" b="1" dirty="0">
                <a:solidFill>
                  <a:schemeClr val="accent2"/>
                </a:solidFill>
              </a:rPr>
              <a:t> </a:t>
            </a:r>
            <a:r>
              <a:rPr lang="ru-RU" sz="2000" b="1" dirty="0" err="1">
                <a:solidFill>
                  <a:schemeClr val="accent2"/>
                </a:solidFill>
              </a:rPr>
              <a:t>хімії</a:t>
            </a:r>
            <a:r>
              <a:rPr lang="ru-RU" sz="2000" b="1" dirty="0">
                <a:solidFill>
                  <a:schemeClr val="accent2"/>
                </a:solidFill>
              </a:rPr>
              <a:t/>
            </a:r>
            <a:br>
              <a:rPr lang="ru-RU" sz="2000" b="1" dirty="0">
                <a:solidFill>
                  <a:schemeClr val="accent2"/>
                </a:solidFill>
              </a:rPr>
            </a:br>
            <a:r>
              <a:rPr lang="ru-RU" sz="2000" b="1" dirty="0">
                <a:solidFill>
                  <a:schemeClr val="accent2"/>
                </a:solidFill>
              </a:rPr>
              <a:t/>
            </a:r>
            <a:br>
              <a:rPr lang="ru-RU" sz="2000" b="1" dirty="0">
                <a:solidFill>
                  <a:schemeClr val="accent2"/>
                </a:solidFill>
              </a:rPr>
            </a:br>
            <a:r>
              <a:rPr lang="ru-RU" sz="2000" b="1" dirty="0">
                <a:solidFill>
                  <a:srgbClr val="006600"/>
                </a:solidFill>
              </a:rPr>
              <a:t> «</a:t>
            </a:r>
            <a:r>
              <a:rPr lang="ru-RU" sz="2000" b="1" dirty="0" err="1">
                <a:solidFill>
                  <a:srgbClr val="006600"/>
                </a:solidFill>
              </a:rPr>
              <a:t>Медична</a:t>
            </a:r>
            <a:r>
              <a:rPr lang="ru-RU" sz="2000" b="1" dirty="0">
                <a:solidFill>
                  <a:srgbClr val="006600"/>
                </a:solidFill>
              </a:rPr>
              <a:t> </a:t>
            </a:r>
            <a:r>
              <a:rPr lang="ru-RU" sz="2000" b="1" dirty="0" err="1">
                <a:solidFill>
                  <a:srgbClr val="006600"/>
                </a:solidFill>
              </a:rPr>
              <a:t>хімія</a:t>
            </a:r>
            <a:r>
              <a:rPr lang="ru-RU" sz="2000" b="1" dirty="0">
                <a:solidFill>
                  <a:srgbClr val="006600"/>
                </a:solidFill>
              </a:rPr>
              <a:t>»</a:t>
            </a:r>
            <a:br>
              <a:rPr lang="ru-RU" sz="2000" b="1" dirty="0">
                <a:solidFill>
                  <a:srgbClr val="006600"/>
                </a:solidFill>
              </a:rPr>
            </a:br>
            <a:r>
              <a:rPr lang="ru-RU" sz="2000" b="1" dirty="0">
                <a:solidFill>
                  <a:srgbClr val="006600"/>
                </a:solidFill>
              </a:rPr>
              <a:t/>
            </a:r>
            <a:br>
              <a:rPr lang="ru-RU" sz="2000" b="1" dirty="0">
                <a:solidFill>
                  <a:srgbClr val="006600"/>
                </a:solidFill>
              </a:rPr>
            </a:br>
            <a:endParaRPr lang="ru-RU" sz="2000" b="1" dirty="0">
              <a:solidFill>
                <a:srgbClr val="0066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ru-RU" sz="2000" b="1" dirty="0" err="1">
                <a:solidFill>
                  <a:srgbClr val="006600"/>
                </a:solidFill>
              </a:rPr>
              <a:t>Лекція</a:t>
            </a:r>
            <a:r>
              <a:rPr lang="ru-RU" sz="2000" b="1" dirty="0">
                <a:solidFill>
                  <a:srgbClr val="006600"/>
                </a:solidFill>
              </a:rPr>
              <a:t> № </a:t>
            </a:r>
            <a:r>
              <a:rPr lang="ru-RU" sz="2000" b="1" dirty="0" smtClean="0">
                <a:solidFill>
                  <a:srgbClr val="006600"/>
                </a:solidFill>
              </a:rPr>
              <a:t>12</a:t>
            </a:r>
            <a:endParaRPr lang="ru-RU" sz="2000" b="1" dirty="0">
              <a:solidFill>
                <a:srgbClr val="0066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uk-UA" sz="2000" b="1" dirty="0" smtClean="0">
              <a:solidFill>
                <a:srgbClr val="0066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ru-RU" sz="2000" b="1" dirty="0">
              <a:solidFill>
                <a:srgbClr val="006600"/>
              </a:solidFill>
            </a:endParaRPr>
          </a:p>
          <a:p>
            <a:pPr algn="ctr" eaLnBrk="1" hangingPunct="1"/>
            <a:r>
              <a:rPr lang="uk-UA" sz="2800" b="1" dirty="0" smtClean="0">
                <a:solidFill>
                  <a:srgbClr val="CC0000"/>
                </a:solidFill>
              </a:rPr>
              <a:t>Хімічна рівновага. </a:t>
            </a:r>
            <a:endParaRPr lang="uk-UA" sz="2000" dirty="0" smtClean="0">
              <a:solidFill>
                <a:srgbClr val="CC0000"/>
              </a:solidFill>
            </a:endParaRPr>
          </a:p>
          <a:p>
            <a:pPr algn="just" eaLnBrk="1" hangingPunct="1"/>
            <a:endParaRPr lang="uk-UA" sz="2000" dirty="0">
              <a:solidFill>
                <a:srgbClr val="CC0000"/>
              </a:solidFill>
            </a:endParaRPr>
          </a:p>
          <a:p>
            <a:pPr algn="r" eaLnBrk="1" hangingPunct="1"/>
            <a:r>
              <a:rPr lang="uk-UA" sz="2000" b="1" dirty="0">
                <a:solidFill>
                  <a:srgbClr val="6600CC"/>
                </a:solidFill>
              </a:rPr>
              <a:t>Лектор: </a:t>
            </a:r>
            <a:r>
              <a:rPr lang="uk-UA" sz="2000" b="1" dirty="0" smtClean="0">
                <a:solidFill>
                  <a:srgbClr val="6600CC"/>
                </a:solidFill>
              </a:rPr>
              <a:t>доцент </a:t>
            </a:r>
            <a:r>
              <a:rPr lang="uk-UA" sz="2000" b="1" dirty="0" err="1" smtClean="0">
                <a:solidFill>
                  <a:srgbClr val="6600CC"/>
                </a:solidFill>
              </a:rPr>
              <a:t>Петюніна</a:t>
            </a:r>
            <a:r>
              <a:rPr lang="uk-UA" sz="2000" b="1" dirty="0" smtClean="0">
                <a:solidFill>
                  <a:srgbClr val="6600CC"/>
                </a:solidFill>
              </a:rPr>
              <a:t> В.М.</a:t>
            </a:r>
            <a:endParaRPr lang="ru-RU" sz="2000" b="1" dirty="0">
              <a:solidFill>
                <a:srgbClr val="6600CC"/>
              </a:solidFill>
            </a:endParaRPr>
          </a:p>
          <a:p>
            <a:pPr algn="just" eaLnBrk="1" hangingPunct="1"/>
            <a:endParaRPr lang="uk-UA" sz="2000" b="1" dirty="0">
              <a:solidFill>
                <a:srgbClr val="6600CC"/>
              </a:solidFill>
            </a:endParaRPr>
          </a:p>
          <a:p>
            <a:pPr algn="ctr" eaLnBrk="1" hangingPunct="1"/>
            <a:endParaRPr lang="ru-RU" sz="2800" b="1" dirty="0">
              <a:solidFill>
                <a:srgbClr val="CC0000"/>
              </a:solidFill>
            </a:endParaRPr>
          </a:p>
        </p:txBody>
      </p:sp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5608" y="1686125"/>
            <a:ext cx="1729534" cy="2204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443" y="1618300"/>
            <a:ext cx="2272133" cy="2272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9214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537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uk-UA" sz="6000" dirty="0" smtClean="0">
                <a:solidFill>
                  <a:srgbClr val="002060"/>
                </a:solidFill>
              </a:rPr>
              <a:t>Вплив температури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7462" y="859807"/>
            <a:ext cx="114914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4800" dirty="0" smtClean="0"/>
              <a:t> </a:t>
            </a:r>
            <a:r>
              <a:rPr lang="ru-RU" sz="4800" dirty="0" smtClean="0"/>
              <a:t>При</a:t>
            </a:r>
            <a:r>
              <a:rPr lang="ru-RU" sz="4800" b="1" dirty="0" smtClean="0"/>
              <a:t> </a:t>
            </a:r>
            <a:r>
              <a:rPr lang="ru-RU" sz="4800" b="1" dirty="0" err="1" smtClean="0">
                <a:solidFill>
                  <a:srgbClr val="C00000"/>
                </a:solidFill>
              </a:rPr>
              <a:t>підвищенні</a:t>
            </a:r>
            <a:r>
              <a:rPr lang="ru-RU" sz="4800" b="1" dirty="0" smtClean="0">
                <a:solidFill>
                  <a:srgbClr val="C00000"/>
                </a:solidFill>
              </a:rPr>
              <a:t> </a:t>
            </a:r>
            <a:r>
              <a:rPr lang="ru-RU" sz="4800" b="1" dirty="0" err="1" smtClean="0">
                <a:solidFill>
                  <a:srgbClr val="C00000"/>
                </a:solidFill>
              </a:rPr>
              <a:t>температури</a:t>
            </a:r>
            <a:r>
              <a:rPr lang="ru-RU" sz="4800" b="1" dirty="0" smtClean="0"/>
              <a:t> </a:t>
            </a:r>
            <a:r>
              <a:rPr lang="ru-RU" sz="4800" dirty="0" err="1" smtClean="0"/>
              <a:t>рівновага</a:t>
            </a:r>
            <a:r>
              <a:rPr lang="ru-RU" sz="4800" dirty="0" smtClean="0"/>
              <a:t> </a:t>
            </a:r>
            <a:r>
              <a:rPr lang="ru-RU" sz="4800" dirty="0" err="1" smtClean="0"/>
              <a:t>зміщується</a:t>
            </a:r>
            <a:r>
              <a:rPr lang="ru-RU" sz="4800" dirty="0" smtClean="0"/>
              <a:t> у </a:t>
            </a:r>
            <a:r>
              <a:rPr lang="ru-RU" sz="4800" dirty="0" err="1" smtClean="0"/>
              <a:t>бік</a:t>
            </a:r>
            <a:r>
              <a:rPr lang="ru-RU" sz="4800" dirty="0" smtClean="0"/>
              <a:t> </a:t>
            </a:r>
            <a:r>
              <a:rPr lang="ru-RU" sz="4800" dirty="0" err="1" smtClean="0"/>
              <a:t>перебігу</a:t>
            </a:r>
            <a:r>
              <a:rPr lang="ru-RU" sz="4800" dirty="0" smtClean="0"/>
              <a:t> </a:t>
            </a:r>
            <a:r>
              <a:rPr lang="ru-RU" sz="4800" dirty="0" err="1" smtClean="0"/>
              <a:t>ендотермічної</a:t>
            </a:r>
            <a:r>
              <a:rPr lang="ru-RU" sz="4800" dirty="0" smtClean="0"/>
              <a:t> </a:t>
            </a:r>
            <a:r>
              <a:rPr lang="ru-RU" sz="4800" dirty="0" err="1" smtClean="0"/>
              <a:t>реакції</a:t>
            </a:r>
            <a:endParaRPr lang="ru-RU" sz="4800" dirty="0" smtClean="0"/>
          </a:p>
          <a:p>
            <a:pPr algn="ctr"/>
            <a:r>
              <a:rPr lang="uk-UA" sz="4800" dirty="0" smtClean="0"/>
              <a:t>     </a:t>
            </a:r>
            <a:r>
              <a:rPr lang="en-US" sz="4800" dirty="0" smtClean="0"/>
              <a:t>H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S</a:t>
            </a:r>
            <a:r>
              <a:rPr lang="en-US" sz="4800" dirty="0"/>
              <a:t> ⇄ H</a:t>
            </a:r>
            <a:r>
              <a:rPr lang="en-US" sz="4800" baseline="-25000" dirty="0"/>
              <a:t>2</a:t>
            </a:r>
            <a:r>
              <a:rPr lang="en-US" sz="4800" dirty="0"/>
              <a:t> + </a:t>
            </a:r>
            <a:r>
              <a:rPr lang="en-US" sz="4800" dirty="0" smtClean="0"/>
              <a:t>S</a:t>
            </a:r>
            <a:r>
              <a:rPr lang="uk-UA" sz="48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+ </a:t>
            </a:r>
            <a:r>
              <a:rPr lang="uk-UA" sz="4800" dirty="0" smtClean="0"/>
              <a:t>∆Н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ru-RU" sz="4800" dirty="0" smtClean="0"/>
              <a:t> При </a:t>
            </a:r>
            <a:r>
              <a:rPr lang="ru-RU" sz="4800" b="1" dirty="0" err="1" smtClean="0">
                <a:solidFill>
                  <a:srgbClr val="C00000"/>
                </a:solidFill>
              </a:rPr>
              <a:t>зниженні</a:t>
            </a:r>
            <a:r>
              <a:rPr lang="ru-RU" sz="4800" b="1" dirty="0" smtClean="0">
                <a:solidFill>
                  <a:srgbClr val="C00000"/>
                </a:solidFill>
              </a:rPr>
              <a:t> </a:t>
            </a:r>
            <a:r>
              <a:rPr lang="ru-RU" sz="4800" b="1" dirty="0" err="1" smtClean="0">
                <a:solidFill>
                  <a:srgbClr val="C00000"/>
                </a:solidFill>
              </a:rPr>
              <a:t>температури</a:t>
            </a:r>
            <a:r>
              <a:rPr lang="ru-RU" sz="4800" dirty="0" smtClean="0"/>
              <a:t>  </a:t>
            </a:r>
            <a:r>
              <a:rPr lang="ru-RU" sz="4800" dirty="0" err="1" smtClean="0"/>
              <a:t>рівновага</a:t>
            </a:r>
            <a:r>
              <a:rPr lang="ru-RU" sz="4800" dirty="0" smtClean="0"/>
              <a:t> </a:t>
            </a:r>
            <a:r>
              <a:rPr lang="ru-RU" sz="4800" dirty="0" err="1" smtClean="0"/>
              <a:t>зміщується</a:t>
            </a:r>
            <a:r>
              <a:rPr lang="ru-RU" sz="4800" dirty="0" smtClean="0"/>
              <a:t> у </a:t>
            </a:r>
            <a:r>
              <a:rPr lang="ru-RU" sz="4800" dirty="0" err="1" smtClean="0"/>
              <a:t>бік</a:t>
            </a:r>
            <a:r>
              <a:rPr lang="ru-RU" sz="4800" dirty="0" smtClean="0"/>
              <a:t> </a:t>
            </a:r>
            <a:r>
              <a:rPr lang="ru-RU" sz="4800" dirty="0" err="1" smtClean="0"/>
              <a:t>перебігу</a:t>
            </a:r>
            <a:r>
              <a:rPr lang="ru-RU" sz="4800" dirty="0" smtClean="0"/>
              <a:t> </a:t>
            </a:r>
            <a:r>
              <a:rPr lang="ru-RU" sz="4800" dirty="0" err="1" smtClean="0"/>
              <a:t>екзотермічної</a:t>
            </a:r>
            <a:r>
              <a:rPr lang="ru-RU" sz="4800" dirty="0" smtClean="0"/>
              <a:t> </a:t>
            </a:r>
            <a:r>
              <a:rPr lang="ru-RU" sz="4800" dirty="0" err="1" smtClean="0"/>
              <a:t>реакції</a:t>
            </a:r>
            <a:r>
              <a:rPr lang="ru-RU" sz="4800" dirty="0" smtClean="0"/>
              <a:t>.</a:t>
            </a:r>
            <a:endParaRPr lang="ru-RU" sz="4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76370" y="6122786"/>
            <a:ext cx="62043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</a:t>
            </a:r>
            <a:r>
              <a:rPr lang="en-US" sz="3600" b="0" i="0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n-US" sz="3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+ 3H</a:t>
            </a:r>
            <a:r>
              <a:rPr lang="en-US" sz="3600" b="0" i="0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n-US" sz="3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⇄ 2NH</a:t>
            </a:r>
            <a:r>
              <a:rPr lang="en-US" sz="3600" b="0" i="0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en-US" sz="3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uk-UA" sz="3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</a:t>
            </a:r>
            <a:r>
              <a:rPr lang="uk-UA" sz="3600" dirty="0" smtClean="0"/>
              <a:t>∆Н;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34506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030" y="1"/>
            <a:ext cx="10515600" cy="818866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Вплив каталізатора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18866"/>
            <a:ext cx="12192000" cy="6039133"/>
          </a:xfrm>
        </p:spPr>
        <p:txBody>
          <a:bodyPr>
            <a:normAutofit/>
          </a:bodyPr>
          <a:lstStyle/>
          <a:p>
            <a:r>
              <a:rPr lang="uk-UA" sz="3600" dirty="0">
                <a:solidFill>
                  <a:srgbClr val="C00000"/>
                </a:solidFill>
              </a:rPr>
              <a:t>Каталізатори </a:t>
            </a:r>
            <a:r>
              <a:rPr lang="uk-UA" sz="3600" b="1" dirty="0"/>
              <a:t>не зміщують </a:t>
            </a:r>
            <a:r>
              <a:rPr lang="uk-UA" sz="3600" dirty="0"/>
              <a:t>хімічну рівновагу, оскільки вони прискорюють як пряму так і зворотну реакції. У цьому випадку рівновага досягається набагато швидше</a:t>
            </a:r>
            <a:endParaRPr lang="ru-RU" sz="3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t="11905"/>
          <a:stretch/>
        </p:blipFill>
        <p:spPr>
          <a:xfrm>
            <a:off x="3903260" y="2756848"/>
            <a:ext cx="3772753" cy="3580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822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42196"/>
            <a:ext cx="12192000" cy="531580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4800" dirty="0" smtClean="0"/>
              <a:t>Класифікація хімічних реакцій за ознакою оборотності. Ознаки необоротності хімічних реакцій.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4800" dirty="0" smtClean="0"/>
              <a:t>Поняття рівноваги. Константа рівноваги.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4800" dirty="0" smtClean="0"/>
              <a:t>Зміщення хімічної рівноваги. Принцип </a:t>
            </a:r>
            <a:r>
              <a:rPr lang="uk-UA" sz="4800" dirty="0" err="1" smtClean="0"/>
              <a:t>Ле-Шательє</a:t>
            </a:r>
            <a:r>
              <a:rPr lang="uk-UA" sz="4800" dirty="0" smtClean="0"/>
              <a:t>.</a:t>
            </a:r>
            <a:endParaRPr lang="ru-RU" sz="48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План лекції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08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05217"/>
          </a:xfrm>
        </p:spPr>
        <p:txBody>
          <a:bodyPr>
            <a:normAutofit/>
          </a:bodyPr>
          <a:lstStyle/>
          <a:p>
            <a:r>
              <a:rPr lang="uk-UA" sz="4000" dirty="0" smtClean="0">
                <a:solidFill>
                  <a:srgbClr val="002060"/>
                </a:solidFill>
              </a:rPr>
              <a:t>Класифікація хімічних реакцій за ознакою оборотності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05218"/>
            <a:ext cx="12192000" cy="6052782"/>
          </a:xfrm>
        </p:spPr>
        <p:txBody>
          <a:bodyPr>
            <a:normAutofit/>
          </a:bodyPr>
          <a:lstStyle/>
          <a:p>
            <a:r>
              <a:rPr lang="uk-UA" sz="4000" dirty="0" smtClean="0"/>
              <a:t>Реакції</a:t>
            </a:r>
            <a:r>
              <a:rPr lang="uk-UA" sz="4000" dirty="0"/>
              <a:t>, які практично можуть протікати тільки в одному напрямку, називаються </a:t>
            </a:r>
            <a:r>
              <a:rPr lang="uk-UA" sz="4000" dirty="0" smtClean="0">
                <a:solidFill>
                  <a:srgbClr val="C00000"/>
                </a:solidFill>
              </a:rPr>
              <a:t>необоротними</a:t>
            </a:r>
            <a:r>
              <a:rPr lang="uk-UA" sz="4000" dirty="0" smtClean="0"/>
              <a:t>.</a:t>
            </a:r>
          </a:p>
          <a:p>
            <a:endParaRPr lang="uk-UA" sz="4000" dirty="0" smtClean="0"/>
          </a:p>
          <a:p>
            <a:r>
              <a:rPr lang="uk-UA" sz="4000" dirty="0" smtClean="0"/>
              <a:t> </a:t>
            </a:r>
            <a:r>
              <a:rPr lang="uk-UA" sz="4000" dirty="0" smtClean="0"/>
              <a:t>Реакції, які </a:t>
            </a:r>
            <a:r>
              <a:rPr lang="uk-UA" sz="4000" dirty="0" smtClean="0"/>
              <a:t>можуть </a:t>
            </a:r>
            <a:r>
              <a:rPr lang="uk-UA" sz="4000" dirty="0"/>
              <a:t>протікати у взаємно протилежних напрямках </a:t>
            </a:r>
            <a:r>
              <a:rPr lang="uk-UA" sz="4000" dirty="0" smtClean="0"/>
              <a:t>називаються</a:t>
            </a:r>
            <a:r>
              <a:rPr lang="uk-UA" sz="4000" dirty="0" smtClean="0"/>
              <a:t> </a:t>
            </a:r>
            <a:r>
              <a:rPr lang="uk-UA" sz="4000" dirty="0">
                <a:solidFill>
                  <a:srgbClr val="C00000"/>
                </a:solidFill>
              </a:rPr>
              <a:t>оборотними</a:t>
            </a:r>
            <a:r>
              <a:rPr lang="uk-UA" sz="4000" dirty="0" smtClean="0"/>
              <a:t>.</a:t>
            </a:r>
          </a:p>
          <a:p>
            <a:endParaRPr lang="uk-UA" sz="4000" dirty="0" smtClean="0"/>
          </a:p>
          <a:p>
            <a:r>
              <a:rPr lang="uk-UA" sz="4000" dirty="0"/>
              <a:t>Всі реальні процеси, у тому числі й оборотні хімічні реакції, є </a:t>
            </a:r>
            <a:r>
              <a:rPr lang="uk-UA" sz="4000" dirty="0" err="1"/>
              <a:t>термодинамічно</a:t>
            </a:r>
            <a:r>
              <a:rPr lang="uk-UA" sz="4000" dirty="0"/>
              <a:t> необоротними процесами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168022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32763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>
                <a:solidFill>
                  <a:srgbClr val="002060"/>
                </a:solidFill>
              </a:rPr>
              <a:t>Ознаки необоротності хімічних реакцій</a:t>
            </a: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125" y="941696"/>
            <a:ext cx="12041875" cy="5916304"/>
          </a:xfrm>
        </p:spPr>
        <p:txBody>
          <a:bodyPr>
            <a:normAutofit/>
          </a:bodyPr>
          <a:lstStyle/>
          <a:p>
            <a:r>
              <a:rPr lang="ru-RU" sz="3200" b="1" dirty="0" err="1">
                <a:solidFill>
                  <a:srgbClr val="FF0000"/>
                </a:solidFill>
              </a:rPr>
              <a:t>Необоротними</a:t>
            </a:r>
            <a:r>
              <a:rPr lang="ru-RU" sz="3200" dirty="0"/>
              <a:t> </a:t>
            </a:r>
            <a:r>
              <a:rPr lang="ru-RU" sz="3200" dirty="0" err="1"/>
              <a:t>називають</a:t>
            </a:r>
            <a:r>
              <a:rPr lang="ru-RU" sz="3200" dirty="0"/>
              <a:t> </a:t>
            </a:r>
            <a:r>
              <a:rPr lang="ru-RU" sz="3200" dirty="0" err="1"/>
              <a:t>такі</a:t>
            </a:r>
            <a:r>
              <a:rPr lang="ru-RU" sz="3200" dirty="0"/>
              <a:t> </a:t>
            </a:r>
            <a:r>
              <a:rPr lang="ru-RU" sz="3200" dirty="0" err="1"/>
              <a:t>реакції</a:t>
            </a:r>
            <a:r>
              <a:rPr lang="ru-RU" sz="3200" dirty="0"/>
              <a:t>, </a:t>
            </a:r>
            <a:r>
              <a:rPr lang="ru-RU" sz="3200" dirty="0" err="1"/>
              <a:t>під</a:t>
            </a:r>
            <a:r>
              <a:rPr lang="ru-RU" sz="3200" dirty="0"/>
              <a:t> час </a:t>
            </a:r>
            <a:r>
              <a:rPr lang="ru-RU" sz="3200" dirty="0" err="1"/>
              <a:t>перебігу</a:t>
            </a:r>
            <a:r>
              <a:rPr lang="ru-RU" sz="3200" dirty="0"/>
              <a:t> </a:t>
            </a:r>
            <a:r>
              <a:rPr lang="ru-RU" sz="3200" dirty="0" err="1" smtClean="0"/>
              <a:t>яких</a:t>
            </a:r>
            <a:r>
              <a:rPr lang="ru-RU" sz="3200" dirty="0" smtClean="0"/>
              <a:t> </a:t>
            </a:r>
            <a:r>
              <a:rPr lang="ru-RU" sz="3200" dirty="0" err="1" smtClean="0"/>
              <a:t>продукти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утворюються</a:t>
            </a:r>
            <a:r>
              <a:rPr lang="ru-RU" sz="3200" dirty="0"/>
              <a:t>, </a:t>
            </a:r>
            <a:r>
              <a:rPr lang="ru-RU" sz="3200" dirty="0" err="1"/>
              <a:t>виходять</a:t>
            </a:r>
            <a:r>
              <a:rPr lang="ru-RU" sz="3200" dirty="0"/>
              <a:t> </a:t>
            </a:r>
            <a:r>
              <a:rPr lang="ru-RU" sz="3200" dirty="0" err="1"/>
              <a:t>зі</a:t>
            </a:r>
            <a:r>
              <a:rPr lang="ru-RU" sz="3200" dirty="0"/>
              <a:t> </a:t>
            </a:r>
            <a:r>
              <a:rPr lang="ru-RU" sz="3200" dirty="0" err="1"/>
              <a:t>сфери</a:t>
            </a:r>
            <a:r>
              <a:rPr lang="ru-RU" sz="3200" dirty="0"/>
              <a:t> </a:t>
            </a:r>
            <a:r>
              <a:rPr lang="ru-RU" sz="3200" dirty="0" err="1" smtClean="0"/>
              <a:t>реакції</a:t>
            </a:r>
            <a:r>
              <a:rPr lang="ru-RU" sz="3200" dirty="0" smtClean="0"/>
              <a:t>:</a:t>
            </a:r>
            <a:endParaRPr lang="ru-RU" sz="3200" dirty="0"/>
          </a:p>
          <a:p>
            <a:r>
              <a:rPr lang="ru-RU" sz="3200" dirty="0" smtClean="0"/>
              <a:t> </a:t>
            </a:r>
            <a:r>
              <a:rPr lang="ru-RU" sz="3200" dirty="0" err="1"/>
              <a:t>випадають</a:t>
            </a:r>
            <a:r>
              <a:rPr lang="ru-RU" sz="3200" dirty="0"/>
              <a:t> у </a:t>
            </a:r>
            <a:r>
              <a:rPr lang="ru-RU" sz="3200" dirty="0" err="1"/>
              <a:t>вигляді</a:t>
            </a:r>
            <a:r>
              <a:rPr lang="ru-RU" sz="3200" dirty="0"/>
              <a:t> </a:t>
            </a:r>
            <a:r>
              <a:rPr lang="ru-RU" sz="3200" dirty="0" smtClean="0"/>
              <a:t>осаду</a:t>
            </a:r>
          </a:p>
          <a:p>
            <a:pPr marL="0" indent="0" algn="ctr">
              <a:buNone/>
            </a:pPr>
            <a:r>
              <a:rPr lang="ru-RU" sz="3200" dirty="0" err="1" smtClean="0"/>
              <a:t>ВаС</a:t>
            </a:r>
            <a:r>
              <a:rPr lang="en-US" sz="3200" dirty="0" smtClean="0"/>
              <a:t>l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 + 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SO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 = </a:t>
            </a:r>
            <a:r>
              <a:rPr lang="ru-RU" sz="3200" dirty="0" err="1" smtClean="0"/>
              <a:t>Ва</a:t>
            </a:r>
            <a:r>
              <a:rPr lang="en-US" sz="3200" dirty="0" smtClean="0"/>
              <a:t>SO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↓ + 2</a:t>
            </a:r>
            <a:r>
              <a:rPr lang="ru-RU" sz="3200" dirty="0" smtClean="0"/>
              <a:t>НС</a:t>
            </a:r>
            <a:r>
              <a:rPr lang="en-US" sz="3200" dirty="0" smtClean="0"/>
              <a:t>l;</a:t>
            </a:r>
            <a:endParaRPr lang="ru-RU" sz="3200" dirty="0" smtClean="0"/>
          </a:p>
          <a:p>
            <a:r>
              <a:rPr lang="ru-RU" sz="3200" dirty="0" smtClean="0"/>
              <a:t> </a:t>
            </a:r>
            <a:r>
              <a:rPr lang="ru-RU" sz="3200" dirty="0" err="1"/>
              <a:t>виділяються</a:t>
            </a:r>
            <a:r>
              <a:rPr lang="ru-RU" sz="3200" dirty="0"/>
              <a:t> у </a:t>
            </a:r>
            <a:r>
              <a:rPr lang="ru-RU" sz="3200" dirty="0" err="1"/>
              <a:t>вигляді</a:t>
            </a:r>
            <a:r>
              <a:rPr lang="ru-RU" sz="3200" dirty="0"/>
              <a:t> </a:t>
            </a:r>
            <a:r>
              <a:rPr lang="ru-RU" sz="3200" dirty="0" smtClean="0"/>
              <a:t>газу</a:t>
            </a:r>
          </a:p>
          <a:p>
            <a:pPr marL="0" indent="0" algn="ctr">
              <a:buNone/>
            </a:pPr>
            <a:r>
              <a:rPr lang="ru-RU" sz="3200" dirty="0" smtClean="0"/>
              <a:t>2КС</a:t>
            </a:r>
            <a:r>
              <a:rPr lang="en-US" sz="3200" dirty="0" smtClean="0"/>
              <a:t>l</a:t>
            </a:r>
            <a:r>
              <a:rPr lang="ru-RU" sz="3200" dirty="0" smtClean="0"/>
              <a:t>О</a:t>
            </a:r>
            <a:r>
              <a:rPr lang="ru-RU" sz="3200" baseline="-25000" dirty="0" smtClean="0"/>
              <a:t>3</a:t>
            </a:r>
            <a:r>
              <a:rPr lang="ru-RU" sz="3200" dirty="0" smtClean="0"/>
              <a:t> = 2КС</a:t>
            </a:r>
            <a:r>
              <a:rPr lang="en-US" sz="3200" dirty="0" smtClean="0"/>
              <a:t>l + 3O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↑</a:t>
            </a:r>
            <a:endParaRPr lang="ru-RU" sz="3200" dirty="0" smtClean="0"/>
          </a:p>
          <a:p>
            <a:r>
              <a:rPr lang="ru-RU" sz="3200" dirty="0" err="1" smtClean="0"/>
              <a:t>утворюється</a:t>
            </a:r>
            <a:r>
              <a:rPr lang="ru-RU" sz="3200" dirty="0" smtClean="0"/>
              <a:t> </a:t>
            </a:r>
            <a:r>
              <a:rPr lang="ru-RU" sz="3200" dirty="0" err="1"/>
              <a:t>малодисоційована</a:t>
            </a:r>
            <a:r>
              <a:rPr lang="ru-RU" sz="3200" dirty="0"/>
              <a:t> </a:t>
            </a:r>
            <a:r>
              <a:rPr lang="ru-RU" sz="3200" dirty="0" smtClean="0"/>
              <a:t> </a:t>
            </a:r>
            <a:r>
              <a:rPr lang="ru-RU" sz="3200" dirty="0" err="1" smtClean="0"/>
              <a:t>сполука</a:t>
            </a:r>
            <a:endParaRPr lang="ru-RU" sz="3200" dirty="0" smtClean="0"/>
          </a:p>
          <a:p>
            <a:pPr marL="0" indent="0" algn="ctr">
              <a:buNone/>
            </a:pPr>
            <a:r>
              <a:rPr lang="ru-RU" sz="3200" dirty="0" smtClean="0"/>
              <a:t>НС</a:t>
            </a:r>
            <a:r>
              <a:rPr lang="en-US" sz="3200" dirty="0" smtClean="0"/>
              <a:t>l + </a:t>
            </a:r>
            <a:r>
              <a:rPr lang="en-US" sz="3200" dirty="0" err="1" smtClean="0"/>
              <a:t>NaOH</a:t>
            </a:r>
            <a:r>
              <a:rPr lang="en-US" sz="3200" dirty="0" smtClean="0"/>
              <a:t> = </a:t>
            </a:r>
            <a:r>
              <a:rPr lang="ru-RU" sz="3200" dirty="0" smtClean="0"/>
              <a:t>Н</a:t>
            </a:r>
            <a:r>
              <a:rPr lang="ru-RU" sz="3200" baseline="-25000" dirty="0" smtClean="0"/>
              <a:t>2</a:t>
            </a:r>
            <a:r>
              <a:rPr lang="ru-RU" sz="3200" dirty="0" smtClean="0"/>
              <a:t>О + </a:t>
            </a:r>
            <a:r>
              <a:rPr lang="en-US" sz="3200" dirty="0" err="1" smtClean="0"/>
              <a:t>NaCl</a:t>
            </a:r>
            <a:r>
              <a:rPr lang="en-US" sz="3200" dirty="0" smtClean="0"/>
              <a:t>;</a:t>
            </a:r>
            <a:endParaRPr lang="ru-RU" sz="3200" dirty="0" smtClean="0"/>
          </a:p>
          <a:p>
            <a:r>
              <a:rPr lang="ru-RU" sz="3200" dirty="0" err="1" smtClean="0"/>
              <a:t>реакція</a:t>
            </a:r>
            <a:r>
              <a:rPr lang="ru-RU" sz="3200" dirty="0" smtClean="0"/>
              <a:t> </a:t>
            </a:r>
            <a:r>
              <a:rPr lang="ru-RU" sz="3200" dirty="0" err="1"/>
              <a:t>супроводжується</a:t>
            </a:r>
            <a:r>
              <a:rPr lang="ru-RU" sz="3200" dirty="0"/>
              <a:t> </a:t>
            </a:r>
            <a:r>
              <a:rPr lang="ru-RU" sz="3200" dirty="0" err="1"/>
              <a:t>виділенням</a:t>
            </a:r>
            <a:r>
              <a:rPr lang="ru-RU" sz="3200" dirty="0"/>
              <a:t> </a:t>
            </a:r>
            <a:r>
              <a:rPr lang="ru-RU" sz="3200" dirty="0" err="1"/>
              <a:t>великої</a:t>
            </a:r>
            <a:r>
              <a:rPr lang="ru-RU" sz="3200" dirty="0"/>
              <a:t> </a:t>
            </a:r>
            <a:r>
              <a:rPr lang="ru-RU" sz="3200" dirty="0" err="1"/>
              <a:t>кількості</a:t>
            </a:r>
            <a:r>
              <a:rPr lang="ru-RU" sz="3200" dirty="0"/>
              <a:t> </a:t>
            </a:r>
            <a:r>
              <a:rPr lang="ru-RU" sz="3200" dirty="0" err="1"/>
              <a:t>енергії</a:t>
            </a:r>
            <a:endParaRPr lang="ru-RU" sz="3200" dirty="0" smtClean="0"/>
          </a:p>
          <a:p>
            <a:pPr marL="0" indent="0" algn="ctr">
              <a:buNone/>
            </a:pPr>
            <a:r>
              <a:rPr lang="en-US" sz="3200" dirty="0" smtClean="0"/>
              <a:t>Mg</a:t>
            </a:r>
            <a:r>
              <a:rPr lang="en-US" sz="3200" dirty="0"/>
              <a:t> + </a:t>
            </a:r>
            <a:r>
              <a:rPr lang="en-US" sz="3200" baseline="30000" dirty="0"/>
              <a:t>1</a:t>
            </a:r>
            <a:r>
              <a:rPr lang="en-US" sz="3200" dirty="0"/>
              <a:t>/</a:t>
            </a:r>
            <a:r>
              <a:rPr lang="en-US" sz="3200" baseline="-25000" dirty="0"/>
              <a:t>2</a:t>
            </a:r>
            <a:r>
              <a:rPr lang="en-US" sz="3200" dirty="0"/>
              <a:t>O</a:t>
            </a:r>
            <a:r>
              <a:rPr lang="en-US" sz="3200" baseline="-25000" dirty="0"/>
              <a:t>2</a:t>
            </a:r>
            <a:r>
              <a:rPr lang="en-US" sz="3200" dirty="0"/>
              <a:t> = </a:t>
            </a:r>
            <a:r>
              <a:rPr lang="en-US" sz="3200" dirty="0" err="1"/>
              <a:t>MgO</a:t>
            </a:r>
            <a:r>
              <a:rPr lang="en-US" sz="3200" dirty="0"/>
              <a:t>, ∆</a:t>
            </a:r>
            <a:r>
              <a:rPr lang="ru-RU" sz="3200" dirty="0"/>
              <a:t>Н = — 602,5 кДж/моль.</a:t>
            </a:r>
          </a:p>
        </p:txBody>
      </p:sp>
    </p:spTree>
    <p:extLst>
      <p:ext uri="{BB962C8B-B14F-4D97-AF65-F5344CB8AC3E}">
        <p14:creationId xmlns:p14="http://schemas.microsoft.com/office/powerpoint/2010/main" val="3619949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28047"/>
          </a:xfrm>
        </p:spPr>
        <p:txBody>
          <a:bodyPr>
            <a:normAutofit/>
          </a:bodyPr>
          <a:lstStyle/>
          <a:p>
            <a:pPr algn="ctr"/>
            <a:r>
              <a:rPr lang="uk-UA" sz="6000" dirty="0" smtClean="0">
                <a:solidFill>
                  <a:srgbClr val="002060"/>
                </a:solidFill>
              </a:rPr>
              <a:t>Поняття рівноваги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28048"/>
            <a:ext cx="12192000" cy="5929952"/>
          </a:xfrm>
        </p:spPr>
        <p:txBody>
          <a:bodyPr/>
          <a:lstStyle/>
          <a:p>
            <a:r>
              <a:rPr lang="ru-RU" b="1" i="1" dirty="0" err="1" smtClean="0">
                <a:solidFill>
                  <a:srgbClr val="FF0000"/>
                </a:solidFill>
              </a:rPr>
              <a:t>Хімічною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рівновагою</a:t>
            </a:r>
            <a:r>
              <a:rPr lang="ru-RU" i="1" dirty="0"/>
              <a:t> </a:t>
            </a:r>
            <a:r>
              <a:rPr lang="ru-RU" i="1" dirty="0" err="1"/>
              <a:t>називається</a:t>
            </a:r>
            <a:r>
              <a:rPr lang="ru-RU" i="1" dirty="0"/>
              <a:t> </a:t>
            </a:r>
            <a:r>
              <a:rPr lang="ru-RU" i="1" dirty="0" err="1"/>
              <a:t>такий</a:t>
            </a:r>
            <a:r>
              <a:rPr lang="ru-RU" i="1" dirty="0"/>
              <a:t> стан </a:t>
            </a:r>
            <a:r>
              <a:rPr lang="ru-RU" i="1" dirty="0" err="1"/>
              <a:t>системи</a:t>
            </a:r>
            <a:r>
              <a:rPr lang="ru-RU" i="1" dirty="0"/>
              <a:t>, при </a:t>
            </a:r>
            <a:r>
              <a:rPr lang="ru-RU" i="1" dirty="0" err="1"/>
              <a:t>якому</a:t>
            </a:r>
            <a:r>
              <a:rPr lang="ru-RU" i="1" dirty="0"/>
              <a:t> </a:t>
            </a:r>
            <a:r>
              <a:rPr lang="ru-RU" i="1" dirty="0" err="1"/>
              <a:t>концентрації</a:t>
            </a:r>
            <a:r>
              <a:rPr lang="ru-RU" i="1" dirty="0"/>
              <a:t> </a:t>
            </a:r>
            <a:r>
              <a:rPr lang="ru-RU" i="1" dirty="0" err="1"/>
              <a:t>всіх</a:t>
            </a:r>
            <a:r>
              <a:rPr lang="ru-RU" i="1" dirty="0"/>
              <a:t> </a:t>
            </a:r>
            <a:r>
              <a:rPr lang="ru-RU" i="1" dirty="0" err="1"/>
              <a:t>речовин</a:t>
            </a:r>
            <a:r>
              <a:rPr lang="ru-RU" i="1" dirty="0"/>
              <a:t> </a:t>
            </a:r>
            <a:r>
              <a:rPr lang="ru-RU" i="1" dirty="0" err="1"/>
              <a:t>залишаються</a:t>
            </a:r>
            <a:r>
              <a:rPr lang="ru-RU" i="1" dirty="0"/>
              <a:t> </a:t>
            </a:r>
            <a:r>
              <a:rPr lang="ru-RU" i="1" dirty="0" err="1"/>
              <a:t>незмінними</a:t>
            </a:r>
            <a:r>
              <a:rPr lang="ru-RU" i="1" dirty="0"/>
              <a:t>, а </a:t>
            </a:r>
            <a:r>
              <a:rPr lang="ru-RU" i="1" dirty="0" err="1"/>
              <a:t>швидкості</a:t>
            </a:r>
            <a:r>
              <a:rPr lang="ru-RU" i="1" dirty="0"/>
              <a:t> </a:t>
            </a:r>
            <a:r>
              <a:rPr lang="ru-RU" i="1" dirty="0" err="1"/>
              <a:t>прямої</a:t>
            </a:r>
            <a:r>
              <a:rPr lang="ru-RU" i="1" dirty="0"/>
              <a:t> та </a:t>
            </a:r>
            <a:r>
              <a:rPr lang="ru-RU" i="1" dirty="0" err="1"/>
              <a:t>зворотної</a:t>
            </a:r>
            <a:r>
              <a:rPr lang="ru-RU" i="1" dirty="0"/>
              <a:t> </a:t>
            </a:r>
            <a:r>
              <a:rPr lang="ru-RU" i="1" dirty="0" err="1"/>
              <a:t>реакцій</a:t>
            </a:r>
            <a:r>
              <a:rPr lang="ru-RU" i="1" dirty="0"/>
              <a:t> є </a:t>
            </a:r>
            <a:r>
              <a:rPr lang="ru-RU" i="1" dirty="0" err="1"/>
              <a:t>однаковими</a:t>
            </a:r>
            <a:r>
              <a:rPr lang="ru-RU" i="1" dirty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224" y="2337890"/>
            <a:ext cx="8450950" cy="358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251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1995" y="27296"/>
            <a:ext cx="5508009" cy="1325563"/>
          </a:xfrm>
        </p:spPr>
        <p:txBody>
          <a:bodyPr>
            <a:noAutofit/>
          </a:bodyPr>
          <a:lstStyle/>
          <a:p>
            <a:r>
              <a:rPr lang="uk-UA" sz="4800" dirty="0" smtClean="0">
                <a:solidFill>
                  <a:srgbClr val="002060"/>
                </a:solidFill>
              </a:rPr>
              <a:t>Константа рівноваги</a:t>
            </a: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54" y="1091822"/>
            <a:ext cx="12185745" cy="2034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Стан хімічної рівноваги характеризується константою рівноваги </a:t>
            </a:r>
            <a:r>
              <a:rPr lang="uk-UA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uk-UA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рівної співвідношенню констант швидкостей прямої і зворотної реакції, тобто відношенню добутку концентрацій продуктів реакції до добутку концентрацій реагуючих речовин у ступенях, рівних їх </a:t>
            </a:r>
            <a:r>
              <a:rPr lang="uk-UA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стехіометричним</a:t>
            </a:r>
            <a:r>
              <a:rPr lang="uk-UA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коефіцієнтам. </a:t>
            </a:r>
            <a:endParaRPr lang="ru-RU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72786" y="3188628"/>
            <a:ext cx="26821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sz="320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I</a:t>
            </a:r>
            <a:r>
              <a:rPr lang="uk-UA" sz="320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↔ 2HI 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76209" y="4031160"/>
            <a:ext cx="5075300" cy="5475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lnSpc>
                <a:spcPct val="115000"/>
              </a:lnSpc>
              <a:spcAft>
                <a:spcPts val="0"/>
              </a:spcAft>
            </a:pPr>
            <a:r>
              <a:rPr lang="uk-UA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800" baseline="-25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uk-UA" sz="280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k</a:t>
            </a:r>
            <a:r>
              <a:rPr lang="uk-UA" sz="280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[Н</a:t>
            </a:r>
            <a:r>
              <a:rPr lang="uk-UA" sz="280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[I</a:t>
            </a:r>
            <a:r>
              <a:rPr lang="uk-UA" sz="280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], </a:t>
            </a:r>
            <a:r>
              <a:rPr lang="uk-UA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800" baseline="-25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звор</a:t>
            </a:r>
            <a:r>
              <a:rPr lang="uk-UA" sz="280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k</a:t>
            </a:r>
            <a:r>
              <a:rPr lang="uk-UA" sz="280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[НI]</a:t>
            </a:r>
            <a:r>
              <a:rPr lang="uk-UA" sz="2800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0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1492626"/>
              </p:ext>
            </p:extLst>
          </p:nvPr>
        </p:nvGraphicFramePr>
        <p:xfrm>
          <a:off x="6264323" y="5155877"/>
          <a:ext cx="2872473" cy="1167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Уравнение" r:id="rId3" imgW="1180588" imgH="469696" progId="Equation.3">
                  <p:embed/>
                </p:oleObj>
              </mc:Choice>
              <mc:Fallback>
                <p:oleObj name="Уравнение" r:id="rId3" imgW="1180588" imgH="46969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4323" y="5155877"/>
                        <a:ext cx="2872473" cy="11676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6931" y="5126104"/>
            <a:ext cx="2585064" cy="119723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86854" y="3126482"/>
            <a:ext cx="3889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mA+nB</a:t>
            </a:r>
            <a:r>
              <a:rPr lang="uk-UA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↔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pC+qD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85120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82639"/>
          </a:xfrm>
        </p:spPr>
        <p:txBody>
          <a:bodyPr>
            <a:normAutofit/>
          </a:bodyPr>
          <a:lstStyle/>
          <a:p>
            <a:pPr algn="ctr"/>
            <a:r>
              <a:rPr lang="uk-UA" sz="5400" dirty="0" smtClean="0">
                <a:solidFill>
                  <a:srgbClr val="002060"/>
                </a:solidFill>
              </a:rPr>
              <a:t>Принцип </a:t>
            </a:r>
            <a:r>
              <a:rPr lang="uk-UA" sz="5400" dirty="0" err="1" smtClean="0">
                <a:solidFill>
                  <a:srgbClr val="002060"/>
                </a:solidFill>
              </a:rPr>
              <a:t>Ле-Шательє</a:t>
            </a:r>
            <a:endParaRPr lang="ru-RU" sz="5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2638"/>
            <a:ext cx="12192000" cy="5875361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Якщо </a:t>
            </a:r>
            <a:r>
              <a:rPr lang="uk-UA" sz="3200" dirty="0"/>
              <a:t>на рівноважну систему здійснити який-небудь зовнішній вплив, то в системі відбувається процес, що </a:t>
            </a:r>
            <a:r>
              <a:rPr lang="uk-UA" sz="3200" dirty="0" smtClean="0"/>
              <a:t>послаблює </a:t>
            </a:r>
            <a:r>
              <a:rPr lang="uk-UA" sz="3200" dirty="0"/>
              <a:t>цей вплив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0137" y="2178807"/>
            <a:ext cx="2777391" cy="3952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445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00752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Вплив концентрації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05468"/>
            <a:ext cx="12192000" cy="57525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 smtClean="0"/>
              <a:t>При</a:t>
            </a:r>
            <a:r>
              <a:rPr lang="ru-RU" sz="4000" b="1" dirty="0"/>
              <a:t> </a:t>
            </a:r>
            <a:r>
              <a:rPr lang="ru-RU" sz="4000" b="1" dirty="0" err="1">
                <a:solidFill>
                  <a:srgbClr val="FF0000"/>
                </a:solidFill>
              </a:rPr>
              <a:t>збільшенні</a:t>
            </a:r>
            <a:r>
              <a:rPr lang="ru-RU" sz="4000" b="1" dirty="0">
                <a:solidFill>
                  <a:srgbClr val="FF0000"/>
                </a:solidFill>
              </a:rPr>
              <a:t> </a:t>
            </a:r>
            <a:r>
              <a:rPr lang="ru-RU" sz="4000" b="1" dirty="0" err="1">
                <a:solidFill>
                  <a:srgbClr val="FF0000"/>
                </a:solidFill>
              </a:rPr>
              <a:t>концентрації</a:t>
            </a:r>
            <a:r>
              <a:rPr lang="ru-RU" sz="4000" b="1" dirty="0">
                <a:solidFill>
                  <a:srgbClr val="FF0000"/>
                </a:solidFill>
              </a:rPr>
              <a:t> </a:t>
            </a:r>
            <a:r>
              <a:rPr lang="ru-RU" sz="4000" dirty="0" err="1"/>
              <a:t>однієї</a:t>
            </a:r>
            <a:r>
              <a:rPr lang="ru-RU" sz="4000" dirty="0"/>
              <a:t> з </a:t>
            </a:r>
            <a:r>
              <a:rPr lang="ru-RU" sz="4000" dirty="0" err="1"/>
              <a:t>реагуючих</a:t>
            </a:r>
            <a:r>
              <a:rPr lang="ru-RU" sz="4000" dirty="0"/>
              <a:t> </a:t>
            </a:r>
            <a:r>
              <a:rPr lang="ru-RU" sz="4000" dirty="0" err="1"/>
              <a:t>речовин</a:t>
            </a:r>
            <a:r>
              <a:rPr lang="ru-RU" sz="4000" dirty="0"/>
              <a:t> </a:t>
            </a:r>
            <a:r>
              <a:rPr lang="ru-RU" sz="4000" dirty="0" err="1"/>
              <a:t>рівновага</a:t>
            </a:r>
            <a:r>
              <a:rPr lang="ru-RU" sz="4000" dirty="0"/>
              <a:t> </a:t>
            </a:r>
            <a:r>
              <a:rPr lang="ru-RU" sz="4000" dirty="0" err="1"/>
              <a:t>зміщується</a:t>
            </a:r>
            <a:r>
              <a:rPr lang="ru-RU" sz="4000" dirty="0"/>
              <a:t> у </a:t>
            </a:r>
            <a:r>
              <a:rPr lang="ru-RU" sz="4000" dirty="0" err="1"/>
              <a:t>бік</a:t>
            </a:r>
            <a:r>
              <a:rPr lang="ru-RU" sz="4000" dirty="0"/>
              <a:t> </a:t>
            </a:r>
            <a:r>
              <a:rPr lang="ru-RU" sz="4000" dirty="0" err="1"/>
              <a:t>витрачання</a:t>
            </a:r>
            <a:r>
              <a:rPr lang="ru-RU" sz="4000" dirty="0"/>
              <a:t> </a:t>
            </a:r>
            <a:r>
              <a:rPr lang="ru-RU" sz="4000" dirty="0" err="1"/>
              <a:t>цієї</a:t>
            </a:r>
            <a:r>
              <a:rPr lang="ru-RU" sz="4000" dirty="0"/>
              <a:t> </a:t>
            </a:r>
            <a:r>
              <a:rPr lang="ru-RU" sz="4000" dirty="0" err="1"/>
              <a:t>речовини</a:t>
            </a:r>
            <a:r>
              <a:rPr lang="ru-RU" sz="4000" dirty="0"/>
              <a:t>, а при</a:t>
            </a:r>
            <a:r>
              <a:rPr lang="ru-RU" sz="4000" b="1" dirty="0"/>
              <a:t> </a:t>
            </a:r>
            <a:r>
              <a:rPr lang="ru-RU" sz="4000" b="1" dirty="0" err="1">
                <a:solidFill>
                  <a:srgbClr val="FF0000"/>
                </a:solidFill>
              </a:rPr>
              <a:t>зменшенні</a:t>
            </a:r>
            <a:r>
              <a:rPr lang="ru-RU" sz="4000" b="1" dirty="0">
                <a:solidFill>
                  <a:srgbClr val="FF0000"/>
                </a:solidFill>
              </a:rPr>
              <a:t> </a:t>
            </a:r>
            <a:r>
              <a:rPr lang="ru-RU" sz="4000" b="1" dirty="0" err="1">
                <a:solidFill>
                  <a:srgbClr val="FF0000"/>
                </a:solidFill>
              </a:rPr>
              <a:t>концентрації</a:t>
            </a:r>
            <a:r>
              <a:rPr lang="ru-RU" sz="4000" dirty="0"/>
              <a:t> — у </a:t>
            </a:r>
            <a:r>
              <a:rPr lang="ru-RU" sz="4000" dirty="0" err="1"/>
              <a:t>бік</a:t>
            </a:r>
            <a:r>
              <a:rPr lang="ru-RU" sz="4000" dirty="0"/>
              <a:t> </a:t>
            </a:r>
            <a:r>
              <a:rPr lang="ru-RU" sz="4000" dirty="0" err="1"/>
              <a:t>її</a:t>
            </a:r>
            <a:r>
              <a:rPr lang="ru-RU" sz="4000" dirty="0"/>
              <a:t> </a:t>
            </a:r>
            <a:r>
              <a:rPr lang="ru-RU" sz="4000" dirty="0" err="1" smtClean="0"/>
              <a:t>утворення</a:t>
            </a:r>
            <a:endParaRPr lang="ru-RU" sz="4000" dirty="0"/>
          </a:p>
          <a:p>
            <a:pPr marL="0" indent="0">
              <a:buNone/>
            </a:pPr>
            <a:r>
              <a:rPr lang="ru-RU" sz="4000" dirty="0" err="1" smtClean="0"/>
              <a:t>Звідси</a:t>
            </a:r>
            <a:r>
              <a:rPr lang="ru-RU" sz="4000" dirty="0" smtClean="0"/>
              <a:t>: </a:t>
            </a:r>
          </a:p>
          <a:p>
            <a:r>
              <a:rPr lang="ru-RU" sz="4000" dirty="0" err="1" smtClean="0"/>
              <a:t>збільшення</a:t>
            </a:r>
            <a:r>
              <a:rPr lang="ru-RU" sz="4000" dirty="0" smtClean="0"/>
              <a:t> </a:t>
            </a:r>
            <a:r>
              <a:rPr lang="ru-RU" sz="4000" dirty="0" err="1" smtClean="0"/>
              <a:t>концентрації</a:t>
            </a:r>
            <a:r>
              <a:rPr lang="ru-RU" sz="4000" dirty="0" smtClean="0"/>
              <a:t> </a:t>
            </a:r>
            <a:r>
              <a:rPr lang="ru-RU" sz="4000" dirty="0" err="1" smtClean="0"/>
              <a:t>вихідних</a:t>
            </a:r>
            <a:r>
              <a:rPr lang="ru-RU" sz="4000" dirty="0" smtClean="0"/>
              <a:t> </a:t>
            </a:r>
            <a:r>
              <a:rPr lang="ru-RU" sz="4000" dirty="0" err="1" smtClean="0"/>
              <a:t>речовин</a:t>
            </a:r>
            <a:r>
              <a:rPr lang="ru-RU" sz="4000" dirty="0" smtClean="0"/>
              <a:t> </a:t>
            </a:r>
            <a:r>
              <a:rPr lang="ru-RU" sz="4000" dirty="0" err="1" smtClean="0"/>
              <a:t>зміщує</a:t>
            </a:r>
            <a:r>
              <a:rPr lang="ru-RU" sz="4000" dirty="0" smtClean="0"/>
              <a:t> </a:t>
            </a:r>
            <a:r>
              <a:rPr lang="ru-RU" sz="4000" dirty="0" err="1" smtClean="0"/>
              <a:t>хімічну</a:t>
            </a:r>
            <a:r>
              <a:rPr lang="ru-RU" sz="4000" dirty="0" smtClean="0"/>
              <a:t> </a:t>
            </a:r>
            <a:r>
              <a:rPr lang="ru-RU" sz="4000" dirty="0" err="1" smtClean="0"/>
              <a:t>рівновагу</a:t>
            </a:r>
            <a:r>
              <a:rPr lang="ru-RU" sz="4000" dirty="0" smtClean="0"/>
              <a:t> у </a:t>
            </a:r>
            <a:r>
              <a:rPr lang="ru-RU" sz="4000" dirty="0" err="1" smtClean="0"/>
              <a:t>бік</a:t>
            </a:r>
            <a:r>
              <a:rPr lang="ru-RU" sz="4000" dirty="0" smtClean="0"/>
              <a:t> </a:t>
            </a:r>
            <a:r>
              <a:rPr lang="ru-RU" sz="4000" dirty="0" err="1" smtClean="0"/>
              <a:t>утворення</a:t>
            </a:r>
            <a:r>
              <a:rPr lang="ru-RU" sz="4000" dirty="0" smtClean="0"/>
              <a:t> </a:t>
            </a:r>
            <a:r>
              <a:rPr lang="ru-RU" sz="4000" dirty="0" err="1" smtClean="0"/>
              <a:t>продуктів</a:t>
            </a:r>
            <a:r>
              <a:rPr lang="ru-RU" sz="4000" dirty="0" smtClean="0"/>
              <a:t> </a:t>
            </a:r>
            <a:r>
              <a:rPr lang="ru-RU" sz="4000" dirty="0" err="1" smtClean="0"/>
              <a:t>реакції</a:t>
            </a:r>
            <a:endParaRPr lang="ru-RU" sz="4000" dirty="0"/>
          </a:p>
          <a:p>
            <a:r>
              <a:rPr lang="ru-RU" sz="4000" dirty="0" err="1" smtClean="0"/>
              <a:t>збільшення</a:t>
            </a:r>
            <a:r>
              <a:rPr lang="ru-RU" sz="4000" dirty="0" smtClean="0"/>
              <a:t> </a:t>
            </a:r>
            <a:r>
              <a:rPr lang="ru-RU" sz="4000" dirty="0" err="1" smtClean="0"/>
              <a:t>концентрації</a:t>
            </a:r>
            <a:r>
              <a:rPr lang="ru-RU" sz="4000" dirty="0" smtClean="0"/>
              <a:t> </a:t>
            </a:r>
            <a:r>
              <a:rPr lang="ru-RU" sz="4000" dirty="0" err="1" smtClean="0"/>
              <a:t>продуктів</a:t>
            </a:r>
            <a:r>
              <a:rPr lang="ru-RU" sz="4000" dirty="0" smtClean="0"/>
              <a:t> </a:t>
            </a:r>
            <a:r>
              <a:rPr lang="ru-RU" sz="4000" dirty="0" err="1" smtClean="0"/>
              <a:t>реакції</a:t>
            </a:r>
            <a:r>
              <a:rPr lang="ru-RU" sz="4000" dirty="0" smtClean="0"/>
              <a:t> </a:t>
            </a:r>
            <a:r>
              <a:rPr lang="ru-RU" sz="4000" dirty="0" err="1" smtClean="0"/>
              <a:t>зміщує</a:t>
            </a:r>
            <a:r>
              <a:rPr lang="ru-RU" sz="4000" dirty="0" smtClean="0"/>
              <a:t> </a:t>
            </a:r>
            <a:r>
              <a:rPr lang="ru-RU" sz="4000" dirty="0" err="1" smtClean="0"/>
              <a:t>хімічну</a:t>
            </a:r>
            <a:r>
              <a:rPr lang="ru-RU" sz="4000" dirty="0" smtClean="0"/>
              <a:t> </a:t>
            </a:r>
            <a:r>
              <a:rPr lang="ru-RU" sz="4000" dirty="0" err="1" smtClean="0"/>
              <a:t>рівновагу</a:t>
            </a:r>
            <a:r>
              <a:rPr lang="ru-RU" sz="4000" dirty="0" smtClean="0"/>
              <a:t> у </a:t>
            </a:r>
            <a:r>
              <a:rPr lang="ru-RU" sz="4000" dirty="0" err="1" smtClean="0"/>
              <a:t>бік</a:t>
            </a:r>
            <a:r>
              <a:rPr lang="ru-RU" sz="4000" dirty="0" smtClean="0"/>
              <a:t> у </a:t>
            </a:r>
            <a:r>
              <a:rPr lang="ru-RU" sz="4000" dirty="0" err="1" smtClean="0"/>
              <a:t>утворення</a:t>
            </a:r>
            <a:r>
              <a:rPr lang="ru-RU" sz="4000" dirty="0" smtClean="0"/>
              <a:t> </a:t>
            </a:r>
            <a:r>
              <a:rPr lang="ru-RU" sz="4000" dirty="0" err="1" smtClean="0"/>
              <a:t>вихідних</a:t>
            </a:r>
            <a:r>
              <a:rPr lang="ru-RU" sz="4000" dirty="0" smtClean="0"/>
              <a:t> </a:t>
            </a:r>
            <a:r>
              <a:rPr lang="ru-RU" sz="4000" dirty="0" err="1" smtClean="0"/>
              <a:t>речовин</a:t>
            </a:r>
            <a:r>
              <a:rPr lang="ru-RU" sz="4000" dirty="0" smtClean="0"/>
              <a:t> 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885892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3483" y="66509"/>
            <a:ext cx="10515600" cy="1325563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Вплив тиску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92072"/>
            <a:ext cx="12192000" cy="5465928"/>
          </a:xfrm>
        </p:spPr>
        <p:txBody>
          <a:bodyPr>
            <a:normAutofit/>
          </a:bodyPr>
          <a:lstStyle/>
          <a:p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 err="1" smtClean="0"/>
              <a:t>тиску</a:t>
            </a:r>
            <a:r>
              <a:rPr lang="ru-RU" dirty="0" smtClean="0"/>
              <a:t> </a:t>
            </a:r>
            <a:r>
              <a:rPr lang="ru-RU" dirty="0" err="1" smtClean="0"/>
              <a:t>зміщує</a:t>
            </a:r>
            <a:r>
              <a:rPr lang="ru-RU" dirty="0" smtClean="0"/>
              <a:t> </a:t>
            </a:r>
            <a:r>
              <a:rPr lang="ru-RU" dirty="0" err="1" smtClean="0"/>
              <a:t>рівновагу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в </a:t>
            </a:r>
            <a:r>
              <a:rPr lang="ru-RU" dirty="0" err="1" smtClean="0"/>
              <a:t>газових</a:t>
            </a:r>
            <a:r>
              <a:rPr lang="ru-RU" dirty="0" smtClean="0"/>
              <a:t> системах. 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Зі</a:t>
            </a:r>
            <a:r>
              <a:rPr lang="ru-RU" b="1" dirty="0" smtClean="0">
                <a:solidFill>
                  <a:srgbClr val="FF0000"/>
                </a:solidFill>
              </a:rPr>
              <a:t> </a:t>
            </a:r>
            <a:r>
              <a:rPr lang="ru-RU" b="1" dirty="0" err="1" smtClean="0">
                <a:solidFill>
                  <a:srgbClr val="FF0000"/>
                </a:solidFill>
              </a:rPr>
              <a:t>збільшенням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тиску</a:t>
            </a:r>
            <a:r>
              <a:rPr lang="ru-RU" b="1" dirty="0" smtClean="0"/>
              <a:t> </a:t>
            </a:r>
            <a:r>
              <a:rPr lang="ru-RU" dirty="0" err="1" smtClean="0"/>
              <a:t>рівновага</a:t>
            </a:r>
            <a:r>
              <a:rPr lang="ru-RU" dirty="0" smtClean="0"/>
              <a:t> </a:t>
            </a:r>
            <a:r>
              <a:rPr lang="ru-RU" dirty="0" err="1" smtClean="0"/>
              <a:t>зміщується</a:t>
            </a:r>
            <a:r>
              <a:rPr lang="ru-RU" dirty="0" smtClean="0"/>
              <a:t> у </a:t>
            </a:r>
            <a:r>
              <a:rPr lang="ru-RU" dirty="0" err="1" smtClean="0"/>
              <a:t>бік</a:t>
            </a:r>
            <a:r>
              <a:rPr lang="ru-RU" dirty="0" smtClean="0"/>
              <a:t> </a:t>
            </a:r>
            <a:r>
              <a:rPr lang="ru-RU" dirty="0" err="1" smtClean="0"/>
              <a:t>зменшення</a:t>
            </a:r>
            <a:r>
              <a:rPr lang="ru-RU" dirty="0" smtClean="0"/>
              <a:t> </a:t>
            </a:r>
            <a:r>
              <a:rPr lang="ru-RU" dirty="0" err="1" smtClean="0"/>
              <a:t>об’єму</a:t>
            </a:r>
            <a:r>
              <a:rPr lang="ru-RU" dirty="0" smtClean="0"/>
              <a:t> (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) </a:t>
            </a:r>
            <a:r>
              <a:rPr lang="ru-RU" dirty="0" err="1" smtClean="0"/>
              <a:t>газоподібних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r>
              <a:rPr lang="uk-UA" dirty="0"/>
              <a:t>СО (г) + </a:t>
            </a:r>
            <a:r>
              <a:rPr lang="en-US" dirty="0" err="1"/>
              <a:t>Cl</a:t>
            </a:r>
            <a:r>
              <a:rPr lang="uk-UA" baseline="-25000" dirty="0"/>
              <a:t>2</a:t>
            </a:r>
            <a:r>
              <a:rPr lang="uk-UA" dirty="0"/>
              <a:t> (г) ↔ СО</a:t>
            </a:r>
            <a:r>
              <a:rPr lang="en-US" dirty="0" err="1"/>
              <a:t>Cl</a:t>
            </a:r>
            <a:r>
              <a:rPr lang="uk-UA" baseline="-25000" dirty="0"/>
              <a:t>2</a:t>
            </a:r>
            <a:r>
              <a:rPr lang="uk-UA" dirty="0"/>
              <a:t> (г</a:t>
            </a:r>
            <a:r>
              <a:rPr lang="uk-UA" dirty="0" smtClean="0"/>
              <a:t>)   -    вправо</a:t>
            </a:r>
            <a:endParaRPr lang="ru-RU" dirty="0" smtClean="0"/>
          </a:p>
          <a:p>
            <a:r>
              <a:rPr lang="ru-RU" b="1" dirty="0" err="1" smtClean="0">
                <a:solidFill>
                  <a:srgbClr val="FF0000"/>
                </a:solidFill>
              </a:rPr>
              <a:t>Зі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зменшенням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тиску</a:t>
            </a:r>
            <a:r>
              <a:rPr lang="ru-RU" dirty="0" smtClean="0"/>
              <a:t> — у </a:t>
            </a:r>
            <a:r>
              <a:rPr lang="ru-RU" dirty="0" err="1" smtClean="0"/>
              <a:t>бік</a:t>
            </a:r>
            <a:r>
              <a:rPr lang="ru-RU" dirty="0" smtClean="0"/>
              <a:t>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об’єму</a:t>
            </a:r>
            <a:r>
              <a:rPr lang="ru-RU" dirty="0" smtClean="0"/>
              <a:t> (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) </a:t>
            </a:r>
            <a:r>
              <a:rPr lang="ru-RU" dirty="0" err="1" smtClean="0"/>
              <a:t>газоподібних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r>
              <a:rPr lang="uk-UA" dirty="0" smtClean="0"/>
              <a:t>СО (г) + </a:t>
            </a:r>
            <a:r>
              <a:rPr lang="en-US" dirty="0" err="1" smtClean="0"/>
              <a:t>Cl</a:t>
            </a:r>
            <a:r>
              <a:rPr lang="uk-UA" baseline="-25000" dirty="0" smtClean="0"/>
              <a:t>2</a:t>
            </a:r>
            <a:r>
              <a:rPr lang="uk-UA" dirty="0" smtClean="0"/>
              <a:t> (г) ↔ СО</a:t>
            </a:r>
            <a:r>
              <a:rPr lang="en-US" dirty="0" err="1" smtClean="0"/>
              <a:t>Cl</a:t>
            </a:r>
            <a:r>
              <a:rPr lang="uk-UA" baseline="-25000" dirty="0" smtClean="0"/>
              <a:t>2</a:t>
            </a:r>
            <a:r>
              <a:rPr lang="uk-UA" dirty="0" smtClean="0"/>
              <a:t> (г )   -    вліво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реакція</a:t>
            </a:r>
            <a:r>
              <a:rPr lang="ru-RU" dirty="0" smtClean="0"/>
              <a:t> проходить </a:t>
            </a:r>
            <a:r>
              <a:rPr lang="ru-RU" b="1" dirty="0" smtClean="0">
                <a:solidFill>
                  <a:srgbClr val="C00000"/>
                </a:solidFill>
              </a:rPr>
              <a:t>без </a:t>
            </a:r>
            <a:r>
              <a:rPr lang="ru-RU" b="1" dirty="0" err="1" smtClean="0">
                <a:solidFill>
                  <a:srgbClr val="C00000"/>
                </a:solidFill>
              </a:rPr>
              <a:t>зміни</a:t>
            </a:r>
            <a:r>
              <a:rPr lang="ru-RU" b="1" dirty="0" smtClean="0">
                <a:solidFill>
                  <a:srgbClr val="C00000"/>
                </a:solidFill>
              </a:rPr>
              <a:t> числа молекул </a:t>
            </a:r>
            <a:r>
              <a:rPr lang="ru-RU" dirty="0" smtClean="0"/>
              <a:t>(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) </a:t>
            </a:r>
            <a:r>
              <a:rPr lang="ru-RU" dirty="0" err="1" smtClean="0"/>
              <a:t>газоподібних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, то </a:t>
            </a:r>
            <a:r>
              <a:rPr lang="ru-RU" dirty="0" err="1" smtClean="0"/>
              <a:t>тиск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не </a:t>
            </a:r>
            <a:r>
              <a:rPr lang="ru-RU" dirty="0" err="1" smtClean="0">
                <a:solidFill>
                  <a:srgbClr val="C00000"/>
                </a:solidFill>
              </a:rPr>
              <a:t>впливає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на стан </a:t>
            </a:r>
            <a:r>
              <a:rPr lang="ru-RU" dirty="0" err="1" smtClean="0"/>
              <a:t>рівноваги</a:t>
            </a:r>
            <a:r>
              <a:rPr lang="ru-RU" dirty="0" smtClean="0"/>
              <a:t>;</a:t>
            </a:r>
            <a:br>
              <a:rPr lang="ru-RU" dirty="0" smtClean="0"/>
            </a:br>
            <a:endParaRPr lang="ru-RU" dirty="0" smtClean="0"/>
          </a:p>
          <a:p>
            <a:pPr marL="0" indent="0" algn="ctr">
              <a:buNone/>
            </a:pPr>
            <a:r>
              <a:rPr lang="en-US" dirty="0" smtClean="0"/>
              <a:t>N</a:t>
            </a:r>
            <a:r>
              <a:rPr lang="uk-UA" baseline="-25000" dirty="0"/>
              <a:t>2</a:t>
            </a:r>
            <a:r>
              <a:rPr lang="uk-UA" dirty="0"/>
              <a:t> (г) + О</a:t>
            </a:r>
            <a:r>
              <a:rPr lang="uk-UA" baseline="-25000" dirty="0"/>
              <a:t>2</a:t>
            </a:r>
            <a:r>
              <a:rPr lang="uk-UA" dirty="0"/>
              <a:t> (г) ↔ 2</a:t>
            </a:r>
            <a:r>
              <a:rPr lang="en-US" dirty="0"/>
              <a:t>N</a:t>
            </a:r>
            <a:r>
              <a:rPr lang="uk-UA" dirty="0"/>
              <a:t>О (г)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17535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242</Words>
  <Application>Microsoft Office PowerPoint</Application>
  <PresentationFormat>Широкоэкранный</PresentationFormat>
  <Paragraphs>56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Cambria</vt:lpstr>
      <vt:lpstr>Times New Roman</vt:lpstr>
      <vt:lpstr>Тема Office</vt:lpstr>
      <vt:lpstr>Microsoft Equation 3.0</vt:lpstr>
      <vt:lpstr>Презентация PowerPoint</vt:lpstr>
      <vt:lpstr>План лекції</vt:lpstr>
      <vt:lpstr>Класифікація хімічних реакцій за ознакою оборотності</vt:lpstr>
      <vt:lpstr>Ознаки необоротності хімічних реакцій</vt:lpstr>
      <vt:lpstr>Поняття рівноваги</vt:lpstr>
      <vt:lpstr>Константа рівноваги</vt:lpstr>
      <vt:lpstr>Принцип Ле-Шательє</vt:lpstr>
      <vt:lpstr>Вплив концентрації</vt:lpstr>
      <vt:lpstr>Вплив тиску</vt:lpstr>
      <vt:lpstr>Вплив температури</vt:lpstr>
      <vt:lpstr>Вплив каталізатора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8</cp:revision>
  <dcterms:created xsi:type="dcterms:W3CDTF">2018-03-01T08:46:27Z</dcterms:created>
  <dcterms:modified xsi:type="dcterms:W3CDTF">2018-03-01T10:23:44Z</dcterms:modified>
</cp:coreProperties>
</file>