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1619-FD3C-481A-A51D-42E2BF7B32B0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A126-50B6-4B39-A5EF-225BF9788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575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1619-FD3C-481A-A51D-42E2BF7B32B0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A126-50B6-4B39-A5EF-225BF9788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86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1619-FD3C-481A-A51D-42E2BF7B32B0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A126-50B6-4B39-A5EF-225BF9788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68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1619-FD3C-481A-A51D-42E2BF7B32B0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A126-50B6-4B39-A5EF-225BF9788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17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1619-FD3C-481A-A51D-42E2BF7B32B0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A126-50B6-4B39-A5EF-225BF9788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1619-FD3C-481A-A51D-42E2BF7B32B0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A126-50B6-4B39-A5EF-225BF9788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4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1619-FD3C-481A-A51D-42E2BF7B32B0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A126-50B6-4B39-A5EF-225BF9788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93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1619-FD3C-481A-A51D-42E2BF7B32B0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A126-50B6-4B39-A5EF-225BF9788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74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1619-FD3C-481A-A51D-42E2BF7B32B0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A126-50B6-4B39-A5EF-225BF9788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245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1619-FD3C-481A-A51D-42E2BF7B32B0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A126-50B6-4B39-A5EF-225BF9788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80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1619-FD3C-481A-A51D-42E2BF7B32B0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A126-50B6-4B39-A5EF-225BF9788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84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F1619-FD3C-481A-A51D-42E2BF7B32B0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DA126-50B6-4B39-A5EF-225BF9788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678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518614"/>
            <a:ext cx="12192000" cy="586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 dirty="0" err="1">
                <a:solidFill>
                  <a:schemeClr val="accent2"/>
                </a:solidFill>
              </a:rPr>
              <a:t>Харк</a:t>
            </a:r>
            <a:r>
              <a:rPr lang="uk-UA" sz="2400" b="1" dirty="0">
                <a:solidFill>
                  <a:schemeClr val="accent2"/>
                </a:solidFill>
              </a:rPr>
              <a:t>і</a:t>
            </a:r>
            <a:r>
              <a:rPr lang="ru-RU" sz="2400" b="1" dirty="0" err="1">
                <a:solidFill>
                  <a:schemeClr val="accent2"/>
                </a:solidFill>
              </a:rPr>
              <a:t>вський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національний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медичний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університет</a:t>
            </a: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chemeClr val="accent2"/>
                </a:solidFill>
              </a:rPr>
              <a:t>Кафедра </a:t>
            </a:r>
            <a:r>
              <a:rPr lang="ru-RU" sz="2000" b="1" dirty="0" err="1">
                <a:solidFill>
                  <a:schemeClr val="accent2"/>
                </a:solidFill>
              </a:rPr>
              <a:t>медичної</a:t>
            </a:r>
            <a:r>
              <a:rPr lang="ru-RU" sz="2000" b="1" dirty="0">
                <a:solidFill>
                  <a:schemeClr val="accent2"/>
                </a:solidFill>
              </a:rPr>
              <a:t> та </a:t>
            </a:r>
            <a:r>
              <a:rPr lang="ru-RU" sz="2000" b="1" dirty="0" err="1">
                <a:solidFill>
                  <a:schemeClr val="accent2"/>
                </a:solidFill>
              </a:rPr>
              <a:t>біоорганічної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хімії</a:t>
            </a:r>
            <a:r>
              <a:rPr lang="ru-RU" sz="2000" b="1" dirty="0">
                <a:solidFill>
                  <a:schemeClr val="accent2"/>
                </a:solidFill>
              </a:rPr>
              <a:t/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chemeClr val="accent2"/>
                </a:solidFill>
              </a:rPr>
              <a:t/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> «</a:t>
            </a:r>
            <a:r>
              <a:rPr lang="ru-RU" sz="2000" b="1" dirty="0" err="1">
                <a:solidFill>
                  <a:srgbClr val="006600"/>
                </a:solidFill>
              </a:rPr>
              <a:t>Медична</a:t>
            </a:r>
            <a:r>
              <a:rPr lang="ru-RU" sz="2000" b="1" dirty="0">
                <a:solidFill>
                  <a:srgbClr val="006600"/>
                </a:solidFill>
              </a:rPr>
              <a:t> </a:t>
            </a:r>
            <a:r>
              <a:rPr lang="ru-RU" sz="2000" b="1" dirty="0" err="1">
                <a:solidFill>
                  <a:srgbClr val="006600"/>
                </a:solidFill>
              </a:rPr>
              <a:t>хімія</a:t>
            </a:r>
            <a:r>
              <a:rPr lang="ru-RU" sz="2000" b="1" dirty="0">
                <a:solidFill>
                  <a:srgbClr val="006600"/>
                </a:solidFill>
              </a:rPr>
              <a:t>»</a:t>
            </a:r>
            <a:br>
              <a:rPr lang="ru-RU" sz="2000" b="1" dirty="0">
                <a:solidFill>
                  <a:srgbClr val="006600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/>
            </a:r>
            <a:br>
              <a:rPr lang="ru-RU" sz="2000" b="1" dirty="0">
                <a:solidFill>
                  <a:srgbClr val="006600"/>
                </a:solidFill>
              </a:rPr>
            </a:b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sz="2000" b="1" dirty="0" err="1">
                <a:solidFill>
                  <a:srgbClr val="006600"/>
                </a:solidFill>
              </a:rPr>
              <a:t>Лекція</a:t>
            </a:r>
            <a:r>
              <a:rPr lang="ru-RU" sz="2000" b="1" dirty="0">
                <a:solidFill>
                  <a:srgbClr val="006600"/>
                </a:solidFill>
              </a:rPr>
              <a:t> № </a:t>
            </a:r>
            <a:r>
              <a:rPr lang="ru-RU" sz="2000" b="1" dirty="0" smtClean="0">
                <a:solidFill>
                  <a:srgbClr val="006600"/>
                </a:solidFill>
              </a:rPr>
              <a:t>13</a:t>
            </a: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uk-UA" sz="2000" b="1" dirty="0" smtClean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/>
            <a:r>
              <a:rPr lang="uk-UA" sz="2800" b="1" dirty="0" smtClean="0">
                <a:solidFill>
                  <a:srgbClr val="CC0000"/>
                </a:solidFill>
              </a:rPr>
              <a:t>Добуток розчинності. </a:t>
            </a:r>
            <a:endParaRPr lang="uk-UA" sz="2000" dirty="0" smtClean="0">
              <a:solidFill>
                <a:srgbClr val="CC0000"/>
              </a:solidFill>
            </a:endParaRPr>
          </a:p>
          <a:p>
            <a:pPr algn="just" eaLnBrk="1" hangingPunct="1"/>
            <a:endParaRPr lang="uk-UA" sz="2000" dirty="0">
              <a:solidFill>
                <a:srgbClr val="CC0000"/>
              </a:solidFill>
            </a:endParaRPr>
          </a:p>
          <a:p>
            <a:pPr algn="r" eaLnBrk="1" hangingPunct="1"/>
            <a:r>
              <a:rPr lang="uk-UA" sz="2000" b="1" dirty="0">
                <a:solidFill>
                  <a:srgbClr val="6600CC"/>
                </a:solidFill>
              </a:rPr>
              <a:t>Лектор: </a:t>
            </a:r>
            <a:r>
              <a:rPr lang="uk-UA" sz="2000" b="1" dirty="0" smtClean="0">
                <a:solidFill>
                  <a:srgbClr val="6600CC"/>
                </a:solidFill>
              </a:rPr>
              <a:t>доцент </a:t>
            </a:r>
            <a:r>
              <a:rPr lang="uk-UA" sz="2000" b="1" dirty="0" err="1" smtClean="0">
                <a:solidFill>
                  <a:srgbClr val="6600CC"/>
                </a:solidFill>
              </a:rPr>
              <a:t>Петюніна</a:t>
            </a:r>
            <a:r>
              <a:rPr lang="uk-UA" sz="2000" b="1" dirty="0" smtClean="0">
                <a:solidFill>
                  <a:srgbClr val="6600CC"/>
                </a:solidFill>
              </a:rPr>
              <a:t> В.М.</a:t>
            </a:r>
            <a:endParaRPr lang="ru-RU" sz="2000" b="1" dirty="0">
              <a:solidFill>
                <a:srgbClr val="6600CC"/>
              </a:solidFill>
            </a:endParaRPr>
          </a:p>
          <a:p>
            <a:pPr algn="just" eaLnBrk="1" hangingPunct="1"/>
            <a:endParaRPr lang="uk-UA" sz="2000" b="1" dirty="0">
              <a:solidFill>
                <a:srgbClr val="6600CC"/>
              </a:solidFill>
            </a:endParaRPr>
          </a:p>
          <a:p>
            <a:pPr algn="ctr" eaLnBrk="1" hangingPunct="1"/>
            <a:endParaRPr lang="ru-RU" sz="2800" b="1" dirty="0">
              <a:solidFill>
                <a:srgbClr val="CC0000"/>
              </a:solidFill>
            </a:endParaRPr>
          </a:p>
        </p:txBody>
      </p:sp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5608" y="1686125"/>
            <a:ext cx="1729534" cy="2204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43" y="1618300"/>
            <a:ext cx="2272133" cy="2272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1298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60310"/>
            <a:ext cx="12192000" cy="539769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4400" dirty="0" smtClean="0"/>
              <a:t>Реакції осадження і розчинення.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400" dirty="0" smtClean="0"/>
              <a:t>Добуток розчинності (ДР).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400" dirty="0" smtClean="0"/>
              <a:t>Умови утворення і розчинення осадів.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400" dirty="0" smtClean="0"/>
              <a:t>Направленість реакції обміну.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400" dirty="0" smtClean="0"/>
              <a:t>Роль гетерогенної рівноваги з участю солей в загальному гомеостазі організму.</a:t>
            </a:r>
            <a:endParaRPr lang="ru-RU" sz="4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7131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План лекції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653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00751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Гетерогенні рівноваги в розчинах важкорозчинних речовин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900752"/>
            <a:ext cx="12078269" cy="5957248"/>
          </a:xfrm>
        </p:spPr>
        <p:txBody>
          <a:bodyPr>
            <a:noAutofit/>
          </a:bodyPr>
          <a:lstStyle/>
          <a:p>
            <a:r>
              <a:rPr lang="uk-UA" sz="4000" dirty="0" smtClean="0"/>
              <a:t>При розчиненні </a:t>
            </a:r>
            <a:r>
              <a:rPr lang="uk-UA" sz="4000" dirty="0" smtClean="0"/>
              <a:t>важкорозчинних речовин</a:t>
            </a:r>
            <a:r>
              <a:rPr lang="uk-UA" sz="4000" dirty="0" smtClean="0"/>
              <a:t> встановлюється</a:t>
            </a:r>
            <a:r>
              <a:rPr lang="uk-UA" sz="4000" dirty="0" smtClean="0"/>
              <a:t> гетерогенна рівновага</a:t>
            </a:r>
            <a:r>
              <a:rPr lang="uk-UA" sz="4000" dirty="0" smtClean="0"/>
              <a:t> </a:t>
            </a:r>
          </a:p>
          <a:p>
            <a:r>
              <a:rPr lang="uk-UA" sz="4000" dirty="0" smtClean="0"/>
              <a:t>Розчинність </a:t>
            </a:r>
            <a:r>
              <a:rPr lang="uk-UA" sz="4000" dirty="0"/>
              <a:t>(S) даної речовини дорівнює його молярній концентрації у насиченому розчині у моль/л. </a:t>
            </a:r>
            <a:endParaRPr lang="uk-UA" sz="4000" dirty="0" smtClean="0"/>
          </a:p>
          <a:p>
            <a:r>
              <a:rPr lang="uk-UA" sz="4000" dirty="0"/>
              <a:t>При розчиненні солей у воді в розчин переходять не молекули, а іони. Між твердою фазою (осадом) і іонами цього електроліту у водному розчині встановлюється динамічна гетерогенна рівновага:</a:t>
            </a:r>
            <a:endParaRPr lang="ru-RU" sz="4000" dirty="0"/>
          </a:p>
          <a:p>
            <a:pPr marL="0" indent="0" algn="ctr">
              <a:buNone/>
            </a:pPr>
            <a:r>
              <a:rPr lang="uk-UA" sz="4000" dirty="0"/>
              <a:t>СаSO</a:t>
            </a:r>
            <a:r>
              <a:rPr lang="uk-UA" sz="4000" baseline="-25000" dirty="0"/>
              <a:t>4</a:t>
            </a:r>
            <a:r>
              <a:rPr lang="uk-UA" sz="4000" dirty="0"/>
              <a:t> (</a:t>
            </a:r>
            <a:r>
              <a:rPr lang="uk-UA" sz="4000" dirty="0" err="1"/>
              <a:t>тв</a:t>
            </a:r>
            <a:r>
              <a:rPr lang="uk-UA" sz="4000" dirty="0"/>
              <a:t>.) </a:t>
            </a:r>
            <a:r>
              <a:rPr lang="uk-UA" sz="4000" dirty="0">
                <a:sym typeface="Symbol" panose="05050102010706020507" pitchFamily="18" charset="2"/>
              </a:rPr>
              <a:t></a:t>
            </a:r>
            <a:r>
              <a:rPr lang="uk-UA" sz="4000" dirty="0"/>
              <a:t> Ca</a:t>
            </a:r>
            <a:r>
              <a:rPr lang="uk-UA" sz="4000" baseline="30000" dirty="0"/>
              <a:t>2+</a:t>
            </a:r>
            <a:r>
              <a:rPr lang="uk-UA" sz="4000" dirty="0"/>
              <a:t> + SO</a:t>
            </a:r>
            <a:r>
              <a:rPr lang="uk-UA" sz="4000" baseline="-25000" dirty="0"/>
              <a:t>4</a:t>
            </a:r>
            <a:r>
              <a:rPr lang="uk-UA" sz="4000" baseline="30000" dirty="0"/>
              <a:t>2-.</a:t>
            </a:r>
            <a:endParaRPr lang="ru-RU" sz="40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04647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/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Добуток розчинності (ДР)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914401"/>
            <a:ext cx="12192000" cy="1301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СаSO</a:t>
            </a:r>
            <a:r>
              <a:rPr lang="uk-UA" sz="3200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uk-UA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</a:t>
            </a:r>
            <a:r>
              <a:rPr lang="uk-UA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 </a:t>
            </a:r>
            <a:r>
              <a:rPr lang="uk-UA" sz="3200" dirty="0" smtClean="0">
                <a:solidFill>
                  <a:srgbClr val="000000"/>
                </a:solidFill>
                <a:effectLst/>
                <a:latin typeface="Euclid Extra"/>
                <a:ea typeface="Times New Roman" panose="02020603050405020304" pitchFamily="18" charset="0"/>
                <a:cs typeface="Euclid Extra"/>
                <a:sym typeface="Symbol" panose="05050102010706020507" pitchFamily="18" charset="2"/>
              </a:rPr>
              <a:t></a:t>
            </a:r>
            <a:r>
              <a:rPr lang="uk-UA" sz="3200" dirty="0" smtClean="0">
                <a:solidFill>
                  <a:srgbClr val="000000"/>
                </a:solidFill>
                <a:effectLst/>
                <a:latin typeface="Euclid Extra"/>
                <a:ea typeface="Times New Roman" panose="02020603050405020304" pitchFamily="18" charset="0"/>
                <a:cs typeface="Euclid Extra"/>
              </a:rPr>
              <a:t> </a:t>
            </a:r>
            <a:r>
              <a:rPr lang="uk-UA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</a:t>
            </a:r>
            <a:r>
              <a:rPr lang="uk-UA" sz="3200" baseline="30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2+</a:t>
            </a:r>
            <a:r>
              <a:rPr lang="uk-UA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SO</a:t>
            </a:r>
            <a:r>
              <a:rPr lang="uk-UA" sz="3200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sz="3200" baseline="30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2-.</a:t>
            </a:r>
            <a:endParaRPr lang="ru-RU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ираз для константи рівноваги: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21878" y="17207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355445"/>
              </p:ext>
            </p:extLst>
          </p:nvPr>
        </p:nvGraphicFramePr>
        <p:xfrm>
          <a:off x="4561377" y="2527152"/>
          <a:ext cx="3236447" cy="125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Уравнение" r:id="rId3" imgW="1231366" imgH="469696" progId="Equation.3">
                  <p:embed/>
                </p:oleObj>
              </mc:Choice>
              <mc:Fallback>
                <p:oleObj name="Уравнение" r:id="rId3" imgW="1231366" imgH="46969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1377" y="2527152"/>
                        <a:ext cx="3236447" cy="1254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21878" y="4094329"/>
            <a:ext cx="11715447" cy="2530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15000"/>
              </a:lnSpc>
              <a:spcAft>
                <a:spcPts val="0"/>
              </a:spcAf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 = [Са</a:t>
            </a:r>
            <a:r>
              <a:rPr lang="uk-UA" sz="28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][SO</a:t>
            </a:r>
            <a:r>
              <a:rPr lang="uk-UA" sz="280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8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2–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</a:t>
            </a: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uk-UA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насиченому розчині важкорозчинного електроліту добуток концентрацій його іонів (більш правильно говорити про активність цих іонів) у ступенях, рівних </a:t>
            </a:r>
            <a:r>
              <a:rPr lang="uk-UA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стехіометричним</a:t>
            </a:r>
            <a:r>
              <a:rPr lang="uk-UA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коефіцієнтам, є величина постійна за даної температури і називається </a:t>
            </a:r>
            <a:r>
              <a:rPr lang="uk-UA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добутком розчинності </a:t>
            </a:r>
            <a:r>
              <a:rPr lang="uk-UA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(ДР).</a:t>
            </a:r>
            <a:endParaRPr lang="ru-RU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16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/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Умови утворення і розчинення осадів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5943600"/>
          </a:xfrm>
        </p:spPr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Осад </a:t>
            </a:r>
            <a:r>
              <a:rPr lang="uk-UA" b="1" dirty="0">
                <a:solidFill>
                  <a:srgbClr val="FF0000"/>
                </a:solidFill>
              </a:rPr>
              <a:t>утвориться</a:t>
            </a:r>
            <a:r>
              <a:rPr lang="uk-UA" dirty="0"/>
              <a:t>, якщо добуток реальних концентрацій його іонів у розчині (ДІ) з урахуванням коефіцієнтів у рівнянні дисоціації даного електроліту більше добутку розчинності (ДР) </a:t>
            </a:r>
            <a:r>
              <a:rPr lang="uk-UA" dirty="0" smtClean="0"/>
              <a:t>;</a:t>
            </a:r>
            <a:endParaRPr lang="ru-RU" dirty="0"/>
          </a:p>
          <a:p>
            <a:r>
              <a:rPr lang="uk-UA" b="1" dirty="0" smtClean="0">
                <a:solidFill>
                  <a:srgbClr val="FF0000"/>
                </a:solidFill>
              </a:rPr>
              <a:t>Осад </a:t>
            </a:r>
            <a:r>
              <a:rPr lang="uk-UA" b="1" dirty="0">
                <a:solidFill>
                  <a:srgbClr val="FF0000"/>
                </a:solidFill>
              </a:rPr>
              <a:t>розчиняється</a:t>
            </a:r>
            <a:r>
              <a:rPr lang="uk-UA" dirty="0"/>
              <a:t>, якщо ДІ &lt; ДР. Цього можна досягти розведенням розчину, або зв'язуванням одного з іонів у більш міцну сполуку. Наприклад, важкорозчинна сіль ВаСО</a:t>
            </a:r>
            <a:r>
              <a:rPr lang="uk-UA" baseline="-25000" dirty="0"/>
              <a:t>3</a:t>
            </a:r>
            <a:r>
              <a:rPr lang="uk-UA" dirty="0"/>
              <a:t> легко розчиняється у </a:t>
            </a:r>
            <a:r>
              <a:rPr lang="uk-UA" dirty="0" err="1"/>
              <a:t>хлоридній</a:t>
            </a:r>
            <a:r>
              <a:rPr lang="uk-UA" dirty="0"/>
              <a:t> кислоті через різке зниження концентрації карбонат-іону, що перетворюється у вуглекислий газ і залишає реакційний простір:</a:t>
            </a:r>
            <a:endParaRPr lang="ru-RU" dirty="0"/>
          </a:p>
          <a:p>
            <a:pPr marL="0" indent="0" algn="ctr">
              <a:buNone/>
            </a:pPr>
            <a:r>
              <a:rPr lang="uk-UA" dirty="0"/>
              <a:t>ВаСО</a:t>
            </a:r>
            <a:r>
              <a:rPr lang="uk-UA" baseline="-25000" dirty="0"/>
              <a:t>3 </a:t>
            </a:r>
            <a:r>
              <a:rPr lang="uk-UA" dirty="0"/>
              <a:t>+ 2HCl = BaCl</a:t>
            </a:r>
            <a:r>
              <a:rPr lang="uk-UA" baseline="-25000" dirty="0"/>
              <a:t>2 </a:t>
            </a:r>
            <a:r>
              <a:rPr lang="uk-UA" dirty="0"/>
              <a:t>+ CO</a:t>
            </a:r>
            <a:r>
              <a:rPr lang="uk-UA" baseline="-25000" dirty="0"/>
              <a:t>2</a:t>
            </a:r>
            <a:r>
              <a:rPr lang="uk-UA" dirty="0"/>
              <a:t>↑+ H</a:t>
            </a:r>
            <a:r>
              <a:rPr lang="uk-UA" baseline="-25000" dirty="0"/>
              <a:t>2</a:t>
            </a:r>
            <a:r>
              <a:rPr lang="uk-UA" dirty="0"/>
              <a:t>O</a:t>
            </a:r>
            <a:endParaRPr lang="ru-RU" dirty="0"/>
          </a:p>
          <a:p>
            <a:r>
              <a:rPr lang="uk-UA" dirty="0"/>
              <a:t>Якщо до розчину, що містить суміш іонів, які осаджують одним і тим же іоном додавати цей іон, то утворювати осад буде спочатку той іон, добуток розчинності якого найменший. Також відповідно до принципу </a:t>
            </a:r>
            <a:r>
              <a:rPr lang="uk-UA" dirty="0" err="1"/>
              <a:t>Ле-Шательє</a:t>
            </a:r>
            <a:r>
              <a:rPr lang="uk-UA" dirty="0"/>
              <a:t> при додаванні однойменного іона розчинність солі зменшиться, тобто розчинність </a:t>
            </a:r>
            <a:r>
              <a:rPr lang="uk-UA" dirty="0" err="1"/>
              <a:t>AgCl</a:t>
            </a:r>
            <a:r>
              <a:rPr lang="uk-UA" dirty="0"/>
              <a:t> у чистій воді вище, ніж у водному розчині </a:t>
            </a:r>
            <a:r>
              <a:rPr lang="uk-UA" dirty="0" err="1"/>
              <a:t>NaCl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885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Роль гетерогенної рівноваги з участю солей в загальному гомеостазі організму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90712"/>
            <a:ext cx="12192000" cy="5367287"/>
          </a:xfrm>
        </p:spPr>
        <p:txBody>
          <a:bodyPr>
            <a:normAutofit/>
          </a:bodyPr>
          <a:lstStyle/>
          <a:p>
            <a:r>
              <a:rPr lang="uk-UA" dirty="0"/>
              <a:t>У організмі людини найважливіші гетерогенні процеси за участю неорганічних іонів пов'язані у першу чергу з утворенням і розчиненням мінеральної основи </a:t>
            </a:r>
            <a:r>
              <a:rPr lang="uk-UA" dirty="0" err="1"/>
              <a:t>кістковоої</a:t>
            </a:r>
            <a:r>
              <a:rPr lang="uk-UA" dirty="0"/>
              <a:t> тканини.</a:t>
            </a:r>
            <a:endParaRPr lang="ru-RU" dirty="0"/>
          </a:p>
          <a:p>
            <a:r>
              <a:rPr lang="uk-UA" dirty="0"/>
              <a:t>Її основний компонент – </a:t>
            </a:r>
            <a:r>
              <a:rPr lang="uk-UA" dirty="0" err="1"/>
              <a:t>гідроксиапатит</a:t>
            </a:r>
            <a:r>
              <a:rPr lang="uk-UA" dirty="0"/>
              <a:t>, </a:t>
            </a:r>
            <a:r>
              <a:rPr lang="uk-UA" dirty="0" err="1"/>
              <a:t>гідроксифосфат</a:t>
            </a:r>
            <a:r>
              <a:rPr lang="uk-UA" dirty="0"/>
              <a:t> кальцію Са</a:t>
            </a:r>
            <a:r>
              <a:rPr lang="uk-UA" baseline="-25000" dirty="0"/>
              <a:t>5</a:t>
            </a:r>
            <a:r>
              <a:rPr lang="uk-UA" dirty="0"/>
              <a:t>(ОН)(РО</a:t>
            </a:r>
            <a:r>
              <a:rPr lang="uk-UA" baseline="-25000" dirty="0"/>
              <a:t>4</a:t>
            </a:r>
            <a:r>
              <a:rPr lang="uk-UA" dirty="0"/>
              <a:t>)</a:t>
            </a:r>
            <a:r>
              <a:rPr lang="uk-UA" baseline="-25000" dirty="0"/>
              <a:t>3</a:t>
            </a:r>
            <a:r>
              <a:rPr lang="uk-UA" dirty="0"/>
              <a:t>. Утворення кісткової тканини можна виразити схемою:</a:t>
            </a:r>
            <a:endParaRPr lang="ru-RU" dirty="0"/>
          </a:p>
          <a:p>
            <a:endParaRPr lang="uk-UA" dirty="0" smtClean="0"/>
          </a:p>
          <a:p>
            <a:endParaRPr lang="uk-UA" dirty="0"/>
          </a:p>
          <a:p>
            <a:r>
              <a:rPr lang="uk-UA" dirty="0" smtClean="0"/>
              <a:t>В </a:t>
            </a:r>
            <a:r>
              <a:rPr lang="uk-UA" dirty="0"/>
              <a:t>кислому середовищі кісткова тканина руйнується. </a:t>
            </a:r>
            <a:endParaRPr lang="uk-UA" dirty="0" smtClean="0"/>
          </a:p>
          <a:p>
            <a:r>
              <a:rPr lang="uk-UA" dirty="0" smtClean="0"/>
              <a:t>Формування </a:t>
            </a:r>
            <a:r>
              <a:rPr lang="uk-UA" dirty="0"/>
              <a:t>кісткової тканини починається із плазми крові.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Концентрація </a:t>
            </a:r>
            <a:r>
              <a:rPr lang="uk-UA" dirty="0"/>
              <a:t>катіона кальцію у плазмі становить 2,5·10</a:t>
            </a:r>
            <a:r>
              <a:rPr lang="uk-UA" baseline="30000" dirty="0"/>
              <a:t>–3</a:t>
            </a:r>
            <a:r>
              <a:rPr lang="uk-UA" dirty="0"/>
              <a:t> </a:t>
            </a:r>
            <a:r>
              <a:rPr lang="uk-UA" dirty="0" smtClean="0"/>
              <a:t>моль/л. Концентрація </a:t>
            </a:r>
            <a:r>
              <a:rPr lang="uk-UA" dirty="0" err="1"/>
              <a:t>гідрофосфат</a:t>
            </a:r>
            <a:r>
              <a:rPr lang="uk-UA" dirty="0"/>
              <a:t>-іону у плазмі – 2,9 </a:t>
            </a:r>
            <a:r>
              <a:rPr lang="uk-UA" baseline="30000" dirty="0"/>
              <a:t>. </a:t>
            </a:r>
            <a:r>
              <a:rPr lang="uk-UA" dirty="0"/>
              <a:t>10</a:t>
            </a:r>
            <a:r>
              <a:rPr lang="uk-UA" baseline="30000" dirty="0"/>
              <a:t>–4</a:t>
            </a:r>
            <a:r>
              <a:rPr lang="uk-UA" dirty="0"/>
              <a:t> моль/л.</a:t>
            </a:r>
            <a:endParaRPr lang="ru-RU" dirty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75594"/>
              </p:ext>
            </p:extLst>
          </p:nvPr>
        </p:nvGraphicFramePr>
        <p:xfrm>
          <a:off x="1187357" y="3683036"/>
          <a:ext cx="9621405" cy="656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Уравнение" r:id="rId3" imgW="3238500" imgH="241300" progId="Equation.3">
                  <p:embed/>
                </p:oleObj>
              </mc:Choice>
              <mc:Fallback>
                <p:oleObj name="Уравнение" r:id="rId3" imgW="32385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357" y="3683036"/>
                        <a:ext cx="9621405" cy="6569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8958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01254"/>
            <a:ext cx="12192000" cy="5356746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Ц</a:t>
            </a:r>
            <a:r>
              <a:rPr lang="ru-RU" dirty="0" err="1" smtClean="0"/>
              <a:t>их</a:t>
            </a:r>
            <a:r>
              <a:rPr lang="ru-RU" dirty="0" smtClean="0"/>
              <a:t> </a:t>
            </a:r>
            <a:r>
              <a:rPr lang="ru-RU" dirty="0" err="1" smtClean="0"/>
              <a:t>концентрацій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для </a:t>
            </a:r>
            <a:r>
              <a:rPr lang="ru-RU" dirty="0" err="1" smtClean="0"/>
              <a:t>утворення</a:t>
            </a:r>
            <a:r>
              <a:rPr lang="ru-RU" dirty="0" smtClean="0"/>
              <a:t> осаду </a:t>
            </a:r>
            <a:r>
              <a:rPr lang="en-US" dirty="0" smtClean="0"/>
              <a:t>CaHPO</a:t>
            </a:r>
            <a:r>
              <a:rPr lang="en-US" baseline="-25000" dirty="0" smtClean="0"/>
              <a:t>4</a:t>
            </a:r>
            <a:r>
              <a:rPr lang="en-US" dirty="0" smtClean="0"/>
              <a:t> (</a:t>
            </a:r>
            <a:r>
              <a:rPr lang="ru-RU" dirty="0" smtClean="0"/>
              <a:t>ДР = 2,7·10–7). Тому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розчин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злегка</a:t>
            </a:r>
            <a:r>
              <a:rPr lang="ru-RU" dirty="0" smtClean="0"/>
              <a:t> </a:t>
            </a:r>
            <a:r>
              <a:rPr lang="ru-RU" dirty="0" err="1" smtClean="0"/>
              <a:t>перенасичений</a:t>
            </a:r>
            <a:r>
              <a:rPr lang="ru-RU" dirty="0" smtClean="0"/>
              <a:t>, у </a:t>
            </a:r>
            <a:r>
              <a:rPr lang="ru-RU" dirty="0" err="1" smtClean="0"/>
              <a:t>плазмі</a:t>
            </a:r>
            <a:r>
              <a:rPr lang="ru-RU" dirty="0" smtClean="0"/>
              <a:t> </a:t>
            </a:r>
            <a:r>
              <a:rPr lang="ru-RU" dirty="0" err="1" smtClean="0"/>
              <a:t>кристалізація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малих</a:t>
            </a:r>
            <a:r>
              <a:rPr lang="ru-RU" dirty="0" smtClean="0"/>
              <a:t> </a:t>
            </a:r>
            <a:r>
              <a:rPr lang="ru-RU" dirty="0" err="1" smtClean="0"/>
              <a:t>кількостей</a:t>
            </a:r>
            <a:r>
              <a:rPr lang="ru-RU" dirty="0" smtClean="0"/>
              <a:t> </a:t>
            </a:r>
            <a:r>
              <a:rPr lang="ru-RU" dirty="0" err="1" smtClean="0"/>
              <a:t>мікрокристаликів</a:t>
            </a:r>
            <a:r>
              <a:rPr lang="ru-RU" dirty="0" smtClean="0"/>
              <a:t> </a:t>
            </a:r>
            <a:r>
              <a:rPr lang="ru-RU" dirty="0" err="1" smtClean="0"/>
              <a:t>гідрофосфату</a:t>
            </a:r>
            <a:r>
              <a:rPr lang="ru-RU" dirty="0" smtClean="0"/>
              <a:t> </a:t>
            </a:r>
            <a:r>
              <a:rPr lang="ru-RU" dirty="0" err="1" smtClean="0"/>
              <a:t>кальцію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клітинах</a:t>
            </a:r>
            <a:r>
              <a:rPr lang="ru-RU" dirty="0" smtClean="0"/>
              <a:t> </a:t>
            </a:r>
            <a:r>
              <a:rPr lang="ru-RU" dirty="0" err="1" smtClean="0"/>
              <a:t>кісткової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омиваються</a:t>
            </a:r>
            <a:r>
              <a:rPr lang="ru-RU" dirty="0" smtClean="0"/>
              <a:t> </a:t>
            </a:r>
            <a:r>
              <a:rPr lang="ru-RU" dirty="0" err="1" smtClean="0"/>
              <a:t>кров'ю</a:t>
            </a:r>
            <a:r>
              <a:rPr lang="ru-RU" dirty="0" smtClean="0"/>
              <a:t> (а, </a:t>
            </a:r>
            <a:r>
              <a:rPr lang="ru-RU" dirty="0" err="1" smtClean="0"/>
              <a:t>отже</a:t>
            </a:r>
            <a:r>
              <a:rPr lang="ru-RU" dirty="0" smtClean="0"/>
              <a:t>, і </a:t>
            </a:r>
            <a:r>
              <a:rPr lang="ru-RU" dirty="0" err="1" smtClean="0"/>
              <a:t>мікрокристалічним</a:t>
            </a:r>
            <a:r>
              <a:rPr lang="ru-RU" dirty="0" smtClean="0"/>
              <a:t> </a:t>
            </a:r>
            <a:r>
              <a:rPr lang="ru-RU" dirty="0" err="1" smtClean="0"/>
              <a:t>осадом</a:t>
            </a:r>
            <a:r>
              <a:rPr lang="ru-RU" dirty="0" smtClean="0"/>
              <a:t> </a:t>
            </a:r>
            <a:r>
              <a:rPr lang="ru-RU" dirty="0" err="1" smtClean="0"/>
              <a:t>гідрофосфату</a:t>
            </a:r>
            <a:r>
              <a:rPr lang="ru-RU" dirty="0" smtClean="0"/>
              <a:t> </a:t>
            </a:r>
            <a:r>
              <a:rPr lang="ru-RU" dirty="0" err="1" smtClean="0"/>
              <a:t>кальцію</a:t>
            </a:r>
            <a:r>
              <a:rPr lang="ru-RU" dirty="0" smtClean="0"/>
              <a:t>), </a:t>
            </a:r>
            <a:r>
              <a:rPr lang="ru-RU" dirty="0" err="1" smtClean="0"/>
              <a:t>іменованих</a:t>
            </a:r>
            <a:r>
              <a:rPr lang="ru-RU" dirty="0" smtClean="0"/>
              <a:t> остеобластами, у </a:t>
            </a:r>
            <a:r>
              <a:rPr lang="ru-RU" dirty="0" err="1" smtClean="0"/>
              <a:t>результаті</a:t>
            </a:r>
            <a:r>
              <a:rPr lang="ru-RU" dirty="0" smtClean="0"/>
              <a:t> ферментативного </a:t>
            </a:r>
            <a:r>
              <a:rPr lang="ru-RU" dirty="0" err="1" smtClean="0"/>
              <a:t>гідролізу</a:t>
            </a:r>
            <a:r>
              <a:rPr lang="ru-RU" dirty="0" smtClean="0"/>
              <a:t> </a:t>
            </a:r>
            <a:r>
              <a:rPr lang="ru-RU" dirty="0" err="1" smtClean="0"/>
              <a:t>біомолекул</a:t>
            </a:r>
            <a:r>
              <a:rPr lang="ru-RU" dirty="0" smtClean="0"/>
              <a:t> – 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ефірів</a:t>
            </a:r>
            <a:r>
              <a:rPr lang="ru-RU" dirty="0" smtClean="0"/>
              <a:t> </a:t>
            </a:r>
            <a:r>
              <a:rPr lang="ru-RU" dirty="0" err="1" smtClean="0"/>
              <a:t>фосфорної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містяться</a:t>
            </a:r>
            <a:r>
              <a:rPr lang="ru-RU" dirty="0" smtClean="0"/>
              <a:t> у них – </a:t>
            </a:r>
            <a:r>
              <a:rPr lang="ru-RU" dirty="0" err="1" smtClean="0"/>
              <a:t>збільшується</a:t>
            </a:r>
            <a:r>
              <a:rPr lang="ru-RU" dirty="0" smtClean="0"/>
              <a:t> </a:t>
            </a:r>
            <a:r>
              <a:rPr lang="ru-RU" dirty="0" err="1" smtClean="0"/>
              <a:t>концентрація</a:t>
            </a:r>
            <a:r>
              <a:rPr lang="ru-RU" dirty="0" smtClean="0"/>
              <a:t> фосфат-</a:t>
            </a:r>
            <a:r>
              <a:rPr lang="ru-RU" dirty="0" err="1" smtClean="0"/>
              <a:t>іонів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для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більшого</a:t>
            </a:r>
            <a:r>
              <a:rPr lang="ru-RU" dirty="0" smtClean="0"/>
              <a:t> </a:t>
            </a:r>
            <a:r>
              <a:rPr lang="ru-RU" dirty="0" err="1" smtClean="0"/>
              <a:t>перенасичення</a:t>
            </a:r>
            <a:r>
              <a:rPr lang="ru-RU" dirty="0" smtClean="0"/>
              <a:t> </a:t>
            </a:r>
            <a:r>
              <a:rPr lang="ru-RU" dirty="0" err="1" smtClean="0"/>
              <a:t>розчину</a:t>
            </a:r>
            <a:r>
              <a:rPr lang="ru-RU" dirty="0" smtClean="0"/>
              <a:t> </a:t>
            </a:r>
            <a:r>
              <a:rPr lang="ru-RU" dirty="0" err="1" smtClean="0"/>
              <a:t>фосфатів</a:t>
            </a:r>
            <a:r>
              <a:rPr lang="ru-RU" dirty="0" smtClean="0"/>
              <a:t> </a:t>
            </a:r>
            <a:r>
              <a:rPr lang="ru-RU" dirty="0" err="1" smtClean="0"/>
              <a:t>кальцію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перетворенню</a:t>
            </a:r>
            <a:r>
              <a:rPr lang="ru-RU" dirty="0" smtClean="0"/>
              <a:t> </a:t>
            </a:r>
            <a:r>
              <a:rPr lang="ru-RU" dirty="0" err="1" smtClean="0"/>
              <a:t>гідрофосфату</a:t>
            </a:r>
            <a:r>
              <a:rPr lang="ru-RU" dirty="0" smtClean="0"/>
              <a:t> </a:t>
            </a:r>
            <a:r>
              <a:rPr lang="ru-RU" dirty="0" err="1" smtClean="0"/>
              <a:t>кальцію</a:t>
            </a:r>
            <a:r>
              <a:rPr lang="ru-RU" dirty="0" smtClean="0"/>
              <a:t> у </a:t>
            </a:r>
            <a:r>
              <a:rPr lang="ru-RU" dirty="0" err="1" smtClean="0"/>
              <a:t>гідроксиапатит</a:t>
            </a:r>
            <a:r>
              <a:rPr lang="ru-RU" dirty="0" smtClean="0"/>
              <a:t>. </a:t>
            </a:r>
            <a:r>
              <a:rPr lang="ru-RU" dirty="0" err="1" smtClean="0"/>
              <a:t>Цьому</a:t>
            </a:r>
            <a:r>
              <a:rPr lang="ru-RU" dirty="0" smtClean="0"/>
              <a:t> ж </a:t>
            </a:r>
            <a:r>
              <a:rPr lang="ru-RU" dirty="0" err="1" smtClean="0"/>
              <a:t>сприяє</a:t>
            </a:r>
            <a:r>
              <a:rPr lang="ru-RU" dirty="0" smtClean="0"/>
              <a:t> і слабо </a:t>
            </a:r>
            <a:r>
              <a:rPr lang="ru-RU" dirty="0" err="1" smtClean="0"/>
              <a:t>лужне</a:t>
            </a:r>
            <a:r>
              <a:rPr lang="ru-RU" dirty="0" smtClean="0"/>
              <a:t> </a:t>
            </a:r>
            <a:r>
              <a:rPr lang="ru-RU" dirty="0" err="1" smtClean="0"/>
              <a:t>середовище</a:t>
            </a:r>
            <a:r>
              <a:rPr lang="ru-RU" dirty="0" smtClean="0"/>
              <a:t> </a:t>
            </a:r>
            <a:r>
              <a:rPr lang="ru-RU" dirty="0" err="1" smtClean="0"/>
              <a:t>плазми</a:t>
            </a:r>
            <a:r>
              <a:rPr lang="ru-RU" dirty="0" smtClean="0"/>
              <a:t>. Таким чином, </a:t>
            </a:r>
            <a:r>
              <a:rPr lang="ru-RU" dirty="0" err="1" smtClean="0"/>
              <a:t>установлюється</a:t>
            </a:r>
            <a:r>
              <a:rPr lang="ru-RU" dirty="0" smtClean="0"/>
              <a:t> </a:t>
            </a:r>
            <a:r>
              <a:rPr lang="ru-RU" dirty="0" err="1" smtClean="0"/>
              <a:t>динамічна</a:t>
            </a:r>
            <a:r>
              <a:rPr lang="ru-RU" dirty="0" smtClean="0"/>
              <a:t> </a:t>
            </a:r>
            <a:r>
              <a:rPr lang="ru-RU" dirty="0" err="1" smtClean="0"/>
              <a:t>рівновага</a:t>
            </a:r>
            <a:r>
              <a:rPr lang="ru-RU" dirty="0" smtClean="0"/>
              <a:t>, стан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сукупністю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, а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концентраціями</a:t>
            </a:r>
            <a:r>
              <a:rPr lang="ru-RU" dirty="0" smtClean="0"/>
              <a:t> </a:t>
            </a:r>
            <a:r>
              <a:rPr lang="ru-RU" dirty="0" err="1" smtClean="0"/>
              <a:t>фосфатів-іонів</a:t>
            </a:r>
            <a:r>
              <a:rPr lang="ru-RU" dirty="0" smtClean="0"/>
              <a:t> і </a:t>
            </a:r>
            <a:r>
              <a:rPr lang="ru-RU" dirty="0" err="1" smtClean="0"/>
              <a:t>катіонів</a:t>
            </a:r>
            <a:r>
              <a:rPr lang="ru-RU" dirty="0" smtClean="0"/>
              <a:t> </a:t>
            </a:r>
            <a:r>
              <a:rPr lang="ru-RU" dirty="0" err="1" smtClean="0"/>
              <a:t>кальцію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кислотністю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. </a:t>
            </a:r>
            <a:r>
              <a:rPr lang="ru-RU" dirty="0" err="1" smtClean="0"/>
              <a:t>Наслідком</a:t>
            </a:r>
            <a:r>
              <a:rPr lang="ru-RU" dirty="0" smtClean="0"/>
              <a:t>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рівноваги</a:t>
            </a:r>
            <a:r>
              <a:rPr lang="ru-RU" dirty="0" smtClean="0"/>
              <a:t> є </a:t>
            </a:r>
            <a:r>
              <a:rPr lang="ru-RU" dirty="0" err="1" smtClean="0"/>
              <a:t>щоденний</a:t>
            </a:r>
            <a:r>
              <a:rPr lang="ru-RU" dirty="0" smtClean="0"/>
              <a:t> </a:t>
            </a:r>
            <a:r>
              <a:rPr lang="ru-RU" dirty="0" err="1" smtClean="0"/>
              <a:t>обмін</a:t>
            </a:r>
            <a:r>
              <a:rPr lang="ru-RU" dirty="0" smtClean="0"/>
              <a:t> 700-800мг </a:t>
            </a:r>
            <a:r>
              <a:rPr lang="ru-RU" dirty="0" err="1" smtClean="0"/>
              <a:t>кальцію</a:t>
            </a:r>
            <a:r>
              <a:rPr lang="ru-RU" dirty="0" smtClean="0"/>
              <a:t> у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кісткової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Роль гетерогенної рівноваги з участю солей в загальному гомеостазі організму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6279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566</Words>
  <Application>Microsoft Office PowerPoint</Application>
  <PresentationFormat>Широкоэкранный</PresentationFormat>
  <Paragraphs>39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Euclid Extra</vt:lpstr>
      <vt:lpstr>Symbol</vt:lpstr>
      <vt:lpstr>Times New Roman</vt:lpstr>
      <vt:lpstr>Тема Office</vt:lpstr>
      <vt:lpstr>Microsoft Equation 3.0</vt:lpstr>
      <vt:lpstr>Презентация PowerPoint</vt:lpstr>
      <vt:lpstr>План лекції</vt:lpstr>
      <vt:lpstr>Гетерогенні рівноваги в розчинах важкорозчинних речовин</vt:lpstr>
      <vt:lpstr>Добуток розчинності (ДР)</vt:lpstr>
      <vt:lpstr>Умови утворення і розчинення осадів</vt:lpstr>
      <vt:lpstr>Роль гетерогенної рівноваги з участю солей в загальному гомеостазі організму</vt:lpstr>
      <vt:lpstr>Роль гетерогенної рівноваги з участю солей в загальному гомеостазі організму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4</cp:revision>
  <dcterms:created xsi:type="dcterms:W3CDTF">2018-03-01T10:24:28Z</dcterms:created>
  <dcterms:modified xsi:type="dcterms:W3CDTF">2018-03-01T10:51:39Z</dcterms:modified>
</cp:coreProperties>
</file>