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753B-5914-40AC-9197-9B3ADF5F6687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2184-EC27-4D42-AACF-C2868E45D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64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753B-5914-40AC-9197-9B3ADF5F6687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2184-EC27-4D42-AACF-C2868E45D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22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753B-5914-40AC-9197-9B3ADF5F6687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2184-EC27-4D42-AACF-C2868E45D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390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753B-5914-40AC-9197-9B3ADF5F6687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2184-EC27-4D42-AACF-C2868E45D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45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753B-5914-40AC-9197-9B3ADF5F6687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2184-EC27-4D42-AACF-C2868E45D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556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753B-5914-40AC-9197-9B3ADF5F6687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2184-EC27-4D42-AACF-C2868E45D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85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753B-5914-40AC-9197-9B3ADF5F6687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2184-EC27-4D42-AACF-C2868E45D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17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753B-5914-40AC-9197-9B3ADF5F6687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2184-EC27-4D42-AACF-C2868E45D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899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753B-5914-40AC-9197-9B3ADF5F6687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2184-EC27-4D42-AACF-C2868E45D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83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753B-5914-40AC-9197-9B3ADF5F6687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2184-EC27-4D42-AACF-C2868E45D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91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753B-5914-40AC-9197-9B3ADF5F6687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2184-EC27-4D42-AACF-C2868E45D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2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0753B-5914-40AC-9197-9B3ADF5F6687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D2184-EC27-4D42-AACF-C2868E45D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70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95459" y="206063"/>
            <a:ext cx="11496541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 dirty="0" err="1">
                <a:solidFill>
                  <a:schemeClr val="accent2"/>
                </a:solidFill>
              </a:rPr>
              <a:t>Харк</a:t>
            </a:r>
            <a:r>
              <a:rPr lang="uk-UA" sz="2400" b="1" dirty="0">
                <a:solidFill>
                  <a:schemeClr val="accent2"/>
                </a:solidFill>
              </a:rPr>
              <a:t>і</a:t>
            </a:r>
            <a:r>
              <a:rPr lang="ru-RU" sz="2400" b="1" dirty="0" err="1">
                <a:solidFill>
                  <a:schemeClr val="accent2"/>
                </a:solidFill>
              </a:rPr>
              <a:t>вський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національний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медичний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університет</a:t>
            </a: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>Кафедра </a:t>
            </a:r>
            <a:r>
              <a:rPr lang="ru-RU" sz="2000" b="1" dirty="0" err="1">
                <a:solidFill>
                  <a:schemeClr val="accent2"/>
                </a:solidFill>
              </a:rPr>
              <a:t>медичної</a:t>
            </a:r>
            <a:r>
              <a:rPr lang="ru-RU" sz="2000" b="1" dirty="0">
                <a:solidFill>
                  <a:schemeClr val="accent2"/>
                </a:solidFill>
              </a:rPr>
              <a:t> та </a:t>
            </a:r>
            <a:r>
              <a:rPr lang="ru-RU" sz="2000" b="1" dirty="0" err="1">
                <a:solidFill>
                  <a:schemeClr val="accent2"/>
                </a:solidFill>
              </a:rPr>
              <a:t>біоорганічної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хімії</a:t>
            </a:r>
            <a:r>
              <a:rPr lang="ru-RU" sz="2000" b="1" dirty="0">
                <a:solidFill>
                  <a:schemeClr val="accent2"/>
                </a:solidFill>
              </a:rPr>
              <a:t/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/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> «</a:t>
            </a:r>
            <a:r>
              <a:rPr lang="ru-RU" sz="2000" b="1" dirty="0" err="1">
                <a:solidFill>
                  <a:srgbClr val="006600"/>
                </a:solidFill>
              </a:rPr>
              <a:t>Медична</a:t>
            </a:r>
            <a:r>
              <a:rPr lang="ru-RU" sz="2000" b="1" dirty="0">
                <a:solidFill>
                  <a:srgbClr val="006600"/>
                </a:solidFill>
              </a:rPr>
              <a:t> </a:t>
            </a:r>
            <a:r>
              <a:rPr lang="ru-RU" sz="2000" b="1" dirty="0" err="1">
                <a:solidFill>
                  <a:srgbClr val="006600"/>
                </a:solidFill>
              </a:rPr>
              <a:t>хімія</a:t>
            </a:r>
            <a:r>
              <a:rPr lang="ru-RU" sz="2000" b="1" dirty="0">
                <a:solidFill>
                  <a:srgbClr val="006600"/>
                </a:solidFill>
              </a:rPr>
              <a:t>»</a:t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/>
            </a:r>
            <a:br>
              <a:rPr lang="ru-RU" sz="2000" b="1" dirty="0">
                <a:solidFill>
                  <a:srgbClr val="006600"/>
                </a:solidFill>
              </a:rPr>
            </a:b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sz="2000" b="1" dirty="0" err="1">
                <a:solidFill>
                  <a:srgbClr val="006600"/>
                </a:solidFill>
              </a:rPr>
              <a:t>Лекція</a:t>
            </a:r>
            <a:r>
              <a:rPr lang="ru-RU" sz="2000" b="1" dirty="0">
                <a:solidFill>
                  <a:srgbClr val="006600"/>
                </a:solidFill>
              </a:rPr>
              <a:t> № </a:t>
            </a:r>
            <a:r>
              <a:rPr lang="ru-RU" sz="2000" b="1" dirty="0" smtClean="0">
                <a:solidFill>
                  <a:srgbClr val="006600"/>
                </a:solidFill>
              </a:rPr>
              <a:t>10</a:t>
            </a: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uk-UA" sz="2000" b="1" dirty="0" smtClean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/>
            <a:r>
              <a:rPr lang="uk-UA" sz="2800" b="1" dirty="0" smtClean="0">
                <a:solidFill>
                  <a:srgbClr val="CC0000"/>
                </a:solidFill>
              </a:rPr>
              <a:t>Буферні системи. Класифікація і механізм дії.</a:t>
            </a:r>
            <a:endParaRPr lang="uk-UA" sz="2000" dirty="0" smtClean="0">
              <a:solidFill>
                <a:srgbClr val="CC0000"/>
              </a:solidFill>
            </a:endParaRPr>
          </a:p>
          <a:p>
            <a:pPr algn="just" eaLnBrk="1" hangingPunct="1"/>
            <a:endParaRPr lang="uk-UA" sz="2000" dirty="0">
              <a:solidFill>
                <a:srgbClr val="CC0000"/>
              </a:solidFill>
            </a:endParaRPr>
          </a:p>
          <a:p>
            <a:pPr algn="r" eaLnBrk="1" hangingPunct="1"/>
            <a:r>
              <a:rPr lang="uk-UA" sz="2000" b="1" dirty="0">
                <a:solidFill>
                  <a:srgbClr val="6600CC"/>
                </a:solidFill>
              </a:rPr>
              <a:t>Лектор: </a:t>
            </a:r>
            <a:r>
              <a:rPr lang="uk-UA" sz="2000" b="1" dirty="0" smtClean="0">
                <a:solidFill>
                  <a:srgbClr val="6600CC"/>
                </a:solidFill>
              </a:rPr>
              <a:t>доцент </a:t>
            </a:r>
            <a:r>
              <a:rPr lang="uk-UA" sz="2000" b="1" dirty="0" err="1" smtClean="0">
                <a:solidFill>
                  <a:srgbClr val="6600CC"/>
                </a:solidFill>
              </a:rPr>
              <a:t>Петюніна</a:t>
            </a:r>
            <a:r>
              <a:rPr lang="uk-UA" sz="2000" b="1" dirty="0" smtClean="0">
                <a:solidFill>
                  <a:srgbClr val="6600CC"/>
                </a:solidFill>
              </a:rPr>
              <a:t> В.М.</a:t>
            </a:r>
            <a:endParaRPr lang="ru-RU" sz="2000" b="1" dirty="0">
              <a:solidFill>
                <a:srgbClr val="6600CC"/>
              </a:solidFill>
            </a:endParaRPr>
          </a:p>
          <a:p>
            <a:pPr algn="just" eaLnBrk="1" hangingPunct="1"/>
            <a:endParaRPr lang="uk-UA" sz="2000" b="1" dirty="0">
              <a:solidFill>
                <a:srgbClr val="6600CC"/>
              </a:solidFill>
            </a:endParaRPr>
          </a:p>
          <a:p>
            <a:pPr algn="ctr" eaLnBrk="1" hangingPunct="1"/>
            <a:endParaRPr lang="ru-RU" sz="2800" b="1" dirty="0">
              <a:solidFill>
                <a:srgbClr val="CC0000"/>
              </a:solidFill>
            </a:endParaRPr>
          </a:p>
        </p:txBody>
      </p:sp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3405" y="1686125"/>
            <a:ext cx="1729534" cy="220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855" y="1686125"/>
            <a:ext cx="2272133" cy="2272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6099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325562"/>
            <a:ext cx="12192001" cy="55324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4000" dirty="0" smtClean="0"/>
              <a:t>Буферні розчини. Буферна дія.</a:t>
            </a:r>
          </a:p>
          <a:p>
            <a:pPr marL="514350" indent="-514350">
              <a:buFont typeface="+mj-lt"/>
              <a:buAutoNum type="arabicPeriod"/>
            </a:pPr>
            <a:endParaRPr lang="uk-UA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4000" dirty="0" smtClean="0"/>
              <a:t>Класифікація буферних розчинів.</a:t>
            </a:r>
          </a:p>
          <a:p>
            <a:pPr marL="514350" indent="-514350">
              <a:buFont typeface="+mj-lt"/>
              <a:buAutoNum type="arabicPeriod"/>
            </a:pPr>
            <a:endParaRPr lang="uk-UA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4000" dirty="0" smtClean="0"/>
              <a:t>Механізм буферної дії</a:t>
            </a:r>
            <a:r>
              <a:rPr lang="uk-UA" sz="4000" dirty="0" smtClean="0"/>
              <a:t> буферних розчинів</a:t>
            </a:r>
            <a:r>
              <a:rPr lang="uk-UA" sz="4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uk-UA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4000" dirty="0" smtClean="0"/>
              <a:t>Рівняння </a:t>
            </a:r>
            <a:r>
              <a:rPr lang="uk-UA" sz="4000" dirty="0" err="1" smtClean="0"/>
              <a:t>Гендерсона-Гассельбалха</a:t>
            </a:r>
            <a:r>
              <a:rPr lang="uk-UA" sz="4000" dirty="0" smtClean="0"/>
              <a:t> для розрахунку </a:t>
            </a:r>
            <a:r>
              <a:rPr lang="uk-UA" sz="4000" dirty="0" err="1" smtClean="0"/>
              <a:t>рН</a:t>
            </a:r>
            <a:r>
              <a:rPr lang="uk-UA" sz="4000" dirty="0" smtClean="0"/>
              <a:t> </a:t>
            </a:r>
            <a:r>
              <a:rPr lang="uk-UA" sz="4000" dirty="0" smtClean="0"/>
              <a:t>буферних розчинів.</a:t>
            </a:r>
            <a:endParaRPr lang="ru-RU" sz="4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План лекції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183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2830"/>
            <a:ext cx="12192000" cy="6735170"/>
          </a:xfrm>
        </p:spPr>
        <p:txBody>
          <a:bodyPr>
            <a:normAutofit/>
          </a:bodyPr>
          <a:lstStyle/>
          <a:p>
            <a:r>
              <a:rPr lang="uk-UA" sz="5400" b="1" i="1" dirty="0">
                <a:solidFill>
                  <a:srgbClr val="FF0000"/>
                </a:solidFill>
              </a:rPr>
              <a:t>Буферні розчини</a:t>
            </a:r>
            <a:r>
              <a:rPr lang="uk-UA" sz="5400" b="1" dirty="0">
                <a:solidFill>
                  <a:srgbClr val="FF0000"/>
                </a:solidFill>
              </a:rPr>
              <a:t> – це</a:t>
            </a:r>
            <a:r>
              <a:rPr lang="uk-UA" sz="5400" dirty="0"/>
              <a:t> розчини, здатні досить </a:t>
            </a:r>
            <a:r>
              <a:rPr lang="uk-UA" sz="5400" dirty="0" err="1"/>
              <a:t>стійко</a:t>
            </a:r>
            <a:r>
              <a:rPr lang="uk-UA" sz="5400" dirty="0"/>
              <a:t> зберігати сталість концентрації іонів гідрогену при додаванні до них деякої кількості сильної кислоти або лугу, при розведенні або концентруванні. </a:t>
            </a:r>
            <a:endParaRPr lang="uk-UA" sz="5400" dirty="0" smtClean="0"/>
          </a:p>
          <a:p>
            <a:r>
              <a:rPr lang="uk-UA" sz="5400" b="1" dirty="0" smtClean="0">
                <a:solidFill>
                  <a:srgbClr val="FF0000"/>
                </a:solidFill>
              </a:rPr>
              <a:t>Буферна дія -  </a:t>
            </a:r>
            <a:r>
              <a:rPr lang="uk-UA" sz="5400" dirty="0"/>
              <a:t>з</a:t>
            </a:r>
            <a:r>
              <a:rPr lang="uk-UA" sz="5400" dirty="0" smtClean="0"/>
              <a:t>датність </a:t>
            </a:r>
            <a:r>
              <a:rPr lang="uk-UA" sz="5400" dirty="0" err="1"/>
              <a:t>стійко</a:t>
            </a:r>
            <a:r>
              <a:rPr lang="uk-UA" sz="5400" dirty="0"/>
              <a:t> зберігати сталість </a:t>
            </a:r>
            <a:r>
              <a:rPr lang="uk-UA" sz="5400" i="1" dirty="0" err="1" smtClean="0"/>
              <a:t>рН</a:t>
            </a:r>
            <a:r>
              <a:rPr lang="uk-UA" sz="5400" i="1" dirty="0" smtClean="0"/>
              <a:t> </a:t>
            </a:r>
            <a:r>
              <a:rPr lang="uk-UA" sz="5400" dirty="0" smtClean="0"/>
              <a:t>розчинів.</a:t>
            </a:r>
            <a:endParaRPr lang="ru-RU" sz="5400" dirty="0"/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175835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0965" y="0"/>
            <a:ext cx="7991901" cy="999651"/>
          </a:xfrm>
        </p:spPr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Класифікація буферних розчинів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99651"/>
            <a:ext cx="12192000" cy="5858349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rgbClr val="FF0000"/>
                </a:solidFill>
              </a:rPr>
              <a:t>Кислотні: </a:t>
            </a:r>
            <a:r>
              <a:rPr lang="uk-UA" sz="3200" dirty="0" smtClean="0"/>
              <a:t>слабка кислота </a:t>
            </a:r>
            <a:r>
              <a:rPr lang="uk-UA" sz="3200" dirty="0"/>
              <a:t>і її </a:t>
            </a:r>
            <a:r>
              <a:rPr lang="uk-UA" sz="3200" dirty="0" smtClean="0"/>
              <a:t>сіль </a:t>
            </a:r>
            <a:r>
              <a:rPr lang="uk-UA" sz="3200" dirty="0"/>
              <a:t>із сильною основою. </a:t>
            </a:r>
            <a:endParaRPr lang="uk-UA" sz="3200" dirty="0" smtClean="0"/>
          </a:p>
          <a:p>
            <a:pPr marL="0" indent="0" algn="ctr">
              <a:buNone/>
            </a:pPr>
            <a:r>
              <a:rPr lang="en-US" sz="3200" dirty="0" err="1" smtClean="0"/>
              <a:t>HAn</a:t>
            </a:r>
            <a:r>
              <a:rPr lang="en-US" sz="3200" dirty="0" smtClean="0"/>
              <a:t>/</a:t>
            </a:r>
            <a:r>
              <a:rPr lang="en-US" sz="3200" dirty="0" smtClean="0"/>
              <a:t>An</a:t>
            </a:r>
            <a:r>
              <a:rPr lang="en-US" sz="3200" baseline="30000" dirty="0" smtClean="0"/>
              <a:t>-</a:t>
            </a:r>
            <a:endParaRPr lang="uk-UA" sz="3200" dirty="0"/>
          </a:p>
          <a:p>
            <a:pPr marL="0" indent="0">
              <a:buNone/>
            </a:pPr>
            <a:r>
              <a:rPr lang="uk-UA" sz="3200" dirty="0" smtClean="0"/>
              <a:t>СН</a:t>
            </a:r>
            <a:r>
              <a:rPr lang="uk-UA" sz="3200" baseline="-25000" dirty="0" smtClean="0"/>
              <a:t>3</a:t>
            </a:r>
            <a:r>
              <a:rPr lang="uk-UA" sz="3200" dirty="0" smtClean="0"/>
              <a:t>СООН</a:t>
            </a:r>
            <a:r>
              <a:rPr lang="en-US" sz="3200" dirty="0" smtClean="0"/>
              <a:t>			 </a:t>
            </a:r>
            <a:r>
              <a:rPr lang="uk-UA" sz="3200" dirty="0" smtClean="0"/>
              <a:t>СН</a:t>
            </a:r>
            <a:r>
              <a:rPr lang="uk-UA" sz="3200" baseline="-25000" dirty="0" smtClean="0"/>
              <a:t>3</a:t>
            </a:r>
            <a:r>
              <a:rPr lang="uk-UA" sz="3200" dirty="0" smtClean="0"/>
              <a:t>СООН</a:t>
            </a:r>
            <a:endParaRPr lang="en-US" sz="3200" dirty="0" smtClean="0"/>
          </a:p>
          <a:p>
            <a:pPr marL="0" indent="0">
              <a:buNone/>
            </a:pPr>
            <a:r>
              <a:rPr lang="uk-UA" sz="3200" dirty="0" smtClean="0"/>
              <a:t>СН</a:t>
            </a:r>
            <a:r>
              <a:rPr lang="uk-UA" sz="3200" baseline="-25000" dirty="0" smtClean="0"/>
              <a:t>3</a:t>
            </a:r>
            <a:r>
              <a:rPr lang="uk-UA" sz="3200" dirty="0" smtClean="0"/>
              <a:t>СООNa</a:t>
            </a:r>
            <a:r>
              <a:rPr lang="en-US" sz="3200" dirty="0" smtClean="0"/>
              <a:t>			 </a:t>
            </a:r>
            <a:r>
              <a:rPr lang="uk-UA" sz="3200" dirty="0" smtClean="0"/>
              <a:t>СН</a:t>
            </a:r>
            <a:r>
              <a:rPr lang="uk-UA" sz="3200" baseline="-25000" dirty="0" smtClean="0"/>
              <a:t>3</a:t>
            </a:r>
            <a:r>
              <a:rPr lang="uk-UA" sz="3200" dirty="0" smtClean="0"/>
              <a:t>СОО</a:t>
            </a:r>
            <a:r>
              <a:rPr lang="en-US" sz="3200" baseline="30000" dirty="0" smtClean="0"/>
              <a:t>-</a:t>
            </a:r>
            <a:endParaRPr lang="ru-RU" sz="3200" dirty="0"/>
          </a:p>
          <a:p>
            <a:r>
              <a:rPr lang="uk-UA" sz="3200" dirty="0" smtClean="0">
                <a:solidFill>
                  <a:srgbClr val="FF0000"/>
                </a:solidFill>
              </a:rPr>
              <a:t>Основні: </a:t>
            </a:r>
            <a:r>
              <a:rPr lang="uk-UA" sz="3200" dirty="0" smtClean="0"/>
              <a:t>слабка основа і її сіль із сильною кислотою</a:t>
            </a:r>
            <a:endParaRPr lang="uk-UA" sz="32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200" dirty="0" smtClean="0"/>
              <a:t>B/BH</a:t>
            </a:r>
            <a:r>
              <a:rPr lang="en-US" sz="3200" baseline="30000" dirty="0" smtClean="0"/>
              <a:t>+</a:t>
            </a:r>
            <a:endParaRPr lang="uk-UA" sz="3200" dirty="0"/>
          </a:p>
          <a:p>
            <a:pPr marL="0" indent="0">
              <a:buNone/>
            </a:pPr>
            <a:r>
              <a:rPr lang="uk-UA" sz="3200" dirty="0" smtClean="0"/>
              <a:t>NH</a:t>
            </a:r>
            <a:r>
              <a:rPr lang="uk-UA" sz="3200" baseline="-25000" dirty="0" smtClean="0"/>
              <a:t>4</a:t>
            </a:r>
            <a:r>
              <a:rPr lang="uk-UA" sz="3200" dirty="0" smtClean="0"/>
              <a:t>OH			</a:t>
            </a:r>
            <a:r>
              <a:rPr lang="uk-UA" sz="3200" dirty="0" smtClean="0"/>
              <a:t>NH</a:t>
            </a:r>
            <a:r>
              <a:rPr lang="uk-UA" sz="3200" baseline="-25000" dirty="0" smtClean="0"/>
              <a:t>4</a:t>
            </a:r>
            <a:r>
              <a:rPr lang="uk-UA" sz="3200" dirty="0" smtClean="0"/>
              <a:t>OH</a:t>
            </a:r>
            <a:endParaRPr lang="ru-RU" sz="3200" dirty="0"/>
          </a:p>
          <a:p>
            <a:pPr marL="0" indent="0">
              <a:buNone/>
            </a:pPr>
            <a:r>
              <a:rPr lang="uk-UA" sz="3200" dirty="0" smtClean="0"/>
              <a:t>NH</a:t>
            </a:r>
            <a:r>
              <a:rPr lang="uk-UA" sz="3200" baseline="-25000" dirty="0" smtClean="0"/>
              <a:t>4</a:t>
            </a:r>
            <a:r>
              <a:rPr lang="uk-UA" sz="3200" dirty="0" smtClean="0"/>
              <a:t>Cl</a:t>
            </a:r>
            <a:r>
              <a:rPr lang="ru-RU" sz="3200" dirty="0" smtClean="0"/>
              <a:t>				</a:t>
            </a:r>
            <a:r>
              <a:rPr lang="uk-UA" sz="3200" dirty="0" smtClean="0"/>
              <a:t>NH</a:t>
            </a:r>
            <a:r>
              <a:rPr lang="uk-UA" sz="3200" baseline="-25000" dirty="0" smtClean="0"/>
              <a:t>4</a:t>
            </a:r>
            <a:r>
              <a:rPr lang="uk-UA" sz="3200" baseline="30000" dirty="0" smtClean="0"/>
              <a:t>+</a:t>
            </a:r>
            <a:endParaRPr lang="uk-UA" sz="3200" dirty="0"/>
          </a:p>
          <a:p>
            <a:r>
              <a:rPr lang="uk-UA" sz="3200" dirty="0" err="1" smtClean="0">
                <a:solidFill>
                  <a:srgbClr val="FF0000"/>
                </a:solidFill>
              </a:rPr>
              <a:t>Амфолітні</a:t>
            </a:r>
            <a:r>
              <a:rPr lang="uk-UA" sz="3200" dirty="0" smtClean="0">
                <a:solidFill>
                  <a:srgbClr val="FF0000"/>
                </a:solidFill>
              </a:rPr>
              <a:t>: </a:t>
            </a:r>
            <a:r>
              <a:rPr lang="uk-UA" sz="3200" dirty="0" smtClean="0"/>
              <a:t>розчини амінокислот або білків.</a:t>
            </a:r>
            <a:endParaRPr lang="ru-RU" sz="3200" dirty="0" smtClean="0"/>
          </a:p>
          <a:p>
            <a:endParaRPr lang="uk-UA" sz="32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66915" y="2088108"/>
            <a:ext cx="2527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/>
              <a:t>ацетатний буферний розчин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869263" y="4473054"/>
            <a:ext cx="2722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err="1"/>
              <a:t>Амоніачний</a:t>
            </a:r>
            <a:r>
              <a:rPr lang="uk-UA" sz="2400" i="1" dirty="0"/>
              <a:t> буферний розчин 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029816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325563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rgbClr val="002060"/>
                </a:solidFill>
              </a:rPr>
              <a:t>Механізм буферної дії </a:t>
            </a:r>
            <a:r>
              <a:rPr lang="uk-UA" dirty="0" smtClean="0">
                <a:solidFill>
                  <a:srgbClr val="002060"/>
                </a:solidFill>
              </a:rPr>
              <a:t>кислотної буферної системи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64524"/>
            <a:ext cx="12192000" cy="5793475"/>
          </a:xfrm>
        </p:spPr>
        <p:txBody>
          <a:bodyPr>
            <a:normAutofit/>
          </a:bodyPr>
          <a:lstStyle/>
          <a:p>
            <a:pPr algn="just"/>
            <a:r>
              <a:rPr lang="uk-UA" sz="3200" b="1" dirty="0" smtClean="0">
                <a:solidFill>
                  <a:srgbClr val="FF0000"/>
                </a:solidFill>
              </a:rPr>
              <a:t>Н</a:t>
            </a:r>
            <a:r>
              <a:rPr lang="uk-UA" sz="3200" b="1" baseline="30000" dirty="0" smtClean="0">
                <a:solidFill>
                  <a:srgbClr val="FF0000"/>
                </a:solidFill>
              </a:rPr>
              <a:t>+</a:t>
            </a:r>
            <a:r>
              <a:rPr lang="uk-UA" sz="3200" b="1" dirty="0" smtClean="0">
                <a:solidFill>
                  <a:srgbClr val="FF0000"/>
                </a:solidFill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</a:rPr>
              <a:t>HCl</a:t>
            </a:r>
            <a:r>
              <a:rPr lang="uk-UA" sz="3200" b="1" dirty="0" smtClean="0">
                <a:solidFill>
                  <a:srgbClr val="FF0000"/>
                </a:solidFill>
              </a:rPr>
              <a:t>): </a:t>
            </a:r>
            <a:r>
              <a:rPr lang="uk-UA" dirty="0" smtClean="0"/>
              <a:t>реагує </a:t>
            </a:r>
            <a:r>
              <a:rPr lang="uk-UA" dirty="0"/>
              <a:t>із сіллю (акцептор протонів) і витісняє еквівалентну кількість </a:t>
            </a:r>
            <a:r>
              <a:rPr lang="uk-UA" dirty="0" smtClean="0"/>
              <a:t>слабкої </a:t>
            </a:r>
            <a:r>
              <a:rPr lang="uk-UA" dirty="0"/>
              <a:t>кислоти</a:t>
            </a:r>
            <a:r>
              <a:rPr lang="uk-UA" dirty="0" smtClean="0"/>
              <a:t>:</a:t>
            </a:r>
          </a:p>
          <a:p>
            <a:pPr marL="0" indent="0" algn="ctr">
              <a:buNone/>
            </a:pPr>
            <a:r>
              <a:rPr lang="uk-UA" dirty="0" smtClean="0"/>
              <a:t>CH</a:t>
            </a:r>
            <a:r>
              <a:rPr lang="uk-UA" baseline="-25000" dirty="0" smtClean="0"/>
              <a:t>3</a:t>
            </a:r>
            <a:r>
              <a:rPr lang="uk-UA" dirty="0" smtClean="0"/>
              <a:t>COONa </a:t>
            </a:r>
            <a:r>
              <a:rPr lang="uk-UA" dirty="0"/>
              <a:t>+ </a:t>
            </a:r>
            <a:r>
              <a:rPr lang="uk-UA" dirty="0" err="1"/>
              <a:t>HCl</a:t>
            </a:r>
            <a:r>
              <a:rPr lang="uk-UA" dirty="0"/>
              <a:t> </a:t>
            </a:r>
            <a:r>
              <a:rPr lang="uk-UA" dirty="0">
                <a:sym typeface="Symbol" panose="05050102010706020507" pitchFamily="18" charset="2"/>
              </a:rPr>
              <a:t></a:t>
            </a:r>
            <a:r>
              <a:rPr lang="uk-UA" dirty="0"/>
              <a:t> CH</a:t>
            </a:r>
            <a:r>
              <a:rPr lang="uk-UA" baseline="-25000" dirty="0"/>
              <a:t>3</a:t>
            </a:r>
            <a:r>
              <a:rPr lang="uk-UA" dirty="0"/>
              <a:t>COOH + </a:t>
            </a:r>
            <a:r>
              <a:rPr lang="uk-UA" dirty="0" err="1"/>
              <a:t>NaCl</a:t>
            </a:r>
            <a:endParaRPr lang="ru-RU" dirty="0"/>
          </a:p>
          <a:p>
            <a:pPr marL="0" indent="0" algn="ctr">
              <a:buNone/>
            </a:pPr>
            <a:r>
              <a:rPr lang="uk-UA" dirty="0"/>
              <a:t>CH</a:t>
            </a:r>
            <a:r>
              <a:rPr lang="uk-UA" baseline="-25000" dirty="0"/>
              <a:t>3</a:t>
            </a:r>
            <a:r>
              <a:rPr lang="uk-UA" dirty="0"/>
              <a:t>COO</a:t>
            </a:r>
            <a:r>
              <a:rPr lang="uk-UA" baseline="30000" dirty="0"/>
              <a:t>–</a:t>
            </a:r>
            <a:r>
              <a:rPr lang="uk-UA" dirty="0"/>
              <a:t> + H</a:t>
            </a:r>
            <a:r>
              <a:rPr lang="uk-UA" baseline="30000" dirty="0"/>
              <a:t>+</a:t>
            </a:r>
            <a:r>
              <a:rPr lang="uk-UA" dirty="0"/>
              <a:t> </a:t>
            </a:r>
            <a:r>
              <a:rPr lang="uk-UA" dirty="0">
                <a:sym typeface="Symbol" panose="05050102010706020507" pitchFamily="18" charset="2"/>
              </a:rPr>
              <a:t></a:t>
            </a:r>
            <a:r>
              <a:rPr lang="uk-UA" dirty="0"/>
              <a:t> CH</a:t>
            </a:r>
            <a:r>
              <a:rPr lang="uk-UA" baseline="-25000" dirty="0"/>
              <a:t>3</a:t>
            </a:r>
            <a:r>
              <a:rPr lang="uk-UA" dirty="0"/>
              <a:t>COOH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У розчині замість сильної кислоти утворюється слабка кислота й тому </a:t>
            </a:r>
            <a:r>
              <a:rPr lang="uk-UA" b="1" dirty="0">
                <a:solidFill>
                  <a:srgbClr val="C00000"/>
                </a:solidFill>
              </a:rPr>
              <a:t>величина </a:t>
            </a:r>
            <a:r>
              <a:rPr lang="uk-UA" b="1" i="1" dirty="0" err="1">
                <a:solidFill>
                  <a:srgbClr val="C00000"/>
                </a:solidFill>
              </a:rPr>
              <a:t>рН</a:t>
            </a:r>
            <a:r>
              <a:rPr lang="uk-UA" b="1" dirty="0">
                <a:solidFill>
                  <a:srgbClr val="C00000"/>
                </a:solidFill>
              </a:rPr>
              <a:t> зменшується незначно</a:t>
            </a:r>
            <a:r>
              <a:rPr lang="uk-UA" dirty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uk-UA" sz="3200" b="1" dirty="0" smtClean="0">
                <a:solidFill>
                  <a:srgbClr val="FF0000"/>
                </a:solidFill>
              </a:rPr>
              <a:t>ОН</a:t>
            </a:r>
            <a:r>
              <a:rPr lang="uk-UA" sz="3200" b="1" baseline="30000" dirty="0" smtClean="0">
                <a:solidFill>
                  <a:srgbClr val="FF0000"/>
                </a:solidFill>
              </a:rPr>
              <a:t>-</a:t>
            </a:r>
            <a:r>
              <a:rPr lang="uk-UA" sz="3200" b="1" dirty="0" smtClean="0">
                <a:solidFill>
                  <a:srgbClr val="FF0000"/>
                </a:solidFill>
              </a:rPr>
              <a:t> (</a:t>
            </a:r>
            <a:r>
              <a:rPr lang="uk-UA" sz="3200" b="1" dirty="0" err="1" smtClean="0">
                <a:solidFill>
                  <a:srgbClr val="FF0000"/>
                </a:solidFill>
              </a:rPr>
              <a:t>NaOH</a:t>
            </a:r>
            <a:r>
              <a:rPr lang="uk-UA" sz="3200" b="1" dirty="0" smtClean="0">
                <a:solidFill>
                  <a:srgbClr val="FF0000"/>
                </a:solidFill>
              </a:rPr>
              <a:t>): </a:t>
            </a:r>
            <a:r>
              <a:rPr lang="uk-UA" dirty="0" smtClean="0"/>
              <a:t>реагує зі </a:t>
            </a:r>
            <a:r>
              <a:rPr lang="uk-UA" dirty="0" smtClean="0"/>
              <a:t>слабкою </a:t>
            </a:r>
            <a:r>
              <a:rPr lang="uk-UA" dirty="0"/>
              <a:t>кислотою (донор протонів) і в розчині з'являється еквівалентна кількість солі, гідроліз якої загальмований присутністю кислоти:</a:t>
            </a:r>
            <a:endParaRPr lang="ru-RU" dirty="0"/>
          </a:p>
          <a:p>
            <a:pPr marL="0" indent="0" algn="ctr">
              <a:buNone/>
            </a:pPr>
            <a:r>
              <a:rPr lang="uk-UA" dirty="0"/>
              <a:t>CH</a:t>
            </a:r>
            <a:r>
              <a:rPr lang="uk-UA" baseline="-25000" dirty="0"/>
              <a:t>3</a:t>
            </a:r>
            <a:r>
              <a:rPr lang="uk-UA" dirty="0"/>
              <a:t>COOH + </a:t>
            </a:r>
            <a:r>
              <a:rPr lang="uk-UA" dirty="0" err="1"/>
              <a:t>NaOH</a:t>
            </a:r>
            <a:r>
              <a:rPr lang="uk-UA" dirty="0"/>
              <a:t> </a:t>
            </a:r>
            <a:r>
              <a:rPr lang="uk-UA" dirty="0">
                <a:sym typeface="Symbol" panose="05050102010706020507" pitchFamily="18" charset="2"/>
              </a:rPr>
              <a:t></a:t>
            </a:r>
            <a:r>
              <a:rPr lang="uk-UA" dirty="0"/>
              <a:t> CH</a:t>
            </a:r>
            <a:r>
              <a:rPr lang="uk-UA" baseline="-25000" dirty="0"/>
              <a:t>3</a:t>
            </a:r>
            <a:r>
              <a:rPr lang="uk-UA" dirty="0"/>
              <a:t>COONa + H</a:t>
            </a:r>
            <a:r>
              <a:rPr lang="uk-UA" baseline="-25000" dirty="0"/>
              <a:t>2</a:t>
            </a:r>
            <a:r>
              <a:rPr lang="uk-UA" dirty="0"/>
              <a:t>О</a:t>
            </a:r>
            <a:endParaRPr lang="ru-RU" dirty="0"/>
          </a:p>
          <a:p>
            <a:pPr marL="0" indent="0" algn="ctr">
              <a:buNone/>
            </a:pPr>
            <a:r>
              <a:rPr lang="uk-UA" dirty="0"/>
              <a:t>CH</a:t>
            </a:r>
            <a:r>
              <a:rPr lang="uk-UA" baseline="-25000" dirty="0"/>
              <a:t>3</a:t>
            </a:r>
            <a:r>
              <a:rPr lang="uk-UA" dirty="0"/>
              <a:t>COOH + OH</a:t>
            </a:r>
            <a:r>
              <a:rPr lang="uk-UA" baseline="30000" dirty="0"/>
              <a:t>–</a:t>
            </a:r>
            <a:r>
              <a:rPr lang="uk-UA" dirty="0"/>
              <a:t> </a:t>
            </a:r>
            <a:r>
              <a:rPr lang="uk-UA" dirty="0">
                <a:sym typeface="Symbol" panose="05050102010706020507" pitchFamily="18" charset="2"/>
              </a:rPr>
              <a:t></a:t>
            </a:r>
            <a:r>
              <a:rPr lang="uk-UA" dirty="0"/>
              <a:t> CH</a:t>
            </a:r>
            <a:r>
              <a:rPr lang="uk-UA" baseline="-25000" dirty="0"/>
              <a:t>3</a:t>
            </a:r>
            <a:r>
              <a:rPr lang="uk-UA" dirty="0"/>
              <a:t>COO</a:t>
            </a:r>
            <a:r>
              <a:rPr lang="uk-UA" baseline="30000" dirty="0"/>
              <a:t>–</a:t>
            </a:r>
            <a:r>
              <a:rPr lang="uk-UA" dirty="0"/>
              <a:t> + H</a:t>
            </a:r>
            <a:r>
              <a:rPr lang="uk-UA" baseline="-25000" dirty="0"/>
              <a:t>2</a:t>
            </a:r>
            <a:r>
              <a:rPr lang="uk-UA" dirty="0"/>
              <a:t>О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У результаті </a:t>
            </a:r>
            <a:r>
              <a:rPr lang="uk-UA" b="1" i="1" dirty="0" err="1">
                <a:solidFill>
                  <a:srgbClr val="C00000"/>
                </a:solidFill>
              </a:rPr>
              <a:t>рН</a:t>
            </a:r>
            <a:r>
              <a:rPr lang="uk-UA" b="1" dirty="0">
                <a:solidFill>
                  <a:srgbClr val="C00000"/>
                </a:solidFill>
              </a:rPr>
              <a:t> майже не збільшується</a:t>
            </a:r>
            <a:r>
              <a:rPr lang="uk-UA" dirty="0"/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5078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125" y="1"/>
            <a:ext cx="12041875" cy="66874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Механізм буферної дії основної буферної системи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68740"/>
            <a:ext cx="12192000" cy="6189260"/>
          </a:xfrm>
        </p:spPr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Н</a:t>
            </a:r>
            <a:r>
              <a:rPr lang="uk-UA" b="1" baseline="30000" dirty="0" smtClean="0">
                <a:solidFill>
                  <a:srgbClr val="FF0000"/>
                </a:solidFill>
              </a:rPr>
              <a:t>+</a:t>
            </a:r>
            <a:r>
              <a:rPr lang="uk-UA" b="1" dirty="0" smtClean="0">
                <a:solidFill>
                  <a:srgbClr val="FF0000"/>
                </a:solidFill>
              </a:rPr>
              <a:t> (</a:t>
            </a:r>
            <a:r>
              <a:rPr lang="en-US" b="1" dirty="0" err="1" smtClean="0">
                <a:solidFill>
                  <a:srgbClr val="FF0000"/>
                </a:solidFill>
              </a:rPr>
              <a:t>HCl</a:t>
            </a:r>
            <a:r>
              <a:rPr lang="uk-UA" b="1" dirty="0" smtClean="0">
                <a:solidFill>
                  <a:srgbClr val="FF0000"/>
                </a:solidFill>
              </a:rPr>
              <a:t>): </a:t>
            </a:r>
            <a:r>
              <a:rPr lang="uk-UA" dirty="0" smtClean="0"/>
              <a:t>реагує із</a:t>
            </a:r>
            <a:r>
              <a:rPr lang="uk-UA" dirty="0" smtClean="0"/>
              <a:t> слабкою основою </a:t>
            </a:r>
            <a:r>
              <a:rPr lang="uk-UA" dirty="0"/>
              <a:t>буферного </a:t>
            </a:r>
            <a:r>
              <a:rPr lang="uk-UA" dirty="0" smtClean="0"/>
              <a:t>розчину:</a:t>
            </a:r>
            <a:endParaRPr lang="ru-RU" dirty="0"/>
          </a:p>
          <a:p>
            <a:pPr marL="0" indent="0" algn="ctr">
              <a:buNone/>
            </a:pPr>
            <a:r>
              <a:rPr lang="uk-UA" dirty="0"/>
              <a:t>NH</a:t>
            </a:r>
            <a:r>
              <a:rPr lang="uk-UA" baseline="-25000" dirty="0"/>
              <a:t>4</a:t>
            </a:r>
            <a:r>
              <a:rPr lang="uk-UA" dirty="0"/>
              <a:t>OH + </a:t>
            </a:r>
            <a:r>
              <a:rPr lang="uk-UA" dirty="0" err="1"/>
              <a:t>HCl</a:t>
            </a:r>
            <a:r>
              <a:rPr lang="uk-UA" dirty="0"/>
              <a:t> </a:t>
            </a:r>
            <a:r>
              <a:rPr lang="uk-UA" dirty="0">
                <a:sym typeface="Symbol" panose="05050102010706020507" pitchFamily="18" charset="2"/>
              </a:rPr>
              <a:t></a:t>
            </a:r>
            <a:r>
              <a:rPr lang="uk-UA" dirty="0"/>
              <a:t> NH</a:t>
            </a:r>
            <a:r>
              <a:rPr lang="uk-UA" baseline="-25000" dirty="0"/>
              <a:t>4</a:t>
            </a:r>
            <a:r>
              <a:rPr lang="uk-UA" dirty="0"/>
              <a:t>Cl + H</a:t>
            </a:r>
            <a:r>
              <a:rPr lang="uk-UA" baseline="-25000" dirty="0"/>
              <a:t>2</a:t>
            </a:r>
            <a:r>
              <a:rPr lang="uk-UA" dirty="0"/>
              <a:t>О</a:t>
            </a:r>
            <a:endParaRPr lang="ru-RU" dirty="0"/>
          </a:p>
          <a:p>
            <a:pPr marL="0" indent="0" algn="ctr">
              <a:buNone/>
            </a:pPr>
            <a:r>
              <a:rPr lang="uk-UA" dirty="0"/>
              <a:t>NH</a:t>
            </a:r>
            <a:r>
              <a:rPr lang="uk-UA" baseline="-25000" dirty="0"/>
              <a:t>4</a:t>
            </a:r>
            <a:r>
              <a:rPr lang="uk-UA" dirty="0"/>
              <a:t>OH + H</a:t>
            </a:r>
            <a:r>
              <a:rPr lang="uk-UA" baseline="30000" dirty="0"/>
              <a:t>+</a:t>
            </a:r>
            <a:r>
              <a:rPr lang="uk-UA" dirty="0"/>
              <a:t> </a:t>
            </a:r>
            <a:r>
              <a:rPr lang="uk-UA" dirty="0">
                <a:sym typeface="Symbol" panose="05050102010706020507" pitchFamily="18" charset="2"/>
              </a:rPr>
              <a:t></a:t>
            </a:r>
            <a:r>
              <a:rPr lang="uk-UA" dirty="0"/>
              <a:t> NH</a:t>
            </a:r>
            <a:r>
              <a:rPr lang="uk-UA" baseline="-25000" dirty="0"/>
              <a:t>4</a:t>
            </a:r>
            <a:r>
              <a:rPr lang="uk-UA" baseline="30000" dirty="0"/>
              <a:t>+</a:t>
            </a:r>
            <a:r>
              <a:rPr lang="uk-UA" dirty="0"/>
              <a:t> + </a:t>
            </a:r>
            <a:r>
              <a:rPr lang="uk-UA" dirty="0" smtClean="0"/>
              <a:t>H</a:t>
            </a:r>
            <a:r>
              <a:rPr lang="uk-UA" baseline="-25000" dirty="0" smtClean="0"/>
              <a:t>2</a:t>
            </a:r>
            <a:r>
              <a:rPr lang="uk-UA" dirty="0" smtClean="0"/>
              <a:t>О</a:t>
            </a:r>
          </a:p>
          <a:p>
            <a:pPr marL="0" indent="0">
              <a:buNone/>
            </a:pPr>
            <a:r>
              <a:rPr lang="uk-UA" dirty="0" smtClean="0"/>
              <a:t>У розчині замість сильної кислоти утворюється еквівалентна кількість солі, гідроліз якої загальмований присутністю слабкої основи. Тому </a:t>
            </a:r>
            <a:r>
              <a:rPr lang="uk-UA" b="1" dirty="0" smtClean="0">
                <a:solidFill>
                  <a:srgbClr val="C00000"/>
                </a:solidFill>
              </a:rPr>
              <a:t>величина </a:t>
            </a:r>
            <a:r>
              <a:rPr lang="uk-UA" b="1" i="1" dirty="0" err="1" smtClean="0">
                <a:solidFill>
                  <a:srgbClr val="C00000"/>
                </a:solidFill>
              </a:rPr>
              <a:t>рН</a:t>
            </a:r>
            <a:r>
              <a:rPr lang="uk-UA" b="1" dirty="0" smtClean="0">
                <a:solidFill>
                  <a:srgbClr val="C00000"/>
                </a:solidFill>
              </a:rPr>
              <a:t> зменшується незначно</a:t>
            </a:r>
            <a:r>
              <a:rPr lang="uk-UA" dirty="0" smtClean="0">
                <a:solidFill>
                  <a:srgbClr val="C00000"/>
                </a:solidFill>
              </a:rPr>
              <a:t>.</a:t>
            </a:r>
            <a:endParaRPr lang="ru-RU" dirty="0"/>
          </a:p>
          <a:p>
            <a:r>
              <a:rPr lang="uk-UA" b="1" dirty="0" smtClean="0">
                <a:solidFill>
                  <a:srgbClr val="FF0000"/>
                </a:solidFill>
              </a:rPr>
              <a:t>ОН</a:t>
            </a:r>
            <a:r>
              <a:rPr lang="uk-UA" b="1" baseline="30000" dirty="0" smtClean="0">
                <a:solidFill>
                  <a:srgbClr val="FF0000"/>
                </a:solidFill>
              </a:rPr>
              <a:t>-</a:t>
            </a:r>
            <a:r>
              <a:rPr lang="uk-UA" b="1" dirty="0" smtClean="0">
                <a:solidFill>
                  <a:srgbClr val="FF0000"/>
                </a:solidFill>
              </a:rPr>
              <a:t> (</a:t>
            </a:r>
            <a:r>
              <a:rPr lang="uk-UA" b="1" dirty="0" err="1" smtClean="0">
                <a:solidFill>
                  <a:srgbClr val="FF0000"/>
                </a:solidFill>
              </a:rPr>
              <a:t>NaOH</a:t>
            </a:r>
            <a:r>
              <a:rPr lang="uk-UA" b="1" dirty="0" smtClean="0">
                <a:solidFill>
                  <a:srgbClr val="FF0000"/>
                </a:solidFill>
              </a:rPr>
              <a:t>): </a:t>
            </a:r>
            <a:r>
              <a:rPr lang="uk-UA" dirty="0" smtClean="0"/>
              <a:t>взаємодіє </a:t>
            </a:r>
            <a:r>
              <a:rPr lang="uk-UA" dirty="0"/>
              <a:t>із сіллю й у результаті замість сильної основи в розчині утвориться еквівалентна кількість слабкої основи:</a:t>
            </a:r>
            <a:endParaRPr lang="ru-RU" dirty="0"/>
          </a:p>
          <a:p>
            <a:pPr marL="0" indent="0" algn="ctr">
              <a:buNone/>
            </a:pPr>
            <a:r>
              <a:rPr lang="uk-UA" dirty="0"/>
              <a:t>NH</a:t>
            </a:r>
            <a:r>
              <a:rPr lang="uk-UA" baseline="-25000" dirty="0"/>
              <a:t>4</a:t>
            </a:r>
            <a:r>
              <a:rPr lang="uk-UA" dirty="0"/>
              <a:t>Cl + </a:t>
            </a:r>
            <a:r>
              <a:rPr lang="uk-UA" dirty="0" err="1"/>
              <a:t>NaOH</a:t>
            </a:r>
            <a:r>
              <a:rPr lang="uk-UA" dirty="0"/>
              <a:t> </a:t>
            </a:r>
            <a:r>
              <a:rPr lang="uk-UA" dirty="0">
                <a:sym typeface="Symbol" panose="05050102010706020507" pitchFamily="18" charset="2"/>
              </a:rPr>
              <a:t></a:t>
            </a:r>
            <a:r>
              <a:rPr lang="uk-UA" dirty="0"/>
              <a:t> NH</a:t>
            </a:r>
            <a:r>
              <a:rPr lang="uk-UA" baseline="-25000" dirty="0"/>
              <a:t>4</a:t>
            </a:r>
            <a:r>
              <a:rPr lang="uk-UA" dirty="0"/>
              <a:t>ОН + </a:t>
            </a:r>
            <a:r>
              <a:rPr lang="uk-UA" dirty="0" err="1"/>
              <a:t>NaCl</a:t>
            </a:r>
            <a:endParaRPr lang="ru-RU" dirty="0"/>
          </a:p>
          <a:p>
            <a:pPr marL="0" indent="0" algn="ctr">
              <a:buNone/>
            </a:pPr>
            <a:r>
              <a:rPr lang="uk-UA" dirty="0"/>
              <a:t>NH</a:t>
            </a:r>
            <a:r>
              <a:rPr lang="uk-UA" baseline="-25000" dirty="0"/>
              <a:t>4</a:t>
            </a:r>
            <a:r>
              <a:rPr lang="uk-UA" baseline="30000" dirty="0"/>
              <a:t>+</a:t>
            </a:r>
            <a:r>
              <a:rPr lang="uk-UA" dirty="0"/>
              <a:t> + OH</a:t>
            </a:r>
            <a:r>
              <a:rPr lang="uk-UA" baseline="30000" dirty="0"/>
              <a:t>–</a:t>
            </a:r>
            <a:r>
              <a:rPr lang="uk-UA" dirty="0"/>
              <a:t> </a:t>
            </a:r>
            <a:r>
              <a:rPr lang="uk-UA" dirty="0">
                <a:sym typeface="Symbol" panose="05050102010706020507" pitchFamily="18" charset="2"/>
              </a:rPr>
              <a:t></a:t>
            </a:r>
            <a:r>
              <a:rPr lang="uk-UA" dirty="0"/>
              <a:t> NH</a:t>
            </a:r>
            <a:r>
              <a:rPr lang="uk-UA" baseline="-25000" dirty="0"/>
              <a:t>4</a:t>
            </a:r>
            <a:r>
              <a:rPr lang="uk-UA" dirty="0"/>
              <a:t>ОН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У підсумку </a:t>
            </a:r>
            <a:r>
              <a:rPr lang="uk-UA" b="1" dirty="0">
                <a:solidFill>
                  <a:srgbClr val="C00000"/>
                </a:solidFill>
              </a:rPr>
              <a:t>величина </a:t>
            </a:r>
            <a:r>
              <a:rPr lang="uk-UA" b="1" i="1" dirty="0" err="1">
                <a:solidFill>
                  <a:srgbClr val="C00000"/>
                </a:solidFill>
              </a:rPr>
              <a:t>рН</a:t>
            </a:r>
            <a:r>
              <a:rPr lang="uk-UA" b="1" dirty="0">
                <a:solidFill>
                  <a:srgbClr val="C00000"/>
                </a:solidFill>
              </a:rPr>
              <a:t> </a:t>
            </a:r>
            <a:r>
              <a:rPr lang="uk-UA" b="1" dirty="0" smtClean="0">
                <a:solidFill>
                  <a:srgbClr val="C00000"/>
                </a:solidFill>
              </a:rPr>
              <a:t> змінюється </a:t>
            </a:r>
            <a:r>
              <a:rPr lang="uk-UA" b="1" dirty="0">
                <a:solidFill>
                  <a:srgbClr val="C00000"/>
                </a:solidFill>
              </a:rPr>
              <a:t>незначно</a:t>
            </a:r>
            <a:r>
              <a:rPr lang="uk-UA" b="1" dirty="0"/>
              <a:t>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322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6949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400" dirty="0" smtClean="0">
                <a:solidFill>
                  <a:srgbClr val="002060"/>
                </a:solidFill>
              </a:rPr>
              <a:t>Рівняння </a:t>
            </a:r>
            <a:r>
              <a:rPr lang="uk-UA" sz="5400" dirty="0" err="1" smtClean="0">
                <a:solidFill>
                  <a:srgbClr val="002060"/>
                </a:solidFill>
              </a:rPr>
              <a:t>Гендерсона-Гассельбалха</a:t>
            </a:r>
            <a:r>
              <a:rPr lang="uk-UA" sz="5400" dirty="0" smtClean="0">
                <a:solidFill>
                  <a:srgbClr val="002060"/>
                </a:solidFill>
              </a:rPr>
              <a:t> для розрахунку </a:t>
            </a:r>
            <a:r>
              <a:rPr lang="uk-UA" sz="5400" dirty="0" err="1" smtClean="0">
                <a:solidFill>
                  <a:srgbClr val="002060"/>
                </a:solidFill>
              </a:rPr>
              <a:t>рН</a:t>
            </a:r>
            <a:r>
              <a:rPr lang="uk-UA" sz="5400" dirty="0" smtClean="0">
                <a:solidFill>
                  <a:srgbClr val="002060"/>
                </a:solidFill>
              </a:rPr>
              <a:t> буферних розчинів</a:t>
            </a:r>
            <a:endParaRPr lang="ru-RU" sz="54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1569492"/>
                <a:ext cx="12192000" cy="5288507"/>
              </a:xfrm>
            </p:spPr>
            <p:txBody>
              <a:bodyPr>
                <a:normAutofit/>
              </a:bodyPr>
              <a:lstStyle/>
              <a:p>
                <a:r>
                  <a:rPr lang="uk-UA" sz="4000" dirty="0" smtClean="0">
                    <a:solidFill>
                      <a:srgbClr val="C00000"/>
                    </a:solidFill>
                  </a:rPr>
                  <a:t>Розрахунок </a:t>
                </a:r>
                <a:r>
                  <a:rPr lang="uk-UA" sz="4000" dirty="0" err="1">
                    <a:solidFill>
                      <a:srgbClr val="C00000"/>
                    </a:solidFill>
                  </a:rPr>
                  <a:t>рН</a:t>
                </a:r>
                <a:r>
                  <a:rPr lang="uk-UA" sz="4000" dirty="0">
                    <a:solidFill>
                      <a:srgbClr val="C00000"/>
                    </a:solidFill>
                  </a:rPr>
                  <a:t> кислотного буферного </a:t>
                </a:r>
                <a:r>
                  <a:rPr lang="uk-UA" sz="4000" dirty="0" smtClean="0">
                    <a:solidFill>
                      <a:srgbClr val="C00000"/>
                    </a:solidFill>
                  </a:rPr>
                  <a:t>розчину:</a:t>
                </a:r>
              </a:p>
              <a:p>
                <a:pPr marL="0" indent="0" algn="ctr">
                  <a:buNone/>
                </a:pPr>
                <a:r>
                  <a:rPr lang="uk-UA" sz="4800" dirty="0" err="1"/>
                  <a:t>рН</a:t>
                </a:r>
                <a:r>
                  <a:rPr lang="uk-UA" sz="4800" dirty="0"/>
                  <a:t> = </a:t>
                </a:r>
                <a:r>
                  <a:rPr lang="uk-UA" sz="4800" dirty="0" err="1"/>
                  <a:t>рК</a:t>
                </a:r>
                <a:r>
                  <a:rPr lang="uk-UA" sz="4800" baseline="-25000" dirty="0" err="1"/>
                  <a:t>а</a:t>
                </a:r>
                <a:r>
                  <a:rPr lang="uk-UA" sz="4800" dirty="0"/>
                  <a:t> – </a:t>
                </a:r>
                <a:r>
                  <a:rPr lang="uk-UA" sz="4800" dirty="0" err="1"/>
                  <a:t>lg</a:t>
                </a:r>
                <a:r>
                  <a:rPr lang="uk-UA" sz="4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/>
                        </m:ctrlPr>
                      </m:fPr>
                      <m:num>
                        <m:sSub>
                          <m:sSubPr>
                            <m:ctrlPr>
                              <a:rPr lang="ru-RU" sz="4800" i="1"/>
                            </m:ctrlPr>
                          </m:sSubPr>
                          <m:e>
                            <m:r>
                              <a:rPr lang="uk-UA" sz="4800" i="1"/>
                              <m:t>𝑣</m:t>
                            </m:r>
                          </m:e>
                          <m:sub>
                            <m:r>
                              <a:rPr lang="uk-UA" sz="4800" i="1"/>
                              <m:t>𝑘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4800" i="1"/>
                            </m:ctrlPr>
                          </m:sSubPr>
                          <m:e>
                            <m:r>
                              <a:rPr lang="uk-UA" sz="4800" i="1"/>
                              <m:t>𝑣</m:t>
                            </m:r>
                          </m:e>
                          <m:sub>
                            <m:r>
                              <a:rPr lang="uk-UA" sz="4800" i="1"/>
                              <m:t>𝑐</m:t>
                            </m:r>
                          </m:sub>
                        </m:sSub>
                      </m:den>
                    </m:f>
                  </m:oMath>
                </a14:m>
                <a:r>
                  <a:rPr lang="uk-UA" sz="4800" dirty="0"/>
                  <a:t>  = </a:t>
                </a:r>
                <a:r>
                  <a:rPr lang="uk-UA" sz="4800" dirty="0" err="1"/>
                  <a:t>рК</a:t>
                </a:r>
                <a:r>
                  <a:rPr lang="uk-UA" sz="4800" baseline="-25000" dirty="0" err="1"/>
                  <a:t>а</a:t>
                </a:r>
                <a:r>
                  <a:rPr lang="uk-UA" sz="4800" dirty="0"/>
                  <a:t> – </a:t>
                </a:r>
                <a:r>
                  <a:rPr lang="uk-UA" sz="4800" dirty="0" err="1"/>
                  <a:t>lg</a:t>
                </a:r>
                <a:r>
                  <a:rPr lang="uk-UA" sz="4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/>
                        </m:ctrlPr>
                      </m:fPr>
                      <m:num>
                        <m:sSub>
                          <m:sSubPr>
                            <m:ctrlPr>
                              <a:rPr lang="ru-RU" sz="48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uk-UA" sz="4800"/>
                              <m:t>C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uk-UA" sz="4800"/>
                              <m:t>k</m:t>
                            </m:r>
                          </m:sub>
                        </m:sSub>
                        <m:sSub>
                          <m:sSubPr>
                            <m:ctrlPr>
                              <a:rPr lang="ru-RU" sz="48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uk-UA" sz="4800"/>
                              <m:t>V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uk-UA" sz="4800"/>
                              <m:t>k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48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uk-UA" sz="4800"/>
                              <m:t>C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uk-UA" sz="4800"/>
                              <m:t>c</m:t>
                            </m:r>
                          </m:sub>
                        </m:sSub>
                        <m:sSub>
                          <m:sSubPr>
                            <m:ctrlPr>
                              <a:rPr lang="ru-RU" sz="48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uk-UA" sz="4800"/>
                              <m:t>V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uk-UA" sz="4800"/>
                              <m:t>c</m:t>
                            </m:r>
                          </m:sub>
                        </m:sSub>
                      </m:den>
                    </m:f>
                  </m:oMath>
                </a14:m>
                <a:endParaRPr lang="ru-RU" sz="4000" dirty="0"/>
              </a:p>
              <a:p>
                <a:r>
                  <a:rPr lang="uk-UA" sz="4000" dirty="0" smtClean="0">
                    <a:solidFill>
                      <a:srgbClr val="C00000"/>
                    </a:solidFill>
                  </a:rPr>
                  <a:t>Розрахунок </a:t>
                </a:r>
                <a:r>
                  <a:rPr lang="uk-UA" sz="4000" dirty="0" err="1" smtClean="0">
                    <a:solidFill>
                      <a:srgbClr val="C00000"/>
                    </a:solidFill>
                  </a:rPr>
                  <a:t>рН</a:t>
                </a:r>
                <a:r>
                  <a:rPr lang="uk-UA" sz="4000" dirty="0" smtClean="0"/>
                  <a:t> </a:t>
                </a:r>
                <a:r>
                  <a:rPr lang="uk-UA" sz="4000" dirty="0" smtClean="0">
                    <a:solidFill>
                      <a:srgbClr val="C00000"/>
                    </a:solidFill>
                  </a:rPr>
                  <a:t>основного буферног</a:t>
                </a:r>
                <a:r>
                  <a:rPr lang="uk-UA" sz="4000" dirty="0" smtClean="0"/>
                  <a:t>о </a:t>
                </a:r>
                <a:r>
                  <a:rPr lang="uk-UA" sz="4000" dirty="0" smtClean="0">
                    <a:solidFill>
                      <a:srgbClr val="C00000"/>
                    </a:solidFill>
                  </a:rPr>
                  <a:t>розчину:</a:t>
                </a:r>
                <a:endParaRPr lang="ru-RU" sz="4000" dirty="0"/>
              </a:p>
              <a:p>
                <a:pPr marL="0" indent="0" algn="ctr">
                  <a:buNone/>
                </a:pPr>
                <a:r>
                  <a:rPr lang="uk-UA" sz="4400" dirty="0" err="1"/>
                  <a:t>рOН</a:t>
                </a:r>
                <a:r>
                  <a:rPr lang="uk-UA" sz="4400" dirty="0"/>
                  <a:t> = </a:t>
                </a:r>
                <a:r>
                  <a:rPr lang="uk-UA" sz="4400" dirty="0" err="1"/>
                  <a:t>рК</a:t>
                </a:r>
                <a:r>
                  <a:rPr lang="uk-UA" sz="4400" baseline="-25000" dirty="0" err="1"/>
                  <a:t>b</a:t>
                </a:r>
                <a:r>
                  <a:rPr lang="uk-UA" sz="4400" dirty="0"/>
                  <a:t> – </a:t>
                </a:r>
                <a:r>
                  <a:rPr lang="uk-UA" sz="4400" dirty="0" err="1"/>
                  <a:t>lg</a:t>
                </a:r>
                <a:r>
                  <a:rPr lang="uk-UA" sz="4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/>
                        </m:ctrlPr>
                      </m:fPr>
                      <m:num>
                        <m:sSub>
                          <m:sSubPr>
                            <m:ctrlPr>
                              <a:rPr lang="ru-RU" sz="4400" i="1"/>
                            </m:ctrlPr>
                          </m:sSubPr>
                          <m:e>
                            <m:r>
                              <a:rPr lang="uk-UA" sz="4400" i="1"/>
                              <m:t>𝑣</m:t>
                            </m:r>
                          </m:e>
                          <m:sub>
                            <m:r>
                              <a:rPr lang="uk-UA" sz="4400" i="1"/>
                              <m:t>осн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4400" i="1"/>
                            </m:ctrlPr>
                          </m:sSubPr>
                          <m:e>
                            <m:r>
                              <a:rPr lang="uk-UA" sz="4400" i="1"/>
                              <m:t>𝑣</m:t>
                            </m:r>
                          </m:e>
                          <m:sub>
                            <m:r>
                              <a:rPr lang="uk-UA" sz="4400" i="1"/>
                              <m:t>𝑐</m:t>
                            </m:r>
                          </m:sub>
                        </m:sSub>
                      </m:den>
                    </m:f>
                  </m:oMath>
                </a14:m>
                <a:r>
                  <a:rPr lang="uk-UA" sz="4400" dirty="0"/>
                  <a:t> = </a:t>
                </a:r>
                <a:r>
                  <a:rPr lang="uk-UA" sz="4400" dirty="0" err="1"/>
                  <a:t>рК</a:t>
                </a:r>
                <a:r>
                  <a:rPr lang="uk-UA" sz="4400" baseline="-25000" dirty="0" err="1"/>
                  <a:t>b</a:t>
                </a:r>
                <a:r>
                  <a:rPr lang="uk-UA" sz="4400" dirty="0"/>
                  <a:t> – </a:t>
                </a:r>
                <a:r>
                  <a:rPr lang="uk-UA" sz="4400" dirty="0" err="1"/>
                  <a:t>lg</a:t>
                </a:r>
                <a:r>
                  <a:rPr lang="uk-UA" sz="4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/>
                        </m:ctrlPr>
                      </m:fPr>
                      <m:num>
                        <m:sSub>
                          <m:sSubPr>
                            <m:ctrlPr>
                              <a:rPr lang="ru-RU" sz="44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uk-UA" sz="4400"/>
                              <m:t>C</m:t>
                            </m:r>
                          </m:e>
                          <m:sub>
                            <m:r>
                              <a:rPr lang="uk-UA" sz="4400"/>
                              <m:t>осн</m:t>
                            </m:r>
                          </m:sub>
                        </m:sSub>
                        <m:sSub>
                          <m:sSubPr>
                            <m:ctrlPr>
                              <a:rPr lang="ru-RU" sz="44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uk-UA" sz="4400"/>
                              <m:t>V</m:t>
                            </m:r>
                          </m:e>
                          <m:sub>
                            <m:r>
                              <a:rPr lang="uk-UA" sz="4400"/>
                              <m:t>осн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44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uk-UA" sz="4400"/>
                              <m:t>C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uk-UA" sz="4400"/>
                              <m:t>c</m:t>
                            </m:r>
                          </m:sub>
                        </m:sSub>
                        <m:sSub>
                          <m:sSubPr>
                            <m:ctrlPr>
                              <a:rPr lang="ru-RU" sz="44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uk-UA" sz="4400"/>
                              <m:t>V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uk-UA" sz="4400"/>
                              <m:t>c</m:t>
                            </m:r>
                          </m:sub>
                        </m:sSub>
                      </m:den>
                    </m:f>
                  </m:oMath>
                </a14:m>
                <a:endParaRPr lang="uk-UA" sz="4400" dirty="0" smtClean="0"/>
              </a:p>
              <a:p>
                <a:pPr marL="0" indent="0" algn="ctr">
                  <a:buNone/>
                </a:pPr>
                <a:r>
                  <a:rPr lang="uk-UA" sz="4400" dirty="0" smtClean="0"/>
                  <a:t>рН </a:t>
                </a:r>
                <a:r>
                  <a:rPr lang="uk-UA" sz="4400" dirty="0"/>
                  <a:t>= 14 – </a:t>
                </a:r>
                <a:r>
                  <a:rPr lang="uk-UA" sz="4400" dirty="0" err="1"/>
                  <a:t>pOH</a:t>
                </a:r>
                <a:r>
                  <a:rPr lang="uk-UA" sz="4400" dirty="0"/>
                  <a:t> = 14 – </a:t>
                </a:r>
                <a:r>
                  <a:rPr lang="uk-UA" sz="4400" dirty="0" err="1"/>
                  <a:t>рК</a:t>
                </a:r>
                <a:r>
                  <a:rPr lang="uk-UA" sz="4400" baseline="-25000" dirty="0" err="1"/>
                  <a:t>b</a:t>
                </a:r>
                <a:r>
                  <a:rPr lang="uk-UA" sz="4400" dirty="0"/>
                  <a:t>  + </a:t>
                </a:r>
                <a:r>
                  <a:rPr lang="uk-UA" sz="4400" dirty="0" err="1"/>
                  <a:t>lg</a:t>
                </a:r>
                <a:r>
                  <a:rPr lang="uk-UA" sz="4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/>
                        </m:ctrlPr>
                      </m:fPr>
                      <m:num>
                        <m:sSub>
                          <m:sSubPr>
                            <m:ctrlPr>
                              <a:rPr lang="ru-RU" sz="44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uk-UA" sz="4400"/>
                              <m:t>C</m:t>
                            </m:r>
                          </m:e>
                          <m:sub>
                            <m:r>
                              <a:rPr lang="uk-UA" sz="4400"/>
                              <m:t>осн</m:t>
                            </m:r>
                          </m:sub>
                        </m:sSub>
                        <m:sSub>
                          <m:sSubPr>
                            <m:ctrlPr>
                              <a:rPr lang="ru-RU" sz="44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uk-UA" sz="4400"/>
                              <m:t>V</m:t>
                            </m:r>
                          </m:e>
                          <m:sub>
                            <m:r>
                              <a:rPr lang="uk-UA" sz="4400"/>
                              <m:t>осн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44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uk-UA" sz="4400"/>
                              <m:t>C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uk-UA" sz="4400"/>
                              <m:t>c</m:t>
                            </m:r>
                          </m:sub>
                        </m:sSub>
                        <m:sSub>
                          <m:sSubPr>
                            <m:ctrlPr>
                              <a:rPr lang="ru-RU" sz="44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uk-UA" sz="4400"/>
                              <m:t>V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uk-UA" sz="4400"/>
                              <m:t>c</m:t>
                            </m:r>
                          </m:sub>
                        </m:sSub>
                      </m:den>
                    </m:f>
                  </m:oMath>
                </a14:m>
                <a:endParaRPr lang="ru-RU" sz="4000" dirty="0"/>
              </a:p>
              <a:p>
                <a:pPr marL="0" indent="0" algn="ctr">
                  <a:buNone/>
                </a:pPr>
                <a:endParaRPr lang="ru-RU" sz="40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569492"/>
                <a:ext cx="12192000" cy="5288507"/>
              </a:xfrm>
              <a:blipFill rotWithShape="0">
                <a:blip r:embed="rId2"/>
                <a:stretch>
                  <a:fillRect l="-1600" t="-32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7701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Аналіз рівняння </a:t>
            </a:r>
            <a:r>
              <a:rPr lang="uk-UA" dirty="0" err="1" smtClean="0">
                <a:solidFill>
                  <a:srgbClr val="002060"/>
                </a:solidFill>
              </a:rPr>
              <a:t>Гендерсона-Гассельбалха</a:t>
            </a:r>
            <a:r>
              <a:rPr lang="uk-UA" dirty="0" smtClean="0">
                <a:solidFill>
                  <a:srgbClr val="002060"/>
                </a:solidFill>
              </a:rPr>
              <a:t>.</a:t>
            </a:r>
            <a:br>
              <a:rPr lang="uk-UA" dirty="0" smtClean="0">
                <a:solidFill>
                  <a:srgbClr val="002060"/>
                </a:solidFill>
              </a:rPr>
            </a:br>
            <a:r>
              <a:rPr lang="uk-UA" dirty="0" smtClean="0">
                <a:solidFill>
                  <a:srgbClr val="002060"/>
                </a:solidFill>
              </a:rPr>
              <a:t> Межі його застосування.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14650"/>
            <a:ext cx="12192000" cy="5643349"/>
          </a:xfrm>
        </p:spPr>
        <p:txBody>
          <a:bodyPr>
            <a:normAutofit/>
          </a:bodyPr>
          <a:lstStyle/>
          <a:p>
            <a:r>
              <a:rPr lang="uk-UA" i="1" dirty="0" err="1" smtClean="0">
                <a:solidFill>
                  <a:srgbClr val="C00000"/>
                </a:solidFill>
              </a:rPr>
              <a:t>рН</a:t>
            </a:r>
            <a:r>
              <a:rPr lang="uk-UA" dirty="0" smtClean="0">
                <a:solidFill>
                  <a:srgbClr val="C00000"/>
                </a:solidFill>
              </a:rPr>
              <a:t> Буферного </a:t>
            </a:r>
            <a:r>
              <a:rPr lang="uk-UA" dirty="0">
                <a:solidFill>
                  <a:srgbClr val="C00000"/>
                </a:solidFill>
              </a:rPr>
              <a:t>розчину </a:t>
            </a:r>
            <a:r>
              <a:rPr lang="uk-UA" dirty="0" smtClean="0">
                <a:solidFill>
                  <a:srgbClr val="C00000"/>
                </a:solidFill>
              </a:rPr>
              <a:t>залежить</a:t>
            </a:r>
            <a:r>
              <a:rPr lang="uk-UA" dirty="0" smtClean="0">
                <a:solidFill>
                  <a:srgbClr val="C00000"/>
                </a:solidFill>
              </a:rPr>
              <a:t> від </a:t>
            </a:r>
            <a:r>
              <a:rPr lang="uk-UA" dirty="0" smtClean="0">
                <a:solidFill>
                  <a:srgbClr val="C00000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 smtClean="0"/>
              <a:t>сили </a:t>
            </a:r>
            <a:r>
              <a:rPr lang="uk-UA" dirty="0"/>
              <a:t>кислоти (</a:t>
            </a:r>
            <a:r>
              <a:rPr lang="uk-UA" dirty="0" err="1"/>
              <a:t>рК</a:t>
            </a:r>
            <a:r>
              <a:rPr lang="uk-UA" dirty="0" smtClean="0"/>
              <a:t>);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 smtClean="0"/>
              <a:t>співвідношення </a:t>
            </a:r>
            <a:r>
              <a:rPr lang="uk-UA" dirty="0"/>
              <a:t>концентрацій </a:t>
            </a:r>
            <a:r>
              <a:rPr lang="uk-UA" dirty="0" smtClean="0"/>
              <a:t>компонентів </a:t>
            </a:r>
            <a:r>
              <a:rPr lang="uk-UA" dirty="0" smtClean="0"/>
              <a:t>(розведення й концентрування буферного розчину до відомих меж не змінює </a:t>
            </a:r>
            <a:r>
              <a:rPr lang="uk-UA" i="1" dirty="0" err="1" smtClean="0"/>
              <a:t>рН</a:t>
            </a:r>
            <a:r>
              <a:rPr lang="uk-UA" i="1" dirty="0" smtClean="0"/>
              <a:t>; </a:t>
            </a:r>
            <a:r>
              <a:rPr lang="uk-UA" dirty="0" smtClean="0"/>
              <a:t>аналіз плазми крові, лімфи, сечі</a:t>
            </a:r>
            <a:r>
              <a:rPr lang="uk-UA" i="1" dirty="0" smtClean="0"/>
              <a:t>)</a:t>
            </a:r>
            <a:r>
              <a:rPr lang="uk-UA" dirty="0" smtClean="0"/>
              <a:t>. </a:t>
            </a:r>
            <a:endParaRPr lang="ru-RU" dirty="0"/>
          </a:p>
          <a:p>
            <a:r>
              <a:rPr lang="uk-UA" dirty="0" smtClean="0">
                <a:solidFill>
                  <a:srgbClr val="C00000"/>
                </a:solidFill>
              </a:rPr>
              <a:t>Межі застосування рівняння </a:t>
            </a:r>
            <a:r>
              <a:rPr lang="uk-UA" dirty="0" err="1" smtClean="0">
                <a:solidFill>
                  <a:srgbClr val="C00000"/>
                </a:solidFill>
              </a:rPr>
              <a:t>Гендельсона-Хассельбалха</a:t>
            </a:r>
            <a:r>
              <a:rPr lang="uk-UA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uk-UA" dirty="0" smtClean="0"/>
              <a:t>Не можна застосовувати коли: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- концентрація кислоти (основи) і солі відрізняються більш ніж у 100 </a:t>
            </a:r>
            <a:r>
              <a:rPr lang="uk-UA" dirty="0" smtClean="0"/>
              <a:t>разів;</a:t>
            </a:r>
            <a:endParaRPr lang="ru-RU" dirty="0"/>
          </a:p>
          <a:p>
            <a:pPr marL="0" indent="0">
              <a:buNone/>
            </a:pPr>
            <a:r>
              <a:rPr lang="uk-UA" dirty="0" smtClean="0"/>
              <a:t>- кислота (основа) сильні, так як у цьому випадку не можна нехтувати її дисоціацією;</a:t>
            </a:r>
            <a:endParaRPr lang="ru-RU" dirty="0" smtClean="0"/>
          </a:p>
          <a:p>
            <a:pPr marL="0" indent="0">
              <a:buNone/>
            </a:pPr>
            <a:r>
              <a:rPr lang="uk-UA" dirty="0" smtClean="0"/>
              <a:t>- </a:t>
            </a:r>
            <a:r>
              <a:rPr lang="uk-UA" dirty="0"/>
              <a:t>кислота (основа) дуже слабка, так як у цьому випадку не можна нехтувати гідролізом солі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56517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415</Words>
  <Application>Microsoft Office PowerPoint</Application>
  <PresentationFormat>Широкоэкранный</PresentationFormat>
  <Paragraphs>62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Wingdings</vt:lpstr>
      <vt:lpstr>Тема Office</vt:lpstr>
      <vt:lpstr>Презентация PowerPoint</vt:lpstr>
      <vt:lpstr>План лекції</vt:lpstr>
      <vt:lpstr>Презентация PowerPoint</vt:lpstr>
      <vt:lpstr>Класифікація буферних розчинів</vt:lpstr>
      <vt:lpstr>Механізм буферної дії кислотної буферної системи </vt:lpstr>
      <vt:lpstr>Механізм буферної дії основної буферної системи</vt:lpstr>
      <vt:lpstr>Рівняння Гендерсона-Гассельбалха для розрахунку рН буферних розчинів</vt:lpstr>
      <vt:lpstr>Аналіз рівняння Гендерсона-Гассельбалха.  Межі його застосування.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5</cp:revision>
  <dcterms:created xsi:type="dcterms:W3CDTF">2018-03-01T07:21:50Z</dcterms:created>
  <dcterms:modified xsi:type="dcterms:W3CDTF">2018-03-01T08:04:02Z</dcterms:modified>
</cp:coreProperties>
</file>