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9" r:id="rId3"/>
    <p:sldId id="285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</p:sldIdLst>
  <p:sldSz cx="9144000" cy="6858000" type="screen4x3"/>
  <p:notesSz cx="6667500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2796" autoAdjust="0"/>
  </p:normalViewPr>
  <p:slideViewPr>
    <p:cSldViewPr>
      <p:cViewPr varScale="1">
        <p:scale>
          <a:sx n="64" d="100"/>
          <a:sy n="64" d="100"/>
        </p:scale>
        <p:origin x="-17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9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7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7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7408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08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08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08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08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08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408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696B06-97C3-4D41-971D-7DE34233F8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0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733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60012-9E10-49CB-8BAF-D97F0242B0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5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04821-C72A-4E01-BC67-3F6FCB602D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A5D61-5342-4E6F-80BB-C0141F0103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9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AE6BE-5C89-43EF-AB14-08F56A90B8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F2686-4A16-4D5A-977C-E77BCD6316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5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37E3-FD02-4BAF-AE6D-0C6C80F047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41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49D0-A36B-4B14-90FA-16C6475DF7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2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F9CB-5FAA-404F-AAEE-524BB550EE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60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7D4C3-8B42-4D10-AAE8-07438878C7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3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BE90-F0A1-49E2-904F-A1F04E6649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99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97DDEF-B623-4D8A-B46C-2E2151BE96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5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9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3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3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7005-2377-4316-8081-7D674E0C2419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0D99-0436-483E-A68D-565A1D56A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7305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06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06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06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06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3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3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3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C7FFE-CD6E-43E5-9837-DC859F63737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30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303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png"/><Relationship Id="rId4" Type="http://schemas.openxmlformats.org/officeDocument/2006/relationships/image" Target="../media/image30.wmf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msu.su/rus/teaching/Kinetics-online/flash/ill2_rus.swf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6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65.wmf"/><Relationship Id="rId9" Type="http://schemas.openxmlformats.org/officeDocument/2006/relationships/image" Target="../media/image71.emf"/><Relationship Id="rId1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5" Type="http://schemas.openxmlformats.org/officeDocument/2006/relationships/slide" Target="slide8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slide" Target="slide8.xm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oleObject" Target="../embeddings/oleObject8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45858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Медична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6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К</a:t>
            </a:r>
            <a:r>
              <a:rPr lang="uk-UA" sz="3200" i="0" dirty="0" err="1">
                <a:solidFill>
                  <a:srgbClr val="000000"/>
                </a:solidFill>
                <a:latin typeface="Arial" charset="0"/>
              </a:rPr>
              <a:t>інетичні</a:t>
            </a:r>
            <a:r>
              <a:rPr lang="uk-UA" sz="3200" i="0" dirty="0">
                <a:solidFill>
                  <a:srgbClr val="000000"/>
                </a:solidFill>
                <a:latin typeface="Arial" charset="0"/>
              </a:rPr>
              <a:t> закономірності перебігу біохімічних процесів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0956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23728" y="5796675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2000" b="1" i="0" dirty="0">
                <a:solidFill>
                  <a:srgbClr val="6600CC"/>
                </a:solidFill>
                <a:latin typeface="Arial" charset="0"/>
              </a:rPr>
              <a:t>Лектор: </a:t>
            </a:r>
            <a:r>
              <a:rPr lang="uk-UA" sz="2000" b="1" i="0" dirty="0" err="1">
                <a:solidFill>
                  <a:srgbClr val="6600CC"/>
                </a:solidFill>
                <a:latin typeface="Arial" charset="0"/>
              </a:rPr>
              <a:t>зав.каф</a:t>
            </a:r>
            <a:r>
              <a:rPr lang="uk-UA" sz="2000" b="1" i="0" dirty="0">
                <a:solidFill>
                  <a:srgbClr val="6600CC"/>
                </a:solidFill>
                <a:latin typeface="Arial" charset="0"/>
              </a:rPr>
              <a:t>. </a:t>
            </a:r>
            <a:r>
              <a:rPr lang="ru-RU" sz="2000" b="1" i="0" dirty="0" err="1">
                <a:solidFill>
                  <a:srgbClr val="6600CC"/>
                </a:solidFill>
                <a:latin typeface="Arial" charset="0"/>
              </a:rPr>
              <a:t>медичної</a:t>
            </a:r>
            <a:r>
              <a:rPr lang="ru-RU" sz="2000" b="1" i="0" dirty="0">
                <a:solidFill>
                  <a:srgbClr val="6600CC"/>
                </a:solidFill>
                <a:latin typeface="Arial" charset="0"/>
              </a:rPr>
              <a:t> та </a:t>
            </a:r>
            <a:r>
              <a:rPr lang="ru-RU" sz="2000" b="1" i="0" dirty="0" err="1">
                <a:solidFill>
                  <a:srgbClr val="6600CC"/>
                </a:solidFill>
                <a:latin typeface="Arial" charset="0"/>
              </a:rPr>
              <a:t>біоорганічної</a:t>
            </a:r>
            <a:r>
              <a:rPr lang="ru-RU" sz="2000" b="1" i="0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ru-RU" sz="2000" b="1" i="0" dirty="0" err="1">
                <a:solidFill>
                  <a:srgbClr val="6600CC"/>
                </a:solidFill>
                <a:latin typeface="Arial" charset="0"/>
              </a:rPr>
              <a:t>хімії</a:t>
            </a:r>
            <a:r>
              <a:rPr lang="ru-RU" sz="2000" b="1" i="0" dirty="0">
                <a:solidFill>
                  <a:srgbClr val="6600CC"/>
                </a:solidFill>
                <a:latin typeface="Arial" charset="0"/>
              </a:rPr>
              <a:t>, </a:t>
            </a:r>
          </a:p>
          <a:p>
            <a:pPr lvl="0" algn="r"/>
            <a:r>
              <a:rPr lang="ru-RU" sz="2000" b="1" i="0" dirty="0" err="1">
                <a:solidFill>
                  <a:srgbClr val="6600CC"/>
                </a:solidFill>
                <a:latin typeface="Arial" charset="0"/>
              </a:rPr>
              <a:t>д.фарм.н</a:t>
            </a:r>
            <a:r>
              <a:rPr lang="ru-RU" sz="2000" b="1" i="0" dirty="0">
                <a:solidFill>
                  <a:srgbClr val="6600CC"/>
                </a:solidFill>
                <a:latin typeface="Arial" charset="0"/>
              </a:rPr>
              <a:t>., проф. </a:t>
            </a:r>
            <a:r>
              <a:rPr lang="ru-RU" sz="2000" b="1" i="0" dirty="0" err="1">
                <a:solidFill>
                  <a:srgbClr val="6600CC"/>
                </a:solidFill>
                <a:latin typeface="Arial" charset="0"/>
              </a:rPr>
              <a:t>Сирова</a:t>
            </a:r>
            <a:r>
              <a:rPr lang="ru-RU" sz="2000" b="1" i="0" dirty="0">
                <a:solidFill>
                  <a:srgbClr val="6600CC"/>
                </a:solidFill>
                <a:latin typeface="Arial" charset="0"/>
              </a:rPr>
              <a:t> Г.О.</a:t>
            </a:r>
          </a:p>
        </p:txBody>
      </p:sp>
    </p:spTree>
    <p:extLst>
      <p:ext uri="{BB962C8B-B14F-4D97-AF65-F5344CB8AC3E}">
        <p14:creationId xmlns:p14="http://schemas.microsoft.com/office/powerpoint/2010/main" val="37468069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8" name="Picture 20" descr="Химические-реакции-тит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39925"/>
            <a:ext cx="5616575" cy="468153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96612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1118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Фактори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що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впливають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швидкість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хімічної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539750" y="227647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6084888" y="227647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5" name="AutoShape 7"/>
          <p:cNvSpPr>
            <a:spLocks noChangeArrowheads="1"/>
          </p:cNvSpPr>
          <p:nvPr/>
        </p:nvSpPr>
        <p:spPr bwMode="auto">
          <a:xfrm>
            <a:off x="5075238" y="522922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539750" y="3789363"/>
            <a:ext cx="2520950" cy="12239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7" name="AutoShape 9"/>
          <p:cNvSpPr>
            <a:spLocks noChangeArrowheads="1"/>
          </p:cNvSpPr>
          <p:nvPr/>
        </p:nvSpPr>
        <p:spPr bwMode="auto">
          <a:xfrm>
            <a:off x="6083300" y="3789363"/>
            <a:ext cx="2520950" cy="12239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2916238" y="1844675"/>
            <a:ext cx="1152525" cy="1366838"/>
          </a:xfrm>
          <a:prstGeom prst="curvedLef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CC9900"/>
              </a:solidFill>
            </a:endParaRPr>
          </a:p>
        </p:txBody>
      </p:sp>
      <p:sp>
        <p:nvSpPr>
          <p:cNvPr id="196620" name="AutoShape 12"/>
          <p:cNvSpPr>
            <a:spLocks noChangeArrowheads="1"/>
          </p:cNvSpPr>
          <p:nvPr/>
        </p:nvSpPr>
        <p:spPr bwMode="auto">
          <a:xfrm>
            <a:off x="5003800" y="1844675"/>
            <a:ext cx="1152525" cy="1366838"/>
          </a:xfrm>
          <a:prstGeom prst="curvedRigh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611188" y="2349500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00"/>
                </a:solidFill>
              </a:rPr>
              <a:t>Природа </a:t>
            </a:r>
            <a:r>
              <a:rPr lang="ru-RU" sz="2000" b="1" dirty="0" err="1">
                <a:solidFill>
                  <a:srgbClr val="FFFF00"/>
                </a:solidFill>
              </a:rPr>
              <a:t>реагуючих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речовин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755650" y="4221163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Концентрація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5219700" y="56610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FFFF00"/>
                </a:solidFill>
              </a:rPr>
              <a:t>Температура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6372225" y="4005263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Каталізатор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інгібітор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6011863" y="2420938"/>
            <a:ext cx="25923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Площа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</a:rPr>
              <a:t>стикання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6629" name="AutoShape 21"/>
          <p:cNvSpPr>
            <a:spLocks noChangeArrowheads="1"/>
          </p:cNvSpPr>
          <p:nvPr/>
        </p:nvSpPr>
        <p:spPr bwMode="auto">
          <a:xfrm>
            <a:off x="4140200" y="2060575"/>
            <a:ext cx="792163" cy="1008063"/>
          </a:xfrm>
          <a:prstGeom prst="downArrow">
            <a:avLst>
              <a:gd name="adj1" fmla="val 50000"/>
              <a:gd name="adj2" fmla="val 31814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71438" y="1196975"/>
            <a:ext cx="89646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i="1" dirty="0" err="1">
                <a:latin typeface="Palatino Linotype" pitchFamily="18" charset="0"/>
              </a:rPr>
              <a:t>Реакція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відбувається</a:t>
            </a:r>
            <a:r>
              <a:rPr lang="ru-RU" b="1" i="1" dirty="0">
                <a:latin typeface="Palatino Linotype" pitchFamily="18" charset="0"/>
              </a:rPr>
              <a:t> при </a:t>
            </a:r>
            <a:r>
              <a:rPr lang="ru-RU" b="1" i="1" dirty="0" err="1">
                <a:latin typeface="Palatino Linotype" pitchFamily="18" charset="0"/>
              </a:rPr>
              <a:t>зіткненні</a:t>
            </a:r>
            <a:r>
              <a:rPr lang="ru-RU" b="1" i="1" dirty="0">
                <a:latin typeface="Palatino Linotype" pitchFamily="18" charset="0"/>
              </a:rPr>
              <a:t> молекул </a:t>
            </a:r>
            <a:r>
              <a:rPr lang="ru-RU" b="1" i="1" dirty="0" err="1">
                <a:latin typeface="Palatino Linotype" pitchFamily="18" charset="0"/>
              </a:rPr>
              <a:t>реагиуючих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речовин</a:t>
            </a:r>
            <a:r>
              <a:rPr lang="ru-RU" b="1" i="1" dirty="0">
                <a:latin typeface="Palatino Linotype" pitchFamily="18" charset="0"/>
              </a:rPr>
              <a:t>, </a:t>
            </a:r>
            <a:r>
              <a:rPr lang="ru-RU" b="1" i="1" dirty="0" err="1">
                <a:latin typeface="Palatino Linotype" pitchFamily="18" charset="0"/>
              </a:rPr>
              <a:t>її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швидкість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визначається</a:t>
            </a:r>
            <a:r>
              <a:rPr lang="ru-RU" b="1" i="1" dirty="0">
                <a:latin typeface="Palatino Linotype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Palatino Linotype" pitchFamily="18" charset="0"/>
              </a:rPr>
              <a:t>кількістю</a:t>
            </a:r>
            <a:r>
              <a:rPr lang="ru-RU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b="1" i="1" dirty="0" err="1">
                <a:latin typeface="Palatino Linotype" pitchFamily="18" charset="0"/>
              </a:rPr>
              <a:t>зіткнень</a:t>
            </a:r>
            <a:r>
              <a:rPr lang="ru-RU" b="1" i="1" dirty="0">
                <a:latin typeface="Palatino Linotype" pitchFamily="18" charset="0"/>
              </a:rPr>
              <a:t> і </a:t>
            </a:r>
            <a:r>
              <a:rPr lang="ru-RU" b="1" i="1" dirty="0" err="1">
                <a:latin typeface="Palatino Linotype" pitchFamily="18" charset="0"/>
              </a:rPr>
              <a:t>їх</a:t>
            </a:r>
            <a:r>
              <a:rPr lang="ru-RU" b="1" i="1" dirty="0">
                <a:latin typeface="Palatino Linotype" pitchFamily="18" charset="0"/>
              </a:rPr>
              <a:t> силою (</a:t>
            </a:r>
            <a:r>
              <a:rPr lang="ru-RU" b="1" i="1" dirty="0" err="1">
                <a:latin typeface="Palatino Linotype" pitchFamily="18" charset="0"/>
              </a:rPr>
              <a:t>енергією</a:t>
            </a:r>
            <a:r>
              <a:rPr lang="ru-RU" b="1" i="1" dirty="0">
                <a:latin typeface="Palatino Linotype" pitchFamily="18" charset="0"/>
              </a:rPr>
              <a:t>)</a:t>
            </a:r>
            <a:endParaRPr lang="ru-RU" b="1" i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39" name="AutoShape 31"/>
          <p:cNvSpPr>
            <a:spLocks noChangeArrowheads="1"/>
          </p:cNvSpPr>
          <p:nvPr/>
        </p:nvSpPr>
        <p:spPr bwMode="auto">
          <a:xfrm>
            <a:off x="1690688" y="5229225"/>
            <a:ext cx="2520950" cy="12239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40" name="AutoShape 32"/>
          <p:cNvSpPr>
            <a:spLocks noChangeArrowheads="1"/>
          </p:cNvSpPr>
          <p:nvPr/>
        </p:nvSpPr>
        <p:spPr bwMode="auto">
          <a:xfrm>
            <a:off x="4211638" y="4005263"/>
            <a:ext cx="792162" cy="1008062"/>
          </a:xfrm>
          <a:prstGeom prst="downArrow">
            <a:avLst>
              <a:gd name="adj1" fmla="val 50000"/>
              <a:gd name="adj2" fmla="val 31814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41" name="Text Box 33"/>
          <p:cNvSpPr txBox="1">
            <a:spLocks noChangeArrowheads="1"/>
          </p:cNvSpPr>
          <p:nvPr/>
        </p:nvSpPr>
        <p:spPr bwMode="auto">
          <a:xfrm>
            <a:off x="1979613" y="56245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FF00"/>
                </a:solidFill>
              </a:rPr>
              <a:t>Т</a:t>
            </a:r>
            <a:r>
              <a:rPr lang="ru-RU" sz="2000" b="1" dirty="0">
                <a:solidFill>
                  <a:srgbClr val="FFFF00"/>
                </a:solidFill>
              </a:rPr>
              <a:t>иск</a:t>
            </a:r>
          </a:p>
        </p:txBody>
      </p:sp>
      <p:sp>
        <p:nvSpPr>
          <p:cNvPr id="196642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6643" name="AutoShape 35"/>
          <p:cNvSpPr>
            <a:spLocks noChangeArrowheads="1"/>
          </p:cNvSpPr>
          <p:nvPr/>
        </p:nvSpPr>
        <p:spPr bwMode="auto">
          <a:xfrm>
            <a:off x="3059113" y="3357563"/>
            <a:ext cx="1152525" cy="1366837"/>
          </a:xfrm>
          <a:prstGeom prst="curvedLef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CC9900"/>
              </a:solidFill>
            </a:endParaRPr>
          </a:p>
        </p:txBody>
      </p:sp>
      <p:sp>
        <p:nvSpPr>
          <p:cNvPr id="196644" name="AutoShape 36"/>
          <p:cNvSpPr>
            <a:spLocks noChangeArrowheads="1"/>
          </p:cNvSpPr>
          <p:nvPr/>
        </p:nvSpPr>
        <p:spPr bwMode="auto">
          <a:xfrm>
            <a:off x="5003800" y="3500438"/>
            <a:ext cx="1152525" cy="1366837"/>
          </a:xfrm>
          <a:prstGeom prst="curvedRightArrow">
            <a:avLst>
              <a:gd name="adj1" fmla="val 23719"/>
              <a:gd name="adj2" fmla="val 47438"/>
              <a:gd name="adj3" fmla="val 33333"/>
            </a:avLst>
          </a:prstGeom>
          <a:solidFill>
            <a:srgbClr val="CC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ЗАЛЕЖНІСТЬ ШВИДКОСТІ ХІМІЧНИХ РЕАКЦІЙ ВІД КОНЦЕНТРАЦІЇ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4" y="836613"/>
            <a:ext cx="9180513" cy="57340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Хім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молекулами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зіткненні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але не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кожне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зіткнення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призводить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зіткнень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пропорційно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молекул.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↑ при↑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Математичне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вираження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кінетичним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рівнянням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складний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механізмом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простих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кінетичне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визначається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законом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діючих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законом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кінетики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норвежці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К.Гульберг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П.Вааге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1864-1867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постійній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температурі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прямо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пропорційна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добутку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ступенях,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рівних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стехіометричним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коефіцієнтам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200" dirty="0"/>
          </a:p>
          <a:p>
            <a:pPr>
              <a:lnSpc>
                <a:spcPct val="80000"/>
              </a:lnSpc>
            </a:pPr>
            <a:endParaRPr lang="ru-RU" sz="2200" dirty="0"/>
          </a:p>
          <a:p>
            <a:pPr>
              <a:lnSpc>
                <a:spcPct val="80000"/>
              </a:lnSpc>
            </a:pPr>
            <a:endParaRPr lang="ru-RU" sz="2200" dirty="0"/>
          </a:p>
          <a:p>
            <a:pPr>
              <a:lnSpc>
                <a:spcPct val="80000"/>
              </a:lnSpc>
            </a:pPr>
            <a:endParaRPr lang="ru-RU" sz="2200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1754" y="5218112"/>
            <a:ext cx="14033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5C6CFD61-7206-4B59-B055-4A6A83BCC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03" y="0"/>
                <a:ext cx="651621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  <m:t>𝑑𝑐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uk-U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 ‒фундаментальний кінетичний параметр: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константа швидкості хімічної реакції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коефіцієнт пропорційності залежить від природи реагуючих речовин і від Т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залежить від концентрацій реагуючих речовин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значення К зберігається постійним для даної реакції в обраних умовах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дає можливість кількісно порівнювати швидкості різних хімічних реакцій</a:t>
                </a:r>
              </a:p>
              <a:p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чисельно дорівнює швидкості хімічної реакції при концентраціях всіх реагуючих речовин, рівних  1 моль / л</a:t>
                </a:r>
              </a:p>
              <a:p>
                <a:pPr marL="0" indent="0">
                  <a:buNone/>
                </a:pPr>
                <a:endParaRPr lang="uk-U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Приклад: у загальному випадку, для реакції:</a:t>
                </a:r>
              </a:p>
              <a:p>
                <a:pPr marL="0" indent="0" algn="ctr">
                  <a:buNone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uk-UA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А+бБ+сС</a:t>
                </a: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uk-UA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дД+еЕ</a:t>
                </a:r>
                <a:endParaRPr lang="uk-U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кінетичне рівняння записують так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конкретному випадку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кінетичне рівняння відповідно:</a:t>
                </a:r>
                <a:r>
                  <a:rPr lang="en-US" sz="2800" i="1" dirty="0">
                    <a:solidFill>
                      <a:srgbClr val="FF0000"/>
                    </a:solidFill>
                    <a:latin typeface="Bodoni MT" panose="020706030806060202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Bodoni MT" panose="02070603080606020203" pitchFamily="18" charset="0"/>
                    <a:cs typeface="Arial" panose="020B0604020202020204" pitchFamily="34" charset="0"/>
                  </a:rPr>
                  <a:t>v</a:t>
                </a:r>
                <a:r>
                  <a:rPr lang="uk-UA" sz="2000" dirty="0"/>
                  <a:t> 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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</a:t>
                </a:r>
                <a:r>
                  <a:rPr lang="uk-UA" sz="20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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</a:t>
                </a:r>
                <a:r>
                  <a:rPr lang="uk-UA" sz="2000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</a:t>
                </a:r>
                <a:r>
                  <a:rPr lang="uk-UA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</a:t>
                </a:r>
                <a:r>
                  <a:rPr lang="uk-UA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5C6CFD61-7206-4B59-B055-4A6A83BCC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03" y="0"/>
                <a:ext cx="6516216" cy="6858000"/>
              </a:xfrm>
              <a:blipFill rotWithShape="1">
                <a:blip r:embed="rId2"/>
                <a:stretch>
                  <a:fillRect l="-561" r="-1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E09740E-0883-48CE-BD1F-5F44AD6F4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534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3074" r="25437" b="15395"/>
          <a:stretch/>
        </p:blipFill>
        <p:spPr bwMode="auto">
          <a:xfrm>
            <a:off x="6210667" y="260648"/>
            <a:ext cx="29643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8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/>
              <a:t>Для характеристики </a:t>
            </a:r>
            <a:r>
              <a:rPr lang="ru-RU" sz="2200" b="1" dirty="0" err="1"/>
              <a:t>механізму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 </a:t>
            </a:r>
            <a:r>
              <a:rPr lang="ru-RU" sz="2200" b="1" dirty="0" err="1"/>
              <a:t>вводяться</a:t>
            </a:r>
            <a:r>
              <a:rPr lang="ru-RU" sz="2200" b="1" dirty="0"/>
              <a:t> </a:t>
            </a:r>
            <a:r>
              <a:rPr lang="ru-RU" sz="2200" b="1" dirty="0" err="1"/>
              <a:t>поняття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молекулярність</a:t>
            </a:r>
            <a:r>
              <a:rPr lang="ru-RU" sz="2200" b="1" dirty="0">
                <a:solidFill>
                  <a:srgbClr val="FF0000"/>
                </a:solidFill>
              </a:rPr>
              <a:t>, порядок </a:t>
            </a:r>
            <a:r>
              <a:rPr lang="ru-RU" sz="2200" b="1" dirty="0" err="1">
                <a:solidFill>
                  <a:srgbClr val="FF0000"/>
                </a:solidFill>
              </a:rPr>
              <a:t>реакції</a:t>
            </a:r>
            <a:r>
              <a:rPr lang="ru-RU" sz="2200" b="1" dirty="0">
                <a:solidFill>
                  <a:srgbClr val="FF0000"/>
                </a:solidFill>
              </a:rPr>
              <a:t> і </a:t>
            </a:r>
            <a:r>
              <a:rPr lang="ru-RU" sz="2200" b="1" dirty="0" err="1">
                <a:solidFill>
                  <a:srgbClr val="FF0000"/>
                </a:solidFill>
              </a:rPr>
              <a:t>період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напіврозпаду</a:t>
            </a:r>
            <a:r>
              <a:rPr lang="ru-RU" sz="2200" b="1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 err="1">
                <a:solidFill>
                  <a:srgbClr val="C00000"/>
                </a:solidFill>
              </a:rPr>
              <a:t>Молекулярність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реакції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/>
              <a:t>- число </a:t>
            </a:r>
            <a:r>
              <a:rPr lang="ru-RU" sz="2200" b="1" dirty="0" err="1"/>
              <a:t>частинок</a:t>
            </a:r>
            <a:r>
              <a:rPr lang="ru-RU" sz="2200" b="1" dirty="0"/>
              <a:t> (молекул, </a:t>
            </a:r>
            <a:r>
              <a:rPr lang="ru-RU" sz="2200" b="1" dirty="0" err="1"/>
              <a:t>атомів</a:t>
            </a:r>
            <a:r>
              <a:rPr lang="ru-RU" sz="2200" b="1" dirty="0"/>
              <a:t>, </a:t>
            </a:r>
            <a:r>
              <a:rPr lang="ru-RU" sz="2200" b="1" dirty="0" err="1"/>
              <a:t>іонів</a:t>
            </a:r>
            <a:r>
              <a:rPr lang="ru-RU" sz="2200" b="1" dirty="0"/>
              <a:t>), 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беруть</a:t>
            </a:r>
            <a:r>
              <a:rPr lang="ru-RU" sz="2200" b="1" dirty="0"/>
              <a:t> участь в </a:t>
            </a:r>
            <a:r>
              <a:rPr lang="ru-RU" sz="2200" b="1" dirty="0" err="1"/>
              <a:t>елементарному</a:t>
            </a:r>
            <a:r>
              <a:rPr lang="ru-RU" sz="2200" b="1" dirty="0"/>
              <a:t> </a:t>
            </a:r>
            <a:r>
              <a:rPr lang="ru-RU" sz="2200" b="1" dirty="0" err="1"/>
              <a:t>акті</a:t>
            </a:r>
            <a:r>
              <a:rPr lang="ru-RU" sz="2200" b="1" dirty="0"/>
              <a:t> </a:t>
            </a:r>
            <a:r>
              <a:rPr lang="ru-RU" sz="2200" b="1" dirty="0" err="1"/>
              <a:t>хімічної</a:t>
            </a:r>
            <a:r>
              <a:rPr lang="ru-RU" sz="2200" b="1" dirty="0"/>
              <a:t> </a:t>
            </a:r>
            <a:r>
              <a:rPr lang="ru-RU" sz="2200" b="1" dirty="0" err="1"/>
              <a:t>взаємодії</a:t>
            </a:r>
            <a:r>
              <a:rPr lang="ru-RU" sz="2200" b="1"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900" b="1" dirty="0"/>
              <a:t>А→В  </a:t>
            </a:r>
            <a:r>
              <a:rPr lang="ru-RU" sz="1900" b="1" dirty="0" err="1"/>
              <a:t>або</a:t>
            </a:r>
            <a:r>
              <a:rPr lang="ru-RU" sz="1900" b="1" dirty="0"/>
              <a:t>  А→ В+С (</a:t>
            </a:r>
            <a:r>
              <a:rPr lang="ru-RU" sz="1900" b="1" dirty="0" err="1"/>
              <a:t>мономолекулярна</a:t>
            </a:r>
            <a:r>
              <a:rPr lang="ru-RU" sz="1900" b="1" dirty="0"/>
              <a:t>)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9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= 2 І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𝜈=К 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[</a:t>
            </a: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/>
              <a:t>А+В→С </a:t>
            </a:r>
            <a:r>
              <a:rPr lang="ru-RU" sz="1900" b="1" dirty="0" err="1"/>
              <a:t>або</a:t>
            </a:r>
            <a:r>
              <a:rPr lang="ru-RU" sz="1900" b="1" dirty="0"/>
              <a:t> 2А→В (</a:t>
            </a:r>
            <a:r>
              <a:rPr lang="ru-RU" sz="1900" b="1" dirty="0" err="1"/>
              <a:t>бімолекулярня</a:t>
            </a:r>
            <a:r>
              <a:rPr lang="ru-RU" sz="1900" b="1" dirty="0"/>
              <a:t>)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/>
              <a:t>С</a:t>
            </a:r>
            <a:r>
              <a:rPr lang="ru-RU" sz="1900" b="1" baseline="-25000" dirty="0"/>
              <a:t>12</a:t>
            </a:r>
            <a:r>
              <a:rPr lang="ru-RU" sz="1900" b="1" dirty="0"/>
              <a:t>Н</a:t>
            </a:r>
            <a:r>
              <a:rPr lang="ru-RU" sz="1900" b="1" baseline="-25000" dirty="0"/>
              <a:t>22</a:t>
            </a:r>
            <a:r>
              <a:rPr lang="ru-RU" sz="1900" b="1" dirty="0"/>
              <a:t>О</a:t>
            </a:r>
            <a:r>
              <a:rPr lang="ru-RU" sz="1900" b="1" baseline="-25000" dirty="0"/>
              <a:t>11</a:t>
            </a:r>
            <a:r>
              <a:rPr lang="ru-RU" sz="1900" b="1" dirty="0"/>
              <a:t>+Н</a:t>
            </a:r>
            <a:r>
              <a:rPr lang="ru-RU" sz="1900" b="1" baseline="-25000" dirty="0"/>
              <a:t>2</a:t>
            </a:r>
            <a:r>
              <a:rPr lang="ru-RU" sz="1900" b="1" dirty="0"/>
              <a:t>О→2С</a:t>
            </a:r>
            <a:r>
              <a:rPr lang="ru-RU" sz="1900" b="1" baseline="-25000" dirty="0"/>
              <a:t>6</a:t>
            </a:r>
            <a:r>
              <a:rPr lang="ru-RU" sz="1900" b="1" dirty="0"/>
              <a:t>Н</a:t>
            </a:r>
            <a:r>
              <a:rPr lang="ru-RU" sz="1900" b="1" baseline="-25000" dirty="0"/>
              <a:t>12</a:t>
            </a:r>
            <a:r>
              <a:rPr lang="ru-RU" sz="1900" b="1" dirty="0"/>
              <a:t>О</a:t>
            </a:r>
            <a:r>
              <a:rPr lang="ru-RU" sz="1900" b="1" baseline="-25000" dirty="0"/>
              <a:t>6</a:t>
            </a:r>
            <a:r>
              <a:rPr lang="ru-RU" sz="1900" b="1" dirty="0"/>
              <a:t> (</a:t>
            </a:r>
            <a:r>
              <a:rPr lang="ru-RU" sz="1900" b="1" dirty="0" err="1"/>
              <a:t>гидроліз</a:t>
            </a:r>
            <a:r>
              <a:rPr lang="ru-RU" sz="1900" b="1" dirty="0"/>
              <a:t> </a:t>
            </a:r>
            <a:r>
              <a:rPr lang="ru-RU" sz="1900" b="1" dirty="0" err="1"/>
              <a:t>сахарози</a:t>
            </a:r>
            <a:r>
              <a:rPr lang="ru-RU" sz="1900" b="1" dirty="0"/>
              <a:t>)</a:t>
            </a:r>
            <a:endParaRPr lang="en-US" sz="1900" b="1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𝜈=К 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[</a:t>
            </a:r>
            <a:r>
              <a:rPr lang="ru-RU" sz="1900" b="1" dirty="0"/>
              <a:t>С</a:t>
            </a:r>
            <a:r>
              <a:rPr lang="ru-RU" sz="1900" b="1" baseline="-25000" dirty="0"/>
              <a:t>12</a:t>
            </a:r>
            <a:r>
              <a:rPr lang="ru-RU" sz="1900" b="1" dirty="0"/>
              <a:t>Н</a:t>
            </a:r>
            <a:r>
              <a:rPr lang="ru-RU" sz="1900" b="1" baseline="-25000" dirty="0"/>
              <a:t>22</a:t>
            </a:r>
            <a:r>
              <a:rPr lang="ru-RU" sz="1900" b="1" dirty="0"/>
              <a:t>О</a:t>
            </a:r>
            <a:r>
              <a:rPr lang="ru-RU" sz="1900" b="1" baseline="-25000" dirty="0"/>
              <a:t>11</a:t>
            </a:r>
            <a:r>
              <a:rPr lang="en-US" sz="1900" b="1" dirty="0"/>
              <a:t>]∙[</a:t>
            </a:r>
            <a:r>
              <a:rPr lang="ru-RU" sz="1900" b="1" dirty="0"/>
              <a:t>Н</a:t>
            </a:r>
            <a:r>
              <a:rPr lang="ru-RU" sz="1900" b="1" baseline="-25000" dirty="0"/>
              <a:t>2</a:t>
            </a:r>
            <a:r>
              <a:rPr lang="ru-RU" sz="1900" b="1" dirty="0"/>
              <a:t>О</a:t>
            </a:r>
            <a:r>
              <a:rPr lang="en-US" sz="1900" b="1" dirty="0"/>
              <a:t>]</a:t>
            </a:r>
            <a:endParaRPr lang="ru-RU" sz="1900" b="1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900" b="1" dirty="0"/>
              <a:t>2NO+H</a:t>
            </a:r>
            <a:r>
              <a:rPr lang="en-US" sz="1900" b="1" baseline="-25000" dirty="0"/>
              <a:t>2</a:t>
            </a:r>
            <a:r>
              <a:rPr lang="en-US" sz="1900" b="1" dirty="0"/>
              <a:t>=N</a:t>
            </a:r>
            <a:r>
              <a:rPr lang="en-US" sz="1900" b="1" baseline="-25000" dirty="0"/>
              <a:t>2</a:t>
            </a:r>
            <a:r>
              <a:rPr lang="en-US" sz="1900" b="1" dirty="0"/>
              <a:t>O+H</a:t>
            </a:r>
            <a:r>
              <a:rPr lang="en-US" sz="1900" b="1" baseline="-25000" dirty="0"/>
              <a:t>2</a:t>
            </a:r>
            <a:r>
              <a:rPr lang="en-US" sz="1900" b="1" dirty="0"/>
              <a:t>O</a:t>
            </a:r>
            <a:r>
              <a:rPr lang="ru-RU" sz="1900" b="1" dirty="0"/>
              <a:t> (</a:t>
            </a:r>
            <a:r>
              <a:rPr lang="ru-RU" sz="1900" b="1" dirty="0" err="1"/>
              <a:t>тримолекулярна</a:t>
            </a:r>
            <a:r>
              <a:rPr lang="ru-RU" sz="1900" b="1" dirty="0"/>
              <a:t>)</a:t>
            </a:r>
            <a:endParaRPr lang="en-US" sz="1900" b="1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𝜈=К</a:t>
            </a:r>
            <a:r>
              <a:rPr lang="en-US" sz="19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[</a:t>
            </a:r>
            <a:r>
              <a:rPr lang="en-US" sz="1900" b="1" dirty="0"/>
              <a:t>NO]</a:t>
            </a:r>
            <a:r>
              <a:rPr lang="en-US" sz="1900" b="1" baseline="30000" dirty="0"/>
              <a:t>2</a:t>
            </a:r>
            <a:r>
              <a:rPr lang="en-US" sz="1900" b="1" dirty="0"/>
              <a:t>∙[H</a:t>
            </a:r>
            <a:r>
              <a:rPr lang="en-US" sz="1900" b="1" baseline="-25000" dirty="0"/>
              <a:t>2</a:t>
            </a:r>
            <a:r>
              <a:rPr lang="en-US" sz="1900" b="1" dirty="0"/>
              <a:t>]</a:t>
            </a:r>
            <a:endParaRPr lang="ru-RU" sz="1900" b="1" dirty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 err="1">
                <a:solidFill>
                  <a:srgbClr val="FF0000"/>
                </a:solidFill>
              </a:rPr>
              <a:t>Величини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показників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ступенів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/>
              <a:t>в </a:t>
            </a:r>
            <a:r>
              <a:rPr lang="ru-RU" sz="2200" b="1" dirty="0" err="1"/>
              <a:t>кінетичному</a:t>
            </a:r>
            <a:r>
              <a:rPr lang="ru-RU" sz="2200" b="1" dirty="0"/>
              <a:t> </a:t>
            </a:r>
            <a:r>
              <a:rPr lang="ru-RU" sz="2200" b="1" dirty="0" err="1"/>
              <a:t>рівнянні</a:t>
            </a:r>
            <a:r>
              <a:rPr lang="ru-RU" sz="2200" b="1" dirty="0"/>
              <a:t> </a:t>
            </a:r>
            <a:r>
              <a:rPr lang="ru-RU" sz="2200" b="1" dirty="0" err="1"/>
              <a:t>називаються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порядками </a:t>
            </a:r>
            <a:r>
              <a:rPr lang="ru-RU" sz="2200" b="1" dirty="0" err="1">
                <a:solidFill>
                  <a:srgbClr val="FF0000"/>
                </a:solidFill>
              </a:rPr>
              <a:t>реакції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/>
              <a:t>за </a:t>
            </a:r>
            <a:r>
              <a:rPr lang="ru-RU" sz="2200" b="1" dirty="0" err="1"/>
              <a:t>відповідною</a:t>
            </a:r>
            <a:r>
              <a:rPr lang="ru-RU" sz="2200" b="1" dirty="0"/>
              <a:t> </a:t>
            </a:r>
            <a:r>
              <a:rPr lang="ru-RU" sz="2200" b="1" dirty="0" err="1"/>
              <a:t>речовиною</a:t>
            </a:r>
            <a:r>
              <a:rPr lang="ru-RU" sz="2200" b="1"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 err="1">
                <a:solidFill>
                  <a:srgbClr val="FF0000"/>
                </a:solidFill>
              </a:rPr>
              <a:t>Загальний</a:t>
            </a:r>
            <a:r>
              <a:rPr lang="ru-RU" sz="2200" b="1" dirty="0">
                <a:solidFill>
                  <a:srgbClr val="FF0000"/>
                </a:solidFill>
              </a:rPr>
              <a:t> порядок </a:t>
            </a:r>
            <a:r>
              <a:rPr lang="ru-RU" sz="2200" b="1" dirty="0" err="1"/>
              <a:t>реакції</a:t>
            </a:r>
            <a:r>
              <a:rPr lang="ru-RU" sz="2200" b="1" dirty="0"/>
              <a:t> </a:t>
            </a:r>
            <a:r>
              <a:rPr lang="ru-RU" sz="2200" b="1" dirty="0" err="1"/>
              <a:t>дорівнює</a:t>
            </a:r>
            <a:r>
              <a:rPr lang="ru-RU" sz="2200" b="1" dirty="0"/>
              <a:t> </a:t>
            </a:r>
            <a:r>
              <a:rPr lang="ru-RU" sz="2200" b="1" dirty="0" err="1"/>
              <a:t>сумі</a:t>
            </a:r>
            <a:r>
              <a:rPr lang="ru-RU" sz="2200" b="1" dirty="0"/>
              <a:t> </a:t>
            </a:r>
            <a:r>
              <a:rPr lang="ru-RU" sz="2200" b="1" dirty="0" err="1"/>
              <a:t>показників</a:t>
            </a:r>
            <a:r>
              <a:rPr lang="ru-RU" sz="2200" b="1" dirty="0"/>
              <a:t> </a:t>
            </a:r>
            <a:r>
              <a:rPr lang="ru-RU" sz="2200" b="1" dirty="0" err="1"/>
              <a:t>ступенів</a:t>
            </a:r>
            <a:r>
              <a:rPr lang="ru-RU" sz="2200" b="1" dirty="0"/>
              <a:t> в </a:t>
            </a:r>
            <a:r>
              <a:rPr lang="ru-RU" sz="2200" b="1" dirty="0" err="1"/>
              <a:t>кінетичному</a:t>
            </a:r>
            <a:r>
              <a:rPr lang="ru-RU" sz="2200" b="1" dirty="0"/>
              <a:t> </a:t>
            </a:r>
            <a:r>
              <a:rPr lang="ru-RU" sz="2200" b="1" dirty="0" err="1"/>
              <a:t>рівнянні</a:t>
            </a:r>
            <a:r>
              <a:rPr lang="ru-RU" sz="2200" b="1" dirty="0"/>
              <a:t> </a:t>
            </a:r>
            <a:r>
              <a:rPr lang="ru-RU" sz="2200" b="1" dirty="0" err="1"/>
              <a:t>швидкості</a:t>
            </a:r>
            <a:r>
              <a:rPr lang="ru-RU" sz="2200" b="1" dirty="0"/>
              <a:t> </a:t>
            </a:r>
            <a:r>
              <a:rPr lang="ru-RU" sz="2200" b="1" dirty="0" err="1"/>
              <a:t>хімічної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.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/>
              <a:t>	Для </a:t>
            </a:r>
            <a:r>
              <a:rPr lang="ru-RU" sz="2200" b="1" dirty="0" err="1"/>
              <a:t>простих</a:t>
            </a:r>
            <a:r>
              <a:rPr lang="ru-RU" sz="2200" b="1" dirty="0"/>
              <a:t> </a:t>
            </a:r>
            <a:r>
              <a:rPr lang="ru-RU" sz="2200" b="1" dirty="0" err="1"/>
              <a:t>реакцій</a:t>
            </a:r>
            <a:r>
              <a:rPr lang="ru-RU" sz="2200" b="1" dirty="0"/>
              <a:t> порядок </a:t>
            </a:r>
            <a:r>
              <a:rPr lang="ru-RU" sz="2200" b="1" dirty="0" err="1"/>
              <a:t>реакції</a:t>
            </a:r>
            <a:r>
              <a:rPr lang="ru-RU" sz="2200" b="1" dirty="0"/>
              <a:t> - </a:t>
            </a:r>
            <a:r>
              <a:rPr lang="ru-RU" sz="2200" b="1" dirty="0" err="1"/>
              <a:t>цілочисельна</a:t>
            </a:r>
            <a:r>
              <a:rPr lang="ru-RU" sz="2200" b="1" dirty="0"/>
              <a:t> величина,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збігається</a:t>
            </a:r>
            <a:r>
              <a:rPr lang="ru-RU" sz="2200" b="1" dirty="0"/>
              <a:t> з </a:t>
            </a:r>
            <a:r>
              <a:rPr lang="ru-RU" sz="2200" b="1" dirty="0" err="1"/>
              <a:t>молекулярністю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. Для </a:t>
            </a:r>
            <a:r>
              <a:rPr lang="ru-RU" sz="2200" b="1" dirty="0" err="1"/>
              <a:t>складних</a:t>
            </a:r>
            <a:r>
              <a:rPr lang="ru-RU" sz="2200" b="1" dirty="0"/>
              <a:t> - </a:t>
            </a:r>
            <a:r>
              <a:rPr lang="ru-RU" sz="2200" b="1" dirty="0" err="1"/>
              <a:t>їх</a:t>
            </a:r>
            <a:r>
              <a:rPr lang="ru-RU" sz="2200" b="1" dirty="0"/>
              <a:t> порядки </a:t>
            </a:r>
            <a:r>
              <a:rPr lang="ru-RU" sz="2200" b="1" dirty="0" err="1"/>
              <a:t>нижче</a:t>
            </a:r>
            <a:r>
              <a:rPr lang="ru-RU" sz="2200" b="1" dirty="0"/>
              <a:t> </a:t>
            </a:r>
            <a:r>
              <a:rPr lang="ru-RU" sz="2200" b="1" dirty="0" err="1"/>
              <a:t>молекулярності</a:t>
            </a:r>
            <a:r>
              <a:rPr lang="ru-RU" sz="2200" b="1" dirty="0"/>
              <a:t> (як правило </a:t>
            </a:r>
            <a:r>
              <a:rPr lang="ru-RU" sz="2200" b="1" dirty="0" err="1"/>
              <a:t>дробові</a:t>
            </a:r>
            <a:r>
              <a:rPr lang="ru-RU" sz="2200" b="1" dirty="0"/>
              <a:t> і </a:t>
            </a:r>
            <a:r>
              <a:rPr lang="ru-RU" sz="2200" b="1" dirty="0" err="1"/>
              <a:t>навіть</a:t>
            </a:r>
            <a:r>
              <a:rPr lang="ru-RU" sz="2200" b="1" dirty="0"/>
              <a:t> </a:t>
            </a:r>
            <a:r>
              <a:rPr lang="ru-RU" sz="2200" b="1" dirty="0" err="1"/>
              <a:t>нульові</a:t>
            </a:r>
            <a:r>
              <a:rPr lang="ru-RU" sz="2200" b="1" dirty="0"/>
              <a:t>) і </a:t>
            </a:r>
            <a:r>
              <a:rPr lang="ru-RU" sz="2200" b="1" dirty="0" err="1"/>
              <a:t>їх</a:t>
            </a:r>
            <a:r>
              <a:rPr lang="ru-RU" sz="2200" b="1" dirty="0"/>
              <a:t> </a:t>
            </a:r>
            <a:r>
              <a:rPr lang="ru-RU" sz="2200" b="1" dirty="0" err="1"/>
              <a:t>можна</a:t>
            </a:r>
            <a:r>
              <a:rPr lang="ru-RU" sz="2200" b="1" dirty="0"/>
              <a:t> </a:t>
            </a:r>
            <a:r>
              <a:rPr lang="ru-RU" sz="2200" b="1" dirty="0" err="1"/>
              <a:t>визначити</a:t>
            </a:r>
            <a:r>
              <a:rPr lang="ru-RU" sz="2200" b="1" dirty="0"/>
              <a:t> </a:t>
            </a:r>
            <a:r>
              <a:rPr lang="ru-RU" sz="2200" b="1" dirty="0" err="1"/>
              <a:t>лише</a:t>
            </a:r>
            <a:r>
              <a:rPr lang="ru-RU" sz="2200" b="1" dirty="0"/>
              <a:t> </a:t>
            </a:r>
            <a:r>
              <a:rPr lang="ru-RU" sz="2200" b="1" dirty="0" err="1"/>
              <a:t>експериментально</a:t>
            </a:r>
            <a:r>
              <a:rPr lang="ru-RU" sz="2200" b="1"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ru-RU" sz="2200" b="1" dirty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200" b="1" dirty="0"/>
              <a:t>	Приклад:  6FeCl</a:t>
            </a:r>
            <a:r>
              <a:rPr lang="ru-RU" sz="2200" b="1" baseline="-25000" dirty="0"/>
              <a:t>2</a:t>
            </a:r>
            <a:r>
              <a:rPr lang="ru-RU" sz="2200" b="1" dirty="0"/>
              <a:t>  + KClO</a:t>
            </a:r>
            <a:r>
              <a:rPr lang="ru-RU" sz="2200" b="1" baseline="-25000" dirty="0"/>
              <a:t>3</a:t>
            </a:r>
            <a:r>
              <a:rPr lang="ru-RU" sz="2200" b="1" dirty="0"/>
              <a:t> + 6HCl  = 6FeCl</a:t>
            </a:r>
            <a:r>
              <a:rPr lang="ru-RU" sz="2200" b="1" baseline="-25000" dirty="0"/>
              <a:t>3</a:t>
            </a:r>
            <a:r>
              <a:rPr lang="ru-RU" sz="2200" b="1" dirty="0"/>
              <a:t> + </a:t>
            </a:r>
            <a:r>
              <a:rPr lang="ru-RU" sz="2200" b="1" dirty="0" err="1"/>
              <a:t>KCl</a:t>
            </a:r>
            <a:r>
              <a:rPr lang="ru-RU" sz="2200" b="1" dirty="0"/>
              <a:t> + 3H</a:t>
            </a:r>
            <a:r>
              <a:rPr lang="ru-RU" sz="2200" b="1" baseline="-25000" dirty="0"/>
              <a:t>2</a:t>
            </a:r>
            <a:r>
              <a:rPr lang="ru-RU" sz="2200" b="1" dirty="0"/>
              <a:t>O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2200" b="1" dirty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200" b="1" dirty="0"/>
              <a:t>	</a:t>
            </a:r>
            <a:r>
              <a:rPr lang="ru-RU" sz="2200" b="1" dirty="0" err="1">
                <a:solidFill>
                  <a:srgbClr val="C00000"/>
                </a:solidFill>
              </a:rPr>
              <a:t>Період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напівперетворення</a:t>
            </a:r>
            <a:r>
              <a:rPr lang="ru-RU" sz="2200" b="1" dirty="0"/>
              <a:t> – час, </a:t>
            </a:r>
            <a:r>
              <a:rPr lang="ru-RU" sz="2200" b="1" dirty="0" err="1"/>
              <a:t>необхідний</a:t>
            </a:r>
            <a:r>
              <a:rPr lang="ru-RU" sz="2200" b="1" dirty="0"/>
              <a:t> для </a:t>
            </a:r>
            <a:r>
              <a:rPr lang="ru-RU" sz="2200" b="1" dirty="0" err="1"/>
              <a:t>перетворення</a:t>
            </a:r>
            <a:r>
              <a:rPr lang="ru-RU" sz="2200" b="1" dirty="0"/>
              <a:t> </a:t>
            </a:r>
            <a:r>
              <a:rPr lang="ru-RU" sz="2200" b="1" dirty="0" err="1"/>
              <a:t>половини</a:t>
            </a:r>
            <a:r>
              <a:rPr lang="ru-RU" sz="2200" b="1" dirty="0"/>
              <a:t> </a:t>
            </a:r>
            <a:r>
              <a:rPr lang="ru-RU" sz="2200" b="1" dirty="0" err="1"/>
              <a:t>вихідних</a:t>
            </a:r>
            <a:r>
              <a:rPr lang="ru-RU" sz="2200" b="1" dirty="0"/>
              <a:t> </a:t>
            </a:r>
            <a:r>
              <a:rPr lang="ru-RU" sz="2200" b="1" dirty="0" err="1"/>
              <a:t>речовин</a:t>
            </a:r>
            <a:r>
              <a:rPr lang="ru-RU" sz="2200" b="1" dirty="0"/>
              <a:t> в </a:t>
            </a:r>
            <a:r>
              <a:rPr lang="ru-RU" sz="2200" b="1" dirty="0" err="1"/>
              <a:t>продукти</a:t>
            </a:r>
            <a:r>
              <a:rPr lang="ru-RU" sz="2200" b="1" dirty="0"/>
              <a:t> </a:t>
            </a:r>
            <a:r>
              <a:rPr lang="ru-RU" sz="2200" b="1" dirty="0" err="1"/>
              <a:t>реакції</a:t>
            </a:r>
            <a:r>
              <a:rPr lang="ru-RU" sz="2200" b="1" dirty="0"/>
              <a:t> (</a:t>
            </a:r>
            <a:r>
              <a:rPr lang="ru-RU" sz="2200" b="1" dirty="0" err="1"/>
              <a:t>лік</a:t>
            </a:r>
            <a:r>
              <a:rPr lang="ru-RU" sz="2200" b="1" dirty="0"/>
              <a:t>. </a:t>
            </a:r>
            <a:r>
              <a:rPr lang="ru-RU" sz="2200" b="1" dirty="0" err="1"/>
              <a:t>препарати</a:t>
            </a:r>
            <a:r>
              <a:rPr lang="ru-RU" sz="2200" b="1" dirty="0"/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50" y="1457325"/>
            <a:ext cx="1439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  <a:latin typeface="Calibri"/>
                <a:cs typeface="+mn-cs"/>
              </a:rPr>
              <a:t>Приклади</a:t>
            </a:r>
            <a:r>
              <a:rPr lang="ru-RU" dirty="0">
                <a:solidFill>
                  <a:srgbClr val="FF0000"/>
                </a:solidFill>
                <a:latin typeface="Calibri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4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936625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К</a:t>
            </a:r>
            <a: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І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НЕТИКА НЕОБОРОТНИХ РЕАКЦІЙ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620688"/>
                <a:ext cx="9144000" cy="6237312"/>
              </a:xfrm>
            </p:spPr>
            <p:txBody>
              <a:bodyPr rtlCol="0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800" b="1" dirty="0" err="1">
                    <a:solidFill>
                      <a:srgbClr val="FF0000"/>
                    </a:solidFill>
                    <a:latin typeface="Arial" charset="0"/>
                  </a:rPr>
                  <a:t>Реакції</a:t>
                </a:r>
                <a:r>
                  <a:rPr lang="ru-RU" sz="28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ru-RU" sz="2800" b="1" dirty="0" err="1">
                    <a:solidFill>
                      <a:srgbClr val="FF0000"/>
                    </a:solidFill>
                    <a:latin typeface="Arial" charset="0"/>
                  </a:rPr>
                  <a:t>нульового</a:t>
                </a:r>
                <a:r>
                  <a:rPr lang="ru-RU" sz="2800" b="1" dirty="0">
                    <a:solidFill>
                      <a:srgbClr val="FF0000"/>
                    </a:solidFill>
                    <a:latin typeface="Arial" charset="0"/>
                  </a:rPr>
                  <a:t> порядку.</a:t>
                </a:r>
              </a:p>
              <a:p>
                <a:pPr marL="0" indent="0" algn="just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800" b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Швидкість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багатьох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реакцій</a:t>
                </a:r>
                <a:r>
                  <a:rPr lang="ru-RU" sz="2400" dirty="0">
                    <a:latin typeface="Arial" charset="0"/>
                  </a:rPr>
                  <a:t> в </a:t>
                </a:r>
                <a:r>
                  <a:rPr lang="ru-RU" sz="2400" dirty="0" err="1">
                    <a:latin typeface="Arial" charset="0"/>
                  </a:rPr>
                  <a:t>організмі</a:t>
                </a:r>
                <a:r>
                  <a:rPr lang="ru-RU" sz="2400" dirty="0">
                    <a:latin typeface="Arial" charset="0"/>
                  </a:rPr>
                  <a:t> (</a:t>
                </a:r>
                <a:r>
                  <a:rPr lang="ru-RU" sz="2400" dirty="0" err="1">
                    <a:latin typeface="Arial" charset="0"/>
                  </a:rPr>
                  <a:t>ферментативні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процеси</a:t>
                </a:r>
                <a:r>
                  <a:rPr lang="ru-RU" sz="2400" dirty="0">
                    <a:latin typeface="Arial" charset="0"/>
                  </a:rPr>
                  <a:t>) не </a:t>
                </a:r>
                <a:r>
                  <a:rPr lang="ru-RU" sz="2400" dirty="0" err="1">
                    <a:latin typeface="Arial" charset="0"/>
                  </a:rPr>
                  <a:t>залежить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від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концентрації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реагуючих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речовин</a:t>
                </a:r>
                <a:r>
                  <a:rPr lang="ru-RU" sz="2400" dirty="0">
                    <a:latin typeface="Arial" charset="0"/>
                  </a:rPr>
                  <a:t> і </a:t>
                </a:r>
                <a:r>
                  <a:rPr lang="ru-RU" sz="2400" dirty="0" err="1">
                    <a:latin typeface="Arial" charset="0"/>
                  </a:rPr>
                  <a:t>постійна</a:t>
                </a:r>
                <a:r>
                  <a:rPr lang="ru-RU" sz="2400" dirty="0">
                    <a:latin typeface="Arial" charset="0"/>
                  </a:rPr>
                  <a:t>, </a:t>
                </a:r>
                <a:r>
                  <a:rPr lang="ru-RU" sz="2400" dirty="0" err="1">
                    <a:latin typeface="Arial" charset="0"/>
                  </a:rPr>
                  <a:t>тобто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реакція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протікає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Arial" charset="0"/>
                  </a:rPr>
                  <a:t>по </a:t>
                </a:r>
                <a:r>
                  <a:rPr lang="ru-RU" sz="2400" dirty="0" err="1">
                    <a:solidFill>
                      <a:srgbClr val="FF0000"/>
                    </a:solidFill>
                    <a:latin typeface="Arial" charset="0"/>
                  </a:rPr>
                  <a:t>нульовому</a:t>
                </a:r>
                <a:r>
                  <a:rPr lang="ru-RU" sz="2400" dirty="0">
                    <a:solidFill>
                      <a:srgbClr val="FF0000"/>
                    </a:solidFill>
                    <a:latin typeface="Arial" charset="0"/>
                  </a:rPr>
                  <a:t> порядку</a:t>
                </a:r>
                <a:r>
                  <a:rPr lang="ru-RU" sz="2400" b="1" dirty="0">
                    <a:solidFill>
                      <a:srgbClr val="FF0000"/>
                    </a:solidFill>
                    <a:latin typeface="Arial" charset="0"/>
                  </a:rPr>
                  <a:t>:</a:t>
                </a:r>
                <a:r>
                  <a:rPr lang="ru-RU" sz="2400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  <a:latin typeface="Arial" charset="0"/>
                  <a:sym typeface="Symbol" pitchFamily="18" charset="2"/>
                </a:endParaRPr>
              </a:p>
              <a:p>
                <a:pPr marL="0" indent="0" algn="ctr">
                  <a:spcBef>
                    <a:spcPct val="0"/>
                  </a:spcBef>
                  <a:buFont typeface="Symbol" pitchFamily="18" charset="2"/>
                  <a:buChar char="u"/>
                  <a:defRPr/>
                </a:pPr>
                <a:endParaRPr lang="ru-RU" sz="2400" b="1" dirty="0">
                  <a:latin typeface="Arial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latin typeface="Arial" charset="0"/>
                  </a:rPr>
                  <a:t>=                </a:t>
                </a:r>
                <a:r>
                  <a:rPr lang="en-US" sz="2400" b="1" dirty="0">
                    <a:latin typeface="Arial" charset="0"/>
                  </a:rPr>
                  <a:t>= k</a:t>
                </a:r>
                <a:r>
                  <a:rPr lang="ru-RU" sz="2400" b="1" dirty="0">
                    <a:latin typeface="Arial" charset="0"/>
                  </a:rPr>
                  <a:t>    </a:t>
                </a:r>
                <a:r>
                  <a:rPr lang="ru-RU" sz="2400" b="1" dirty="0" err="1">
                    <a:latin typeface="Arial" charset="0"/>
                  </a:rPr>
                  <a:t>або</a:t>
                </a:r>
                <a:r>
                  <a:rPr lang="ru-RU" sz="2400" dirty="0">
                    <a:latin typeface="Arial" charset="0"/>
                  </a:rPr>
                  <a:t>  </a:t>
                </a:r>
                <a:r>
                  <a:rPr lang="ru-RU" sz="2400" b="1" dirty="0">
                    <a:latin typeface="Arial" charset="0"/>
                  </a:rPr>
                  <a:t>С = </a:t>
                </a:r>
                <a:r>
                  <a:rPr lang="ru-RU" sz="2400" b="1" dirty="0" err="1">
                    <a:latin typeface="Arial" charset="0"/>
                  </a:rPr>
                  <a:t>С</a:t>
                </a:r>
                <a:r>
                  <a:rPr lang="ru-RU" sz="2400" b="1" baseline="-25000" dirty="0" err="1">
                    <a:latin typeface="Arial" charset="0"/>
                  </a:rPr>
                  <a:t>o</a:t>
                </a:r>
                <a:r>
                  <a:rPr lang="ru-RU" sz="2400" b="1" dirty="0">
                    <a:latin typeface="Arial" charset="0"/>
                  </a:rPr>
                  <a:t> –</a:t>
                </a:r>
                <a:r>
                  <a:rPr lang="en-US" sz="2400" b="1" dirty="0">
                    <a:latin typeface="Arial" charset="0"/>
                  </a:rPr>
                  <a:t>k</a:t>
                </a:r>
                <a:r>
                  <a:rPr lang="en-US" sz="2400" b="1" dirty="0">
                    <a:latin typeface="Arial" charset="0"/>
                    <a:sym typeface="Symbol" pitchFamily="18" charset="2"/>
                  </a:rPr>
                  <a:t></a:t>
                </a:r>
                <a:r>
                  <a:rPr lang="en-US" sz="2400" b="1" dirty="0">
                    <a:latin typeface="Arial" charset="0"/>
                  </a:rPr>
                  <a:t> ,</a:t>
                </a:r>
                <a:r>
                  <a:rPr lang="uk-UA" sz="2400" b="1" dirty="0">
                    <a:latin typeface="Arial" charset="0"/>
                  </a:rPr>
                  <a:t> </a:t>
                </a:r>
                <a:r>
                  <a:rPr lang="en-US" sz="2400" b="1" dirty="0">
                    <a:latin typeface="Arial" charset="0"/>
                  </a:rPr>
                  <a:t> </a:t>
                </a:r>
                <a:endParaRPr lang="ru-RU" sz="2400" dirty="0">
                  <a:latin typeface="Arial" charset="0"/>
                </a:endParaRP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endParaRPr lang="ru-RU" sz="2400" dirty="0">
                  <a:latin typeface="Arial" charset="0"/>
                </a:endParaRP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400" dirty="0">
                    <a:latin typeface="Arial" charset="0"/>
                  </a:rPr>
                  <a:t>, де</a:t>
                </a: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endParaRPr lang="ru-RU" sz="2400" dirty="0">
                  <a:latin typeface="Arial" charset="0"/>
                </a:endParaRPr>
              </a:p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400" dirty="0">
                    <a:latin typeface="Arial" charset="0"/>
                  </a:rPr>
                  <a:t>С</a:t>
                </a:r>
                <a:r>
                  <a:rPr lang="ru-RU" sz="2400" baseline="-25000" dirty="0">
                    <a:latin typeface="Arial" charset="0"/>
                  </a:rPr>
                  <a:t>о</a:t>
                </a:r>
                <a:r>
                  <a:rPr lang="ru-RU" sz="2400" dirty="0">
                    <a:latin typeface="Arial" charset="0"/>
                  </a:rPr>
                  <a:t> – </a:t>
                </a:r>
                <a:r>
                  <a:rPr lang="ru-RU" sz="2000" dirty="0">
                    <a:latin typeface="Arial" charset="0"/>
                  </a:rPr>
                  <a:t>початкова </a:t>
                </a:r>
                <a:r>
                  <a:rPr lang="ru-RU" sz="2000" dirty="0" err="1">
                    <a:latin typeface="Arial" charset="0"/>
                  </a:rPr>
                  <a:t>молярна</a:t>
                </a:r>
                <a:r>
                  <a:rPr lang="ru-RU" sz="2000" dirty="0">
                    <a:latin typeface="Arial" charset="0"/>
                  </a:rPr>
                  <a:t> </a:t>
                </a:r>
                <a:r>
                  <a:rPr lang="ru-RU" sz="2000" dirty="0" err="1">
                    <a:latin typeface="Arial" charset="0"/>
                  </a:rPr>
                  <a:t>концентрація</a:t>
                </a:r>
                <a:r>
                  <a:rPr lang="ru-RU" sz="2000" dirty="0">
                    <a:latin typeface="Arial" charset="0"/>
                  </a:rPr>
                  <a:t>, </a:t>
                </a:r>
                <a:r>
                  <a:rPr lang="ru-RU" sz="2000" b="1" dirty="0">
                    <a:latin typeface="Arial" charset="0"/>
                  </a:rPr>
                  <a:t>С</a:t>
                </a:r>
                <a:r>
                  <a:rPr lang="ru-RU" sz="2000" dirty="0">
                    <a:latin typeface="Arial" charset="0"/>
                  </a:rPr>
                  <a:t> – </a:t>
                </a:r>
                <a:r>
                  <a:rPr lang="ru-RU" sz="2000" dirty="0" err="1">
                    <a:latin typeface="Arial" charset="0"/>
                  </a:rPr>
                  <a:t>концентрація</a:t>
                </a:r>
                <a:r>
                  <a:rPr lang="ru-RU" sz="2000" dirty="0">
                    <a:latin typeface="Arial" charset="0"/>
                  </a:rPr>
                  <a:t> в момент часу </a:t>
                </a:r>
                <a:r>
                  <a:rPr lang="en-US" sz="2800" b="1" dirty="0">
                    <a:latin typeface="Arial" charset="0"/>
                    <a:sym typeface="Symbol" pitchFamily="18" charset="2"/>
                  </a:rPr>
                  <a:t></a:t>
                </a:r>
                <a:r>
                  <a:rPr lang="ru-RU" sz="2800" dirty="0">
                    <a:latin typeface="Arial" charset="0"/>
                  </a:rPr>
                  <a:t>,</a:t>
                </a:r>
                <a:endParaRPr lang="ru-RU" sz="2000" dirty="0">
                  <a:latin typeface="Arial" charset="0"/>
                </a:endParaRPr>
              </a:p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en-US" sz="2000" b="1" dirty="0">
                    <a:latin typeface="Arial" charset="0"/>
                  </a:rPr>
                  <a:t>k</a:t>
                </a:r>
                <a:r>
                  <a:rPr lang="ru-RU" sz="1600" b="1" dirty="0">
                    <a:latin typeface="Arial" charset="0"/>
                  </a:rPr>
                  <a:t>о</a:t>
                </a:r>
                <a:r>
                  <a:rPr lang="ru-RU" sz="2000" dirty="0">
                    <a:latin typeface="Arial" charset="0"/>
                  </a:rPr>
                  <a:t> – константа </a:t>
                </a:r>
                <a:r>
                  <a:rPr lang="ru-RU" sz="2000" dirty="0" err="1">
                    <a:latin typeface="Arial" charset="0"/>
                  </a:rPr>
                  <a:t>швидкості</a:t>
                </a:r>
                <a:r>
                  <a:rPr lang="ru-RU" sz="2000" dirty="0">
                    <a:latin typeface="Arial" charset="0"/>
                  </a:rPr>
                  <a:t> </a:t>
                </a:r>
                <a:r>
                  <a:rPr lang="ru-RU" sz="2000" dirty="0" err="1">
                    <a:latin typeface="Arial" charset="0"/>
                  </a:rPr>
                  <a:t>реакції</a:t>
                </a:r>
                <a:r>
                  <a:rPr lang="ru-RU" sz="2000" dirty="0">
                    <a:latin typeface="Arial" charset="0"/>
                  </a:rPr>
                  <a:t> </a:t>
                </a:r>
                <a:r>
                  <a:rPr lang="ru-RU" sz="2000" dirty="0" err="1">
                    <a:latin typeface="Arial" charset="0"/>
                  </a:rPr>
                  <a:t>нульового</a:t>
                </a:r>
                <a:r>
                  <a:rPr lang="ru-RU" sz="2000" dirty="0">
                    <a:latin typeface="Arial" charset="0"/>
                  </a:rPr>
                  <a:t> порядку, </a:t>
                </a:r>
                <a:r>
                  <a:rPr lang="ru-RU" sz="2000" dirty="0" err="1">
                    <a:latin typeface="Arial" charset="0"/>
                  </a:rPr>
                  <a:t>вимірюється</a:t>
                </a:r>
                <a:r>
                  <a:rPr lang="ru-RU" sz="2000" dirty="0">
                    <a:latin typeface="Arial" charset="0"/>
                  </a:rPr>
                  <a:t> в моль/</a:t>
                </a:r>
                <a:r>
                  <a:rPr lang="ru-RU" sz="2000" dirty="0" err="1">
                    <a:latin typeface="Arial" charset="0"/>
                  </a:rPr>
                  <a:t>л·с</a:t>
                </a:r>
                <a:r>
                  <a:rPr lang="ru-RU" sz="2000" dirty="0">
                    <a:latin typeface="Arial" charset="0"/>
                  </a:rPr>
                  <a:t>.</a:t>
                </a:r>
                <a:r>
                  <a:rPr lang="ru-RU" sz="2400" dirty="0">
                    <a:latin typeface="Arial" charset="0"/>
                  </a:rPr>
                  <a:t> </a:t>
                </a:r>
                <a:endParaRPr lang="uk-UA" sz="2400" dirty="0">
                  <a:latin typeface="Arial" charset="0"/>
                </a:endParaRPr>
              </a:p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ru-RU" sz="2400" dirty="0">
                    <a:latin typeface="Arial" charset="0"/>
                  </a:rPr>
                  <a:t>Час </a:t>
                </a:r>
                <a:r>
                  <a:rPr lang="ru-RU" sz="2400" dirty="0" err="1">
                    <a:latin typeface="Arial" charset="0"/>
                  </a:rPr>
                  <a:t>напівперетворення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пропорційний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початковій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концентрації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вихідної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2400" dirty="0" err="1">
                    <a:latin typeface="Arial" charset="0"/>
                  </a:rPr>
                  <a:t>речовини</a:t>
                </a:r>
                <a:r>
                  <a:rPr lang="ru-RU" sz="2400" dirty="0">
                    <a:latin typeface="Arial" charset="0"/>
                  </a:rPr>
                  <a:t>:     </a:t>
                </a:r>
              </a:p>
              <a:p>
                <a:pPr marL="0" indent="0" algn="ctr">
                  <a:spcBef>
                    <a:spcPct val="0"/>
                  </a:spcBef>
                  <a:buFont typeface="Arial" pitchFamily="34" charset="0"/>
                  <a:buNone/>
                  <a:defRPr/>
                </a:pPr>
                <a:r>
                  <a:rPr lang="en-US" sz="2800" b="1" dirty="0">
                    <a:latin typeface="Arial" charset="0"/>
                    <a:sym typeface="Symbol" pitchFamily="18" charset="2"/>
                  </a:rPr>
                  <a:t></a:t>
                </a:r>
                <a:r>
                  <a:rPr lang="ru-RU" sz="2400" dirty="0">
                    <a:latin typeface="Arial" charset="0"/>
                  </a:rPr>
                  <a:t> </a:t>
                </a:r>
                <a:r>
                  <a:rPr lang="ru-RU" sz="1600" b="1" dirty="0">
                    <a:latin typeface="Arial" charset="0"/>
                  </a:rPr>
                  <a:t>1/2</a:t>
                </a:r>
                <a:r>
                  <a:rPr lang="ru-RU" sz="1600" dirty="0">
                    <a:latin typeface="Arial" charset="0"/>
                  </a:rPr>
                  <a:t> </a:t>
                </a:r>
                <a:r>
                  <a:rPr lang="ru-RU" sz="2400" dirty="0">
                    <a:latin typeface="Arial" charset="0"/>
                  </a:rPr>
                  <a:t> =  </a:t>
                </a:r>
                <a:r>
                  <a:rPr lang="en-US" sz="2400" dirty="0">
                    <a:latin typeface="Arial" charset="0"/>
                  </a:rPr>
                  <a:t>C</a:t>
                </a:r>
                <a:r>
                  <a:rPr lang="en-US" sz="1800" dirty="0">
                    <a:latin typeface="Arial" charset="0"/>
                  </a:rPr>
                  <a:t>o</a:t>
                </a:r>
                <a:r>
                  <a:rPr lang="ru-RU" sz="2400" dirty="0">
                    <a:latin typeface="Arial" charset="0"/>
                  </a:rPr>
                  <a:t>/2</a:t>
                </a:r>
                <a:r>
                  <a:rPr lang="en-US" sz="2400" dirty="0">
                    <a:latin typeface="Arial" charset="0"/>
                  </a:rPr>
                  <a:t>k</a:t>
                </a:r>
                <a:r>
                  <a:rPr lang="ru-RU" sz="1800" dirty="0">
                    <a:latin typeface="Arial" charset="0"/>
                  </a:rPr>
                  <a:t>о</a:t>
                </a: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0688"/>
                <a:ext cx="9144000" cy="6237312"/>
              </a:xfrm>
              <a:blipFill rotWithShape="1">
                <a:blip r:embed="rId3"/>
                <a:stretch>
                  <a:fillRect l="-1000" t="-978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48" name="Object 24"/>
          <p:cNvGraphicFramePr>
            <a:graphicFrameLocks noChangeAspect="1"/>
          </p:cNvGraphicFramePr>
          <p:nvPr>
            <p:extLst/>
          </p:nvPr>
        </p:nvGraphicFramePr>
        <p:xfrm>
          <a:off x="2668081" y="3228541"/>
          <a:ext cx="13874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Формула" r:id="rId4" imgW="965200" imgH="444500" progId="Equation.3">
                  <p:embed/>
                </p:oleObj>
              </mc:Choice>
              <mc:Fallback>
                <p:oleObj name="Формула" r:id="rId4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081" y="3228541"/>
                        <a:ext cx="138747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/>
          </p:nvPr>
        </p:nvGraphicFramePr>
        <p:xfrm>
          <a:off x="2555776" y="2492896"/>
          <a:ext cx="1254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Формула" r:id="rId6" imgW="863225" imgH="444307" progId="Equation.3">
                  <p:embed/>
                </p:oleObj>
              </mc:Choice>
              <mc:Fallback>
                <p:oleObj name="Формула" r:id="rId6" imgW="86322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92896"/>
                        <a:ext cx="12541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6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1A609-BEE6-468D-A674-6552FAC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РЕАКЦІЇ ПЕРШОГО ПОРЯДКУ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3663B2-9195-4B75-821F-66EEE01B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Реакції розкладання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→2N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реакц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ії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які протікають при значному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надлишку одного з реагентів (гідролізу, кінцеві стадії ферментативних процесів, реакції антигенів з вітамінами та ін.)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Рівняння кінетики швидкості реакції першого порядку у диференційному вигляді має вигляд: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Константа швидкості реакції К</a:t>
            </a:r>
            <a:r>
              <a:rPr lang="uk-UA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вимірюється в одиницях, зворотних часу (с</a:t>
            </a:r>
            <a:r>
              <a:rPr lang="uk-UA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напівперетворення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для реакцій першого порядку дорівнює: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63CF10E6-66A7-48E8-BA66-1499F387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79" y="2780927"/>
            <a:ext cx="131342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EF3E3B3E-2815-48F8-A513-D2EA7CBDD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97496"/>
              </p:ext>
            </p:extLst>
          </p:nvPr>
        </p:nvGraphicFramePr>
        <p:xfrm>
          <a:off x="1865610" y="2735263"/>
          <a:ext cx="18605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Формула" r:id="rId3" imgW="952200" imgH="393480" progId="Equation.3">
                  <p:embed/>
                </p:oleObj>
              </mc:Choice>
              <mc:Fallback>
                <p:oleObj name="Формула" r:id="rId3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610" y="2735263"/>
                        <a:ext cx="1860550" cy="792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2073ACFF-0CCB-42FA-9F6F-2C1CEC4E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9" y="2369446"/>
            <a:ext cx="1468198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7693D3E2-6BA3-4BE2-9C66-C86E5BF50FC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67944" y="2735263"/>
          <a:ext cx="3074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Уравнение" r:id="rId5" imgW="1612800" imgH="457200" progId="Equation.3">
                  <p:embed/>
                </p:oleObj>
              </mc:Choice>
              <mc:Fallback>
                <p:oleObj name="Уравнение" r:id="rId5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735263"/>
                        <a:ext cx="307498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4CC4D40-C004-4E06-B116-02F93CDF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7" y="4993730"/>
            <a:ext cx="23042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048C494A-F6F2-4A15-91BF-42B5880820F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26523" y="4672195"/>
          <a:ext cx="2200953" cy="104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Уравнение" r:id="rId7" imgW="812520" imgH="431640" progId="Equation.3">
                  <p:embed/>
                </p:oleObj>
              </mc:Choice>
              <mc:Fallback>
                <p:oleObj name="Уравнение" r:id="rId7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523" y="4672195"/>
                        <a:ext cx="2200953" cy="1043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DB15DEF-8A5C-435E-BF77-D626B2353553}"/>
                  </a:ext>
                </a:extLst>
              </p:cNvPr>
              <p:cNvSpPr txBox="1"/>
              <p:nvPr/>
            </p:nvSpPr>
            <p:spPr>
              <a:xfrm>
                <a:off x="641474" y="4815341"/>
                <a:ext cx="2448272" cy="6617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/>
                  <a:t>,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B15DEF-8A5C-435E-BF77-D626B235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4" y="4815341"/>
                <a:ext cx="2448272" cy="6617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0A9833-89A7-4729-8201-BE858AADF602}"/>
              </a:ext>
            </a:extLst>
          </p:cNvPr>
          <p:cNvSpPr txBox="1"/>
          <p:nvPr/>
        </p:nvSpPr>
        <p:spPr>
          <a:xfrm>
            <a:off x="2881403" y="4886452"/>
            <a:ext cx="218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ln2=0,6931</a:t>
            </a:r>
            <a:r>
              <a:rPr lang="uk-UA" sz="2400" dirty="0"/>
              <a:t>, то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DAA8D9D-D86C-40F4-AB79-0DA7C256A969}"/>
                  </a:ext>
                </a:extLst>
              </p:cNvPr>
              <p:cNvSpPr txBox="1"/>
              <p:nvPr/>
            </p:nvSpPr>
            <p:spPr>
              <a:xfrm>
                <a:off x="347381" y="5535069"/>
                <a:ext cx="322982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AA8D9D-D86C-40F4-AB79-0DA7C256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81" y="5535069"/>
                <a:ext cx="322982" cy="565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B91AF5-DC51-4C90-BFB4-538437B43B84}"/>
              </a:ext>
            </a:extLst>
          </p:cNvPr>
          <p:cNvSpPr txBox="1"/>
          <p:nvPr/>
        </p:nvSpPr>
        <p:spPr>
          <a:xfrm>
            <a:off x="7461668" y="4875351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NB!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26F910-CFD6-4961-8099-C9A410C0AB4C}"/>
              </a:ext>
            </a:extLst>
          </p:cNvPr>
          <p:cNvSpPr txBox="1"/>
          <p:nvPr/>
        </p:nvSpPr>
        <p:spPr>
          <a:xfrm>
            <a:off x="670363" y="5633269"/>
            <a:ext cx="620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-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молекул,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розкладаються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9AC54A-6397-425F-9752-E24598AC5B8D}"/>
              </a:ext>
            </a:extLst>
          </p:cNvPr>
          <p:cNvSpPr txBox="1"/>
          <p:nvPr/>
        </p:nvSpPr>
        <p:spPr>
          <a:xfrm>
            <a:off x="28696" y="606769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Фізичний зміст: </a:t>
            </a:r>
            <a:r>
              <a:rPr lang="uk-UA" sz="2000" dirty="0"/>
              <a:t>за однакові проміжки часу реагують однакові частини взятої кількості вихідної речовини.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01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D21FC-5F46-4F17-A4C4-66B13328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2074"/>
          </a:xfrm>
        </p:spPr>
        <p:txBody>
          <a:bodyPr/>
          <a:lstStyle/>
          <a:p>
            <a:r>
              <a:rPr lang="uk-UA" sz="3600" dirty="0">
                <a:solidFill>
                  <a:srgbClr val="FF0000"/>
                </a:solidFill>
              </a:rPr>
              <a:t>РЕАКЦІЇ ДРУГОГО ПОРЯДКУ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CAE09-E75A-4471-B66C-2E6B3AD32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86" y="562074"/>
            <a:ext cx="9168386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Виведення рівняння залежності концентрації від часу для реакцій другого порядку розглядається тільки для найпростішого випадку, коли концентрації двох реагуючих речовин однакові:</a:t>
            </a: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напівперетворення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для реакцій другого порядку:</a:t>
            </a: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 біохімічних процесах реакції вище другого порядку не зустрічаються.</a:t>
            </a: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зворотно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пропорційний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</a:t>
            </a:r>
            <a:r>
              <a:rPr lang="uk-U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РЕАКЦІЇ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складаються з двох або більше простих реакцій – це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зворотні реакції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послідовні реакції</a:t>
            </a:r>
          </a:p>
          <a:p>
            <a:pPr marL="0" indent="0" algn="ctr">
              <a:buNone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паралельні  реакції</a:t>
            </a:r>
          </a:p>
          <a:p>
            <a:pPr marL="0" indent="0" algn="ctr">
              <a:buNone/>
            </a:pP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супряжені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реакції</a:t>
            </a:r>
          </a:p>
          <a:p>
            <a:pPr marL="0" indent="0">
              <a:buNone/>
            </a:pP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24">
            <a:extLst>
              <a:ext uri="{FF2B5EF4-FFF2-40B4-BE49-F238E27FC236}">
                <a16:creationId xmlns:a16="http://schemas.microsoft.com/office/drawing/2014/main" xmlns="" id="{2657D15E-5DDA-4C4B-B21F-AC8BEF3DCB4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616" y="1488108"/>
          <a:ext cx="1867973" cy="72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Формула" r:id="rId3" imgW="1002960" imgH="393480" progId="Equation.3">
                  <p:embed/>
                </p:oleObj>
              </mc:Choice>
              <mc:Fallback>
                <p:oleObj name="Формула" r:id="rId3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8108"/>
                        <a:ext cx="1867973" cy="720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>
            <a:extLst>
              <a:ext uri="{FF2B5EF4-FFF2-40B4-BE49-F238E27FC236}">
                <a16:creationId xmlns:a16="http://schemas.microsoft.com/office/drawing/2014/main" xmlns="" id="{CE4407AD-5AE7-450F-9B60-22D73543E6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91880" y="1488108"/>
          <a:ext cx="1819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Формула" r:id="rId5" imgW="1345616" imgH="545863" progId="Equation.3">
                  <p:embed/>
                </p:oleObj>
              </mc:Choice>
              <mc:Fallback>
                <p:oleObj name="Формула" r:id="rId5" imgW="1345616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488108"/>
                        <a:ext cx="18192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A28735-A949-40D2-A1AB-1D1E9CD3E52B}"/>
              </a:ext>
            </a:extLst>
          </p:cNvPr>
          <p:cNvSpPr txBox="1"/>
          <p:nvPr/>
        </p:nvSpPr>
        <p:spPr>
          <a:xfrm>
            <a:off x="5261814" y="1630756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; л/</a:t>
            </a:r>
            <a:r>
              <a:rPr lang="uk-UA" dirty="0" err="1"/>
              <a:t>моль·с</a:t>
            </a:r>
            <a:endParaRPr lang="ru-RU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2B7C012C-E56E-454B-98BF-85C9F39581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99855" y="2515800"/>
            <a:ext cx="203959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1E2E6836-2789-43B4-B9E7-8E4FC60B7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49209"/>
              </p:ext>
            </p:extLst>
          </p:nvPr>
        </p:nvGraphicFramePr>
        <p:xfrm>
          <a:off x="6442075" y="2000250"/>
          <a:ext cx="16017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Формула" r:id="rId7" imgW="711000" imgH="431640" progId="Equation.3">
                  <p:embed/>
                </p:oleObj>
              </mc:Choice>
              <mc:Fallback>
                <p:oleObj name="Формула" r:id="rId7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2000250"/>
                        <a:ext cx="1601788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8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74625"/>
            <a:ext cx="7772400" cy="6924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Графічне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визначення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констант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швидкостей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реакцій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нульового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першого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 і другого </a:t>
            </a:r>
            <a:r>
              <a:rPr lang="ru-RU" sz="2400" dirty="0" err="1">
                <a:solidFill>
                  <a:srgbClr val="C00000"/>
                </a:solidFill>
                <a:latin typeface="Calibri"/>
                <a:cs typeface="+mn-cs"/>
              </a:rPr>
              <a:t>порядків</a:t>
            </a:r>
            <a:r>
              <a:rPr lang="ru-RU" sz="2400" dirty="0">
                <a:solidFill>
                  <a:srgbClr val="C00000"/>
                </a:solidFill>
                <a:latin typeface="Calibri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504D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4124" name="Group 5"/>
          <p:cNvGrpSpPr>
            <a:grpSpLocks noChangeAspect="1"/>
          </p:cNvGrpSpPr>
          <p:nvPr/>
        </p:nvGrpSpPr>
        <p:grpSpPr bwMode="auto">
          <a:xfrm>
            <a:off x="4495800" y="841375"/>
            <a:ext cx="2744539" cy="2736850"/>
            <a:chOff x="2397" y="7008"/>
            <a:chExt cx="5912" cy="5895"/>
          </a:xfrm>
        </p:grpSpPr>
        <p:sp>
          <p:nvSpPr>
            <p:cNvPr id="11270" name="Line 6"/>
            <p:cNvSpPr>
              <a:spLocks noChangeAspect="1" noChangeShapeType="1"/>
            </p:cNvSpPr>
            <p:nvPr/>
          </p:nvSpPr>
          <p:spPr bwMode="auto">
            <a:xfrm>
              <a:off x="2400" y="7008"/>
              <a:ext cx="0" cy="5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1" name="Freeform 7"/>
            <p:cNvSpPr>
              <a:spLocks noChangeAspect="1"/>
            </p:cNvSpPr>
            <p:nvPr/>
          </p:nvSpPr>
          <p:spPr bwMode="auto">
            <a:xfrm>
              <a:off x="2397" y="12147"/>
              <a:ext cx="5212" cy="7"/>
            </a:xfrm>
            <a:custGeom>
              <a:avLst/>
              <a:gdLst>
                <a:gd name="T0" fmla="*/ 0 w 5211"/>
                <a:gd name="T1" fmla="*/ 9 h 9"/>
                <a:gd name="T2" fmla="*/ 5211 w 521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11" h="9">
                  <a:moveTo>
                    <a:pt x="0" y="9"/>
                  </a:moveTo>
                  <a:lnTo>
                    <a:pt x="521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2" name="Text Box 8"/>
            <p:cNvSpPr txBox="1">
              <a:spLocks noChangeAspect="1" noChangeArrowheads="1"/>
            </p:cNvSpPr>
            <p:nvPr/>
          </p:nvSpPr>
          <p:spPr bwMode="auto">
            <a:xfrm>
              <a:off x="5341" y="9408"/>
              <a:ext cx="639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endParaRPr lang="ru-RU" sz="16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3" name="Text Box 9"/>
            <p:cNvSpPr txBox="1">
              <a:spLocks noChangeAspect="1" noChangeArrowheads="1"/>
            </p:cNvSpPr>
            <p:nvPr/>
          </p:nvSpPr>
          <p:spPr bwMode="auto">
            <a:xfrm>
              <a:off x="7140" y="12072"/>
              <a:ext cx="626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</a:t>
              </a:r>
              <a:endParaRPr lang="ru-RU" sz="16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4" name="Line 10"/>
            <p:cNvSpPr>
              <a:spLocks noChangeAspect="1" noChangeShapeType="1"/>
            </p:cNvSpPr>
            <p:nvPr/>
          </p:nvSpPr>
          <p:spPr bwMode="auto">
            <a:xfrm>
              <a:off x="2400" y="7606"/>
              <a:ext cx="3119" cy="38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5" name="Line 11"/>
            <p:cNvSpPr>
              <a:spLocks noChangeAspect="1" noChangeShapeType="1"/>
            </p:cNvSpPr>
            <p:nvPr/>
          </p:nvSpPr>
          <p:spPr bwMode="auto">
            <a:xfrm>
              <a:off x="2879" y="10848"/>
              <a:ext cx="43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76" name="Arc 12"/>
            <p:cNvSpPr>
              <a:spLocks noChangeAspect="1"/>
            </p:cNvSpPr>
            <p:nvPr/>
          </p:nvSpPr>
          <p:spPr bwMode="auto">
            <a:xfrm rot="16651607" flipV="1">
              <a:off x="4852" y="9593"/>
              <a:ext cx="732" cy="15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6872"/>
                <a:gd name="T2" fmla="*/ 15275 w 21600"/>
                <a:gd name="T3" fmla="*/ 36872 h 36872"/>
                <a:gd name="T4" fmla="*/ 0 w 21600"/>
                <a:gd name="T5" fmla="*/ 21600 h 36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8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27"/>
                    <a:pt x="19324" y="32821"/>
                    <a:pt x="15275" y="36872"/>
                  </a:cubicBezTo>
                </a:path>
                <a:path w="21600" h="368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327"/>
                    <a:pt x="19324" y="32821"/>
                    <a:pt x="15275" y="3687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aphicFrame>
          <p:nvGraphicFramePr>
            <p:cNvPr id="412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009425"/>
                </p:ext>
              </p:extLst>
            </p:nvPr>
          </p:nvGraphicFramePr>
          <p:xfrm>
            <a:off x="6148" y="7822"/>
            <a:ext cx="2161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3" imgW="736560" imgH="419040" progId="Equation.3">
                    <p:embed/>
                  </p:oleObj>
                </mc:Choice>
                <mc:Fallback>
                  <p:oleObj name="Формула" r:id="rId3" imgW="7365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8" y="7822"/>
                          <a:ext cx="2161" cy="1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1" name="Object 25"/>
            <p:cNvGraphicFramePr>
              <a:graphicFrameLocks noChangeAspect="1"/>
            </p:cNvGraphicFramePr>
            <p:nvPr/>
          </p:nvGraphicFramePr>
          <p:xfrm>
            <a:off x="3168" y="7344"/>
            <a:ext cx="963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5" imgW="342751" imgH="228501" progId="Equation.3">
                    <p:embed/>
                  </p:oleObj>
                </mc:Choice>
                <mc:Fallback>
                  <p:oleObj name="Формула" r:id="rId5" imgW="34275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7344"/>
                          <a:ext cx="963" cy="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25" name="Group 15"/>
          <p:cNvGrpSpPr>
            <a:grpSpLocks noChangeAspect="1"/>
          </p:cNvGrpSpPr>
          <p:nvPr/>
        </p:nvGrpSpPr>
        <p:grpSpPr bwMode="auto">
          <a:xfrm>
            <a:off x="2667000" y="3429000"/>
            <a:ext cx="3763963" cy="3140075"/>
            <a:chOff x="2637" y="1740"/>
            <a:chExt cx="7803" cy="6154"/>
          </a:xfrm>
        </p:grpSpPr>
        <p:sp>
          <p:nvSpPr>
            <p:cNvPr id="11280" name="Line 16"/>
            <p:cNvSpPr>
              <a:spLocks noChangeAspect="1" noChangeShapeType="1"/>
            </p:cNvSpPr>
            <p:nvPr/>
          </p:nvSpPr>
          <p:spPr bwMode="auto">
            <a:xfrm>
              <a:off x="2640" y="1998"/>
              <a:ext cx="0" cy="51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1" name="Freeform 17"/>
            <p:cNvSpPr>
              <a:spLocks noChangeAspect="1"/>
            </p:cNvSpPr>
            <p:nvPr/>
          </p:nvSpPr>
          <p:spPr bwMode="auto">
            <a:xfrm>
              <a:off x="2637" y="7154"/>
              <a:ext cx="5187" cy="6"/>
            </a:xfrm>
            <a:custGeom>
              <a:avLst/>
              <a:gdLst>
                <a:gd name="T0" fmla="*/ 0 w 5187"/>
                <a:gd name="T1" fmla="*/ 9 h 9"/>
                <a:gd name="T2" fmla="*/ 5187 w 518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87" h="9">
                  <a:moveTo>
                    <a:pt x="0" y="9"/>
                  </a:moveTo>
                  <a:lnTo>
                    <a:pt x="5187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2" name="Line 18"/>
            <p:cNvSpPr>
              <a:spLocks noChangeAspect="1" noChangeShapeType="1"/>
            </p:cNvSpPr>
            <p:nvPr/>
          </p:nvSpPr>
          <p:spPr bwMode="auto">
            <a:xfrm flipV="1">
              <a:off x="2640" y="3308"/>
              <a:ext cx="4798" cy="27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3" name="Line 19"/>
            <p:cNvSpPr>
              <a:spLocks noChangeAspect="1" noChangeShapeType="1"/>
            </p:cNvSpPr>
            <p:nvPr/>
          </p:nvSpPr>
          <p:spPr bwMode="auto">
            <a:xfrm>
              <a:off x="2640" y="6080"/>
              <a:ext cx="47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4" name="Arc 20"/>
            <p:cNvSpPr>
              <a:spLocks noChangeAspect="1"/>
            </p:cNvSpPr>
            <p:nvPr/>
          </p:nvSpPr>
          <p:spPr bwMode="auto">
            <a:xfrm>
              <a:off x="4510" y="5019"/>
              <a:ext cx="632" cy="1055"/>
            </a:xfrm>
            <a:custGeom>
              <a:avLst/>
              <a:gdLst>
                <a:gd name="G0" fmla="+- 1067 0 0"/>
                <a:gd name="G1" fmla="+- 21600 0 0"/>
                <a:gd name="G2" fmla="+- 21600 0 0"/>
                <a:gd name="T0" fmla="*/ 0 w 22667"/>
                <a:gd name="T1" fmla="*/ 26 h 27780"/>
                <a:gd name="T2" fmla="*/ 21764 w 22667"/>
                <a:gd name="T3" fmla="*/ 27780 h 27780"/>
                <a:gd name="T4" fmla="*/ 1067 w 22667"/>
                <a:gd name="T5" fmla="*/ 21600 h 27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67" h="27780" fill="none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</a:path>
                <a:path w="22667" h="27780" stroke="0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  <a:lnTo>
                    <a:pt x="106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5" name="Text Box 21"/>
            <p:cNvSpPr txBox="1">
              <a:spLocks noChangeAspect="1" noChangeArrowheads="1"/>
            </p:cNvSpPr>
            <p:nvPr/>
          </p:nvSpPr>
          <p:spPr bwMode="auto">
            <a:xfrm>
              <a:off x="4171" y="5144"/>
              <a:ext cx="642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6" name="Text Box 22"/>
            <p:cNvSpPr txBox="1">
              <a:spLocks noChangeAspect="1" noChangeArrowheads="1"/>
            </p:cNvSpPr>
            <p:nvPr/>
          </p:nvSpPr>
          <p:spPr bwMode="auto">
            <a:xfrm>
              <a:off x="2854" y="1740"/>
              <a:ext cx="1609" cy="7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>
                  <a:solidFill>
                    <a:srgbClr val="000000"/>
                  </a:solidFill>
                  <a:latin typeface="Calibri"/>
                  <a:cs typeface="+mn-cs"/>
                </a:rPr>
                <a:t>1</a:t>
              </a:r>
              <a:r>
                <a:rPr lang="en-US">
                  <a:solidFill>
                    <a:srgbClr val="000000"/>
                  </a:solidFill>
                  <a:latin typeface="Calibri"/>
                  <a:cs typeface="+mn-cs"/>
                </a:rPr>
                <a:t>/</a:t>
              </a:r>
              <a:r>
                <a:rPr lang="ru-RU" sz="2400" baseline="-25000">
                  <a:solidFill>
                    <a:srgbClr val="000000"/>
                  </a:solidFill>
                  <a:latin typeface="Calibri"/>
                  <a:cs typeface="+mn-cs"/>
                </a:rPr>
                <a:t>С</a:t>
              </a:r>
              <a:r>
                <a:rPr lang="ru-RU" sz="24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7" name="Text Box 23"/>
            <p:cNvSpPr txBox="1">
              <a:spLocks noChangeAspect="1" noChangeArrowheads="1"/>
            </p:cNvSpPr>
            <p:nvPr/>
          </p:nvSpPr>
          <p:spPr bwMode="auto">
            <a:xfrm>
              <a:off x="7379" y="7063"/>
              <a:ext cx="625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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88" name="Text Box 24"/>
            <p:cNvSpPr txBox="1">
              <a:spLocks noChangeAspect="1" noChangeArrowheads="1"/>
            </p:cNvSpPr>
            <p:nvPr/>
          </p:nvSpPr>
          <p:spPr bwMode="auto">
            <a:xfrm>
              <a:off x="8015" y="2294"/>
              <a:ext cx="2425" cy="8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cs typeface="+mn-cs"/>
                </a:rPr>
                <a:t>tg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+mn-cs"/>
                </a:rPr>
                <a:t> = </a:t>
              </a:r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+mn-cs"/>
                </a:rPr>
                <a:t>k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/>
                  <a:cs typeface="+mn-cs"/>
                </a:rPr>
                <a:t>2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126" name="Group 25"/>
          <p:cNvGrpSpPr>
            <a:grpSpLocks noChangeAspect="1"/>
          </p:cNvGrpSpPr>
          <p:nvPr/>
        </p:nvGrpSpPr>
        <p:grpSpPr bwMode="auto">
          <a:xfrm>
            <a:off x="763588" y="742950"/>
            <a:ext cx="3616325" cy="2811463"/>
            <a:chOff x="2397" y="1584"/>
            <a:chExt cx="7803" cy="6070"/>
          </a:xfrm>
        </p:grpSpPr>
        <p:sp>
          <p:nvSpPr>
            <p:cNvPr id="11290" name="Line 26"/>
            <p:cNvSpPr>
              <a:spLocks noChangeAspect="1" noChangeShapeType="1"/>
            </p:cNvSpPr>
            <p:nvPr/>
          </p:nvSpPr>
          <p:spPr bwMode="auto">
            <a:xfrm>
              <a:off x="2400" y="1759"/>
              <a:ext cx="0" cy="51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1" name="Freeform 27"/>
            <p:cNvSpPr>
              <a:spLocks noChangeAspect="1"/>
            </p:cNvSpPr>
            <p:nvPr/>
          </p:nvSpPr>
          <p:spPr bwMode="auto">
            <a:xfrm>
              <a:off x="2397" y="6914"/>
              <a:ext cx="5186" cy="7"/>
            </a:xfrm>
            <a:custGeom>
              <a:avLst/>
              <a:gdLst>
                <a:gd name="T0" fmla="*/ 0 w 5187"/>
                <a:gd name="T1" fmla="*/ 9 h 9"/>
                <a:gd name="T2" fmla="*/ 5187 w 518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87" h="9">
                  <a:moveTo>
                    <a:pt x="0" y="9"/>
                  </a:moveTo>
                  <a:lnTo>
                    <a:pt x="5187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2" name="Line 28"/>
            <p:cNvSpPr>
              <a:spLocks noChangeAspect="1" noChangeShapeType="1"/>
            </p:cNvSpPr>
            <p:nvPr/>
          </p:nvSpPr>
          <p:spPr bwMode="auto">
            <a:xfrm flipV="1">
              <a:off x="2400" y="3068"/>
              <a:ext cx="4799" cy="2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3" name="Line 29"/>
            <p:cNvSpPr>
              <a:spLocks noChangeAspect="1" noChangeShapeType="1"/>
            </p:cNvSpPr>
            <p:nvPr/>
          </p:nvSpPr>
          <p:spPr bwMode="auto">
            <a:xfrm>
              <a:off x="2400" y="5837"/>
              <a:ext cx="47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4" name="Arc 30"/>
            <p:cNvSpPr>
              <a:spLocks noChangeAspect="1"/>
            </p:cNvSpPr>
            <p:nvPr/>
          </p:nvSpPr>
          <p:spPr bwMode="auto">
            <a:xfrm>
              <a:off x="4271" y="4778"/>
              <a:ext cx="630" cy="1056"/>
            </a:xfrm>
            <a:custGeom>
              <a:avLst/>
              <a:gdLst>
                <a:gd name="G0" fmla="+- 1067 0 0"/>
                <a:gd name="G1" fmla="+- 21600 0 0"/>
                <a:gd name="G2" fmla="+- 21600 0 0"/>
                <a:gd name="T0" fmla="*/ 0 w 22667"/>
                <a:gd name="T1" fmla="*/ 26 h 27780"/>
                <a:gd name="T2" fmla="*/ 21764 w 22667"/>
                <a:gd name="T3" fmla="*/ 27780 h 27780"/>
                <a:gd name="T4" fmla="*/ 1067 w 22667"/>
                <a:gd name="T5" fmla="*/ 21600 h 27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67" h="27780" fill="none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</a:path>
                <a:path w="22667" h="27780" stroke="0" extrusionOk="0">
                  <a:moveTo>
                    <a:pt x="0" y="26"/>
                  </a:moveTo>
                  <a:cubicBezTo>
                    <a:pt x="355" y="8"/>
                    <a:pt x="711" y="-1"/>
                    <a:pt x="1067" y="0"/>
                  </a:cubicBezTo>
                  <a:cubicBezTo>
                    <a:pt x="12996" y="0"/>
                    <a:pt x="22667" y="9670"/>
                    <a:pt x="22667" y="21600"/>
                  </a:cubicBezTo>
                  <a:cubicBezTo>
                    <a:pt x="22667" y="23692"/>
                    <a:pt x="22362" y="25774"/>
                    <a:pt x="21764" y="27780"/>
                  </a:cubicBezTo>
                  <a:lnTo>
                    <a:pt x="106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5" name="Text Box 31"/>
            <p:cNvSpPr txBox="1">
              <a:spLocks noChangeAspect="1" noChangeArrowheads="1"/>
            </p:cNvSpPr>
            <p:nvPr/>
          </p:nvSpPr>
          <p:spPr bwMode="auto">
            <a:xfrm>
              <a:off x="3932" y="4905"/>
              <a:ext cx="644" cy="8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6" name="Text Box 32"/>
            <p:cNvSpPr txBox="1">
              <a:spLocks noChangeAspect="1" noChangeArrowheads="1"/>
            </p:cNvSpPr>
            <p:nvPr/>
          </p:nvSpPr>
          <p:spPr bwMode="auto">
            <a:xfrm>
              <a:off x="2616" y="1584"/>
              <a:ext cx="1610" cy="6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rgbClr val="000000"/>
                  </a:solidFill>
                  <a:latin typeface="Calibri"/>
                  <a:cs typeface="+mn-cs"/>
                </a:rPr>
                <a:t>С</a:t>
              </a:r>
              <a:r>
                <a:rPr lang="ru-RU" sz="1600" baseline="-25000">
                  <a:solidFill>
                    <a:srgbClr val="000000"/>
                  </a:solidFill>
                  <a:latin typeface="Calibri"/>
                  <a:cs typeface="+mn-cs"/>
                </a:rPr>
                <a:t>о</a:t>
              </a:r>
              <a:r>
                <a:rPr lang="ru-RU" sz="1600">
                  <a:solidFill>
                    <a:srgbClr val="000000"/>
                  </a:solidFill>
                  <a:latin typeface="Calibri"/>
                  <a:cs typeface="+mn-cs"/>
                </a:rPr>
                <a:t> - С </a:t>
              </a:r>
              <a:endParaRPr lang="ru-RU" sz="12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7" name="Text Box 33"/>
            <p:cNvSpPr txBox="1">
              <a:spLocks noChangeAspect="1" noChangeArrowheads="1"/>
            </p:cNvSpPr>
            <p:nvPr/>
          </p:nvSpPr>
          <p:spPr bwMode="auto">
            <a:xfrm>
              <a:off x="7141" y="6825"/>
              <a:ext cx="623" cy="8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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298" name="Text Box 34"/>
            <p:cNvSpPr txBox="1">
              <a:spLocks noChangeAspect="1" noChangeArrowheads="1"/>
            </p:cNvSpPr>
            <p:nvPr/>
          </p:nvSpPr>
          <p:spPr bwMode="auto">
            <a:xfrm>
              <a:off x="7775" y="2054"/>
              <a:ext cx="2425" cy="8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rgbClr val="000000"/>
                  </a:solidFill>
                  <a:latin typeface="Calibri"/>
                  <a:cs typeface="+mn-cs"/>
                </a:rPr>
                <a:t>tg</a:t>
              </a:r>
              <a:r>
                <a:rPr lang="en-US" sz="28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  <a:sym typeface="Symbol" pitchFamily="18" charset="2"/>
                </a:rPr>
                <a:t></a:t>
              </a:r>
              <a:r>
                <a:rPr lang="en-US" sz="28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Calibri"/>
                  <a:cs typeface="+mn-cs"/>
                </a:rPr>
                <a:t>=</a:t>
              </a:r>
              <a:r>
                <a:rPr lang="en-US" sz="280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</a:rPr>
                <a:t>k</a:t>
              </a:r>
              <a:r>
                <a:rPr lang="en-US" sz="1600" baseline="-25000">
                  <a:solidFill>
                    <a:srgbClr val="000000"/>
                  </a:solidFill>
                  <a:latin typeface="Calibri"/>
                  <a:cs typeface="+mn-cs"/>
                </a:rPr>
                <a:t>o</a:t>
              </a:r>
              <a:endParaRPr lang="ru-RU" sz="10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2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Заголовок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9251950" cy="777876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ЗАЛЕЖНІСТЬ ШВИДКОСТІ РЕАКЦІЇ ВІД ТЕМПЕРАТУРИ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338" y="1628775"/>
            <a:ext cx="17668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3" name="Object 13"/>
          <p:cNvGraphicFramePr>
            <a:graphicFrameLocks noChangeAspect="1"/>
          </p:cNvGraphicFramePr>
          <p:nvPr>
            <p:extLst/>
          </p:nvPr>
        </p:nvGraphicFramePr>
        <p:xfrm>
          <a:off x="2699792" y="2346523"/>
          <a:ext cx="22891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Формула" r:id="rId4" imgW="1143000" imgH="520700" progId="Equation.3">
                  <p:embed/>
                </p:oleObj>
              </mc:Choice>
              <mc:Fallback>
                <p:oleObj name="Формула" r:id="rId4" imgW="11430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346523"/>
                        <a:ext cx="22891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0300" y="4005064"/>
            <a:ext cx="16049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Я.Х. Вант-Гофф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E6FE29-F637-4B75-9BFC-B4B5AF37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" y="620688"/>
            <a:ext cx="9148763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 1879 році Вант-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Гоффом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було сформульовано емпіричне правило: </a:t>
            </a:r>
            <a:r>
              <a:rPr lang="uk-U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збільшенні температури на кожні 10 градусів швидкість хімічної реакції зростає у 2-4 рази: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E643B4-EFEA-44E1-B713-801AC9E7B472}"/>
              </a:ext>
            </a:extLst>
          </p:cNvPr>
          <p:cNvSpPr/>
          <p:nvPr/>
        </p:nvSpPr>
        <p:spPr>
          <a:xfrm>
            <a:off x="19842" y="4442376"/>
            <a:ext cx="9065420" cy="156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uk-UA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температурний коефіцієнт,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показує у скільки разів зростає швидкість даної реакції при збільшенні температури на 10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°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Приклад: при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і ↑ Т на 50°С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↑ 2 </a:t>
            </a:r>
            <a:r>
              <a:rPr lang="ru-RU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32 рази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700088"/>
            <a:ext cx="20891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ТЕМПЕРАТУРНІ МЕЖІ ІСНУВАННЯ БІОЛОГІЧНИХ СИСТЕМ (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≈ 222-333 К)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938213"/>
            <a:ext cx="234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 rotWithShape="1">
          <a:blip r:embed="rId4"/>
          <a:srcRect t="20810"/>
          <a:stretch/>
        </p:blipFill>
        <p:spPr bwMode="auto">
          <a:xfrm>
            <a:off x="28575" y="2803524"/>
            <a:ext cx="2378075" cy="209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826" y="4902737"/>
            <a:ext cx="21367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2150" y="2803525"/>
            <a:ext cx="21018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29138" y="3081338"/>
            <a:ext cx="261353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Т на 1-2 градуса – </a:t>
            </a:r>
          </a:p>
          <a:p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апальний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4991187"/>
            <a:ext cx="2244684" cy="1200329"/>
          </a:xfrm>
          <a:prstGeom prst="rect">
            <a:avLst/>
          </a:prstGeom>
          <a:blipFill rotWithShape="1">
            <a:blip r:embed="rId7"/>
            <a:stretch>
              <a:fillRect l="-4076" t="-4061" r="-6250"/>
            </a:stretch>
          </a:blipFill>
        </p:spPr>
        <p:txBody>
          <a:bodyPr/>
          <a:lstStyle/>
          <a:p>
            <a:pPr>
              <a:defRPr/>
            </a:pPr>
            <a:endParaRPr lang="ru-RU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7174" y="3034785"/>
            <a:ext cx="19859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більшості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308-313 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1826" y="1155927"/>
            <a:ext cx="25130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Пінгвини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розмножуються  на Південному полюсі при 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0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&lt;227 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80E7C1-B41C-474D-AB6B-DE8BE34F5E57}"/>
              </a:ext>
            </a:extLst>
          </p:cNvPr>
          <p:cNvSpPr txBox="1"/>
          <p:nvPr/>
        </p:nvSpPr>
        <p:spPr>
          <a:xfrm>
            <a:off x="5040214" y="1507133"/>
            <a:ext cx="2286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 T </a:t>
            </a:r>
            <a:r>
              <a:rPr lang="uk-UA" sz="2000" dirty="0"/>
              <a:t>тіла людини</a:t>
            </a:r>
          </a:p>
          <a:p>
            <a:r>
              <a:rPr lang="uk-UA" sz="2000" dirty="0"/>
              <a:t>309,75 К (36,6 °С)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9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1" name="Picture 7" descr="89595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211281"/>
            <a:ext cx="2051720" cy="1530831"/>
          </a:xfrm>
          <a:prstGeom prst="rect">
            <a:avLst/>
          </a:prstGeom>
          <a:noFill/>
        </p:spPr>
      </p:pic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3143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ПЛАН  ЛЕКЦ</a:t>
            </a:r>
            <a:r>
              <a:rPr lang="uk-UA" sz="3200" dirty="0"/>
              <a:t>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-396552" y="416745"/>
            <a:ext cx="8784976" cy="4308399"/>
          </a:xfrm>
        </p:spPr>
        <p:txBody>
          <a:bodyPr/>
          <a:lstStyle/>
          <a:p>
            <a:pPr marL="0" indent="531813">
              <a:buNone/>
            </a:pPr>
            <a:r>
              <a:rPr lang="ru-RU" sz="2400" dirty="0"/>
              <a:t>1. </a:t>
            </a:r>
            <a:r>
              <a:rPr lang="ru-RU" sz="2400" dirty="0" err="1"/>
              <a:t>Хімічна</a:t>
            </a:r>
            <a:r>
              <a:rPr lang="ru-RU" sz="2400" dirty="0"/>
              <a:t> </a:t>
            </a:r>
            <a:r>
              <a:rPr lang="ru-RU" sz="2400" dirty="0" err="1"/>
              <a:t>кінетика</a:t>
            </a:r>
            <a:endParaRPr lang="ru-RU" sz="2400" dirty="0"/>
          </a:p>
          <a:p>
            <a:pPr marL="0" indent="531813">
              <a:buNone/>
            </a:pPr>
            <a:r>
              <a:rPr lang="ru-RU" sz="2400" dirty="0"/>
              <a:t>2. </a:t>
            </a:r>
            <a:r>
              <a:rPr lang="ru-RU" sz="2400" dirty="0" err="1"/>
              <a:t>Швидкість</a:t>
            </a:r>
            <a:r>
              <a:rPr lang="ru-RU" sz="2400" dirty="0"/>
              <a:t> 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endParaRPr lang="ru-RU" sz="2400" dirty="0"/>
          </a:p>
          <a:p>
            <a:pPr marL="0" indent="531813">
              <a:buNone/>
            </a:pPr>
            <a:r>
              <a:rPr lang="ru-RU" sz="2400" dirty="0"/>
              <a:t>3. </a:t>
            </a:r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реакцій</a:t>
            </a:r>
            <a:r>
              <a:rPr lang="ru-RU" sz="2400" dirty="0"/>
              <a:t> за </a:t>
            </a:r>
            <a:r>
              <a:rPr lang="ru-RU" sz="2400" dirty="0" err="1"/>
              <a:t>фазовим</a:t>
            </a:r>
            <a:r>
              <a:rPr lang="ru-RU" sz="2400" dirty="0"/>
              <a:t> складом</a:t>
            </a:r>
          </a:p>
          <a:p>
            <a:pPr marL="0" indent="531813">
              <a:buNone/>
            </a:pPr>
            <a:r>
              <a:rPr lang="ru-RU" sz="2400" dirty="0"/>
              <a:t>4. </a:t>
            </a:r>
            <a:r>
              <a:rPr lang="ru-RU" sz="2400" dirty="0" err="1"/>
              <a:t>Фактори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: </a:t>
            </a:r>
          </a:p>
          <a:p>
            <a:pPr marL="1077913" indent="-95250">
              <a:buNone/>
            </a:pPr>
            <a:r>
              <a:rPr lang="ru-RU" sz="2400" dirty="0"/>
              <a:t>- </a:t>
            </a:r>
            <a:r>
              <a:rPr lang="ru-RU" sz="2400" dirty="0" err="1"/>
              <a:t>Концентрація</a:t>
            </a:r>
            <a:endParaRPr lang="ru-RU" sz="2400" dirty="0"/>
          </a:p>
          <a:p>
            <a:pPr marL="1077913" indent="-95250">
              <a:buNone/>
            </a:pPr>
            <a:r>
              <a:rPr lang="ru-RU" sz="2400" dirty="0"/>
              <a:t>		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нульового</a:t>
            </a:r>
            <a:r>
              <a:rPr lang="ru-RU" sz="2400" dirty="0"/>
              <a:t>, </a:t>
            </a:r>
            <a:r>
              <a:rPr lang="ru-RU" sz="2400" dirty="0" err="1"/>
              <a:t>першого</a:t>
            </a:r>
            <a:r>
              <a:rPr lang="ru-RU" sz="2400" dirty="0"/>
              <a:t>, другого </a:t>
            </a:r>
            <a:r>
              <a:rPr lang="ru-RU" sz="2400" dirty="0" err="1"/>
              <a:t>порядків</a:t>
            </a:r>
            <a:endParaRPr lang="ru-RU" sz="2400" dirty="0"/>
          </a:p>
          <a:p>
            <a:pPr marL="1077913" indent="-95250">
              <a:buNone/>
            </a:pPr>
            <a:r>
              <a:rPr lang="ru-RU" sz="2400" dirty="0"/>
              <a:t>- Температура</a:t>
            </a:r>
          </a:p>
          <a:p>
            <a:pPr marL="1077913" indent="-95250">
              <a:buNone/>
            </a:pPr>
            <a:r>
              <a:rPr lang="ru-RU" sz="2400" dirty="0"/>
              <a:t>- </a:t>
            </a:r>
            <a:r>
              <a:rPr lang="ru-RU" sz="2400" dirty="0" err="1"/>
              <a:t>Енергія</a:t>
            </a:r>
            <a:r>
              <a:rPr lang="ru-RU" sz="2400" dirty="0"/>
              <a:t> </a:t>
            </a:r>
            <a:r>
              <a:rPr lang="ru-RU" sz="2400" dirty="0" err="1"/>
              <a:t>активації</a:t>
            </a:r>
            <a:endParaRPr lang="ru-RU" sz="2400" dirty="0"/>
          </a:p>
          <a:p>
            <a:pPr marL="1077913" indent="-95250">
              <a:buNone/>
            </a:pPr>
            <a:r>
              <a:rPr lang="ru-RU" sz="2400" dirty="0"/>
              <a:t>- Природа </a:t>
            </a:r>
            <a:r>
              <a:rPr lang="ru-RU" sz="2400" dirty="0" err="1"/>
              <a:t>реагуючих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endParaRPr lang="ru-RU" sz="2400" dirty="0"/>
          </a:p>
          <a:p>
            <a:pPr marL="1077913" indent="-95250">
              <a:buNone/>
            </a:pPr>
            <a:r>
              <a:rPr lang="ru-RU" sz="2400" dirty="0"/>
              <a:t>- </a:t>
            </a:r>
            <a:r>
              <a:rPr lang="ru-RU" sz="2400" dirty="0" err="1"/>
              <a:t>Каталізатор</a:t>
            </a:r>
            <a:r>
              <a:rPr lang="ru-RU" sz="2400" dirty="0"/>
              <a:t>, </a:t>
            </a:r>
            <a:r>
              <a:rPr lang="ru-RU" sz="2400" dirty="0" err="1"/>
              <a:t>каталіз</a:t>
            </a:r>
            <a:r>
              <a:rPr lang="ru-RU" sz="2400" dirty="0"/>
              <a:t>, </a:t>
            </a:r>
            <a:r>
              <a:rPr lang="ru-RU" sz="2400" dirty="0" err="1"/>
              <a:t>ферментативний</a:t>
            </a:r>
            <a:r>
              <a:rPr lang="ru-RU" sz="2400" dirty="0"/>
              <a:t> </a:t>
            </a:r>
            <a:r>
              <a:rPr lang="ru-RU" sz="2400" dirty="0" err="1"/>
              <a:t>каталіз</a:t>
            </a:r>
            <a:endParaRPr lang="ru-RU" sz="2400" dirty="0"/>
          </a:p>
          <a:p>
            <a:pPr marL="1077913" indent="-95250">
              <a:buNone/>
            </a:pPr>
            <a:r>
              <a:rPr lang="ru-RU" sz="2400" dirty="0"/>
              <a:t>-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початкової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ферментативної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концентрації</a:t>
            </a:r>
            <a:r>
              <a:rPr lang="ru-RU" sz="2400" dirty="0"/>
              <a:t> субстрату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12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2688" y="1997075"/>
            <a:ext cx="25781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6844" y="123634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ТЕМПЕРАТУРНІ МЕЖІ ІСНУВАННЯ БІОЛОГІЧНИХ СИСТЕМ (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≈ 222-333 К)</a:t>
            </a:r>
            <a:endParaRPr lang="ru-RU" dirty="0"/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686800" cy="5000625"/>
          </a:xfrm>
        </p:spPr>
        <p:txBody>
          <a:bodyPr/>
          <a:lstStyle/>
          <a:p>
            <a:r>
              <a:rPr lang="ru-RU" sz="2400" dirty="0" err="1"/>
              <a:t>Білки</a:t>
            </a:r>
            <a:r>
              <a:rPr lang="ru-RU" sz="2400" dirty="0"/>
              <a:t> – </a:t>
            </a:r>
            <a:r>
              <a:rPr lang="ru-RU" sz="2400" dirty="0" err="1"/>
              <a:t>основний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, </a:t>
            </a:r>
            <a:r>
              <a:rPr lang="ru-RU" sz="2400" dirty="0" err="1"/>
              <a:t>протоплазми</a:t>
            </a:r>
            <a:r>
              <a:rPr lang="ru-RU" sz="2400" dirty="0"/>
              <a:t> і </a:t>
            </a:r>
            <a:r>
              <a:rPr lang="ru-RU" sz="2400" dirty="0" err="1"/>
              <a:t>ферментів</a:t>
            </a:r>
            <a:r>
              <a:rPr lang="ru-RU" sz="2400" dirty="0"/>
              <a:t>. При Т=323 К – </a:t>
            </a:r>
            <a:r>
              <a:rPr lang="ru-RU" sz="2400" dirty="0" err="1"/>
              <a:t>денатурація</a:t>
            </a:r>
            <a:r>
              <a:rPr lang="ru-RU" sz="2400" dirty="0"/>
              <a:t> </a:t>
            </a:r>
            <a:r>
              <a:rPr lang="ru-RU" sz="2400" dirty="0" err="1"/>
              <a:t>білков</a:t>
            </a:r>
            <a:endParaRPr lang="ru-RU" sz="2400" dirty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73263"/>
            <a:ext cx="25209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4352925"/>
            <a:ext cx="24574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945" y="4352925"/>
            <a:ext cx="49681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Мідії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існують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при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більш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низьких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при 281-296К – 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Середньоземному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морі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і при 277-289 К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біля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берегів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Норвегії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→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важлива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активність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ферментів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0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212997" name="Picture 5" descr="arrhen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531938" cy="21605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07950" y="2492375"/>
            <a:ext cx="1980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Сванте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Арреніус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(1859-1927)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268538" y="819150"/>
            <a:ext cx="6624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Пояснення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залежності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температури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дано </a:t>
            </a:r>
            <a:r>
              <a:rPr lang="ru-RU" dirty="0" err="1">
                <a:solidFill>
                  <a:srgbClr val="FF0000"/>
                </a:solidFill>
                <a:latin typeface="Palatino Linotype" pitchFamily="18" charset="0"/>
              </a:rPr>
              <a:t>С.Арреніусом</a:t>
            </a:r>
            <a:r>
              <a:rPr lang="ru-RU" dirty="0">
                <a:solidFill>
                  <a:srgbClr val="FF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кожне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зіткнення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молекул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сильні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зіткнення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Лише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молекули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володіють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надлишком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кінетичної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енергії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здатні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до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хімічної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alatino Linotype" pitchFamily="18" charset="0"/>
              </a:rPr>
              <a:t>реакції</a:t>
            </a:r>
            <a:r>
              <a:rPr lang="ru-RU" b="1" dirty="0">
                <a:solidFill>
                  <a:srgbClr val="FF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С.Арреніус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розрахував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активних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призводять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зіткнень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реагуючих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частинок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температури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hlinkClick r:id="rId3"/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374839" y="3681048"/>
            <a:ext cx="46799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молекула -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енергетично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вигідне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утворення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хімічні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енергетичній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діаграмі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займають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положення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в "ямках"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треба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надати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енергію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достатню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для того,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вибралися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 "ямки", перевалили через "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бар'єр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" (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енергію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активації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)</a:t>
            </a:r>
          </a:p>
        </p:txBody>
      </p:sp>
      <p:sp>
        <p:nvSpPr>
          <p:cNvPr id="213002" name="WordArt 10"/>
          <p:cNvSpPr>
            <a:spLocks noChangeArrowheads="1" noChangeShapeType="1" noTextEdit="1"/>
          </p:cNvSpPr>
          <p:nvPr/>
        </p:nvSpPr>
        <p:spPr bwMode="auto">
          <a:xfrm>
            <a:off x="4040188" y="260350"/>
            <a:ext cx="2332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Температура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7B8B09-2C08-4327-BCED-9F82CBC6C0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/>
          <a:stretch/>
        </p:blipFill>
        <p:spPr>
          <a:xfrm>
            <a:off x="126689" y="3592231"/>
            <a:ext cx="4103139" cy="2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WordArt 4"/>
          <p:cNvSpPr>
            <a:spLocks noChangeArrowheads="1" noChangeShapeType="1" noTextEdit="1"/>
          </p:cNvSpPr>
          <p:nvPr/>
        </p:nvSpPr>
        <p:spPr bwMode="auto">
          <a:xfrm>
            <a:off x="2700338" y="261938"/>
            <a:ext cx="37719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Енергія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активації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79388" y="4813052"/>
            <a:ext cx="8856662" cy="169277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536575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CC"/>
                </a:solidFill>
                <a:latin typeface="Tahoma" pitchFamily="34" charset="0"/>
              </a:rPr>
              <a:t>	</a:t>
            </a:r>
            <a:r>
              <a:rPr lang="ru-RU" sz="2000" dirty="0">
                <a:latin typeface="Palatino Linotype" pitchFamily="18" charset="0"/>
              </a:rPr>
              <a:t>У </a:t>
            </a:r>
            <a:r>
              <a:rPr lang="ru-RU" sz="2000" dirty="0" err="1">
                <a:latin typeface="Palatino Linotype" pitchFamily="18" charset="0"/>
              </a:rPr>
              <a:t>газі</a:t>
            </a:r>
            <a:r>
              <a:rPr lang="ru-RU" sz="2000" dirty="0">
                <a:latin typeface="Palatino Linotype" pitchFamily="18" charset="0"/>
              </a:rPr>
              <a:t> при </a:t>
            </a:r>
            <a:r>
              <a:rPr lang="ru-RU" sz="2000" dirty="0" err="1">
                <a:latin typeface="Palatino Linotype" pitchFamily="18" charset="0"/>
              </a:rPr>
              <a:t>нормальних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умовах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кожна</a:t>
            </a:r>
            <a:r>
              <a:rPr lang="ru-RU" sz="2000" dirty="0">
                <a:latin typeface="Palatino Linotype" pitchFamily="18" charset="0"/>
              </a:rPr>
              <a:t> з молекул </a:t>
            </a:r>
            <a:r>
              <a:rPr lang="ru-RU" sz="2000" dirty="0" err="1">
                <a:latin typeface="Palatino Linotype" pitchFamily="18" charset="0"/>
              </a:rPr>
              <a:t>відчуває</a:t>
            </a:r>
            <a:r>
              <a:rPr lang="ru-RU" sz="2000" dirty="0">
                <a:latin typeface="Palatino Linotype" pitchFamily="18" charset="0"/>
              </a:rPr>
              <a:t> 1010 </a:t>
            </a:r>
            <a:r>
              <a:rPr lang="ru-RU" sz="2000" dirty="0" err="1">
                <a:latin typeface="Palatino Linotype" pitchFamily="18" charset="0"/>
              </a:rPr>
              <a:t>зіткнень</a:t>
            </a:r>
            <a:r>
              <a:rPr lang="ru-RU" sz="2000" dirty="0">
                <a:latin typeface="Palatino Linotype" pitchFamily="18" charset="0"/>
              </a:rPr>
              <a:t> в секунду.</a:t>
            </a:r>
          </a:p>
          <a:p>
            <a:pPr defTabSz="5365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Palatino Linotype" pitchFamily="18" charset="0"/>
              </a:rPr>
              <a:t>	</a:t>
            </a:r>
            <a:r>
              <a:rPr lang="ru-RU" sz="2000" dirty="0" err="1">
                <a:latin typeface="Palatino Linotype" pitchFamily="18" charset="0"/>
              </a:rPr>
              <a:t>Наприклад</a:t>
            </a:r>
            <a:r>
              <a:rPr lang="ru-RU" sz="2000" dirty="0">
                <a:latin typeface="Palatino Linotype" pitchFamily="18" charset="0"/>
              </a:rPr>
              <a:t>, </a:t>
            </a:r>
            <a:r>
              <a:rPr lang="ru-RU" sz="2000" dirty="0" err="1">
                <a:latin typeface="Palatino Linotype" pitchFamily="18" charset="0"/>
              </a:rPr>
              <a:t>середній</a:t>
            </a:r>
            <a:r>
              <a:rPr lang="ru-RU" sz="2000" dirty="0">
                <a:latin typeface="Palatino Linotype" pitchFamily="18" charset="0"/>
              </a:rPr>
              <a:t> час </a:t>
            </a:r>
            <a:r>
              <a:rPr lang="ru-RU" sz="2000" dirty="0" err="1">
                <a:latin typeface="Palatino Linotype" pitchFamily="18" charset="0"/>
              </a:rPr>
              <a:t>між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двома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зіткненнями</a:t>
            </a:r>
            <a:r>
              <a:rPr lang="ru-RU" sz="2000" dirty="0">
                <a:latin typeface="Palatino Linotype" pitchFamily="18" charset="0"/>
              </a:rPr>
              <a:t> в Н</a:t>
            </a:r>
            <a:r>
              <a:rPr lang="ru-RU" sz="2000" baseline="-25000" dirty="0">
                <a:latin typeface="Palatino Linotype" pitchFamily="18" charset="0"/>
              </a:rPr>
              <a:t>2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err="1">
                <a:latin typeface="Palatino Linotype" pitchFamily="18" charset="0"/>
              </a:rPr>
              <a:t>всього</a:t>
            </a: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b="1" dirty="0">
                <a:latin typeface="Palatino Linotype" pitchFamily="18" charset="0"/>
              </a:rPr>
              <a:t>5·10</a:t>
            </a:r>
            <a:r>
              <a:rPr lang="ru-RU" sz="2000" b="1" baseline="30000" dirty="0">
                <a:latin typeface="Palatino Linotype" pitchFamily="18" charset="0"/>
              </a:rPr>
              <a:t>-9</a:t>
            </a:r>
            <a:r>
              <a:rPr lang="ru-RU" sz="2000" b="1" dirty="0">
                <a:latin typeface="Palatino Linotype" pitchFamily="18" charset="0"/>
              </a:rPr>
              <a:t> с</a:t>
            </a:r>
            <a:r>
              <a:rPr lang="ru-RU" sz="2000" dirty="0">
                <a:latin typeface="Palatino Linotype" pitchFamily="18" charset="0"/>
              </a:rPr>
              <a:t>. </a:t>
            </a:r>
            <a:endParaRPr lang="en-US" sz="2000" dirty="0">
              <a:latin typeface="Palatino Linotyp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Palatino Linotype" pitchFamily="18" charset="0"/>
              </a:rPr>
              <a:t>	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Якби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всі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зіткнення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призводили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до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реакції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, то будь-яка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реакція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між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газами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відбувалася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 б </a:t>
            </a:r>
            <a:r>
              <a:rPr lang="ru-RU" sz="2000" dirty="0" err="1">
                <a:solidFill>
                  <a:srgbClr val="FF0000"/>
                </a:solidFill>
                <a:latin typeface="Palatino Linotype" pitchFamily="18" charset="0"/>
              </a:rPr>
              <a:t>миттєво</a:t>
            </a:r>
            <a:r>
              <a:rPr lang="ru-RU" sz="2000" dirty="0">
                <a:solidFill>
                  <a:srgbClr val="FF0000"/>
                </a:solidFill>
                <a:latin typeface="Palatino Linotype" pitchFamily="18" charset="0"/>
              </a:rPr>
              <a:t>!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1303338" y="4076700"/>
            <a:ext cx="341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aseline="-25000">
                <a:solidFill>
                  <a:srgbClr val="000000"/>
                </a:solidFill>
                <a:latin typeface="Tahoma" pitchFamily="34" charset="0"/>
              </a:rPr>
              <a:t>(г)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+ B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aseline="-25000">
                <a:solidFill>
                  <a:srgbClr val="000000"/>
                </a:solidFill>
                <a:latin typeface="Tahoma" pitchFamily="34" charset="0"/>
              </a:rPr>
              <a:t>(г)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ru-RU" sz="2400">
                <a:solidFill>
                  <a:srgbClr val="000000"/>
                </a:solidFill>
                <a:latin typeface="Tahoma" pitchFamily="34" charset="0"/>
                <a:sym typeface="Euclid Extra" pitchFamily="18" charset="2"/>
              </a:rPr>
              <a:t>=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  <a:sym typeface="Euclid Extra" pitchFamily="18" charset="2"/>
              </a:rPr>
              <a:t>  2AB </a:t>
            </a:r>
            <a:r>
              <a:rPr lang="ru-RU" sz="2400" baseline="-25000">
                <a:solidFill>
                  <a:srgbClr val="000000"/>
                </a:solidFill>
                <a:latin typeface="Tahoma" pitchFamily="34" charset="0"/>
              </a:rPr>
              <a:t>(г)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179388" y="982663"/>
            <a:ext cx="8713787" cy="1338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Palatino Linotype" pitchFamily="18" charset="0"/>
              </a:rPr>
              <a:t>Активація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–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процес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перетворення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неактивних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частинок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активні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для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подолання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енергетичного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бар’єра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Енергія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, яку треба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передати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частинкам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щоб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перетворити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їх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активні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Palatino Linotype" pitchFamily="18" charset="0"/>
              </a:rPr>
              <a:t>називають</a:t>
            </a:r>
            <a:r>
              <a:rPr lang="ru-RU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Palatino Linotype" pitchFamily="18" charset="0"/>
              </a:rPr>
              <a:t>енергією</a:t>
            </a:r>
            <a:r>
              <a:rPr lang="ru-RU" b="1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Palatino Linotype" pitchFamily="18" charset="0"/>
              </a:rPr>
              <a:t>активації</a:t>
            </a:r>
            <a:r>
              <a:rPr lang="ru-RU" b="1" i="1" dirty="0">
                <a:solidFill>
                  <a:srgbClr val="FF0000"/>
                </a:solidFill>
                <a:latin typeface="Palatino Linotype" pitchFamily="18" charset="0"/>
              </a:rPr>
              <a:t> (</a:t>
            </a:r>
            <a:r>
              <a:rPr lang="ru-RU" b="1" i="1" dirty="0" err="1">
                <a:solidFill>
                  <a:srgbClr val="FF0000"/>
                </a:solidFill>
                <a:latin typeface="Palatino Linotype" pitchFamily="18" charset="0"/>
              </a:rPr>
              <a:t>Е</a:t>
            </a:r>
            <a:r>
              <a:rPr lang="ru-RU" b="1" i="1" baseline="-25000" dirty="0" err="1">
                <a:solidFill>
                  <a:srgbClr val="FF0000"/>
                </a:solidFill>
                <a:latin typeface="Palatino Linotype" pitchFamily="18" charset="0"/>
              </a:rPr>
              <a:t>а</a:t>
            </a:r>
            <a:r>
              <a:rPr lang="ru-RU" b="1" i="1" dirty="0">
                <a:solidFill>
                  <a:srgbClr val="FF0000"/>
                </a:solidFill>
                <a:latin typeface="Palatino Linotype" pitchFamily="18" charset="0"/>
              </a:rPr>
              <a:t>)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F618A2-1196-4ECB-9E37-1E6C78EFA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0"/>
          <a:stretch/>
        </p:blipFill>
        <p:spPr>
          <a:xfrm>
            <a:off x="197785" y="2773170"/>
            <a:ext cx="5035986" cy="1017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CCDC3D-D3BB-4E0A-8EB2-20EB781C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71" y="2203099"/>
            <a:ext cx="3770509" cy="2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ЕНЕРГ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АКТИВАЦ</a:t>
            </a:r>
            <a:r>
              <a:rPr lang="uk-UA" sz="3200" b="1" dirty="0">
                <a:solidFill>
                  <a:srgbClr val="FF0000"/>
                </a:solidFill>
              </a:rPr>
              <a:t>ІЇ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265863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dirty="0">
                <a:latin typeface="Arial" charset="0"/>
              </a:rPr>
              <a:t>	</a:t>
            </a:r>
            <a:r>
              <a:rPr lang="ru-RU" sz="2000" dirty="0">
                <a:latin typeface="Arial" charset="0"/>
              </a:rPr>
              <a:t>У </a:t>
            </a:r>
            <a:r>
              <a:rPr lang="ru-RU" sz="2000" dirty="0" err="1">
                <a:latin typeface="Arial" charset="0"/>
              </a:rPr>
              <a:t>реакцію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вступають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тільки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ті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молекули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які</a:t>
            </a:r>
            <a:r>
              <a:rPr lang="ru-RU" sz="2000" dirty="0">
                <a:latin typeface="Arial" charset="0"/>
              </a:rPr>
              <a:t> в момент </a:t>
            </a:r>
            <a:r>
              <a:rPr lang="ru-RU" sz="2000" dirty="0" err="1">
                <a:latin typeface="Arial" charset="0"/>
              </a:rPr>
              <a:t>зіткнення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знаходяться</a:t>
            </a:r>
            <a:r>
              <a:rPr lang="ru-RU" sz="2000" dirty="0">
                <a:latin typeface="Arial" charset="0"/>
              </a:rPr>
              <a:t> в активному </a:t>
            </a:r>
            <a:r>
              <a:rPr lang="ru-RU" sz="2000" dirty="0" err="1">
                <a:latin typeface="Arial" charset="0"/>
              </a:rPr>
              <a:t>стані</a:t>
            </a:r>
            <a:r>
              <a:rPr lang="ru-RU" sz="2000" dirty="0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ru-RU" sz="2000" b="1" dirty="0" err="1">
                <a:solidFill>
                  <a:srgbClr val="C00000"/>
                </a:solidFill>
                <a:latin typeface="Arial" charset="0"/>
              </a:rPr>
              <a:t>Енергія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charset="0"/>
              </a:rPr>
              <a:t>активації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Arial" charset="0"/>
              </a:rPr>
              <a:t>Е</a:t>
            </a:r>
            <a:r>
              <a:rPr lang="ru-RU" sz="2000" b="1" baseline="-25000" dirty="0" err="1">
                <a:solidFill>
                  <a:srgbClr val="C00000"/>
                </a:solidFill>
                <a:latin typeface="Arial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) </a:t>
            </a:r>
            <a:r>
              <a:rPr lang="ru-RU" sz="2000" b="1" dirty="0">
                <a:latin typeface="Arial" charset="0"/>
              </a:rPr>
              <a:t>– </a:t>
            </a:r>
            <a:r>
              <a:rPr lang="ru-RU" sz="2000" dirty="0" err="1">
                <a:latin typeface="Arial" charset="0"/>
              </a:rPr>
              <a:t>надлишкова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енергія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необхідна</a:t>
            </a:r>
            <a:r>
              <a:rPr lang="ru-RU" sz="2000" dirty="0">
                <a:latin typeface="Arial" charset="0"/>
              </a:rPr>
              <a:t> для </a:t>
            </a:r>
            <a:r>
              <a:rPr lang="ru-RU" sz="2000" dirty="0" err="1">
                <a:latin typeface="Arial" charset="0"/>
              </a:rPr>
              <a:t>вступу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реагуючих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речовин</a:t>
            </a:r>
            <a:r>
              <a:rPr lang="ru-RU" sz="2000" dirty="0">
                <a:latin typeface="Arial" charset="0"/>
              </a:rPr>
              <a:t> в </a:t>
            </a:r>
            <a:r>
              <a:rPr lang="ru-RU" sz="2000" dirty="0" err="1">
                <a:latin typeface="Arial" charset="0"/>
              </a:rPr>
              <a:t>реакцію</a:t>
            </a:r>
            <a:r>
              <a:rPr lang="ru-RU" sz="2000" dirty="0">
                <a:latin typeface="Arial" charset="0"/>
              </a:rPr>
              <a:t> при </a:t>
            </a:r>
            <a:r>
              <a:rPr lang="ru-RU" sz="2000" dirty="0" err="1">
                <a:latin typeface="Arial" charset="0"/>
              </a:rPr>
              <a:t>їх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зіткненні</a:t>
            </a:r>
            <a:r>
              <a:rPr lang="ru-RU" sz="2000" dirty="0">
                <a:latin typeface="Arial" charset="0"/>
              </a:rPr>
              <a:t>, в </a:t>
            </a:r>
            <a:r>
              <a:rPr lang="ru-RU" sz="2000" dirty="0" err="1">
                <a:latin typeface="Arial" charset="0"/>
              </a:rPr>
              <a:t>порівнянні</a:t>
            </a:r>
            <a:r>
              <a:rPr lang="ru-RU" sz="2000" dirty="0">
                <a:latin typeface="Arial" charset="0"/>
              </a:rPr>
              <a:t> з </a:t>
            </a:r>
            <a:r>
              <a:rPr lang="ru-RU" sz="2000" dirty="0" err="1">
                <a:latin typeface="Arial" charset="0"/>
              </a:rPr>
              <a:t>середньою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енергією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якою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володіють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молекули</a:t>
            </a:r>
            <a:r>
              <a:rPr lang="ru-RU" sz="2000" dirty="0">
                <a:latin typeface="Arial" charset="0"/>
              </a:rPr>
              <a:t>. </a:t>
            </a:r>
            <a:r>
              <a:rPr lang="ru-RU" sz="2000" dirty="0" err="1">
                <a:latin typeface="Arial" charset="0"/>
              </a:rPr>
              <a:t>Зазвичай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значення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</a:t>
            </a:r>
            <a:r>
              <a:rPr lang="ru-RU" sz="2000" baseline="-25000" dirty="0" err="1"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40 до 200 кДж/моль.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ПЕРША ТЕОРІЯ КІНЕТИКИ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Математична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залежність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константи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швидкості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хімічної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реакції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енергії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активації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температури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sz="2000" dirty="0" err="1">
                <a:solidFill>
                  <a:srgbClr val="FF0000"/>
                </a:solidFill>
                <a:latin typeface="Arial" charset="0"/>
              </a:rPr>
              <a:t>рівняння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charset="0"/>
              </a:rPr>
              <a:t>Арреніуса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, 1889):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endParaRPr lang="uk-UA" sz="2000" dirty="0">
              <a:solidFill>
                <a:srgbClr val="990033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990033"/>
                </a:solidFill>
                <a:latin typeface="Arial" charset="0"/>
              </a:rPr>
              <a:t>k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= </a:t>
            </a:r>
            <a:r>
              <a:rPr lang="en-US" sz="2000" dirty="0">
                <a:solidFill>
                  <a:srgbClr val="990033"/>
                </a:solidFill>
                <a:latin typeface="Arial" charset="0"/>
              </a:rPr>
              <a:t>A</a:t>
            </a:r>
            <a:r>
              <a:rPr lang="en-US" sz="2000" dirty="0">
                <a:solidFill>
                  <a:srgbClr val="990033"/>
                </a:solidFill>
                <a:latin typeface="Arial" charset="0"/>
                <a:sym typeface="Symbol" pitchFamily="18" charset="2"/>
              </a:rPr>
              <a:t></a:t>
            </a:r>
            <a:r>
              <a:rPr lang="en-US" sz="2000" dirty="0">
                <a:solidFill>
                  <a:srgbClr val="990033"/>
                </a:solidFill>
                <a:latin typeface="Arial" charset="0"/>
              </a:rPr>
              <a:t> e </a:t>
            </a:r>
            <a:r>
              <a:rPr lang="ru-RU" sz="2000" baseline="30000" dirty="0">
                <a:solidFill>
                  <a:srgbClr val="990033"/>
                </a:solidFill>
                <a:latin typeface="Arial" charset="0"/>
              </a:rPr>
              <a:t>-</a:t>
            </a:r>
            <a:r>
              <a:rPr lang="en-US" sz="2000" baseline="30000" dirty="0" err="1">
                <a:solidFill>
                  <a:srgbClr val="990033"/>
                </a:solidFill>
                <a:latin typeface="Arial" charset="0"/>
              </a:rPr>
              <a:t>Ea</a:t>
            </a:r>
            <a:r>
              <a:rPr lang="ru-RU" sz="2000" baseline="30000" dirty="0">
                <a:solidFill>
                  <a:srgbClr val="990033"/>
                </a:solidFill>
                <a:latin typeface="Arial" charset="0"/>
              </a:rPr>
              <a:t>/</a:t>
            </a:r>
            <a:r>
              <a:rPr lang="en-US" sz="2000" baseline="30000" dirty="0">
                <a:solidFill>
                  <a:srgbClr val="990033"/>
                </a:solidFill>
                <a:latin typeface="Arial" charset="0"/>
              </a:rPr>
              <a:t>RT</a:t>
            </a:r>
            <a:endParaRPr lang="ru-RU" sz="2000" baseline="30000" dirty="0">
              <a:solidFill>
                <a:srgbClr val="990033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де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– константа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швидкості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реакції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/>
              <a:t>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передекспоненційний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множник, що відображає частку ефективних зіткнень, приймає значення від 0 до 1;</a:t>
            </a:r>
            <a:b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– енергія активації,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/моль;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універсальна газова стала, 8,314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Дж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/моль К;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– абсолютна температура;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– основа натурального логарифму.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609" y="4668217"/>
            <a:ext cx="1403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13132" y="6212387"/>
            <a:ext cx="14274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С.А.Арреніус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ЕНЕРГ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АКТИВАЦ</a:t>
            </a:r>
            <a:r>
              <a:rPr lang="uk-UA" sz="3200" b="1" dirty="0">
                <a:solidFill>
                  <a:srgbClr val="FF0000"/>
                </a:solidFill>
              </a:rPr>
              <a:t>ІЇ</a:t>
            </a:r>
            <a:endParaRPr lang="ru-RU" dirty="0"/>
          </a:p>
        </p:txBody>
      </p:sp>
      <p:sp>
        <p:nvSpPr>
          <p:cNvPr id="6159" name="Объект 2"/>
          <p:cNvSpPr>
            <a:spLocks noGrp="1"/>
          </p:cNvSpPr>
          <p:nvPr>
            <p:ph idx="1"/>
          </p:nvPr>
        </p:nvSpPr>
        <p:spPr>
          <a:xfrm>
            <a:off x="11113" y="549275"/>
            <a:ext cx="9024937" cy="60483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Теорія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активних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зіткнень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 (</a:t>
            </a:r>
            <a:r>
              <a:rPr lang="ru-RU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Гіншельвуд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): </a:t>
            </a:r>
            <a:r>
              <a:rPr lang="ru-RU" sz="2400" dirty="0" err="1">
                <a:latin typeface="Arial" charset="0"/>
                <a:cs typeface="Arial" charset="0"/>
              </a:rPr>
              <a:t>реакція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молекулами в </a:t>
            </a:r>
            <a:r>
              <a:rPr lang="ru-RU" sz="2400" dirty="0" err="1">
                <a:latin typeface="Arial" charset="0"/>
                <a:cs typeface="Arial" charset="0"/>
              </a:rPr>
              <a:t>газовій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фазі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відбувається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якщо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ці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молекули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наближаються</a:t>
            </a:r>
            <a:r>
              <a:rPr lang="ru-RU" sz="2400" dirty="0">
                <a:latin typeface="Arial" charset="0"/>
                <a:cs typeface="Arial" charset="0"/>
              </a:rPr>
              <a:t> одна до </a:t>
            </a:r>
            <a:r>
              <a:rPr lang="ru-RU" sz="2400" dirty="0" err="1">
                <a:latin typeface="Arial" charset="0"/>
                <a:cs typeface="Arial" charset="0"/>
              </a:rPr>
              <a:t>одної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дуже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близько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Arial" charset="0"/>
                <a:cs typeface="Arial" charset="0"/>
              </a:rPr>
              <a:t>	</a:t>
            </a:r>
            <a:r>
              <a:rPr lang="ru-RU" sz="2400" dirty="0" err="1">
                <a:latin typeface="Arial" charset="0"/>
                <a:cs typeface="Arial" charset="0"/>
              </a:rPr>
              <a:t>Значення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енергії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активації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можна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визначити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вимірявши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константи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швидкості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цієї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при </a:t>
            </a:r>
            <a:r>
              <a:rPr lang="ru-RU" sz="2400" dirty="0" err="1">
                <a:latin typeface="Arial" charset="0"/>
                <a:cs typeface="Arial" charset="0"/>
              </a:rPr>
              <a:t>двох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різних</a:t>
            </a:r>
            <a:r>
              <a:rPr lang="ru-RU" sz="2400" dirty="0">
                <a:latin typeface="Arial" charset="0"/>
                <a:cs typeface="Arial" charset="0"/>
              </a:rPr>
              <a:t> температурах за </a:t>
            </a:r>
            <a:r>
              <a:rPr lang="ru-RU" sz="2400" dirty="0" err="1">
                <a:latin typeface="Arial" charset="0"/>
                <a:cs typeface="Arial" charset="0"/>
              </a:rPr>
              <a:t>рівнянням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buFont typeface="Arial" charset="0"/>
              <a:buNone/>
            </a:pPr>
            <a:endParaRPr lang="ru-RU" sz="24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2400" dirty="0">
                <a:latin typeface="Arial" charset="0"/>
                <a:cs typeface="Arial" charset="0"/>
              </a:rPr>
              <a:t>↑ Т – </a:t>
            </a:r>
            <a:r>
              <a:rPr lang="ru-RU" sz="2400" dirty="0" err="1">
                <a:latin typeface="Arial" charset="0"/>
                <a:cs typeface="Arial" charset="0"/>
              </a:rPr>
              <a:t>захисна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функція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організму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Arial" charset="0"/>
                <a:cs typeface="Arial" charset="0"/>
              </a:rPr>
              <a:t>Правило Вант-Гоффа та </a:t>
            </a:r>
            <a:r>
              <a:rPr lang="ru-RU" sz="2400" dirty="0" err="1">
                <a:latin typeface="Arial" charset="0"/>
                <a:cs typeface="Arial" charset="0"/>
              </a:rPr>
              <a:t>рівняння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Арреніуса</a:t>
            </a:r>
            <a:r>
              <a:rPr lang="ru-RU" sz="2400" dirty="0">
                <a:latin typeface="Arial" charset="0"/>
                <a:cs typeface="Arial" charset="0"/>
              </a:rPr>
              <a:t> – </a:t>
            </a:r>
            <a:r>
              <a:rPr lang="ru-RU" sz="2400" dirty="0" err="1">
                <a:latin typeface="Arial" charset="0"/>
                <a:cs typeface="Arial" charset="0"/>
              </a:rPr>
              <a:t>застосовується</a:t>
            </a:r>
            <a:r>
              <a:rPr lang="ru-RU" sz="2400" dirty="0">
                <a:latin typeface="Arial" charset="0"/>
                <a:cs typeface="Arial" charset="0"/>
              </a:rPr>
              <a:t> в фарм. </a:t>
            </a:r>
            <a:r>
              <a:rPr lang="ru-RU" sz="2400" dirty="0" err="1">
                <a:latin typeface="Arial" charset="0"/>
                <a:cs typeface="Arial" charset="0"/>
              </a:rPr>
              <a:t>практиці</a:t>
            </a:r>
            <a:r>
              <a:rPr lang="ru-RU" sz="2400" dirty="0">
                <a:latin typeface="Arial" charset="0"/>
                <a:cs typeface="Arial" charset="0"/>
              </a:rPr>
              <a:t>: </a:t>
            </a:r>
            <a:r>
              <a:rPr lang="ru-RU" sz="2400" dirty="0" err="1">
                <a:latin typeface="Arial" charset="0"/>
                <a:cs typeface="Arial" charset="0"/>
              </a:rPr>
              <a:t>прискорений</a:t>
            </a:r>
            <a:r>
              <a:rPr lang="ru-RU" sz="2400" dirty="0">
                <a:latin typeface="Arial" charset="0"/>
                <a:cs typeface="Arial" charset="0"/>
              </a:rPr>
              <a:t> метод </a:t>
            </a:r>
            <a:r>
              <a:rPr lang="ru-RU" sz="2400" dirty="0" err="1">
                <a:latin typeface="Arial" charset="0"/>
                <a:cs typeface="Arial" charset="0"/>
              </a:rPr>
              <a:t>старіння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ліків</a:t>
            </a:r>
            <a:r>
              <a:rPr lang="ru-RU" sz="2400" dirty="0">
                <a:latin typeface="Arial" charset="0"/>
                <a:cs typeface="Arial" charset="0"/>
              </a:rPr>
              <a:t> для </a:t>
            </a:r>
            <a:r>
              <a:rPr lang="ru-RU" sz="2400" dirty="0" err="1">
                <a:latin typeface="Arial" charset="0"/>
                <a:cs typeface="Arial" charset="0"/>
              </a:rPr>
              <a:t>визначення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терміну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їх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придатності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2987675" y="2852738"/>
          <a:ext cx="27368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Формула" r:id="rId3" imgW="1511300" imgH="711200" progId="Equation.3">
                  <p:embed/>
                </p:oleObj>
              </mc:Choice>
              <mc:Fallback>
                <p:oleObj name="Формула" r:id="rId3" imgW="1511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2736850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5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ПРИРОДА РЕАГУЮЧИХ РЕЧОВИН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2658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Константа </a:t>
            </a:r>
            <a:r>
              <a:rPr lang="ru-RU" sz="2400" dirty="0" err="1">
                <a:latin typeface="Arial" charset="0"/>
                <a:cs typeface="Arial" charset="0"/>
              </a:rPr>
              <a:t>швидкості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хімічної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- К і </a:t>
            </a:r>
            <a:r>
              <a:rPr lang="ru-RU" sz="2400" dirty="0" err="1">
                <a:latin typeface="Arial" charset="0"/>
                <a:cs typeface="Arial" charset="0"/>
              </a:rPr>
              <a:t>енергія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активації</a:t>
            </a:r>
            <a:r>
              <a:rPr lang="ru-RU" sz="2400" dirty="0">
                <a:latin typeface="Arial" charset="0"/>
                <a:cs typeface="Arial" charset="0"/>
              </a:rPr>
              <a:t> - </a:t>
            </a:r>
            <a:r>
              <a:rPr lang="ru-RU" sz="2400" dirty="0" err="1">
                <a:latin typeface="Arial" charset="0"/>
                <a:cs typeface="Arial" charset="0"/>
              </a:rPr>
              <a:t>Е</a:t>
            </a:r>
            <a:r>
              <a:rPr lang="ru-RU" sz="2400" baseline="-25000" dirty="0" err="1">
                <a:latin typeface="Arial" charset="0"/>
                <a:cs typeface="Arial" charset="0"/>
              </a:rPr>
              <a:t>а</a:t>
            </a:r>
            <a:r>
              <a:rPr lang="ru-RU" sz="2400" dirty="0">
                <a:latin typeface="Arial" charset="0"/>
                <a:cs typeface="Arial" charset="0"/>
              </a:rPr>
              <a:t> є </a:t>
            </a:r>
            <a:r>
              <a:rPr lang="ru-RU" sz="2400" dirty="0" err="1">
                <a:latin typeface="Arial" charset="0"/>
                <a:cs typeface="Arial" charset="0"/>
              </a:rPr>
              <a:t>індивідуальними</a:t>
            </a:r>
            <a:r>
              <a:rPr lang="ru-RU" sz="2400" dirty="0">
                <a:latin typeface="Arial" charset="0"/>
                <a:cs typeface="Arial" charset="0"/>
              </a:rPr>
              <a:t> характеристиками </a:t>
            </a:r>
            <a:r>
              <a:rPr lang="ru-RU" sz="2400" dirty="0" err="1">
                <a:latin typeface="Arial" charset="0"/>
                <a:cs typeface="Arial" charset="0"/>
              </a:rPr>
              <a:t>реагуючих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які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визначаються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тільки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їх</a:t>
            </a:r>
            <a:r>
              <a:rPr lang="ru-RU" sz="2400" dirty="0">
                <a:latin typeface="Arial" charset="0"/>
                <a:cs typeface="Arial" charset="0"/>
              </a:rPr>
              <a:t> природою: </a:t>
            </a:r>
          </a:p>
          <a:p>
            <a:pPr marL="0" indent="0">
              <a:lnSpc>
                <a:spcPct val="80000"/>
              </a:lnSpc>
            </a:pPr>
            <a:endParaRPr lang="ru-RU" sz="2400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-  тип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хімічного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зв’язку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(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речовинами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що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мають</a:t>
            </a:r>
            <a:r>
              <a:rPr lang="ru-RU" sz="2400" dirty="0">
                <a:latin typeface="Arial" charset="0"/>
                <a:cs typeface="Arial" charset="0"/>
              </a:rPr>
              <a:t> δ-</a:t>
            </a:r>
            <a:r>
              <a:rPr lang="ru-RU" sz="2400" dirty="0" err="1">
                <a:latin typeface="Arial" charset="0"/>
                <a:cs typeface="Arial" charset="0"/>
              </a:rPr>
              <a:t>зв’язок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протікають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повільніше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ніж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</a:t>
            </a:r>
            <a:r>
              <a:rPr lang="ru-RU" sz="2400" dirty="0">
                <a:latin typeface="Arial" charset="0"/>
                <a:cs typeface="Arial" charset="0"/>
              </a:rPr>
              <a:t> з  </a:t>
            </a:r>
            <a:r>
              <a:rPr lang="el-GR" sz="2400" dirty="0">
                <a:latin typeface="MS UI Gothic" panose="020B0600070205080204" pitchFamily="34" charset="-128"/>
                <a:ea typeface="MS UI Gothic" panose="020B0600070205080204" pitchFamily="34" charset="-128"/>
                <a:cs typeface="Calibri" pitchFamily="34" charset="0"/>
              </a:rPr>
              <a:t>π</a:t>
            </a:r>
            <a:r>
              <a:rPr lang="ru-RU" sz="2400" dirty="0">
                <a:latin typeface="Arial" charset="0"/>
                <a:cs typeface="Arial" charset="0"/>
              </a:rPr>
              <a:t>-</a:t>
            </a:r>
            <a:r>
              <a:rPr lang="ru-RU" sz="2400" dirty="0" err="1">
                <a:latin typeface="Arial" charset="0"/>
                <a:cs typeface="Arial" charset="0"/>
              </a:rPr>
              <a:t>зв’язками</a:t>
            </a:r>
            <a:r>
              <a:rPr lang="ru-RU" sz="2400" dirty="0">
                <a:latin typeface="Arial" charset="0"/>
                <a:cs typeface="Arial" charset="0"/>
              </a:rPr>
              <a:t>; </a:t>
            </a:r>
            <a:r>
              <a:rPr lang="ru-RU" sz="2400" dirty="0" err="1">
                <a:latin typeface="Arial" charset="0"/>
                <a:cs typeface="Arial" charset="0"/>
              </a:rPr>
              <a:t>неорганічні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речовини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які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мають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іонний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або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полярний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ковалентний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зв'язок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реагують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швидше</a:t>
            </a:r>
            <a:r>
              <a:rPr lang="ru-RU" sz="2400" dirty="0">
                <a:latin typeface="Arial" charset="0"/>
                <a:cs typeface="Arial" charset="0"/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-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механізм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окремих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стадій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: </a:t>
            </a:r>
            <a:r>
              <a:rPr lang="ru-RU" sz="2400" dirty="0">
                <a:latin typeface="Arial" charset="0"/>
                <a:cs typeface="Arial" charset="0"/>
              </a:rPr>
              <a:t>( три </a:t>
            </a:r>
            <a:r>
              <a:rPr lang="ru-RU" sz="2400" dirty="0" err="1">
                <a:latin typeface="Arial" charset="0"/>
                <a:cs typeface="Arial" charset="0"/>
              </a:rPr>
              <a:t>основних</a:t>
            </a:r>
            <a:r>
              <a:rPr lang="ru-RU" sz="2400" dirty="0">
                <a:latin typeface="Arial" charset="0"/>
                <a:cs typeface="Arial" charset="0"/>
              </a:rPr>
              <a:t> типа)                    *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молекулами;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за </a:t>
            </a:r>
            <a:r>
              <a:rPr lang="ru-RU" sz="2400" dirty="0" err="1">
                <a:latin typeface="Arial" charset="0"/>
                <a:cs typeface="Arial" charset="0"/>
              </a:rPr>
              <a:t>участю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вільних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радикалів</a:t>
            </a:r>
            <a:r>
              <a:rPr lang="ru-RU" sz="2400" dirty="0">
                <a:latin typeface="Arial" charset="0"/>
                <a:cs typeface="Arial" charset="0"/>
              </a:rPr>
              <a:t>;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реакції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іонами</a:t>
            </a:r>
            <a:r>
              <a:rPr lang="ru-RU" sz="2400" dirty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- тип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нековалентних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взаємодій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біохімічних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перетвореннях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утворення</a:t>
            </a:r>
            <a:r>
              <a:rPr lang="ru-RU" sz="2400" dirty="0">
                <a:latin typeface="Arial" charset="0"/>
                <a:cs typeface="Arial" charset="0"/>
              </a:rPr>
              <a:t>  </a:t>
            </a:r>
            <a:r>
              <a:rPr lang="ru-RU" sz="2400" dirty="0" err="1">
                <a:latin typeface="Arial" charset="0"/>
                <a:cs typeface="Arial" charset="0"/>
              </a:rPr>
              <a:t>водородних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зв’язків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  <a:cs typeface="Arial" charset="0"/>
              </a:rPr>
              <a:t>* </a:t>
            </a:r>
            <a:r>
              <a:rPr lang="ru-RU" sz="2400" dirty="0" err="1">
                <a:latin typeface="Arial" charset="0"/>
                <a:cs typeface="Arial" charset="0"/>
              </a:rPr>
              <a:t>електростатична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взаємодія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  <a:cs typeface="Arial" charset="0"/>
              </a:rPr>
              <a:t>* Ван-дер-</a:t>
            </a:r>
            <a:r>
              <a:rPr lang="ru-RU" sz="2400" dirty="0" err="1">
                <a:latin typeface="Arial" charset="0"/>
                <a:cs typeface="Arial" charset="0"/>
              </a:rPr>
              <a:t>ваальсова</a:t>
            </a:r>
            <a:r>
              <a:rPr lang="ru-RU" sz="2400" dirty="0">
                <a:latin typeface="Arial" charset="0"/>
                <a:cs typeface="Arial" charset="0"/>
              </a:rPr>
              <a:t>  </a:t>
            </a:r>
            <a:r>
              <a:rPr lang="ru-RU" sz="2400" dirty="0" err="1">
                <a:latin typeface="Arial" charset="0"/>
                <a:cs typeface="Arial" charset="0"/>
              </a:rPr>
              <a:t>взаємодія</a:t>
            </a:r>
            <a:r>
              <a:rPr lang="ru-RU" sz="18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8933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481763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200" dirty="0">
                <a:solidFill>
                  <a:srgbClr val="990033"/>
                </a:solidFill>
                <a:latin typeface="Arial" charset="0"/>
              </a:rPr>
              <a:t>Приклад</a:t>
            </a:r>
            <a:r>
              <a:rPr lang="ru-RU" sz="2200" dirty="0">
                <a:solidFill>
                  <a:srgbClr val="990033"/>
                </a:solidFill>
                <a:latin typeface="Arial" charset="0"/>
              </a:rPr>
              <a:t>:</a:t>
            </a:r>
            <a:endParaRPr lang="en-US" sz="2200" dirty="0">
              <a:solidFill>
                <a:srgbClr val="990033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Між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субстратами,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мають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заряд,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утворюється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333399"/>
                </a:solidFill>
                <a:latin typeface="Arial" charset="0"/>
              </a:rPr>
              <a:t>водородний</a:t>
            </a:r>
            <a:r>
              <a:rPr lang="ru-RU" sz="2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333399"/>
                </a:solidFill>
                <a:latin typeface="Arial" charset="0"/>
              </a:rPr>
              <a:t>зв’язок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Донор                    Акцептор                      Донор                 Акцептор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                 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гідрогену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   - О – Н ………….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-                                         -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……….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–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2.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Між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зарядженими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групами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субстратів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результаті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електростатичної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взаємодії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утворюється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іонний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зв'язок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сольовий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)-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зв’язування </a:t>
            </a:r>
            <a:r>
              <a:rPr lang="uk-UA" sz="2200" dirty="0" err="1">
                <a:solidFill>
                  <a:srgbClr val="006600"/>
                </a:solidFill>
                <a:latin typeface="Arial" charset="0"/>
              </a:rPr>
              <a:t>гліцил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-</a:t>
            </a:r>
            <a:r>
              <a:rPr lang="en-US" sz="2200" dirty="0">
                <a:solidFill>
                  <a:srgbClr val="006600"/>
                </a:solidFill>
                <a:latin typeface="Arial" charset="0"/>
              </a:rPr>
              <a:t>L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-</a:t>
            </a:r>
            <a:r>
              <a:rPr lang="uk-UA" sz="2200" dirty="0" err="1">
                <a:solidFill>
                  <a:srgbClr val="006600"/>
                </a:solidFill>
                <a:latin typeface="Arial" charset="0"/>
              </a:rPr>
              <a:t>тірозину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 з </a:t>
            </a:r>
            <a:r>
              <a:rPr lang="uk-UA" sz="2200" dirty="0" err="1">
                <a:solidFill>
                  <a:srgbClr val="006600"/>
                </a:solidFill>
                <a:latin typeface="Arial" charset="0"/>
              </a:rPr>
              <a:t>карбоксипептидазою</a:t>
            </a:r>
            <a:r>
              <a:rPr lang="uk-UA" sz="2200" dirty="0">
                <a:solidFill>
                  <a:srgbClr val="006600"/>
                </a:solidFill>
                <a:latin typeface="Arial" charset="0"/>
              </a:rPr>
              <a:t> А – протеолітичним ферментом, який відщеплює С-кінцеві залишки амінокислот.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dirty="0">
              <a:solidFill>
                <a:srgbClr val="0066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3. </a:t>
            </a:r>
            <a:r>
              <a:rPr lang="ru-RU" sz="2200" dirty="0">
                <a:solidFill>
                  <a:srgbClr val="333399"/>
                </a:solidFill>
                <a:latin typeface="Arial" charset="0"/>
              </a:rPr>
              <a:t>Ван-дер-</a:t>
            </a:r>
            <a:r>
              <a:rPr lang="ru-RU" sz="2200" dirty="0" err="1">
                <a:solidFill>
                  <a:srgbClr val="333399"/>
                </a:solidFill>
                <a:latin typeface="Arial" charset="0"/>
              </a:rPr>
              <a:t>ваальсові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взаємодії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грають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важливу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роль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випадках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стеричної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комплементарності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Розподіл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електронної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густини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молекулі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змінюється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часі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і при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зближенні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2-х молекул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відбувається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взаємний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вплив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електронну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конфігурацію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обох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молекул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.</a:t>
            </a:r>
            <a:endParaRPr lang="ru-RU" sz="2000" dirty="0">
              <a:solidFill>
                <a:srgbClr val="990033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6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5" y="304007"/>
            <a:ext cx="8229600" cy="6334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</a:rPr>
              <a:t>МЕХАНІЗМИ СКЛАДНИХ ХІМІЧНИХ ПРОЦЕСІВ: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20713"/>
            <a:ext cx="9036050" cy="6237287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333399"/>
                </a:solidFill>
                <a:latin typeface="Arial" charset="0"/>
              </a:rPr>
              <a:t>- 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послідовний</a:t>
            </a:r>
            <a:r>
              <a:rPr lang="uk-UA" sz="24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(реакції гідролізу): 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А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С …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паралельний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uk-UA" sz="2000" dirty="0" err="1">
                <a:solidFill>
                  <a:srgbClr val="000000"/>
                </a:solidFill>
                <a:latin typeface="Arial" charset="0"/>
              </a:rPr>
              <a:t>гліколітичний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шлях: глюкоза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uk-UA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Arial" charset="0"/>
              </a:rPr>
              <a:t>піровиноградна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кислота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цикл Кребса; </a:t>
            </a: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глюкоза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гексозомонофосфатний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шлях)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endParaRPr lang="uk-UA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Розкладання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бертолетової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солі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KClO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супряжений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тандемність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ендергонічних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екзергонічних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реакцій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організмі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), 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протікають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: А+Б=М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                                                                          А+С=Н</a:t>
            </a:r>
          </a:p>
          <a:p>
            <a:pPr marL="0" indent="0">
              <a:spcBef>
                <a:spcPct val="0"/>
              </a:spcBef>
              <a:buFontTx/>
              <a:buChar char="-"/>
              <a:defRPr/>
            </a:pPr>
            <a:r>
              <a:rPr lang="ru-RU" sz="24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ланцюговий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ряді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регулярно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повторюваних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елементарних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актів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участю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дуже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активних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частинок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вільних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радикалів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патологічні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явища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організмі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пероксидне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окиснення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ліпідів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руйнування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клітинних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мембран при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променевій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хворобі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пухлин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дія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отруйних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речовин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sz="2400" dirty="0" err="1">
                <a:solidFill>
                  <a:srgbClr val="333399"/>
                </a:solidFill>
                <a:latin typeface="Arial" charset="0"/>
              </a:rPr>
              <a:t>циклічний</a:t>
            </a:r>
            <a:r>
              <a:rPr lang="ru-RU" sz="20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(цикл Кребса, цикл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утворення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сечовини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цикл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окиснення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жирних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кислот).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59363" y="2565400"/>
            <a:ext cx="577850" cy="9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91113" y="2906713"/>
            <a:ext cx="546100" cy="184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0550" y="2195513"/>
            <a:ext cx="1520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Cl+3O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endParaRPr lang="ru-RU" baseline="-25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7213" y="2906713"/>
            <a:ext cx="12684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ClO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+HCl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5" name="WordArt 9"/>
          <p:cNvSpPr>
            <a:spLocks noChangeArrowheads="1" noChangeShapeType="1" noTextEdit="1"/>
          </p:cNvSpPr>
          <p:nvPr/>
        </p:nvSpPr>
        <p:spPr bwMode="auto">
          <a:xfrm>
            <a:off x="3459163" y="188913"/>
            <a:ext cx="2481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Каталізатори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3306" name="Picture 10" descr="Ber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260350"/>
            <a:ext cx="1617662" cy="180022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34925" y="2065338"/>
            <a:ext cx="18716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Йенс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Якоб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Берцеліус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ввів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термін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«</a:t>
            </a:r>
            <a:r>
              <a:rPr lang="ru-RU" sz="1400" b="1" i="1" dirty="0" err="1">
                <a:solidFill>
                  <a:srgbClr val="000000"/>
                </a:solidFill>
                <a:latin typeface="Palatino Linotype" pitchFamily="18" charset="0"/>
              </a:rPr>
              <a:t>каталіз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в 1835 р.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3308" name="Picture 12" descr="ostw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355975"/>
            <a:ext cx="1654175" cy="19446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07950" y="5310188"/>
            <a:ext cx="2016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Вільгельм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Оствальд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1909 г. –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Нобелевська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премія</a:t>
            </a:r>
            <a:endParaRPr lang="ru-RU" sz="1400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«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визнання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робіт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 з </a:t>
            </a:r>
            <a:r>
              <a:rPr lang="ru-RU" sz="1400" dirty="0" err="1">
                <a:solidFill>
                  <a:srgbClr val="000000"/>
                </a:solidFill>
                <a:latin typeface="Palatino Linotype" pitchFamily="18" charset="0"/>
              </a:rPr>
              <a:t>каталізу</a:t>
            </a:r>
            <a:r>
              <a:rPr lang="ru-RU" sz="1400" dirty="0">
                <a:solidFill>
                  <a:srgbClr val="000000"/>
                </a:solidFill>
                <a:latin typeface="Palatino Linotype" pitchFamily="18" charset="0"/>
              </a:rPr>
              <a:t>»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2843213" y="981075"/>
            <a:ext cx="604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2268538" y="765175"/>
            <a:ext cx="6335712" cy="16312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змінюють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хімічної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рахунок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зміни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енергії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активації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, але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самі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при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цьому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не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витрачаються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Процес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присутності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каталізатора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- </a:t>
            </a:r>
            <a:r>
              <a:rPr lang="ru-RU" sz="2000" b="1" i="1" dirty="0" err="1">
                <a:solidFill>
                  <a:srgbClr val="FF0000"/>
                </a:solidFill>
                <a:latin typeface="Palatino Linotype" pitchFamily="18" charset="0"/>
              </a:rPr>
              <a:t>каталіз</a:t>
            </a:r>
            <a:r>
              <a:rPr lang="ru-RU" sz="2000" b="1" i="1" dirty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Реакція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з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каталізатором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- </a:t>
            </a:r>
            <a:r>
              <a:rPr lang="ru-RU" sz="2000" b="1" i="1" dirty="0" err="1">
                <a:solidFill>
                  <a:srgbClr val="FF0000"/>
                </a:solidFill>
                <a:latin typeface="Palatino Linotype" pitchFamily="18" charset="0"/>
              </a:rPr>
              <a:t>каталітична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6480175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Позитивні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-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прискорюють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реакцію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зменшуючи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Е</a:t>
            </a:r>
            <a:r>
              <a:rPr lang="ru-RU" sz="2000" b="1" i="1" baseline="-25000" dirty="0" err="1">
                <a:solidFill>
                  <a:srgbClr val="000000"/>
                </a:solidFill>
                <a:latin typeface="Palatino Linotype" pitchFamily="18" charset="0"/>
              </a:rPr>
              <a:t>а</a:t>
            </a:r>
            <a:endParaRPr lang="ru-RU" sz="2000" b="1" i="1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Негативні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каталізатори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(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інгібітори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) -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уповільнюють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реакцію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збільшуючи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Е</a:t>
            </a:r>
            <a:r>
              <a:rPr lang="ru-RU" sz="2000" b="1" i="1" baseline="-25000" dirty="0" err="1">
                <a:solidFill>
                  <a:srgbClr val="000000"/>
                </a:solidFill>
                <a:latin typeface="Palatino Linotype" pitchFamily="18" charset="0"/>
              </a:rPr>
              <a:t>а</a:t>
            </a:r>
            <a:endParaRPr lang="ru-RU" sz="2000" b="1" i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83324" name="Rectangle 28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2268538" y="3945880"/>
            <a:ext cx="3095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Palatino Linotype" pitchFamily="18" charset="0"/>
              </a:rPr>
              <a:t>A + K = AK (1)</a:t>
            </a:r>
            <a:br>
              <a:rPr lang="ru-RU" b="1" dirty="0">
                <a:solidFill>
                  <a:srgbClr val="000000"/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Palatino Linotype" pitchFamily="18" charset="0"/>
              </a:rPr>
              <a:t>AK + B = AB + K (2)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Сумарна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реакція</a:t>
            </a:r>
            <a:endParaRPr lang="ru-RU" b="1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Palatino Linotype" pitchFamily="18" charset="0"/>
              </a:rPr>
              <a:t>A + B = AB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Але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замість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енергетичного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бар'єру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долаються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нижчі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бар'єри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реакцій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(1) и (2): E</a:t>
            </a:r>
            <a:r>
              <a:rPr lang="ru-RU" baseline="-25000" dirty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и E</a:t>
            </a:r>
            <a:r>
              <a:rPr lang="ru-RU" baseline="-25000" dirty="0">
                <a:solidFill>
                  <a:srgbClr val="000000"/>
                </a:solidFill>
                <a:latin typeface="Palatino Linotype" pitchFamily="18" charset="0"/>
              </a:rPr>
              <a:t>2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42A044F-7FFB-48FD-8664-86589313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086" y="3751550"/>
            <a:ext cx="3682940" cy="28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4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КАТАЛІЗ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-7938"/>
            <a:ext cx="1085850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438" y="561975"/>
            <a:ext cx="74739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FF0000"/>
                </a:solidFill>
                <a:latin typeface="Calibri"/>
                <a:cs typeface="+mn-cs"/>
              </a:rPr>
              <a:t>Каталіз</a:t>
            </a:r>
            <a:r>
              <a:rPr lang="ru-RU" sz="24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Берцеліус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, 1836 р.) – сила,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під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дією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якої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відбувається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явище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300" y="1420813"/>
            <a:ext cx="15700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Й. Я. </a:t>
            </a:r>
            <a:r>
              <a:rPr lang="ru-RU" sz="1400" b="1" dirty="0" err="1">
                <a:solidFill>
                  <a:prstClr val="black"/>
                </a:solidFill>
                <a:latin typeface="Calibri"/>
                <a:cs typeface="+mn-cs"/>
              </a:rPr>
              <a:t>Берцеліус</a:t>
            </a:r>
            <a:endParaRPr 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38" y="1392238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Оствальд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(1884-1901 гг.) </a:t>
            </a:r>
            <a:r>
              <a:rPr lang="ru-RU" sz="2400" b="1" dirty="0" err="1">
                <a:solidFill>
                  <a:srgbClr val="FF0000"/>
                </a:solidFill>
                <a:latin typeface="Calibri"/>
                <a:cs typeface="+mn-cs"/>
              </a:rPr>
              <a:t>Каталізатор</a:t>
            </a:r>
            <a:r>
              <a:rPr lang="ru-RU" sz="2400" b="1" dirty="0">
                <a:solidFill>
                  <a:srgbClr val="FF0000"/>
                </a:solidFill>
                <a:latin typeface="Calibri"/>
                <a:cs typeface="+mn-cs"/>
              </a:rPr>
              <a:t> –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речовина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, яка не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входячи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кінцевий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продукт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хім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змінює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її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швидкість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5438" y="1738313"/>
            <a:ext cx="11985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89850" y="3213100"/>
            <a:ext cx="16144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В. Ф. </a:t>
            </a:r>
            <a:r>
              <a:rPr lang="ru-RU" sz="1400" b="1" dirty="0" err="1">
                <a:solidFill>
                  <a:prstClr val="black"/>
                </a:solidFill>
                <a:latin typeface="Calibri"/>
                <a:cs typeface="+mn-cs"/>
              </a:rPr>
              <a:t>Оствальд</a:t>
            </a:r>
            <a:endParaRPr 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" y="2592388"/>
            <a:ext cx="8240713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Каталізатори</a:t>
            </a:r>
            <a:r>
              <a:rPr lang="ru-RU" sz="20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змінюють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хімічної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проміжних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низькою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енергією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активації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зберігають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Теорії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каталізу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uk-UA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Теорія утворення проміжного комплексу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+ В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+ К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                  </a:t>
            </a:r>
            <a:r>
              <a:rPr 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В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 + 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Проміжні сполуки утворюються на поверхні каталізатора.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Адсорбційна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каталізатор адсорбує реагенти на активних центрах.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Мультиплетна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утворення мультиплетного комплексу на активному центрі каталізатора, в результаті чого виділяється енергія, необхідна для розриву старих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860800"/>
            <a:ext cx="3722688" cy="2792413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1494" name="WordArt 6"/>
          <p:cNvSpPr>
            <a:spLocks noChangeArrowheads="1" noChangeShapeType="1" noTextEdit="1"/>
          </p:cNvSpPr>
          <p:nvPr/>
        </p:nvSpPr>
        <p:spPr bwMode="auto">
          <a:xfrm>
            <a:off x="1691681" y="260350"/>
            <a:ext cx="590465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Хімічна</a:t>
            </a:r>
            <a:r>
              <a:rPr lang="ru-RU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кінетика</a:t>
            </a:r>
            <a:endParaRPr lang="ru-RU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123950"/>
            <a:ext cx="8713788" cy="720725"/>
          </a:xfrm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Palatino Linotype" pitchFamily="18" charset="0"/>
              </a:rPr>
              <a:t>- </a:t>
            </a:r>
            <a:r>
              <a:rPr lang="ru-RU" sz="2400" dirty="0" err="1">
                <a:latin typeface="Palatino Linotype" pitchFamily="18" charset="0"/>
              </a:rPr>
              <a:t>це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розділ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хімії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який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вивчає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швидкості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хімічних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реакцій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їх</a:t>
            </a:r>
            <a:r>
              <a:rPr lang="ru-RU" sz="2400" dirty="0">
                <a:latin typeface="Palatino Linotype" pitchFamily="18" charset="0"/>
              </a:rPr>
              <a:t> зале</a:t>
            </a:r>
            <a:r>
              <a:rPr lang="uk-UA" sz="2400" dirty="0">
                <a:latin typeface="Palatino Linotype" pitchFamily="18" charset="0"/>
              </a:rPr>
              <a:t>ж</a:t>
            </a:r>
            <a:r>
              <a:rPr lang="ru-RU" sz="2400" dirty="0" err="1">
                <a:latin typeface="Palatino Linotype" pitchFamily="18" charset="0"/>
              </a:rPr>
              <a:t>ність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від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різних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факторів</a:t>
            </a:r>
            <a:endParaRPr lang="ru-RU" sz="2400" dirty="0">
              <a:latin typeface="Palatino Linotype" pitchFamily="18" charset="0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323850" y="2349500"/>
            <a:ext cx="867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250825" y="1798638"/>
            <a:ext cx="87137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Швидкі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хімічні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процеси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вибухи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іонні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розчинах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, передача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нервового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імпульсу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9150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005263"/>
            <a:ext cx="4032250" cy="2630487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19150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17775"/>
            <a:ext cx="3600450" cy="2640013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1513" name="Line 25"/>
          <p:cNvSpPr>
            <a:spLocks noChangeShapeType="1"/>
          </p:cNvSpPr>
          <p:nvPr/>
        </p:nvSpPr>
        <p:spPr bwMode="auto">
          <a:xfrm>
            <a:off x="4356100" y="6742113"/>
            <a:ext cx="6477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02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КАТАЛІЗ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5451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Позитивний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називається каталіз, у результаті якого відбувається прискорення хімічної реакції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Негативний</a:t>
            </a:r>
            <a:r>
              <a:rPr lang="uk-UA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інгібірування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уповільнення хімічної реакції;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>
                <a:solidFill>
                  <a:srgbClr val="FF0000"/>
                </a:solidFill>
              </a:rPr>
              <a:t>Автокаталіз</a:t>
            </a:r>
            <a:r>
              <a:rPr lang="ru-RU" sz="2800" dirty="0">
                <a:solidFill>
                  <a:prstClr val="black"/>
                </a:solidFill>
              </a:rPr>
              <a:t> – </a:t>
            </a:r>
            <a:r>
              <a:rPr lang="ru-RU" sz="2800" dirty="0" err="1">
                <a:solidFill>
                  <a:prstClr val="black"/>
                </a:solidFill>
              </a:rPr>
              <a:t>каталізатор</a:t>
            </a:r>
            <a:r>
              <a:rPr lang="ru-RU" sz="2800" dirty="0">
                <a:solidFill>
                  <a:prstClr val="black"/>
                </a:solidFill>
              </a:rPr>
              <a:t>: один з </a:t>
            </a:r>
            <a:r>
              <a:rPr lang="ru-RU" sz="2800" dirty="0" err="1">
                <a:solidFill>
                  <a:prstClr val="black"/>
                </a:solidFill>
              </a:rPr>
              <a:t>утворених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продуктів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>
                <a:solidFill>
                  <a:prstClr val="black"/>
                </a:solidFill>
              </a:rPr>
              <a:t>Каталіз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буває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prstClr val="black"/>
                </a:solidFill>
              </a:rPr>
              <a:t>         </a:t>
            </a:r>
            <a:r>
              <a:rPr lang="ru-RU" sz="2800" b="1" dirty="0" err="1">
                <a:solidFill>
                  <a:srgbClr val="FF0000"/>
                </a:solidFill>
              </a:rPr>
              <a:t>гомогений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    </a:t>
            </a:r>
            <a:r>
              <a:rPr lang="ru-RU" sz="2800" b="1" dirty="0" err="1">
                <a:solidFill>
                  <a:srgbClr val="FF0000"/>
                </a:solidFill>
              </a:rPr>
              <a:t>гетерогений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    </a:t>
            </a:r>
            <a:r>
              <a:rPr lang="ru-RU" sz="2800" b="1" dirty="0" err="1">
                <a:solidFill>
                  <a:srgbClr val="FF0000"/>
                </a:solidFill>
              </a:rPr>
              <a:t>мікрогетерогений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    кислотно-</a:t>
            </a:r>
            <a:r>
              <a:rPr lang="ru-RU" sz="2800" b="1" dirty="0" err="1">
                <a:solidFill>
                  <a:srgbClr val="FF0000"/>
                </a:solidFill>
              </a:rPr>
              <a:t>основний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заснований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теорії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адсорбції</a:t>
            </a:r>
            <a:r>
              <a:rPr lang="ru-RU" sz="2800" b="1" dirty="0">
                <a:solidFill>
                  <a:srgbClr val="FF0000"/>
                </a:solidFill>
              </a:rPr>
              <a:t>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0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" y="23813"/>
            <a:ext cx="9144000" cy="741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ФЕРМЕНТАТИВНИЙ КАТАЛІЗ, МІКРОГЕТЕРОГЕНИЙ КАТАЛІЗ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ФЕРМЕНТИ</a:t>
            </a:r>
            <a:r>
              <a:rPr lang="ru-RU" sz="2500" dirty="0"/>
              <a:t> – </a:t>
            </a:r>
            <a:r>
              <a:rPr lang="ru-RU" sz="2500" dirty="0" err="1"/>
              <a:t>біологічні</a:t>
            </a:r>
            <a:r>
              <a:rPr lang="ru-RU" sz="2500" dirty="0"/>
              <a:t> </a:t>
            </a:r>
            <a:r>
              <a:rPr lang="ru-RU" sz="2500" dirty="0" err="1"/>
              <a:t>каталізатори</a:t>
            </a:r>
            <a:endParaRPr lang="ru-RU" sz="25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err="1"/>
              <a:t>Бувають</a:t>
            </a:r>
            <a:r>
              <a:rPr lang="ru-RU" sz="2500" dirty="0"/>
              <a:t> – </a:t>
            </a:r>
            <a:r>
              <a:rPr lang="ru-RU" sz="2500" b="1" dirty="0" err="1">
                <a:solidFill>
                  <a:srgbClr val="FF0000"/>
                </a:solidFill>
              </a:rPr>
              <a:t>прості</a:t>
            </a:r>
            <a:r>
              <a:rPr lang="ru-RU" sz="2500" dirty="0">
                <a:solidFill>
                  <a:srgbClr val="FF0000"/>
                </a:solidFill>
              </a:rPr>
              <a:t> </a:t>
            </a:r>
            <a:r>
              <a:rPr lang="ru-RU" sz="2500" dirty="0"/>
              <a:t>(</a:t>
            </a:r>
            <a:r>
              <a:rPr lang="ru-RU" sz="2500" dirty="0" err="1"/>
              <a:t>мають</a:t>
            </a:r>
            <a:r>
              <a:rPr lang="ru-RU" sz="2500" dirty="0"/>
              <a:t> </a:t>
            </a:r>
            <a:r>
              <a:rPr lang="ru-RU" sz="2500" dirty="0" err="1"/>
              <a:t>тільки</a:t>
            </a:r>
            <a:r>
              <a:rPr lang="ru-RU" sz="2500" dirty="0"/>
              <a:t> </a:t>
            </a:r>
            <a:r>
              <a:rPr lang="ru-RU" sz="2500" dirty="0" err="1"/>
              <a:t>білкову</a:t>
            </a:r>
            <a:r>
              <a:rPr lang="ru-RU" sz="2500" dirty="0"/>
              <a:t> </a:t>
            </a:r>
            <a:r>
              <a:rPr lang="ru-RU" sz="2500" dirty="0" err="1"/>
              <a:t>частину</a:t>
            </a:r>
            <a:r>
              <a:rPr lang="ru-RU" sz="2500" dirty="0"/>
              <a:t>) і </a:t>
            </a:r>
            <a:r>
              <a:rPr lang="ru-RU" sz="2500" b="1" dirty="0" err="1">
                <a:solidFill>
                  <a:srgbClr val="FF0000"/>
                </a:solidFill>
              </a:rPr>
              <a:t>складні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/>
              <a:t>(</a:t>
            </a:r>
            <a:r>
              <a:rPr lang="ru-RU" sz="2500" dirty="0" err="1"/>
              <a:t>мають</a:t>
            </a:r>
            <a:r>
              <a:rPr lang="ru-RU" sz="2500" dirty="0"/>
              <a:t> </a:t>
            </a:r>
            <a:r>
              <a:rPr lang="ru-RU" sz="2500" dirty="0" err="1"/>
              <a:t>білкову</a:t>
            </a:r>
            <a:r>
              <a:rPr lang="ru-RU" sz="2500" dirty="0"/>
              <a:t> і </a:t>
            </a:r>
            <a:r>
              <a:rPr lang="ru-RU" sz="2500" dirty="0" err="1"/>
              <a:t>небілкову</a:t>
            </a:r>
            <a:r>
              <a:rPr lang="ru-RU" sz="2500" dirty="0"/>
              <a:t> </a:t>
            </a:r>
            <a:r>
              <a:rPr lang="ru-RU" sz="2500" dirty="0" err="1"/>
              <a:t>частини</a:t>
            </a:r>
            <a:r>
              <a:rPr lang="ru-RU" sz="2500" dirty="0"/>
              <a:t> – кофермент)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err="1">
                <a:solidFill>
                  <a:srgbClr val="990033"/>
                </a:solidFill>
              </a:rPr>
              <a:t>Особливості</a:t>
            </a:r>
            <a:r>
              <a:rPr lang="ru-RU" sz="2500" b="1" dirty="0">
                <a:solidFill>
                  <a:srgbClr val="990033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500" b="1" i="1" dirty="0" err="1">
                <a:solidFill>
                  <a:srgbClr val="FF0000"/>
                </a:solidFill>
              </a:rPr>
              <a:t>Висока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ефективність</a:t>
            </a:r>
            <a:r>
              <a:rPr lang="ru-RU" sz="2500" b="1" i="1" dirty="0">
                <a:solidFill>
                  <a:srgbClr val="FF0000"/>
                </a:solidFill>
              </a:rPr>
              <a:t>.  </a:t>
            </a:r>
            <a:r>
              <a:rPr lang="ru-RU" sz="2500" dirty="0" err="1"/>
              <a:t>Е</a:t>
            </a:r>
            <a:r>
              <a:rPr lang="ru-RU" sz="2500" baseline="-25000" dirty="0" err="1"/>
              <a:t>а</a:t>
            </a:r>
            <a:r>
              <a:rPr lang="ru-RU" sz="2500" dirty="0"/>
              <a:t> </a:t>
            </a:r>
            <a:r>
              <a:rPr lang="ru-RU" sz="2500" dirty="0" err="1"/>
              <a:t>біохімічних</a:t>
            </a:r>
            <a:r>
              <a:rPr lang="ru-RU" sz="2500" dirty="0"/>
              <a:t> </a:t>
            </a:r>
            <a:r>
              <a:rPr lang="ru-RU" sz="2500" dirty="0" err="1"/>
              <a:t>процесів</a:t>
            </a:r>
            <a:r>
              <a:rPr lang="ru-RU" sz="2500" dirty="0"/>
              <a:t> в 2-3 раза </a:t>
            </a:r>
            <a:r>
              <a:rPr lang="ru-RU" sz="2500" dirty="0" err="1"/>
              <a:t>нижче</a:t>
            </a:r>
            <a:r>
              <a:rPr lang="ru-RU" sz="2500" dirty="0"/>
              <a:t>, </a:t>
            </a:r>
            <a:r>
              <a:rPr lang="ru-RU" sz="2500" dirty="0" err="1"/>
              <a:t>чим</a:t>
            </a:r>
            <a:r>
              <a:rPr lang="ru-RU" sz="2500" dirty="0"/>
              <a:t> </a:t>
            </a:r>
            <a:r>
              <a:rPr lang="ru-RU" sz="2500" dirty="0" err="1"/>
              <a:t>Е</a:t>
            </a:r>
            <a:r>
              <a:rPr lang="ru-RU" sz="2500" baseline="-25000" dirty="0" err="1"/>
              <a:t>а</a:t>
            </a:r>
            <a:r>
              <a:rPr lang="ru-RU" sz="2500" dirty="0"/>
              <a:t> </a:t>
            </a:r>
            <a:r>
              <a:rPr lang="ru-RU" sz="2500" dirty="0" err="1"/>
              <a:t>звичайних</a:t>
            </a:r>
            <a:r>
              <a:rPr lang="ru-RU" sz="2500" dirty="0"/>
              <a:t> </a:t>
            </a:r>
            <a:r>
              <a:rPr lang="ru-RU" sz="2500" dirty="0" err="1"/>
              <a:t>хімічних</a:t>
            </a:r>
            <a:r>
              <a:rPr lang="ru-RU" sz="2500" dirty="0"/>
              <a:t> </a:t>
            </a:r>
            <a:r>
              <a:rPr lang="ru-RU" sz="2500" dirty="0" err="1"/>
              <a:t>процесів</a:t>
            </a:r>
            <a:r>
              <a:rPr lang="ru-RU" sz="2500" dirty="0"/>
              <a:t>, тому </a:t>
            </a:r>
            <a:r>
              <a:rPr lang="ru-RU" sz="2500" dirty="0" err="1"/>
              <a:t>ферменти</a:t>
            </a:r>
            <a:r>
              <a:rPr lang="ru-RU" sz="2500" dirty="0"/>
              <a:t> </a:t>
            </a:r>
            <a:r>
              <a:rPr lang="ru-RU" sz="2500" dirty="0" err="1"/>
              <a:t>діють</a:t>
            </a:r>
            <a:r>
              <a:rPr lang="ru-RU" sz="2500" dirty="0"/>
              <a:t> у 10</a:t>
            </a:r>
            <a:r>
              <a:rPr lang="ru-RU" sz="2500" baseline="30000" dirty="0"/>
              <a:t>3</a:t>
            </a:r>
            <a:r>
              <a:rPr lang="ru-RU" sz="2500" dirty="0"/>
              <a:t>–10 </a:t>
            </a:r>
            <a:r>
              <a:rPr lang="ru-RU" sz="2500" baseline="30000" dirty="0"/>
              <a:t>6</a:t>
            </a:r>
            <a:r>
              <a:rPr lang="ru-RU" sz="2500" dirty="0"/>
              <a:t> </a:t>
            </a:r>
            <a:r>
              <a:rPr lang="ru-RU" sz="2500" dirty="0" err="1"/>
              <a:t>разів</a:t>
            </a:r>
            <a:r>
              <a:rPr lang="ru-RU" sz="2500" dirty="0"/>
              <a:t> </a:t>
            </a:r>
            <a:r>
              <a:rPr lang="ru-RU" sz="2500" dirty="0" err="1"/>
              <a:t>швидше</a:t>
            </a:r>
            <a:r>
              <a:rPr lang="ru-RU" sz="2500" dirty="0"/>
              <a:t>, </a:t>
            </a:r>
            <a:r>
              <a:rPr lang="ru-RU" sz="2500" dirty="0" err="1"/>
              <a:t>ніж</a:t>
            </a:r>
            <a:r>
              <a:rPr lang="ru-RU" sz="2500" dirty="0"/>
              <a:t> </a:t>
            </a:r>
            <a:r>
              <a:rPr lang="ru-RU" sz="2500" dirty="0" err="1"/>
              <a:t>небіологічні</a:t>
            </a:r>
            <a:r>
              <a:rPr lang="ru-RU" sz="2500" dirty="0"/>
              <a:t> </a:t>
            </a:r>
            <a:r>
              <a:rPr lang="ru-RU" sz="2500" dirty="0" err="1"/>
              <a:t>каталізатори</a:t>
            </a:r>
            <a:r>
              <a:rPr lang="ru-RU" sz="2500" dirty="0"/>
              <a:t>. </a:t>
            </a:r>
            <a:r>
              <a:rPr lang="ru-RU" sz="2500" dirty="0" err="1"/>
              <a:t>Така</a:t>
            </a:r>
            <a:r>
              <a:rPr lang="ru-RU" sz="2500" dirty="0"/>
              <a:t> </a:t>
            </a:r>
            <a:r>
              <a:rPr lang="ru-RU" sz="2500" dirty="0" err="1"/>
              <a:t>ефективність</a:t>
            </a:r>
            <a:r>
              <a:rPr lang="ru-RU" sz="2500" dirty="0"/>
              <a:t> </a:t>
            </a:r>
            <a:r>
              <a:rPr lang="ru-RU" sz="2500" dirty="0" err="1"/>
              <a:t>пояснюється</a:t>
            </a:r>
            <a:r>
              <a:rPr lang="ru-RU" sz="2500" dirty="0"/>
              <a:t> </a:t>
            </a:r>
            <a:r>
              <a:rPr lang="ru-RU" sz="2500" dirty="0" err="1"/>
              <a:t>ефектами</a:t>
            </a:r>
            <a:r>
              <a:rPr lang="ru-RU" sz="2500" dirty="0"/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500" i="1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500" i="1" dirty="0" err="1">
                <a:solidFill>
                  <a:srgbClr val="FF0000"/>
                </a:solidFill>
              </a:rPr>
              <a:t>концентраційним</a:t>
            </a:r>
            <a:r>
              <a:rPr lang="ru-RU" sz="2500" i="1" dirty="0">
                <a:solidFill>
                  <a:srgbClr val="FF0000"/>
                </a:solidFill>
              </a:rPr>
              <a:t>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500" i="1" dirty="0" err="1" smtClean="0">
                <a:solidFill>
                  <a:srgbClr val="FF0000"/>
                </a:solidFill>
              </a:rPr>
              <a:t>орі</a:t>
            </a:r>
            <a:r>
              <a:rPr lang="uk-UA" sz="2500" i="1" dirty="0" smtClean="0">
                <a:solidFill>
                  <a:srgbClr val="FF0000"/>
                </a:solidFill>
              </a:rPr>
              <a:t>є</a:t>
            </a:r>
            <a:r>
              <a:rPr lang="ru-RU" sz="2500" i="1" dirty="0" err="1" smtClean="0">
                <a:solidFill>
                  <a:srgbClr val="FF0000"/>
                </a:solidFill>
              </a:rPr>
              <a:t>нтаційним</a:t>
            </a:r>
            <a:r>
              <a:rPr lang="ru-RU" sz="2500" i="1" dirty="0">
                <a:solidFill>
                  <a:srgbClr val="FF0000"/>
                </a:solidFill>
              </a:rPr>
              <a:t>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sz="2500" i="1" dirty="0" err="1">
                <a:solidFill>
                  <a:srgbClr val="FF0000"/>
                </a:solidFill>
              </a:rPr>
              <a:t>поліфункціональним</a:t>
            </a:r>
            <a:r>
              <a:rPr lang="ru-RU" sz="2500" i="1" dirty="0">
                <a:solidFill>
                  <a:srgbClr val="FF0000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/>
              <a:t>- </a:t>
            </a:r>
            <a:r>
              <a:rPr lang="ru-RU" sz="2500" b="1" i="1" dirty="0" err="1">
                <a:solidFill>
                  <a:srgbClr val="FF0000"/>
                </a:solidFill>
              </a:rPr>
              <a:t>Специфічність</a:t>
            </a:r>
            <a:r>
              <a:rPr lang="ru-RU" sz="2500" i="1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/>
              <a:t>- </a:t>
            </a:r>
            <a:r>
              <a:rPr lang="ru-RU" sz="2500" b="1" i="1" dirty="0" err="1">
                <a:solidFill>
                  <a:srgbClr val="FF0000"/>
                </a:solidFill>
              </a:rPr>
              <a:t>М’ягкі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умови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протікання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</a:rPr>
              <a:t>реакцій</a:t>
            </a:r>
            <a:r>
              <a:rPr lang="ru-RU" sz="2500" i="1" dirty="0"/>
              <a:t> (</a:t>
            </a:r>
            <a:r>
              <a:rPr lang="ru-RU" sz="2500" dirty="0" err="1"/>
              <a:t>атмосферний</a:t>
            </a:r>
            <a:r>
              <a:rPr lang="ru-RU" sz="2500" dirty="0"/>
              <a:t> </a:t>
            </a:r>
            <a:r>
              <a:rPr lang="ru-RU" sz="2500" dirty="0" err="1"/>
              <a:t>тиск</a:t>
            </a:r>
            <a:r>
              <a:rPr lang="ru-RU" sz="2500" dirty="0"/>
              <a:t>, </a:t>
            </a:r>
            <a:r>
              <a:rPr lang="ru-RU" sz="2500" dirty="0" err="1"/>
              <a:t>низькі</a:t>
            </a:r>
            <a:r>
              <a:rPr lang="ru-RU" sz="2500" dirty="0"/>
              <a:t> </a:t>
            </a:r>
            <a:r>
              <a:rPr lang="ru-RU" sz="2500" dirty="0" err="1"/>
              <a:t>температури</a:t>
            </a:r>
            <a:r>
              <a:rPr lang="ru-RU" sz="2500" dirty="0"/>
              <a:t> і </a:t>
            </a:r>
            <a:r>
              <a:rPr lang="ru-RU" sz="2500" dirty="0" err="1"/>
              <a:t>вузький</a:t>
            </a:r>
            <a:r>
              <a:rPr lang="ru-RU" sz="2500" dirty="0"/>
              <a:t> </a:t>
            </a:r>
            <a:r>
              <a:rPr lang="ru-RU" sz="2500" dirty="0" err="1"/>
              <a:t>інтервал</a:t>
            </a:r>
            <a:r>
              <a:rPr lang="ru-RU" sz="2500" dirty="0"/>
              <a:t> рН живого </a:t>
            </a:r>
            <a:r>
              <a:rPr lang="ru-RU" sz="2500" dirty="0" err="1"/>
              <a:t>організму</a:t>
            </a:r>
            <a:r>
              <a:rPr lang="ru-RU" sz="25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75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ДОСЛІДЖЕННЯ В ОБЛАСТІ КАТАЛІЗУ В УКРАЇНІ</a:t>
            </a:r>
          </a:p>
        </p:txBody>
      </p:sp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Л.В. </a:t>
            </a:r>
            <a:r>
              <a:rPr lang="ru-RU" sz="2800" b="1" u="sng" dirty="0" err="1">
                <a:solidFill>
                  <a:srgbClr val="C00000"/>
                </a:solidFill>
              </a:rPr>
              <a:t>Пісаржевський</a:t>
            </a:r>
            <a:r>
              <a:rPr lang="ru-RU" sz="2800" b="1" u="sng" dirty="0">
                <a:solidFill>
                  <a:srgbClr val="C00000"/>
                </a:solidFill>
              </a:rPr>
              <a:t> і  В.А. </a:t>
            </a:r>
            <a:r>
              <a:rPr lang="ru-RU" sz="2800" b="1" u="sng" dirty="0" err="1">
                <a:solidFill>
                  <a:srgbClr val="C00000"/>
                </a:solidFill>
              </a:rPr>
              <a:t>Ройтер</a:t>
            </a:r>
            <a:r>
              <a:rPr lang="ru-RU" sz="2800" b="1" u="sng" dirty="0">
                <a:solidFill>
                  <a:srgbClr val="C00000"/>
                </a:solidFill>
              </a:rPr>
              <a:t>  </a:t>
            </a:r>
            <a:r>
              <a:rPr lang="ru-RU" sz="2800" dirty="0" err="1"/>
              <a:t>обґрунтували</a:t>
            </a:r>
            <a:r>
              <a:rPr lang="ru-RU" sz="2800" dirty="0"/>
              <a:t> роль </a:t>
            </a:r>
            <a:r>
              <a:rPr lang="ru-RU" sz="2800" dirty="0" err="1"/>
              <a:t>електронних</a:t>
            </a:r>
            <a:r>
              <a:rPr lang="ru-RU" sz="2800" dirty="0"/>
              <a:t> </a:t>
            </a:r>
            <a:r>
              <a:rPr lang="ru-RU" sz="2800" dirty="0" err="1"/>
              <a:t>уявлень</a:t>
            </a:r>
            <a:r>
              <a:rPr lang="ru-RU" sz="2800" dirty="0"/>
              <a:t> в </a:t>
            </a:r>
            <a:r>
              <a:rPr lang="ru-RU" sz="2800" dirty="0" err="1"/>
              <a:t>механізмі</a:t>
            </a:r>
            <a:r>
              <a:rPr lang="ru-RU" sz="2800" dirty="0"/>
              <a:t> </a:t>
            </a:r>
            <a:r>
              <a:rPr lang="ru-RU" sz="2800" dirty="0" err="1"/>
              <a:t>каталізу</a:t>
            </a:r>
            <a:r>
              <a:rPr lang="ru-RU" sz="2800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М.В. Поляков</a:t>
            </a:r>
          </a:p>
          <a:p>
            <a:pPr marL="0" indent="0">
              <a:buFont typeface="Arial" charset="0"/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Г.І. </a:t>
            </a:r>
            <a:r>
              <a:rPr lang="ru-RU" sz="2800" b="1" u="sng" dirty="0" err="1">
                <a:solidFill>
                  <a:srgbClr val="C00000"/>
                </a:solidFill>
              </a:rPr>
              <a:t>Голодець</a:t>
            </a:r>
            <a:endParaRPr lang="ru-RU" sz="2800" b="1" u="sng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0" indent="0" algn="just">
              <a:buFont typeface="Arial" charset="0"/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Інститут</a:t>
            </a:r>
            <a:r>
              <a:rPr lang="ru-RU" sz="2400" dirty="0" smtClean="0"/>
              <a:t> </a:t>
            </a:r>
            <a:r>
              <a:rPr lang="ru-RU" sz="2400" dirty="0" err="1"/>
              <a:t>фізичнох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 </a:t>
            </a:r>
            <a:r>
              <a:rPr lang="ru-RU" sz="2400" dirty="0" err="1"/>
              <a:t>ім</a:t>
            </a:r>
            <a:r>
              <a:rPr lang="ru-RU" sz="2400" dirty="0"/>
              <a:t>. Л.В. </a:t>
            </a:r>
            <a:r>
              <a:rPr lang="ru-RU" sz="2400" dirty="0" err="1"/>
              <a:t>Пісаржевського</a:t>
            </a:r>
            <a:r>
              <a:rPr lang="ru-RU" sz="2400" dirty="0"/>
              <a:t> НАН </a:t>
            </a:r>
            <a:r>
              <a:rPr lang="ru-RU" sz="2400" dirty="0" err="1"/>
              <a:t>України</a:t>
            </a:r>
            <a:r>
              <a:rPr lang="ru-RU" sz="2400" dirty="0"/>
              <a:t> – флагман </a:t>
            </a:r>
            <a:r>
              <a:rPr lang="ru-RU" sz="2400" dirty="0" err="1"/>
              <a:t>вітчизняної</a:t>
            </a:r>
            <a:r>
              <a:rPr lang="ru-RU" sz="2400" dirty="0"/>
              <a:t> науки про </a:t>
            </a:r>
            <a:r>
              <a:rPr lang="ru-RU" sz="2400" dirty="0" err="1"/>
              <a:t>каталіз</a:t>
            </a:r>
            <a:r>
              <a:rPr lang="ru-RU" sz="2400" dirty="0"/>
              <a:t>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2625453" y="2273215"/>
            <a:ext cx="503783" cy="112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2551113" y="2715816"/>
            <a:ext cx="652462" cy="6949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3575" y="1945085"/>
            <a:ext cx="51847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вперше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дав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уявлення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про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радикально-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ланцюговий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механізм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каталітичних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реакцій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575" y="3173413"/>
            <a:ext cx="55403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створив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теорію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гетерогенно-гомогенного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каталізу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7025" y="4060031"/>
            <a:ext cx="64325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встановив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зв'язок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між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термодинамічними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каталітичні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властивості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речовин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2184797" y="4329112"/>
            <a:ext cx="732631" cy="2936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5097463" y="4875213"/>
            <a:ext cx="215900" cy="28257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7773" y="5162709"/>
            <a:ext cx="60020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основи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теорії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прогнозування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каталітичної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дії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06438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ФЕРМЕНТАТИВНИЙ КАТАЛІЗ</a:t>
            </a:r>
          </a:p>
        </p:txBody>
      </p:sp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-9525" y="473075"/>
            <a:ext cx="9144000" cy="63103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dirty="0" err="1"/>
              <a:t>Каталітична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                     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каталізаторів</a:t>
            </a:r>
            <a:r>
              <a:rPr lang="ru-RU" sz="2400" dirty="0"/>
              <a:t>  </a:t>
            </a:r>
            <a:r>
              <a:rPr lang="ru-RU" sz="2400" dirty="0" err="1">
                <a:solidFill>
                  <a:srgbClr val="000000"/>
                </a:solidFill>
              </a:rPr>
              <a:t>ферментів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1862 р. А.Я. </a:t>
            </a:r>
            <a:r>
              <a:rPr lang="ru-RU" sz="2400" dirty="0" err="1"/>
              <a:t>Данілевський</a:t>
            </a:r>
            <a:r>
              <a:rPr lang="ru-RU" sz="2400" dirty="0"/>
              <a:t> – </a:t>
            </a:r>
            <a:r>
              <a:rPr lang="ru-RU" sz="2400" dirty="0" err="1"/>
              <a:t>виділив</a:t>
            </a:r>
            <a:r>
              <a:rPr lang="ru-RU" sz="2400" dirty="0"/>
              <a:t> і </a:t>
            </a:r>
            <a:r>
              <a:rPr lang="ru-RU" sz="2400" dirty="0" err="1"/>
              <a:t>ізолював</a:t>
            </a:r>
            <a:r>
              <a:rPr lang="ru-RU" sz="2400" dirty="0"/>
              <a:t> </a:t>
            </a:r>
            <a:r>
              <a:rPr lang="ru-RU" sz="2400" dirty="0" err="1"/>
              <a:t>ферменти</a:t>
            </a:r>
            <a:r>
              <a:rPr lang="ru-RU" sz="2400" dirty="0"/>
              <a:t>.</a:t>
            </a:r>
          </a:p>
          <a:p>
            <a:pPr marL="0" indent="0">
              <a:buFont typeface="Arial" charset="0"/>
              <a:buNone/>
            </a:pPr>
            <a:endParaRPr lang="ru-RU" sz="2400" dirty="0"/>
          </a:p>
          <a:p>
            <a:pPr marL="0" indent="0">
              <a:buFont typeface="Arial" charset="0"/>
              <a:buNone/>
            </a:pPr>
            <a:endParaRPr lang="ru-RU" sz="2400" dirty="0"/>
          </a:p>
          <a:p>
            <a:pPr marL="0" indent="0">
              <a:buFont typeface="Arial" charset="0"/>
              <a:buNone/>
            </a:pPr>
            <a:endParaRPr lang="ru-RU" sz="2400" dirty="0"/>
          </a:p>
          <a:p>
            <a:pPr marL="0" indent="0">
              <a:buFont typeface="Arial" charset="0"/>
              <a:buNone/>
            </a:pPr>
            <a:r>
              <a:rPr lang="ru-RU" sz="2400" dirty="0">
                <a:solidFill>
                  <a:srgbClr val="C00000"/>
                </a:solidFill>
              </a:rPr>
              <a:t>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457994"/>
            <a:ext cx="144145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  <a:cs typeface="+mn-cs"/>
              </a:rPr>
              <a:t>&gt;&gt;&gt;&gt;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в млн.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разів</a:t>
            </a: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1700213"/>
            <a:ext cx="2016126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3425" y="1700213"/>
            <a:ext cx="7032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Ферментативні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характеризуються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1.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сильним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прискоренням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(10</a:t>
            </a:r>
            <a:r>
              <a:rPr lang="ru-RU" sz="2400" baseline="30000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– 10</a:t>
            </a:r>
            <a:r>
              <a:rPr lang="ru-RU" sz="2400" baseline="30000" dirty="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разів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2.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високою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  <a:cs typeface="+mn-cs"/>
              </a:rPr>
              <a:t>специфічністю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96813"/>
              </p:ext>
            </p:extLst>
          </p:nvPr>
        </p:nvGraphicFramePr>
        <p:xfrm>
          <a:off x="1970045" y="3146108"/>
          <a:ext cx="580951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4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Група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ферментів</a:t>
                      </a:r>
                      <a:r>
                        <a:rPr lang="ru-RU" sz="1600" b="1" dirty="0"/>
                        <a:t>,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baseline="0" dirty="0" err="1"/>
                        <a:t>які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Число </a:t>
                      </a:r>
                      <a:r>
                        <a:rPr lang="ru-RU" sz="1600" b="1" dirty="0" err="1"/>
                        <a:t>відомих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ферментів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2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гідролізують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переносять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розщеплюють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ізолірують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синтезують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475" y="2708275"/>
            <a:ext cx="34476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C00000"/>
                </a:solidFill>
                <a:latin typeface="Calibri"/>
                <a:cs typeface="+mn-cs"/>
              </a:rPr>
              <a:t>Класифікація</a:t>
            </a:r>
            <a:r>
              <a:rPr lang="ru-RU" sz="2400" b="1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/>
                <a:cs typeface="+mn-cs"/>
              </a:rPr>
              <a:t>ферментів</a:t>
            </a:r>
            <a:endParaRPr lang="ru-RU" sz="2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450" y="5157788"/>
            <a:ext cx="9059863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Дюкло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(фр.)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упорядкував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номенклатуру -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запропонував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фермент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називати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за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речовиною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, яку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він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розщеплює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+ 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: сахароза → сахар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                                мальтоза  →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мальт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                              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крохмаль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cs typeface="+mn-cs"/>
              </a:rPr>
              <a:t>amylum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→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аміл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                               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жири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cs typeface="+mn-cs"/>
              </a:rPr>
              <a:t>lipos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) 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→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ліп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аза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B5A7EF-5A62-4053-97C6-189BA9B9D79B}"/>
              </a:ext>
            </a:extLst>
          </p:cNvPr>
          <p:cNvSpPr txBox="1"/>
          <p:nvPr/>
        </p:nvSpPr>
        <p:spPr>
          <a:xfrm>
            <a:off x="5940152" y="994847"/>
            <a:ext cx="2891433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fermentum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(лат.) - закваска</a:t>
            </a:r>
          </a:p>
        </p:txBody>
      </p:sp>
    </p:spTree>
    <p:extLst>
      <p:ext uri="{BB962C8B-B14F-4D97-AF65-F5344CB8AC3E}">
        <p14:creationId xmlns:p14="http://schemas.microsoft.com/office/powerpoint/2010/main" val="40136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111"/>
            <a:ext cx="8229600" cy="51556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БУДОВА ФЕРМЕНТІВ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Ф, </a:t>
            </a:r>
            <a:r>
              <a:rPr lang="ru-RU" sz="2800" dirty="0"/>
              <a:t>як і </a:t>
            </a:r>
            <a:r>
              <a:rPr lang="ru-RU" sz="2800" b="1" dirty="0">
                <a:solidFill>
                  <a:srgbClr val="C00000"/>
                </a:solidFill>
              </a:rPr>
              <a:t>Б, </a:t>
            </a:r>
            <a:r>
              <a:rPr lang="ru-RU" sz="2800" dirty="0" err="1"/>
              <a:t>складаються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 з                                                   і т.д.</a:t>
            </a:r>
          </a:p>
          <a:p>
            <a:pPr marL="0" indent="0" algn="ctr">
              <a:buNone/>
            </a:pPr>
            <a:r>
              <a:rPr lang="uk-UA" sz="2800" dirty="0" err="1"/>
              <a:t>Первічна</a:t>
            </a:r>
            <a:r>
              <a:rPr lang="uk-UA" sz="2800" dirty="0"/>
              <a:t> с</a:t>
            </a:r>
            <a:r>
              <a:rPr lang="ru-RU" sz="2800" dirty="0" err="1"/>
              <a:t>труктура</a:t>
            </a:r>
            <a:endParaRPr lang="ru-RU" sz="2800" dirty="0"/>
          </a:p>
          <a:p>
            <a:pPr marL="0" indent="0" algn="ctr">
              <a:buNone/>
            </a:pPr>
            <a:r>
              <a:rPr lang="ru-RU" dirty="0" err="1"/>
              <a:t>Індивидуальна</a:t>
            </a:r>
            <a:r>
              <a:rPr lang="ru-RU" dirty="0"/>
              <a:t>       </a:t>
            </a:r>
            <a:r>
              <a:rPr lang="ru-RU" dirty="0" err="1"/>
              <a:t>Вторинна</a:t>
            </a:r>
            <a:r>
              <a:rPr lang="ru-RU" dirty="0"/>
              <a:t> структура</a:t>
            </a:r>
          </a:p>
        </p:txBody>
      </p:sp>
      <p:cxnSp>
        <p:nvCxnSpPr>
          <p:cNvPr id="6" name="Прямая соединительная линия 5"/>
          <p:cNvCxnSpPr>
            <a:stCxn id="4" idx="6"/>
          </p:cNvCxnSpPr>
          <p:nvPr/>
        </p:nvCxnSpPr>
        <p:spPr>
          <a:xfrm>
            <a:off x="4634291" y="932427"/>
            <a:ext cx="7056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93586" y="953683"/>
            <a:ext cx="10735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3986219" y="680398"/>
            <a:ext cx="3728993" cy="539947"/>
            <a:chOff x="3844957" y="836711"/>
            <a:chExt cx="3728993" cy="539947"/>
          </a:xfrm>
        </p:grpSpPr>
        <p:sp>
          <p:nvSpPr>
            <p:cNvPr id="10" name="Овал 9"/>
            <p:cNvSpPr/>
            <p:nvPr/>
          </p:nvSpPr>
          <p:spPr>
            <a:xfrm>
              <a:off x="6925878" y="836711"/>
              <a:ext cx="648072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АК</a:t>
              </a:r>
            </a:p>
          </p:txBody>
        </p:sp>
        <p:sp>
          <p:nvSpPr>
            <p:cNvPr id="4" name="Овал 3"/>
            <p:cNvSpPr/>
            <p:nvPr/>
          </p:nvSpPr>
          <p:spPr>
            <a:xfrm>
              <a:off x="3844957" y="836712"/>
              <a:ext cx="648072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АК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229597" y="856442"/>
              <a:ext cx="648072" cy="5040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АК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05762" y="868827"/>
              <a:ext cx="11396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dirty="0"/>
                <a:t>пептид.</a:t>
              </a:r>
            </a:p>
            <a:p>
              <a:pPr algn="ctr">
                <a:lnSpc>
                  <a:spcPct val="75000"/>
                </a:lnSpc>
              </a:pPr>
              <a:r>
                <a:rPr lang="ru-RU" dirty="0" err="1"/>
                <a:t>зв’язок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19284" y="860100"/>
              <a:ext cx="11396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dirty="0"/>
                <a:t>пептид.</a:t>
              </a:r>
            </a:p>
            <a:p>
              <a:pPr algn="ctr">
                <a:lnSpc>
                  <a:spcPct val="75000"/>
                </a:lnSpc>
              </a:pPr>
              <a:r>
                <a:rPr lang="uk-UA" dirty="0"/>
                <a:t>З</a:t>
              </a:r>
              <a:r>
                <a:rPr lang="ru-RU" dirty="0" err="1"/>
                <a:t>в’язок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69761" y="2472929"/>
            <a:ext cx="6645451" cy="923330"/>
            <a:chOff x="42599" y="3212976"/>
            <a:chExt cx="6645451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42599" y="3212976"/>
              <a:ext cx="43284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ru-RU" dirty="0" err="1"/>
                <a:t>Углеводородні</a:t>
              </a:r>
              <a:r>
                <a:rPr lang="ru-RU" dirty="0"/>
                <a:t> </a:t>
              </a:r>
              <a:r>
                <a:rPr lang="ru-RU" dirty="0" err="1"/>
                <a:t>залишки</a:t>
              </a:r>
              <a:endParaRPr lang="ru-RU" dirty="0"/>
            </a:p>
            <a:p>
              <a:pPr marL="285750" indent="-285750">
                <a:buFont typeface="Arial" charset="0"/>
                <a:buChar char="•"/>
              </a:pPr>
              <a:r>
                <a:rPr lang="ru-RU" dirty="0" err="1"/>
                <a:t>Полярні</a:t>
              </a:r>
              <a:r>
                <a:rPr lang="ru-RU" dirty="0"/>
                <a:t> гр.:</a:t>
              </a:r>
              <a:r>
                <a:rPr lang="uk-UA" dirty="0"/>
                <a:t> </a:t>
              </a:r>
              <a:r>
                <a:rPr lang="en-US" dirty="0"/>
                <a:t>-COOH; -NH</a:t>
              </a:r>
              <a:r>
                <a:rPr lang="en-US" baseline="-25000" dirty="0"/>
                <a:t>2</a:t>
              </a:r>
              <a:r>
                <a:rPr lang="en-US" dirty="0"/>
                <a:t>; -OH;- SH; =NH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ru-RU" dirty="0" err="1"/>
                <a:t>Водородні</a:t>
              </a:r>
              <a:r>
                <a:rPr lang="ru-RU" dirty="0"/>
                <a:t> </a:t>
              </a:r>
              <a:r>
                <a:rPr lang="ru-RU" dirty="0" err="1"/>
                <a:t>зв’язки</a:t>
              </a:r>
              <a:endParaRPr lang="ru-RU" dirty="0"/>
            </a:p>
          </p:txBody>
        </p:sp>
        <p:sp>
          <p:nvSpPr>
            <p:cNvPr id="21" name="Правая фигурная скобка 20"/>
            <p:cNvSpPr/>
            <p:nvPr/>
          </p:nvSpPr>
          <p:spPr>
            <a:xfrm>
              <a:off x="4472709" y="3212976"/>
              <a:ext cx="243307" cy="92333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9980" y="3351475"/>
              <a:ext cx="18480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err="1"/>
                <a:t>Макромолекули</a:t>
              </a:r>
              <a:r>
                <a:rPr lang="ru-RU" dirty="0"/>
                <a:t> </a:t>
              </a:r>
            </a:p>
            <a:p>
              <a:pPr algn="ctr"/>
              <a:r>
                <a:rPr lang="ru-RU" dirty="0" err="1"/>
                <a:t>ферментів</a:t>
              </a:r>
              <a:endParaRPr lang="ru-RU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9761" y="3450214"/>
            <a:ext cx="6923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Утворення</a:t>
            </a:r>
            <a:r>
              <a:rPr lang="ru-RU" b="1" dirty="0"/>
              <a:t> активного </a:t>
            </a:r>
            <a:r>
              <a:rPr lang="ru-RU" b="1" dirty="0" err="1"/>
              <a:t>каталітичного</a:t>
            </a:r>
            <a:r>
              <a:rPr lang="ru-RU" b="1" dirty="0"/>
              <a:t> центру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полярних</a:t>
            </a:r>
            <a:endParaRPr lang="ru-RU" b="1" dirty="0"/>
          </a:p>
          <a:p>
            <a:pPr algn="ctr"/>
            <a:r>
              <a:rPr lang="ru-RU" b="1" dirty="0"/>
              <a:t> </a:t>
            </a:r>
            <a:r>
              <a:rPr lang="ru-RU" b="1" dirty="0" err="1"/>
              <a:t>функціональних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, а </a:t>
            </a:r>
            <a:r>
              <a:rPr lang="ru-RU" b="1" dirty="0" err="1"/>
              <a:t>Ме</a:t>
            </a:r>
            <a:r>
              <a:rPr lang="ru-RU" b="1" dirty="0"/>
              <a:t>-Ф – </a:t>
            </a:r>
            <a:r>
              <a:rPr lang="ru-RU" b="1" dirty="0" err="1"/>
              <a:t>ще</a:t>
            </a:r>
            <a:r>
              <a:rPr lang="ru-RU" b="1" dirty="0"/>
              <a:t> й з </a:t>
            </a:r>
            <a:r>
              <a:rPr lang="ru-RU" b="1" dirty="0" err="1"/>
              <a:t>Ме</a:t>
            </a:r>
            <a:endParaRPr lang="ru-RU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3920535" y="4096545"/>
            <a:ext cx="705689" cy="377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61166" y="4474401"/>
            <a:ext cx="431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/>
              </a:rPr>
              <a:t>▼  </a:t>
            </a:r>
            <a:r>
              <a:rPr lang="ru-RU" dirty="0" err="1">
                <a:cs typeface="Times New Roman"/>
              </a:rPr>
              <a:t>висока</a:t>
            </a:r>
            <a:r>
              <a:rPr lang="ru-RU" dirty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специфічність</a:t>
            </a:r>
            <a:r>
              <a:rPr lang="ru-RU" dirty="0">
                <a:cs typeface="Times New Roman"/>
              </a:rPr>
              <a:t>!!!</a:t>
            </a:r>
          </a:p>
          <a:p>
            <a:r>
              <a:rPr lang="ru-RU" dirty="0" smtClean="0">
                <a:cs typeface="Times New Roman"/>
              </a:rPr>
              <a:t>▼  </a:t>
            </a:r>
            <a:r>
              <a:rPr lang="ru-RU" dirty="0" err="1" smtClean="0">
                <a:cs typeface="Times New Roman"/>
              </a:rPr>
              <a:t>висока</a:t>
            </a:r>
            <a:r>
              <a:rPr lang="ru-RU" dirty="0" smtClean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каталітична</a:t>
            </a:r>
            <a:r>
              <a:rPr lang="ru-RU" dirty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активність</a:t>
            </a:r>
            <a:r>
              <a:rPr lang="ru-RU" dirty="0">
                <a:cs typeface="Times New Roman"/>
              </a:rPr>
              <a:t>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▼  </a:t>
            </a:r>
            <a:r>
              <a:rPr lang="ru-RU" dirty="0" smtClean="0">
                <a:cs typeface="Times New Roman"/>
              </a:rPr>
              <a:t>в </a:t>
            </a:r>
            <a:r>
              <a:rPr lang="ru-RU" dirty="0" err="1">
                <a:cs typeface="Times New Roman"/>
              </a:rPr>
              <a:t>м’яких</a:t>
            </a:r>
            <a:r>
              <a:rPr lang="ru-RU" dirty="0">
                <a:cs typeface="Times New Roman"/>
              </a:rPr>
              <a:t> </a:t>
            </a:r>
            <a:r>
              <a:rPr lang="ru-RU" dirty="0" err="1">
                <a:cs typeface="Times New Roman"/>
              </a:rPr>
              <a:t>умовах</a:t>
            </a:r>
            <a:r>
              <a:rPr lang="ru-RU" dirty="0">
                <a:cs typeface="Times New Roman"/>
              </a:rPr>
              <a:t> (</a:t>
            </a:r>
            <a:r>
              <a:rPr lang="en-US" dirty="0">
                <a:cs typeface="Times New Roman"/>
              </a:rPr>
              <a:t>t</a:t>
            </a:r>
            <a:r>
              <a:rPr lang="uk-UA" dirty="0">
                <a:cs typeface="Times New Roman"/>
              </a:rPr>
              <a:t>°</a:t>
            </a:r>
            <a:r>
              <a:rPr lang="ru-RU" dirty="0">
                <a:cs typeface="Times New Roman"/>
              </a:rPr>
              <a:t>, Р, рН </a:t>
            </a:r>
            <a:r>
              <a:rPr lang="ru-RU" dirty="0" err="1">
                <a:cs typeface="Times New Roman"/>
              </a:rPr>
              <a:t>середовища</a:t>
            </a:r>
            <a:r>
              <a:rPr lang="ru-RU" dirty="0">
                <a:latin typeface="Times New Roman"/>
                <a:cs typeface="Times New Roman"/>
              </a:rPr>
              <a:t>)</a:t>
            </a:r>
            <a:endParaRPr lang="ru-RU" dirty="0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4058226" y="3584326"/>
            <a:ext cx="504056" cy="391060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8572" y="5784920"/>
            <a:ext cx="9111437" cy="9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cs typeface="Times New Roman" pitchFamily="18" charset="0"/>
              </a:rPr>
              <a:t>Швидкість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ru-RU" sz="2400" dirty="0" err="1"/>
              <a:t>еакції</a:t>
            </a:r>
            <a:r>
              <a:rPr lang="ru-RU" sz="2400" dirty="0"/>
              <a:t> </a:t>
            </a:r>
            <a:r>
              <a:rPr lang="ru-RU" sz="2400" dirty="0" err="1"/>
              <a:t>гідролізу</a:t>
            </a:r>
            <a:r>
              <a:rPr lang="ru-RU" sz="2400" dirty="0"/>
              <a:t> </a:t>
            </a:r>
            <a:r>
              <a:rPr lang="ru-RU" sz="2400" dirty="0" err="1"/>
              <a:t>сечовини</a:t>
            </a:r>
            <a:r>
              <a:rPr lang="ru-RU" sz="2400" dirty="0"/>
              <a:t> в </a:t>
            </a:r>
            <a:r>
              <a:rPr lang="ru-RU" sz="2400" dirty="0" err="1"/>
              <a:t>присутності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Ф</a:t>
            </a:r>
            <a:r>
              <a:rPr lang="ru-RU" sz="2400" dirty="0"/>
              <a:t> </a:t>
            </a:r>
            <a:r>
              <a:rPr lang="ru-RU" sz="2400" dirty="0" err="1"/>
              <a:t>уреази</a:t>
            </a:r>
            <a:r>
              <a:rPr lang="ru-RU" sz="2400" dirty="0"/>
              <a:t> </a:t>
            </a:r>
            <a:r>
              <a:rPr lang="uk-UA" sz="2400" dirty="0"/>
              <a:t>збільшується</a:t>
            </a:r>
            <a:r>
              <a:rPr lang="ru-RU" sz="2400" dirty="0"/>
              <a:t> </a:t>
            </a:r>
            <a:r>
              <a:rPr lang="ru-RU" sz="2400" dirty="0" smtClean="0"/>
              <a:t> в </a:t>
            </a:r>
            <a:r>
              <a:rPr lang="ru-RU" sz="2400" dirty="0"/>
              <a:t>1млн </a:t>
            </a:r>
            <a:r>
              <a:rPr lang="ru-RU" sz="2400" dirty="0" err="1" smtClean="0"/>
              <a:t>разів</a:t>
            </a:r>
            <a:r>
              <a:rPr lang="ru-RU" sz="2400" dirty="0" smtClean="0">
                <a:cs typeface="Times New Roman" pitchFamily="18" charset="0"/>
              </a:rPr>
              <a:t>. </a:t>
            </a:r>
          </a:p>
          <a:p>
            <a:pPr>
              <a:lnSpc>
                <a:spcPct val="75000"/>
              </a:lnSpc>
            </a:pPr>
            <a:r>
              <a:rPr lang="ru-RU" sz="2400" dirty="0" smtClean="0">
                <a:cs typeface="Times New Roman" pitchFamily="18" charset="0"/>
              </a:rPr>
              <a:t>*  </a:t>
            </a:r>
            <a:r>
              <a:rPr lang="ru-RU" sz="2400" dirty="0" err="1" smtClean="0">
                <a:cs typeface="Times New Roman" pitchFamily="18" charset="0"/>
              </a:rPr>
              <a:t>Швидкість</a:t>
            </a:r>
            <a:r>
              <a:rPr lang="ru-RU" sz="2400" dirty="0" smtClean="0">
                <a:cs typeface="Times New Roman" pitchFamily="18" charset="0"/>
              </a:rPr>
              <a:t> р-</a:t>
            </a:r>
            <a:r>
              <a:rPr lang="ru-RU" sz="2400" dirty="0" err="1" smtClean="0">
                <a:cs typeface="Times New Roman" pitchFamily="18" charset="0"/>
              </a:rPr>
              <a:t>ції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прямо </a:t>
            </a:r>
            <a:r>
              <a:rPr lang="ru-RU" sz="2400" dirty="0" err="1">
                <a:cs typeface="Times New Roman" pitchFamily="18" charset="0"/>
              </a:rPr>
              <a:t>пропорційна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концентрації</a:t>
            </a:r>
            <a:r>
              <a:rPr lang="ru-RU" sz="2400" dirty="0">
                <a:cs typeface="Times New Roman" pitchFamily="18" charset="0"/>
              </a:rPr>
              <a:t>  </a:t>
            </a:r>
            <a:r>
              <a:rPr lang="ru-RU" sz="2400" dirty="0" err="1">
                <a:cs typeface="Times New Roman" pitchFamily="18" charset="0"/>
              </a:rPr>
              <a:t>ферментів</a:t>
            </a:r>
            <a:r>
              <a:rPr lang="ru-RU" sz="2400" dirty="0">
                <a:cs typeface="Times New Roman" pitchFamily="18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976332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КІНЕТИКА ФЕРМЕНТИВНИХ РЕАКЦІЙ</a:t>
            </a:r>
            <a:endParaRPr lang="ru-RU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23220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Эміль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Фішер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(1890 р.) фермент↔ субстрат= ключ ↔ замок</a:t>
            </a:r>
            <a:endParaRPr lang="ru-RU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 	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Фактори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які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впливають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ферментативну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активність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       1) температура,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2) рН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середовища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3)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присутність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інгібіторів</a:t>
            </a:r>
            <a:endParaRPr lang="ru-RU" sz="2000" b="1" dirty="0">
              <a:solidFill>
                <a:srgbClr val="FF0000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4) </a:t>
            </a:r>
            <a:r>
              <a:rPr lang="ru-RU" sz="2000" b="1" dirty="0" err="1">
                <a:solidFill>
                  <a:srgbClr val="FF0000"/>
                </a:solidFill>
                <a:latin typeface="Calibri"/>
                <a:cs typeface="+mn-cs"/>
              </a:rPr>
              <a:t>концентрація</a:t>
            </a:r>
            <a:r>
              <a:rPr lang="ru-RU" sz="2000" b="1" dirty="0">
                <a:solidFill>
                  <a:srgbClr val="FF0000"/>
                </a:solidFill>
                <a:latin typeface="Calibri"/>
                <a:cs typeface="+mn-cs"/>
              </a:rPr>
              <a:t> ферменту і субстрату,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libri"/>
                <a:cs typeface="+mn-cs"/>
              </a:rPr>
              <a:t>1) ТЕМПЕРАТУРА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Біохімічні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процеси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в живому 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організмі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Calibri"/>
                <a:cs typeface="+mn-cs"/>
              </a:rPr>
              <a:t>протікають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 при температурах– 36 - 40</a:t>
            </a:r>
            <a:r>
              <a:rPr lang="ru-RU" b="1" i="1" baseline="30000" dirty="0">
                <a:solidFill>
                  <a:prstClr val="black"/>
                </a:solidFill>
                <a:latin typeface="Calibri"/>
                <a:cs typeface="+mn-cs"/>
              </a:rPr>
              <a:t>о</a:t>
            </a:r>
            <a:r>
              <a:rPr lang="ru-RU" b="1" i="1" dirty="0">
                <a:solidFill>
                  <a:prstClr val="black"/>
                </a:solidFill>
                <a:latin typeface="Calibri"/>
                <a:cs typeface="+mn-cs"/>
              </a:rPr>
              <a:t>С ( 309-313 К)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-150" dirty="0" err="1">
                <a:solidFill>
                  <a:prstClr val="black"/>
                </a:solidFill>
                <a:latin typeface="Calibri"/>
                <a:cs typeface="+mn-cs"/>
              </a:rPr>
              <a:t>Активність</a:t>
            </a:r>
            <a:r>
              <a:rPr lang="ru-RU" i="1" spc="-1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-150" dirty="0">
                <a:solidFill>
                  <a:prstClr val="black"/>
                </a:solidFill>
                <a:latin typeface="Calibri"/>
                <a:cs typeface="+mn-cs"/>
              </a:rPr>
              <a:t>фермента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  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Т</a:t>
            </a:r>
            <a:r>
              <a:rPr lang="ru-RU" baseline="-25000" dirty="0" err="1">
                <a:solidFill>
                  <a:prstClr val="black"/>
                </a:solidFill>
                <a:latin typeface="Calibri"/>
                <a:cs typeface="+mn-cs"/>
              </a:rPr>
              <a:t>опт</a:t>
            </a:r>
            <a:r>
              <a:rPr lang="ru-RU" baseline="-250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  </a:t>
            </a:r>
            <a:r>
              <a:rPr lang="ru-RU" i="1" dirty="0">
                <a:solidFill>
                  <a:prstClr val="black"/>
                </a:solidFill>
                <a:latin typeface="Calibri"/>
                <a:cs typeface="+mn-cs"/>
              </a:rPr>
              <a:t>Температура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Вплив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температури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на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швидкість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гіпотетичної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ферментативної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b="1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295400" y="3733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295400" y="5257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 rot="13500000" flipV="1">
            <a:off x="1608138" y="4048125"/>
            <a:ext cx="1630362" cy="1392238"/>
          </a:xfrm>
          <a:custGeom>
            <a:avLst/>
            <a:gdLst>
              <a:gd name="G0" fmla="+- 8554 0 0"/>
              <a:gd name="G1" fmla="+- 21600 0 0"/>
              <a:gd name="G2" fmla="+- 21600 0 0"/>
              <a:gd name="T0" fmla="*/ 0 w 30154"/>
              <a:gd name="T1" fmla="*/ 1766 h 31435"/>
              <a:gd name="T2" fmla="*/ 27785 w 30154"/>
              <a:gd name="T3" fmla="*/ 31435 h 31435"/>
              <a:gd name="T4" fmla="*/ 8554 w 30154"/>
              <a:gd name="T5" fmla="*/ 21600 h 31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154" h="31435" fill="none" extrusionOk="0">
                <a:moveTo>
                  <a:pt x="-1" y="1765"/>
                </a:moveTo>
                <a:cubicBezTo>
                  <a:pt x="2701" y="600"/>
                  <a:pt x="5612" y="-1"/>
                  <a:pt x="8554" y="0"/>
                </a:cubicBezTo>
                <a:cubicBezTo>
                  <a:pt x="20483" y="0"/>
                  <a:pt x="30154" y="9670"/>
                  <a:pt x="30154" y="21600"/>
                </a:cubicBezTo>
                <a:cubicBezTo>
                  <a:pt x="30154" y="25019"/>
                  <a:pt x="29342" y="28390"/>
                  <a:pt x="27785" y="31435"/>
                </a:cubicBezTo>
              </a:path>
              <a:path w="30154" h="31435" stroke="0" extrusionOk="0">
                <a:moveTo>
                  <a:pt x="-1" y="1765"/>
                </a:moveTo>
                <a:cubicBezTo>
                  <a:pt x="2701" y="600"/>
                  <a:pt x="5612" y="-1"/>
                  <a:pt x="8554" y="0"/>
                </a:cubicBezTo>
                <a:cubicBezTo>
                  <a:pt x="20483" y="0"/>
                  <a:pt x="30154" y="9670"/>
                  <a:pt x="30154" y="21600"/>
                </a:cubicBezTo>
                <a:cubicBezTo>
                  <a:pt x="30154" y="25019"/>
                  <a:pt x="29342" y="28390"/>
                  <a:pt x="27785" y="31435"/>
                </a:cubicBezTo>
                <a:lnTo>
                  <a:pt x="855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32125" y="529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286000" y="4114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90600" y="38100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6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20713"/>
            <a:ext cx="154463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185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395288" y="31750"/>
            <a:ext cx="8229600" cy="779463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КІНЕТИКА ФЕРМЕНТИВНИХ РЕАКЦІЙ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990033"/>
                </a:solidFill>
              </a:rPr>
              <a:t>2</a:t>
            </a:r>
            <a:r>
              <a:rPr lang="ru-RU" sz="2400" b="1">
                <a:solidFill>
                  <a:srgbClr val="990033"/>
                </a:solidFill>
              </a:rPr>
              <a:t>) </a:t>
            </a:r>
            <a:r>
              <a:rPr lang="ru-RU" sz="2400" b="1" smtClean="0">
                <a:solidFill>
                  <a:srgbClr val="990033"/>
                </a:solidFill>
              </a:rPr>
              <a:t>рН </a:t>
            </a:r>
            <a:r>
              <a:rPr lang="ru-RU" sz="2400" b="1" dirty="0" err="1">
                <a:solidFill>
                  <a:srgbClr val="990033"/>
                </a:solidFill>
              </a:rPr>
              <a:t>середовища</a:t>
            </a:r>
            <a:endParaRPr lang="de-DE" sz="2400" i="1" dirty="0">
              <a:solidFill>
                <a:srgbClr val="990033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err="1"/>
              <a:t>Зміна</a:t>
            </a:r>
            <a:r>
              <a:rPr lang="ru-RU" sz="2400" i="1" dirty="0"/>
              <a:t> рН </a:t>
            </a:r>
            <a:r>
              <a:rPr lang="ru-RU" sz="2400" i="1" dirty="0" err="1"/>
              <a:t>може</a:t>
            </a:r>
            <a:r>
              <a:rPr lang="ru-RU" sz="2400" i="1" dirty="0"/>
              <a:t> </a:t>
            </a:r>
            <a:r>
              <a:rPr lang="ru-RU" sz="2400" i="1" dirty="0" err="1"/>
              <a:t>викликати</a:t>
            </a:r>
            <a:r>
              <a:rPr lang="ru-RU" sz="2400" i="1" dirty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-</a:t>
            </a:r>
            <a:r>
              <a:rPr lang="ru-RU" sz="2400" b="1" i="1" dirty="0"/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денатурацію</a:t>
            </a:r>
            <a:r>
              <a:rPr lang="ru-RU" sz="2400" b="1" i="1" dirty="0"/>
              <a:t> </a:t>
            </a:r>
            <a:r>
              <a:rPr lang="ru-RU" sz="2400" i="1" dirty="0"/>
              <a:t>ферменту при </a:t>
            </a:r>
            <a:r>
              <a:rPr lang="ru-RU" sz="2400" i="1" dirty="0" err="1"/>
              <a:t>дуже</a:t>
            </a:r>
            <a:r>
              <a:rPr lang="ru-RU" sz="2400" i="1" dirty="0"/>
              <a:t> </a:t>
            </a:r>
            <a:r>
              <a:rPr lang="ru-RU" sz="2400" i="1" dirty="0" err="1"/>
              <a:t>високих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низьких</a:t>
            </a:r>
            <a:r>
              <a:rPr lang="ru-RU" sz="2400" i="1" dirty="0"/>
              <a:t> рН;</a:t>
            </a:r>
            <a:endParaRPr lang="de-DE" sz="2400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accent2"/>
                </a:solidFill>
              </a:rPr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зміну</a:t>
            </a:r>
            <a:r>
              <a:rPr lang="ru-RU" sz="2400" b="1" i="1" dirty="0">
                <a:solidFill>
                  <a:schemeClr val="accent2"/>
                </a:solidFill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</a:rPr>
              <a:t>величини</a:t>
            </a:r>
            <a:r>
              <a:rPr lang="ru-RU" sz="2400" b="1" i="1" dirty="0">
                <a:solidFill>
                  <a:schemeClr val="accent2"/>
                </a:solidFill>
              </a:rPr>
              <a:t> заряду</a:t>
            </a:r>
            <a:r>
              <a:rPr lang="ru-RU" sz="2400" b="1" i="1" dirty="0"/>
              <a:t> </a:t>
            </a:r>
            <a:r>
              <a:rPr lang="ru-RU" sz="2400" i="1" dirty="0"/>
              <a:t>молекул субстрату і ферменту.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 3) </a:t>
            </a:r>
            <a:r>
              <a:rPr lang="ru-RU" sz="2400" b="1" dirty="0" err="1">
                <a:solidFill>
                  <a:srgbClr val="C00000"/>
                </a:solidFill>
              </a:rPr>
              <a:t>Присутність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інгібіторів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400" i="1" dirty="0">
                <a:solidFill>
                  <a:srgbClr val="990033"/>
                </a:solidFill>
              </a:rPr>
              <a:t> (</a:t>
            </a:r>
            <a:r>
              <a:rPr lang="ru-RU" sz="2400" i="1" dirty="0" err="1">
                <a:solidFill>
                  <a:srgbClr val="990033"/>
                </a:solidFill>
              </a:rPr>
              <a:t>Дії</a:t>
            </a:r>
            <a:r>
              <a:rPr lang="ru-RU" sz="2400" i="1" dirty="0">
                <a:solidFill>
                  <a:srgbClr val="990033"/>
                </a:solidFill>
              </a:rPr>
              <a:t> </a:t>
            </a:r>
            <a:r>
              <a:rPr lang="ru-RU" sz="2400" i="1" dirty="0" err="1">
                <a:solidFill>
                  <a:srgbClr val="990033"/>
                </a:solidFill>
              </a:rPr>
              <a:t>багатьох</a:t>
            </a:r>
            <a:r>
              <a:rPr lang="ru-RU" sz="2400" i="1" dirty="0">
                <a:solidFill>
                  <a:srgbClr val="990033"/>
                </a:solidFill>
              </a:rPr>
              <a:t> </a:t>
            </a:r>
            <a:r>
              <a:rPr lang="ru-RU" sz="2400" i="1" dirty="0" err="1">
                <a:solidFill>
                  <a:srgbClr val="990033"/>
                </a:solidFill>
              </a:rPr>
              <a:t>лікарських</a:t>
            </a:r>
            <a:r>
              <a:rPr lang="ru-RU" sz="2400" i="1" dirty="0">
                <a:solidFill>
                  <a:srgbClr val="990033"/>
                </a:solidFill>
              </a:rPr>
              <a:t> і </a:t>
            </a:r>
            <a:r>
              <a:rPr lang="ru-RU" sz="2400" i="1" dirty="0" err="1">
                <a:solidFill>
                  <a:srgbClr val="990033"/>
                </a:solidFill>
              </a:rPr>
              <a:t>токсичних</a:t>
            </a:r>
            <a:r>
              <a:rPr lang="ru-RU" sz="2400" i="1" dirty="0">
                <a:solidFill>
                  <a:srgbClr val="990033"/>
                </a:solidFill>
              </a:rPr>
              <a:t> </a:t>
            </a:r>
            <a:r>
              <a:rPr lang="ru-RU" sz="2400" i="1" dirty="0" err="1">
                <a:solidFill>
                  <a:srgbClr val="990033"/>
                </a:solidFill>
              </a:rPr>
              <a:t>речовин</a:t>
            </a:r>
            <a:r>
              <a:rPr lang="ru-RU" sz="2400" i="1" dirty="0">
                <a:solidFill>
                  <a:srgbClr val="990033"/>
                </a:solidFill>
              </a:rPr>
              <a:t>).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err="1"/>
              <a:t>Інгібірування</a:t>
            </a:r>
            <a:r>
              <a:rPr lang="ru-RU" sz="2400" i="1" dirty="0"/>
              <a:t> </a:t>
            </a:r>
            <a:r>
              <a:rPr lang="ru-RU" sz="2400" i="1" dirty="0" err="1"/>
              <a:t>ферментів</a:t>
            </a:r>
            <a:r>
              <a:rPr lang="ru-RU" sz="2400" i="1" dirty="0"/>
              <a:t> </a:t>
            </a:r>
            <a:r>
              <a:rPr lang="ru-RU" sz="2400" i="1" dirty="0" err="1"/>
              <a:t>може</a:t>
            </a:r>
            <a:r>
              <a:rPr lang="ru-RU" sz="2400" i="1" dirty="0"/>
              <a:t> бути: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/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зворотним</a:t>
            </a:r>
            <a:r>
              <a:rPr lang="ru-RU" sz="2400" b="1" i="1" dirty="0">
                <a:solidFill>
                  <a:schemeClr val="accent2"/>
                </a:solidFill>
              </a:rPr>
              <a:t>;</a:t>
            </a:r>
            <a:endParaRPr lang="de-DE" sz="2400" b="1" i="1" dirty="0">
              <a:solidFill>
                <a:schemeClr val="accent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/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незворотним</a:t>
            </a:r>
            <a:r>
              <a:rPr lang="ru-RU" sz="2400" b="1" i="1" dirty="0">
                <a:solidFill>
                  <a:schemeClr val="accent2"/>
                </a:solidFill>
              </a:rPr>
              <a:t> </a:t>
            </a:r>
            <a:r>
              <a:rPr lang="ru-RU" sz="2400" i="1" dirty="0"/>
              <a:t>-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нейропаралітичних</a:t>
            </a:r>
            <a:r>
              <a:rPr lang="ru-RU" sz="2400" dirty="0"/>
              <a:t> отрут на </a:t>
            </a:r>
            <a:r>
              <a:rPr lang="ru-RU" sz="2400" dirty="0" err="1"/>
              <a:t>ацетилхолінестеразу</a:t>
            </a:r>
            <a:r>
              <a:rPr lang="ru-RU" sz="2400" dirty="0"/>
              <a:t> (ФОС).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 У свою </a:t>
            </a:r>
            <a:r>
              <a:rPr lang="ru-RU" sz="2400" i="1" dirty="0" err="1"/>
              <a:t>чергу</a:t>
            </a:r>
            <a:r>
              <a:rPr lang="ru-RU" sz="2400" i="1" dirty="0"/>
              <a:t> </a:t>
            </a:r>
            <a:r>
              <a:rPr lang="ru-RU" sz="2400" i="1" dirty="0" err="1"/>
              <a:t>оборотнє</a:t>
            </a:r>
            <a:r>
              <a:rPr lang="ru-RU" sz="2400" i="1" dirty="0"/>
              <a:t> </a:t>
            </a:r>
            <a:r>
              <a:rPr lang="ru-RU" sz="2400" i="1" dirty="0" err="1"/>
              <a:t>інгібірування</a:t>
            </a:r>
            <a:r>
              <a:rPr lang="ru-RU" sz="2400" i="1" dirty="0"/>
              <a:t> </a:t>
            </a:r>
            <a:r>
              <a:rPr lang="ru-RU" sz="2400" i="1" dirty="0" err="1"/>
              <a:t>може</a:t>
            </a:r>
            <a:r>
              <a:rPr lang="ru-RU" sz="2400" i="1" dirty="0"/>
              <a:t> бути: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	</a:t>
            </a:r>
            <a:r>
              <a:rPr lang="ru-RU" sz="2400" b="1" i="1" dirty="0"/>
              <a:t>- </a:t>
            </a:r>
            <a:r>
              <a:rPr lang="ru-RU" sz="2400" b="1" i="1" dirty="0" err="1">
                <a:solidFill>
                  <a:schemeClr val="accent2"/>
                </a:solidFill>
              </a:rPr>
              <a:t>конкурентним</a:t>
            </a:r>
            <a:r>
              <a:rPr lang="ru-RU" sz="2400" b="1" i="1" dirty="0"/>
              <a:t> </a:t>
            </a:r>
            <a:r>
              <a:rPr lang="ru-RU" sz="2400" i="1" dirty="0"/>
              <a:t>(схожим на субстрат) -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отруєнь</a:t>
            </a:r>
            <a:r>
              <a:rPr lang="ru-RU" sz="2400" dirty="0"/>
              <a:t> метанолом і </a:t>
            </a:r>
            <a:r>
              <a:rPr lang="ru-RU" sz="2400" dirty="0" err="1"/>
              <a:t>етиленгліколем</a:t>
            </a:r>
            <a:r>
              <a:rPr lang="ru-RU" sz="2400" dirty="0"/>
              <a:t> </a:t>
            </a:r>
            <a:r>
              <a:rPr lang="ru-RU" sz="2400" dirty="0" err="1"/>
              <a:t>введенням</a:t>
            </a:r>
            <a:r>
              <a:rPr lang="ru-RU" sz="2400" dirty="0"/>
              <a:t> великих доз </a:t>
            </a:r>
            <a:r>
              <a:rPr lang="ru-RU" sz="2400" dirty="0" err="1"/>
              <a:t>етанолу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етанол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інактивуватися</a:t>
            </a:r>
            <a:r>
              <a:rPr lang="ru-RU" sz="2400" dirty="0"/>
              <a:t> </a:t>
            </a:r>
            <a:r>
              <a:rPr lang="ru-RU" sz="2400" dirty="0" err="1"/>
              <a:t>алкогольдегідрогеназою</a:t>
            </a:r>
            <a:r>
              <a:rPr lang="ru-RU" sz="2400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/>
              <a:t>           </a:t>
            </a:r>
            <a:r>
              <a:rPr lang="ru-RU" sz="2400" b="1" i="1" dirty="0"/>
              <a:t>  - </a:t>
            </a:r>
            <a:r>
              <a:rPr lang="ru-RU" sz="2400" b="1" i="1" dirty="0" err="1">
                <a:solidFill>
                  <a:schemeClr val="accent2"/>
                </a:solidFill>
              </a:rPr>
              <a:t>неконкурентним</a:t>
            </a:r>
            <a:r>
              <a:rPr lang="ru-RU" sz="2400" b="1" i="1" dirty="0"/>
              <a:t> </a:t>
            </a:r>
            <a:r>
              <a:rPr lang="ru-RU" sz="2400" i="1" dirty="0"/>
              <a:t>- </a:t>
            </a:r>
            <a:r>
              <a:rPr lang="ru-RU" sz="2400" i="1" dirty="0" err="1"/>
              <a:t>інгібітор</a:t>
            </a:r>
            <a:r>
              <a:rPr lang="ru-RU" sz="2400" i="1" dirty="0"/>
              <a:t> і субстрат </a:t>
            </a:r>
            <a:r>
              <a:rPr lang="ru-RU" sz="2400" i="1" dirty="0" err="1"/>
              <a:t>можуть</a:t>
            </a:r>
            <a:r>
              <a:rPr lang="ru-RU" sz="2400" i="1" dirty="0"/>
              <a:t> </a:t>
            </a:r>
            <a:r>
              <a:rPr lang="ru-RU" sz="2400" i="1" dirty="0" err="1"/>
              <a:t>зв'язуватися</a:t>
            </a:r>
            <a:r>
              <a:rPr lang="ru-RU" sz="2400" i="1" dirty="0"/>
              <a:t> ферментом </a:t>
            </a:r>
            <a:r>
              <a:rPr lang="ru-RU" sz="2400" i="1" dirty="0" err="1"/>
              <a:t>одночасно</a:t>
            </a:r>
            <a:r>
              <a:rPr lang="ru-RU" sz="2400" i="1" dirty="0"/>
              <a:t>, </a:t>
            </a:r>
            <a:r>
              <a:rPr lang="ru-RU" sz="2400" i="1" dirty="0" err="1"/>
              <a:t>знижуючи</a:t>
            </a:r>
            <a:r>
              <a:rPr lang="ru-RU" sz="2400" i="1" dirty="0"/>
              <a:t> </a:t>
            </a:r>
            <a:r>
              <a:rPr lang="ru-RU" sz="2400" i="1" dirty="0" err="1"/>
              <a:t>швидкість</a:t>
            </a:r>
            <a:r>
              <a:rPr lang="ru-RU" sz="2400" i="1" dirty="0"/>
              <a:t> </a:t>
            </a:r>
            <a:r>
              <a:rPr lang="ru-RU" sz="2400" i="1" dirty="0" err="1"/>
              <a:t>каталізу</a:t>
            </a:r>
            <a:r>
              <a:rPr lang="ru-RU" sz="2400" i="1" dirty="0"/>
              <a:t> шляхом </a:t>
            </a:r>
            <a:r>
              <a:rPr lang="ru-RU" sz="2400" i="1" dirty="0" err="1"/>
              <a:t>зменшення</a:t>
            </a:r>
            <a:r>
              <a:rPr lang="ru-RU" sz="2400" i="1" dirty="0"/>
              <a:t> </a:t>
            </a:r>
            <a:r>
              <a:rPr lang="ru-RU" sz="2400" i="1" dirty="0" err="1"/>
              <a:t>долі</a:t>
            </a:r>
            <a:r>
              <a:rPr lang="ru-RU" sz="2400" i="1" dirty="0"/>
              <a:t> молекул ферменту,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зв'язали</a:t>
            </a:r>
            <a:r>
              <a:rPr lang="ru-RU" sz="2400" i="1" dirty="0"/>
              <a:t> субстрат.</a:t>
            </a:r>
            <a:endParaRPr lang="ru-RU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6732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900" y="-171450"/>
            <a:ext cx="7772400" cy="1025525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КІНЕТИКА ФЕРМЕНТИВНИХ РЕАКЦІЙ</a:t>
            </a:r>
            <a:endParaRPr lang="ru-RU" sz="32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12775"/>
            <a:ext cx="9144000" cy="569386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4)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Концентрація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ферменту і субстрату (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кінетика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і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механізм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ферментативних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srgbClr val="990033"/>
                </a:solidFill>
                <a:latin typeface="Calibri"/>
                <a:cs typeface="+mn-cs"/>
              </a:rPr>
              <a:t>реакцій</a:t>
            </a:r>
            <a:r>
              <a:rPr lang="ru-RU" sz="2000" b="1" dirty="0">
                <a:solidFill>
                  <a:srgbClr val="990033"/>
                </a:solidFill>
                <a:latin typeface="Calibri"/>
                <a:cs typeface="+mn-cs"/>
              </a:rPr>
              <a:t>.)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Визначальну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роль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відіграє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утворення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проміжного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продукту (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інтермедіату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)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між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речовиною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метаболізуються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(субстратом) і ферментом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–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активованого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комплексу (фермент-субстратного комплексу) : 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+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F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  <a:sym typeface="Symbol" pitchFamily="18" charset="2"/>
              </a:rPr>
              <a:t>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  <a:sym typeface="Symbol" pitchFamily="18" charset="2"/>
              </a:rPr>
              <a:t>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FS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  <a:sym typeface="Symbol" pitchFamily="18" charset="2"/>
              </a:rPr>
              <a:t></a:t>
            </a:r>
            <a:endParaRPr lang="ru-RU" dirty="0">
              <a:solidFill>
                <a:srgbClr val="C0504D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Енергетична</a:t>
            </a:r>
            <a:r>
              <a:rPr lang="ru-RU" sz="2400" i="1" dirty="0">
                <a:solidFill>
                  <a:srgbClr val="993366"/>
                </a:solidFill>
                <a:latin typeface="Calibri"/>
                <a:cs typeface="+mn-cs"/>
              </a:rPr>
              <a:t> </a:t>
            </a: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діаграма</a:t>
            </a:r>
            <a:r>
              <a:rPr lang="ru-RU" sz="2400" i="1" dirty="0">
                <a:solidFill>
                  <a:srgbClr val="993366"/>
                </a:solidFill>
                <a:latin typeface="Calibri"/>
                <a:cs typeface="+mn-cs"/>
              </a:rPr>
              <a:t> </a:t>
            </a: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ферментативної</a:t>
            </a:r>
            <a:r>
              <a:rPr lang="ru-RU" sz="2400" i="1" dirty="0">
                <a:solidFill>
                  <a:srgbClr val="993366"/>
                </a:solidFill>
                <a:latin typeface="Calibri"/>
                <a:cs typeface="+mn-cs"/>
              </a:rPr>
              <a:t> </a:t>
            </a:r>
            <a:r>
              <a:rPr lang="ru-RU" sz="2400" i="1" dirty="0" err="1">
                <a:solidFill>
                  <a:srgbClr val="993366"/>
                </a:solidFill>
                <a:latin typeface="Calibri"/>
                <a:cs typeface="+mn-cs"/>
              </a:rPr>
              <a:t>реакції</a:t>
            </a:r>
            <a:endParaRPr lang="ru-RU" sz="2400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993366"/>
              </a:solidFill>
              <a:latin typeface="Calibri"/>
              <a:cs typeface="+mn-cs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7209" name="Group 5"/>
          <p:cNvGrpSpPr>
            <a:grpSpLocks/>
          </p:cNvGrpSpPr>
          <p:nvPr/>
        </p:nvGrpSpPr>
        <p:grpSpPr bwMode="auto">
          <a:xfrm>
            <a:off x="2078038" y="2935288"/>
            <a:ext cx="5302250" cy="3694112"/>
            <a:chOff x="1504" y="4176"/>
            <a:chExt cx="8349" cy="5817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2191" y="4176"/>
              <a:ext cx="0" cy="51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med" len="med"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2194" y="9308"/>
              <a:ext cx="6794" cy="25"/>
            </a:xfrm>
            <a:custGeom>
              <a:avLst/>
              <a:gdLst>
                <a:gd name="T0" fmla="*/ 0 w 6745"/>
                <a:gd name="T1" fmla="*/ 23 h 23"/>
                <a:gd name="T2" fmla="*/ 6745 w 6745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45" h="23">
                  <a:moveTo>
                    <a:pt x="0" y="23"/>
                  </a:moveTo>
                  <a:lnTo>
                    <a:pt x="6745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2204" y="5416"/>
              <a:ext cx="5727" cy="3345"/>
            </a:xfrm>
            <a:custGeom>
              <a:avLst/>
              <a:gdLst>
                <a:gd name="T0" fmla="*/ 0 w 5685"/>
                <a:gd name="T1" fmla="*/ 2847 h 3344"/>
                <a:gd name="T2" fmla="*/ 1350 w 5685"/>
                <a:gd name="T3" fmla="*/ 2472 h 3344"/>
                <a:gd name="T4" fmla="*/ 2640 w 5685"/>
                <a:gd name="T5" fmla="*/ 147 h 3344"/>
                <a:gd name="T6" fmla="*/ 3345 w 5685"/>
                <a:gd name="T7" fmla="*/ 1782 h 3344"/>
                <a:gd name="T8" fmla="*/ 3915 w 5685"/>
                <a:gd name="T9" fmla="*/ 982 h 3344"/>
                <a:gd name="T10" fmla="*/ 4325 w 5685"/>
                <a:gd name="T11" fmla="*/ 1182 h 3344"/>
                <a:gd name="T12" fmla="*/ 4645 w 5685"/>
                <a:gd name="T13" fmla="*/ 2992 h 3344"/>
                <a:gd name="T14" fmla="*/ 5685 w 5685"/>
                <a:gd name="T15" fmla="*/ 3232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5" h="3344">
                  <a:moveTo>
                    <a:pt x="0" y="2847"/>
                  </a:moveTo>
                  <a:cubicBezTo>
                    <a:pt x="225" y="2784"/>
                    <a:pt x="910" y="2922"/>
                    <a:pt x="1350" y="2472"/>
                  </a:cubicBezTo>
                  <a:cubicBezTo>
                    <a:pt x="1790" y="2022"/>
                    <a:pt x="2308" y="262"/>
                    <a:pt x="2640" y="147"/>
                  </a:cubicBezTo>
                  <a:cubicBezTo>
                    <a:pt x="3197" y="0"/>
                    <a:pt x="3035" y="1607"/>
                    <a:pt x="3345" y="1782"/>
                  </a:cubicBezTo>
                  <a:cubicBezTo>
                    <a:pt x="3593" y="1996"/>
                    <a:pt x="3752" y="1082"/>
                    <a:pt x="3915" y="982"/>
                  </a:cubicBezTo>
                  <a:cubicBezTo>
                    <a:pt x="4078" y="882"/>
                    <a:pt x="4203" y="847"/>
                    <a:pt x="4325" y="1182"/>
                  </a:cubicBezTo>
                  <a:cubicBezTo>
                    <a:pt x="4447" y="1517"/>
                    <a:pt x="4418" y="2650"/>
                    <a:pt x="4645" y="2992"/>
                  </a:cubicBezTo>
                  <a:cubicBezTo>
                    <a:pt x="4895" y="3344"/>
                    <a:pt x="5468" y="3182"/>
                    <a:pt x="5685" y="323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2791" y="4888"/>
              <a:ext cx="4352" cy="3772"/>
            </a:xfrm>
            <a:custGeom>
              <a:avLst/>
              <a:gdLst>
                <a:gd name="T0" fmla="*/ 0 w 4320"/>
                <a:gd name="T1" fmla="*/ 3350 h 3771"/>
                <a:gd name="T2" fmla="*/ 827 w 4320"/>
                <a:gd name="T3" fmla="*/ 3035 h 3771"/>
                <a:gd name="T4" fmla="*/ 2055 w 4320"/>
                <a:gd name="T5" fmla="*/ 1020 h 3771"/>
                <a:gd name="T6" fmla="*/ 3100 w 4320"/>
                <a:gd name="T7" fmla="*/ 410 h 3771"/>
                <a:gd name="T8" fmla="*/ 3740 w 4320"/>
                <a:gd name="T9" fmla="*/ 3220 h 3771"/>
                <a:gd name="T10" fmla="*/ 4320 w 4320"/>
                <a:gd name="T11" fmla="*/ 3720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0" h="3771">
                  <a:moveTo>
                    <a:pt x="0" y="3350"/>
                  </a:moveTo>
                  <a:cubicBezTo>
                    <a:pt x="138" y="3298"/>
                    <a:pt x="484" y="3423"/>
                    <a:pt x="827" y="3035"/>
                  </a:cubicBezTo>
                  <a:cubicBezTo>
                    <a:pt x="860" y="3163"/>
                    <a:pt x="1705" y="1482"/>
                    <a:pt x="2055" y="1020"/>
                  </a:cubicBezTo>
                  <a:cubicBezTo>
                    <a:pt x="2405" y="557"/>
                    <a:pt x="2672" y="0"/>
                    <a:pt x="3100" y="410"/>
                  </a:cubicBezTo>
                  <a:cubicBezTo>
                    <a:pt x="3470" y="720"/>
                    <a:pt x="3500" y="2662"/>
                    <a:pt x="3740" y="3220"/>
                  </a:cubicBezTo>
                  <a:cubicBezTo>
                    <a:pt x="3943" y="3771"/>
                    <a:pt x="4199" y="3616"/>
                    <a:pt x="4320" y="37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2974" y="5558"/>
              <a:ext cx="1935" cy="3"/>
            </a:xfrm>
            <a:custGeom>
              <a:avLst/>
              <a:gdLst>
                <a:gd name="T0" fmla="*/ 1920 w 1920"/>
                <a:gd name="T1" fmla="*/ 0 h 1"/>
                <a:gd name="T2" fmla="*/ 0 w 19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0" h="1">
                  <a:moveTo>
                    <a:pt x="192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auto">
            <a:xfrm>
              <a:off x="2611" y="5148"/>
              <a:ext cx="3062" cy="37"/>
            </a:xfrm>
            <a:custGeom>
              <a:avLst/>
              <a:gdLst>
                <a:gd name="T0" fmla="*/ 3040 w 3040"/>
                <a:gd name="T1" fmla="*/ 0 h 38"/>
                <a:gd name="T2" fmla="*/ 0 w 3040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40" h="38">
                  <a:moveTo>
                    <a:pt x="3040" y="0"/>
                  </a:moveTo>
                  <a:lnTo>
                    <a:pt x="0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auto">
            <a:xfrm>
              <a:off x="3256" y="6328"/>
              <a:ext cx="3092" cy="5"/>
            </a:xfrm>
            <a:custGeom>
              <a:avLst/>
              <a:gdLst>
                <a:gd name="T0" fmla="*/ 3070 w 3070"/>
                <a:gd name="T1" fmla="*/ 0 h 5"/>
                <a:gd name="T2" fmla="*/ 0 w 307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70" h="5">
                  <a:moveTo>
                    <a:pt x="3070" y="0"/>
                  </a:move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auto">
            <a:xfrm>
              <a:off x="2611" y="5178"/>
              <a:ext cx="10" cy="3050"/>
            </a:xfrm>
            <a:custGeom>
              <a:avLst/>
              <a:gdLst>
                <a:gd name="T0" fmla="*/ 0 w 10"/>
                <a:gd name="T1" fmla="*/ 0 h 3050"/>
                <a:gd name="T2" fmla="*/ 10 w 10"/>
                <a:gd name="T3" fmla="*/ 305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3050">
                  <a:moveTo>
                    <a:pt x="0" y="0"/>
                  </a:moveTo>
                  <a:lnTo>
                    <a:pt x="10" y="30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auto">
            <a:xfrm>
              <a:off x="2976" y="5553"/>
              <a:ext cx="3" cy="2655"/>
            </a:xfrm>
            <a:custGeom>
              <a:avLst/>
              <a:gdLst>
                <a:gd name="T0" fmla="*/ 1 w 1"/>
                <a:gd name="T1" fmla="*/ 0 h 1062"/>
                <a:gd name="T2" fmla="*/ 0 w 1"/>
                <a:gd name="T3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62">
                  <a:moveTo>
                    <a:pt x="1" y="0"/>
                  </a:moveTo>
                  <a:lnTo>
                    <a:pt x="0" y="10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auto">
            <a:xfrm>
              <a:off x="3284" y="6323"/>
              <a:ext cx="2" cy="1760"/>
            </a:xfrm>
            <a:custGeom>
              <a:avLst/>
              <a:gdLst>
                <a:gd name="T0" fmla="*/ 0 w 1"/>
                <a:gd name="T1" fmla="*/ 0 h 704"/>
                <a:gd name="T2" fmla="*/ 0 w 1"/>
                <a:gd name="T3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04">
                  <a:moveTo>
                    <a:pt x="0" y="0"/>
                  </a:moveTo>
                  <a:lnTo>
                    <a:pt x="0" y="7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 rot="-5400000">
              <a:off x="-43" y="6641"/>
              <a:ext cx="3530" cy="4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Вільна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    </a:t>
              </a: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енергія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   </a:t>
              </a:r>
              <a:r>
                <a:rPr lang="en-US" sz="1600" dirty="0">
                  <a:solidFill>
                    <a:srgbClr val="000000"/>
                  </a:solidFill>
                  <a:latin typeface="Calibri"/>
                  <a:cs typeface="+mn-cs"/>
                </a:rPr>
                <a:t>G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531" y="9388"/>
              <a:ext cx="2035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Хід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реакції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2431" y="8253"/>
              <a:ext cx="56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7361" y="8733"/>
              <a:ext cx="467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>
                  <a:solidFill>
                    <a:srgbClr val="000000"/>
                  </a:solidFill>
                  <a:latin typeface="Calibri"/>
                  <a:cs typeface="+mn-cs"/>
                </a:rPr>
                <a:t>Р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5341" y="7203"/>
              <a:ext cx="645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</a:rPr>
                <a:t>FS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2561" y="8343"/>
              <a:ext cx="467" cy="6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Calibri"/>
                  <a:cs typeface="+mn-cs"/>
                </a:rPr>
                <a:t>S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aphicFrame>
          <p:nvGraphicFramePr>
            <p:cNvPr id="7203" name="Object 35"/>
            <p:cNvGraphicFramePr>
              <a:graphicFrameLocks noChangeAspect="1"/>
            </p:cNvGraphicFramePr>
            <p:nvPr/>
          </p:nvGraphicFramePr>
          <p:xfrm>
            <a:off x="2290" y="6711"/>
            <a:ext cx="337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3" imgW="203112" imgH="228501" progId="Equation.3">
                    <p:embed/>
                  </p:oleObj>
                </mc:Choice>
                <mc:Fallback>
                  <p:oleObj name="Формула" r:id="rId3" imgW="20311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6711"/>
                          <a:ext cx="337" cy="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4" name="Object 36"/>
            <p:cNvGraphicFramePr>
              <a:graphicFrameLocks noChangeAspect="1"/>
            </p:cNvGraphicFramePr>
            <p:nvPr/>
          </p:nvGraphicFramePr>
          <p:xfrm>
            <a:off x="2652" y="6633"/>
            <a:ext cx="338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5" imgW="203112" imgH="279279" progId="Equation.3">
                    <p:embed/>
                  </p:oleObj>
                </mc:Choice>
                <mc:Fallback>
                  <p:oleObj name="Формула" r:id="rId5" imgW="203112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6633"/>
                          <a:ext cx="338" cy="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5" name="Object 37"/>
            <p:cNvGraphicFramePr>
              <a:graphicFrameLocks noChangeAspect="1"/>
            </p:cNvGraphicFramePr>
            <p:nvPr/>
          </p:nvGraphicFramePr>
          <p:xfrm>
            <a:off x="2965" y="6633"/>
            <a:ext cx="337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7" imgW="203112" imgH="279279" progId="Equation.3">
                    <p:embed/>
                  </p:oleObj>
                </mc:Choice>
                <mc:Fallback>
                  <p:oleObj name="Формула" r:id="rId7" imgW="203112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5" y="6633"/>
                          <a:ext cx="337" cy="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7" name="Freeform 25"/>
            <p:cNvSpPr>
              <a:spLocks/>
            </p:cNvSpPr>
            <p:nvPr/>
          </p:nvSpPr>
          <p:spPr bwMode="auto">
            <a:xfrm>
              <a:off x="5241" y="5313"/>
              <a:ext cx="1865" cy="605"/>
            </a:xfrm>
            <a:custGeom>
              <a:avLst/>
              <a:gdLst>
                <a:gd name="T0" fmla="*/ 1851 w 1851"/>
                <a:gd name="T1" fmla="*/ 0 h 606"/>
                <a:gd name="T2" fmla="*/ 0 w 1851"/>
                <a:gd name="T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1" h="606">
                  <a:moveTo>
                    <a:pt x="1851" y="0"/>
                  </a:moveTo>
                  <a:lnTo>
                    <a:pt x="0" y="6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auto">
            <a:xfrm>
              <a:off x="6418" y="5313"/>
              <a:ext cx="687" cy="1025"/>
            </a:xfrm>
            <a:custGeom>
              <a:avLst/>
              <a:gdLst>
                <a:gd name="T0" fmla="*/ 681 w 681"/>
                <a:gd name="T1" fmla="*/ 0 h 1026"/>
                <a:gd name="T2" fmla="*/ 0 w 681"/>
                <a:gd name="T3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1" h="1026">
                  <a:moveTo>
                    <a:pt x="681" y="0"/>
                  </a:moveTo>
                  <a:lnTo>
                    <a:pt x="0" y="10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6531" y="4703"/>
              <a:ext cx="3322" cy="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Calibri"/>
                  <a:cs typeface="+mn-cs"/>
                </a:rPr>
                <a:t>Фермент-</a:t>
              </a: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субстратні</a:t>
              </a:r>
              <a:endParaRPr lang="ru-RU" sz="1600" dirty="0">
                <a:solidFill>
                  <a:srgbClr val="000000"/>
                </a:solidFill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+mn-cs"/>
                </a:rPr>
                <a:t>комплекси</a:t>
              </a: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295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938" y="-34925"/>
            <a:ext cx="9151938" cy="727075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ТЕОРІЯ </a:t>
            </a:r>
            <a:r>
              <a:rPr lang="ru-RU" sz="3200" b="1" dirty="0" smtClean="0">
                <a:solidFill>
                  <a:srgbClr val="C00000"/>
                </a:solidFill>
              </a:rPr>
              <a:t>МИХАЕЛІСА-МЕНТЕНА </a:t>
            </a:r>
            <a:r>
              <a:rPr lang="ru-RU" sz="3200" b="1" dirty="0">
                <a:solidFill>
                  <a:srgbClr val="C00000"/>
                </a:solidFill>
              </a:rPr>
              <a:t>(1913 Р.):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53975" y="411163"/>
            <a:ext cx="925195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Залежність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початкової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швидкості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ферментативної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реакції</a:t>
            </a:r>
            <a:endParaRPr lang="ru-RU" sz="2400" b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від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</a:t>
            </a:r>
            <a:r>
              <a:rPr lang="ru-RU" sz="2400" b="1" dirty="0" err="1">
                <a:solidFill>
                  <a:srgbClr val="990033"/>
                </a:solidFill>
                <a:latin typeface="Calibri"/>
                <a:cs typeface="+mn-cs"/>
              </a:rPr>
              <a:t>концентрації</a:t>
            </a:r>
            <a:r>
              <a:rPr lang="ru-RU" sz="2400" b="1" dirty="0">
                <a:solidFill>
                  <a:srgbClr val="990033"/>
                </a:solidFill>
                <a:latin typeface="Calibri"/>
                <a:cs typeface="+mn-cs"/>
              </a:rPr>
              <a:t> субстрату</a:t>
            </a: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rgbClr val="990033"/>
              </a:solidFill>
              <a:latin typeface="Calibri"/>
              <a:cs typeface="+mn-cs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8233" name="Group 6"/>
          <p:cNvGrpSpPr>
            <a:grpSpLocks/>
          </p:cNvGrpSpPr>
          <p:nvPr/>
        </p:nvGrpSpPr>
        <p:grpSpPr bwMode="auto">
          <a:xfrm>
            <a:off x="111125" y="3133969"/>
            <a:ext cx="2660675" cy="2048396"/>
            <a:chOff x="1641" y="1804"/>
            <a:chExt cx="6590" cy="5865"/>
          </a:xfrm>
        </p:grpSpPr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2426" y="1984"/>
              <a:ext cx="0" cy="5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421" y="7121"/>
              <a:ext cx="5210" cy="10"/>
            </a:xfrm>
            <a:custGeom>
              <a:avLst/>
              <a:gdLst>
                <a:gd name="T0" fmla="*/ 0 w 5211"/>
                <a:gd name="T1" fmla="*/ 9 h 9"/>
                <a:gd name="T2" fmla="*/ 5211 w 521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11" h="9">
                  <a:moveTo>
                    <a:pt x="0" y="9"/>
                  </a:moveTo>
                  <a:lnTo>
                    <a:pt x="521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7394" y="7139"/>
              <a:ext cx="837" cy="5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prstClr val="black"/>
                  </a:solidFill>
                  <a:latin typeface="Calibri"/>
                  <a:cs typeface="+mn-cs"/>
                </a:rPr>
                <a:t>Cs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421" y="2701"/>
              <a:ext cx="4740" cy="4433"/>
            </a:xfrm>
            <a:custGeom>
              <a:avLst/>
              <a:gdLst>
                <a:gd name="T0" fmla="*/ 0 w 4739"/>
                <a:gd name="T1" fmla="*/ 4432 h 4432"/>
                <a:gd name="T2" fmla="*/ 1199 w 4739"/>
                <a:gd name="T3" fmla="*/ 1258 h 4432"/>
                <a:gd name="T4" fmla="*/ 2879 w 4739"/>
                <a:gd name="T5" fmla="*/ 108 h 4432"/>
                <a:gd name="T6" fmla="*/ 4739 w 4739"/>
                <a:gd name="T7" fmla="*/ 38 h 4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39" h="4432">
                  <a:moveTo>
                    <a:pt x="0" y="4432"/>
                  </a:moveTo>
                  <a:cubicBezTo>
                    <a:pt x="200" y="3903"/>
                    <a:pt x="719" y="1979"/>
                    <a:pt x="1199" y="1258"/>
                  </a:cubicBezTo>
                  <a:cubicBezTo>
                    <a:pt x="1669" y="537"/>
                    <a:pt x="2425" y="216"/>
                    <a:pt x="2879" y="108"/>
                  </a:cubicBezTo>
                  <a:cubicBezTo>
                    <a:pt x="3333" y="0"/>
                    <a:pt x="4352" y="53"/>
                    <a:pt x="4739" y="3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3201" y="4859"/>
              <a:ext cx="0" cy="2270"/>
            </a:xfrm>
            <a:custGeom>
              <a:avLst/>
              <a:gdLst>
                <a:gd name="T0" fmla="*/ 0 w 1"/>
                <a:gd name="T1" fmla="*/ 0 h 2270"/>
                <a:gd name="T2" fmla="*/ 0 w 1"/>
                <a:gd name="T3" fmla="*/ 2270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270">
                  <a:moveTo>
                    <a:pt x="0" y="0"/>
                  </a:moveTo>
                  <a:lnTo>
                    <a:pt x="0" y="22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421" y="4834"/>
              <a:ext cx="780" cy="15"/>
            </a:xfrm>
            <a:custGeom>
              <a:avLst/>
              <a:gdLst>
                <a:gd name="T0" fmla="*/ 779 w 779"/>
                <a:gd name="T1" fmla="*/ 15 h 15"/>
                <a:gd name="T2" fmla="*/ 0 w 779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9" h="15">
                  <a:moveTo>
                    <a:pt x="779" y="1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H="1">
              <a:off x="2421" y="2754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961" y="7154"/>
              <a:ext cx="838" cy="5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prstClr val="black"/>
                  </a:solidFill>
                  <a:latin typeface="Calibri"/>
                  <a:cs typeface="+mn-cs"/>
                </a:rPr>
                <a:t>Km</a:t>
              </a: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aphicFrame>
          <p:nvGraphicFramePr>
            <p:cNvPr id="8227" name="Object 35"/>
            <p:cNvGraphicFramePr>
              <a:graphicFrameLocks noChangeAspect="1"/>
            </p:cNvGraphicFramePr>
            <p:nvPr/>
          </p:nvGraphicFramePr>
          <p:xfrm>
            <a:off x="1641" y="3804"/>
            <a:ext cx="727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3" imgW="317225" imgH="393359" progId="Equation.3">
                    <p:embed/>
                  </p:oleObj>
                </mc:Choice>
                <mc:Fallback>
                  <p:oleObj name="Формула" r:id="rId3" imgW="317225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1" y="3804"/>
                          <a:ext cx="727" cy="9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8" name="Object 36"/>
            <p:cNvGraphicFramePr>
              <a:graphicFrameLocks noChangeAspect="1"/>
            </p:cNvGraphicFramePr>
            <p:nvPr/>
          </p:nvGraphicFramePr>
          <p:xfrm>
            <a:off x="1701" y="2344"/>
            <a:ext cx="612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5" imgW="266584" imgH="228501" progId="Equation.3">
                    <p:embed/>
                  </p:oleObj>
                </mc:Choice>
                <mc:Fallback>
                  <p:oleObj name="Формула" r:id="rId5" imgW="26658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2344"/>
                          <a:ext cx="612" cy="5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9" name="Object 37"/>
            <p:cNvGraphicFramePr>
              <a:graphicFrameLocks noChangeAspect="1"/>
            </p:cNvGraphicFramePr>
            <p:nvPr/>
          </p:nvGraphicFramePr>
          <p:xfrm>
            <a:off x="2059" y="1804"/>
            <a:ext cx="262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7" imgW="114201" imgH="139579" progId="Equation.3">
                    <p:embed/>
                  </p:oleObj>
                </mc:Choice>
                <mc:Fallback>
                  <p:oleObj name="Формула" r:id="rId7" imgW="114201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9" y="1804"/>
                          <a:ext cx="262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771800" y="2888186"/>
            <a:ext cx="4824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Брігс</a:t>
            </a:r>
            <a:r>
              <a:rPr lang="ru-RU" sz="16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Холлдейн</a:t>
            </a:r>
            <a:r>
              <a:rPr lang="ru-RU" sz="16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(1925 р.) </a:t>
            </a: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вдосконалили</a:t>
            </a:r>
            <a:r>
              <a:rPr lang="ru-RU" sz="1600" b="1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endParaRPr lang="ru-RU" sz="1600" b="1" i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50" y="6023774"/>
            <a:ext cx="90900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Ферментативні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реакції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in vivo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протікають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у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відкритих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системах =&gt;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описуються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іншими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alibri"/>
                <a:cs typeface="+mn-cs"/>
              </a:rPr>
              <a:t>рівняннями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BD998C-9736-4DED-9972-F66B08BCC0F9}"/>
              </a:ext>
            </a:extLst>
          </p:cNvPr>
          <p:cNvSpPr txBox="1"/>
          <p:nvPr/>
        </p:nvSpPr>
        <p:spPr>
          <a:xfrm>
            <a:off x="143465" y="1071866"/>
            <a:ext cx="9117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Стадії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каталізу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1)Ф (Е) –субстратного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комплекса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К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константи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кінцеві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Р+Е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48">
            <a:extLst>
              <a:ext uri="{FF2B5EF4-FFF2-40B4-BE49-F238E27FC236}">
                <a16:creationId xmlns:a16="http://schemas.microsoft.com/office/drawing/2014/main" xmlns="" id="{29667194-B690-4F25-8E94-2E726BB1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98197"/>
            <a:ext cx="3672407" cy="68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582366E2-5ED5-4E95-A99A-429077C00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1" y="2436240"/>
            <a:ext cx="903287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990033"/>
                </a:solidFill>
              </a:rPr>
              <a:t>Залежніть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початкової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швидкості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ферментативної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реакції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від</a:t>
            </a:r>
            <a:r>
              <a:rPr lang="ru-RU" sz="2000" b="1" dirty="0">
                <a:solidFill>
                  <a:srgbClr val="990033"/>
                </a:solidFill>
              </a:rPr>
              <a:t> </a:t>
            </a:r>
            <a:r>
              <a:rPr lang="ru-RU" sz="2000" b="1" dirty="0" err="1">
                <a:solidFill>
                  <a:srgbClr val="990033"/>
                </a:solidFill>
              </a:rPr>
              <a:t>концентрації</a:t>
            </a:r>
            <a:r>
              <a:rPr lang="ru-RU" sz="2000" b="1" dirty="0">
                <a:solidFill>
                  <a:srgbClr val="990033"/>
                </a:solidFill>
              </a:rPr>
              <a:t> субстрата</a:t>
            </a:r>
            <a:endParaRPr lang="ru-RU" i="1" dirty="0">
              <a:solidFill>
                <a:srgbClr val="990033"/>
              </a:solidFill>
            </a:endParaRP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23BAC428-6A75-42F1-AF65-94E072F93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8054"/>
              </p:ext>
            </p:extLst>
          </p:nvPr>
        </p:nvGraphicFramePr>
        <p:xfrm>
          <a:off x="3137711" y="3206577"/>
          <a:ext cx="1490074" cy="7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Формула" r:id="rId10" imgW="812520" imgH="431640" progId="Equation.3">
                  <p:embed/>
                </p:oleObj>
              </mc:Choice>
              <mc:Fallback>
                <p:oleObj name="Формула" r:id="rId10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711" y="3206577"/>
                        <a:ext cx="1490074" cy="790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xmlns="" id="{EEE4EFF7-7C1D-4266-9CAA-B9CE56E47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64478"/>
              </p:ext>
            </p:extLst>
          </p:nvPr>
        </p:nvGraphicFramePr>
        <p:xfrm>
          <a:off x="5316394" y="3210301"/>
          <a:ext cx="1591209" cy="71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Формула" r:id="rId12" imgW="876240" imgH="393480" progId="Equation.3">
                  <p:embed/>
                </p:oleObj>
              </mc:Choice>
              <mc:Fallback>
                <p:oleObj name="Формула" r:id="rId12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394" y="3210301"/>
                        <a:ext cx="1591209" cy="719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5D00BF-988B-4D8D-8598-D48308FD852F}"/>
              </a:ext>
            </a:extLst>
          </p:cNvPr>
          <p:cNvSpPr/>
          <p:nvPr/>
        </p:nvSpPr>
        <p:spPr>
          <a:xfrm>
            <a:off x="2778626" y="3940006"/>
            <a:ext cx="5594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- </a:t>
            </a:r>
            <a:r>
              <a:rPr lang="ru-RU" b="1" dirty="0">
                <a:latin typeface="Arial" charset="0"/>
              </a:rPr>
              <a:t>К</a:t>
            </a:r>
            <a:r>
              <a:rPr lang="en-US" sz="1600" b="1" dirty="0"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міра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міцності</a:t>
            </a:r>
            <a:r>
              <a:rPr lang="ru-RU" dirty="0">
                <a:latin typeface="Arial" charset="0"/>
              </a:rPr>
              <a:t> Е</a:t>
            </a:r>
            <a:r>
              <a:rPr lang="en-US" dirty="0">
                <a:latin typeface="Arial" charset="0"/>
              </a:rPr>
              <a:t>S</a:t>
            </a:r>
            <a:r>
              <a:rPr lang="ru-RU" dirty="0">
                <a:latin typeface="Arial" charset="0"/>
              </a:rPr>
              <a:t>: </a:t>
            </a:r>
            <a:r>
              <a:rPr lang="ru-RU" dirty="0" err="1">
                <a:latin typeface="Arial" charset="0"/>
              </a:rPr>
              <a:t>чим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вище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значення</a:t>
            </a:r>
            <a:r>
              <a:rPr lang="ru-RU" dirty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К</a:t>
            </a:r>
            <a:r>
              <a:rPr lang="en-US" sz="1600" b="1" dirty="0"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, </a:t>
            </a:r>
            <a:r>
              <a:rPr lang="ru-RU" dirty="0" err="1">
                <a:latin typeface="Arial" charset="0"/>
              </a:rPr>
              <a:t>тим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слабше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зв’заний</a:t>
            </a:r>
            <a:r>
              <a:rPr lang="ru-RU" dirty="0">
                <a:latin typeface="Arial" charset="0"/>
              </a:rPr>
              <a:t> субстрат </a:t>
            </a:r>
            <a:r>
              <a:rPr lang="en-US" dirty="0">
                <a:latin typeface="Arial" charset="0"/>
              </a:rPr>
              <a:t>(S) </a:t>
            </a:r>
            <a:r>
              <a:rPr lang="ru-RU" dirty="0">
                <a:latin typeface="Arial" charset="0"/>
              </a:rPr>
              <a:t>з ферментом</a:t>
            </a:r>
            <a:r>
              <a:rPr lang="en-US" dirty="0">
                <a:latin typeface="Arial" charset="0"/>
              </a:rPr>
              <a:t> (E)</a:t>
            </a:r>
            <a:r>
              <a:rPr lang="ru-RU" dirty="0">
                <a:latin typeface="Arial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Arial" charset="0"/>
              </a:rPr>
              <a:t>Аналіз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рівняння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Михаеліса-Ментен</a:t>
            </a:r>
            <a:r>
              <a:rPr lang="ru-RU" dirty="0">
                <a:latin typeface="Arial" charset="0"/>
              </a:rPr>
              <a:t> і </a:t>
            </a:r>
            <a:r>
              <a:rPr lang="ru-RU" dirty="0" err="1">
                <a:latin typeface="Arial" charset="0"/>
              </a:rPr>
              <a:t>кінетичної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кривої</a:t>
            </a:r>
            <a:r>
              <a:rPr lang="ru-RU" dirty="0">
                <a:latin typeface="Arial" charset="0"/>
              </a:rPr>
              <a:t>:</a:t>
            </a:r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xmlns="" id="{4CDF98E9-A113-43AB-8144-2FD10610C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6452"/>
              </p:ext>
            </p:extLst>
          </p:nvPr>
        </p:nvGraphicFramePr>
        <p:xfrm>
          <a:off x="3715251" y="4900462"/>
          <a:ext cx="1468755" cy="86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Формула" r:id="rId14" imgW="736560" imgH="431640" progId="Equation.3">
                  <p:embed/>
                </p:oleObj>
              </mc:Choice>
              <mc:Fallback>
                <p:oleObj name="Формула" r:id="rId14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251" y="4900462"/>
                        <a:ext cx="1468755" cy="860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ED9A613-7D56-4F9C-A1D6-7489132A9FC8}"/>
              </a:ext>
            </a:extLst>
          </p:cNvPr>
          <p:cNvSpPr/>
          <p:nvPr/>
        </p:nvSpPr>
        <p:spPr>
          <a:xfrm>
            <a:off x="5258984" y="49972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-  </a:t>
            </a:r>
            <a:r>
              <a:rPr lang="ru-RU" dirty="0" err="1">
                <a:latin typeface="Arial" charset="0"/>
              </a:rPr>
              <a:t>тоді</a:t>
            </a:r>
            <a:r>
              <a:rPr lang="ru-RU" dirty="0">
                <a:latin typeface="Arial" charset="0"/>
              </a:rPr>
              <a:t> [</a:t>
            </a:r>
            <a:r>
              <a:rPr lang="en-US" dirty="0">
                <a:latin typeface="Arial" charset="0"/>
              </a:rPr>
              <a:t>S</a:t>
            </a:r>
            <a:r>
              <a:rPr lang="ru-RU" dirty="0">
                <a:latin typeface="Arial" charset="0"/>
              </a:rPr>
              <a:t>] &lt;&lt; </a:t>
            </a:r>
            <a:r>
              <a:rPr lang="en-US" dirty="0">
                <a:latin typeface="Arial" charset="0"/>
              </a:rPr>
              <a:t>K</a:t>
            </a:r>
            <a:r>
              <a:rPr lang="en-US" sz="1600" dirty="0">
                <a:latin typeface="Arial" charset="0"/>
              </a:rPr>
              <a:t>m</a:t>
            </a:r>
            <a:r>
              <a:rPr lang="ru-RU" dirty="0">
                <a:latin typeface="Arial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Arial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-25000" dirty="0">
                <a:latin typeface="Arial" charset="0"/>
              </a:rPr>
              <a:t>max</a:t>
            </a:r>
            <a:r>
              <a:rPr lang="en-US" dirty="0">
                <a:latin typeface="Arial" charset="0"/>
              </a:rPr>
              <a:t> – </a:t>
            </a:r>
            <a:r>
              <a:rPr lang="ru-RU" dirty="0">
                <a:latin typeface="Arial" charset="0"/>
              </a:rPr>
              <a:t>когда</a:t>
            </a:r>
            <a:r>
              <a:rPr lang="en-US" dirty="0">
                <a:latin typeface="Arial" charset="0"/>
              </a:rPr>
              <a:t> [S] &gt;&gt; K</a:t>
            </a:r>
            <a:r>
              <a:rPr lang="en-US" sz="1600" dirty="0">
                <a:latin typeface="Arial" charset="0"/>
              </a:rPr>
              <a:t>m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72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89" y="404664"/>
            <a:ext cx="9144000" cy="980728"/>
          </a:xfrm>
        </p:spPr>
        <p:txBody>
          <a:bodyPr/>
          <a:lstStyle/>
          <a:p>
            <a:r>
              <a:rPr lang="ru-RU" sz="2900" b="1" dirty="0">
                <a:solidFill>
                  <a:srgbClr val="C00000"/>
                </a:solidFill>
              </a:rPr>
              <a:t>ЗМІНЕННЯ </a:t>
            </a:r>
            <a:r>
              <a:rPr lang="ru-RU" sz="2900" b="1" dirty="0" err="1">
                <a:solidFill>
                  <a:srgbClr val="C00000"/>
                </a:solidFill>
              </a:rPr>
              <a:t>Е</a:t>
            </a:r>
            <a:r>
              <a:rPr lang="ru-RU" sz="2900" b="1" baseline="-25000" dirty="0" err="1">
                <a:solidFill>
                  <a:srgbClr val="C00000"/>
                </a:solidFill>
              </a:rPr>
              <a:t>активації</a:t>
            </a:r>
            <a:r>
              <a:rPr lang="ru-RU" sz="2900" b="1" dirty="0">
                <a:solidFill>
                  <a:srgbClr val="C00000"/>
                </a:solidFill>
              </a:rPr>
              <a:t>  </a:t>
            </a:r>
            <a:r>
              <a:rPr lang="ru-RU" sz="2900" b="1" dirty="0" err="1">
                <a:solidFill>
                  <a:srgbClr val="C00000"/>
                </a:solidFill>
              </a:rPr>
              <a:t>ПіД</a:t>
            </a:r>
            <a:r>
              <a:rPr lang="ru-RU" sz="2900" b="1" dirty="0">
                <a:solidFill>
                  <a:srgbClr val="C00000"/>
                </a:solidFill>
              </a:rPr>
              <a:t> ВЛИВОМ КАТАЛІЗАТОРІВ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031675"/>
              </p:ext>
            </p:extLst>
          </p:nvPr>
        </p:nvGraphicFramePr>
        <p:xfrm>
          <a:off x="107504" y="1628800"/>
          <a:ext cx="8928992" cy="371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Реакція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Схема </a:t>
                      </a:r>
                      <a:r>
                        <a:rPr lang="ru-RU" sz="2400" dirty="0" err="1"/>
                        <a:t>реакції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Каталізатор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/>
                        <a:t>Е</a:t>
                      </a:r>
                      <a:r>
                        <a:rPr lang="ru-RU" sz="2400" baseline="-25000" dirty="0"/>
                        <a:t> </a:t>
                      </a:r>
                      <a:r>
                        <a:rPr lang="ru-RU" sz="2400" baseline="-25000" dirty="0" err="1"/>
                        <a:t>активації</a:t>
                      </a:r>
                      <a:endParaRPr lang="ru-RU" sz="2400" baseline="-25000" dirty="0"/>
                    </a:p>
                    <a:p>
                      <a:pPr algn="ctr"/>
                      <a:r>
                        <a:rPr lang="ru-RU" sz="2400" dirty="0"/>
                        <a:t>кДж/моль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7280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Гідроліз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сахарози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С</a:t>
                      </a:r>
                      <a:r>
                        <a:rPr lang="ru-RU" sz="2400" baseline="-25000" dirty="0">
                          <a:latin typeface="+mn-lt"/>
                        </a:rPr>
                        <a:t>12</a:t>
                      </a:r>
                      <a:r>
                        <a:rPr lang="ru-RU" sz="2400" dirty="0">
                          <a:latin typeface="+mn-lt"/>
                        </a:rPr>
                        <a:t>Н</a:t>
                      </a:r>
                      <a:r>
                        <a:rPr lang="ru-RU" sz="2400" baseline="-25000" dirty="0">
                          <a:latin typeface="+mn-lt"/>
                        </a:rPr>
                        <a:t>22</a:t>
                      </a:r>
                      <a:r>
                        <a:rPr lang="ru-RU" sz="2400" dirty="0">
                          <a:latin typeface="+mn-lt"/>
                        </a:rPr>
                        <a:t>О</a:t>
                      </a:r>
                      <a:r>
                        <a:rPr lang="ru-RU" sz="2400" baseline="-25000" dirty="0">
                          <a:latin typeface="+mn-lt"/>
                        </a:rPr>
                        <a:t>11</a:t>
                      </a:r>
                      <a:r>
                        <a:rPr lang="ru-RU" sz="2400" dirty="0">
                          <a:latin typeface="+mn-lt"/>
                        </a:rPr>
                        <a:t>+Н</a:t>
                      </a:r>
                      <a:r>
                        <a:rPr lang="ru-RU" sz="2400" baseline="-25000" dirty="0">
                          <a:latin typeface="+mn-lt"/>
                        </a:rPr>
                        <a:t>2</a:t>
                      </a:r>
                      <a:r>
                        <a:rPr lang="ru-RU" sz="2400" dirty="0">
                          <a:latin typeface="+mn-lt"/>
                        </a:rPr>
                        <a:t>О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→ 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С</a:t>
                      </a:r>
                      <a:r>
                        <a:rPr lang="ru-RU" sz="2400" baseline="-25000" dirty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Н</a:t>
                      </a:r>
                      <a:r>
                        <a:rPr lang="ru-RU" sz="2400" baseline="-25000" dirty="0">
                          <a:latin typeface="+mn-lt"/>
                          <a:cs typeface="Times New Roman"/>
                        </a:rPr>
                        <a:t>12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О</a:t>
                      </a:r>
                      <a:r>
                        <a:rPr lang="ru-RU" sz="2400" baseline="-25000" dirty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+mn-lt"/>
                          <a:cs typeface="Times New Roman"/>
                        </a:rPr>
                        <a:t> + 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С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6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Н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12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О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6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Іони</a:t>
                      </a:r>
                      <a:r>
                        <a:rPr lang="ru-RU" sz="2400" dirty="0"/>
                        <a:t>  Н</a:t>
                      </a:r>
                      <a:r>
                        <a:rPr lang="ru-RU" sz="2400" baseline="-25000" dirty="0"/>
                        <a:t>3</a:t>
                      </a:r>
                      <a:r>
                        <a:rPr lang="ru-RU" sz="2400" dirty="0"/>
                        <a:t>О</a:t>
                      </a:r>
                      <a:r>
                        <a:rPr lang="ru-RU" sz="2400" baseline="30000" dirty="0"/>
                        <a:t>+</a:t>
                      </a:r>
                    </a:p>
                    <a:p>
                      <a:endParaRPr lang="ru-RU" sz="2400" baseline="30000" dirty="0"/>
                    </a:p>
                    <a:p>
                      <a:r>
                        <a:rPr lang="ru-RU" sz="2400" baseline="0" dirty="0"/>
                        <a:t>Ф  </a:t>
                      </a:r>
                      <a:r>
                        <a:rPr lang="ru-RU" sz="2400" baseline="0" dirty="0" err="1"/>
                        <a:t>амілаза</a:t>
                      </a:r>
                      <a:endParaRPr lang="ru-RU" sz="240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1090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46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Розкладання</a:t>
                      </a:r>
                      <a:r>
                        <a:rPr lang="ru-RU" sz="2000" dirty="0"/>
                        <a:t> </a:t>
                      </a:r>
                    </a:p>
                    <a:p>
                      <a:r>
                        <a:rPr lang="ru-RU" sz="2400" dirty="0"/>
                        <a:t>Н </a:t>
                      </a:r>
                      <a:r>
                        <a:rPr lang="ru-RU" sz="2400" baseline="-25000" dirty="0"/>
                        <a:t>2</a:t>
                      </a:r>
                      <a:r>
                        <a:rPr lang="ru-RU" sz="2400" dirty="0"/>
                        <a:t>О </a:t>
                      </a:r>
                      <a:r>
                        <a:rPr lang="ru-RU" sz="2400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2Н</a:t>
                      </a:r>
                      <a:r>
                        <a:rPr lang="ru-RU" sz="2400" baseline="-25000" dirty="0"/>
                        <a:t>2</a:t>
                      </a:r>
                      <a:r>
                        <a:rPr lang="ru-RU" sz="2400" dirty="0"/>
                        <a:t>О</a:t>
                      </a:r>
                      <a:r>
                        <a:rPr lang="ru-RU" sz="2400" baseline="-25000" dirty="0"/>
                        <a:t>2</a:t>
                      </a:r>
                      <a:r>
                        <a:rPr lang="ru-RU" sz="2400" baseline="0" dirty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 + О</a:t>
                      </a:r>
                      <a:r>
                        <a:rPr kumimoji="0" lang="ru-RU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Без </a:t>
                      </a:r>
                      <a:r>
                        <a:rPr lang="ru-RU" sz="2400" dirty="0" err="1"/>
                        <a:t>каталізатора</a:t>
                      </a:r>
                      <a:endParaRPr lang="ru-RU" sz="2400" dirty="0"/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Ф каталаза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 75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8,4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71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96911" y="233899"/>
            <a:ext cx="88201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Повільні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хімічні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процеси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корозія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, фотосинтез,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біосинтез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білка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+mj-lt"/>
              </a:rPr>
              <a:t>Білки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оновлюються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наполовину за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70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діб</a:t>
            </a:r>
            <a:endParaRPr lang="ru-RU" sz="2000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+mj-lt"/>
              </a:rPr>
              <a:t>Неорганічна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основа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кісткових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тканин за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4-7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років</a:t>
            </a:r>
            <a:endParaRPr lang="ru-RU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" y="3717264"/>
            <a:ext cx="4392613" cy="29495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107950" y="0"/>
            <a:ext cx="8928100" cy="6906929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0481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5362" name="Picture 2" descr="Картинки по запросу фотосинтез це">
            <a:extLst>
              <a:ext uri="{FF2B5EF4-FFF2-40B4-BE49-F238E27FC236}">
                <a16:creationId xmlns:a16="http://schemas.microsoft.com/office/drawing/2014/main" xmlns="" id="{3FE01CE7-610B-417F-AD5F-77D51AF02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4354" r="3638" b="6516"/>
          <a:stretch/>
        </p:blipFill>
        <p:spPr bwMode="auto">
          <a:xfrm>
            <a:off x="2915816" y="1278813"/>
            <a:ext cx="2952328" cy="23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75A8378-E26E-4B9A-B62E-FD33402690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91" b="10410"/>
          <a:stretch/>
        </p:blipFill>
        <p:spPr>
          <a:xfrm>
            <a:off x="4643437" y="3657601"/>
            <a:ext cx="4314825" cy="30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20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15045" name="WordArt 5"/>
          <p:cNvSpPr>
            <a:spLocks noChangeArrowheads="1" noChangeShapeType="1" noTextEdit="1"/>
          </p:cNvSpPr>
          <p:nvPr/>
        </p:nvSpPr>
        <p:spPr bwMode="auto">
          <a:xfrm>
            <a:off x="4067944" y="188342"/>
            <a:ext cx="2232247" cy="4323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ИСК</a:t>
            </a:r>
          </a:p>
        </p:txBody>
      </p:sp>
      <p:pic>
        <p:nvPicPr>
          <p:cNvPr id="215047" name="Picture 7" descr="ch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716338"/>
            <a:ext cx="4667250" cy="2952750"/>
          </a:xfrm>
          <a:prstGeom prst="rect">
            <a:avLst/>
          </a:prstGeom>
          <a:noFill/>
        </p:spPr>
      </p:pic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765856" y="719941"/>
            <a:ext cx="712708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Тиск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дуже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впливає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реакцій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участю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газів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, тому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безпосередньо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Palatino Linotype" pitchFamily="18" charset="0"/>
              </a:rPr>
              <a:t>пов’язаний</a:t>
            </a:r>
            <a:r>
              <a:rPr lang="ru-RU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з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концентрацією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рівнянні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Менделєєва-Клапейрона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Palatino Linotype" pitchFamily="18" charset="0"/>
              </a:rPr>
              <a:t>pV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 = </a:t>
            </a:r>
            <a:r>
              <a:rPr lang="ru-RU" sz="2000" b="1" dirty="0" err="1">
                <a:solidFill>
                  <a:srgbClr val="000000"/>
                </a:solidFill>
                <a:latin typeface="Palatino Linotype" pitchFamily="18" charset="0"/>
              </a:rPr>
              <a:t>nRT</a:t>
            </a:r>
            <a:endParaRPr lang="ru-RU" sz="2000" b="1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перенесемо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V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в праву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частину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, , а 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RT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– в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ліву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,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враховуємо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p/RT = n/V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враховуємо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Palatino Linotype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n/V = 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Palatino Linotype" pitchFamily="18" charset="0"/>
              </a:rPr>
              <a:t>p</a:t>
            </a:r>
            <a:r>
              <a:rPr lang="ru-RU" sz="2000" b="1" dirty="0">
                <a:solidFill>
                  <a:srgbClr val="000000"/>
                </a:solidFill>
                <a:latin typeface="Palatino Linotype" pitchFamily="18" charset="0"/>
              </a:rPr>
              <a:t>/RT = </a:t>
            </a:r>
            <a:r>
              <a:rPr lang="ru-RU" sz="2000" b="1" dirty="0">
                <a:latin typeface="Palatino Linotype" pitchFamily="18" charset="0"/>
              </a:rPr>
              <a:t>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Тиск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і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молярна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концентрація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газу </a:t>
            </a:r>
            <a:r>
              <a:rPr lang="ru-RU" sz="2000" i="1" dirty="0" err="1">
                <a:solidFill>
                  <a:srgbClr val="000000"/>
                </a:solidFill>
                <a:latin typeface="Palatino Linotype" pitchFamily="18" charset="0"/>
              </a:rPr>
              <a:t>пов'язані</a:t>
            </a:r>
            <a:r>
              <a:rPr lang="ru-RU" sz="2000" i="1" dirty="0">
                <a:solidFill>
                  <a:srgbClr val="000000"/>
                </a:solidFill>
                <a:latin typeface="Palatino Linotype" pitchFamily="18" charset="0"/>
              </a:rPr>
              <a:t> прямо </a:t>
            </a:r>
            <a:r>
              <a:rPr lang="ru-RU" sz="2000" b="1" i="1" dirty="0" err="1">
                <a:solidFill>
                  <a:srgbClr val="000000"/>
                </a:solidFill>
                <a:latin typeface="Palatino Linotype" pitchFamily="18" charset="0"/>
              </a:rPr>
              <a:t>пропорційно</a:t>
            </a:r>
            <a:r>
              <a:rPr lang="ru-RU" sz="2000" b="1" i="1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2150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68688"/>
            <a:ext cx="1587500" cy="20478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179388" y="5551488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Клапейрон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Бенуа Поль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Еміль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(1799 - 1864 р.)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79388" y="2166938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Менделєєв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Дмитро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Іванович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(1834 - 1907 р.)</a:t>
            </a:r>
          </a:p>
        </p:txBody>
      </p:sp>
      <p:pic>
        <p:nvPicPr>
          <p:cNvPr id="2150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514475" cy="18954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215054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1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0" name="Picture 8" descr="ch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509120"/>
            <a:ext cx="5472113" cy="2232992"/>
          </a:xfrm>
          <a:prstGeom prst="rect">
            <a:avLst/>
          </a:prstGeom>
          <a:noFill/>
        </p:spPr>
      </p:pic>
      <p:sp>
        <p:nvSpPr>
          <p:cNvPr id="187401" name="WordArt 9"/>
          <p:cNvSpPr>
            <a:spLocks noChangeArrowheads="1" noChangeShapeType="1" noTextEdit="1"/>
          </p:cNvSpPr>
          <p:nvPr/>
        </p:nvSpPr>
        <p:spPr bwMode="auto">
          <a:xfrm>
            <a:off x="2123729" y="186709"/>
            <a:ext cx="5184576" cy="6500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Площа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стикання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0" y="810993"/>
            <a:ext cx="9036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гетерогенної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прямо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пропорційна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площі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стикання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</a:t>
            </a:r>
          </a:p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збільшенням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площі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стикання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частинки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частіше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зіштовхуються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одна з одною, а значить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збільшується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площу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стикання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збільшення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ступеня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подрібнення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161130" y="2492896"/>
            <a:ext cx="8874919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Швидкість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гетерогенної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реакції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залежить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FF0000"/>
                </a:solidFill>
                <a:latin typeface="Palatino Linotype" pitchFamily="18" charset="0"/>
              </a:rPr>
              <a:t>від</a:t>
            </a:r>
            <a:r>
              <a:rPr lang="ru-RU" sz="1900" dirty="0">
                <a:solidFill>
                  <a:srgbClr val="FF0000"/>
                </a:solidFill>
                <a:latin typeface="Palatino Linotype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а)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підведення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реагентів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до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межі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розділу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фаз;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б)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розділу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фаз, яка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залежить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площі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цієї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;</a:t>
            </a:r>
            <a:b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</a:b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в)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швидкості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відведення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продуктів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від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межі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Palatino Linotype" pitchFamily="18" charset="0"/>
              </a:rPr>
              <a:t>розділу</a:t>
            </a: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 фаз.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000000"/>
                </a:solidFill>
                <a:latin typeface="Palatino Linotype" pitchFamily="18" charset="0"/>
              </a:rPr>
              <a:t>	</a:t>
            </a:r>
            <a:r>
              <a:rPr lang="ru-RU" sz="1900" dirty="0" err="1">
                <a:latin typeface="Palatino Linotype" pitchFamily="18" charset="0"/>
              </a:rPr>
              <a:t>Стадія</a:t>
            </a:r>
            <a:r>
              <a:rPr lang="ru-RU" sz="1900" dirty="0">
                <a:latin typeface="Palatino Linotype" pitchFamily="18" charset="0"/>
              </a:rPr>
              <a:t>, яка </a:t>
            </a:r>
            <a:r>
              <a:rPr lang="ru-RU" sz="1900" dirty="0" err="1">
                <a:latin typeface="Palatino Linotype" pitchFamily="18" charset="0"/>
              </a:rPr>
              <a:t>протікає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найбільш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повільно</a:t>
            </a:r>
            <a:r>
              <a:rPr lang="ru-RU" sz="1900" dirty="0">
                <a:latin typeface="Palatino Linotype" pitchFamily="18" charset="0"/>
              </a:rPr>
              <a:t>, </a:t>
            </a:r>
            <a:r>
              <a:rPr lang="ru-RU" sz="1900" b="1" dirty="0" err="1">
                <a:latin typeface="Palatino Linotype" pitchFamily="18" charset="0"/>
              </a:rPr>
              <a:t>називається</a:t>
            </a:r>
            <a:r>
              <a:rPr lang="ru-RU" sz="1900" b="1" dirty="0">
                <a:latin typeface="Palatino Linotype" pitchFamily="18" charset="0"/>
              </a:rPr>
              <a:t> </a:t>
            </a:r>
            <a:r>
              <a:rPr lang="ru-RU" sz="1900" b="1" dirty="0" err="1">
                <a:latin typeface="Palatino Linotype" pitchFamily="18" charset="0"/>
              </a:rPr>
              <a:t>лімітуючою</a:t>
            </a:r>
            <a:r>
              <a:rPr lang="ru-RU" sz="1900" b="1" dirty="0">
                <a:latin typeface="Palatino Linotype" pitchFamily="18" charset="0"/>
              </a:rPr>
              <a:t> - </a:t>
            </a:r>
            <a:r>
              <a:rPr lang="ru-RU" sz="1900" dirty="0" err="1">
                <a:latin typeface="Palatino Linotype" pitchFamily="18" charset="0"/>
              </a:rPr>
              <a:t>саме</a:t>
            </a:r>
            <a:r>
              <a:rPr lang="ru-RU" sz="1900" dirty="0">
                <a:latin typeface="Palatino Linotype" pitchFamily="18" charset="0"/>
              </a:rPr>
              <a:t> вона </a:t>
            </a:r>
            <a:r>
              <a:rPr lang="ru-RU" sz="1900" dirty="0" err="1">
                <a:latin typeface="Palatino Linotype" pitchFamily="18" charset="0"/>
              </a:rPr>
              <a:t>визначає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швидкість</a:t>
            </a:r>
            <a:r>
              <a:rPr lang="ru-RU" sz="1900" dirty="0">
                <a:latin typeface="Palatino Linotype" pitchFamily="18" charset="0"/>
              </a:rPr>
              <a:t> </a:t>
            </a:r>
            <a:r>
              <a:rPr lang="ru-RU" sz="1900" dirty="0" err="1">
                <a:latin typeface="Palatino Linotype" pitchFamily="18" charset="0"/>
              </a:rPr>
              <a:t>реакції</a:t>
            </a:r>
            <a:r>
              <a:rPr lang="ru-RU" sz="1900" dirty="0">
                <a:latin typeface="Palatino Linotype" pitchFamily="18" charset="0"/>
              </a:rPr>
              <a:t> в </a:t>
            </a:r>
            <a:r>
              <a:rPr lang="ru-RU" sz="1900" dirty="0" err="1">
                <a:latin typeface="Palatino Linotype" pitchFamily="18" charset="0"/>
              </a:rPr>
              <a:t>цілому</a:t>
            </a:r>
            <a:r>
              <a:rPr lang="ru-RU" sz="1900" dirty="0">
                <a:latin typeface="Palatino Linotype" pitchFamily="18" charset="0"/>
              </a:rPr>
              <a:t>.</a:t>
            </a:r>
          </a:p>
        </p:txBody>
      </p:sp>
      <p:sp>
        <p:nvSpPr>
          <p:cNvPr id="18740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78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7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СРС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ХІМІЧНА РІВНОВАГА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  <a:p>
            <a:pPr marL="0" indent="0" algn="ctr">
              <a:buNone/>
            </a:pPr>
            <a:r>
              <a:rPr lang="uk-UA" i="1" dirty="0"/>
              <a:t>Дякуємо за увагу!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8933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0728"/>
            <a:ext cx="9067800" cy="6597352"/>
          </a:xfrm>
        </p:spPr>
        <p:txBody>
          <a:bodyPr anchor="t"/>
          <a:lstStyle/>
          <a:p>
            <a:pPr algn="l"/>
            <a:r>
              <a:rPr lang="ru-RU" sz="1800" b="1" i="1" dirty="0">
                <a:solidFill>
                  <a:schemeClr val="accent2"/>
                </a:solidFill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кінетики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обміном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організмах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кінетику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ліків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доцільний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ксенобіотиків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контролювання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нейтралізації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захоронення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Фармакокінетика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pharmacon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kinetikos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Токсикокінетика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713288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34CD550-9FF9-410B-AE7A-A34EB546A793}"/>
              </a:ext>
            </a:extLst>
          </p:cNvPr>
          <p:cNvSpPr/>
          <p:nvPr/>
        </p:nvSpPr>
        <p:spPr>
          <a:xfrm>
            <a:off x="0" y="116632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Хімічна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кінетика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вивчає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швидкість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хімічних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реакцій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механізм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їх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закономірності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612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149725"/>
            <a:ext cx="4319587" cy="2519363"/>
          </a:xfrm>
          <a:ln w="38100">
            <a:solidFill>
              <a:srgbClr val="CC9900"/>
            </a:solidFill>
          </a:ln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000" b="1" i="1" dirty="0" err="1">
                <a:solidFill>
                  <a:srgbClr val="FF3300"/>
                </a:solidFill>
              </a:rPr>
              <a:t>Протікають</a:t>
            </a:r>
            <a:r>
              <a:rPr lang="ru-RU" sz="2000" b="1" i="1" dirty="0">
                <a:solidFill>
                  <a:srgbClr val="FF3300"/>
                </a:solidFill>
              </a:rPr>
              <a:t> по </a:t>
            </a:r>
            <a:r>
              <a:rPr lang="ru-RU" sz="2000" b="1" i="1" dirty="0" err="1">
                <a:solidFill>
                  <a:srgbClr val="FF3300"/>
                </a:solidFill>
              </a:rPr>
              <a:t>всьому</a:t>
            </a:r>
            <a:r>
              <a:rPr lang="ru-RU" sz="2000" b="1" i="1" dirty="0">
                <a:solidFill>
                  <a:srgbClr val="FF3300"/>
                </a:solidFill>
              </a:rPr>
              <a:t> </a:t>
            </a:r>
            <a:r>
              <a:rPr lang="ru-RU" sz="2000" b="1" i="1" dirty="0" err="1">
                <a:solidFill>
                  <a:srgbClr val="FF3300"/>
                </a:solidFill>
              </a:rPr>
              <a:t>об’ємі</a:t>
            </a:r>
            <a:endParaRPr lang="ru-RU" sz="2000" b="1" i="1" dirty="0">
              <a:solidFill>
                <a:srgbClr val="FF3300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ru-RU" sz="2000" b="1" dirty="0">
                <a:latin typeface="Palatino Linotype" pitchFamily="18" charset="0"/>
              </a:rPr>
              <a:t>2СО</a:t>
            </a:r>
            <a:r>
              <a:rPr lang="ru-RU" sz="2000" b="1" baseline="-25000" dirty="0">
                <a:latin typeface="Palatino Linotype" pitchFamily="18" charset="0"/>
              </a:rPr>
              <a:t>(г)</a:t>
            </a:r>
            <a:r>
              <a:rPr lang="ru-RU" sz="2000" b="1" dirty="0">
                <a:latin typeface="Palatino Linotype" pitchFamily="18" charset="0"/>
              </a:rPr>
              <a:t>+ О</a:t>
            </a:r>
            <a:r>
              <a:rPr lang="ru-RU" sz="2000" b="1" baseline="-25000" dirty="0">
                <a:latin typeface="Palatino Linotype" pitchFamily="18" charset="0"/>
              </a:rPr>
              <a:t>2(г)</a:t>
            </a:r>
            <a:r>
              <a:rPr lang="ru-RU" sz="2000" b="1" dirty="0">
                <a:latin typeface="Palatino Linotype" pitchFamily="18" charset="0"/>
              </a:rPr>
              <a:t>= 2СО</a:t>
            </a:r>
            <a:r>
              <a:rPr lang="ru-RU" sz="2000" b="1" baseline="-25000" dirty="0">
                <a:latin typeface="Palatino Linotype" pitchFamily="18" charset="0"/>
              </a:rPr>
              <a:t>2(г)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</a:rPr>
              <a:t>2HBr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>
                <a:latin typeface="Palatino Linotype" pitchFamily="18" charset="0"/>
              </a:rPr>
              <a:t>г)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↔H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 + Br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 dirty="0" err="1">
                <a:latin typeface="Palatino Linotype" pitchFamily="18" charset="0"/>
              </a:rPr>
              <a:t>NaOH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  <a:r>
              <a:rPr lang="en-US" sz="2000" b="1" dirty="0">
                <a:latin typeface="Palatino Linotype" pitchFamily="18" charset="0"/>
              </a:rPr>
              <a:t>+</a:t>
            </a:r>
            <a:r>
              <a:rPr lang="en-US" sz="2000" b="1" dirty="0" err="1">
                <a:latin typeface="Palatino Linotype" pitchFamily="18" charset="0"/>
              </a:rPr>
              <a:t>HCl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  <a:r>
              <a:rPr lang="en-US" sz="2000" b="1" dirty="0">
                <a:latin typeface="Palatino Linotype" pitchFamily="18" charset="0"/>
              </a:rPr>
              <a:t>=</a:t>
            </a:r>
            <a:r>
              <a:rPr lang="en-US" sz="2000" b="1" dirty="0" err="1">
                <a:latin typeface="Palatino Linotype" pitchFamily="18" charset="0"/>
              </a:rPr>
              <a:t>NaCl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  <a:r>
              <a:rPr lang="en-US" sz="2000" b="1" dirty="0">
                <a:latin typeface="Palatino Linotype" pitchFamily="18" charset="0"/>
              </a:rPr>
              <a:t>+H</a:t>
            </a:r>
            <a:r>
              <a:rPr lang="en-US" sz="2000" b="1" baseline="-25000" dirty="0">
                <a:latin typeface="Palatino Linotype" pitchFamily="18" charset="0"/>
              </a:rPr>
              <a:t>2</a:t>
            </a:r>
            <a:r>
              <a:rPr lang="en-US" sz="2000" b="1" dirty="0">
                <a:latin typeface="Palatino Linotype" pitchFamily="18" charset="0"/>
              </a:rPr>
              <a:t>O</a:t>
            </a:r>
            <a:r>
              <a:rPr lang="ru-RU" sz="2000" b="1" baseline="-25000" dirty="0">
                <a:latin typeface="Palatino Linotype" pitchFamily="18" charset="0"/>
              </a:rPr>
              <a:t>(р)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</a:rPr>
              <a:t>F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r>
              <a:rPr lang="en-US" sz="2000" b="1" dirty="0">
                <a:latin typeface="Palatino Linotype" pitchFamily="18" charset="0"/>
              </a:rPr>
              <a:t> + S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r>
              <a:rPr lang="en-US" sz="2000" b="1" dirty="0">
                <a:latin typeface="Palatino Linotype" pitchFamily="18" charset="0"/>
              </a:rPr>
              <a:t> = </a:t>
            </a:r>
            <a:r>
              <a:rPr lang="en-US" sz="2000" b="1" dirty="0" err="1">
                <a:latin typeface="Palatino Linotype" pitchFamily="18" charset="0"/>
              </a:rPr>
              <a:t>FeS</a:t>
            </a:r>
            <a:r>
              <a:rPr lang="en-US" sz="2000" b="1" baseline="-25000" dirty="0">
                <a:latin typeface="Palatino Linotype" pitchFamily="18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endParaRPr lang="ru-RU" sz="2000" b="1" baseline="-25000" dirty="0">
              <a:latin typeface="Palatino Linotype" pitchFamily="18" charset="0"/>
            </a:endParaRPr>
          </a:p>
          <a:p>
            <a:pPr marL="533400" indent="-533400" algn="ctr"/>
            <a:endParaRPr lang="ru-RU" sz="2000" b="1" baseline="-25000" dirty="0">
              <a:latin typeface="Palatino Linotype" pitchFamily="18" charset="0"/>
            </a:endParaRP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4149725"/>
            <a:ext cx="4248150" cy="2519363"/>
          </a:xfrm>
          <a:ln w="38100">
            <a:solidFill>
              <a:srgbClr val="CC99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 i="1" dirty="0" err="1">
                <a:solidFill>
                  <a:srgbClr val="FF3300"/>
                </a:solidFill>
              </a:rPr>
              <a:t>Протікають</a:t>
            </a:r>
            <a:r>
              <a:rPr lang="ru-RU" sz="2000" b="1" i="1" dirty="0">
                <a:solidFill>
                  <a:srgbClr val="FF3300"/>
                </a:solidFill>
              </a:rPr>
              <a:t> на </a:t>
            </a:r>
            <a:r>
              <a:rPr lang="ru-RU" sz="2000" b="1" i="1" dirty="0" err="1">
                <a:solidFill>
                  <a:srgbClr val="FF3300"/>
                </a:solidFill>
              </a:rPr>
              <a:t>поверхні</a:t>
            </a:r>
            <a:r>
              <a:rPr lang="ru-RU" sz="2000" b="1" i="1" dirty="0">
                <a:solidFill>
                  <a:srgbClr val="FF33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i="1" dirty="0" err="1">
                <a:solidFill>
                  <a:srgbClr val="FF3300"/>
                </a:solidFill>
              </a:rPr>
              <a:t>розділу</a:t>
            </a:r>
            <a:r>
              <a:rPr lang="ru-RU" sz="2000" b="1" i="1" dirty="0">
                <a:solidFill>
                  <a:srgbClr val="FF3300"/>
                </a:solidFill>
              </a:rPr>
              <a:t> фаз</a:t>
            </a:r>
            <a:endParaRPr lang="ru-RU" sz="2000" dirty="0"/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</a:rPr>
              <a:t>CaCO</a:t>
            </a:r>
            <a:r>
              <a:rPr lang="en-US" sz="2000" b="1" baseline="-25000" dirty="0">
                <a:latin typeface="Palatino Linotype" pitchFamily="18" charset="0"/>
              </a:rPr>
              <a:t>3(</a:t>
            </a:r>
            <a:r>
              <a:rPr lang="ru-RU" sz="2000" b="1" baseline="-25000" dirty="0" err="1">
                <a:latin typeface="Palatino Linotype" pitchFamily="18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↔</a:t>
            </a:r>
            <a:r>
              <a:rPr lang="en-US" sz="2000" b="1" dirty="0" err="1">
                <a:latin typeface="Palatino Linotype" pitchFamily="18" charset="0"/>
                <a:cs typeface="Arial" charset="0"/>
              </a:rPr>
              <a:t>CaO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 + CO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endParaRPr lang="ru-RU" sz="2000" b="1" baseline="-25000" dirty="0">
              <a:latin typeface="Palatino Linotype" pitchFamily="18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  <a:cs typeface="Arial" charset="0"/>
              </a:rPr>
              <a:t>CO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ru-RU" sz="2000" b="1" dirty="0">
                <a:latin typeface="Palatino Linotype" pitchFamily="18" charset="0"/>
                <a:cs typeface="Arial" charset="0"/>
              </a:rPr>
              <a:t>+С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) </a:t>
            </a:r>
            <a:r>
              <a:rPr lang="ru-RU" sz="2000" b="1" dirty="0">
                <a:latin typeface="Palatino Linotype" pitchFamily="18" charset="0"/>
                <a:cs typeface="Arial" charset="0"/>
              </a:rPr>
              <a:t>= 2СО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(г)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latin typeface="Palatino Linotype" pitchFamily="18" charset="0"/>
                <a:cs typeface="Arial" charset="0"/>
              </a:rPr>
              <a:t>4H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р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+3Fe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↔4H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2(</a:t>
            </a:r>
            <a:r>
              <a:rPr lang="ru-RU" sz="2000" b="1" baseline="-25000" dirty="0">
                <a:latin typeface="Palatino Linotype" pitchFamily="18" charset="0"/>
                <a:cs typeface="Arial" charset="0"/>
              </a:rPr>
              <a:t>г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+Fe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3</a:t>
            </a:r>
            <a:r>
              <a:rPr lang="en-US" sz="2000" b="1" dirty="0">
                <a:latin typeface="Palatino Linotype" pitchFamily="18" charset="0"/>
                <a:cs typeface="Arial" charset="0"/>
              </a:rPr>
              <a:t>O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4(</a:t>
            </a:r>
            <a:r>
              <a:rPr lang="ru-RU" sz="2000" b="1" baseline="-25000" dirty="0" err="1">
                <a:latin typeface="Palatino Linotype" pitchFamily="18" charset="0"/>
                <a:cs typeface="Arial" charset="0"/>
              </a:rPr>
              <a:t>тв</a:t>
            </a:r>
            <a:r>
              <a:rPr lang="en-US" sz="2000" b="1" baseline="-25000" dirty="0">
                <a:latin typeface="Palatino Linotype" pitchFamily="18" charset="0"/>
                <a:cs typeface="Arial" charset="0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US" sz="2000" b="1" baseline="-25000" dirty="0">
              <a:latin typeface="Palatino Linotype" pitchFamily="18" charset="0"/>
              <a:cs typeface="Arial" charset="0"/>
            </a:endParaRPr>
          </a:p>
        </p:txBody>
      </p:sp>
      <p:sp>
        <p:nvSpPr>
          <p:cNvPr id="175115" name="WordArt 1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3324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Класифікація</a:t>
            </a:r>
            <a:r>
              <a:rPr lang="ru-RU" sz="3600" kern="10" dirty="0">
                <a:ln w="9525">
                  <a:solidFill>
                    <a:srgbClr val="6767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реакцій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фазовим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станом</a:t>
            </a: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7512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93DA6D-CAEF-4BBE-AAC0-AE834E13D9AB}"/>
              </a:ext>
            </a:extLst>
          </p:cNvPr>
          <p:cNvGrpSpPr/>
          <p:nvPr/>
        </p:nvGrpSpPr>
        <p:grpSpPr>
          <a:xfrm>
            <a:off x="2090738" y="1484313"/>
            <a:ext cx="5251450" cy="2442847"/>
            <a:chOff x="0" y="0"/>
            <a:chExt cx="5251831" cy="244327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1436BDD-7D01-441F-A12F-783928A375D9}"/>
                </a:ext>
              </a:extLst>
            </p:cNvPr>
            <p:cNvSpPr/>
            <p:nvPr/>
          </p:nvSpPr>
          <p:spPr>
            <a:xfrm>
              <a:off x="914400" y="0"/>
              <a:ext cx="3013862" cy="58521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Хімічні реакції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AE03B397-F913-4FD0-9C82-509B87085ACD}"/>
                </a:ext>
              </a:extLst>
            </p:cNvPr>
            <p:cNvSpPr/>
            <p:nvPr/>
          </p:nvSpPr>
          <p:spPr>
            <a:xfrm>
              <a:off x="0" y="841248"/>
              <a:ext cx="2340864" cy="160202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Гомогенні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Вихідні речовини і продукти реакції знаходяться в однаковому агрегатному стані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D28D4EAC-095D-4D0B-A368-1AA682DEF888}"/>
                </a:ext>
              </a:extLst>
            </p:cNvPr>
            <p:cNvSpPr/>
            <p:nvPr/>
          </p:nvSpPr>
          <p:spPr>
            <a:xfrm>
              <a:off x="2596896" y="848563"/>
              <a:ext cx="2654935" cy="1594155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Гетерогенні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Вихідні речовини и продукти реакції знаходяться в різних агрегатних станах (різних фазах)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xmlns="" id="{C4CE6351-274C-4371-A493-679243D8B9AE}"/>
                </a:ext>
              </a:extLst>
            </p:cNvPr>
            <p:cNvCxnSpPr/>
            <p:nvPr/>
          </p:nvCxnSpPr>
          <p:spPr>
            <a:xfrm flipH="1">
              <a:off x="1565453" y="585216"/>
              <a:ext cx="980236" cy="24831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6BE11EE9-FE55-4E4C-BEC6-6211729C1D80}"/>
                </a:ext>
              </a:extLst>
            </p:cNvPr>
            <p:cNvCxnSpPr/>
            <p:nvPr/>
          </p:nvCxnSpPr>
          <p:spPr>
            <a:xfrm>
              <a:off x="2538374" y="585216"/>
              <a:ext cx="1002183" cy="26334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5413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57" y="162790"/>
            <a:ext cx="9144000" cy="4046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Arial" charset="0"/>
              </a:rPr>
            </a:br>
            <a:r>
              <a:rPr lang="ru-RU" sz="2700" b="1" dirty="0">
                <a:solidFill>
                  <a:srgbClr val="FF0000"/>
                </a:solidFill>
                <a:latin typeface="Arial" charset="0"/>
              </a:rPr>
              <a:t>ОСНОВНІ ПОНЯТТЯ ХІМІЧНОЇ КІНЕТИКИ</a:t>
            </a:r>
            <a:r>
              <a:rPr lang="ru-RU" b="1" i="1" dirty="0">
                <a:solidFill>
                  <a:srgbClr val="990033"/>
                </a:solidFill>
                <a:latin typeface="Arial" charset="0"/>
              </a:rPr>
              <a:t/>
            </a:r>
            <a:br>
              <a:rPr lang="ru-RU" b="1" i="1" dirty="0">
                <a:solidFill>
                  <a:srgbClr val="990033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52191E8-B7F8-4D0E-8B71-F7AF50C1A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3" y="527223"/>
            <a:ext cx="9036496" cy="27946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Швидкістю хімічної реакції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називають зміну кількості речовини за одиницю часу в одиниці об'єму для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гомогенних реакцій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 на одиницю поверхні для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гетерогенних реакцій: </a:t>
            </a:r>
            <a:endParaRPr lang="ru-RU" sz="2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                                     </a:t>
            </a:r>
            <a:endParaRPr lang="ru-RU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3ABAAB36-EEDF-4068-BDDF-7C9D6F24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xmlns="" id="{BBE8086C-7962-484F-A4E6-11442A1E3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997707"/>
              </p:ext>
            </p:extLst>
          </p:nvPr>
        </p:nvGraphicFramePr>
        <p:xfrm>
          <a:off x="1263650" y="1638300"/>
          <a:ext cx="17922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Формула" r:id="rId3" imgW="660240" imgH="393480" progId="Equation.3">
                  <p:embed/>
                </p:oleObj>
              </mc:Choice>
              <mc:Fallback>
                <p:oleObj name="Формула" r:id="rId3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1638300"/>
                        <a:ext cx="1792288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xmlns="" id="{7DBABF71-E6CE-4004-8F53-30CD4F654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594994"/>
              </p:ext>
            </p:extLst>
          </p:nvPr>
        </p:nvGraphicFramePr>
        <p:xfrm>
          <a:off x="1398588" y="2501900"/>
          <a:ext cx="179228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Формула" r:id="rId5" imgW="660240" imgH="393480" progId="Equation.3">
                  <p:embed/>
                </p:oleObj>
              </mc:Choice>
              <mc:Fallback>
                <p:oleObj name="Формула" r:id="rId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501900"/>
                        <a:ext cx="1792287" cy="820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245558-6CB9-4FB6-885E-421FED28FA0D}"/>
              </a:ext>
            </a:extLst>
          </p:cNvPr>
          <p:cNvSpPr txBox="1"/>
          <p:nvPr/>
        </p:nvSpPr>
        <p:spPr>
          <a:xfrm>
            <a:off x="3249700" y="2755637"/>
            <a:ext cx="37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моль/м</a:t>
            </a:r>
            <a:r>
              <a:rPr lang="en-US" baseline="30000" dirty="0"/>
              <a:t>2</a:t>
            </a:r>
            <a:r>
              <a:rPr lang="uk-UA" baseline="30000" dirty="0"/>
              <a:t> </a:t>
            </a:r>
            <a:r>
              <a:rPr lang="uk-UA" dirty="0"/>
              <a:t>· с – гетерогенна реакція;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5FFA86-141B-42F5-B35C-264AAF0F02D7}"/>
              </a:ext>
            </a:extLst>
          </p:cNvPr>
          <p:cNvSpPr txBox="1"/>
          <p:nvPr/>
        </p:nvSpPr>
        <p:spPr>
          <a:xfrm>
            <a:off x="3230811" y="1883862"/>
            <a:ext cx="43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/>
              <a:t>моль/м</a:t>
            </a:r>
            <a:r>
              <a:rPr lang="uk-UA" baseline="30000"/>
              <a:t>3 </a:t>
            </a:r>
            <a:r>
              <a:rPr lang="uk-UA"/>
              <a:t>· с – гомогенна реакція;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4377AA6-AA67-4C71-BB1E-9D46E0DD34BA}"/>
              </a:ext>
            </a:extLst>
          </p:cNvPr>
          <p:cNvSpPr txBox="1"/>
          <p:nvPr/>
        </p:nvSpPr>
        <p:spPr>
          <a:xfrm>
            <a:off x="53753" y="3124969"/>
            <a:ext cx="9090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Або:</a:t>
            </a:r>
          </a:p>
          <a:p>
            <a:r>
              <a:rPr lang="uk-UA" b="1" i="1" dirty="0">
                <a:solidFill>
                  <a:srgbClr val="0070C0"/>
                </a:solidFill>
              </a:rPr>
              <a:t>Швидкість хімічної реакції –</a:t>
            </a:r>
            <a:r>
              <a:rPr lang="uk-UA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 зміна концентрації реагенту або продукту реакції за одиницю часу в одиниці об’єму.</a:t>
            </a:r>
          </a:p>
          <a:p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Фактори, що впливають на швидкість хімічної реакції:</a:t>
            </a:r>
          </a:p>
          <a:p>
            <a:pPr marL="342900" indent="-342900">
              <a:buAutoNum type="arabicParenR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природа реагуючих речовин: рівновага при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н.у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/>
              <a:t> </a:t>
            </a:r>
          </a:p>
          <a:p>
            <a:pPr algn="ctr"/>
            <a:r>
              <a:rPr lang="uk-UA" dirty="0" err="1"/>
              <a:t>Н+О→млн.тисяч</a:t>
            </a:r>
            <a:r>
              <a:rPr lang="uk-UA" dirty="0"/>
              <a:t> років</a:t>
            </a:r>
          </a:p>
          <a:p>
            <a:pPr algn="ctr"/>
            <a:r>
              <a:rPr lang="uk-UA" dirty="0"/>
              <a:t>Н+</a:t>
            </a:r>
            <a:r>
              <a:rPr lang="en-US" dirty="0"/>
              <a:t>F</a:t>
            </a:r>
            <a:r>
              <a:rPr lang="ru-RU" dirty="0"/>
              <a:t>→</a:t>
            </a:r>
            <a:r>
              <a:rPr lang="ru-RU" dirty="0" err="1"/>
              <a:t>митт</a:t>
            </a:r>
            <a:r>
              <a:rPr lang="uk-UA" dirty="0"/>
              <a:t>є</a:t>
            </a:r>
            <a:r>
              <a:rPr lang="ru-RU" dirty="0"/>
              <a:t>во</a:t>
            </a:r>
          </a:p>
          <a:p>
            <a:r>
              <a:rPr lang="uk-UA" dirty="0"/>
              <a:t>2</a:t>
            </a:r>
            <a:r>
              <a:rPr lang="ru-RU" dirty="0"/>
              <a:t>) </a:t>
            </a:r>
            <a:r>
              <a:rPr lang="ru-RU" dirty="0" err="1"/>
              <a:t>агрегатний</a:t>
            </a:r>
            <a:r>
              <a:rPr lang="ru-RU" dirty="0"/>
              <a:t> стан (газ &gt; </a:t>
            </a:r>
            <a:r>
              <a:rPr lang="uk-UA" dirty="0"/>
              <a:t>рідина </a:t>
            </a:r>
            <a:r>
              <a:rPr lang="ru-RU" dirty="0"/>
              <a:t>&gt; тверда </a:t>
            </a:r>
            <a:r>
              <a:rPr lang="uk-UA" dirty="0"/>
              <a:t>речовина</a:t>
            </a:r>
            <a:r>
              <a:rPr lang="ru-RU" dirty="0"/>
              <a:t>);</a:t>
            </a:r>
          </a:p>
          <a:p>
            <a:r>
              <a:rPr lang="uk-UA" dirty="0"/>
              <a:t>3</a:t>
            </a:r>
            <a:r>
              <a:rPr lang="ru-RU" dirty="0"/>
              <a:t>) природа </a:t>
            </a:r>
            <a:r>
              <a:rPr lang="ru-RU" dirty="0" err="1"/>
              <a:t>розчинника</a:t>
            </a:r>
            <a:r>
              <a:rPr lang="ru-RU" dirty="0"/>
              <a:t>;</a:t>
            </a:r>
          </a:p>
          <a:p>
            <a:r>
              <a:rPr lang="uk-UA" dirty="0"/>
              <a:t>4</a:t>
            </a:r>
            <a:r>
              <a:rPr lang="ru-RU" dirty="0"/>
              <a:t>) </a:t>
            </a:r>
            <a:r>
              <a:rPr lang="ru-RU" dirty="0" err="1"/>
              <a:t>умови</a:t>
            </a:r>
            <a:r>
              <a:rPr lang="ru-RU" dirty="0"/>
              <a:t>, в </a:t>
            </a:r>
            <a:r>
              <a:rPr lang="uk-UA" dirty="0"/>
              <a:t>яких </a:t>
            </a:r>
            <a:r>
              <a:rPr lang="uk-UA" dirty="0" err="1"/>
              <a:t>знакодиться</a:t>
            </a:r>
            <a:r>
              <a:rPr lang="uk-UA" dirty="0"/>
              <a:t> система (тиск, концентрація</a:t>
            </a:r>
            <a:r>
              <a:rPr lang="ru-RU" dirty="0"/>
              <a:t>, температура);</a:t>
            </a:r>
          </a:p>
          <a:p>
            <a:r>
              <a:rPr lang="uk-UA" dirty="0"/>
              <a:t>5</a:t>
            </a:r>
            <a:r>
              <a:rPr lang="ru-RU" dirty="0"/>
              <a:t>)</a:t>
            </a:r>
            <a:r>
              <a:rPr lang="uk-UA" dirty="0"/>
              <a:t> наявність</a:t>
            </a:r>
            <a:r>
              <a:rPr lang="ru-RU" dirty="0"/>
              <a:t> </a:t>
            </a:r>
            <a:r>
              <a:rPr lang="uk-UA" dirty="0"/>
              <a:t>каталізатора.</a:t>
            </a:r>
          </a:p>
          <a:p>
            <a:endParaRPr lang="uk-UA" dirty="0"/>
          </a:p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84642"/>
              </p:ext>
            </p:extLst>
          </p:nvPr>
        </p:nvGraphicFramePr>
        <p:xfrm>
          <a:off x="3347864" y="620688"/>
          <a:ext cx="40319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Формула" r:id="rId7" imgW="114120" imgH="139680" progId="Equation.3">
                  <p:embed/>
                </p:oleObj>
              </mc:Choice>
              <mc:Fallback>
                <p:oleObj name="Формула" r:id="rId7" imgW="1141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7864" y="620688"/>
                        <a:ext cx="403193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63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3088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Середня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швидкість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гомогенної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973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37808"/>
              </p:ext>
            </p:extLst>
          </p:nvPr>
        </p:nvGraphicFramePr>
        <p:xfrm>
          <a:off x="5969000" y="1897063"/>
          <a:ext cx="11668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Формула" r:id="rId3" imgW="520560" imgH="393480" progId="Equation.3">
                  <p:embed/>
                </p:oleObj>
              </mc:Choice>
              <mc:Fallback>
                <p:oleObj name="Формула" r:id="rId3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1897063"/>
                        <a:ext cx="11668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5" name="Object 25"/>
          <p:cNvGraphicFramePr>
            <a:graphicFrameLocks noChangeAspect="1"/>
          </p:cNvGraphicFramePr>
          <p:nvPr/>
        </p:nvGraphicFramePr>
        <p:xfrm>
          <a:off x="4932363" y="4221163"/>
          <a:ext cx="10810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Формула" r:id="rId5" imgW="393480" imgH="393480" progId="Equation.3">
                  <p:embed/>
                </p:oleObj>
              </mc:Choice>
              <mc:Fallback>
                <p:oleObj name="Формула" r:id="rId5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221163"/>
                        <a:ext cx="108108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56697"/>
              </p:ext>
            </p:extLst>
          </p:nvPr>
        </p:nvGraphicFramePr>
        <p:xfrm>
          <a:off x="7396163" y="4221163"/>
          <a:ext cx="119221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Формула" r:id="rId7" imgW="457200" imgH="393480" progId="Equation.3">
                  <p:embed/>
                </p:oleObj>
              </mc:Choice>
              <mc:Fallback>
                <p:oleObj name="Формула" r:id="rId7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4221163"/>
                        <a:ext cx="1192212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6516688" y="47974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97308" name="Object 2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04124440"/>
              </p:ext>
            </p:extLst>
          </p:nvPr>
        </p:nvGraphicFramePr>
        <p:xfrm>
          <a:off x="6011863" y="4933950"/>
          <a:ext cx="1368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9" imgW="571320" imgH="393480" progId="Equation.3">
                  <p:embed/>
                </p:oleObj>
              </mc:Choice>
              <mc:Fallback>
                <p:oleObj name="Формула" r:id="rId9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933950"/>
                        <a:ext cx="1368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4354513" y="1052513"/>
            <a:ext cx="4681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зміною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 часу на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об’єму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4284663" y="2781300"/>
            <a:ext cx="48244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 до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об’єму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молярна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.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гомогенної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зміною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концентрації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часу</a:t>
            </a:r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4427538" y="5805488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«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+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» -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якщо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швидкість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за продуктом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;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«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» -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якщо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за </a:t>
            </a:r>
            <a:r>
              <a:rPr lang="ru-RU" sz="1600" b="1" dirty="0" err="1">
                <a:solidFill>
                  <a:srgbClr val="000000"/>
                </a:solidFill>
                <a:latin typeface="Palatino Linotype" pitchFamily="18" charset="0"/>
              </a:rPr>
              <a:t>вихідною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Palatino Linotype" pitchFamily="18" charset="0"/>
              </a:rPr>
              <a:t>речовиною</a:t>
            </a:r>
            <a:r>
              <a:rPr lang="ru-RU" sz="1600" b="1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97313" name="AutoShape 3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0BD894-1C87-46EA-8978-BC7C2AD84D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" y="1052513"/>
            <a:ext cx="4298008" cy="53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3088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Середня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швидкісь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гетерогенної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реакції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1955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10578"/>
              </p:ext>
            </p:extLst>
          </p:nvPr>
        </p:nvGraphicFramePr>
        <p:xfrm>
          <a:off x="1004888" y="2133600"/>
          <a:ext cx="16208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Формула" r:id="rId3" imgW="622080" imgH="393480" progId="Equation.3">
                  <p:embed/>
                </p:oleObj>
              </mc:Choice>
              <mc:Fallback>
                <p:oleObj name="Формула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133600"/>
                        <a:ext cx="16208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595" name="Picture 11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429000"/>
            <a:ext cx="3168650" cy="3151188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250825" y="1125538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зміною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кількості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речовини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,  яка вступила в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реакцію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утвореної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результаті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реакції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одиницю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часу на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одиниці</a:t>
            </a:r>
            <a:r>
              <a:rPr lang="ru-RU" sz="24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endParaRPr lang="ru-RU" sz="24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529138"/>
            <a:ext cx="3235325" cy="1852612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21163"/>
            <a:ext cx="3241675" cy="2376487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</p:spPr>
      </p:pic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395288" y="321310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Взаємодія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разділу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itchFamily="18" charset="0"/>
              </a:rPr>
              <a:t>речовинами</a:t>
            </a:r>
            <a:endParaRPr lang="ru-RU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3348038" y="256540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Palatino Linotype" pitchFamily="18" charset="0"/>
              </a:rPr>
              <a:t>S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–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площа</a:t>
            </a: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itchFamily="18" charset="0"/>
              </a:rPr>
              <a:t>поверхні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95601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287337" cy="288925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2880</Words>
  <Application>Microsoft Office PowerPoint</Application>
  <PresentationFormat>Экран (4:3)</PresentationFormat>
  <Paragraphs>531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Тема Office</vt:lpstr>
      <vt:lpstr>Водяные знаки</vt:lpstr>
      <vt:lpstr>Microsoft Equation 3.0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  Вивчення кінетики хімічних реакцій має велике практичне значення: - керівництво обміном речовин в живих організмах; - регулювання процесів на основі знань про їх кінетику; - вивчення ефективності дії ліків, ферментів і доцільний підбір лікарських засобів; - визначення швидкості дії і виведення з організму ксенобіотиків різного походження; - контролювання і вибір оптимальних умов нейтралізації і захоронення шкідливих відходів людської діяльності.      Фармакокінетика pharmacon – ліки kinetikos – рух                                       Токсикокінетика</vt:lpstr>
      <vt:lpstr>Презентация PowerPoint</vt:lpstr>
      <vt:lpstr> ОСНОВНІ ПОНЯТТЯ ХІМІЧНОЇ КІНЕТИКИ </vt:lpstr>
      <vt:lpstr>Презентация PowerPoint</vt:lpstr>
      <vt:lpstr>Презентация PowerPoint</vt:lpstr>
      <vt:lpstr>Презентация PowerPoint</vt:lpstr>
      <vt:lpstr>ЗАЛЕЖНІСТЬ ШВИДКОСТІ ХІМІЧНИХ РЕАКЦІЙ ВІД КОНЦЕНТРАЦІЇ</vt:lpstr>
      <vt:lpstr>Презентация PowerPoint</vt:lpstr>
      <vt:lpstr>Презентация PowerPoint</vt:lpstr>
      <vt:lpstr>КІНЕТИКА НЕОБОРОТНИХ РЕАКЦІЙ</vt:lpstr>
      <vt:lpstr>РЕАКЦІЇ ПЕРШОГО ПОРЯДКУ</vt:lpstr>
      <vt:lpstr>РЕАКЦІЇ ДРУГОГО ПОРЯДКУ</vt:lpstr>
      <vt:lpstr>Презентация PowerPoint</vt:lpstr>
      <vt:lpstr>ЗАЛЕЖНІСТЬ ШВИДКОСТІ РЕАКЦІЇ ВІД ТЕМПЕРАТУРИ</vt:lpstr>
      <vt:lpstr>ТЕМПЕРАТУРНІ МЕЖІ ІСНУВАННЯ БІОЛОГІЧНИХ СИСТЕМ (≈ 222-333 К)</vt:lpstr>
      <vt:lpstr>ТЕМПЕРАТУРНІ МЕЖІ ІСНУВАННЯ БІОЛОГІЧНИХ СИСТЕМ (≈ 222-333 К)</vt:lpstr>
      <vt:lpstr>Презентация PowerPoint</vt:lpstr>
      <vt:lpstr>Презентация PowerPoint</vt:lpstr>
      <vt:lpstr>ЕНЕРГІЯ АКТИВАЦІЇ</vt:lpstr>
      <vt:lpstr>ЕНЕРГІЯ АКТИВАЦІЇ</vt:lpstr>
      <vt:lpstr>ПРИРОДА РЕАГУЮЧИХ РЕЧОВИН </vt:lpstr>
      <vt:lpstr>Презентация PowerPoint</vt:lpstr>
      <vt:lpstr>МЕХАНІЗМИ СКЛАДНИХ ХІМІЧНИХ ПРОЦЕСІВ:  </vt:lpstr>
      <vt:lpstr>Презентация PowerPoint</vt:lpstr>
      <vt:lpstr>КАТАЛІЗ</vt:lpstr>
      <vt:lpstr>КАТАЛІЗ</vt:lpstr>
      <vt:lpstr>ФЕРМЕНТАТИВНИЙ КАТАЛІЗ, МІКРОГЕТЕРОГЕНИЙ КАТАЛІЗ</vt:lpstr>
      <vt:lpstr>ДОСЛІДЖЕННЯ В ОБЛАСТІ КАТАЛІЗУ В УКРАЇНІ</vt:lpstr>
      <vt:lpstr>ФЕРМЕНТАТИВНИЙ КАТАЛІЗ</vt:lpstr>
      <vt:lpstr>БУДОВА ФЕРМЕНТІВ</vt:lpstr>
      <vt:lpstr>КІНЕТИКА ФЕРМЕНТИВНИХ РЕАКЦІЙ</vt:lpstr>
      <vt:lpstr>КІНЕТИКА ФЕРМЕНТИВНИХ РЕАКЦІЙ</vt:lpstr>
      <vt:lpstr>КІНЕТИКА ФЕРМЕНТИВНИХ РЕАКЦІЙ</vt:lpstr>
      <vt:lpstr>ТЕОРІЯ МИХАЕЛІСА-МЕНТЕНА (1913 Р.):</vt:lpstr>
      <vt:lpstr>ЗМІНЕННЯ Еактивації  ПіД ВЛИВОМ КАТАЛІЗАТОРІВ</vt:lpstr>
      <vt:lpstr>Презентация PowerPoint</vt:lpstr>
      <vt:lpstr>Презентация PowerPoint</vt:lpstr>
      <vt:lpstr>СРС  ХІМІЧНА РІВНОВАГА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   Кафедра медицинской и биоорганической химии  Курс «Медицинская химия»  Лекция № 6 Кинетика и равновесие  биохимических процессов</dc:title>
  <dc:creator>Химия</dc:creator>
  <cp:lastModifiedBy>Lenovo</cp:lastModifiedBy>
  <cp:revision>147</cp:revision>
  <cp:lastPrinted>2016-11-14T13:28:40Z</cp:lastPrinted>
  <dcterms:created xsi:type="dcterms:W3CDTF">2013-07-17T11:29:56Z</dcterms:created>
  <dcterms:modified xsi:type="dcterms:W3CDTF">2018-09-18T09:45:10Z</dcterms:modified>
</cp:coreProperties>
</file>