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8" r:id="rId3"/>
    <p:sldId id="259" r:id="rId4"/>
    <p:sldId id="265" r:id="rId5"/>
    <p:sldId id="268" r:id="rId6"/>
    <p:sldId id="269" r:id="rId7"/>
    <p:sldId id="262" r:id="rId8"/>
    <p:sldId id="267" r:id="rId9"/>
    <p:sldId id="264" r:id="rId10"/>
    <p:sldId id="288" r:id="rId11"/>
    <p:sldId id="271" r:id="rId12"/>
    <p:sldId id="270" r:id="rId13"/>
    <p:sldId id="272" r:id="rId14"/>
    <p:sldId id="277" r:id="rId15"/>
    <p:sldId id="282" r:id="rId16"/>
    <p:sldId id="280" r:id="rId1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50" autoAdjust="0"/>
  </p:normalViewPr>
  <p:slideViewPr>
    <p:cSldViewPr>
      <p:cViewPr varScale="1">
        <p:scale>
          <a:sx n="64" d="100"/>
          <a:sy n="64" d="100"/>
        </p:scale>
        <p:origin x="-136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0E917A-3498-4C2F-94C5-99BB4E0B3559}" type="datetimeFigureOut">
              <a:rPr lang="uk-UA" smtClean="0"/>
              <a:t>10.11.2017</a:t>
            </a:fld>
            <a:endParaRPr lang="uk-U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AB1574-5222-4AA2-8CE9-7C00C1FC18FA}" type="slidenum">
              <a:rPr lang="uk-UA" smtClean="0"/>
              <a:t>‹#›</a:t>
            </a:fld>
            <a:endParaRPr lang="uk-UA"/>
          </a:p>
        </p:txBody>
      </p:sp>
    </p:spTree>
    <p:extLst>
      <p:ext uri="{BB962C8B-B14F-4D97-AF65-F5344CB8AC3E}">
        <p14:creationId xmlns:p14="http://schemas.microsoft.com/office/powerpoint/2010/main" val="3376627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И</a:t>
            </a:r>
            <a:r>
              <a:rPr lang="ru-RU" dirty="0" err="1" smtClean="0"/>
              <a:t>менно</a:t>
            </a:r>
            <a:r>
              <a:rPr lang="ru-RU" baseline="0" dirty="0" smtClean="0"/>
              <a:t> высоким натяжением определяется форма капли, вода поднимается по </a:t>
            </a:r>
            <a:r>
              <a:rPr lang="ru-RU" baseline="0" dirty="0" err="1" smtClean="0"/>
              <a:t>капилярам</a:t>
            </a:r>
            <a:r>
              <a:rPr lang="ru-RU" baseline="0" dirty="0" smtClean="0"/>
              <a:t> растительных систем</a:t>
            </a:r>
            <a:endParaRPr lang="en-US" dirty="0"/>
          </a:p>
        </p:txBody>
      </p:sp>
      <p:sp>
        <p:nvSpPr>
          <p:cNvPr id="4" name="Slide Number Placeholder 3"/>
          <p:cNvSpPr>
            <a:spLocks noGrp="1"/>
          </p:cNvSpPr>
          <p:nvPr>
            <p:ph type="sldNum" sz="quarter" idx="10"/>
          </p:nvPr>
        </p:nvSpPr>
        <p:spPr/>
        <p:txBody>
          <a:bodyPr/>
          <a:lstStyle/>
          <a:p>
            <a:fld id="{50AB1574-5222-4AA2-8CE9-7C00C1FC18FA}" type="slidenum">
              <a:rPr lang="uk-UA" smtClean="0"/>
              <a:t>2</a:t>
            </a:fld>
            <a:endParaRPr lang="uk-UA"/>
          </a:p>
        </p:txBody>
      </p:sp>
    </p:spTree>
    <p:extLst>
      <p:ext uri="{BB962C8B-B14F-4D97-AF65-F5344CB8AC3E}">
        <p14:creationId xmlns:p14="http://schemas.microsoft.com/office/powerpoint/2010/main" val="1163765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desorption takes place simultaneously with adsorption at equilibrium pressure, the amount of gas adsorbed becomes equal to the amount of gas desorbed so that the extent of adsorption becomes constant. </a:t>
            </a:r>
          </a:p>
          <a:p>
            <a:endParaRPr lang="uk-UA" dirty="0"/>
          </a:p>
        </p:txBody>
      </p:sp>
      <p:sp>
        <p:nvSpPr>
          <p:cNvPr id="4" name="Slide Number Placeholder 3"/>
          <p:cNvSpPr>
            <a:spLocks noGrp="1"/>
          </p:cNvSpPr>
          <p:nvPr>
            <p:ph type="sldNum" sz="quarter" idx="10"/>
          </p:nvPr>
        </p:nvSpPr>
        <p:spPr/>
        <p:txBody>
          <a:bodyPr/>
          <a:lstStyle/>
          <a:p>
            <a:fld id="{50AB1574-5222-4AA2-8CE9-7C00C1FC18FA}" type="slidenum">
              <a:rPr lang="uk-UA" smtClean="0"/>
              <a:t>12</a:t>
            </a:fld>
            <a:endParaRPr lang="uk-UA"/>
          </a:p>
        </p:txBody>
      </p:sp>
    </p:spTree>
    <p:extLst>
      <p:ext uri="{BB962C8B-B14F-4D97-AF65-F5344CB8AC3E}">
        <p14:creationId xmlns:p14="http://schemas.microsoft.com/office/powerpoint/2010/main" val="3823047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a:ea typeface="Calibri"/>
              </a:rPr>
              <a:t>Adsorption selectivity obeys the </a:t>
            </a:r>
            <a:r>
              <a:rPr lang="en-US" sz="1200" dirty="0" err="1" smtClean="0">
                <a:latin typeface="Times New Roman"/>
                <a:ea typeface="Calibri"/>
              </a:rPr>
              <a:t>Paneth-Fajans</a:t>
            </a:r>
            <a:r>
              <a:rPr lang="en-US" sz="1200" dirty="0" smtClean="0">
                <a:latin typeface="Times New Roman"/>
                <a:ea typeface="Calibri"/>
              </a:rPr>
              <a:t> rule which states that ions are preferably adsorbed on the surface of a solid that can complete the building up of its crystal lattice or form the most sparingly soluble compound with the ions in its lattice.</a:t>
            </a:r>
            <a:endParaRPr lang="en-US" altLang="uk-UA" sz="1200" b="1" dirty="0" smtClean="0">
              <a:solidFill>
                <a:srgbClr val="000000"/>
              </a:solidFill>
              <a:latin typeface="Times New Roman" pitchFamily="18" charset="0"/>
            </a:endParaRPr>
          </a:p>
          <a:p>
            <a:endParaRPr lang="uk-UA" dirty="0"/>
          </a:p>
        </p:txBody>
      </p:sp>
      <p:sp>
        <p:nvSpPr>
          <p:cNvPr id="4" name="Slide Number Placeholder 3"/>
          <p:cNvSpPr>
            <a:spLocks noGrp="1"/>
          </p:cNvSpPr>
          <p:nvPr>
            <p:ph type="sldNum" sz="quarter" idx="10"/>
          </p:nvPr>
        </p:nvSpPr>
        <p:spPr/>
        <p:txBody>
          <a:bodyPr/>
          <a:lstStyle/>
          <a:p>
            <a:fld id="{50AB1574-5222-4AA2-8CE9-7C00C1FC18FA}" type="slidenum">
              <a:rPr lang="uk-UA" smtClean="0"/>
              <a:t>14</a:t>
            </a:fld>
            <a:endParaRPr lang="uk-UA"/>
          </a:p>
        </p:txBody>
      </p:sp>
    </p:spTree>
    <p:extLst>
      <p:ext uri="{BB962C8B-B14F-4D97-AF65-F5344CB8AC3E}">
        <p14:creationId xmlns:p14="http://schemas.microsoft.com/office/powerpoint/2010/main" val="76296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uk-U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uk-UA"/>
          </a:p>
        </p:txBody>
      </p:sp>
      <p:sp>
        <p:nvSpPr>
          <p:cNvPr id="4" name="Date Placeholder 3"/>
          <p:cNvSpPr>
            <a:spLocks noGrp="1"/>
          </p:cNvSpPr>
          <p:nvPr>
            <p:ph type="dt" sz="half" idx="10"/>
          </p:nvPr>
        </p:nvSpPr>
        <p:spPr/>
        <p:txBody>
          <a:bodyPr/>
          <a:lstStyle/>
          <a:p>
            <a:fld id="{7F1BBC26-53E6-4578-9ACB-90F92969D9BC}" type="datetimeFigureOut">
              <a:rPr lang="uk-UA" smtClean="0"/>
              <a:t>10.11.2017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0818A48-4D76-48C4-82B9-7EBC8D0987F2}" type="slidenum">
              <a:rPr lang="uk-UA" smtClean="0"/>
              <a:t>‹#›</a:t>
            </a:fld>
            <a:endParaRPr lang="uk-UA"/>
          </a:p>
        </p:txBody>
      </p:sp>
    </p:spTree>
    <p:extLst>
      <p:ext uri="{BB962C8B-B14F-4D97-AF65-F5344CB8AC3E}">
        <p14:creationId xmlns:p14="http://schemas.microsoft.com/office/powerpoint/2010/main" val="3385272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7F1BBC26-53E6-4578-9ACB-90F92969D9BC}" type="datetimeFigureOut">
              <a:rPr lang="uk-UA" smtClean="0"/>
              <a:t>10.11.2017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0818A48-4D76-48C4-82B9-7EBC8D0987F2}" type="slidenum">
              <a:rPr lang="uk-UA" smtClean="0"/>
              <a:t>‹#›</a:t>
            </a:fld>
            <a:endParaRPr lang="uk-UA"/>
          </a:p>
        </p:txBody>
      </p:sp>
    </p:spTree>
    <p:extLst>
      <p:ext uri="{BB962C8B-B14F-4D97-AF65-F5344CB8AC3E}">
        <p14:creationId xmlns:p14="http://schemas.microsoft.com/office/powerpoint/2010/main" val="211663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uk-U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7F1BBC26-53E6-4578-9ACB-90F92969D9BC}" type="datetimeFigureOut">
              <a:rPr lang="uk-UA" smtClean="0"/>
              <a:t>10.11.2017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0818A48-4D76-48C4-82B9-7EBC8D0987F2}" type="slidenum">
              <a:rPr lang="uk-UA" smtClean="0"/>
              <a:t>‹#›</a:t>
            </a:fld>
            <a:endParaRPr lang="uk-UA"/>
          </a:p>
        </p:txBody>
      </p:sp>
    </p:spTree>
    <p:extLst>
      <p:ext uri="{BB962C8B-B14F-4D97-AF65-F5344CB8AC3E}">
        <p14:creationId xmlns:p14="http://schemas.microsoft.com/office/powerpoint/2010/main" val="357037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7F1BBC26-53E6-4578-9ACB-90F92969D9BC}" type="datetimeFigureOut">
              <a:rPr lang="uk-UA" smtClean="0"/>
              <a:t>10.11.2017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0818A48-4D76-48C4-82B9-7EBC8D0987F2}" type="slidenum">
              <a:rPr lang="uk-UA" smtClean="0"/>
              <a:t>‹#›</a:t>
            </a:fld>
            <a:endParaRPr lang="uk-UA"/>
          </a:p>
        </p:txBody>
      </p:sp>
    </p:spTree>
    <p:extLst>
      <p:ext uri="{BB962C8B-B14F-4D97-AF65-F5344CB8AC3E}">
        <p14:creationId xmlns:p14="http://schemas.microsoft.com/office/powerpoint/2010/main" val="315284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uk-U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1BBC26-53E6-4578-9ACB-90F92969D9BC}" type="datetimeFigureOut">
              <a:rPr lang="uk-UA" smtClean="0"/>
              <a:t>10.11.2017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0818A48-4D76-48C4-82B9-7EBC8D0987F2}" type="slidenum">
              <a:rPr lang="uk-UA" smtClean="0"/>
              <a:t>‹#›</a:t>
            </a:fld>
            <a:endParaRPr lang="uk-UA"/>
          </a:p>
        </p:txBody>
      </p:sp>
    </p:spTree>
    <p:extLst>
      <p:ext uri="{BB962C8B-B14F-4D97-AF65-F5344CB8AC3E}">
        <p14:creationId xmlns:p14="http://schemas.microsoft.com/office/powerpoint/2010/main" val="2987880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Date Placeholder 4"/>
          <p:cNvSpPr>
            <a:spLocks noGrp="1"/>
          </p:cNvSpPr>
          <p:nvPr>
            <p:ph type="dt" sz="half" idx="10"/>
          </p:nvPr>
        </p:nvSpPr>
        <p:spPr/>
        <p:txBody>
          <a:bodyPr/>
          <a:lstStyle/>
          <a:p>
            <a:fld id="{7F1BBC26-53E6-4578-9ACB-90F92969D9BC}" type="datetimeFigureOut">
              <a:rPr lang="uk-UA" smtClean="0"/>
              <a:t>10.11.2017</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0818A48-4D76-48C4-82B9-7EBC8D0987F2}" type="slidenum">
              <a:rPr lang="uk-UA" smtClean="0"/>
              <a:t>‹#›</a:t>
            </a:fld>
            <a:endParaRPr lang="uk-UA"/>
          </a:p>
        </p:txBody>
      </p:sp>
    </p:spTree>
    <p:extLst>
      <p:ext uri="{BB962C8B-B14F-4D97-AF65-F5344CB8AC3E}">
        <p14:creationId xmlns:p14="http://schemas.microsoft.com/office/powerpoint/2010/main" val="814350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uk-U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7" name="Date Placeholder 6"/>
          <p:cNvSpPr>
            <a:spLocks noGrp="1"/>
          </p:cNvSpPr>
          <p:nvPr>
            <p:ph type="dt" sz="half" idx="10"/>
          </p:nvPr>
        </p:nvSpPr>
        <p:spPr/>
        <p:txBody>
          <a:bodyPr/>
          <a:lstStyle/>
          <a:p>
            <a:fld id="{7F1BBC26-53E6-4578-9ACB-90F92969D9BC}" type="datetimeFigureOut">
              <a:rPr lang="uk-UA" smtClean="0"/>
              <a:t>10.11.2017</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0818A48-4D76-48C4-82B9-7EBC8D0987F2}" type="slidenum">
              <a:rPr lang="uk-UA" smtClean="0"/>
              <a:t>‹#›</a:t>
            </a:fld>
            <a:endParaRPr lang="uk-UA"/>
          </a:p>
        </p:txBody>
      </p:sp>
    </p:spTree>
    <p:extLst>
      <p:ext uri="{BB962C8B-B14F-4D97-AF65-F5344CB8AC3E}">
        <p14:creationId xmlns:p14="http://schemas.microsoft.com/office/powerpoint/2010/main" val="100771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Date Placeholder 2"/>
          <p:cNvSpPr>
            <a:spLocks noGrp="1"/>
          </p:cNvSpPr>
          <p:nvPr>
            <p:ph type="dt" sz="half" idx="10"/>
          </p:nvPr>
        </p:nvSpPr>
        <p:spPr/>
        <p:txBody>
          <a:bodyPr/>
          <a:lstStyle/>
          <a:p>
            <a:fld id="{7F1BBC26-53E6-4578-9ACB-90F92969D9BC}" type="datetimeFigureOut">
              <a:rPr lang="uk-UA" smtClean="0"/>
              <a:t>10.11.2017</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0818A48-4D76-48C4-82B9-7EBC8D0987F2}" type="slidenum">
              <a:rPr lang="uk-UA" smtClean="0"/>
              <a:t>‹#›</a:t>
            </a:fld>
            <a:endParaRPr lang="uk-UA"/>
          </a:p>
        </p:txBody>
      </p:sp>
    </p:spTree>
    <p:extLst>
      <p:ext uri="{BB962C8B-B14F-4D97-AF65-F5344CB8AC3E}">
        <p14:creationId xmlns:p14="http://schemas.microsoft.com/office/powerpoint/2010/main" val="63151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BBC26-53E6-4578-9ACB-90F92969D9BC}" type="datetimeFigureOut">
              <a:rPr lang="uk-UA" smtClean="0"/>
              <a:t>10.11.2017</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0818A48-4D76-48C4-82B9-7EBC8D0987F2}" type="slidenum">
              <a:rPr lang="uk-UA" smtClean="0"/>
              <a:t>‹#›</a:t>
            </a:fld>
            <a:endParaRPr lang="uk-UA"/>
          </a:p>
        </p:txBody>
      </p:sp>
    </p:spTree>
    <p:extLst>
      <p:ext uri="{BB962C8B-B14F-4D97-AF65-F5344CB8AC3E}">
        <p14:creationId xmlns:p14="http://schemas.microsoft.com/office/powerpoint/2010/main" val="4135013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uk-U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BBC26-53E6-4578-9ACB-90F92969D9BC}" type="datetimeFigureOut">
              <a:rPr lang="uk-UA" smtClean="0"/>
              <a:t>10.11.2017</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0818A48-4D76-48C4-82B9-7EBC8D0987F2}" type="slidenum">
              <a:rPr lang="uk-UA" smtClean="0"/>
              <a:t>‹#›</a:t>
            </a:fld>
            <a:endParaRPr lang="uk-UA"/>
          </a:p>
        </p:txBody>
      </p:sp>
    </p:spTree>
    <p:extLst>
      <p:ext uri="{BB962C8B-B14F-4D97-AF65-F5344CB8AC3E}">
        <p14:creationId xmlns:p14="http://schemas.microsoft.com/office/powerpoint/2010/main" val="1828739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uk-U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BBC26-53E6-4578-9ACB-90F92969D9BC}" type="datetimeFigureOut">
              <a:rPr lang="uk-UA" smtClean="0"/>
              <a:t>10.11.2017</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0818A48-4D76-48C4-82B9-7EBC8D0987F2}" type="slidenum">
              <a:rPr lang="uk-UA" smtClean="0"/>
              <a:t>‹#›</a:t>
            </a:fld>
            <a:endParaRPr lang="uk-UA"/>
          </a:p>
        </p:txBody>
      </p:sp>
    </p:spTree>
    <p:extLst>
      <p:ext uri="{BB962C8B-B14F-4D97-AF65-F5344CB8AC3E}">
        <p14:creationId xmlns:p14="http://schemas.microsoft.com/office/powerpoint/2010/main" val="394725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uk-U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BBC26-53E6-4578-9ACB-90F92969D9BC}" type="datetimeFigureOut">
              <a:rPr lang="uk-UA" smtClean="0"/>
              <a:t>10.11.2017</a:t>
            </a:fld>
            <a:endParaRPr lang="uk-U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18A48-4D76-48C4-82B9-7EBC8D0987F2}" type="slidenum">
              <a:rPr lang="uk-UA" smtClean="0"/>
              <a:t>‹#›</a:t>
            </a:fld>
            <a:endParaRPr lang="uk-UA"/>
          </a:p>
        </p:txBody>
      </p:sp>
    </p:spTree>
    <p:extLst>
      <p:ext uri="{BB962C8B-B14F-4D97-AF65-F5344CB8AC3E}">
        <p14:creationId xmlns:p14="http://schemas.microsoft.com/office/powerpoint/2010/main" val="32374845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2"/>
            <a:ext cx="7772400" cy="3888432"/>
          </a:xfrm>
        </p:spPr>
        <p:txBody>
          <a:bodyPr>
            <a:normAutofit/>
          </a:bodyPr>
          <a:lstStyle/>
          <a:p>
            <a:pPr>
              <a:spcBef>
                <a:spcPts val="0"/>
              </a:spcBef>
              <a:spcAft>
                <a:spcPts val="1200"/>
              </a:spcAft>
            </a:pPr>
            <a:r>
              <a:rPr lang="en-US" kern="10" dirty="0" smtClean="0">
                <a:solidFill>
                  <a:schemeClr val="accent1">
                    <a:lumMod val="75000"/>
                  </a:schemeClr>
                </a:solidFill>
                <a:effectLst>
                  <a:outerShdw dist="35921" dir="2700000" algn="ctr" rotWithShape="0">
                    <a:srgbClr val="C0C0C0">
                      <a:alpha val="80000"/>
                    </a:srgbClr>
                  </a:outerShdw>
                </a:effectLst>
              </a:rPr>
              <a:t>Physico-chemistry of surface phenomena</a:t>
            </a:r>
            <a:br>
              <a:rPr lang="en-US" kern="10" dirty="0" smtClean="0">
                <a:solidFill>
                  <a:schemeClr val="accent1">
                    <a:lumMod val="75000"/>
                  </a:schemeClr>
                </a:solidFill>
                <a:effectLst>
                  <a:outerShdw dist="35921" dir="2700000" algn="ctr" rotWithShape="0">
                    <a:srgbClr val="C0C0C0">
                      <a:alpha val="80000"/>
                    </a:srgbClr>
                  </a:outerShdw>
                </a:effectLst>
              </a:rPr>
            </a:br>
            <a:r>
              <a:rPr lang="en-US" kern="10" dirty="0" smtClean="0">
                <a:solidFill>
                  <a:schemeClr val="accent1">
                    <a:lumMod val="75000"/>
                  </a:schemeClr>
                </a:solidFill>
                <a:effectLst>
                  <a:outerShdw dist="35921" dir="2700000" algn="ctr" rotWithShape="0">
                    <a:srgbClr val="C0C0C0">
                      <a:alpha val="80000"/>
                    </a:srgbClr>
                  </a:outerShdw>
                </a:effectLst>
              </a:rPr>
              <a:t>Fundamentals of adsorption therapy</a:t>
            </a:r>
            <a:br>
              <a:rPr lang="en-US" kern="10" dirty="0" smtClean="0">
                <a:solidFill>
                  <a:schemeClr val="accent1">
                    <a:lumMod val="75000"/>
                  </a:schemeClr>
                </a:solidFill>
                <a:effectLst>
                  <a:outerShdw dist="35921" dir="2700000" algn="ctr" rotWithShape="0">
                    <a:srgbClr val="C0C0C0">
                      <a:alpha val="80000"/>
                    </a:srgbClr>
                  </a:outerShdw>
                </a:effectLst>
              </a:rPr>
            </a:br>
            <a:r>
              <a:rPr lang="en-US" kern="10" dirty="0" smtClean="0">
                <a:solidFill>
                  <a:schemeClr val="accent1">
                    <a:lumMod val="75000"/>
                  </a:schemeClr>
                </a:solidFill>
                <a:effectLst>
                  <a:outerShdw dist="35921" dir="2700000" algn="ctr" rotWithShape="0">
                    <a:srgbClr val="C0C0C0">
                      <a:alpha val="80000"/>
                    </a:srgbClr>
                  </a:outerShdw>
                </a:effectLst>
              </a:rPr>
              <a:t>Chromatography</a:t>
            </a:r>
            <a:endParaRPr lang="uk-UA" kern="10" dirty="0">
              <a:solidFill>
                <a:schemeClr val="accent1">
                  <a:lumMod val="75000"/>
                </a:schemeClr>
              </a:solidFill>
              <a:effectLst>
                <a:outerShdw dist="35921" dir="2700000" algn="ctr" rotWithShape="0">
                  <a:srgbClr val="C0C0C0">
                    <a:alpha val="80000"/>
                  </a:srgbClr>
                </a:outerShdw>
              </a:effectLst>
            </a:endParaRPr>
          </a:p>
        </p:txBody>
      </p:sp>
    </p:spTree>
    <p:extLst>
      <p:ext uri="{BB962C8B-B14F-4D97-AF65-F5344CB8AC3E}">
        <p14:creationId xmlns:p14="http://schemas.microsoft.com/office/powerpoint/2010/main" val="1812550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US" sz="3600" dirty="0"/>
              <a:t>Adsorption of </a:t>
            </a:r>
            <a:r>
              <a:rPr lang="en-US" sz="3600" dirty="0" smtClean="0"/>
              <a:t>gases </a:t>
            </a:r>
            <a:r>
              <a:rPr lang="en-US" sz="3600" dirty="0"/>
              <a:t>on solids</a:t>
            </a:r>
            <a:endParaRPr lang="uk-UA" sz="3600" dirty="0"/>
          </a:p>
        </p:txBody>
      </p:sp>
      <p:sp>
        <p:nvSpPr>
          <p:cNvPr id="3" name="Content Placeholder 2"/>
          <p:cNvSpPr>
            <a:spLocks noGrp="1"/>
          </p:cNvSpPr>
          <p:nvPr>
            <p:ph idx="1"/>
          </p:nvPr>
        </p:nvSpPr>
        <p:spPr>
          <a:xfrm>
            <a:off x="457200" y="1340769"/>
            <a:ext cx="8229600" cy="4896544"/>
          </a:xfrm>
        </p:spPr>
        <p:txBody>
          <a:bodyPr>
            <a:normAutofit fontScale="92500" lnSpcReduction="10000"/>
          </a:bodyPr>
          <a:lstStyle/>
          <a:p>
            <a:pPr marL="0" indent="0" algn="just">
              <a:buNone/>
            </a:pPr>
            <a:r>
              <a:rPr lang="en-US" altLang="uk-UA" sz="2800" dirty="0">
                <a:latin typeface="Times New Roman" panose="02020603050405020304" pitchFamily="18" charset="0"/>
                <a:cs typeface="Times New Roman" panose="02020603050405020304" pitchFamily="18" charset="0"/>
              </a:rPr>
              <a:t>The amount of adsorbed substance grows with an increasing   surface area of the adsorbent. Hence, to carry out adsorption process, it is very important to create highly porous adsorbents with a developed internal surface that is characterized by the specific surface area, i.e. surface area per gram of sorbent. The most important sorbents are activated carbon (charcoal) and silica gel </a:t>
            </a:r>
            <a:r>
              <a:rPr lang="en-US" altLang="uk-UA" sz="2800" dirty="0" smtClean="0">
                <a:latin typeface="Times New Roman" panose="02020603050405020304" pitchFamily="18" charset="0"/>
                <a:cs typeface="Times New Roman" panose="02020603050405020304" pitchFamily="18" charset="0"/>
              </a:rPr>
              <a:t>(SiO</a:t>
            </a:r>
            <a:r>
              <a:rPr lang="en-US" altLang="uk-UA" sz="2800" baseline="-25000" dirty="0" smtClean="0">
                <a:latin typeface="Times New Roman" panose="02020603050405020304" pitchFamily="18" charset="0"/>
                <a:cs typeface="Times New Roman" panose="02020603050405020304" pitchFamily="18" charset="0"/>
              </a:rPr>
              <a:t>2</a:t>
            </a:r>
            <a:r>
              <a:rPr lang="en-US" altLang="uk-UA" sz="2800" dirty="0" smtClean="0">
                <a:latin typeface="Times New Roman" panose="02020603050405020304" pitchFamily="18" charset="0"/>
                <a:cs typeface="Times New Roman" panose="02020603050405020304" pitchFamily="18" charset="0"/>
              </a:rPr>
              <a:t>). </a:t>
            </a:r>
            <a:r>
              <a:rPr lang="en-US" altLang="uk-UA" sz="2800" dirty="0">
                <a:latin typeface="Times New Roman" panose="02020603050405020304" pitchFamily="18" charset="0"/>
                <a:cs typeface="Times New Roman" panose="02020603050405020304" pitchFamily="18" charset="0"/>
              </a:rPr>
              <a:t>The specific area of charcoal reaches 1000 m</a:t>
            </a:r>
            <a:r>
              <a:rPr lang="en-US" altLang="uk-UA" sz="2800" baseline="30000" dirty="0">
                <a:latin typeface="Times New Roman" panose="02020603050405020304" pitchFamily="18" charset="0"/>
                <a:cs typeface="Times New Roman" panose="02020603050405020304" pitchFamily="18" charset="0"/>
              </a:rPr>
              <a:t>2</a:t>
            </a:r>
            <a:r>
              <a:rPr lang="en-US" altLang="uk-UA" sz="2800" dirty="0">
                <a:latin typeface="Times New Roman" panose="02020603050405020304" pitchFamily="18" charset="0"/>
                <a:cs typeface="Times New Roman" panose="02020603050405020304" pitchFamily="18" charset="0"/>
              </a:rPr>
              <a:t>/g. </a:t>
            </a:r>
            <a:endParaRPr lang="en-US" altLang="uk-UA" sz="2800" dirty="0" smtClean="0">
              <a:latin typeface="Times New Roman" panose="02020603050405020304" pitchFamily="18" charset="0"/>
              <a:cs typeface="Times New Roman" panose="02020603050405020304" pitchFamily="18" charset="0"/>
            </a:endParaRPr>
          </a:p>
          <a:p>
            <a:pPr marL="0" indent="0" algn="just">
              <a:buNone/>
            </a:pPr>
            <a:endParaRPr lang="en-US" altLang="uk-UA" sz="1100" dirty="0">
              <a:latin typeface="Times New Roman" panose="02020603050405020304" pitchFamily="18" charset="0"/>
              <a:cs typeface="Times New Roman" panose="02020603050405020304" pitchFamily="18" charset="0"/>
            </a:endParaRPr>
          </a:p>
          <a:p>
            <a:pPr marL="0" indent="0" algn="just">
              <a:buNone/>
            </a:pPr>
            <a:r>
              <a:rPr lang="en-US" altLang="uk-UA" sz="2800" dirty="0">
                <a:latin typeface="Times New Roman" panose="02020603050405020304" pitchFamily="18" charset="0"/>
                <a:cs typeface="Times New Roman" panose="02020603050405020304" pitchFamily="18" charset="0"/>
              </a:rPr>
              <a:t>Unlike the surface of liquids, not all points of the solid surfaces are equivalent with respect to the adsorptive capacity. The extent of adsorption of a gas per unit mass of adsorbent depends on the </a:t>
            </a:r>
            <a:r>
              <a:rPr lang="en-US" altLang="uk-UA" sz="2800" dirty="0">
                <a:solidFill>
                  <a:srgbClr val="FF0000"/>
                </a:solidFill>
                <a:latin typeface="Times New Roman" panose="02020603050405020304" pitchFamily="18" charset="0"/>
                <a:cs typeface="Times New Roman" panose="02020603050405020304" pitchFamily="18" charset="0"/>
              </a:rPr>
              <a:t>pressure of the gas</a:t>
            </a:r>
            <a:r>
              <a:rPr lang="en-US" altLang="uk-UA" sz="2800" dirty="0" smtClean="0">
                <a:solidFill>
                  <a:srgbClr val="FF0000"/>
                </a:solidFill>
                <a:latin typeface="Times New Roman" panose="02020603050405020304" pitchFamily="18" charset="0"/>
                <a:cs typeface="Times New Roman" panose="02020603050405020304" pitchFamily="18" charset="0"/>
              </a:rPr>
              <a:t>.</a:t>
            </a:r>
            <a:endParaRPr lang="ru-RU" altLang="uk-UA"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881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Langmuir’s theory</a:t>
            </a:r>
            <a:endParaRPr lang="uk-UA" sz="3600" dirty="0"/>
          </a:p>
        </p:txBody>
      </p:sp>
      <p:sp>
        <p:nvSpPr>
          <p:cNvPr id="3" name="Content Placeholder 2"/>
          <p:cNvSpPr>
            <a:spLocks noGrp="1"/>
          </p:cNvSpPr>
          <p:nvPr>
            <p:ph idx="1"/>
          </p:nvPr>
        </p:nvSpPr>
        <p:spPr>
          <a:xfrm>
            <a:off x="457200" y="1340768"/>
            <a:ext cx="8229600" cy="5184576"/>
          </a:xfrm>
        </p:spPr>
        <p:txBody>
          <a:bodyPr>
            <a:noAutofit/>
          </a:bodyPr>
          <a:lstStyle/>
          <a:p>
            <a:pPr marL="0" indent="0">
              <a:buNone/>
            </a:pPr>
            <a:endParaRPr lang="en-US" altLang="uk-UA" sz="2500" dirty="0" smtClean="0">
              <a:latin typeface="Times New Roman" pitchFamily="18" charset="0"/>
            </a:endParaRPr>
          </a:p>
          <a:p>
            <a:pPr>
              <a:buFontTx/>
              <a:buAutoNum type="arabicPeriod"/>
            </a:pPr>
            <a:r>
              <a:rPr lang="en-US" altLang="uk-UA" sz="2500" dirty="0" smtClean="0">
                <a:latin typeface="Times New Roman" pitchFamily="18" charset="0"/>
              </a:rPr>
              <a:t>Adsorption is characterized by </a:t>
            </a:r>
            <a:r>
              <a:rPr lang="en-US" altLang="uk-UA" sz="2500" dirty="0" err="1" smtClean="0">
                <a:latin typeface="Times New Roman" pitchFamily="18" charset="0"/>
              </a:rPr>
              <a:t>physico</a:t>
            </a:r>
            <a:r>
              <a:rPr lang="en-US" altLang="uk-UA" sz="2500" dirty="0" smtClean="0">
                <a:latin typeface="Times New Roman" pitchFamily="18" charset="0"/>
              </a:rPr>
              <a:t>-chemical interaction of adsorbent and adsorbate.</a:t>
            </a:r>
          </a:p>
          <a:p>
            <a:pPr>
              <a:buFontTx/>
              <a:buAutoNum type="arabicPeriod"/>
            </a:pPr>
            <a:r>
              <a:rPr lang="en-US" altLang="uk-UA" sz="2500" dirty="0" smtClean="0">
                <a:latin typeface="Times New Roman" pitchFamily="18" charset="0"/>
              </a:rPr>
              <a:t>Adsorption occurs on “active centers” of the adsorbent , which are individual atoms or groups of atoms on the surface. </a:t>
            </a:r>
          </a:p>
          <a:p>
            <a:pPr>
              <a:buFontTx/>
              <a:buAutoNum type="arabicPeriod"/>
            </a:pPr>
            <a:r>
              <a:rPr lang="en-US" altLang="uk-UA" sz="2500" dirty="0" smtClean="0">
                <a:latin typeface="Times New Roman" pitchFamily="18" charset="0"/>
              </a:rPr>
              <a:t>Adsorption of gases occurs </a:t>
            </a:r>
            <a:r>
              <a:rPr lang="en-US" altLang="uk-UA" sz="2500" dirty="0" err="1" smtClean="0">
                <a:latin typeface="Times New Roman" pitchFamily="18" charset="0"/>
              </a:rPr>
              <a:t>monomolecularly</a:t>
            </a:r>
            <a:r>
              <a:rPr lang="en-US" altLang="uk-UA" sz="2500" dirty="0" smtClean="0">
                <a:latin typeface="Times New Roman" pitchFamily="18" charset="0"/>
              </a:rPr>
              <a:t>, i.e. each active center retains only one molecule of adsorbate and monomolecular layer forms on the surface of adsorbent.</a:t>
            </a:r>
          </a:p>
          <a:p>
            <a:pPr>
              <a:buFontTx/>
              <a:buAutoNum type="arabicPeriod"/>
            </a:pPr>
            <a:r>
              <a:rPr lang="en-US" altLang="uk-UA" sz="2500" dirty="0" smtClean="0">
                <a:latin typeface="Times New Roman" pitchFamily="18" charset="0"/>
              </a:rPr>
              <a:t>Adsorption is in dynamic equilibrium with desorption.</a:t>
            </a:r>
          </a:p>
        </p:txBody>
      </p:sp>
    </p:spTree>
    <p:extLst>
      <p:ext uri="{BB962C8B-B14F-4D97-AF65-F5344CB8AC3E}">
        <p14:creationId xmlns:p14="http://schemas.microsoft.com/office/powerpoint/2010/main" val="79641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US" sz="3600" dirty="0" smtClean="0"/>
              <a:t>Adsorption on solid adsorbents</a:t>
            </a:r>
            <a:endParaRPr lang="uk-UA" sz="36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23528" y="1124744"/>
                <a:ext cx="8568952" cy="5544616"/>
              </a:xfrm>
            </p:spPr>
            <p:txBody>
              <a:bodyPr>
                <a:normAutofit fontScale="92500"/>
              </a:bodyPr>
              <a:lstStyle/>
              <a:p>
                <a:pPr marL="0" indent="0" algn="just">
                  <a:buNone/>
                </a:pPr>
                <a:r>
                  <a:rPr lang="en-US" sz="2600" dirty="0" smtClean="0">
                    <a:latin typeface="Times New Roman" panose="02020603050405020304" pitchFamily="18" charset="0"/>
                    <a:cs typeface="Times New Roman" panose="02020603050405020304" pitchFamily="18" charset="0"/>
                  </a:rPr>
                  <a:t>On the basis of this theory Langmuir proposed the equation of adsorption isotherm which </a:t>
                </a:r>
                <a:r>
                  <a:rPr lang="en-US" sz="2600" dirty="0">
                    <a:latin typeface="Times New Roman" panose="02020603050405020304" pitchFamily="18" charset="0"/>
                    <a:cs typeface="Times New Roman" panose="02020603050405020304" pitchFamily="18" charset="0"/>
                  </a:rPr>
                  <a:t>explained the variation of </a:t>
                </a:r>
                <a:r>
                  <a:rPr lang="en-US" sz="2600" dirty="0" smtClean="0">
                    <a:latin typeface="Times New Roman" panose="02020603050405020304" pitchFamily="18" charset="0"/>
                    <a:cs typeface="Times New Roman" panose="02020603050405020304" pitchFamily="18" charset="0"/>
                  </a:rPr>
                  <a:t> Adsorption </a:t>
                </a:r>
                <a:r>
                  <a:rPr lang="en-US" sz="2600" dirty="0">
                    <a:latin typeface="Times New Roman" panose="02020603050405020304" pitchFamily="18" charset="0"/>
                    <a:cs typeface="Times New Roman" panose="02020603050405020304" pitchFamily="18" charset="0"/>
                  </a:rPr>
                  <a:t>with pressure:</a:t>
                </a:r>
                <a:endParaRPr lang="en-US" sz="26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l-GR" sz="2100" dirty="0" smtClean="0">
                    <a:latin typeface="Times New Roman" panose="02020603050405020304" pitchFamily="18" charset="0"/>
                    <a:cs typeface="Times New Roman" panose="02020603050405020304" pitchFamily="18" charset="0"/>
                  </a:rPr>
                  <a:t>Γ – </a:t>
                </a:r>
                <a:r>
                  <a:rPr lang="en-US" sz="2100" dirty="0" smtClean="0">
                    <a:latin typeface="Times New Roman" panose="02020603050405020304" pitchFamily="18" charset="0"/>
                    <a:cs typeface="Times New Roman" panose="02020603050405020304" pitchFamily="18" charset="0"/>
                  </a:rPr>
                  <a:t>adsorption, </a:t>
                </a:r>
                <a:r>
                  <a:rPr lang="el-GR" sz="2100" dirty="0" smtClean="0">
                    <a:latin typeface="Times New Roman" panose="02020603050405020304" pitchFamily="18" charset="0"/>
                    <a:cs typeface="Times New Roman" panose="02020603050405020304" pitchFamily="18" charset="0"/>
                  </a:rPr>
                  <a:t>Γ∞ - </a:t>
                </a:r>
                <a:r>
                  <a:rPr lang="en-US" sz="2100" dirty="0" smtClean="0">
                    <a:latin typeface="Times New Roman" panose="02020603050405020304" pitchFamily="18" charset="0"/>
                    <a:cs typeface="Times New Roman" panose="02020603050405020304" pitchFamily="18" charset="0"/>
                  </a:rPr>
                  <a:t>extreme value of adsorption when all active centers are filled,  </a:t>
                </a:r>
              </a:p>
              <a:p>
                <a:pPr marL="0" indent="0">
                  <a:buNone/>
                </a:pPr>
                <a:r>
                  <a:rPr lang="en-US" sz="2100" dirty="0" smtClean="0">
                    <a:latin typeface="Times New Roman" panose="02020603050405020304" pitchFamily="18" charset="0"/>
                    <a:cs typeface="Times New Roman" panose="02020603050405020304" pitchFamily="18" charset="0"/>
                  </a:rPr>
                  <a:t>P – pressure of adsorbate,  K – constant of adsorption equilibrium: K=</a:t>
                </a:r>
                <a:r>
                  <a:rPr lang="en-US" sz="2100" dirty="0" err="1" smtClean="0">
                    <a:latin typeface="Times New Roman" panose="02020603050405020304" pitchFamily="18" charset="0"/>
                    <a:cs typeface="Times New Roman" panose="02020603050405020304" pitchFamily="18" charset="0"/>
                  </a:rPr>
                  <a:t>Kd</a:t>
                </a:r>
                <a:r>
                  <a:rPr lang="en-US" sz="2100" dirty="0" smtClean="0">
                    <a:latin typeface="Times New Roman" panose="02020603050405020304" pitchFamily="18" charset="0"/>
                    <a:cs typeface="Times New Roman" panose="02020603050405020304" pitchFamily="18" charset="0"/>
                  </a:rPr>
                  <a:t>/</a:t>
                </a:r>
                <a:r>
                  <a:rPr lang="en-US" sz="2100" dirty="0" err="1" smtClean="0">
                    <a:latin typeface="Times New Roman" panose="02020603050405020304" pitchFamily="18" charset="0"/>
                    <a:cs typeface="Times New Roman" panose="02020603050405020304" pitchFamily="18" charset="0"/>
                  </a:rPr>
                  <a:t>Ka</a:t>
                </a:r>
                <a:r>
                  <a:rPr lang="en-US" sz="2100" dirty="0" smtClean="0">
                    <a:latin typeface="Times New Roman" panose="02020603050405020304" pitchFamily="18" charset="0"/>
                    <a:cs typeface="Times New Roman" panose="02020603050405020304" pitchFamily="18" charset="0"/>
                  </a:rPr>
                  <a:t>, </a:t>
                </a:r>
              </a:p>
              <a:p>
                <a:pPr marL="0" indent="0">
                  <a:buNone/>
                </a:pPr>
                <a:r>
                  <a:rPr lang="en-US" sz="2100" dirty="0" err="1" smtClean="0">
                    <a:latin typeface="Times New Roman" panose="02020603050405020304" pitchFamily="18" charset="0"/>
                    <a:cs typeface="Times New Roman" panose="02020603050405020304" pitchFamily="18" charset="0"/>
                  </a:rPr>
                  <a:t>Kd</a:t>
                </a:r>
                <a:r>
                  <a:rPr lang="en-US" sz="2100" dirty="0" smtClean="0">
                    <a:latin typeface="Times New Roman" panose="02020603050405020304" pitchFamily="18" charset="0"/>
                    <a:cs typeface="Times New Roman" panose="02020603050405020304" pitchFamily="18" charset="0"/>
                  </a:rPr>
                  <a:t> – rate constant of desorption, </a:t>
                </a:r>
                <a:r>
                  <a:rPr lang="en-US" sz="2100" dirty="0" err="1" smtClean="0">
                    <a:latin typeface="Times New Roman" panose="02020603050405020304" pitchFamily="18" charset="0"/>
                    <a:cs typeface="Times New Roman" panose="02020603050405020304" pitchFamily="18" charset="0"/>
                  </a:rPr>
                  <a:t>Ka</a:t>
                </a:r>
                <a:r>
                  <a:rPr lang="en-US" sz="2100" dirty="0" smtClean="0">
                    <a:latin typeface="Times New Roman" panose="02020603050405020304" pitchFamily="18" charset="0"/>
                    <a:cs typeface="Times New Roman" panose="02020603050405020304" pitchFamily="18" charset="0"/>
                  </a:rPr>
                  <a:t> – rate constant of adsorption</a:t>
                </a:r>
                <a:r>
                  <a:rPr lang="en-US" sz="1800" dirty="0" smtClean="0">
                    <a:latin typeface="Times New Roman" panose="02020603050405020304" pitchFamily="18" charset="0"/>
                    <a:cs typeface="Times New Roman" panose="02020603050405020304" pitchFamily="18" charset="0"/>
                  </a:rPr>
                  <a:t>.</a:t>
                </a:r>
              </a:p>
              <a:p>
                <a:pPr marL="0" indent="0" algn="ctr">
                  <a:buNone/>
                </a:pPr>
                <a:r>
                  <a:rPr lang="en-US" sz="2600" dirty="0" smtClean="0">
                    <a:latin typeface="Times New Roman" panose="02020603050405020304" pitchFamily="18" charset="0"/>
                    <a:cs typeface="Times New Roman" panose="02020603050405020304" pitchFamily="18" charset="0"/>
                  </a:rPr>
                  <a:t>The adsorption of gazes on solid surfaces depends on</a:t>
                </a:r>
              </a:p>
              <a:p>
                <a:pPr marL="0" indent="0" algn="ctr">
                  <a:buNone/>
                </a:pPr>
                <a:r>
                  <a:rPr lang="en-US" sz="2600" b="1" dirty="0" smtClean="0">
                    <a:latin typeface="Times New Roman" panose="02020603050405020304" pitchFamily="18" charset="0"/>
                    <a:cs typeface="Times New Roman" panose="02020603050405020304" pitchFamily="18" charset="0"/>
                  </a:rPr>
                  <a:t>nature of adsorbent, pressure and temperature</a:t>
                </a:r>
                <a:r>
                  <a:rPr lang="en-US" sz="2600" dirty="0" smtClean="0">
                    <a:latin typeface="Times New Roman" panose="02020603050405020304" pitchFamily="18" charset="0"/>
                    <a:cs typeface="Times New Roman" panose="02020603050405020304" pitchFamily="18" charset="0"/>
                  </a:rPr>
                  <a:t>. </a:t>
                </a:r>
              </a:p>
              <a:p>
                <a:pPr marL="0" indent="0" algn="ctr">
                  <a:buNone/>
                </a:pPr>
                <a:r>
                  <a:rPr lang="ru-RU" sz="2600" dirty="0" smtClean="0">
                    <a:latin typeface="Times New Roman" panose="02020603050405020304" pitchFamily="18" charset="0"/>
                    <a:cs typeface="Times New Roman" panose="02020603050405020304" pitchFamily="18" charset="0"/>
                  </a:rPr>
                  <a:t>Р </a:t>
                </a:r>
                <a:r>
                  <a:rPr lang="en-US" sz="2600" dirty="0" smtClean="0">
                    <a:latin typeface="Times New Roman" panose="02020603050405020304" pitchFamily="18" charset="0"/>
                    <a:cs typeface="Times New Roman" panose="02020603050405020304" pitchFamily="18" charset="0"/>
                  </a:rPr>
                  <a:t>→</a:t>
                </a:r>
                <a:r>
                  <a:rPr lang="en-US" sz="2600" dirty="0" smtClean="0">
                    <a:latin typeface="Times New Roman" panose="02020603050405020304" pitchFamily="18" charset="0"/>
                    <a:cs typeface="Times New Roman" panose="02020603050405020304" pitchFamily="18" charset="0"/>
                  </a:rPr>
                  <a:t>0 then Γ=Γ</a:t>
                </a:r>
                <a:r>
                  <a:rPr lang="en-US" sz="2600" baseline="-25000" dirty="0" smtClean="0">
                    <a:latin typeface="Times New Roman" panose="02020603050405020304" pitchFamily="18" charset="0"/>
                    <a:cs typeface="Times New Roman" panose="02020603050405020304" pitchFamily="18" charset="0"/>
                  </a:rPr>
                  <a:t>∞</a:t>
                </a:r>
                <a:r>
                  <a:rPr lang="en-US" sz="2600" dirty="0" smtClean="0">
                    <a:latin typeface="Times New Roman" panose="02020603050405020304" pitchFamily="18" charset="0"/>
                    <a:cs typeface="Times New Roman" panose="02020603050405020304" pitchFamily="18" charset="0"/>
                  </a:rPr>
                  <a:t>∙P</a:t>
                </a:r>
              </a:p>
              <a:p>
                <a:pPr marL="0" indent="0" algn="ctr">
                  <a:buNone/>
                </a:pPr>
                <a:r>
                  <a:rPr lang="en-US" sz="26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if P→∞, </a:t>
                </a:r>
                <a14:m>
                  <m:oMath xmlns:m="http://schemas.openxmlformats.org/officeDocument/2006/math">
                    <m:f>
                      <m:fPr>
                        <m:ctrlPr>
                          <a:rPr lang="en-US" sz="2600" i="1" smtClean="0">
                            <a:latin typeface="Cambria Math"/>
                            <a:cs typeface="Times New Roman" panose="02020603050405020304" pitchFamily="18" charset="0"/>
                          </a:rPr>
                        </m:ctrlPr>
                      </m:fPr>
                      <m:num>
                        <m:r>
                          <a:rPr lang="en-US" sz="2600" b="0" i="1" smtClean="0">
                            <a:latin typeface="Cambria Math"/>
                            <a:cs typeface="Times New Roman" panose="02020603050405020304" pitchFamily="18" charset="0"/>
                          </a:rPr>
                          <m:t>𝑃</m:t>
                        </m:r>
                      </m:num>
                      <m:den>
                        <m:r>
                          <a:rPr lang="en-US" sz="2600" b="0" i="1" smtClean="0">
                            <a:latin typeface="Cambria Math"/>
                            <a:cs typeface="Times New Roman" panose="02020603050405020304" pitchFamily="18" charset="0"/>
                          </a:rPr>
                          <m:t>𝐾</m:t>
                        </m:r>
                        <m:r>
                          <a:rPr lang="en-US" sz="2600" b="0" i="1" smtClean="0">
                            <a:latin typeface="Cambria Math"/>
                            <a:cs typeface="Times New Roman" panose="02020603050405020304" pitchFamily="18" charset="0"/>
                          </a:rPr>
                          <m:t>+</m:t>
                        </m:r>
                        <m:r>
                          <a:rPr lang="en-US" sz="2600" b="0" i="1" smtClean="0">
                            <a:latin typeface="Cambria Math"/>
                            <a:cs typeface="Times New Roman" panose="02020603050405020304" pitchFamily="18" charset="0"/>
                          </a:rPr>
                          <m:t>𝑃</m:t>
                        </m:r>
                      </m:den>
                    </m:f>
                  </m:oMath>
                </a14:m>
                <a:r>
                  <a:rPr lang="en-US" sz="2600" dirty="0" smtClean="0">
                    <a:latin typeface="Times New Roman" panose="02020603050405020304" pitchFamily="18" charset="0"/>
                    <a:cs typeface="Times New Roman" panose="02020603050405020304" pitchFamily="18" charset="0"/>
                  </a:rPr>
                  <a:t> = 1 and  Γ = Γ</a:t>
                </a:r>
                <a:r>
                  <a:rPr lang="en-US" sz="2600" baseline="-25000" dirty="0" smtClean="0">
                    <a:latin typeface="Times New Roman" panose="02020603050405020304" pitchFamily="18" charset="0"/>
                    <a:cs typeface="Times New Roman" panose="02020603050405020304" pitchFamily="18" charset="0"/>
                  </a:rPr>
                  <a: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23528" y="1124744"/>
                <a:ext cx="8568952" cy="5544616"/>
              </a:xfrm>
              <a:blipFill rotWithShape="1">
                <a:blip r:embed="rId3"/>
                <a:stretch>
                  <a:fillRect l="-1067" t="-880" r="-1138"/>
                </a:stretch>
              </a:blipFill>
            </p:spPr>
            <p:txBody>
              <a:bodyPr/>
              <a:lstStyle/>
              <a:p>
                <a:r>
                  <a:rPr lang="en-US">
                    <a:noFill/>
                  </a:rPr>
                  <a:t> </a:t>
                </a:r>
              </a:p>
            </p:txBody>
          </p:sp>
        </mc:Fallback>
      </mc:AlternateContent>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1916832"/>
            <a:ext cx="2016224" cy="78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81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1944216"/>
          </a:xfrm>
        </p:spPr>
        <p:txBody>
          <a:bodyPr>
            <a:normAutofit/>
          </a:bodyPr>
          <a:lstStyle/>
          <a:p>
            <a:r>
              <a:rPr lang="en-US" sz="2400" b="1" dirty="0" smtClean="0">
                <a:solidFill>
                  <a:schemeClr val="tx2"/>
                </a:solidFill>
                <a:latin typeface="Times New Roman" panose="02020603050405020304" pitchFamily="18" charset="0"/>
                <a:cs typeface="Times New Roman" panose="02020603050405020304" pitchFamily="18" charset="0"/>
              </a:rPr>
              <a:t>Molecular adsorption</a:t>
            </a:r>
            <a:r>
              <a:rPr lang="en-US" sz="2400" dirty="0" smtClean="0">
                <a:solidFill>
                  <a:schemeClr val="tx2"/>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is an adsorption of non-electrolyte molecules of adsorbate</a:t>
            </a:r>
          </a:p>
          <a:p>
            <a:r>
              <a:rPr lang="en-US" sz="2400" b="1" dirty="0" smtClean="0">
                <a:solidFill>
                  <a:schemeClr val="tx2"/>
                </a:solidFill>
                <a:latin typeface="Times New Roman" panose="02020603050405020304" pitchFamily="18" charset="0"/>
                <a:cs typeface="Times New Roman" panose="02020603050405020304" pitchFamily="18" charset="0"/>
              </a:rPr>
              <a:t>Ionic</a:t>
            </a:r>
            <a:r>
              <a:rPr lang="en-US" sz="2400" dirty="0" smtClean="0">
                <a:latin typeface="Times New Roman" panose="02020603050405020304" pitchFamily="18" charset="0"/>
                <a:cs typeface="Times New Roman" panose="02020603050405020304" pitchFamily="18" charset="0"/>
              </a:rPr>
              <a:t> </a:t>
            </a:r>
            <a:r>
              <a:rPr lang="en-US" sz="2400" b="1" dirty="0" smtClean="0">
                <a:solidFill>
                  <a:schemeClr val="tx2"/>
                </a:solidFill>
                <a:latin typeface="Times New Roman" panose="02020603050405020304" pitchFamily="18" charset="0"/>
                <a:cs typeface="Times New Roman" panose="02020603050405020304" pitchFamily="18" charset="0"/>
              </a:rPr>
              <a:t>adsorption </a:t>
            </a:r>
            <a:r>
              <a:rPr lang="en-US" sz="2400" dirty="0" smtClean="0">
                <a:latin typeface="Times New Roman" panose="02020603050405020304" pitchFamily="18" charset="0"/>
                <a:cs typeface="Times New Roman" panose="02020603050405020304" pitchFamily="18" charset="0"/>
              </a:rPr>
              <a:t>of strong electrolytes, when preferentially adsorbed one ion of electrolyte.</a:t>
            </a:r>
            <a:r>
              <a:rPr lang="en-US" sz="2400" dirty="0" smtClean="0">
                <a:solidFill>
                  <a:schemeClr val="tx2"/>
                </a:solidFill>
                <a:latin typeface="Times New Roman" panose="02020603050405020304" pitchFamily="18" charset="0"/>
                <a:cs typeface="Times New Roman" panose="02020603050405020304" pitchFamily="18" charset="0"/>
              </a:rPr>
              <a:t> </a:t>
            </a:r>
          </a:p>
          <a:p>
            <a:pPr marL="0" indent="0" algn="ctr">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p:txBody>
      </p:sp>
      <p:sp>
        <p:nvSpPr>
          <p:cNvPr id="10" name="Content Placeholder 2"/>
          <p:cNvSpPr txBox="1">
            <a:spLocks/>
          </p:cNvSpPr>
          <p:nvPr/>
        </p:nvSpPr>
        <p:spPr>
          <a:xfrm>
            <a:off x="446856" y="2451012"/>
            <a:ext cx="8229600" cy="17700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b="1" dirty="0" smtClean="0">
                <a:solidFill>
                  <a:schemeClr val="tx2"/>
                </a:solidFill>
                <a:latin typeface="Times New Roman" panose="02020603050405020304" pitchFamily="18" charset="0"/>
                <a:cs typeface="Times New Roman" panose="02020603050405020304" pitchFamily="18" charset="0"/>
              </a:rPr>
              <a:t>Hydrophilic</a:t>
            </a:r>
            <a:r>
              <a:rPr lang="en-US" sz="2400" dirty="0" smtClean="0">
                <a:solidFill>
                  <a:schemeClr val="tx2"/>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(polar) adsorbents - </a:t>
            </a:r>
            <a:r>
              <a:rPr lang="en-US" altLang="uk-UA" sz="2400" dirty="0" smtClean="0">
                <a:latin typeface="Times New Roman" panose="02020603050405020304" pitchFamily="18" charset="0"/>
                <a:cs typeface="Times New Roman" panose="02020603050405020304" pitchFamily="18" charset="0"/>
              </a:rPr>
              <a:t>silica gel, clays. Used in adsorption from non-polar solvents.</a:t>
            </a:r>
            <a:endParaRPr lang="ru-RU" sz="2400" b="1" dirty="0" smtClean="0">
              <a:solidFill>
                <a:schemeClr val="tx2"/>
              </a:solidFill>
              <a:latin typeface="Times New Roman" panose="02020603050405020304" pitchFamily="18" charset="0"/>
              <a:cs typeface="Times New Roman" panose="02020603050405020304" pitchFamily="18" charset="0"/>
            </a:endParaRPr>
          </a:p>
          <a:p>
            <a:pPr algn="just"/>
            <a:r>
              <a:rPr lang="en-US" sz="2400" b="1" dirty="0" smtClean="0">
                <a:solidFill>
                  <a:schemeClr val="tx2"/>
                </a:solidFill>
                <a:latin typeface="Times New Roman" panose="02020603050405020304" pitchFamily="18" charset="0"/>
                <a:cs typeface="Times New Roman" panose="02020603050405020304" pitchFamily="18" charset="0"/>
              </a:rPr>
              <a:t>Hydrophobic</a:t>
            </a:r>
            <a:r>
              <a:rPr lang="en-US" sz="2400" dirty="0" smtClean="0">
                <a:latin typeface="Times New Roman" panose="02020603050405020304" pitchFamily="18" charset="0"/>
                <a:cs typeface="Times New Roman" panose="02020603050405020304" pitchFamily="18" charset="0"/>
              </a:rPr>
              <a:t> (non-polar) adsorbents – charcoal, graphite, talc, paraffin.</a:t>
            </a:r>
          </a:p>
          <a:p>
            <a:pPr marL="0" indent="0">
              <a:buFont typeface="Arial" panose="020B0604020202020204" pitchFamily="34" charset="0"/>
              <a:buNone/>
            </a:pPr>
            <a:endParaRPr lang="en-US" sz="2400" dirty="0">
              <a:latin typeface="Times New Roman" panose="02020603050405020304" pitchFamily="18" charset="0"/>
              <a:cs typeface="Times New Roman" panose="02020603050405020304"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819" y="4202446"/>
            <a:ext cx="5615477" cy="174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2646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1143000"/>
          </a:xfrm>
        </p:spPr>
        <p:txBody>
          <a:bodyPr/>
          <a:lstStyle/>
          <a:p>
            <a:r>
              <a:rPr lang="en-US" dirty="0" smtClean="0"/>
              <a:t>Selective adsorption</a:t>
            </a:r>
            <a:endParaRPr lang="uk-UA" dirty="0"/>
          </a:p>
        </p:txBody>
      </p:sp>
      <p:sp>
        <p:nvSpPr>
          <p:cNvPr id="3" name="Content Placeholder 2"/>
          <p:cNvSpPr>
            <a:spLocks noGrp="1"/>
          </p:cNvSpPr>
          <p:nvPr>
            <p:ph idx="1"/>
          </p:nvPr>
        </p:nvSpPr>
        <p:spPr>
          <a:xfrm>
            <a:off x="457200" y="1484784"/>
            <a:ext cx="8229600" cy="5069160"/>
          </a:xfrm>
        </p:spPr>
        <p:txBody>
          <a:bodyPr>
            <a:noAutofit/>
          </a:bodyPr>
          <a:lstStyle/>
          <a:p>
            <a:pPr marL="0" lvl="0" indent="0" algn="just" fontAlgn="base">
              <a:spcBef>
                <a:spcPct val="0"/>
              </a:spcBef>
              <a:spcAft>
                <a:spcPct val="0"/>
              </a:spcAft>
              <a:buNone/>
            </a:pPr>
            <a:r>
              <a:rPr lang="en-US" altLang="uk-UA" sz="2000" b="1" dirty="0" smtClean="0">
                <a:solidFill>
                  <a:srgbClr val="000000"/>
                </a:solidFill>
                <a:latin typeface="Times New Roman" pitchFamily="18" charset="0"/>
              </a:rPr>
              <a:t>The </a:t>
            </a:r>
            <a:r>
              <a:rPr lang="en-US" altLang="uk-UA" sz="2000" b="1" dirty="0">
                <a:solidFill>
                  <a:srgbClr val="000000"/>
                </a:solidFill>
                <a:latin typeface="Times New Roman" pitchFamily="18" charset="0"/>
              </a:rPr>
              <a:t>rule of selective adsorption is given by K</a:t>
            </a:r>
            <a:r>
              <a:rPr lang="en-US" altLang="uk-UA" sz="2000" b="1" dirty="0" smtClean="0">
                <a:solidFill>
                  <a:srgbClr val="000000"/>
                </a:solidFill>
                <a:latin typeface="Times New Roman" pitchFamily="18" charset="0"/>
              </a:rPr>
              <a:t>. </a:t>
            </a:r>
            <a:r>
              <a:rPr lang="en-US" altLang="uk-UA" sz="2000" b="1" dirty="0" err="1" smtClean="0">
                <a:solidFill>
                  <a:srgbClr val="000000"/>
                </a:solidFill>
                <a:latin typeface="Times New Roman" pitchFamily="18" charset="0"/>
              </a:rPr>
              <a:t>Fajans</a:t>
            </a:r>
            <a:r>
              <a:rPr lang="en-US" altLang="uk-UA" sz="2000" b="1" dirty="0" smtClean="0">
                <a:solidFill>
                  <a:srgbClr val="000000"/>
                </a:solidFill>
                <a:latin typeface="Times New Roman" pitchFamily="18" charset="0"/>
              </a:rPr>
              <a:t> </a:t>
            </a:r>
            <a:r>
              <a:rPr lang="en-US" altLang="uk-UA" sz="2000" b="1" dirty="0">
                <a:solidFill>
                  <a:srgbClr val="000000"/>
                </a:solidFill>
                <a:latin typeface="Times New Roman" pitchFamily="18" charset="0"/>
              </a:rPr>
              <a:t>and N</a:t>
            </a:r>
            <a:r>
              <a:rPr lang="en-US" altLang="uk-UA" sz="2000" b="1" dirty="0" smtClean="0">
                <a:solidFill>
                  <a:srgbClr val="000000"/>
                </a:solidFill>
                <a:latin typeface="Times New Roman" pitchFamily="18" charset="0"/>
              </a:rPr>
              <a:t>. </a:t>
            </a:r>
            <a:r>
              <a:rPr lang="en-US" altLang="uk-UA" sz="2000" b="1" dirty="0" err="1" smtClean="0">
                <a:solidFill>
                  <a:srgbClr val="000000"/>
                </a:solidFill>
                <a:latin typeface="Times New Roman" pitchFamily="18" charset="0"/>
              </a:rPr>
              <a:t>Peskov</a:t>
            </a:r>
            <a:r>
              <a:rPr lang="en-US" altLang="uk-UA" sz="2000" b="1" dirty="0">
                <a:solidFill>
                  <a:srgbClr val="000000"/>
                </a:solidFill>
                <a:latin typeface="Times New Roman" pitchFamily="18" charset="0"/>
              </a:rPr>
              <a:t>. </a:t>
            </a:r>
            <a:endParaRPr lang="ru-RU" altLang="uk-UA" sz="2000" b="1" dirty="0">
              <a:solidFill>
                <a:srgbClr val="000000"/>
              </a:solidFill>
              <a:latin typeface="Times New Roman" pitchFamily="18" charset="0"/>
            </a:endParaRPr>
          </a:p>
          <a:p>
            <a:pPr marL="0" lvl="0" indent="0" algn="ctr" fontAlgn="base">
              <a:spcBef>
                <a:spcPct val="0"/>
              </a:spcBef>
              <a:spcAft>
                <a:spcPct val="0"/>
              </a:spcAft>
              <a:buNone/>
            </a:pPr>
            <a:r>
              <a:rPr lang="en-US" altLang="uk-UA" sz="2000" b="1" dirty="0">
                <a:solidFill>
                  <a:srgbClr val="C00000"/>
                </a:solidFill>
                <a:latin typeface="Times New Roman" pitchFamily="18" charset="0"/>
              </a:rPr>
              <a:t>Ions identical to those forming the crystal  lattice or similar to them are preferentially adsorbed on the surface of the crystals.</a:t>
            </a:r>
            <a:endParaRPr lang="ru-RU" altLang="uk-UA" sz="2000" b="1" dirty="0">
              <a:solidFill>
                <a:srgbClr val="C00000"/>
              </a:solidFill>
              <a:latin typeface="Times New Roman" pitchFamily="18" charset="0"/>
            </a:endParaRPr>
          </a:p>
          <a:p>
            <a:pPr marL="0" indent="0">
              <a:buNone/>
            </a:pPr>
            <a:r>
              <a:rPr lang="en-US" sz="2000" dirty="0" err="1" smtClean="0">
                <a:solidFill>
                  <a:srgbClr val="000000"/>
                </a:solidFill>
                <a:latin typeface="Times New Roman" panose="02020603050405020304" pitchFamily="18" charset="0"/>
                <a:cs typeface="Times New Roman" panose="02020603050405020304" pitchFamily="18" charset="0"/>
              </a:rPr>
              <a:t>i</a:t>
            </a:r>
            <a:endParaRPr lang="en-US" sz="2000" dirty="0">
              <a:solidFill>
                <a:srgbClr val="000000"/>
              </a:solidFill>
              <a:latin typeface="Times New Roman" panose="02020603050405020304" pitchFamily="18" charset="0"/>
              <a:cs typeface="Times New Roman" panose="02020603050405020304" pitchFamily="18" charset="0"/>
            </a:endParaRPr>
          </a:p>
          <a:p>
            <a:pPr marL="0" lvl="0" indent="0" fontAlgn="base">
              <a:spcBef>
                <a:spcPct val="0"/>
              </a:spcBef>
              <a:spcAft>
                <a:spcPct val="0"/>
              </a:spcAft>
              <a:buNone/>
            </a:pPr>
            <a:endParaRPr lang="en-US" altLang="uk-UA" sz="1000" b="1" dirty="0">
              <a:solidFill>
                <a:srgbClr val="000000"/>
              </a:solidFill>
              <a:latin typeface="Times New Roman" pitchFamily="18" charset="0"/>
            </a:endParaRPr>
          </a:p>
          <a:p>
            <a:pPr marL="0" lvl="0" indent="0" fontAlgn="base">
              <a:spcBef>
                <a:spcPct val="0"/>
              </a:spcBef>
              <a:spcAft>
                <a:spcPct val="0"/>
              </a:spcAft>
              <a:buNone/>
            </a:pPr>
            <a:r>
              <a:rPr lang="en-US" altLang="uk-UA" sz="2000" b="1" dirty="0" smtClean="0">
                <a:solidFill>
                  <a:srgbClr val="000000"/>
                </a:solidFill>
                <a:latin typeface="Times New Roman" pitchFamily="18" charset="0"/>
              </a:rPr>
              <a:t>1</a:t>
            </a:r>
            <a:r>
              <a:rPr lang="en-US" altLang="uk-UA" sz="2000" b="1" dirty="0">
                <a:solidFill>
                  <a:srgbClr val="000000"/>
                </a:solidFill>
                <a:latin typeface="Times New Roman" pitchFamily="18" charset="0"/>
              </a:rPr>
              <a:t>. The higher is the ion charge – the greater is the adsorption ability:</a:t>
            </a:r>
          </a:p>
          <a:p>
            <a:pPr marL="0" lvl="0" indent="0" fontAlgn="base">
              <a:spcBef>
                <a:spcPct val="0"/>
              </a:spcBef>
              <a:spcAft>
                <a:spcPct val="0"/>
              </a:spcAft>
              <a:buNone/>
            </a:pPr>
            <a:endParaRPr lang="en-US" altLang="uk-UA" sz="1000" b="1" dirty="0" smtClean="0">
              <a:latin typeface="Times New Roman" pitchFamily="18" charset="0"/>
            </a:endParaRPr>
          </a:p>
          <a:p>
            <a:pPr marL="0" lvl="0" indent="0" algn="ctr" fontAlgn="base">
              <a:spcBef>
                <a:spcPct val="0"/>
              </a:spcBef>
              <a:spcAft>
                <a:spcPct val="0"/>
              </a:spcAft>
              <a:buNone/>
            </a:pPr>
            <a:r>
              <a:rPr lang="en-US" altLang="uk-UA" sz="2400" b="1" dirty="0" smtClean="0">
                <a:latin typeface="Times New Roman" pitchFamily="18" charset="0"/>
              </a:rPr>
              <a:t>Th</a:t>
            </a:r>
            <a:r>
              <a:rPr lang="en-US" altLang="uk-UA" sz="2400" b="1" baseline="30000" dirty="0" smtClean="0">
                <a:latin typeface="Times New Roman" pitchFamily="18" charset="0"/>
              </a:rPr>
              <a:t>4</a:t>
            </a:r>
            <a:r>
              <a:rPr lang="en-US" altLang="uk-UA" sz="2400" b="1" baseline="30000" dirty="0">
                <a:latin typeface="Times New Roman" pitchFamily="18" charset="0"/>
              </a:rPr>
              <a:t>+</a:t>
            </a:r>
            <a:r>
              <a:rPr lang="en-US" altLang="uk-UA" sz="2400" b="1" dirty="0">
                <a:latin typeface="Times New Roman" pitchFamily="18" charset="0"/>
              </a:rPr>
              <a:t>&gt; Fe</a:t>
            </a:r>
            <a:r>
              <a:rPr lang="en-US" altLang="uk-UA" sz="2400" b="1" baseline="30000" dirty="0">
                <a:latin typeface="Times New Roman" pitchFamily="18" charset="0"/>
              </a:rPr>
              <a:t>3+</a:t>
            </a:r>
            <a:r>
              <a:rPr lang="en-US" altLang="uk-UA" sz="2400" b="1" baseline="-25000" dirty="0">
                <a:latin typeface="Times New Roman" pitchFamily="18" charset="0"/>
              </a:rPr>
              <a:t> </a:t>
            </a:r>
            <a:r>
              <a:rPr lang="en-US" altLang="uk-UA" sz="2400" b="1" dirty="0">
                <a:latin typeface="Times New Roman" pitchFamily="18" charset="0"/>
              </a:rPr>
              <a:t>&gt; Ca</a:t>
            </a:r>
            <a:r>
              <a:rPr lang="en-US" altLang="uk-UA" sz="2400" b="1" baseline="30000" dirty="0">
                <a:latin typeface="Times New Roman" pitchFamily="18" charset="0"/>
              </a:rPr>
              <a:t>2+</a:t>
            </a:r>
            <a:r>
              <a:rPr lang="en-US" altLang="uk-UA" sz="2400" b="1" dirty="0">
                <a:latin typeface="Times New Roman" pitchFamily="18" charset="0"/>
              </a:rPr>
              <a:t> &gt; K</a:t>
            </a:r>
            <a:r>
              <a:rPr lang="en-US" altLang="uk-UA" sz="2400" b="1" baseline="30000" dirty="0">
                <a:latin typeface="Times New Roman" pitchFamily="18" charset="0"/>
              </a:rPr>
              <a:t>+</a:t>
            </a:r>
          </a:p>
          <a:p>
            <a:pPr marL="0" lvl="0" indent="0" fontAlgn="base">
              <a:spcBef>
                <a:spcPct val="0"/>
              </a:spcBef>
              <a:spcAft>
                <a:spcPct val="0"/>
              </a:spcAft>
              <a:buNone/>
            </a:pPr>
            <a:endParaRPr lang="en-US" altLang="uk-UA" sz="2000" b="1" baseline="30000" dirty="0" smtClean="0">
              <a:solidFill>
                <a:srgbClr val="000000"/>
              </a:solidFill>
              <a:latin typeface="Times New Roman" pitchFamily="18" charset="0"/>
            </a:endParaRPr>
          </a:p>
          <a:p>
            <a:pPr marL="0" lvl="0" indent="0" fontAlgn="base">
              <a:spcBef>
                <a:spcPct val="0"/>
              </a:spcBef>
              <a:spcAft>
                <a:spcPct val="0"/>
              </a:spcAft>
              <a:buNone/>
            </a:pPr>
            <a:endParaRPr lang="en-US" altLang="uk-UA" sz="2000" dirty="0">
              <a:solidFill>
                <a:srgbClr val="000000"/>
              </a:solidFill>
              <a:latin typeface="Times New Roman" pitchFamily="18" charset="0"/>
            </a:endParaRPr>
          </a:p>
          <a:p>
            <a:pPr marL="0" lvl="0" indent="0" fontAlgn="base">
              <a:spcBef>
                <a:spcPct val="0"/>
              </a:spcBef>
              <a:spcAft>
                <a:spcPct val="0"/>
              </a:spcAft>
              <a:buNone/>
            </a:pPr>
            <a:endParaRPr lang="en-US" altLang="uk-UA" sz="1000" b="1" dirty="0" smtClean="0">
              <a:solidFill>
                <a:srgbClr val="000000"/>
              </a:solidFill>
              <a:latin typeface="Times New Roman" pitchFamily="18" charset="0"/>
            </a:endParaRPr>
          </a:p>
          <a:p>
            <a:pPr marL="0" lvl="0" indent="0" fontAlgn="base">
              <a:spcBef>
                <a:spcPct val="0"/>
              </a:spcBef>
              <a:spcAft>
                <a:spcPct val="0"/>
              </a:spcAft>
              <a:buNone/>
            </a:pPr>
            <a:r>
              <a:rPr lang="en-US" altLang="uk-UA" sz="2000" b="1" dirty="0" smtClean="0">
                <a:solidFill>
                  <a:srgbClr val="000000"/>
                </a:solidFill>
                <a:latin typeface="Times New Roman" pitchFamily="18" charset="0"/>
              </a:rPr>
              <a:t>2</a:t>
            </a:r>
            <a:r>
              <a:rPr lang="en-US" altLang="uk-UA" sz="2000" b="1" dirty="0">
                <a:solidFill>
                  <a:srgbClr val="000000"/>
                </a:solidFill>
                <a:latin typeface="Times New Roman" pitchFamily="18" charset="0"/>
              </a:rPr>
              <a:t>. The larger is the radius of ion – the greater is its adsorption ability:</a:t>
            </a:r>
          </a:p>
          <a:p>
            <a:pPr marL="0" lvl="0" indent="0" algn="ctr" fontAlgn="base">
              <a:spcBef>
                <a:spcPct val="0"/>
              </a:spcBef>
              <a:spcAft>
                <a:spcPct val="0"/>
              </a:spcAft>
              <a:buNone/>
            </a:pPr>
            <a:r>
              <a:rPr lang="en-US" altLang="uk-UA" sz="2400" b="1" dirty="0" smtClean="0">
                <a:solidFill>
                  <a:srgbClr val="000000"/>
                </a:solidFill>
                <a:latin typeface="Times New Roman" pitchFamily="18" charset="0"/>
              </a:rPr>
              <a:t>Cs</a:t>
            </a:r>
            <a:r>
              <a:rPr lang="en-US" altLang="uk-UA" sz="2400" b="1" baseline="30000" dirty="0">
                <a:solidFill>
                  <a:srgbClr val="000000"/>
                </a:solidFill>
                <a:latin typeface="Times New Roman" pitchFamily="18" charset="0"/>
              </a:rPr>
              <a:t>+</a:t>
            </a:r>
            <a:r>
              <a:rPr lang="en-US" altLang="uk-UA" sz="2400" b="1" dirty="0">
                <a:solidFill>
                  <a:srgbClr val="000000"/>
                </a:solidFill>
                <a:latin typeface="Times New Roman" pitchFamily="18" charset="0"/>
              </a:rPr>
              <a:t> &gt; </a:t>
            </a:r>
            <a:r>
              <a:rPr lang="en-US" altLang="uk-UA" sz="2400" b="1" dirty="0" err="1">
                <a:solidFill>
                  <a:srgbClr val="000000"/>
                </a:solidFill>
                <a:latin typeface="Times New Roman" pitchFamily="18" charset="0"/>
              </a:rPr>
              <a:t>Rb</a:t>
            </a:r>
            <a:r>
              <a:rPr lang="en-US" altLang="uk-UA" sz="2400" b="1" baseline="30000" dirty="0">
                <a:solidFill>
                  <a:srgbClr val="000000"/>
                </a:solidFill>
                <a:latin typeface="Times New Roman" pitchFamily="18" charset="0"/>
              </a:rPr>
              <a:t>+</a:t>
            </a:r>
            <a:r>
              <a:rPr lang="en-US" altLang="uk-UA" sz="2400" b="1" dirty="0">
                <a:solidFill>
                  <a:srgbClr val="000000"/>
                </a:solidFill>
                <a:latin typeface="Times New Roman" pitchFamily="18" charset="0"/>
              </a:rPr>
              <a:t> &gt; K</a:t>
            </a:r>
            <a:r>
              <a:rPr lang="en-US" altLang="uk-UA" sz="2400" b="1" baseline="30000" dirty="0">
                <a:solidFill>
                  <a:srgbClr val="000000"/>
                </a:solidFill>
                <a:latin typeface="Times New Roman" pitchFamily="18" charset="0"/>
              </a:rPr>
              <a:t>+ </a:t>
            </a:r>
            <a:r>
              <a:rPr lang="en-US" altLang="uk-UA" sz="2400" b="1" dirty="0">
                <a:solidFill>
                  <a:srgbClr val="000000"/>
                </a:solidFill>
                <a:latin typeface="Times New Roman" pitchFamily="18" charset="0"/>
              </a:rPr>
              <a:t>&gt; Na</a:t>
            </a:r>
            <a:r>
              <a:rPr lang="en-US" altLang="uk-UA" sz="2400" b="1" baseline="30000" dirty="0">
                <a:solidFill>
                  <a:srgbClr val="000000"/>
                </a:solidFill>
                <a:latin typeface="Times New Roman" pitchFamily="18" charset="0"/>
              </a:rPr>
              <a:t>+</a:t>
            </a:r>
            <a:r>
              <a:rPr lang="en-US" altLang="uk-UA" sz="2400" b="1" dirty="0">
                <a:solidFill>
                  <a:srgbClr val="000000"/>
                </a:solidFill>
                <a:latin typeface="Times New Roman" pitchFamily="18" charset="0"/>
              </a:rPr>
              <a:t> &gt; Li</a:t>
            </a:r>
            <a:r>
              <a:rPr lang="en-US" altLang="uk-UA" sz="2400" b="1" baseline="30000" dirty="0" smtClean="0">
                <a:solidFill>
                  <a:srgbClr val="000000"/>
                </a:solidFill>
                <a:latin typeface="Times New Roman" pitchFamily="18" charset="0"/>
              </a:rPr>
              <a:t>+</a:t>
            </a:r>
          </a:p>
          <a:p>
            <a:pPr marL="0" lvl="0" indent="0" algn="ctr" fontAlgn="base">
              <a:spcBef>
                <a:spcPct val="0"/>
              </a:spcBef>
              <a:spcAft>
                <a:spcPct val="0"/>
              </a:spcAft>
              <a:buNone/>
            </a:pPr>
            <a:r>
              <a:rPr lang="en-US" altLang="uk-UA" sz="2400" b="1" dirty="0" smtClean="0">
                <a:solidFill>
                  <a:srgbClr val="000000"/>
                </a:solidFill>
                <a:latin typeface="Times New Roman" pitchFamily="18" charset="0"/>
              </a:rPr>
              <a:t>Ba</a:t>
            </a:r>
            <a:r>
              <a:rPr lang="en-US" altLang="uk-UA" sz="2400" b="1" baseline="30000" dirty="0" smtClean="0">
                <a:solidFill>
                  <a:srgbClr val="000000"/>
                </a:solidFill>
                <a:latin typeface="Times New Roman" pitchFamily="18" charset="0"/>
              </a:rPr>
              <a:t>2</a:t>
            </a:r>
            <a:r>
              <a:rPr lang="en-US" altLang="uk-UA" sz="2400" b="1" baseline="30000" dirty="0">
                <a:solidFill>
                  <a:srgbClr val="000000"/>
                </a:solidFill>
                <a:latin typeface="Times New Roman" pitchFamily="18" charset="0"/>
              </a:rPr>
              <a:t>+</a:t>
            </a:r>
            <a:r>
              <a:rPr lang="en-US" altLang="uk-UA" sz="2400" b="1" dirty="0">
                <a:solidFill>
                  <a:srgbClr val="000000"/>
                </a:solidFill>
                <a:latin typeface="Times New Roman" pitchFamily="18" charset="0"/>
              </a:rPr>
              <a:t> &gt; Sr</a:t>
            </a:r>
            <a:r>
              <a:rPr lang="en-US" altLang="uk-UA" sz="2400" b="1" baseline="30000" dirty="0">
                <a:solidFill>
                  <a:srgbClr val="000000"/>
                </a:solidFill>
                <a:latin typeface="Times New Roman" pitchFamily="18" charset="0"/>
              </a:rPr>
              <a:t>2+</a:t>
            </a:r>
            <a:r>
              <a:rPr lang="en-US" altLang="uk-UA" sz="2400" b="1" dirty="0">
                <a:solidFill>
                  <a:srgbClr val="000000"/>
                </a:solidFill>
                <a:latin typeface="Times New Roman" pitchFamily="18" charset="0"/>
              </a:rPr>
              <a:t> &gt; Ca</a:t>
            </a:r>
            <a:r>
              <a:rPr lang="en-US" altLang="uk-UA" sz="2400" b="1" baseline="30000" dirty="0">
                <a:solidFill>
                  <a:srgbClr val="000000"/>
                </a:solidFill>
                <a:latin typeface="Times New Roman" pitchFamily="18" charset="0"/>
              </a:rPr>
              <a:t>2+</a:t>
            </a:r>
            <a:r>
              <a:rPr lang="en-US" altLang="uk-UA" sz="2400" b="1" dirty="0">
                <a:solidFill>
                  <a:srgbClr val="000000"/>
                </a:solidFill>
                <a:latin typeface="Times New Roman" pitchFamily="18" charset="0"/>
              </a:rPr>
              <a:t> &gt; Mg</a:t>
            </a:r>
            <a:r>
              <a:rPr lang="en-US" altLang="uk-UA" sz="2400" b="1" baseline="30000" dirty="0">
                <a:solidFill>
                  <a:srgbClr val="000000"/>
                </a:solidFill>
                <a:latin typeface="Times New Roman" pitchFamily="18" charset="0"/>
              </a:rPr>
              <a:t>2+</a:t>
            </a:r>
          </a:p>
          <a:p>
            <a:pPr marL="0" lvl="0" indent="0" algn="ctr" fontAlgn="base">
              <a:spcBef>
                <a:spcPct val="0"/>
              </a:spcBef>
              <a:spcAft>
                <a:spcPct val="0"/>
              </a:spcAft>
              <a:buNone/>
            </a:pPr>
            <a:r>
              <a:rPr lang="en-US" altLang="uk-UA" sz="2400" b="1" dirty="0" smtClean="0">
                <a:solidFill>
                  <a:srgbClr val="000000"/>
                </a:solidFill>
                <a:latin typeface="Times New Roman" pitchFamily="18" charset="0"/>
              </a:rPr>
              <a:t>CNS</a:t>
            </a:r>
            <a:r>
              <a:rPr lang="en-US" altLang="uk-UA" sz="2400" b="1" baseline="30000" dirty="0">
                <a:solidFill>
                  <a:srgbClr val="000000"/>
                </a:solidFill>
                <a:latin typeface="Times New Roman" pitchFamily="18" charset="0"/>
              </a:rPr>
              <a:t>-</a:t>
            </a:r>
            <a:r>
              <a:rPr lang="en-US" altLang="uk-UA" sz="2400" b="1" dirty="0">
                <a:solidFill>
                  <a:srgbClr val="000000"/>
                </a:solidFill>
                <a:latin typeface="Times New Roman" pitchFamily="18" charset="0"/>
              </a:rPr>
              <a:t> &gt; I</a:t>
            </a:r>
            <a:r>
              <a:rPr lang="en-US" altLang="uk-UA" sz="2400" b="1" baseline="30000" dirty="0">
                <a:solidFill>
                  <a:srgbClr val="000000"/>
                </a:solidFill>
                <a:latin typeface="Times New Roman" pitchFamily="18" charset="0"/>
              </a:rPr>
              <a:t>- </a:t>
            </a:r>
            <a:r>
              <a:rPr lang="en-US" altLang="uk-UA" sz="2400" b="1" dirty="0">
                <a:solidFill>
                  <a:srgbClr val="000000"/>
                </a:solidFill>
                <a:latin typeface="Times New Roman" pitchFamily="18" charset="0"/>
              </a:rPr>
              <a:t>&gt; Br</a:t>
            </a:r>
            <a:r>
              <a:rPr lang="en-US" altLang="uk-UA" sz="2400" b="1" baseline="30000" dirty="0">
                <a:solidFill>
                  <a:srgbClr val="000000"/>
                </a:solidFill>
                <a:latin typeface="Times New Roman" pitchFamily="18" charset="0"/>
              </a:rPr>
              <a:t>- </a:t>
            </a:r>
            <a:r>
              <a:rPr lang="en-US" altLang="uk-UA" sz="2400" b="1" dirty="0">
                <a:solidFill>
                  <a:srgbClr val="000000"/>
                </a:solidFill>
                <a:latin typeface="Times New Roman" pitchFamily="18" charset="0"/>
              </a:rPr>
              <a:t>&gt; </a:t>
            </a:r>
            <a:r>
              <a:rPr lang="en-US" altLang="uk-UA" sz="2400" b="1" dirty="0" err="1">
                <a:solidFill>
                  <a:srgbClr val="000000"/>
                </a:solidFill>
                <a:latin typeface="Times New Roman" pitchFamily="18" charset="0"/>
              </a:rPr>
              <a:t>Cl</a:t>
            </a:r>
            <a:r>
              <a:rPr lang="en-US" altLang="uk-UA" sz="2400" b="1" baseline="30000" dirty="0" smtClean="0">
                <a:solidFill>
                  <a:srgbClr val="000000"/>
                </a:solidFill>
                <a:latin typeface="Times New Roman" pitchFamily="18" charset="0"/>
              </a:rPr>
              <a:t>-</a:t>
            </a:r>
            <a:endParaRPr lang="ru-RU" altLang="uk-UA" sz="2400" b="1" dirty="0">
              <a:solidFill>
                <a:srgbClr val="000000"/>
              </a:solidFill>
              <a:latin typeface="Times New Roman" pitchFamily="18" charset="0"/>
            </a:endParaRPr>
          </a:p>
        </p:txBody>
      </p:sp>
    </p:spTree>
    <p:extLst>
      <p:ext uri="{BB962C8B-B14F-4D97-AF65-F5344CB8AC3E}">
        <p14:creationId xmlns:p14="http://schemas.microsoft.com/office/powerpoint/2010/main" val="2022744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686801" cy="1143000"/>
          </a:xfrm>
        </p:spPr>
        <p:txBody>
          <a:bodyPr>
            <a:normAutofit fontScale="90000"/>
          </a:bodyPr>
          <a:lstStyle/>
          <a:p>
            <a:r>
              <a:rPr lang="en-US" dirty="0"/>
              <a:t>Chromatographic Separations</a:t>
            </a:r>
            <a:endParaRPr lang="uk-UA" dirty="0"/>
          </a:p>
        </p:txBody>
      </p:sp>
      <p:pic>
        <p:nvPicPr>
          <p:cNvPr id="12290" name="Picture 2"/>
          <p:cNvPicPr>
            <a:picLocks noGrp="1" noChangeAspect="1" noChangeArrowheads="1"/>
          </p:cNvPicPr>
          <p:nvPr>
            <p:ph idx="1"/>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23956"/>
          <a:stretch/>
        </p:blipFill>
        <p:spPr bwMode="auto">
          <a:xfrm>
            <a:off x="3923928" y="2924944"/>
            <a:ext cx="4608511" cy="3571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51520" y="1340768"/>
            <a:ext cx="8640959" cy="1477328"/>
          </a:xfrm>
          <a:prstGeom prst="rect">
            <a:avLst/>
          </a:prstGeom>
          <a:noFill/>
        </p:spPr>
        <p:txBody>
          <a:bodyPr wrap="square" rtlCol="0">
            <a:spAutoFit/>
          </a:bodyPr>
          <a:lstStyle/>
          <a:p>
            <a:r>
              <a:rPr lang="en-US" dirty="0"/>
              <a:t>Column chromatography is purification technique where certain compounds of sample mixture can be separated based on a certain characteristics, such as </a:t>
            </a:r>
            <a:r>
              <a:rPr lang="en-US" b="1" dirty="0">
                <a:solidFill>
                  <a:schemeClr val="tx2"/>
                </a:solidFill>
              </a:rPr>
              <a:t>charge, hydrophobicity, and size</a:t>
            </a:r>
            <a:r>
              <a:rPr lang="en-US" dirty="0"/>
              <a:t>. The matrix of the column effects the criteria for which the mixture is separated. The matrix usually consist of a absorbent (silica gel (SiO</a:t>
            </a:r>
            <a:r>
              <a:rPr lang="en-US" baseline="-25000" dirty="0"/>
              <a:t>2</a:t>
            </a:r>
            <a:r>
              <a:rPr lang="en-US" dirty="0"/>
              <a:t>) or alumina (Al</a:t>
            </a:r>
            <a:r>
              <a:rPr lang="en-US" baseline="-25000" dirty="0"/>
              <a:t>2</a:t>
            </a:r>
            <a:r>
              <a:rPr lang="en-US" dirty="0"/>
              <a:t>O</a:t>
            </a:r>
            <a:r>
              <a:rPr lang="en-US" baseline="-25000" dirty="0"/>
              <a:t>3</a:t>
            </a:r>
            <a:r>
              <a:rPr lang="en-US" dirty="0"/>
              <a:t>)) and a solvent.</a:t>
            </a:r>
            <a:endParaRPr lang="uk-UA" dirty="0"/>
          </a:p>
        </p:txBody>
      </p:sp>
      <p:pic>
        <p:nvPicPr>
          <p:cNvPr id="5"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99592" y="3284985"/>
            <a:ext cx="3096344" cy="2834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0941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role of an ion exchange in biological systems.</a:t>
            </a:r>
            <a:endParaRPr lang="uk-UA" dirty="0"/>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cation-exchange </a:t>
            </a:r>
            <a:r>
              <a:rPr lang="en-US" sz="2400" dirty="0">
                <a:latin typeface="Times New Roman" panose="02020603050405020304" pitchFamily="18" charset="0"/>
                <a:cs typeface="Times New Roman" panose="02020603050405020304" pitchFamily="18" charset="0"/>
              </a:rPr>
              <a:t>resins </a:t>
            </a:r>
            <a:r>
              <a:rPr lang="en-US" sz="2400" dirty="0" smtClean="0">
                <a:latin typeface="Times New Roman" panose="02020603050405020304" pitchFamily="18" charset="0"/>
                <a:cs typeface="Times New Roman" panose="02020603050405020304" pitchFamily="18" charset="0"/>
              </a:rPr>
              <a:t>are used for </a:t>
            </a:r>
            <a:r>
              <a:rPr lang="en-US" sz="2400" dirty="0">
                <a:latin typeface="Times New Roman" panose="02020603050405020304" pitchFamily="18" charset="0"/>
                <a:cs typeface="Times New Roman" panose="02020603050405020304" pitchFamily="18" charset="0"/>
              </a:rPr>
              <a:t>decalcifying </a:t>
            </a:r>
            <a:r>
              <a:rPr lang="en-US" sz="2400" dirty="0" smtClean="0">
                <a:latin typeface="Times New Roman" panose="02020603050405020304" pitchFamily="18" charset="0"/>
                <a:cs typeface="Times New Roman" panose="02020603050405020304" pitchFamily="18" charset="0"/>
              </a:rPr>
              <a:t>of </a:t>
            </a:r>
            <a:r>
              <a:rPr lang="en-US" sz="2400" dirty="0">
                <a:latin typeface="Times New Roman" panose="02020603050405020304" pitchFamily="18" charset="0"/>
                <a:cs typeface="Times New Roman" panose="02020603050405020304" pitchFamily="18" charset="0"/>
              </a:rPr>
              <a:t>blood </a:t>
            </a:r>
            <a:r>
              <a:rPr lang="en-US" sz="2400" dirty="0" smtClean="0">
                <a:latin typeface="Times New Roman" panose="02020603050405020304" pitchFamily="18" charset="0"/>
                <a:cs typeface="Times New Roman" panose="02020603050405020304" pitchFamily="18" charset="0"/>
              </a:rPr>
              <a:t>(its preservation)</a:t>
            </a:r>
          </a:p>
          <a:p>
            <a:pPr algn="just"/>
            <a:r>
              <a:rPr lang="en-US" sz="2400" dirty="0">
                <a:latin typeface="Times New Roman" panose="02020603050405020304" pitchFamily="18" charset="0"/>
                <a:cs typeface="Times New Roman" panose="02020603050405020304" pitchFamily="18" charset="0"/>
              </a:rPr>
              <a:t>liquid ion-exchange resins based on polyvinyl alcohol (PVA) and </a:t>
            </a:r>
            <a:r>
              <a:rPr lang="en-US" sz="2400" dirty="0" err="1">
                <a:latin typeface="Times New Roman" panose="02020603050405020304" pitchFamily="18" charset="0"/>
                <a:cs typeface="Times New Roman" panose="02020603050405020304" pitchFamily="18" charset="0"/>
              </a:rPr>
              <a:t>polyvinylpyrrolidone</a:t>
            </a:r>
            <a:r>
              <a:rPr lang="en-US" sz="2400" dirty="0">
                <a:latin typeface="Times New Roman" panose="02020603050405020304" pitchFamily="18" charset="0"/>
                <a:cs typeface="Times New Roman" panose="02020603050405020304" pitchFamily="18" charset="0"/>
              </a:rPr>
              <a:t> (PVP) </a:t>
            </a:r>
            <a:r>
              <a:rPr lang="en-US" sz="2400" dirty="0" smtClean="0">
                <a:latin typeface="Times New Roman" panose="02020603050405020304" pitchFamily="18" charset="0"/>
                <a:cs typeface="Times New Roman" panose="02020603050405020304" pitchFamily="18" charset="0"/>
              </a:rPr>
              <a:t>used for prolongation of </a:t>
            </a:r>
            <a:r>
              <a:rPr lang="en-US" sz="2400" dirty="0">
                <a:latin typeface="Times New Roman" panose="02020603050405020304" pitchFamily="18" charset="0"/>
                <a:cs typeface="Times New Roman" panose="02020603050405020304" pitchFamily="18" charset="0"/>
              </a:rPr>
              <a:t>certain medicinal </a:t>
            </a:r>
            <a:r>
              <a:rPr lang="en-US" sz="2400" dirty="0" smtClean="0">
                <a:latin typeface="Times New Roman" panose="02020603050405020304" pitchFamily="18" charset="0"/>
                <a:cs typeface="Times New Roman" panose="02020603050405020304" pitchFamily="18" charset="0"/>
              </a:rPr>
              <a:t>compounds</a:t>
            </a:r>
          </a:p>
          <a:p>
            <a:pPr algn="just"/>
            <a:r>
              <a:rPr lang="en-US" sz="2400" dirty="0">
                <a:latin typeface="Times New Roman" panose="02020603050405020304" pitchFamily="18" charset="0"/>
                <a:cs typeface="Times New Roman" panose="02020603050405020304" pitchFamily="18" charset="0"/>
              </a:rPr>
              <a:t>resins for the prevention and treatment of </a:t>
            </a:r>
            <a:r>
              <a:rPr lang="en-US" sz="2400" dirty="0" err="1" smtClean="0">
                <a:latin typeface="Times New Roman" panose="02020603050405020304" pitchFamily="18" charset="0"/>
                <a:cs typeface="Times New Roman" panose="02020603050405020304" pitchFamily="18" charset="0"/>
              </a:rPr>
              <a:t>oedema</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due to cardiac </a:t>
            </a:r>
            <a:r>
              <a:rPr lang="en-US" sz="2400" dirty="0" smtClean="0">
                <a:latin typeface="Times New Roman" panose="02020603050405020304" pitchFamily="18" charset="0"/>
                <a:cs typeface="Times New Roman" panose="02020603050405020304" pitchFamily="18" charset="0"/>
              </a:rPr>
              <a:t>decompensation</a:t>
            </a:r>
          </a:p>
          <a:p>
            <a:pPr algn="just"/>
            <a:r>
              <a:rPr lang="en-US" sz="2400" dirty="0">
                <a:latin typeface="Times New Roman" panose="02020603050405020304" pitchFamily="18" charset="0"/>
                <a:cs typeface="Times New Roman" panose="02020603050405020304" pitchFamily="18" charset="0"/>
              </a:rPr>
              <a:t>resins for detoxification in cases of poisoning by toxic </a:t>
            </a:r>
            <a:r>
              <a:rPr lang="en-US" sz="2400" dirty="0" smtClean="0">
                <a:latin typeface="Times New Roman" panose="02020603050405020304" pitchFamily="18" charset="0"/>
                <a:cs typeface="Times New Roman" panose="02020603050405020304" pitchFamily="18" charset="0"/>
              </a:rPr>
              <a:t>electrolytes</a:t>
            </a:r>
          </a:p>
          <a:p>
            <a:pPr algn="just"/>
            <a:r>
              <a:rPr lang="en-US" sz="2400" dirty="0" smtClean="0">
                <a:latin typeface="Times New Roman" panose="02020603050405020304" pitchFamily="18" charset="0"/>
                <a:cs typeface="Times New Roman" panose="02020603050405020304" pitchFamily="18" charset="0"/>
              </a:rPr>
              <a:t>cation </a:t>
            </a:r>
            <a:r>
              <a:rPr lang="en-US" sz="2400" dirty="0">
                <a:latin typeface="Times New Roman" panose="02020603050405020304" pitchFamily="18" charset="0"/>
                <a:cs typeface="Times New Roman" panose="02020603050405020304" pitchFamily="18" charset="0"/>
              </a:rPr>
              <a:t>exchangers are used as antacids, which reduces the acidity of gastric juice</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4891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Surface energy and surface tension</a:t>
            </a:r>
            <a:endParaRPr lang="uk-UA" sz="3200" dirty="0"/>
          </a:p>
        </p:txBody>
      </p:sp>
      <p:sp>
        <p:nvSpPr>
          <p:cNvPr id="3" name="Content Placeholder 2"/>
          <p:cNvSpPr>
            <a:spLocks noGrp="1"/>
          </p:cNvSpPr>
          <p:nvPr>
            <p:ph idx="1"/>
          </p:nvPr>
        </p:nvSpPr>
        <p:spPr>
          <a:xfrm>
            <a:off x="457200" y="1268760"/>
            <a:ext cx="8229600" cy="5400600"/>
          </a:xfrm>
        </p:spPr>
        <p:txBody>
          <a:bodyPr>
            <a:normAutofit fontScale="92500"/>
          </a:bodyPr>
          <a:lstStyle/>
          <a:p>
            <a:pPr marL="0" indent="0" algn="just" fontAlgn="base">
              <a:lnSpc>
                <a:spcPct val="140000"/>
              </a:lnSpc>
              <a:spcBef>
                <a:spcPct val="0"/>
              </a:spcBef>
              <a:spcAft>
                <a:spcPct val="0"/>
              </a:spcAft>
              <a:buClr>
                <a:srgbClr val="00FF00"/>
              </a:buClr>
              <a:buNone/>
              <a:defRPr/>
            </a:pPr>
            <a:r>
              <a:rPr lang="en-US" sz="2600" dirty="0">
                <a:latin typeface="Times New Roman" panose="02020603050405020304" pitchFamily="18" charset="0"/>
                <a:cs typeface="Times New Roman" panose="02020603050405020304" pitchFamily="18" charset="0"/>
              </a:rPr>
              <a:t>Living organism is a set of systems with highly developed interface - skin, blood vessel walls, cell membranes</a:t>
            </a:r>
            <a:r>
              <a:rPr lang="en-US" sz="2400" dirty="0">
                <a:latin typeface="Times New Roman" panose="02020603050405020304" pitchFamily="18" charset="0"/>
                <a:cs typeface="Times New Roman" panose="02020603050405020304" pitchFamily="18" charset="0"/>
              </a:rPr>
              <a:t>, etc.</a:t>
            </a:r>
          </a:p>
          <a:p>
            <a:pPr marL="0" indent="0">
              <a:buNone/>
            </a:pPr>
            <a:endParaRPr lang="en-US" altLang="uk-UA" sz="2400" dirty="0" smtClean="0">
              <a:latin typeface="Times New Roman" panose="02020603050405020304" pitchFamily="18" charset="0"/>
              <a:cs typeface="Times New Roman" panose="02020603050405020304" pitchFamily="18" charset="0"/>
            </a:endParaRPr>
          </a:p>
          <a:p>
            <a:pPr marL="0" indent="0" algn="ctr">
              <a:buNone/>
            </a:pPr>
            <a:endParaRPr lang="en-US" sz="2600" b="1" dirty="0">
              <a:latin typeface="Times New Roman" panose="02020603050405020304" pitchFamily="18" charset="0"/>
              <a:cs typeface="Times New Roman" panose="02020603050405020304" pitchFamily="18" charset="0"/>
            </a:endParaRPr>
          </a:p>
          <a:p>
            <a:pPr marL="0" indent="0">
              <a:buNone/>
            </a:pPr>
            <a:endParaRPr lang="en-US" altLang="uk-UA" sz="2600" dirty="0" smtClean="0">
              <a:latin typeface="Times New Roman" panose="02020603050405020304" pitchFamily="18" charset="0"/>
              <a:cs typeface="Times New Roman" panose="02020603050405020304" pitchFamily="18" charset="0"/>
            </a:endParaRPr>
          </a:p>
          <a:p>
            <a:pPr marL="0" indent="0" algn="just">
              <a:buNone/>
            </a:pPr>
            <a:endParaRPr lang="en-US" altLang="uk-UA" sz="2600" dirty="0" smtClean="0">
              <a:latin typeface="Times New Roman" panose="02020603050405020304" pitchFamily="18" charset="0"/>
              <a:cs typeface="Times New Roman" panose="02020603050405020304" pitchFamily="18" charset="0"/>
            </a:endParaRPr>
          </a:p>
          <a:p>
            <a:pPr marL="0" lvl="0" indent="0" algn="just" fontAlgn="base">
              <a:lnSpc>
                <a:spcPct val="140000"/>
              </a:lnSpc>
              <a:spcBef>
                <a:spcPct val="0"/>
              </a:spcBef>
              <a:spcAft>
                <a:spcPct val="0"/>
              </a:spcAft>
              <a:buClr>
                <a:srgbClr val="00FF00"/>
              </a:buClr>
              <a:buNone/>
              <a:defRPr/>
            </a:pPr>
            <a:r>
              <a:rPr lang="en-US" sz="2600" dirty="0">
                <a:solidFill>
                  <a:srgbClr val="000000"/>
                </a:solidFill>
                <a:latin typeface="Times New Roman" panose="02020603050405020304" pitchFamily="18" charset="0"/>
                <a:cs typeface="Times New Roman" panose="02020603050405020304" pitchFamily="18" charset="0"/>
              </a:rPr>
              <a:t>The properties of the molecules forming </a:t>
            </a:r>
            <a:endParaRPr lang="ru-RU" sz="2600" dirty="0">
              <a:solidFill>
                <a:srgbClr val="000000"/>
              </a:solidFill>
              <a:latin typeface="Times New Roman" panose="02020603050405020304" pitchFamily="18" charset="0"/>
              <a:cs typeface="Times New Roman" panose="02020603050405020304" pitchFamily="18" charset="0"/>
            </a:endParaRPr>
          </a:p>
          <a:p>
            <a:pPr marL="0" lvl="0" indent="0" algn="just" fontAlgn="base">
              <a:lnSpc>
                <a:spcPct val="140000"/>
              </a:lnSpc>
              <a:spcBef>
                <a:spcPct val="0"/>
              </a:spcBef>
              <a:spcAft>
                <a:spcPct val="0"/>
              </a:spcAft>
              <a:buClr>
                <a:srgbClr val="00FF00"/>
              </a:buClr>
              <a:buNone/>
              <a:defRPr/>
            </a:pPr>
            <a:r>
              <a:rPr lang="en-US" sz="2600" dirty="0">
                <a:solidFill>
                  <a:srgbClr val="000000"/>
                </a:solidFill>
                <a:latin typeface="Times New Roman" panose="02020603050405020304" pitchFamily="18" charset="0"/>
                <a:cs typeface="Times New Roman" panose="02020603050405020304" pitchFamily="18" charset="0"/>
              </a:rPr>
              <a:t>the surface are different from those in the bulk</a:t>
            </a:r>
            <a:r>
              <a:rPr lang="en-US" sz="2600" i="1" dirty="0">
                <a:solidFill>
                  <a:srgbClr val="666699"/>
                </a:solidFill>
                <a:latin typeface="Times New Roman" panose="02020603050405020304" pitchFamily="18" charset="0"/>
                <a:cs typeface="Times New Roman" panose="02020603050405020304" pitchFamily="18" charset="0"/>
              </a:rPr>
              <a:t>.</a:t>
            </a:r>
            <a:r>
              <a:rPr lang="en-US" sz="2600" i="1" u="sng" dirty="0">
                <a:solidFill>
                  <a:srgbClr val="000000"/>
                </a:solidFill>
                <a:latin typeface="Times New Roman" panose="02020603050405020304" pitchFamily="18" charset="0"/>
                <a:cs typeface="Times New Roman" panose="02020603050405020304" pitchFamily="18" charset="0"/>
              </a:rPr>
              <a:t> </a:t>
            </a:r>
          </a:p>
          <a:p>
            <a:pPr marL="0" indent="0" algn="just">
              <a:buNone/>
            </a:pPr>
            <a:r>
              <a:rPr lang="en-US" altLang="uk-UA" sz="2600" dirty="0" smtClean="0">
                <a:latin typeface="Times New Roman" panose="02020603050405020304" pitchFamily="18" charset="0"/>
                <a:cs typeface="Times New Roman" panose="02020603050405020304" pitchFamily="18" charset="0"/>
              </a:rPr>
              <a:t>Surface </a:t>
            </a:r>
            <a:r>
              <a:rPr lang="en-US" altLang="uk-UA" sz="2600" dirty="0">
                <a:latin typeface="Times New Roman" panose="02020603050405020304" pitchFamily="18" charset="0"/>
                <a:cs typeface="Times New Roman" panose="02020603050405020304" pitchFamily="18" charset="0"/>
              </a:rPr>
              <a:t>molecules tend to move inside the body of substance.</a:t>
            </a:r>
          </a:p>
          <a:p>
            <a:pPr marL="0" indent="0" algn="just">
              <a:buNone/>
            </a:pPr>
            <a:r>
              <a:rPr lang="en-US" altLang="uk-UA" sz="2600" dirty="0" smtClean="0">
                <a:latin typeface="Times New Roman" panose="02020603050405020304" pitchFamily="18" charset="0"/>
                <a:cs typeface="Times New Roman" panose="02020603050405020304" pitchFamily="18" charset="0"/>
              </a:rPr>
              <a:t>In </a:t>
            </a:r>
            <a:r>
              <a:rPr lang="en-US" altLang="uk-UA" sz="2600" dirty="0">
                <a:latin typeface="Times New Roman" panose="02020603050405020304" pitchFamily="18" charset="0"/>
                <a:cs typeface="Times New Roman" panose="02020603050405020304" pitchFamily="18" charset="0"/>
              </a:rPr>
              <a:t>order to overcome intramolecular  interaction and to make a new </a:t>
            </a:r>
            <a:r>
              <a:rPr lang="en-US" altLang="uk-UA" sz="2600" dirty="0" smtClean="0">
                <a:latin typeface="Times New Roman" panose="02020603050405020304" pitchFamily="18" charset="0"/>
                <a:cs typeface="Times New Roman" panose="02020603050405020304" pitchFamily="18" charset="0"/>
              </a:rPr>
              <a:t>interface work </a:t>
            </a:r>
            <a:r>
              <a:rPr lang="en-US" altLang="uk-UA" sz="2600" dirty="0">
                <a:latin typeface="Times New Roman" panose="02020603050405020304" pitchFamily="18" charset="0"/>
                <a:cs typeface="Times New Roman" panose="02020603050405020304" pitchFamily="18" charset="0"/>
              </a:rPr>
              <a:t>should be done</a:t>
            </a:r>
            <a:r>
              <a:rPr lang="en-US" altLang="uk-UA" sz="2600" dirty="0" smtClean="0">
                <a:latin typeface="Times New Roman" panose="02020603050405020304" pitchFamily="18" charset="0"/>
                <a:cs typeface="Times New Roman" panose="02020603050405020304" pitchFamily="18" charset="0"/>
              </a:rPr>
              <a:t>.</a:t>
            </a:r>
          </a:p>
        </p:txBody>
      </p:sp>
      <p:pic>
        <p:nvPicPr>
          <p:cNvPr id="3074"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78903" y="2708920"/>
            <a:ext cx="4753337"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0012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altLang="uk-UA" b="1" dirty="0" smtClean="0"/>
              <a:t>Surface tension</a:t>
            </a:r>
            <a:endParaRPr lang="uk-UA" dirty="0"/>
          </a:p>
        </p:txBody>
      </p:sp>
      <p:sp>
        <p:nvSpPr>
          <p:cNvPr id="3" name="Content Placeholder 2"/>
          <p:cNvSpPr>
            <a:spLocks noGrp="1"/>
          </p:cNvSpPr>
          <p:nvPr>
            <p:ph idx="1"/>
          </p:nvPr>
        </p:nvSpPr>
        <p:spPr>
          <a:xfrm>
            <a:off x="457200" y="1484784"/>
            <a:ext cx="8229600" cy="4464496"/>
          </a:xfrm>
        </p:spPr>
        <p:txBody>
          <a:bodyPr>
            <a:noAutofit/>
          </a:bodyPr>
          <a:lstStyle/>
          <a:p>
            <a:pPr marL="0" lvl="0" indent="0" algn="just" fontAlgn="base">
              <a:spcBef>
                <a:spcPct val="0"/>
              </a:spcBef>
              <a:spcAft>
                <a:spcPct val="0"/>
              </a:spcAft>
              <a:buNone/>
            </a:pPr>
            <a:r>
              <a:rPr lang="en-US" altLang="uk-UA" sz="2400" b="1" dirty="0" smtClean="0">
                <a:solidFill>
                  <a:schemeClr val="tx2"/>
                </a:solidFill>
                <a:latin typeface="Times New Roman"/>
                <a:cs typeface="Times New Roman"/>
              </a:rPr>
              <a:t>Free </a:t>
            </a:r>
            <a:r>
              <a:rPr lang="en-US" altLang="uk-UA" sz="2400" b="1" dirty="0">
                <a:solidFill>
                  <a:schemeClr val="tx2"/>
                </a:solidFill>
                <a:latin typeface="Times New Roman"/>
                <a:cs typeface="Times New Roman"/>
              </a:rPr>
              <a:t>Surface Energy</a:t>
            </a:r>
            <a:r>
              <a:rPr lang="en-US" altLang="uk-UA" sz="2400" dirty="0">
                <a:solidFill>
                  <a:prstClr val="black"/>
                </a:solidFill>
                <a:latin typeface="Times New Roman"/>
                <a:cs typeface="Times New Roman"/>
              </a:rPr>
              <a:t> </a:t>
            </a:r>
            <a:r>
              <a:rPr lang="en-US" altLang="uk-UA" sz="2400" dirty="0" smtClean="0">
                <a:solidFill>
                  <a:prstClr val="black"/>
                </a:solidFill>
                <a:latin typeface="Times New Roman"/>
                <a:cs typeface="Times New Roman"/>
              </a:rPr>
              <a:t>–is </a:t>
            </a:r>
            <a:r>
              <a:rPr lang="en-US" altLang="uk-UA" sz="2400" dirty="0">
                <a:solidFill>
                  <a:prstClr val="black"/>
                </a:solidFill>
                <a:latin typeface="Times New Roman"/>
                <a:cs typeface="Times New Roman"/>
              </a:rPr>
              <a:t>the work per unit area done by the force that creates the new surface</a:t>
            </a:r>
            <a:r>
              <a:rPr lang="en-US" altLang="uk-UA" sz="2400" dirty="0" smtClean="0">
                <a:solidFill>
                  <a:prstClr val="black"/>
                </a:solidFill>
                <a:latin typeface="Times New Roman"/>
                <a:cs typeface="Times New Roman"/>
              </a:rPr>
              <a:t>.</a:t>
            </a:r>
          </a:p>
          <a:p>
            <a:pPr marL="0" lvl="0" indent="0" algn="ctr" fontAlgn="base">
              <a:lnSpc>
                <a:spcPct val="120000"/>
              </a:lnSpc>
              <a:spcBef>
                <a:spcPct val="0"/>
              </a:spcBef>
              <a:spcAft>
                <a:spcPct val="0"/>
              </a:spcAft>
              <a:buNone/>
            </a:pPr>
            <a:r>
              <a:rPr lang="en-US" altLang="uk-UA" sz="2400" b="1" dirty="0" smtClean="0">
                <a:solidFill>
                  <a:srgbClr val="FF0000"/>
                </a:solidFill>
                <a:latin typeface="Times New Roman"/>
                <a:cs typeface="Times New Roman"/>
              </a:rPr>
              <a:t>F</a:t>
            </a:r>
            <a:r>
              <a:rPr lang="ru-RU" altLang="uk-UA" sz="2400" b="1" dirty="0" smtClean="0">
                <a:solidFill>
                  <a:srgbClr val="FF0000"/>
                </a:solidFill>
                <a:latin typeface="Times New Roman"/>
                <a:cs typeface="Times New Roman"/>
              </a:rPr>
              <a:t> </a:t>
            </a:r>
            <a:r>
              <a:rPr lang="ru-RU" altLang="uk-UA" sz="2400" b="1" dirty="0">
                <a:solidFill>
                  <a:srgbClr val="FF0000"/>
                </a:solidFill>
                <a:latin typeface="Times New Roman"/>
                <a:cs typeface="Times New Roman"/>
              </a:rPr>
              <a:t>= </a:t>
            </a:r>
            <a:r>
              <a:rPr lang="en-US" altLang="uk-UA" sz="2400" b="1" dirty="0">
                <a:solidFill>
                  <a:srgbClr val="FF0000"/>
                </a:solidFill>
                <a:latin typeface="Times New Roman"/>
                <a:cs typeface="Times New Roman"/>
                <a:sym typeface="Symbol" pitchFamily="18" charset="2"/>
              </a:rPr>
              <a:t></a:t>
            </a:r>
            <a:r>
              <a:rPr lang="en-US" altLang="uk-UA" sz="2400" b="1" dirty="0">
                <a:solidFill>
                  <a:srgbClr val="FF0000"/>
                </a:solidFill>
                <a:latin typeface="Times New Roman"/>
                <a:cs typeface="Times New Roman"/>
              </a:rPr>
              <a:t> </a:t>
            </a:r>
            <a:r>
              <a:rPr lang="en-US" altLang="uk-UA" sz="2400" b="1" dirty="0" smtClean="0">
                <a:solidFill>
                  <a:srgbClr val="FF0000"/>
                </a:solidFill>
                <a:latin typeface="Times New Roman"/>
                <a:cs typeface="Times New Roman"/>
              </a:rPr>
              <a:t>∙ S</a:t>
            </a:r>
            <a:endParaRPr lang="en-US" altLang="uk-UA" sz="2400" dirty="0">
              <a:solidFill>
                <a:prstClr val="black"/>
              </a:solidFill>
              <a:latin typeface="Times New Roman"/>
              <a:cs typeface="Times New Roman"/>
            </a:endParaRPr>
          </a:p>
          <a:p>
            <a:pPr marL="0" indent="0" algn="just" fontAlgn="base">
              <a:lnSpc>
                <a:spcPct val="120000"/>
              </a:lnSpc>
              <a:spcBef>
                <a:spcPct val="0"/>
              </a:spcBef>
              <a:spcAft>
                <a:spcPct val="0"/>
              </a:spcAft>
              <a:buNone/>
            </a:pPr>
            <a:r>
              <a:rPr lang="en-US" altLang="uk-UA" sz="2400" b="1" dirty="0" smtClean="0">
                <a:solidFill>
                  <a:schemeClr val="tx2"/>
                </a:solidFill>
                <a:latin typeface="Times New Roman"/>
                <a:cs typeface="Times New Roman"/>
              </a:rPr>
              <a:t>Surface Tension </a:t>
            </a:r>
            <a:r>
              <a:rPr lang="en-US" altLang="uk-UA" sz="2400" dirty="0" smtClean="0">
                <a:solidFill>
                  <a:prstClr val="black"/>
                </a:solidFill>
                <a:latin typeface="Times New Roman"/>
                <a:cs typeface="Times New Roman"/>
              </a:rPr>
              <a:t>(</a:t>
            </a:r>
            <a:r>
              <a:rPr lang="el-GR" altLang="uk-UA" sz="2400" b="1" dirty="0">
                <a:solidFill>
                  <a:schemeClr val="accent2"/>
                </a:solidFill>
                <a:latin typeface="Times New Roman"/>
                <a:cs typeface="Times New Roman"/>
              </a:rPr>
              <a:t>σ</a:t>
            </a:r>
            <a:r>
              <a:rPr lang="en-US" altLang="uk-UA" sz="2400" dirty="0">
                <a:solidFill>
                  <a:prstClr val="black"/>
                </a:solidFill>
                <a:latin typeface="Times New Roman"/>
                <a:cs typeface="Times New Roman"/>
              </a:rPr>
              <a:t>)</a:t>
            </a:r>
            <a:r>
              <a:rPr lang="en-US" altLang="uk-UA" sz="2400" b="1" dirty="0" smtClean="0">
                <a:solidFill>
                  <a:schemeClr val="tx2"/>
                </a:solidFill>
                <a:latin typeface="Times New Roman"/>
                <a:cs typeface="Times New Roman"/>
              </a:rPr>
              <a:t> </a:t>
            </a:r>
            <a:r>
              <a:rPr lang="en-US" altLang="uk-UA" sz="2400" dirty="0" smtClean="0">
                <a:latin typeface="Times New Roman"/>
                <a:cs typeface="Times New Roman"/>
              </a:rPr>
              <a:t>is a work required to form a unit of surface area of a liquid</a:t>
            </a:r>
            <a:r>
              <a:rPr lang="en-US" altLang="uk-UA" sz="2400" dirty="0" smtClean="0">
                <a:solidFill>
                  <a:prstClr val="black"/>
                </a:solidFill>
                <a:latin typeface="Times New Roman"/>
                <a:cs typeface="Times New Roman"/>
              </a:rPr>
              <a:t>, J/m</a:t>
            </a:r>
            <a:r>
              <a:rPr lang="en-US" altLang="uk-UA" sz="2400" baseline="30000" dirty="0" smtClean="0">
                <a:solidFill>
                  <a:prstClr val="black"/>
                </a:solidFill>
                <a:latin typeface="Times New Roman"/>
                <a:cs typeface="Times New Roman"/>
              </a:rPr>
              <a:t>2</a:t>
            </a:r>
            <a:r>
              <a:rPr lang="en-US" altLang="uk-UA" sz="2400" dirty="0" smtClean="0">
                <a:solidFill>
                  <a:prstClr val="black"/>
                </a:solidFill>
                <a:latin typeface="Times New Roman"/>
                <a:cs typeface="Times New Roman"/>
              </a:rPr>
              <a:t> or N/m.</a:t>
            </a:r>
          </a:p>
          <a:p>
            <a:pPr algn="ctr" fontAlgn="base">
              <a:lnSpc>
                <a:spcPct val="120000"/>
              </a:lnSpc>
              <a:spcBef>
                <a:spcPct val="0"/>
              </a:spcBef>
              <a:spcAft>
                <a:spcPct val="0"/>
              </a:spcAft>
              <a:buFont typeface="Symbol" charset="0"/>
              <a:buChar char="s"/>
            </a:pPr>
            <a:r>
              <a:rPr lang="en-US" altLang="uk-UA" sz="2400" b="1" dirty="0" smtClean="0">
                <a:solidFill>
                  <a:srgbClr val="FF0000"/>
                </a:solidFill>
                <a:latin typeface="Times New Roman"/>
                <a:cs typeface="Times New Roman"/>
                <a:sym typeface="Symbol" pitchFamily="18" charset="2"/>
              </a:rPr>
              <a:t>= F / S</a:t>
            </a:r>
            <a:endParaRPr lang="en-US" altLang="uk-UA" sz="2400" dirty="0" smtClean="0">
              <a:solidFill>
                <a:prstClr val="black"/>
              </a:solidFill>
              <a:latin typeface="Times New Roman"/>
              <a:cs typeface="Times New Roman"/>
            </a:endParaRPr>
          </a:p>
          <a:p>
            <a:pPr marL="0" indent="0" algn="just" fontAlgn="base">
              <a:lnSpc>
                <a:spcPct val="120000"/>
              </a:lnSpc>
              <a:spcBef>
                <a:spcPct val="0"/>
              </a:spcBef>
              <a:spcAft>
                <a:spcPct val="0"/>
              </a:spcAft>
              <a:buNone/>
            </a:pPr>
            <a:r>
              <a:rPr lang="en-US" altLang="uk-UA" sz="2400" dirty="0" smtClean="0">
                <a:solidFill>
                  <a:prstClr val="black"/>
                </a:solidFill>
                <a:latin typeface="Times New Roman"/>
                <a:cs typeface="Times New Roman"/>
              </a:rPr>
              <a:t>Decreasing </a:t>
            </a:r>
            <a:r>
              <a:rPr lang="en-US" altLang="uk-UA" sz="2400" dirty="0">
                <a:solidFill>
                  <a:prstClr val="black"/>
                </a:solidFill>
                <a:latin typeface="Times New Roman"/>
                <a:cs typeface="Times New Roman"/>
              </a:rPr>
              <a:t>the surface area of a mass of liquid is always spontaneous (</a:t>
            </a:r>
            <a:r>
              <a:rPr lang="el-GR" altLang="uk-UA" sz="2400" dirty="0">
                <a:solidFill>
                  <a:prstClr val="black"/>
                </a:solidFill>
                <a:latin typeface="Times New Roman"/>
                <a:cs typeface="Times New Roman"/>
              </a:rPr>
              <a:t>Δ</a:t>
            </a:r>
            <a:r>
              <a:rPr lang="en-US" altLang="uk-UA" sz="2400" dirty="0">
                <a:solidFill>
                  <a:prstClr val="black"/>
                </a:solidFill>
                <a:latin typeface="Times New Roman"/>
                <a:cs typeface="Times New Roman"/>
              </a:rPr>
              <a:t>G &lt; 0</a:t>
            </a:r>
            <a:r>
              <a:rPr lang="en-US" altLang="uk-UA" sz="2400" dirty="0" smtClean="0">
                <a:solidFill>
                  <a:prstClr val="black"/>
                </a:solidFill>
                <a:latin typeface="Times New Roman"/>
                <a:cs typeface="Times New Roman"/>
              </a:rPr>
              <a:t>) and can occur by two ways: </a:t>
            </a:r>
          </a:p>
          <a:p>
            <a:pPr algn="just" fontAlgn="base">
              <a:lnSpc>
                <a:spcPct val="120000"/>
              </a:lnSpc>
              <a:spcBef>
                <a:spcPct val="0"/>
              </a:spcBef>
              <a:spcAft>
                <a:spcPct val="0"/>
              </a:spcAft>
            </a:pPr>
            <a:r>
              <a:rPr lang="en-US" altLang="uk-UA" sz="2400" dirty="0" smtClean="0">
                <a:solidFill>
                  <a:prstClr val="black"/>
                </a:solidFill>
                <a:latin typeface="Times New Roman"/>
                <a:cs typeface="Times New Roman"/>
              </a:rPr>
              <a:t>reducing surface area </a:t>
            </a:r>
            <a:r>
              <a:rPr lang="en-US" altLang="uk-UA" sz="2400" b="1" dirty="0" smtClean="0">
                <a:solidFill>
                  <a:srgbClr val="C00000"/>
                </a:solidFill>
                <a:latin typeface="Times New Roman"/>
                <a:cs typeface="Times New Roman"/>
              </a:rPr>
              <a:t>S </a:t>
            </a:r>
            <a:r>
              <a:rPr lang="en-US" altLang="uk-UA" sz="2400" dirty="0" smtClean="0">
                <a:latin typeface="Times New Roman"/>
                <a:cs typeface="Times New Roman"/>
              </a:rPr>
              <a:t>(sphere has the minimal surface area)</a:t>
            </a:r>
          </a:p>
          <a:p>
            <a:pPr algn="just" fontAlgn="base">
              <a:lnSpc>
                <a:spcPct val="120000"/>
              </a:lnSpc>
              <a:spcBef>
                <a:spcPct val="0"/>
              </a:spcBef>
              <a:spcAft>
                <a:spcPct val="0"/>
              </a:spcAft>
            </a:pPr>
            <a:r>
              <a:rPr lang="en-US" altLang="uk-UA" sz="2400" dirty="0" smtClean="0">
                <a:solidFill>
                  <a:prstClr val="black"/>
                </a:solidFill>
                <a:latin typeface="Times New Roman"/>
                <a:cs typeface="Times New Roman"/>
              </a:rPr>
              <a:t>reducing surface tension </a:t>
            </a:r>
            <a:r>
              <a:rPr lang="en-US" altLang="uk-UA" sz="2400" b="1" dirty="0" smtClean="0">
                <a:solidFill>
                  <a:srgbClr val="FF0000"/>
                </a:solidFill>
                <a:latin typeface="Times New Roman"/>
                <a:cs typeface="Times New Roman"/>
                <a:sym typeface="Symbol" pitchFamily="18" charset="2"/>
              </a:rPr>
              <a:t></a:t>
            </a:r>
            <a:r>
              <a:rPr lang="en-US" altLang="uk-UA" sz="2400" dirty="0" smtClean="0">
                <a:solidFill>
                  <a:prstClr val="black"/>
                </a:solidFill>
                <a:latin typeface="Times New Roman"/>
                <a:cs typeface="Times New Roman"/>
              </a:rPr>
              <a:t> </a:t>
            </a:r>
          </a:p>
        </p:txBody>
      </p:sp>
    </p:spTree>
    <p:extLst>
      <p:ext uri="{BB962C8B-B14F-4D97-AF65-F5344CB8AC3E}">
        <p14:creationId xmlns:p14="http://schemas.microsoft.com/office/powerpoint/2010/main" val="2055118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3877"/>
            <a:ext cx="8229600" cy="5269459"/>
          </a:xfrm>
        </p:spPr>
        <p:txBody>
          <a:bodyPr>
            <a:normAutofit fontScale="92500" lnSpcReduction="20000"/>
          </a:bodyPr>
          <a:lstStyle/>
          <a:p>
            <a:pPr marL="0" lvl="0" indent="0" fontAlgn="base">
              <a:spcBef>
                <a:spcPct val="0"/>
              </a:spcBef>
              <a:spcAft>
                <a:spcPct val="0"/>
              </a:spcAft>
              <a:buNone/>
            </a:pPr>
            <a:endParaRPr lang="en-US" altLang="uk-UA" sz="2000" b="1" dirty="0" smtClean="0">
              <a:solidFill>
                <a:srgbClr val="0000FF"/>
              </a:solidFill>
              <a:latin typeface="Times New Roman" pitchFamily="18" charset="0"/>
            </a:endParaRPr>
          </a:p>
          <a:p>
            <a:pPr marL="0" lvl="0" indent="0" fontAlgn="base">
              <a:spcBef>
                <a:spcPct val="0"/>
              </a:spcBef>
              <a:spcAft>
                <a:spcPct val="0"/>
              </a:spcAft>
              <a:buNone/>
            </a:pPr>
            <a:endParaRPr lang="en-US" altLang="uk-UA" sz="2000" b="1" dirty="0">
              <a:solidFill>
                <a:srgbClr val="0000FF"/>
              </a:solidFill>
              <a:latin typeface="Times New Roman" pitchFamily="18" charset="0"/>
            </a:endParaRPr>
          </a:p>
          <a:p>
            <a:pPr marL="0" lvl="0" indent="0" fontAlgn="base">
              <a:spcBef>
                <a:spcPct val="0"/>
              </a:spcBef>
              <a:spcAft>
                <a:spcPct val="0"/>
              </a:spcAft>
              <a:buNone/>
            </a:pPr>
            <a:endParaRPr lang="en-US" altLang="uk-UA" sz="2000" b="1" dirty="0" smtClean="0">
              <a:solidFill>
                <a:srgbClr val="0000FF"/>
              </a:solidFill>
              <a:latin typeface="Times New Roman" pitchFamily="18" charset="0"/>
            </a:endParaRPr>
          </a:p>
          <a:p>
            <a:pPr marL="0" lvl="0" indent="0" fontAlgn="base">
              <a:spcBef>
                <a:spcPct val="0"/>
              </a:spcBef>
              <a:spcAft>
                <a:spcPct val="0"/>
              </a:spcAft>
              <a:buNone/>
            </a:pPr>
            <a:endParaRPr lang="en-US" altLang="uk-UA" sz="2000" b="1" dirty="0" smtClean="0">
              <a:solidFill>
                <a:srgbClr val="0000FF"/>
              </a:solidFill>
              <a:latin typeface="Times New Roman" pitchFamily="18" charset="0"/>
            </a:endParaRPr>
          </a:p>
          <a:p>
            <a:pPr marL="0" lvl="0" indent="0" algn="just" fontAlgn="base">
              <a:spcBef>
                <a:spcPct val="0"/>
              </a:spcBef>
              <a:spcAft>
                <a:spcPct val="0"/>
              </a:spcAft>
              <a:buNone/>
            </a:pPr>
            <a:r>
              <a:rPr lang="en-US" altLang="uk-UA" sz="2400" b="1" dirty="0" smtClean="0">
                <a:solidFill>
                  <a:srgbClr val="0000FF"/>
                </a:solidFill>
                <a:latin typeface="Times New Roman" pitchFamily="18" charset="0"/>
              </a:rPr>
              <a:t>Adsorption</a:t>
            </a:r>
            <a:r>
              <a:rPr lang="en-US" altLang="uk-UA" sz="2400" b="1" dirty="0" smtClean="0">
                <a:solidFill>
                  <a:srgbClr val="000000"/>
                </a:solidFill>
                <a:latin typeface="Times New Roman" pitchFamily="18" charset="0"/>
              </a:rPr>
              <a:t> </a:t>
            </a:r>
            <a:r>
              <a:rPr lang="en-US" altLang="uk-UA" sz="2400" b="1" dirty="0">
                <a:solidFill>
                  <a:srgbClr val="000000"/>
                </a:solidFill>
                <a:latin typeface="Times New Roman" pitchFamily="18" charset="0"/>
              </a:rPr>
              <a:t>– is a surface phenomenon. It consists in a change in the </a:t>
            </a:r>
            <a:r>
              <a:rPr lang="en-US" altLang="uk-UA" sz="2400" b="1" dirty="0" smtClean="0">
                <a:solidFill>
                  <a:srgbClr val="000000"/>
                </a:solidFill>
                <a:latin typeface="Times New Roman" pitchFamily="18" charset="0"/>
              </a:rPr>
              <a:t>concentration of </a:t>
            </a:r>
            <a:r>
              <a:rPr lang="en-US" altLang="uk-UA" sz="2400" b="1" dirty="0">
                <a:solidFill>
                  <a:srgbClr val="000000"/>
                </a:solidFill>
                <a:latin typeface="Times New Roman" pitchFamily="18" charset="0"/>
              </a:rPr>
              <a:t>one substance in a surface of another substance. Adsorption diminishes with </a:t>
            </a:r>
            <a:r>
              <a:rPr lang="en-US" altLang="uk-UA" sz="2400" b="1" dirty="0" smtClean="0">
                <a:solidFill>
                  <a:srgbClr val="000000"/>
                </a:solidFill>
                <a:latin typeface="Times New Roman" pitchFamily="18" charset="0"/>
              </a:rPr>
              <a:t>the elevation </a:t>
            </a:r>
            <a:r>
              <a:rPr lang="en-US" altLang="uk-UA" sz="2400" b="1" dirty="0">
                <a:solidFill>
                  <a:srgbClr val="000000"/>
                </a:solidFill>
                <a:latin typeface="Times New Roman" pitchFamily="18" charset="0"/>
              </a:rPr>
              <a:t>of the temperature.  </a:t>
            </a:r>
          </a:p>
          <a:p>
            <a:pPr marL="0" lvl="0" indent="0" fontAlgn="base">
              <a:spcBef>
                <a:spcPct val="0"/>
              </a:spcBef>
              <a:spcAft>
                <a:spcPct val="0"/>
              </a:spcAft>
              <a:buNone/>
            </a:pPr>
            <a:endParaRPr lang="en-US" altLang="uk-UA" sz="2400" b="1" dirty="0">
              <a:solidFill>
                <a:srgbClr val="000000"/>
              </a:solidFill>
              <a:latin typeface="Times New Roman" pitchFamily="18" charset="0"/>
            </a:endParaRPr>
          </a:p>
          <a:p>
            <a:pPr marL="0" lvl="0" indent="0" algn="just" fontAlgn="base">
              <a:spcBef>
                <a:spcPct val="0"/>
              </a:spcBef>
              <a:spcAft>
                <a:spcPct val="0"/>
              </a:spcAft>
              <a:buNone/>
            </a:pPr>
            <a:r>
              <a:rPr lang="en-US" altLang="uk-UA" sz="2400" b="1" dirty="0">
                <a:solidFill>
                  <a:srgbClr val="000099"/>
                </a:solidFill>
                <a:latin typeface="Times New Roman" pitchFamily="18" charset="0"/>
              </a:rPr>
              <a:t>Absorption</a:t>
            </a:r>
            <a:r>
              <a:rPr lang="en-US" altLang="uk-UA" sz="2400" b="1" dirty="0">
                <a:solidFill>
                  <a:srgbClr val="000000"/>
                </a:solidFill>
                <a:latin typeface="Times New Roman" pitchFamily="18" charset="0"/>
              </a:rPr>
              <a:t> – is the accumulation of one substance in the entire volume of another </a:t>
            </a:r>
            <a:r>
              <a:rPr lang="en-US" altLang="uk-UA" sz="2400" b="1" dirty="0" smtClean="0">
                <a:solidFill>
                  <a:srgbClr val="000000"/>
                </a:solidFill>
                <a:latin typeface="Times New Roman" pitchFamily="18" charset="0"/>
              </a:rPr>
              <a:t>substance </a:t>
            </a:r>
            <a:r>
              <a:rPr lang="en-US" altLang="uk-UA" sz="2400" b="1" dirty="0">
                <a:solidFill>
                  <a:srgbClr val="000000"/>
                </a:solidFill>
                <a:latin typeface="Times New Roman" pitchFamily="18" charset="0"/>
              </a:rPr>
              <a:t>(dissolving of gases in liquids).</a:t>
            </a:r>
          </a:p>
          <a:p>
            <a:pPr marL="0" lvl="0" indent="0" fontAlgn="base">
              <a:spcBef>
                <a:spcPct val="0"/>
              </a:spcBef>
              <a:spcAft>
                <a:spcPct val="0"/>
              </a:spcAft>
              <a:buNone/>
            </a:pPr>
            <a:endParaRPr lang="en-US" altLang="uk-UA" sz="2400" b="1" dirty="0">
              <a:solidFill>
                <a:srgbClr val="000000"/>
              </a:solidFill>
              <a:latin typeface="Times New Roman" pitchFamily="18" charset="0"/>
            </a:endParaRPr>
          </a:p>
          <a:p>
            <a:pPr marL="0" lvl="0" indent="0" algn="just" fontAlgn="base">
              <a:spcBef>
                <a:spcPct val="0"/>
              </a:spcBef>
              <a:spcAft>
                <a:spcPct val="0"/>
              </a:spcAft>
              <a:buNone/>
            </a:pPr>
            <a:r>
              <a:rPr lang="en-US" altLang="uk-UA" sz="2400" b="1" u="sng" dirty="0">
                <a:solidFill>
                  <a:srgbClr val="0000FF"/>
                </a:solidFill>
                <a:latin typeface="Times New Roman" pitchFamily="18" charset="0"/>
              </a:rPr>
              <a:t>Physical adsorption</a:t>
            </a:r>
            <a:r>
              <a:rPr lang="en-US" altLang="uk-UA" sz="2400" b="1" dirty="0">
                <a:solidFill>
                  <a:srgbClr val="000000"/>
                </a:solidFill>
                <a:latin typeface="Times New Roman" pitchFamily="18" charset="0"/>
              </a:rPr>
              <a:t> takes place when the particles of the </a:t>
            </a:r>
            <a:r>
              <a:rPr lang="en-US" altLang="uk-UA" sz="2400" b="1" dirty="0" err="1">
                <a:solidFill>
                  <a:srgbClr val="000000"/>
                </a:solidFill>
                <a:latin typeface="Times New Roman" pitchFamily="18" charset="0"/>
              </a:rPr>
              <a:t>adsorbate</a:t>
            </a:r>
            <a:r>
              <a:rPr lang="en-US" altLang="uk-UA" sz="2400" b="1" dirty="0">
                <a:solidFill>
                  <a:srgbClr val="000000"/>
                </a:solidFill>
                <a:latin typeface="Times New Roman" pitchFamily="18" charset="0"/>
              </a:rPr>
              <a:t> are held on the surface of the adsorbent by the physical forces such as Van der Waals forces</a:t>
            </a:r>
            <a:r>
              <a:rPr lang="en-US" altLang="uk-UA" sz="2400" b="1" i="1" dirty="0">
                <a:solidFill>
                  <a:srgbClr val="000000"/>
                </a:solidFill>
                <a:latin typeface="Times New Roman" pitchFamily="18" charset="0"/>
              </a:rPr>
              <a:t>.</a:t>
            </a:r>
            <a:r>
              <a:rPr lang="en-US" altLang="uk-UA" sz="2400" b="1" dirty="0">
                <a:solidFill>
                  <a:srgbClr val="000000"/>
                </a:solidFill>
                <a:latin typeface="Times New Roman" pitchFamily="18" charset="0"/>
              </a:rPr>
              <a:t> </a:t>
            </a:r>
          </a:p>
          <a:p>
            <a:pPr marL="0" lvl="0" indent="0" algn="just" fontAlgn="base">
              <a:spcBef>
                <a:spcPct val="0"/>
              </a:spcBef>
              <a:spcAft>
                <a:spcPct val="0"/>
              </a:spcAft>
              <a:buNone/>
            </a:pPr>
            <a:endParaRPr lang="en-US" altLang="uk-UA" sz="2400" b="1" dirty="0">
              <a:solidFill>
                <a:srgbClr val="000000"/>
              </a:solidFill>
              <a:latin typeface="Times New Roman" pitchFamily="18" charset="0"/>
            </a:endParaRPr>
          </a:p>
          <a:p>
            <a:pPr marL="0" lvl="0" indent="0" algn="just" fontAlgn="base">
              <a:spcBef>
                <a:spcPct val="0"/>
              </a:spcBef>
              <a:spcAft>
                <a:spcPct val="0"/>
              </a:spcAft>
              <a:buNone/>
            </a:pPr>
            <a:r>
              <a:rPr lang="en-US" altLang="uk-UA" sz="2400" b="1" u="sng" dirty="0">
                <a:solidFill>
                  <a:srgbClr val="000099"/>
                </a:solidFill>
                <a:latin typeface="Times New Roman" pitchFamily="18" charset="0"/>
              </a:rPr>
              <a:t>Chemical adsorption</a:t>
            </a:r>
            <a:r>
              <a:rPr lang="en-US" altLang="uk-UA" sz="2400" b="1" i="1" dirty="0">
                <a:solidFill>
                  <a:srgbClr val="000000"/>
                </a:solidFill>
                <a:latin typeface="Times New Roman" pitchFamily="18" charset="0"/>
              </a:rPr>
              <a:t> </a:t>
            </a:r>
            <a:r>
              <a:rPr lang="en-US" altLang="uk-UA" sz="2400" b="1" dirty="0">
                <a:solidFill>
                  <a:srgbClr val="000000"/>
                </a:solidFill>
                <a:latin typeface="Times New Roman" pitchFamily="18" charset="0"/>
              </a:rPr>
              <a:t>occurs when the molecules of the </a:t>
            </a:r>
            <a:r>
              <a:rPr lang="en-US" altLang="uk-UA" sz="2400" b="1" dirty="0" err="1">
                <a:solidFill>
                  <a:srgbClr val="000000"/>
                </a:solidFill>
                <a:latin typeface="Times New Roman" pitchFamily="18" charset="0"/>
              </a:rPr>
              <a:t>adsorbate</a:t>
            </a:r>
            <a:r>
              <a:rPr lang="en-US" altLang="uk-UA" sz="2400" b="1" dirty="0">
                <a:solidFill>
                  <a:srgbClr val="000000"/>
                </a:solidFill>
                <a:latin typeface="Times New Roman" pitchFamily="18" charset="0"/>
              </a:rPr>
              <a:t> are held on the surface of the adsorbent by the chemical forces. It is reversible and decrease as temperature increases.</a:t>
            </a:r>
          </a:p>
          <a:p>
            <a:pPr marL="0" indent="0">
              <a:buNone/>
            </a:pPr>
            <a:endParaRPr lang="uk-UA" dirty="0"/>
          </a:p>
        </p:txBody>
      </p:sp>
      <p:grpSp>
        <p:nvGrpSpPr>
          <p:cNvPr id="4" name="Group 11"/>
          <p:cNvGrpSpPr>
            <a:grpSpLocks/>
          </p:cNvGrpSpPr>
          <p:nvPr/>
        </p:nvGrpSpPr>
        <p:grpSpPr bwMode="auto">
          <a:xfrm>
            <a:off x="2627784" y="332656"/>
            <a:ext cx="3427412" cy="1323976"/>
            <a:chOff x="1869" y="904"/>
            <a:chExt cx="2159" cy="834"/>
          </a:xfrm>
        </p:grpSpPr>
        <p:sp>
          <p:nvSpPr>
            <p:cNvPr id="5" name="Text Box 6"/>
            <p:cNvSpPr txBox="1">
              <a:spLocks noChangeArrowheads="1"/>
            </p:cNvSpPr>
            <p:nvPr/>
          </p:nvSpPr>
          <p:spPr bwMode="auto">
            <a:xfrm>
              <a:off x="2472" y="904"/>
              <a:ext cx="83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uk-UA" sz="2400" b="1" dirty="0">
                  <a:latin typeface="Times New Roman" panose="02020603050405020304" pitchFamily="18" charset="0"/>
                  <a:cs typeface="Times New Roman" panose="02020603050405020304" pitchFamily="18" charset="0"/>
                </a:rPr>
                <a:t>Sorption</a:t>
              </a:r>
              <a:endParaRPr lang="ru-RU" altLang="uk-UA" sz="2400" b="1" dirty="0">
                <a:latin typeface="Times New Roman" panose="02020603050405020304" pitchFamily="18" charset="0"/>
                <a:cs typeface="Times New Roman" panose="02020603050405020304" pitchFamily="18" charset="0"/>
              </a:endParaRPr>
            </a:p>
          </p:txBody>
        </p:sp>
        <p:sp>
          <p:nvSpPr>
            <p:cNvPr id="6" name="Text Box 7"/>
            <p:cNvSpPr txBox="1">
              <a:spLocks noChangeArrowheads="1"/>
            </p:cNvSpPr>
            <p:nvPr/>
          </p:nvSpPr>
          <p:spPr bwMode="auto">
            <a:xfrm>
              <a:off x="1869" y="1447"/>
              <a:ext cx="103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uk-UA" sz="2400" dirty="0">
                  <a:solidFill>
                    <a:srgbClr val="0000FF"/>
                  </a:solidFill>
                  <a:latin typeface="Times New Roman" panose="02020603050405020304" pitchFamily="18" charset="0"/>
                  <a:cs typeface="Times New Roman" panose="02020603050405020304" pitchFamily="18" charset="0"/>
                </a:rPr>
                <a:t>A</a:t>
              </a:r>
              <a:r>
                <a:rPr lang="en-US" altLang="uk-UA" sz="2400" dirty="0">
                  <a:solidFill>
                    <a:srgbClr val="FF0000"/>
                  </a:solidFill>
                  <a:latin typeface="Times New Roman" panose="02020603050405020304" pitchFamily="18" charset="0"/>
                  <a:cs typeface="Times New Roman" panose="02020603050405020304" pitchFamily="18" charset="0"/>
                </a:rPr>
                <a:t>d</a:t>
              </a:r>
              <a:r>
                <a:rPr lang="en-US" altLang="uk-UA" sz="2400" dirty="0">
                  <a:solidFill>
                    <a:srgbClr val="0000FF"/>
                  </a:solidFill>
                  <a:latin typeface="Times New Roman" panose="02020603050405020304" pitchFamily="18" charset="0"/>
                  <a:cs typeface="Times New Roman" panose="02020603050405020304" pitchFamily="18" charset="0"/>
                </a:rPr>
                <a:t>sorption </a:t>
              </a:r>
              <a:endParaRPr lang="ru-RU" altLang="uk-UA" sz="2400" dirty="0">
                <a:solidFill>
                  <a:srgbClr val="0000FF"/>
                </a:solidFill>
                <a:latin typeface="Times New Roman" panose="02020603050405020304" pitchFamily="18" charset="0"/>
                <a:cs typeface="Times New Roman" panose="02020603050405020304" pitchFamily="18" charset="0"/>
              </a:endParaRPr>
            </a:p>
          </p:txBody>
        </p:sp>
        <p:sp>
          <p:nvSpPr>
            <p:cNvPr id="7" name="Text Box 8"/>
            <p:cNvSpPr txBox="1">
              <a:spLocks noChangeArrowheads="1"/>
            </p:cNvSpPr>
            <p:nvPr/>
          </p:nvSpPr>
          <p:spPr bwMode="auto">
            <a:xfrm>
              <a:off x="3003" y="1447"/>
              <a:ext cx="102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uk-UA" sz="2400" dirty="0">
                  <a:solidFill>
                    <a:srgbClr val="000099"/>
                  </a:solidFill>
                  <a:latin typeface="Times New Roman" panose="02020603050405020304" pitchFamily="18" charset="0"/>
                  <a:cs typeface="Times New Roman" panose="02020603050405020304" pitchFamily="18" charset="0"/>
                </a:rPr>
                <a:t>A</a:t>
              </a:r>
              <a:r>
                <a:rPr lang="en-US" altLang="uk-UA" sz="2400" dirty="0">
                  <a:solidFill>
                    <a:srgbClr val="FF0000"/>
                  </a:solidFill>
                  <a:latin typeface="Times New Roman" panose="02020603050405020304" pitchFamily="18" charset="0"/>
                  <a:cs typeface="Times New Roman" panose="02020603050405020304" pitchFamily="18" charset="0"/>
                </a:rPr>
                <a:t>b</a:t>
              </a:r>
              <a:r>
                <a:rPr lang="en-US" altLang="uk-UA" sz="2400" dirty="0">
                  <a:solidFill>
                    <a:srgbClr val="000099"/>
                  </a:solidFill>
                  <a:latin typeface="Times New Roman" panose="02020603050405020304" pitchFamily="18" charset="0"/>
                  <a:cs typeface="Times New Roman" panose="02020603050405020304" pitchFamily="18" charset="0"/>
                </a:rPr>
                <a:t>sorption</a:t>
              </a:r>
              <a:r>
                <a:rPr lang="en-US" altLang="uk-UA" dirty="0">
                  <a:solidFill>
                    <a:srgbClr val="000099"/>
                  </a:solidFill>
                  <a:latin typeface="Times New Roman" panose="02020603050405020304" pitchFamily="18" charset="0"/>
                  <a:cs typeface="Times New Roman" panose="02020603050405020304" pitchFamily="18" charset="0"/>
                </a:rPr>
                <a:t> </a:t>
              </a:r>
              <a:endParaRPr lang="ru-RU" altLang="uk-UA" dirty="0">
                <a:solidFill>
                  <a:srgbClr val="000099"/>
                </a:solidFill>
                <a:latin typeface="Times New Roman" panose="02020603050405020304" pitchFamily="18" charset="0"/>
                <a:cs typeface="Times New Roman" panose="02020603050405020304" pitchFamily="18" charset="0"/>
              </a:endParaRPr>
            </a:p>
          </p:txBody>
        </p:sp>
        <p:sp>
          <p:nvSpPr>
            <p:cNvPr id="8" name="Line 9"/>
            <p:cNvSpPr>
              <a:spLocks noChangeShapeType="1"/>
            </p:cNvSpPr>
            <p:nvPr/>
          </p:nvSpPr>
          <p:spPr bwMode="auto">
            <a:xfrm flipH="1">
              <a:off x="2426" y="1162"/>
              <a:ext cx="227" cy="31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uk-UA"/>
            </a:p>
          </p:txBody>
        </p:sp>
        <p:sp>
          <p:nvSpPr>
            <p:cNvPr id="9" name="Line 10"/>
            <p:cNvSpPr>
              <a:spLocks noChangeShapeType="1"/>
            </p:cNvSpPr>
            <p:nvPr/>
          </p:nvSpPr>
          <p:spPr bwMode="auto">
            <a:xfrm>
              <a:off x="3061" y="1162"/>
              <a:ext cx="182" cy="31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uk-UA"/>
            </a:p>
          </p:txBody>
        </p:sp>
      </p:grpSp>
    </p:spTree>
    <p:extLst>
      <p:ext uri="{BB962C8B-B14F-4D97-AF65-F5344CB8AC3E}">
        <p14:creationId xmlns:p14="http://schemas.microsoft.com/office/powerpoint/2010/main" val="3790090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Gibbs equation </a:t>
            </a:r>
            <a:endParaRPr lang="uk-UA"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556792"/>
                <a:ext cx="8229600" cy="4680520"/>
              </a:xfrm>
            </p:spPr>
            <p:txBody>
              <a:bodyPr>
                <a:normAutofit lnSpcReduction="10000"/>
              </a:bodyPr>
              <a:lstStyle/>
              <a:p>
                <a:pPr marL="0" indent="0" algn="just">
                  <a:buNone/>
                </a:pPr>
                <a:r>
                  <a:rPr lang="en-US" sz="2400" dirty="0" smtClean="0">
                    <a:latin typeface="Times New Roman" panose="02020603050405020304" pitchFamily="18" charset="0"/>
                    <a:cs typeface="Times New Roman" panose="02020603050405020304" pitchFamily="18" charset="0"/>
                  </a:rPr>
                  <a:t>Gibbs equation relates adsorption value (</a:t>
                </a:r>
                <a:r>
                  <a:rPr lang="ru-RU" sz="2400" dirty="0" smtClean="0">
                    <a:latin typeface="Times New Roman" panose="02020603050405020304" pitchFamily="18" charset="0"/>
                    <a:cs typeface="Times New Roman" panose="02020603050405020304" pitchFamily="18" charset="0"/>
                  </a:rPr>
                  <a:t>Г</a:t>
                </a:r>
                <a:r>
                  <a:rPr lang="en-US" sz="2400" dirty="0" smtClean="0">
                    <a:latin typeface="Times New Roman" panose="02020603050405020304" pitchFamily="18" charset="0"/>
                    <a:cs typeface="Times New Roman" panose="02020603050405020304" pitchFamily="18" charset="0"/>
                  </a:rPr>
                  <a:t>) to concentration of solute and surface tension (</a:t>
                </a:r>
                <a:r>
                  <a:rPr lang="el-GR" sz="2400" dirty="0" smtClean="0">
                    <a:latin typeface="Times New Roman" panose="02020603050405020304" pitchFamily="18" charset="0"/>
                    <a:cs typeface="Times New Roman" panose="02020603050405020304" pitchFamily="18" charset="0"/>
                  </a:rPr>
                  <a:t>σ</a:t>
                </a:r>
                <a:r>
                  <a:rPr lang="en-US" sz="2400" dirty="0" smtClean="0">
                    <a:latin typeface="Times New Roman" panose="02020603050405020304" pitchFamily="18" charset="0"/>
                    <a:cs typeface="Times New Roman" panose="02020603050405020304" pitchFamily="18" charset="0"/>
                  </a:rPr>
                  <a:t>).</a:t>
                </a:r>
              </a:p>
              <a:p>
                <a:pPr marL="0" indent="0" algn="just">
                  <a:buNone/>
                </a:pPr>
                <a:endParaRPr lang="ru-RU" sz="2400" dirty="0" smtClean="0">
                  <a:latin typeface="Times New Roman" panose="02020603050405020304" pitchFamily="18" charset="0"/>
                  <a:cs typeface="Times New Roman" panose="02020603050405020304" pitchFamily="18" charset="0"/>
                </a:endParaRPr>
              </a:p>
              <a:p>
                <a:pPr marL="0" indent="0">
                  <a:buNone/>
                </a:pPr>
                <a:endParaRPr lang="ru-RU" sz="2400" dirty="0" smtClean="0">
                  <a:latin typeface="Times New Roman" panose="02020603050405020304" pitchFamily="18" charset="0"/>
                  <a:cs typeface="Times New Roman" panose="02020603050405020304" pitchFamily="18" charset="0"/>
                </a:endParaRPr>
              </a:p>
              <a:p>
                <a:pPr marL="0" indent="0">
                  <a:buNone/>
                </a:pPr>
                <a:endParaRPr lang="ru-RU" sz="2200" dirty="0">
                  <a:latin typeface="Times New Roman" panose="02020603050405020304" pitchFamily="18" charset="0"/>
                  <a:cs typeface="Times New Roman" panose="02020603050405020304" pitchFamily="18" charset="0"/>
                </a:endParaRPr>
              </a:p>
              <a:p>
                <a:pPr marL="0" indent="0" algn="just">
                  <a:buNone/>
                </a:pPr>
                <a:r>
                  <a:rPr lang="ru-RU"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lgn="just">
                  <a:buNone/>
                </a:pPr>
                <a14:m>
                  <m:oMath xmlns:m="http://schemas.openxmlformats.org/officeDocument/2006/math">
                    <m:f>
                      <m:fPr>
                        <m:ctrlPr>
                          <a:rPr lang="en-US" sz="2400" i="1">
                            <a:latin typeface="Cambria Math"/>
                            <a:cs typeface="Times New Roman" panose="02020603050405020304" pitchFamily="18" charset="0"/>
                          </a:rPr>
                        </m:ctrlPr>
                      </m:fPr>
                      <m:num>
                        <m:r>
                          <m:rPr>
                            <m:sty m:val="p"/>
                          </m:rPr>
                          <a:rPr lang="el-GR" sz="2400">
                            <a:latin typeface="Cambria Math"/>
                            <a:cs typeface="Times New Roman" panose="02020603050405020304" pitchFamily="18" charset="0"/>
                          </a:rPr>
                          <m:t>Δ</m:t>
                        </m:r>
                        <m:r>
                          <a:rPr lang="en-US" sz="2400" i="1">
                            <a:latin typeface="Cambria Math"/>
                            <a:ea typeface="Cambria Math"/>
                            <a:cs typeface="Times New Roman" panose="02020603050405020304" pitchFamily="18" charset="0"/>
                          </a:rPr>
                          <m:t>𝜎</m:t>
                        </m:r>
                      </m:num>
                      <m:den>
                        <m:r>
                          <m:rPr>
                            <m:sty m:val="p"/>
                          </m:rPr>
                          <a:rPr lang="el-GR" sz="2400">
                            <a:latin typeface="Cambria Math"/>
                            <a:cs typeface="Times New Roman" panose="02020603050405020304" pitchFamily="18" charset="0"/>
                          </a:rPr>
                          <m:t>Δ</m:t>
                        </m:r>
                        <m:r>
                          <a:rPr lang="ru-RU" sz="2400" i="1">
                            <a:latin typeface="Cambria Math"/>
                            <a:cs typeface="Times New Roman" panose="02020603050405020304" pitchFamily="18" charset="0"/>
                          </a:rPr>
                          <m:t>с</m:t>
                        </m:r>
                      </m:den>
                    </m:f>
                    <m:r>
                      <a:rPr lang="ru-RU" sz="2400" i="1">
                        <a:latin typeface="Cambria Math"/>
                        <a:cs typeface="Times New Roman" panose="02020603050405020304" pitchFamily="18" charset="0"/>
                      </a:rPr>
                      <m:t> </m:t>
                    </m:r>
                  </m:oMath>
                </a14:m>
                <a:r>
                  <a:rPr lang="ru-RU"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surface activity (change of surface tension with concentration)</a:t>
                </a:r>
                <a:endParaRPr lang="ru-RU" sz="2400" dirty="0" smtClean="0">
                  <a:latin typeface="Times New Roman" panose="02020603050405020304" pitchFamily="18" charset="0"/>
                  <a:cs typeface="Times New Roman" panose="02020603050405020304" pitchFamily="18" charset="0"/>
                </a:endParaRP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r>
                  <a:rPr lang="ru-RU" sz="2400" dirty="0" smtClean="0">
                    <a:latin typeface="Times New Roman" panose="02020603050405020304" pitchFamily="18" charset="0"/>
                    <a:cs typeface="Times New Roman" panose="02020603050405020304" pitchFamily="18" charset="0"/>
                  </a:rPr>
                  <a:t>Г</a:t>
                </a:r>
                <a:r>
                  <a:rPr lang="en-US" sz="2400" dirty="0" smtClean="0">
                    <a:latin typeface="Times New Roman" panose="02020603050405020304" pitchFamily="18" charset="0"/>
                    <a:cs typeface="Times New Roman" panose="02020603050405020304" pitchFamily="18" charset="0"/>
                  </a:rPr>
                  <a:t> – adsorption, molecular excess or lack of solute for unit of a surface (1 cm</a:t>
                </a:r>
                <a:r>
                  <a:rPr lang="en-US" sz="2400" baseline="30000" dirty="0" smtClean="0">
                    <a:latin typeface="Times New Roman" panose="02020603050405020304" pitchFamily="18" charset="0"/>
                    <a:cs typeface="Times New Roman" panose="02020603050405020304" pitchFamily="18" charset="0"/>
                  </a:rPr>
                  <a:t>3</a:t>
                </a:r>
                <a:r>
                  <a:rPr lang="en-US" sz="2400" dirty="0" smtClean="0">
                    <a:latin typeface="Times New Roman" panose="02020603050405020304" pitchFamily="18" charset="0"/>
                    <a:cs typeface="Times New Roman" panose="02020603050405020304" pitchFamily="18" charset="0"/>
                  </a:rPr>
                  <a:t>), [mole/cm</a:t>
                </a:r>
                <a:r>
                  <a:rPr lang="en-US" sz="2400" baseline="30000" dirty="0" smtClean="0">
                    <a:latin typeface="Times New Roman" panose="02020603050405020304" pitchFamily="18" charset="0"/>
                    <a:cs typeface="Times New Roman" panose="02020603050405020304" pitchFamily="18" charset="0"/>
                  </a:rPr>
                  <a:t>3</a:t>
                </a:r>
                <a:r>
                  <a:rPr lang="en-US" sz="2400" dirty="0" smtClean="0">
                    <a:latin typeface="Times New Roman" panose="02020603050405020304" pitchFamily="18" charset="0"/>
                    <a:cs typeface="Times New Roman" panose="02020603050405020304" pitchFamily="18" charset="0"/>
                  </a:rPr>
                  <a:t>]</a:t>
                </a:r>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endParaRPr lang="ru-RU" sz="2400" dirty="0" smtClean="0">
                  <a:latin typeface="Times New Roman" panose="02020603050405020304" pitchFamily="18" charset="0"/>
                  <a:cs typeface="Times New Roman" panose="02020603050405020304" pitchFamily="18" charset="0"/>
                </a:endParaRPr>
              </a:p>
              <a:p>
                <a:pPr marL="0" indent="0">
                  <a:buNone/>
                </a:pPr>
                <a:endParaRPr lang="uk-UA" sz="2400"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556792"/>
                <a:ext cx="8229600" cy="4680520"/>
              </a:xfrm>
              <a:blipFill rotWithShape="1">
                <a:blip r:embed="rId3"/>
                <a:stretch>
                  <a:fillRect l="-1111" t="-1823" r="-1111"/>
                </a:stretch>
              </a:blipFill>
            </p:spPr>
            <p:txBody>
              <a:bodyPr/>
              <a:lstStyle/>
              <a:p>
                <a:r>
                  <a:rPr lang="ru-RU">
                    <a:noFill/>
                  </a:rPr>
                  <a:t> </a:t>
                </a:r>
              </a:p>
            </p:txBody>
          </p:sp>
        </mc:Fallback>
      </mc:AlternateContent>
      <p:graphicFrame>
        <p:nvGraphicFramePr>
          <p:cNvPr id="5" name="Object 4"/>
          <p:cNvGraphicFramePr>
            <a:graphicFrameLocks noChangeAspect="1"/>
          </p:cNvGraphicFramePr>
          <p:nvPr>
            <p:extLst>
              <p:ext uri="{D42A27DB-BD31-4B8C-83A1-F6EECF244321}">
                <p14:modId xmlns:p14="http://schemas.microsoft.com/office/powerpoint/2010/main" val="4272774570"/>
              </p:ext>
            </p:extLst>
          </p:nvPr>
        </p:nvGraphicFramePr>
        <p:xfrm>
          <a:off x="2699792" y="2852936"/>
          <a:ext cx="4060787" cy="993899"/>
        </p:xfrm>
        <a:graphic>
          <a:graphicData uri="http://schemas.openxmlformats.org/presentationml/2006/ole">
            <mc:AlternateContent xmlns:mc="http://schemas.openxmlformats.org/markup-compatibility/2006">
              <mc:Choice xmlns:v="urn:schemas-microsoft-com:vml" Requires="v">
                <p:oleObj spid="_x0000_s7204" name="Equation" r:id="rId4" imgW="2222500" imgH="546100" progId="Equation.3">
                  <p:embed/>
                </p:oleObj>
              </mc:Choice>
              <mc:Fallback>
                <p:oleObj name="Equation" r:id="rId4" imgW="2222500" imgH="5461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9792" y="2852936"/>
                        <a:ext cx="4060787" cy="993899"/>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373712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Adsorption</a:t>
            </a:r>
            <a:endParaRPr lang="uk-UA"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11560" y="1556792"/>
                <a:ext cx="8229600" cy="4525963"/>
              </a:xfrm>
            </p:spPr>
            <p:txBody>
              <a:bodyPr>
                <a:noAutofit/>
              </a:bodyPr>
              <a:lstStyle/>
              <a:p>
                <a:pPr marL="0" indent="0">
                  <a:buNone/>
                </a:pPr>
                <a:r>
                  <a:rPr lang="en-US" sz="2200" dirty="0" smtClean="0">
                    <a:latin typeface="Times New Roman" panose="02020603050405020304" pitchFamily="18" charset="0"/>
                    <a:cs typeface="Times New Roman" panose="02020603050405020304" pitchFamily="18" charset="0"/>
                  </a:rPr>
                  <a:t>1.If  the solution surface tension decreases it means that this solute adsorbs on the solution surface:</a:t>
                </a:r>
              </a:p>
              <a:p>
                <a:pPr marL="0" indent="0" algn="ctr">
                  <a:buNone/>
                </a:pPr>
                <a:r>
                  <a:rPr lang="en-US" sz="22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2200" i="1" smtClean="0">
                            <a:latin typeface="Cambria Math"/>
                            <a:cs typeface="Times New Roman" panose="02020603050405020304" pitchFamily="18" charset="0"/>
                          </a:rPr>
                        </m:ctrlPr>
                      </m:fPr>
                      <m:num>
                        <m:r>
                          <m:rPr>
                            <m:sty m:val="p"/>
                          </m:rPr>
                          <a:rPr lang="el-GR" sz="2200" i="0" smtClean="0">
                            <a:latin typeface="Cambria Math"/>
                            <a:cs typeface="Times New Roman" panose="02020603050405020304" pitchFamily="18" charset="0"/>
                          </a:rPr>
                          <m:t>Δ</m:t>
                        </m:r>
                        <m:r>
                          <a:rPr lang="en-US" sz="2200" i="1" smtClean="0">
                            <a:latin typeface="Cambria Math"/>
                            <a:ea typeface="Cambria Math"/>
                            <a:cs typeface="Times New Roman" panose="02020603050405020304" pitchFamily="18" charset="0"/>
                          </a:rPr>
                          <m:t>𝜎</m:t>
                        </m:r>
                      </m:num>
                      <m:den>
                        <m:r>
                          <m:rPr>
                            <m:sty m:val="p"/>
                          </m:rPr>
                          <a:rPr lang="el-GR" sz="2200" i="0" smtClean="0">
                            <a:latin typeface="Cambria Math"/>
                            <a:cs typeface="Times New Roman" panose="02020603050405020304" pitchFamily="18" charset="0"/>
                          </a:rPr>
                          <m:t>Δ</m:t>
                        </m:r>
                        <m:r>
                          <a:rPr lang="ru-RU" sz="2200" b="0" i="1" smtClean="0">
                            <a:latin typeface="Cambria Math"/>
                            <a:cs typeface="Times New Roman" panose="02020603050405020304" pitchFamily="18" charset="0"/>
                          </a:rPr>
                          <m:t>с</m:t>
                        </m:r>
                      </m:den>
                    </m:f>
                  </m:oMath>
                </a14:m>
                <a:r>
                  <a:rPr lang="en-US" sz="2200" dirty="0" smtClean="0">
                    <a:latin typeface="Times New Roman" panose="02020603050405020304" pitchFamily="18" charset="0"/>
                    <a:cs typeface="Times New Roman" panose="02020603050405020304" pitchFamily="18" charset="0"/>
                  </a:rPr>
                  <a:t> &lt; 0, </a:t>
                </a:r>
                <a:r>
                  <a:rPr lang="ru-RU" sz="2200" dirty="0" smtClean="0">
                    <a:latin typeface="Times New Roman" panose="02020603050405020304" pitchFamily="18" charset="0"/>
                    <a:cs typeface="Times New Roman" panose="02020603050405020304" pitchFamily="18" charset="0"/>
                  </a:rPr>
                  <a:t>Г &gt; 0	</a:t>
                </a:r>
                <a:r>
                  <a:rPr lang="en-US" sz="2200" b="1" dirty="0" smtClean="0">
                    <a:solidFill>
                      <a:schemeClr val="tx2"/>
                    </a:solidFill>
                    <a:latin typeface="Times New Roman" panose="02020603050405020304" pitchFamily="18" charset="0"/>
                    <a:cs typeface="Times New Roman" panose="02020603050405020304" pitchFamily="18" charset="0"/>
                  </a:rPr>
                  <a:t>Positive</a:t>
                </a:r>
                <a:r>
                  <a:rPr lang="en-US" sz="2200" dirty="0" smtClean="0">
                    <a:latin typeface="Times New Roman" panose="02020603050405020304" pitchFamily="18" charset="0"/>
                    <a:cs typeface="Times New Roman" panose="02020603050405020304" pitchFamily="18" charset="0"/>
                  </a:rPr>
                  <a:t> adsorption</a:t>
                </a:r>
              </a:p>
              <a:p>
                <a:pPr marL="0" indent="0">
                  <a:buNone/>
                </a:pPr>
                <a:r>
                  <a:rPr lang="en-US" sz="2200" dirty="0" smtClean="0">
                    <a:latin typeface="Times New Roman" panose="02020603050405020304" pitchFamily="18" charset="0"/>
                    <a:cs typeface="Times New Roman" panose="02020603050405020304" pitchFamily="18" charset="0"/>
                  </a:rPr>
                  <a:t>2. If the increasing concentration of solute causes an increase of the solution surface tension it means that it is negative adsorption</a:t>
                </a:r>
              </a:p>
              <a:p>
                <a:pPr marL="0" indent="0" algn="ctr">
                  <a:buNone/>
                </a:pPr>
                <a:r>
                  <a:rPr lang="en-US" sz="22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2200" i="1" smtClean="0">
                            <a:latin typeface="Cambria Math"/>
                            <a:cs typeface="Times New Roman" panose="02020603050405020304" pitchFamily="18" charset="0"/>
                          </a:rPr>
                        </m:ctrlPr>
                      </m:fPr>
                      <m:num>
                        <m:r>
                          <m:rPr>
                            <m:sty m:val="p"/>
                          </m:rPr>
                          <a:rPr lang="el-GR" sz="2200" i="0" smtClean="0">
                            <a:latin typeface="Cambria Math"/>
                            <a:cs typeface="Times New Roman" panose="02020603050405020304" pitchFamily="18" charset="0"/>
                          </a:rPr>
                          <m:t>Δ</m:t>
                        </m:r>
                        <m:r>
                          <a:rPr lang="en-US" sz="2200" i="1" smtClean="0">
                            <a:latin typeface="Cambria Math"/>
                            <a:ea typeface="Cambria Math"/>
                            <a:cs typeface="Times New Roman" panose="02020603050405020304" pitchFamily="18" charset="0"/>
                          </a:rPr>
                          <m:t>𝜎</m:t>
                        </m:r>
                      </m:num>
                      <m:den>
                        <m:r>
                          <m:rPr>
                            <m:sty m:val="p"/>
                          </m:rPr>
                          <a:rPr lang="el-GR" sz="2200" i="0" smtClean="0">
                            <a:latin typeface="Cambria Math"/>
                            <a:cs typeface="Times New Roman" panose="02020603050405020304" pitchFamily="18" charset="0"/>
                          </a:rPr>
                          <m:t>Δ</m:t>
                        </m:r>
                        <m:r>
                          <a:rPr lang="ru-RU" sz="2200" b="0" i="1" smtClean="0">
                            <a:latin typeface="Cambria Math"/>
                            <a:cs typeface="Times New Roman" panose="02020603050405020304" pitchFamily="18" charset="0"/>
                          </a:rPr>
                          <m:t>с</m:t>
                        </m:r>
                      </m:den>
                    </m:f>
                  </m:oMath>
                </a14:m>
                <a:r>
                  <a:rPr lang="en-US" sz="22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&gt;</a:t>
                </a:r>
                <a:r>
                  <a:rPr lang="en-US" sz="2200" dirty="0" smtClean="0">
                    <a:latin typeface="Times New Roman" panose="02020603050405020304" pitchFamily="18" charset="0"/>
                    <a:cs typeface="Times New Roman" panose="02020603050405020304" pitchFamily="18" charset="0"/>
                  </a:rPr>
                  <a:t> 0, </a:t>
                </a:r>
                <a:r>
                  <a:rPr lang="ru-RU" sz="2200" dirty="0" smtClean="0">
                    <a:latin typeface="Times New Roman" panose="02020603050405020304" pitchFamily="18" charset="0"/>
                    <a:cs typeface="Times New Roman" panose="02020603050405020304" pitchFamily="18" charset="0"/>
                  </a:rPr>
                  <a:t>Г</a:t>
                </a:r>
                <a:r>
                  <a:rPr lang="en-US" sz="2200" dirty="0" smtClean="0">
                    <a:latin typeface="Times New Roman" panose="02020603050405020304" pitchFamily="18" charset="0"/>
                    <a:cs typeface="Times New Roman" panose="02020603050405020304" pitchFamily="18" charset="0"/>
                  </a:rPr>
                  <a:t> &lt;</a:t>
                </a:r>
                <a:r>
                  <a:rPr lang="ru-RU" sz="2200" dirty="0" smtClean="0">
                    <a:latin typeface="Times New Roman" panose="02020603050405020304" pitchFamily="18" charset="0"/>
                    <a:cs typeface="Times New Roman" panose="02020603050405020304" pitchFamily="18" charset="0"/>
                  </a:rPr>
                  <a:t> 0	</a:t>
                </a:r>
                <a:r>
                  <a:rPr lang="en-US" sz="2200" dirty="0" smtClean="0">
                    <a:latin typeface="Times New Roman" panose="02020603050405020304" pitchFamily="18" charset="0"/>
                    <a:cs typeface="Times New Roman" panose="02020603050405020304" pitchFamily="18" charset="0"/>
                  </a:rPr>
                  <a:t> </a:t>
                </a:r>
                <a:r>
                  <a:rPr lang="en-US" sz="2200" b="1" dirty="0" smtClean="0">
                    <a:solidFill>
                      <a:schemeClr val="tx2"/>
                    </a:solidFill>
                    <a:latin typeface="Times New Roman" panose="02020603050405020304" pitchFamily="18" charset="0"/>
                    <a:cs typeface="Times New Roman" panose="02020603050405020304" pitchFamily="18" charset="0"/>
                  </a:rPr>
                  <a:t>Negative</a:t>
                </a:r>
                <a:r>
                  <a:rPr lang="en-US" sz="2200" dirty="0" smtClean="0">
                    <a:latin typeface="Times New Roman" panose="02020603050405020304" pitchFamily="18" charset="0"/>
                    <a:cs typeface="Times New Roman" panose="02020603050405020304" pitchFamily="18" charset="0"/>
                  </a:rPr>
                  <a:t> adsorption</a:t>
                </a:r>
              </a:p>
              <a:p>
                <a:pPr marL="0" indent="0">
                  <a:buNone/>
                </a:pPr>
                <a:r>
                  <a:rPr lang="en-US" sz="2200" dirty="0" smtClean="0">
                    <a:latin typeface="Times New Roman" panose="02020603050405020304" pitchFamily="18" charset="0"/>
                    <a:cs typeface="Times New Roman" panose="02020603050405020304" pitchFamily="18" charset="0"/>
                  </a:rPr>
                  <a:t>3. If the surface tension of the solution does not change with the increasing concentration of solute it means that no adsorption takes place in this system.</a:t>
                </a:r>
              </a:p>
              <a:p>
                <a:pPr marL="0" indent="0" algn="ctr">
                  <a:buNone/>
                </a:pPr>
                <a14:m>
                  <m:oMath xmlns:m="http://schemas.openxmlformats.org/officeDocument/2006/math">
                    <m:f>
                      <m:fPr>
                        <m:ctrlPr>
                          <a:rPr lang="en-US" sz="2200" i="1" smtClean="0">
                            <a:latin typeface="Cambria Math"/>
                            <a:cs typeface="Times New Roman" panose="02020603050405020304" pitchFamily="18" charset="0"/>
                          </a:rPr>
                        </m:ctrlPr>
                      </m:fPr>
                      <m:num>
                        <m:r>
                          <m:rPr>
                            <m:sty m:val="p"/>
                          </m:rPr>
                          <a:rPr lang="el-GR" sz="2200" i="0" smtClean="0">
                            <a:latin typeface="Cambria Math"/>
                            <a:cs typeface="Times New Roman" panose="02020603050405020304" pitchFamily="18" charset="0"/>
                          </a:rPr>
                          <m:t>Δ</m:t>
                        </m:r>
                        <m:r>
                          <a:rPr lang="en-US" sz="2200" i="1" smtClean="0">
                            <a:latin typeface="Cambria Math"/>
                            <a:ea typeface="Cambria Math"/>
                            <a:cs typeface="Times New Roman" panose="02020603050405020304" pitchFamily="18" charset="0"/>
                          </a:rPr>
                          <m:t>𝜎</m:t>
                        </m:r>
                      </m:num>
                      <m:den>
                        <m:r>
                          <m:rPr>
                            <m:sty m:val="p"/>
                          </m:rPr>
                          <a:rPr lang="el-GR" sz="2200" i="0" smtClean="0">
                            <a:latin typeface="Cambria Math"/>
                            <a:cs typeface="Times New Roman" panose="02020603050405020304" pitchFamily="18" charset="0"/>
                          </a:rPr>
                          <m:t>Δ</m:t>
                        </m:r>
                        <m:r>
                          <a:rPr lang="ru-RU" sz="2200" b="0" i="1" smtClean="0">
                            <a:latin typeface="Cambria Math"/>
                            <a:cs typeface="Times New Roman" panose="02020603050405020304" pitchFamily="18" charset="0"/>
                          </a:rPr>
                          <m:t>с</m:t>
                        </m:r>
                      </m:den>
                    </m:f>
                  </m:oMath>
                </a14:m>
                <a:r>
                  <a:rPr lang="en-US" sz="2200" dirty="0" smtClean="0">
                    <a:latin typeface="Times New Roman" panose="02020603050405020304" pitchFamily="18" charset="0"/>
                    <a:cs typeface="Times New Roman" panose="02020603050405020304" pitchFamily="18" charset="0"/>
                  </a:rPr>
                  <a:t> = 0, </a:t>
                </a:r>
                <a:r>
                  <a:rPr lang="ru-RU" sz="2200" dirty="0" smtClean="0">
                    <a:latin typeface="Times New Roman" panose="02020603050405020304" pitchFamily="18" charset="0"/>
                    <a:cs typeface="Times New Roman" panose="02020603050405020304" pitchFamily="18" charset="0"/>
                  </a:rPr>
                  <a:t>Г</a:t>
                </a:r>
                <a:r>
                  <a:rPr lang="en-US" sz="22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 0</a:t>
                </a:r>
                <a:r>
                  <a:rPr lang="en-US" sz="2200" dirty="0" smtClean="0">
                    <a:latin typeface="Times New Roman" panose="02020603050405020304" pitchFamily="18" charset="0"/>
                    <a:cs typeface="Times New Roman" panose="02020603050405020304" pitchFamily="18" charset="0"/>
                  </a:rPr>
                  <a:t>	 </a:t>
                </a:r>
                <a:r>
                  <a:rPr lang="en-US" sz="2200" b="1" dirty="0" smtClean="0">
                    <a:solidFill>
                      <a:schemeClr val="tx2"/>
                    </a:solidFill>
                    <a:latin typeface="Times New Roman" panose="02020603050405020304" pitchFamily="18" charset="0"/>
                    <a:cs typeface="Times New Roman" panose="02020603050405020304" pitchFamily="18" charset="0"/>
                  </a:rPr>
                  <a:t>No</a:t>
                </a:r>
                <a:r>
                  <a:rPr lang="en-US" sz="2200" dirty="0" smtClean="0">
                    <a:latin typeface="Times New Roman" panose="02020603050405020304" pitchFamily="18" charset="0"/>
                    <a:cs typeface="Times New Roman" panose="02020603050405020304" pitchFamily="18" charset="0"/>
                  </a:rPr>
                  <a:t> adsorption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11560" y="1556792"/>
                <a:ext cx="8229600" cy="4525963"/>
              </a:xfr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672521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uk-UA" sz="4000" b="1" kern="0" dirty="0">
                <a:solidFill>
                  <a:srgbClr val="000000"/>
                </a:solidFill>
                <a:latin typeface="Times New Roman" pitchFamily="18" charset="0"/>
              </a:rPr>
              <a:t>Adsorption at </a:t>
            </a:r>
            <a:r>
              <a:rPr lang="en-US" altLang="uk-UA" sz="4000" b="1" kern="0" dirty="0">
                <a:latin typeface="Times New Roman" pitchFamily="18" charset="0"/>
              </a:rPr>
              <a:t>Liquid-Gas</a:t>
            </a:r>
            <a:r>
              <a:rPr lang="en-US" altLang="uk-UA" sz="4000" b="1" kern="0" dirty="0">
                <a:solidFill>
                  <a:srgbClr val="FF0000"/>
                </a:solidFill>
                <a:latin typeface="Times New Roman" pitchFamily="18" charset="0"/>
              </a:rPr>
              <a:t> </a:t>
            </a:r>
            <a:r>
              <a:rPr lang="en-US" altLang="uk-UA" sz="4000" b="1" kern="0" dirty="0">
                <a:solidFill>
                  <a:srgbClr val="000000"/>
                </a:solidFill>
                <a:latin typeface="Times New Roman" pitchFamily="18" charset="0"/>
              </a:rPr>
              <a:t>interface</a:t>
            </a:r>
            <a:endParaRPr lang="uk-UA" sz="3600" dirty="0"/>
          </a:p>
        </p:txBody>
      </p:sp>
      <p:sp>
        <p:nvSpPr>
          <p:cNvPr id="3" name="Content Placeholder 2"/>
          <p:cNvSpPr>
            <a:spLocks noGrp="1"/>
          </p:cNvSpPr>
          <p:nvPr>
            <p:ph idx="1"/>
          </p:nvPr>
        </p:nvSpPr>
        <p:spPr>
          <a:xfrm>
            <a:off x="457200" y="1600200"/>
            <a:ext cx="8229600" cy="4925144"/>
          </a:xfrm>
        </p:spPr>
        <p:txBody>
          <a:bodyPr>
            <a:normAutofit/>
          </a:bodyPr>
          <a:lstStyle/>
          <a:p>
            <a:pPr marL="0" indent="0" algn="just">
              <a:buNone/>
            </a:pPr>
            <a:r>
              <a:rPr lang="en-US" sz="2400" dirty="0" smtClean="0">
                <a:latin typeface="Times New Roman" panose="02020603050405020304" pitchFamily="18" charset="0"/>
                <a:cs typeface="Times New Roman" panose="02020603050405020304" pitchFamily="18" charset="0"/>
              </a:rPr>
              <a:t>Surface Active Substances – molecules and ions that accumulate at surfaces and </a:t>
            </a:r>
            <a:r>
              <a:rPr lang="en-US" sz="2400" dirty="0" smtClean="0">
                <a:solidFill>
                  <a:srgbClr val="008000"/>
                </a:solidFill>
                <a:latin typeface="Times New Roman" panose="02020603050405020304" pitchFamily="18" charset="0"/>
                <a:cs typeface="Times New Roman" panose="02020603050405020304" pitchFamily="18" charset="0"/>
              </a:rPr>
              <a:t>decrease</a:t>
            </a:r>
            <a:r>
              <a:rPr lang="en-US" sz="2400" dirty="0" smtClean="0">
                <a:latin typeface="Times New Roman" panose="02020603050405020304" pitchFamily="18" charset="0"/>
                <a:cs typeface="Times New Roman" panose="02020603050405020304" pitchFamily="18" charset="0"/>
              </a:rPr>
              <a:t> the surface tension of pure solvents.</a:t>
            </a:r>
          </a:p>
          <a:p>
            <a:pPr marL="0" indent="0">
              <a:buNone/>
            </a:pPr>
            <a:r>
              <a:rPr lang="en-US" sz="2400" dirty="0" smtClean="0">
                <a:latin typeface="Times New Roman" panose="02020603050405020304" pitchFamily="18" charset="0"/>
                <a:cs typeface="Times New Roman" panose="02020603050405020304" pitchFamily="18" charset="0"/>
              </a:rPr>
              <a:t>E.g. </a:t>
            </a:r>
            <a:r>
              <a:rPr lang="ru-RU" altLang="uk-UA" sz="2000" b="1" dirty="0" smtClean="0">
                <a:solidFill>
                  <a:srgbClr val="FF0000"/>
                </a:solidFill>
                <a:latin typeface="Times New Roman" pitchFamily="18" charset="0"/>
              </a:rPr>
              <a:t>organic</a:t>
            </a:r>
            <a:r>
              <a:rPr lang="ru-RU" altLang="uk-UA" sz="2000" b="1" dirty="0" smtClean="0">
                <a:solidFill>
                  <a:srgbClr val="000000"/>
                </a:solidFill>
                <a:latin typeface="Times New Roman" pitchFamily="18" charset="0"/>
              </a:rPr>
              <a:t> </a:t>
            </a:r>
            <a:r>
              <a:rPr lang="ru-RU" altLang="uk-UA" sz="2000" b="1" dirty="0">
                <a:solidFill>
                  <a:srgbClr val="FF0000"/>
                </a:solidFill>
                <a:latin typeface="Times New Roman" pitchFamily="18" charset="0"/>
              </a:rPr>
              <a:t>compounds</a:t>
            </a:r>
            <a:r>
              <a:rPr lang="en-US" altLang="uk-UA" sz="2000" b="1" dirty="0">
                <a:solidFill>
                  <a:srgbClr val="FF0000"/>
                </a:solidFill>
                <a:latin typeface="Times New Roman" pitchFamily="18" charset="0"/>
              </a:rPr>
              <a:t> </a:t>
            </a:r>
            <a:r>
              <a:rPr lang="ru-RU" altLang="uk-UA" sz="2000" b="1" dirty="0">
                <a:solidFill>
                  <a:srgbClr val="000000"/>
                </a:solidFill>
                <a:latin typeface="Times New Roman" pitchFamily="18" charset="0"/>
              </a:rPr>
              <a:t>(alcohols, </a:t>
            </a:r>
            <a:r>
              <a:rPr lang="en-US" altLang="uk-UA" sz="2000" b="1" dirty="0">
                <a:solidFill>
                  <a:srgbClr val="000000"/>
                </a:solidFill>
                <a:latin typeface="Times New Roman" pitchFamily="18" charset="0"/>
              </a:rPr>
              <a:t>fatty </a:t>
            </a:r>
            <a:r>
              <a:rPr lang="ru-RU" altLang="uk-UA" sz="2000" b="1" dirty="0">
                <a:solidFill>
                  <a:srgbClr val="000000"/>
                </a:solidFill>
                <a:latin typeface="Times New Roman" pitchFamily="18" charset="0"/>
              </a:rPr>
              <a:t>acids,</a:t>
            </a:r>
            <a:r>
              <a:rPr lang="en-US" altLang="uk-UA" sz="2000" b="1" dirty="0">
                <a:solidFill>
                  <a:srgbClr val="000000"/>
                </a:solidFill>
                <a:latin typeface="Times New Roman" pitchFamily="18" charset="0"/>
              </a:rPr>
              <a:t> salts of fatty </a:t>
            </a:r>
            <a:r>
              <a:rPr lang="en-US" altLang="uk-UA" sz="2000" b="1" dirty="0" smtClean="0">
                <a:solidFill>
                  <a:srgbClr val="000000"/>
                </a:solidFill>
                <a:latin typeface="Times New Roman" pitchFamily="18" charset="0"/>
              </a:rPr>
              <a:t>acids)</a:t>
            </a:r>
          </a:p>
          <a:p>
            <a:pPr marL="0" indent="0">
              <a:buNone/>
            </a:pPr>
            <a:endParaRPr lang="ru-RU" sz="2400" dirty="0" smtClean="0">
              <a:latin typeface="Times New Roman" panose="02020603050405020304" pitchFamily="18" charset="0"/>
              <a:cs typeface="Times New Roman" panose="02020603050405020304"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endParaRPr lang="ru-RU"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Surface Inactive Substances – molecules and ions that accumulate in the bulk of solution and </a:t>
            </a:r>
            <a:r>
              <a:rPr lang="en-US" sz="2400" dirty="0" smtClean="0">
                <a:solidFill>
                  <a:srgbClr val="008000"/>
                </a:solidFill>
                <a:latin typeface="Times New Roman" panose="02020603050405020304" pitchFamily="18" charset="0"/>
                <a:cs typeface="Times New Roman" panose="02020603050405020304" pitchFamily="18" charset="0"/>
              </a:rPr>
              <a:t>increase</a:t>
            </a:r>
            <a:r>
              <a:rPr lang="en-US" sz="2400" dirty="0" smtClean="0">
                <a:latin typeface="Times New Roman" panose="02020603050405020304" pitchFamily="18" charset="0"/>
                <a:cs typeface="Times New Roman" panose="02020603050405020304" pitchFamily="18" charset="0"/>
              </a:rPr>
              <a:t> the surface tension of pure solvents.</a:t>
            </a:r>
          </a:p>
          <a:p>
            <a:pPr marL="0" indent="0">
              <a:buNone/>
            </a:pPr>
            <a:r>
              <a:rPr lang="en-US" sz="2400" dirty="0" smtClean="0">
                <a:latin typeface="Times New Roman" panose="02020603050405020304" pitchFamily="18" charset="0"/>
                <a:cs typeface="Times New Roman" panose="02020603050405020304" pitchFamily="18" charset="0"/>
              </a:rPr>
              <a:t>E.g. </a:t>
            </a:r>
            <a:r>
              <a:rPr lang="en-US" altLang="uk-UA" sz="2000" b="1" dirty="0">
                <a:solidFill>
                  <a:srgbClr val="000099"/>
                </a:solidFill>
                <a:latin typeface="Times New Roman" pitchFamily="18" charset="0"/>
              </a:rPr>
              <a:t>strong electrolytes – inorganic</a:t>
            </a:r>
            <a:r>
              <a:rPr lang="en-US" altLang="uk-UA" sz="2000" b="1" dirty="0">
                <a:solidFill>
                  <a:srgbClr val="000000"/>
                </a:solidFill>
                <a:latin typeface="Times New Roman" pitchFamily="18" charset="0"/>
              </a:rPr>
              <a:t> </a:t>
            </a:r>
            <a:r>
              <a:rPr lang="en-US" altLang="uk-UA" sz="2000" b="1" dirty="0">
                <a:solidFill>
                  <a:srgbClr val="000099"/>
                </a:solidFill>
                <a:latin typeface="Times New Roman" pitchFamily="18" charset="0"/>
              </a:rPr>
              <a:t>acids, bases, salts</a:t>
            </a:r>
            <a:r>
              <a:rPr lang="en-US" altLang="uk-UA" sz="2000" b="1" dirty="0">
                <a:solidFill>
                  <a:srgbClr val="000000"/>
                </a:solidFill>
                <a:latin typeface="Times New Roman" pitchFamily="18" charset="0"/>
              </a:rPr>
              <a:t>. </a:t>
            </a:r>
            <a:endParaRPr lang="uk-UA" sz="2400"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251520" y="2924944"/>
            <a:ext cx="8526764" cy="18002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200" dirty="0" smtClean="0">
                <a:latin typeface="Times New Roman" panose="02020603050405020304" pitchFamily="18" charset="0"/>
                <a:cs typeface="Times New Roman" panose="02020603050405020304" pitchFamily="18" charset="0"/>
              </a:rPr>
              <a:t>SAS molecule are dipolar:</a:t>
            </a:r>
          </a:p>
          <a:p>
            <a:pPr algn="just">
              <a:lnSpc>
                <a:spcPct val="150000"/>
              </a:lnSpc>
              <a:spcBef>
                <a:spcPts val="0"/>
              </a:spcBef>
            </a:pPr>
            <a:r>
              <a:rPr lang="en-US" sz="2200" dirty="0" smtClean="0">
                <a:latin typeface="Times New Roman" panose="02020603050405020304" pitchFamily="18" charset="0"/>
                <a:cs typeface="Times New Roman" panose="02020603050405020304" pitchFamily="18" charset="0"/>
              </a:rPr>
              <a:t>polar (</a:t>
            </a:r>
            <a:r>
              <a:rPr lang="en-US" sz="2200" b="1" i="1" dirty="0" smtClean="0">
                <a:latin typeface="Times New Roman" panose="02020603050405020304" pitchFamily="18" charset="0"/>
                <a:cs typeface="Times New Roman" panose="02020603050405020304" pitchFamily="18" charset="0"/>
              </a:rPr>
              <a:t>hydrophilic</a:t>
            </a:r>
            <a:r>
              <a:rPr lang="en-US" sz="2200" dirty="0" smtClean="0">
                <a:latin typeface="Times New Roman" panose="02020603050405020304" pitchFamily="18" charset="0"/>
                <a:cs typeface="Times New Roman" panose="02020603050405020304" pitchFamily="18" charset="0"/>
              </a:rPr>
              <a:t>) group (</a:t>
            </a:r>
            <a:r>
              <a:rPr lang="ru-RU" altLang="uk-UA" sz="2200" dirty="0" smtClean="0">
                <a:latin typeface="Times New Roman" panose="02020603050405020304" pitchFamily="18" charset="0"/>
                <a:cs typeface="Times New Roman" panose="02020603050405020304" pitchFamily="18" charset="0"/>
              </a:rPr>
              <a:t>-ОН, -</a:t>
            </a:r>
            <a:r>
              <a:rPr lang="en-US" altLang="uk-UA" sz="2200" dirty="0" smtClean="0">
                <a:latin typeface="Times New Roman" panose="02020603050405020304" pitchFamily="18" charset="0"/>
                <a:cs typeface="Times New Roman" panose="02020603050405020304" pitchFamily="18" charset="0"/>
              </a:rPr>
              <a:t>NH</a:t>
            </a:r>
            <a:r>
              <a:rPr lang="ru-RU" altLang="uk-UA" sz="2200" baseline="-25000" dirty="0" smtClean="0">
                <a:latin typeface="Times New Roman" panose="02020603050405020304" pitchFamily="18" charset="0"/>
                <a:cs typeface="Times New Roman" panose="02020603050405020304" pitchFamily="18" charset="0"/>
              </a:rPr>
              <a:t>2</a:t>
            </a:r>
            <a:r>
              <a:rPr lang="ru-RU" altLang="uk-UA" sz="2200" dirty="0" smtClean="0">
                <a:latin typeface="Times New Roman" panose="02020603050405020304" pitchFamily="18" charset="0"/>
                <a:cs typeface="Times New Roman" panose="02020603050405020304" pitchFamily="18" charset="0"/>
              </a:rPr>
              <a:t>, -</a:t>
            </a:r>
            <a:r>
              <a:rPr lang="en-US" altLang="uk-UA" sz="2200" dirty="0" smtClean="0">
                <a:latin typeface="Times New Roman" panose="02020603050405020304" pitchFamily="18" charset="0"/>
                <a:cs typeface="Times New Roman" panose="02020603050405020304" pitchFamily="18" charset="0"/>
              </a:rPr>
              <a:t>COOH</a:t>
            </a:r>
            <a:r>
              <a:rPr lang="ru-RU" altLang="uk-UA" sz="2200" dirty="0" smtClean="0">
                <a:latin typeface="Times New Roman" panose="02020603050405020304" pitchFamily="18" charset="0"/>
                <a:cs typeface="Times New Roman" panose="02020603050405020304" pitchFamily="18" charset="0"/>
              </a:rPr>
              <a:t>, -</a:t>
            </a:r>
            <a:r>
              <a:rPr lang="en-US" altLang="uk-UA" sz="2200" dirty="0" smtClean="0">
                <a:latin typeface="Times New Roman" panose="02020603050405020304" pitchFamily="18" charset="0"/>
                <a:cs typeface="Times New Roman" panose="02020603050405020304" pitchFamily="18" charset="0"/>
              </a:rPr>
              <a:t>SO</a:t>
            </a:r>
            <a:r>
              <a:rPr lang="ru-RU" altLang="uk-UA" sz="2200" baseline="-25000" dirty="0" smtClean="0">
                <a:latin typeface="Times New Roman" panose="02020603050405020304" pitchFamily="18" charset="0"/>
                <a:cs typeface="Times New Roman" panose="02020603050405020304" pitchFamily="18" charset="0"/>
              </a:rPr>
              <a:t>3</a:t>
            </a:r>
            <a:r>
              <a:rPr lang="en-US" altLang="uk-UA" sz="2200" dirty="0" smtClean="0">
                <a:latin typeface="Times New Roman" panose="02020603050405020304" pitchFamily="18" charset="0"/>
                <a:cs typeface="Times New Roman" panose="02020603050405020304" pitchFamily="18" charset="0"/>
              </a:rPr>
              <a:t>H</a:t>
            </a:r>
            <a:r>
              <a:rPr lang="ru-RU" altLang="uk-UA" sz="2200" dirty="0" smtClean="0">
                <a:latin typeface="Times New Roman" panose="02020603050405020304" pitchFamily="18" charset="0"/>
                <a:cs typeface="Times New Roman" panose="02020603050405020304" pitchFamily="18" charset="0"/>
              </a:rPr>
              <a:t>, -</a:t>
            </a:r>
            <a:r>
              <a:rPr lang="en-US" altLang="uk-UA" sz="2200" dirty="0" smtClean="0">
                <a:latin typeface="Times New Roman" panose="02020603050405020304" pitchFamily="18" charset="0"/>
                <a:cs typeface="Times New Roman" panose="02020603050405020304" pitchFamily="18" charset="0"/>
              </a:rPr>
              <a:t>SH</a:t>
            </a:r>
            <a:r>
              <a:rPr lang="en-US" sz="2200" dirty="0" smtClean="0">
                <a:latin typeface="Times New Roman" panose="02020603050405020304" pitchFamily="18" charset="0"/>
                <a:cs typeface="Times New Roman" panose="02020603050405020304" pitchFamily="18" charset="0"/>
              </a:rPr>
              <a:t>), “head”</a:t>
            </a:r>
          </a:p>
          <a:p>
            <a:pPr algn="just">
              <a:lnSpc>
                <a:spcPct val="150000"/>
              </a:lnSpc>
              <a:spcBef>
                <a:spcPts val="0"/>
              </a:spcBef>
            </a:pPr>
            <a:r>
              <a:rPr lang="en-US" sz="2200" dirty="0" smtClean="0">
                <a:latin typeface="Times New Roman" panose="02020603050405020304" pitchFamily="18" charset="0"/>
                <a:cs typeface="Times New Roman" panose="02020603050405020304" pitchFamily="18" charset="0"/>
              </a:rPr>
              <a:t>non polar (</a:t>
            </a:r>
            <a:r>
              <a:rPr lang="en-US" sz="2200" b="1" i="1" dirty="0" smtClean="0">
                <a:latin typeface="Times New Roman" panose="02020603050405020304" pitchFamily="18" charset="0"/>
                <a:cs typeface="Times New Roman" panose="02020603050405020304" pitchFamily="18" charset="0"/>
              </a:rPr>
              <a:t>hydrophobic</a:t>
            </a:r>
            <a:r>
              <a:rPr lang="en-US" sz="2200" dirty="0" smtClean="0">
                <a:latin typeface="Times New Roman" panose="02020603050405020304" pitchFamily="18" charset="0"/>
                <a:cs typeface="Times New Roman" panose="02020603050405020304" pitchFamily="18" charset="0"/>
              </a:rPr>
              <a:t>) hydrocarbon part, “tail</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en-US" sz="1800" b="1" dirty="0" err="1">
                <a:solidFill>
                  <a:srgbClr val="000000"/>
                </a:solidFill>
                <a:latin typeface="Times New Roman" panose="02020603050405020304" pitchFamily="18" charset="0"/>
                <a:cs typeface="Times New Roman" panose="02020603050405020304" pitchFamily="18" charset="0"/>
              </a:rPr>
              <a:t>Traube’s</a:t>
            </a:r>
            <a:r>
              <a:rPr lang="en-US" sz="1800" b="1" dirty="0">
                <a:solidFill>
                  <a:srgbClr val="000000"/>
                </a:solidFill>
                <a:latin typeface="Times New Roman" panose="02020603050405020304" pitchFamily="18" charset="0"/>
                <a:cs typeface="Times New Roman" panose="02020603050405020304" pitchFamily="18" charset="0"/>
              </a:rPr>
              <a:t> Rule states that for every extra -CH</a:t>
            </a:r>
            <a:r>
              <a:rPr lang="en-US" sz="1800" b="1" baseline="-25000" dirty="0">
                <a:solidFill>
                  <a:srgbClr val="000000"/>
                </a:solidFill>
                <a:latin typeface="Times New Roman" panose="02020603050405020304" pitchFamily="18" charset="0"/>
                <a:cs typeface="Times New Roman" panose="02020603050405020304" pitchFamily="18" charset="0"/>
              </a:rPr>
              <a:t>2</a:t>
            </a:r>
            <a:r>
              <a:rPr lang="en-US" sz="1800" b="1" dirty="0">
                <a:solidFill>
                  <a:srgbClr val="000000"/>
                </a:solidFill>
                <a:latin typeface="Times New Roman" panose="02020603050405020304" pitchFamily="18" charset="0"/>
                <a:cs typeface="Times New Roman" panose="02020603050405020304" pitchFamily="18" charset="0"/>
              </a:rPr>
              <a:t> group in a surfactant molecule, the surface activity approximately </a:t>
            </a:r>
            <a:r>
              <a:rPr lang="en-US" sz="1800" b="1" dirty="0">
                <a:solidFill>
                  <a:schemeClr val="tx2"/>
                </a:solidFill>
                <a:latin typeface="Times New Roman" panose="02020603050405020304" pitchFamily="18" charset="0"/>
                <a:cs typeface="Times New Roman" panose="02020603050405020304" pitchFamily="18" charset="0"/>
              </a:rPr>
              <a:t>triples</a:t>
            </a:r>
            <a:r>
              <a:rPr lang="en-US" sz="1800" b="1" dirty="0">
                <a:solidFill>
                  <a:srgbClr val="000000"/>
                </a:solidFill>
                <a:latin typeface="Times New Roman" panose="02020603050405020304" pitchFamily="18" charset="0"/>
                <a:cs typeface="Times New Roman" panose="02020603050405020304" pitchFamily="18" charset="0"/>
              </a:rPr>
              <a:t>.</a:t>
            </a:r>
          </a:p>
          <a:p>
            <a:pPr algn="just">
              <a:lnSpc>
                <a:spcPct val="150000"/>
              </a:lnSpc>
              <a:spcBef>
                <a:spcPts val="0"/>
              </a:spcBef>
            </a:pPr>
            <a:endParaRPr lang="en-US" sz="1800" b="1" dirty="0" smtClean="0">
              <a:solidFill>
                <a:srgbClr val="00000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sz="1800" b="1" dirty="0" smtClean="0">
              <a:solidFill>
                <a:srgbClr val="00000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altLang="uk-UA" sz="2200" b="1" dirty="0" smtClean="0">
              <a:latin typeface="Times New Roman" pitchFamily="18" charset="0"/>
            </a:endParaRPr>
          </a:p>
        </p:txBody>
      </p:sp>
    </p:spTree>
    <p:extLst>
      <p:ext uri="{BB962C8B-B14F-4D97-AF65-F5344CB8AC3E}">
        <p14:creationId xmlns:p14="http://schemas.microsoft.com/office/powerpoint/2010/main" val="3499747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Adsorption isotherm in solutions of a surfactant</a:t>
            </a:r>
            <a:endParaRPr lang="uk-UA" dirty="0"/>
          </a:p>
        </p:txBody>
      </p:sp>
      <p:pic>
        <p:nvPicPr>
          <p:cNvPr id="4" name="Picture 4" descr="график адс"/>
          <p:cNvPicPr>
            <a:picLocks noGrp="1" noChangeAspect="1" noChangeArrowheads="1"/>
          </p:cNvPicPr>
          <p:nvPr>
            <p:ph idx="1"/>
          </p:nvPr>
        </p:nvPicPr>
        <p:blipFill>
          <a:blip r:embed="rId2">
            <a:clrChange>
              <a:clrFrom>
                <a:srgbClr val="F2ECE0"/>
              </a:clrFrom>
              <a:clrTo>
                <a:srgbClr val="F2ECE0">
                  <a:alpha val="0"/>
                </a:srgbClr>
              </a:clrTo>
            </a:clrChange>
            <a:extLst>
              <a:ext uri="{28A0092B-C50C-407E-A947-70E740481C1C}">
                <a14:useLocalDpi xmlns:a14="http://schemas.microsoft.com/office/drawing/2010/main" val="0"/>
              </a:ext>
            </a:extLst>
          </a:blip>
          <a:srcRect l="13429" t="6305" r="19852" b="29066"/>
          <a:stretch>
            <a:fillRect/>
          </a:stretch>
        </p:blipFill>
        <p:spPr bwMode="auto">
          <a:xfrm rot="21540000">
            <a:off x="2431595" y="2087550"/>
            <a:ext cx="4399360" cy="2311348"/>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5"/>
          <p:cNvSpPr txBox="1">
            <a:spLocks noChangeArrowheads="1"/>
          </p:cNvSpPr>
          <p:nvPr/>
        </p:nvSpPr>
        <p:spPr bwMode="auto">
          <a:xfrm>
            <a:off x="827584" y="4892967"/>
            <a:ext cx="741682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lnSpc>
                <a:spcPct val="120000"/>
              </a:lnSpc>
              <a:spcBef>
                <a:spcPct val="0"/>
              </a:spcBef>
              <a:spcAft>
                <a:spcPct val="0"/>
              </a:spcAft>
            </a:pPr>
            <a:r>
              <a:rPr lang="en-US" altLang="uk-UA" sz="2000" b="1" dirty="0" smtClean="0">
                <a:solidFill>
                  <a:srgbClr val="000000"/>
                </a:solidFill>
                <a:latin typeface="Times New Roman" pitchFamily="18" charset="0"/>
                <a:cs typeface="Arial" charset="0"/>
              </a:rPr>
              <a:t>Structure </a:t>
            </a:r>
            <a:r>
              <a:rPr lang="en-US" altLang="uk-UA" sz="2000" b="1" dirty="0">
                <a:solidFill>
                  <a:srgbClr val="000000"/>
                </a:solidFill>
                <a:latin typeface="Times New Roman" pitchFamily="18" charset="0"/>
                <a:cs typeface="Arial" charset="0"/>
              </a:rPr>
              <a:t>of surface layer: a- pure solvent; </a:t>
            </a:r>
          </a:p>
          <a:p>
            <a:pPr fontAlgn="base">
              <a:lnSpc>
                <a:spcPct val="120000"/>
              </a:lnSpc>
              <a:spcBef>
                <a:spcPct val="0"/>
              </a:spcBef>
              <a:spcAft>
                <a:spcPct val="0"/>
              </a:spcAft>
            </a:pPr>
            <a:r>
              <a:rPr lang="en-US" altLang="uk-UA" sz="2000" b="1" dirty="0">
                <a:solidFill>
                  <a:srgbClr val="000000"/>
                </a:solidFill>
                <a:latin typeface="Times New Roman" pitchFamily="18" charset="0"/>
                <a:cs typeface="Arial" charset="0"/>
              </a:rPr>
              <a:t>        b-unsaturated monomolecular layer of surfactant;</a:t>
            </a:r>
          </a:p>
          <a:p>
            <a:pPr fontAlgn="base">
              <a:lnSpc>
                <a:spcPct val="120000"/>
              </a:lnSpc>
              <a:spcBef>
                <a:spcPct val="0"/>
              </a:spcBef>
              <a:spcAft>
                <a:spcPct val="0"/>
              </a:spcAft>
            </a:pPr>
            <a:r>
              <a:rPr lang="en-US" altLang="uk-UA" sz="2000" b="1" dirty="0">
                <a:solidFill>
                  <a:srgbClr val="000000"/>
                </a:solidFill>
                <a:latin typeface="Times New Roman" pitchFamily="18" charset="0"/>
                <a:cs typeface="Arial" charset="0"/>
              </a:rPr>
              <a:t>        c-saturated monomolecular layer of surfactant</a:t>
            </a:r>
            <a:endParaRPr lang="ru-RU" altLang="uk-UA" sz="2000" b="1" dirty="0">
              <a:solidFill>
                <a:srgbClr val="000000"/>
              </a:solidFill>
              <a:latin typeface="Times New Roman" pitchFamily="18" charset="0"/>
              <a:cs typeface="Arial" charset="0"/>
            </a:endParaRPr>
          </a:p>
        </p:txBody>
      </p:sp>
    </p:spTree>
    <p:extLst>
      <p:ext uri="{BB962C8B-B14F-4D97-AF65-F5344CB8AC3E}">
        <p14:creationId xmlns:p14="http://schemas.microsoft.com/office/powerpoint/2010/main" val="1021281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of biological membrane</a:t>
            </a:r>
            <a:endParaRPr lang="uk-UA" dirty="0"/>
          </a:p>
        </p:txBody>
      </p:sp>
      <p:pic>
        <p:nvPicPr>
          <p:cNvPr id="5122" name="Picture 2"/>
          <p:cNvPicPr>
            <a:picLocks noGrp="1" noChangeAspect="1" noChangeArrowheads="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2622" y="3006439"/>
            <a:ext cx="4012778"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79512" y="1772816"/>
            <a:ext cx="4680520" cy="37633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6830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11654</TotalTime>
  <Words>1280</Words>
  <Application>Microsoft Office PowerPoint</Application>
  <PresentationFormat>Экран (4:3)</PresentationFormat>
  <Paragraphs>126</Paragraphs>
  <Slides>16</Slides>
  <Notes>3</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16</vt:i4>
      </vt:variant>
    </vt:vector>
  </HeadingPairs>
  <TitlesOfParts>
    <vt:vector size="18" baseType="lpstr">
      <vt:lpstr>Office Theme</vt:lpstr>
      <vt:lpstr>Equation</vt:lpstr>
      <vt:lpstr>Physico-chemistry of surface phenomena Fundamentals of adsorption therapy Chromatography</vt:lpstr>
      <vt:lpstr>Surface energy and surface tension</vt:lpstr>
      <vt:lpstr>Surface tension</vt:lpstr>
      <vt:lpstr>Презентация PowerPoint</vt:lpstr>
      <vt:lpstr>Gibbs equation </vt:lpstr>
      <vt:lpstr>Adsorption</vt:lpstr>
      <vt:lpstr>Adsorption at Liquid-Gas interface</vt:lpstr>
      <vt:lpstr>Adsorption isotherm in solutions of a surfactant</vt:lpstr>
      <vt:lpstr>Structure of biological membrane</vt:lpstr>
      <vt:lpstr>Adsorption of gases on solids</vt:lpstr>
      <vt:lpstr>Langmuir’s theory</vt:lpstr>
      <vt:lpstr>Adsorption on solid adsorbents</vt:lpstr>
      <vt:lpstr>Презентация PowerPoint</vt:lpstr>
      <vt:lpstr>Selective adsorption</vt:lpstr>
      <vt:lpstr>Chromatographic Separations</vt:lpstr>
      <vt:lpstr>The role of an ion exchange in biological systems.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lesya</dc:creator>
  <cp:lastModifiedBy>himiya-hak1</cp:lastModifiedBy>
  <cp:revision>129</cp:revision>
  <dcterms:created xsi:type="dcterms:W3CDTF">2014-12-20T07:47:42Z</dcterms:created>
  <dcterms:modified xsi:type="dcterms:W3CDTF">2017-11-10T12:53:50Z</dcterms:modified>
</cp:coreProperties>
</file>