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  <p:sldId id="315" r:id="rId3"/>
    <p:sldId id="257" r:id="rId4"/>
    <p:sldId id="258" r:id="rId5"/>
    <p:sldId id="260" r:id="rId6"/>
    <p:sldId id="261" r:id="rId7"/>
    <p:sldId id="262" r:id="rId8"/>
    <p:sldId id="263" r:id="rId9"/>
    <p:sldId id="266" r:id="rId10"/>
    <p:sldId id="284" r:id="rId11"/>
  </p:sldIdLst>
  <p:sldSz cx="9144000" cy="6858000" type="screen4x3"/>
  <p:notesSz cx="6780213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9900"/>
    <a:srgbClr val="CC0000"/>
    <a:srgbClr val="990099"/>
    <a:srgbClr val="990000"/>
    <a:srgbClr val="FF0000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18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Relationship Id="rId56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F09D5-CA12-41C5-9D16-4981EEBAA8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33A8B-159E-400E-8EC8-2EBD8969DA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13B0A-AB3D-4776-B5C9-E81268634E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2C538-D479-4B41-8AE4-723E6B8A4F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6A3A9-B523-4E49-9203-A47E6EB8BD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86B43-E502-4A2F-A194-24F45DDC4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9D380-2801-49EE-AA07-29451959CF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09887-3831-4D98-A034-0005A7C83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D1A45-DA6A-42B5-84D6-5628218349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CBEB6-3B77-4254-A065-4F0EAE082F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B7E13-B869-4A16-B8E7-A62B7A9CEB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7238AE6-EEC1-4492-B5EF-98ABE80BF9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0" y="260648"/>
            <a:ext cx="9144000" cy="464742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i="0" dirty="0" err="1">
                <a:solidFill>
                  <a:srgbClr val="333399"/>
                </a:solidFill>
                <a:latin typeface="Arial" charset="0"/>
              </a:rPr>
              <a:t>Харк</a:t>
            </a:r>
            <a:r>
              <a:rPr lang="uk-UA" sz="2800" i="0" dirty="0">
                <a:solidFill>
                  <a:srgbClr val="333399"/>
                </a:solidFill>
                <a:latin typeface="Arial" charset="0"/>
              </a:rPr>
              <a:t>і</a:t>
            </a:r>
            <a:r>
              <a:rPr lang="ru-RU" sz="2800" i="0" dirty="0" err="1">
                <a:solidFill>
                  <a:srgbClr val="333399"/>
                </a:solidFill>
                <a:latin typeface="Arial" charset="0"/>
              </a:rPr>
              <a:t>вський</a:t>
            </a:r>
            <a:r>
              <a:rPr lang="ru-RU" sz="2800" i="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ru-RU" sz="2800" i="0" dirty="0" err="1">
                <a:solidFill>
                  <a:srgbClr val="333399"/>
                </a:solidFill>
                <a:latin typeface="Arial" charset="0"/>
              </a:rPr>
              <a:t>національний</a:t>
            </a:r>
            <a:r>
              <a:rPr lang="ru-RU" sz="2800" i="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ru-RU" sz="2800" i="0" dirty="0" err="1">
                <a:solidFill>
                  <a:srgbClr val="333399"/>
                </a:solidFill>
                <a:latin typeface="Arial" charset="0"/>
              </a:rPr>
              <a:t>медичний</a:t>
            </a:r>
            <a:r>
              <a:rPr lang="ru-RU" sz="2800" i="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ru-RU" sz="2800" i="0" dirty="0" err="1">
                <a:solidFill>
                  <a:srgbClr val="333399"/>
                </a:solidFill>
                <a:latin typeface="Arial" charset="0"/>
              </a:rPr>
              <a:t>університет</a:t>
            </a:r>
            <a:r>
              <a:rPr lang="ru-RU" sz="2800" i="0" dirty="0">
                <a:solidFill>
                  <a:srgbClr val="333399"/>
                </a:solidFill>
                <a:latin typeface="Arial" charset="0"/>
              </a:rPr>
              <a:t/>
            </a:r>
            <a:br>
              <a:rPr lang="ru-RU" sz="2800" i="0" dirty="0">
                <a:solidFill>
                  <a:srgbClr val="333399"/>
                </a:solidFill>
                <a:latin typeface="Arial" charset="0"/>
              </a:rPr>
            </a:br>
            <a:r>
              <a:rPr lang="ru-RU" sz="2800" i="0" dirty="0">
                <a:solidFill>
                  <a:srgbClr val="333399"/>
                </a:solidFill>
                <a:latin typeface="Arial" charset="0"/>
              </a:rPr>
              <a:t/>
            </a:r>
            <a:br>
              <a:rPr lang="ru-RU" sz="2800" i="0" dirty="0">
                <a:solidFill>
                  <a:srgbClr val="333399"/>
                </a:solidFill>
                <a:latin typeface="Arial" charset="0"/>
              </a:rPr>
            </a:br>
            <a:r>
              <a:rPr lang="ru-RU" sz="2400" i="0" dirty="0">
                <a:solidFill>
                  <a:srgbClr val="333399"/>
                </a:solidFill>
                <a:latin typeface="Arial" charset="0"/>
              </a:rPr>
              <a:t>Кафедра </a:t>
            </a:r>
            <a:r>
              <a:rPr lang="ru-RU" sz="2400" i="0" dirty="0" err="1">
                <a:solidFill>
                  <a:srgbClr val="333399"/>
                </a:solidFill>
                <a:latin typeface="Arial" charset="0"/>
              </a:rPr>
              <a:t>медичної</a:t>
            </a:r>
            <a:r>
              <a:rPr lang="ru-RU" sz="2400" i="0" dirty="0">
                <a:solidFill>
                  <a:srgbClr val="333399"/>
                </a:solidFill>
                <a:latin typeface="Arial" charset="0"/>
              </a:rPr>
              <a:t> та </a:t>
            </a:r>
            <a:r>
              <a:rPr lang="ru-RU" sz="2400" i="0" dirty="0" err="1">
                <a:solidFill>
                  <a:srgbClr val="333399"/>
                </a:solidFill>
                <a:latin typeface="Arial" charset="0"/>
              </a:rPr>
              <a:t>біоорганічної</a:t>
            </a:r>
            <a:r>
              <a:rPr lang="ru-RU" sz="2400" i="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ru-RU" sz="2400" i="0" dirty="0" err="1">
                <a:solidFill>
                  <a:srgbClr val="333399"/>
                </a:solidFill>
                <a:latin typeface="Arial" charset="0"/>
              </a:rPr>
              <a:t>хімії</a:t>
            </a:r>
            <a:r>
              <a:rPr lang="ru-RU" sz="2400" i="0" dirty="0">
                <a:solidFill>
                  <a:srgbClr val="333399"/>
                </a:solidFill>
                <a:latin typeface="Arial" charset="0"/>
              </a:rPr>
              <a:t/>
            </a:r>
            <a:br>
              <a:rPr lang="ru-RU" sz="2400" i="0" dirty="0">
                <a:solidFill>
                  <a:srgbClr val="333399"/>
                </a:solidFill>
                <a:latin typeface="Arial" charset="0"/>
              </a:rPr>
            </a:br>
            <a:r>
              <a:rPr lang="ru-RU" sz="2400" i="0" dirty="0">
                <a:solidFill>
                  <a:srgbClr val="333399"/>
                </a:solidFill>
                <a:latin typeface="Arial" charset="0"/>
              </a:rPr>
              <a:t/>
            </a:r>
            <a:br>
              <a:rPr lang="ru-RU" sz="2400" i="0" dirty="0">
                <a:solidFill>
                  <a:srgbClr val="333399"/>
                </a:solidFill>
                <a:latin typeface="Arial" charset="0"/>
              </a:rPr>
            </a:br>
            <a:r>
              <a:rPr lang="ru-RU" sz="2400" i="0" dirty="0">
                <a:solidFill>
                  <a:srgbClr val="006600"/>
                </a:solidFill>
                <a:latin typeface="Arial" charset="0"/>
              </a:rPr>
              <a:t> «</a:t>
            </a:r>
            <a:r>
              <a:rPr lang="ru-RU" sz="2400" i="0" dirty="0" err="1">
                <a:solidFill>
                  <a:srgbClr val="006600"/>
                </a:solidFill>
                <a:latin typeface="Arial" charset="0"/>
              </a:rPr>
              <a:t>Медична</a:t>
            </a:r>
            <a:r>
              <a:rPr lang="ru-RU" sz="2400" i="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ru-RU" sz="2400" i="0" dirty="0" err="1">
                <a:solidFill>
                  <a:srgbClr val="006600"/>
                </a:solidFill>
                <a:latin typeface="Arial" charset="0"/>
              </a:rPr>
              <a:t>хімія</a:t>
            </a:r>
            <a:r>
              <a:rPr lang="ru-RU" sz="2400" i="0" dirty="0">
                <a:solidFill>
                  <a:srgbClr val="006600"/>
                </a:solidFill>
                <a:latin typeface="Arial" charset="0"/>
              </a:rPr>
              <a:t>»</a:t>
            </a:r>
            <a:br>
              <a:rPr lang="ru-RU" sz="2400" i="0" dirty="0">
                <a:solidFill>
                  <a:srgbClr val="006600"/>
                </a:solidFill>
                <a:latin typeface="Arial" charset="0"/>
              </a:rPr>
            </a:br>
            <a:r>
              <a:rPr lang="ru-RU" sz="2400" i="0" dirty="0">
                <a:solidFill>
                  <a:srgbClr val="006600"/>
                </a:solidFill>
                <a:latin typeface="Arial" charset="0"/>
              </a:rPr>
              <a:t/>
            </a:r>
            <a:br>
              <a:rPr lang="ru-RU" sz="2400" i="0" dirty="0">
                <a:solidFill>
                  <a:srgbClr val="006600"/>
                </a:solidFill>
                <a:latin typeface="Arial" charset="0"/>
              </a:rPr>
            </a:br>
            <a:endParaRPr lang="ru-RU" sz="2400" i="0" dirty="0">
              <a:solidFill>
                <a:srgbClr val="006600"/>
              </a:solidFill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ru-RU" sz="2400" i="0" dirty="0" err="1">
                <a:solidFill>
                  <a:srgbClr val="006600"/>
                </a:solidFill>
                <a:latin typeface="Arial" charset="0"/>
              </a:rPr>
              <a:t>Лекція</a:t>
            </a:r>
            <a:r>
              <a:rPr lang="ru-RU" sz="2400" i="0" dirty="0">
                <a:solidFill>
                  <a:srgbClr val="006600"/>
                </a:solidFill>
                <a:latin typeface="Arial" charset="0"/>
              </a:rPr>
              <a:t> № 3</a:t>
            </a:r>
          </a:p>
          <a:p>
            <a:pPr algn="ctr" eaLnBrk="1" hangingPunct="1">
              <a:spcBef>
                <a:spcPct val="50000"/>
              </a:spcBef>
            </a:pPr>
            <a:endParaRPr lang="ru-RU" sz="2400" i="0" dirty="0">
              <a:solidFill>
                <a:srgbClr val="006600"/>
              </a:solidFill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ru-RU" sz="3200" i="0" dirty="0">
                <a:solidFill>
                  <a:srgbClr val="000000"/>
                </a:solidFill>
                <a:latin typeface="Arial" charset="0"/>
              </a:rPr>
              <a:t>ОСНОВИ </a:t>
            </a:r>
            <a:r>
              <a:rPr lang="uk-UA" sz="3200" i="0" dirty="0">
                <a:solidFill>
                  <a:srgbClr val="000000"/>
                </a:solidFill>
                <a:latin typeface="Arial" charset="0"/>
              </a:rPr>
              <a:t>БІОЕНЕРГЕТИКИ</a:t>
            </a:r>
            <a:endParaRPr lang="ru-RU" sz="3200" i="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1809561"/>
            <a:ext cx="1457325" cy="1857375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" y="1556792"/>
            <a:ext cx="1914525" cy="191452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474241" y="5761459"/>
            <a:ext cx="66602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000" b="1" dirty="0">
                <a:solidFill>
                  <a:srgbClr val="6600CC"/>
                </a:solidFill>
              </a:rPr>
              <a:t>Лектор: </a:t>
            </a:r>
            <a:r>
              <a:rPr lang="uk-UA" sz="2000" b="1" dirty="0" err="1">
                <a:solidFill>
                  <a:srgbClr val="6600CC"/>
                </a:solidFill>
              </a:rPr>
              <a:t>зав.каф</a:t>
            </a:r>
            <a:r>
              <a:rPr lang="uk-UA" sz="2000" b="1" dirty="0">
                <a:solidFill>
                  <a:srgbClr val="6600CC"/>
                </a:solidFill>
              </a:rPr>
              <a:t>. </a:t>
            </a:r>
            <a:r>
              <a:rPr lang="ru-RU" sz="2000" b="1" dirty="0" err="1">
                <a:solidFill>
                  <a:srgbClr val="6600CC"/>
                </a:solidFill>
              </a:rPr>
              <a:t>медичної</a:t>
            </a:r>
            <a:r>
              <a:rPr lang="ru-RU" sz="2000" b="1" dirty="0">
                <a:solidFill>
                  <a:srgbClr val="6600CC"/>
                </a:solidFill>
              </a:rPr>
              <a:t> та </a:t>
            </a:r>
            <a:r>
              <a:rPr lang="ru-RU" sz="2000" b="1" dirty="0" err="1">
                <a:solidFill>
                  <a:srgbClr val="6600CC"/>
                </a:solidFill>
              </a:rPr>
              <a:t>біоорганічної</a:t>
            </a:r>
            <a:r>
              <a:rPr lang="ru-RU" sz="2000" b="1" dirty="0">
                <a:solidFill>
                  <a:srgbClr val="6600CC"/>
                </a:solidFill>
              </a:rPr>
              <a:t> </a:t>
            </a:r>
            <a:r>
              <a:rPr lang="ru-RU" sz="2000" b="1" dirty="0" err="1">
                <a:solidFill>
                  <a:srgbClr val="6600CC"/>
                </a:solidFill>
              </a:rPr>
              <a:t>хімії</a:t>
            </a:r>
            <a:r>
              <a:rPr lang="ru-RU" sz="2000" b="1" dirty="0">
                <a:solidFill>
                  <a:srgbClr val="6600CC"/>
                </a:solidFill>
              </a:rPr>
              <a:t>, </a:t>
            </a:r>
          </a:p>
          <a:p>
            <a:pPr algn="r"/>
            <a:r>
              <a:rPr lang="ru-RU" sz="2000" b="1" dirty="0" err="1">
                <a:solidFill>
                  <a:srgbClr val="6600CC"/>
                </a:solidFill>
              </a:rPr>
              <a:t>д.фарм.н</a:t>
            </a:r>
            <a:r>
              <a:rPr lang="ru-RU" sz="2000" b="1" dirty="0">
                <a:solidFill>
                  <a:srgbClr val="6600CC"/>
                </a:solidFill>
              </a:rPr>
              <a:t>., проф. </a:t>
            </a:r>
            <a:r>
              <a:rPr lang="ru-RU" sz="2000" b="1" dirty="0" err="1">
                <a:solidFill>
                  <a:srgbClr val="6600CC"/>
                </a:solidFill>
              </a:rPr>
              <a:t>Сирова</a:t>
            </a:r>
            <a:r>
              <a:rPr lang="ru-RU" sz="2000" b="1" dirty="0">
                <a:solidFill>
                  <a:srgbClr val="6600CC"/>
                </a:solidFill>
              </a:rPr>
              <a:t> Г.О.</a:t>
            </a:r>
          </a:p>
        </p:txBody>
      </p:sp>
    </p:spTree>
    <p:extLst>
      <p:ext uri="{BB962C8B-B14F-4D97-AF65-F5344CB8AC3E}">
        <p14:creationId xmlns:p14="http://schemas.microsoft.com/office/powerpoint/2010/main" val="2513385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ъект 2"/>
          <p:cNvSpPr>
            <a:spLocks noGrp="1"/>
          </p:cNvSpPr>
          <p:nvPr>
            <p:ph idx="1"/>
          </p:nvPr>
        </p:nvSpPr>
        <p:spPr>
          <a:xfrm>
            <a:off x="0" y="6350"/>
            <a:ext cx="9144000" cy="6851650"/>
          </a:xfrm>
        </p:spPr>
        <p:txBody>
          <a:bodyPr/>
          <a:lstStyle/>
          <a:p>
            <a:pPr eaLnBrk="1" hangingPunct="1"/>
            <a:r>
              <a:rPr lang="ru-RU" sz="2400" dirty="0"/>
              <a:t>Для </a:t>
            </a:r>
            <a:r>
              <a:rPr lang="ru-RU" sz="2400" dirty="0" err="1"/>
              <a:t>ізохорних</a:t>
            </a:r>
            <a:r>
              <a:rPr lang="ru-RU" sz="2400" dirty="0"/>
              <a:t> </a:t>
            </a:r>
            <a:r>
              <a:rPr lang="ru-RU" sz="2400" dirty="0" err="1"/>
              <a:t>процесів</a:t>
            </a:r>
            <a:r>
              <a:rPr lang="ru-RU" sz="2400" dirty="0"/>
              <a:t> вводиться </a:t>
            </a:r>
            <a:r>
              <a:rPr lang="ru-RU" sz="2400" b="1" dirty="0" err="1"/>
              <a:t>енергія</a:t>
            </a:r>
            <a:r>
              <a:rPr lang="ru-RU" sz="2400" b="1" dirty="0"/>
              <a:t> Гельмгольца </a:t>
            </a:r>
            <a:r>
              <a:rPr lang="ru-RU" sz="2400" b="1" dirty="0" err="1"/>
              <a:t>або</a:t>
            </a:r>
            <a:r>
              <a:rPr lang="ru-RU" sz="2400" b="1" dirty="0"/>
              <a:t> </a:t>
            </a:r>
            <a:r>
              <a:rPr lang="ru-RU" sz="2400" b="1" dirty="0" err="1"/>
              <a:t>ізохорно-ізотермічний</a:t>
            </a:r>
            <a:r>
              <a:rPr lang="ru-RU" sz="2400" b="1" dirty="0"/>
              <a:t> </a:t>
            </a:r>
            <a:r>
              <a:rPr lang="ru-RU" sz="2400" b="1" dirty="0" err="1"/>
              <a:t>потенціал</a:t>
            </a:r>
            <a:r>
              <a:rPr lang="ru-RU" sz="2400" b="1" dirty="0"/>
              <a:t>, </a:t>
            </a:r>
            <a:r>
              <a:rPr lang="en-US" sz="2400" b="1" dirty="0"/>
              <a:t>F </a:t>
            </a:r>
            <a:r>
              <a:rPr lang="ru-RU" sz="2400" b="1" dirty="0"/>
              <a:t>:          </a:t>
            </a:r>
          </a:p>
          <a:p>
            <a:pPr marL="0" indent="0" algn="ctr" eaLnBrk="1" hangingPunct="1">
              <a:buNone/>
            </a:pPr>
            <a:r>
              <a:rPr lang="ru-RU" sz="2400" b="1" dirty="0">
                <a:solidFill>
                  <a:srgbClr val="A50021"/>
                </a:solidFill>
                <a:sym typeface="Symbol" pitchFamily="18" charset="2"/>
              </a:rPr>
              <a:t></a:t>
            </a:r>
            <a:r>
              <a:rPr lang="ru-RU" sz="2400" b="1" dirty="0">
                <a:solidFill>
                  <a:srgbClr val="A50021"/>
                </a:solidFill>
              </a:rPr>
              <a:t>F = </a:t>
            </a:r>
            <a:r>
              <a:rPr lang="ru-RU" sz="2400" b="1" dirty="0">
                <a:solidFill>
                  <a:srgbClr val="A50021"/>
                </a:solidFill>
                <a:sym typeface="Symbol" pitchFamily="18" charset="2"/>
              </a:rPr>
              <a:t></a:t>
            </a:r>
            <a:r>
              <a:rPr lang="ru-RU" sz="2400" b="1" dirty="0">
                <a:solidFill>
                  <a:srgbClr val="A50021"/>
                </a:solidFill>
              </a:rPr>
              <a:t>U - Т</a:t>
            </a:r>
            <a:r>
              <a:rPr lang="ru-RU" sz="2400" b="1" dirty="0">
                <a:solidFill>
                  <a:srgbClr val="A50021"/>
                </a:solidFill>
                <a:sym typeface="Symbol" pitchFamily="18" charset="2"/>
              </a:rPr>
              <a:t></a:t>
            </a:r>
            <a:r>
              <a:rPr lang="ru-RU" sz="2400" b="1" dirty="0">
                <a:solidFill>
                  <a:srgbClr val="A50021"/>
                </a:solidFill>
              </a:rPr>
              <a:t>S.</a:t>
            </a:r>
            <a:endParaRPr lang="ru-RU" sz="2400" i="1" dirty="0">
              <a:solidFill>
                <a:srgbClr val="A50021"/>
              </a:solidFill>
            </a:endParaRPr>
          </a:p>
          <a:p>
            <a:pPr eaLnBrk="1" hangingPunct="1"/>
            <a:r>
              <a:rPr lang="ru-RU" sz="2400" i="1" dirty="0">
                <a:solidFill>
                  <a:srgbClr val="990099"/>
                </a:solidFill>
              </a:rPr>
              <a:t>При </a:t>
            </a:r>
            <a:r>
              <a:rPr lang="ru-RU" sz="2400" i="1" dirty="0" err="1">
                <a:solidFill>
                  <a:srgbClr val="990099"/>
                </a:solidFill>
              </a:rPr>
              <a:t>постійній</a:t>
            </a:r>
            <a:r>
              <a:rPr lang="ru-RU" sz="2400" i="1" dirty="0">
                <a:solidFill>
                  <a:srgbClr val="990099"/>
                </a:solidFill>
              </a:rPr>
              <a:t> </a:t>
            </a:r>
            <a:r>
              <a:rPr lang="ru-RU" sz="2400" i="1" dirty="0" err="1">
                <a:solidFill>
                  <a:srgbClr val="990099"/>
                </a:solidFill>
              </a:rPr>
              <a:t>температурі</a:t>
            </a:r>
            <a:r>
              <a:rPr lang="ru-RU" sz="2400" i="1" dirty="0">
                <a:solidFill>
                  <a:srgbClr val="990099"/>
                </a:solidFill>
              </a:rPr>
              <a:t> і </a:t>
            </a:r>
            <a:r>
              <a:rPr lang="ru-RU" sz="2400" i="1" dirty="0" err="1">
                <a:solidFill>
                  <a:srgbClr val="990099"/>
                </a:solidFill>
              </a:rPr>
              <a:t>тиску</a:t>
            </a:r>
            <a:r>
              <a:rPr lang="ru-RU" sz="2400" i="1" dirty="0">
                <a:solidFill>
                  <a:srgbClr val="990099"/>
                </a:solidFill>
              </a:rPr>
              <a:t> </a:t>
            </a:r>
            <a:r>
              <a:rPr lang="ru-RU" sz="2400" i="1" dirty="0" err="1">
                <a:solidFill>
                  <a:srgbClr val="990099"/>
                </a:solidFill>
              </a:rPr>
              <a:t>самовільно</a:t>
            </a:r>
            <a:r>
              <a:rPr lang="ru-RU" sz="2400" i="1" dirty="0">
                <a:solidFill>
                  <a:srgbClr val="990099"/>
                </a:solidFill>
              </a:rPr>
              <a:t> </a:t>
            </a:r>
            <a:r>
              <a:rPr lang="ru-RU" sz="2400" i="1" dirty="0" err="1">
                <a:solidFill>
                  <a:srgbClr val="990099"/>
                </a:solidFill>
              </a:rPr>
              <a:t>можуть</a:t>
            </a:r>
            <a:r>
              <a:rPr lang="ru-RU" sz="2400" i="1" dirty="0">
                <a:solidFill>
                  <a:srgbClr val="990099"/>
                </a:solidFill>
              </a:rPr>
              <a:t> </a:t>
            </a:r>
            <a:r>
              <a:rPr lang="ru-RU" sz="2400" i="1" dirty="0" err="1">
                <a:solidFill>
                  <a:srgbClr val="990099"/>
                </a:solidFill>
              </a:rPr>
              <a:t>протікати</a:t>
            </a:r>
            <a:r>
              <a:rPr lang="ru-RU" sz="2400" i="1" dirty="0">
                <a:solidFill>
                  <a:srgbClr val="990099"/>
                </a:solidFill>
              </a:rPr>
              <a:t> </a:t>
            </a:r>
            <a:r>
              <a:rPr lang="ru-RU" sz="2400" i="1" dirty="0" err="1">
                <a:solidFill>
                  <a:srgbClr val="990099"/>
                </a:solidFill>
              </a:rPr>
              <a:t>тільки</a:t>
            </a:r>
            <a:r>
              <a:rPr lang="ru-RU" sz="2400" i="1" dirty="0">
                <a:solidFill>
                  <a:srgbClr val="990099"/>
                </a:solidFill>
              </a:rPr>
              <a:t> </a:t>
            </a:r>
            <a:r>
              <a:rPr lang="ru-RU" sz="2400" i="1" dirty="0" err="1">
                <a:solidFill>
                  <a:srgbClr val="990099"/>
                </a:solidFill>
              </a:rPr>
              <a:t>ті</a:t>
            </a:r>
            <a:r>
              <a:rPr lang="ru-RU" sz="2400" i="1" dirty="0">
                <a:solidFill>
                  <a:srgbClr val="990099"/>
                </a:solidFill>
              </a:rPr>
              <a:t> </a:t>
            </a:r>
            <a:r>
              <a:rPr lang="ru-RU" sz="2400" i="1" dirty="0" err="1">
                <a:solidFill>
                  <a:srgbClr val="990099"/>
                </a:solidFill>
              </a:rPr>
              <a:t>процеси</a:t>
            </a:r>
            <a:r>
              <a:rPr lang="ru-RU" sz="2400" i="1" dirty="0">
                <a:solidFill>
                  <a:srgbClr val="990099"/>
                </a:solidFill>
              </a:rPr>
              <a:t>, для </a:t>
            </a:r>
            <a:r>
              <a:rPr lang="ru-RU" sz="2400" i="1" dirty="0" err="1">
                <a:solidFill>
                  <a:srgbClr val="990099"/>
                </a:solidFill>
              </a:rPr>
              <a:t>яких</a:t>
            </a:r>
            <a:r>
              <a:rPr lang="ru-RU" sz="2400" i="1" dirty="0">
                <a:solidFill>
                  <a:srgbClr val="990099"/>
                </a:solidFill>
              </a:rPr>
              <a:t> </a:t>
            </a:r>
            <a:r>
              <a:rPr lang="ru-RU" sz="2400" i="1" dirty="0" err="1">
                <a:solidFill>
                  <a:srgbClr val="990099"/>
                </a:solidFill>
              </a:rPr>
              <a:t>зміна</a:t>
            </a:r>
            <a:r>
              <a:rPr lang="ru-RU" sz="2400" i="1" dirty="0">
                <a:solidFill>
                  <a:srgbClr val="990099"/>
                </a:solidFill>
              </a:rPr>
              <a:t> </a:t>
            </a:r>
            <a:r>
              <a:rPr lang="ru-RU" sz="2400" i="1" dirty="0" err="1">
                <a:solidFill>
                  <a:srgbClr val="990099"/>
                </a:solidFill>
              </a:rPr>
              <a:t>енергії</a:t>
            </a:r>
            <a:r>
              <a:rPr lang="ru-RU" sz="2400" i="1" dirty="0">
                <a:solidFill>
                  <a:srgbClr val="990099"/>
                </a:solidFill>
              </a:rPr>
              <a:t> </a:t>
            </a:r>
            <a:r>
              <a:rPr lang="ru-RU" sz="2400" i="1" dirty="0" err="1">
                <a:solidFill>
                  <a:srgbClr val="990099"/>
                </a:solidFill>
              </a:rPr>
              <a:t>Гіббса</a:t>
            </a:r>
            <a:r>
              <a:rPr lang="ru-RU" sz="2400" i="1" dirty="0">
                <a:solidFill>
                  <a:srgbClr val="990099"/>
                </a:solidFill>
              </a:rPr>
              <a:t> (</a:t>
            </a:r>
            <a:r>
              <a:rPr lang="ru-RU" sz="2400" i="1" dirty="0" err="1">
                <a:solidFill>
                  <a:srgbClr val="990099"/>
                </a:solidFill>
              </a:rPr>
              <a:t>або</a:t>
            </a:r>
            <a:r>
              <a:rPr lang="ru-RU" sz="2400" i="1" dirty="0">
                <a:solidFill>
                  <a:srgbClr val="990099"/>
                </a:solidFill>
              </a:rPr>
              <a:t> Гельмгольца) </a:t>
            </a:r>
            <a:r>
              <a:rPr lang="ru-RU" sz="2400" b="1" i="1" u="sng" dirty="0">
                <a:solidFill>
                  <a:srgbClr val="003399"/>
                </a:solidFill>
              </a:rPr>
              <a:t>негативна</a:t>
            </a:r>
            <a:r>
              <a:rPr lang="ru-RU" sz="2400" b="1" i="1" dirty="0">
                <a:solidFill>
                  <a:srgbClr val="003399"/>
                </a:solidFill>
              </a:rPr>
              <a:t>.</a:t>
            </a:r>
            <a:r>
              <a:rPr lang="ru-RU" sz="2400" b="1" dirty="0">
                <a:solidFill>
                  <a:srgbClr val="003399"/>
                </a:solidFill>
              </a:rPr>
              <a:t> </a:t>
            </a:r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err="1"/>
              <a:t>одне</a:t>
            </a:r>
            <a:r>
              <a:rPr lang="ru-RU" sz="2400" b="1" dirty="0"/>
              <a:t> з </a:t>
            </a:r>
            <a:r>
              <a:rPr lang="ru-RU" sz="2400" b="1" dirty="0" err="1"/>
              <a:t>формулювань</a:t>
            </a:r>
            <a:r>
              <a:rPr lang="ru-RU" sz="2400" b="1" dirty="0"/>
              <a:t> другого закону </a:t>
            </a:r>
            <a:r>
              <a:rPr lang="ru-RU" sz="2400" b="1" dirty="0" err="1"/>
              <a:t>термодинаміки</a:t>
            </a:r>
            <a:r>
              <a:rPr lang="ru-RU" sz="2400" b="1" dirty="0"/>
              <a:t>.</a:t>
            </a:r>
          </a:p>
          <a:p>
            <a:pPr eaLnBrk="1" hangingPunct="1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388" y="3357563"/>
            <a:ext cx="4537075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 err="1">
                <a:solidFill>
                  <a:srgbClr val="660033"/>
                </a:solidFill>
              </a:rPr>
              <a:t>Рівноважний</a:t>
            </a:r>
            <a:r>
              <a:rPr lang="ru-RU" b="1" i="1" dirty="0">
                <a:solidFill>
                  <a:srgbClr val="660033"/>
                </a:solidFill>
              </a:rPr>
              <a:t> стан</a:t>
            </a:r>
          </a:p>
          <a:p>
            <a:pPr>
              <a:defRPr/>
            </a:pPr>
            <a:r>
              <a:rPr lang="ru-RU" b="1" dirty="0">
                <a:solidFill>
                  <a:srgbClr val="660033"/>
                </a:solidFill>
              </a:rPr>
              <a:t>* </a:t>
            </a:r>
            <a:r>
              <a:rPr lang="ru-RU" dirty="0" err="1">
                <a:solidFill>
                  <a:schemeClr val="tx2"/>
                </a:solidFill>
              </a:rPr>
              <a:t>Немає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обміну</a:t>
            </a:r>
            <a:r>
              <a:rPr lang="ru-RU" dirty="0">
                <a:solidFill>
                  <a:schemeClr val="tx2"/>
                </a:solidFill>
              </a:rPr>
              <a:t> з </a:t>
            </a:r>
            <a:r>
              <a:rPr lang="ru-RU" dirty="0" err="1">
                <a:solidFill>
                  <a:schemeClr val="tx2"/>
                </a:solidFill>
              </a:rPr>
              <a:t>зовнішнім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середовищем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  <a:p>
            <a:pPr>
              <a:defRPr/>
            </a:pPr>
            <a:r>
              <a:rPr lang="ru-RU" dirty="0">
                <a:solidFill>
                  <a:schemeClr val="tx2"/>
                </a:solidFill>
              </a:rPr>
              <a:t>* </a:t>
            </a:r>
            <a:r>
              <a:rPr lang="ru-RU" dirty="0" err="1">
                <a:solidFill>
                  <a:schemeClr val="tx2"/>
                </a:solidFill>
              </a:rPr>
              <a:t>Відсутність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градієнтів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  <a:p>
            <a:pPr>
              <a:defRPr/>
            </a:pPr>
            <a:r>
              <a:rPr lang="ru-RU" dirty="0">
                <a:solidFill>
                  <a:schemeClr val="tx2"/>
                </a:solidFill>
              </a:rPr>
              <a:t>* </a:t>
            </a:r>
            <a:r>
              <a:rPr lang="ru-RU" dirty="0" err="1">
                <a:solidFill>
                  <a:schemeClr val="tx2"/>
                </a:solidFill>
              </a:rPr>
              <a:t>Ентропія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постійна</a:t>
            </a:r>
            <a:r>
              <a:rPr lang="ru-RU" dirty="0">
                <a:solidFill>
                  <a:schemeClr val="tx2"/>
                </a:solidFill>
              </a:rPr>
              <a:t> і максимальна.</a:t>
            </a:r>
          </a:p>
          <a:p>
            <a:pPr>
              <a:defRPr/>
            </a:pPr>
            <a:r>
              <a:rPr lang="ru-RU" dirty="0">
                <a:solidFill>
                  <a:schemeClr val="tx2"/>
                </a:solidFill>
              </a:rPr>
              <a:t>* Для </a:t>
            </a:r>
            <a:r>
              <a:rPr lang="ru-RU" dirty="0" err="1">
                <a:solidFill>
                  <a:schemeClr val="tx2"/>
                </a:solidFill>
              </a:rPr>
              <a:t>підтримки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рівноваги</a:t>
            </a:r>
            <a:r>
              <a:rPr lang="ru-RU" dirty="0">
                <a:solidFill>
                  <a:schemeClr val="tx2"/>
                </a:solidFill>
              </a:rPr>
              <a:t> не </a:t>
            </a:r>
            <a:r>
              <a:rPr lang="ru-RU" dirty="0" err="1">
                <a:solidFill>
                  <a:schemeClr val="tx2"/>
                </a:solidFill>
              </a:rPr>
              <a:t>потрібні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ніякі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витрати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енергії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  <a:p>
            <a:pPr>
              <a:defRPr/>
            </a:pPr>
            <a:r>
              <a:rPr lang="ru-RU" dirty="0">
                <a:solidFill>
                  <a:schemeClr val="tx2"/>
                </a:solidFill>
              </a:rPr>
              <a:t>* Система не </a:t>
            </a:r>
            <a:r>
              <a:rPr lang="ru-RU" dirty="0" err="1">
                <a:solidFill>
                  <a:schemeClr val="tx2"/>
                </a:solidFill>
              </a:rPr>
              <a:t>може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здійснювати</a:t>
            </a:r>
            <a:r>
              <a:rPr lang="ru-RU" dirty="0">
                <a:solidFill>
                  <a:schemeClr val="tx2"/>
                </a:solidFill>
              </a:rPr>
              <a:t> роботу.</a:t>
            </a:r>
          </a:p>
          <a:p>
            <a:pPr>
              <a:defRPr/>
            </a:pPr>
            <a:r>
              <a:rPr lang="ru-RU" dirty="0">
                <a:solidFill>
                  <a:schemeClr val="tx2"/>
                </a:solidFill>
              </a:rPr>
              <a:t>*</a:t>
            </a:r>
            <a:r>
              <a:rPr lang="ru-RU" dirty="0" err="1">
                <a:solidFill>
                  <a:schemeClr val="tx2"/>
                </a:solidFill>
              </a:rPr>
              <a:t>Швидкості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прямих</a:t>
            </a:r>
            <a:r>
              <a:rPr lang="ru-RU" dirty="0">
                <a:solidFill>
                  <a:schemeClr val="tx2"/>
                </a:solidFill>
              </a:rPr>
              <a:t> і </a:t>
            </a:r>
            <a:r>
              <a:rPr lang="ru-RU" dirty="0" err="1">
                <a:solidFill>
                  <a:schemeClr val="tx2"/>
                </a:solidFill>
              </a:rPr>
              <a:t>зворотніх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процесів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рівні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  <a:p>
            <a:pPr>
              <a:defRPr/>
            </a:pPr>
            <a:endParaRPr lang="ru-RU" dirty="0">
              <a:solidFill>
                <a:schemeClr val="tx2"/>
              </a:solidFill>
            </a:endParaRPr>
          </a:p>
          <a:p>
            <a:pPr marL="285750" indent="-285750">
              <a:buFont typeface="Arial" charset="0"/>
              <a:buChar char="•"/>
              <a:defRPr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716463" y="3357563"/>
            <a:ext cx="4248150" cy="3416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 err="1">
                <a:solidFill>
                  <a:srgbClr val="660033"/>
                </a:solidFill>
              </a:rPr>
              <a:t>Стаціонарний</a:t>
            </a:r>
            <a:r>
              <a:rPr lang="ru-RU" b="1" i="1" dirty="0">
                <a:solidFill>
                  <a:srgbClr val="660033"/>
                </a:solidFill>
              </a:rPr>
              <a:t> стан</a:t>
            </a:r>
          </a:p>
          <a:p>
            <a:pPr>
              <a:defRPr/>
            </a:pPr>
            <a:r>
              <a:rPr lang="ru-RU" b="1" i="1" dirty="0">
                <a:solidFill>
                  <a:srgbClr val="660033"/>
                </a:solidFill>
              </a:rPr>
              <a:t>  </a:t>
            </a:r>
            <a:r>
              <a:rPr lang="ru-RU" b="1" dirty="0">
                <a:solidFill>
                  <a:schemeClr val="tx2"/>
                </a:solidFill>
              </a:rPr>
              <a:t>* </a:t>
            </a:r>
            <a:r>
              <a:rPr lang="ru-RU" dirty="0" err="1">
                <a:solidFill>
                  <a:schemeClr val="tx2"/>
                </a:solidFill>
              </a:rPr>
              <a:t>Постійний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обмін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речовин</a:t>
            </a:r>
            <a:r>
              <a:rPr lang="ru-RU" dirty="0">
                <a:solidFill>
                  <a:schemeClr val="tx2"/>
                </a:solidFill>
              </a:rPr>
              <a:t> і </a:t>
            </a:r>
            <a:r>
              <a:rPr lang="ru-RU" dirty="0" err="1">
                <a:solidFill>
                  <a:schemeClr val="tx2"/>
                </a:solidFill>
              </a:rPr>
              <a:t>енергії</a:t>
            </a:r>
            <a:r>
              <a:rPr lang="ru-RU" dirty="0">
                <a:solidFill>
                  <a:schemeClr val="tx2"/>
                </a:solidFill>
              </a:rPr>
              <a:t> з </a:t>
            </a:r>
            <a:r>
              <a:rPr lang="ru-RU" dirty="0" err="1">
                <a:solidFill>
                  <a:schemeClr val="tx2"/>
                </a:solidFill>
              </a:rPr>
              <a:t>зовнішнім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середовищем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  <a:p>
            <a:pPr>
              <a:defRPr/>
            </a:pPr>
            <a:r>
              <a:rPr lang="ru-RU" dirty="0">
                <a:solidFill>
                  <a:schemeClr val="tx2"/>
                </a:solidFill>
              </a:rPr>
              <a:t>* </a:t>
            </a:r>
            <a:r>
              <a:rPr lang="ru-RU" dirty="0" err="1">
                <a:solidFill>
                  <a:schemeClr val="tx2"/>
                </a:solidFill>
              </a:rPr>
              <a:t>Градієнти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постійні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  <a:p>
            <a:pPr>
              <a:defRPr/>
            </a:pPr>
            <a:r>
              <a:rPr lang="ru-RU" dirty="0">
                <a:solidFill>
                  <a:schemeClr val="tx2"/>
                </a:solidFill>
              </a:rPr>
              <a:t>* </a:t>
            </a:r>
            <a:r>
              <a:rPr lang="ru-RU" dirty="0" err="1">
                <a:solidFill>
                  <a:schemeClr val="tx2"/>
                </a:solidFill>
              </a:rPr>
              <a:t>Ентропія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постійна</a:t>
            </a:r>
            <a:r>
              <a:rPr lang="ru-RU" dirty="0">
                <a:solidFill>
                  <a:schemeClr val="tx2"/>
                </a:solidFill>
              </a:rPr>
              <a:t>, але не максимальна!</a:t>
            </a:r>
          </a:p>
          <a:p>
            <a:pPr>
              <a:defRPr/>
            </a:pPr>
            <a:r>
              <a:rPr lang="ru-RU" dirty="0">
                <a:solidFill>
                  <a:schemeClr val="tx2"/>
                </a:solidFill>
              </a:rPr>
              <a:t>* Для </a:t>
            </a:r>
            <a:r>
              <a:rPr lang="ru-RU" dirty="0" err="1">
                <a:solidFill>
                  <a:schemeClr val="tx2"/>
                </a:solidFill>
              </a:rPr>
              <a:t>підтримки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рівноваги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потрібні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витрати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енергії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Гіббса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  <a:p>
            <a:pPr>
              <a:defRPr/>
            </a:pPr>
            <a:r>
              <a:rPr lang="ru-RU" dirty="0">
                <a:solidFill>
                  <a:schemeClr val="tx2"/>
                </a:solidFill>
              </a:rPr>
              <a:t>* </a:t>
            </a:r>
            <a:r>
              <a:rPr lang="ru-RU" dirty="0" err="1">
                <a:solidFill>
                  <a:schemeClr val="tx2"/>
                </a:solidFill>
              </a:rPr>
              <a:t>Реакційна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здатність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системи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постійна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  <a:p>
            <a:pPr>
              <a:defRPr/>
            </a:pPr>
            <a:r>
              <a:rPr lang="ru-RU" dirty="0">
                <a:solidFill>
                  <a:schemeClr val="tx2"/>
                </a:solidFill>
              </a:rPr>
              <a:t>* </a:t>
            </a:r>
            <a:r>
              <a:rPr lang="ru-RU" dirty="0" err="1">
                <a:solidFill>
                  <a:schemeClr val="tx2"/>
                </a:solidFill>
              </a:rPr>
              <a:t>Швидкість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процесів</a:t>
            </a:r>
            <a:r>
              <a:rPr lang="ru-RU" dirty="0">
                <a:solidFill>
                  <a:schemeClr val="tx2"/>
                </a:solidFill>
              </a:rPr>
              <a:t> в одному </a:t>
            </a:r>
            <a:r>
              <a:rPr lang="ru-RU" dirty="0" err="1">
                <a:solidFill>
                  <a:schemeClr val="tx2"/>
                </a:solidFill>
              </a:rPr>
              <a:t>напрямку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більше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6084" name="TextBox 5"/>
          <p:cNvSpPr txBox="1">
            <a:spLocks noChangeArrowheads="1"/>
          </p:cNvSpPr>
          <p:nvPr/>
        </p:nvSpPr>
        <p:spPr bwMode="auto">
          <a:xfrm>
            <a:off x="4016375" y="2987675"/>
            <a:ext cx="14458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/>
              <a:t>ВІДЗНАКИ: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dirty="0"/>
              <a:t>ПЛАН ЛЕКЦ</a:t>
            </a:r>
            <a:r>
              <a:rPr lang="uk-UA" dirty="0"/>
              <a:t>ІЇ</a:t>
            </a:r>
            <a:endParaRPr lang="ru-RU" dirty="0"/>
          </a:p>
        </p:txBody>
      </p:sp>
      <p:sp>
        <p:nvSpPr>
          <p:cNvPr id="26626" name="Объект 2"/>
          <p:cNvSpPr>
            <a:spLocks noGrp="1"/>
          </p:cNvSpPr>
          <p:nvPr>
            <p:ph idx="1"/>
          </p:nvPr>
        </p:nvSpPr>
        <p:spPr>
          <a:xfrm>
            <a:off x="395288" y="908050"/>
            <a:ext cx="8229600" cy="4525963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uk-UA" sz="2800" dirty="0"/>
              <a:t>Термодинаміка</a:t>
            </a:r>
            <a:r>
              <a:rPr lang="ru-RU" sz="2800" dirty="0"/>
              <a:t> (Т/Д). </a:t>
            </a:r>
            <a:r>
              <a:rPr lang="uk-UA" sz="2800" dirty="0"/>
              <a:t>Біоенергетика</a:t>
            </a:r>
            <a:r>
              <a:rPr lang="ru-RU" sz="2800" dirty="0"/>
              <a:t>.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uk-UA" sz="2800" dirty="0"/>
              <a:t>Системи</a:t>
            </a:r>
            <a:r>
              <a:rPr lang="ru-RU" sz="2800" dirty="0"/>
              <a:t>,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класификації</a:t>
            </a:r>
            <a:r>
              <a:rPr lang="ru-RU" sz="2800" dirty="0"/>
              <a:t>. 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sz="2800" dirty="0"/>
              <a:t>Стан </a:t>
            </a:r>
            <a:r>
              <a:rPr lang="ru-RU" sz="2800" dirty="0" err="1"/>
              <a:t>системи</a:t>
            </a:r>
            <a:r>
              <a:rPr lang="ru-RU" sz="2800" dirty="0"/>
              <a:t>. Т/Д </a:t>
            </a:r>
            <a:r>
              <a:rPr lang="ru-RU" sz="2800" dirty="0" err="1"/>
              <a:t>параметри</a:t>
            </a:r>
            <a:r>
              <a:rPr lang="ru-RU" sz="2800" dirty="0"/>
              <a:t> і Т/Д </a:t>
            </a:r>
            <a:r>
              <a:rPr lang="ru-RU" sz="2800" dirty="0" err="1"/>
              <a:t>функції</a:t>
            </a:r>
            <a:r>
              <a:rPr lang="ru-RU" sz="2800" dirty="0"/>
              <a:t>.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sz="2800" dirty="0"/>
              <a:t>Перший закон Т/Д. </a:t>
            </a:r>
            <a:r>
              <a:rPr lang="ru-RU" sz="2800" dirty="0" err="1"/>
              <a:t>Ентальпія</a:t>
            </a:r>
            <a:r>
              <a:rPr lang="ru-RU" sz="2800" dirty="0"/>
              <a:t>.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sz="2800" dirty="0" err="1"/>
              <a:t>Термохімія</a:t>
            </a:r>
            <a:r>
              <a:rPr lang="ru-RU" sz="2800" dirty="0"/>
              <a:t>. Закон Гесса. </a:t>
            </a:r>
            <a:r>
              <a:rPr lang="ru-RU" sz="2800" dirty="0" err="1"/>
              <a:t>Слідства</a:t>
            </a:r>
            <a:r>
              <a:rPr lang="ru-RU" sz="2800" dirty="0"/>
              <a:t> з закону Гесса.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sz="2800" dirty="0" err="1"/>
              <a:t>Другий</a:t>
            </a:r>
            <a:r>
              <a:rPr lang="ru-RU" sz="2800" dirty="0"/>
              <a:t> закон Т/Д. </a:t>
            </a:r>
            <a:r>
              <a:rPr lang="ru-RU" sz="2800" dirty="0" err="1"/>
              <a:t>Ентропія</a:t>
            </a:r>
            <a:r>
              <a:rPr lang="ru-RU" sz="2800" dirty="0"/>
              <a:t>.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sz="2800" dirty="0" err="1"/>
              <a:t>Третій</a:t>
            </a:r>
            <a:r>
              <a:rPr lang="ru-RU" sz="2800" dirty="0"/>
              <a:t> закон Т/Д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sz="2800" dirty="0"/>
              <a:t>Роль </a:t>
            </a:r>
            <a:r>
              <a:rPr lang="ru-RU" sz="2800" dirty="0" err="1"/>
              <a:t>ентальпійного</a:t>
            </a:r>
            <a:r>
              <a:rPr lang="ru-RU" sz="2800" dirty="0"/>
              <a:t> і </a:t>
            </a:r>
            <a:r>
              <a:rPr lang="ru-RU" sz="2800" dirty="0" err="1"/>
              <a:t>ентропійних</a:t>
            </a:r>
            <a:r>
              <a:rPr lang="ru-RU" sz="2800" dirty="0"/>
              <a:t> </a:t>
            </a:r>
            <a:r>
              <a:rPr lang="ru-RU" sz="2800" dirty="0" err="1"/>
              <a:t>факторів</a:t>
            </a:r>
            <a:r>
              <a:rPr lang="ru-RU" sz="2800" dirty="0"/>
              <a:t>. 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sz="2800" dirty="0" err="1"/>
              <a:t>Енергія</a:t>
            </a:r>
            <a:r>
              <a:rPr lang="ru-RU" sz="2800" dirty="0"/>
              <a:t> </a:t>
            </a:r>
            <a:r>
              <a:rPr lang="ru-RU" sz="2800" dirty="0" err="1"/>
              <a:t>Гіббса</a:t>
            </a:r>
            <a:r>
              <a:rPr lang="ru-RU" sz="2800" dirty="0"/>
              <a:t> і </a:t>
            </a:r>
            <a:r>
              <a:rPr lang="ru-RU" sz="2800" dirty="0" err="1"/>
              <a:t>енергія</a:t>
            </a:r>
            <a:r>
              <a:rPr lang="ru-RU" sz="2800" dirty="0"/>
              <a:t> Гельмгольца.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4"/>
          <p:cNvSpPr txBox="1">
            <a:spLocks noChangeArrowheads="1"/>
          </p:cNvSpPr>
          <p:nvPr/>
        </p:nvSpPr>
        <p:spPr bwMode="auto">
          <a:xfrm>
            <a:off x="755650" y="479742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867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49288" y="115888"/>
            <a:ext cx="7772400" cy="2879725"/>
          </a:xfrm>
        </p:spPr>
        <p:txBody>
          <a:bodyPr/>
          <a:lstStyle/>
          <a:p>
            <a:pPr eaLnBrk="1" hangingPunct="1"/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28675" name="Text Box 7"/>
          <p:cNvSpPr txBox="1">
            <a:spLocks noChangeArrowheads="1"/>
          </p:cNvSpPr>
          <p:nvPr/>
        </p:nvSpPr>
        <p:spPr bwMode="auto">
          <a:xfrm>
            <a:off x="3924300" y="18446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8676" name="Text Box 8"/>
          <p:cNvSpPr txBox="1">
            <a:spLocks noChangeArrowheads="1"/>
          </p:cNvSpPr>
          <p:nvPr/>
        </p:nvSpPr>
        <p:spPr bwMode="auto">
          <a:xfrm>
            <a:off x="2555875" y="1484313"/>
            <a:ext cx="3960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8677" name="Text Box 10"/>
          <p:cNvSpPr txBox="1">
            <a:spLocks noChangeArrowheads="1"/>
          </p:cNvSpPr>
          <p:nvPr/>
        </p:nvSpPr>
        <p:spPr bwMode="auto">
          <a:xfrm>
            <a:off x="4067175" y="549275"/>
            <a:ext cx="18415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28678" name="Text Box 11"/>
          <p:cNvSpPr txBox="1">
            <a:spLocks noChangeArrowheads="1"/>
          </p:cNvSpPr>
          <p:nvPr/>
        </p:nvSpPr>
        <p:spPr bwMode="auto">
          <a:xfrm>
            <a:off x="-35719" y="1251651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ТЕРМОДИНАМІКА </a:t>
            </a:r>
            <a:r>
              <a:rPr lang="ru-RU" sz="2400" dirty="0"/>
              <a:t>- </a:t>
            </a:r>
            <a:r>
              <a:rPr lang="ru-RU" sz="2400" dirty="0" err="1"/>
              <a:t>галузь</a:t>
            </a:r>
            <a:r>
              <a:rPr lang="ru-RU" sz="2400" dirty="0"/>
              <a:t> науки, яка </a:t>
            </a:r>
            <a:r>
              <a:rPr lang="ru-RU" sz="2400" dirty="0" err="1"/>
              <a:t>вивчає</a:t>
            </a:r>
            <a:r>
              <a:rPr lang="ru-RU" sz="2400" dirty="0"/>
              <a:t>  </a:t>
            </a:r>
            <a:r>
              <a:rPr lang="ru-RU" sz="2400" dirty="0" err="1"/>
              <a:t>взаємні</a:t>
            </a:r>
            <a:r>
              <a:rPr lang="ru-RU" sz="2400" dirty="0"/>
              <a:t> </a:t>
            </a:r>
            <a:r>
              <a:rPr lang="ru-RU" sz="2400" dirty="0" err="1"/>
              <a:t>перетворення</a:t>
            </a:r>
            <a:r>
              <a:rPr lang="ru-RU" sz="2400" dirty="0"/>
              <a:t>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err="1"/>
              <a:t>видів</a:t>
            </a:r>
            <a:r>
              <a:rPr lang="ru-RU" sz="2400" dirty="0"/>
              <a:t> </a:t>
            </a:r>
            <a:r>
              <a:rPr lang="ru-RU" sz="2400" dirty="0" err="1"/>
              <a:t>енергії</a:t>
            </a:r>
            <a:r>
              <a:rPr lang="ru-RU" sz="2400" dirty="0"/>
              <a:t>, </a:t>
            </a:r>
            <a:r>
              <a:rPr lang="ru-RU" sz="2400" dirty="0" err="1"/>
              <a:t>пов'язаних</a:t>
            </a:r>
            <a:r>
              <a:rPr lang="ru-RU" sz="2400" dirty="0"/>
              <a:t> з переходом </a:t>
            </a:r>
            <a:r>
              <a:rPr lang="ru-RU" sz="2400" dirty="0" err="1"/>
              <a:t>енергії</a:t>
            </a:r>
            <a:r>
              <a:rPr lang="ru-RU" sz="2400" dirty="0"/>
              <a:t> у </a:t>
            </a:r>
            <a:r>
              <a:rPr lang="ru-RU" sz="2400" dirty="0" err="1"/>
              <a:t>формі</a:t>
            </a:r>
            <a:r>
              <a:rPr lang="ru-RU" sz="2400" dirty="0"/>
              <a:t> </a:t>
            </a:r>
            <a:r>
              <a:rPr lang="ru-RU" sz="2400" dirty="0" err="1"/>
              <a:t>теплоти</a:t>
            </a:r>
            <a:r>
              <a:rPr lang="ru-RU" sz="2400" dirty="0"/>
              <a:t> і </a:t>
            </a:r>
            <a:r>
              <a:rPr lang="ru-RU" sz="2400" dirty="0" err="1"/>
              <a:t>роботи</a:t>
            </a:r>
            <a:r>
              <a:rPr lang="ru-RU" sz="2400" dirty="0"/>
              <a:t>.</a:t>
            </a:r>
          </a:p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ХІМІЧНА ТЕРМОДИНАМІКА </a:t>
            </a:r>
            <a:r>
              <a:rPr lang="ru-RU" sz="2400" dirty="0"/>
              <a:t>- </a:t>
            </a:r>
            <a:r>
              <a:rPr lang="ru-RU" sz="2400" dirty="0" err="1"/>
              <a:t>розділ</a:t>
            </a:r>
            <a:r>
              <a:rPr lang="ru-RU" sz="2400" dirty="0"/>
              <a:t> </a:t>
            </a:r>
            <a:r>
              <a:rPr lang="ru-RU" sz="2400" dirty="0" err="1"/>
              <a:t>фізичної</a:t>
            </a:r>
            <a:r>
              <a:rPr lang="ru-RU" sz="2400" dirty="0"/>
              <a:t> </a:t>
            </a:r>
            <a:r>
              <a:rPr lang="ru-RU" sz="2400" dirty="0" err="1"/>
              <a:t>хімії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вивчає</a:t>
            </a:r>
            <a:r>
              <a:rPr lang="ru-RU" sz="2400" dirty="0"/>
              <a:t> </a:t>
            </a:r>
            <a:r>
              <a:rPr lang="ru-RU" sz="2400" dirty="0" err="1"/>
              <a:t>процеси</a:t>
            </a:r>
            <a:r>
              <a:rPr lang="ru-RU" sz="2400" dirty="0"/>
              <a:t> </a:t>
            </a:r>
            <a:r>
              <a:rPr lang="ru-RU" sz="2400" dirty="0" err="1"/>
              <a:t>перетворення</a:t>
            </a:r>
            <a:r>
              <a:rPr lang="ru-RU" sz="2400" dirty="0"/>
              <a:t> </a:t>
            </a:r>
            <a:r>
              <a:rPr lang="ru-RU" sz="2400" dirty="0" err="1"/>
              <a:t>енергії</a:t>
            </a:r>
            <a:r>
              <a:rPr lang="ru-RU" sz="2400" dirty="0"/>
              <a:t> в </a:t>
            </a:r>
            <a:r>
              <a:rPr lang="ru-RU" sz="2400" dirty="0" err="1"/>
              <a:t>хімічних</a:t>
            </a:r>
            <a:r>
              <a:rPr lang="ru-RU" sz="2400" dirty="0"/>
              <a:t> </a:t>
            </a:r>
            <a:r>
              <a:rPr lang="ru-RU" sz="2400" dirty="0" err="1"/>
              <a:t>процесах</a:t>
            </a:r>
            <a:r>
              <a:rPr lang="ru-RU" sz="2400" dirty="0"/>
              <a:t> і </a:t>
            </a:r>
            <a:r>
              <a:rPr lang="ru-RU" sz="2400" dirty="0" err="1"/>
              <a:t>енергетичні</a:t>
            </a:r>
            <a:r>
              <a:rPr lang="ru-RU" sz="2400" dirty="0"/>
              <a:t> характеристики </a:t>
            </a:r>
            <a:r>
              <a:rPr lang="ru-RU" sz="2400" dirty="0" err="1"/>
              <a:t>речовин</a:t>
            </a:r>
            <a:r>
              <a:rPr lang="uk-UA" sz="2400" dirty="0"/>
              <a:t>.</a:t>
            </a:r>
            <a:endParaRPr lang="ru-RU" sz="2400" dirty="0"/>
          </a:p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БІОЕНЕРГЕТИКА </a:t>
            </a:r>
            <a:r>
              <a:rPr lang="ru-RU" sz="2400" dirty="0"/>
              <a:t>- </a:t>
            </a:r>
            <a:r>
              <a:rPr lang="ru-RU" sz="2400" dirty="0" err="1"/>
              <a:t>розділ</a:t>
            </a:r>
            <a:r>
              <a:rPr lang="ru-RU" sz="2400" dirty="0"/>
              <a:t> </a:t>
            </a:r>
            <a:r>
              <a:rPr lang="ru-RU" sz="2400" dirty="0" err="1"/>
              <a:t>хімічної</a:t>
            </a:r>
            <a:r>
              <a:rPr lang="ru-RU" sz="2400" dirty="0"/>
              <a:t> </a:t>
            </a:r>
            <a:r>
              <a:rPr lang="ru-RU" sz="2400" dirty="0" err="1"/>
              <a:t>термодинаміки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вивчає</a:t>
            </a:r>
            <a:r>
              <a:rPr lang="ru-RU" sz="2400" dirty="0"/>
              <a:t> </a:t>
            </a:r>
            <a:r>
              <a:rPr lang="ru-RU" sz="2400" dirty="0" err="1"/>
              <a:t>перетворення</a:t>
            </a:r>
            <a:r>
              <a:rPr lang="ru-RU" sz="2400" dirty="0"/>
              <a:t> </a:t>
            </a:r>
            <a:r>
              <a:rPr lang="ru-RU" sz="2400" dirty="0" err="1"/>
              <a:t>енергії</a:t>
            </a:r>
            <a:r>
              <a:rPr lang="ru-RU" sz="2400" dirty="0"/>
              <a:t> в </a:t>
            </a:r>
            <a:r>
              <a:rPr lang="ru-RU" sz="2400" dirty="0" err="1"/>
              <a:t>біологічних</a:t>
            </a:r>
            <a:r>
              <a:rPr lang="ru-RU" sz="2400" dirty="0"/>
              <a:t> системах.</a:t>
            </a:r>
          </a:p>
          <a:p>
            <a:endParaRPr lang="ru-RU" dirty="0"/>
          </a:p>
          <a:p>
            <a:endParaRPr lang="uk-UA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549275"/>
            <a:ext cx="91440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accent2"/>
                </a:solidFill>
              </a:rPr>
              <a:t>Система </a:t>
            </a:r>
            <a:r>
              <a:rPr lang="ru-RU" b="1" i="1" dirty="0"/>
              <a:t>-</a:t>
            </a:r>
            <a:r>
              <a:rPr lang="ru-RU" b="1" i="1" dirty="0">
                <a:solidFill>
                  <a:schemeClr val="accent2"/>
                </a:solidFill>
              </a:rPr>
              <a:t> </a:t>
            </a:r>
            <a:r>
              <a:rPr lang="ru-RU" b="1" i="1" dirty="0"/>
              <a:t>будь-яка </a:t>
            </a:r>
            <a:r>
              <a:rPr lang="ru-RU" b="1" i="1" dirty="0" err="1"/>
              <a:t>сукупність</a:t>
            </a:r>
            <a:r>
              <a:rPr lang="ru-RU" b="1" i="1" dirty="0"/>
              <a:t> </a:t>
            </a:r>
            <a:r>
              <a:rPr lang="ru-RU" b="1" i="1" dirty="0" err="1"/>
              <a:t>тіл</a:t>
            </a:r>
            <a:r>
              <a:rPr lang="ru-RU" b="1" i="1" dirty="0"/>
              <a:t>, </a:t>
            </a:r>
            <a:r>
              <a:rPr lang="ru-RU" b="1" i="1" dirty="0" err="1"/>
              <a:t>відокремлена</a:t>
            </a:r>
            <a:r>
              <a:rPr lang="ru-RU" b="1" i="1" dirty="0"/>
              <a:t> </a:t>
            </a:r>
            <a:r>
              <a:rPr lang="ru-RU" b="1" i="1" dirty="0" err="1"/>
              <a:t>від</a:t>
            </a:r>
            <a:r>
              <a:rPr lang="ru-RU" b="1" i="1" dirty="0"/>
              <a:t> </a:t>
            </a:r>
            <a:r>
              <a:rPr lang="ru-RU" b="1" i="1" dirty="0" err="1"/>
              <a:t>зовнішнього</a:t>
            </a:r>
            <a:r>
              <a:rPr lang="ru-RU" b="1" i="1" dirty="0"/>
              <a:t> </a:t>
            </a:r>
            <a:r>
              <a:rPr lang="ru-RU" b="1" i="1" dirty="0" err="1"/>
              <a:t>середовища</a:t>
            </a:r>
            <a:r>
              <a:rPr lang="ru-RU" b="1" i="1" dirty="0"/>
              <a:t> </a:t>
            </a:r>
            <a:r>
              <a:rPr lang="ru-RU" b="1" i="1" dirty="0" err="1"/>
              <a:t>поверхнею</a:t>
            </a:r>
            <a:r>
              <a:rPr lang="ru-RU" b="1" i="1" dirty="0"/>
              <a:t> </a:t>
            </a:r>
            <a:r>
              <a:rPr lang="ru-RU" b="1" i="1" dirty="0" err="1"/>
              <a:t>розділу</a:t>
            </a:r>
            <a:r>
              <a:rPr lang="ru-RU" b="1" i="1" dirty="0"/>
              <a:t> (реальною </a:t>
            </a:r>
            <a:r>
              <a:rPr lang="ru-RU" b="1" i="1" dirty="0" err="1"/>
              <a:t>чи</a:t>
            </a:r>
            <a:r>
              <a:rPr lang="ru-RU" b="1" i="1" dirty="0"/>
              <a:t> </a:t>
            </a:r>
            <a:r>
              <a:rPr lang="ru-RU" b="1" i="1" dirty="0" err="1"/>
              <a:t>уявною</a:t>
            </a:r>
            <a:r>
              <a:rPr lang="ru-RU" b="1" i="1" dirty="0"/>
              <a:t>), </a:t>
            </a:r>
            <a:r>
              <a:rPr lang="ru-RU" b="1" i="1" dirty="0" err="1"/>
              <a:t>всередині</a:t>
            </a:r>
            <a:r>
              <a:rPr lang="ru-RU" b="1" i="1" dirty="0"/>
              <a:t> </a:t>
            </a:r>
            <a:r>
              <a:rPr lang="ru-RU" b="1" i="1" dirty="0" err="1"/>
              <a:t>якої</a:t>
            </a:r>
            <a:r>
              <a:rPr lang="ru-RU" b="1" i="1" dirty="0"/>
              <a:t> </a:t>
            </a:r>
            <a:r>
              <a:rPr lang="ru-RU" b="1" i="1" dirty="0" err="1"/>
              <a:t>можливий</a:t>
            </a:r>
            <a:r>
              <a:rPr lang="ru-RU" b="1" i="1" dirty="0"/>
              <a:t> </a:t>
            </a:r>
            <a:r>
              <a:rPr lang="ru-RU" b="1" i="1" dirty="0" err="1"/>
              <a:t>масо</a:t>
            </a:r>
            <a:r>
              <a:rPr lang="ru-RU" b="1" i="1" dirty="0"/>
              <a:t>-і </a:t>
            </a:r>
            <a:r>
              <a:rPr lang="ru-RU" b="1" i="1" dirty="0" err="1"/>
              <a:t>теплообмін</a:t>
            </a:r>
            <a:r>
              <a:rPr lang="ru-RU" b="1" i="1" dirty="0"/>
              <a:t>.</a:t>
            </a:r>
          </a:p>
          <a:p>
            <a:pPr algn="ctr">
              <a:defRPr/>
            </a:pPr>
            <a:endParaRPr lang="ru-RU" b="1" i="1" dirty="0"/>
          </a:p>
          <a:p>
            <a:pPr algn="ctr">
              <a:defRPr/>
            </a:pPr>
            <a:r>
              <a:rPr lang="ru-RU" b="1" i="1" dirty="0">
                <a:solidFill>
                  <a:srgbClr val="FF0000"/>
                </a:solidFill>
              </a:rPr>
              <a:t>СИСТЕМА:</a:t>
            </a:r>
            <a:endParaRPr lang="ru-RU" b="1" i="1" dirty="0"/>
          </a:p>
          <a:p>
            <a:pPr>
              <a:defRPr/>
            </a:pPr>
            <a:r>
              <a:rPr lang="ru-RU" b="1" i="1" dirty="0">
                <a:solidFill>
                  <a:schemeClr val="accent2"/>
                </a:solidFill>
              </a:rPr>
              <a:t>*  </a:t>
            </a:r>
            <a:r>
              <a:rPr lang="ru-RU" b="1" i="1" dirty="0" err="1">
                <a:solidFill>
                  <a:schemeClr val="accent2"/>
                </a:solidFill>
              </a:rPr>
              <a:t>Ізольована</a:t>
            </a:r>
            <a:r>
              <a:rPr lang="ru-RU" b="1" i="1" dirty="0">
                <a:solidFill>
                  <a:schemeClr val="accent2"/>
                </a:solidFill>
              </a:rPr>
              <a:t> </a:t>
            </a:r>
            <a:r>
              <a:rPr lang="ru-RU" b="1" i="1" dirty="0"/>
              <a:t>- не </a:t>
            </a:r>
            <a:r>
              <a:rPr lang="ru-RU" b="1" i="1" dirty="0" err="1"/>
              <a:t>обмінюється</a:t>
            </a:r>
            <a:r>
              <a:rPr lang="ru-RU" b="1" i="1" dirty="0"/>
              <a:t> з </a:t>
            </a:r>
            <a:r>
              <a:rPr lang="ru-RU" b="1" i="1" dirty="0" err="1"/>
              <a:t>навколишнім</a:t>
            </a:r>
            <a:r>
              <a:rPr lang="ru-RU" b="1" i="1" dirty="0"/>
              <a:t> </a:t>
            </a:r>
            <a:r>
              <a:rPr lang="ru-RU" b="1" i="1" dirty="0" err="1"/>
              <a:t>середовищем</a:t>
            </a:r>
            <a:r>
              <a:rPr lang="ru-RU" b="1" i="1" dirty="0"/>
              <a:t> </a:t>
            </a:r>
            <a:r>
              <a:rPr lang="ru-RU" b="1" i="1" dirty="0" err="1"/>
              <a:t>ні</a:t>
            </a:r>
            <a:r>
              <a:rPr lang="ru-RU" b="1" i="1" dirty="0"/>
              <a:t> </a:t>
            </a:r>
            <a:r>
              <a:rPr lang="ru-RU" b="1" i="1" dirty="0" err="1"/>
              <a:t>масою</a:t>
            </a:r>
            <a:r>
              <a:rPr lang="ru-RU" b="1" i="1" dirty="0"/>
              <a:t>, </a:t>
            </a:r>
            <a:r>
              <a:rPr lang="ru-RU" b="1" i="1" dirty="0" err="1"/>
              <a:t>ні</a:t>
            </a:r>
            <a:r>
              <a:rPr lang="ru-RU" b="1" i="1" dirty="0"/>
              <a:t> </a:t>
            </a:r>
            <a:r>
              <a:rPr lang="ru-RU" b="1" i="1" dirty="0" err="1"/>
              <a:t>енергією</a:t>
            </a:r>
            <a:r>
              <a:rPr lang="ru-RU" b="1" i="1" dirty="0"/>
              <a:t>  </a:t>
            </a:r>
            <a:r>
              <a:rPr lang="ru-RU" sz="2000" b="1" i="1" dirty="0">
                <a:solidFill>
                  <a:srgbClr val="990099"/>
                </a:solidFill>
              </a:rPr>
              <a:t>(</a:t>
            </a:r>
            <a:r>
              <a:rPr lang="ru-RU" sz="2000" b="1" i="1" dirty="0">
                <a:solidFill>
                  <a:srgbClr val="990099"/>
                </a:solidFill>
                <a:sym typeface="Symbol" pitchFamily="18" charset="2"/>
              </a:rPr>
              <a:t></a:t>
            </a:r>
            <a:r>
              <a:rPr lang="ru-RU" sz="2000" b="1" i="1" dirty="0">
                <a:solidFill>
                  <a:srgbClr val="990099"/>
                </a:solidFill>
              </a:rPr>
              <a:t>m = 0, </a:t>
            </a:r>
            <a:r>
              <a:rPr lang="ru-RU" sz="2000" b="1" i="1" dirty="0">
                <a:solidFill>
                  <a:srgbClr val="990099"/>
                </a:solidFill>
                <a:sym typeface="Symbol" pitchFamily="18" charset="2"/>
              </a:rPr>
              <a:t></a:t>
            </a:r>
            <a:r>
              <a:rPr lang="ru-RU" sz="2000" b="1" i="1" dirty="0">
                <a:solidFill>
                  <a:srgbClr val="990099"/>
                </a:solidFill>
              </a:rPr>
              <a:t>U = 0).</a:t>
            </a:r>
          </a:p>
          <a:p>
            <a:pPr>
              <a:defRPr/>
            </a:pPr>
            <a:endParaRPr lang="ru-RU" b="1" i="1" dirty="0"/>
          </a:p>
          <a:p>
            <a:pPr>
              <a:defRPr/>
            </a:pPr>
            <a:r>
              <a:rPr lang="ru-RU" b="1" i="1" dirty="0">
                <a:solidFill>
                  <a:schemeClr val="accent2"/>
                </a:solidFill>
              </a:rPr>
              <a:t>* </a:t>
            </a:r>
            <a:r>
              <a:rPr lang="ru-RU" b="1" i="1" dirty="0" err="1">
                <a:solidFill>
                  <a:schemeClr val="accent2"/>
                </a:solidFill>
              </a:rPr>
              <a:t>Закрита</a:t>
            </a:r>
            <a:r>
              <a:rPr lang="ru-RU" b="1" i="1" dirty="0">
                <a:solidFill>
                  <a:schemeClr val="accent2"/>
                </a:solidFill>
              </a:rPr>
              <a:t> </a:t>
            </a:r>
            <a:r>
              <a:rPr lang="ru-RU" b="1" i="1" dirty="0"/>
              <a:t>- </a:t>
            </a:r>
            <a:r>
              <a:rPr lang="ru-RU" b="1" i="1" dirty="0" err="1"/>
              <a:t>обмінюється</a:t>
            </a:r>
            <a:r>
              <a:rPr lang="ru-RU" b="1" i="1" dirty="0"/>
              <a:t> з </a:t>
            </a:r>
            <a:r>
              <a:rPr lang="ru-RU" b="1" i="1" dirty="0" err="1"/>
              <a:t>навколишнім</a:t>
            </a:r>
            <a:r>
              <a:rPr lang="ru-RU" b="1" i="1" dirty="0"/>
              <a:t> </a:t>
            </a:r>
            <a:r>
              <a:rPr lang="ru-RU" b="1" i="1" dirty="0" err="1"/>
              <a:t>середовищем</a:t>
            </a:r>
            <a:r>
              <a:rPr lang="ru-RU" b="1" i="1" dirty="0"/>
              <a:t> </a:t>
            </a:r>
            <a:r>
              <a:rPr lang="ru-RU" b="1" i="1" dirty="0" err="1"/>
              <a:t>тільки</a:t>
            </a:r>
            <a:r>
              <a:rPr lang="ru-RU" b="1" i="1" dirty="0"/>
              <a:t> </a:t>
            </a:r>
            <a:r>
              <a:rPr lang="ru-RU" b="1" i="1" dirty="0" err="1"/>
              <a:t>енергією</a:t>
            </a:r>
            <a:r>
              <a:rPr lang="ru-RU" b="1" i="1" dirty="0"/>
              <a:t>   </a:t>
            </a:r>
            <a:r>
              <a:rPr lang="ru-RU" sz="2000" b="1" i="1" dirty="0">
                <a:solidFill>
                  <a:srgbClr val="990099"/>
                </a:solidFill>
              </a:rPr>
              <a:t>(</a:t>
            </a:r>
            <a:r>
              <a:rPr lang="ru-RU" sz="2000" b="1" i="1" dirty="0">
                <a:solidFill>
                  <a:srgbClr val="990099"/>
                </a:solidFill>
                <a:sym typeface="Symbol" pitchFamily="18" charset="2"/>
              </a:rPr>
              <a:t></a:t>
            </a:r>
            <a:r>
              <a:rPr lang="ru-RU" sz="2000" b="1" i="1" dirty="0">
                <a:solidFill>
                  <a:srgbClr val="990099"/>
                </a:solidFill>
              </a:rPr>
              <a:t>m = 0, </a:t>
            </a:r>
            <a:r>
              <a:rPr lang="ru-RU" sz="2000" b="1" i="1" dirty="0">
                <a:solidFill>
                  <a:srgbClr val="990099"/>
                </a:solidFill>
                <a:sym typeface="Symbol" pitchFamily="18" charset="2"/>
              </a:rPr>
              <a:t></a:t>
            </a:r>
            <a:r>
              <a:rPr lang="ru-RU" sz="2000" b="1" i="1" dirty="0">
                <a:solidFill>
                  <a:srgbClr val="990099"/>
                </a:solidFill>
              </a:rPr>
              <a:t>U </a:t>
            </a:r>
            <a:r>
              <a:rPr lang="ru-RU" sz="2000" b="1" i="1" dirty="0">
                <a:solidFill>
                  <a:srgbClr val="990099"/>
                </a:solidFill>
                <a:sym typeface="Symbol" pitchFamily="18" charset="2"/>
              </a:rPr>
              <a:t></a:t>
            </a:r>
            <a:r>
              <a:rPr lang="ru-RU" sz="2000" b="1" i="1" dirty="0">
                <a:solidFill>
                  <a:srgbClr val="990099"/>
                </a:solidFill>
              </a:rPr>
              <a:t> 0).</a:t>
            </a:r>
          </a:p>
          <a:p>
            <a:pPr>
              <a:defRPr/>
            </a:pPr>
            <a:endParaRPr lang="ru-RU" sz="2000" b="1" i="1" dirty="0">
              <a:solidFill>
                <a:srgbClr val="990099"/>
              </a:solidFill>
            </a:endParaRPr>
          </a:p>
          <a:p>
            <a:pPr>
              <a:defRPr/>
            </a:pPr>
            <a:r>
              <a:rPr lang="ru-RU" b="1" i="1" dirty="0">
                <a:solidFill>
                  <a:schemeClr val="accent2"/>
                </a:solidFill>
              </a:rPr>
              <a:t>* </a:t>
            </a:r>
            <a:r>
              <a:rPr lang="ru-RU" b="1" i="1" dirty="0" err="1">
                <a:solidFill>
                  <a:schemeClr val="accent2"/>
                </a:solidFill>
              </a:rPr>
              <a:t>Відкрита</a:t>
            </a:r>
            <a:r>
              <a:rPr lang="ru-RU" b="1" i="1" dirty="0">
                <a:solidFill>
                  <a:schemeClr val="accent2"/>
                </a:solidFill>
              </a:rPr>
              <a:t> - </a:t>
            </a:r>
            <a:r>
              <a:rPr lang="ru-RU" b="1" i="1" dirty="0" err="1"/>
              <a:t>обмінюється</a:t>
            </a:r>
            <a:r>
              <a:rPr lang="ru-RU" b="1" i="1" dirty="0"/>
              <a:t> з </a:t>
            </a:r>
            <a:r>
              <a:rPr lang="ru-RU" b="1" i="1" dirty="0" err="1"/>
              <a:t>навколишнім</a:t>
            </a:r>
            <a:r>
              <a:rPr lang="ru-RU" b="1" i="1" dirty="0"/>
              <a:t> </a:t>
            </a:r>
            <a:r>
              <a:rPr lang="ru-RU" b="1" i="1" dirty="0" err="1"/>
              <a:t>середовищем</a:t>
            </a:r>
            <a:r>
              <a:rPr lang="ru-RU" b="1" i="1" dirty="0"/>
              <a:t> і </a:t>
            </a:r>
            <a:r>
              <a:rPr lang="ru-RU" b="1" i="1" dirty="0" err="1"/>
              <a:t>масою</a:t>
            </a:r>
            <a:r>
              <a:rPr lang="ru-RU" b="1" i="1" dirty="0"/>
              <a:t>, і </a:t>
            </a:r>
            <a:r>
              <a:rPr lang="ru-RU" b="1" i="1" dirty="0" err="1"/>
              <a:t>енергією</a:t>
            </a:r>
            <a:r>
              <a:rPr lang="ru-RU" b="1" i="1" dirty="0"/>
              <a:t> </a:t>
            </a:r>
            <a:r>
              <a:rPr lang="ru-RU" sz="2000" b="1" i="1" dirty="0">
                <a:solidFill>
                  <a:srgbClr val="990099"/>
                </a:solidFill>
              </a:rPr>
              <a:t>(</a:t>
            </a:r>
            <a:r>
              <a:rPr lang="ru-RU" sz="2000" b="1" i="1" dirty="0">
                <a:solidFill>
                  <a:srgbClr val="990099"/>
                </a:solidFill>
                <a:sym typeface="Symbol" pitchFamily="18" charset="2"/>
              </a:rPr>
              <a:t></a:t>
            </a:r>
            <a:r>
              <a:rPr lang="ru-RU" sz="2000" b="1" i="1" dirty="0">
                <a:solidFill>
                  <a:srgbClr val="990099"/>
                </a:solidFill>
              </a:rPr>
              <a:t>m </a:t>
            </a:r>
            <a:r>
              <a:rPr lang="ru-RU" sz="2000" b="1" i="1" dirty="0">
                <a:solidFill>
                  <a:srgbClr val="990099"/>
                </a:solidFill>
                <a:sym typeface="Symbol" pitchFamily="18" charset="2"/>
              </a:rPr>
              <a:t></a:t>
            </a:r>
            <a:r>
              <a:rPr lang="ru-RU" sz="2000" b="1" i="1" dirty="0">
                <a:solidFill>
                  <a:srgbClr val="990099"/>
                </a:solidFill>
              </a:rPr>
              <a:t> 0, </a:t>
            </a:r>
            <a:r>
              <a:rPr lang="ru-RU" sz="2000" b="1" i="1" dirty="0">
                <a:solidFill>
                  <a:srgbClr val="990099"/>
                </a:solidFill>
                <a:sym typeface="Symbol" pitchFamily="18" charset="2"/>
              </a:rPr>
              <a:t></a:t>
            </a:r>
            <a:r>
              <a:rPr lang="ru-RU" sz="2000" b="1" i="1" dirty="0">
                <a:solidFill>
                  <a:srgbClr val="990099"/>
                </a:solidFill>
              </a:rPr>
              <a:t>U </a:t>
            </a:r>
            <a:r>
              <a:rPr lang="ru-RU" sz="2000" b="1" i="1" dirty="0">
                <a:solidFill>
                  <a:srgbClr val="990099"/>
                </a:solidFill>
                <a:sym typeface="Symbol" pitchFamily="18" charset="2"/>
              </a:rPr>
              <a:t></a:t>
            </a:r>
            <a:r>
              <a:rPr lang="ru-RU" sz="2000" b="1" i="1" dirty="0">
                <a:solidFill>
                  <a:srgbClr val="990099"/>
                </a:solidFill>
              </a:rPr>
              <a:t> 0).</a:t>
            </a:r>
            <a:r>
              <a:rPr lang="ru-RU" dirty="0"/>
              <a:t>  </a:t>
            </a:r>
            <a:r>
              <a:rPr lang="ru-RU" b="1" dirty="0">
                <a:solidFill>
                  <a:srgbClr val="FF0000"/>
                </a:solidFill>
              </a:rPr>
              <a:t>(ЖИВИЙ ОРГАНІЗМ)</a:t>
            </a:r>
          </a:p>
        </p:txBody>
      </p:sp>
      <p:sp>
        <p:nvSpPr>
          <p:cNvPr id="29698" name="Text Box 6"/>
          <p:cNvSpPr txBox="1">
            <a:spLocks noChangeArrowheads="1"/>
          </p:cNvSpPr>
          <p:nvPr/>
        </p:nvSpPr>
        <p:spPr bwMode="auto">
          <a:xfrm>
            <a:off x="3924300" y="18446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9699" name="Text Box 10"/>
          <p:cNvSpPr txBox="1">
            <a:spLocks noChangeArrowheads="1"/>
          </p:cNvSpPr>
          <p:nvPr/>
        </p:nvSpPr>
        <p:spPr bwMode="auto">
          <a:xfrm>
            <a:off x="842963" y="44450"/>
            <a:ext cx="76327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ОСНОВНІ ПОНЯТТЯ І ТЕРМІНИ</a:t>
            </a:r>
          </a:p>
        </p:txBody>
      </p:sp>
      <p:pic>
        <p:nvPicPr>
          <p:cNvPr id="29700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57688"/>
            <a:ext cx="255587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2338" y="4365625"/>
            <a:ext cx="314325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313" y="4365625"/>
            <a:ext cx="3240087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1125538"/>
            <a:ext cx="6400800" cy="72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</p:txBody>
      </p:sp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755650" y="270827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900113" y="981075"/>
            <a:ext cx="75596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-</a:t>
            </a:r>
            <a:r>
              <a:rPr lang="ru-RU" b="1" i="1" dirty="0"/>
              <a:t> </a:t>
            </a:r>
            <a:r>
              <a:rPr lang="ru-RU" b="1" i="1" dirty="0" err="1"/>
              <a:t>рівноважним</a:t>
            </a:r>
            <a:r>
              <a:rPr lang="ru-RU" b="1" i="1" dirty="0"/>
              <a:t> </a:t>
            </a:r>
            <a:r>
              <a:rPr lang="ru-RU" dirty="0"/>
              <a:t>- без будь-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зовнішніх</a:t>
            </a:r>
            <a:r>
              <a:rPr lang="ru-RU" dirty="0"/>
              <a:t> </a:t>
            </a:r>
            <a:r>
              <a:rPr lang="ru-RU" dirty="0" err="1"/>
              <a:t>впливів</a:t>
            </a:r>
            <a:r>
              <a:rPr lang="ru-RU" dirty="0"/>
              <a:t> на систему </a:t>
            </a:r>
            <a:r>
              <a:rPr lang="ru-RU" dirty="0" err="1"/>
              <a:t>параметри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залишаються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незмінними</a:t>
            </a:r>
            <a:r>
              <a:rPr lang="ru-RU" b="1" i="1" dirty="0"/>
              <a:t>;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-</a:t>
            </a:r>
            <a:r>
              <a:rPr lang="ru-RU" b="1" i="1" dirty="0"/>
              <a:t> </a:t>
            </a:r>
            <a:r>
              <a:rPr lang="ru-RU" b="1" i="1" dirty="0" err="1"/>
              <a:t>нерівноважним</a:t>
            </a:r>
            <a:r>
              <a:rPr lang="ru-RU" b="1" i="1" dirty="0"/>
              <a:t> - </a:t>
            </a:r>
            <a:r>
              <a:rPr lang="ru-RU" dirty="0" err="1"/>
              <a:t>якщо</a:t>
            </a:r>
            <a:r>
              <a:rPr lang="ru-RU" dirty="0"/>
              <a:t> при </a:t>
            </a:r>
            <a:r>
              <a:rPr lang="ru-RU" dirty="0" err="1"/>
              <a:t>відсутності</a:t>
            </a:r>
            <a:r>
              <a:rPr lang="ru-RU" dirty="0"/>
              <a:t> будь-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параметри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змінюються</a:t>
            </a:r>
            <a:r>
              <a:rPr lang="ru-RU" i="1" dirty="0">
                <a:solidFill>
                  <a:srgbClr val="FF0000"/>
                </a:solidFill>
              </a:rPr>
              <a:t>.</a:t>
            </a:r>
            <a:r>
              <a:rPr lang="ru-RU" dirty="0"/>
              <a:t> </a:t>
            </a:r>
          </a:p>
          <a:p>
            <a:endParaRPr lang="ru-RU" dirty="0"/>
          </a:p>
          <a:p>
            <a:r>
              <a:rPr lang="ru-RU" dirty="0"/>
              <a:t>-</a:t>
            </a:r>
            <a:r>
              <a:rPr lang="ru-RU" b="1" i="1" dirty="0"/>
              <a:t> </a:t>
            </a:r>
            <a:r>
              <a:rPr lang="ru-RU" b="1" i="1" dirty="0" err="1"/>
              <a:t>стаціонарним</a:t>
            </a:r>
            <a:r>
              <a:rPr lang="ru-RU" b="1" i="1" dirty="0"/>
              <a:t> </a:t>
            </a:r>
            <a:r>
              <a:rPr lang="ru-RU" dirty="0"/>
              <a:t>-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незмінність</a:t>
            </a:r>
            <a:r>
              <a:rPr lang="ru-RU" dirty="0"/>
              <a:t> </a:t>
            </a:r>
            <a:r>
              <a:rPr lang="ru-RU" dirty="0" err="1"/>
              <a:t>параметрів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в </a:t>
            </a:r>
            <a:r>
              <a:rPr lang="ru-RU" dirty="0" err="1"/>
              <a:t>часі</a:t>
            </a:r>
            <a:r>
              <a:rPr lang="ru-RU" dirty="0"/>
              <a:t> </a:t>
            </a:r>
            <a:r>
              <a:rPr lang="ru-RU" dirty="0" err="1"/>
              <a:t>підтримується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за </a:t>
            </a:r>
            <a:r>
              <a:rPr lang="ru-RU" dirty="0" err="1">
                <a:solidFill>
                  <a:srgbClr val="FF0000"/>
                </a:solidFill>
              </a:rPr>
              <a:t>рахунок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/>
              <a:t>якого-небудь</a:t>
            </a:r>
            <a:r>
              <a:rPr lang="ru-RU" dirty="0"/>
              <a:t> </a:t>
            </a:r>
            <a:r>
              <a:rPr lang="ru-RU" dirty="0" err="1"/>
              <a:t>зовнішнього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b="1" i="1" dirty="0"/>
              <a:t>.</a:t>
            </a:r>
            <a:endParaRPr lang="ru-RU" dirty="0"/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3924300" y="18446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2555875" y="1484313"/>
            <a:ext cx="3960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1750" name="Text Box 9"/>
          <p:cNvSpPr txBox="1">
            <a:spLocks noChangeArrowheads="1"/>
          </p:cNvSpPr>
          <p:nvPr/>
        </p:nvSpPr>
        <p:spPr bwMode="auto">
          <a:xfrm>
            <a:off x="900113" y="476250"/>
            <a:ext cx="76327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/>
              <a:t> </a:t>
            </a:r>
            <a:r>
              <a:rPr lang="ru-RU" b="1" dirty="0">
                <a:solidFill>
                  <a:srgbClr val="C00000"/>
                </a:solidFill>
              </a:rPr>
              <a:t>СТАН СИСТЕМИ МОЖЕ БУТИ:</a:t>
            </a:r>
          </a:p>
        </p:txBody>
      </p:sp>
      <p:sp>
        <p:nvSpPr>
          <p:cNvPr id="31751" name="Text Box 10"/>
          <p:cNvSpPr txBox="1">
            <a:spLocks noChangeArrowheads="1"/>
          </p:cNvSpPr>
          <p:nvPr/>
        </p:nvSpPr>
        <p:spPr bwMode="auto">
          <a:xfrm>
            <a:off x="1547813" y="5445125"/>
            <a:ext cx="6408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1752" name="Text Box 11"/>
          <p:cNvSpPr txBox="1">
            <a:spLocks noChangeArrowheads="1"/>
          </p:cNvSpPr>
          <p:nvPr/>
        </p:nvSpPr>
        <p:spPr bwMode="auto">
          <a:xfrm>
            <a:off x="611188" y="3789363"/>
            <a:ext cx="7561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err="1">
                <a:solidFill>
                  <a:srgbClr val="C00000"/>
                </a:solidFill>
              </a:rPr>
              <a:t>Перехід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системи</a:t>
            </a:r>
            <a:r>
              <a:rPr lang="ru-RU" b="1" dirty="0">
                <a:solidFill>
                  <a:srgbClr val="C00000"/>
                </a:solidFill>
              </a:rPr>
              <a:t> з одного стану в </a:t>
            </a:r>
            <a:r>
              <a:rPr lang="ru-RU" b="1" dirty="0" err="1">
                <a:solidFill>
                  <a:srgbClr val="C00000"/>
                </a:solidFill>
              </a:rPr>
              <a:t>інший</a:t>
            </a:r>
            <a:r>
              <a:rPr lang="ru-RU" b="1" dirty="0">
                <a:solidFill>
                  <a:srgbClr val="C00000"/>
                </a:solidFill>
              </a:rPr>
              <a:t> - </a:t>
            </a:r>
            <a:r>
              <a:rPr lang="ru-RU" b="1" dirty="0" err="1">
                <a:solidFill>
                  <a:srgbClr val="C00000"/>
                </a:solidFill>
              </a:rPr>
              <a:t>процес</a:t>
            </a:r>
            <a:r>
              <a:rPr lang="ru-RU" b="1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31753" name="Text Box 12"/>
          <p:cNvSpPr txBox="1">
            <a:spLocks noChangeArrowheads="1"/>
          </p:cNvSpPr>
          <p:nvPr/>
        </p:nvSpPr>
        <p:spPr bwMode="auto">
          <a:xfrm>
            <a:off x="971550" y="4581525"/>
            <a:ext cx="74168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- </a:t>
            </a:r>
            <a:r>
              <a:rPr lang="uk-UA" b="1" i="1" dirty="0"/>
              <a:t>і</a:t>
            </a:r>
            <a:r>
              <a:rPr lang="ru-RU" b="1" i="1" dirty="0" err="1"/>
              <a:t>зохорний</a:t>
            </a:r>
            <a:r>
              <a:rPr lang="ru-RU" b="1" i="1" dirty="0"/>
              <a:t> (</a:t>
            </a:r>
            <a:r>
              <a:rPr lang="en-US" b="1" i="1" dirty="0"/>
              <a:t>V = </a:t>
            </a:r>
            <a:r>
              <a:rPr lang="en-US" b="1" i="1" dirty="0" err="1"/>
              <a:t>const</a:t>
            </a:r>
            <a:r>
              <a:rPr lang="en-US" b="1" i="1" dirty="0"/>
              <a:t>);</a:t>
            </a:r>
          </a:p>
          <a:p>
            <a:r>
              <a:rPr lang="en-US" b="1" i="1" dirty="0"/>
              <a:t>- </a:t>
            </a:r>
            <a:r>
              <a:rPr lang="ru-RU" b="1" i="1" dirty="0" err="1"/>
              <a:t>ізобарний</a:t>
            </a:r>
            <a:r>
              <a:rPr lang="ru-RU" b="1" i="1" dirty="0"/>
              <a:t> (</a:t>
            </a:r>
            <a:r>
              <a:rPr lang="en-US" b="1" i="1" dirty="0"/>
              <a:t>P = </a:t>
            </a:r>
            <a:r>
              <a:rPr lang="en-US" b="1" i="1" dirty="0" err="1"/>
              <a:t>const</a:t>
            </a:r>
            <a:r>
              <a:rPr lang="en-US" b="1" i="1" dirty="0"/>
              <a:t>);</a:t>
            </a:r>
          </a:p>
          <a:p>
            <a:r>
              <a:rPr lang="en-US" b="1" i="1" dirty="0"/>
              <a:t>- </a:t>
            </a:r>
            <a:r>
              <a:rPr lang="ru-RU" b="1" i="1" dirty="0" err="1"/>
              <a:t>ізотермічний</a:t>
            </a:r>
            <a:r>
              <a:rPr lang="ru-RU" b="1" i="1" dirty="0"/>
              <a:t> (Т = </a:t>
            </a:r>
            <a:r>
              <a:rPr lang="en-US" b="1" i="1" dirty="0" err="1"/>
              <a:t>const</a:t>
            </a:r>
            <a:r>
              <a:rPr lang="en-US" b="1" i="1" dirty="0"/>
              <a:t>);</a:t>
            </a:r>
          </a:p>
          <a:p>
            <a:r>
              <a:rPr lang="en-US" b="1" i="1" dirty="0"/>
              <a:t>- </a:t>
            </a:r>
            <a:r>
              <a:rPr lang="ru-RU" b="1" i="1" dirty="0" err="1"/>
              <a:t>ізохорно-ізотермічний</a:t>
            </a:r>
            <a:r>
              <a:rPr lang="ru-RU" b="1" i="1" dirty="0"/>
              <a:t> (</a:t>
            </a:r>
            <a:r>
              <a:rPr lang="en-US" b="1" i="1" dirty="0"/>
              <a:t>V, </a:t>
            </a:r>
            <a:r>
              <a:rPr lang="ru-RU" b="1" i="1" dirty="0"/>
              <a:t>Т = </a:t>
            </a:r>
            <a:r>
              <a:rPr lang="en-US" b="1" i="1" dirty="0" err="1"/>
              <a:t>const</a:t>
            </a:r>
            <a:r>
              <a:rPr lang="en-US" b="1" i="1" dirty="0"/>
              <a:t>);</a:t>
            </a:r>
          </a:p>
          <a:p>
            <a:r>
              <a:rPr lang="en-US" b="1" i="1" dirty="0"/>
              <a:t>- </a:t>
            </a:r>
            <a:r>
              <a:rPr lang="ru-RU" b="1" i="1" dirty="0" err="1"/>
              <a:t>ізобарно-ізотермічний</a:t>
            </a:r>
            <a:r>
              <a:rPr lang="ru-RU" b="1" i="1" dirty="0"/>
              <a:t> (</a:t>
            </a:r>
            <a:r>
              <a:rPr lang="en-US" b="1" i="1" dirty="0"/>
              <a:t>P, </a:t>
            </a:r>
            <a:r>
              <a:rPr lang="ru-RU" b="1" i="1" dirty="0"/>
              <a:t>Т = </a:t>
            </a:r>
            <a:r>
              <a:rPr lang="en-US" b="1" i="1" dirty="0" err="1"/>
              <a:t>const</a:t>
            </a:r>
            <a:r>
              <a:rPr lang="en-US" b="1" i="1" dirty="0"/>
              <a:t>).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1125538"/>
            <a:ext cx="6400800" cy="72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</p:txBody>
      </p:sp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755650" y="270827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1584325" y="1323975"/>
            <a:ext cx="75596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М. В. Ломоносов (1744 р.): «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в </a:t>
            </a:r>
            <a:r>
              <a:rPr lang="ru-RU" dirty="0" err="1"/>
              <a:t>природі</a:t>
            </a:r>
            <a:r>
              <a:rPr lang="ru-RU" dirty="0"/>
              <a:t> </a:t>
            </a:r>
            <a:r>
              <a:rPr lang="ru-RU" dirty="0" err="1"/>
              <a:t>трапляються</a:t>
            </a:r>
            <a:r>
              <a:rPr lang="ru-RU" dirty="0"/>
              <a:t> так,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скільки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в одного </a:t>
            </a:r>
            <a:r>
              <a:rPr lang="ru-RU" dirty="0" err="1"/>
              <a:t>тіла</a:t>
            </a:r>
            <a:r>
              <a:rPr lang="ru-RU" dirty="0"/>
              <a:t> </a:t>
            </a:r>
            <a:r>
              <a:rPr lang="ru-RU" dirty="0" err="1"/>
              <a:t>віднімається</a:t>
            </a:r>
            <a:r>
              <a:rPr lang="ru-RU" dirty="0"/>
              <a:t>, </a:t>
            </a:r>
            <a:r>
              <a:rPr lang="ru-RU" dirty="0" err="1"/>
              <a:t>стільки</a:t>
            </a:r>
            <a:r>
              <a:rPr lang="ru-RU" dirty="0"/>
              <a:t> ж </a:t>
            </a:r>
            <a:r>
              <a:rPr lang="ru-RU" dirty="0" err="1"/>
              <a:t>додається</a:t>
            </a:r>
            <a:r>
              <a:rPr lang="ru-RU" dirty="0"/>
              <a:t> до </a:t>
            </a:r>
            <a:r>
              <a:rPr lang="ru-RU" dirty="0" err="1"/>
              <a:t>іншого</a:t>
            </a:r>
            <a:r>
              <a:rPr lang="ru-RU" dirty="0"/>
              <a:t> ...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загальний</a:t>
            </a:r>
            <a:r>
              <a:rPr lang="ru-RU" dirty="0"/>
              <a:t> </a:t>
            </a:r>
            <a:r>
              <a:rPr lang="ru-RU" dirty="0" err="1"/>
              <a:t>природний</a:t>
            </a:r>
            <a:r>
              <a:rPr lang="ru-RU" dirty="0"/>
              <a:t> закон». (</a:t>
            </a:r>
            <a:r>
              <a:rPr lang="ru-RU" dirty="0" err="1"/>
              <a:t>Повне</a:t>
            </a:r>
            <a:r>
              <a:rPr lang="ru-RU" dirty="0"/>
              <a:t> </a:t>
            </a:r>
            <a:r>
              <a:rPr lang="ru-RU" dirty="0" err="1"/>
              <a:t>зібр</a:t>
            </a:r>
            <a:r>
              <a:rPr lang="ru-RU" dirty="0"/>
              <a:t>. </a:t>
            </a:r>
            <a:r>
              <a:rPr lang="ru-RU" dirty="0" err="1"/>
              <a:t>творів</a:t>
            </a:r>
            <a:r>
              <a:rPr lang="ru-RU" dirty="0"/>
              <a:t>. Т. 2. 1952 </a:t>
            </a:r>
            <a:r>
              <a:rPr lang="ru-RU" dirty="0" err="1"/>
              <a:t>стор</a:t>
            </a:r>
            <a:r>
              <a:rPr lang="ru-RU" dirty="0"/>
              <a:t>. 483).</a:t>
            </a:r>
          </a:p>
        </p:txBody>
      </p: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3924300" y="18446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2773" name="Text Box 9"/>
          <p:cNvSpPr txBox="1">
            <a:spLocks noChangeArrowheads="1"/>
          </p:cNvSpPr>
          <p:nvPr/>
        </p:nvSpPr>
        <p:spPr bwMode="auto">
          <a:xfrm>
            <a:off x="35718" y="-14546"/>
            <a:ext cx="9288463" cy="1323439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CC0000"/>
                </a:solidFill>
              </a:rPr>
              <a:t>ПЕРШИЙ ЗАКОН ТЕРМОДИНАМІКИ (ЗАКОН ЗБЕРЕЖЕННЯ ЕНЕРГІЇ) -</a:t>
            </a:r>
            <a:r>
              <a:rPr lang="ru-RU" sz="2000" b="1" dirty="0">
                <a:solidFill>
                  <a:srgbClr val="CC0000"/>
                </a:solidFill>
              </a:rPr>
              <a:t>  </a:t>
            </a:r>
          </a:p>
          <a:p>
            <a:endParaRPr lang="ru-RU" sz="2000" b="1" dirty="0">
              <a:solidFill>
                <a:srgbClr val="CC0000"/>
              </a:solidFill>
            </a:endParaRPr>
          </a:p>
          <a:p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dirty="0"/>
              <a:t> </a:t>
            </a:r>
            <a:r>
              <a:rPr lang="uk-UA" b="1" i="1" dirty="0">
                <a:solidFill>
                  <a:srgbClr val="FF0000"/>
                </a:solidFill>
              </a:rPr>
              <a:t>ЕНЕРГІЯ НЕ МОЖЕ НІ СТВОРЮВАТИСЯ, НІ ЗНИКАТИ, ВОНА МОЖЕ ТІЛЬКИ ПЕРЕХОДИТИ З ОДНІЄЇ ФОРМИ В ІНШУ.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2774" name="Text Box 10"/>
          <p:cNvSpPr txBox="1">
            <a:spLocks noChangeArrowheads="1"/>
          </p:cNvSpPr>
          <p:nvPr/>
        </p:nvSpPr>
        <p:spPr bwMode="auto">
          <a:xfrm>
            <a:off x="1547813" y="5445125"/>
            <a:ext cx="6408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2775" name="Text Box 11"/>
          <p:cNvSpPr txBox="1">
            <a:spLocks noChangeArrowheads="1"/>
          </p:cNvSpPr>
          <p:nvPr/>
        </p:nvSpPr>
        <p:spPr bwMode="auto">
          <a:xfrm>
            <a:off x="1646238" y="3087688"/>
            <a:ext cx="7561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 dirty="0" err="1">
                <a:solidFill>
                  <a:srgbClr val="990099"/>
                </a:solidFill>
              </a:rPr>
              <a:t>Математичний</a:t>
            </a:r>
            <a:r>
              <a:rPr lang="ru-RU" b="1" i="1" dirty="0">
                <a:solidFill>
                  <a:srgbClr val="990099"/>
                </a:solidFill>
              </a:rPr>
              <a:t> </a:t>
            </a:r>
            <a:r>
              <a:rPr lang="ru-RU" b="1" i="1" dirty="0" err="1">
                <a:solidFill>
                  <a:srgbClr val="990099"/>
                </a:solidFill>
              </a:rPr>
              <a:t>вираз</a:t>
            </a:r>
            <a:r>
              <a:rPr lang="ru-RU" b="1" i="1" dirty="0">
                <a:solidFill>
                  <a:srgbClr val="990099"/>
                </a:solidFill>
              </a:rPr>
              <a:t> </a:t>
            </a:r>
            <a:r>
              <a:rPr lang="ru-RU" b="1" i="1" dirty="0" err="1">
                <a:solidFill>
                  <a:srgbClr val="990099"/>
                </a:solidFill>
              </a:rPr>
              <a:t>першого</a:t>
            </a:r>
            <a:r>
              <a:rPr lang="ru-RU" b="1" i="1" dirty="0">
                <a:solidFill>
                  <a:srgbClr val="990099"/>
                </a:solidFill>
              </a:rPr>
              <a:t> закону </a:t>
            </a:r>
            <a:r>
              <a:rPr lang="ru-RU" b="1" i="1" dirty="0" err="1">
                <a:solidFill>
                  <a:srgbClr val="990099"/>
                </a:solidFill>
              </a:rPr>
              <a:t>термодинаміки</a:t>
            </a:r>
            <a:r>
              <a:rPr lang="ru-RU" b="1" i="1" dirty="0">
                <a:solidFill>
                  <a:srgbClr val="990099"/>
                </a:solidFill>
              </a:rPr>
              <a:t>:</a:t>
            </a:r>
          </a:p>
        </p:txBody>
      </p:sp>
      <p:sp>
        <p:nvSpPr>
          <p:cNvPr id="32776" name="Text Box 12"/>
          <p:cNvSpPr txBox="1">
            <a:spLocks noChangeArrowheads="1"/>
          </p:cNvSpPr>
          <p:nvPr/>
        </p:nvSpPr>
        <p:spPr bwMode="auto">
          <a:xfrm>
            <a:off x="1685681" y="3724275"/>
            <a:ext cx="7416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/>
              <a:t>Q = ΔU + А </a:t>
            </a:r>
            <a:r>
              <a:rPr lang="ru-RU" sz="2000" dirty="0">
                <a:solidFill>
                  <a:schemeClr val="accent2"/>
                </a:solidFill>
              </a:rPr>
              <a:t>- теплота, </a:t>
            </a:r>
            <a:r>
              <a:rPr lang="ru-RU" sz="2000" dirty="0" err="1">
                <a:solidFill>
                  <a:schemeClr val="accent2"/>
                </a:solidFill>
              </a:rPr>
              <a:t>підведена</a:t>
            </a:r>
            <a:r>
              <a:rPr lang="ru-RU" sz="2000" dirty="0">
                <a:solidFill>
                  <a:schemeClr val="accent2"/>
                </a:solidFill>
              </a:rPr>
              <a:t> до </a:t>
            </a:r>
            <a:r>
              <a:rPr lang="ru-RU" sz="2000" dirty="0" err="1">
                <a:solidFill>
                  <a:schemeClr val="accent2"/>
                </a:solidFill>
              </a:rPr>
              <a:t>системи</a:t>
            </a:r>
            <a:r>
              <a:rPr lang="ru-RU" sz="2000" dirty="0">
                <a:solidFill>
                  <a:schemeClr val="accent2"/>
                </a:solidFill>
              </a:rPr>
              <a:t>, </a:t>
            </a:r>
            <a:r>
              <a:rPr lang="ru-RU" sz="2000" dirty="0" err="1">
                <a:solidFill>
                  <a:schemeClr val="accent2"/>
                </a:solidFill>
              </a:rPr>
              <a:t>витрачається</a:t>
            </a:r>
            <a:r>
              <a:rPr lang="ru-RU" sz="2000" dirty="0">
                <a:solidFill>
                  <a:schemeClr val="accent2"/>
                </a:solidFill>
              </a:rPr>
              <a:t> на </a:t>
            </a:r>
            <a:r>
              <a:rPr lang="ru-RU" sz="2000" dirty="0" err="1">
                <a:solidFill>
                  <a:schemeClr val="accent2"/>
                </a:solidFill>
              </a:rPr>
              <a:t>збільшення</a:t>
            </a:r>
            <a:r>
              <a:rPr lang="ru-RU" sz="2000" dirty="0">
                <a:solidFill>
                  <a:schemeClr val="accent2"/>
                </a:solidFill>
              </a:rPr>
              <a:t> </a:t>
            </a:r>
            <a:r>
              <a:rPr lang="ru-RU" sz="2000" dirty="0" err="1">
                <a:solidFill>
                  <a:schemeClr val="accent2"/>
                </a:solidFill>
              </a:rPr>
              <a:t>внутрішньої</a:t>
            </a:r>
            <a:r>
              <a:rPr lang="ru-RU" sz="2000" dirty="0">
                <a:solidFill>
                  <a:schemeClr val="accent2"/>
                </a:solidFill>
              </a:rPr>
              <a:t> </a:t>
            </a:r>
            <a:r>
              <a:rPr lang="ru-RU" sz="2000" dirty="0" err="1">
                <a:solidFill>
                  <a:schemeClr val="accent2"/>
                </a:solidFill>
              </a:rPr>
              <a:t>енергії</a:t>
            </a:r>
            <a:r>
              <a:rPr lang="ru-RU" sz="2000" dirty="0">
                <a:solidFill>
                  <a:schemeClr val="accent2"/>
                </a:solidFill>
              </a:rPr>
              <a:t> ΔU для </a:t>
            </a:r>
            <a:r>
              <a:rPr lang="ru-RU" sz="2000" dirty="0" err="1">
                <a:solidFill>
                  <a:schemeClr val="accent2"/>
                </a:solidFill>
              </a:rPr>
              <a:t>здійснення</a:t>
            </a:r>
            <a:r>
              <a:rPr lang="ru-RU" sz="2000" dirty="0">
                <a:solidFill>
                  <a:schemeClr val="accent2"/>
                </a:solidFill>
              </a:rPr>
              <a:t> </a:t>
            </a:r>
            <a:r>
              <a:rPr lang="ru-RU" sz="2000" dirty="0" err="1">
                <a:solidFill>
                  <a:schemeClr val="accent2"/>
                </a:solidFill>
              </a:rPr>
              <a:t>роботи</a:t>
            </a:r>
            <a:r>
              <a:rPr lang="ru-RU" sz="2000" dirty="0">
                <a:solidFill>
                  <a:schemeClr val="accent2"/>
                </a:solidFill>
              </a:rPr>
              <a:t> </a:t>
            </a:r>
            <a:r>
              <a:rPr lang="ru-RU" sz="2000" dirty="0" err="1">
                <a:solidFill>
                  <a:schemeClr val="accent2"/>
                </a:solidFill>
              </a:rPr>
              <a:t>проти</a:t>
            </a:r>
            <a:r>
              <a:rPr lang="ru-RU" sz="2000" dirty="0">
                <a:solidFill>
                  <a:schemeClr val="accent2"/>
                </a:solidFill>
              </a:rPr>
              <a:t> </a:t>
            </a:r>
            <a:r>
              <a:rPr lang="ru-RU" sz="2000" dirty="0" err="1">
                <a:solidFill>
                  <a:schemeClr val="accent2"/>
                </a:solidFill>
              </a:rPr>
              <a:t>зовнішніх</a:t>
            </a:r>
            <a:r>
              <a:rPr lang="ru-RU" sz="2000" dirty="0">
                <a:solidFill>
                  <a:schemeClr val="accent2"/>
                </a:solidFill>
              </a:rPr>
              <a:t> сил - А.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2777" name="Text Box 13"/>
          <p:cNvSpPr txBox="1">
            <a:spLocks noChangeArrowheads="1"/>
          </p:cNvSpPr>
          <p:nvPr/>
        </p:nvSpPr>
        <p:spPr bwMode="auto">
          <a:xfrm>
            <a:off x="1885950" y="5124450"/>
            <a:ext cx="744378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Для </a:t>
            </a:r>
            <a:r>
              <a:rPr lang="ru-RU" dirty="0" err="1"/>
              <a:t>ізобарних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(в </a:t>
            </a:r>
            <a:r>
              <a:rPr lang="ru-RU" dirty="0" err="1"/>
              <a:t>живій</a:t>
            </a:r>
            <a:r>
              <a:rPr lang="ru-RU" dirty="0"/>
              <a:t> </a:t>
            </a:r>
            <a:r>
              <a:rPr lang="ru-RU" dirty="0" err="1"/>
              <a:t>природі</a:t>
            </a:r>
            <a:r>
              <a:rPr lang="ru-RU" dirty="0"/>
              <a:t>! В основному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</a:t>
            </a:r>
            <a:r>
              <a:rPr lang="ru-RU" dirty="0" err="1"/>
              <a:t>ізобарні</a:t>
            </a:r>
            <a:r>
              <a:rPr lang="ru-RU" dirty="0"/>
              <a:t>) величину </a:t>
            </a:r>
            <a:r>
              <a:rPr lang="ru-RU" b="1" dirty="0"/>
              <a:t>ΔU + А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ентальпією</a:t>
            </a:r>
            <a:r>
              <a:rPr lang="ru-RU" dirty="0"/>
              <a:t>.</a:t>
            </a:r>
          </a:p>
          <a:p>
            <a:r>
              <a:rPr lang="ru-RU" b="1" dirty="0" err="1"/>
              <a:t>Ентальпія</a:t>
            </a:r>
            <a:r>
              <a:rPr lang="ru-RU" dirty="0"/>
              <a:t> </a:t>
            </a:r>
            <a:r>
              <a:rPr lang="ru-RU" b="1" dirty="0"/>
              <a:t>(</a:t>
            </a:r>
            <a:r>
              <a:rPr lang="ru-RU" b="1" dirty="0" err="1"/>
              <a:t>тепломісткість</a:t>
            </a:r>
            <a:r>
              <a:rPr lang="ru-RU" b="1" dirty="0"/>
              <a:t> </a:t>
            </a:r>
            <a:r>
              <a:rPr lang="ru-RU" b="1" dirty="0" err="1"/>
              <a:t>системи</a:t>
            </a:r>
            <a:r>
              <a:rPr lang="ru-RU" b="1" dirty="0"/>
              <a:t>) </a:t>
            </a:r>
            <a:r>
              <a:rPr lang="ru-RU" dirty="0"/>
              <a:t>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тепловий</a:t>
            </a:r>
            <a:r>
              <a:rPr lang="ru-RU" dirty="0"/>
              <a:t> </a:t>
            </a:r>
            <a:r>
              <a:rPr lang="ru-RU" dirty="0" err="1"/>
              <a:t>ефект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, </a:t>
            </a:r>
            <a:r>
              <a:rPr lang="ru-RU" dirty="0" err="1"/>
              <a:t>виміряний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обчислений</a:t>
            </a:r>
            <a:r>
              <a:rPr lang="ru-RU" dirty="0"/>
              <a:t> для </a:t>
            </a:r>
            <a:r>
              <a:rPr lang="ru-RU" dirty="0" err="1"/>
              <a:t>випадку</a:t>
            </a:r>
            <a:r>
              <a:rPr lang="ru-RU" dirty="0"/>
              <a:t>, коли </a:t>
            </a:r>
            <a:r>
              <a:rPr lang="ru-RU" dirty="0" err="1"/>
              <a:t>реакція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при </a:t>
            </a:r>
            <a:r>
              <a:rPr lang="ru-RU" dirty="0" err="1">
                <a:solidFill>
                  <a:srgbClr val="FF0000"/>
                </a:solidFill>
              </a:rPr>
              <a:t>постійному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тиску</a:t>
            </a:r>
            <a:r>
              <a:rPr lang="ru-RU" dirty="0">
                <a:solidFill>
                  <a:srgbClr val="FF0000"/>
                </a:solidFill>
              </a:rPr>
              <a:t>.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32778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263" y="1263650"/>
            <a:ext cx="8667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263" y="2455863"/>
            <a:ext cx="866775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0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0350" y="3927475"/>
            <a:ext cx="9906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1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3050" y="5276850"/>
            <a:ext cx="992188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2" name="TextBox 2"/>
          <p:cNvSpPr txBox="1">
            <a:spLocks noChangeArrowheads="1"/>
          </p:cNvSpPr>
          <p:nvPr/>
        </p:nvSpPr>
        <p:spPr bwMode="auto">
          <a:xfrm>
            <a:off x="0" y="3644900"/>
            <a:ext cx="15389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 smtClean="0"/>
              <a:t>Г.</a:t>
            </a:r>
            <a:r>
              <a:rPr lang="uk-UA" sz="1400" dirty="0" smtClean="0"/>
              <a:t>І</a:t>
            </a:r>
            <a:r>
              <a:rPr lang="ru-RU" sz="1400" dirty="0" smtClean="0"/>
              <a:t>.Гесс </a:t>
            </a:r>
            <a:r>
              <a:rPr lang="ru-RU" sz="1400" dirty="0"/>
              <a:t>(1836 р.)</a:t>
            </a:r>
          </a:p>
        </p:txBody>
      </p:sp>
      <p:sp>
        <p:nvSpPr>
          <p:cNvPr id="32783" name="TextBox 3"/>
          <p:cNvSpPr txBox="1">
            <a:spLocks noChangeArrowheads="1"/>
          </p:cNvSpPr>
          <p:nvPr/>
        </p:nvSpPr>
        <p:spPr bwMode="auto">
          <a:xfrm>
            <a:off x="0" y="4953000"/>
            <a:ext cx="19644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/>
              <a:t>Д.Д. Джоуль (1840 р.)</a:t>
            </a:r>
          </a:p>
        </p:txBody>
      </p:sp>
      <p:sp>
        <p:nvSpPr>
          <p:cNvPr id="32784" name="TextBox 4"/>
          <p:cNvSpPr txBox="1">
            <a:spLocks noChangeArrowheads="1"/>
          </p:cNvSpPr>
          <p:nvPr/>
        </p:nvSpPr>
        <p:spPr bwMode="auto">
          <a:xfrm>
            <a:off x="-63500" y="6589713"/>
            <a:ext cx="22495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/>
              <a:t>Г.Л. Гельмгольц (1847 р.)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1125538"/>
            <a:ext cx="6400800" cy="72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</p:txBody>
      </p:sp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755650" y="270827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4819" name="Text Box 6"/>
          <p:cNvSpPr txBox="1">
            <a:spLocks noChangeArrowheads="1"/>
          </p:cNvSpPr>
          <p:nvPr/>
        </p:nvSpPr>
        <p:spPr bwMode="auto">
          <a:xfrm>
            <a:off x="3924300" y="18446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4820" name="Text Box 7"/>
          <p:cNvSpPr txBox="1">
            <a:spLocks noChangeArrowheads="1"/>
          </p:cNvSpPr>
          <p:nvPr/>
        </p:nvSpPr>
        <p:spPr bwMode="auto">
          <a:xfrm>
            <a:off x="2555875" y="1484313"/>
            <a:ext cx="3960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4821" name="Text Box 10"/>
          <p:cNvSpPr txBox="1">
            <a:spLocks noChangeArrowheads="1"/>
          </p:cNvSpPr>
          <p:nvPr/>
        </p:nvSpPr>
        <p:spPr bwMode="auto">
          <a:xfrm>
            <a:off x="1547813" y="5445125"/>
            <a:ext cx="6408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4822" name="Text Box 11"/>
          <p:cNvSpPr txBox="1">
            <a:spLocks noChangeArrowheads="1"/>
          </p:cNvSpPr>
          <p:nvPr/>
        </p:nvSpPr>
        <p:spPr bwMode="auto">
          <a:xfrm>
            <a:off x="12700" y="31750"/>
            <a:ext cx="91440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cap="all" dirty="0">
                <a:solidFill>
                  <a:srgbClr val="C00000"/>
                </a:solidFill>
              </a:rPr>
              <a:t>ОСНОВНИЙ ЗАКОН </a:t>
            </a:r>
            <a:r>
              <a:rPr lang="ru-RU" sz="2000" b="1" cap="all" dirty="0" err="1">
                <a:solidFill>
                  <a:srgbClr val="C00000"/>
                </a:solidFill>
              </a:rPr>
              <a:t>Термохімії</a:t>
            </a:r>
            <a:r>
              <a:rPr lang="ru-RU" sz="2000" b="1" cap="all" dirty="0">
                <a:solidFill>
                  <a:srgbClr val="C00000"/>
                </a:solidFill>
              </a:rPr>
              <a:t> (1836 - 1840 </a:t>
            </a:r>
            <a:r>
              <a:rPr lang="ru-RU" sz="2000" b="1" dirty="0" err="1">
                <a:solidFill>
                  <a:srgbClr val="C00000"/>
                </a:solidFill>
              </a:rPr>
              <a:t>рр</a:t>
            </a:r>
            <a:r>
              <a:rPr lang="ru-RU" sz="2000" b="1" dirty="0">
                <a:solidFill>
                  <a:srgbClr val="C00000"/>
                </a:solidFill>
              </a:rPr>
              <a:t>.) </a:t>
            </a:r>
            <a:r>
              <a:rPr lang="ru-RU" sz="2000" b="1" cap="all" dirty="0">
                <a:solidFill>
                  <a:srgbClr val="C00000"/>
                </a:solidFill>
              </a:rPr>
              <a:t>─ закон Гесса:</a:t>
            </a:r>
            <a:endParaRPr lang="ru-RU" sz="2000" b="1" i="1" cap="all" dirty="0">
              <a:solidFill>
                <a:srgbClr val="C00000"/>
              </a:solidFill>
            </a:endParaRPr>
          </a:p>
          <a:p>
            <a:pPr algn="ctr"/>
            <a:r>
              <a:rPr lang="ru-RU" b="1" i="1" dirty="0" err="1"/>
              <a:t>Тепловий</a:t>
            </a:r>
            <a:r>
              <a:rPr lang="ru-RU" b="1" i="1" dirty="0"/>
              <a:t> </a:t>
            </a:r>
            <a:r>
              <a:rPr lang="ru-RU" b="1" i="1" dirty="0" err="1"/>
              <a:t>ефект</a:t>
            </a:r>
            <a:r>
              <a:rPr lang="ru-RU" b="1" i="1" dirty="0"/>
              <a:t> </a:t>
            </a:r>
            <a:r>
              <a:rPr lang="ru-RU" b="1" i="1" dirty="0" err="1"/>
              <a:t>хімічних</a:t>
            </a:r>
            <a:r>
              <a:rPr lang="ru-RU" b="1" i="1" dirty="0"/>
              <a:t> </a:t>
            </a:r>
            <a:r>
              <a:rPr lang="ru-RU" b="1" i="1" dirty="0" err="1"/>
              <a:t>реакцій</a:t>
            </a:r>
            <a:r>
              <a:rPr lang="ru-RU" b="1" i="1" dirty="0"/>
              <a:t>, </a:t>
            </a:r>
            <a:r>
              <a:rPr lang="ru-RU" b="1" i="1" dirty="0" err="1"/>
              <a:t>що</a:t>
            </a:r>
            <a:r>
              <a:rPr lang="ru-RU" b="1" i="1" dirty="0"/>
              <a:t> </a:t>
            </a:r>
            <a:r>
              <a:rPr lang="ru-RU" b="1" i="1" dirty="0" err="1"/>
              <a:t>протікають</a:t>
            </a:r>
            <a:r>
              <a:rPr lang="ru-RU" b="1" i="1" dirty="0"/>
              <a:t> при </a:t>
            </a:r>
            <a:r>
              <a:rPr lang="ru-RU" b="1" i="1" dirty="0" err="1"/>
              <a:t>постійному</a:t>
            </a:r>
            <a:r>
              <a:rPr lang="ru-RU" b="1" i="1" dirty="0"/>
              <a:t> </a:t>
            </a:r>
            <a:r>
              <a:rPr lang="ru-RU" b="1" i="1" dirty="0" err="1"/>
              <a:t>об'ємі</a:t>
            </a:r>
            <a:r>
              <a:rPr lang="ru-RU" b="1" i="1" dirty="0"/>
              <a:t> </a:t>
            </a:r>
            <a:r>
              <a:rPr lang="ru-RU" b="1" i="1" dirty="0" err="1"/>
              <a:t>або</a:t>
            </a:r>
            <a:r>
              <a:rPr lang="ru-RU" b="1" i="1" dirty="0"/>
              <a:t> </a:t>
            </a:r>
            <a:r>
              <a:rPr lang="ru-RU" b="1" i="1" dirty="0" err="1"/>
              <a:t>тиску</a:t>
            </a:r>
            <a:r>
              <a:rPr lang="ru-RU" b="1" i="1" dirty="0"/>
              <a:t>, не </a:t>
            </a:r>
            <a:r>
              <a:rPr lang="ru-RU" b="1" i="1" dirty="0" err="1"/>
              <a:t>залежить</a:t>
            </a:r>
            <a:r>
              <a:rPr lang="ru-RU" b="1" i="1" dirty="0"/>
              <a:t> </a:t>
            </a:r>
            <a:r>
              <a:rPr lang="ru-RU" b="1" i="1" dirty="0" err="1"/>
              <a:t>від</a:t>
            </a:r>
            <a:r>
              <a:rPr lang="ru-RU" b="1" i="1" dirty="0"/>
              <a:t> числа </a:t>
            </a:r>
            <a:r>
              <a:rPr lang="ru-RU" b="1" i="1" dirty="0" err="1"/>
              <a:t>проміжних</a:t>
            </a:r>
            <a:r>
              <a:rPr lang="ru-RU" b="1" i="1" dirty="0"/>
              <a:t> </a:t>
            </a:r>
            <a:r>
              <a:rPr lang="ru-RU" b="1" i="1" dirty="0" err="1"/>
              <a:t>стадій</a:t>
            </a:r>
            <a:r>
              <a:rPr lang="ru-RU" b="1" i="1" dirty="0"/>
              <a:t> і </a:t>
            </a:r>
            <a:r>
              <a:rPr lang="ru-RU" b="1" i="1" dirty="0" err="1"/>
              <a:t>визначається</a:t>
            </a:r>
            <a:r>
              <a:rPr lang="ru-RU" b="1" i="1" dirty="0"/>
              <a:t> </a:t>
            </a:r>
            <a:r>
              <a:rPr lang="ru-RU" b="1" i="1" dirty="0" err="1"/>
              <a:t>тільки</a:t>
            </a:r>
            <a:r>
              <a:rPr lang="ru-RU" b="1" i="1" dirty="0"/>
              <a:t> </a:t>
            </a:r>
            <a:r>
              <a:rPr lang="ru-RU" b="1" i="1" dirty="0" err="1"/>
              <a:t>початковим</a:t>
            </a:r>
            <a:r>
              <a:rPr lang="ru-RU" b="1" i="1" dirty="0"/>
              <a:t> і </a:t>
            </a:r>
            <a:r>
              <a:rPr lang="ru-RU" b="1" i="1" dirty="0" err="1"/>
              <a:t>кінцевим</a:t>
            </a:r>
            <a:r>
              <a:rPr lang="ru-RU" b="1" i="1" dirty="0"/>
              <a:t> станом </a:t>
            </a:r>
            <a:r>
              <a:rPr lang="ru-RU" b="1" i="1" dirty="0" err="1"/>
              <a:t>системи</a:t>
            </a:r>
            <a:r>
              <a:rPr lang="ru-RU" b="1" i="1" dirty="0"/>
              <a:t>.</a:t>
            </a:r>
          </a:p>
        </p:txBody>
      </p:sp>
      <p:sp>
        <p:nvSpPr>
          <p:cNvPr id="34823" name="Text Box 12"/>
          <p:cNvSpPr txBox="1">
            <a:spLocks noChangeArrowheads="1"/>
          </p:cNvSpPr>
          <p:nvPr/>
        </p:nvSpPr>
        <p:spPr bwMode="auto">
          <a:xfrm>
            <a:off x="733425" y="2374900"/>
            <a:ext cx="741680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 dirty="0"/>
              <a:t>C</a:t>
            </a:r>
            <a:r>
              <a:rPr lang="ru-RU" b="1" i="1" baseline="-25000" dirty="0"/>
              <a:t>(</a:t>
            </a:r>
            <a:r>
              <a:rPr lang="uk-UA" b="1" i="1" baseline="-25000" dirty="0" err="1"/>
              <a:t>тв</a:t>
            </a:r>
            <a:r>
              <a:rPr lang="uk-UA" b="1" i="1" baseline="-25000" dirty="0"/>
              <a:t>) графіт </a:t>
            </a:r>
            <a:r>
              <a:rPr lang="uk-UA" b="1" i="1" dirty="0"/>
              <a:t>+ О</a:t>
            </a:r>
            <a:r>
              <a:rPr lang="uk-UA" b="1" i="1" baseline="-25000" dirty="0"/>
              <a:t>2(г) </a:t>
            </a:r>
            <a:r>
              <a:rPr lang="uk-UA" b="1" i="1" dirty="0"/>
              <a:t>= СО</a:t>
            </a:r>
            <a:r>
              <a:rPr lang="uk-UA" b="1" i="1" baseline="-25000" dirty="0"/>
              <a:t>2</a:t>
            </a:r>
            <a:r>
              <a:rPr lang="uk-UA" b="1" i="1" dirty="0"/>
              <a:t> </a:t>
            </a:r>
            <a:r>
              <a:rPr lang="uk-UA" b="1" i="1" baseline="-25000" dirty="0"/>
              <a:t>(г)</a:t>
            </a:r>
            <a:r>
              <a:rPr lang="uk-UA" b="1" i="1" dirty="0"/>
              <a:t>                          ΔН = -393,8 кДж/моль</a:t>
            </a:r>
            <a:endParaRPr lang="ru-RU" b="1" dirty="0"/>
          </a:p>
          <a:p>
            <a:r>
              <a:rPr lang="ru-RU" sz="1600" b="1" dirty="0" err="1"/>
              <a:t>Вуглекислий</a:t>
            </a:r>
            <a:r>
              <a:rPr lang="ru-RU" sz="1600" b="1" dirty="0"/>
              <a:t> газ </a:t>
            </a:r>
            <a:r>
              <a:rPr lang="ru-RU" sz="1600" b="1" dirty="0" err="1"/>
              <a:t>можна</a:t>
            </a:r>
            <a:r>
              <a:rPr lang="ru-RU" sz="1600" b="1" dirty="0"/>
              <a:t> </a:t>
            </a:r>
            <a:r>
              <a:rPr lang="ru-RU" sz="1600" b="1" dirty="0" err="1"/>
              <a:t>отримати</a:t>
            </a:r>
            <a:r>
              <a:rPr lang="ru-RU" sz="1600" b="1" dirty="0"/>
              <a:t> </a:t>
            </a:r>
            <a:r>
              <a:rPr lang="ru-RU" sz="1600" b="1" dirty="0" err="1"/>
              <a:t>також</a:t>
            </a:r>
            <a:r>
              <a:rPr lang="ru-RU" sz="1600" b="1" dirty="0"/>
              <a:t> в </a:t>
            </a:r>
            <a:r>
              <a:rPr lang="ru-RU" sz="1600" b="1" dirty="0" err="1"/>
              <a:t>результаті</a:t>
            </a:r>
            <a:r>
              <a:rPr lang="ru-RU" sz="1600" b="1" dirty="0"/>
              <a:t> </a:t>
            </a:r>
            <a:r>
              <a:rPr lang="ru-RU" sz="1600" b="1" dirty="0" err="1"/>
              <a:t>наступних</a:t>
            </a:r>
            <a:r>
              <a:rPr lang="ru-RU" sz="1600" b="1" dirty="0"/>
              <a:t> </a:t>
            </a:r>
            <a:r>
              <a:rPr lang="ru-RU" sz="1600" b="1" dirty="0" err="1"/>
              <a:t>реакцій</a:t>
            </a:r>
            <a:r>
              <a:rPr lang="ru-RU" sz="1600" b="1" dirty="0"/>
              <a:t>:</a:t>
            </a:r>
          </a:p>
          <a:p>
            <a:r>
              <a:rPr lang="ru-RU" b="1" i="1" dirty="0"/>
              <a:t>С</a:t>
            </a:r>
            <a:r>
              <a:rPr lang="ru-RU" b="1" i="1" baseline="-25000" dirty="0"/>
              <a:t> (</a:t>
            </a:r>
            <a:r>
              <a:rPr lang="uk-UA" b="1" i="1" baseline="-25000" dirty="0" err="1"/>
              <a:t>тв</a:t>
            </a:r>
            <a:r>
              <a:rPr lang="uk-UA" b="1" i="1" baseline="-25000" dirty="0"/>
              <a:t>) графіт </a:t>
            </a:r>
            <a:r>
              <a:rPr lang="ru-RU" b="1" i="1" dirty="0"/>
              <a:t>+ ½ О</a:t>
            </a:r>
            <a:r>
              <a:rPr lang="ru-RU" b="1" i="1" baseline="-25000" dirty="0"/>
              <a:t>2</a:t>
            </a:r>
            <a:r>
              <a:rPr lang="ru-RU" b="1" i="1" dirty="0"/>
              <a:t> = СО(г)                  ΔН</a:t>
            </a:r>
            <a:r>
              <a:rPr lang="ru-RU" b="1" i="1" baseline="-25000" dirty="0"/>
              <a:t>1 </a:t>
            </a:r>
            <a:r>
              <a:rPr lang="ru-RU" b="1" i="1" dirty="0"/>
              <a:t> = -110,6 кДж/моль</a:t>
            </a:r>
          </a:p>
          <a:p>
            <a:r>
              <a:rPr lang="ru-RU" b="1" i="1" dirty="0"/>
              <a:t>СО(г) + ½ О</a:t>
            </a:r>
            <a:r>
              <a:rPr lang="ru-RU" b="1" i="1" baseline="-25000" dirty="0"/>
              <a:t>2</a:t>
            </a:r>
            <a:r>
              <a:rPr lang="ru-RU" b="1" i="1" dirty="0"/>
              <a:t>(г) = СО</a:t>
            </a:r>
            <a:r>
              <a:rPr lang="ru-RU" b="1" i="1" baseline="-25000" dirty="0"/>
              <a:t>2</a:t>
            </a:r>
            <a:r>
              <a:rPr lang="ru-RU" b="1" i="1" dirty="0"/>
              <a:t>(г)                     ΔН</a:t>
            </a:r>
            <a:r>
              <a:rPr lang="ru-RU" b="1" i="1" baseline="-25000" dirty="0"/>
              <a:t>2</a:t>
            </a:r>
            <a:r>
              <a:rPr lang="ru-RU" b="1" i="1" dirty="0"/>
              <a:t> = -283,2 кДж/моль)</a:t>
            </a:r>
          </a:p>
          <a:p>
            <a:r>
              <a:rPr lang="ru-RU" b="1" i="1" dirty="0"/>
              <a:t>ΔН = ΔН</a:t>
            </a:r>
            <a:r>
              <a:rPr lang="ru-RU" b="1" i="1" baseline="-25000" dirty="0"/>
              <a:t>1</a:t>
            </a:r>
            <a:r>
              <a:rPr lang="ru-RU" b="1" i="1" dirty="0"/>
              <a:t> + ΔН</a:t>
            </a:r>
            <a:r>
              <a:rPr lang="ru-RU" b="1" i="1" baseline="-25000" dirty="0"/>
              <a:t>2</a:t>
            </a:r>
            <a:r>
              <a:rPr lang="ru-RU" b="1" i="1" dirty="0"/>
              <a:t>;  ΔН = -110,6 – 283,2 = -393,8 кДж/моль</a:t>
            </a:r>
            <a:r>
              <a:rPr lang="ru-RU" b="1" dirty="0"/>
              <a:t>,</a:t>
            </a:r>
            <a:r>
              <a:rPr lang="ru-RU" dirty="0"/>
              <a:t> </a:t>
            </a:r>
          </a:p>
        </p:txBody>
      </p:sp>
      <p:pic>
        <p:nvPicPr>
          <p:cNvPr id="34824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1411288"/>
            <a:ext cx="14033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5" name="TextBox 15"/>
          <p:cNvSpPr txBox="1">
            <a:spLocks noChangeArrowheads="1"/>
          </p:cNvSpPr>
          <p:nvPr/>
        </p:nvSpPr>
        <p:spPr bwMode="auto">
          <a:xfrm>
            <a:off x="8027988" y="3060700"/>
            <a:ext cx="7743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 err="1"/>
              <a:t>Г.І.Гесс</a:t>
            </a:r>
            <a:endParaRPr lang="ru-RU" sz="1400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4618038" y="4295775"/>
            <a:ext cx="1008062" cy="7921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827" name="Группа 21"/>
          <p:cNvGrpSpPr>
            <a:grpSpLocks/>
          </p:cNvGrpSpPr>
          <p:nvPr/>
        </p:nvGrpSpPr>
        <p:grpSpPr bwMode="auto">
          <a:xfrm>
            <a:off x="4618038" y="4287838"/>
            <a:ext cx="1839912" cy="800100"/>
            <a:chOff x="4618019" y="4288236"/>
            <a:chExt cx="1840706" cy="799709"/>
          </a:xfrm>
        </p:grpSpPr>
        <p:cxnSp>
          <p:nvCxnSpPr>
            <p:cNvPr id="6" name="Прямая со стрелкой 5"/>
            <p:cNvCxnSpPr/>
            <p:nvPr/>
          </p:nvCxnSpPr>
          <p:spPr>
            <a:xfrm>
              <a:off x="5570930" y="4288236"/>
              <a:ext cx="887795" cy="79970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>
              <a:off x="4618019" y="5087945"/>
              <a:ext cx="184070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828" name="TextBox 13"/>
          <p:cNvSpPr txBox="1">
            <a:spLocks noChangeArrowheads="1"/>
          </p:cNvSpPr>
          <p:nvPr/>
        </p:nvSpPr>
        <p:spPr bwMode="auto">
          <a:xfrm>
            <a:off x="5308600" y="4006850"/>
            <a:ext cx="525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СО</a:t>
            </a:r>
          </a:p>
        </p:txBody>
      </p:sp>
      <p:sp>
        <p:nvSpPr>
          <p:cNvPr id="34829" name="TextBox 14"/>
          <p:cNvSpPr txBox="1">
            <a:spLocks noChangeArrowheads="1"/>
          </p:cNvSpPr>
          <p:nvPr/>
        </p:nvSpPr>
        <p:spPr bwMode="auto">
          <a:xfrm>
            <a:off x="4464050" y="4437063"/>
            <a:ext cx="5762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aseline="-25000">
                <a:latin typeface="Times New Roman" pitchFamily="18" charset="0"/>
                <a:cs typeface="Times New Roman" pitchFamily="18" charset="0"/>
              </a:rPr>
              <a:t>1</a:t>
            </a:r>
            <a:endParaRPr lang="ru-RU" baseline="-25000"/>
          </a:p>
        </p:txBody>
      </p:sp>
      <p:sp>
        <p:nvSpPr>
          <p:cNvPr id="34830" name="TextBox 16"/>
          <p:cNvSpPr txBox="1">
            <a:spLocks noChangeArrowheads="1"/>
          </p:cNvSpPr>
          <p:nvPr/>
        </p:nvSpPr>
        <p:spPr bwMode="auto">
          <a:xfrm>
            <a:off x="5999163" y="4395788"/>
            <a:ext cx="577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ru-RU" baseline="-25000"/>
          </a:p>
        </p:txBody>
      </p:sp>
      <p:sp>
        <p:nvSpPr>
          <p:cNvPr id="34831" name="TextBox 17"/>
          <p:cNvSpPr txBox="1">
            <a:spLocks noChangeArrowheads="1"/>
          </p:cNvSpPr>
          <p:nvPr/>
        </p:nvSpPr>
        <p:spPr bwMode="auto">
          <a:xfrm>
            <a:off x="4349750" y="5011738"/>
            <a:ext cx="3508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</a:t>
            </a:r>
          </a:p>
        </p:txBody>
      </p:sp>
      <p:sp>
        <p:nvSpPr>
          <p:cNvPr id="34832" name="TextBox 18"/>
          <p:cNvSpPr txBox="1">
            <a:spLocks noChangeArrowheads="1"/>
          </p:cNvSpPr>
          <p:nvPr/>
        </p:nvSpPr>
        <p:spPr bwMode="auto">
          <a:xfrm>
            <a:off x="5375275" y="5087938"/>
            <a:ext cx="501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Н</a:t>
            </a:r>
            <a:endParaRPr lang="ru-RU" baseline="-25000"/>
          </a:p>
        </p:txBody>
      </p:sp>
      <p:sp>
        <p:nvSpPr>
          <p:cNvPr id="34833" name="TextBox 19"/>
          <p:cNvSpPr txBox="1">
            <a:spLocks noChangeArrowheads="1"/>
          </p:cNvSpPr>
          <p:nvPr/>
        </p:nvSpPr>
        <p:spPr bwMode="auto">
          <a:xfrm>
            <a:off x="6459538" y="5049838"/>
            <a:ext cx="611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СО</a:t>
            </a:r>
            <a:r>
              <a:rPr lang="ru-RU" baseline="-25000"/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6100" y="5826125"/>
            <a:ext cx="857638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2000" kern="0" dirty="0" err="1">
                <a:solidFill>
                  <a:srgbClr val="000000"/>
                </a:solidFill>
                <a:latin typeface="Arial"/>
                <a:cs typeface="Arial"/>
              </a:rPr>
              <a:t>Лавуазьє</a:t>
            </a:r>
            <a:r>
              <a:rPr lang="ru-RU" sz="2000" kern="0" dirty="0">
                <a:solidFill>
                  <a:srgbClr val="000000"/>
                </a:solidFill>
                <a:latin typeface="Arial"/>
                <a:cs typeface="Arial"/>
              </a:rPr>
              <a:t> і Лаплас: теплота </a:t>
            </a:r>
            <a:r>
              <a:rPr lang="ru-RU" sz="2000" kern="0" dirty="0" err="1">
                <a:solidFill>
                  <a:srgbClr val="000000"/>
                </a:solidFill>
                <a:latin typeface="Arial"/>
                <a:cs typeface="Arial"/>
              </a:rPr>
              <a:t>розкладання</a:t>
            </a:r>
            <a:r>
              <a:rPr lang="ru-RU" sz="20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2000" kern="0" dirty="0" err="1">
                <a:solidFill>
                  <a:srgbClr val="000000"/>
                </a:solidFill>
                <a:latin typeface="Arial"/>
                <a:cs typeface="Arial"/>
              </a:rPr>
              <a:t>речовини</a:t>
            </a:r>
            <a:r>
              <a:rPr lang="ru-RU" sz="20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2000" kern="0" dirty="0" err="1">
                <a:solidFill>
                  <a:srgbClr val="000000"/>
                </a:solidFill>
                <a:latin typeface="Arial"/>
                <a:cs typeface="Arial"/>
              </a:rPr>
              <a:t>чисельно</a:t>
            </a:r>
            <a:r>
              <a:rPr lang="ru-RU" sz="20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2000" kern="0" dirty="0" err="1">
                <a:solidFill>
                  <a:srgbClr val="000000"/>
                </a:solidFill>
                <a:latin typeface="Arial"/>
                <a:cs typeface="Arial"/>
              </a:rPr>
              <a:t>дорівнює</a:t>
            </a:r>
            <a:endParaRPr lang="ru-RU" sz="20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spcBef>
                <a:spcPct val="20000"/>
              </a:spcBef>
              <a:defRPr/>
            </a:pPr>
            <a:r>
              <a:rPr lang="ru-RU" sz="2000" kern="0" dirty="0" err="1">
                <a:solidFill>
                  <a:srgbClr val="000000"/>
                </a:solidFill>
                <a:latin typeface="Arial"/>
                <a:cs typeface="Arial"/>
              </a:rPr>
              <a:t>теплоті</a:t>
            </a:r>
            <a:r>
              <a:rPr lang="ru-RU" sz="20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2000" kern="0" dirty="0" err="1">
                <a:solidFill>
                  <a:srgbClr val="000000"/>
                </a:solidFill>
                <a:latin typeface="Arial"/>
                <a:cs typeface="Arial"/>
              </a:rPr>
              <a:t>її</a:t>
            </a:r>
            <a:r>
              <a:rPr lang="ru-RU" sz="20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2000" kern="0" dirty="0" err="1">
                <a:solidFill>
                  <a:srgbClr val="000000"/>
                </a:solidFill>
                <a:latin typeface="Arial"/>
                <a:cs typeface="Arial"/>
              </a:rPr>
              <a:t>утворення</a:t>
            </a:r>
            <a:r>
              <a:rPr lang="ru-RU" sz="2000" kern="0" dirty="0">
                <a:solidFill>
                  <a:srgbClr val="000000"/>
                </a:solidFill>
                <a:latin typeface="Arial"/>
                <a:cs typeface="Arial"/>
              </a:rPr>
              <a:t>, але </a:t>
            </a:r>
            <a:r>
              <a:rPr lang="ru-RU" sz="2000" kern="0" dirty="0" err="1">
                <a:solidFill>
                  <a:srgbClr val="000000"/>
                </a:solidFill>
                <a:latin typeface="Arial"/>
                <a:cs typeface="Arial"/>
              </a:rPr>
              <a:t>має</a:t>
            </a:r>
            <a:r>
              <a:rPr lang="ru-RU" sz="20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2000" kern="0" dirty="0" err="1">
                <a:solidFill>
                  <a:srgbClr val="000000"/>
                </a:solidFill>
                <a:latin typeface="Arial"/>
                <a:cs typeface="Arial"/>
              </a:rPr>
              <a:t>протилежний</a:t>
            </a:r>
            <a:r>
              <a:rPr lang="ru-RU" sz="2000" kern="0" dirty="0">
                <a:solidFill>
                  <a:srgbClr val="000000"/>
                </a:solidFill>
                <a:latin typeface="Arial"/>
                <a:cs typeface="Arial"/>
              </a:rPr>
              <a:t> знак.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2700" y="5610225"/>
            <a:ext cx="9131300" cy="365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1125538"/>
            <a:ext cx="6400800" cy="72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</p:txBody>
      </p:sp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755650" y="270827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328612" y="750468"/>
            <a:ext cx="8635876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solidFill>
                  <a:srgbClr val="FF0000"/>
                </a:solidFill>
              </a:rPr>
              <a:t>І</a:t>
            </a:r>
            <a:r>
              <a:rPr lang="ru-RU" b="1" dirty="0">
                <a:solidFill>
                  <a:srgbClr val="FF0000"/>
                </a:solidFill>
              </a:rPr>
              <a:t>: </a:t>
            </a:r>
            <a:r>
              <a:rPr lang="ru-RU" dirty="0" err="1"/>
              <a:t>тепловий</a:t>
            </a:r>
            <a:r>
              <a:rPr lang="ru-RU" dirty="0"/>
              <a:t> </a:t>
            </a:r>
            <a:r>
              <a:rPr lang="ru-RU" dirty="0" err="1"/>
              <a:t>ефект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 (</a:t>
            </a:r>
            <a:r>
              <a:rPr lang="ru-RU" dirty="0" err="1"/>
              <a:t>ентальпія</a:t>
            </a:r>
            <a:r>
              <a:rPr lang="ru-RU" dirty="0"/>
              <a:t>) </a:t>
            </a:r>
            <a:r>
              <a:rPr lang="ru-RU" dirty="0" err="1"/>
              <a:t>утворення</a:t>
            </a:r>
            <a:r>
              <a:rPr lang="ru-RU" dirty="0"/>
              <a:t>  </a:t>
            </a:r>
            <a:r>
              <a:rPr lang="ru-RU" dirty="0" err="1"/>
              <a:t>дорівнює</a:t>
            </a:r>
            <a:r>
              <a:rPr lang="ru-RU" dirty="0"/>
              <a:t> </a:t>
            </a:r>
            <a:r>
              <a:rPr lang="ru-RU" dirty="0" err="1"/>
              <a:t>різниці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алгебраїчною</a:t>
            </a:r>
            <a:r>
              <a:rPr lang="ru-RU" dirty="0"/>
              <a:t> сумою </a:t>
            </a:r>
            <a:r>
              <a:rPr lang="ru-RU" dirty="0" err="1"/>
              <a:t>стандартних</a:t>
            </a:r>
            <a:r>
              <a:rPr lang="ru-RU" dirty="0"/>
              <a:t> </a:t>
            </a:r>
            <a:r>
              <a:rPr lang="ru-RU" dirty="0" err="1"/>
              <a:t>ентальпій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утворення</a:t>
            </a:r>
            <a:r>
              <a:rPr lang="ru-RU" dirty="0"/>
              <a:t> </a:t>
            </a:r>
            <a:r>
              <a:rPr lang="ru-RU" dirty="0" err="1"/>
              <a:t>кінцевих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 і </a:t>
            </a:r>
            <a:r>
              <a:rPr lang="ru-RU" dirty="0" err="1"/>
              <a:t>стандартних</a:t>
            </a:r>
            <a:r>
              <a:rPr lang="ru-RU" dirty="0"/>
              <a:t> </a:t>
            </a:r>
            <a:r>
              <a:rPr lang="ru-RU" dirty="0" err="1"/>
              <a:t>ентальпій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утворення</a:t>
            </a:r>
            <a:r>
              <a:rPr lang="ru-RU" dirty="0"/>
              <a:t> </a:t>
            </a:r>
            <a:r>
              <a:rPr lang="ru-RU" dirty="0" err="1"/>
              <a:t>вихідних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стехіометричних</a:t>
            </a:r>
            <a:r>
              <a:rPr lang="ru-RU" dirty="0"/>
              <a:t> </a:t>
            </a:r>
            <a:r>
              <a:rPr lang="ru-RU" dirty="0" err="1"/>
              <a:t>коефіцієнтів</a:t>
            </a:r>
            <a:r>
              <a:rPr lang="ru-RU" dirty="0"/>
              <a:t>.</a:t>
            </a:r>
          </a:p>
        </p:txBody>
      </p:sp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3924300" y="18446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5845" name="Text Box 9"/>
          <p:cNvSpPr txBox="1">
            <a:spLocks noChangeArrowheads="1"/>
          </p:cNvSpPr>
          <p:nvPr/>
        </p:nvSpPr>
        <p:spPr bwMode="auto">
          <a:xfrm>
            <a:off x="757238" y="282575"/>
            <a:ext cx="76327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cap="all" dirty="0">
                <a:solidFill>
                  <a:srgbClr val="C00000"/>
                </a:solidFill>
              </a:rPr>
              <a:t>ДВА СЛІДСТВА з закону Гесса:</a:t>
            </a:r>
          </a:p>
        </p:txBody>
      </p:sp>
      <p:sp>
        <p:nvSpPr>
          <p:cNvPr id="35846" name="Text Box 10"/>
          <p:cNvSpPr txBox="1">
            <a:spLocks noChangeArrowheads="1"/>
          </p:cNvSpPr>
          <p:nvPr/>
        </p:nvSpPr>
        <p:spPr bwMode="auto">
          <a:xfrm>
            <a:off x="1547813" y="5445125"/>
            <a:ext cx="6408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5847" name="Text Box 11"/>
          <p:cNvSpPr txBox="1">
            <a:spLocks noChangeArrowheads="1"/>
          </p:cNvSpPr>
          <p:nvPr/>
        </p:nvSpPr>
        <p:spPr bwMode="auto">
          <a:xfrm>
            <a:off x="328612" y="2159000"/>
            <a:ext cx="8815387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/>
              <a:t>NH</a:t>
            </a:r>
            <a:r>
              <a:rPr lang="ru-RU" sz="1600" b="1" i="1" baseline="-25000" dirty="0"/>
              <a:t>2</a:t>
            </a:r>
            <a:r>
              <a:rPr lang="en-US" b="1" i="1" dirty="0"/>
              <a:t>CONH</a:t>
            </a:r>
            <a:r>
              <a:rPr lang="ru-RU" sz="1600" b="1" i="1" baseline="-25000" dirty="0"/>
              <a:t>2</a:t>
            </a:r>
            <a:r>
              <a:rPr lang="ru-RU" b="1" i="1" dirty="0"/>
              <a:t> (</a:t>
            </a:r>
            <a:r>
              <a:rPr lang="ru-RU" b="1" i="1" dirty="0" err="1"/>
              <a:t>водн</a:t>
            </a:r>
            <a:r>
              <a:rPr lang="ru-RU" b="1" i="1" dirty="0"/>
              <a:t>.) + Н</a:t>
            </a:r>
            <a:r>
              <a:rPr lang="ru-RU" sz="1600" b="1" i="1" baseline="-25000" dirty="0"/>
              <a:t>2</a:t>
            </a:r>
            <a:r>
              <a:rPr lang="ru-RU" b="1" i="1" dirty="0"/>
              <a:t>О (</a:t>
            </a:r>
            <a:r>
              <a:rPr lang="ru-RU" b="1" i="1" dirty="0" err="1"/>
              <a:t>рід</a:t>
            </a:r>
            <a:r>
              <a:rPr lang="ru-RU" b="1" i="1" dirty="0"/>
              <a:t>.)  = СО</a:t>
            </a:r>
            <a:r>
              <a:rPr lang="ru-RU" sz="1600" b="1" i="1" baseline="-25000" dirty="0"/>
              <a:t>2</a:t>
            </a:r>
            <a:r>
              <a:rPr lang="ru-RU" b="1" i="1" dirty="0"/>
              <a:t> (</a:t>
            </a:r>
            <a:r>
              <a:rPr lang="ru-RU" b="1" i="1" dirty="0" err="1"/>
              <a:t>водн</a:t>
            </a:r>
            <a:r>
              <a:rPr lang="ru-RU" b="1" i="1" dirty="0"/>
              <a:t>.) + 2</a:t>
            </a:r>
            <a:r>
              <a:rPr lang="en-US" b="1" i="1" dirty="0"/>
              <a:t>NH</a:t>
            </a:r>
            <a:r>
              <a:rPr lang="ru-RU" sz="1600" b="1" i="1" baseline="-25000" dirty="0"/>
              <a:t>3</a:t>
            </a:r>
            <a:r>
              <a:rPr lang="ru-RU" b="1" i="1" dirty="0"/>
              <a:t> (</a:t>
            </a:r>
            <a:r>
              <a:rPr lang="ru-RU" b="1" i="1" dirty="0" err="1"/>
              <a:t>водн</a:t>
            </a:r>
            <a:r>
              <a:rPr lang="ru-RU" b="1" i="1" dirty="0"/>
              <a:t>.). </a:t>
            </a:r>
          </a:p>
          <a:p>
            <a:r>
              <a:rPr lang="ru-RU" b="1" i="1" dirty="0" err="1"/>
              <a:t>Відповідно</a:t>
            </a:r>
            <a:r>
              <a:rPr lang="ru-RU" b="1" i="1" dirty="0"/>
              <a:t> до закону Гесса :</a:t>
            </a:r>
          </a:p>
          <a:p>
            <a:r>
              <a:rPr lang="ru-RU" b="1" i="1" dirty="0"/>
              <a:t>ΔН</a:t>
            </a:r>
            <a:r>
              <a:rPr lang="ru-RU" b="1" i="1" baseline="30000" dirty="0"/>
              <a:t>0</a:t>
            </a:r>
            <a:r>
              <a:rPr lang="ru-RU" b="1" i="1" dirty="0"/>
              <a:t> </a:t>
            </a:r>
            <a:r>
              <a:rPr lang="ru-RU" b="1" i="1" dirty="0" err="1"/>
              <a:t>реакції</a:t>
            </a:r>
            <a:r>
              <a:rPr lang="ru-RU" b="1" i="1" dirty="0"/>
              <a:t>  = </a:t>
            </a:r>
            <a:r>
              <a:rPr lang="ru-RU" b="1" i="1" dirty="0">
                <a:latin typeface="Times New Roman"/>
                <a:cs typeface="Times New Roman"/>
              </a:rPr>
              <a:t>[</a:t>
            </a:r>
            <a:r>
              <a:rPr lang="ru-RU" b="1" i="1" dirty="0"/>
              <a:t>ΔН</a:t>
            </a:r>
            <a:r>
              <a:rPr lang="ru-RU" b="1" i="1" baseline="30000" dirty="0"/>
              <a:t>0</a:t>
            </a:r>
            <a:r>
              <a:rPr lang="ru-RU" b="1" i="1" dirty="0"/>
              <a:t> СО</a:t>
            </a:r>
            <a:r>
              <a:rPr lang="ru-RU" sz="1600" b="1" i="1" baseline="-25000" dirty="0"/>
              <a:t>2</a:t>
            </a:r>
            <a:r>
              <a:rPr lang="ru-RU" b="1" i="1" dirty="0"/>
              <a:t> (</a:t>
            </a:r>
            <a:r>
              <a:rPr lang="ru-RU" b="1" i="1" dirty="0" err="1"/>
              <a:t>водн</a:t>
            </a:r>
            <a:r>
              <a:rPr lang="ru-RU" b="1" i="1" dirty="0"/>
              <a:t>.) + 2 ΔН</a:t>
            </a:r>
            <a:r>
              <a:rPr lang="en-US" b="1" i="1" dirty="0"/>
              <a:t>NH</a:t>
            </a:r>
            <a:r>
              <a:rPr lang="ru-RU" sz="1600" b="1" i="1" baseline="-25000" dirty="0"/>
              <a:t>3</a:t>
            </a:r>
            <a:r>
              <a:rPr lang="ru-RU" b="1" i="1" dirty="0"/>
              <a:t> (</a:t>
            </a:r>
            <a:r>
              <a:rPr lang="ru-RU" b="1" i="1" dirty="0" err="1"/>
              <a:t>водн</a:t>
            </a:r>
            <a:r>
              <a:rPr lang="ru-RU" b="1" i="1" dirty="0"/>
              <a:t>) </a:t>
            </a:r>
            <a:r>
              <a:rPr lang="ru-RU" b="1" i="1" dirty="0">
                <a:latin typeface="Times New Roman"/>
                <a:cs typeface="Times New Roman"/>
              </a:rPr>
              <a:t>] </a:t>
            </a:r>
            <a:r>
              <a:rPr lang="ru-RU" b="1" i="1" dirty="0"/>
              <a:t>–</a:t>
            </a:r>
          </a:p>
          <a:p>
            <a:r>
              <a:rPr lang="ru-RU" b="1" i="1" dirty="0">
                <a:sym typeface="Symbol" pitchFamily="18" charset="2"/>
              </a:rPr>
              <a:t></a:t>
            </a:r>
            <a:r>
              <a:rPr lang="ru-RU" b="1" i="1" dirty="0"/>
              <a:t>ΔН </a:t>
            </a:r>
            <a:r>
              <a:rPr lang="en-US" b="1" i="1" dirty="0"/>
              <a:t>NH</a:t>
            </a:r>
            <a:r>
              <a:rPr lang="ru-RU" sz="1600" b="1" i="1" baseline="-25000" dirty="0"/>
              <a:t>2</a:t>
            </a:r>
            <a:r>
              <a:rPr lang="en-US" b="1" i="1" dirty="0"/>
              <a:t>CONH</a:t>
            </a:r>
            <a:r>
              <a:rPr lang="ru-RU" sz="1600" b="1" i="1" baseline="-25000" dirty="0"/>
              <a:t>2</a:t>
            </a:r>
            <a:r>
              <a:rPr lang="ru-RU" b="1" i="1" baseline="-25000" dirty="0"/>
              <a:t> </a:t>
            </a:r>
            <a:r>
              <a:rPr lang="ru-RU" b="1" i="1" dirty="0"/>
              <a:t>(</a:t>
            </a:r>
            <a:r>
              <a:rPr lang="ru-RU" b="1" i="1" dirty="0" err="1"/>
              <a:t>водн</a:t>
            </a:r>
            <a:r>
              <a:rPr lang="ru-RU" b="1" i="1" dirty="0"/>
              <a:t>.+ ΔН</a:t>
            </a:r>
            <a:r>
              <a:rPr lang="ru-RU" b="1" i="1" baseline="30000" dirty="0"/>
              <a:t>0</a:t>
            </a:r>
            <a:r>
              <a:rPr lang="ru-RU" b="1" i="1" dirty="0"/>
              <a:t> Н</a:t>
            </a:r>
            <a:r>
              <a:rPr lang="ru-RU" sz="1600" b="1" i="1" baseline="-25000" dirty="0"/>
              <a:t>2</a:t>
            </a:r>
            <a:r>
              <a:rPr lang="ru-RU" b="1" i="1" dirty="0"/>
              <a:t>О(ж) </a:t>
            </a:r>
            <a:r>
              <a:rPr lang="ru-RU" b="1" i="1" dirty="0">
                <a:sym typeface="Symbol" pitchFamily="18" charset="2"/>
              </a:rPr>
              <a:t></a:t>
            </a:r>
            <a:r>
              <a:rPr lang="ru-RU" b="1" i="1" dirty="0"/>
              <a:t> =</a:t>
            </a:r>
          </a:p>
          <a:p>
            <a:r>
              <a:rPr lang="ru-RU" b="1" i="1" dirty="0"/>
              <a:t>=</a:t>
            </a:r>
            <a:r>
              <a:rPr lang="ru-RU" b="1" i="1" dirty="0">
                <a:latin typeface="Times New Roman"/>
                <a:cs typeface="Times New Roman"/>
              </a:rPr>
              <a:t>[</a:t>
            </a:r>
            <a:r>
              <a:rPr lang="ru-RU" b="1" i="1" dirty="0"/>
              <a:t> -699,6 + 2(-80,8)</a:t>
            </a:r>
            <a:r>
              <a:rPr lang="ru-RU" b="1" i="1" dirty="0">
                <a:latin typeface="Times New Roman"/>
                <a:cs typeface="Times New Roman"/>
              </a:rPr>
              <a:t>]</a:t>
            </a:r>
            <a:r>
              <a:rPr lang="ru-RU" b="1" i="1" dirty="0"/>
              <a:t> -</a:t>
            </a:r>
            <a:r>
              <a:rPr lang="ru-RU" b="1" i="1" dirty="0">
                <a:sym typeface="Symbol" pitchFamily="18" charset="2"/>
              </a:rPr>
              <a:t></a:t>
            </a:r>
            <a:r>
              <a:rPr lang="ru-RU" b="1" i="1" dirty="0"/>
              <a:t>-319,2 + (-285,8)</a:t>
            </a:r>
            <a:r>
              <a:rPr lang="ru-RU" b="1" i="1" dirty="0">
                <a:sym typeface="Symbol" pitchFamily="18" charset="2"/>
              </a:rPr>
              <a:t></a:t>
            </a:r>
            <a:r>
              <a:rPr lang="ru-RU" b="1" i="1" dirty="0"/>
              <a:t> = -256,2 кДж/моль.</a:t>
            </a:r>
          </a:p>
          <a:p>
            <a:r>
              <a:rPr lang="ru-RU" dirty="0"/>
              <a:t>З </a:t>
            </a:r>
            <a:r>
              <a:rPr lang="ru-RU" dirty="0" err="1"/>
              <a:t>урахуванням</a:t>
            </a:r>
            <a:r>
              <a:rPr lang="ru-RU" dirty="0"/>
              <a:t> агрегатного стану </a:t>
            </a:r>
            <a:r>
              <a:rPr lang="ru-RU" dirty="0" err="1"/>
              <a:t>речовини</a:t>
            </a:r>
            <a:r>
              <a:rPr lang="ru-RU" dirty="0"/>
              <a:t>, тому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перехід</a:t>
            </a:r>
            <a:r>
              <a:rPr lang="ru-RU" dirty="0"/>
              <a:t> з одного агрегатного стану в </a:t>
            </a:r>
            <a:r>
              <a:rPr lang="ru-RU" dirty="0" err="1"/>
              <a:t>інший</a:t>
            </a:r>
            <a:r>
              <a:rPr lang="ru-RU" dirty="0"/>
              <a:t>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енергетичних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endParaRPr lang="ru-RU" dirty="0"/>
          </a:p>
        </p:txBody>
      </p:sp>
      <p:sp>
        <p:nvSpPr>
          <p:cNvPr id="35848" name="Text Box 12"/>
          <p:cNvSpPr txBox="1">
            <a:spLocks noChangeArrowheads="1"/>
          </p:cNvSpPr>
          <p:nvPr/>
        </p:nvSpPr>
        <p:spPr bwMode="auto">
          <a:xfrm>
            <a:off x="179512" y="4437063"/>
            <a:ext cx="896448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ІІ</a:t>
            </a:r>
            <a:r>
              <a:rPr lang="ru-RU" b="1" dirty="0">
                <a:solidFill>
                  <a:srgbClr val="FF0000"/>
                </a:solidFill>
              </a:rPr>
              <a:t>: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dirty="0" err="1"/>
              <a:t>тепловий</a:t>
            </a:r>
            <a:r>
              <a:rPr lang="ru-RU" dirty="0"/>
              <a:t> </a:t>
            </a:r>
            <a:r>
              <a:rPr lang="ru-RU" dirty="0" err="1"/>
              <a:t>ефект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 </a:t>
            </a:r>
            <a:r>
              <a:rPr lang="ru-RU" dirty="0" err="1"/>
              <a:t>згоряння</a:t>
            </a:r>
            <a:r>
              <a:rPr lang="ru-RU" dirty="0"/>
              <a:t> </a:t>
            </a:r>
            <a:r>
              <a:rPr lang="ru-RU" dirty="0" err="1"/>
              <a:t>дорівнює</a:t>
            </a:r>
            <a:r>
              <a:rPr lang="ru-RU" dirty="0"/>
              <a:t> </a:t>
            </a:r>
            <a:r>
              <a:rPr lang="ru-RU" dirty="0" err="1"/>
              <a:t>різниці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сумами </a:t>
            </a:r>
            <a:r>
              <a:rPr lang="ru-RU" dirty="0" err="1"/>
              <a:t>стандартних</a:t>
            </a:r>
            <a:r>
              <a:rPr lang="ru-RU" dirty="0"/>
              <a:t> </a:t>
            </a:r>
            <a:r>
              <a:rPr lang="ru-RU" dirty="0" err="1"/>
              <a:t>ентальпій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згоряння</a:t>
            </a:r>
            <a:r>
              <a:rPr lang="ru-RU" dirty="0"/>
              <a:t> </a:t>
            </a:r>
            <a:r>
              <a:rPr lang="ru-RU" dirty="0" err="1"/>
              <a:t>вихідних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і </a:t>
            </a:r>
            <a:r>
              <a:rPr lang="ru-RU" dirty="0" err="1"/>
              <a:t>стандартних</a:t>
            </a:r>
            <a:r>
              <a:rPr lang="ru-RU" dirty="0"/>
              <a:t> </a:t>
            </a:r>
            <a:r>
              <a:rPr lang="ru-RU" dirty="0" err="1"/>
              <a:t>ентальпій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згоряння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/>
              <a:t>кінцевих</a:t>
            </a:r>
            <a:r>
              <a:rPr lang="ru-RU" dirty="0"/>
              <a:t> 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,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стехіометричним</a:t>
            </a:r>
            <a:r>
              <a:rPr lang="ru-RU" dirty="0"/>
              <a:t> </a:t>
            </a:r>
            <a:r>
              <a:rPr lang="ru-RU" dirty="0" err="1"/>
              <a:t>коефіцієнтам</a:t>
            </a:r>
            <a:r>
              <a:rPr lang="ru-RU" dirty="0"/>
              <a:t>.</a:t>
            </a:r>
          </a:p>
          <a:p>
            <a:endParaRPr lang="ru-RU" b="1" i="1" dirty="0"/>
          </a:p>
          <a:p>
            <a:pPr algn="ctr"/>
            <a:r>
              <a:rPr lang="ru-RU" sz="2000" b="1" i="1" dirty="0">
                <a:solidFill>
                  <a:srgbClr val="FF0000"/>
                </a:solidFill>
              </a:rPr>
              <a:t>Закон Гесса </a:t>
            </a:r>
            <a:r>
              <a:rPr lang="ru-RU" sz="2000" b="1" i="1" dirty="0" err="1">
                <a:solidFill>
                  <a:srgbClr val="FF0000"/>
                </a:solidFill>
              </a:rPr>
              <a:t>застосовується</a:t>
            </a:r>
            <a:r>
              <a:rPr lang="ru-RU" sz="2000" b="1" i="1" dirty="0">
                <a:solidFill>
                  <a:srgbClr val="FF0000"/>
                </a:solidFill>
              </a:rPr>
              <a:t> для </a:t>
            </a:r>
            <a:r>
              <a:rPr lang="ru-RU" sz="2000" b="1" i="1" dirty="0" err="1">
                <a:solidFill>
                  <a:srgbClr val="FF0000"/>
                </a:solidFill>
              </a:rPr>
              <a:t>обчислення</a:t>
            </a: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</a:rPr>
              <a:t>всіх</a:t>
            </a: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</a:rPr>
              <a:t>термодинамічних</a:t>
            </a: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</a:rPr>
              <a:t>функцій</a:t>
            </a:r>
            <a:r>
              <a:rPr lang="ru-RU" sz="2000" b="1" i="1" dirty="0">
                <a:solidFill>
                  <a:srgbClr val="FF0000"/>
                </a:solidFill>
              </a:rPr>
              <a:t> 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3"/>
          <p:cNvSpPr txBox="1">
            <a:spLocks noChangeArrowheads="1"/>
          </p:cNvSpPr>
          <p:nvPr/>
        </p:nvSpPr>
        <p:spPr bwMode="auto">
          <a:xfrm>
            <a:off x="755650" y="270827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096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00113" y="1916113"/>
            <a:ext cx="7772400" cy="2879725"/>
          </a:xfrm>
        </p:spPr>
        <p:txBody>
          <a:bodyPr/>
          <a:lstStyle/>
          <a:p>
            <a:pPr eaLnBrk="1" hangingPunct="1"/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40963" name="Text Box 5"/>
          <p:cNvSpPr txBox="1">
            <a:spLocks noChangeArrowheads="1"/>
          </p:cNvSpPr>
          <p:nvPr/>
        </p:nvSpPr>
        <p:spPr bwMode="auto">
          <a:xfrm>
            <a:off x="3924300" y="18446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2555875" y="1484313"/>
            <a:ext cx="3960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0965" name="Text Box 7"/>
          <p:cNvSpPr txBox="1">
            <a:spLocks noChangeArrowheads="1"/>
          </p:cNvSpPr>
          <p:nvPr/>
        </p:nvSpPr>
        <p:spPr bwMode="auto">
          <a:xfrm>
            <a:off x="1258888" y="4427538"/>
            <a:ext cx="6659562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0966" name="Text Box 8"/>
          <p:cNvSpPr txBox="1">
            <a:spLocks noChangeArrowheads="1"/>
          </p:cNvSpPr>
          <p:nvPr/>
        </p:nvSpPr>
        <p:spPr bwMode="auto">
          <a:xfrm>
            <a:off x="863600" y="46038"/>
            <a:ext cx="76327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ІІ закон </a:t>
            </a:r>
            <a:r>
              <a:rPr lang="ru-RU" sz="2800" b="1" dirty="0" err="1">
                <a:solidFill>
                  <a:srgbClr val="C00000"/>
                </a:solidFill>
              </a:rPr>
              <a:t>термодинаміки</a:t>
            </a:r>
            <a:r>
              <a:rPr lang="ru-RU" sz="2800" b="1" dirty="0">
                <a:solidFill>
                  <a:srgbClr val="C00000"/>
                </a:solidFill>
              </a:rPr>
              <a:t> :</a:t>
            </a:r>
          </a:p>
        </p:txBody>
      </p:sp>
      <p:sp>
        <p:nvSpPr>
          <p:cNvPr id="40967" name="Text Box 9"/>
          <p:cNvSpPr txBox="1">
            <a:spLocks noChangeArrowheads="1"/>
          </p:cNvSpPr>
          <p:nvPr/>
        </p:nvSpPr>
        <p:spPr bwMode="auto">
          <a:xfrm>
            <a:off x="1547813" y="5445125"/>
            <a:ext cx="6408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0968" name="Text Box 10"/>
          <p:cNvSpPr txBox="1">
            <a:spLocks noChangeArrowheads="1"/>
          </p:cNvSpPr>
          <p:nvPr/>
        </p:nvSpPr>
        <p:spPr bwMode="auto">
          <a:xfrm>
            <a:off x="0" y="573088"/>
            <a:ext cx="91440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 dirty="0" err="1"/>
              <a:t>Клаузіус</a:t>
            </a:r>
            <a:r>
              <a:rPr lang="ru-RU" sz="2000" i="1" dirty="0"/>
              <a:t>: теплота не </a:t>
            </a:r>
            <a:r>
              <a:rPr lang="ru-RU" sz="2000" i="1" dirty="0" err="1"/>
              <a:t>може</a:t>
            </a:r>
            <a:r>
              <a:rPr lang="ru-RU" sz="2000" i="1" dirty="0"/>
              <a:t> сама </a:t>
            </a:r>
            <a:r>
              <a:rPr lang="ru-RU" sz="2000" i="1" dirty="0" err="1"/>
              <a:t>переходити</a:t>
            </a:r>
            <a:r>
              <a:rPr lang="ru-RU" sz="2000" i="1" dirty="0"/>
              <a:t> </a:t>
            </a:r>
            <a:r>
              <a:rPr lang="ru-RU" sz="2000" i="1" dirty="0" err="1"/>
              <a:t>від</a:t>
            </a:r>
            <a:r>
              <a:rPr lang="ru-RU" sz="2000" i="1" dirty="0"/>
              <a:t> холодного </a:t>
            </a:r>
            <a:r>
              <a:rPr lang="ru-RU" sz="2000" i="1" dirty="0" err="1"/>
              <a:t>тіла</a:t>
            </a:r>
            <a:r>
              <a:rPr lang="ru-RU" sz="2000" i="1" dirty="0"/>
              <a:t> до </a:t>
            </a:r>
            <a:r>
              <a:rPr lang="ru-RU" sz="2000" i="1" dirty="0" err="1"/>
              <a:t>гарячого</a:t>
            </a:r>
            <a:r>
              <a:rPr lang="ru-RU" sz="2000" i="1" dirty="0"/>
              <a:t>.</a:t>
            </a:r>
          </a:p>
          <a:p>
            <a:endParaRPr lang="uk-UA" sz="2000" i="1" dirty="0"/>
          </a:p>
          <a:p>
            <a:pPr algn="ctr"/>
            <a:r>
              <a:rPr lang="ru-RU" sz="2000" i="1" dirty="0" err="1">
                <a:solidFill>
                  <a:srgbClr val="FF0000"/>
                </a:solidFill>
              </a:rPr>
              <a:t>Різні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види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енергії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прагнуть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перетворитися</a:t>
            </a:r>
            <a:r>
              <a:rPr lang="ru-RU" sz="2000" i="1" dirty="0">
                <a:solidFill>
                  <a:srgbClr val="FF0000"/>
                </a:solidFill>
              </a:rPr>
              <a:t> в теплоту, а теплота, в свою </a:t>
            </a:r>
            <a:r>
              <a:rPr lang="ru-RU" sz="2000" i="1" dirty="0" err="1">
                <a:solidFill>
                  <a:srgbClr val="FF0000"/>
                </a:solidFill>
              </a:rPr>
              <a:t>чергу</a:t>
            </a:r>
            <a:r>
              <a:rPr lang="ru-RU" sz="2000" i="1" dirty="0">
                <a:solidFill>
                  <a:srgbClr val="FF0000"/>
                </a:solidFill>
              </a:rPr>
              <a:t>, </a:t>
            </a:r>
            <a:r>
              <a:rPr lang="ru-RU" sz="2000" i="1" dirty="0" err="1">
                <a:solidFill>
                  <a:srgbClr val="FF0000"/>
                </a:solidFill>
              </a:rPr>
              <a:t>прагне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розсіятися</a:t>
            </a:r>
            <a:r>
              <a:rPr lang="ru-RU" sz="2000" i="1" dirty="0">
                <a:solidFill>
                  <a:srgbClr val="FF0000"/>
                </a:solidFill>
              </a:rPr>
              <a:t>, </a:t>
            </a:r>
            <a:r>
              <a:rPr lang="ru-RU" sz="2000" i="1" dirty="0" err="1">
                <a:solidFill>
                  <a:srgbClr val="FF0000"/>
                </a:solidFill>
              </a:rPr>
              <a:t>тобто</a:t>
            </a:r>
            <a:r>
              <a:rPr lang="ru-RU" sz="2000" i="1" dirty="0">
                <a:solidFill>
                  <a:srgbClr val="FF0000"/>
                </a:solidFill>
              </a:rPr>
              <a:t> теплоту  не </a:t>
            </a:r>
            <a:r>
              <a:rPr lang="ru-RU" sz="2000" i="1" dirty="0" err="1">
                <a:solidFill>
                  <a:srgbClr val="FF0000"/>
                </a:solidFill>
              </a:rPr>
              <a:t>можна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повністю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перетворити</a:t>
            </a:r>
            <a:r>
              <a:rPr lang="ru-RU" sz="2000" i="1" dirty="0">
                <a:solidFill>
                  <a:srgbClr val="FF0000"/>
                </a:solidFill>
              </a:rPr>
              <a:t> в роботу.</a:t>
            </a:r>
          </a:p>
          <a:p>
            <a:r>
              <a:rPr lang="ru-RU" sz="2000" i="1" dirty="0"/>
              <a:t> </a:t>
            </a:r>
            <a:r>
              <a:rPr lang="ru-RU" sz="2000" i="1" dirty="0">
                <a:solidFill>
                  <a:srgbClr val="990000"/>
                </a:solidFill>
              </a:rPr>
              <a:t>Або:</a:t>
            </a:r>
            <a:r>
              <a:rPr lang="ru-RU" sz="2000" i="1" dirty="0"/>
              <a:t> </a:t>
            </a:r>
          </a:p>
          <a:p>
            <a:endParaRPr lang="ru-RU" sz="2000" i="1" dirty="0"/>
          </a:p>
          <a:p>
            <a:pPr algn="ctr"/>
            <a:r>
              <a:rPr lang="ru-RU" sz="2000" i="1" dirty="0"/>
              <a:t>Будь-</a:t>
            </a:r>
            <a:r>
              <a:rPr lang="ru-RU" sz="2000" i="1" dirty="0" err="1"/>
              <a:t>який</a:t>
            </a:r>
            <a:r>
              <a:rPr lang="ru-RU" sz="2000" i="1" dirty="0"/>
              <a:t> </a:t>
            </a:r>
            <a:r>
              <a:rPr lang="ru-RU" sz="2000" i="1" dirty="0" err="1" smtClean="0"/>
              <a:t>самовільний</a:t>
            </a:r>
            <a:r>
              <a:rPr lang="ru-RU" sz="2000" i="1" dirty="0" smtClean="0"/>
              <a:t> </a:t>
            </a:r>
            <a:r>
              <a:rPr lang="ru-RU" sz="2000" i="1" dirty="0" err="1"/>
              <a:t>процес</a:t>
            </a:r>
            <a:r>
              <a:rPr lang="ru-RU" sz="2000" i="1" dirty="0"/>
              <a:t> в </a:t>
            </a:r>
            <a:r>
              <a:rPr lang="ru-RU" sz="2000" i="1" dirty="0" err="1"/>
              <a:t>ізольованій</a:t>
            </a:r>
            <a:r>
              <a:rPr lang="ru-RU" sz="2000" i="1" dirty="0"/>
              <a:t> </a:t>
            </a:r>
            <a:r>
              <a:rPr lang="ru-RU" sz="2000" i="1" dirty="0" err="1"/>
              <a:t>системі</a:t>
            </a:r>
            <a:r>
              <a:rPr lang="ru-RU" sz="2000" i="1" dirty="0"/>
              <a:t> </a:t>
            </a:r>
            <a:r>
              <a:rPr lang="ru-RU" sz="2000" i="1" dirty="0" err="1"/>
              <a:t>йде</a:t>
            </a:r>
            <a:r>
              <a:rPr lang="ru-RU" sz="2000" i="1" dirty="0"/>
              <a:t> </a:t>
            </a:r>
            <a:r>
              <a:rPr lang="ru-RU" sz="2000" i="1" dirty="0" err="1"/>
              <a:t>зі</a:t>
            </a:r>
            <a:r>
              <a:rPr lang="ru-RU" sz="2000" i="1" dirty="0"/>
              <a:t> </a:t>
            </a:r>
            <a:r>
              <a:rPr lang="ru-RU" sz="2000" i="1" dirty="0" err="1"/>
              <a:t>зростанням</a:t>
            </a:r>
            <a:r>
              <a:rPr lang="ru-RU" sz="2000" i="1" dirty="0"/>
              <a:t> </a:t>
            </a:r>
            <a:r>
              <a:rPr lang="ru-RU" sz="2000" i="1" dirty="0" err="1"/>
              <a:t>ентропії</a:t>
            </a:r>
            <a:r>
              <a:rPr lang="ru-RU" sz="2000" i="1" dirty="0"/>
              <a:t>.</a:t>
            </a:r>
          </a:p>
          <a:p>
            <a:pPr algn="ctr"/>
            <a:r>
              <a:rPr lang="ru-RU" sz="2000" i="1" dirty="0">
                <a:solidFill>
                  <a:srgbClr val="000000"/>
                </a:solidFill>
              </a:rPr>
              <a:t>Теплова смерть - стан </a:t>
            </a:r>
            <a:r>
              <a:rPr lang="ru-RU" sz="2000" i="1" dirty="0" err="1">
                <a:solidFill>
                  <a:srgbClr val="000000"/>
                </a:solidFill>
              </a:rPr>
              <a:t>max</a:t>
            </a:r>
            <a:r>
              <a:rPr lang="ru-RU" sz="2000" i="1" dirty="0">
                <a:solidFill>
                  <a:srgbClr val="000000"/>
                </a:solidFill>
              </a:rPr>
              <a:t> </a:t>
            </a:r>
            <a:r>
              <a:rPr lang="ru-RU" sz="2000" i="1" dirty="0" err="1">
                <a:solidFill>
                  <a:srgbClr val="000000"/>
                </a:solidFill>
              </a:rPr>
              <a:t>ентропії</a:t>
            </a:r>
            <a:r>
              <a:rPr lang="ru-RU" sz="2000" i="1" dirty="0">
                <a:solidFill>
                  <a:srgbClr val="000000"/>
                </a:solidFill>
              </a:rPr>
              <a:t>. </a:t>
            </a:r>
            <a:r>
              <a:rPr lang="ru-RU" sz="2000" i="1" dirty="0" err="1">
                <a:solidFill>
                  <a:srgbClr val="000000"/>
                </a:solidFill>
              </a:rPr>
              <a:t>Нашому</a:t>
            </a:r>
            <a:r>
              <a:rPr lang="ru-RU" sz="2000" i="1" dirty="0">
                <a:solidFill>
                  <a:srgbClr val="000000"/>
                </a:solidFill>
              </a:rPr>
              <a:t> </a:t>
            </a:r>
            <a:r>
              <a:rPr lang="ru-RU" sz="2000" i="1" dirty="0" err="1">
                <a:solidFill>
                  <a:srgbClr val="000000"/>
                </a:solidFill>
              </a:rPr>
              <a:t>Всесвіту</a:t>
            </a:r>
            <a:r>
              <a:rPr lang="ru-RU" sz="2000" i="1" dirty="0">
                <a:solidFill>
                  <a:srgbClr val="000000"/>
                </a:solidFill>
              </a:rPr>
              <a:t> не </a:t>
            </a:r>
            <a:r>
              <a:rPr lang="ru-RU" sz="2000" i="1" dirty="0" err="1">
                <a:solidFill>
                  <a:srgbClr val="000000"/>
                </a:solidFill>
              </a:rPr>
              <a:t>загрожує</a:t>
            </a:r>
            <a:r>
              <a:rPr lang="ru-RU" sz="2000" i="1" dirty="0">
                <a:solidFill>
                  <a:srgbClr val="000000"/>
                </a:solidFill>
              </a:rPr>
              <a:t>.</a:t>
            </a:r>
          </a:p>
          <a:p>
            <a:pPr algn="ctr"/>
            <a:endParaRPr lang="ru-RU" sz="2000" i="1" dirty="0">
              <a:solidFill>
                <a:srgbClr val="000000"/>
              </a:solidFill>
            </a:endParaRPr>
          </a:p>
          <a:p>
            <a:pPr algn="ctr"/>
            <a:r>
              <a:rPr lang="ru-RU" sz="2000" b="1" i="1" dirty="0">
                <a:solidFill>
                  <a:srgbClr val="C00000"/>
                </a:solidFill>
              </a:rPr>
              <a:t>Постулат Планка (1911-1912 </a:t>
            </a:r>
            <a:r>
              <a:rPr lang="ru-RU" sz="2000" b="1" i="1" dirty="0" err="1">
                <a:solidFill>
                  <a:srgbClr val="C00000"/>
                </a:solidFill>
              </a:rPr>
              <a:t>рр</a:t>
            </a:r>
            <a:r>
              <a:rPr lang="ru-RU" sz="2000" b="1" i="1" dirty="0">
                <a:solidFill>
                  <a:srgbClr val="C00000"/>
                </a:solidFill>
              </a:rPr>
              <a:t>): </a:t>
            </a:r>
            <a:r>
              <a:rPr lang="ru-RU" sz="2000" i="1" dirty="0"/>
              <a:t>«при абсолютному </a:t>
            </a:r>
            <a:r>
              <a:rPr lang="ru-RU" sz="2000" i="1" dirty="0" err="1"/>
              <a:t>нулі</a:t>
            </a:r>
            <a:r>
              <a:rPr lang="ru-RU" sz="2000" i="1" dirty="0"/>
              <a:t> </a:t>
            </a:r>
            <a:r>
              <a:rPr lang="ru-RU" sz="2000" i="1" dirty="0" err="1"/>
              <a:t>ентропія</a:t>
            </a:r>
            <a:r>
              <a:rPr lang="ru-RU" sz="2000" i="1" dirty="0"/>
              <a:t> </a:t>
            </a:r>
            <a:r>
              <a:rPr lang="ru-RU" sz="2000" i="1" dirty="0" err="1"/>
              <a:t>індивідуального</a:t>
            </a:r>
            <a:r>
              <a:rPr lang="ru-RU" sz="2000" i="1" dirty="0"/>
              <a:t> </a:t>
            </a:r>
            <a:r>
              <a:rPr lang="ru-RU" sz="2000" i="1" dirty="0" err="1"/>
              <a:t>кристала</a:t>
            </a:r>
            <a:r>
              <a:rPr lang="ru-RU" sz="2000" i="1" dirty="0"/>
              <a:t> (</a:t>
            </a:r>
            <a:r>
              <a:rPr lang="ru-RU" sz="2000" i="1" dirty="0" err="1"/>
              <a:t>речовини</a:t>
            </a:r>
            <a:r>
              <a:rPr lang="ru-RU" sz="2000" i="1" dirty="0"/>
              <a:t> з </a:t>
            </a:r>
            <a:r>
              <a:rPr lang="ru-RU" sz="2000" i="1" dirty="0" err="1" smtClean="0"/>
              <a:t>індивідуальною</a:t>
            </a:r>
            <a:r>
              <a:rPr lang="ru-RU" sz="2000" i="1" dirty="0" smtClean="0"/>
              <a:t> </a:t>
            </a:r>
            <a:r>
              <a:rPr lang="ru-RU" sz="2000" i="1" dirty="0" err="1"/>
              <a:t>кристалічною</a:t>
            </a:r>
            <a:r>
              <a:rPr lang="ru-RU" sz="2000" i="1" dirty="0"/>
              <a:t> </a:t>
            </a:r>
            <a:r>
              <a:rPr lang="ru-RU" sz="2000" i="1" dirty="0" err="1"/>
              <a:t>решіткою</a:t>
            </a:r>
            <a:r>
              <a:rPr lang="ru-RU" sz="2000" i="1" dirty="0"/>
              <a:t>) </a:t>
            </a:r>
            <a:r>
              <a:rPr lang="ru-RU" sz="2000" i="1" dirty="0" err="1"/>
              <a:t>дорівнює</a:t>
            </a:r>
            <a:r>
              <a:rPr lang="ru-RU" sz="2000" i="1" dirty="0"/>
              <a:t> нулю» - </a:t>
            </a:r>
            <a:r>
              <a:rPr lang="en-US" sz="2000" i="1" dirty="0"/>
              <a:t>S</a:t>
            </a:r>
            <a:r>
              <a:rPr lang="en-US" sz="2000" i="1" baseline="-25000" dirty="0"/>
              <a:t>0</a:t>
            </a:r>
            <a:r>
              <a:rPr lang="en-US" sz="2000" i="1" dirty="0"/>
              <a:t>=0.</a:t>
            </a:r>
            <a:endParaRPr lang="ru-RU" sz="2000" i="1" dirty="0"/>
          </a:p>
          <a:p>
            <a:endParaRPr lang="ru-RU" sz="2000" i="1" dirty="0"/>
          </a:p>
          <a:p>
            <a:pPr algn="ctr"/>
            <a:r>
              <a:rPr lang="ru-RU" sz="2000" i="1" dirty="0"/>
              <a:t> </a:t>
            </a:r>
            <a:r>
              <a:rPr lang="ru-RU" sz="2000" i="1" dirty="0" err="1"/>
              <a:t>Цей</a:t>
            </a:r>
            <a:r>
              <a:rPr lang="ru-RU" sz="2000" i="1" dirty="0"/>
              <a:t> принцип </a:t>
            </a:r>
            <a:r>
              <a:rPr lang="ru-RU" sz="2000" i="1" dirty="0" err="1"/>
              <a:t>називають</a:t>
            </a:r>
            <a:r>
              <a:rPr lang="ru-RU" sz="2000" i="1" dirty="0"/>
              <a:t> </a:t>
            </a:r>
            <a:r>
              <a:rPr lang="ru-RU" sz="2000" b="1" cap="all" dirty="0">
                <a:solidFill>
                  <a:srgbClr val="FF0000"/>
                </a:solidFill>
              </a:rPr>
              <a:t>ІІІ законом </a:t>
            </a:r>
            <a:r>
              <a:rPr lang="ru-RU" sz="2000" b="1" cap="all" dirty="0" err="1">
                <a:solidFill>
                  <a:srgbClr val="FF0000"/>
                </a:solidFill>
              </a:rPr>
              <a:t>термодинаміки</a:t>
            </a:r>
            <a:r>
              <a:rPr lang="ru-RU" sz="2000" b="1" cap="all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723692" y="1297027"/>
            <a:ext cx="4203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dirty="0"/>
              <a:t>!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2385</TotalTime>
  <Words>1043</Words>
  <Application>Microsoft Office PowerPoint</Application>
  <PresentationFormat>Экран (4:3)</PresentationFormat>
  <Paragraphs>144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Оформление по умолчанию</vt:lpstr>
      <vt:lpstr>Презентация PowerPoint</vt:lpstr>
      <vt:lpstr>ПЛАН ЛЕКЦІЇ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</vt:vector>
  </TitlesOfParts>
  <Company>ХНМУ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Харьковский национальный медицинский университет  Кафедра медицинской и биоорганической химии  Курс: «Медицинская химия»</dc:title>
  <dc:creator>Наталья</dc:creator>
  <cp:lastModifiedBy>Lenovo</cp:lastModifiedBy>
  <cp:revision>182</cp:revision>
  <cp:lastPrinted>2015-10-07T07:57:13Z</cp:lastPrinted>
  <dcterms:created xsi:type="dcterms:W3CDTF">2008-10-12T07:27:16Z</dcterms:created>
  <dcterms:modified xsi:type="dcterms:W3CDTF">2017-10-30T10:44:51Z</dcterms:modified>
</cp:coreProperties>
</file>