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20"/>
  </p:notesMasterIdLst>
  <p:sldIdLst>
    <p:sldId id="256" r:id="rId2"/>
    <p:sldId id="258" r:id="rId3"/>
    <p:sldId id="259" r:id="rId4"/>
    <p:sldId id="270" r:id="rId5"/>
    <p:sldId id="272" r:id="rId6"/>
    <p:sldId id="261" r:id="rId7"/>
    <p:sldId id="262" r:id="rId8"/>
    <p:sldId id="273" r:id="rId9"/>
    <p:sldId id="263" r:id="rId10"/>
    <p:sldId id="265" r:id="rId11"/>
    <p:sldId id="266" r:id="rId12"/>
    <p:sldId id="275" r:id="rId13"/>
    <p:sldId id="276" r:id="rId14"/>
    <p:sldId id="264" r:id="rId15"/>
    <p:sldId id="277" r:id="rId16"/>
    <p:sldId id="267" r:id="rId17"/>
    <p:sldId id="268" r:id="rId18"/>
    <p:sldId id="279" r:id="rId1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8" autoAdjust="0"/>
    <p:restoredTop sz="94660"/>
  </p:normalViewPr>
  <p:slideViewPr>
    <p:cSldViewPr>
      <p:cViewPr>
        <p:scale>
          <a:sx n="66" d="100"/>
          <a:sy n="66" d="100"/>
        </p:scale>
        <p:origin x="-2922" y="-10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0917CE8-F675-4524-9AE6-873E175B3B81}" type="datetimeFigureOut">
              <a:rPr lang="ru-RU"/>
              <a:pPr>
                <a:defRPr/>
              </a:pPr>
              <a:t>10.05.2016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DE08DCC-531C-4EEE-8F16-2630367A7694}" type="slidenum">
              <a:rPr lang="ru-RU"/>
              <a:pPr>
                <a:defRPr/>
              </a:pPr>
              <a:t>‹#›</a:t>
            </a:fld>
            <a:endParaRPr lang="ru-RU"/>
          </a:p>
        </p:txBody>
      </p:sp>
    </p:spTree>
    <p:extLst>
      <p:ext uri="{BB962C8B-B14F-4D97-AF65-F5344CB8AC3E}">
        <p14:creationId xmlns:p14="http://schemas.microsoft.com/office/powerpoint/2010/main" val="19259974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uk-UA" altLang="uk-UA"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grpSp>
      </p:grpSp>
      <p:sp>
        <p:nvSpPr>
          <p:cNvPr id="1537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ru-RU"/>
              <a:t>Образец заголовка</a:t>
            </a:r>
          </a:p>
        </p:txBody>
      </p:sp>
      <p:sp>
        <p:nvSpPr>
          <p:cNvPr id="1538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ru-RU"/>
              <a:t>Образец подзаголовка</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ru-RU"/>
          </a:p>
        </p:txBody>
      </p:sp>
      <p:sp>
        <p:nvSpPr>
          <p:cNvPr id="19" name="Rectangle 17"/>
          <p:cNvSpPr>
            <a:spLocks noGrp="1" noChangeArrowheads="1"/>
          </p:cNvSpPr>
          <p:nvPr>
            <p:ph type="ftr" sz="quarter" idx="11"/>
          </p:nvPr>
        </p:nvSpPr>
        <p:spPr/>
        <p:txBody>
          <a:bodyPr/>
          <a:lstStyle>
            <a:lvl1pPr>
              <a:defRPr/>
            </a:lvl1pPr>
          </a:lstStyle>
          <a:p>
            <a:pPr>
              <a:defRPr/>
            </a:pPr>
            <a:endParaRPr lang="ru-RU"/>
          </a:p>
        </p:txBody>
      </p:sp>
      <p:sp>
        <p:nvSpPr>
          <p:cNvPr id="20" name="Rectangle 18"/>
          <p:cNvSpPr>
            <a:spLocks noGrp="1" noChangeArrowheads="1"/>
          </p:cNvSpPr>
          <p:nvPr>
            <p:ph type="sldNum" sz="quarter" idx="12"/>
          </p:nvPr>
        </p:nvSpPr>
        <p:spPr/>
        <p:txBody>
          <a:bodyPr/>
          <a:lstStyle>
            <a:lvl1pPr>
              <a:defRPr/>
            </a:lvl1pPr>
          </a:lstStyle>
          <a:p>
            <a:pPr>
              <a:defRPr/>
            </a:pPr>
            <a:fld id="{78599BF2-BB6B-4D2F-838F-47998A9E0594}" type="slidenum">
              <a:rPr lang="ru-RU"/>
              <a:pPr>
                <a:defRPr/>
              </a:pPr>
              <a:t>‹#›</a:t>
            </a:fld>
            <a:endParaRPr lang="ru-RU"/>
          </a:p>
        </p:txBody>
      </p:sp>
    </p:spTree>
    <p:extLst>
      <p:ext uri="{BB962C8B-B14F-4D97-AF65-F5344CB8AC3E}">
        <p14:creationId xmlns:p14="http://schemas.microsoft.com/office/powerpoint/2010/main" val="603102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929604BF-6284-40E0-B336-1DD41440DA96}"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369183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F66F96F8-BDA8-4269-9622-5F3D8D2C2110}"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14973008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3716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981200"/>
            <a:ext cx="4038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4038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749EA36C-E8BF-47D1-80FD-0A52A3883DF2}"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125977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248BDA00-194A-444D-922F-192AACD96CC9}"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2334034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42CEBBA1-F79A-4828-8DA9-C9CD474E6FA1}"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3951705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53BFA901-2067-4A77-B72E-CCE0748F0244}"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3844838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ftr" sz="quarter" idx="10"/>
          </p:nvPr>
        </p:nvSpPr>
        <p:spPr>
          <a:ln/>
        </p:spPr>
        <p:txBody>
          <a:bodyPr/>
          <a:lstStyle>
            <a:lvl1pPr>
              <a:defRPr/>
            </a:lvl1pPr>
          </a:lstStyle>
          <a:p>
            <a:pPr>
              <a:defRPr/>
            </a:pPr>
            <a:endParaRPr lang="ru-RU"/>
          </a:p>
        </p:txBody>
      </p:sp>
      <p:sp>
        <p:nvSpPr>
          <p:cNvPr id="8" name="Rectangle 3"/>
          <p:cNvSpPr>
            <a:spLocks noGrp="1" noChangeArrowheads="1"/>
          </p:cNvSpPr>
          <p:nvPr>
            <p:ph type="sldNum" sz="quarter" idx="11"/>
          </p:nvPr>
        </p:nvSpPr>
        <p:spPr>
          <a:ln/>
        </p:spPr>
        <p:txBody>
          <a:bodyPr/>
          <a:lstStyle>
            <a:lvl1pPr>
              <a:defRPr/>
            </a:lvl1pPr>
          </a:lstStyle>
          <a:p>
            <a:pPr>
              <a:defRPr/>
            </a:pPr>
            <a:fld id="{8D038B8A-6FC3-4C93-88F3-E20240B40193}" type="slidenum">
              <a:rPr lang="ru-RU"/>
              <a:pPr>
                <a:defRPr/>
              </a:pPr>
              <a:t>‹#›</a:t>
            </a:fld>
            <a:endParaRPr lang="ru-RU"/>
          </a:p>
        </p:txBody>
      </p:sp>
      <p:sp>
        <p:nvSpPr>
          <p:cNvPr id="9"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134655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ftr" sz="quarter" idx="10"/>
          </p:nvPr>
        </p:nvSpPr>
        <p:spPr>
          <a:ln/>
        </p:spPr>
        <p:txBody>
          <a:bodyPr/>
          <a:lstStyle>
            <a:lvl1pPr>
              <a:defRPr/>
            </a:lvl1pPr>
          </a:lstStyle>
          <a:p>
            <a:pPr>
              <a:defRPr/>
            </a:pPr>
            <a:endParaRPr lang="ru-RU"/>
          </a:p>
        </p:txBody>
      </p:sp>
      <p:sp>
        <p:nvSpPr>
          <p:cNvPr id="4" name="Rectangle 3"/>
          <p:cNvSpPr>
            <a:spLocks noGrp="1" noChangeArrowheads="1"/>
          </p:cNvSpPr>
          <p:nvPr>
            <p:ph type="sldNum" sz="quarter" idx="11"/>
          </p:nvPr>
        </p:nvSpPr>
        <p:spPr>
          <a:ln/>
        </p:spPr>
        <p:txBody>
          <a:bodyPr/>
          <a:lstStyle>
            <a:lvl1pPr>
              <a:defRPr/>
            </a:lvl1pPr>
          </a:lstStyle>
          <a:p>
            <a:pPr>
              <a:defRPr/>
            </a:pPr>
            <a:fld id="{B3ADC75B-5A19-4D45-8054-BEA6E0C3CEBA}" type="slidenum">
              <a:rPr lang="ru-RU"/>
              <a:pPr>
                <a:defRPr/>
              </a:pPr>
              <a:t>‹#›</a:t>
            </a:fld>
            <a:endParaRPr lang="ru-RU"/>
          </a:p>
        </p:txBody>
      </p:sp>
      <p:sp>
        <p:nvSpPr>
          <p:cNvPr id="5"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1286312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ru-RU"/>
          </a:p>
        </p:txBody>
      </p:sp>
      <p:sp>
        <p:nvSpPr>
          <p:cNvPr id="3" name="Rectangle 3"/>
          <p:cNvSpPr>
            <a:spLocks noGrp="1" noChangeArrowheads="1"/>
          </p:cNvSpPr>
          <p:nvPr>
            <p:ph type="sldNum" sz="quarter" idx="11"/>
          </p:nvPr>
        </p:nvSpPr>
        <p:spPr>
          <a:ln/>
        </p:spPr>
        <p:txBody>
          <a:bodyPr/>
          <a:lstStyle>
            <a:lvl1pPr>
              <a:defRPr/>
            </a:lvl1pPr>
          </a:lstStyle>
          <a:p>
            <a:pPr>
              <a:defRPr/>
            </a:pPr>
            <a:fld id="{CF6D72B1-F5F2-450A-B7B8-77E5818A85DD}" type="slidenum">
              <a:rPr lang="ru-RU"/>
              <a:pPr>
                <a:defRPr/>
              </a:pPr>
              <a:t>‹#›</a:t>
            </a:fld>
            <a:endParaRPr lang="ru-RU"/>
          </a:p>
        </p:txBody>
      </p:sp>
      <p:sp>
        <p:nvSpPr>
          <p:cNvPr id="4"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3418749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9A26EECA-0B0F-438E-8428-BE7F5F661120}"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268125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2724E227-5371-4550-8D8B-A0B0D74E5419}"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98085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ru-RU"/>
          </a:p>
        </p:txBody>
      </p:sp>
      <p:sp>
        <p:nvSpPr>
          <p:cNvPr id="14339"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26CA189A-BA71-4F48-8191-9A0665BC8E3B}" type="slidenum">
              <a:rPr lang="ru-RU"/>
              <a:pPr>
                <a:defRPr/>
              </a:pPr>
              <a:t>‹#›</a:t>
            </a:fld>
            <a:endParaRPr lang="ru-RU"/>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uk-UA" altLang="uk-UA"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uk-UA" smtClean="0"/>
              <a:t>Образец заголовка</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p>
        </p:txBody>
      </p:sp>
      <p:sp>
        <p:nvSpPr>
          <p:cNvPr id="14352"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Tree>
  </p:cSld>
  <p:clrMap bg1="lt1" tx1="dk1" bg2="lt2" tx2="dk2" accent1="accent1" accent2="accent2" accent3="accent3" accent4="accent4" accent5="accent5" accent6="accent6" hlink="hlink" folHlink="folHlink"/>
  <p:sldLayoutIdLst>
    <p:sldLayoutId id="2147483708"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835275" y="2133600"/>
            <a:ext cx="6308725" cy="1511300"/>
          </a:xfrm>
        </p:spPr>
        <p:txBody>
          <a:bodyPr/>
          <a:lstStyle/>
          <a:p>
            <a:pPr eaLnBrk="1" hangingPunct="1"/>
            <a:r>
              <a:rPr lang="en-US" altLang="uk-UA" sz="4000" smtClean="0">
                <a:solidFill>
                  <a:schemeClr val="bg1"/>
                </a:solidFill>
              </a:rPr>
              <a:t>SOCIETY IN THE FOCUS OF PHILOSOPHY</a:t>
            </a:r>
            <a:r>
              <a:rPr lang="ru-RU" altLang="uk-UA" sz="4000" smtClean="0">
                <a:solidFill>
                  <a:schemeClr val="tx1"/>
                </a:solidFill>
              </a:rPr>
              <a:t> </a:t>
            </a:r>
            <a:r>
              <a:rPr lang="en-US" altLang="uk-UA" sz="4000" smtClean="0">
                <a:solidFill>
                  <a:schemeClr val="tx1"/>
                </a:solidFill>
              </a:rPr>
              <a:t> </a:t>
            </a:r>
            <a:endParaRPr lang="ru-RU" altLang="uk-UA" sz="4000" smtClean="0">
              <a:solidFill>
                <a:schemeClr val="tx1"/>
              </a:solidFill>
            </a:endParaRPr>
          </a:p>
        </p:txBody>
      </p:sp>
      <p:sp>
        <p:nvSpPr>
          <p:cNvPr id="3075" name="Rectangle 3"/>
          <p:cNvSpPr>
            <a:spLocks noGrp="1" noChangeArrowheads="1"/>
          </p:cNvSpPr>
          <p:nvPr>
            <p:ph type="subTitle" idx="1"/>
          </p:nvPr>
        </p:nvSpPr>
        <p:spPr>
          <a:xfrm>
            <a:off x="2987675" y="1125538"/>
            <a:ext cx="6019800" cy="1752600"/>
          </a:xfrm>
        </p:spPr>
        <p:txBody>
          <a:bodyPr/>
          <a:lstStyle/>
          <a:p>
            <a:pPr eaLnBrk="1" hangingPunct="1"/>
            <a:r>
              <a:rPr lang="en-US" altLang="uk-UA" b="1" smtClean="0"/>
              <a:t>Lecture 9</a:t>
            </a:r>
            <a:endParaRPr lang="ru-RU" altLang="uk-UA" b="1"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endParaRPr lang="uk-UA" altLang="uk-UA" smtClean="0"/>
          </a:p>
        </p:txBody>
      </p:sp>
      <p:sp>
        <p:nvSpPr>
          <p:cNvPr id="60419" name="Rectangle 3"/>
          <p:cNvSpPr>
            <a:spLocks noGrp="1" noChangeArrowheads="1"/>
          </p:cNvSpPr>
          <p:nvPr>
            <p:ph type="body" idx="1"/>
          </p:nvPr>
        </p:nvSpPr>
        <p:spPr>
          <a:xfrm>
            <a:off x="395288" y="911225"/>
            <a:ext cx="8229600" cy="3886200"/>
          </a:xfrm>
        </p:spPr>
        <p:txBody>
          <a:bodyPr/>
          <a:lstStyle/>
          <a:p>
            <a:r>
              <a:rPr lang="en-US" altLang="uk-UA" sz="3600" b="1" smtClean="0"/>
              <a:t>Political ideology</a:t>
            </a:r>
            <a:r>
              <a:rPr lang="en-US" altLang="uk-UA" sz="3600" smtClean="0"/>
              <a:t> is a certain set of ideals, principles, doctrines, myths or symbols of a social movement, institution, class, or large group that explains how society should work</a:t>
            </a:r>
            <a:r>
              <a:rPr lang="ru-RU" altLang="uk-UA" sz="3600" smtClean="0"/>
              <a:t> </a:t>
            </a:r>
            <a:endParaRPr lang="en-US" altLang="uk-UA" sz="3600" smtClean="0"/>
          </a:p>
          <a:p>
            <a:pPr>
              <a:buFont typeface="Wingdings" pitchFamily="2" charset="2"/>
              <a:buNone/>
            </a:pPr>
            <a:endParaRPr lang="en-US" altLang="uk-UA" sz="3600" smtClean="0"/>
          </a:p>
          <a:p>
            <a:r>
              <a:rPr lang="en-US" altLang="uk-UA" sz="3600" smtClean="0"/>
              <a:t>A political ideology largely concerns itself with </a:t>
            </a:r>
            <a:r>
              <a:rPr lang="en-US" altLang="uk-UA" sz="3600" b="1" smtClean="0"/>
              <a:t>how to allocate power and to what ends it should be used</a:t>
            </a:r>
            <a:r>
              <a:rPr lang="ru-RU" altLang="uk-UA" sz="3600" b="1"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0419">
                                            <p:txEl>
                                              <p:pRg st="2" end="2"/>
                                            </p:txEl>
                                          </p:spTgt>
                                        </p:tgtEl>
                                        <p:attrNameLst>
                                          <p:attrName>style.visibility</p:attrName>
                                        </p:attrNameLst>
                                      </p:cBhvr>
                                      <p:to>
                                        <p:strVal val="visible"/>
                                      </p:to>
                                    </p:set>
                                    <p:anim calcmode="lin" valueType="num">
                                      <p:cBhvr additive="base">
                                        <p:cTn id="7" dur="500" fill="hold"/>
                                        <p:tgtEl>
                                          <p:spTgt spid="6041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4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19113" y="762000"/>
            <a:ext cx="8229600" cy="1371600"/>
          </a:xfrm>
        </p:spPr>
        <p:txBody>
          <a:bodyPr/>
          <a:lstStyle/>
          <a:p>
            <a:r>
              <a:rPr lang="ru-RU" altLang="uk-UA" sz="4000" b="1" smtClean="0"/>
              <a:t>Political ideology has two dimensions:</a:t>
            </a:r>
            <a:r>
              <a:rPr lang="ru-RU" altLang="uk-UA" sz="4000" smtClean="0"/>
              <a:t> </a:t>
            </a:r>
          </a:p>
        </p:txBody>
      </p:sp>
      <p:sp>
        <p:nvSpPr>
          <p:cNvPr id="13315" name="Rectangle 3"/>
          <p:cNvSpPr>
            <a:spLocks noGrp="1" noChangeArrowheads="1"/>
          </p:cNvSpPr>
          <p:nvPr>
            <p:ph type="body" idx="1"/>
          </p:nvPr>
        </p:nvSpPr>
        <p:spPr>
          <a:xfrm>
            <a:off x="374650" y="2495550"/>
            <a:ext cx="8229600" cy="3886200"/>
          </a:xfrm>
        </p:spPr>
        <p:txBody>
          <a:bodyPr/>
          <a:lstStyle/>
          <a:p>
            <a:r>
              <a:rPr lang="ru-RU" altLang="uk-UA" b="1" smtClean="0"/>
              <a:t>Goals:</a:t>
            </a:r>
            <a:r>
              <a:rPr lang="ru-RU" altLang="uk-UA" smtClean="0"/>
              <a:t> how society should work (or be arranged)</a:t>
            </a:r>
          </a:p>
          <a:p>
            <a:r>
              <a:rPr lang="ru-RU" altLang="uk-UA" b="1" smtClean="0"/>
              <a:t>Methods:</a:t>
            </a:r>
            <a:r>
              <a:rPr lang="ru-RU" altLang="uk-UA" smtClean="0"/>
              <a:t> the most appropriate ways to achieve the goals  </a:t>
            </a:r>
            <a:endParaRPr lang="en-US" altLang="uk-UA" smtClean="0"/>
          </a:p>
          <a:p>
            <a:pPr>
              <a:buFont typeface="Wingdings" pitchFamily="2" charset="2"/>
              <a:buNone/>
            </a:pPr>
            <a:endParaRPr lang="en-US" altLang="uk-UA"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95288" y="260350"/>
            <a:ext cx="8229600" cy="1371600"/>
          </a:xfrm>
        </p:spPr>
        <p:txBody>
          <a:bodyPr/>
          <a:lstStyle/>
          <a:p>
            <a:r>
              <a:rPr lang="en-US" altLang="uk-UA" sz="4000" b="1" smtClean="0"/>
              <a:t>KARL POPPER</a:t>
            </a:r>
            <a:r>
              <a:rPr lang="en-US" altLang="uk-UA" sz="4000" smtClean="0"/>
              <a:t> (1902-1994)</a:t>
            </a:r>
            <a:endParaRPr lang="ru-RU" altLang="uk-UA" sz="4000" smtClean="0"/>
          </a:p>
        </p:txBody>
      </p:sp>
      <p:sp>
        <p:nvSpPr>
          <p:cNvPr id="72707" name="Rectangle 3"/>
          <p:cNvSpPr>
            <a:spLocks noGrp="1" noChangeArrowheads="1"/>
          </p:cNvSpPr>
          <p:nvPr>
            <p:ph type="body" sz="half" idx="1"/>
          </p:nvPr>
        </p:nvSpPr>
        <p:spPr>
          <a:xfrm>
            <a:off x="252413" y="1557338"/>
            <a:ext cx="6048375" cy="4895850"/>
          </a:xfrm>
        </p:spPr>
        <p:txBody>
          <a:bodyPr/>
          <a:lstStyle/>
          <a:p>
            <a:pPr>
              <a:lnSpc>
                <a:spcPct val="90000"/>
              </a:lnSpc>
            </a:pPr>
            <a:r>
              <a:rPr lang="en-US" altLang="uk-UA" smtClean="0"/>
              <a:t>In the book </a:t>
            </a:r>
            <a:r>
              <a:rPr lang="en-US" altLang="uk-UA" u="sng" smtClean="0"/>
              <a:t>“The Open Society and Its Enemies”</a:t>
            </a:r>
            <a:r>
              <a:rPr lang="en-US" altLang="uk-UA" smtClean="0"/>
              <a:t> (1945) he criticized Platonism, Marxism, totalitarianism (the models of a “closed society”)</a:t>
            </a:r>
          </a:p>
          <a:p>
            <a:pPr>
              <a:lnSpc>
                <a:spcPct val="90000"/>
              </a:lnSpc>
            </a:pPr>
            <a:r>
              <a:rPr lang="en-US" altLang="uk-UA" b="1" smtClean="0"/>
              <a:t>Open Society</a:t>
            </a:r>
            <a:r>
              <a:rPr lang="en-US" altLang="uk-UA" smtClean="0"/>
              <a:t> </a:t>
            </a:r>
            <a:r>
              <a:rPr lang="en-US" altLang="uk-UA" b="1" smtClean="0"/>
              <a:t>is based on</a:t>
            </a:r>
            <a:r>
              <a:rPr lang="en-US" altLang="uk-UA" smtClean="0"/>
              <a:t> democracy and critical thinking individuals, which are free from various taboos and make decisions as a result of agreement and consensus</a:t>
            </a:r>
            <a:endParaRPr lang="ru-RU" altLang="uk-UA" smtClean="0"/>
          </a:p>
        </p:txBody>
      </p:sp>
      <p:pic>
        <p:nvPicPr>
          <p:cNvPr id="14340" name="Picture 5" descr="Karl_Popper"/>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372225" y="1484313"/>
            <a:ext cx="2470150" cy="3165475"/>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nodeType="clickEffect">
                                  <p:stCondLst>
                                    <p:cond delay="0"/>
                                  </p:stCondLst>
                                  <p:childTnLst>
                                    <p:set>
                                      <p:cBhvr>
                                        <p:cTn id="6" dur="1" fill="hold">
                                          <p:stCondLst>
                                            <p:cond delay="0"/>
                                          </p:stCondLst>
                                        </p:cTn>
                                        <p:tgtEl>
                                          <p:spTgt spid="72707">
                                            <p:txEl>
                                              <p:pRg st="1" end="1"/>
                                            </p:txEl>
                                          </p:spTgt>
                                        </p:tgtEl>
                                        <p:attrNameLst>
                                          <p:attrName>style.visibility</p:attrName>
                                        </p:attrNameLst>
                                      </p:cBhvr>
                                      <p:to>
                                        <p:strVal val="visible"/>
                                      </p:to>
                                    </p:set>
                                    <p:animEffect transition="in" filter="fade">
                                      <p:cBhvr>
                                        <p:cTn id="7" dur="800" decel="100000"/>
                                        <p:tgtEl>
                                          <p:spTgt spid="72707">
                                            <p:txEl>
                                              <p:pRg st="1" end="1"/>
                                            </p:txEl>
                                          </p:spTgt>
                                        </p:tgtEl>
                                      </p:cBhvr>
                                    </p:animEffect>
                                    <p:anim calcmode="lin" valueType="num">
                                      <p:cBhvr>
                                        <p:cTn id="8" dur="800" decel="100000" fill="hold"/>
                                        <p:tgtEl>
                                          <p:spTgt spid="72707">
                                            <p:txEl>
                                              <p:pRg st="1" end="1"/>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72707">
                                            <p:txEl>
                                              <p:pRg st="1" end="1"/>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72707">
                                            <p:txEl>
                                              <p:pRg st="1" end="1"/>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2707">
                                            <p:txEl>
                                              <p:pRg st="1" end="1"/>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2707">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endParaRPr lang="uk-UA" altLang="uk-UA" smtClean="0"/>
          </a:p>
        </p:txBody>
      </p:sp>
      <p:sp>
        <p:nvSpPr>
          <p:cNvPr id="74755" name="Rectangle 3"/>
          <p:cNvSpPr>
            <a:spLocks noGrp="1" noChangeArrowheads="1"/>
          </p:cNvSpPr>
          <p:nvPr>
            <p:ph type="body" idx="1"/>
          </p:nvPr>
        </p:nvSpPr>
        <p:spPr>
          <a:xfrm>
            <a:off x="457200" y="1123950"/>
            <a:ext cx="8229600" cy="4897438"/>
          </a:xfrm>
        </p:spPr>
        <p:txBody>
          <a:bodyPr/>
          <a:lstStyle/>
          <a:p>
            <a:pPr>
              <a:lnSpc>
                <a:spcPct val="90000"/>
              </a:lnSpc>
            </a:pPr>
            <a:r>
              <a:rPr lang="en-US" altLang="uk-UA" smtClean="0"/>
              <a:t>Because the accumulation of a human knowledge is unpredictable, </a:t>
            </a:r>
            <a:r>
              <a:rPr lang="en-US" altLang="uk-UA" b="1" smtClean="0"/>
              <a:t>the political system should be flexible</a:t>
            </a:r>
            <a:r>
              <a:rPr lang="en-US" altLang="uk-UA" smtClean="0"/>
              <a:t>. In the Open Society the political elite does not have unlimited power and can be removed without bloodshed</a:t>
            </a:r>
          </a:p>
          <a:p>
            <a:pPr>
              <a:lnSpc>
                <a:spcPct val="90000"/>
              </a:lnSpc>
            </a:pPr>
            <a:endParaRPr lang="en-US" altLang="uk-UA" smtClean="0"/>
          </a:p>
          <a:p>
            <a:pPr>
              <a:lnSpc>
                <a:spcPct val="90000"/>
              </a:lnSpc>
            </a:pPr>
            <a:r>
              <a:rPr lang="en-US" altLang="uk-UA" b="1" smtClean="0"/>
              <a:t>Society must be open to multiple points of view and cultures</a:t>
            </a:r>
            <a:r>
              <a:rPr lang="en-US" altLang="uk-UA" smtClean="0"/>
              <a:t>, must be pluralistic and multicultural</a:t>
            </a:r>
            <a:endParaRPr lang="ru-RU" altLang="uk-UA"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74755">
                                            <p:txEl>
                                              <p:pRg st="2" end="2"/>
                                            </p:txEl>
                                          </p:spTgt>
                                        </p:tgtEl>
                                        <p:attrNameLst>
                                          <p:attrName>style.visibility</p:attrName>
                                        </p:attrNameLst>
                                      </p:cBhvr>
                                      <p:to>
                                        <p:strVal val="visible"/>
                                      </p:to>
                                    </p:set>
                                    <p:animEffect transition="in" filter="fade">
                                      <p:cBhvr>
                                        <p:cTn id="7" dur="770" decel="100000"/>
                                        <p:tgtEl>
                                          <p:spTgt spid="74755">
                                            <p:txEl>
                                              <p:pRg st="2" end="2"/>
                                            </p:txEl>
                                          </p:spTgt>
                                        </p:tgtEl>
                                      </p:cBhvr>
                                    </p:animEffect>
                                    <p:animScale>
                                      <p:cBhvr>
                                        <p:cTn id="8" dur="770" decel="100000"/>
                                        <p:tgtEl>
                                          <p:spTgt spid="74755">
                                            <p:txEl>
                                              <p:pRg st="2" end="2"/>
                                            </p:txEl>
                                          </p:spTgt>
                                        </p:tgtEl>
                                      </p:cBhvr>
                                      <p:from x="10000" y="10000"/>
                                      <p:to x="200000" y="450000"/>
                                    </p:animScale>
                                    <p:animScale>
                                      <p:cBhvr>
                                        <p:cTn id="9" dur="1230" accel="100000" fill="hold">
                                          <p:stCondLst>
                                            <p:cond delay="770"/>
                                          </p:stCondLst>
                                        </p:cTn>
                                        <p:tgtEl>
                                          <p:spTgt spid="74755">
                                            <p:txEl>
                                              <p:pRg st="2" end="2"/>
                                            </p:txEl>
                                          </p:spTgt>
                                        </p:tgtEl>
                                      </p:cBhvr>
                                      <p:from x="200000" y="450000"/>
                                      <p:to x="100000" y="100000"/>
                                    </p:animScale>
                                    <p:set>
                                      <p:cBhvr>
                                        <p:cTn id="10" dur="770" fill="hold"/>
                                        <p:tgtEl>
                                          <p:spTgt spid="74755">
                                            <p:txEl>
                                              <p:pRg st="2" end="2"/>
                                            </p:txEl>
                                          </p:spTgt>
                                        </p:tgtEl>
                                        <p:attrNameLst>
                                          <p:attrName>ppt_x</p:attrName>
                                        </p:attrNameLst>
                                      </p:cBhvr>
                                      <p:to>
                                        <p:strVal val="(0.5)"/>
                                      </p:to>
                                    </p:set>
                                    <p:anim from="(0.5)" to="(#ppt_x)" calcmode="lin" valueType="num">
                                      <p:cBhvr>
                                        <p:cTn id="11" dur="1230" accel="100000" fill="hold">
                                          <p:stCondLst>
                                            <p:cond delay="770"/>
                                          </p:stCondLst>
                                        </p:cTn>
                                        <p:tgtEl>
                                          <p:spTgt spid="74755">
                                            <p:txEl>
                                              <p:pRg st="2" end="2"/>
                                            </p:txEl>
                                          </p:spTgt>
                                        </p:tgtEl>
                                        <p:attrNameLst>
                                          <p:attrName>ppt_x</p:attrName>
                                        </p:attrNameLst>
                                      </p:cBhvr>
                                    </p:anim>
                                    <p:set>
                                      <p:cBhvr>
                                        <p:cTn id="12" dur="770" fill="hold"/>
                                        <p:tgtEl>
                                          <p:spTgt spid="74755">
                                            <p:txEl>
                                              <p:pRg st="2" end="2"/>
                                            </p:txEl>
                                          </p:spTgt>
                                        </p:tgtEl>
                                        <p:attrNameLst>
                                          <p:attrName>ppt_y</p:attrName>
                                        </p:attrNameLst>
                                      </p:cBhvr>
                                      <p:to>
                                        <p:strVal val="(#ppt_y+0.4)"/>
                                      </p:to>
                                    </p:set>
                                    <p:anim from="(#ppt_y+0.4)" to="(#ppt_y)" calcmode="lin" valueType="num">
                                      <p:cBhvr>
                                        <p:cTn id="13" dur="1230" accel="100000" fill="hold">
                                          <p:stCondLst>
                                            <p:cond delay="770"/>
                                          </p:stCondLst>
                                        </p:cTn>
                                        <p:tgtEl>
                                          <p:spTgt spid="74755">
                                            <p:txEl>
                                              <p:pRg st="2" end="2"/>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endParaRPr lang="uk-UA" altLang="uk-UA" smtClean="0"/>
          </a:p>
        </p:txBody>
      </p:sp>
      <p:sp>
        <p:nvSpPr>
          <p:cNvPr id="59395" name="Rectangle 3"/>
          <p:cNvSpPr>
            <a:spLocks noGrp="1" noChangeArrowheads="1"/>
          </p:cNvSpPr>
          <p:nvPr>
            <p:ph type="body" idx="1"/>
          </p:nvPr>
        </p:nvSpPr>
        <p:spPr>
          <a:xfrm>
            <a:off x="323850" y="909638"/>
            <a:ext cx="6696075" cy="5832475"/>
          </a:xfrm>
        </p:spPr>
        <p:txBody>
          <a:bodyPr/>
          <a:lstStyle/>
          <a:p>
            <a:pPr>
              <a:lnSpc>
                <a:spcPct val="90000"/>
              </a:lnSpc>
              <a:buFont typeface="Wingdings" pitchFamily="2" charset="2"/>
              <a:buNone/>
            </a:pPr>
            <a:r>
              <a:rPr lang="ru-RU" altLang="uk-UA" smtClean="0"/>
              <a:t>   KARL MARX proposed </a:t>
            </a:r>
            <a:r>
              <a:rPr lang="ru-RU" altLang="uk-UA" b="1" smtClean="0"/>
              <a:t>base/superstructure model </a:t>
            </a:r>
          </a:p>
          <a:p>
            <a:pPr>
              <a:lnSpc>
                <a:spcPct val="90000"/>
              </a:lnSpc>
              <a:buFont typeface="Wingdings" pitchFamily="2" charset="2"/>
              <a:buNone/>
            </a:pPr>
            <a:r>
              <a:rPr lang="ru-RU" altLang="uk-UA" b="1" smtClean="0"/>
              <a:t>   of a society:</a:t>
            </a:r>
            <a:r>
              <a:rPr lang="ru-RU" altLang="uk-UA" smtClean="0"/>
              <a:t> </a:t>
            </a:r>
          </a:p>
          <a:p>
            <a:pPr>
              <a:lnSpc>
                <a:spcPct val="90000"/>
              </a:lnSpc>
            </a:pPr>
            <a:r>
              <a:rPr lang="ru-RU" altLang="uk-UA" smtClean="0"/>
              <a:t>The </a:t>
            </a:r>
            <a:r>
              <a:rPr lang="ru-RU" altLang="uk-UA" b="1" smtClean="0"/>
              <a:t>base </a:t>
            </a:r>
            <a:r>
              <a:rPr lang="ru-RU" altLang="uk-UA" smtClean="0"/>
              <a:t>refers to the means </a:t>
            </a:r>
          </a:p>
          <a:p>
            <a:pPr>
              <a:lnSpc>
                <a:spcPct val="90000"/>
              </a:lnSpc>
              <a:buFont typeface="Wingdings" pitchFamily="2" charset="2"/>
              <a:buNone/>
            </a:pPr>
            <a:r>
              <a:rPr lang="ru-RU" altLang="uk-UA" smtClean="0"/>
              <a:t>    of producton of a society </a:t>
            </a:r>
          </a:p>
          <a:p>
            <a:pPr>
              <a:lnSpc>
                <a:spcPct val="90000"/>
              </a:lnSpc>
            </a:pPr>
            <a:r>
              <a:rPr lang="ru-RU" altLang="uk-UA" smtClean="0"/>
              <a:t>The </a:t>
            </a:r>
            <a:r>
              <a:rPr lang="ru-RU" altLang="uk-UA" b="1" smtClean="0"/>
              <a:t>superstructure </a:t>
            </a:r>
            <a:r>
              <a:rPr lang="ru-RU" altLang="uk-UA" smtClean="0"/>
              <a:t>is formed   on top of the base, and comprises that society's ideology, as well as its law system, political system…</a:t>
            </a:r>
          </a:p>
          <a:p>
            <a:pPr>
              <a:lnSpc>
                <a:spcPct val="90000"/>
              </a:lnSpc>
            </a:pPr>
            <a:r>
              <a:rPr lang="ru-RU" altLang="uk-UA" b="1" smtClean="0"/>
              <a:t>The base (economics) determines the superstructure</a:t>
            </a:r>
            <a:r>
              <a:rPr lang="ru-RU" altLang="uk-UA" smtClean="0"/>
              <a:t> </a:t>
            </a:r>
          </a:p>
        </p:txBody>
      </p:sp>
      <p:pic>
        <p:nvPicPr>
          <p:cNvPr id="16388" name="Picture 5" descr="Mar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688" y="333375"/>
            <a:ext cx="2617787"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9395">
                                            <p:txEl>
                                              <p:pRg st="4" end="4"/>
                                            </p:txEl>
                                          </p:spTgt>
                                        </p:tgtEl>
                                        <p:attrNameLst>
                                          <p:attrName>style.visibility</p:attrName>
                                        </p:attrNameLst>
                                      </p:cBhvr>
                                      <p:to>
                                        <p:strVal val="visible"/>
                                      </p:to>
                                    </p:set>
                                    <p:anim calcmode="lin" valueType="num">
                                      <p:cBhvr additive="base">
                                        <p:cTn id="7" dur="500" fill="hold"/>
                                        <p:tgtEl>
                                          <p:spTgt spid="59395">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395">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9395">
                                            <p:txEl>
                                              <p:pRg st="5" end="5"/>
                                            </p:txEl>
                                          </p:spTgt>
                                        </p:tgtEl>
                                        <p:attrNameLst>
                                          <p:attrName>style.visibility</p:attrName>
                                        </p:attrNameLst>
                                      </p:cBhvr>
                                      <p:to>
                                        <p:strVal val="visible"/>
                                      </p:to>
                                    </p:set>
                                    <p:anim calcmode="lin" valueType="num">
                                      <p:cBhvr additive="base">
                                        <p:cTn id="11" dur="500" fill="hold"/>
                                        <p:tgtEl>
                                          <p:spTgt spid="59395">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939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617538"/>
            <a:ext cx="8229600" cy="1371600"/>
          </a:xfrm>
        </p:spPr>
        <p:txBody>
          <a:bodyPr/>
          <a:lstStyle/>
          <a:p>
            <a:r>
              <a:rPr lang="en-US" altLang="uk-UA" sz="3600" b="1" u="sng" smtClean="0"/>
              <a:t>Concept “Consumer society”</a:t>
            </a:r>
            <a:r>
              <a:rPr lang="en-US" altLang="uk-UA" sz="3600" smtClean="0"/>
              <a:t> ERICH FROMM, JEAN BAUDRILLARD)</a:t>
            </a:r>
            <a:endParaRPr lang="ru-RU" altLang="uk-UA" sz="3600" smtClean="0"/>
          </a:p>
        </p:txBody>
      </p:sp>
      <p:sp>
        <p:nvSpPr>
          <p:cNvPr id="75779" name="Rectangle 3"/>
          <p:cNvSpPr>
            <a:spLocks noGrp="1" noChangeArrowheads="1"/>
          </p:cNvSpPr>
          <p:nvPr>
            <p:ph type="body" idx="1"/>
          </p:nvPr>
        </p:nvSpPr>
        <p:spPr>
          <a:xfrm>
            <a:off x="457200" y="2125663"/>
            <a:ext cx="8229600" cy="4687887"/>
          </a:xfrm>
        </p:spPr>
        <p:txBody>
          <a:bodyPr/>
          <a:lstStyle/>
          <a:p>
            <a:pPr>
              <a:lnSpc>
                <a:spcPct val="90000"/>
              </a:lnSpc>
            </a:pPr>
            <a:r>
              <a:rPr lang="en-US" altLang="uk-UA" b="1" smtClean="0"/>
              <a:t>Consumer society</a:t>
            </a:r>
            <a:r>
              <a:rPr lang="en-US" altLang="uk-UA" smtClean="0"/>
              <a:t> is a social and economical order that encourages </a:t>
            </a:r>
            <a:r>
              <a:rPr lang="en-US" altLang="uk-UA" b="1" smtClean="0"/>
              <a:t>the purchase of goods and services in ever-greater amounts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Scale>
                                      <p:cBhvr>
                                        <p:cTn id="7" dur="1000" decel="50000" fill="hold">
                                          <p:stCondLst>
                                            <p:cond delay="0"/>
                                          </p:stCondLst>
                                        </p:cTn>
                                        <p:tgtEl>
                                          <p:spTgt spid="75779">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75779">
                                            <p:txEl>
                                              <p:pRg st="0" end="0"/>
                                            </p:txEl>
                                          </p:spTgt>
                                        </p:tgtEl>
                                        <p:attrNameLst>
                                          <p:attrName>ppt_x</p:attrName>
                                          <p:attrName>ppt_y</p:attrName>
                                        </p:attrNameLst>
                                      </p:cBhvr>
                                    </p:animMotion>
                                    <p:animEffect transition="in" filter="fade">
                                      <p:cBhvr>
                                        <p:cTn id="9" dur="1000"/>
                                        <p:tgtEl>
                                          <p:spTgt spid="757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19113" y="473075"/>
            <a:ext cx="8229600" cy="1371600"/>
          </a:xfrm>
        </p:spPr>
        <p:txBody>
          <a:bodyPr/>
          <a:lstStyle/>
          <a:p>
            <a:r>
              <a:rPr lang="en-US" altLang="uk-UA" sz="4000" b="1" smtClean="0"/>
              <a:t>Elements of the spiritual sphere:</a:t>
            </a:r>
            <a:r>
              <a:rPr lang="en-US" altLang="uk-UA" sz="4000" smtClean="0"/>
              <a:t> </a:t>
            </a:r>
            <a:endParaRPr lang="ru-RU" altLang="uk-UA" sz="4000" smtClean="0"/>
          </a:p>
        </p:txBody>
      </p:sp>
      <p:sp>
        <p:nvSpPr>
          <p:cNvPr id="62467" name="Rectangle 3"/>
          <p:cNvSpPr>
            <a:spLocks noGrp="1" noChangeArrowheads="1"/>
          </p:cNvSpPr>
          <p:nvPr>
            <p:ph type="body" idx="1"/>
          </p:nvPr>
        </p:nvSpPr>
        <p:spPr/>
        <p:txBody>
          <a:bodyPr/>
          <a:lstStyle/>
          <a:p>
            <a:pPr>
              <a:buFont typeface="Wingdings" pitchFamily="2" charset="2"/>
              <a:buNone/>
            </a:pPr>
            <a:r>
              <a:rPr lang="en-US" altLang="uk-UA" smtClean="0"/>
              <a:t>1) </a:t>
            </a:r>
            <a:r>
              <a:rPr lang="en-US" altLang="uk-UA" b="1" smtClean="0"/>
              <a:t>spiritual necessities</a:t>
            </a:r>
            <a:r>
              <a:rPr lang="en-US" altLang="uk-UA" smtClean="0"/>
              <a:t> (as a source of spiritual activity) </a:t>
            </a:r>
          </a:p>
          <a:p>
            <a:pPr>
              <a:buFont typeface="Wingdings" pitchFamily="2" charset="2"/>
              <a:buNone/>
            </a:pPr>
            <a:r>
              <a:rPr lang="en-US" altLang="uk-UA" smtClean="0"/>
              <a:t>2) </a:t>
            </a:r>
            <a:r>
              <a:rPr lang="en-US" altLang="uk-UA" b="1" smtClean="0"/>
              <a:t>spiritual values</a:t>
            </a:r>
            <a:r>
              <a:rPr lang="en-US" altLang="uk-UA" smtClean="0"/>
              <a:t> (live in the form of ideas)</a:t>
            </a:r>
          </a:p>
          <a:p>
            <a:pPr>
              <a:buFont typeface="Wingdings" pitchFamily="2" charset="2"/>
              <a:buNone/>
            </a:pPr>
            <a:r>
              <a:rPr lang="en-US" altLang="uk-UA" smtClean="0"/>
              <a:t>3) </a:t>
            </a:r>
            <a:r>
              <a:rPr lang="en-US" altLang="uk-UA" b="1" smtClean="0"/>
              <a:t>subjects of spiritual activity</a:t>
            </a:r>
            <a:r>
              <a:rPr lang="ru-RU" altLang="uk-UA"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 calcmode="lin" valueType="num">
                                      <p:cBhvr additive="base">
                                        <p:cTn id="7" dur="5000" fill="hold"/>
                                        <p:tgtEl>
                                          <p:spTgt spid="62467">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624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7" presetClass="entr" presetSubtype="4" fill="hold" nodeType="clickEffect">
                                  <p:stCondLst>
                                    <p:cond delay="0"/>
                                  </p:stCondLst>
                                  <p:childTnLst>
                                    <p:set>
                                      <p:cBhvr>
                                        <p:cTn id="12" dur="1" fill="hold">
                                          <p:stCondLst>
                                            <p:cond delay="0"/>
                                          </p:stCondLst>
                                        </p:cTn>
                                        <p:tgtEl>
                                          <p:spTgt spid="62467">
                                            <p:txEl>
                                              <p:pRg st="1" end="1"/>
                                            </p:txEl>
                                          </p:spTgt>
                                        </p:tgtEl>
                                        <p:attrNameLst>
                                          <p:attrName>style.visibility</p:attrName>
                                        </p:attrNameLst>
                                      </p:cBhvr>
                                      <p:to>
                                        <p:strVal val="visible"/>
                                      </p:to>
                                    </p:set>
                                    <p:anim calcmode="lin" valueType="num">
                                      <p:cBhvr additive="base">
                                        <p:cTn id="13" dur="5000" fill="hold"/>
                                        <p:tgtEl>
                                          <p:spTgt spid="62467">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624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7" presetClass="entr" presetSubtype="4" fill="hold" nodeType="clickEffect">
                                  <p:stCondLst>
                                    <p:cond delay="0"/>
                                  </p:stCondLst>
                                  <p:childTnLst>
                                    <p:set>
                                      <p:cBhvr>
                                        <p:cTn id="18" dur="1" fill="hold">
                                          <p:stCondLst>
                                            <p:cond delay="0"/>
                                          </p:stCondLst>
                                        </p:cTn>
                                        <p:tgtEl>
                                          <p:spTgt spid="62467">
                                            <p:txEl>
                                              <p:pRg st="2" end="2"/>
                                            </p:txEl>
                                          </p:spTgt>
                                        </p:tgtEl>
                                        <p:attrNameLst>
                                          <p:attrName>style.visibility</p:attrName>
                                        </p:attrNameLst>
                                      </p:cBhvr>
                                      <p:to>
                                        <p:strVal val="visible"/>
                                      </p:to>
                                    </p:set>
                                    <p:anim calcmode="lin" valueType="num">
                                      <p:cBhvr additive="base">
                                        <p:cTn id="19" dur="5000" fill="hold"/>
                                        <p:tgtEl>
                                          <p:spTgt spid="62467">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6246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544513"/>
            <a:ext cx="8229600" cy="1371600"/>
          </a:xfrm>
        </p:spPr>
        <p:txBody>
          <a:bodyPr/>
          <a:lstStyle/>
          <a:p>
            <a:r>
              <a:rPr lang="en-US" altLang="uk-UA" sz="3600" b="1" smtClean="0"/>
              <a:t>The main forms of spiritual activity:</a:t>
            </a:r>
            <a:r>
              <a:rPr lang="en-US" altLang="uk-UA" smtClean="0"/>
              <a:t> </a:t>
            </a:r>
            <a:endParaRPr lang="ru-RU" altLang="uk-UA" smtClean="0"/>
          </a:p>
        </p:txBody>
      </p:sp>
      <p:sp>
        <p:nvSpPr>
          <p:cNvPr id="19459" name="Rectangle 3"/>
          <p:cNvSpPr>
            <a:spLocks noGrp="1" noChangeArrowheads="1"/>
          </p:cNvSpPr>
          <p:nvPr>
            <p:ph type="body" idx="1"/>
          </p:nvPr>
        </p:nvSpPr>
        <p:spPr/>
        <p:txBody>
          <a:bodyPr/>
          <a:lstStyle/>
          <a:p>
            <a:r>
              <a:rPr lang="en-US" altLang="uk-UA" b="1" smtClean="0"/>
              <a:t>moral </a:t>
            </a:r>
            <a:r>
              <a:rPr lang="en-US" altLang="uk-UA" smtClean="0"/>
              <a:t>– the sphere of norms</a:t>
            </a:r>
          </a:p>
          <a:p>
            <a:r>
              <a:rPr lang="en-US" altLang="uk-UA" b="1" smtClean="0"/>
              <a:t>religion</a:t>
            </a:r>
            <a:r>
              <a:rPr lang="ru-RU" altLang="uk-UA" smtClean="0"/>
              <a:t> </a:t>
            </a:r>
            <a:r>
              <a:rPr lang="en-US" altLang="uk-UA" smtClean="0"/>
              <a:t>(based on faith on supernatural forces)</a:t>
            </a:r>
            <a:r>
              <a:rPr lang="ru-RU" altLang="uk-UA" smtClean="0"/>
              <a:t> </a:t>
            </a:r>
            <a:endParaRPr lang="en-US" altLang="uk-UA" smtClean="0"/>
          </a:p>
          <a:p>
            <a:r>
              <a:rPr lang="en-US" altLang="uk-UA" b="1" smtClean="0"/>
              <a:t>science</a:t>
            </a:r>
            <a:r>
              <a:rPr lang="en-US" altLang="uk-UA" smtClean="0"/>
              <a:t> (based on rational cognition)</a:t>
            </a:r>
          </a:p>
          <a:p>
            <a:r>
              <a:rPr lang="en-US" altLang="uk-UA" b="1" smtClean="0"/>
              <a:t>art</a:t>
            </a:r>
          </a:p>
          <a:p>
            <a:pPr>
              <a:buFont typeface="Wingdings" pitchFamily="2" charset="2"/>
              <a:buNone/>
            </a:pPr>
            <a:endParaRPr lang="en-US" altLang="uk-UA" b="1" smtClean="0"/>
          </a:p>
          <a:p>
            <a:endParaRPr lang="ru-RU" altLang="uk-UA" b="1"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endParaRPr lang="uk-UA" altLang="uk-UA" smtClean="0"/>
          </a:p>
        </p:txBody>
      </p:sp>
      <p:sp>
        <p:nvSpPr>
          <p:cNvPr id="77827" name="Rectangle 3"/>
          <p:cNvSpPr>
            <a:spLocks noGrp="1" noChangeArrowheads="1"/>
          </p:cNvSpPr>
          <p:nvPr>
            <p:ph type="body" idx="1"/>
          </p:nvPr>
        </p:nvSpPr>
        <p:spPr>
          <a:xfrm>
            <a:off x="457200" y="908050"/>
            <a:ext cx="8229600" cy="5256213"/>
          </a:xfrm>
        </p:spPr>
        <p:txBody>
          <a:bodyPr/>
          <a:lstStyle/>
          <a:p>
            <a:r>
              <a:rPr lang="en-US" altLang="uk-UA" b="1" smtClean="0"/>
              <a:t>Spirituality</a:t>
            </a:r>
            <a:r>
              <a:rPr lang="en-US" altLang="uk-UA" smtClean="0"/>
              <a:t> can refer to an ultimate or an alleged immaterial reality; an inner path enabling a person to discover the essence of his/her being; or the “deepest values and meanings by which people live”</a:t>
            </a:r>
          </a:p>
          <a:p>
            <a:pPr>
              <a:buFont typeface="Wingdings" pitchFamily="2" charset="2"/>
              <a:buNone/>
            </a:pPr>
            <a:endParaRPr lang="en-US" altLang="uk-UA" smtClean="0"/>
          </a:p>
          <a:p>
            <a:r>
              <a:rPr lang="en-US" altLang="uk-UA" b="1" smtClean="0"/>
              <a:t>Social consciousness</a:t>
            </a:r>
            <a:r>
              <a:rPr lang="en-US" altLang="uk-UA" smtClean="0"/>
              <a:t>, or social awareness, is defined as consciousness shared by individuals within a society</a:t>
            </a:r>
            <a:endParaRPr lang="ru-RU" altLang="uk-UA"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77827">
                                            <p:txEl>
                                              <p:pRg st="2" end="2"/>
                                            </p:txEl>
                                          </p:spTgt>
                                        </p:tgtEl>
                                        <p:attrNameLst>
                                          <p:attrName>style.visibility</p:attrName>
                                        </p:attrNameLst>
                                      </p:cBhvr>
                                      <p:to>
                                        <p:strVal val="visible"/>
                                      </p:to>
                                    </p:set>
                                    <p:anim calcmode="lin" valueType="num">
                                      <p:cBhvr>
                                        <p:cTn id="7" dur="1000" fill="hold"/>
                                        <p:tgtEl>
                                          <p:spTgt spid="77827">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77827">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77827">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778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endParaRPr lang="uk-UA" altLang="uk-UA" smtClean="0"/>
          </a:p>
        </p:txBody>
      </p:sp>
      <p:sp>
        <p:nvSpPr>
          <p:cNvPr id="4099" name="Rectangle 4"/>
          <p:cNvSpPr>
            <a:spLocks noGrp="1" noChangeArrowheads="1"/>
          </p:cNvSpPr>
          <p:nvPr>
            <p:ph type="body" idx="1"/>
          </p:nvPr>
        </p:nvSpPr>
        <p:spPr>
          <a:xfrm>
            <a:off x="500063" y="1143000"/>
            <a:ext cx="8229600" cy="5545138"/>
          </a:xfrm>
        </p:spPr>
        <p:txBody>
          <a:bodyPr/>
          <a:lstStyle/>
          <a:p>
            <a:r>
              <a:rPr lang="en-US" altLang="uk-UA" sz="3600" b="1" smtClean="0"/>
              <a:t>Social philosophy</a:t>
            </a:r>
            <a:r>
              <a:rPr lang="en-US" altLang="uk-UA" sz="3600" smtClean="0"/>
              <a:t> is the field of philosophy about society, principles of its functioning and development, questions about social behavior</a:t>
            </a:r>
          </a:p>
          <a:p>
            <a:endParaRPr lang="en-US" altLang="uk-UA" sz="3600" smtClean="0"/>
          </a:p>
          <a:p>
            <a:r>
              <a:rPr lang="en-US" altLang="uk-UA" sz="3600" b="1" smtClean="0"/>
              <a:t>Society</a:t>
            </a:r>
            <a:r>
              <a:rPr lang="en-US" altLang="uk-UA" sz="3600" smtClean="0"/>
              <a:t> is a historical form of the coexisting of people</a:t>
            </a:r>
            <a:r>
              <a:rPr lang="en-US" altLang="uk-UA" smtClean="0"/>
              <a:t> </a:t>
            </a:r>
            <a:r>
              <a:rPr lang="ru-RU" altLang="uk-UA" smtClean="0"/>
              <a:t> </a:t>
            </a:r>
            <a:endParaRPr lang="en-US" altLang="uk-UA" sz="3600" smtClean="0"/>
          </a:p>
          <a:p>
            <a:pPr>
              <a:buFont typeface="Wingdings" pitchFamily="2" charset="2"/>
              <a:buNone/>
            </a:pPr>
            <a:endParaRPr lang="ru-RU" altLang="uk-UA" sz="3600" smtClean="0"/>
          </a:p>
          <a:p>
            <a:pPr>
              <a:buFont typeface="Wingdings" pitchFamily="2" charset="2"/>
              <a:buNone/>
            </a:pPr>
            <a:endParaRPr lang="ru-RU" altLang="uk-UA" sz="3600" smtClean="0"/>
          </a:p>
          <a:p>
            <a:pPr>
              <a:buFont typeface="Wingdings" pitchFamily="2" charset="2"/>
              <a:buNone/>
            </a:pPr>
            <a:endParaRPr lang="en-US" altLang="uk-UA" sz="36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4099">
                                            <p:txEl>
                                              <p:pRg st="2" end="2"/>
                                            </p:txEl>
                                          </p:spTgt>
                                        </p:tgtEl>
                                        <p:attrNameLst>
                                          <p:attrName>style.visibility</p:attrName>
                                        </p:attrNameLst>
                                      </p:cBhvr>
                                      <p:to>
                                        <p:strVal val="visible"/>
                                      </p:to>
                                    </p:set>
                                    <p:animEffect transition="in" filter="wipe(down)">
                                      <p:cBhvr>
                                        <p:cTn id="7" dur="580">
                                          <p:stCondLst>
                                            <p:cond delay="0"/>
                                          </p:stCondLst>
                                        </p:cTn>
                                        <p:tgtEl>
                                          <p:spTgt spid="4099">
                                            <p:txEl>
                                              <p:pRg st="2" end="2"/>
                                            </p:txEl>
                                          </p:spTgt>
                                        </p:tgtEl>
                                      </p:cBhvr>
                                    </p:animEffect>
                                    <p:anim calcmode="lin" valueType="num">
                                      <p:cBhvr>
                                        <p:cTn id="8" dur="1822" tmFilter="0,0; 0.14,0.36; 0.43,0.73; 0.71,0.91; 1.0,1.0">
                                          <p:stCondLst>
                                            <p:cond delay="0"/>
                                          </p:stCondLst>
                                        </p:cTn>
                                        <p:tgtEl>
                                          <p:spTgt spid="4099">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099">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099">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099">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099">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099">
                                            <p:txEl>
                                              <p:pRg st="2" end="2"/>
                                            </p:txEl>
                                          </p:spTgt>
                                        </p:tgtEl>
                                      </p:cBhvr>
                                      <p:to x="100000" y="60000"/>
                                    </p:animScale>
                                    <p:animScale>
                                      <p:cBhvr>
                                        <p:cTn id="14" dur="166" decel="50000">
                                          <p:stCondLst>
                                            <p:cond delay="676"/>
                                          </p:stCondLst>
                                        </p:cTn>
                                        <p:tgtEl>
                                          <p:spTgt spid="4099">
                                            <p:txEl>
                                              <p:pRg st="2" end="2"/>
                                            </p:txEl>
                                          </p:spTgt>
                                        </p:tgtEl>
                                      </p:cBhvr>
                                      <p:to x="100000" y="100000"/>
                                    </p:animScale>
                                    <p:animScale>
                                      <p:cBhvr>
                                        <p:cTn id="15" dur="26">
                                          <p:stCondLst>
                                            <p:cond delay="1312"/>
                                          </p:stCondLst>
                                        </p:cTn>
                                        <p:tgtEl>
                                          <p:spTgt spid="4099">
                                            <p:txEl>
                                              <p:pRg st="2" end="2"/>
                                            </p:txEl>
                                          </p:spTgt>
                                        </p:tgtEl>
                                      </p:cBhvr>
                                      <p:to x="100000" y="80000"/>
                                    </p:animScale>
                                    <p:animScale>
                                      <p:cBhvr>
                                        <p:cTn id="16" dur="166" decel="50000">
                                          <p:stCondLst>
                                            <p:cond delay="1338"/>
                                          </p:stCondLst>
                                        </p:cTn>
                                        <p:tgtEl>
                                          <p:spTgt spid="4099">
                                            <p:txEl>
                                              <p:pRg st="2" end="2"/>
                                            </p:txEl>
                                          </p:spTgt>
                                        </p:tgtEl>
                                      </p:cBhvr>
                                      <p:to x="100000" y="100000"/>
                                    </p:animScale>
                                    <p:animScale>
                                      <p:cBhvr>
                                        <p:cTn id="17" dur="26">
                                          <p:stCondLst>
                                            <p:cond delay="1642"/>
                                          </p:stCondLst>
                                        </p:cTn>
                                        <p:tgtEl>
                                          <p:spTgt spid="4099">
                                            <p:txEl>
                                              <p:pRg st="2" end="2"/>
                                            </p:txEl>
                                          </p:spTgt>
                                        </p:tgtEl>
                                      </p:cBhvr>
                                      <p:to x="100000" y="90000"/>
                                    </p:animScale>
                                    <p:animScale>
                                      <p:cBhvr>
                                        <p:cTn id="18" dur="166" decel="50000">
                                          <p:stCondLst>
                                            <p:cond delay="1668"/>
                                          </p:stCondLst>
                                        </p:cTn>
                                        <p:tgtEl>
                                          <p:spTgt spid="4099">
                                            <p:txEl>
                                              <p:pRg st="2" end="2"/>
                                            </p:txEl>
                                          </p:spTgt>
                                        </p:tgtEl>
                                      </p:cBhvr>
                                      <p:to x="100000" y="100000"/>
                                    </p:animScale>
                                    <p:animScale>
                                      <p:cBhvr>
                                        <p:cTn id="19" dur="26">
                                          <p:stCondLst>
                                            <p:cond delay="1808"/>
                                          </p:stCondLst>
                                        </p:cTn>
                                        <p:tgtEl>
                                          <p:spTgt spid="4099">
                                            <p:txEl>
                                              <p:pRg st="2" end="2"/>
                                            </p:txEl>
                                          </p:spTgt>
                                        </p:tgtEl>
                                      </p:cBhvr>
                                      <p:to x="100000" y="95000"/>
                                    </p:animScale>
                                    <p:animScale>
                                      <p:cBhvr>
                                        <p:cTn id="20" dur="166" decel="50000">
                                          <p:stCondLst>
                                            <p:cond delay="1834"/>
                                          </p:stCondLst>
                                        </p:cTn>
                                        <p:tgtEl>
                                          <p:spTgt spid="4099">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endParaRPr lang="uk-UA" altLang="uk-UA" smtClean="0"/>
          </a:p>
        </p:txBody>
      </p:sp>
      <p:sp>
        <p:nvSpPr>
          <p:cNvPr id="54275" name="Rectangle 3"/>
          <p:cNvSpPr>
            <a:spLocks noGrp="1" noChangeArrowheads="1"/>
          </p:cNvSpPr>
          <p:nvPr>
            <p:ph type="body" idx="1"/>
          </p:nvPr>
        </p:nvSpPr>
        <p:spPr>
          <a:xfrm>
            <a:off x="468313" y="765175"/>
            <a:ext cx="8229600" cy="5761038"/>
          </a:xfrm>
        </p:spPr>
        <p:txBody>
          <a:bodyPr/>
          <a:lstStyle/>
          <a:p>
            <a:pPr>
              <a:lnSpc>
                <a:spcPct val="90000"/>
              </a:lnSpc>
            </a:pPr>
            <a:r>
              <a:rPr lang="en-US" altLang="uk-UA" b="1" u="sng" smtClean="0"/>
              <a:t>In the Ancient Greece philosophy</a:t>
            </a:r>
            <a:r>
              <a:rPr lang="en-US" altLang="uk-UA" smtClean="0"/>
              <a:t> society was considered as the community, part of nature</a:t>
            </a:r>
          </a:p>
          <a:p>
            <a:pPr>
              <a:lnSpc>
                <a:spcPct val="90000"/>
              </a:lnSpc>
            </a:pPr>
            <a:endParaRPr lang="en-US" altLang="uk-UA" u="sng" smtClean="0"/>
          </a:p>
          <a:p>
            <a:pPr>
              <a:lnSpc>
                <a:spcPct val="90000"/>
              </a:lnSpc>
            </a:pPr>
            <a:r>
              <a:rPr lang="en-US" altLang="uk-UA" b="1" u="sng" smtClean="0"/>
              <a:t>In the Middle ages</a:t>
            </a:r>
            <a:r>
              <a:rPr lang="en-US" altLang="uk-UA" smtClean="0"/>
              <a:t> concept “society” was changed on some new – state</a:t>
            </a:r>
          </a:p>
          <a:p>
            <a:pPr>
              <a:lnSpc>
                <a:spcPct val="90000"/>
              </a:lnSpc>
              <a:buFont typeface="Wingdings" pitchFamily="2" charset="2"/>
              <a:buNone/>
            </a:pPr>
            <a:endParaRPr lang="en-US" altLang="uk-UA" u="sng" smtClean="0"/>
          </a:p>
          <a:p>
            <a:pPr>
              <a:lnSpc>
                <a:spcPct val="90000"/>
              </a:lnSpc>
            </a:pPr>
            <a:r>
              <a:rPr lang="en-US" altLang="uk-UA" b="1" u="sng" smtClean="0"/>
              <a:t>Only from the New times</a:t>
            </a:r>
            <a:r>
              <a:rPr lang="en-US" altLang="uk-UA" smtClean="0"/>
              <a:t> society was considered as the independent sphere of being with the specific principles of existence</a:t>
            </a:r>
            <a:endParaRPr lang="ru-RU" altLang="uk-UA"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4275">
                                            <p:txEl>
                                              <p:pRg st="4" end="4"/>
                                            </p:txEl>
                                          </p:spTgt>
                                        </p:tgtEl>
                                        <p:attrNameLst>
                                          <p:attrName>style.visibility</p:attrName>
                                        </p:attrNameLst>
                                      </p:cBhvr>
                                      <p:to>
                                        <p:strVal val="visible"/>
                                      </p:to>
                                    </p:set>
                                    <p:anim calcmode="lin" valueType="num">
                                      <p:cBhvr additive="base">
                                        <p:cTn id="7" dur="500" fill="hold"/>
                                        <p:tgtEl>
                                          <p:spTgt spid="54275">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27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3213" y="257175"/>
            <a:ext cx="8229600" cy="1371600"/>
          </a:xfrm>
        </p:spPr>
        <p:txBody>
          <a:bodyPr/>
          <a:lstStyle/>
          <a:p>
            <a:r>
              <a:rPr lang="en-US" altLang="uk-UA" sz="4000" b="1" smtClean="0"/>
              <a:t>THOMAS HOBBES</a:t>
            </a:r>
            <a:r>
              <a:rPr lang="en-US" altLang="uk-UA" sz="4000" smtClean="0"/>
              <a:t> (1588-1679)</a:t>
            </a:r>
            <a:endParaRPr lang="ru-RU" altLang="uk-UA" sz="4000" smtClean="0"/>
          </a:p>
        </p:txBody>
      </p:sp>
      <p:pic>
        <p:nvPicPr>
          <p:cNvPr id="6147" name="Picture 5" descr="1251719908_hobbes"/>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477000" y="1339850"/>
            <a:ext cx="2559050" cy="3097213"/>
          </a:xfrm>
        </p:spPr>
      </p:pic>
      <p:sp>
        <p:nvSpPr>
          <p:cNvPr id="6148" name="Rectangle 10"/>
          <p:cNvSpPr>
            <a:spLocks noChangeArrowheads="1"/>
          </p:cNvSpPr>
          <p:nvPr/>
        </p:nvSpPr>
        <p:spPr bwMode="auto">
          <a:xfrm>
            <a:off x="252413" y="1414463"/>
            <a:ext cx="6335712"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20000"/>
              </a:spcBef>
              <a:buClr>
                <a:schemeClr val="bg2"/>
              </a:buClr>
              <a:buSzPct val="75000"/>
              <a:buFont typeface="Wingdings" pitchFamily="2" charset="2"/>
              <a:buChar char="n"/>
            </a:pPr>
            <a:r>
              <a:rPr lang="en-US" altLang="uk-UA" sz="3200"/>
              <a:t>Society exists because of the </a:t>
            </a:r>
            <a:r>
              <a:rPr lang="en-US" altLang="uk-UA" sz="3200" b="1" u="sng"/>
              <a:t>“social contract”</a:t>
            </a:r>
            <a:r>
              <a:rPr lang="en-US" altLang="uk-UA" sz="3200" b="1"/>
              <a:t>:</a:t>
            </a:r>
            <a:r>
              <a:rPr lang="en-US" altLang="uk-UA" sz="3200"/>
              <a:t> </a:t>
            </a:r>
            <a:r>
              <a:rPr lang="en-US" altLang="uk-UA" sz="3200" b="1"/>
              <a:t>individuals</a:t>
            </a:r>
            <a:r>
              <a:rPr lang="en-US" altLang="uk-UA" sz="3200"/>
              <a:t> </a:t>
            </a:r>
            <a:r>
              <a:rPr lang="en-US" altLang="uk-UA" sz="3200" b="1"/>
              <a:t>have consented</a:t>
            </a:r>
            <a:r>
              <a:rPr lang="en-US" altLang="uk-UA" sz="3200"/>
              <a:t>, either explicitly or tacitly, to surrender </a:t>
            </a:r>
            <a:r>
              <a:rPr lang="en-US" altLang="uk-UA" sz="3200" b="1"/>
              <a:t>some of their freedoms</a:t>
            </a:r>
            <a:r>
              <a:rPr lang="en-US" altLang="uk-UA" sz="3200"/>
              <a:t> and submit to the authority of the ruler or magistrate (or to the decision of a majority), </a:t>
            </a:r>
            <a:r>
              <a:rPr lang="en-US" altLang="uk-UA" sz="3200" b="1"/>
              <a:t>in exchange for protection of their remaining rights</a:t>
            </a:r>
            <a:endParaRPr lang="ru-RU" altLang="uk-UA" sz="3200"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617538"/>
            <a:ext cx="8229600" cy="1371600"/>
          </a:xfrm>
        </p:spPr>
        <p:txBody>
          <a:bodyPr/>
          <a:lstStyle/>
          <a:p>
            <a:r>
              <a:rPr lang="en-US" altLang="uk-UA" sz="4000" b="1" smtClean="0"/>
              <a:t>Forms of the development of a society:</a:t>
            </a:r>
            <a:r>
              <a:rPr lang="en-US" altLang="uk-UA" sz="4000" smtClean="0"/>
              <a:t> </a:t>
            </a:r>
            <a:endParaRPr lang="ru-RU" altLang="uk-UA" sz="4000" smtClean="0"/>
          </a:p>
        </p:txBody>
      </p:sp>
      <p:sp>
        <p:nvSpPr>
          <p:cNvPr id="69635" name="Rectangle 3"/>
          <p:cNvSpPr>
            <a:spLocks noGrp="1" noChangeArrowheads="1"/>
          </p:cNvSpPr>
          <p:nvPr>
            <p:ph type="body" idx="1"/>
          </p:nvPr>
        </p:nvSpPr>
        <p:spPr>
          <a:xfrm>
            <a:off x="457200" y="2279650"/>
            <a:ext cx="8229600" cy="3886200"/>
          </a:xfrm>
        </p:spPr>
        <p:txBody>
          <a:bodyPr/>
          <a:lstStyle/>
          <a:p>
            <a:pPr>
              <a:lnSpc>
                <a:spcPct val="90000"/>
              </a:lnSpc>
            </a:pPr>
            <a:r>
              <a:rPr lang="en-US" altLang="uk-UA" b="1" smtClean="0"/>
              <a:t>Revolution</a:t>
            </a:r>
            <a:r>
              <a:rPr lang="ru-RU" altLang="uk-UA" smtClean="0"/>
              <a:t> </a:t>
            </a:r>
            <a:r>
              <a:rPr lang="en-US" altLang="uk-UA" smtClean="0"/>
              <a:t>(sharp transitions from one condition to another - social, political, scientific, technological etc.)</a:t>
            </a:r>
          </a:p>
          <a:p>
            <a:pPr>
              <a:lnSpc>
                <a:spcPct val="90000"/>
              </a:lnSpc>
              <a:buFont typeface="Wingdings" pitchFamily="2" charset="2"/>
              <a:buNone/>
            </a:pPr>
            <a:endParaRPr lang="en-US" altLang="uk-UA" smtClean="0"/>
          </a:p>
          <a:p>
            <a:pPr>
              <a:lnSpc>
                <a:spcPct val="90000"/>
              </a:lnSpc>
            </a:pPr>
            <a:r>
              <a:rPr lang="en-US" altLang="uk-UA" b="1" smtClean="0"/>
              <a:t>Evolution</a:t>
            </a:r>
            <a:r>
              <a:rPr lang="ru-RU" altLang="uk-UA" smtClean="0"/>
              <a:t> </a:t>
            </a:r>
            <a:r>
              <a:rPr lang="en-US" altLang="uk-UA" smtClean="0"/>
              <a:t>(regime of slow changes)</a:t>
            </a:r>
          </a:p>
          <a:p>
            <a:pPr>
              <a:lnSpc>
                <a:spcPct val="90000"/>
              </a:lnSpc>
            </a:pPr>
            <a:endParaRPr lang="en-US" altLang="uk-UA" smtClean="0"/>
          </a:p>
          <a:p>
            <a:pPr>
              <a:lnSpc>
                <a:spcPct val="90000"/>
              </a:lnSpc>
              <a:buFont typeface="Wingdings" pitchFamily="2" charset="2"/>
              <a:buNone/>
            </a:pPr>
            <a:r>
              <a:rPr lang="en-US" altLang="uk-UA" smtClean="0"/>
              <a:t>Usually these forms change each other</a:t>
            </a:r>
            <a:endParaRPr lang="ru-RU" altLang="uk-UA"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9635">
                                            <p:txEl>
                                              <p:pRg st="2" end="2"/>
                                            </p:txEl>
                                          </p:spTgt>
                                        </p:tgtEl>
                                        <p:attrNameLst>
                                          <p:attrName>style.visibility</p:attrName>
                                        </p:attrNameLst>
                                      </p:cBhvr>
                                      <p:to>
                                        <p:strVal val="visible"/>
                                      </p:to>
                                    </p:set>
                                    <p:anim calcmode="lin" valueType="num">
                                      <p:cBhvr additive="base">
                                        <p:cTn id="7" dur="5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96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9635">
                                            <p:txEl>
                                              <p:pRg st="4" end="4"/>
                                            </p:txEl>
                                          </p:spTgt>
                                        </p:tgtEl>
                                        <p:attrNameLst>
                                          <p:attrName>style.visibility</p:attrName>
                                        </p:attrNameLst>
                                      </p:cBhvr>
                                      <p:to>
                                        <p:strVal val="visible"/>
                                      </p:to>
                                    </p:set>
                                    <p:anim calcmode="lin" valueType="num">
                                      <p:cBhvr additive="base">
                                        <p:cTn id="13" dur="500" fill="hold"/>
                                        <p:tgtEl>
                                          <p:spTgt spid="6963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96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19113" y="544513"/>
            <a:ext cx="8229600" cy="1371600"/>
          </a:xfrm>
        </p:spPr>
        <p:txBody>
          <a:bodyPr/>
          <a:lstStyle/>
          <a:p>
            <a:r>
              <a:rPr lang="ru-RU" altLang="uk-UA" sz="4000" b="1" smtClean="0"/>
              <a:t>Society went through some stages of development:</a:t>
            </a:r>
          </a:p>
        </p:txBody>
      </p:sp>
      <p:sp>
        <p:nvSpPr>
          <p:cNvPr id="8195" name="Rectangle 3"/>
          <p:cNvSpPr>
            <a:spLocks noGrp="1" noChangeArrowheads="1"/>
          </p:cNvSpPr>
          <p:nvPr>
            <p:ph type="body" idx="1"/>
          </p:nvPr>
        </p:nvSpPr>
        <p:spPr>
          <a:xfrm>
            <a:off x="457200" y="2063750"/>
            <a:ext cx="8229600" cy="3886200"/>
          </a:xfrm>
        </p:spPr>
        <p:txBody>
          <a:bodyPr/>
          <a:lstStyle/>
          <a:p>
            <a:pPr>
              <a:buFont typeface="Wingdings" pitchFamily="2" charset="2"/>
              <a:buNone/>
            </a:pPr>
            <a:r>
              <a:rPr lang="en-US" altLang="uk-UA" smtClean="0"/>
              <a:t>1) </a:t>
            </a:r>
            <a:r>
              <a:rPr lang="en-US" altLang="uk-UA" b="1" u="sng" smtClean="0"/>
              <a:t>Pre-industrial:</a:t>
            </a:r>
            <a:r>
              <a:rPr lang="en-US" altLang="uk-UA" smtClean="0"/>
              <a:t> </a:t>
            </a:r>
            <a:r>
              <a:rPr lang="ru-RU" altLang="uk-UA" smtClean="0"/>
              <a:t>Food production is the main economic activity. These societies can be subdivided according to their level of technology and their method of producing food. These subdivisions are hunting and gathering, pastoral, horticultural, agricultural and feudal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endParaRPr lang="uk-UA" altLang="uk-UA" smtClean="0"/>
          </a:p>
        </p:txBody>
      </p:sp>
      <p:sp>
        <p:nvSpPr>
          <p:cNvPr id="57347" name="Rectangle 3"/>
          <p:cNvSpPr>
            <a:spLocks noGrp="1" noChangeArrowheads="1"/>
          </p:cNvSpPr>
          <p:nvPr>
            <p:ph type="body" idx="1"/>
          </p:nvPr>
        </p:nvSpPr>
        <p:spPr>
          <a:xfrm>
            <a:off x="457200" y="836613"/>
            <a:ext cx="8229600" cy="5030787"/>
          </a:xfrm>
        </p:spPr>
        <p:txBody>
          <a:bodyPr/>
          <a:lstStyle/>
          <a:p>
            <a:pPr>
              <a:buFont typeface="Wingdings" pitchFamily="2" charset="2"/>
              <a:buNone/>
            </a:pPr>
            <a:r>
              <a:rPr lang="en-US" altLang="uk-UA" smtClean="0"/>
              <a:t>2) </a:t>
            </a:r>
            <a:r>
              <a:rPr lang="en-US" altLang="uk-UA" sz="3600" b="1" u="sng" smtClean="0"/>
              <a:t>Industrial</a:t>
            </a:r>
            <a:r>
              <a:rPr lang="en-US" altLang="uk-UA" sz="3600" smtClean="0"/>
              <a:t> society </a:t>
            </a:r>
            <a:r>
              <a:rPr lang="ru-RU" altLang="uk-UA" sz="3600" smtClean="0"/>
              <a:t>uses of technology to enable mass production, supporting a large population with a high capacity for division of labour</a:t>
            </a:r>
          </a:p>
          <a:p>
            <a:pPr>
              <a:buFont typeface="Wingdings" pitchFamily="2" charset="2"/>
              <a:buNone/>
            </a:pPr>
            <a:endParaRPr lang="ru-RU" altLang="uk-UA" sz="3600" smtClean="0"/>
          </a:p>
          <a:p>
            <a:pPr>
              <a:buFont typeface="Wingdings" pitchFamily="2" charset="2"/>
              <a:buNone/>
            </a:pPr>
            <a:r>
              <a:rPr lang="ru-RU" altLang="uk-UA" sz="3600" smtClean="0"/>
              <a:t>3) </a:t>
            </a:r>
            <a:r>
              <a:rPr lang="ru-RU" altLang="uk-UA" sz="3600" b="1" u="sng" smtClean="0"/>
              <a:t>Postindustrial</a:t>
            </a:r>
            <a:r>
              <a:rPr lang="ru-RU" altLang="uk-UA" sz="3600" b="1" smtClean="0"/>
              <a:t> </a:t>
            </a:r>
            <a:r>
              <a:rPr lang="ru-RU" altLang="uk-UA" sz="3600" smtClean="0"/>
              <a:t>society is based on the provision of information, innovation, finance, and services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7347">
                                            <p:txEl>
                                              <p:pRg st="2" end="2"/>
                                            </p:txEl>
                                          </p:spTgt>
                                        </p:tgtEl>
                                        <p:attrNameLst>
                                          <p:attrName>style.visibility</p:attrName>
                                        </p:attrNameLst>
                                      </p:cBhvr>
                                      <p:to>
                                        <p:strVal val="visible"/>
                                      </p:to>
                                    </p:set>
                                    <p:animEffect transition="in" filter="checkerboard(across)">
                                      <p:cBhvr>
                                        <p:cTn id="7" dur="500"/>
                                        <p:tgtEl>
                                          <p:spTgt spid="573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88913"/>
            <a:ext cx="8229600" cy="1371600"/>
          </a:xfrm>
        </p:spPr>
        <p:txBody>
          <a:bodyPr/>
          <a:lstStyle/>
          <a:p>
            <a:r>
              <a:rPr lang="en-US" altLang="uk-UA" sz="4000" b="1" u="sng" smtClean="0"/>
              <a:t>Concept “Risk society” (1980s):</a:t>
            </a:r>
            <a:endParaRPr lang="ru-RU" altLang="uk-UA" sz="4000" b="1" u="sng" smtClean="0"/>
          </a:p>
        </p:txBody>
      </p:sp>
      <p:sp>
        <p:nvSpPr>
          <p:cNvPr id="70659" name="Rectangle 3"/>
          <p:cNvSpPr>
            <a:spLocks noGrp="1" noChangeArrowheads="1"/>
          </p:cNvSpPr>
          <p:nvPr>
            <p:ph type="body" idx="1"/>
          </p:nvPr>
        </p:nvSpPr>
        <p:spPr>
          <a:xfrm>
            <a:off x="457200" y="1557338"/>
            <a:ext cx="8229600" cy="4752975"/>
          </a:xfrm>
        </p:spPr>
        <p:txBody>
          <a:bodyPr/>
          <a:lstStyle/>
          <a:p>
            <a:r>
              <a:rPr lang="en-US" altLang="uk-UA" smtClean="0"/>
              <a:t>This concept describes the modern society</a:t>
            </a:r>
          </a:p>
          <a:p>
            <a:r>
              <a:rPr lang="en-US" altLang="uk-UA" u="sng" smtClean="0"/>
              <a:t>Risk society</a:t>
            </a:r>
            <a:r>
              <a:rPr lang="en-US" altLang="uk-UA" smtClean="0"/>
              <a:t> is “a society increasingly preoccupied with the future and also with safety” (</a:t>
            </a:r>
            <a:r>
              <a:rPr lang="en-US" altLang="uk-UA" b="1" smtClean="0"/>
              <a:t>ANTHONY GIDDENS</a:t>
            </a:r>
            <a:r>
              <a:rPr lang="en-US" altLang="uk-UA" smtClean="0"/>
              <a:t>)</a:t>
            </a:r>
          </a:p>
          <a:p>
            <a:r>
              <a:rPr lang="en-US" altLang="uk-UA" u="sng" smtClean="0"/>
              <a:t>Risk society</a:t>
            </a:r>
            <a:r>
              <a:rPr lang="en-US" altLang="uk-UA" smtClean="0"/>
              <a:t> is “a systematic way of dealing with hazards and insecurities, where the ecological risks are dominant, and Chernobyl showed us this (</a:t>
            </a:r>
            <a:r>
              <a:rPr lang="en-US" altLang="uk-UA" b="1" smtClean="0"/>
              <a:t>ULRICH BECK</a:t>
            </a:r>
            <a:r>
              <a:rPr lang="en-US" altLang="uk-UA" smtClean="0"/>
              <a:t>)</a:t>
            </a:r>
          </a:p>
          <a:p>
            <a:endParaRPr lang="ru-RU" altLang="uk-UA"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70659">
                                            <p:txEl>
                                              <p:pRg st="1" end="1"/>
                                            </p:txEl>
                                          </p:spTgt>
                                        </p:tgtEl>
                                        <p:attrNameLst>
                                          <p:attrName>style.visibility</p:attrName>
                                        </p:attrNameLst>
                                      </p:cBhvr>
                                      <p:to>
                                        <p:strVal val="visible"/>
                                      </p:to>
                                    </p:set>
                                    <p:anim calcmode="lin" valueType="num">
                                      <p:cBhvr>
                                        <p:cTn id="7" dur="1000" fill="hold"/>
                                        <p:tgtEl>
                                          <p:spTgt spid="70659">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70659">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70659">
                                            <p:txEl>
                                              <p:pRg st="1" end="1"/>
                                            </p:txEl>
                                          </p:spTgt>
                                        </p:tgtEl>
                                        <p:attrNameLst>
                                          <p:attrName>ppt_y</p:attrName>
                                        </p:attrNameLst>
                                      </p:cBhvr>
                                      <p:tavLst>
                                        <p:tav tm="0">
                                          <p:val>
                                            <p:strVal val="#ppt_y"/>
                                          </p:val>
                                        </p:tav>
                                        <p:tav tm="100000">
                                          <p:val>
                                            <p:strVal val="#ppt_y"/>
                                          </p:val>
                                        </p:tav>
                                      </p:tavLst>
                                    </p:anim>
                                    <p:animEffect transition="in" filter="fade">
                                      <p:cBhvr>
                                        <p:cTn id="10" dur="1000"/>
                                        <p:tgtEl>
                                          <p:spTgt spid="7065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1" presetClass="entr" presetSubtype="4" fill="hold" nodeType="clickEffect">
                                  <p:stCondLst>
                                    <p:cond delay="0"/>
                                  </p:stCondLst>
                                  <p:childTnLst>
                                    <p:set>
                                      <p:cBhvr>
                                        <p:cTn id="14" dur="1" fill="hold">
                                          <p:stCondLst>
                                            <p:cond delay="0"/>
                                          </p:stCondLst>
                                        </p:cTn>
                                        <p:tgtEl>
                                          <p:spTgt spid="70659">
                                            <p:txEl>
                                              <p:pRg st="2" end="2"/>
                                            </p:txEl>
                                          </p:spTgt>
                                        </p:tgtEl>
                                        <p:attrNameLst>
                                          <p:attrName>style.visibility</p:attrName>
                                        </p:attrNameLst>
                                      </p:cBhvr>
                                      <p:to>
                                        <p:strVal val="visible"/>
                                      </p:to>
                                    </p:set>
                                    <p:animEffect transition="in" filter="wheel(4)">
                                      <p:cBhvr>
                                        <p:cTn id="15" dur="2000"/>
                                        <p:tgtEl>
                                          <p:spTgt spid="706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333375"/>
            <a:ext cx="8229600" cy="1371600"/>
          </a:xfrm>
        </p:spPr>
        <p:txBody>
          <a:bodyPr/>
          <a:lstStyle/>
          <a:p>
            <a:r>
              <a:rPr lang="en-US" altLang="uk-UA" b="1" u="sng" smtClean="0"/>
              <a:t>Main spheres of a society:</a:t>
            </a:r>
            <a:r>
              <a:rPr lang="ru-RU" altLang="uk-UA" smtClean="0"/>
              <a:t> </a:t>
            </a:r>
          </a:p>
        </p:txBody>
      </p:sp>
      <p:sp>
        <p:nvSpPr>
          <p:cNvPr id="58371" name="Rectangle 3"/>
          <p:cNvSpPr>
            <a:spLocks noGrp="1" noChangeArrowheads="1"/>
          </p:cNvSpPr>
          <p:nvPr>
            <p:ph type="body" idx="1"/>
          </p:nvPr>
        </p:nvSpPr>
        <p:spPr>
          <a:xfrm>
            <a:off x="446088" y="1700213"/>
            <a:ext cx="8229600" cy="4543425"/>
          </a:xfrm>
        </p:spPr>
        <p:txBody>
          <a:bodyPr/>
          <a:lstStyle/>
          <a:p>
            <a:pPr marL="609600" indent="-609600"/>
            <a:r>
              <a:rPr lang="en-US" altLang="uk-UA" u="sng" smtClean="0"/>
              <a:t>Political</a:t>
            </a:r>
            <a:r>
              <a:rPr lang="en-US" altLang="uk-UA" smtClean="0"/>
              <a:t> (the sphere of power and </a:t>
            </a:r>
            <a:r>
              <a:rPr lang="uk-UA" altLang="uk-UA" smtClean="0"/>
              <a:t>submission</a:t>
            </a:r>
            <a:r>
              <a:rPr lang="en-US" altLang="uk-UA" smtClean="0"/>
              <a:t>, sphere of management)</a:t>
            </a:r>
          </a:p>
          <a:p>
            <a:pPr marL="609600" indent="-609600"/>
            <a:r>
              <a:rPr lang="en-US" altLang="uk-UA" u="sng" smtClean="0"/>
              <a:t>Social</a:t>
            </a:r>
            <a:r>
              <a:rPr lang="en-US" altLang="uk-UA" smtClean="0"/>
              <a:t> (the sphere of social relations)</a:t>
            </a:r>
          </a:p>
          <a:p>
            <a:pPr marL="609600" indent="-609600"/>
            <a:r>
              <a:rPr lang="en-US" altLang="uk-UA" u="sng" smtClean="0"/>
              <a:t>Economical </a:t>
            </a:r>
            <a:r>
              <a:rPr lang="en-US" altLang="uk-UA" smtClean="0"/>
              <a:t>(sphere of production of material welfares)</a:t>
            </a:r>
          </a:p>
          <a:p>
            <a:pPr marL="609600" indent="-609600"/>
            <a:r>
              <a:rPr lang="en-US" altLang="uk-UA" u="sng" smtClean="0"/>
              <a:t>Spiritual</a:t>
            </a:r>
            <a:r>
              <a:rPr lang="en-US" altLang="uk-UA" smtClean="0"/>
              <a:t> (immaterial sphere of creation and mastering of spiritual values, </a:t>
            </a:r>
            <a:r>
              <a:rPr lang="ru-RU" altLang="uk-UA" smtClean="0"/>
              <a:t>discovering the essence of his/her being</a:t>
            </a:r>
            <a:r>
              <a:rPr lang="en-US" altLang="uk-UA" smtClean="0"/>
              <a:t>) </a:t>
            </a:r>
            <a:endParaRPr lang="ru-RU" altLang="uk-UA"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58371">
                                            <p:txEl>
                                              <p:pRg st="1" end="1"/>
                                            </p:txEl>
                                          </p:spTgt>
                                        </p:tgtEl>
                                        <p:attrNameLst>
                                          <p:attrName>style.visibility</p:attrName>
                                        </p:attrNameLst>
                                      </p:cBhvr>
                                      <p:to>
                                        <p:strVal val="visible"/>
                                      </p:to>
                                    </p:set>
                                    <p:anim calcmode="lin" valueType="num">
                                      <p:cBhvr>
                                        <p:cTn id="7" dur="1000" fill="hold"/>
                                        <p:tgtEl>
                                          <p:spTgt spid="58371">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58371">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5837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837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7" presetClass="entr" presetSubtype="0" fill="hold" nodeType="clickEffect">
                                  <p:stCondLst>
                                    <p:cond delay="0"/>
                                  </p:stCondLst>
                                  <p:childTnLst>
                                    <p:set>
                                      <p:cBhvr>
                                        <p:cTn id="14" dur="1" fill="hold">
                                          <p:stCondLst>
                                            <p:cond delay="0"/>
                                          </p:stCondLst>
                                        </p:cTn>
                                        <p:tgtEl>
                                          <p:spTgt spid="58371">
                                            <p:txEl>
                                              <p:pRg st="2" end="2"/>
                                            </p:txEl>
                                          </p:spTgt>
                                        </p:tgtEl>
                                        <p:attrNameLst>
                                          <p:attrName>style.visibility</p:attrName>
                                        </p:attrNameLst>
                                      </p:cBhvr>
                                      <p:to>
                                        <p:strVal val="visible"/>
                                      </p:to>
                                    </p:set>
                                    <p:animEffect transition="in" filter="fade">
                                      <p:cBhvr>
                                        <p:cTn id="15" dur="1000"/>
                                        <p:tgtEl>
                                          <p:spTgt spid="58371">
                                            <p:txEl>
                                              <p:pRg st="2" end="2"/>
                                            </p:txEl>
                                          </p:spTgt>
                                        </p:tgtEl>
                                      </p:cBhvr>
                                    </p:animEffect>
                                    <p:anim calcmode="lin" valueType="num">
                                      <p:cBhvr>
                                        <p:cTn id="16" dur="1000" fill="hold"/>
                                        <p:tgtEl>
                                          <p:spTgt spid="58371">
                                            <p:txEl>
                                              <p:pRg st="2" end="2"/>
                                            </p:txEl>
                                          </p:spTgt>
                                        </p:tgtEl>
                                        <p:attrNameLst>
                                          <p:attrName>ppt_x</p:attrName>
                                        </p:attrNameLst>
                                      </p:cBhvr>
                                      <p:tavLst>
                                        <p:tav tm="0">
                                          <p:val>
                                            <p:strVal val="#ppt_x"/>
                                          </p:val>
                                        </p:tav>
                                        <p:tav tm="100000">
                                          <p:val>
                                            <p:strVal val="#ppt_x"/>
                                          </p:val>
                                        </p:tav>
                                      </p:tavLst>
                                    </p:anim>
                                    <p:anim calcmode="lin" valueType="num">
                                      <p:cBhvr>
                                        <p:cTn id="17" dur="1000" fill="hold"/>
                                        <p:tgtEl>
                                          <p:spTgt spid="583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Effect transition="in" filter="fade">
                                      <p:cBhvr>
                                        <p:cTn id="22" dur="2000"/>
                                        <p:tgtEl>
                                          <p:spTgt spid="583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Пиксел">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1771</TotalTime>
  <Words>800</Words>
  <Application>Microsoft Office PowerPoint</Application>
  <PresentationFormat>Экран (4:3)</PresentationFormat>
  <Paragraphs>65</Paragraphs>
  <Slides>18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18</vt:i4>
      </vt:variant>
    </vt:vector>
  </HeadingPairs>
  <TitlesOfParts>
    <vt:vector size="24" baseType="lpstr">
      <vt:lpstr>Arial</vt:lpstr>
      <vt:lpstr>Wingdings</vt:lpstr>
      <vt:lpstr>Calibri</vt:lpstr>
      <vt:lpstr>Arial Black</vt:lpstr>
      <vt:lpstr>Times New Roman</vt:lpstr>
      <vt:lpstr>Пиксел</vt:lpstr>
      <vt:lpstr>SOCIETY IN THE FOCUS OF PHILOSOPHY  </vt:lpstr>
      <vt:lpstr>Презентация PowerPoint</vt:lpstr>
      <vt:lpstr>Презентация PowerPoint</vt:lpstr>
      <vt:lpstr>THOMAS HOBBES (1588-1679)</vt:lpstr>
      <vt:lpstr>Forms of the development of a society: </vt:lpstr>
      <vt:lpstr>Society went through some stages of development:</vt:lpstr>
      <vt:lpstr>Презентация PowerPoint</vt:lpstr>
      <vt:lpstr>Concept “Risk society” (1980s):</vt:lpstr>
      <vt:lpstr>Main spheres of a society: </vt:lpstr>
      <vt:lpstr>Презентация PowerPoint</vt:lpstr>
      <vt:lpstr>Political ideology has two dimensions: </vt:lpstr>
      <vt:lpstr>KARL POPPER (1902-1994)</vt:lpstr>
      <vt:lpstr>Презентация PowerPoint</vt:lpstr>
      <vt:lpstr>Презентация PowerPoint</vt:lpstr>
      <vt:lpstr>Concept “Consumer society” ERICH FROMM, JEAN BAUDRILLARD)</vt:lpstr>
      <vt:lpstr>Elements of the spiritual sphere: </vt:lpstr>
      <vt:lpstr>The main forms of spiritual activity: </vt:lpstr>
      <vt:lpstr>Презентация PowerPoint</vt:lpstr>
    </vt:vector>
  </TitlesOfParts>
  <Company>Computer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Free</cp:lastModifiedBy>
  <cp:revision>81</cp:revision>
  <dcterms:created xsi:type="dcterms:W3CDTF">2011-09-07T18:32:11Z</dcterms:created>
  <dcterms:modified xsi:type="dcterms:W3CDTF">2016-05-10T04:39:21Z</dcterms:modified>
</cp:coreProperties>
</file>