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3749" r:id="rId2"/>
    <p:sldMasterId id="2147483761" r:id="rId3"/>
    <p:sldMasterId id="2147483773" r:id="rId4"/>
  </p:sldMasterIdLst>
  <p:sldIdLst>
    <p:sldId id="256"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5" r:id="rId30"/>
    <p:sldId id="287" r:id="rId31"/>
    <p:sldId id="289" r:id="rId32"/>
    <p:sldId id="291" r:id="rId33"/>
    <p:sldId id="293" r:id="rId34"/>
    <p:sldId id="295" r:id="rId35"/>
    <p:sldId id="297" r:id="rId36"/>
    <p:sldId id="299" r:id="rId37"/>
    <p:sldId id="301" r:id="rId38"/>
    <p:sldId id="303" r:id="rId39"/>
    <p:sldId id="305" r:id="rId40"/>
    <p:sldId id="307" r:id="rId41"/>
    <p:sldId id="309" r:id="rId42"/>
    <p:sldId id="311" r:id="rId43"/>
    <p:sldId id="313" r:id="rId44"/>
    <p:sldId id="315" r:id="rId4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712" autoAdjust="0"/>
  </p:normalViewPr>
  <p:slideViewPr>
    <p:cSldViewPr>
      <p:cViewPr>
        <p:scale>
          <a:sx n="50" d="100"/>
          <a:sy n="50" d="100"/>
        </p:scale>
        <p:origin x="-3372" y="-14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uk-UA" altLang="uk-UA"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smtClean="0"/>
            </a:lvl1pPr>
          </a:lstStyle>
          <a:p>
            <a:pPr>
              <a:defRPr/>
            </a:pPr>
            <a:fld id="{73853273-9A71-40A5-B975-A250B92A4184}" type="slidenum">
              <a:rPr lang="ru-RU"/>
              <a:pPr>
                <a:defRPr/>
              </a:pPr>
              <a:t>‹#›</a:t>
            </a:fld>
            <a:endParaRPr lang="ru-RU"/>
          </a:p>
        </p:txBody>
      </p:sp>
    </p:spTree>
    <p:extLst>
      <p:ext uri="{BB962C8B-B14F-4D97-AF65-F5344CB8AC3E}">
        <p14:creationId xmlns:p14="http://schemas.microsoft.com/office/powerpoint/2010/main" val="3310727218"/>
      </p:ext>
    </p:extLst>
  </p:cSld>
  <p:clrMapOvr>
    <a:masterClrMapping/>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029FB475-C131-4DDF-8E76-302C74D955DA}"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733326814"/>
      </p:ext>
    </p:extLst>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3D0A13A0-3ADD-4974-A099-ED3ED56F9913}"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638593349"/>
      </p:ext>
    </p:extLst>
  </p:cSld>
  <p:clrMapOvr>
    <a:masterClrMapping/>
  </p:clrMapOvr>
  <p:transition>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600200"/>
            <a:ext cx="4038600" cy="4533900"/>
          </a:xfrm>
        </p:spPr>
        <p:txBody>
          <a:bodyPr/>
          <a:lstStyle/>
          <a:p>
            <a:pPr lvl="0"/>
            <a:endParaRPr lang="ru-RU" noProof="0" smtClean="0"/>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940F627-C5C6-4EEE-BAEE-41FE21A212D2}"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084370024"/>
      </p:ext>
    </p:extLst>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766CA44-9329-4889-943E-AEC8318CE733}" type="slidenum">
              <a:rPr lang="ru-RU"/>
              <a:pPr>
                <a:defRPr/>
              </a:pPr>
              <a:t>‹#›</a:t>
            </a:fld>
            <a:endParaRPr lang="ru-RU"/>
          </a:p>
        </p:txBody>
      </p:sp>
    </p:spTree>
    <p:extLst>
      <p:ext uri="{BB962C8B-B14F-4D97-AF65-F5344CB8AC3E}">
        <p14:creationId xmlns:p14="http://schemas.microsoft.com/office/powerpoint/2010/main" val="2891234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1E846BF-E693-4667-ADE3-A75A6A39D837}" type="slidenum">
              <a:rPr lang="ru-RU"/>
              <a:pPr>
                <a:defRPr/>
              </a:pPr>
              <a:t>‹#›</a:t>
            </a:fld>
            <a:endParaRPr lang="ru-RU"/>
          </a:p>
        </p:txBody>
      </p:sp>
    </p:spTree>
    <p:extLst>
      <p:ext uri="{BB962C8B-B14F-4D97-AF65-F5344CB8AC3E}">
        <p14:creationId xmlns:p14="http://schemas.microsoft.com/office/powerpoint/2010/main" val="1651374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D5F3B3A-6C4E-42D7-93C0-48B3024D2C7C}" type="slidenum">
              <a:rPr lang="ru-RU"/>
              <a:pPr>
                <a:defRPr/>
              </a:pPr>
              <a:t>‹#›</a:t>
            </a:fld>
            <a:endParaRPr lang="ru-RU"/>
          </a:p>
        </p:txBody>
      </p:sp>
    </p:spTree>
    <p:extLst>
      <p:ext uri="{BB962C8B-B14F-4D97-AF65-F5344CB8AC3E}">
        <p14:creationId xmlns:p14="http://schemas.microsoft.com/office/powerpoint/2010/main" val="2007977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688E645-DCA7-44E4-8DD9-AD8111DF8E1C}" type="slidenum">
              <a:rPr lang="ru-RU"/>
              <a:pPr>
                <a:defRPr/>
              </a:pPr>
              <a:t>‹#›</a:t>
            </a:fld>
            <a:endParaRPr lang="ru-RU"/>
          </a:p>
        </p:txBody>
      </p:sp>
    </p:spTree>
    <p:extLst>
      <p:ext uri="{BB962C8B-B14F-4D97-AF65-F5344CB8AC3E}">
        <p14:creationId xmlns:p14="http://schemas.microsoft.com/office/powerpoint/2010/main" val="3108824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E8DD1F1B-5A99-480E-9824-C9A64C3D2FFD}" type="slidenum">
              <a:rPr lang="ru-RU"/>
              <a:pPr>
                <a:defRPr/>
              </a:pPr>
              <a:t>‹#›</a:t>
            </a:fld>
            <a:endParaRPr lang="ru-RU"/>
          </a:p>
        </p:txBody>
      </p:sp>
    </p:spTree>
    <p:extLst>
      <p:ext uri="{BB962C8B-B14F-4D97-AF65-F5344CB8AC3E}">
        <p14:creationId xmlns:p14="http://schemas.microsoft.com/office/powerpoint/2010/main" val="2831635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BF8CB3F-B3D1-4BED-B6AB-A0126661865C}" type="slidenum">
              <a:rPr lang="ru-RU"/>
              <a:pPr>
                <a:defRPr/>
              </a:pPr>
              <a:t>‹#›</a:t>
            </a:fld>
            <a:endParaRPr lang="ru-RU"/>
          </a:p>
        </p:txBody>
      </p:sp>
    </p:spTree>
    <p:extLst>
      <p:ext uri="{BB962C8B-B14F-4D97-AF65-F5344CB8AC3E}">
        <p14:creationId xmlns:p14="http://schemas.microsoft.com/office/powerpoint/2010/main" val="20547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06BD22D5-8531-49FD-BBCC-DC513FAAF7D5}" type="slidenum">
              <a:rPr lang="ru-RU"/>
              <a:pPr>
                <a:defRPr/>
              </a:pPr>
              <a:t>‹#›</a:t>
            </a:fld>
            <a:endParaRPr lang="ru-RU"/>
          </a:p>
        </p:txBody>
      </p:sp>
    </p:spTree>
    <p:extLst>
      <p:ext uri="{BB962C8B-B14F-4D97-AF65-F5344CB8AC3E}">
        <p14:creationId xmlns:p14="http://schemas.microsoft.com/office/powerpoint/2010/main" val="167761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D15218AD-F358-42DC-A5BD-7E886B213358}"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924038934"/>
      </p:ext>
    </p:extLst>
  </p:cSld>
  <p:clrMapOvr>
    <a:masterClrMapping/>
  </p:clrMapOvr>
  <p:transition>
    <p:cover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8E9B4CF-BD24-4F96-8004-F865B9C25E28}" type="slidenum">
              <a:rPr lang="ru-RU"/>
              <a:pPr>
                <a:defRPr/>
              </a:pPr>
              <a:t>‹#›</a:t>
            </a:fld>
            <a:endParaRPr lang="ru-RU"/>
          </a:p>
        </p:txBody>
      </p:sp>
    </p:spTree>
    <p:extLst>
      <p:ext uri="{BB962C8B-B14F-4D97-AF65-F5344CB8AC3E}">
        <p14:creationId xmlns:p14="http://schemas.microsoft.com/office/powerpoint/2010/main" val="3193409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BDC51E7-06E3-4F04-8A5F-931818A63066}" type="slidenum">
              <a:rPr lang="ru-RU"/>
              <a:pPr>
                <a:defRPr/>
              </a:pPr>
              <a:t>‹#›</a:t>
            </a:fld>
            <a:endParaRPr lang="ru-RU"/>
          </a:p>
        </p:txBody>
      </p:sp>
    </p:spTree>
    <p:extLst>
      <p:ext uri="{BB962C8B-B14F-4D97-AF65-F5344CB8AC3E}">
        <p14:creationId xmlns:p14="http://schemas.microsoft.com/office/powerpoint/2010/main" val="2442571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3DAB6BE-D266-45B4-8259-F3F74174FF63}" type="slidenum">
              <a:rPr lang="ru-RU"/>
              <a:pPr>
                <a:defRPr/>
              </a:pPr>
              <a:t>‹#›</a:t>
            </a:fld>
            <a:endParaRPr lang="ru-RU"/>
          </a:p>
        </p:txBody>
      </p:sp>
    </p:spTree>
    <p:extLst>
      <p:ext uri="{BB962C8B-B14F-4D97-AF65-F5344CB8AC3E}">
        <p14:creationId xmlns:p14="http://schemas.microsoft.com/office/powerpoint/2010/main" val="1161124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E7E271A-5597-4794-B769-A597D2617820}" type="slidenum">
              <a:rPr lang="ru-RU"/>
              <a:pPr>
                <a:defRPr/>
              </a:pPr>
              <a:t>‹#›</a:t>
            </a:fld>
            <a:endParaRPr lang="ru-RU"/>
          </a:p>
        </p:txBody>
      </p:sp>
    </p:spTree>
    <p:extLst>
      <p:ext uri="{BB962C8B-B14F-4D97-AF65-F5344CB8AC3E}">
        <p14:creationId xmlns:p14="http://schemas.microsoft.com/office/powerpoint/2010/main" val="1570404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uk-UA" altLang="uk-UA"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smtClean="0"/>
            </a:lvl1pPr>
          </a:lstStyle>
          <a:p>
            <a:pPr>
              <a:defRPr/>
            </a:pPr>
            <a:fld id="{01BE004D-C94E-4023-8340-BA63AB58CF3B}" type="slidenum">
              <a:rPr lang="ru-RU"/>
              <a:pPr>
                <a:defRPr/>
              </a:pPr>
              <a:t>‹#›</a:t>
            </a:fld>
            <a:endParaRPr lang="ru-RU"/>
          </a:p>
        </p:txBody>
      </p:sp>
    </p:spTree>
    <p:extLst>
      <p:ext uri="{BB962C8B-B14F-4D97-AF65-F5344CB8AC3E}">
        <p14:creationId xmlns:p14="http://schemas.microsoft.com/office/powerpoint/2010/main" val="2010789858"/>
      </p:ext>
    </p:extLst>
  </p:cSld>
  <p:clrMapOvr>
    <a:masterClrMapping/>
  </p:clrMapOvr>
  <p:transition>
    <p:cover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CE00F8D-CE94-4848-AD24-7712BB79155C}"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400982645"/>
      </p:ext>
    </p:extLst>
  </p:cSld>
  <p:clrMapOvr>
    <a:masterClrMapping/>
  </p:clrMapOvr>
  <p:transition>
    <p:cover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F4DEEF9-AC74-4329-ABA5-F56F54D3E99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284921320"/>
      </p:ext>
    </p:extLst>
  </p:cSld>
  <p:clrMapOvr>
    <a:masterClrMapping/>
  </p:clrMapOvr>
  <p:transition>
    <p:cover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203032A-EEE8-47A4-9C63-7D8CC7CEB07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909639111"/>
      </p:ext>
    </p:extLst>
  </p:cSld>
  <p:clrMapOvr>
    <a:masterClrMapping/>
  </p:clrMapOvr>
  <p:transition>
    <p:cover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7ADF40EC-E838-458B-9F12-DA8CBEEC9554}"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313453381"/>
      </p:ext>
    </p:extLst>
  </p:cSld>
  <p:clrMapOvr>
    <a:masterClrMapping/>
  </p:clrMapOvr>
  <p:transition>
    <p:cover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F9B7AD63-6F9B-4AC7-BCAB-B0243B8EAC5D}"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478997575"/>
      </p:ext>
    </p:extLst>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DAB52DC-794A-40EF-991C-5E33AF44604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227758784"/>
      </p:ext>
    </p:extLst>
  </p:cSld>
  <p:clrMapOvr>
    <a:masterClrMapping/>
  </p:clrMapOvr>
  <p:transition>
    <p:cover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6104BEF1-FB05-4EA4-98A1-F3D6C61AA619}"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706396523"/>
      </p:ext>
    </p:extLst>
  </p:cSld>
  <p:clrMapOvr>
    <a:masterClrMapping/>
  </p:clrMapOvr>
  <p:transition>
    <p:cover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A5BAF9E-87D2-4CD8-9714-81D5E95527D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785212436"/>
      </p:ext>
    </p:extLst>
  </p:cSld>
  <p:clrMapOvr>
    <a:masterClrMapping/>
  </p:clrMapOvr>
  <p:transition>
    <p:cover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7DAC31B-D27F-4ABF-8D89-0308D6D0C9F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313213569"/>
      </p:ext>
    </p:extLst>
  </p:cSld>
  <p:clrMapOvr>
    <a:masterClrMapping/>
  </p:clrMapOvr>
  <p:transition>
    <p:cover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6AD28D71-373B-4C06-B27C-AC87A4A6FCE5}"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828671261"/>
      </p:ext>
    </p:extLst>
  </p:cSld>
  <p:clrMapOvr>
    <a:masterClrMapping/>
  </p:clrMapOvr>
  <p:transition>
    <p:cover dir="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14AC45B-883C-48F0-8169-40C33D835D9C}"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918100481"/>
      </p:ext>
    </p:extLst>
  </p:cSld>
  <p:clrMapOvr>
    <a:masterClrMapping/>
  </p:clrMapOvr>
  <p:transition>
    <p:cover dir="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30D206F-82E8-40EE-A13A-D7E40B59123C}" type="slidenum">
              <a:rPr lang="ru-RU"/>
              <a:pPr>
                <a:defRPr/>
              </a:pPr>
              <a:t>‹#›</a:t>
            </a:fld>
            <a:endParaRPr lang="ru-RU"/>
          </a:p>
        </p:txBody>
      </p:sp>
    </p:spTree>
    <p:extLst>
      <p:ext uri="{BB962C8B-B14F-4D97-AF65-F5344CB8AC3E}">
        <p14:creationId xmlns:p14="http://schemas.microsoft.com/office/powerpoint/2010/main" val="41778491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09EF11B-30D5-4696-9870-96C6DEC3083E}" type="slidenum">
              <a:rPr lang="ru-RU"/>
              <a:pPr>
                <a:defRPr/>
              </a:pPr>
              <a:t>‹#›</a:t>
            </a:fld>
            <a:endParaRPr lang="ru-RU"/>
          </a:p>
        </p:txBody>
      </p:sp>
    </p:spTree>
    <p:extLst>
      <p:ext uri="{BB962C8B-B14F-4D97-AF65-F5344CB8AC3E}">
        <p14:creationId xmlns:p14="http://schemas.microsoft.com/office/powerpoint/2010/main" val="1107323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29D02E1-9BF0-4C6E-92AD-C41B83D5C8CE}" type="slidenum">
              <a:rPr lang="ru-RU"/>
              <a:pPr>
                <a:defRPr/>
              </a:pPr>
              <a:t>‹#›</a:t>
            </a:fld>
            <a:endParaRPr lang="ru-RU"/>
          </a:p>
        </p:txBody>
      </p:sp>
    </p:spTree>
    <p:extLst>
      <p:ext uri="{BB962C8B-B14F-4D97-AF65-F5344CB8AC3E}">
        <p14:creationId xmlns:p14="http://schemas.microsoft.com/office/powerpoint/2010/main" val="36621248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A69E307-8F16-408C-B10E-7B207A140AE3}" type="slidenum">
              <a:rPr lang="ru-RU"/>
              <a:pPr>
                <a:defRPr/>
              </a:pPr>
              <a:t>‹#›</a:t>
            </a:fld>
            <a:endParaRPr lang="ru-RU"/>
          </a:p>
        </p:txBody>
      </p:sp>
    </p:spTree>
    <p:extLst>
      <p:ext uri="{BB962C8B-B14F-4D97-AF65-F5344CB8AC3E}">
        <p14:creationId xmlns:p14="http://schemas.microsoft.com/office/powerpoint/2010/main" val="39678816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69C9A0DA-A2A5-4B64-9A62-B0369D973DAF}" type="slidenum">
              <a:rPr lang="ru-RU"/>
              <a:pPr>
                <a:defRPr/>
              </a:pPr>
              <a:t>‹#›</a:t>
            </a:fld>
            <a:endParaRPr lang="ru-RU"/>
          </a:p>
        </p:txBody>
      </p:sp>
    </p:spTree>
    <p:extLst>
      <p:ext uri="{BB962C8B-B14F-4D97-AF65-F5344CB8AC3E}">
        <p14:creationId xmlns:p14="http://schemas.microsoft.com/office/powerpoint/2010/main" val="259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0B60DFBB-1F8C-4E48-83C9-9ED253528A94}"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452697806"/>
      </p:ext>
    </p:extLst>
  </p:cSld>
  <p:clrMapOvr>
    <a:masterClrMapping/>
  </p:clrMapOvr>
  <p:transition>
    <p:cover dir="u"/>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796C0037-F67B-4043-AC93-EFA38BFE30AF}" type="slidenum">
              <a:rPr lang="ru-RU"/>
              <a:pPr>
                <a:defRPr/>
              </a:pPr>
              <a:t>‹#›</a:t>
            </a:fld>
            <a:endParaRPr lang="ru-RU"/>
          </a:p>
        </p:txBody>
      </p:sp>
    </p:spTree>
    <p:extLst>
      <p:ext uri="{BB962C8B-B14F-4D97-AF65-F5344CB8AC3E}">
        <p14:creationId xmlns:p14="http://schemas.microsoft.com/office/powerpoint/2010/main" val="5115094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28597C9-3EEA-4369-84A9-5C9953CF9228}" type="slidenum">
              <a:rPr lang="ru-RU"/>
              <a:pPr>
                <a:defRPr/>
              </a:pPr>
              <a:t>‹#›</a:t>
            </a:fld>
            <a:endParaRPr lang="ru-RU"/>
          </a:p>
        </p:txBody>
      </p:sp>
    </p:spTree>
    <p:extLst>
      <p:ext uri="{BB962C8B-B14F-4D97-AF65-F5344CB8AC3E}">
        <p14:creationId xmlns:p14="http://schemas.microsoft.com/office/powerpoint/2010/main" val="21224212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8831077-55D0-44CB-ACD7-4AEF534EC18A}" type="slidenum">
              <a:rPr lang="ru-RU"/>
              <a:pPr>
                <a:defRPr/>
              </a:pPr>
              <a:t>‹#›</a:t>
            </a:fld>
            <a:endParaRPr lang="ru-RU"/>
          </a:p>
        </p:txBody>
      </p:sp>
    </p:spTree>
    <p:extLst>
      <p:ext uri="{BB962C8B-B14F-4D97-AF65-F5344CB8AC3E}">
        <p14:creationId xmlns:p14="http://schemas.microsoft.com/office/powerpoint/2010/main" val="34482694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06BE68A-F39C-40CF-968E-B825F59DE3ED}" type="slidenum">
              <a:rPr lang="ru-RU"/>
              <a:pPr>
                <a:defRPr/>
              </a:pPr>
              <a:t>‹#›</a:t>
            </a:fld>
            <a:endParaRPr lang="ru-RU"/>
          </a:p>
        </p:txBody>
      </p:sp>
    </p:spTree>
    <p:extLst>
      <p:ext uri="{BB962C8B-B14F-4D97-AF65-F5344CB8AC3E}">
        <p14:creationId xmlns:p14="http://schemas.microsoft.com/office/powerpoint/2010/main" val="38714349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C2A77E2-898D-4DC3-B13F-1F0F881FCC63}" type="slidenum">
              <a:rPr lang="ru-RU"/>
              <a:pPr>
                <a:defRPr/>
              </a:pPr>
              <a:t>‹#›</a:t>
            </a:fld>
            <a:endParaRPr lang="ru-RU"/>
          </a:p>
        </p:txBody>
      </p:sp>
    </p:spTree>
    <p:extLst>
      <p:ext uri="{BB962C8B-B14F-4D97-AF65-F5344CB8AC3E}">
        <p14:creationId xmlns:p14="http://schemas.microsoft.com/office/powerpoint/2010/main" val="30613444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BA38F9D-9E51-42E2-8FE4-95DB261692D1}" type="slidenum">
              <a:rPr lang="ru-RU"/>
              <a:pPr>
                <a:defRPr/>
              </a:pPr>
              <a:t>‹#›</a:t>
            </a:fld>
            <a:endParaRPr lang="ru-RU"/>
          </a:p>
        </p:txBody>
      </p:sp>
    </p:spTree>
    <p:extLst>
      <p:ext uri="{BB962C8B-B14F-4D97-AF65-F5344CB8AC3E}">
        <p14:creationId xmlns:p14="http://schemas.microsoft.com/office/powerpoint/2010/main" val="28867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B75D6576-968B-4573-AD01-89085E6A35BC}"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656180756"/>
      </p:ext>
    </p:extLst>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33B3F8F1-47C3-466D-B4E5-5884A911E264}"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584667244"/>
      </p:ext>
    </p:extLst>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2EE99562-4C46-4C70-9066-AEAB0C5A5563}"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273324197"/>
      </p:ext>
    </p:extLst>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6BB7162-D88F-4A32-B3F4-C95BEB2ED7A2}"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263678740"/>
      </p:ext>
    </p:extLst>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2EC9DC6-0078-4BFA-BEA2-06DE40C982ED}"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08507563"/>
      </p:ext>
    </p:extLst>
  </p:cSld>
  <p:clrMapOvr>
    <a:masterClrMapping/>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846C7366-B764-4559-BD1A-A16CF2EAEAF1}"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uk-UA" altLang="uk-UA"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830"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transition>
    <p:cover dir="u"/>
  </p:transition>
  <p:timing>
    <p:tnLst>
      <p:par>
        <p:cTn id="1" dur="indefinite" restart="never" nodeType="tmRoot"/>
      </p:par>
    </p:tnLst>
  </p:timing>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3ABD22D-CE43-4266-8276-9BBE83748BF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FDBC6177-25BE-4158-B52F-E21FF4DC55E6}" type="slidenum">
              <a:rPr lang="ru-RU"/>
              <a:pPr>
                <a:defRPr/>
              </a:pPr>
              <a:t>‹#›</a:t>
            </a:fld>
            <a:endParaRPr lang="ru-RU"/>
          </a:p>
        </p:txBody>
      </p:sp>
      <p:grpSp>
        <p:nvGrpSpPr>
          <p:cNvPr id="3076"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uk-UA" altLang="uk-UA"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uk-UA" altLang="uk-UA">
                <a:solidFill>
                  <a:schemeClr val="accent2"/>
                </a:solidFill>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831"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ransition>
    <p:cover dir="u"/>
  </p:transition>
  <p:timing>
    <p:tnLst>
      <p:par>
        <p:cTn id="1" dur="indefinite" restart="never" nodeType="tmRoot"/>
      </p:par>
    </p:tnLst>
  </p:timing>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37E5468-B466-4D73-8FBA-5FA95DB8CDC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rep.routledge.com/article/A10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Cosmopolitanism" TargetMode="External"/><Relationship Id="rId2" Type="http://schemas.openxmlformats.org/officeDocument/2006/relationships/hyperlink" Target="http://en.wikipedia.org/wiki/Virtue" TargetMode="Externa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hyperlink" Target="http://www.rep.routledge.com/article/A04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k.wikipedia.org/wiki/%D0%A4%D0%B0%D0%B9%D0%BB:Augustinus_1.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ep.routledge.com/article/A09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836613"/>
            <a:ext cx="7777162" cy="2097087"/>
          </a:xfrm>
        </p:spPr>
        <p:txBody>
          <a:bodyPr/>
          <a:lstStyle/>
          <a:p>
            <a:r>
              <a:rPr lang="en-US" altLang="uk-UA" sz="3200" b="1" smtClean="0"/>
              <a:t>THEME 2. </a:t>
            </a:r>
            <a:endParaRPr lang="ru-RU" altLang="uk-UA" sz="3200" smtClean="0"/>
          </a:p>
        </p:txBody>
      </p:sp>
      <p:sp>
        <p:nvSpPr>
          <p:cNvPr id="2051" name="Rectangle 3"/>
          <p:cNvSpPr>
            <a:spLocks noGrp="1" noChangeArrowheads="1"/>
          </p:cNvSpPr>
          <p:nvPr>
            <p:ph type="subTitle" idx="1"/>
          </p:nvPr>
        </p:nvSpPr>
        <p:spPr>
          <a:xfrm>
            <a:off x="1116013" y="3141663"/>
            <a:ext cx="6400800" cy="2111375"/>
          </a:xfrm>
        </p:spPr>
        <p:txBody>
          <a:bodyPr/>
          <a:lstStyle/>
          <a:p>
            <a:pPr marL="968375" indent="-609600">
              <a:buFont typeface="Wingdings" pitchFamily="2" charset="2"/>
              <a:buAutoNum type="arabicPeriod"/>
            </a:pPr>
            <a:r>
              <a:rPr lang="en-US" altLang="uk-UA" sz="2800" smtClean="0"/>
              <a:t>Philosophy of the Ancient world</a:t>
            </a:r>
            <a:endParaRPr lang="uk-UA" altLang="uk-UA" sz="2800" smtClean="0"/>
          </a:p>
          <a:p>
            <a:pPr marL="968375" indent="-609600">
              <a:buFont typeface="Wingdings" pitchFamily="2" charset="2"/>
              <a:buAutoNum type="arabicPeriod"/>
            </a:pPr>
            <a:r>
              <a:rPr lang="en-US" altLang="uk-UA" sz="2800" smtClean="0"/>
              <a:t>Philosophy of the Middle Ages</a:t>
            </a:r>
            <a:endParaRPr lang="uk-UA" altLang="uk-UA" sz="2800" smtClean="0"/>
          </a:p>
          <a:p>
            <a:pPr marL="968375" indent="-609600">
              <a:buFont typeface="Wingdings" pitchFamily="2" charset="2"/>
              <a:buAutoNum type="arabicPeriod"/>
            </a:pPr>
            <a:r>
              <a:rPr lang="en-US" altLang="uk-UA" sz="2800" smtClean="0"/>
              <a:t>Philosophy of Renaissance</a:t>
            </a:r>
            <a:endParaRPr lang="ru-RU" altLang="uk-UA" sz="2800" smtClean="0"/>
          </a:p>
        </p:txBody>
      </p:sp>
    </p:spTree>
  </p:cSld>
  <p:clrMapOvr>
    <a:masterClrMapping/>
  </p:clrMapOvr>
  <p:transition>
    <p:strips dir="rd"/>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051">
                                            <p:txEl>
                                              <p:pRg st="2" end="2"/>
                                            </p:txEl>
                                          </p:spTgt>
                                        </p:tgtEl>
                                        <p:attrNameLst>
                                          <p:attrName>style.visibility</p:attrName>
                                        </p:attrNameLst>
                                      </p:cBhvr>
                                      <p:to>
                                        <p:strVal val="visible"/>
                                      </p:to>
                                    </p:set>
                                    <p:anim calcmode="lin" valueType="num">
                                      <p:cBhvr additive="base">
                                        <p:cTn id="14" dur="500" fill="hold">
                                          <p:stCondLst>
                                            <p:cond delay="0"/>
                                          </p:stCondLst>
                                        </p:cTn>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stCondLst>
                                            <p:cond delay="0"/>
                                          </p:stCondLst>
                                        </p:cTn>
                                        <p:tgtEl>
                                          <p:spTgt spid="205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2051">
                                            <p:txEl>
                                              <p:pRg st="1" end="1"/>
                                            </p:txEl>
                                          </p:spTgt>
                                        </p:tgtEl>
                                        <p:attrNameLst>
                                          <p:attrName>style.visibility</p:attrName>
                                        </p:attrNameLst>
                                      </p:cBhvr>
                                      <p:to>
                                        <p:strVal val="visible"/>
                                      </p:to>
                                    </p:set>
                                    <p:anim calcmode="lin" valueType="num">
                                      <p:cBhvr additive="base">
                                        <p:cTn id="20" dur="500" fill="hold">
                                          <p:stCondLst>
                                            <p:cond delay="0"/>
                                          </p:stCondLst>
                                        </p:cTn>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stCondLst>
                                            <p:cond delay="0"/>
                                          </p:stCondLst>
                                        </p:cTn>
                                        <p:tgtEl>
                                          <p:spTgt spid="205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2051">
                                            <p:txEl>
                                              <p:pRg st="0" end="0"/>
                                            </p:txEl>
                                          </p:spTgt>
                                        </p:tgtEl>
                                        <p:attrNameLst>
                                          <p:attrName>style.visibility</p:attrName>
                                        </p:attrNameLst>
                                      </p:cBhvr>
                                      <p:to>
                                        <p:strVal val="visible"/>
                                      </p:to>
                                    </p:set>
                                    <p:anim calcmode="lin" valueType="num">
                                      <p:cBhvr additive="base">
                                        <p:cTn id="26" dur="500" fill="hold">
                                          <p:stCondLst>
                                            <p:cond delay="0"/>
                                          </p:stCondLst>
                                        </p:cTn>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stCondLst>
                                            <p:cond delay="0"/>
                                          </p:stCondLst>
                                        </p:cTn>
                                        <p:tgtEl>
                                          <p:spTgt spid="205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rev="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uk-UA" sz="4000" b="1" i="1" smtClean="0"/>
              <a:t>HERACLITUS </a:t>
            </a:r>
            <a:r>
              <a:rPr lang="en-US" altLang="uk-UA" sz="4000" smtClean="0"/>
              <a:t>(b. c. 540 – 480 B.C.) </a:t>
            </a:r>
            <a:endParaRPr lang="ru-RU" altLang="uk-UA" sz="4000" smtClean="0"/>
          </a:p>
        </p:txBody>
      </p:sp>
      <p:sp>
        <p:nvSpPr>
          <p:cNvPr id="16387" name="Rectangle 3"/>
          <p:cNvSpPr>
            <a:spLocks noGrp="1" noChangeArrowheads="1"/>
          </p:cNvSpPr>
          <p:nvPr>
            <p:ph idx="1"/>
          </p:nvPr>
        </p:nvSpPr>
        <p:spPr>
          <a:xfrm>
            <a:off x="539750" y="1700213"/>
            <a:ext cx="8229600" cy="4533900"/>
          </a:xfrm>
        </p:spPr>
        <p:txBody>
          <a:bodyPr/>
          <a:lstStyle/>
          <a:p>
            <a:pPr marL="1958975" lvl="4" algn="ctr"/>
            <a:r>
              <a:rPr lang="en-US" altLang="uk-UA" sz="3200" smtClean="0"/>
              <a:t>Greek philosopher remembered for his cosmology, in which </a:t>
            </a:r>
            <a:r>
              <a:rPr lang="en-US" altLang="uk-UA" sz="3200" b="1" smtClean="0"/>
              <a:t>fire</a:t>
            </a:r>
            <a:r>
              <a:rPr lang="en-US" altLang="uk-UA" sz="3200" smtClean="0"/>
              <a:t> forms the basic material principle of an orderly universe. </a:t>
            </a:r>
          </a:p>
          <a:p>
            <a:pPr marL="1958975" lvl="4"/>
            <a:r>
              <a:rPr lang="en-US" altLang="uk-UA" sz="3200" smtClean="0"/>
              <a:t>Heracleitus wrote that the world order is an "ever-living fire kindling in measures and being extinguished in measures."</a:t>
            </a:r>
            <a:r>
              <a:rPr lang="en-US" altLang="uk-UA" smtClean="0"/>
              <a:t> </a:t>
            </a:r>
            <a:endParaRPr lang="ru-RU" altLang="uk-UA" smtClean="0"/>
          </a:p>
        </p:txBody>
      </p:sp>
    </p:spTree>
  </p:cSld>
  <p:clrMapOvr>
    <a:masterClrMapping/>
  </p:clrMapOvr>
  <p:transition>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476250"/>
            <a:ext cx="8229600" cy="865188"/>
          </a:xfrm>
        </p:spPr>
        <p:txBody>
          <a:bodyPr/>
          <a:lstStyle/>
          <a:p>
            <a:r>
              <a:rPr lang="en-US" altLang="uk-UA" b="1" smtClean="0"/>
              <a:t>Pythagoras</a:t>
            </a:r>
            <a:r>
              <a:rPr lang="en-US" altLang="uk-UA" smtClean="0"/>
              <a:t> (582-500) </a:t>
            </a:r>
            <a:endParaRPr lang="ru-RU" altLang="uk-UA" smtClean="0"/>
          </a:p>
        </p:txBody>
      </p:sp>
      <p:sp>
        <p:nvSpPr>
          <p:cNvPr id="17411" name="Rectangle 16"/>
          <p:cNvSpPr>
            <a:spLocks noGrp="1" noChangeArrowheads="1"/>
          </p:cNvSpPr>
          <p:nvPr>
            <p:ph type="body" sz="half" idx="1"/>
          </p:nvPr>
        </p:nvSpPr>
        <p:spPr>
          <a:xfrm>
            <a:off x="395288" y="1268413"/>
            <a:ext cx="5761037" cy="5113337"/>
          </a:xfrm>
        </p:spPr>
        <p:txBody>
          <a:bodyPr/>
          <a:lstStyle/>
          <a:p>
            <a:pPr>
              <a:lnSpc>
                <a:spcPct val="90000"/>
              </a:lnSpc>
            </a:pPr>
            <a:r>
              <a:rPr lang="en-US" altLang="uk-UA" sz="2800" smtClean="0"/>
              <a:t>His philosophy was rooted in mathematics. He discovered the mathematical basis of music, and saw the same patterns in the movements of the planets.</a:t>
            </a:r>
            <a:r>
              <a:rPr lang="ru-RU" altLang="uk-UA" sz="2800" smtClean="0"/>
              <a:t>  </a:t>
            </a:r>
            <a:r>
              <a:rPr lang="en-US" altLang="uk-UA" sz="2800" smtClean="0"/>
              <a:t>His followers believed in reincarnation,  they were vegetarians, avoided wine, swearing by the gods, sexual misconduct, excesses and frivolity.  Women were treated as equals. </a:t>
            </a:r>
            <a:endParaRPr lang="ru-RU" altLang="uk-UA" sz="2800" smtClean="0"/>
          </a:p>
        </p:txBody>
      </p:sp>
      <p:pic>
        <p:nvPicPr>
          <p:cNvPr id="17412" name="Picture 17" descr="pyth5"/>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372225" y="1628775"/>
            <a:ext cx="2592388" cy="3168650"/>
          </a:xfr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uk-UA" b="1" smtClean="0"/>
              <a:t>Parmenides</a:t>
            </a:r>
            <a:r>
              <a:rPr lang="en-US" altLang="uk-UA" smtClean="0"/>
              <a:t> (540-470) </a:t>
            </a:r>
            <a:endParaRPr lang="ru-RU" altLang="uk-UA" smtClean="0"/>
          </a:p>
        </p:txBody>
      </p:sp>
      <p:sp>
        <p:nvSpPr>
          <p:cNvPr id="18435" name="Rectangle 3"/>
          <p:cNvSpPr>
            <a:spLocks noGrp="1" noChangeArrowheads="1"/>
          </p:cNvSpPr>
          <p:nvPr>
            <p:ph idx="1"/>
          </p:nvPr>
        </p:nvSpPr>
        <p:spPr/>
        <p:txBody>
          <a:bodyPr/>
          <a:lstStyle/>
          <a:p>
            <a:r>
              <a:rPr lang="en-US" altLang="uk-UA" smtClean="0"/>
              <a:t>All things are One. Ultimate reality is constant.  What we believe to be a world of things and motion and change is just an illusion</a:t>
            </a:r>
            <a:r>
              <a:rPr lang="ru-RU" altLang="uk-UA" smtClean="0"/>
              <a:t> </a:t>
            </a:r>
          </a:p>
        </p:txBody>
      </p:sp>
    </p:spTree>
  </p:cSld>
  <p:clrMapOvr>
    <a:masterClrMapping/>
  </p:clrMapOvr>
  <p:transition>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uk-UA" sz="4000" b="1" smtClean="0"/>
              <a:t>Democritus</a:t>
            </a:r>
            <a:r>
              <a:rPr lang="en-US" altLang="uk-UA" sz="4000" smtClean="0"/>
              <a:t> (460-370) of Abdera</a:t>
            </a:r>
            <a:r>
              <a:rPr lang="ru-RU" altLang="uk-UA" sz="4000" smtClean="0"/>
              <a:t> </a:t>
            </a:r>
          </a:p>
        </p:txBody>
      </p:sp>
      <p:sp>
        <p:nvSpPr>
          <p:cNvPr id="19459" name="Rectangle 3"/>
          <p:cNvSpPr>
            <a:spLocks noGrp="1" noChangeArrowheads="1"/>
          </p:cNvSpPr>
          <p:nvPr>
            <p:ph idx="1"/>
          </p:nvPr>
        </p:nvSpPr>
        <p:spPr>
          <a:xfrm>
            <a:off x="914400" y="2276475"/>
            <a:ext cx="8229600" cy="3929063"/>
          </a:xfrm>
        </p:spPr>
        <p:txBody>
          <a:bodyPr/>
          <a:lstStyle/>
          <a:p>
            <a:r>
              <a:rPr lang="en-US" altLang="uk-UA" smtClean="0"/>
              <a:t>There are only two fundamental principles of the physical world, empty space and filled space-the latter consisting of atoms</a:t>
            </a:r>
          </a:p>
          <a:p>
            <a:r>
              <a:rPr lang="ru-RU" altLang="uk-UA" smtClean="0"/>
              <a:t> </a:t>
            </a:r>
            <a:r>
              <a:rPr lang="en-US" altLang="uk-UA" smtClean="0"/>
              <a:t>The soul is composed of small, smooth, round atoms </a:t>
            </a:r>
            <a:endParaRPr lang="ru-RU" altLang="uk-UA" smtClean="0"/>
          </a:p>
        </p:txBody>
      </p:sp>
      <p:sp>
        <p:nvSpPr>
          <p:cNvPr id="75780" name="Rectangle 4"/>
          <p:cNvSpPr>
            <a:spLocks noChangeArrowheads="1"/>
          </p:cNvSpPr>
          <p:nvPr/>
        </p:nvSpPr>
        <p:spPr bwMode="auto">
          <a:xfrm>
            <a:off x="3368675" y="3246438"/>
            <a:ext cx="184150" cy="366712"/>
          </a:xfrm>
          <a:prstGeom prst="rect">
            <a:avLst/>
          </a:prstGeom>
          <a:noFill/>
          <a:ln w="9525">
            <a:noFill/>
            <a:miter lim="800000"/>
            <a:headEnd/>
            <a:tailEnd/>
          </a:ln>
          <a:effectLst/>
        </p:spPr>
        <p:txBody>
          <a:bodyPr wrap="none">
            <a:spAutoFit/>
          </a:bodyPr>
          <a:lstStyle/>
          <a:p>
            <a:pPr>
              <a:defRPr/>
            </a:pPr>
            <a:endParaRPr lang="ru-RU">
              <a:solidFill>
                <a:schemeClr val="tx2"/>
              </a:solidFill>
              <a:effectLst>
                <a:outerShdw blurRad="38100" dist="38100" dir="2700000" algn="tl">
                  <a:srgbClr val="000000"/>
                </a:outerShdw>
              </a:effectLst>
            </a:endParaRPr>
          </a:p>
        </p:txBody>
      </p:sp>
      <p:pic>
        <p:nvPicPr>
          <p:cNvPr id="19461" name="Picture 6" descr="protagor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860800"/>
            <a:ext cx="103822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democrit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989138"/>
            <a:ext cx="11144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uk-UA" b="1" smtClean="0"/>
              <a:t>Protagorus</a:t>
            </a:r>
            <a:r>
              <a:rPr lang="en-US" altLang="uk-UA" smtClean="0"/>
              <a:t> (480-411), </a:t>
            </a:r>
            <a:endParaRPr lang="ru-RU" altLang="uk-UA" smtClean="0"/>
          </a:p>
        </p:txBody>
      </p:sp>
      <p:sp>
        <p:nvSpPr>
          <p:cNvPr id="20483" name="Rectangle 3"/>
          <p:cNvSpPr>
            <a:spLocks noGrp="1" noChangeArrowheads="1"/>
          </p:cNvSpPr>
          <p:nvPr>
            <p:ph idx="1"/>
          </p:nvPr>
        </p:nvSpPr>
        <p:spPr/>
        <p:txBody>
          <a:bodyPr/>
          <a:lstStyle/>
          <a:p>
            <a:r>
              <a:rPr lang="en-US" altLang="uk-UA" smtClean="0"/>
              <a:t>He was a sofist (teacher of wisdom) and </a:t>
            </a:r>
            <a:r>
              <a:rPr lang="en-US" altLang="uk-UA" i="1" smtClean="0"/>
              <a:t>skeptic</a:t>
            </a:r>
            <a:r>
              <a:rPr lang="en-US" altLang="uk-UA" smtClean="0"/>
              <a:t>, believed that there were no ultimate truths, that truth is a relative, subjective thing.  “Man is the measure of all things,” is his most famous quote, meaning that things are what we say they are. </a:t>
            </a:r>
            <a:endParaRPr lang="ru-RU" altLang="uk-UA" smtClean="0"/>
          </a:p>
        </p:txBody>
      </p:sp>
    </p:spTree>
  </p:cSld>
  <p:clrMapOvr>
    <a:masterClrMapping/>
  </p:clrMapOvr>
  <p:transition>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uk-UA" smtClean="0">
                <a:hlinkClick r:id="rId2"/>
              </a:rPr>
              <a:t>Socrates</a:t>
            </a:r>
            <a:r>
              <a:rPr lang="en-US" altLang="uk-UA" smtClean="0"/>
              <a:t> (469–399 bc) </a:t>
            </a:r>
            <a:endParaRPr lang="ru-RU" altLang="uk-UA" smtClean="0"/>
          </a:p>
        </p:txBody>
      </p:sp>
      <p:sp>
        <p:nvSpPr>
          <p:cNvPr id="21507" name="Rectangle 3"/>
          <p:cNvSpPr>
            <a:spLocks noGrp="1" noChangeArrowheads="1"/>
          </p:cNvSpPr>
          <p:nvPr>
            <p:ph idx="1"/>
          </p:nvPr>
        </p:nvSpPr>
        <p:spPr/>
        <p:txBody>
          <a:bodyPr/>
          <a:lstStyle/>
          <a:p>
            <a:r>
              <a:rPr lang="en-US" altLang="uk-UA" smtClean="0"/>
              <a:t>shift the focus away from the natural world to human values</a:t>
            </a:r>
          </a:p>
          <a:p>
            <a:r>
              <a:rPr lang="en-US" altLang="uk-UA" smtClean="0"/>
              <a:t>If you know what is good you will be a moral person. </a:t>
            </a:r>
          </a:p>
          <a:p>
            <a:r>
              <a:rPr lang="en-US" altLang="uk-UA" smtClean="0"/>
              <a:t>"Know thyself!" </a:t>
            </a:r>
          </a:p>
          <a:p>
            <a:pPr>
              <a:buFont typeface="Wingdings" pitchFamily="2" charset="2"/>
              <a:buNone/>
            </a:pPr>
            <a:r>
              <a:rPr lang="en-US" altLang="uk-UA" sz="1600" smtClean="0"/>
              <a:t>inscribed on the Temple of Apollo at Delphi</a:t>
            </a:r>
            <a:r>
              <a:rPr lang="en-US" altLang="uk-UA" sz="2000" smtClean="0"/>
              <a:t> </a:t>
            </a:r>
            <a:endParaRPr lang="ru-RU" altLang="uk-UA" sz="2000" smtClean="0"/>
          </a:p>
        </p:txBody>
      </p:sp>
      <p:pic>
        <p:nvPicPr>
          <p:cNvPr id="21508" name="Picture 4" descr="800px-David_-_The_Death_of_Socr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3644900"/>
            <a:ext cx="36576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5"/>
          <p:cNvSpPr>
            <a:spLocks noChangeArrowheads="1"/>
          </p:cNvSpPr>
          <p:nvPr/>
        </p:nvSpPr>
        <p:spPr bwMode="auto">
          <a:xfrm>
            <a:off x="3419475" y="3357563"/>
            <a:ext cx="2651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uk-UA" sz="1800"/>
              <a:t>"</a:t>
            </a:r>
          </a:p>
        </p:txBody>
      </p:sp>
    </p:spTree>
  </p:cSld>
  <p:clrMapOvr>
    <a:masterClrMapping/>
  </p:clrMapOvr>
  <p:transition>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uk-UA" b="1" smtClean="0"/>
              <a:t>Plato (427-347 B.C.)</a:t>
            </a:r>
            <a:endParaRPr lang="ru-RU" altLang="uk-UA" b="1" smtClean="0"/>
          </a:p>
        </p:txBody>
      </p:sp>
      <p:sp>
        <p:nvSpPr>
          <p:cNvPr id="22531" name="Rectangle 3"/>
          <p:cNvSpPr>
            <a:spLocks noGrp="1" noChangeArrowheads="1"/>
          </p:cNvSpPr>
          <p:nvPr>
            <p:ph idx="1"/>
          </p:nvPr>
        </p:nvSpPr>
        <p:spPr/>
        <p:txBody>
          <a:bodyPr/>
          <a:lstStyle/>
          <a:p>
            <a:r>
              <a:rPr lang="en-US" altLang="uk-UA" sz="2800" smtClean="0"/>
              <a:t>Plato was the founder of the consistent philosophical system of </a:t>
            </a:r>
            <a:r>
              <a:rPr lang="en-US" altLang="uk-UA" sz="2800" b="1" smtClean="0"/>
              <a:t>objective idealism.</a:t>
            </a:r>
            <a:endParaRPr lang="en-US" altLang="uk-UA" sz="2800" smtClean="0"/>
          </a:p>
          <a:p>
            <a:r>
              <a:rPr lang="en-US" altLang="uk-UA" sz="2800" smtClean="0"/>
              <a:t>According to Plato, all of the things that men perceive with their senses appear to be but very imperfect copies of the eternal Ideas. Their structure looks like pyramid. The most fundamental one of these is the Idea of the Good. </a:t>
            </a:r>
          </a:p>
          <a:p>
            <a:r>
              <a:rPr lang="en-US" altLang="uk-UA" sz="2800" smtClean="0"/>
              <a:t>Human soul is immortal. Souls were created by demiurge.</a:t>
            </a:r>
            <a:endParaRPr lang="ru-RU" altLang="uk-UA" sz="2800" smtClean="0"/>
          </a:p>
        </p:txBody>
      </p:sp>
      <p:pic>
        <p:nvPicPr>
          <p:cNvPr id="22532" name="Picture 5" descr="i?id=249196424-19-72&amp;n=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038"/>
            <a:ext cx="9429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uk-UA" b="1" smtClean="0"/>
              <a:t>Aristotle </a:t>
            </a:r>
            <a:r>
              <a:rPr lang="en-US" altLang="uk-UA" smtClean="0"/>
              <a:t> (384-322 B.C.) </a:t>
            </a:r>
            <a:endParaRPr lang="ru-RU" altLang="uk-UA" smtClean="0"/>
          </a:p>
        </p:txBody>
      </p:sp>
      <p:sp>
        <p:nvSpPr>
          <p:cNvPr id="23555" name="Rectangle 3"/>
          <p:cNvSpPr>
            <a:spLocks noGrp="1" noChangeArrowheads="1"/>
          </p:cNvSpPr>
          <p:nvPr>
            <p:ph idx="1"/>
          </p:nvPr>
        </p:nvSpPr>
        <p:spPr/>
        <p:txBody>
          <a:bodyPr/>
          <a:lstStyle/>
          <a:p>
            <a:pPr>
              <a:lnSpc>
                <a:spcPct val="90000"/>
              </a:lnSpc>
            </a:pPr>
            <a:r>
              <a:rPr lang="en-US" altLang="uk-UA" sz="2400" smtClean="0"/>
              <a:t>“Plato is dear to me, but dearer still is truth”. </a:t>
            </a:r>
          </a:p>
          <a:p>
            <a:pPr>
              <a:lnSpc>
                <a:spcPct val="90000"/>
              </a:lnSpc>
            </a:pPr>
            <a:r>
              <a:rPr lang="en-US" altLang="uk-UA" sz="2400" smtClean="0"/>
              <a:t>Recognizing the objective existence of matter, he regarded it as eternal and impossible to create or destroy. Matter is passive. It contains merely the potential for the actual diversity of things, in the same way as marble hold the possibility of different statues. </a:t>
            </a:r>
          </a:p>
          <a:p>
            <a:pPr>
              <a:lnSpc>
                <a:spcPct val="90000"/>
              </a:lnSpc>
            </a:pPr>
            <a:r>
              <a:rPr lang="en-US" altLang="uk-UA" sz="2400" smtClean="0"/>
              <a:t>In order to turn this possibility into reality, matter must be given the necessary form. The function of form-building is performed by mind, which is the prime mover. </a:t>
            </a:r>
          </a:p>
          <a:p>
            <a:pPr>
              <a:lnSpc>
                <a:spcPct val="90000"/>
              </a:lnSpc>
            </a:pPr>
            <a:r>
              <a:rPr lang="en-US" altLang="uk-UA" sz="2400" smtClean="0"/>
              <a:t>Form is active creative factor preceding the thing and making it real. God is a Creator of Foms.</a:t>
            </a:r>
            <a:endParaRPr lang="ru-RU" altLang="uk-UA" sz="2400" smtClean="0"/>
          </a:p>
        </p:txBody>
      </p:sp>
      <p:pic>
        <p:nvPicPr>
          <p:cNvPr id="23556" name="Picture 4" descr="100px-Aristotle_Altemps_Inv85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58888"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uk-UA" sz="4000" smtClean="0"/>
              <a:t>Hellenistic philosophy</a:t>
            </a:r>
            <a:r>
              <a:rPr lang="ru-RU" altLang="uk-UA" sz="4000" smtClean="0"/>
              <a:t> </a:t>
            </a:r>
            <a:r>
              <a:rPr lang="en-US" altLang="uk-UA" sz="4000" smtClean="0"/>
              <a:t>(</a:t>
            </a:r>
            <a:r>
              <a:rPr lang="en-US" altLang="uk-UA" sz="2800" smtClean="0"/>
              <a:t>down to the late fourth century bc</a:t>
            </a:r>
            <a:r>
              <a:rPr lang="ru-RU" altLang="uk-UA" sz="4000" smtClean="0"/>
              <a:t> </a:t>
            </a:r>
            <a:r>
              <a:rPr lang="en-US" altLang="uk-UA" sz="4000" smtClean="0"/>
              <a:t>)</a:t>
            </a:r>
            <a:endParaRPr lang="ru-RU" altLang="uk-UA" sz="4000" smtClean="0"/>
          </a:p>
        </p:txBody>
      </p:sp>
      <p:sp>
        <p:nvSpPr>
          <p:cNvPr id="24579" name="Rectangle 3"/>
          <p:cNvSpPr>
            <a:spLocks noGrp="1" noChangeArrowheads="1"/>
          </p:cNvSpPr>
          <p:nvPr>
            <p:ph sz="half" idx="1"/>
          </p:nvPr>
        </p:nvSpPr>
        <p:spPr>
          <a:xfrm>
            <a:off x="0" y="1341438"/>
            <a:ext cx="4038600" cy="4533900"/>
          </a:xfrm>
        </p:spPr>
        <p:txBody>
          <a:bodyPr/>
          <a:lstStyle/>
          <a:p>
            <a:r>
              <a:rPr lang="en-US" altLang="uk-UA" sz="2000" smtClean="0"/>
              <a:t>This period is represented numerous small philosophical schools most of which were concerned with ethical problems</a:t>
            </a:r>
            <a:endParaRPr lang="ru-RU" altLang="uk-UA" sz="2000" smtClean="0"/>
          </a:p>
        </p:txBody>
      </p:sp>
      <p:sp>
        <p:nvSpPr>
          <p:cNvPr id="24580" name="Rectangle 5"/>
          <p:cNvSpPr>
            <a:spLocks noGrp="1" noChangeArrowheads="1"/>
          </p:cNvSpPr>
          <p:nvPr>
            <p:ph sz="half" idx="2"/>
          </p:nvPr>
        </p:nvSpPr>
        <p:spPr>
          <a:xfrm>
            <a:off x="4071938" y="1643063"/>
            <a:ext cx="4678362" cy="4786312"/>
          </a:xfrm>
        </p:spPr>
        <p:txBody>
          <a:bodyPr/>
          <a:lstStyle/>
          <a:p>
            <a:pPr>
              <a:buFont typeface="Wingdings" pitchFamily="2" charset="2"/>
              <a:buNone/>
            </a:pPr>
            <a:r>
              <a:rPr lang="en-US" altLang="uk-UA" smtClean="0"/>
              <a:t>Diogenes of Sinope </a:t>
            </a:r>
            <a:r>
              <a:rPr lang="ru-RU" altLang="uk-UA" smtClean="0"/>
              <a:t> believed that </a:t>
            </a:r>
            <a:r>
              <a:rPr lang="ru-RU" altLang="uk-UA" smtClean="0">
                <a:hlinkClick r:id="rId2" tooltip="Virtue"/>
              </a:rPr>
              <a:t>virtue</a:t>
            </a:r>
            <a:r>
              <a:rPr lang="ru-RU" altLang="uk-UA" smtClean="0"/>
              <a:t> was better revealed in action than in theory. He used his lifestyle and behaviour to criticise the social values and institutions of what he saw as a corrupt society. He declared himself a </a:t>
            </a:r>
            <a:r>
              <a:rPr lang="ru-RU" altLang="uk-UA" smtClean="0">
                <a:hlinkClick r:id="rId3" tooltip="Cosmopolitanism"/>
              </a:rPr>
              <a:t>cosmopolitan</a:t>
            </a:r>
            <a:r>
              <a:rPr lang="ru-RU" altLang="uk-UA" smtClean="0"/>
              <a:t> </a:t>
            </a:r>
          </a:p>
        </p:txBody>
      </p:sp>
      <p:pic>
        <p:nvPicPr>
          <p:cNvPr id="24581" name="Picture 4" descr="200px-Waterhouse-Diogen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857500"/>
            <a:ext cx="3963987"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uk-UA" smtClean="0"/>
              <a:t>The imperial era</a:t>
            </a:r>
            <a:r>
              <a:rPr lang="ru-RU" altLang="uk-UA" smtClean="0"/>
              <a:t> </a:t>
            </a:r>
            <a:r>
              <a:rPr lang="en-US" altLang="uk-UA" smtClean="0"/>
              <a:t>(80bc - AD300)</a:t>
            </a:r>
            <a:endParaRPr lang="ru-RU" altLang="uk-UA" smtClean="0"/>
          </a:p>
        </p:txBody>
      </p:sp>
      <p:sp>
        <p:nvSpPr>
          <p:cNvPr id="25603" name="Rectangle 3"/>
          <p:cNvSpPr>
            <a:spLocks noGrp="1" noChangeArrowheads="1"/>
          </p:cNvSpPr>
          <p:nvPr>
            <p:ph idx="1"/>
          </p:nvPr>
        </p:nvSpPr>
        <p:spPr/>
        <p:txBody>
          <a:bodyPr/>
          <a:lstStyle/>
          <a:p>
            <a:r>
              <a:rPr lang="en-US" altLang="uk-UA" smtClean="0"/>
              <a:t>the job was to seek the correct interpretation of the ‘ancients’ by close study of their texts (</a:t>
            </a:r>
            <a:r>
              <a:rPr lang="en-US" altLang="uk-UA" smtClean="0">
                <a:hlinkClick r:id="rId2"/>
              </a:rPr>
              <a:t>Diogenes Laertius</a:t>
            </a:r>
            <a:r>
              <a:rPr lang="en-US" altLang="uk-UA" smtClean="0"/>
              <a:t>)</a:t>
            </a:r>
          </a:p>
          <a:p>
            <a:r>
              <a:rPr lang="en-US" altLang="uk-UA" smtClean="0"/>
              <a:t>In this final phase of ancient philosophy, conveniently called ‘imperial’ because it more or less coincides with the era of the Roman empire</a:t>
            </a:r>
            <a:r>
              <a:rPr lang="ru-RU" altLang="uk-UA" smtClean="0"/>
              <a:t> </a:t>
            </a:r>
            <a:r>
              <a:rPr lang="en-US" altLang="uk-UA" smtClean="0"/>
              <a:t>(Plotinus)</a:t>
            </a:r>
            <a:endParaRPr lang="ru-RU" altLang="uk-UA" smtClean="0"/>
          </a:p>
        </p:txBody>
      </p:sp>
    </p:spTree>
  </p:cSld>
  <p:clrMapOvr>
    <a:masterClrMapping/>
  </p:clrMapOvr>
  <p:transition>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836613"/>
            <a:ext cx="8145462" cy="2952750"/>
          </a:xfrm>
        </p:spPr>
        <p:txBody>
          <a:bodyPr/>
          <a:lstStyle/>
          <a:p>
            <a:r>
              <a:rPr lang="en-US" altLang="uk-UA" sz="3600" smtClean="0"/>
              <a:t>The Ancient Greek Philosophy covers a long stretch of the history from 7-th century BC to 5th century AD.</a:t>
            </a:r>
            <a:br>
              <a:rPr lang="en-US" altLang="uk-UA" sz="3600" smtClean="0"/>
            </a:br>
            <a:endParaRPr lang="ru-RU" altLang="uk-UA" sz="3600" smtClean="0"/>
          </a:p>
        </p:txBody>
      </p:sp>
      <p:sp>
        <p:nvSpPr>
          <p:cNvPr id="8195" name="Rectangle 3"/>
          <p:cNvSpPr>
            <a:spLocks noGrp="1" noChangeArrowheads="1"/>
          </p:cNvSpPr>
          <p:nvPr>
            <p:ph idx="1"/>
          </p:nvPr>
        </p:nvSpPr>
        <p:spPr>
          <a:xfrm>
            <a:off x="250825" y="2205038"/>
            <a:ext cx="8516938" cy="4105275"/>
          </a:xfrm>
        </p:spPr>
        <p:txBody>
          <a:bodyPr/>
          <a:lstStyle/>
          <a:p>
            <a:endParaRPr lang="uk-UA" altLang="uk-UA" smtClean="0"/>
          </a:p>
          <a:p>
            <a:r>
              <a:rPr lang="en-US" altLang="uk-UA" u="sng" smtClean="0"/>
              <a:t>.</a:t>
            </a:r>
            <a:r>
              <a:rPr lang="en-US" altLang="uk-UA" smtClean="0"/>
              <a:t> </a:t>
            </a:r>
            <a:endParaRPr lang="ru-RU" altLang="uk-UA" smtClean="0"/>
          </a:p>
        </p:txBody>
      </p:sp>
    </p:spTree>
  </p:cSld>
  <p:clrMapOvr>
    <a:masterClrMapping/>
  </p:clrMapOvr>
  <p:transition>
    <p:cover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76375" y="260350"/>
            <a:ext cx="8134350" cy="1143000"/>
          </a:xfrm>
        </p:spPr>
        <p:txBody>
          <a:bodyPr/>
          <a:lstStyle/>
          <a:p>
            <a:r>
              <a:rPr lang="uk-UA" altLang="uk-UA" sz="3600" b="1" smtClean="0"/>
              <a:t>Augustine</a:t>
            </a:r>
            <a:r>
              <a:rPr lang="uk-UA" altLang="uk-UA" sz="4000" smtClean="0"/>
              <a:t> of Hippo </a:t>
            </a:r>
            <a:r>
              <a:rPr lang="en-US" altLang="uk-UA" sz="4000" smtClean="0"/>
              <a:t/>
            </a:r>
            <a:br>
              <a:rPr lang="en-US" altLang="uk-UA" sz="4000" smtClean="0"/>
            </a:br>
            <a:r>
              <a:rPr lang="uk-UA" altLang="uk-UA" sz="4000" smtClean="0"/>
              <a:t>(354-430) </a:t>
            </a:r>
            <a:endParaRPr lang="ru-RU" altLang="uk-UA" sz="4000" smtClean="0"/>
          </a:p>
        </p:txBody>
      </p:sp>
      <p:sp>
        <p:nvSpPr>
          <p:cNvPr id="26627" name="Rectangle 3"/>
          <p:cNvSpPr>
            <a:spLocks noGrp="1" noChangeArrowheads="1"/>
          </p:cNvSpPr>
          <p:nvPr>
            <p:ph idx="1"/>
          </p:nvPr>
        </p:nvSpPr>
        <p:spPr>
          <a:xfrm>
            <a:off x="1979613" y="1844675"/>
            <a:ext cx="6718300" cy="4533900"/>
          </a:xfrm>
        </p:spPr>
        <p:txBody>
          <a:bodyPr/>
          <a:lstStyle/>
          <a:p>
            <a:pPr>
              <a:buFont typeface="Wingdings" pitchFamily="2" charset="2"/>
              <a:buNone/>
            </a:pPr>
            <a:r>
              <a:rPr lang="en-US" altLang="uk-UA" sz="2800" smtClean="0"/>
              <a:t>Augustine attempted to provide rational solutions to three major problems:</a:t>
            </a:r>
          </a:p>
          <a:p>
            <a:r>
              <a:rPr lang="en-US" altLang="uk-UA" sz="2800" smtClean="0"/>
              <a:t>the problem of free will and predestination </a:t>
            </a:r>
          </a:p>
          <a:p>
            <a:r>
              <a:rPr lang="en-US" altLang="uk-UA" sz="2800" smtClean="0"/>
              <a:t>the existence of evil in a world created by a perfect and all-powerful God </a:t>
            </a:r>
          </a:p>
          <a:p>
            <a:r>
              <a:rPr lang="en-US" altLang="uk-UA" sz="2800" smtClean="0"/>
              <a:t>the three persons in one nature attributed to God in the doctrine of the Trinity </a:t>
            </a:r>
            <a:endParaRPr lang="ru-RU" altLang="uk-UA" sz="2800" smtClean="0"/>
          </a:p>
        </p:txBody>
      </p:sp>
      <p:pic>
        <p:nvPicPr>
          <p:cNvPr id="26628" name="Picture 7" descr="Augustinus 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5888"/>
            <a:ext cx="19796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549275"/>
            <a:ext cx="8229600" cy="1143000"/>
          </a:xfrm>
        </p:spPr>
        <p:txBody>
          <a:bodyPr/>
          <a:lstStyle/>
          <a:p>
            <a:r>
              <a:rPr lang="en-US" altLang="uk-UA" sz="3200" smtClean="0"/>
              <a:t>The Scholastic debate is referred to </a:t>
            </a:r>
            <a:r>
              <a:rPr lang="en-US" altLang="uk-UA" sz="3200" i="1" smtClean="0"/>
              <a:t>'the problem of universals</a:t>
            </a:r>
            <a:r>
              <a:rPr lang="en-US" altLang="uk-UA" sz="4000" i="1" smtClean="0"/>
              <a:t>'</a:t>
            </a:r>
            <a:r>
              <a:rPr lang="en-US" altLang="uk-UA" sz="4000" smtClean="0"/>
              <a:t>:</a:t>
            </a:r>
            <a:endParaRPr lang="ru-RU" altLang="uk-UA" sz="4000" smtClean="0"/>
          </a:p>
        </p:txBody>
      </p:sp>
      <p:sp>
        <p:nvSpPr>
          <p:cNvPr id="27651" name="Rectangle 3"/>
          <p:cNvSpPr>
            <a:spLocks noGrp="1" noChangeArrowheads="1"/>
          </p:cNvSpPr>
          <p:nvPr>
            <p:ph idx="1"/>
          </p:nvPr>
        </p:nvSpPr>
        <p:spPr>
          <a:xfrm>
            <a:off x="250825" y="2133600"/>
            <a:ext cx="8447088" cy="4100513"/>
          </a:xfrm>
        </p:spPr>
        <p:txBody>
          <a:bodyPr/>
          <a:lstStyle/>
          <a:p>
            <a:pPr marL="609600" indent="-609600">
              <a:lnSpc>
                <a:spcPct val="80000"/>
              </a:lnSpc>
            </a:pPr>
            <a:r>
              <a:rPr lang="en-US" altLang="uk-UA" sz="2800" i="1" smtClean="0"/>
              <a:t>Realists</a:t>
            </a:r>
            <a:r>
              <a:rPr lang="en-US" altLang="uk-UA" sz="2800" smtClean="0"/>
              <a:t>, following the tradition of Plato, maintained that each universal is an entity in its own right, existing independently of the individual things that happen to participate in it (Anselm). </a:t>
            </a:r>
            <a:endParaRPr lang="en-US" altLang="uk-UA" sz="2800" i="1" smtClean="0"/>
          </a:p>
          <a:p>
            <a:pPr marL="609600" indent="-609600">
              <a:lnSpc>
                <a:spcPct val="80000"/>
              </a:lnSpc>
            </a:pPr>
            <a:r>
              <a:rPr lang="en-US" altLang="uk-UA" sz="2800" i="1" smtClean="0"/>
              <a:t>Nominalists</a:t>
            </a:r>
            <a:r>
              <a:rPr lang="en-US" altLang="uk-UA" sz="2800" smtClean="0"/>
              <a:t>, pursuing a view nearer that of Aristotle, held that only particular things exist (Roscelin).</a:t>
            </a:r>
            <a:endParaRPr lang="ru-RU" altLang="uk-UA" sz="2800" smtClean="0"/>
          </a:p>
        </p:txBody>
      </p:sp>
    </p:spTree>
  </p:cSld>
  <p:clrMapOvr>
    <a:masterClrMapping/>
  </p:clrMapOvr>
  <p:transition>
    <p:cover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title"/>
          </p:nvPr>
        </p:nvSpPr>
        <p:spPr/>
        <p:txBody>
          <a:bodyPr/>
          <a:lstStyle/>
          <a:p>
            <a:r>
              <a:rPr lang="uk-UA" altLang="uk-UA" b="1" smtClean="0"/>
              <a:t>Thomas Aquinas</a:t>
            </a:r>
            <a:r>
              <a:rPr lang="uk-UA" altLang="uk-UA" smtClean="0"/>
              <a:t> (1225-1274) </a:t>
            </a:r>
            <a:endParaRPr lang="ru-RU" altLang="uk-UA" smtClean="0"/>
          </a:p>
        </p:txBody>
      </p:sp>
      <p:sp>
        <p:nvSpPr>
          <p:cNvPr id="28675" name="Rectangle 8"/>
          <p:cNvSpPr>
            <a:spLocks noGrp="1" noChangeArrowheads="1"/>
          </p:cNvSpPr>
          <p:nvPr>
            <p:ph idx="1"/>
          </p:nvPr>
        </p:nvSpPr>
        <p:spPr/>
        <p:txBody>
          <a:bodyPr/>
          <a:lstStyle/>
          <a:p>
            <a:r>
              <a:rPr lang="en-US" altLang="uk-UA" sz="2800" smtClean="0"/>
              <a:t>the truths of faith and the truths of reason cannot conflict, but rather apply to different realms:</a:t>
            </a:r>
          </a:p>
          <a:p>
            <a:r>
              <a:rPr lang="en-US" altLang="uk-UA" sz="2800" smtClean="0"/>
              <a:t>The truths of natural science and philosophy are discovered by reasoning from facts of experience. </a:t>
            </a:r>
          </a:p>
          <a:p>
            <a:r>
              <a:rPr lang="en-US" altLang="uk-UA" sz="2800" smtClean="0"/>
              <a:t>The tenets of revealed religion—the doctrine of the Trinity, the creation of the world, and other articles of Christian dogma—are beyond rational comprehension, although not inconsistent with reason, and must be accepted on faith. </a:t>
            </a:r>
            <a:endParaRPr lang="ru-RU" altLang="uk-UA" sz="2800" smtClean="0"/>
          </a:p>
        </p:txBody>
      </p:sp>
    </p:spTree>
  </p:cSld>
  <p:clrMapOvr>
    <a:masterClrMapping/>
  </p:clrMapOvr>
  <p:transition>
    <p:cover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uk-UA" smtClean="0"/>
              <a:t>5 proofs of existence of the God</a:t>
            </a:r>
            <a:endParaRPr lang="ru-RU" altLang="uk-UA" smtClean="0"/>
          </a:p>
        </p:txBody>
      </p:sp>
      <p:sp>
        <p:nvSpPr>
          <p:cNvPr id="29699" name="Rectangle 3"/>
          <p:cNvSpPr>
            <a:spLocks noGrp="1" noChangeArrowheads="1"/>
          </p:cNvSpPr>
          <p:nvPr>
            <p:ph idx="1"/>
          </p:nvPr>
        </p:nvSpPr>
        <p:spPr/>
        <p:txBody>
          <a:bodyPr/>
          <a:lstStyle/>
          <a:p>
            <a:pPr>
              <a:lnSpc>
                <a:spcPct val="80000"/>
              </a:lnSpc>
            </a:pPr>
            <a:r>
              <a:rPr lang="en-US" altLang="uk-UA" sz="2000" smtClean="0"/>
              <a:t>everything, that goes, movable something another. It defines {determines} necessity of existence of the first engine which the God is.</a:t>
            </a:r>
          </a:p>
          <a:p>
            <a:pPr>
              <a:lnSpc>
                <a:spcPct val="80000"/>
              </a:lnSpc>
            </a:pPr>
            <a:r>
              <a:rPr lang="en-US" altLang="uk-UA" sz="2000" smtClean="0"/>
              <a:t>each phenomenon has the reason. Rising on "ladder" of the reasons, we come to idea about necessity of existence of the God as Supreme reason of all things and phenomena.</a:t>
            </a:r>
            <a:endParaRPr lang="en-US" altLang="uk-UA" sz="2000" i="1" smtClean="0"/>
          </a:p>
          <a:p>
            <a:pPr>
              <a:lnSpc>
                <a:spcPct val="80000"/>
              </a:lnSpc>
            </a:pPr>
            <a:r>
              <a:rPr lang="en-US" altLang="uk-UA" sz="2000" smtClean="0"/>
              <a:t>Casual depends from necessary, the first necessity is the God.</a:t>
            </a:r>
            <a:endParaRPr lang="en-US" altLang="uk-UA" sz="2000" i="1" smtClean="0"/>
          </a:p>
          <a:p>
            <a:pPr>
              <a:lnSpc>
                <a:spcPct val="80000"/>
              </a:lnSpc>
            </a:pPr>
            <a:r>
              <a:rPr lang="en-US" altLang="uk-UA" sz="2000" smtClean="0"/>
              <a:t>degrees of qualities which are everywhere therefore there should be a most advanced stage of perfection serve and it is the God.</a:t>
            </a:r>
          </a:p>
          <a:p>
            <a:pPr>
              <a:lnSpc>
                <a:spcPct val="80000"/>
              </a:lnSpc>
            </a:pPr>
            <a:r>
              <a:rPr lang="en-US" altLang="uk-UA" sz="2000" smtClean="0"/>
              <a:t>All in the nature goes to the purposes, it is meaningful, utility. Hence, there is a Reasonable essence which directs all natural things to the purpose, and  it is the God.</a:t>
            </a:r>
            <a:endParaRPr lang="ru-RU" altLang="uk-UA" sz="2000" smtClean="0"/>
          </a:p>
        </p:txBody>
      </p:sp>
    </p:spTree>
  </p:cSld>
  <p:clrMapOvr>
    <a:masterClrMapping/>
  </p:clrMapOvr>
  <p:transition>
    <p:cover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uk-UA" altLang="uk-UA" sz="4000" b="1" smtClean="0"/>
              <a:t>Mediaeval Islamic Philosophers</a:t>
            </a:r>
            <a:r>
              <a:rPr lang="uk-UA" altLang="uk-UA" smtClean="0"/>
              <a:t> </a:t>
            </a:r>
            <a:endParaRPr lang="ru-RU" altLang="uk-UA" smtClean="0"/>
          </a:p>
        </p:txBody>
      </p:sp>
      <p:sp>
        <p:nvSpPr>
          <p:cNvPr id="30723" name="Rectangle 3"/>
          <p:cNvSpPr>
            <a:spLocks noGrp="1" noChangeArrowheads="1"/>
          </p:cNvSpPr>
          <p:nvPr>
            <p:ph idx="1"/>
          </p:nvPr>
        </p:nvSpPr>
        <p:spPr>
          <a:xfrm>
            <a:off x="468313" y="1268413"/>
            <a:ext cx="8351837" cy="4865687"/>
          </a:xfrm>
        </p:spPr>
        <p:txBody>
          <a:bodyPr/>
          <a:lstStyle/>
          <a:p>
            <a:pPr>
              <a:lnSpc>
                <a:spcPct val="80000"/>
              </a:lnSpc>
            </a:pPr>
            <a:r>
              <a:rPr lang="en-US" altLang="uk-UA" sz="2400" b="1" smtClean="0"/>
              <a:t>al-Kindi </a:t>
            </a:r>
            <a:r>
              <a:rPr lang="en-US" altLang="uk-UA" sz="2400" smtClean="0"/>
              <a:t>(c. 800-866), the first great Arab thinker</a:t>
            </a:r>
          </a:p>
          <a:p>
            <a:pPr>
              <a:lnSpc>
                <a:spcPct val="80000"/>
              </a:lnSpc>
            </a:pPr>
            <a:r>
              <a:rPr lang="en-US" altLang="uk-UA" sz="2400" b="1" smtClean="0"/>
              <a:t>al-Farabi</a:t>
            </a:r>
            <a:r>
              <a:rPr lang="en-US" altLang="uk-UA" sz="2400" smtClean="0"/>
              <a:t> (c. 878-950) made use of the logical treatises of Aristotle and employed arguments for the existence of God; designed to provide a rational foundation for orthodox monotheism, many of these arguments made their way into the Christian tradition later in the 13th century.</a:t>
            </a:r>
            <a:endParaRPr lang="en-US" altLang="uk-UA" sz="2400" b="1" smtClean="0"/>
          </a:p>
          <a:p>
            <a:pPr>
              <a:lnSpc>
                <a:spcPct val="80000"/>
              </a:lnSpc>
            </a:pPr>
            <a:r>
              <a:rPr lang="en-US" altLang="uk-UA" sz="2400" b="1" smtClean="0"/>
              <a:t>Ibn Rushd</a:t>
            </a:r>
            <a:r>
              <a:rPr lang="en-US" altLang="uk-UA" sz="2400" smtClean="0"/>
              <a:t> (1126-1198), also known as </a:t>
            </a:r>
            <a:r>
              <a:rPr lang="en-US" altLang="uk-UA" sz="2400" b="1" smtClean="0"/>
              <a:t>Averroës</a:t>
            </a:r>
            <a:r>
              <a:rPr lang="en-US" altLang="uk-UA" sz="2400" smtClean="0"/>
              <a:t>, was a Spanish-Arab jurist and physician and the most noted Muslim philosopher of the Middle Ages.</a:t>
            </a:r>
          </a:p>
          <a:p>
            <a:pPr>
              <a:lnSpc>
                <a:spcPct val="80000"/>
              </a:lnSpc>
            </a:pPr>
            <a:r>
              <a:rPr lang="en-US" altLang="uk-UA" sz="2400" smtClean="0"/>
              <a:t>He earned himself the title ‘the Commentator’ among the many Scholastics who came to regard Aristotle as </a:t>
            </a:r>
            <a:r>
              <a:rPr lang="en-US" altLang="uk-UA" sz="2400" i="1" smtClean="0"/>
              <a:t>the</a:t>
            </a:r>
            <a:r>
              <a:rPr lang="en-US" altLang="uk-UA" sz="2400" smtClean="0"/>
              <a:t> Philosopher. </a:t>
            </a:r>
            <a:endParaRPr lang="ru-RU" altLang="uk-UA" sz="2400" smtClean="0"/>
          </a:p>
        </p:txBody>
      </p:sp>
    </p:spTree>
  </p:cSld>
  <p:clrMapOvr>
    <a:masterClrMapping/>
  </p:clrMapOvr>
  <p:transition>
    <p:cover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uk-UA" sz="6000" b="1" smtClean="0"/>
              <a:t>Ibn Sina</a:t>
            </a:r>
            <a:r>
              <a:rPr lang="en-US" altLang="uk-UA" sz="6000" smtClean="0"/>
              <a:t> (980-1037)</a:t>
            </a:r>
            <a:endParaRPr lang="ru-RU" altLang="uk-UA" sz="6000" smtClean="0"/>
          </a:p>
        </p:txBody>
      </p:sp>
      <p:sp>
        <p:nvSpPr>
          <p:cNvPr id="31747" name="Rectangle 3"/>
          <p:cNvSpPr>
            <a:spLocks noGrp="1" noChangeArrowheads="1"/>
          </p:cNvSpPr>
          <p:nvPr>
            <p:ph idx="1"/>
          </p:nvPr>
        </p:nvSpPr>
        <p:spPr/>
        <p:txBody>
          <a:bodyPr/>
          <a:lstStyle/>
          <a:p>
            <a:pPr>
              <a:lnSpc>
                <a:spcPct val="80000"/>
              </a:lnSpc>
            </a:pPr>
            <a:r>
              <a:rPr lang="en-US" altLang="uk-UA" sz="2800" smtClean="0"/>
              <a:t>learned of the Aristotelian system during his medical studies and from the work of al-Farabi; he combined elements from both sources into a comprehensive account of reality, with God as the central reality from which all else must be derived.</a:t>
            </a:r>
            <a:endParaRPr lang="en-US" altLang="uk-UA" sz="2800" b="1" smtClean="0"/>
          </a:p>
          <a:p>
            <a:pPr>
              <a:lnSpc>
                <a:spcPct val="80000"/>
              </a:lnSpc>
            </a:pPr>
            <a:endParaRPr lang="ru-RU" altLang="uk-UA" sz="1800" smtClean="0"/>
          </a:p>
        </p:txBody>
      </p:sp>
    </p:spTree>
  </p:cSld>
  <p:clrMapOvr>
    <a:masterClrMapping/>
  </p:clrMapOvr>
  <p:transition>
    <p:cover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116013" y="1341438"/>
            <a:ext cx="7772400" cy="1470025"/>
          </a:xfrm>
        </p:spPr>
        <p:txBody>
          <a:bodyPr/>
          <a:lstStyle/>
          <a:p>
            <a:r>
              <a:rPr lang="en-US" altLang="uk-UA" sz="4800" b="1" smtClean="0"/>
              <a:t>3. DOMINANT STRANDS OF RENAISSANCE PHILOSOPHY</a:t>
            </a:r>
            <a:endParaRPr lang="ru-RU" altLang="uk-UA" sz="4800" b="1" smtClean="0"/>
          </a:p>
        </p:txBody>
      </p:sp>
      <p:sp>
        <p:nvSpPr>
          <p:cNvPr id="32771" name="Rectangle 3"/>
          <p:cNvSpPr>
            <a:spLocks noGrp="1" noChangeArrowheads="1"/>
          </p:cNvSpPr>
          <p:nvPr>
            <p:ph type="subTitle" idx="1"/>
          </p:nvPr>
        </p:nvSpPr>
        <p:spPr>
          <a:xfrm>
            <a:off x="1371600" y="2997200"/>
            <a:ext cx="7016750" cy="2641600"/>
          </a:xfrm>
        </p:spPr>
        <p:txBody>
          <a:bodyPr/>
          <a:lstStyle/>
          <a:p>
            <a:pPr marL="715963" defTabSz="265113">
              <a:tabLst>
                <a:tab pos="804863" algn="l"/>
                <a:tab pos="981075" algn="l"/>
                <a:tab pos="1254125" algn="l"/>
              </a:tabLst>
            </a:pPr>
            <a:r>
              <a:rPr lang="en-US" altLang="uk-UA" sz="2800" u="sng" smtClean="0"/>
              <a:t>The Renaissance mounted its revolt</a:t>
            </a:r>
            <a:r>
              <a:rPr lang="en-US" altLang="uk-UA" sz="2800" smtClean="0"/>
              <a:t> </a:t>
            </a:r>
            <a:endParaRPr lang="uk-UA" altLang="uk-UA" sz="2800" smtClean="0"/>
          </a:p>
          <a:p>
            <a:pPr marL="715963" defTabSz="265113">
              <a:tabLst>
                <a:tab pos="804863" algn="l"/>
                <a:tab pos="981075" algn="l"/>
                <a:tab pos="1254125" algn="l"/>
              </a:tabLst>
            </a:pPr>
            <a:r>
              <a:rPr lang="en-US" altLang="uk-UA" sz="2800" b="1" smtClean="0"/>
              <a:t>against the church, </a:t>
            </a:r>
            <a:endParaRPr lang="uk-UA" altLang="uk-UA" sz="2800" b="1" smtClean="0"/>
          </a:p>
          <a:p>
            <a:pPr marL="715963" defTabSz="265113">
              <a:tabLst>
                <a:tab pos="804863" algn="l"/>
                <a:tab pos="981075" algn="l"/>
                <a:tab pos="1254125" algn="l"/>
              </a:tabLst>
            </a:pPr>
            <a:r>
              <a:rPr lang="en-US" altLang="uk-UA" sz="2800" b="1" smtClean="0"/>
              <a:t>against authority, </a:t>
            </a:r>
            <a:endParaRPr lang="uk-UA" altLang="uk-UA" sz="2800" b="1" smtClean="0"/>
          </a:p>
          <a:p>
            <a:pPr marL="715963" defTabSz="265113">
              <a:tabLst>
                <a:tab pos="804863" algn="l"/>
                <a:tab pos="981075" algn="l"/>
                <a:tab pos="1254125" algn="l"/>
              </a:tabLst>
            </a:pPr>
            <a:r>
              <a:rPr lang="en-US" altLang="uk-UA" sz="2800" b="1" smtClean="0"/>
              <a:t>against Scholasticism, </a:t>
            </a:r>
            <a:endParaRPr lang="uk-UA" altLang="uk-UA" sz="2800" b="1" smtClean="0"/>
          </a:p>
          <a:p>
            <a:pPr marL="715963" defTabSz="265113">
              <a:tabLst>
                <a:tab pos="804863" algn="l"/>
                <a:tab pos="981075" algn="l"/>
                <a:tab pos="1254125" algn="l"/>
              </a:tabLst>
            </a:pPr>
            <a:r>
              <a:rPr lang="en-US" altLang="uk-UA" sz="2800" b="1" smtClean="0"/>
              <a:t>against Aristotle.</a:t>
            </a:r>
            <a:endParaRPr lang="uk-UA" altLang="uk-UA" sz="2800" b="1" smtClean="0"/>
          </a:p>
          <a:p>
            <a:pPr marL="715963" defTabSz="265113">
              <a:tabLst>
                <a:tab pos="804863" algn="l"/>
                <a:tab pos="981075" algn="l"/>
                <a:tab pos="1254125" algn="l"/>
              </a:tabLst>
            </a:pPr>
            <a:endParaRPr lang="ru-RU" altLang="uk-UA" sz="2800" smtClean="0"/>
          </a:p>
        </p:txBody>
      </p:sp>
    </p:spTree>
  </p:cSld>
  <p:clrMapOvr>
    <a:masterClrMapping/>
  </p:clrMapOvr>
  <p:transition>
    <p:cover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uk-UA" sz="4000" b="1" smtClean="0"/>
              <a:t>Three dominant strands of Renaissance philosophy:</a:t>
            </a:r>
            <a:endParaRPr lang="ru-RU" altLang="uk-UA" sz="4000" smtClean="0"/>
          </a:p>
        </p:txBody>
      </p:sp>
      <p:sp>
        <p:nvSpPr>
          <p:cNvPr id="33795" name="Rectangle 3"/>
          <p:cNvSpPr>
            <a:spLocks noGrp="1" noChangeArrowheads="1"/>
          </p:cNvSpPr>
          <p:nvPr>
            <p:ph idx="1"/>
          </p:nvPr>
        </p:nvSpPr>
        <p:spPr/>
        <p:txBody>
          <a:bodyPr/>
          <a:lstStyle/>
          <a:p>
            <a:r>
              <a:rPr lang="en-US" altLang="uk-UA" b="1" smtClean="0"/>
              <a:t>(1) humanism, </a:t>
            </a:r>
          </a:p>
          <a:p>
            <a:r>
              <a:rPr lang="en-US" altLang="uk-UA" b="1" smtClean="0"/>
              <a:t>(2) the philosophy of nature,</a:t>
            </a:r>
          </a:p>
          <a:p>
            <a:r>
              <a:rPr lang="en-US" altLang="uk-UA" b="1" smtClean="0"/>
              <a:t> (3) political theory.</a:t>
            </a:r>
            <a:endParaRPr lang="uk-UA" altLang="uk-UA" b="1" smtClean="0"/>
          </a:p>
        </p:txBody>
      </p:sp>
    </p:spTree>
  </p:cSld>
  <p:clrMapOvr>
    <a:masterClrMapping/>
  </p:clrMapOvr>
  <p:transition>
    <p:cover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uk-UA" b="1" u="sng" smtClean="0"/>
              <a:t>Humanism</a:t>
            </a:r>
            <a:r>
              <a:rPr lang="en-US" altLang="uk-UA" smtClean="0"/>
              <a:t> </a:t>
            </a:r>
            <a:endParaRPr lang="ru-RU" altLang="uk-UA" smtClean="0"/>
          </a:p>
        </p:txBody>
      </p:sp>
      <p:sp>
        <p:nvSpPr>
          <p:cNvPr id="34819" name="Rectangle 3"/>
          <p:cNvSpPr>
            <a:spLocks noGrp="1" noChangeArrowheads="1"/>
          </p:cNvSpPr>
          <p:nvPr>
            <p:ph idx="1"/>
          </p:nvPr>
        </p:nvSpPr>
        <p:spPr/>
        <p:txBody>
          <a:bodyPr/>
          <a:lstStyle/>
          <a:p>
            <a:r>
              <a:rPr lang="en-US" altLang="uk-UA" smtClean="0"/>
              <a:t>philosophy based on the idea that people are rational beings who possess within themselves the capacity for truth and goodness; it emphasized the dignity and worth of the individual. </a:t>
            </a:r>
            <a:endParaRPr lang="ru-RU" altLang="uk-UA" smtClean="0"/>
          </a:p>
        </p:txBody>
      </p:sp>
    </p:spTree>
  </p:cSld>
  <p:clrMapOvr>
    <a:masterClrMapping/>
  </p:clrMapOvr>
  <p:transition>
    <p:cover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92100"/>
            <a:ext cx="8291513" cy="2273300"/>
          </a:xfrm>
        </p:spPr>
        <p:txBody>
          <a:bodyPr/>
          <a:lstStyle/>
          <a:p>
            <a:r>
              <a:rPr lang="en-US" altLang="uk-UA" sz="4000" smtClean="0"/>
              <a:t>Pico della Mirandola (1463-1494), </a:t>
            </a:r>
            <a:br>
              <a:rPr lang="en-US" altLang="uk-UA" sz="4000" smtClean="0"/>
            </a:br>
            <a:r>
              <a:rPr lang="en-US" altLang="uk-UA" sz="4000" smtClean="0"/>
              <a:t> (Speech on human dignity)</a:t>
            </a:r>
            <a:endParaRPr lang="ru-RU" altLang="uk-UA" sz="4000" smtClean="0"/>
          </a:p>
        </p:txBody>
      </p:sp>
      <p:sp>
        <p:nvSpPr>
          <p:cNvPr id="35843" name="Rectangle 3"/>
          <p:cNvSpPr>
            <a:spLocks noGrp="1" noChangeArrowheads="1"/>
          </p:cNvSpPr>
          <p:nvPr>
            <p:ph idx="1"/>
          </p:nvPr>
        </p:nvSpPr>
        <p:spPr>
          <a:xfrm>
            <a:off x="684213" y="2997200"/>
            <a:ext cx="7715250" cy="3108325"/>
          </a:xfrm>
        </p:spPr>
        <p:txBody>
          <a:bodyPr/>
          <a:lstStyle/>
          <a:p>
            <a:pPr>
              <a:buFont typeface="Wingdings" pitchFamily="2" charset="2"/>
              <a:buNone/>
            </a:pPr>
            <a:endParaRPr lang="en-US" altLang="uk-UA" smtClean="0"/>
          </a:p>
          <a:p>
            <a:r>
              <a:rPr lang="en-US" altLang="uk-UA" sz="3600" smtClean="0"/>
              <a:t>the new emphasis upon man's personal </a:t>
            </a:r>
            <a:r>
              <a:rPr lang="en-US" altLang="uk-UA" sz="3600" b="1" i="1" u="sng" smtClean="0"/>
              <a:t>responsibility</a:t>
            </a:r>
            <a:r>
              <a:rPr lang="en-US" altLang="uk-UA" sz="3600" smtClean="0"/>
              <a:t> and on the possibility of his </a:t>
            </a:r>
            <a:r>
              <a:rPr lang="en-US" altLang="uk-UA" sz="3600" b="1" i="1" u="sng" smtClean="0"/>
              <a:t>self-creation</a:t>
            </a:r>
            <a:r>
              <a:rPr lang="en-US" altLang="uk-UA" sz="3600" smtClean="0"/>
              <a:t> as a work of art</a:t>
            </a:r>
            <a:endParaRPr lang="ru-RU" altLang="uk-UA" sz="3600" smtClean="0"/>
          </a:p>
        </p:txBody>
      </p:sp>
    </p:spTree>
  </p:cSld>
  <p:clrMapOvr>
    <a:masterClrMapping/>
  </p:clrMapOvr>
  <p:transition>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uk-UA" sz="3600" dirty="0" smtClean="0"/>
              <a:t>Why the Greeks in the first place? </a:t>
            </a:r>
            <a:r>
              <a:rPr lang="en-US" altLang="uk-UA" dirty="0" smtClean="0"/>
              <a:t> </a:t>
            </a:r>
            <a:endParaRPr lang="ru-RU" altLang="uk-UA" dirty="0" smtClean="0"/>
          </a:p>
        </p:txBody>
      </p:sp>
      <p:sp>
        <p:nvSpPr>
          <p:cNvPr id="9219" name="Rectangle 3"/>
          <p:cNvSpPr>
            <a:spLocks noGrp="1" noChangeArrowheads="1"/>
          </p:cNvSpPr>
          <p:nvPr>
            <p:ph idx="1"/>
          </p:nvPr>
        </p:nvSpPr>
        <p:spPr>
          <a:xfrm>
            <a:off x="457200" y="1600200"/>
            <a:ext cx="8362950" cy="4781550"/>
          </a:xfrm>
        </p:spPr>
        <p:txBody>
          <a:bodyPr/>
          <a:lstStyle/>
          <a:p>
            <a:pPr>
              <a:lnSpc>
                <a:spcPct val="90000"/>
              </a:lnSpc>
            </a:pPr>
            <a:r>
              <a:rPr lang="en-US" altLang="uk-UA" dirty="0" smtClean="0"/>
              <a:t>1.  In Greece, at least in certain city-states, reading and writing was something “everyone” did. </a:t>
            </a:r>
            <a:r>
              <a:rPr lang="en-US" altLang="uk-UA" sz="2400" i="1" dirty="0" smtClean="0"/>
              <a:t>By everyone we mean upper class males.  Women, peasants, and slaves were discouraged from picking up the skill. </a:t>
            </a:r>
          </a:p>
          <a:p>
            <a:pPr>
              <a:lnSpc>
                <a:spcPct val="90000"/>
              </a:lnSpc>
            </a:pPr>
            <a:r>
              <a:rPr lang="en-US" altLang="uk-UA" dirty="0" smtClean="0"/>
              <a:t>2.Greeks got into overseas trading early. </a:t>
            </a:r>
            <a:r>
              <a:rPr lang="en-US" altLang="uk-UA" sz="2400" i="1" dirty="0" smtClean="0"/>
              <a:t>This gets people to thinking.</a:t>
            </a:r>
          </a:p>
          <a:p>
            <a:pPr>
              <a:lnSpc>
                <a:spcPct val="90000"/>
              </a:lnSpc>
            </a:pPr>
            <a:r>
              <a:rPr lang="en-US" altLang="uk-UA" dirty="0" smtClean="0"/>
              <a:t>3. The Greeks were divided into many small city-states. </a:t>
            </a:r>
            <a:r>
              <a:rPr lang="en-US" altLang="uk-UA" sz="2400" i="1" dirty="0" smtClean="0"/>
              <a:t>Each of them tried to prove their preferences</a:t>
            </a:r>
            <a:r>
              <a:rPr lang="en-US" altLang="uk-UA" dirty="0" smtClean="0"/>
              <a:t>. </a:t>
            </a:r>
          </a:p>
          <a:p>
            <a:pPr marL="1958975" lvl="4">
              <a:lnSpc>
                <a:spcPct val="90000"/>
              </a:lnSpc>
            </a:pPr>
            <a:endParaRPr lang="en-US" altLang="uk-UA" sz="1800" dirty="0" smtClean="0"/>
          </a:p>
          <a:p>
            <a:pPr marL="1958975" lvl="4">
              <a:lnSpc>
                <a:spcPct val="90000"/>
              </a:lnSpc>
              <a:buFont typeface="Wingdings" pitchFamily="2" charset="2"/>
              <a:buNone/>
            </a:pPr>
            <a:endParaRPr lang="ru-RU" altLang="uk-UA" sz="1800" dirty="0" smtClean="0"/>
          </a:p>
        </p:txBody>
      </p:sp>
    </p:spTree>
  </p:cSld>
  <p:clrMapOvr>
    <a:masterClrMapping/>
  </p:clrMapOvr>
  <p:transition>
    <p:cover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uk-UA" i="1" u="sng" smtClean="0"/>
              <a:t>Reformation</a:t>
            </a:r>
            <a:r>
              <a:rPr lang="en-US" altLang="uk-UA" smtClean="0"/>
              <a:t> </a:t>
            </a:r>
            <a:endParaRPr lang="ru-RU" altLang="uk-UA" smtClean="0"/>
          </a:p>
        </p:txBody>
      </p:sp>
      <p:sp>
        <p:nvSpPr>
          <p:cNvPr id="36867" name="Rectangle 3"/>
          <p:cNvSpPr>
            <a:spLocks noGrp="1" noChangeArrowheads="1"/>
          </p:cNvSpPr>
          <p:nvPr>
            <p:ph idx="1"/>
          </p:nvPr>
        </p:nvSpPr>
        <p:spPr/>
        <p:txBody>
          <a:bodyPr/>
          <a:lstStyle/>
          <a:p>
            <a:r>
              <a:rPr lang="en-US" altLang="uk-UA" smtClean="0"/>
              <a:t>the great 16th century religious revolution which ended the ecclesiastical supremacy of the pope in Western Christendom and resulted in the establishment of the Protestant churches.</a:t>
            </a:r>
            <a:endParaRPr lang="ru-RU" altLang="uk-UA" smtClean="0"/>
          </a:p>
        </p:txBody>
      </p:sp>
    </p:spTree>
  </p:cSld>
  <p:clrMapOvr>
    <a:masterClrMapping/>
  </p:clrMapOvr>
  <p:transition>
    <p:cover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uk-UA" sz="4000" b="1" smtClean="0"/>
              <a:t>Martin Luther</a:t>
            </a:r>
            <a:r>
              <a:rPr lang="en-US" altLang="uk-UA" sz="4000" smtClean="0"/>
              <a:t> (1483-1546), the German monk and theologian and father of the Reformation</a:t>
            </a:r>
            <a:r>
              <a:rPr lang="ru-RU" altLang="uk-UA" sz="4000" smtClean="0"/>
              <a:t> </a:t>
            </a:r>
          </a:p>
        </p:txBody>
      </p:sp>
      <p:sp>
        <p:nvSpPr>
          <p:cNvPr id="37891" name="Rectangle 3"/>
          <p:cNvSpPr>
            <a:spLocks noGrp="1" noChangeArrowheads="1"/>
          </p:cNvSpPr>
          <p:nvPr>
            <p:ph idx="1"/>
          </p:nvPr>
        </p:nvSpPr>
        <p:spPr/>
        <p:txBody>
          <a:bodyPr/>
          <a:lstStyle/>
          <a:p>
            <a:r>
              <a:rPr lang="en-US" altLang="uk-UA" smtClean="0"/>
              <a:t>first defied the authority of the church</a:t>
            </a:r>
            <a:r>
              <a:rPr lang="ru-RU" altLang="uk-UA" smtClean="0"/>
              <a:t> </a:t>
            </a:r>
          </a:p>
        </p:txBody>
      </p:sp>
      <p:sp>
        <p:nvSpPr>
          <p:cNvPr id="37892" name="Rectangle 4"/>
          <p:cNvSpPr>
            <a:spLocks noChangeArrowheads="1"/>
          </p:cNvSpPr>
          <p:nvPr/>
        </p:nvSpPr>
        <p:spPr bwMode="auto">
          <a:xfrm>
            <a:off x="1547813" y="3705225"/>
            <a:ext cx="813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just">
              <a:spcBef>
                <a:spcPct val="0"/>
              </a:spcBef>
              <a:buClrTx/>
              <a:buSzTx/>
              <a:buFontTx/>
              <a:buNone/>
            </a:pPr>
            <a:r>
              <a:rPr lang="en-US" altLang="uk-UA" sz="2400">
                <a:latin typeface="Tahoma" charset="0"/>
              </a:rPr>
              <a:t>He is considered as the father of Protestantism.</a:t>
            </a:r>
          </a:p>
        </p:txBody>
      </p:sp>
    </p:spTree>
  </p:cSld>
  <p:clrMapOvr>
    <a:masterClrMapping/>
  </p:clrMapOvr>
  <p:transition>
    <p:cover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uk-UA" sz="4000" b="1" smtClean="0"/>
              <a:t>John Calvin</a:t>
            </a:r>
            <a:r>
              <a:rPr lang="en-US" altLang="uk-UA" sz="4000" smtClean="0"/>
              <a:t> (1509-1564), a French theologian </a:t>
            </a:r>
            <a:endParaRPr lang="ru-RU" altLang="uk-UA" sz="4000" smtClean="0"/>
          </a:p>
        </p:txBody>
      </p:sp>
      <p:sp>
        <p:nvSpPr>
          <p:cNvPr id="38915" name="Rectangle 3"/>
          <p:cNvSpPr>
            <a:spLocks noGrp="1" noChangeArrowheads="1"/>
          </p:cNvSpPr>
          <p:nvPr>
            <p:ph idx="1"/>
          </p:nvPr>
        </p:nvSpPr>
        <p:spPr/>
        <p:txBody>
          <a:bodyPr/>
          <a:lstStyle/>
          <a:p>
            <a:pPr>
              <a:lnSpc>
                <a:spcPct val="90000"/>
              </a:lnSpc>
            </a:pPr>
            <a:r>
              <a:rPr lang="en-US" altLang="uk-UA" sz="2800" smtClean="0"/>
              <a:t>insisted on further reforms, including the enforcement of a strict moral discipline in the community by the pastors and members of the church, and the excommunication of notorious sinners.</a:t>
            </a:r>
          </a:p>
          <a:p>
            <a:pPr>
              <a:lnSpc>
                <a:spcPct val="90000"/>
              </a:lnSpc>
            </a:pPr>
            <a:r>
              <a:rPr lang="en-US" altLang="uk-UA" sz="2800" smtClean="0"/>
              <a:t>Calvin's church organization was democratic and incorporated ideas of representative government. Pastors, teachers, and deacons were elected to their official positions by members of the congregation.</a:t>
            </a:r>
            <a:endParaRPr lang="ru-RU" altLang="uk-UA" sz="2800" smtClean="0"/>
          </a:p>
        </p:txBody>
      </p:sp>
    </p:spTree>
  </p:cSld>
  <p:clrMapOvr>
    <a:masterClrMapping/>
  </p:clrMapOvr>
  <p:transition>
    <p:cover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uk-UA" b="1" u="sng" smtClean="0"/>
              <a:t>Philosophy of Nature</a:t>
            </a:r>
            <a:endParaRPr lang="ru-RU" altLang="uk-UA" b="1" u="sng" smtClean="0"/>
          </a:p>
        </p:txBody>
      </p:sp>
      <p:sp>
        <p:nvSpPr>
          <p:cNvPr id="39939" name="Rectangle 3"/>
          <p:cNvSpPr>
            <a:spLocks noGrp="1" noChangeArrowheads="1"/>
          </p:cNvSpPr>
          <p:nvPr>
            <p:ph idx="1"/>
          </p:nvPr>
        </p:nvSpPr>
        <p:spPr>
          <a:xfrm>
            <a:off x="466725" y="1598613"/>
            <a:ext cx="8215313" cy="4497387"/>
          </a:xfrm>
        </p:spPr>
        <p:txBody>
          <a:bodyPr/>
          <a:lstStyle/>
          <a:p>
            <a:pPr indent="20638">
              <a:lnSpc>
                <a:spcPct val="90000"/>
              </a:lnSpc>
            </a:pPr>
            <a:r>
              <a:rPr lang="en-US" altLang="uk-UA" sz="2400" b="1" i="1" smtClean="0"/>
              <a:t>Deism</a:t>
            </a:r>
            <a:endParaRPr lang="ru-RU" altLang="uk-UA" sz="2400" b="1" smtClean="0"/>
          </a:p>
          <a:p>
            <a:pPr indent="20638">
              <a:lnSpc>
                <a:spcPct val="90000"/>
              </a:lnSpc>
            </a:pPr>
            <a:r>
              <a:rPr lang="en-US" altLang="uk-UA" sz="2400" smtClean="0"/>
              <a:t>God created the world but thereafter has exercised no providential control over what goes on in it. In the proper sense, a deist is someone who affirms a divine creator but denies any divine revelation, holding that human reason alone can give us everything we need to know to live a correct moral and religious life. </a:t>
            </a:r>
            <a:endParaRPr lang="en-US" altLang="uk-UA" sz="2400" b="1" smtClean="0"/>
          </a:p>
          <a:p>
            <a:pPr indent="20638">
              <a:lnSpc>
                <a:spcPct val="90000"/>
              </a:lnSpc>
            </a:pPr>
            <a:r>
              <a:rPr lang="en-US" altLang="uk-UA" sz="2400" b="1" smtClean="0"/>
              <a:t>Pantheism</a:t>
            </a:r>
            <a:endParaRPr lang="ru-RU" altLang="uk-UA" sz="2400" b="1" smtClean="0"/>
          </a:p>
          <a:p>
            <a:pPr indent="20638">
              <a:lnSpc>
                <a:spcPct val="90000"/>
              </a:lnSpc>
              <a:buFont typeface="Wingdings" pitchFamily="2" charset="2"/>
              <a:buNone/>
            </a:pPr>
            <a:r>
              <a:rPr lang="en-GB" altLang="uk-UA" sz="2400" smtClean="0"/>
              <a:t>the view that Deity and Cosmos are identical. Theologically, it embraces divine immanence while rejecting divine transcendence. </a:t>
            </a:r>
            <a:endParaRPr lang="ru-RU" altLang="uk-UA" sz="2400" smtClean="0"/>
          </a:p>
        </p:txBody>
      </p:sp>
    </p:spTree>
  </p:cSld>
  <p:clrMapOvr>
    <a:masterClrMapping/>
  </p:clrMapOvr>
  <p:transition>
    <p:cover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uk-UA" b="1" smtClean="0"/>
              <a:t>Nicholas of Cusa</a:t>
            </a:r>
            <a:r>
              <a:rPr lang="en-US" altLang="uk-UA" smtClean="0"/>
              <a:t> (1401-64). </a:t>
            </a:r>
            <a:endParaRPr lang="ru-RU" altLang="uk-UA" smtClean="0"/>
          </a:p>
        </p:txBody>
      </p:sp>
      <p:sp>
        <p:nvSpPr>
          <p:cNvPr id="40963" name="Rectangle 3"/>
          <p:cNvSpPr>
            <a:spLocks noGrp="1" noChangeArrowheads="1"/>
          </p:cNvSpPr>
          <p:nvPr>
            <p:ph idx="1"/>
          </p:nvPr>
        </p:nvSpPr>
        <p:spPr/>
        <p:txBody>
          <a:bodyPr/>
          <a:lstStyle/>
          <a:p>
            <a:r>
              <a:rPr lang="en-US" altLang="uk-UA" smtClean="0"/>
              <a:t>God is the "coincidence of opposites." Because he is infinite, he embraces all things in perfect unity; he is at once the maximum and the minimum. </a:t>
            </a:r>
          </a:p>
          <a:p>
            <a:endParaRPr lang="en-US" altLang="uk-UA" smtClean="0"/>
          </a:p>
          <a:p>
            <a:r>
              <a:rPr lang="en-US" altLang="uk-UA" smtClean="0"/>
              <a:t>The absolute truth escapes man; his proper attitude is "learned ignorance." </a:t>
            </a:r>
            <a:endParaRPr lang="ru-RU" altLang="uk-UA" smtClean="0"/>
          </a:p>
        </p:txBody>
      </p:sp>
    </p:spTree>
  </p:cSld>
  <p:clrMapOvr>
    <a:masterClrMapping/>
  </p:clrMapOvr>
  <p:transition>
    <p:cover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uk-UA" sz="4000" smtClean="0"/>
              <a:t> </a:t>
            </a:r>
            <a:r>
              <a:rPr lang="en-US" altLang="uk-UA" sz="4000" b="1" smtClean="0"/>
              <a:t>Andreas Vesalius</a:t>
            </a:r>
            <a:r>
              <a:rPr lang="en-US" altLang="uk-UA" sz="4000" smtClean="0"/>
              <a:t>, a Belgian physician</a:t>
            </a:r>
            <a:r>
              <a:rPr lang="ru-RU" altLang="uk-UA" sz="4000" smtClean="0"/>
              <a:t> </a:t>
            </a:r>
            <a:r>
              <a:rPr lang="en-US" altLang="uk-UA" sz="4000" smtClean="0"/>
              <a:t>(the mid-16th century)</a:t>
            </a:r>
            <a:endParaRPr lang="ru-RU" altLang="uk-UA" sz="4000" smtClean="0"/>
          </a:p>
        </p:txBody>
      </p:sp>
      <p:sp>
        <p:nvSpPr>
          <p:cNvPr id="41987" name="Rectangle 3"/>
          <p:cNvSpPr>
            <a:spLocks noGrp="1" noChangeArrowheads="1"/>
          </p:cNvSpPr>
          <p:nvPr>
            <p:ph idx="1"/>
          </p:nvPr>
        </p:nvSpPr>
        <p:spPr/>
        <p:txBody>
          <a:bodyPr/>
          <a:lstStyle/>
          <a:p>
            <a:r>
              <a:rPr lang="en-US" altLang="uk-UA" smtClean="0"/>
              <a:t>was astounding all of Europe with the unbelievable precision of his anatomical dissections and drawings.</a:t>
            </a:r>
            <a:r>
              <a:rPr lang="ru-RU" altLang="uk-UA" smtClean="0"/>
              <a:t> </a:t>
            </a:r>
          </a:p>
        </p:txBody>
      </p:sp>
    </p:spTree>
  </p:cSld>
  <p:clrMapOvr>
    <a:masterClrMapping/>
  </p:clrMapOvr>
  <p:transition>
    <p:cover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uk-UA" sz="4000" b="1" smtClean="0"/>
              <a:t>Copernicus</a:t>
            </a:r>
            <a:r>
              <a:rPr lang="en-US" altLang="uk-UA" sz="4000" smtClean="0"/>
              <a:t> (1473-1543), the Polish astronomer</a:t>
            </a:r>
            <a:r>
              <a:rPr lang="ru-RU" altLang="uk-UA" sz="4000" smtClean="0"/>
              <a:t> </a:t>
            </a:r>
          </a:p>
        </p:txBody>
      </p:sp>
      <p:sp>
        <p:nvSpPr>
          <p:cNvPr id="43011" name="Rectangle 3"/>
          <p:cNvSpPr>
            <a:spLocks noGrp="1" noChangeArrowheads="1"/>
          </p:cNvSpPr>
          <p:nvPr>
            <p:ph idx="1"/>
          </p:nvPr>
        </p:nvSpPr>
        <p:spPr/>
        <p:txBody>
          <a:bodyPr/>
          <a:lstStyle/>
          <a:p>
            <a:r>
              <a:rPr lang="en-US" altLang="uk-UA" smtClean="0"/>
              <a:t>developed the heliocentric model of the solar system in which the Sun is stationary at the center, and Earth moves around it.</a:t>
            </a:r>
            <a:endParaRPr lang="ru-RU" altLang="uk-UA" smtClean="0"/>
          </a:p>
        </p:txBody>
      </p:sp>
    </p:spTree>
  </p:cSld>
  <p:clrMapOvr>
    <a:masterClrMapping/>
  </p:clrMapOvr>
  <p:transition>
    <p:cover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uk-UA" b="1" smtClean="0"/>
              <a:t>Giordano Bruno</a:t>
            </a:r>
            <a:r>
              <a:rPr lang="en-US" altLang="uk-UA" smtClean="0"/>
              <a:t> (1548-1600) </a:t>
            </a:r>
            <a:endParaRPr lang="ru-RU" altLang="uk-UA" smtClean="0"/>
          </a:p>
        </p:txBody>
      </p:sp>
      <p:sp>
        <p:nvSpPr>
          <p:cNvPr id="44035" name="Rectangle 3"/>
          <p:cNvSpPr>
            <a:spLocks noGrp="1" noChangeArrowheads="1"/>
          </p:cNvSpPr>
          <p:nvPr>
            <p:ph idx="1"/>
          </p:nvPr>
        </p:nvSpPr>
        <p:spPr/>
        <p:txBody>
          <a:bodyPr/>
          <a:lstStyle/>
          <a:p>
            <a:r>
              <a:rPr lang="en-US" altLang="uk-UA" smtClean="0"/>
              <a:t>He expressed the idea that nature and the number of worlds in the universe were infinite. He was condemned in heretical ideas and because of this he was burned at stake on16-th of February, 1600.</a:t>
            </a:r>
            <a:r>
              <a:rPr lang="ru-RU" altLang="uk-UA" smtClean="0"/>
              <a:t> </a:t>
            </a:r>
          </a:p>
        </p:txBody>
      </p:sp>
    </p:spTree>
  </p:cSld>
  <p:clrMapOvr>
    <a:masterClrMapping/>
  </p:clrMapOvr>
  <p:transition>
    <p:cover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uk-UA" sz="4000" b="1" smtClean="0"/>
              <a:t>Galileo</a:t>
            </a:r>
            <a:r>
              <a:rPr lang="en-US" altLang="uk-UA" sz="4000" smtClean="0"/>
              <a:t> (1564-1642), the Italian physicist and astronomer</a:t>
            </a:r>
            <a:r>
              <a:rPr lang="ru-RU" altLang="uk-UA" sz="4000" smtClean="0"/>
              <a:t> </a:t>
            </a:r>
          </a:p>
        </p:txBody>
      </p:sp>
      <p:sp>
        <p:nvSpPr>
          <p:cNvPr id="45059" name="Rectangle 3"/>
          <p:cNvSpPr>
            <a:spLocks noGrp="1" noChangeArrowheads="1"/>
          </p:cNvSpPr>
          <p:nvPr>
            <p:ph idx="1"/>
          </p:nvPr>
        </p:nvSpPr>
        <p:spPr/>
        <p:txBody>
          <a:bodyPr/>
          <a:lstStyle/>
          <a:p>
            <a:r>
              <a:rPr lang="en-US" altLang="uk-UA" smtClean="0"/>
              <a:t>brought attention to the importance of applying mathematics to the formulation of scientific laws.</a:t>
            </a:r>
            <a:r>
              <a:rPr lang="ru-RU" altLang="uk-UA" smtClean="0"/>
              <a:t> </a:t>
            </a:r>
            <a:endParaRPr lang="en-US" altLang="uk-UA" smtClean="0"/>
          </a:p>
          <a:p>
            <a:endParaRPr lang="en-US" altLang="uk-UA" smtClean="0"/>
          </a:p>
          <a:p>
            <a:r>
              <a:rPr lang="en-US" altLang="uk-UA" smtClean="0"/>
              <a:t>In the history of culture, Galileo stands as a symbol of the battle against authority for freedom of inquiry.</a:t>
            </a:r>
            <a:endParaRPr lang="ru-RU" altLang="uk-UA" smtClean="0"/>
          </a:p>
        </p:txBody>
      </p:sp>
    </p:spTree>
  </p:cSld>
  <p:clrMapOvr>
    <a:masterClrMapping/>
  </p:clrMapOvr>
  <p:transition>
    <p:cover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uk-UA" b="1" smtClean="0"/>
              <a:t>Political theory</a:t>
            </a:r>
            <a:endParaRPr lang="ru-RU" altLang="uk-UA" b="1" smtClean="0"/>
          </a:p>
        </p:txBody>
      </p:sp>
      <p:sp>
        <p:nvSpPr>
          <p:cNvPr id="46083" name="Rectangle 3"/>
          <p:cNvSpPr>
            <a:spLocks noGrp="1" noChangeArrowheads="1"/>
          </p:cNvSpPr>
          <p:nvPr>
            <p:ph idx="1"/>
          </p:nvPr>
        </p:nvSpPr>
        <p:spPr/>
        <p:txBody>
          <a:bodyPr/>
          <a:lstStyle/>
          <a:p>
            <a:r>
              <a:rPr lang="en-US" altLang="uk-UA" smtClean="0"/>
              <a:t>New forms of political organization and behavior were expressed in purely ‘natural’ and nonreligious terms</a:t>
            </a:r>
            <a:r>
              <a:rPr lang="ru-RU" altLang="uk-UA" smtClean="0"/>
              <a:t> </a:t>
            </a:r>
          </a:p>
        </p:txBody>
      </p:sp>
    </p:spTree>
  </p:cSld>
  <p:clrMapOvr>
    <a:masterClrMapping/>
  </p:clrMapOvr>
  <p:transition>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0063" y="785813"/>
            <a:ext cx="8186737" cy="2428875"/>
          </a:xfrm>
        </p:spPr>
        <p:txBody>
          <a:bodyPr/>
          <a:lstStyle/>
          <a:p>
            <a:pPr algn="just"/>
            <a:r>
              <a:rPr lang="en-US" altLang="uk-UA" sz="3200" smtClean="0"/>
              <a:t>Because the earliest Greek philosophers focused their attention upon the origin and nature of the physical world,</a:t>
            </a:r>
            <a:endParaRPr lang="ru-RU" altLang="uk-UA" sz="3200" smtClean="0"/>
          </a:p>
        </p:txBody>
      </p:sp>
      <p:sp>
        <p:nvSpPr>
          <p:cNvPr id="10243" name="Rectangle 3"/>
          <p:cNvSpPr>
            <a:spLocks noGrp="1" noChangeArrowheads="1"/>
          </p:cNvSpPr>
          <p:nvPr>
            <p:ph idx="1"/>
          </p:nvPr>
        </p:nvSpPr>
        <p:spPr>
          <a:xfrm>
            <a:off x="428625" y="3429000"/>
            <a:ext cx="8301038" cy="4033838"/>
          </a:xfrm>
        </p:spPr>
        <p:txBody>
          <a:bodyPr/>
          <a:lstStyle/>
          <a:p>
            <a:r>
              <a:rPr lang="en-US" altLang="uk-UA" smtClean="0"/>
              <a:t>they are called </a:t>
            </a:r>
            <a:r>
              <a:rPr lang="en-US" altLang="uk-UA" b="1" u="sng" smtClean="0"/>
              <a:t>cosmologists</a:t>
            </a:r>
            <a:r>
              <a:rPr lang="en-US" altLang="uk-UA" smtClean="0"/>
              <a:t> or </a:t>
            </a:r>
            <a:r>
              <a:rPr lang="en-US" altLang="uk-UA" b="1" u="sng" smtClean="0"/>
              <a:t>naturalists</a:t>
            </a:r>
            <a:endParaRPr lang="ru-RU" altLang="uk-UA" b="1" u="sng" smtClean="0"/>
          </a:p>
        </p:txBody>
      </p:sp>
    </p:spTree>
  </p:cSld>
  <p:clrMapOvr>
    <a:masterClrMapping/>
  </p:clrMapOvr>
  <p:transition>
    <p:cover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uk-UA" sz="4000" b="1" smtClean="0"/>
              <a:t>Niccolò Machiavelli</a:t>
            </a:r>
            <a:r>
              <a:rPr lang="en-US" altLang="uk-UA" sz="4000" smtClean="0"/>
              <a:t> (1469-1527)</a:t>
            </a:r>
            <a:br>
              <a:rPr lang="en-US" altLang="uk-UA" sz="4000" smtClean="0"/>
            </a:br>
            <a:r>
              <a:rPr lang="en-US" altLang="uk-UA" sz="4000" smtClean="0"/>
              <a:t> Italian statesman and writer </a:t>
            </a:r>
            <a:endParaRPr lang="ru-RU" altLang="uk-UA" sz="4000" smtClean="0"/>
          </a:p>
        </p:txBody>
      </p:sp>
      <p:sp>
        <p:nvSpPr>
          <p:cNvPr id="47107" name="Rectangle 3"/>
          <p:cNvSpPr>
            <a:spLocks noGrp="1" noChangeArrowheads="1"/>
          </p:cNvSpPr>
          <p:nvPr>
            <p:ph idx="1"/>
          </p:nvPr>
        </p:nvSpPr>
        <p:spPr/>
        <p:txBody>
          <a:bodyPr/>
          <a:lstStyle/>
          <a:p>
            <a:pPr marL="715963" indent="-715963">
              <a:lnSpc>
                <a:spcPct val="80000"/>
              </a:lnSpc>
            </a:pPr>
            <a:r>
              <a:rPr lang="en-US" altLang="uk-UA" sz="2800" smtClean="0"/>
              <a:t>He focused on how to establish a state capable of resisting foreign attack</a:t>
            </a:r>
            <a:r>
              <a:rPr lang="ru-RU" altLang="uk-UA" sz="2800" smtClean="0"/>
              <a:t> </a:t>
            </a:r>
            <a:endParaRPr lang="en-US" altLang="uk-UA" sz="2800" smtClean="0"/>
          </a:p>
          <a:p>
            <a:pPr marL="715963" indent="-715963">
              <a:lnSpc>
                <a:spcPct val="80000"/>
              </a:lnSpc>
            </a:pPr>
            <a:r>
              <a:rPr lang="en-US" altLang="uk-UA" sz="2800" smtClean="0"/>
              <a:t>In his most famous work, </a:t>
            </a:r>
            <a:r>
              <a:rPr lang="en-US" altLang="uk-UA" sz="2800" i="1" smtClean="0"/>
              <a:t>Il principe</a:t>
            </a:r>
            <a:r>
              <a:rPr lang="en-US" altLang="uk-UA" sz="2800" smtClean="0"/>
              <a:t> (The Prince), Machiavelli describes the method by which a prince can acquire and maintain political power:</a:t>
            </a:r>
          </a:p>
          <a:p>
            <a:pPr marL="715963" indent="-715963">
              <a:lnSpc>
                <a:spcPct val="80000"/>
              </a:lnSpc>
            </a:pPr>
            <a:r>
              <a:rPr lang="en-US" altLang="uk-UA" sz="2800" smtClean="0"/>
              <a:t>the end justifies the means, that a ruler is not bound by traditional ethical norms, was bluntly expressed in this work; and it reflects the degree to which the new political environment had changed popular thinking.</a:t>
            </a:r>
            <a:endParaRPr lang="ru-RU" altLang="uk-UA" sz="2800" smtClean="0"/>
          </a:p>
        </p:txBody>
      </p:sp>
    </p:spTree>
  </p:cSld>
  <p:clrMapOvr>
    <a:masterClrMapping/>
  </p:clrMapOvr>
  <p:transition>
    <p:cover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uk-UA" sz="4000" b="1" smtClean="0"/>
              <a:t>Michel de Montaigne</a:t>
            </a:r>
            <a:r>
              <a:rPr lang="en-US" altLang="uk-UA" sz="4000" smtClean="0"/>
              <a:t> (1533-1592), the French philosophical essayist. </a:t>
            </a:r>
            <a:endParaRPr lang="ru-RU" altLang="uk-UA" sz="4000" smtClean="0"/>
          </a:p>
        </p:txBody>
      </p:sp>
      <p:sp>
        <p:nvSpPr>
          <p:cNvPr id="48131" name="Rectangle 3"/>
          <p:cNvSpPr>
            <a:spLocks noGrp="1" noChangeArrowheads="1"/>
          </p:cNvSpPr>
          <p:nvPr>
            <p:ph idx="1"/>
          </p:nvPr>
        </p:nvSpPr>
        <p:spPr/>
        <p:txBody>
          <a:bodyPr/>
          <a:lstStyle/>
          <a:p>
            <a:r>
              <a:rPr lang="en-US" altLang="uk-UA" smtClean="0"/>
              <a:t>His </a:t>
            </a:r>
            <a:r>
              <a:rPr lang="en-US" altLang="uk-UA" i="1" smtClean="0"/>
              <a:t>Essays</a:t>
            </a:r>
            <a:r>
              <a:rPr lang="en-US" altLang="uk-UA" smtClean="0"/>
              <a:t> gave prominent place to skeptical arguments. </a:t>
            </a:r>
          </a:p>
          <a:p>
            <a:r>
              <a:rPr lang="en-US" altLang="uk-UA" smtClean="0"/>
              <a:t>investigation of institutions, opinions, and customs, and opposition to all forms of dogmatism.</a:t>
            </a:r>
          </a:p>
          <a:p>
            <a:r>
              <a:rPr lang="en-US" altLang="uk-UA" smtClean="0"/>
              <a:t>he emphasized the contradictions and incoherences inherent in human nature and behavior.</a:t>
            </a:r>
            <a:endParaRPr lang="ru-RU" altLang="uk-UA" smtClean="0"/>
          </a:p>
        </p:txBody>
      </p:sp>
    </p:spTree>
  </p:cSld>
  <p:clrMapOvr>
    <a:masterClrMapping/>
  </p:clrMapOvr>
  <p:transition>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620713"/>
            <a:ext cx="8229600" cy="1143000"/>
          </a:xfrm>
        </p:spPr>
        <p:txBody>
          <a:bodyPr/>
          <a:lstStyle/>
          <a:p>
            <a:r>
              <a:rPr lang="en-US" altLang="uk-UA" sz="4000" smtClean="0"/>
              <a:t>Ancient Greek Philosophy includes four periods</a:t>
            </a:r>
            <a:br>
              <a:rPr lang="en-US" altLang="uk-UA" sz="4000" smtClean="0"/>
            </a:br>
            <a:endParaRPr lang="ru-RU" altLang="uk-UA" sz="4000" smtClean="0"/>
          </a:p>
        </p:txBody>
      </p:sp>
      <p:sp>
        <p:nvSpPr>
          <p:cNvPr id="11267" name="Rectangle 3"/>
          <p:cNvSpPr>
            <a:spLocks noGrp="1" noChangeArrowheads="1"/>
          </p:cNvSpPr>
          <p:nvPr>
            <p:ph idx="1"/>
          </p:nvPr>
        </p:nvSpPr>
        <p:spPr>
          <a:xfrm>
            <a:off x="468313" y="2420938"/>
            <a:ext cx="8064500" cy="3713162"/>
          </a:xfrm>
        </p:spPr>
        <p:txBody>
          <a:bodyPr/>
          <a:lstStyle/>
          <a:p>
            <a:r>
              <a:rPr lang="en-US" altLang="uk-UA" smtClean="0"/>
              <a:t>Presocratic Philosophy</a:t>
            </a:r>
          </a:p>
          <a:p>
            <a:r>
              <a:rPr lang="en-US" altLang="uk-UA" smtClean="0"/>
              <a:t>Classical Philosophy</a:t>
            </a:r>
          </a:p>
          <a:p>
            <a:r>
              <a:rPr lang="en-US" altLang="uk-UA" smtClean="0"/>
              <a:t>Hellenistic Philosophy</a:t>
            </a:r>
          </a:p>
          <a:p>
            <a:r>
              <a:rPr lang="en-US" altLang="uk-UA" smtClean="0"/>
              <a:t>The imperial era</a:t>
            </a:r>
            <a:endParaRPr lang="ru-RU" altLang="uk-UA" smtClean="0"/>
          </a:p>
        </p:txBody>
      </p:sp>
    </p:spTree>
  </p:cSld>
  <p:clrMapOvr>
    <a:masterClrMapping/>
  </p:clrMapOvr>
  <p:transition>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620713"/>
            <a:ext cx="8712200" cy="2520950"/>
          </a:xfrm>
        </p:spPr>
        <p:txBody>
          <a:bodyPr/>
          <a:lstStyle/>
          <a:p>
            <a:r>
              <a:rPr lang="en-US" altLang="uk-UA" sz="2800" smtClean="0">
                <a:solidFill>
                  <a:schemeClr val="bg1"/>
                </a:solidFill>
                <a:hlinkClick r:id="rId2"/>
              </a:rPr>
              <a:t>Presocratic philosophy</a:t>
            </a:r>
            <a:r>
              <a:rPr lang="ru-RU" altLang="uk-UA" sz="4000" smtClean="0"/>
              <a:t> </a:t>
            </a:r>
            <a:r>
              <a:rPr lang="en-US" altLang="uk-UA" sz="4000" smtClean="0"/>
              <a:t/>
            </a:r>
            <a:br>
              <a:rPr lang="en-US" altLang="uk-UA" sz="4000" smtClean="0"/>
            </a:br>
            <a:r>
              <a:rPr lang="en-US" altLang="uk-UA" sz="2800" smtClean="0"/>
              <a:t>occupies  most of the sixth and fifth centuries bc</a:t>
            </a:r>
            <a:br>
              <a:rPr lang="en-US" altLang="uk-UA" sz="2800" smtClean="0"/>
            </a:br>
            <a:r>
              <a:rPr lang="en-US" altLang="uk-UA" sz="2400" i="1" smtClean="0"/>
              <a:t>Greek philosophy didn’t begin in Greece (as we know it);  It began on the western coast of what is now Turkey, an area known then as </a:t>
            </a:r>
            <a:r>
              <a:rPr lang="en-US" altLang="uk-UA" sz="2400" b="1" i="1" u="sng" smtClean="0"/>
              <a:t>Ionia</a:t>
            </a:r>
            <a:r>
              <a:rPr lang="en-US" altLang="uk-UA" sz="4000" b="1" u="sng" smtClean="0"/>
              <a:t> </a:t>
            </a:r>
            <a:endParaRPr lang="ru-RU" altLang="uk-UA" sz="4000" b="1" u="sng" smtClean="0"/>
          </a:p>
        </p:txBody>
      </p:sp>
      <p:sp>
        <p:nvSpPr>
          <p:cNvPr id="12291" name="Rectangle 5"/>
          <p:cNvSpPr>
            <a:spLocks noGrp="1" noChangeArrowheads="1"/>
          </p:cNvSpPr>
          <p:nvPr>
            <p:ph idx="1"/>
          </p:nvPr>
        </p:nvSpPr>
        <p:spPr>
          <a:xfrm>
            <a:off x="323850" y="404813"/>
            <a:ext cx="8229600" cy="4533900"/>
          </a:xfrm>
        </p:spPr>
        <p:txBody>
          <a:bodyPr/>
          <a:lstStyle/>
          <a:p>
            <a:pPr>
              <a:buFont typeface="Wingdings" pitchFamily="2" charset="2"/>
              <a:buNone/>
            </a:pPr>
            <a:endParaRPr lang="uk-UA" altLang="uk-UA" smtClean="0"/>
          </a:p>
        </p:txBody>
      </p:sp>
    </p:spTree>
  </p:cSld>
  <p:clrMapOvr>
    <a:masterClrMapping/>
  </p:clrMapOvr>
  <p:transition>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uk-UA" b="1" smtClean="0"/>
              <a:t>Thales</a:t>
            </a:r>
            <a:r>
              <a:rPr lang="en-US" altLang="uk-UA" smtClean="0"/>
              <a:t> (624-546).  </a:t>
            </a:r>
            <a:endParaRPr lang="ru-RU" altLang="uk-UA" smtClean="0"/>
          </a:p>
        </p:txBody>
      </p:sp>
      <p:pic>
        <p:nvPicPr>
          <p:cNvPr id="13315" name="Picture 4" descr="heraclitusmichelangelobyrapha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58888" y="1916113"/>
            <a:ext cx="1733550" cy="2400300"/>
          </a:xfrm>
          <a:noFill/>
          <a:extLst>
            <a:ext uri="{909E8E84-426E-40DD-AFC4-6F175D3DCCD1}">
              <a14:hiddenFill xmlns:a14="http://schemas.microsoft.com/office/drawing/2010/main">
                <a:solidFill>
                  <a:srgbClr val="FFFFFF"/>
                </a:solidFill>
              </a14:hiddenFill>
            </a:ext>
          </a:extLst>
        </p:spPr>
      </p:pic>
      <p:sp>
        <p:nvSpPr>
          <p:cNvPr id="13316" name="Rectangle 6"/>
          <p:cNvSpPr>
            <a:spLocks noChangeArrowheads="1"/>
          </p:cNvSpPr>
          <p:nvPr/>
        </p:nvSpPr>
        <p:spPr bwMode="auto">
          <a:xfrm>
            <a:off x="323850" y="4659313"/>
            <a:ext cx="84963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fontAlgn="base">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uk-UA"/>
              <a:t>His answer to the great question of what the universe is made of was </a:t>
            </a:r>
            <a:r>
              <a:rPr lang="en-US" altLang="uk-UA" u="sng"/>
              <a:t>water.</a:t>
            </a:r>
            <a:r>
              <a:rPr lang="en-US" altLang="uk-UA"/>
              <a:t>  </a:t>
            </a:r>
          </a:p>
        </p:txBody>
      </p:sp>
    </p:spTree>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uk-UA" sz="3600" b="1" smtClean="0"/>
              <a:t>Anaximander</a:t>
            </a:r>
            <a:r>
              <a:rPr lang="en-US" altLang="uk-UA" sz="3600" smtClean="0"/>
              <a:t> (611-549)</a:t>
            </a:r>
            <a:endParaRPr lang="ru-RU" altLang="uk-UA" sz="3600" smtClean="0"/>
          </a:p>
        </p:txBody>
      </p:sp>
      <p:pic>
        <p:nvPicPr>
          <p:cNvPr id="14339" name="Picture 4" descr="greekmap"/>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2276475"/>
            <a:ext cx="3168650" cy="4032250"/>
          </a:xfrm>
          <a:noFill/>
          <a:extLst>
            <a:ext uri="{909E8E84-426E-40DD-AFC4-6F175D3DCCD1}">
              <a14:hiddenFill xmlns:a14="http://schemas.microsoft.com/office/drawing/2010/main">
                <a:solidFill>
                  <a:srgbClr val="FFFFFF"/>
                </a:solidFill>
              </a14:hiddenFill>
            </a:ext>
          </a:extLst>
        </p:spPr>
      </p:pic>
      <p:sp>
        <p:nvSpPr>
          <p:cNvPr id="14340" name="Rectangle 8"/>
          <p:cNvSpPr>
            <a:spLocks noGrp="1" noChangeArrowheads="1"/>
          </p:cNvSpPr>
          <p:nvPr>
            <p:ph sz="half" idx="2"/>
          </p:nvPr>
        </p:nvSpPr>
        <p:spPr>
          <a:xfrm>
            <a:off x="3851275" y="2133600"/>
            <a:ext cx="5041900" cy="4533900"/>
          </a:xfrm>
        </p:spPr>
        <p:txBody>
          <a:bodyPr/>
          <a:lstStyle/>
          <a:p>
            <a:r>
              <a:rPr lang="en-US" altLang="uk-UA" sz="2500" smtClean="0"/>
              <a:t>According to him, world is developed out of the </a:t>
            </a:r>
            <a:r>
              <a:rPr lang="en-US" altLang="uk-UA" sz="2900" b="1" u="sng" smtClean="0"/>
              <a:t>apeiron</a:t>
            </a:r>
            <a:r>
              <a:rPr lang="en-US" altLang="uk-UA" sz="2500" smtClean="0"/>
              <a:t>, something both infinite and indefinite (without distinguishable qualities). Within this apeiron something arose to produce the opposites of hot and cold. These at once began to struggle with each other and produced the cosmos. </a:t>
            </a:r>
            <a:endParaRPr lang="ru-RU" altLang="uk-UA" sz="2500" smtClean="0"/>
          </a:p>
        </p:txBody>
      </p:sp>
      <p:sp>
        <p:nvSpPr>
          <p:cNvPr id="46085" name="Rectangle 5"/>
          <p:cNvSpPr>
            <a:spLocks noChangeArrowheads="1"/>
          </p:cNvSpPr>
          <p:nvPr/>
        </p:nvSpPr>
        <p:spPr bwMode="auto">
          <a:xfrm>
            <a:off x="395288" y="1341438"/>
            <a:ext cx="11041062" cy="701675"/>
          </a:xfrm>
          <a:prstGeom prst="rect">
            <a:avLst/>
          </a:prstGeom>
          <a:noFill/>
          <a:ln w="9525">
            <a:noFill/>
            <a:miter lim="800000"/>
            <a:headEnd/>
            <a:tailEnd/>
          </a:ln>
          <a:effectLst/>
        </p:spPr>
        <p:txBody>
          <a:bodyPr anchor="ctr">
            <a:spAutoFit/>
          </a:bodyPr>
          <a:lstStyle/>
          <a:p>
            <a:pPr>
              <a:defRPr/>
            </a:pPr>
            <a:r>
              <a:rPr lang="en-US" sz="2000"/>
              <a:t>also of Miletus. He is best known as having drawn the first known </a:t>
            </a:r>
          </a:p>
          <a:p>
            <a:pPr>
              <a:defRPr/>
            </a:pPr>
            <a:r>
              <a:rPr lang="en-US" sz="2000"/>
              <a:t>Map of the inhabited world, which probably looked something like this:</a:t>
            </a:r>
            <a:r>
              <a:rPr lang="en-US">
                <a:effectLst>
                  <a:outerShdw blurRad="38100" dist="38100" dir="2700000" algn="tl">
                    <a:srgbClr val="000000"/>
                  </a:outerShdw>
                </a:effectLst>
              </a:rPr>
              <a:t> </a:t>
            </a:r>
          </a:p>
        </p:txBody>
      </p:sp>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US" altLang="uk-UA" sz="2800" b="1" i="1" smtClean="0"/>
              <a:t>Anaximenes </a:t>
            </a:r>
            <a:r>
              <a:rPr lang="en-US" altLang="uk-UA" sz="2800" smtClean="0"/>
              <a:t>of Miletus (second half of the 6th century BC), taught that </a:t>
            </a:r>
            <a:r>
              <a:rPr lang="en-US" altLang="uk-UA" sz="3600" b="1" u="sng" smtClean="0"/>
              <a:t>air</a:t>
            </a:r>
            <a:r>
              <a:rPr lang="en-US" altLang="uk-UA" sz="3600" smtClean="0"/>
              <a:t> </a:t>
            </a:r>
            <a:r>
              <a:rPr lang="en-US" altLang="uk-UA" sz="2800" smtClean="0"/>
              <a:t>was the origin of all things.</a:t>
            </a:r>
            <a:r>
              <a:rPr lang="en-US" altLang="uk-UA" sz="4000" smtClean="0"/>
              <a:t> </a:t>
            </a:r>
            <a:endParaRPr lang="ru-RU" altLang="uk-UA" sz="4000" smtClean="0"/>
          </a:p>
        </p:txBody>
      </p:sp>
      <p:sp>
        <p:nvSpPr>
          <p:cNvPr id="15363" name="Rectangle 7"/>
          <p:cNvSpPr>
            <a:spLocks noGrp="1" noChangeArrowheads="1"/>
          </p:cNvSpPr>
          <p:nvPr>
            <p:ph idx="1"/>
          </p:nvPr>
        </p:nvSpPr>
        <p:spPr/>
        <p:txBody>
          <a:bodyPr/>
          <a:lstStyle/>
          <a:p>
            <a:r>
              <a:rPr lang="en-US" altLang="uk-UA" smtClean="0"/>
              <a:t>The first three Greek philosophers have often been called </a:t>
            </a:r>
            <a:r>
              <a:rPr lang="en-US" altLang="uk-UA" b="1" i="1" u="sng" smtClean="0"/>
              <a:t>hylozoists</a:t>
            </a:r>
            <a:r>
              <a:rPr lang="en-US" altLang="uk-UA" smtClean="0"/>
              <a:t> because they seemed to believe in a kind of living matter. </a:t>
            </a:r>
            <a:endParaRPr lang="ru-RU" altLang="uk-UA" smtClean="0"/>
          </a:p>
        </p:txBody>
      </p:sp>
    </p:spTree>
  </p:cSld>
  <p:clrMapOvr>
    <a:masterClrMapping/>
  </p:clrMapOvr>
  <p:transition>
    <p:cover dir="u"/>
  </p:transition>
</p:sld>
</file>

<file path=ppt/theme/theme1.xml><?xml version="1.0" encoding="utf-8"?>
<a:theme xmlns:a="http://schemas.openxmlformats.org/drawingml/2006/main" name="Тема Анг для сайта">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Тема Анг для сайта">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Studio</Template>
  <TotalTime>269</TotalTime>
  <Words>1985</Words>
  <Application>Microsoft Office PowerPoint</Application>
  <PresentationFormat>Экран (4:3)</PresentationFormat>
  <Paragraphs>137</Paragraphs>
  <Slides>41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4</vt:i4>
      </vt:variant>
      <vt:variant>
        <vt:lpstr>Заголовки слайдов</vt:lpstr>
      </vt:variant>
      <vt:variant>
        <vt:i4>41</vt:i4>
      </vt:variant>
    </vt:vector>
  </HeadingPairs>
  <TitlesOfParts>
    <vt:vector size="51" baseType="lpstr">
      <vt:lpstr>Arial</vt:lpstr>
      <vt:lpstr>Wingdings</vt:lpstr>
      <vt:lpstr>Calibri</vt:lpstr>
      <vt:lpstr>Arial Black</vt:lpstr>
      <vt:lpstr>Times New Roman</vt:lpstr>
      <vt:lpstr>Tahoma</vt:lpstr>
      <vt:lpstr>Тема Анг для сайта</vt:lpstr>
      <vt:lpstr>Оформление по умолчанию</vt:lpstr>
      <vt:lpstr>1_Тема Анг для сайта</vt:lpstr>
      <vt:lpstr>1_Оформление по умолчанию</vt:lpstr>
      <vt:lpstr>THEME 2. </vt:lpstr>
      <vt:lpstr>The Ancient Greek Philosophy covers a long stretch of the history from 7-th century BC to 5th century AD. </vt:lpstr>
      <vt:lpstr>Why the Greeks in the first place?  </vt:lpstr>
      <vt:lpstr>Because the earliest Greek philosophers focused their attention upon the origin and nature of the physical world,</vt:lpstr>
      <vt:lpstr>Ancient Greek Philosophy includes four periods </vt:lpstr>
      <vt:lpstr>Presocratic philosophy  occupies  most of the sixth and fifth centuries bc Greek philosophy didn’t begin in Greece (as we know it);  It began on the western coast of what is now Turkey, an area known then as Ionia </vt:lpstr>
      <vt:lpstr>Thales (624-546).  </vt:lpstr>
      <vt:lpstr>Anaximander (611-549)</vt:lpstr>
      <vt:lpstr>Anaximenes of Miletus (second half of the 6th century BC), taught that air was the origin of all things. </vt:lpstr>
      <vt:lpstr>HERACLITUS (b. c. 540 – 480 B.C.) </vt:lpstr>
      <vt:lpstr>Pythagoras (582-500) </vt:lpstr>
      <vt:lpstr>Parmenides (540-470) </vt:lpstr>
      <vt:lpstr>Democritus (460-370) of Abdera </vt:lpstr>
      <vt:lpstr>Protagorus (480-411), </vt:lpstr>
      <vt:lpstr>Socrates (469–399 bc) </vt:lpstr>
      <vt:lpstr>Plato (427-347 B.C.)</vt:lpstr>
      <vt:lpstr>Aristotle  (384-322 B.C.) </vt:lpstr>
      <vt:lpstr>Hellenistic philosophy (down to the late fourth century bc )</vt:lpstr>
      <vt:lpstr>The imperial era (80bc - AD300)</vt:lpstr>
      <vt:lpstr>Augustine of Hippo  (354-430) </vt:lpstr>
      <vt:lpstr>The Scholastic debate is referred to 'the problem of universals':</vt:lpstr>
      <vt:lpstr>Thomas Aquinas (1225-1274) </vt:lpstr>
      <vt:lpstr>5 proofs of existence of the God</vt:lpstr>
      <vt:lpstr>Mediaeval Islamic Philosophers </vt:lpstr>
      <vt:lpstr>Ibn Sina (980-1037)</vt:lpstr>
      <vt:lpstr>3. DOMINANT STRANDS OF RENAISSANCE PHILOSOPHY</vt:lpstr>
      <vt:lpstr>Three dominant strands of Renaissance philosophy:</vt:lpstr>
      <vt:lpstr>Humanism </vt:lpstr>
      <vt:lpstr>Pico della Mirandola (1463-1494),   (Speech on human dignity)</vt:lpstr>
      <vt:lpstr>Reformation </vt:lpstr>
      <vt:lpstr>Martin Luther (1483-1546), the German monk and theologian and father of the Reformation </vt:lpstr>
      <vt:lpstr>John Calvin (1509-1564), a French theologian </vt:lpstr>
      <vt:lpstr>Philosophy of Nature</vt:lpstr>
      <vt:lpstr>Nicholas of Cusa (1401-64). </vt:lpstr>
      <vt:lpstr> Andreas Vesalius, a Belgian physician (the mid-16th century)</vt:lpstr>
      <vt:lpstr>Copernicus (1473-1543), the Polish astronomer </vt:lpstr>
      <vt:lpstr>Giordano Bruno (1548-1600) </vt:lpstr>
      <vt:lpstr>Galileo (1564-1642), the Italian physicist and astronomer </vt:lpstr>
      <vt:lpstr>Political theory</vt:lpstr>
      <vt:lpstr>Niccolò Machiavelli (1469-1527)  Italian statesman and writer </vt:lpstr>
      <vt:lpstr>Michel de Montaigne (1533-1592), the French philosophical essayist. </vt:lpstr>
    </vt:vector>
  </TitlesOfParts>
  <Company>MoBIL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2. PHILOSOPHY OF THE ANCIENT WORLD, MIDDLE AGES AND RENAISSANCE</dc:title>
  <dc:creator>kate</dc:creator>
  <cp:lastModifiedBy>Free</cp:lastModifiedBy>
  <cp:revision>10</cp:revision>
  <dcterms:created xsi:type="dcterms:W3CDTF">2011-09-22T23:12:17Z</dcterms:created>
  <dcterms:modified xsi:type="dcterms:W3CDTF">2016-05-10T04:37:18Z</dcterms:modified>
</cp:coreProperties>
</file>