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56" r:id="rId2"/>
    <p:sldId id="258" r:id="rId3"/>
    <p:sldId id="259" r:id="rId4"/>
    <p:sldId id="285" r:id="rId5"/>
    <p:sldId id="263" r:id="rId6"/>
    <p:sldId id="273" r:id="rId7"/>
    <p:sldId id="28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8" autoAdjust="0"/>
    <p:restoredTop sz="94660"/>
  </p:normalViewPr>
  <p:slideViewPr>
    <p:cSldViewPr>
      <p:cViewPr>
        <p:scale>
          <a:sx n="66" d="100"/>
          <a:sy n="66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981199-A5DE-43A9-A9D3-DAF0E22B8A4B}" type="datetimeFigureOut">
              <a:rPr lang="ru-RU"/>
              <a:pPr>
                <a:defRPr/>
              </a:pPr>
              <a:t>23.04.2016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AFAB11-1EF0-4494-BF4E-7CDDAEFD4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4AFB4-8E78-4CF2-8CFC-19A0968D8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24E8-CC76-4056-A7AB-5EC4954AB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393E6-A138-4AD5-814F-DA7758114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8C797-2D54-4A50-B900-A780C759E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7267-8A53-4DB3-89DC-2201C4BDE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53D9-EF2F-4F9F-8BBC-FE1C3038A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58F52-8365-43D2-AB42-BF3A81D86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06324-FD8A-4548-B3B8-4E9215F9F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3BD23-B60B-4688-8310-CEC0D1D15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DAD8E-9E39-41F0-88B4-1127E8728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8C2C-721F-4EC5-9C2F-F1106A34F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E09F2-9F76-443E-92E6-4056233A0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0EE0C38-D37B-4648-A6AC-C61CCD150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5275" y="2133600"/>
            <a:ext cx="6308725" cy="15113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CULTURE AND GLOBALIZATION</a:t>
            </a:r>
            <a:r>
              <a:rPr lang="ru-RU" sz="4400" smtClean="0">
                <a:solidFill>
                  <a:schemeClr val="tx1"/>
                </a:solidFill>
              </a:rPr>
              <a:t> </a:t>
            </a:r>
            <a:r>
              <a:rPr lang="en-US" sz="4400" smtClean="0">
                <a:solidFill>
                  <a:schemeClr val="tx1"/>
                </a:solidFill>
              </a:rPr>
              <a:t> </a:t>
            </a:r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1125538"/>
            <a:ext cx="6019800" cy="1752600"/>
          </a:xfrm>
        </p:spPr>
        <p:txBody>
          <a:bodyPr/>
          <a:lstStyle/>
          <a:p>
            <a:pPr eaLnBrk="1" hangingPunct="1"/>
            <a:r>
              <a:rPr lang="en-US" b="1" smtClean="0"/>
              <a:t>Lecture 10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Two types of culture:</a:t>
            </a:r>
            <a:endParaRPr lang="ru-RU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545137"/>
          </a:xfrm>
        </p:spPr>
        <p:txBody>
          <a:bodyPr/>
          <a:lstStyle/>
          <a:p>
            <a:r>
              <a:rPr lang="en-US" b="1" smtClean="0"/>
              <a:t>Material culture</a:t>
            </a:r>
            <a:r>
              <a:rPr lang="en-US" smtClean="0"/>
              <a:t> includes physical artifacts or objects (books, cars, computers, buildings, paintings etc.).</a:t>
            </a:r>
            <a:r>
              <a:rPr lang="ru-RU" smtClean="0"/>
              <a:t> </a:t>
            </a:r>
            <a:endParaRPr lang="en-US" sz="3600" smtClean="0"/>
          </a:p>
          <a:p>
            <a:pPr>
              <a:buFont typeface="Wingdings" pitchFamily="2" charset="2"/>
              <a:buNone/>
            </a:pPr>
            <a:endParaRPr lang="en-US" sz="3600" smtClean="0"/>
          </a:p>
          <a:p>
            <a:r>
              <a:rPr lang="en-US" b="1" smtClean="0"/>
              <a:t>Spiritual culture</a:t>
            </a:r>
            <a:r>
              <a:rPr lang="en-US" smtClean="0"/>
              <a:t> is considered as:</a:t>
            </a:r>
          </a:p>
          <a:p>
            <a:r>
              <a:rPr lang="ru-RU" sz="2400" smtClean="0"/>
              <a:t>excellence of taste also known as high culture; </a:t>
            </a:r>
          </a:p>
          <a:p>
            <a:r>
              <a:rPr lang="ru-RU" sz="2400" smtClean="0"/>
              <a:t>an integrated pattern of human knowledge, belief, and behavior; </a:t>
            </a:r>
          </a:p>
          <a:p>
            <a:r>
              <a:rPr lang="ru-RU" sz="2400" smtClean="0"/>
              <a:t>set of shared attitudes, values, goals, and practices that characterizes an institution, organization or group 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pPr>
              <a:buFont typeface="Wingdings" pitchFamily="2" charset="2"/>
              <a:buNone/>
            </a:pPr>
            <a:endParaRPr lang="ru-RU" sz="3600" smtClean="0"/>
          </a:p>
          <a:p>
            <a:pPr>
              <a:buFont typeface="Wingdings" pitchFamily="2" charset="2"/>
              <a:buNone/>
            </a:pPr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761038"/>
          </a:xfrm>
        </p:spPr>
        <p:txBody>
          <a:bodyPr/>
          <a:lstStyle/>
          <a:p>
            <a:r>
              <a:rPr lang="en-US" b="1" smtClean="0"/>
              <a:t>CULTURE</a:t>
            </a:r>
            <a:r>
              <a:rPr lang="en-US" smtClean="0"/>
              <a:t> (from the Latin “cultura” stemming from colere, meaning “to cultivate”) </a:t>
            </a:r>
            <a:r>
              <a:rPr lang="en-US" b="1" smtClean="0"/>
              <a:t>generally refers to patterns of human activity and the symbolic structures that give such activities significance and importance.</a:t>
            </a:r>
            <a:r>
              <a:rPr lang="ru-RU" smtClean="0"/>
              <a:t> 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Culture has been called “the way of life for an entire society”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371600"/>
          </a:xfrm>
        </p:spPr>
        <p:txBody>
          <a:bodyPr/>
          <a:lstStyle/>
          <a:p>
            <a:r>
              <a:rPr lang="en-US" sz="3400" b="1" smtClean="0"/>
              <a:t>To understand the common culture it`s possible to use 2 ways (approaches):</a:t>
            </a:r>
            <a:r>
              <a:rPr lang="ru-RU" sz="4000" smtClean="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229600" cy="439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 smtClean="0"/>
              <a:t>ethnocentrism</a:t>
            </a:r>
            <a:r>
              <a:rPr lang="en-US" smtClean="0"/>
              <a:t> - the tendency to evaluate other cultures in standards of one’s own and to conclude that the other cultures are inferior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b="1" u="sng" smtClean="0"/>
              <a:t>cultural relativism</a:t>
            </a:r>
            <a:r>
              <a:rPr lang="en-US" smtClean="0"/>
              <a:t> - the view that a culture must be understood in the term of its own standards. </a:t>
            </a:r>
            <a:r>
              <a:rPr lang="en-US" b="1" smtClean="0"/>
              <a:t>Each culture is unique.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smtClean="0"/>
              <a:t>Culture</a:t>
            </a:r>
            <a:r>
              <a:rPr lang="en-US" b="1" u="sng" smtClean="0"/>
              <a:t> vs </a:t>
            </a:r>
            <a:r>
              <a:rPr lang="en-US" sz="4800" b="1" u="sng" smtClean="0"/>
              <a:t>Civilization</a:t>
            </a:r>
            <a:r>
              <a:rPr lang="en-US" b="1" u="sng" smtClean="0"/>
              <a:t>:</a:t>
            </a:r>
            <a:r>
              <a:rPr 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marL="609600" indent="-609600"/>
            <a:r>
              <a:rPr lang="en-US" b="1" u="sng" smtClean="0"/>
              <a:t>It identifies “culture with “civilization” and contrasts it with “nature”</a:t>
            </a:r>
            <a:r>
              <a:rPr lang="en-US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mtClean="0"/>
              <a:t>	According to this way of thinking, one can classify some countries / nations / groups of people as more civilized than others, and some people as more cultured than others.</a:t>
            </a:r>
            <a:r>
              <a:rPr lang="en-US" sz="2800" smtClean="0"/>
              <a:t> </a:t>
            </a: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r>
              <a:rPr lang="en-US" sz="3600" b="1" u="sng" smtClean="0"/>
              <a:t>civilization is the higher stage of cultural development</a:t>
            </a:r>
            <a:r>
              <a:rPr lang="en-US" sz="3600" smtClean="0"/>
              <a:t> </a:t>
            </a:r>
          </a:p>
          <a:p>
            <a:endParaRPr lang="en-US" sz="3600" smtClean="0"/>
          </a:p>
          <a:p>
            <a:r>
              <a:rPr lang="en-US" sz="3600" b="1" u="sng" smtClean="0"/>
              <a:t>connection of the type of culture with some religious system </a:t>
            </a:r>
            <a:endParaRPr lang="ru-RU" sz="3600" b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GLOBALIZATION</a:t>
            </a:r>
            <a:r>
              <a:rPr lang="ru-RU" smtClean="0"/>
              <a:t> (or </a:t>
            </a:r>
            <a:r>
              <a:rPr lang="ru-RU" b="1" smtClean="0"/>
              <a:t>globalisation</a:t>
            </a:r>
            <a:r>
              <a:rPr lang="ru-RU" smtClean="0"/>
              <a:t>) is the process of transformation of local or regional phenomena into global ones, when regional economies, societies, and cultures have become integrated through a global network of political ideas through communication, transportation, and trade.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267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Пиксел</vt:lpstr>
      <vt:lpstr>CULTURE AND GLOBALIZATION  </vt:lpstr>
      <vt:lpstr>Two types of culture:</vt:lpstr>
      <vt:lpstr>Слайд 3</vt:lpstr>
      <vt:lpstr>To understand the common culture it`s possible to use 2 ways (approaches): </vt:lpstr>
      <vt:lpstr>Culture vs Civilization: </vt:lpstr>
      <vt:lpstr>Слайд 6</vt:lpstr>
      <vt:lpstr>Слайд 7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Юля</cp:lastModifiedBy>
  <cp:revision>83</cp:revision>
  <dcterms:created xsi:type="dcterms:W3CDTF">2011-09-07T18:32:11Z</dcterms:created>
  <dcterms:modified xsi:type="dcterms:W3CDTF">2016-04-23T14:21:56Z</dcterms:modified>
</cp:coreProperties>
</file>