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26"/>
  </p:notesMasterIdLst>
  <p:sldIdLst>
    <p:sldId id="282" r:id="rId2"/>
    <p:sldId id="275" r:id="rId3"/>
    <p:sldId id="257" r:id="rId4"/>
    <p:sldId id="278" r:id="rId5"/>
    <p:sldId id="298" r:id="rId6"/>
    <p:sldId id="299" r:id="rId7"/>
    <p:sldId id="300" r:id="rId8"/>
    <p:sldId id="287" r:id="rId9"/>
    <p:sldId id="293" r:id="rId10"/>
    <p:sldId id="295" r:id="rId11"/>
    <p:sldId id="285" r:id="rId12"/>
    <p:sldId id="301" r:id="rId13"/>
    <p:sldId id="296" r:id="rId14"/>
    <p:sldId id="271" r:id="rId15"/>
    <p:sldId id="302" r:id="rId16"/>
    <p:sldId id="307" r:id="rId17"/>
    <p:sldId id="309" r:id="rId18"/>
    <p:sldId id="310" r:id="rId19"/>
    <p:sldId id="272" r:id="rId20"/>
    <p:sldId id="273" r:id="rId21"/>
    <p:sldId id="267" r:id="rId22"/>
    <p:sldId id="290" r:id="rId23"/>
    <p:sldId id="305" r:id="rId24"/>
    <p:sldId id="289"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9" autoAdjust="0"/>
    <p:restoredTop sz="94660"/>
  </p:normalViewPr>
  <p:slideViewPr>
    <p:cSldViewPr>
      <p:cViewPr>
        <p:scale>
          <a:sx n="66" d="100"/>
          <a:sy n="66" d="100"/>
        </p:scale>
        <p:origin x="-2934" y="-10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title>
      <c:layout>
        <c:manualLayout>
          <c:xMode val="edge"/>
          <c:yMode val="edge"/>
          <c:x val="0.12873404098823929"/>
          <c:y val="1.9656077473074487E-2"/>
        </c:manualLayout>
      </c:layout>
      <c:overlay val="0"/>
    </c:title>
    <c:autoTitleDeleted val="0"/>
    <c:plotArea>
      <c:layout/>
      <c:pieChart>
        <c:varyColors val="1"/>
        <c:ser>
          <c:idx val="0"/>
          <c:order val="0"/>
          <c:tx>
            <c:strRef>
              <c:f>Лист1!$B$1</c:f>
              <c:strCache>
                <c:ptCount val="1"/>
                <c:pt idx="0">
                  <c:v>Застосування фітотерапії</c:v>
                </c:pt>
              </c:strCache>
            </c:strRef>
          </c:tx>
          <c:explosion val="25"/>
          <c:cat>
            <c:strRef>
              <c:f>Лист1!$A$2:$A$3</c:f>
              <c:strCache>
                <c:ptCount val="2"/>
                <c:pt idx="0">
                  <c:v>Наявне</c:v>
                </c:pt>
                <c:pt idx="1">
                  <c:v>Відсутнє</c:v>
                </c:pt>
              </c:strCache>
            </c:strRef>
          </c:cat>
          <c:val>
            <c:numRef>
              <c:f>Лист1!$B$2:$B$3</c:f>
              <c:numCache>
                <c:formatCode>0%</c:formatCode>
                <c:ptCount val="2"/>
                <c:pt idx="0">
                  <c:v>0.30000000000000004</c:v>
                </c:pt>
                <c:pt idx="1">
                  <c:v>0.70000000000000007</c:v>
                </c:pt>
              </c:numCache>
            </c:numRef>
          </c:val>
        </c:ser>
        <c:dLbls>
          <c:showLegendKey val="0"/>
          <c:showVal val="0"/>
          <c:showCatName val="0"/>
          <c:showSerName val="0"/>
          <c:showPercent val="1"/>
          <c:showBubbleSize val="0"/>
          <c:showLeaderLines val="0"/>
        </c:dLbls>
        <c:firstSliceAng val="0"/>
      </c:pieChart>
      <c:spPr>
        <a:noFill/>
        <a:ln w="20307">
          <a:noFill/>
        </a:ln>
      </c:spPr>
    </c:plotArea>
    <c:legend>
      <c:legendPos val="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title>
      <c:tx>
        <c:rich>
          <a:bodyPr/>
          <a:lstStyle/>
          <a:p>
            <a:pPr>
              <a:defRPr/>
            </a:pPr>
            <a:r>
              <a:rPr lang="ru-RU" dirty="0" err="1">
                <a:latin typeface="Times New Roman" pitchFamily="18" charset="0"/>
                <a:cs typeface="Times New Roman" pitchFamily="18" charset="0"/>
              </a:rPr>
              <a:t>Споживання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пектинів</a:t>
            </a:r>
            <a:r>
              <a:rPr lang="ru-RU" dirty="0">
                <a:latin typeface="Times New Roman" pitchFamily="18" charset="0"/>
                <a:cs typeface="Times New Roman" pitchFamily="18" charset="0"/>
              </a:rPr>
              <a:t> з продуктами </a:t>
            </a:r>
            <a:r>
              <a:rPr lang="ru-RU" dirty="0" err="1">
                <a:latin typeface="Times New Roman" pitchFamily="18" charset="0"/>
                <a:cs typeface="Times New Roman" pitchFamily="18" charset="0"/>
              </a:rPr>
              <a:t>харчування</a:t>
            </a:r>
            <a:endParaRPr lang="ru-RU" dirty="0">
              <a:latin typeface="Times New Roman" pitchFamily="18" charset="0"/>
              <a:cs typeface="Times New Roman" pitchFamily="18" charset="0"/>
            </a:endParaRPr>
          </a:p>
        </c:rich>
      </c:tx>
      <c:layout>
        <c:manualLayout>
          <c:xMode val="edge"/>
          <c:yMode val="edge"/>
          <c:x val="0.19672137997675665"/>
          <c:y val="2.1164041994750648E-2"/>
        </c:manualLayout>
      </c:layout>
      <c:overlay val="0"/>
      <c:spPr>
        <a:noFill/>
        <a:ln w="17333">
          <a:noFill/>
        </a:ln>
      </c:spPr>
    </c:title>
    <c:autoTitleDeleted val="0"/>
    <c:plotArea>
      <c:layout/>
      <c:pieChart>
        <c:varyColors val="1"/>
        <c:ser>
          <c:idx val="0"/>
          <c:order val="0"/>
          <c:tx>
            <c:strRef>
              <c:f>Лист1!$B$1</c:f>
              <c:strCache>
                <c:ptCount val="1"/>
                <c:pt idx="0">
                  <c:v>Споживання пектинів з продуктами харчування</c:v>
                </c:pt>
              </c:strCache>
            </c:strRef>
          </c:tx>
          <c:explosion val="25"/>
          <c:dLbls>
            <c:dLbl>
              <c:idx val="1"/>
              <c:delete val="1"/>
            </c:dLbl>
            <c:dLbl>
              <c:idx val="2"/>
              <c:delete val="1"/>
            </c:dLbl>
            <c:spPr>
              <a:noFill/>
              <a:ln w="17333">
                <a:noFill/>
              </a:ln>
            </c:spPr>
            <c:showLegendKey val="0"/>
            <c:showVal val="0"/>
            <c:showCatName val="0"/>
            <c:showSerName val="0"/>
            <c:showPercent val="1"/>
            <c:showBubbleSize val="0"/>
            <c:showLeaderLines val="0"/>
          </c:dLbls>
          <c:cat>
            <c:strRef>
              <c:f>Лист1!$A$2:$A$5</c:f>
              <c:strCache>
                <c:ptCount val="4"/>
                <c:pt idx="0">
                  <c:v>Наявне</c:v>
                </c:pt>
                <c:pt idx="3">
                  <c:v>Відсутнє</c:v>
                </c:pt>
              </c:strCache>
            </c:strRef>
          </c:cat>
          <c:val>
            <c:numRef>
              <c:f>Лист1!$B$2:$B$5</c:f>
              <c:numCache>
                <c:formatCode>General</c:formatCode>
                <c:ptCount val="4"/>
                <c:pt idx="0" formatCode="0%">
                  <c:v>0.30000000000000004</c:v>
                </c:pt>
                <c:pt idx="3" formatCode="0%">
                  <c:v>0.70000000000000007</c:v>
                </c:pt>
              </c:numCache>
            </c:numRef>
          </c:val>
        </c:ser>
        <c:dLbls>
          <c:showLegendKey val="0"/>
          <c:showVal val="0"/>
          <c:showCatName val="0"/>
          <c:showSerName val="0"/>
          <c:showPercent val="1"/>
          <c:showBubbleSize val="0"/>
          <c:showLeaderLines val="0"/>
        </c:dLbls>
        <c:firstSliceAng val="0"/>
      </c:pieChart>
      <c:spPr>
        <a:noFill/>
        <a:ln w="20227">
          <a:noFill/>
        </a:ln>
      </c:spPr>
    </c:plotArea>
    <c:legend>
      <c:legendPos val="t"/>
      <c:legendEntry>
        <c:idx val="1"/>
        <c:delete val="1"/>
      </c:legendEntry>
      <c:legendEntry>
        <c:idx val="2"/>
        <c:delete val="1"/>
      </c:legendEntry>
      <c:overlay val="0"/>
      <c:txPr>
        <a:bodyPr/>
        <a:lstStyle/>
        <a:p>
          <a:pPr>
            <a:defRPr>
              <a:latin typeface="+mn-lt"/>
            </a:defRPr>
          </a:pPr>
          <a:endParaRPr lang="ru-RU"/>
        </a:p>
      </c:txPr>
    </c:legend>
    <c:plotVisOnly val="1"/>
    <c:dispBlanksAs val="zero"/>
    <c:showDLblsOverMax val="0"/>
  </c:chart>
  <c:txPr>
    <a:bodyPr/>
    <a:lstStyle/>
    <a:p>
      <a:pPr>
        <a:defRPr>
          <a:latin typeface="+mn-lt"/>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a:t>Загальний</a:t>
            </a:r>
            <a:r>
              <a:rPr lang="ru-RU" baseline="0"/>
              <a:t> білірубін, ммоль/л</a:t>
            </a:r>
            <a:endParaRPr lang="ru-RU"/>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c:v>
                </c:pt>
              </c:strCache>
            </c:strRef>
          </c:tx>
          <c:invertIfNegative val="0"/>
          <c:cat>
            <c:strRef>
              <c:f>Лист1!$A$2:$A$11</c:f>
              <c:strCache>
                <c:ptCount val="10"/>
                <c:pt idx="0">
                  <c:v>Пацієнт 1</c:v>
                </c:pt>
                <c:pt idx="1">
                  <c:v>Пацієнт 2</c:v>
                </c:pt>
                <c:pt idx="2">
                  <c:v>Пацієнт 3</c:v>
                </c:pt>
                <c:pt idx="3">
                  <c:v>Пацієнт 4</c:v>
                </c:pt>
                <c:pt idx="4">
                  <c:v>Пацієнт 5</c:v>
                </c:pt>
                <c:pt idx="5">
                  <c:v>Пацієнт 6</c:v>
                </c:pt>
                <c:pt idx="6">
                  <c:v>Пацієнт 7</c:v>
                </c:pt>
                <c:pt idx="7">
                  <c:v>Пацієнт 8</c:v>
                </c:pt>
                <c:pt idx="8">
                  <c:v>Пацієнт 9</c:v>
                </c:pt>
                <c:pt idx="9">
                  <c:v>Пацієнт 10</c:v>
                </c:pt>
              </c:strCache>
            </c:strRef>
          </c:cat>
          <c:val>
            <c:numRef>
              <c:f>Лист1!$B$2:$B$11</c:f>
              <c:numCache>
                <c:formatCode>General</c:formatCode>
                <c:ptCount val="10"/>
                <c:pt idx="0">
                  <c:v>30</c:v>
                </c:pt>
                <c:pt idx="1">
                  <c:v>27</c:v>
                </c:pt>
                <c:pt idx="2">
                  <c:v>35</c:v>
                </c:pt>
                <c:pt idx="3">
                  <c:v>25</c:v>
                </c:pt>
                <c:pt idx="4">
                  <c:v>32</c:v>
                </c:pt>
                <c:pt idx="5">
                  <c:v>35</c:v>
                </c:pt>
                <c:pt idx="6">
                  <c:v>27</c:v>
                </c:pt>
                <c:pt idx="7">
                  <c:v>21</c:v>
                </c:pt>
                <c:pt idx="8">
                  <c:v>20</c:v>
                </c:pt>
                <c:pt idx="9">
                  <c:v>18</c:v>
                </c:pt>
              </c:numCache>
            </c:numRef>
          </c:val>
        </c:ser>
        <c:ser>
          <c:idx val="1"/>
          <c:order val="1"/>
          <c:tx>
            <c:strRef>
              <c:f>Лист1!$C$1</c:f>
              <c:strCache>
                <c:ptCount val="1"/>
                <c:pt idx="0">
                  <c:v>Після</c:v>
                </c:pt>
              </c:strCache>
            </c:strRef>
          </c:tx>
          <c:invertIfNegative val="0"/>
          <c:cat>
            <c:strRef>
              <c:f>Лист1!$A$2:$A$11</c:f>
              <c:strCache>
                <c:ptCount val="10"/>
                <c:pt idx="0">
                  <c:v>Пацієнт 1</c:v>
                </c:pt>
                <c:pt idx="1">
                  <c:v>Пацієнт 2</c:v>
                </c:pt>
                <c:pt idx="2">
                  <c:v>Пацієнт 3</c:v>
                </c:pt>
                <c:pt idx="3">
                  <c:v>Пацієнт 4</c:v>
                </c:pt>
                <c:pt idx="4">
                  <c:v>Пацієнт 5</c:v>
                </c:pt>
                <c:pt idx="5">
                  <c:v>Пацієнт 6</c:v>
                </c:pt>
                <c:pt idx="6">
                  <c:v>Пацієнт 7</c:v>
                </c:pt>
                <c:pt idx="7">
                  <c:v>Пацієнт 8</c:v>
                </c:pt>
                <c:pt idx="8">
                  <c:v>Пацієнт 9</c:v>
                </c:pt>
                <c:pt idx="9">
                  <c:v>Пацієнт 10</c:v>
                </c:pt>
              </c:strCache>
            </c:strRef>
          </c:cat>
          <c:val>
            <c:numRef>
              <c:f>Лист1!$C$2:$C$11</c:f>
              <c:numCache>
                <c:formatCode>General</c:formatCode>
                <c:ptCount val="10"/>
                <c:pt idx="0">
                  <c:v>22</c:v>
                </c:pt>
                <c:pt idx="1">
                  <c:v>21</c:v>
                </c:pt>
                <c:pt idx="2">
                  <c:v>30</c:v>
                </c:pt>
                <c:pt idx="3">
                  <c:v>20</c:v>
                </c:pt>
                <c:pt idx="4">
                  <c:v>25</c:v>
                </c:pt>
                <c:pt idx="5">
                  <c:v>35</c:v>
                </c:pt>
                <c:pt idx="6">
                  <c:v>20</c:v>
                </c:pt>
                <c:pt idx="7">
                  <c:v>17</c:v>
                </c:pt>
                <c:pt idx="8">
                  <c:v>16</c:v>
                </c:pt>
                <c:pt idx="9">
                  <c:v>13</c:v>
                </c:pt>
              </c:numCache>
            </c:numRef>
          </c:val>
        </c:ser>
        <c:dLbls>
          <c:showLegendKey val="0"/>
          <c:showVal val="0"/>
          <c:showCatName val="0"/>
          <c:showSerName val="0"/>
          <c:showPercent val="0"/>
          <c:showBubbleSize val="0"/>
        </c:dLbls>
        <c:gapWidth val="150"/>
        <c:shape val="cylinder"/>
        <c:axId val="82365056"/>
        <c:axId val="82370944"/>
        <c:axId val="0"/>
      </c:bar3DChart>
      <c:catAx>
        <c:axId val="82365056"/>
        <c:scaling>
          <c:orientation val="minMax"/>
        </c:scaling>
        <c:delete val="0"/>
        <c:axPos val="b"/>
        <c:numFmt formatCode="General" sourceLinked="1"/>
        <c:majorTickMark val="none"/>
        <c:minorTickMark val="none"/>
        <c:tickLblPos val="nextTo"/>
        <c:crossAx val="82370944"/>
        <c:crosses val="autoZero"/>
        <c:auto val="1"/>
        <c:lblAlgn val="ctr"/>
        <c:lblOffset val="100"/>
        <c:noMultiLvlLbl val="0"/>
      </c:catAx>
      <c:valAx>
        <c:axId val="82370944"/>
        <c:scaling>
          <c:orientation val="minMax"/>
        </c:scaling>
        <c:delete val="0"/>
        <c:axPos val="l"/>
        <c:majorGridlines/>
        <c:numFmt formatCode="General" sourceLinked="1"/>
        <c:majorTickMark val="none"/>
        <c:minorTickMark val="none"/>
        <c:tickLblPos val="nextTo"/>
        <c:crossAx val="82365056"/>
        <c:crosses val="autoZero"/>
        <c:crossBetween val="between"/>
      </c:valAx>
      <c:spPr>
        <a:noFill/>
        <a:ln w="25398">
          <a:noFill/>
        </a:ln>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a:pPr>
            <a:r>
              <a:rPr lang="ru-RU"/>
              <a:t>АСТ, ммоль/год</a:t>
            </a:r>
            <a:r>
              <a:rPr lang="ru-RU">
                <a:latin typeface="Times New Roman"/>
                <a:cs typeface="Times New Roman"/>
              </a:rPr>
              <a:t>×л</a:t>
            </a:r>
            <a:endParaRPr lang="ru-RU"/>
          </a:p>
        </c:rich>
      </c:tx>
      <c:overlay val="0"/>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5.5743691115902362E-2"/>
          <c:y val="0.18658396723229967"/>
          <c:w val="0.82128940742802625"/>
          <c:h val="0.65612795006826641"/>
        </c:manualLayout>
      </c:layout>
      <c:bar3DChart>
        <c:barDir val="col"/>
        <c:grouping val="clustered"/>
        <c:varyColors val="0"/>
        <c:ser>
          <c:idx val="0"/>
          <c:order val="0"/>
          <c:tx>
            <c:strRef>
              <c:f>Лист1!$B$1</c:f>
              <c:strCache>
                <c:ptCount val="1"/>
                <c:pt idx="0">
                  <c:v>До</c:v>
                </c:pt>
              </c:strCache>
            </c:strRef>
          </c:tx>
          <c:invertIfNegative val="0"/>
          <c:cat>
            <c:strRef>
              <c:f>Лист1!$A$2:$A$11</c:f>
              <c:strCache>
                <c:ptCount val="10"/>
                <c:pt idx="0">
                  <c:v>Пацієнт 1</c:v>
                </c:pt>
                <c:pt idx="1">
                  <c:v>Пацієнт 2</c:v>
                </c:pt>
                <c:pt idx="2">
                  <c:v>Пацієнт 3</c:v>
                </c:pt>
                <c:pt idx="3">
                  <c:v>Пацієнт 4</c:v>
                </c:pt>
                <c:pt idx="4">
                  <c:v>Пацієнт 5</c:v>
                </c:pt>
                <c:pt idx="5">
                  <c:v>Пацієнт 6</c:v>
                </c:pt>
                <c:pt idx="6">
                  <c:v>Пацієнт 7</c:v>
                </c:pt>
                <c:pt idx="7">
                  <c:v>Пацієнт 8</c:v>
                </c:pt>
                <c:pt idx="8">
                  <c:v>Пацієнт 9</c:v>
                </c:pt>
                <c:pt idx="9">
                  <c:v>Пацієнт 10</c:v>
                </c:pt>
              </c:strCache>
            </c:strRef>
          </c:cat>
          <c:val>
            <c:numRef>
              <c:f>Лист1!$B$2:$B$11</c:f>
              <c:numCache>
                <c:formatCode>General</c:formatCode>
                <c:ptCount val="10"/>
                <c:pt idx="0">
                  <c:v>1.3</c:v>
                </c:pt>
                <c:pt idx="1">
                  <c:v>0.9</c:v>
                </c:pt>
                <c:pt idx="2">
                  <c:v>1.5</c:v>
                </c:pt>
                <c:pt idx="3">
                  <c:v>1.2</c:v>
                </c:pt>
                <c:pt idx="4">
                  <c:v>1.3</c:v>
                </c:pt>
                <c:pt idx="5">
                  <c:v>1.8</c:v>
                </c:pt>
                <c:pt idx="6">
                  <c:v>0.9</c:v>
                </c:pt>
                <c:pt idx="7">
                  <c:v>0.60000000000000009</c:v>
                </c:pt>
                <c:pt idx="8">
                  <c:v>1.5</c:v>
                </c:pt>
                <c:pt idx="9">
                  <c:v>0.4</c:v>
                </c:pt>
              </c:numCache>
            </c:numRef>
          </c:val>
        </c:ser>
        <c:ser>
          <c:idx val="1"/>
          <c:order val="1"/>
          <c:tx>
            <c:strRef>
              <c:f>Лист1!$C$1</c:f>
              <c:strCache>
                <c:ptCount val="1"/>
                <c:pt idx="0">
                  <c:v>Після</c:v>
                </c:pt>
              </c:strCache>
            </c:strRef>
          </c:tx>
          <c:invertIfNegative val="0"/>
          <c:cat>
            <c:strRef>
              <c:f>Лист1!$A$2:$A$11</c:f>
              <c:strCache>
                <c:ptCount val="10"/>
                <c:pt idx="0">
                  <c:v>Пацієнт 1</c:v>
                </c:pt>
                <c:pt idx="1">
                  <c:v>Пацієнт 2</c:v>
                </c:pt>
                <c:pt idx="2">
                  <c:v>Пацієнт 3</c:v>
                </c:pt>
                <c:pt idx="3">
                  <c:v>Пацієнт 4</c:v>
                </c:pt>
                <c:pt idx="4">
                  <c:v>Пацієнт 5</c:v>
                </c:pt>
                <c:pt idx="5">
                  <c:v>Пацієнт 6</c:v>
                </c:pt>
                <c:pt idx="6">
                  <c:v>Пацієнт 7</c:v>
                </c:pt>
                <c:pt idx="7">
                  <c:v>Пацієнт 8</c:v>
                </c:pt>
                <c:pt idx="8">
                  <c:v>Пацієнт 9</c:v>
                </c:pt>
                <c:pt idx="9">
                  <c:v>Пацієнт 10</c:v>
                </c:pt>
              </c:strCache>
            </c:strRef>
          </c:cat>
          <c:val>
            <c:numRef>
              <c:f>Лист1!$C$2:$C$11</c:f>
              <c:numCache>
                <c:formatCode>General</c:formatCode>
                <c:ptCount val="10"/>
                <c:pt idx="0">
                  <c:v>1.2</c:v>
                </c:pt>
                <c:pt idx="1">
                  <c:v>0.85000000000000009</c:v>
                </c:pt>
                <c:pt idx="2">
                  <c:v>1.25</c:v>
                </c:pt>
                <c:pt idx="3">
                  <c:v>1.2</c:v>
                </c:pt>
                <c:pt idx="4">
                  <c:v>0.9</c:v>
                </c:pt>
                <c:pt idx="5">
                  <c:v>1.2</c:v>
                </c:pt>
                <c:pt idx="6">
                  <c:v>0.65000000000000013</c:v>
                </c:pt>
                <c:pt idx="7">
                  <c:v>0.5</c:v>
                </c:pt>
                <c:pt idx="8">
                  <c:v>1</c:v>
                </c:pt>
                <c:pt idx="9">
                  <c:v>0.25</c:v>
                </c:pt>
              </c:numCache>
            </c:numRef>
          </c:val>
        </c:ser>
        <c:dLbls>
          <c:showLegendKey val="0"/>
          <c:showVal val="0"/>
          <c:showCatName val="0"/>
          <c:showSerName val="0"/>
          <c:showPercent val="0"/>
          <c:showBubbleSize val="0"/>
        </c:dLbls>
        <c:gapWidth val="150"/>
        <c:shape val="box"/>
        <c:axId val="75515392"/>
        <c:axId val="75516928"/>
        <c:axId val="0"/>
      </c:bar3DChart>
      <c:catAx>
        <c:axId val="75515392"/>
        <c:scaling>
          <c:orientation val="minMax"/>
        </c:scaling>
        <c:delete val="0"/>
        <c:axPos val="b"/>
        <c:numFmt formatCode="General" sourceLinked="1"/>
        <c:majorTickMark val="none"/>
        <c:minorTickMark val="none"/>
        <c:tickLblPos val="nextTo"/>
        <c:crossAx val="75516928"/>
        <c:crosses val="autoZero"/>
        <c:auto val="1"/>
        <c:lblAlgn val="ctr"/>
        <c:lblOffset val="100"/>
        <c:noMultiLvlLbl val="0"/>
      </c:catAx>
      <c:valAx>
        <c:axId val="75516928"/>
        <c:scaling>
          <c:orientation val="minMax"/>
        </c:scaling>
        <c:delete val="0"/>
        <c:axPos val="l"/>
        <c:majorGridlines/>
        <c:numFmt formatCode="General" sourceLinked="1"/>
        <c:majorTickMark val="none"/>
        <c:minorTickMark val="none"/>
        <c:tickLblPos val="nextTo"/>
        <c:crossAx val="75515392"/>
        <c:crosses val="autoZero"/>
        <c:crossBetween val="between"/>
      </c:valAx>
      <c:spPr>
        <a:noFill/>
        <a:ln w="16441">
          <a:noFill/>
        </a:ln>
      </c:spPr>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7"/>
    </mc:Choice>
    <mc:Fallback>
      <c:style val="27"/>
    </mc:Fallback>
  </mc:AlternateContent>
  <c:chart>
    <c:title>
      <c:layout>
        <c:manualLayout>
          <c:xMode val="edge"/>
          <c:yMode val="edge"/>
          <c:x val="0.16312065308383211"/>
          <c:y val="1.9480601288475306E-2"/>
        </c:manualLayout>
      </c:layout>
      <c:overlay val="0"/>
    </c:title>
    <c:autoTitleDeleted val="0"/>
    <c:plotArea>
      <c:layout/>
      <c:pieChart>
        <c:varyColors val="1"/>
        <c:ser>
          <c:idx val="0"/>
          <c:order val="0"/>
          <c:tx>
            <c:strRef>
              <c:f>Лист1!$B$1</c:f>
              <c:strCache>
                <c:ptCount val="1"/>
                <c:pt idx="0">
                  <c:v>Споживання пектинів з продуктами харчування</c:v>
                </c:pt>
              </c:strCache>
            </c:strRef>
          </c:tx>
          <c:explosion val="3"/>
          <c:dLbls>
            <c:delete val="1"/>
          </c:dLbls>
          <c:cat>
            <c:strRef>
              <c:f>Лист1!$A$2:$A$3</c:f>
              <c:strCache>
                <c:ptCount val="2"/>
                <c:pt idx="0">
                  <c:v>Наявне</c:v>
                </c:pt>
                <c:pt idx="1">
                  <c:v>Відсутнє</c:v>
                </c:pt>
              </c:strCache>
            </c:strRef>
          </c:cat>
          <c:val>
            <c:numRef>
              <c:f>Лист1!$B$2:$B$3</c:f>
              <c:numCache>
                <c:formatCode>0%</c:formatCode>
                <c:ptCount val="2"/>
                <c:pt idx="0">
                  <c:v>0.70000000000000007</c:v>
                </c:pt>
                <c:pt idx="1">
                  <c:v>0.30000000000000004</c:v>
                </c:pt>
              </c:numCache>
            </c:numRef>
          </c:val>
        </c:ser>
        <c:dLbls>
          <c:showLegendKey val="0"/>
          <c:showVal val="0"/>
          <c:showCatName val="0"/>
          <c:showSerName val="0"/>
          <c:showPercent val="1"/>
          <c:showBubbleSize val="0"/>
          <c:showLeaderLines val="1"/>
        </c:dLbls>
        <c:firstSliceAng val="0"/>
      </c:pieChart>
      <c:spPr>
        <a:noFill/>
        <a:ln w="21832">
          <a:noFill/>
        </a:ln>
      </c:spPr>
    </c:plotArea>
    <c:legend>
      <c:legendPos val="r"/>
      <c:layout>
        <c:manualLayout>
          <c:xMode val="edge"/>
          <c:yMode val="edge"/>
          <c:x val="0.75757120288021562"/>
          <c:y val="0.33497074683846351"/>
          <c:w val="0.20631054211748717"/>
          <c:h val="0.15584404676688143"/>
        </c:manualLayout>
      </c:layout>
      <c:overlay val="0"/>
    </c:legend>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3258C559-B7CE-4CC0-84C8-94DB95B83AE6}" type="datetimeFigureOut">
              <a:rPr lang="ru-RU"/>
              <a:pPr>
                <a:defRPr/>
              </a:pPr>
              <a:t>07.06.2016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086F2206-E9E7-4499-8E54-20C4375A59F3}" type="slidenum">
              <a:rPr lang="ru-RU"/>
              <a:pPr>
                <a:defRPr/>
              </a:pPr>
              <a:t>‹#›</a:t>
            </a:fld>
            <a:endParaRPr lang="ru-RU"/>
          </a:p>
        </p:txBody>
      </p:sp>
    </p:spTree>
    <p:extLst>
      <p:ext uri="{BB962C8B-B14F-4D97-AF65-F5344CB8AC3E}">
        <p14:creationId xmlns:p14="http://schemas.microsoft.com/office/powerpoint/2010/main" val="20310231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uk-UA" smtClean="0"/>
          </a:p>
        </p:txBody>
      </p:sp>
      <p:sp>
        <p:nvSpPr>
          <p:cNvPr id="307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E522BC7C-32AE-405B-854C-1E2DB65C78C0}" type="slidenum">
              <a:rPr lang="ru-RU" smtClean="0"/>
              <a:pPr eaLnBrk="1" hangingPunct="1"/>
              <a:t>4</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uk-UA" smtClean="0"/>
          </a:p>
        </p:txBody>
      </p:sp>
      <p:sp>
        <p:nvSpPr>
          <p:cNvPr id="3174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264A7F1-B9A8-4854-87FB-3180CA4403D6}" type="slidenum">
              <a:rPr lang="ru-RU" smtClean="0"/>
              <a:pPr eaLnBrk="1" hangingPunct="1"/>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fld id="{0A0B1985-0D4E-44B4-A20A-991476D82A7B}" type="datetime1">
              <a:rPr lang="ru-RU" smtClean="0"/>
              <a:pPr>
                <a:defRPr/>
              </a:pPr>
              <a:t>07.06.2016</a:t>
            </a:fld>
            <a:endParaRPr lang="ru-RU"/>
          </a:p>
        </p:txBody>
      </p:sp>
      <p:sp>
        <p:nvSpPr>
          <p:cNvPr id="8" name="Slide Number Placeholder 7"/>
          <p:cNvSpPr>
            <a:spLocks noGrp="1"/>
          </p:cNvSpPr>
          <p:nvPr>
            <p:ph type="sldNum" sz="quarter" idx="11"/>
          </p:nvPr>
        </p:nvSpPr>
        <p:spPr/>
        <p:txBody>
          <a:bodyPr/>
          <a:lstStyle/>
          <a:p>
            <a:pPr>
              <a:defRPr/>
            </a:pPr>
            <a:fld id="{E4416EA9-5EEC-4370-90EC-ADAFABD4E3B6}" type="slidenum">
              <a:rPr lang="ru-RU" smtClean="0"/>
              <a:pPr>
                <a:defRPr/>
              </a:pPr>
              <a:t>‹#›</a:t>
            </a:fld>
            <a:endParaRPr lang="ru-RU"/>
          </a:p>
        </p:txBody>
      </p:sp>
      <p:sp>
        <p:nvSpPr>
          <p:cNvPr id="9" name="Footer Placeholder 8"/>
          <p:cNvSpPr>
            <a:spLocks noGrp="1"/>
          </p:cNvSpPr>
          <p:nvPr>
            <p:ph type="ftr" sz="quarter" idx="12"/>
          </p:nvPr>
        </p:nvSpPr>
        <p:spPr/>
        <p:txBody>
          <a:bodyPr/>
          <a:lstStyle/>
          <a:p>
            <a:pPr>
              <a:defRPr/>
            </a:pP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2519F4E-075E-4B5F-84BD-FC5A45486510}" type="datetime1">
              <a:rPr lang="ru-RU" smtClean="0"/>
              <a:pPr>
                <a:defRPr/>
              </a:pPr>
              <a:t>07.06.2016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E4BDD37-BFF7-43E3-BD46-104ADB5DC39E}"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3928D06-DC52-4C9B-B412-8CBE89C5EABE}" type="datetime1">
              <a:rPr lang="ru-RU" smtClean="0"/>
              <a:pPr>
                <a:defRPr/>
              </a:pPr>
              <a:t>07.06.2016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485D500-9C89-4DEC-BD6A-C3B1FBB8B9B0}"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581128"/>
            <a:ext cx="7772400" cy="1470025"/>
          </a:xfrm>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EAE8E44-36AF-458A-912C-CBE55E859D00}" type="datetime1">
              <a:rPr lang="ru-RU" smtClean="0"/>
              <a:pPr>
                <a:defRPr/>
              </a:pPr>
              <a:t>07.06.2016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A5F7FBA-A8C0-49F6-9975-F0EB01608C1E}" type="slidenum">
              <a:rPr lang="ru-RU"/>
              <a:pPr>
                <a:defRPr/>
              </a:pPr>
              <a:t>‹#›</a:t>
            </a:fld>
            <a:endParaRPr lang="ru-RU"/>
          </a:p>
        </p:txBody>
      </p:sp>
    </p:spTree>
    <p:extLst>
      <p:ext uri="{BB962C8B-B14F-4D97-AF65-F5344CB8AC3E}">
        <p14:creationId xmlns:p14="http://schemas.microsoft.com/office/powerpoint/2010/main" val="21291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fld id="{51D8FA62-CD70-43C3-AA8C-15B628F904B2}" type="datetime1">
              <a:rPr lang="ru-RU" smtClean="0"/>
              <a:pPr>
                <a:defRPr/>
              </a:pPr>
              <a:t>07.06.2016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D1F0425-F08B-46BD-9080-CA5BE93CEF15}"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4ACBD2A5-82B7-4A5D-B389-8B2E1622C3D7}" type="datetime1">
              <a:rPr lang="ru-RU" smtClean="0"/>
              <a:pPr>
                <a:defRPr/>
              </a:pPr>
              <a:t>07.06.2016</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C0E894B-F311-45E0-812B-73D818E723A3}" type="slidenum">
              <a:rPr lang="ru-RU" smtClean="0"/>
              <a:pPr>
                <a:defRPr/>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pPr>
              <a:defRPr/>
            </a:pPr>
            <a:fld id="{46B98050-C002-432F-A957-430E6199E907}" type="datetime1">
              <a:rPr lang="ru-RU" smtClean="0"/>
              <a:pPr>
                <a:defRPr/>
              </a:pPr>
              <a:t>07.06.2016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68059F53-2AE8-4F1C-ABE0-725112018035}" type="slidenum">
              <a:rPr lang="ru-RU" smtClean="0"/>
              <a:pPr>
                <a:defRPr/>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09E76410-422E-4197-B386-E7C929D15C95}" type="datetime1">
              <a:rPr lang="ru-RU" smtClean="0"/>
              <a:pPr>
                <a:defRPr/>
              </a:pPr>
              <a:t>07.06.2016</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88F6A861-1E8A-4A2A-BC9B-2AE00A8D0FE7}" type="slidenum">
              <a:rPr lang="ru-RU" smtClean="0"/>
              <a:pPr>
                <a:defRPr/>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1AD48E00-5E6C-4DD0-B4AC-6A78A6606B11}" type="datetime1">
              <a:rPr lang="ru-RU" smtClean="0"/>
              <a:pPr>
                <a:defRPr/>
              </a:pPr>
              <a:t>07.06.2016</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1FC4E7E-374E-40A7-9868-101B07513696}"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9A40E1D-44BA-4227-B632-8BA318B629DF}" type="datetime1">
              <a:rPr lang="ru-RU" smtClean="0"/>
              <a:pPr>
                <a:defRPr/>
              </a:pPr>
              <a:t>07.06.2016</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DBB390BC-F13D-49DE-ACF9-BEEF6378544C}"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FAC63CEE-10FF-4598-843F-4DD38B661885}" type="datetime1">
              <a:rPr lang="ru-RU" smtClean="0"/>
              <a:pPr>
                <a:defRPr/>
              </a:pPr>
              <a:t>07.06.2016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26A635F-3ED3-48DE-8E69-A21BF32E62FF}"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429AED66-9EEE-4134-9132-05B3C7D27CAA}" type="datetime1">
              <a:rPr lang="ru-RU" smtClean="0"/>
              <a:pPr>
                <a:defRPr/>
              </a:pPr>
              <a:t>07.06.2016</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D13C131-097E-4AA9-A911-50BDCB78BD6E}" type="slidenum">
              <a:rPr lang="ru-RU" smtClean="0"/>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7234BED6-22E7-4F9E-A20B-0BE2D36B06FD}" type="datetime1">
              <a:rPr lang="ru-RU" smtClean="0"/>
              <a:pPr>
                <a:defRPr/>
              </a:pPr>
              <a:t>07.06.2016</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E4416EA9-5EEC-4370-90EC-ADAFABD4E3B6}" type="slidenum">
              <a:rPr lang="ru-RU" smtClean="0"/>
              <a:pPr>
                <a:defRPr/>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6.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_____Microsoft_Excel_97-20031.xls"/><Relationship Id="rId3" Type="http://schemas.openxmlformats.org/officeDocument/2006/relationships/chart" Target="../charts/char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5.xml"/><Relationship Id="rId5" Type="http://schemas.openxmlformats.org/officeDocument/2006/relationships/image" Target="../media/image32.emf"/><Relationship Id="rId4" Type="http://schemas.openxmlformats.org/officeDocument/2006/relationships/chart" Target="../charts/chart4.xml"/><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0" y="2328388"/>
            <a:ext cx="9144000" cy="3044828"/>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a:p>
        </p:txBody>
      </p:sp>
      <p:sp>
        <p:nvSpPr>
          <p:cNvPr id="7172" name="TextBox 8"/>
          <p:cNvSpPr txBox="1">
            <a:spLocks noChangeArrowheads="1"/>
          </p:cNvSpPr>
          <p:nvPr/>
        </p:nvSpPr>
        <p:spPr bwMode="auto">
          <a:xfrm>
            <a:off x="1691680" y="3501008"/>
            <a:ext cx="7415205"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ts val="3200"/>
              </a:lnSpc>
            </a:pPr>
            <a:r>
              <a:rPr lang="uk-UA" sz="3200" b="1" i="1" dirty="0">
                <a:effectLst>
                  <a:outerShdw blurRad="38100" dist="38100" dir="2700000" algn="tl">
                    <a:srgbClr val="000000">
                      <a:alpha val="43137"/>
                    </a:srgbClr>
                  </a:outerShdw>
                </a:effectLst>
                <a:latin typeface="+mj-lt"/>
              </a:rPr>
              <a:t>Дослідження</a:t>
            </a:r>
          </a:p>
          <a:p>
            <a:pPr algn="ctr" eaLnBrk="1" hangingPunct="1">
              <a:lnSpc>
                <a:spcPts val="3200"/>
              </a:lnSpc>
            </a:pPr>
            <a:r>
              <a:rPr lang="uk-UA" sz="3200" b="1" i="1" dirty="0">
                <a:effectLst>
                  <a:outerShdw blurRad="38100" dist="38100" dir="2700000" algn="tl">
                    <a:srgbClr val="000000">
                      <a:alpha val="43137"/>
                    </a:srgbClr>
                  </a:outerShdw>
                </a:effectLst>
                <a:latin typeface="+mj-lt"/>
              </a:rPr>
              <a:t>ролі </a:t>
            </a:r>
            <a:r>
              <a:rPr lang="uk-UA" sz="3200" b="1" i="1" dirty="0" err="1">
                <a:effectLst>
                  <a:outerShdw blurRad="38100" dist="38100" dir="2700000" algn="tl">
                    <a:srgbClr val="000000">
                      <a:alpha val="43137"/>
                    </a:srgbClr>
                  </a:outerShdw>
                </a:effectLst>
                <a:latin typeface="+mj-lt"/>
              </a:rPr>
              <a:t>ентеросорбентів</a:t>
            </a:r>
            <a:r>
              <a:rPr lang="uk-UA" sz="3200" b="1" i="1" dirty="0">
                <a:effectLst>
                  <a:outerShdw blurRad="38100" dist="38100" dir="2700000" algn="tl">
                    <a:srgbClr val="000000">
                      <a:alpha val="43137"/>
                    </a:srgbClr>
                  </a:outerShdw>
                </a:effectLst>
                <a:latin typeface="+mj-lt"/>
              </a:rPr>
              <a:t> та </a:t>
            </a:r>
          </a:p>
          <a:p>
            <a:pPr algn="ctr" eaLnBrk="1" hangingPunct="1">
              <a:lnSpc>
                <a:spcPts val="3200"/>
              </a:lnSpc>
            </a:pPr>
            <a:r>
              <a:rPr lang="uk-UA" sz="3200" b="1" i="1" dirty="0">
                <a:effectLst>
                  <a:outerShdw blurRad="38100" dist="38100" dir="2700000" algn="tl">
                    <a:srgbClr val="000000">
                      <a:alpha val="43137"/>
                    </a:srgbClr>
                  </a:outerShdw>
                </a:effectLst>
                <a:latin typeface="+mj-lt"/>
              </a:rPr>
              <a:t>антиоксидантів у радіозахисному</a:t>
            </a:r>
          </a:p>
          <a:p>
            <a:pPr algn="ctr" eaLnBrk="1" hangingPunct="1">
              <a:lnSpc>
                <a:spcPts val="3200"/>
              </a:lnSpc>
            </a:pPr>
            <a:r>
              <a:rPr lang="uk-UA" sz="3200" b="1" i="1" dirty="0">
                <a:effectLst>
                  <a:outerShdw blurRad="38100" dist="38100" dir="2700000" algn="tl">
                    <a:srgbClr val="000000">
                      <a:alpha val="43137"/>
                    </a:srgbClr>
                  </a:outerShdw>
                </a:effectLst>
                <a:latin typeface="+mj-lt"/>
              </a:rPr>
              <a:t>харчуванні </a:t>
            </a:r>
            <a:r>
              <a:rPr lang="uk-UA" sz="3200" b="1" i="1" dirty="0" smtClean="0">
                <a:effectLst>
                  <a:outerShdw blurRad="38100" dist="38100" dir="2700000" algn="tl">
                    <a:srgbClr val="000000">
                      <a:alpha val="43137"/>
                    </a:srgbClr>
                  </a:outerShdw>
                </a:effectLst>
                <a:latin typeface="+mj-lt"/>
              </a:rPr>
              <a:t>ліквідаторів </a:t>
            </a:r>
            <a:r>
              <a:rPr lang="uk-UA" sz="3200" b="1" i="1" dirty="0">
                <a:effectLst>
                  <a:outerShdw blurRad="38100" dist="38100" dir="2700000" algn="tl">
                    <a:srgbClr val="000000">
                      <a:alpha val="43137"/>
                    </a:srgbClr>
                  </a:outerShdw>
                </a:effectLst>
                <a:latin typeface="+mj-lt"/>
              </a:rPr>
              <a:t>аварії на ЧАЕС </a:t>
            </a:r>
          </a:p>
        </p:txBody>
      </p:sp>
      <p:sp>
        <p:nvSpPr>
          <p:cNvPr id="7175" name="TextBox 12"/>
          <p:cNvSpPr txBox="1">
            <a:spLocks noChangeArrowheads="1"/>
          </p:cNvSpPr>
          <p:nvPr/>
        </p:nvSpPr>
        <p:spPr bwMode="auto">
          <a:xfrm>
            <a:off x="2598341" y="5805264"/>
            <a:ext cx="3947319"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uk-UA" sz="2000" b="1" dirty="0">
                <a:latin typeface="+mj-lt"/>
              </a:rPr>
              <a:t>Автор роботи: </a:t>
            </a:r>
            <a:r>
              <a:rPr lang="en-US" sz="2000" b="1" dirty="0">
                <a:latin typeface="+mj-lt"/>
              </a:rPr>
              <a:t> </a:t>
            </a:r>
            <a:r>
              <a:rPr lang="uk-UA" sz="2000" dirty="0">
                <a:latin typeface="+mj-lt"/>
              </a:rPr>
              <a:t>Коваленко М. </a:t>
            </a:r>
            <a:r>
              <a:rPr lang="uk-UA" sz="2000" dirty="0" smtClean="0">
                <a:latin typeface="+mj-lt"/>
              </a:rPr>
              <a:t>В.</a:t>
            </a:r>
          </a:p>
          <a:p>
            <a:pPr eaLnBrk="1" hangingPunct="1"/>
            <a:r>
              <a:rPr lang="uk-UA" sz="2000" b="1" dirty="0" smtClean="0">
                <a:latin typeface="+mj-lt"/>
              </a:rPr>
              <a:t>Науковий </a:t>
            </a:r>
            <a:r>
              <a:rPr lang="uk-UA" sz="2000" b="1" dirty="0">
                <a:latin typeface="+mj-lt"/>
              </a:rPr>
              <a:t>керівник: </a:t>
            </a:r>
            <a:r>
              <a:rPr lang="en-US" sz="2000" b="1" dirty="0">
                <a:latin typeface="+mj-lt"/>
              </a:rPr>
              <a:t> </a:t>
            </a:r>
            <a:r>
              <a:rPr lang="uk-UA" sz="2000" dirty="0" err="1">
                <a:latin typeface="+mj-lt"/>
              </a:rPr>
              <a:t>Ляпун</a:t>
            </a:r>
            <a:r>
              <a:rPr lang="uk-UA" sz="2000" dirty="0">
                <a:latin typeface="+mj-lt"/>
              </a:rPr>
              <a:t> В. І</a:t>
            </a:r>
            <a:r>
              <a:rPr lang="uk-UA" sz="2000" dirty="0" smtClean="0">
                <a:latin typeface="+mj-lt"/>
              </a:rPr>
              <a:t>.                                                                                                </a:t>
            </a:r>
            <a:r>
              <a:rPr lang="en-US" sz="2000" dirty="0" smtClean="0">
                <a:latin typeface="+mj-lt"/>
              </a:rPr>
              <a:t>   </a:t>
            </a:r>
            <a:r>
              <a:rPr lang="uk-UA" sz="2000" dirty="0" smtClean="0">
                <a:latin typeface="+mj-lt"/>
              </a:rPr>
              <a:t> </a:t>
            </a:r>
            <a:endParaRPr lang="uk-UA" sz="2000" dirty="0">
              <a:latin typeface="+mj-lt"/>
            </a:endParaRPr>
          </a:p>
        </p:txBody>
      </p:sp>
      <p:pic>
        <p:nvPicPr>
          <p:cNvPr id="7176" name="Picture 2" descr="index_ru-4-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97"/>
          <a:stretch/>
        </p:blipFill>
        <p:spPr bwMode="auto">
          <a:xfrm>
            <a:off x="0" y="2348880"/>
            <a:ext cx="1681119" cy="3024336"/>
          </a:xfrm>
          <a:prstGeom prst="rect">
            <a:avLst/>
          </a:prstGeom>
          <a:noFill/>
          <a:ln w="28575">
            <a:solidFill>
              <a:schemeClr val="accent6">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00926" y="692696"/>
            <a:ext cx="712879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2000" b="1" dirty="0" smtClean="0">
                <a:solidFill>
                  <a:schemeClr val="tx1">
                    <a:lumMod val="50000"/>
                  </a:schemeClr>
                </a:solidFill>
                <a:latin typeface="Times New Roman" panose="02020603050405020304" pitchFamily="18" charset="0"/>
                <a:cs typeface="Times New Roman" panose="02020603050405020304" pitchFamily="18" charset="0"/>
              </a:rPr>
              <a:t>М</a:t>
            </a:r>
            <a:r>
              <a:rPr lang="uk-UA" sz="2000" b="1" dirty="0" err="1" smtClean="0">
                <a:solidFill>
                  <a:schemeClr val="tx1">
                    <a:lumMod val="50000"/>
                  </a:schemeClr>
                </a:solidFill>
                <a:latin typeface="Times New Roman" panose="02020603050405020304" pitchFamily="18" charset="0"/>
                <a:cs typeface="Times New Roman" panose="02020603050405020304" pitchFamily="18" charset="0"/>
              </a:rPr>
              <a:t>іністерство</a:t>
            </a:r>
            <a:r>
              <a:rPr lang="uk-UA" sz="2000" b="1" dirty="0" smtClean="0">
                <a:solidFill>
                  <a:schemeClr val="tx1">
                    <a:lumMod val="50000"/>
                  </a:schemeClr>
                </a:solidFill>
                <a:latin typeface="Times New Roman" panose="02020603050405020304" pitchFamily="18" charset="0"/>
                <a:cs typeface="Times New Roman" panose="02020603050405020304" pitchFamily="18" charset="0"/>
              </a:rPr>
              <a:t> освіти і науки України</a:t>
            </a:r>
            <a:endParaRPr lang="ru-RU" sz="2000" b="1" dirty="0" smtClean="0">
              <a:solidFill>
                <a:schemeClr val="tx1">
                  <a:lumMod val="50000"/>
                </a:schemeClr>
              </a:solidFill>
              <a:latin typeface="Times New Roman" panose="02020603050405020304" pitchFamily="18" charset="0"/>
              <a:cs typeface="Times New Roman" panose="02020603050405020304" pitchFamily="18" charset="0"/>
            </a:endParaRPr>
          </a:p>
          <a:p>
            <a:pPr algn="ctr"/>
            <a:r>
              <a:rPr lang="uk-UA" sz="2000" b="1" dirty="0" smtClean="0">
                <a:solidFill>
                  <a:schemeClr val="tx1">
                    <a:lumMod val="50000"/>
                  </a:schemeClr>
                </a:solidFill>
                <a:latin typeface="Times New Roman" panose="02020603050405020304" pitchFamily="18" charset="0"/>
                <a:cs typeface="Times New Roman" panose="02020603050405020304" pitchFamily="18" charset="0"/>
              </a:rPr>
              <a:t>Міністерство охорони здоров</a:t>
            </a:r>
            <a:r>
              <a:rPr lang="ru-RU" sz="2000" b="1" dirty="0" smtClean="0">
                <a:solidFill>
                  <a:schemeClr val="tx1">
                    <a:lumMod val="50000"/>
                  </a:schemeClr>
                </a:solidFill>
                <a:latin typeface="Times New Roman" panose="02020603050405020304" pitchFamily="18" charset="0"/>
                <a:cs typeface="Times New Roman" panose="02020603050405020304" pitchFamily="18" charset="0"/>
              </a:rPr>
              <a:t>`я </a:t>
            </a:r>
            <a:r>
              <a:rPr lang="ru-RU" sz="2000" b="1" dirty="0" err="1" smtClean="0">
                <a:solidFill>
                  <a:schemeClr val="tx1">
                    <a:lumMod val="50000"/>
                  </a:schemeClr>
                </a:solidFill>
                <a:latin typeface="Times New Roman" panose="02020603050405020304" pitchFamily="18" charset="0"/>
                <a:cs typeface="Times New Roman" panose="02020603050405020304" pitchFamily="18" charset="0"/>
              </a:rPr>
              <a:t>Укра</a:t>
            </a:r>
            <a:r>
              <a:rPr lang="uk-UA" sz="2000" b="1" dirty="0" smtClean="0">
                <a:solidFill>
                  <a:schemeClr val="tx1">
                    <a:lumMod val="50000"/>
                  </a:schemeClr>
                </a:solidFill>
                <a:latin typeface="Times New Roman" panose="02020603050405020304" pitchFamily="18" charset="0"/>
                <a:cs typeface="Times New Roman" panose="02020603050405020304" pitchFamily="18" charset="0"/>
              </a:rPr>
              <a:t>ї</a:t>
            </a:r>
            <a:r>
              <a:rPr lang="ru-RU" sz="2000" b="1" dirty="0" smtClean="0">
                <a:solidFill>
                  <a:schemeClr val="tx1">
                    <a:lumMod val="50000"/>
                  </a:schemeClr>
                </a:solidFill>
                <a:latin typeface="Times New Roman" panose="02020603050405020304" pitchFamily="18" charset="0"/>
                <a:cs typeface="Times New Roman" panose="02020603050405020304" pitchFamily="18" charset="0"/>
              </a:rPr>
              <a:t>ни</a:t>
            </a:r>
          </a:p>
          <a:p>
            <a:pPr algn="ctr"/>
            <a:r>
              <a:rPr lang="uk-UA" sz="2000" b="1" dirty="0" smtClean="0">
                <a:solidFill>
                  <a:schemeClr val="tx1">
                    <a:lumMod val="50000"/>
                  </a:schemeClr>
                </a:solidFill>
                <a:latin typeface="Times New Roman" panose="02020603050405020304" pitchFamily="18" charset="0"/>
                <a:cs typeface="Times New Roman" panose="02020603050405020304" pitchFamily="18" charset="0"/>
              </a:rPr>
              <a:t>Кременчуцький медичний коледж ім. В.І. Литвиненка</a:t>
            </a:r>
            <a:endParaRPr lang="ru-RU" sz="2000" b="1"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13" name="Рисунок 12" descr="C:\Users\Ромка\Pictures\Без имени-15.png"/>
          <p:cNvPicPr/>
          <p:nvPr/>
        </p:nvPicPr>
        <p:blipFill>
          <a:blip r:embed="rId3" cstate="print">
            <a:extLst>
              <a:ext uri="{BEBA8EAE-BF5A-486C-A8C5-ECC9F3942E4B}">
                <a14:imgProps xmlns:a14="http://schemas.microsoft.com/office/drawing/2010/main">
                  <a14:imgLayer r:embed="rId4">
                    <a14:imgEffect>
                      <a14:backgroundRemoval t="0" b="98624" l="0" r="100000">
                        <a14:foregroundMark x1="69469" y1="53211" x2="53540" y2="66972"/>
                        <a14:foregroundMark x1="27876" y1="57798" x2="48230" y2="66972"/>
                        <a14:foregroundMark x1="29204" y1="47248" x2="29204" y2="47248"/>
                        <a14:foregroundMark x1="30531" y1="44495" x2="30531" y2="44495"/>
                        <a14:foregroundMark x1="27876" y1="40826" x2="47788" y2="56881"/>
                        <a14:foregroundMark x1="50000" y1="66055" x2="52212" y2="69266"/>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272466"/>
            <a:ext cx="1998222" cy="1932398"/>
          </a:xfrm>
          <a:prstGeom prst="rect">
            <a:avLst/>
          </a:prstGeom>
          <a:ln>
            <a:noFill/>
          </a:ln>
          <a:effectLst>
            <a:outerShdw blurRad="190500" algn="tl" rotWithShape="0">
              <a:srgbClr val="000000">
                <a:alpha val="70000"/>
              </a:srgbClr>
            </a:outerShdw>
          </a:effectLst>
        </p:spPr>
      </p:pic>
      <p:sp>
        <p:nvSpPr>
          <p:cNvPr id="4" name="TextBox 3"/>
          <p:cNvSpPr txBox="1"/>
          <p:nvPr/>
        </p:nvSpPr>
        <p:spPr>
          <a:xfrm>
            <a:off x="1723454" y="2564904"/>
            <a:ext cx="7385050" cy="900246"/>
          </a:xfrm>
          <a:prstGeom prst="rect">
            <a:avLst/>
          </a:prstGeom>
          <a:noFill/>
        </p:spPr>
        <p:txBody>
          <a:bodyPr wrap="square" rtlCol="0">
            <a:spAutoFit/>
          </a:bodyPr>
          <a:lstStyle/>
          <a:p>
            <a:pPr algn="ctr" eaLnBrk="1" hangingPunct="1">
              <a:lnSpc>
                <a:spcPts val="2100"/>
              </a:lnSpc>
            </a:pPr>
            <a:r>
              <a:rPr lang="uk-UA" sz="4000" b="1" dirty="0">
                <a:solidFill>
                  <a:srgbClr val="C00000"/>
                </a:solidFill>
                <a:effectLst>
                  <a:outerShdw blurRad="38100" dist="38100" dir="2700000" algn="tl">
                    <a:srgbClr val="000000">
                      <a:alpha val="43137"/>
                    </a:srgbClr>
                  </a:outerShdw>
                </a:effectLst>
                <a:latin typeface="+mn-lt"/>
              </a:rPr>
              <a:t>Науково-дослідна </a:t>
            </a:r>
            <a:r>
              <a:rPr lang="uk-UA" sz="4000" b="1" dirty="0" smtClean="0">
                <a:solidFill>
                  <a:srgbClr val="C00000"/>
                </a:solidFill>
                <a:effectLst>
                  <a:outerShdw blurRad="38100" dist="38100" dir="2700000" algn="tl">
                    <a:srgbClr val="000000">
                      <a:alpha val="43137"/>
                    </a:srgbClr>
                  </a:outerShdw>
                </a:effectLst>
                <a:latin typeface="+mn-lt"/>
              </a:rPr>
              <a:t>робота</a:t>
            </a:r>
          </a:p>
          <a:p>
            <a:pPr algn="ctr" eaLnBrk="1" hangingPunct="1">
              <a:lnSpc>
                <a:spcPts val="2100"/>
              </a:lnSpc>
            </a:pPr>
            <a:endParaRPr lang="uk-UA" sz="4000" b="1" dirty="0" smtClean="0">
              <a:solidFill>
                <a:srgbClr val="C00000"/>
              </a:solidFill>
              <a:effectLst>
                <a:outerShdw blurRad="38100" dist="38100" dir="2700000" algn="tl">
                  <a:srgbClr val="000000">
                    <a:alpha val="43137"/>
                  </a:srgbClr>
                </a:outerShdw>
              </a:effectLst>
              <a:latin typeface="+mn-lt"/>
            </a:endParaRPr>
          </a:p>
          <a:p>
            <a:pPr algn="ctr" eaLnBrk="1" hangingPunct="1">
              <a:lnSpc>
                <a:spcPts val="2100"/>
              </a:lnSpc>
            </a:pPr>
            <a:r>
              <a:rPr lang="uk-UA" sz="4000" b="1" dirty="0" smtClean="0">
                <a:solidFill>
                  <a:srgbClr val="C00000"/>
                </a:solidFill>
                <a:effectLst>
                  <a:outerShdw blurRad="38100" dist="38100" dir="2700000" algn="tl">
                    <a:srgbClr val="000000">
                      <a:alpha val="43137"/>
                    </a:srgbClr>
                  </a:outerShdw>
                </a:effectLst>
                <a:latin typeface="+mn-lt"/>
              </a:rPr>
              <a:t>практичного спрямування</a:t>
            </a:r>
            <a:endParaRPr lang="ru-RU" sz="4000" b="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289248"/>
            <a:ext cx="8229600" cy="907504"/>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solidFill>
                  <a:srgbClr val="FF0000"/>
                </a:solidFill>
                <a:effectLst>
                  <a:outerShdw blurRad="76200" dist="50800" dir="5400000" algn="tl" rotWithShape="0">
                    <a:srgbClr val="000000">
                      <a:alpha val="65000"/>
                    </a:srgbClr>
                  </a:outerShdw>
                </a:effectLst>
                <a:latin typeface="+mj-lt"/>
              </a:rPr>
              <a:t>АНТИОКСИДАНТИ</a:t>
            </a:r>
            <a:endParaRPr lang="en-US" b="1" spc="50" dirty="0" smtClean="0">
              <a:ln w="11430"/>
              <a:solidFill>
                <a:srgbClr val="FF0000"/>
              </a:solidFill>
              <a:effectLst>
                <a:outerShdw blurRad="76200" dist="50800" dir="5400000" algn="tl" rotWithShape="0">
                  <a:srgbClr val="000000">
                    <a:alpha val="65000"/>
                  </a:srgbClr>
                </a:outerShdw>
              </a:effectLst>
              <a:latin typeface="+mj-lt"/>
            </a:endParaRPr>
          </a:p>
        </p:txBody>
      </p:sp>
      <p:sp>
        <p:nvSpPr>
          <p:cNvPr id="12291" name="AutoShape 3"/>
          <p:cNvSpPr>
            <a:spLocks noChangeArrowheads="1"/>
          </p:cNvSpPr>
          <p:nvPr/>
        </p:nvSpPr>
        <p:spPr bwMode="ltGray">
          <a:xfrm>
            <a:off x="4340224" y="1988840"/>
            <a:ext cx="4545905" cy="1309969"/>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uk-UA">
              <a:latin typeface="+mj-lt"/>
            </a:endParaRPr>
          </a:p>
        </p:txBody>
      </p:sp>
      <p:pic>
        <p:nvPicPr>
          <p:cNvPr id="16388" name="Picture 4"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988840"/>
            <a:ext cx="79216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AutoShape 7"/>
          <p:cNvSpPr>
            <a:spLocks noChangeArrowheads="1"/>
          </p:cNvSpPr>
          <p:nvPr/>
        </p:nvSpPr>
        <p:spPr bwMode="gray">
          <a:xfrm>
            <a:off x="4346574" y="4149080"/>
            <a:ext cx="4545905" cy="1309969"/>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defRPr/>
            </a:pPr>
            <a:endParaRPr lang="uk-UA">
              <a:latin typeface="+mj-lt"/>
            </a:endParaRPr>
          </a:p>
        </p:txBody>
      </p:sp>
      <p:pic>
        <p:nvPicPr>
          <p:cNvPr id="16391" name="Picture 8" descr="Picture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196060"/>
            <a:ext cx="79216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2" name="Group 9"/>
          <p:cNvGrpSpPr>
            <a:grpSpLocks/>
          </p:cNvGrpSpPr>
          <p:nvPr/>
        </p:nvGrpSpPr>
        <p:grpSpPr bwMode="auto">
          <a:xfrm>
            <a:off x="1147763" y="1600200"/>
            <a:ext cx="1879600" cy="1825625"/>
            <a:chOff x="2457" y="2000"/>
            <a:chExt cx="901" cy="888"/>
          </a:xfrm>
        </p:grpSpPr>
        <p:pic>
          <p:nvPicPr>
            <p:cNvPr id="16416" name="Picture 10"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a:defRPr/>
              </a:pPr>
              <a:endParaRPr lang="uk-UA">
                <a:latin typeface="+mj-lt"/>
              </a:endParaRPr>
            </a:p>
          </p:txBody>
        </p:sp>
        <p:sp>
          <p:nvSpPr>
            <p:cNvPr id="16420" name="Freeform 12"/>
            <p:cNvSpPr>
              <a:spLocks/>
            </p:cNvSpPr>
            <p:nvPr/>
          </p:nvSpPr>
          <p:spPr bwMode="ltGray">
            <a:xfrm>
              <a:off x="2550" y="2018"/>
              <a:ext cx="703" cy="308"/>
            </a:xfrm>
            <a:custGeom>
              <a:avLst/>
              <a:gdLst>
                <a:gd name="T0" fmla="*/ 55 w 1321"/>
                <a:gd name="T1" fmla="*/ 6 h 712"/>
                <a:gd name="T2" fmla="*/ 56 w 1321"/>
                <a:gd name="T3" fmla="*/ 7 h 712"/>
                <a:gd name="T4" fmla="*/ 56 w 1321"/>
                <a:gd name="T5" fmla="*/ 7 h 712"/>
                <a:gd name="T6" fmla="*/ 56 w 1321"/>
                <a:gd name="T7" fmla="*/ 8 h 712"/>
                <a:gd name="T8" fmla="*/ 55 w 1321"/>
                <a:gd name="T9" fmla="*/ 8 h 712"/>
                <a:gd name="T10" fmla="*/ 54 w 1321"/>
                <a:gd name="T11" fmla="*/ 9 h 712"/>
                <a:gd name="T12" fmla="*/ 53 w 1321"/>
                <a:gd name="T13" fmla="*/ 9 h 712"/>
                <a:gd name="T14" fmla="*/ 51 w 1321"/>
                <a:gd name="T15" fmla="*/ 10 h 712"/>
                <a:gd name="T16" fmla="*/ 49 w 1321"/>
                <a:gd name="T17" fmla="*/ 10 h 712"/>
                <a:gd name="T18" fmla="*/ 46 w 1321"/>
                <a:gd name="T19" fmla="*/ 10 h 712"/>
                <a:gd name="T20" fmla="*/ 44 w 1321"/>
                <a:gd name="T21" fmla="*/ 10 h 712"/>
                <a:gd name="T22" fmla="*/ 42 w 1321"/>
                <a:gd name="T23" fmla="*/ 10 h 712"/>
                <a:gd name="T24" fmla="*/ 38 w 1321"/>
                <a:gd name="T25" fmla="*/ 11 h 712"/>
                <a:gd name="T26" fmla="*/ 36 w 1321"/>
                <a:gd name="T27" fmla="*/ 11 h 712"/>
                <a:gd name="T28" fmla="*/ 34 w 1321"/>
                <a:gd name="T29" fmla="*/ 11 h 712"/>
                <a:gd name="T30" fmla="*/ 20 w 1321"/>
                <a:gd name="T31" fmla="*/ 11 h 712"/>
                <a:gd name="T32" fmla="*/ 20 w 1321"/>
                <a:gd name="T33" fmla="*/ 11 h 712"/>
                <a:gd name="T34" fmla="*/ 18 w 1321"/>
                <a:gd name="T35" fmla="*/ 11 h 712"/>
                <a:gd name="T36" fmla="*/ 15 w 1321"/>
                <a:gd name="T37" fmla="*/ 11 h 712"/>
                <a:gd name="T38" fmla="*/ 12 w 1321"/>
                <a:gd name="T39" fmla="*/ 10 h 712"/>
                <a:gd name="T40" fmla="*/ 10 w 1321"/>
                <a:gd name="T41" fmla="*/ 10 h 712"/>
                <a:gd name="T42" fmla="*/ 8 w 1321"/>
                <a:gd name="T43" fmla="*/ 10 h 712"/>
                <a:gd name="T44" fmla="*/ 6 w 1321"/>
                <a:gd name="T45" fmla="*/ 10 h 712"/>
                <a:gd name="T46" fmla="*/ 4 w 1321"/>
                <a:gd name="T47" fmla="*/ 10 h 712"/>
                <a:gd name="T48" fmla="*/ 3 w 1321"/>
                <a:gd name="T49" fmla="*/ 10 h 712"/>
                <a:gd name="T50" fmla="*/ 2 w 1321"/>
                <a:gd name="T51" fmla="*/ 9 h 712"/>
                <a:gd name="T52" fmla="*/ 1 w 1321"/>
                <a:gd name="T53" fmla="*/ 9 h 712"/>
                <a:gd name="T54" fmla="*/ 1 w 1321"/>
                <a:gd name="T55" fmla="*/ 8 h 712"/>
                <a:gd name="T56" fmla="*/ 0 w 1321"/>
                <a:gd name="T57" fmla="*/ 8 h 712"/>
                <a:gd name="T58" fmla="*/ 0 w 1321"/>
                <a:gd name="T59" fmla="*/ 8 h 712"/>
                <a:gd name="T60" fmla="*/ 1 w 1321"/>
                <a:gd name="T61" fmla="*/ 7 h 712"/>
                <a:gd name="T62" fmla="*/ 1 w 1321"/>
                <a:gd name="T63" fmla="*/ 7 h 712"/>
                <a:gd name="T64" fmla="*/ 2 w 1321"/>
                <a:gd name="T65" fmla="*/ 6 h 712"/>
                <a:gd name="T66" fmla="*/ 4 w 1321"/>
                <a:gd name="T67" fmla="*/ 4 h 712"/>
                <a:gd name="T68" fmla="*/ 6 w 1321"/>
                <a:gd name="T69" fmla="*/ 3 h 712"/>
                <a:gd name="T70" fmla="*/ 9 w 1321"/>
                <a:gd name="T71" fmla="*/ 3 h 712"/>
                <a:gd name="T72" fmla="*/ 12 w 1321"/>
                <a:gd name="T73" fmla="*/ 2 h 712"/>
                <a:gd name="T74" fmla="*/ 14 w 1321"/>
                <a:gd name="T75" fmla="*/ 1 h 712"/>
                <a:gd name="T76" fmla="*/ 18 w 1321"/>
                <a:gd name="T77" fmla="*/ 1 h 712"/>
                <a:gd name="T78" fmla="*/ 21 w 1321"/>
                <a:gd name="T79" fmla="*/ 0 h 712"/>
                <a:gd name="T80" fmla="*/ 24 w 1321"/>
                <a:gd name="T81" fmla="*/ 0 h 712"/>
                <a:gd name="T82" fmla="*/ 29 w 1321"/>
                <a:gd name="T83" fmla="*/ 0 h 712"/>
                <a:gd name="T84" fmla="*/ 29 w 1321"/>
                <a:gd name="T85" fmla="*/ 0 h 712"/>
                <a:gd name="T86" fmla="*/ 32 w 1321"/>
                <a:gd name="T87" fmla="*/ 0 h 712"/>
                <a:gd name="T88" fmla="*/ 36 w 1321"/>
                <a:gd name="T89" fmla="*/ 0 h 712"/>
                <a:gd name="T90" fmla="*/ 40 w 1321"/>
                <a:gd name="T91" fmla="*/ 1 h 712"/>
                <a:gd name="T92" fmla="*/ 43 w 1321"/>
                <a:gd name="T93" fmla="*/ 1 h 712"/>
                <a:gd name="T94" fmla="*/ 46 w 1321"/>
                <a:gd name="T95" fmla="*/ 2 h 712"/>
                <a:gd name="T96" fmla="*/ 49 w 1321"/>
                <a:gd name="T97" fmla="*/ 3 h 712"/>
                <a:gd name="T98" fmla="*/ 52 w 1321"/>
                <a:gd name="T99" fmla="*/ 4 h 712"/>
                <a:gd name="T100" fmla="*/ 54 w 1321"/>
                <a:gd name="T101" fmla="*/ 5 h 712"/>
                <a:gd name="T102" fmla="*/ 55 w 1321"/>
                <a:gd name="T103" fmla="*/ 6 h 712"/>
                <a:gd name="T104" fmla="*/ 55 w 1321"/>
                <a:gd name="T105" fmla="*/ 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uk-UA">
                <a:latin typeface="+mj-lt"/>
              </a:endParaRPr>
            </a:p>
          </p:txBody>
        </p:sp>
        <p:grpSp>
          <p:nvGrpSpPr>
            <p:cNvPr id="16421" name="Group 13"/>
            <p:cNvGrpSpPr>
              <a:grpSpLocks/>
            </p:cNvGrpSpPr>
            <p:nvPr/>
          </p:nvGrpSpPr>
          <p:grpSpPr bwMode="auto">
            <a:xfrm rot="-1297425" flipH="1" flipV="1">
              <a:off x="2525" y="2693"/>
              <a:ext cx="781" cy="188"/>
              <a:chOff x="2532" y="1051"/>
              <a:chExt cx="893" cy="246"/>
            </a:xfrm>
          </p:grpSpPr>
          <p:grpSp>
            <p:nvGrpSpPr>
              <p:cNvPr id="16422" name="Group 14"/>
              <p:cNvGrpSpPr>
                <a:grpSpLocks/>
              </p:cNvGrpSpPr>
              <p:nvPr/>
            </p:nvGrpSpPr>
            <p:grpSpPr bwMode="auto">
              <a:xfrm>
                <a:off x="2532" y="1051"/>
                <a:ext cx="743" cy="185"/>
                <a:chOff x="1565" y="2568"/>
                <a:chExt cx="1118" cy="279"/>
              </a:xfrm>
            </p:grpSpPr>
            <p:sp>
              <p:nvSpPr>
                <p:cNvPr id="16428" name="AutoShape 15"/>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29" name="AutoShape 16"/>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30" name="AutoShape 17"/>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31" name="AutoShape 18"/>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grpSp>
          <p:grpSp>
            <p:nvGrpSpPr>
              <p:cNvPr id="16423" name="Group 19"/>
              <p:cNvGrpSpPr>
                <a:grpSpLocks/>
              </p:cNvGrpSpPr>
              <p:nvPr/>
            </p:nvGrpSpPr>
            <p:grpSpPr bwMode="auto">
              <a:xfrm rot="1353540">
                <a:off x="2682" y="1111"/>
                <a:ext cx="743" cy="186"/>
                <a:chOff x="1565" y="2568"/>
                <a:chExt cx="1118" cy="279"/>
              </a:xfrm>
            </p:grpSpPr>
            <p:sp>
              <p:nvSpPr>
                <p:cNvPr id="16424" name="AutoShape 20"/>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25" name="AutoShape 21"/>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26" name="AutoShape 22"/>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27" name="AutoShape 23"/>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grpSp>
        </p:grpSp>
      </p:grpSp>
      <p:grpSp>
        <p:nvGrpSpPr>
          <p:cNvPr id="16393" name="Group 24"/>
          <p:cNvGrpSpPr>
            <a:grpSpLocks/>
          </p:cNvGrpSpPr>
          <p:nvPr/>
        </p:nvGrpSpPr>
        <p:grpSpPr bwMode="auto">
          <a:xfrm>
            <a:off x="1195388" y="3956050"/>
            <a:ext cx="1879600" cy="1825625"/>
            <a:chOff x="2457" y="2000"/>
            <a:chExt cx="901" cy="888"/>
          </a:xfrm>
        </p:grpSpPr>
        <p:pic>
          <p:nvPicPr>
            <p:cNvPr id="16400" name="Picture 25"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2457" y="200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a:defRPr/>
              </a:pPr>
              <a:endParaRPr lang="uk-UA">
                <a:latin typeface="+mj-lt"/>
              </a:endParaRPr>
            </a:p>
          </p:txBody>
        </p:sp>
        <p:sp>
          <p:nvSpPr>
            <p:cNvPr id="16404" name="Freeform 27"/>
            <p:cNvSpPr>
              <a:spLocks/>
            </p:cNvSpPr>
            <p:nvPr/>
          </p:nvSpPr>
          <p:spPr bwMode="ltGray">
            <a:xfrm>
              <a:off x="2550" y="2018"/>
              <a:ext cx="703" cy="308"/>
            </a:xfrm>
            <a:custGeom>
              <a:avLst/>
              <a:gdLst>
                <a:gd name="T0" fmla="*/ 55 w 1321"/>
                <a:gd name="T1" fmla="*/ 6 h 712"/>
                <a:gd name="T2" fmla="*/ 56 w 1321"/>
                <a:gd name="T3" fmla="*/ 7 h 712"/>
                <a:gd name="T4" fmla="*/ 56 w 1321"/>
                <a:gd name="T5" fmla="*/ 7 h 712"/>
                <a:gd name="T6" fmla="*/ 56 w 1321"/>
                <a:gd name="T7" fmla="*/ 8 h 712"/>
                <a:gd name="T8" fmla="*/ 55 w 1321"/>
                <a:gd name="T9" fmla="*/ 8 h 712"/>
                <a:gd name="T10" fmla="*/ 54 w 1321"/>
                <a:gd name="T11" fmla="*/ 9 h 712"/>
                <a:gd name="T12" fmla="*/ 53 w 1321"/>
                <a:gd name="T13" fmla="*/ 9 h 712"/>
                <a:gd name="T14" fmla="*/ 51 w 1321"/>
                <a:gd name="T15" fmla="*/ 10 h 712"/>
                <a:gd name="T16" fmla="*/ 49 w 1321"/>
                <a:gd name="T17" fmla="*/ 10 h 712"/>
                <a:gd name="T18" fmla="*/ 46 w 1321"/>
                <a:gd name="T19" fmla="*/ 10 h 712"/>
                <a:gd name="T20" fmla="*/ 44 w 1321"/>
                <a:gd name="T21" fmla="*/ 10 h 712"/>
                <a:gd name="T22" fmla="*/ 42 w 1321"/>
                <a:gd name="T23" fmla="*/ 10 h 712"/>
                <a:gd name="T24" fmla="*/ 38 w 1321"/>
                <a:gd name="T25" fmla="*/ 11 h 712"/>
                <a:gd name="T26" fmla="*/ 36 w 1321"/>
                <a:gd name="T27" fmla="*/ 11 h 712"/>
                <a:gd name="T28" fmla="*/ 34 w 1321"/>
                <a:gd name="T29" fmla="*/ 11 h 712"/>
                <a:gd name="T30" fmla="*/ 20 w 1321"/>
                <a:gd name="T31" fmla="*/ 11 h 712"/>
                <a:gd name="T32" fmla="*/ 20 w 1321"/>
                <a:gd name="T33" fmla="*/ 11 h 712"/>
                <a:gd name="T34" fmla="*/ 18 w 1321"/>
                <a:gd name="T35" fmla="*/ 11 h 712"/>
                <a:gd name="T36" fmla="*/ 15 w 1321"/>
                <a:gd name="T37" fmla="*/ 11 h 712"/>
                <a:gd name="T38" fmla="*/ 12 w 1321"/>
                <a:gd name="T39" fmla="*/ 10 h 712"/>
                <a:gd name="T40" fmla="*/ 10 w 1321"/>
                <a:gd name="T41" fmla="*/ 10 h 712"/>
                <a:gd name="T42" fmla="*/ 8 w 1321"/>
                <a:gd name="T43" fmla="*/ 10 h 712"/>
                <a:gd name="T44" fmla="*/ 6 w 1321"/>
                <a:gd name="T45" fmla="*/ 10 h 712"/>
                <a:gd name="T46" fmla="*/ 4 w 1321"/>
                <a:gd name="T47" fmla="*/ 10 h 712"/>
                <a:gd name="T48" fmla="*/ 3 w 1321"/>
                <a:gd name="T49" fmla="*/ 10 h 712"/>
                <a:gd name="T50" fmla="*/ 2 w 1321"/>
                <a:gd name="T51" fmla="*/ 9 h 712"/>
                <a:gd name="T52" fmla="*/ 1 w 1321"/>
                <a:gd name="T53" fmla="*/ 9 h 712"/>
                <a:gd name="T54" fmla="*/ 1 w 1321"/>
                <a:gd name="T55" fmla="*/ 8 h 712"/>
                <a:gd name="T56" fmla="*/ 0 w 1321"/>
                <a:gd name="T57" fmla="*/ 8 h 712"/>
                <a:gd name="T58" fmla="*/ 0 w 1321"/>
                <a:gd name="T59" fmla="*/ 8 h 712"/>
                <a:gd name="T60" fmla="*/ 1 w 1321"/>
                <a:gd name="T61" fmla="*/ 7 h 712"/>
                <a:gd name="T62" fmla="*/ 1 w 1321"/>
                <a:gd name="T63" fmla="*/ 7 h 712"/>
                <a:gd name="T64" fmla="*/ 2 w 1321"/>
                <a:gd name="T65" fmla="*/ 6 h 712"/>
                <a:gd name="T66" fmla="*/ 4 w 1321"/>
                <a:gd name="T67" fmla="*/ 4 h 712"/>
                <a:gd name="T68" fmla="*/ 6 w 1321"/>
                <a:gd name="T69" fmla="*/ 3 h 712"/>
                <a:gd name="T70" fmla="*/ 9 w 1321"/>
                <a:gd name="T71" fmla="*/ 3 h 712"/>
                <a:gd name="T72" fmla="*/ 12 w 1321"/>
                <a:gd name="T73" fmla="*/ 2 h 712"/>
                <a:gd name="T74" fmla="*/ 14 w 1321"/>
                <a:gd name="T75" fmla="*/ 1 h 712"/>
                <a:gd name="T76" fmla="*/ 18 w 1321"/>
                <a:gd name="T77" fmla="*/ 1 h 712"/>
                <a:gd name="T78" fmla="*/ 21 w 1321"/>
                <a:gd name="T79" fmla="*/ 0 h 712"/>
                <a:gd name="T80" fmla="*/ 24 w 1321"/>
                <a:gd name="T81" fmla="*/ 0 h 712"/>
                <a:gd name="T82" fmla="*/ 29 w 1321"/>
                <a:gd name="T83" fmla="*/ 0 h 712"/>
                <a:gd name="T84" fmla="*/ 29 w 1321"/>
                <a:gd name="T85" fmla="*/ 0 h 712"/>
                <a:gd name="T86" fmla="*/ 32 w 1321"/>
                <a:gd name="T87" fmla="*/ 0 h 712"/>
                <a:gd name="T88" fmla="*/ 36 w 1321"/>
                <a:gd name="T89" fmla="*/ 0 h 712"/>
                <a:gd name="T90" fmla="*/ 40 w 1321"/>
                <a:gd name="T91" fmla="*/ 1 h 712"/>
                <a:gd name="T92" fmla="*/ 43 w 1321"/>
                <a:gd name="T93" fmla="*/ 1 h 712"/>
                <a:gd name="T94" fmla="*/ 46 w 1321"/>
                <a:gd name="T95" fmla="*/ 2 h 712"/>
                <a:gd name="T96" fmla="*/ 49 w 1321"/>
                <a:gd name="T97" fmla="*/ 3 h 712"/>
                <a:gd name="T98" fmla="*/ 52 w 1321"/>
                <a:gd name="T99" fmla="*/ 4 h 712"/>
                <a:gd name="T100" fmla="*/ 54 w 1321"/>
                <a:gd name="T101" fmla="*/ 5 h 712"/>
                <a:gd name="T102" fmla="*/ 55 w 1321"/>
                <a:gd name="T103" fmla="*/ 6 h 712"/>
                <a:gd name="T104" fmla="*/ 55 w 1321"/>
                <a:gd name="T105" fmla="*/ 6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uk-UA">
                <a:latin typeface="+mj-lt"/>
              </a:endParaRPr>
            </a:p>
          </p:txBody>
        </p:sp>
        <p:grpSp>
          <p:nvGrpSpPr>
            <p:cNvPr id="16405" name="Group 28"/>
            <p:cNvGrpSpPr>
              <a:grpSpLocks/>
            </p:cNvGrpSpPr>
            <p:nvPr/>
          </p:nvGrpSpPr>
          <p:grpSpPr bwMode="auto">
            <a:xfrm rot="-1297425" flipH="1" flipV="1">
              <a:off x="2525" y="2693"/>
              <a:ext cx="781" cy="188"/>
              <a:chOff x="2532" y="1051"/>
              <a:chExt cx="893" cy="246"/>
            </a:xfrm>
          </p:grpSpPr>
          <p:grpSp>
            <p:nvGrpSpPr>
              <p:cNvPr id="16406" name="Group 29"/>
              <p:cNvGrpSpPr>
                <a:grpSpLocks/>
              </p:cNvGrpSpPr>
              <p:nvPr/>
            </p:nvGrpSpPr>
            <p:grpSpPr bwMode="auto">
              <a:xfrm>
                <a:off x="2532" y="1051"/>
                <a:ext cx="743" cy="185"/>
                <a:chOff x="1565" y="2568"/>
                <a:chExt cx="1118" cy="279"/>
              </a:xfrm>
            </p:grpSpPr>
            <p:sp>
              <p:nvSpPr>
                <p:cNvPr id="16412" name="AutoShape 30"/>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13" name="AutoShape 31"/>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14" name="AutoShape 32"/>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15" name="AutoShape 33"/>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grpSp>
          <p:grpSp>
            <p:nvGrpSpPr>
              <p:cNvPr id="16407" name="Group 34"/>
              <p:cNvGrpSpPr>
                <a:grpSpLocks/>
              </p:cNvGrpSpPr>
              <p:nvPr/>
            </p:nvGrpSpPr>
            <p:grpSpPr bwMode="auto">
              <a:xfrm rot="1353540">
                <a:off x="2682" y="1111"/>
                <a:ext cx="743" cy="186"/>
                <a:chOff x="1565" y="2568"/>
                <a:chExt cx="1118" cy="279"/>
              </a:xfrm>
            </p:grpSpPr>
            <p:sp>
              <p:nvSpPr>
                <p:cNvPr id="16408" name="AutoShape 35"/>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09" name="AutoShape 36"/>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10" name="AutoShape 37"/>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sp>
              <p:nvSpPr>
                <p:cNvPr id="16411" name="AutoShape 38"/>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latin typeface="+mj-lt"/>
                  </a:endParaRPr>
                </a:p>
              </p:txBody>
            </p:sp>
          </p:grpSp>
        </p:grpSp>
      </p:grpSp>
      <p:sp>
        <p:nvSpPr>
          <p:cNvPr id="16394" name="Rectangle 40"/>
          <p:cNvSpPr>
            <a:spLocks noChangeArrowheads="1"/>
          </p:cNvSpPr>
          <p:nvPr/>
        </p:nvSpPr>
        <p:spPr bwMode="black">
          <a:xfrm>
            <a:off x="4359539" y="1916832"/>
            <a:ext cx="4526590" cy="13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uk-UA" sz="2400" b="1" dirty="0">
                <a:solidFill>
                  <a:schemeClr val="bg1"/>
                </a:solidFill>
                <a:effectLst>
                  <a:outerShdw blurRad="38100" dist="38100" dir="2700000" algn="tl">
                    <a:srgbClr val="000000">
                      <a:alpha val="43137"/>
                    </a:srgbClr>
                  </a:outerShdw>
                </a:effectLst>
                <a:latin typeface="+mj-lt"/>
              </a:rPr>
              <a:t>Токофероли, </a:t>
            </a:r>
            <a:r>
              <a:rPr lang="uk-UA" sz="2400" b="1" dirty="0" err="1">
                <a:solidFill>
                  <a:schemeClr val="bg1"/>
                </a:solidFill>
                <a:effectLst>
                  <a:outerShdw blurRad="38100" dist="38100" dir="2700000" algn="tl">
                    <a:srgbClr val="000000">
                      <a:alpha val="43137"/>
                    </a:srgbClr>
                  </a:outerShdw>
                </a:effectLst>
                <a:latin typeface="+mj-lt"/>
              </a:rPr>
              <a:t>убіхінон</a:t>
            </a:r>
            <a:r>
              <a:rPr lang="uk-UA" sz="2400" b="1" dirty="0">
                <a:solidFill>
                  <a:schemeClr val="bg1"/>
                </a:solidFill>
                <a:effectLst>
                  <a:outerShdw blurRad="38100" dist="38100" dir="2700000" algn="tl">
                    <a:srgbClr val="000000">
                      <a:alpha val="43137"/>
                    </a:srgbClr>
                  </a:outerShdw>
                </a:effectLst>
                <a:latin typeface="+mj-lt"/>
              </a:rPr>
              <a:t>,  </a:t>
            </a:r>
            <a:r>
              <a:rPr lang="uk-UA" sz="2400" b="1" dirty="0" err="1">
                <a:solidFill>
                  <a:schemeClr val="bg1"/>
                </a:solidFill>
                <a:effectLst>
                  <a:outerShdw blurRad="38100" dist="38100" dir="2700000" algn="tl">
                    <a:srgbClr val="000000">
                      <a:alpha val="43137"/>
                    </a:srgbClr>
                  </a:outerShdw>
                </a:effectLst>
                <a:latin typeface="+mj-lt"/>
              </a:rPr>
              <a:t>глутатіон</a:t>
            </a:r>
            <a:r>
              <a:rPr lang="uk-UA" sz="2400" b="1" dirty="0">
                <a:solidFill>
                  <a:schemeClr val="bg1"/>
                </a:solidFill>
                <a:effectLst>
                  <a:outerShdw blurRad="38100" dist="38100" dir="2700000" algn="tl">
                    <a:srgbClr val="000000">
                      <a:alpha val="43137"/>
                    </a:srgbClr>
                  </a:outerShdw>
                </a:effectLst>
                <a:latin typeface="+mj-lt"/>
              </a:rPr>
              <a:t>, </a:t>
            </a:r>
            <a:r>
              <a:rPr lang="uk-UA" sz="2400" b="1" dirty="0" err="1">
                <a:solidFill>
                  <a:schemeClr val="bg1"/>
                </a:solidFill>
                <a:effectLst>
                  <a:outerShdw blurRad="38100" dist="38100" dir="2700000" algn="tl">
                    <a:srgbClr val="000000">
                      <a:alpha val="43137"/>
                    </a:srgbClr>
                  </a:outerShdw>
                </a:effectLst>
                <a:latin typeface="+mj-lt"/>
              </a:rPr>
              <a:t>біофлавоноїди</a:t>
            </a:r>
            <a:r>
              <a:rPr lang="uk-UA" sz="2400" b="1" dirty="0">
                <a:solidFill>
                  <a:schemeClr val="bg1"/>
                </a:solidFill>
                <a:effectLst>
                  <a:outerShdw blurRad="38100" dist="38100" dir="2700000" algn="tl">
                    <a:srgbClr val="000000">
                      <a:alpha val="43137"/>
                    </a:srgbClr>
                  </a:outerShdw>
                </a:effectLst>
                <a:latin typeface="+mj-lt"/>
              </a:rPr>
              <a:t>, засоби  еферентної терапії</a:t>
            </a:r>
            <a:endParaRPr lang="en-US" sz="2400" b="1" dirty="0">
              <a:solidFill>
                <a:schemeClr val="bg1"/>
              </a:solidFill>
              <a:effectLst>
                <a:outerShdw blurRad="38100" dist="38100" dir="2700000" algn="tl">
                  <a:srgbClr val="000000">
                    <a:alpha val="43137"/>
                  </a:srgbClr>
                </a:outerShdw>
              </a:effectLst>
              <a:latin typeface="+mj-lt"/>
            </a:endParaRPr>
          </a:p>
        </p:txBody>
      </p:sp>
      <p:sp>
        <p:nvSpPr>
          <p:cNvPr id="16395" name="Rectangle 41"/>
          <p:cNvSpPr>
            <a:spLocks noChangeArrowheads="1"/>
          </p:cNvSpPr>
          <p:nvPr/>
        </p:nvSpPr>
        <p:spPr bwMode="black">
          <a:xfrm>
            <a:off x="4359539" y="4095304"/>
            <a:ext cx="453294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pPr>
            <a:r>
              <a:rPr lang="uk-UA" sz="2400" b="1" dirty="0">
                <a:solidFill>
                  <a:schemeClr val="bg1"/>
                </a:solidFill>
                <a:effectLst>
                  <a:outerShdw blurRad="38100" dist="38100" dir="2700000" algn="tl">
                    <a:srgbClr val="000000">
                      <a:alpha val="43137"/>
                    </a:srgbClr>
                  </a:outerShdw>
                </a:effectLst>
                <a:latin typeface="+mj-lt"/>
              </a:rPr>
              <a:t>Ретинол (</a:t>
            </a:r>
            <a:r>
              <a:rPr lang="uk-UA" sz="2400" b="1" dirty="0" err="1">
                <a:solidFill>
                  <a:schemeClr val="bg1"/>
                </a:solidFill>
                <a:effectLst>
                  <a:outerShdw blurRad="38100" dist="38100" dir="2700000" algn="tl">
                    <a:srgbClr val="000000">
                      <a:alpha val="43137"/>
                    </a:srgbClr>
                  </a:outerShdw>
                </a:effectLst>
                <a:latin typeface="+mj-lt"/>
              </a:rPr>
              <a:t>вітамн</a:t>
            </a:r>
            <a:r>
              <a:rPr lang="uk-UA" sz="2400" b="1" dirty="0">
                <a:solidFill>
                  <a:schemeClr val="bg1"/>
                </a:solidFill>
                <a:effectLst>
                  <a:outerShdw blurRad="38100" dist="38100" dir="2700000" algn="tl">
                    <a:srgbClr val="000000">
                      <a:alpha val="43137"/>
                    </a:srgbClr>
                  </a:outerShdw>
                </a:effectLst>
                <a:latin typeface="+mj-lt"/>
              </a:rPr>
              <a:t> А), </a:t>
            </a:r>
            <a:r>
              <a:rPr lang="en-US" sz="2400" b="1" dirty="0">
                <a:solidFill>
                  <a:schemeClr val="bg1"/>
                </a:solidFill>
                <a:effectLst>
                  <a:outerShdw blurRad="38100" dist="38100" dir="2700000" algn="tl">
                    <a:srgbClr val="000000">
                      <a:alpha val="43137"/>
                    </a:srgbClr>
                  </a:outerShdw>
                </a:effectLst>
                <a:latin typeface="+mj-lt"/>
              </a:rPr>
              <a:t>β</a:t>
            </a:r>
            <a:r>
              <a:rPr lang="uk-UA" sz="2400" b="1" dirty="0" err="1">
                <a:solidFill>
                  <a:schemeClr val="bg1"/>
                </a:solidFill>
                <a:effectLst>
                  <a:outerShdw blurRad="38100" dist="38100" dir="2700000" algn="tl">
                    <a:srgbClr val="000000">
                      <a:alpha val="43137"/>
                    </a:srgbClr>
                  </a:outerShdw>
                </a:effectLst>
                <a:latin typeface="+mj-lt"/>
              </a:rPr>
              <a:t>-каротин</a:t>
            </a:r>
            <a:r>
              <a:rPr lang="uk-UA" sz="2400" b="1" dirty="0">
                <a:solidFill>
                  <a:schemeClr val="bg1"/>
                </a:solidFill>
                <a:effectLst>
                  <a:outerShdw blurRad="38100" dist="38100" dir="2700000" algn="tl">
                    <a:srgbClr val="000000">
                      <a:alpha val="43137"/>
                    </a:srgbClr>
                  </a:outerShdw>
                </a:effectLst>
                <a:latin typeface="+mj-lt"/>
              </a:rPr>
              <a:t>, </a:t>
            </a:r>
            <a:r>
              <a:rPr lang="uk-UA" sz="2400" b="1" dirty="0" err="1">
                <a:solidFill>
                  <a:schemeClr val="bg1"/>
                </a:solidFill>
                <a:effectLst>
                  <a:outerShdw blurRad="38100" dist="38100" dir="2700000" algn="tl">
                    <a:srgbClr val="000000">
                      <a:alpha val="43137"/>
                    </a:srgbClr>
                  </a:outerShdw>
                </a:effectLst>
                <a:latin typeface="+mj-lt"/>
              </a:rPr>
              <a:t>Есенціале</a:t>
            </a:r>
            <a:r>
              <a:rPr lang="uk-UA" sz="2400" b="1" dirty="0">
                <a:solidFill>
                  <a:schemeClr val="bg1"/>
                </a:solidFill>
                <a:effectLst>
                  <a:outerShdw blurRad="38100" dist="38100" dir="2700000" algn="tl">
                    <a:srgbClr val="000000">
                      <a:alpha val="43137"/>
                    </a:srgbClr>
                  </a:outerShdw>
                </a:effectLst>
                <a:latin typeface="+mj-lt"/>
              </a:rPr>
              <a:t>, </a:t>
            </a:r>
            <a:r>
              <a:rPr lang="uk-UA" sz="2400" b="1" dirty="0" err="1">
                <a:solidFill>
                  <a:schemeClr val="bg1"/>
                </a:solidFill>
                <a:effectLst>
                  <a:outerShdw blurRad="38100" dist="38100" dir="2700000" algn="tl">
                    <a:srgbClr val="000000">
                      <a:alpha val="43137"/>
                    </a:srgbClr>
                  </a:outerShdw>
                </a:effectLst>
                <a:latin typeface="+mj-lt"/>
              </a:rPr>
              <a:t>Ліпостабіл</a:t>
            </a:r>
            <a:r>
              <a:rPr lang="uk-UA" sz="2400" b="1" dirty="0">
                <a:solidFill>
                  <a:schemeClr val="bg1"/>
                </a:solidFill>
                <a:effectLst>
                  <a:outerShdw blurRad="38100" dist="38100" dir="2700000" algn="tl">
                    <a:srgbClr val="000000">
                      <a:alpha val="43137"/>
                    </a:srgbClr>
                  </a:outerShdw>
                </a:effectLst>
                <a:latin typeface="+mj-lt"/>
              </a:rPr>
              <a:t>, вітаміни, мінерали</a:t>
            </a:r>
            <a:endParaRPr lang="en-US" sz="2400" b="1" dirty="0">
              <a:solidFill>
                <a:schemeClr val="bg1"/>
              </a:solidFill>
              <a:effectLst>
                <a:outerShdw blurRad="38100" dist="38100" dir="2700000" algn="tl">
                  <a:srgbClr val="000000">
                    <a:alpha val="43137"/>
                  </a:srgbClr>
                </a:outerShdw>
              </a:effectLst>
              <a:latin typeface="+mj-lt"/>
            </a:endParaRPr>
          </a:p>
        </p:txBody>
      </p:sp>
      <p:sp>
        <p:nvSpPr>
          <p:cNvPr id="16396" name="Text Box 42"/>
          <p:cNvSpPr txBox="1">
            <a:spLocks noChangeArrowheads="1"/>
          </p:cNvSpPr>
          <p:nvPr/>
        </p:nvSpPr>
        <p:spPr bwMode="auto">
          <a:xfrm>
            <a:off x="1143000" y="2209800"/>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50000"/>
              </a:lnSpc>
              <a:spcBef>
                <a:spcPct val="50000"/>
              </a:spcBef>
            </a:pPr>
            <a:r>
              <a:rPr lang="uk-UA" sz="2800" b="1">
                <a:latin typeface="+mj-lt"/>
              </a:rPr>
              <a:t>Прямої </a:t>
            </a:r>
          </a:p>
          <a:p>
            <a:pPr algn="ctr" eaLnBrk="1" hangingPunct="1">
              <a:lnSpc>
                <a:spcPct val="50000"/>
              </a:lnSpc>
              <a:spcBef>
                <a:spcPct val="50000"/>
              </a:spcBef>
            </a:pPr>
            <a:r>
              <a:rPr lang="uk-UA" sz="2800" b="1">
                <a:latin typeface="+mj-lt"/>
              </a:rPr>
              <a:t>дії</a:t>
            </a:r>
            <a:endParaRPr lang="en-US" sz="2800" b="1">
              <a:latin typeface="+mj-lt"/>
            </a:endParaRPr>
          </a:p>
        </p:txBody>
      </p:sp>
      <p:sp>
        <p:nvSpPr>
          <p:cNvPr id="16397" name="Text Box 43"/>
          <p:cNvSpPr txBox="1">
            <a:spLocks noChangeArrowheads="1"/>
          </p:cNvSpPr>
          <p:nvPr/>
        </p:nvSpPr>
        <p:spPr bwMode="auto">
          <a:xfrm>
            <a:off x="1154832" y="4635029"/>
            <a:ext cx="1905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50000"/>
              </a:lnSpc>
              <a:spcBef>
                <a:spcPct val="50000"/>
              </a:spcBef>
            </a:pPr>
            <a:r>
              <a:rPr lang="uk-UA" sz="2800" b="1" dirty="0">
                <a:latin typeface="+mj-lt"/>
              </a:rPr>
              <a:t>Непрямої</a:t>
            </a:r>
          </a:p>
          <a:p>
            <a:pPr algn="ctr" eaLnBrk="1" hangingPunct="1">
              <a:lnSpc>
                <a:spcPct val="50000"/>
              </a:lnSpc>
              <a:spcBef>
                <a:spcPct val="50000"/>
              </a:spcBef>
            </a:pPr>
            <a:r>
              <a:rPr lang="uk-UA" sz="2800" b="1" dirty="0">
                <a:latin typeface="+mj-lt"/>
              </a:rPr>
              <a:t>дії</a:t>
            </a:r>
            <a:endParaRPr lang="en-US" sz="2800" b="1" dirty="0">
              <a:latin typeface="+mj-lt"/>
            </a:endParaRPr>
          </a:p>
        </p:txBody>
      </p:sp>
      <p:sp>
        <p:nvSpPr>
          <p:cNvPr id="16398" name="Freeform 44"/>
          <p:cNvSpPr>
            <a:spLocks/>
          </p:cNvSpPr>
          <p:nvPr/>
        </p:nvSpPr>
        <p:spPr bwMode="gray">
          <a:xfrm rot="-5400000">
            <a:off x="2951957" y="4498181"/>
            <a:ext cx="1624012" cy="968375"/>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uk-UA">
              <a:latin typeface="+mj-lt"/>
            </a:endParaRPr>
          </a:p>
        </p:txBody>
      </p:sp>
      <p:sp>
        <p:nvSpPr>
          <p:cNvPr id="16399" name="Freeform 46"/>
          <p:cNvSpPr>
            <a:spLocks/>
          </p:cNvSpPr>
          <p:nvPr/>
        </p:nvSpPr>
        <p:spPr bwMode="gray">
          <a:xfrm rot="16200000" flipH="1">
            <a:off x="2912269" y="1934369"/>
            <a:ext cx="1624013" cy="968375"/>
          </a:xfrm>
          <a:custGeom>
            <a:avLst/>
            <a:gdLst>
              <a:gd name="T0" fmla="*/ 0 w 735"/>
              <a:gd name="T1" fmla="*/ 0 h 532"/>
              <a:gd name="T2" fmla="*/ 2147483647 w 735"/>
              <a:gd name="T3" fmla="*/ 2147483647 h 532"/>
              <a:gd name="T4" fmla="*/ 2147483647 w 735"/>
              <a:gd name="T5" fmla="*/ 2147483647 h 532"/>
              <a:gd name="T6" fmla="*/ 2147483647 w 735"/>
              <a:gd name="T7" fmla="*/ 2147483647 h 532"/>
              <a:gd name="T8" fmla="*/ 2147483647 w 735"/>
              <a:gd name="T9" fmla="*/ 2147483647 h 532"/>
              <a:gd name="T10" fmla="*/ 2147483647 w 735"/>
              <a:gd name="T11" fmla="*/ 2147483647 h 532"/>
              <a:gd name="T12" fmla="*/ 2147483647 w 735"/>
              <a:gd name="T13" fmla="*/ 2147483647 h 532"/>
              <a:gd name="T14" fmla="*/ 2147483647 w 735"/>
              <a:gd name="T15" fmla="*/ 2147483647 h 532"/>
              <a:gd name="T16" fmla="*/ 2147483647 w 735"/>
              <a:gd name="T17" fmla="*/ 2147483647 h 532"/>
              <a:gd name="T18" fmla="*/ 2147483647 w 735"/>
              <a:gd name="T19" fmla="*/ 2147483647 h 532"/>
              <a:gd name="T20" fmla="*/ 2147483647 w 735"/>
              <a:gd name="T21" fmla="*/ 2147483647 h 532"/>
              <a:gd name="T22" fmla="*/ 2147483647 w 735"/>
              <a:gd name="T23" fmla="*/ 2147483647 h 532"/>
              <a:gd name="T24" fmla="*/ 2147483647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uk-UA">
              <a:latin typeface="+mj-lt"/>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latin typeface="+mj-lt"/>
              </a:rPr>
              <a:pPr>
                <a:defRPr/>
              </a:pPr>
              <a:t>10</a:t>
            </a:fld>
            <a:endParaRPr lang="ru-RU">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 name="Прямоугольник 11"/>
          <p:cNvSpPr>
            <a:spLocks noChangeArrowheads="1"/>
          </p:cNvSpPr>
          <p:nvPr/>
        </p:nvSpPr>
        <p:spPr bwMode="auto">
          <a:xfrm>
            <a:off x="4179316" y="1318320"/>
            <a:ext cx="4929188"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uk-UA" sz="2400" dirty="0">
                <a:latin typeface="Times New Roman" pitchFamily="18" charset="0"/>
                <a:cs typeface="Times New Roman" pitchFamily="18" charset="0"/>
              </a:rPr>
              <a:t>З 1991 року в м. Кременчуці відкрито відділення реабілітації для ліквідаторів аварії на ЧАЕС,</a:t>
            </a:r>
            <a:r>
              <a:rPr lang="en-US" sz="2400" dirty="0">
                <a:latin typeface="Times New Roman" pitchFamily="18" charset="0"/>
                <a:cs typeface="Times New Roman" pitchFamily="18" charset="0"/>
              </a:rPr>
              <a:t> </a:t>
            </a:r>
            <a:r>
              <a:rPr lang="uk-UA" sz="2400" dirty="0">
                <a:latin typeface="Times New Roman" pitchFamily="18" charset="0"/>
                <a:cs typeface="Times New Roman" pitchFamily="18" charset="0"/>
              </a:rPr>
              <a:t> де є всі умови для оздоровлення пацієнтів.</a:t>
            </a:r>
          </a:p>
          <a:p>
            <a:pPr algn="ctr"/>
            <a:endParaRPr lang="uk-UA" sz="2400" dirty="0">
              <a:latin typeface="Times New Roman" pitchFamily="18" charset="0"/>
              <a:cs typeface="Times New Roman" pitchFamily="18" charset="0"/>
            </a:endParaRPr>
          </a:p>
          <a:p>
            <a:pPr algn="ctr"/>
            <a:r>
              <a:rPr lang="uk-UA" sz="2400" dirty="0">
                <a:latin typeface="Times New Roman" pitchFamily="18" charset="0"/>
                <a:cs typeface="Times New Roman" pitchFamily="18" charset="0"/>
              </a:rPr>
              <a:t>Робота з вивчення дії іонізуючого опромінення на організм людини та наслідків такої дії на фізичний стан, була здійснена на базі відділення реабілітації ліквідаторів аварії на ЧАЕС лікарні відновного лікування м. Кременчука.</a:t>
            </a:r>
          </a:p>
          <a:p>
            <a:endParaRPr lang="uk-UA" sz="1600" dirty="0">
              <a:latin typeface="Times New Roman" pitchFamily="18" charset="0"/>
              <a:cs typeface="Times New Roman" pitchFamily="18" charset="0"/>
            </a:endParaRPr>
          </a:p>
          <a:p>
            <a:endParaRPr lang="uk-UA" dirty="0">
              <a:latin typeface="Times New Roman" pitchFamily="18" charset="0"/>
              <a:cs typeface="Times New Roman" pitchFamily="18" charset="0"/>
            </a:endParaRPr>
          </a:p>
        </p:txBody>
      </p:sp>
      <p:pic>
        <p:nvPicPr>
          <p:cNvPr id="13" name="Рисунок 12" descr="P102026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3717032"/>
            <a:ext cx="4187957" cy="3140968"/>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Рисунок 13" descr="P102020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1108809"/>
            <a:ext cx="4187957" cy="2694133"/>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11</a:t>
            </a:fld>
            <a:endParaRPr lang="ru-RU"/>
          </a:p>
        </p:txBody>
      </p:sp>
      <p:sp>
        <p:nvSpPr>
          <p:cNvPr id="15" name="Rectangle 40"/>
          <p:cNvSpPr txBox="1">
            <a:spLocks noChangeArrowheads="1"/>
          </p:cNvSpPr>
          <p:nvPr/>
        </p:nvSpPr>
        <p:spPr>
          <a:xfrm>
            <a:off x="0" y="0"/>
            <a:ext cx="9144000" cy="10855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ВІДДІЛЕННЯ  РЕАБІЛІТАЦІЇ  НА  БАЗІ  ЛІКАРНІ  ВІДНОВНОГО ЛІКУВАННЯ</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72" r="12455"/>
          <a:stretch/>
        </p:blipFill>
        <p:spPr bwMode="auto">
          <a:xfrm>
            <a:off x="0" y="1792442"/>
            <a:ext cx="5065485" cy="516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3" name="Прямоугольник 19"/>
          <p:cNvSpPr>
            <a:spLocks noChangeArrowheads="1"/>
          </p:cNvSpPr>
          <p:nvPr/>
        </p:nvSpPr>
        <p:spPr bwMode="auto">
          <a:xfrm rot="10800000" flipV="1">
            <a:off x="5065484" y="1929021"/>
            <a:ext cx="407851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ü"/>
            </a:pPr>
            <a:r>
              <a:rPr lang="uk-UA" sz="2400" dirty="0" smtClean="0">
                <a:latin typeface="+mj-lt"/>
              </a:rPr>
              <a:t>про </a:t>
            </a:r>
            <a:r>
              <a:rPr lang="uk-UA" sz="2400" dirty="0">
                <a:latin typeface="+mj-lt"/>
              </a:rPr>
              <a:t>стан </a:t>
            </a:r>
            <a:r>
              <a:rPr lang="uk-UA" sz="2400" dirty="0" smtClean="0">
                <a:latin typeface="+mj-lt"/>
              </a:rPr>
              <a:t>здоров'я;</a:t>
            </a:r>
          </a:p>
          <a:p>
            <a:pPr marL="285750" indent="-285750">
              <a:buFont typeface="Wingdings" pitchFamily="2" charset="2"/>
              <a:buChar char="ü"/>
            </a:pPr>
            <a:r>
              <a:rPr lang="uk-UA" sz="2400" dirty="0" smtClean="0">
                <a:latin typeface="+mj-lt"/>
              </a:rPr>
              <a:t>спадкоємну обтяженість;</a:t>
            </a:r>
          </a:p>
          <a:p>
            <a:pPr marL="285750" indent="-285750">
              <a:buFont typeface="Wingdings" pitchFamily="2" charset="2"/>
              <a:buChar char="ü"/>
            </a:pPr>
            <a:r>
              <a:rPr lang="uk-UA" sz="2400" dirty="0" smtClean="0">
                <a:latin typeface="+mj-lt"/>
              </a:rPr>
              <a:t>час </a:t>
            </a:r>
            <a:r>
              <a:rPr lang="uk-UA" sz="2400" dirty="0">
                <a:latin typeface="+mj-lt"/>
              </a:rPr>
              <a:t>перебування в зоні </a:t>
            </a:r>
            <a:r>
              <a:rPr lang="uk-UA" sz="2400" dirty="0" smtClean="0">
                <a:latin typeface="+mj-lt"/>
              </a:rPr>
              <a:t>аварії;</a:t>
            </a:r>
          </a:p>
          <a:p>
            <a:pPr marL="285750" indent="-285750">
              <a:buFont typeface="Wingdings" pitchFamily="2" charset="2"/>
              <a:buChar char="ü"/>
            </a:pPr>
            <a:r>
              <a:rPr lang="uk-UA" sz="2400" dirty="0" smtClean="0">
                <a:latin typeface="+mj-lt"/>
              </a:rPr>
              <a:t>отриману </a:t>
            </a:r>
            <a:r>
              <a:rPr lang="uk-UA" sz="2400" dirty="0">
                <a:latin typeface="+mj-lt"/>
              </a:rPr>
              <a:t>дозу </a:t>
            </a:r>
            <a:r>
              <a:rPr lang="uk-UA" sz="2400" dirty="0" smtClean="0">
                <a:latin typeface="+mj-lt"/>
              </a:rPr>
              <a:t>опромінення;</a:t>
            </a:r>
          </a:p>
          <a:p>
            <a:pPr marL="285750" indent="-285750">
              <a:buFont typeface="Wingdings" pitchFamily="2" charset="2"/>
              <a:buChar char="ü"/>
            </a:pPr>
            <a:r>
              <a:rPr lang="uk-UA" sz="2400" dirty="0" smtClean="0">
                <a:latin typeface="+mj-lt"/>
              </a:rPr>
              <a:t>категорію </a:t>
            </a:r>
            <a:r>
              <a:rPr lang="uk-UA" sz="2400" dirty="0">
                <a:latin typeface="+mj-lt"/>
              </a:rPr>
              <a:t>чи групу інвалідності у зв'язку з роботами по ліквідації наслідків </a:t>
            </a:r>
            <a:r>
              <a:rPr lang="uk-UA" sz="2400" dirty="0" smtClean="0">
                <a:latin typeface="+mj-lt"/>
              </a:rPr>
              <a:t>аварії;</a:t>
            </a:r>
          </a:p>
          <a:p>
            <a:pPr marL="285750" indent="-285750">
              <a:buFont typeface="Wingdings" pitchFamily="2" charset="2"/>
              <a:buChar char="ü"/>
            </a:pPr>
            <a:r>
              <a:rPr lang="uk-UA" sz="2400" dirty="0" smtClean="0">
                <a:latin typeface="+mj-lt"/>
              </a:rPr>
              <a:t>шкідливі звички; </a:t>
            </a:r>
            <a:endParaRPr lang="uk-UA" sz="2400" dirty="0">
              <a:latin typeface="+mj-lt"/>
            </a:endParaRPr>
          </a:p>
          <a:p>
            <a:pPr marL="285750" indent="-285750">
              <a:buFont typeface="Wingdings" pitchFamily="2" charset="2"/>
              <a:buChar char="ü"/>
            </a:pPr>
            <a:r>
              <a:rPr lang="uk-UA" sz="2400" dirty="0" smtClean="0">
                <a:latin typeface="+mj-lt"/>
              </a:rPr>
              <a:t>радіозахисне харчування.</a:t>
            </a:r>
            <a:endParaRPr lang="uk-UA" sz="2400" dirty="0">
              <a:latin typeface="+mj-lt"/>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12</a:t>
            </a:fld>
            <a:endParaRPr lang="ru-RU"/>
          </a:p>
        </p:txBody>
      </p:sp>
      <p:sp>
        <p:nvSpPr>
          <p:cNvPr id="3" name="TextBox 2"/>
          <p:cNvSpPr txBox="1"/>
          <p:nvPr/>
        </p:nvSpPr>
        <p:spPr>
          <a:xfrm>
            <a:off x="0" y="0"/>
            <a:ext cx="91440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3600" dirty="0">
                <a:effectLst>
                  <a:outerShdw blurRad="38100" dist="38100" dir="2700000" algn="tl">
                    <a:srgbClr val="000000">
                      <a:alpha val="43137"/>
                    </a:srgbClr>
                  </a:outerShdw>
                </a:effectLst>
                <a:latin typeface="+mj-lt"/>
              </a:rPr>
              <a:t>На основі вивчення документів, результатів анкетування  пацієнтів,  нами збиралася необхідна інформація: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ChangeArrowheads="1"/>
          </p:cNvSpPr>
          <p:nvPr/>
        </p:nvSpPr>
        <p:spPr bwMode="auto">
          <a:xfrm>
            <a:off x="377049" y="1628800"/>
            <a:ext cx="8443423"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ru-RU" sz="2800" dirty="0">
                <a:latin typeface="Times New Roman" pitchFamily="18" charset="0"/>
                <a:cs typeface="Times New Roman" pitchFamily="18" charset="0"/>
              </a:rPr>
              <a:t>В </a:t>
            </a:r>
            <a:r>
              <a:rPr lang="ru-RU" sz="2800" dirty="0" err="1">
                <a:latin typeface="Times New Roman" pitchFamily="18" charset="0"/>
                <a:cs typeface="Times New Roman" pitchFamily="18" charset="0"/>
              </a:rPr>
              <a:t>ході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нашого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досл</a:t>
            </a:r>
            <a:r>
              <a:rPr lang="uk-UA" sz="2800" dirty="0" err="1">
                <a:latin typeface="Times New Roman" pitchFamily="18" charset="0"/>
                <a:cs typeface="Times New Roman" pitchFamily="18" charset="0"/>
              </a:rPr>
              <a:t>ідження</a:t>
            </a:r>
            <a:r>
              <a:rPr lang="uk-UA" sz="2800" dirty="0">
                <a:latin typeface="Times New Roman" pitchFamily="18" charset="0"/>
                <a:cs typeface="Times New Roman" pitchFamily="18" charset="0"/>
              </a:rPr>
              <a:t> встановлено, що неухильно </a:t>
            </a:r>
            <a:r>
              <a:rPr lang="uk-UA" sz="2800" b="1" dirty="0" smtClean="0">
                <a:latin typeface="Times New Roman" pitchFamily="18" charset="0"/>
                <a:cs typeface="Times New Roman" pitchFamily="18" charset="0"/>
              </a:rPr>
              <a:t>зростає  </a:t>
            </a:r>
            <a:r>
              <a:rPr lang="uk-UA" sz="2800" b="1" dirty="0">
                <a:latin typeface="Times New Roman" pitchFamily="18" charset="0"/>
                <a:cs typeface="Times New Roman" pitchFamily="18" charset="0"/>
              </a:rPr>
              <a:t>кількість хронічних, нетипових хвороб:</a:t>
            </a:r>
          </a:p>
          <a:p>
            <a:endParaRPr lang="uk-UA" sz="2000" b="1" dirty="0">
              <a:latin typeface="Times New Roman" pitchFamily="18" charset="0"/>
              <a:cs typeface="Times New Roman" pitchFamily="18" charset="0"/>
            </a:endParaRPr>
          </a:p>
          <a:p>
            <a:pPr>
              <a:buClr>
                <a:srgbClr val="C00000"/>
              </a:buClr>
              <a:buFont typeface="Wingdings" pitchFamily="2" charset="2"/>
              <a:buChar char="§"/>
            </a:pPr>
            <a:r>
              <a:rPr lang="uk-UA" sz="2800" dirty="0">
                <a:latin typeface="Times New Roman" pitchFamily="18" charset="0"/>
                <a:cs typeface="Times New Roman" pitchFamily="18" charset="0"/>
              </a:rPr>
              <a:t>    шлунково-кишкового тракту,</a:t>
            </a:r>
          </a:p>
          <a:p>
            <a:pPr>
              <a:buClr>
                <a:srgbClr val="C00000"/>
              </a:buClr>
              <a:buFont typeface="Wingdings" pitchFamily="2" charset="2"/>
              <a:buChar char="§"/>
            </a:pPr>
            <a:r>
              <a:rPr lang="uk-UA" sz="2800" dirty="0">
                <a:latin typeface="Times New Roman" pitchFamily="18" charset="0"/>
                <a:cs typeface="Times New Roman" pitchFamily="18" charset="0"/>
              </a:rPr>
              <a:t>    дихальних шляхів,</a:t>
            </a:r>
          </a:p>
          <a:p>
            <a:pPr>
              <a:buClr>
                <a:srgbClr val="C00000"/>
              </a:buClr>
              <a:buFont typeface="Wingdings" pitchFamily="2" charset="2"/>
              <a:buChar char="§"/>
            </a:pPr>
            <a:r>
              <a:rPr lang="uk-UA" sz="2800" dirty="0">
                <a:latin typeface="Times New Roman" pitchFamily="18" charset="0"/>
                <a:cs typeface="Times New Roman" pitchFamily="18" charset="0"/>
              </a:rPr>
              <a:t>    </a:t>
            </a:r>
            <a:r>
              <a:rPr lang="uk-UA" sz="2800" dirty="0" err="1">
                <a:latin typeface="Times New Roman" pitchFamily="18" charset="0"/>
                <a:cs typeface="Times New Roman" pitchFamily="18" charset="0"/>
              </a:rPr>
              <a:t>сердцево-судинних</a:t>
            </a:r>
            <a:r>
              <a:rPr lang="uk-UA" sz="2800" dirty="0">
                <a:latin typeface="Times New Roman" pitchFamily="18" charset="0"/>
                <a:cs typeface="Times New Roman" pitchFamily="18" charset="0"/>
              </a:rPr>
              <a:t> хвороб,</a:t>
            </a:r>
          </a:p>
          <a:p>
            <a:pPr>
              <a:buClr>
                <a:srgbClr val="C00000"/>
              </a:buClr>
              <a:buFont typeface="Wingdings" pitchFamily="2" charset="2"/>
              <a:buChar char="§"/>
            </a:pPr>
            <a:r>
              <a:rPr lang="uk-UA" sz="2800" dirty="0">
                <a:latin typeface="Times New Roman" pitchFamily="18" charset="0"/>
                <a:cs typeface="Times New Roman" pitchFamily="18" charset="0"/>
              </a:rPr>
              <a:t>    нервової системи,</a:t>
            </a:r>
          </a:p>
          <a:p>
            <a:pPr>
              <a:buClr>
                <a:srgbClr val="C00000"/>
              </a:buClr>
              <a:buFont typeface="Wingdings" pitchFamily="2" charset="2"/>
              <a:buChar char="§"/>
            </a:pPr>
            <a:r>
              <a:rPr lang="uk-UA" sz="2800" dirty="0">
                <a:latin typeface="Times New Roman" pitchFamily="18" charset="0"/>
                <a:cs typeface="Times New Roman" pitchFamily="18" charset="0"/>
              </a:rPr>
              <a:t>    захворювання печінки, жовчно-вивідних шляхів.</a:t>
            </a:r>
          </a:p>
          <a:p>
            <a:endParaRPr lang="uk-UA" sz="1600" dirty="0">
              <a:latin typeface="Times New Roman" pitchFamily="18" charset="0"/>
              <a:cs typeface="Times New Roman" pitchFamily="18" charset="0"/>
            </a:endParaRPr>
          </a:p>
          <a:p>
            <a:pPr algn="ctr" eaLnBrk="0" hangingPunct="0"/>
            <a:endParaRPr lang="ru-RU" dirty="0">
              <a:latin typeface="Arial" pitchFamily="34" charset="0"/>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13</a:t>
            </a:fld>
            <a:endParaRPr lang="ru-RU"/>
          </a:p>
        </p:txBody>
      </p:sp>
      <p:sp>
        <p:nvSpPr>
          <p:cNvPr id="9" name="Rectangle 40"/>
          <p:cNvSpPr txBox="1">
            <a:spLocks noChangeArrowheads="1"/>
          </p:cNvSpPr>
          <p:nvPr/>
        </p:nvSpPr>
        <p:spPr>
          <a:xfrm>
            <a:off x="0" y="111156"/>
            <a:ext cx="9144000" cy="1085596"/>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dirty="0">
                <a:solidFill>
                  <a:srgbClr val="C00000"/>
                </a:solidFill>
                <a:latin typeface="Times New Roman" pitchFamily="18" charset="0"/>
                <a:cs typeface="Times New Roman" pitchFamily="18" charset="0"/>
              </a:rPr>
              <a:t>ОСНОВНІ ХВОРОБИ ПОВ</a:t>
            </a:r>
            <a:r>
              <a:rPr lang="en-US" sz="3200" b="1" dirty="0">
                <a:solidFill>
                  <a:srgbClr val="C00000"/>
                </a:solidFill>
                <a:latin typeface="Times New Roman" pitchFamily="18" charset="0"/>
                <a:cs typeface="Times New Roman" pitchFamily="18" charset="0"/>
              </a:rPr>
              <a:t>’</a:t>
            </a:r>
            <a:r>
              <a:rPr lang="uk-UA" sz="3200" b="1" dirty="0">
                <a:solidFill>
                  <a:srgbClr val="C00000"/>
                </a:solidFill>
                <a:latin typeface="Times New Roman" pitchFamily="18" charset="0"/>
                <a:cs typeface="Times New Roman" pitchFamily="18" charset="0"/>
              </a:rPr>
              <a:t>ЯЗАНІ З КАТАСТРОФОЮ НА ЧАЕС</a:t>
            </a:r>
            <a:endParaRPr lang="ru-RU" sz="3200" b="1" dirty="0">
              <a:solidFill>
                <a:srgbClr val="C00000"/>
              </a:solidFill>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Содержимое 2"/>
          <p:cNvSpPr>
            <a:spLocks noGrp="1"/>
          </p:cNvSpPr>
          <p:nvPr>
            <p:ph idx="1"/>
          </p:nvPr>
        </p:nvSpPr>
        <p:spPr>
          <a:xfrm>
            <a:off x="3419872" y="692696"/>
            <a:ext cx="5472113" cy="6120680"/>
          </a:xfrm>
        </p:spPr>
        <p:txBody>
          <a:bodyPr>
            <a:normAutofit/>
          </a:bodyPr>
          <a:lstStyle/>
          <a:p>
            <a:pPr algn="ctr" eaLnBrk="1" hangingPunct="1">
              <a:buFont typeface="Arial" pitchFamily="34" charset="0"/>
              <a:buNone/>
            </a:pPr>
            <a:r>
              <a:rPr lang="uk-UA" sz="2000" b="1" dirty="0" smtClean="0">
                <a:effectLst>
                  <a:outerShdw blurRad="38100" dist="38100" dir="2700000" algn="tl">
                    <a:srgbClr val="000000">
                      <a:alpha val="43137"/>
                    </a:srgbClr>
                  </a:outerShdw>
                </a:effectLst>
              </a:rPr>
              <a:t> </a:t>
            </a:r>
            <a:r>
              <a:rPr lang="uk-UA" b="1" dirty="0" smtClean="0">
                <a:solidFill>
                  <a:srgbClr val="FF0000"/>
                </a:solidFill>
                <a:effectLst>
                  <a:outerShdw blurRad="38100" dist="38100" dir="2700000" algn="tl">
                    <a:srgbClr val="000000">
                      <a:alpha val="43137"/>
                    </a:srgbClr>
                  </a:outerShdw>
                </a:effectLst>
              </a:rPr>
              <a:t>ВИЯВЛЕНІ НАМИ НЕДОЛІКИ:</a:t>
            </a:r>
          </a:p>
          <a:p>
            <a:pPr eaLnBrk="1" hangingPunct="1">
              <a:buFont typeface="Wingdings" pitchFamily="2" charset="2"/>
              <a:buChar char="Ø"/>
            </a:pPr>
            <a:r>
              <a:rPr lang="uk-UA" dirty="0" smtClean="0">
                <a:solidFill>
                  <a:schemeClr val="tx1"/>
                </a:solidFill>
              </a:rPr>
              <a:t>Режим харчування відсутній у 78%. </a:t>
            </a:r>
          </a:p>
          <a:p>
            <a:pPr eaLnBrk="1" hangingPunct="1">
              <a:buFont typeface="Wingdings" pitchFamily="2" charset="2"/>
              <a:buChar char="Ø"/>
            </a:pPr>
            <a:r>
              <a:rPr lang="uk-UA" dirty="0" smtClean="0">
                <a:solidFill>
                  <a:schemeClr val="tx1"/>
                </a:solidFill>
              </a:rPr>
              <a:t>Раціону харчування не дотримується 89% пацієнтів. </a:t>
            </a:r>
          </a:p>
          <a:p>
            <a:pPr eaLnBrk="1" hangingPunct="1">
              <a:buFont typeface="Wingdings" pitchFamily="2" charset="2"/>
              <a:buChar char="Ø"/>
            </a:pPr>
            <a:r>
              <a:rPr lang="uk-UA" dirty="0" smtClean="0">
                <a:solidFill>
                  <a:schemeClr val="tx1"/>
                </a:solidFill>
              </a:rPr>
              <a:t>68%  опитаних знають основні продукти харчування, які містять в собі радіозахисні харчові речовини.</a:t>
            </a:r>
          </a:p>
          <a:p>
            <a:pPr eaLnBrk="1" hangingPunct="1">
              <a:buFont typeface="Wingdings" pitchFamily="2" charset="2"/>
              <a:buChar char="Ø"/>
            </a:pPr>
            <a:r>
              <a:rPr lang="uk-UA" dirty="0" smtClean="0">
                <a:solidFill>
                  <a:schemeClr val="tx1"/>
                </a:solidFill>
              </a:rPr>
              <a:t> Майже всі пацієнти надмірно споживають легкозасвоювані вуглеводи (кондитерські вироби, цукор, картоплю та ін.)</a:t>
            </a:r>
          </a:p>
          <a:p>
            <a:pPr eaLnBrk="1" hangingPunct="1">
              <a:buFont typeface="Wingdings" pitchFamily="2" charset="2"/>
              <a:buChar char="Ø"/>
            </a:pPr>
            <a:r>
              <a:rPr lang="uk-UA" dirty="0" smtClean="0">
                <a:solidFill>
                  <a:schemeClr val="tx1"/>
                </a:solidFill>
              </a:rPr>
              <a:t>Свіжі овочі в зимо-весняний період в раціоні ЛНА присутні у 55%. </a:t>
            </a:r>
          </a:p>
          <a:p>
            <a:pPr eaLnBrk="1" hangingPunct="1">
              <a:buFont typeface="Wingdings" pitchFamily="2" charset="2"/>
              <a:buChar char="Ø"/>
            </a:pPr>
            <a:r>
              <a:rPr lang="uk-UA" dirty="0" smtClean="0">
                <a:solidFill>
                  <a:schemeClr val="tx1"/>
                </a:solidFill>
              </a:rPr>
              <a:t>З </a:t>
            </a:r>
            <a:r>
              <a:rPr lang="uk-UA" dirty="0" err="1" smtClean="0">
                <a:solidFill>
                  <a:schemeClr val="tx1"/>
                </a:solidFill>
              </a:rPr>
              <a:t>подуктами</a:t>
            </a:r>
            <a:r>
              <a:rPr lang="uk-UA" dirty="0" smtClean="0">
                <a:solidFill>
                  <a:schemeClr val="tx1"/>
                </a:solidFill>
              </a:rPr>
              <a:t> харчування пектини споживають лише 30%.</a:t>
            </a:r>
          </a:p>
          <a:p>
            <a:pPr eaLnBrk="1" hangingPunct="1">
              <a:buFont typeface="Arial" pitchFamily="34" charset="0"/>
              <a:buNone/>
            </a:pPr>
            <a:endParaRPr lang="ru-RU" sz="1600" dirty="0" smtClean="0"/>
          </a:p>
        </p:txBody>
      </p:sp>
      <p:graphicFrame>
        <p:nvGraphicFramePr>
          <p:cNvPr id="2" name="Объект 4"/>
          <p:cNvGraphicFramePr>
            <a:graphicFrameLocks/>
          </p:cNvGraphicFramePr>
          <p:nvPr>
            <p:extLst>
              <p:ext uri="{D42A27DB-BD31-4B8C-83A1-F6EECF244321}">
                <p14:modId xmlns:p14="http://schemas.microsoft.com/office/powerpoint/2010/main" val="3272732483"/>
              </p:ext>
            </p:extLst>
          </p:nvPr>
        </p:nvGraphicFramePr>
        <p:xfrm>
          <a:off x="107504" y="653954"/>
          <a:ext cx="3384376" cy="2487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Объект 5"/>
          <p:cNvGraphicFramePr>
            <a:graphicFrameLocks/>
          </p:cNvGraphicFramePr>
          <p:nvPr>
            <p:extLst>
              <p:ext uri="{D42A27DB-BD31-4B8C-83A1-F6EECF244321}">
                <p14:modId xmlns:p14="http://schemas.microsoft.com/office/powerpoint/2010/main" val="1469286718"/>
              </p:ext>
            </p:extLst>
          </p:nvPr>
        </p:nvGraphicFramePr>
        <p:xfrm>
          <a:off x="-13253" y="3290052"/>
          <a:ext cx="3577141" cy="3096344"/>
        </p:xfrm>
        <a:graphic>
          <a:graphicData uri="http://schemas.openxmlformats.org/drawingml/2006/chart">
            <c:chart xmlns:c="http://schemas.openxmlformats.org/drawingml/2006/chart" xmlns:r="http://schemas.openxmlformats.org/officeDocument/2006/relationships" r:id="rId3"/>
          </a:graphicData>
        </a:graphic>
      </p:graphicFrame>
      <p:sp>
        <p:nvSpPr>
          <p:cNvPr id="4" name="Номер слайда 3"/>
          <p:cNvSpPr>
            <a:spLocks noGrp="1"/>
          </p:cNvSpPr>
          <p:nvPr>
            <p:ph type="sldNum" sz="quarter" idx="12"/>
          </p:nvPr>
        </p:nvSpPr>
        <p:spPr/>
        <p:txBody>
          <a:bodyPr/>
          <a:lstStyle/>
          <a:p>
            <a:pPr>
              <a:defRPr/>
            </a:pPr>
            <a:fld id="{5D1F0425-F08B-46BD-9080-CA5BE93CEF15}" type="slidenum">
              <a:rPr lang="ru-RU" smtClean="0">
                <a:latin typeface="+mj-lt"/>
              </a:rPr>
              <a:pPr>
                <a:defRPr/>
              </a:pPr>
              <a:t>14</a:t>
            </a:fld>
            <a:endParaRPr lang="ru-RU">
              <a:latin typeface="+mj-lt"/>
            </a:endParaRPr>
          </a:p>
        </p:txBody>
      </p:sp>
      <p:sp>
        <p:nvSpPr>
          <p:cNvPr id="11" name="Rectangle 40"/>
          <p:cNvSpPr txBox="1">
            <a:spLocks noChangeArrowheads="1"/>
          </p:cNvSpPr>
          <p:nvPr/>
        </p:nvSpPr>
        <p:spPr>
          <a:xfrm>
            <a:off x="0" y="111156"/>
            <a:ext cx="9144000" cy="54279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dirty="0" smtClean="0">
                <a:solidFill>
                  <a:srgbClr val="C00000"/>
                </a:solidFill>
                <a:latin typeface="+mj-lt"/>
                <a:cs typeface="Times New Roman" pitchFamily="18" charset="0"/>
              </a:rPr>
              <a:t>РЕЗУЛЬТАТИ ПЕРШОГО ДОСЛІДЖЕННЯ</a:t>
            </a:r>
            <a:endParaRPr lang="ru-RU" sz="3200" b="1"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6072188" y="1688306"/>
            <a:ext cx="2748284" cy="4116957"/>
            <a:chOff x="642" y="1572"/>
            <a:chExt cx="1359" cy="2158"/>
          </a:xfrm>
        </p:grpSpPr>
        <p:sp>
          <p:nvSpPr>
            <p:cNvPr id="37891" name="Freeform 3"/>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hlink"/>
                </a:gs>
                <a:gs pos="100000">
                  <a:schemeClr val="hlink">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hlink"/>
              </a:extrusionClr>
            </a:sp3d>
          </p:spPr>
          <p:txBody>
            <a:bodyPr>
              <a:flatTx/>
            </a:bodyPr>
            <a:lstStyle/>
            <a:p>
              <a:pPr>
                <a:defRPr/>
              </a:pPr>
              <a:endParaRPr lang="uk-UA"/>
            </a:p>
          </p:txBody>
        </p:sp>
        <p:sp>
          <p:nvSpPr>
            <p:cNvPr id="20527" name="Freeform 4"/>
            <p:cNvSpPr>
              <a:spLocks/>
            </p:cNvSpPr>
            <p:nvPr/>
          </p:nvSpPr>
          <p:spPr bwMode="gray">
            <a:xfrm>
              <a:off x="650" y="1576"/>
              <a:ext cx="1348" cy="377"/>
            </a:xfrm>
            <a:custGeom>
              <a:avLst/>
              <a:gdLst>
                <a:gd name="T0" fmla="*/ 0 w 1348"/>
                <a:gd name="T1" fmla="*/ 302 h 341"/>
                <a:gd name="T2" fmla="*/ 309 w 1348"/>
                <a:gd name="T3" fmla="*/ 563 h 341"/>
                <a:gd name="T4" fmla="*/ 670 w 1348"/>
                <a:gd name="T5" fmla="*/ 371 h 341"/>
                <a:gd name="T6" fmla="*/ 1042 w 1348"/>
                <a:gd name="T7" fmla="*/ 14 h 341"/>
                <a:gd name="T8" fmla="*/ 1348 w 1348"/>
                <a:gd name="T9" fmla="*/ 271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0528" name="Freeform 5"/>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grpSp>
      <p:grpSp>
        <p:nvGrpSpPr>
          <p:cNvPr id="20483" name="Group 6"/>
          <p:cNvGrpSpPr>
            <a:grpSpLocks/>
          </p:cNvGrpSpPr>
          <p:nvPr/>
        </p:nvGrpSpPr>
        <p:grpSpPr bwMode="auto">
          <a:xfrm>
            <a:off x="3122612" y="1631131"/>
            <a:ext cx="2745531" cy="4116957"/>
            <a:chOff x="642" y="1572"/>
            <a:chExt cx="1359" cy="2158"/>
          </a:xfrm>
        </p:grpSpPr>
        <p:sp>
          <p:nvSpPr>
            <p:cNvPr id="37895" name="Freeform 7"/>
            <p:cNvSpPr>
              <a:spLocks/>
            </p:cNvSpPr>
            <p:nvPr/>
          </p:nvSpPr>
          <p:spPr bwMode="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2"/>
                </a:gs>
                <a:gs pos="100000">
                  <a:schemeClr val="accent2">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2"/>
              </a:extrusionClr>
            </a:sp3d>
          </p:spPr>
          <p:txBody>
            <a:bodyPr>
              <a:flatTx/>
            </a:bodyPr>
            <a:lstStyle/>
            <a:p>
              <a:pPr>
                <a:defRPr/>
              </a:pPr>
              <a:endParaRPr lang="uk-UA"/>
            </a:p>
          </p:txBody>
        </p:sp>
        <p:sp>
          <p:nvSpPr>
            <p:cNvPr id="20524" name="Freeform 8"/>
            <p:cNvSpPr>
              <a:spLocks/>
            </p:cNvSpPr>
            <p:nvPr/>
          </p:nvSpPr>
          <p:spPr bwMode="gray">
            <a:xfrm>
              <a:off x="650" y="1576"/>
              <a:ext cx="1348" cy="377"/>
            </a:xfrm>
            <a:custGeom>
              <a:avLst/>
              <a:gdLst>
                <a:gd name="T0" fmla="*/ 0 w 1348"/>
                <a:gd name="T1" fmla="*/ 302 h 341"/>
                <a:gd name="T2" fmla="*/ 309 w 1348"/>
                <a:gd name="T3" fmla="*/ 563 h 341"/>
                <a:gd name="T4" fmla="*/ 670 w 1348"/>
                <a:gd name="T5" fmla="*/ 371 h 341"/>
                <a:gd name="T6" fmla="*/ 1042 w 1348"/>
                <a:gd name="T7" fmla="*/ 14 h 341"/>
                <a:gd name="T8" fmla="*/ 1348 w 1348"/>
                <a:gd name="T9" fmla="*/ 271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0525" name="Freeform 9"/>
            <p:cNvSpPr>
              <a:spLocks/>
            </p:cNvSpPr>
            <p:nvPr/>
          </p:nvSpPr>
          <p:spPr bwMode="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grpSp>
      <p:pic>
        <p:nvPicPr>
          <p:cNvPr id="20484" name="Picture 10" descr="shadow_1_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773113" y="4789488"/>
            <a:ext cx="23495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5" name="Group 11"/>
          <p:cNvGrpSpPr>
            <a:grpSpLocks/>
          </p:cNvGrpSpPr>
          <p:nvPr/>
        </p:nvGrpSpPr>
        <p:grpSpPr bwMode="auto">
          <a:xfrm>
            <a:off x="223737" y="1737519"/>
            <a:ext cx="2698851" cy="4116957"/>
            <a:chOff x="642" y="1572"/>
            <a:chExt cx="1359" cy="2158"/>
          </a:xfrm>
        </p:grpSpPr>
        <p:sp>
          <p:nvSpPr>
            <p:cNvPr id="37900" name="Freeform 12"/>
            <p:cNvSpPr>
              <a:spLocks/>
            </p:cNvSpPr>
            <p:nvPr/>
          </p:nvSpPr>
          <p:spPr bwMode="ltGray">
            <a:xfrm>
              <a:off x="642" y="1572"/>
              <a:ext cx="1359" cy="2158"/>
            </a:xfrm>
            <a:custGeom>
              <a:avLst/>
              <a:gdLst/>
              <a:ahLst/>
              <a:cxnLst>
                <a:cxn ang="0">
                  <a:pos x="0" y="207"/>
                </a:cxn>
                <a:cxn ang="0">
                  <a:pos x="1" y="1987"/>
                </a:cxn>
                <a:cxn ang="0">
                  <a:pos x="309" y="2154"/>
                </a:cxn>
                <a:cxn ang="0">
                  <a:pos x="681" y="2040"/>
                </a:cxn>
                <a:cxn ang="0">
                  <a:pos x="999" y="1902"/>
                </a:cxn>
                <a:cxn ang="0">
                  <a:pos x="1359" y="2017"/>
                </a:cxn>
                <a:cxn ang="0">
                  <a:pos x="1359" y="180"/>
                </a:cxn>
                <a:cxn ang="0">
                  <a:pos x="1025" y="21"/>
                </a:cxn>
                <a:cxn ang="0">
                  <a:pos x="366" y="378"/>
                </a:cxn>
                <a:cxn ang="0">
                  <a:pos x="0" y="207"/>
                </a:cxn>
              </a:cxnLst>
              <a:rect l="0" t="0" r="r" b="b"/>
              <a:pathLst>
                <a:path w="1359" h="2158">
                  <a:moveTo>
                    <a:pt x="0" y="207"/>
                  </a:moveTo>
                  <a:cubicBezTo>
                    <a:pt x="0" y="1097"/>
                    <a:pt x="1" y="1987"/>
                    <a:pt x="1" y="1987"/>
                  </a:cubicBezTo>
                  <a:cubicBezTo>
                    <a:pt x="105" y="2151"/>
                    <a:pt x="210" y="2148"/>
                    <a:pt x="309" y="2154"/>
                  </a:cubicBezTo>
                  <a:cubicBezTo>
                    <a:pt x="421" y="2158"/>
                    <a:pt x="576" y="2091"/>
                    <a:pt x="681" y="2040"/>
                  </a:cubicBezTo>
                  <a:cubicBezTo>
                    <a:pt x="786" y="1989"/>
                    <a:pt x="843" y="1908"/>
                    <a:pt x="999" y="1902"/>
                  </a:cubicBezTo>
                  <a:cubicBezTo>
                    <a:pt x="1155" y="1896"/>
                    <a:pt x="1224" y="1908"/>
                    <a:pt x="1359" y="2017"/>
                  </a:cubicBezTo>
                  <a:lnTo>
                    <a:pt x="1359" y="180"/>
                  </a:lnTo>
                  <a:cubicBezTo>
                    <a:pt x="1272" y="72"/>
                    <a:pt x="1219" y="0"/>
                    <a:pt x="1025" y="21"/>
                  </a:cubicBezTo>
                  <a:cubicBezTo>
                    <a:pt x="831" y="42"/>
                    <a:pt x="644" y="378"/>
                    <a:pt x="366" y="378"/>
                  </a:cubicBezTo>
                  <a:cubicBezTo>
                    <a:pt x="88" y="378"/>
                    <a:pt x="87" y="222"/>
                    <a:pt x="0" y="207"/>
                  </a:cubicBezTo>
                  <a:close/>
                </a:path>
              </a:pathLst>
            </a:custGeom>
            <a:gradFill rotWithShape="1">
              <a:gsLst>
                <a:gs pos="0">
                  <a:schemeClr val="accent1"/>
                </a:gs>
                <a:gs pos="100000">
                  <a:schemeClr val="accent1">
                    <a:gamma/>
                    <a:shade val="46275"/>
                    <a:invGamma/>
                  </a:schemeClr>
                </a:gs>
              </a:gsLst>
              <a:lin ang="5400000" scaled="1"/>
            </a:gradFill>
            <a:ln w="9525">
              <a:round/>
              <a:headEnd/>
              <a:tailEnd/>
            </a:ln>
            <a:effectLst/>
            <a:scene3d>
              <a:camera prst="legacyPerspectiveTop"/>
              <a:lightRig rig="legacyNormal2" dir="t"/>
            </a:scene3d>
            <a:sp3d extrusionH="887400" prstMaterial="legacyMatte">
              <a:bevelT w="13500" h="13500" prst="angle"/>
              <a:bevelB w="13500" h="13500" prst="angle"/>
              <a:extrusionClr>
                <a:schemeClr val="accent1"/>
              </a:extrusionClr>
            </a:sp3d>
          </p:spPr>
          <p:txBody>
            <a:bodyPr>
              <a:flatTx/>
            </a:bodyPr>
            <a:lstStyle/>
            <a:p>
              <a:pPr>
                <a:defRPr/>
              </a:pPr>
              <a:endParaRPr lang="uk-UA" dirty="0"/>
            </a:p>
          </p:txBody>
        </p:sp>
        <p:sp>
          <p:nvSpPr>
            <p:cNvPr id="20521" name="Freeform 13"/>
            <p:cNvSpPr>
              <a:spLocks/>
            </p:cNvSpPr>
            <p:nvPr/>
          </p:nvSpPr>
          <p:spPr bwMode="ltGray">
            <a:xfrm>
              <a:off x="650" y="1576"/>
              <a:ext cx="1348" cy="377"/>
            </a:xfrm>
            <a:custGeom>
              <a:avLst/>
              <a:gdLst>
                <a:gd name="T0" fmla="*/ 0 w 1348"/>
                <a:gd name="T1" fmla="*/ 302 h 341"/>
                <a:gd name="T2" fmla="*/ 309 w 1348"/>
                <a:gd name="T3" fmla="*/ 563 h 341"/>
                <a:gd name="T4" fmla="*/ 670 w 1348"/>
                <a:gd name="T5" fmla="*/ 371 h 341"/>
                <a:gd name="T6" fmla="*/ 1042 w 1348"/>
                <a:gd name="T7" fmla="*/ 14 h 341"/>
                <a:gd name="T8" fmla="*/ 1348 w 1348"/>
                <a:gd name="T9" fmla="*/ 271 h 341"/>
                <a:gd name="T10" fmla="*/ 0 60000 65536"/>
                <a:gd name="T11" fmla="*/ 0 60000 65536"/>
                <a:gd name="T12" fmla="*/ 0 60000 65536"/>
                <a:gd name="T13" fmla="*/ 0 60000 65536"/>
                <a:gd name="T14" fmla="*/ 0 60000 65536"/>
                <a:gd name="T15" fmla="*/ 0 w 1348"/>
                <a:gd name="T16" fmla="*/ 0 h 341"/>
                <a:gd name="T17" fmla="*/ 1348 w 1348"/>
                <a:gd name="T18" fmla="*/ 341 h 341"/>
              </a:gdLst>
              <a:ahLst/>
              <a:cxnLst>
                <a:cxn ang="T10">
                  <a:pos x="T0" y="T1"/>
                </a:cxn>
                <a:cxn ang="T11">
                  <a:pos x="T2" y="T3"/>
                </a:cxn>
                <a:cxn ang="T12">
                  <a:pos x="T4" y="T5"/>
                </a:cxn>
                <a:cxn ang="T13">
                  <a:pos x="T6" y="T7"/>
                </a:cxn>
                <a:cxn ang="T14">
                  <a:pos x="T8" y="T9"/>
                </a:cxn>
              </a:cxnLst>
              <a:rect l="T15" t="T16" r="T17" b="T18"/>
              <a:pathLst>
                <a:path w="1348" h="341">
                  <a:moveTo>
                    <a:pt x="0" y="183"/>
                  </a:moveTo>
                  <a:cubicBezTo>
                    <a:pt x="84" y="205"/>
                    <a:pt x="78" y="326"/>
                    <a:pt x="309" y="340"/>
                  </a:cubicBezTo>
                  <a:cubicBezTo>
                    <a:pt x="421" y="341"/>
                    <a:pt x="563" y="306"/>
                    <a:pt x="670" y="225"/>
                  </a:cubicBezTo>
                  <a:cubicBezTo>
                    <a:pt x="777" y="144"/>
                    <a:pt x="932" y="17"/>
                    <a:pt x="1042" y="9"/>
                  </a:cubicBezTo>
                  <a:cubicBezTo>
                    <a:pt x="1237" y="0"/>
                    <a:pt x="1300" y="105"/>
                    <a:pt x="1348" y="165"/>
                  </a:cubicBezTo>
                </a:path>
              </a:pathLst>
            </a:custGeom>
            <a:noFill/>
            <a:ln w="9525">
              <a:solidFill>
                <a:srgbClr val="FFFFFF">
                  <a:alpha val="50195"/>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20522" name="Freeform 14"/>
            <p:cNvSpPr>
              <a:spLocks/>
            </p:cNvSpPr>
            <p:nvPr/>
          </p:nvSpPr>
          <p:spPr bwMode="ltGray">
            <a:xfrm>
              <a:off x="653" y="3473"/>
              <a:ext cx="1345" cy="255"/>
            </a:xfrm>
            <a:custGeom>
              <a:avLst/>
              <a:gdLst>
                <a:gd name="T0" fmla="*/ 1345 w 1345"/>
                <a:gd name="T1" fmla="*/ 118 h 255"/>
                <a:gd name="T2" fmla="*/ 1015 w 1345"/>
                <a:gd name="T3" fmla="*/ 1 h 255"/>
                <a:gd name="T4" fmla="*/ 718 w 1345"/>
                <a:gd name="T5" fmla="*/ 112 h 255"/>
                <a:gd name="T6" fmla="*/ 295 w 1345"/>
                <a:gd name="T7" fmla="*/ 253 h 255"/>
                <a:gd name="T8" fmla="*/ 0 w 1345"/>
                <a:gd name="T9" fmla="*/ 102 h 255"/>
                <a:gd name="T10" fmla="*/ 0 60000 65536"/>
                <a:gd name="T11" fmla="*/ 0 60000 65536"/>
                <a:gd name="T12" fmla="*/ 0 60000 65536"/>
                <a:gd name="T13" fmla="*/ 0 60000 65536"/>
                <a:gd name="T14" fmla="*/ 0 60000 65536"/>
                <a:gd name="T15" fmla="*/ 0 w 1345"/>
                <a:gd name="T16" fmla="*/ 0 h 255"/>
                <a:gd name="T17" fmla="*/ 1345 w 1345"/>
                <a:gd name="T18" fmla="*/ 255 h 255"/>
              </a:gdLst>
              <a:ahLst/>
              <a:cxnLst>
                <a:cxn ang="T10">
                  <a:pos x="T0" y="T1"/>
                </a:cxn>
                <a:cxn ang="T11">
                  <a:pos x="T2" y="T3"/>
                </a:cxn>
                <a:cxn ang="T12">
                  <a:pos x="T4" y="T5"/>
                </a:cxn>
                <a:cxn ang="T13">
                  <a:pos x="T6" y="T7"/>
                </a:cxn>
                <a:cxn ang="T14">
                  <a:pos x="T8" y="T9"/>
                </a:cxn>
              </a:cxnLst>
              <a:rect l="T15" t="T16" r="T17" b="T18"/>
              <a:pathLst>
                <a:path w="1345" h="255">
                  <a:moveTo>
                    <a:pt x="1345" y="118"/>
                  </a:moveTo>
                  <a:cubicBezTo>
                    <a:pt x="1288" y="64"/>
                    <a:pt x="1246" y="17"/>
                    <a:pt x="1015" y="1"/>
                  </a:cubicBezTo>
                  <a:cubicBezTo>
                    <a:pt x="903" y="0"/>
                    <a:pt x="826" y="55"/>
                    <a:pt x="718" y="112"/>
                  </a:cubicBezTo>
                  <a:cubicBezTo>
                    <a:pt x="610" y="169"/>
                    <a:pt x="479" y="255"/>
                    <a:pt x="295" y="253"/>
                  </a:cubicBezTo>
                  <a:cubicBezTo>
                    <a:pt x="111" y="251"/>
                    <a:pt x="73" y="201"/>
                    <a:pt x="0" y="102"/>
                  </a:cubicBezTo>
                </a:path>
              </a:pathLst>
            </a:custGeom>
            <a:noFill/>
            <a:ln w="9525">
              <a:solidFill>
                <a:srgbClr val="000000">
                  <a:alpha val="3019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grpSp>
      <p:sp>
        <p:nvSpPr>
          <p:cNvPr id="20486" name="Text Box 15"/>
          <p:cNvSpPr txBox="1">
            <a:spLocks noChangeArrowheads="1"/>
          </p:cNvSpPr>
          <p:nvPr/>
        </p:nvSpPr>
        <p:spPr bwMode="gray">
          <a:xfrm>
            <a:off x="245582" y="3356992"/>
            <a:ext cx="267023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80000"/>
              </a:lnSpc>
              <a:spcBef>
                <a:spcPct val="50000"/>
              </a:spcBef>
              <a:buFont typeface="Wingdings" pitchFamily="2" charset="2"/>
              <a:buChar char="§"/>
            </a:pPr>
            <a:r>
              <a:rPr lang="uk-UA" sz="2400" dirty="0">
                <a:solidFill>
                  <a:srgbClr val="FFFFFF"/>
                </a:solidFill>
                <a:latin typeface="+mj-lt"/>
              </a:rPr>
              <a:t> Порушення </a:t>
            </a:r>
            <a:r>
              <a:rPr lang="uk-UA" sz="2400" dirty="0" err="1">
                <a:solidFill>
                  <a:srgbClr val="FFFFFF"/>
                </a:solidFill>
                <a:latin typeface="+mj-lt"/>
              </a:rPr>
              <a:t>мікроциркуляції</a:t>
            </a:r>
            <a:r>
              <a:rPr lang="uk-UA" sz="2400" dirty="0">
                <a:solidFill>
                  <a:srgbClr val="FFFFFF"/>
                </a:solidFill>
                <a:latin typeface="+mj-lt"/>
              </a:rPr>
              <a:t>;</a:t>
            </a:r>
            <a:endParaRPr lang="en-US" sz="2400" dirty="0">
              <a:solidFill>
                <a:srgbClr val="FFFFFF"/>
              </a:solidFill>
              <a:latin typeface="+mj-lt"/>
            </a:endParaRPr>
          </a:p>
          <a:p>
            <a:pPr algn="ctr" eaLnBrk="1" hangingPunct="1">
              <a:lnSpc>
                <a:spcPct val="80000"/>
              </a:lnSpc>
              <a:spcBef>
                <a:spcPct val="50000"/>
              </a:spcBef>
              <a:buFont typeface="Wingdings" pitchFamily="2" charset="2"/>
              <a:buChar char="§"/>
            </a:pPr>
            <a:r>
              <a:rPr lang="uk-UA" sz="2400" dirty="0" err="1">
                <a:solidFill>
                  <a:srgbClr val="FFFFFF"/>
                </a:solidFill>
                <a:latin typeface="+mj-lt"/>
              </a:rPr>
              <a:t>Аутоімунні</a:t>
            </a:r>
            <a:r>
              <a:rPr lang="uk-UA" sz="2400" dirty="0">
                <a:solidFill>
                  <a:srgbClr val="FFFFFF"/>
                </a:solidFill>
                <a:latin typeface="+mj-lt"/>
              </a:rPr>
              <a:t> ураження дрібних судин</a:t>
            </a:r>
          </a:p>
        </p:txBody>
      </p:sp>
      <p:sp>
        <p:nvSpPr>
          <p:cNvPr id="20487" name="Text Box 16"/>
          <p:cNvSpPr txBox="1">
            <a:spLocks noChangeArrowheads="1"/>
          </p:cNvSpPr>
          <p:nvPr/>
        </p:nvSpPr>
        <p:spPr bwMode="gray">
          <a:xfrm>
            <a:off x="6055406" y="3258850"/>
            <a:ext cx="27589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spcBef>
                <a:spcPct val="50000"/>
              </a:spcBef>
              <a:buFontTx/>
              <a:buChar char="•"/>
            </a:pPr>
            <a:r>
              <a:rPr lang="uk-UA" sz="2000" dirty="0">
                <a:solidFill>
                  <a:srgbClr val="FFFFFF"/>
                </a:solidFill>
                <a:effectLst>
                  <a:outerShdw blurRad="38100" dist="38100" dir="2700000" algn="tl">
                    <a:srgbClr val="000000">
                      <a:alpha val="43137"/>
                    </a:srgbClr>
                  </a:outerShdw>
                </a:effectLst>
                <a:latin typeface="+mj-lt"/>
              </a:rPr>
              <a:t>Активність </a:t>
            </a:r>
            <a:r>
              <a:rPr lang="uk-UA" sz="2000" dirty="0" err="1">
                <a:solidFill>
                  <a:srgbClr val="FFFFFF"/>
                </a:solidFill>
                <a:effectLst>
                  <a:outerShdw blurRad="38100" dist="38100" dir="2700000" algn="tl">
                    <a:srgbClr val="000000">
                      <a:alpha val="43137"/>
                    </a:srgbClr>
                  </a:outerShdw>
                </a:effectLst>
                <a:latin typeface="+mj-lt"/>
              </a:rPr>
              <a:t>аланін-амінотрасферази</a:t>
            </a:r>
            <a:endParaRPr lang="en-US" sz="2000" dirty="0">
              <a:solidFill>
                <a:srgbClr val="FFFFFF"/>
              </a:solidFill>
              <a:effectLst>
                <a:outerShdw blurRad="38100" dist="38100" dir="2700000" algn="tl">
                  <a:srgbClr val="000000">
                    <a:alpha val="43137"/>
                  </a:srgbClr>
                </a:outerShdw>
              </a:effectLst>
              <a:latin typeface="+mj-lt"/>
            </a:endParaRPr>
          </a:p>
          <a:p>
            <a:pPr algn="ctr" eaLnBrk="1" hangingPunct="1">
              <a:lnSpc>
                <a:spcPct val="90000"/>
              </a:lnSpc>
              <a:spcBef>
                <a:spcPct val="50000"/>
              </a:spcBef>
              <a:buFontTx/>
              <a:buChar char="•"/>
            </a:pPr>
            <a:r>
              <a:rPr lang="uk-UA" sz="2000" dirty="0" err="1">
                <a:solidFill>
                  <a:srgbClr val="FFFFFF"/>
                </a:solidFill>
                <a:effectLst>
                  <a:outerShdw blurRad="38100" dist="38100" dir="2700000" algn="tl">
                    <a:srgbClr val="000000">
                      <a:alpha val="43137"/>
                    </a:srgbClr>
                  </a:outerShdw>
                </a:effectLst>
                <a:latin typeface="+mj-lt"/>
              </a:rPr>
              <a:t>Аспартатамінотрасферази</a:t>
            </a:r>
            <a:endParaRPr lang="en-US" sz="2000" dirty="0">
              <a:solidFill>
                <a:srgbClr val="FFFFFF"/>
              </a:solidFill>
              <a:effectLst>
                <a:outerShdw blurRad="38100" dist="38100" dir="2700000" algn="tl">
                  <a:srgbClr val="000000">
                    <a:alpha val="43137"/>
                  </a:srgbClr>
                </a:outerShdw>
              </a:effectLst>
              <a:latin typeface="+mj-lt"/>
            </a:endParaRPr>
          </a:p>
          <a:p>
            <a:pPr algn="ctr" eaLnBrk="1" hangingPunct="1">
              <a:lnSpc>
                <a:spcPct val="90000"/>
              </a:lnSpc>
              <a:spcBef>
                <a:spcPct val="50000"/>
              </a:spcBef>
              <a:buFontTx/>
              <a:buChar char="•"/>
            </a:pPr>
            <a:r>
              <a:rPr lang="uk-UA" sz="2000" dirty="0">
                <a:solidFill>
                  <a:srgbClr val="FFFFFF"/>
                </a:solidFill>
                <a:effectLst>
                  <a:outerShdw blurRad="38100" dist="38100" dir="2700000" algn="tl">
                    <a:srgbClr val="000000">
                      <a:alpha val="43137"/>
                    </a:srgbClr>
                  </a:outerShdw>
                </a:effectLst>
                <a:latin typeface="+mj-lt"/>
              </a:rPr>
              <a:t>Тимолової проб </a:t>
            </a:r>
            <a:r>
              <a:rPr lang="uk-UA" sz="2000" dirty="0" smtClean="0">
                <a:solidFill>
                  <a:srgbClr val="FFFFFF"/>
                </a:solidFill>
                <a:effectLst>
                  <a:outerShdw blurRad="38100" dist="38100" dir="2700000" algn="tl">
                    <a:srgbClr val="000000">
                      <a:alpha val="43137"/>
                    </a:srgbClr>
                  </a:outerShdw>
                </a:effectLst>
                <a:latin typeface="+mj-lt"/>
              </a:rPr>
              <a:t>та</a:t>
            </a:r>
            <a:r>
              <a:rPr lang="en-US" sz="2000" dirty="0" smtClean="0">
                <a:solidFill>
                  <a:srgbClr val="FFFFFF"/>
                </a:solidFill>
                <a:effectLst>
                  <a:outerShdw blurRad="38100" dist="38100" dir="2700000" algn="tl">
                    <a:srgbClr val="000000">
                      <a:alpha val="43137"/>
                    </a:srgbClr>
                  </a:outerShdw>
                </a:effectLst>
                <a:latin typeface="+mj-lt"/>
              </a:rPr>
              <a:t> </a:t>
            </a:r>
            <a:r>
              <a:rPr lang="uk-UA" sz="2000" dirty="0" smtClean="0">
                <a:solidFill>
                  <a:srgbClr val="FFFFFF"/>
                </a:solidFill>
                <a:effectLst>
                  <a:outerShdw blurRad="38100" dist="38100" dir="2700000" algn="tl">
                    <a:srgbClr val="000000">
                      <a:alpha val="43137"/>
                    </a:srgbClr>
                  </a:outerShdw>
                </a:effectLst>
                <a:latin typeface="+mj-lt"/>
              </a:rPr>
              <a:t>фібриногену</a:t>
            </a:r>
            <a:r>
              <a:rPr lang="uk-UA" sz="2000" dirty="0">
                <a:solidFill>
                  <a:srgbClr val="FFFFFF"/>
                </a:solidFill>
                <a:effectLst>
                  <a:outerShdw blurRad="38100" dist="38100" dir="2700000" algn="tl">
                    <a:srgbClr val="000000">
                      <a:alpha val="43137"/>
                    </a:srgbClr>
                  </a:outerShdw>
                </a:effectLst>
                <a:latin typeface="+mj-lt"/>
              </a:rPr>
              <a:t>.</a:t>
            </a:r>
            <a:endParaRPr lang="en-US" sz="2000" dirty="0">
              <a:solidFill>
                <a:srgbClr val="FFFFFF"/>
              </a:solidFill>
              <a:effectLst>
                <a:outerShdw blurRad="38100" dist="38100" dir="2700000" algn="tl">
                  <a:srgbClr val="000000">
                    <a:alpha val="43137"/>
                  </a:srgbClr>
                </a:outerShdw>
              </a:effectLst>
              <a:latin typeface="+mj-lt"/>
            </a:endParaRPr>
          </a:p>
        </p:txBody>
      </p:sp>
      <p:sp>
        <p:nvSpPr>
          <p:cNvPr id="20488" name="Text Box 17"/>
          <p:cNvSpPr txBox="1">
            <a:spLocks noChangeArrowheads="1"/>
          </p:cNvSpPr>
          <p:nvPr/>
        </p:nvSpPr>
        <p:spPr bwMode="gray">
          <a:xfrm>
            <a:off x="950913" y="2600325"/>
            <a:ext cx="1749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endParaRPr lang="en-US" sz="1600" b="1">
              <a:solidFill>
                <a:srgbClr val="FFFFFF"/>
              </a:solidFill>
            </a:endParaRPr>
          </a:p>
        </p:txBody>
      </p:sp>
      <p:sp>
        <p:nvSpPr>
          <p:cNvPr id="20489" name="Rectangle 18"/>
          <p:cNvSpPr>
            <a:spLocks noChangeArrowheads="1"/>
          </p:cNvSpPr>
          <p:nvPr/>
        </p:nvSpPr>
        <p:spPr bwMode="gray">
          <a:xfrm>
            <a:off x="942975" y="5797713"/>
            <a:ext cx="7123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buClr>
                <a:srgbClr val="D7181F"/>
              </a:buClr>
              <a:buFont typeface="Wingdings" pitchFamily="2" charset="2"/>
              <a:buNone/>
            </a:pPr>
            <a:r>
              <a:rPr lang="uk-UA" sz="2000" b="1" dirty="0">
                <a:latin typeface="+mj-lt"/>
              </a:rPr>
              <a:t>Одна з причин таких змін в печінці – опромінення.</a:t>
            </a:r>
          </a:p>
          <a:p>
            <a:pPr algn="ctr" eaLnBrk="0" hangingPunct="0">
              <a:buClr>
                <a:srgbClr val="D7181F"/>
              </a:buClr>
              <a:buFont typeface="Wingdings" pitchFamily="2" charset="2"/>
              <a:buNone/>
            </a:pPr>
            <a:r>
              <a:rPr lang="en-US" sz="2000" b="1" dirty="0">
                <a:latin typeface="+mj-lt"/>
              </a:rPr>
              <a:t> </a:t>
            </a:r>
            <a:r>
              <a:rPr lang="uk-UA" sz="2000" b="1" dirty="0">
                <a:latin typeface="+mj-lt"/>
              </a:rPr>
              <a:t>Ми досліджували показники АЛТ, АСТ та загальний білірубін.</a:t>
            </a:r>
            <a:endParaRPr lang="en-US" sz="2000" b="1" dirty="0">
              <a:latin typeface="+mj-lt"/>
            </a:endParaRPr>
          </a:p>
        </p:txBody>
      </p:sp>
      <p:grpSp>
        <p:nvGrpSpPr>
          <p:cNvPr id="20490" name="Group 19"/>
          <p:cNvGrpSpPr>
            <a:grpSpLocks/>
          </p:cNvGrpSpPr>
          <p:nvPr/>
        </p:nvGrpSpPr>
        <p:grpSpPr bwMode="auto">
          <a:xfrm>
            <a:off x="668551" y="1667081"/>
            <a:ext cx="720725" cy="822325"/>
            <a:chOff x="192" y="1917"/>
            <a:chExt cx="1042" cy="1102"/>
          </a:xfrm>
        </p:grpSpPr>
        <p:grpSp>
          <p:nvGrpSpPr>
            <p:cNvPr id="20515" name="Group 20"/>
            <p:cNvGrpSpPr>
              <a:grpSpLocks/>
            </p:cNvGrpSpPr>
            <p:nvPr/>
          </p:nvGrpSpPr>
          <p:grpSpPr bwMode="auto">
            <a:xfrm>
              <a:off x="192" y="1917"/>
              <a:ext cx="1042" cy="1102"/>
              <a:chOff x="192" y="1917"/>
              <a:chExt cx="1042" cy="1102"/>
            </a:xfrm>
          </p:grpSpPr>
          <p:pic>
            <p:nvPicPr>
              <p:cNvPr id="20517" name="Picture 21"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8" name="Picture 22"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Oval 23"/>
              <p:cNvSpPr>
                <a:spLocks noChangeArrowheads="1"/>
              </p:cNvSpPr>
              <p:nvPr/>
            </p:nvSpPr>
            <p:spPr bwMode="gray">
              <a:xfrm>
                <a:off x="192" y="1917"/>
                <a:ext cx="1035" cy="1019"/>
              </a:xfrm>
              <a:prstGeom prst="ellipse">
                <a:avLst/>
              </a:prstGeom>
              <a:gradFill rotWithShape="1">
                <a:gsLst>
                  <a:gs pos="0">
                    <a:schemeClr val="accent1">
                      <a:gamma/>
                      <a:shade val="46275"/>
                      <a:invGamma/>
                      <a:alpha val="89999"/>
                    </a:schemeClr>
                  </a:gs>
                  <a:gs pos="50000">
                    <a:schemeClr val="accent1">
                      <a:alpha val="55000"/>
                    </a:schemeClr>
                  </a:gs>
                  <a:gs pos="100000">
                    <a:schemeClr val="accent1">
                      <a:gamma/>
                      <a:shade val="46275"/>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20516" name="Picture 24"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1" name="WordArt 25"/>
          <p:cNvSpPr>
            <a:spLocks noChangeArrowheads="1" noChangeShapeType="1" noTextEdit="1"/>
          </p:cNvSpPr>
          <p:nvPr/>
        </p:nvSpPr>
        <p:spPr bwMode="gray">
          <a:xfrm>
            <a:off x="763508" y="1819956"/>
            <a:ext cx="520700" cy="4206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b="1" i="1" kern="10" dirty="0">
                <a:solidFill>
                  <a:srgbClr val="FCFCFC">
                    <a:alpha val="79999"/>
                  </a:srgbClr>
                </a:solidFill>
                <a:effectLst>
                  <a:outerShdw blurRad="38100" dist="38100" dir="2700000" algn="tl">
                    <a:srgbClr val="000000">
                      <a:alpha val="43137"/>
                    </a:srgbClr>
                  </a:outerShdw>
                </a:effectLst>
                <a:latin typeface="Arial Black"/>
              </a:rPr>
              <a:t>01</a:t>
            </a:r>
          </a:p>
        </p:txBody>
      </p:sp>
      <p:sp>
        <p:nvSpPr>
          <p:cNvPr id="37914" name="Line 26"/>
          <p:cNvSpPr>
            <a:spLocks noChangeShapeType="1"/>
          </p:cNvSpPr>
          <p:nvPr/>
        </p:nvSpPr>
        <p:spPr bwMode="gray">
          <a:xfrm>
            <a:off x="881063" y="3282950"/>
            <a:ext cx="1916112"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defRPr/>
            </a:pPr>
            <a:endParaRPr lang="uk-UA"/>
          </a:p>
        </p:txBody>
      </p:sp>
      <p:sp>
        <p:nvSpPr>
          <p:cNvPr id="20493" name="Text Box 27"/>
          <p:cNvSpPr txBox="1">
            <a:spLocks noChangeArrowheads="1"/>
          </p:cNvSpPr>
          <p:nvPr/>
        </p:nvSpPr>
        <p:spPr bwMode="gray">
          <a:xfrm>
            <a:off x="3144835" y="2505090"/>
            <a:ext cx="27172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uk-UA" sz="2000" b="1" i="1" dirty="0">
                <a:solidFill>
                  <a:srgbClr val="FFFFFF"/>
                </a:solidFill>
                <a:effectLst>
                  <a:outerShdw blurRad="38100" dist="38100" dir="2700000" algn="tl">
                    <a:srgbClr val="000000">
                      <a:alpha val="43137"/>
                    </a:srgbClr>
                  </a:outerShdw>
                </a:effectLst>
                <a:latin typeface="+mj-lt"/>
              </a:rPr>
              <a:t>Функціональні печінкові порушення:</a:t>
            </a:r>
            <a:endParaRPr lang="en-US" sz="2000" b="1" i="1" dirty="0">
              <a:solidFill>
                <a:srgbClr val="FFFFFF"/>
              </a:solidFill>
              <a:effectLst>
                <a:outerShdw blurRad="38100" dist="38100" dir="2700000" algn="tl">
                  <a:srgbClr val="000000">
                    <a:alpha val="43137"/>
                  </a:srgbClr>
                </a:outerShdw>
              </a:effectLst>
              <a:latin typeface="+mj-lt"/>
            </a:endParaRPr>
          </a:p>
        </p:txBody>
      </p:sp>
      <p:grpSp>
        <p:nvGrpSpPr>
          <p:cNvPr id="20494" name="Group 28"/>
          <p:cNvGrpSpPr>
            <a:grpSpLocks/>
          </p:cNvGrpSpPr>
          <p:nvPr/>
        </p:nvGrpSpPr>
        <p:grpSpPr bwMode="auto">
          <a:xfrm>
            <a:off x="3575050" y="1595438"/>
            <a:ext cx="739775" cy="822325"/>
            <a:chOff x="2608" y="1076"/>
            <a:chExt cx="466" cy="518"/>
          </a:xfrm>
        </p:grpSpPr>
        <p:grpSp>
          <p:nvGrpSpPr>
            <p:cNvPr id="20510" name="Group 29"/>
            <p:cNvGrpSpPr>
              <a:grpSpLocks/>
            </p:cNvGrpSpPr>
            <p:nvPr/>
          </p:nvGrpSpPr>
          <p:grpSpPr bwMode="auto">
            <a:xfrm>
              <a:off x="2608" y="1076"/>
              <a:ext cx="466" cy="518"/>
              <a:chOff x="2608" y="1076"/>
              <a:chExt cx="466" cy="518"/>
            </a:xfrm>
          </p:grpSpPr>
          <p:pic>
            <p:nvPicPr>
              <p:cNvPr id="20512" name="Picture 30" descr="light_shadow"/>
              <p:cNvPicPr>
                <a:picLocks noChangeAspect="1" noChangeArrowheads="1"/>
              </p:cNvPicPr>
              <p:nvPr/>
            </p:nvPicPr>
            <p:blipFill>
              <a:blip r:embed="rId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Picture 31" descr="circuler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Oval 32"/>
              <p:cNvSpPr>
                <a:spLocks noChangeArrowheads="1"/>
              </p:cNvSpPr>
              <p:nvPr/>
            </p:nvSpPr>
            <p:spPr bwMode="gray">
              <a:xfrm>
                <a:off x="2608" y="1076"/>
                <a:ext cx="463" cy="479"/>
              </a:xfrm>
              <a:prstGeom prst="ellipse">
                <a:avLst/>
              </a:prstGeom>
              <a:gradFill rotWithShape="1">
                <a:gsLst>
                  <a:gs pos="0">
                    <a:schemeClr val="accent2">
                      <a:gamma/>
                      <a:shade val="46275"/>
                      <a:invGamma/>
                      <a:alpha val="89999"/>
                    </a:schemeClr>
                  </a:gs>
                  <a:gs pos="50000">
                    <a:schemeClr val="accent2">
                      <a:alpha val="55000"/>
                    </a:schemeClr>
                  </a:gs>
                  <a:gs pos="100000">
                    <a:schemeClr val="accent2">
                      <a:gamma/>
                      <a:shade val="46275"/>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20511" name="Picture 33"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95" name="WordArt 34"/>
          <p:cNvSpPr>
            <a:spLocks noChangeArrowheads="1" noChangeShapeType="1" noTextEdit="1"/>
          </p:cNvSpPr>
          <p:nvPr/>
        </p:nvSpPr>
        <p:spPr bwMode="gray">
          <a:xfrm>
            <a:off x="3687763" y="1770063"/>
            <a:ext cx="530225" cy="420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b="1" i="1" kern="10" dirty="0">
                <a:solidFill>
                  <a:srgbClr val="FCFCFC">
                    <a:alpha val="79999"/>
                  </a:srgbClr>
                </a:solidFill>
                <a:effectLst>
                  <a:outerShdw blurRad="38100" dist="38100" dir="2700000" algn="tl">
                    <a:srgbClr val="000000">
                      <a:alpha val="43137"/>
                    </a:srgbClr>
                  </a:outerShdw>
                </a:effectLst>
                <a:latin typeface="Arial Black"/>
              </a:rPr>
              <a:t>02</a:t>
            </a:r>
          </a:p>
        </p:txBody>
      </p:sp>
      <p:sp>
        <p:nvSpPr>
          <p:cNvPr id="37923" name="Line 35"/>
          <p:cNvSpPr>
            <a:spLocks noChangeShapeType="1"/>
          </p:cNvSpPr>
          <p:nvPr/>
        </p:nvSpPr>
        <p:spPr bwMode="gray">
          <a:xfrm>
            <a:off x="3514725" y="3251200"/>
            <a:ext cx="1916113"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defRPr/>
            </a:pPr>
            <a:endParaRPr lang="uk-UA"/>
          </a:p>
        </p:txBody>
      </p:sp>
      <p:sp>
        <p:nvSpPr>
          <p:cNvPr id="20497" name="Text Box 36"/>
          <p:cNvSpPr txBox="1">
            <a:spLocks noChangeArrowheads="1"/>
          </p:cNvSpPr>
          <p:nvPr/>
        </p:nvSpPr>
        <p:spPr bwMode="gray">
          <a:xfrm>
            <a:off x="6084887" y="2505090"/>
            <a:ext cx="272951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uk-UA" sz="2000" b="1" i="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Функціональні печінкові порушення:</a:t>
            </a:r>
            <a:endParaRPr lang="en-US" sz="2000" b="1" i="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0498" name="Picture 37"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6552294" y="1632361"/>
            <a:ext cx="56991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Line 38"/>
          <p:cNvSpPr>
            <a:spLocks noChangeShapeType="1"/>
          </p:cNvSpPr>
          <p:nvPr/>
        </p:nvSpPr>
        <p:spPr bwMode="gray">
          <a:xfrm>
            <a:off x="6203950" y="3248025"/>
            <a:ext cx="1916113" cy="0"/>
          </a:xfrm>
          <a:prstGeom prst="line">
            <a:avLst/>
          </a:prstGeom>
          <a:noFill/>
          <a:ln w="12700" cap="rnd">
            <a:solidFill>
              <a:srgbClr val="FFFFFF">
                <a:alpha val="50000"/>
              </a:srgbClr>
            </a:solidFill>
            <a:prstDash val="sysDot"/>
            <a:round/>
            <a:headEnd/>
            <a:tailEnd/>
          </a:ln>
          <a:effectLst>
            <a:outerShdw dist="28398" dir="20006097" algn="ctr" rotWithShape="0">
              <a:srgbClr val="000000">
                <a:alpha val="50000"/>
              </a:srgbClr>
            </a:outerShdw>
          </a:effectLst>
        </p:spPr>
        <p:txBody>
          <a:bodyPr/>
          <a:lstStyle/>
          <a:p>
            <a:pPr>
              <a:defRPr/>
            </a:pPr>
            <a:endParaRPr lang="uk-UA"/>
          </a:p>
        </p:txBody>
      </p:sp>
      <p:sp>
        <p:nvSpPr>
          <p:cNvPr id="20500" name="Rectangle 39"/>
          <p:cNvSpPr>
            <a:spLocks noChangeArrowheads="1"/>
          </p:cNvSpPr>
          <p:nvPr/>
        </p:nvSpPr>
        <p:spPr bwMode="gray">
          <a:xfrm>
            <a:off x="3503613" y="3524815"/>
            <a:ext cx="1998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eaLnBrk="0" hangingPunct="0">
              <a:lnSpc>
                <a:spcPct val="120000"/>
              </a:lnSpc>
              <a:buClr>
                <a:srgbClr val="D7181F"/>
              </a:buClr>
              <a:buFont typeface="Wingdings" pitchFamily="2" charset="2"/>
              <a:buNone/>
            </a:pPr>
            <a:r>
              <a:rPr lang="uk-UA" sz="2000" dirty="0">
                <a:solidFill>
                  <a:srgbClr val="FFFFFF"/>
                </a:solidFill>
                <a:effectLst>
                  <a:outerShdw blurRad="38100" dist="38100" dir="2700000" algn="tl">
                    <a:srgbClr val="000000">
                      <a:alpha val="43137"/>
                    </a:srgbClr>
                  </a:outerShdw>
                </a:effectLst>
                <a:latin typeface="+mj-lt"/>
              </a:rPr>
              <a:t>Підвищення рівня білірубіну,</a:t>
            </a:r>
          </a:p>
          <a:p>
            <a:pPr algn="ctr" eaLnBrk="0" hangingPunct="0">
              <a:lnSpc>
                <a:spcPct val="120000"/>
              </a:lnSpc>
              <a:buClr>
                <a:srgbClr val="D7181F"/>
              </a:buClr>
              <a:buFont typeface="Wingdings" pitchFamily="2" charset="2"/>
              <a:buNone/>
            </a:pPr>
            <a:r>
              <a:rPr lang="uk-UA" sz="2000" dirty="0">
                <a:solidFill>
                  <a:srgbClr val="FFFFFF"/>
                </a:solidFill>
                <a:effectLst>
                  <a:outerShdw blurRad="38100" dist="38100" dir="2700000" algn="tl">
                    <a:srgbClr val="000000">
                      <a:alpha val="43137"/>
                    </a:srgbClr>
                  </a:outerShdw>
                </a:effectLst>
                <a:latin typeface="+mj-lt"/>
              </a:rPr>
              <a:t>ϒ-глобулінів</a:t>
            </a:r>
            <a:endParaRPr lang="en-US" sz="2000" dirty="0">
              <a:solidFill>
                <a:srgbClr val="FFFFFF"/>
              </a:solidFill>
              <a:effectLst>
                <a:outerShdw blurRad="38100" dist="38100" dir="2700000" algn="tl">
                  <a:srgbClr val="000000">
                    <a:alpha val="43137"/>
                  </a:srgbClr>
                </a:outerShdw>
              </a:effectLst>
              <a:latin typeface="+mj-lt"/>
            </a:endParaRPr>
          </a:p>
        </p:txBody>
      </p:sp>
      <p:grpSp>
        <p:nvGrpSpPr>
          <p:cNvPr id="20501" name="Group 40"/>
          <p:cNvGrpSpPr>
            <a:grpSpLocks/>
          </p:cNvGrpSpPr>
          <p:nvPr/>
        </p:nvGrpSpPr>
        <p:grpSpPr bwMode="auto">
          <a:xfrm>
            <a:off x="6399213" y="1606550"/>
            <a:ext cx="739775" cy="822325"/>
            <a:chOff x="2608" y="1076"/>
            <a:chExt cx="466" cy="518"/>
          </a:xfrm>
        </p:grpSpPr>
        <p:grpSp>
          <p:nvGrpSpPr>
            <p:cNvPr id="20505" name="Group 41"/>
            <p:cNvGrpSpPr>
              <a:grpSpLocks/>
            </p:cNvGrpSpPr>
            <p:nvPr/>
          </p:nvGrpSpPr>
          <p:grpSpPr bwMode="auto">
            <a:xfrm>
              <a:off x="2608" y="1076"/>
              <a:ext cx="466" cy="518"/>
              <a:chOff x="2608" y="1076"/>
              <a:chExt cx="466" cy="518"/>
            </a:xfrm>
          </p:grpSpPr>
          <p:pic>
            <p:nvPicPr>
              <p:cNvPr id="20507" name="Picture 42" descr="light_shadow"/>
              <p:cNvPicPr>
                <a:picLocks noChangeAspect="1" noChangeArrowheads="1"/>
              </p:cNvPicPr>
              <p:nvPr/>
            </p:nvPicPr>
            <p:blipFill>
              <a:blip r:embed="rId6" cstate="print">
                <a:lum bright="-78000" contrast="-78000"/>
                <a:extLst>
                  <a:ext uri="{28A0092B-C50C-407E-A947-70E740481C1C}">
                    <a14:useLocalDpi xmlns:a14="http://schemas.microsoft.com/office/drawing/2010/main" val="0"/>
                  </a:ext>
                </a:extLst>
              </a:blip>
              <a:srcRect/>
              <a:stretch>
                <a:fillRect/>
              </a:stretch>
            </p:blipFill>
            <p:spPr bwMode="gray">
              <a:xfrm>
                <a:off x="2652" y="1482"/>
                <a:ext cx="38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8" name="Picture 43" descr="circuler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2608" y="1076"/>
                <a:ext cx="466"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2" name="Oval 44"/>
              <p:cNvSpPr>
                <a:spLocks noChangeArrowheads="1"/>
              </p:cNvSpPr>
              <p:nvPr/>
            </p:nvSpPr>
            <p:spPr bwMode="gray">
              <a:xfrm>
                <a:off x="2608" y="1076"/>
                <a:ext cx="463" cy="479"/>
              </a:xfrm>
              <a:prstGeom prst="ellipse">
                <a:avLst/>
              </a:prstGeom>
              <a:gradFill rotWithShape="1">
                <a:gsLst>
                  <a:gs pos="0">
                    <a:schemeClr val="hlink">
                      <a:gamma/>
                      <a:shade val="46275"/>
                      <a:invGamma/>
                      <a:alpha val="89999"/>
                    </a:schemeClr>
                  </a:gs>
                  <a:gs pos="50000">
                    <a:schemeClr val="hlink">
                      <a:alpha val="55000"/>
                    </a:schemeClr>
                  </a:gs>
                  <a:gs pos="100000">
                    <a:schemeClr val="hlink">
                      <a:gamma/>
                      <a:shade val="46275"/>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20506" name="Picture 45"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2665" y="1081"/>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2" name="WordArt 46"/>
          <p:cNvSpPr>
            <a:spLocks noChangeArrowheads="1" noChangeShapeType="1" noTextEdit="1"/>
          </p:cNvSpPr>
          <p:nvPr/>
        </p:nvSpPr>
        <p:spPr bwMode="gray">
          <a:xfrm>
            <a:off x="6444208" y="1785938"/>
            <a:ext cx="530225" cy="4206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uk-UA" sz="3600" b="1" i="1" kern="10" dirty="0">
                <a:solidFill>
                  <a:srgbClr val="FCFCFC">
                    <a:alpha val="79999"/>
                  </a:srgbClr>
                </a:solidFill>
                <a:effectLst>
                  <a:outerShdw blurRad="38100" dist="38100" dir="2700000" algn="tl">
                    <a:srgbClr val="000000">
                      <a:alpha val="43137"/>
                    </a:srgbClr>
                  </a:outerShdw>
                </a:effectLst>
                <a:latin typeface="Arial Black"/>
              </a:rPr>
              <a:t>03</a:t>
            </a:r>
          </a:p>
        </p:txBody>
      </p:sp>
      <p:sp>
        <p:nvSpPr>
          <p:cNvPr id="20503" name="Rectangle 47"/>
          <p:cNvSpPr>
            <a:spLocks noGrp="1" noChangeArrowheads="1"/>
          </p:cNvSpPr>
          <p:nvPr>
            <p:ph type="title"/>
          </p:nvPr>
        </p:nvSpPr>
        <p:spPr/>
        <p:txBody>
          <a:bodyPr/>
          <a:lstStyle/>
          <a:p>
            <a:r>
              <a:rPr lang="uk-UA" sz="2800" dirty="0" smtClean="0">
                <a:solidFill>
                  <a:srgbClr val="C00000"/>
                </a:solidFill>
              </a:rPr>
              <a:t/>
            </a:r>
            <a:br>
              <a:rPr lang="uk-UA" sz="2800" dirty="0" smtClean="0">
                <a:solidFill>
                  <a:srgbClr val="C00000"/>
                </a:solidFill>
              </a:rPr>
            </a:br>
            <a:r>
              <a:rPr lang="uk-UA" sz="2800" b="1" dirty="0" smtClean="0">
                <a:solidFill>
                  <a:srgbClr val="002060"/>
                </a:solidFill>
              </a:rPr>
              <a:t>МОРФОЛОГІЧНЕ ОБСТЕЖЕННЯ ПЕЧІНКИ</a:t>
            </a:r>
            <a:endParaRPr lang="en-US" sz="2800" b="1" dirty="0" smtClean="0">
              <a:solidFill>
                <a:srgbClr val="002060"/>
              </a:solidFill>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15</a:t>
            </a:fld>
            <a:endParaRPr lang="ru-RU"/>
          </a:p>
        </p:txBody>
      </p:sp>
      <p:sp>
        <p:nvSpPr>
          <p:cNvPr id="50" name="Rectangle 40"/>
          <p:cNvSpPr txBox="1">
            <a:spLocks noChangeArrowheads="1"/>
          </p:cNvSpPr>
          <p:nvPr/>
        </p:nvSpPr>
        <p:spPr>
          <a:xfrm>
            <a:off x="0" y="111156"/>
            <a:ext cx="9144000" cy="54279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dirty="0" smtClean="0">
                <a:solidFill>
                  <a:srgbClr val="C00000"/>
                </a:solidFill>
                <a:latin typeface="+mj-lt"/>
                <a:cs typeface="Times New Roman" pitchFamily="18" charset="0"/>
              </a:rPr>
              <a:t>РЕЗУЛЬТАТИ ПЕРШОГО ДОСЛІДЖЕННЯ</a:t>
            </a:r>
            <a:endParaRPr lang="ru-RU" sz="3200" b="1"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90"/>
          <p:cNvSpPr>
            <a:spLocks noChangeArrowheads="1"/>
          </p:cNvSpPr>
          <p:nvPr/>
        </p:nvSpPr>
        <p:spPr bwMode="auto">
          <a:xfrm>
            <a:off x="179512" y="908720"/>
            <a:ext cx="8784976"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lnSpc>
                <a:spcPct val="110000"/>
              </a:lnSpc>
            </a:pPr>
            <a:r>
              <a:rPr lang="uk-UA" sz="2800" dirty="0">
                <a:solidFill>
                  <a:srgbClr val="000000"/>
                </a:solidFill>
                <a:latin typeface="+mj-lt"/>
              </a:rPr>
              <a:t>Рекомендації щодо радіозахисного харчування, раціон, збалансований за вмістом антиоксидантів. </a:t>
            </a:r>
            <a:r>
              <a:rPr lang="uk-UA" sz="2800" dirty="0">
                <a:latin typeface="+mj-lt"/>
              </a:rPr>
              <a:t>Необхідно   враховувати принципи досягнення енергетичного балансу, співвідношення між основними харчовими речовинами – білками, жирами та вуглеводами</a:t>
            </a:r>
            <a:r>
              <a:rPr lang="uk-UA" sz="2400" dirty="0">
                <a:latin typeface="+mj-lt"/>
              </a:rPr>
              <a:t>. </a:t>
            </a:r>
            <a:endParaRPr lang="ru-RU" sz="2400" dirty="0">
              <a:latin typeface="+mj-lt"/>
            </a:endParaRPr>
          </a:p>
          <a:p>
            <a:pPr algn="ctr" eaLnBrk="0" hangingPunct="0">
              <a:lnSpc>
                <a:spcPct val="110000"/>
              </a:lnSpc>
            </a:pPr>
            <a:r>
              <a:rPr lang="uk-UA" sz="2800" dirty="0">
                <a:solidFill>
                  <a:srgbClr val="000000"/>
                </a:solidFill>
                <a:latin typeface="+mj-lt"/>
              </a:rPr>
              <a:t> Раціональне харчування є одночасно і профілактичним.</a:t>
            </a:r>
            <a:endParaRPr lang="en-US" sz="2800" dirty="0">
              <a:solidFill>
                <a:srgbClr val="000000"/>
              </a:solidFill>
              <a:latin typeface="+mj-lt"/>
            </a:endParaRPr>
          </a:p>
        </p:txBody>
      </p:sp>
      <p:pic>
        <p:nvPicPr>
          <p:cNvPr id="21508" name="Рисунок 15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09"/>
          <a:stretch/>
        </p:blipFill>
        <p:spPr bwMode="auto">
          <a:xfrm>
            <a:off x="4914541" y="4163193"/>
            <a:ext cx="4229460" cy="2729584"/>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21509" name="Рисунок 151" descr="http://i31.fastpic.ru/thumb/2012/0103/ad/f62f6900f66faf6241f37f763562c3ad.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4163193"/>
            <a:ext cx="4914541" cy="2694807"/>
          </a:xfrm>
          <a:prstGeom prst="rect">
            <a:avLst/>
          </a:prstGeom>
          <a:noFill/>
          <a:ln w="38100">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16</a:t>
            </a:fld>
            <a:endParaRPr lang="ru-RU"/>
          </a:p>
        </p:txBody>
      </p:sp>
      <p:sp>
        <p:nvSpPr>
          <p:cNvPr id="7" name="Rectangle 40"/>
          <p:cNvSpPr txBox="1">
            <a:spLocks noChangeArrowheads="1"/>
          </p:cNvSpPr>
          <p:nvPr/>
        </p:nvSpPr>
        <p:spPr>
          <a:xfrm>
            <a:off x="0" y="111156"/>
            <a:ext cx="9144000" cy="54279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dirty="0" smtClean="0">
                <a:solidFill>
                  <a:srgbClr val="C00000"/>
                </a:solidFill>
                <a:latin typeface="+mj-lt"/>
                <a:cs typeface="Times New Roman" pitchFamily="18" charset="0"/>
              </a:rPr>
              <a:t>РАДІОЗАХИСНЕ ХАРЧУВАННЯ</a:t>
            </a:r>
            <a:endParaRPr lang="ru-RU" sz="3200" b="1" dirty="0">
              <a:solidFill>
                <a:srgbClr val="C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857250" y="1285875"/>
            <a:ext cx="764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uk-UA"/>
          </a:p>
        </p:txBody>
      </p:sp>
      <p:sp>
        <p:nvSpPr>
          <p:cNvPr id="22533" name="Содержимое 4"/>
          <p:cNvSpPr>
            <a:spLocks noGrp="1"/>
          </p:cNvSpPr>
          <p:nvPr>
            <p:ph idx="1"/>
          </p:nvPr>
        </p:nvSpPr>
        <p:spPr>
          <a:xfrm>
            <a:off x="3059113" y="1052513"/>
            <a:ext cx="6084887" cy="5545137"/>
          </a:xfrm>
        </p:spPr>
        <p:txBody>
          <a:bodyPr>
            <a:noAutofit/>
          </a:bodyPr>
          <a:lstStyle/>
          <a:p>
            <a:pPr algn="ctr">
              <a:buFont typeface="Arial" pitchFamily="34" charset="0"/>
              <a:buNone/>
            </a:pPr>
            <a:r>
              <a:rPr lang="uk-UA" sz="2000" b="1" dirty="0" smtClean="0">
                <a:solidFill>
                  <a:schemeClr val="tx1"/>
                </a:solidFill>
              </a:rPr>
              <a:t>Лікувально-профілактичне харчування в умовах радіоактивного забруднення  повинно включати:</a:t>
            </a:r>
          </a:p>
          <a:p>
            <a:pPr>
              <a:buFont typeface="Wingdings" pitchFamily="2" charset="2"/>
              <a:buChar char="q"/>
            </a:pPr>
            <a:r>
              <a:rPr lang="uk-UA" sz="1800" dirty="0" smtClean="0">
                <a:solidFill>
                  <a:schemeClr val="tx1"/>
                </a:solidFill>
              </a:rPr>
              <a:t>Речовини-блокатори (К,</a:t>
            </a:r>
            <a:r>
              <a:rPr lang="uk-UA" sz="1800" dirty="0" err="1" smtClean="0">
                <a:solidFill>
                  <a:schemeClr val="tx1"/>
                </a:solidFill>
              </a:rPr>
              <a:t>Са</a:t>
            </a:r>
            <a:r>
              <a:rPr lang="uk-UA" sz="1800" dirty="0" smtClean="0">
                <a:solidFill>
                  <a:schemeClr val="tx1"/>
                </a:solidFill>
              </a:rPr>
              <a:t>,І, вітамін В</a:t>
            </a:r>
            <a:r>
              <a:rPr lang="uk-UA" sz="1800" baseline="-25000" dirty="0" smtClean="0">
                <a:solidFill>
                  <a:schemeClr val="tx1"/>
                </a:solidFill>
              </a:rPr>
              <a:t>2</a:t>
            </a:r>
            <a:r>
              <a:rPr lang="uk-UA" sz="1800" dirty="0" smtClean="0">
                <a:solidFill>
                  <a:schemeClr val="tx1"/>
                </a:solidFill>
              </a:rPr>
              <a:t>, </a:t>
            </a:r>
            <a:r>
              <a:rPr lang="en-US" sz="1800" dirty="0" smtClean="0">
                <a:solidFill>
                  <a:schemeClr val="tx1"/>
                </a:solidFill>
              </a:rPr>
              <a:t>Fe</a:t>
            </a:r>
            <a:r>
              <a:rPr lang="uk-UA" sz="1800" dirty="0" smtClean="0">
                <a:solidFill>
                  <a:schemeClr val="tx1"/>
                </a:solidFill>
              </a:rPr>
              <a:t> та ін.),</a:t>
            </a:r>
            <a:r>
              <a:rPr lang="en-US" sz="1800" dirty="0" smtClean="0">
                <a:solidFill>
                  <a:schemeClr val="tx1"/>
                </a:solidFill>
              </a:rPr>
              <a:t> </a:t>
            </a:r>
            <a:r>
              <a:rPr lang="uk-UA" sz="1800" dirty="0" smtClean="0">
                <a:solidFill>
                  <a:schemeClr val="tx1"/>
                </a:solidFill>
              </a:rPr>
              <a:t>що діють за механізмом заміщення відповідних радіоактивних ізотопів </a:t>
            </a:r>
            <a:r>
              <a:rPr lang="uk-UA" sz="1800" baseline="-25000" dirty="0" smtClean="0">
                <a:solidFill>
                  <a:schemeClr val="tx1"/>
                </a:solidFill>
              </a:rPr>
              <a:t>137</a:t>
            </a:r>
            <a:r>
              <a:rPr lang="en-US" sz="1800" dirty="0" smtClean="0">
                <a:solidFill>
                  <a:schemeClr val="tx1"/>
                </a:solidFill>
              </a:rPr>
              <a:t>Cs</a:t>
            </a:r>
            <a:r>
              <a:rPr lang="uk-UA" sz="1800" dirty="0" smtClean="0">
                <a:solidFill>
                  <a:schemeClr val="tx1"/>
                </a:solidFill>
              </a:rPr>
              <a:t>,</a:t>
            </a:r>
            <a:r>
              <a:rPr lang="uk-UA" sz="1800" baseline="-25000" dirty="0" smtClean="0">
                <a:solidFill>
                  <a:schemeClr val="tx1"/>
                </a:solidFill>
              </a:rPr>
              <a:t> 90</a:t>
            </a:r>
            <a:r>
              <a:rPr lang="en-US" sz="1800" dirty="0" smtClean="0">
                <a:solidFill>
                  <a:schemeClr val="tx1"/>
                </a:solidFill>
              </a:rPr>
              <a:t> </a:t>
            </a:r>
            <a:r>
              <a:rPr lang="en-US" sz="1800" dirty="0" err="1" smtClean="0">
                <a:solidFill>
                  <a:schemeClr val="tx1"/>
                </a:solidFill>
              </a:rPr>
              <a:t>Sr</a:t>
            </a:r>
            <a:r>
              <a:rPr lang="uk-UA" sz="1800" dirty="0" smtClean="0">
                <a:solidFill>
                  <a:schemeClr val="tx1"/>
                </a:solidFill>
              </a:rPr>
              <a:t>,</a:t>
            </a:r>
            <a:r>
              <a:rPr lang="uk-UA" sz="1800" baseline="-25000" dirty="0" smtClean="0">
                <a:solidFill>
                  <a:schemeClr val="tx1"/>
                </a:solidFill>
              </a:rPr>
              <a:t>131</a:t>
            </a:r>
            <a:r>
              <a:rPr lang="en-US" sz="1800" dirty="0" smtClean="0">
                <a:solidFill>
                  <a:schemeClr val="tx1"/>
                </a:solidFill>
              </a:rPr>
              <a:t>I</a:t>
            </a:r>
            <a:r>
              <a:rPr lang="uk-UA" sz="1800" dirty="0" smtClean="0">
                <a:solidFill>
                  <a:schemeClr val="tx1"/>
                </a:solidFill>
              </a:rPr>
              <a:t>, </a:t>
            </a:r>
            <a:r>
              <a:rPr lang="uk-UA" sz="1800" baseline="-25000" dirty="0" smtClean="0">
                <a:solidFill>
                  <a:schemeClr val="tx1"/>
                </a:solidFill>
              </a:rPr>
              <a:t>60</a:t>
            </a:r>
            <a:r>
              <a:rPr lang="en-US" sz="1800" dirty="0" smtClean="0">
                <a:solidFill>
                  <a:schemeClr val="tx1"/>
                </a:solidFill>
              </a:rPr>
              <a:t>Co</a:t>
            </a:r>
            <a:r>
              <a:rPr lang="uk-UA" sz="1800" dirty="0" smtClean="0">
                <a:solidFill>
                  <a:schemeClr val="tx1"/>
                </a:solidFill>
              </a:rPr>
              <a:t> та ін.</a:t>
            </a:r>
          </a:p>
          <a:p>
            <a:pPr>
              <a:buFont typeface="Wingdings" pitchFamily="2" charset="2"/>
              <a:buChar char="q"/>
            </a:pPr>
            <a:r>
              <a:rPr lang="uk-UA" sz="1800" dirty="0" smtClean="0">
                <a:solidFill>
                  <a:schemeClr val="tx1"/>
                </a:solidFill>
              </a:rPr>
              <a:t>Харчові волокна (клітковина, альгінати, пектини), що </a:t>
            </a:r>
            <a:r>
              <a:rPr lang="uk-UA" sz="1800" dirty="0" err="1" smtClean="0">
                <a:solidFill>
                  <a:schemeClr val="tx1"/>
                </a:solidFill>
              </a:rPr>
              <a:t>звязуються</a:t>
            </a:r>
            <a:r>
              <a:rPr lang="uk-UA" sz="1800" dirty="0" smtClean="0">
                <a:solidFill>
                  <a:schemeClr val="tx1"/>
                </a:solidFill>
              </a:rPr>
              <a:t> з радіонуклідами, утворюють нерозчинні сполуки і виводяться із організму.</a:t>
            </a:r>
          </a:p>
          <a:p>
            <a:pPr>
              <a:buFont typeface="Wingdings" pitchFamily="2" charset="2"/>
              <a:buChar char="q"/>
            </a:pPr>
            <a:r>
              <a:rPr lang="uk-UA" sz="1800" dirty="0" smtClean="0">
                <a:solidFill>
                  <a:schemeClr val="tx1"/>
                </a:solidFill>
              </a:rPr>
              <a:t>Антиоксиданти (вітаміни А, Е, С, </a:t>
            </a:r>
            <a:r>
              <a:rPr lang="uk-UA" sz="1800" dirty="0" err="1" smtClean="0">
                <a:solidFill>
                  <a:schemeClr val="tx1"/>
                </a:solidFill>
              </a:rPr>
              <a:t>біофлавоноїди</a:t>
            </a:r>
            <a:r>
              <a:rPr lang="uk-UA" sz="1800" dirty="0" smtClean="0">
                <a:solidFill>
                  <a:schemeClr val="tx1"/>
                </a:solidFill>
              </a:rPr>
              <a:t>)</a:t>
            </a:r>
          </a:p>
          <a:p>
            <a:pPr>
              <a:buFont typeface="Wingdings" pitchFamily="2" charset="2"/>
              <a:buChar char="q"/>
            </a:pPr>
            <a:r>
              <a:rPr lang="uk-UA" sz="1800" dirty="0" smtClean="0">
                <a:solidFill>
                  <a:schemeClr val="tx1"/>
                </a:solidFill>
              </a:rPr>
              <a:t>Продукти, що містять </a:t>
            </a:r>
            <a:r>
              <a:rPr lang="uk-UA" sz="1800" dirty="0" err="1" smtClean="0">
                <a:solidFill>
                  <a:schemeClr val="tx1"/>
                </a:solidFill>
              </a:rPr>
              <a:t>імунокоректори</a:t>
            </a:r>
            <a:r>
              <a:rPr lang="uk-UA" sz="1800" dirty="0" smtClean="0">
                <a:solidFill>
                  <a:schemeClr val="tx1"/>
                </a:solidFill>
              </a:rPr>
              <a:t> (цинк, вітамін В</a:t>
            </a:r>
            <a:r>
              <a:rPr lang="uk-UA" sz="1800" baseline="-25000" dirty="0" smtClean="0">
                <a:solidFill>
                  <a:schemeClr val="tx1"/>
                </a:solidFill>
              </a:rPr>
              <a:t>2 </a:t>
            </a:r>
            <a:r>
              <a:rPr lang="uk-UA" sz="1800" dirty="0" smtClean="0">
                <a:solidFill>
                  <a:schemeClr val="tx1"/>
                </a:solidFill>
              </a:rPr>
              <a:t>та ін.)</a:t>
            </a:r>
            <a:r>
              <a:rPr lang="uk-UA" sz="1800" baseline="-25000" dirty="0" smtClean="0">
                <a:solidFill>
                  <a:schemeClr val="tx1"/>
                </a:solidFill>
              </a:rPr>
              <a:t>.</a:t>
            </a:r>
          </a:p>
          <a:p>
            <a:pPr>
              <a:buFont typeface="Wingdings" pitchFamily="2" charset="2"/>
              <a:buChar char="q"/>
            </a:pPr>
            <a:r>
              <a:rPr lang="uk-UA" sz="1800" baseline="-25000" dirty="0" smtClean="0">
                <a:solidFill>
                  <a:schemeClr val="tx1"/>
                </a:solidFill>
              </a:rPr>
              <a:t>Мінеральні</a:t>
            </a:r>
            <a:r>
              <a:rPr lang="uk-UA" sz="1800" dirty="0" smtClean="0">
                <a:solidFill>
                  <a:schemeClr val="tx1"/>
                </a:solidFill>
              </a:rPr>
              <a:t> та біологічно активні речовини ( </a:t>
            </a:r>
            <a:r>
              <a:rPr lang="en-US" sz="1800" dirty="0" smtClean="0">
                <a:solidFill>
                  <a:schemeClr val="tx1"/>
                </a:solidFill>
              </a:rPr>
              <a:t>I</a:t>
            </a:r>
            <a:r>
              <a:rPr lang="uk-UA" sz="1800" dirty="0" smtClean="0">
                <a:solidFill>
                  <a:schemeClr val="tx1"/>
                </a:solidFill>
              </a:rPr>
              <a:t>, </a:t>
            </a:r>
            <a:r>
              <a:rPr lang="en-US" sz="1800" dirty="0" smtClean="0">
                <a:solidFill>
                  <a:schemeClr val="tx1"/>
                </a:solidFill>
              </a:rPr>
              <a:t>Co</a:t>
            </a:r>
            <a:r>
              <a:rPr lang="uk-UA" sz="1800" dirty="0" smtClean="0">
                <a:solidFill>
                  <a:schemeClr val="tx1"/>
                </a:solidFill>
              </a:rPr>
              <a:t> , </a:t>
            </a:r>
            <a:r>
              <a:rPr lang="en-US" sz="1800" dirty="0" smtClean="0">
                <a:solidFill>
                  <a:schemeClr val="tx1"/>
                </a:solidFill>
              </a:rPr>
              <a:t>Zn</a:t>
            </a:r>
            <a:r>
              <a:rPr lang="uk-UA" sz="1800" dirty="0" smtClean="0">
                <a:solidFill>
                  <a:schemeClr val="tx1"/>
                </a:solidFill>
              </a:rPr>
              <a:t>,</a:t>
            </a:r>
            <a:r>
              <a:rPr lang="en-US" sz="1800" dirty="0" smtClean="0">
                <a:solidFill>
                  <a:schemeClr val="tx1"/>
                </a:solidFill>
              </a:rPr>
              <a:t> Mg</a:t>
            </a:r>
            <a:r>
              <a:rPr lang="uk-UA" sz="1800" dirty="0" smtClean="0">
                <a:solidFill>
                  <a:schemeClr val="tx1"/>
                </a:solidFill>
              </a:rPr>
              <a:t>, ехінацея, елеутерокок та ін.), що покращують діяльність кровотворної, нервової, серцево-судинної систем, сприяють  регуляції обміну речовин в організмі.</a:t>
            </a:r>
          </a:p>
          <a:p>
            <a:pPr>
              <a:buFont typeface="Wingdings" pitchFamily="2" charset="2"/>
              <a:buChar char="q"/>
            </a:pPr>
            <a:r>
              <a:rPr lang="uk-UA" sz="1800" dirty="0" smtClean="0">
                <a:solidFill>
                  <a:schemeClr val="tx1"/>
                </a:solidFill>
              </a:rPr>
              <a:t>Бактеріальні препарати, які нормалізують роботу </a:t>
            </a:r>
            <a:r>
              <a:rPr lang="uk-UA" sz="1800" dirty="0" err="1" smtClean="0">
                <a:solidFill>
                  <a:schemeClr val="tx1"/>
                </a:solidFill>
              </a:rPr>
              <a:t>кишківника</a:t>
            </a:r>
            <a:r>
              <a:rPr lang="uk-UA" sz="1800" dirty="0" smtClean="0">
                <a:solidFill>
                  <a:schemeClr val="tx1"/>
                </a:solidFill>
              </a:rPr>
              <a:t> (</a:t>
            </a:r>
            <a:r>
              <a:rPr lang="uk-UA" sz="1800" dirty="0" err="1" smtClean="0">
                <a:solidFill>
                  <a:schemeClr val="tx1"/>
                </a:solidFill>
              </a:rPr>
              <a:t>лактобактерії</a:t>
            </a:r>
            <a:r>
              <a:rPr lang="uk-UA" sz="1800" dirty="0" smtClean="0">
                <a:solidFill>
                  <a:schemeClr val="tx1"/>
                </a:solidFill>
              </a:rPr>
              <a:t>, </a:t>
            </a:r>
            <a:r>
              <a:rPr lang="uk-UA" sz="1800" dirty="0" err="1" smtClean="0">
                <a:solidFill>
                  <a:schemeClr val="tx1"/>
                </a:solidFill>
              </a:rPr>
              <a:t>біфідо-</a:t>
            </a:r>
            <a:r>
              <a:rPr lang="uk-UA" sz="1800" dirty="0" smtClean="0">
                <a:solidFill>
                  <a:schemeClr val="tx1"/>
                </a:solidFill>
              </a:rPr>
              <a:t> та ацидофільні бактерії).</a:t>
            </a:r>
            <a:endParaRPr lang="ru-RU" sz="1800" dirty="0" smtClean="0">
              <a:solidFill>
                <a:schemeClr val="tx1"/>
              </a:solidFill>
            </a:endParaRPr>
          </a:p>
        </p:txBody>
      </p:sp>
      <p:pic>
        <p:nvPicPr>
          <p:cNvPr id="22535" name="Рисунок 6" descr="http://su-shef.ru/wp-content/uploads/2015/04/radiatciia-produkty-284x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20888"/>
            <a:ext cx="28082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C26A635F-3ED3-48DE-8E69-A21BF32E62FF}" type="slidenum">
              <a:rPr lang="ru-RU" smtClean="0"/>
              <a:pPr>
                <a:defRPr/>
              </a:pPr>
              <a:t>17</a:t>
            </a:fld>
            <a:endParaRPr lang="ru-RU"/>
          </a:p>
        </p:txBody>
      </p:sp>
      <p:sp>
        <p:nvSpPr>
          <p:cNvPr id="9" name="Rectangle 40"/>
          <p:cNvSpPr txBox="1">
            <a:spLocks noChangeArrowheads="1"/>
          </p:cNvSpPr>
          <p:nvPr/>
        </p:nvSpPr>
        <p:spPr>
          <a:xfrm>
            <a:off x="0" y="44624"/>
            <a:ext cx="9144000" cy="9982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Рекомендації щодо лікувально-профілактичного харчування ЛНА на </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ЧАЕС</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54576930"/>
              </p:ext>
            </p:extLst>
          </p:nvPr>
        </p:nvGraphicFramePr>
        <p:xfrm>
          <a:off x="0" y="1076242"/>
          <a:ext cx="9144001" cy="4964682"/>
        </p:xfrm>
        <a:graphic>
          <a:graphicData uri="http://schemas.openxmlformats.org/drawingml/2006/table">
            <a:tbl>
              <a:tblPr>
                <a:tableStyleId>{3C2FFA5D-87B4-456A-9821-1D502468CF0F}</a:tableStyleId>
              </a:tblPr>
              <a:tblGrid>
                <a:gridCol w="894594"/>
                <a:gridCol w="5204908"/>
                <a:gridCol w="3044499"/>
              </a:tblGrid>
              <a:tr h="304414">
                <a:tc rowSpan="8">
                  <a:txBody>
                    <a:bodyPr/>
                    <a:lstStyle/>
                    <a:p>
                      <a:pPr algn="ctr">
                        <a:lnSpc>
                          <a:spcPct val="115000"/>
                        </a:lnSpc>
                        <a:spcAft>
                          <a:spcPts val="0"/>
                        </a:spcAft>
                      </a:pPr>
                      <a:endParaRPr lang="uk-UA" sz="3200" b="1" i="1" dirty="0">
                        <a:solidFill>
                          <a:schemeClr val="bg1"/>
                        </a:solidFill>
                        <a:effectLst>
                          <a:outerShdw blurRad="38100" dist="38100" dir="2700000" algn="tl">
                            <a:srgbClr val="000000">
                              <a:alpha val="43137"/>
                            </a:srgbClr>
                          </a:outerShdw>
                        </a:effectLst>
                      </a:endParaRPr>
                    </a:p>
                    <a:p>
                      <a:pPr algn="ctr">
                        <a:lnSpc>
                          <a:spcPct val="115000"/>
                        </a:lnSpc>
                        <a:spcAft>
                          <a:spcPts val="0"/>
                        </a:spcAft>
                      </a:pPr>
                      <a:r>
                        <a:rPr lang="uk-UA" sz="3200" b="1" i="1" dirty="0">
                          <a:solidFill>
                            <a:schemeClr val="bg1"/>
                          </a:solidFill>
                          <a:effectLst>
                            <a:outerShdw blurRad="38100" dist="38100" dir="2700000" algn="tl">
                              <a:srgbClr val="000000">
                                <a:alpha val="43137"/>
                              </a:srgbClr>
                            </a:outerShdw>
                          </a:effectLst>
                        </a:rPr>
                        <a:t>І</a:t>
                      </a:r>
                      <a:endParaRPr lang="ru-RU" sz="3200" b="1" i="1" dirty="0">
                        <a:solidFill>
                          <a:schemeClr val="bg1"/>
                        </a:solidFill>
                        <a:effectLst>
                          <a:outerShdw blurRad="38100" dist="38100" dir="2700000" algn="tl">
                            <a:srgbClr val="000000">
                              <a:alpha val="43137"/>
                            </a:srgbClr>
                          </a:outerShdw>
                        </a:effectLst>
                        <a:latin typeface="+mj-lt"/>
                        <a:ea typeface="Calibri"/>
                        <a:cs typeface="Times New Roman"/>
                      </a:endParaRPr>
                    </a:p>
                  </a:txBody>
                  <a:tcPr marL="68582" marR="68582" marT="0" marB="0">
                    <a:solidFill>
                      <a:schemeClr val="accent1">
                        <a:lumMod val="75000"/>
                      </a:schemeClr>
                    </a:solidFill>
                  </a:tcPr>
                </a:tc>
                <a:tc>
                  <a:txBody>
                    <a:bodyPr/>
                    <a:lstStyle/>
                    <a:p>
                      <a:pPr>
                        <a:lnSpc>
                          <a:spcPct val="115000"/>
                        </a:lnSpc>
                        <a:spcAft>
                          <a:spcPts val="0"/>
                        </a:spcAft>
                      </a:pPr>
                      <a:r>
                        <a:rPr lang="uk-UA" sz="1800"/>
                        <a:t>Вітамін А</a:t>
                      </a:r>
                      <a:endParaRPr lang="ru-RU" sz="1800">
                        <a:latin typeface="+mj-lt"/>
                        <a:ea typeface="Calibri"/>
                        <a:cs typeface="Times New Roman"/>
                      </a:endParaRPr>
                    </a:p>
                  </a:txBody>
                  <a:tcPr marL="68582" marR="68582" marT="0" marB="0">
                    <a:solidFill>
                      <a:schemeClr val="tx2">
                        <a:lumMod val="40000"/>
                        <a:lumOff val="60000"/>
                      </a:schemeClr>
                    </a:solidFill>
                  </a:tcPr>
                </a:tc>
                <a:tc rowSpan="8">
                  <a:txBody>
                    <a:bodyPr/>
                    <a:lstStyle/>
                    <a:p>
                      <a:pPr algn="ctr">
                        <a:lnSpc>
                          <a:spcPct val="115000"/>
                        </a:lnSpc>
                        <a:spcAft>
                          <a:spcPts val="0"/>
                        </a:spcAft>
                      </a:pPr>
                      <a:endParaRPr lang="uk-UA" sz="1600" dirty="0"/>
                    </a:p>
                    <a:p>
                      <a:pPr algn="ctr">
                        <a:lnSpc>
                          <a:spcPct val="115000"/>
                        </a:lnSpc>
                        <a:spcAft>
                          <a:spcPts val="0"/>
                        </a:spcAft>
                      </a:pPr>
                      <a:r>
                        <a:rPr lang="uk-UA" sz="1600" dirty="0"/>
                        <a:t>Знищують шкідливі речовини, що утворюються при дії опромінення</a:t>
                      </a:r>
                      <a:endParaRPr lang="ru-RU" sz="1600" dirty="0">
                        <a:latin typeface="+mj-lt"/>
                        <a:ea typeface="Calibri"/>
                        <a:cs typeface="Times New Roman"/>
                      </a:endParaRPr>
                    </a:p>
                  </a:txBody>
                  <a:tcPr marL="68582" marR="68582" marT="0" marB="0">
                    <a:solidFill>
                      <a:schemeClr val="bg2"/>
                    </a:solidFill>
                  </a:tcPr>
                </a:tc>
              </a:tr>
              <a:tr h="304414">
                <a:tc vMerge="1">
                  <a:txBody>
                    <a:bodyPr/>
                    <a:lstStyle/>
                    <a:p>
                      <a:endParaRPr lang="ru-RU"/>
                    </a:p>
                  </a:txBody>
                  <a:tcPr/>
                </a:tc>
                <a:tc>
                  <a:txBody>
                    <a:bodyPr/>
                    <a:lstStyle/>
                    <a:p>
                      <a:pPr>
                        <a:lnSpc>
                          <a:spcPct val="115000"/>
                        </a:lnSpc>
                        <a:spcAft>
                          <a:spcPts val="0"/>
                        </a:spcAft>
                      </a:pPr>
                      <a:r>
                        <a:rPr lang="uk-UA" sz="1800"/>
                        <a:t>Вітамін С</a:t>
                      </a:r>
                      <a:endParaRPr lang="ru-RU" sz="180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dirty="0"/>
                        <a:t>Вітамін Е</a:t>
                      </a:r>
                      <a:endParaRPr lang="ru-RU" sz="1800" dirty="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dirty="0"/>
                        <a:t>Вітамін Р, в тому числі антоціани*</a:t>
                      </a:r>
                      <a:endParaRPr lang="ru-RU" sz="1800" dirty="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a:t>Бета-каротин</a:t>
                      </a:r>
                      <a:endParaRPr lang="ru-RU" sz="180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dirty="0" err="1"/>
                        <a:t>Поліненасичені</a:t>
                      </a:r>
                      <a:r>
                        <a:rPr lang="uk-UA" sz="1800" dirty="0"/>
                        <a:t> жирні кислоти</a:t>
                      </a:r>
                      <a:endParaRPr lang="ru-RU" sz="1800" dirty="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dirty="0"/>
                        <a:t>Селен</a:t>
                      </a:r>
                      <a:endParaRPr lang="ru-RU" sz="1800" dirty="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304414">
                <a:tc vMerge="1">
                  <a:txBody>
                    <a:bodyPr/>
                    <a:lstStyle/>
                    <a:p>
                      <a:endParaRPr lang="ru-RU"/>
                    </a:p>
                  </a:txBody>
                  <a:tcPr/>
                </a:tc>
                <a:tc>
                  <a:txBody>
                    <a:bodyPr/>
                    <a:lstStyle/>
                    <a:p>
                      <a:pPr>
                        <a:lnSpc>
                          <a:spcPct val="115000"/>
                        </a:lnSpc>
                        <a:spcAft>
                          <a:spcPts val="0"/>
                        </a:spcAft>
                      </a:pPr>
                      <a:r>
                        <a:rPr lang="uk-UA" sz="1800"/>
                        <a:t>Цистеїн**</a:t>
                      </a:r>
                      <a:endParaRPr lang="ru-RU" sz="1800">
                        <a:latin typeface="+mj-lt"/>
                        <a:ea typeface="Calibri"/>
                        <a:cs typeface="Times New Roman"/>
                      </a:endParaRPr>
                    </a:p>
                  </a:txBody>
                  <a:tcPr marL="68582" marR="68582" marT="0" marB="0">
                    <a:solidFill>
                      <a:schemeClr val="tx2">
                        <a:lumMod val="40000"/>
                        <a:lumOff val="60000"/>
                      </a:schemeClr>
                    </a:solidFill>
                  </a:tcPr>
                </a:tc>
                <a:tc vMerge="1">
                  <a:txBody>
                    <a:bodyPr/>
                    <a:lstStyle/>
                    <a:p>
                      <a:endParaRPr lang="ru-RU"/>
                    </a:p>
                  </a:txBody>
                  <a:tcPr/>
                </a:tc>
              </a:tr>
              <a:tr h="838032">
                <a:tc rowSpan="3">
                  <a:txBody>
                    <a:bodyPr/>
                    <a:lstStyle/>
                    <a:p>
                      <a:pPr algn="ctr">
                        <a:lnSpc>
                          <a:spcPct val="115000"/>
                        </a:lnSpc>
                        <a:spcAft>
                          <a:spcPts val="0"/>
                        </a:spcAft>
                      </a:pPr>
                      <a:endParaRPr lang="uk-UA" sz="3200" b="1" i="1" dirty="0">
                        <a:solidFill>
                          <a:schemeClr val="bg1"/>
                        </a:solidFill>
                        <a:effectLst>
                          <a:outerShdw blurRad="38100" dist="38100" dir="2700000" algn="tl">
                            <a:srgbClr val="000000">
                              <a:alpha val="43137"/>
                            </a:srgbClr>
                          </a:outerShdw>
                        </a:effectLst>
                      </a:endParaRPr>
                    </a:p>
                    <a:p>
                      <a:pPr algn="ctr">
                        <a:lnSpc>
                          <a:spcPct val="115000"/>
                        </a:lnSpc>
                        <a:spcAft>
                          <a:spcPts val="0"/>
                        </a:spcAft>
                      </a:pPr>
                      <a:r>
                        <a:rPr lang="uk-UA" sz="3200" b="1" i="1" dirty="0">
                          <a:solidFill>
                            <a:schemeClr val="bg1"/>
                          </a:solidFill>
                          <a:effectLst>
                            <a:outerShdw blurRad="38100" dist="38100" dir="2700000" algn="tl">
                              <a:srgbClr val="000000">
                                <a:alpha val="43137"/>
                              </a:srgbClr>
                            </a:outerShdw>
                          </a:effectLst>
                        </a:rPr>
                        <a:t>ІІ</a:t>
                      </a:r>
                      <a:endParaRPr lang="ru-RU" sz="3200" b="1" i="1" dirty="0">
                        <a:solidFill>
                          <a:schemeClr val="bg1"/>
                        </a:solidFill>
                        <a:effectLst>
                          <a:outerShdw blurRad="38100" dist="38100" dir="2700000" algn="tl">
                            <a:srgbClr val="000000">
                              <a:alpha val="43137"/>
                            </a:srgbClr>
                          </a:outerShdw>
                        </a:effectLst>
                        <a:latin typeface="+mj-lt"/>
                        <a:ea typeface="Calibri"/>
                        <a:cs typeface="Times New Roman"/>
                      </a:endParaRPr>
                    </a:p>
                  </a:txBody>
                  <a:tcPr marL="68582" marR="68582" marT="0" marB="0">
                    <a:solidFill>
                      <a:schemeClr val="accent1">
                        <a:lumMod val="75000"/>
                      </a:schemeClr>
                    </a:solidFill>
                  </a:tcPr>
                </a:tc>
                <a:tc>
                  <a:txBody>
                    <a:bodyPr/>
                    <a:lstStyle/>
                    <a:p>
                      <a:pPr>
                        <a:lnSpc>
                          <a:spcPct val="115000"/>
                        </a:lnSpc>
                        <a:spcAft>
                          <a:spcPts val="0"/>
                        </a:spcAft>
                      </a:pPr>
                      <a:r>
                        <a:rPr lang="uk-UA" sz="1800"/>
                        <a:t>Кальцій</a:t>
                      </a:r>
                      <a:endParaRPr lang="ru-RU" sz="1800">
                        <a:latin typeface="+mj-lt"/>
                        <a:ea typeface="Calibri"/>
                        <a:cs typeface="Times New Roman"/>
                      </a:endParaRPr>
                    </a:p>
                  </a:txBody>
                  <a:tcPr marL="68582" marR="68582" marT="0" marB="0">
                    <a:solidFill>
                      <a:schemeClr val="tx2">
                        <a:lumMod val="40000"/>
                        <a:lumOff val="60000"/>
                      </a:schemeClr>
                    </a:solidFill>
                  </a:tcPr>
                </a:tc>
                <a:tc>
                  <a:txBody>
                    <a:bodyPr/>
                    <a:lstStyle/>
                    <a:p>
                      <a:pPr algn="ctr">
                        <a:lnSpc>
                          <a:spcPct val="115000"/>
                        </a:lnSpc>
                        <a:spcAft>
                          <a:spcPts val="0"/>
                        </a:spcAft>
                      </a:pPr>
                      <a:r>
                        <a:rPr lang="uk-UA" sz="1600" dirty="0"/>
                        <a:t>Перешкоджає накопиченню в організмі радіоактивного стронцію.</a:t>
                      </a:r>
                      <a:endParaRPr lang="ru-RU" sz="1600" dirty="0">
                        <a:latin typeface="+mj-lt"/>
                        <a:ea typeface="Calibri"/>
                        <a:cs typeface="Times New Roman"/>
                      </a:endParaRPr>
                    </a:p>
                  </a:txBody>
                  <a:tcPr marL="68582" marR="68582" marT="0" marB="0">
                    <a:solidFill>
                      <a:schemeClr val="bg2"/>
                    </a:solidFill>
                  </a:tcPr>
                </a:tc>
              </a:tr>
              <a:tr h="752795">
                <a:tc vMerge="1">
                  <a:txBody>
                    <a:bodyPr/>
                    <a:lstStyle/>
                    <a:p>
                      <a:endParaRPr lang="ru-RU"/>
                    </a:p>
                  </a:txBody>
                  <a:tcPr/>
                </a:tc>
                <a:tc>
                  <a:txBody>
                    <a:bodyPr/>
                    <a:lstStyle/>
                    <a:p>
                      <a:pPr>
                        <a:lnSpc>
                          <a:spcPct val="115000"/>
                        </a:lnSpc>
                        <a:spcAft>
                          <a:spcPts val="0"/>
                        </a:spcAft>
                      </a:pPr>
                      <a:r>
                        <a:rPr lang="uk-UA" sz="1800" dirty="0"/>
                        <a:t>Калій</a:t>
                      </a:r>
                      <a:endParaRPr lang="ru-RU" sz="1800" dirty="0">
                        <a:latin typeface="+mj-lt"/>
                        <a:ea typeface="Calibri"/>
                        <a:cs typeface="Times New Roman"/>
                      </a:endParaRPr>
                    </a:p>
                  </a:txBody>
                  <a:tcPr marL="68582" marR="68582" marT="0" marB="0">
                    <a:solidFill>
                      <a:schemeClr val="tx2">
                        <a:lumMod val="40000"/>
                        <a:lumOff val="60000"/>
                      </a:schemeClr>
                    </a:solidFill>
                  </a:tcPr>
                </a:tc>
                <a:tc>
                  <a:txBody>
                    <a:bodyPr/>
                    <a:lstStyle/>
                    <a:p>
                      <a:pPr algn="ctr">
                        <a:lnSpc>
                          <a:spcPct val="115000"/>
                        </a:lnSpc>
                        <a:spcAft>
                          <a:spcPts val="0"/>
                        </a:spcAft>
                      </a:pPr>
                      <a:r>
                        <a:rPr lang="uk-UA" sz="1600" dirty="0"/>
                        <a:t>Перешкоджає накопиченню в організмі радіоактивного цезію.</a:t>
                      </a:r>
                      <a:endParaRPr lang="ru-RU" sz="1600" dirty="0">
                        <a:latin typeface="+mj-lt"/>
                        <a:ea typeface="Calibri"/>
                        <a:cs typeface="Times New Roman"/>
                      </a:endParaRPr>
                    </a:p>
                  </a:txBody>
                  <a:tcPr marL="68582" marR="68582" marT="0" marB="0">
                    <a:solidFill>
                      <a:schemeClr val="bg2"/>
                    </a:solidFill>
                  </a:tcPr>
                </a:tc>
              </a:tr>
              <a:tr h="846895">
                <a:tc vMerge="1">
                  <a:txBody>
                    <a:bodyPr/>
                    <a:lstStyle/>
                    <a:p>
                      <a:endParaRPr lang="ru-RU"/>
                    </a:p>
                  </a:txBody>
                  <a:tcPr/>
                </a:tc>
                <a:tc>
                  <a:txBody>
                    <a:bodyPr/>
                    <a:lstStyle/>
                    <a:p>
                      <a:pPr>
                        <a:lnSpc>
                          <a:spcPct val="115000"/>
                        </a:lnSpc>
                        <a:spcAft>
                          <a:spcPts val="0"/>
                        </a:spcAft>
                      </a:pPr>
                      <a:r>
                        <a:rPr lang="uk-UA" sz="1800" dirty="0"/>
                        <a:t>Рослинні  волокна</a:t>
                      </a:r>
                      <a:endParaRPr lang="ru-RU" sz="1800" dirty="0">
                        <a:latin typeface="+mj-lt"/>
                        <a:ea typeface="Calibri"/>
                        <a:cs typeface="Times New Roman"/>
                      </a:endParaRPr>
                    </a:p>
                  </a:txBody>
                  <a:tcPr marL="68582" marR="68582" marT="0" marB="0">
                    <a:solidFill>
                      <a:schemeClr val="tx2">
                        <a:lumMod val="40000"/>
                        <a:lumOff val="60000"/>
                      </a:schemeClr>
                    </a:solidFill>
                  </a:tcPr>
                </a:tc>
                <a:tc>
                  <a:txBody>
                    <a:bodyPr/>
                    <a:lstStyle/>
                    <a:p>
                      <a:pPr algn="ctr">
                        <a:lnSpc>
                          <a:spcPct val="115000"/>
                        </a:lnSpc>
                        <a:spcAft>
                          <a:spcPts val="0"/>
                        </a:spcAft>
                      </a:pPr>
                      <a:r>
                        <a:rPr lang="uk-UA" sz="1600" dirty="0" err="1"/>
                        <a:t>Зв</a:t>
                      </a:r>
                      <a:r>
                        <a:rPr lang="ru-RU" sz="1600" dirty="0"/>
                        <a:t>`</a:t>
                      </a:r>
                      <a:r>
                        <a:rPr lang="uk-UA" sz="1600" dirty="0" err="1"/>
                        <a:t>язують</a:t>
                      </a:r>
                      <a:r>
                        <a:rPr lang="uk-UA" sz="1600" dirty="0"/>
                        <a:t> в кишечнику і виводять радіоактивні речовини</a:t>
                      </a:r>
                      <a:endParaRPr lang="ru-RU" sz="1600" dirty="0">
                        <a:latin typeface="+mj-lt"/>
                        <a:ea typeface="Calibri"/>
                        <a:cs typeface="Times New Roman"/>
                      </a:endParaRPr>
                    </a:p>
                  </a:txBody>
                  <a:tcPr marL="68582" marR="68582" marT="0" marB="0">
                    <a:solidFill>
                      <a:schemeClr val="bg2"/>
                    </a:solidFill>
                  </a:tcPr>
                </a:tc>
              </a:tr>
            </a:tbl>
          </a:graphicData>
        </a:graphic>
      </p:graphicFrame>
      <p:sp>
        <p:nvSpPr>
          <p:cNvPr id="23588" name="Rectangle 4"/>
          <p:cNvSpPr>
            <a:spLocks noChangeArrowheads="1"/>
          </p:cNvSpPr>
          <p:nvPr/>
        </p:nvSpPr>
        <p:spPr bwMode="auto">
          <a:xfrm>
            <a:off x="0" y="5661248"/>
            <a:ext cx="9144000"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nchor="ctr">
            <a:spAutoFit/>
          </a:bodyPr>
          <a:lstStyle/>
          <a:p>
            <a:pPr eaLnBrk="0" hangingPunct="0"/>
            <a:r>
              <a:rPr lang="uk-UA" dirty="0"/>
              <a:t>*Речовини синього, фіолетового, червоного і жовтого кольору, містяться в овочах і фруктах.</a:t>
            </a:r>
            <a:endParaRPr lang="ru-RU" dirty="0"/>
          </a:p>
          <a:p>
            <a:pPr eaLnBrk="0" hangingPunct="0"/>
            <a:r>
              <a:rPr lang="uk-UA" dirty="0"/>
              <a:t>**Амінокислота, що міститься в білках.</a:t>
            </a:r>
            <a:endParaRPr lang="ru-RU" dirty="0"/>
          </a:p>
          <a:p>
            <a:pPr eaLnBrk="0" hangingPunct="0"/>
            <a:r>
              <a:rPr lang="uk-UA" dirty="0"/>
              <a:t>Речовини І групи – антиоксиданти.</a:t>
            </a: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18</a:t>
            </a:fld>
            <a:endParaRPr lang="ru-RU"/>
          </a:p>
        </p:txBody>
      </p:sp>
      <p:sp>
        <p:nvSpPr>
          <p:cNvPr id="8" name="Rectangle 40"/>
          <p:cNvSpPr txBox="1">
            <a:spLocks noChangeArrowheads="1"/>
          </p:cNvSpPr>
          <p:nvPr/>
        </p:nvSpPr>
        <p:spPr>
          <a:xfrm>
            <a:off x="0" y="44624"/>
            <a:ext cx="9144000" cy="99826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eaLnBrk="0" hangingPunct="0">
              <a:lnSpc>
                <a:spcPct val="100000"/>
              </a:lnSpc>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НАЙВАЖЛИВІШІ РАДІОЗАХИСНІ РЕЧОВИНИ ЇЖІ</a:t>
            </a:r>
            <a:endPar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p:cNvSpPr>
            <a:spLocks noChangeArrowheads="1"/>
          </p:cNvSpPr>
          <p:nvPr/>
        </p:nvSpPr>
        <p:spPr bwMode="gray">
          <a:xfrm flipV="1">
            <a:off x="431032" y="3381374"/>
            <a:ext cx="4536504" cy="2749669"/>
          </a:xfrm>
          <a:prstGeom prst="triangle">
            <a:avLst>
              <a:gd name="adj" fmla="val 50000"/>
            </a:avLst>
          </a:prstGeom>
          <a:gradFill rotWithShape="1">
            <a:gsLst>
              <a:gs pos="0">
                <a:schemeClr val="accent1"/>
              </a:gs>
              <a:gs pos="100000">
                <a:schemeClr val="accent1">
                  <a:gamma/>
                  <a:shade val="50980"/>
                  <a:invGamma/>
                </a:schemeClr>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pPr>
              <a:defRPr/>
            </a:pPr>
            <a:endParaRPr lang="uk-UA">
              <a:latin typeface="+mj-lt"/>
            </a:endParaRPr>
          </a:p>
        </p:txBody>
      </p:sp>
      <p:sp>
        <p:nvSpPr>
          <p:cNvPr id="36" name="AutoShape 3"/>
          <p:cNvSpPr>
            <a:spLocks noChangeArrowheads="1"/>
          </p:cNvSpPr>
          <p:nvPr/>
        </p:nvSpPr>
        <p:spPr bwMode="gray">
          <a:xfrm>
            <a:off x="3916487" y="1025441"/>
            <a:ext cx="4795465" cy="2347995"/>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pPr>
              <a:defRPr/>
            </a:pPr>
            <a:endParaRPr lang="uk-UA"/>
          </a:p>
        </p:txBody>
      </p:sp>
      <p:sp>
        <p:nvSpPr>
          <p:cNvPr id="37" name="AutoShape 4"/>
          <p:cNvSpPr>
            <a:spLocks noChangeArrowheads="1"/>
          </p:cNvSpPr>
          <p:nvPr/>
        </p:nvSpPr>
        <p:spPr bwMode="gray">
          <a:xfrm>
            <a:off x="431032" y="1025441"/>
            <a:ext cx="4536504" cy="2403559"/>
          </a:xfrm>
          <a:prstGeom prst="triangle">
            <a:avLst>
              <a:gd name="adj" fmla="val 50000"/>
            </a:avLst>
          </a:prstGeom>
          <a:gradFill rotWithShape="1">
            <a:gsLst>
              <a:gs pos="0">
                <a:schemeClr val="hlink"/>
              </a:gs>
              <a:gs pos="100000">
                <a:schemeClr val="hlink">
                  <a:gamma/>
                  <a:shade val="76078"/>
                  <a:invGamma/>
                </a:schemeClr>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pPr>
              <a:defRPr/>
            </a:pPr>
            <a:endParaRPr lang="uk-UA">
              <a:latin typeface="+mj-lt"/>
            </a:endParaRPr>
          </a:p>
        </p:txBody>
      </p:sp>
      <p:sp>
        <p:nvSpPr>
          <p:cNvPr id="38" name="AutoShape 5"/>
          <p:cNvSpPr>
            <a:spLocks noChangeArrowheads="1"/>
          </p:cNvSpPr>
          <p:nvPr/>
        </p:nvSpPr>
        <p:spPr bwMode="gray">
          <a:xfrm flipV="1">
            <a:off x="2663280" y="1052734"/>
            <a:ext cx="3672408" cy="256517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pPr>
              <a:defRPr/>
            </a:pPr>
            <a:endParaRPr lang="uk-UA" dirty="0">
              <a:latin typeface="+mj-lt"/>
            </a:endParaRPr>
          </a:p>
        </p:txBody>
      </p:sp>
      <p:sp>
        <p:nvSpPr>
          <p:cNvPr id="39" name="AutoShape 6"/>
          <p:cNvSpPr>
            <a:spLocks noChangeArrowheads="1"/>
          </p:cNvSpPr>
          <p:nvPr/>
        </p:nvSpPr>
        <p:spPr bwMode="gray">
          <a:xfrm>
            <a:off x="2718334" y="3373438"/>
            <a:ext cx="3833378" cy="2719858"/>
          </a:xfrm>
          <a:prstGeom prst="triangle">
            <a:avLst>
              <a:gd name="adj" fmla="val 50000"/>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pPr>
              <a:defRPr/>
            </a:pPr>
            <a:endParaRPr lang="uk-UA">
              <a:latin typeface="+mj-lt"/>
            </a:endParaRPr>
          </a:p>
        </p:txBody>
      </p:sp>
      <p:sp>
        <p:nvSpPr>
          <p:cNvPr id="40" name="AutoShape 7"/>
          <p:cNvSpPr>
            <a:spLocks noChangeArrowheads="1"/>
          </p:cNvSpPr>
          <p:nvPr/>
        </p:nvSpPr>
        <p:spPr bwMode="gray">
          <a:xfrm flipV="1">
            <a:off x="4391472" y="3373434"/>
            <a:ext cx="4320480" cy="2719860"/>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pPr>
              <a:defRPr/>
            </a:pPr>
            <a:endParaRPr lang="uk-UA"/>
          </a:p>
        </p:txBody>
      </p:sp>
      <p:sp>
        <p:nvSpPr>
          <p:cNvPr id="24584" name="Rectangle 8"/>
          <p:cNvSpPr>
            <a:spLocks noChangeArrowheads="1"/>
          </p:cNvSpPr>
          <p:nvPr/>
        </p:nvSpPr>
        <p:spPr bwMode="gray">
          <a:xfrm>
            <a:off x="3104530" y="1025441"/>
            <a:ext cx="28711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ru-RU" sz="2000" dirty="0">
                <a:latin typeface="+mj-lt"/>
              </a:rPr>
              <a:t> </a:t>
            </a:r>
            <a:r>
              <a:rPr lang="ru-RU" sz="2000" b="1" dirty="0">
                <a:solidFill>
                  <a:schemeClr val="bg1"/>
                </a:solidFill>
                <a:effectLst>
                  <a:outerShdw blurRad="38100" dist="38100" dir="2700000" algn="tl">
                    <a:srgbClr val="000000">
                      <a:alpha val="43137"/>
                    </a:srgbClr>
                  </a:outerShdw>
                </a:effectLst>
                <a:latin typeface="+mj-lt"/>
              </a:rPr>
              <a:t>20% </a:t>
            </a:r>
            <a:r>
              <a:rPr lang="ru-RU" sz="2000" b="1" dirty="0" err="1">
                <a:solidFill>
                  <a:schemeClr val="bg1"/>
                </a:solidFill>
                <a:effectLst>
                  <a:outerShdw blurRad="38100" dist="38100" dir="2700000" algn="tl">
                    <a:srgbClr val="000000">
                      <a:alpha val="43137"/>
                    </a:srgbClr>
                  </a:outerShdw>
                </a:effectLst>
                <a:latin typeface="+mj-lt"/>
              </a:rPr>
              <a:t>пацієнтів</a:t>
            </a:r>
            <a:r>
              <a:rPr lang="ru-RU" sz="2000" b="1" dirty="0">
                <a:solidFill>
                  <a:schemeClr val="bg1"/>
                </a:solidFill>
                <a:effectLst>
                  <a:outerShdw blurRad="38100" dist="38100" dir="2700000" algn="tl">
                    <a:srgbClr val="000000">
                      <a:alpha val="43137"/>
                    </a:srgbClr>
                  </a:outerShdw>
                </a:effectLst>
                <a:latin typeface="+mj-lt"/>
              </a:rPr>
              <a:t>     </a:t>
            </a:r>
            <a:endParaRPr lang="ru-RU" sz="2000" b="1" dirty="0" smtClean="0">
              <a:solidFill>
                <a:schemeClr val="bg1"/>
              </a:solidFill>
              <a:effectLst>
                <a:outerShdw blurRad="38100" dist="38100" dir="2700000" algn="tl">
                  <a:srgbClr val="000000">
                    <a:alpha val="43137"/>
                  </a:srgbClr>
                </a:outerShdw>
              </a:effectLst>
              <a:latin typeface="+mj-lt"/>
            </a:endParaRPr>
          </a:p>
          <a:p>
            <a:pPr algn="ctr" eaLnBrk="0" hangingPunct="0"/>
            <a:r>
              <a:rPr lang="uk-UA" sz="2000" b="1" dirty="0" smtClean="0">
                <a:solidFill>
                  <a:schemeClr val="bg1"/>
                </a:solidFill>
                <a:effectLst>
                  <a:outerShdw blurRad="38100" dist="38100" dir="2700000" algn="tl">
                    <a:srgbClr val="000000">
                      <a:alpha val="43137"/>
                    </a:srgbClr>
                  </a:outerShdw>
                </a:effectLst>
                <a:latin typeface="+mj-lt"/>
              </a:rPr>
              <a:t>(</a:t>
            </a:r>
            <a:r>
              <a:rPr lang="ru-RU" sz="2000" b="1" dirty="0" err="1" smtClean="0">
                <a:solidFill>
                  <a:schemeClr val="bg1"/>
                </a:solidFill>
                <a:effectLst>
                  <a:outerShdw blurRad="38100" dist="38100" dir="2700000" algn="tl">
                    <a:srgbClr val="000000">
                      <a:alpha val="43137"/>
                    </a:srgbClr>
                  </a:outerShdw>
                </a:effectLst>
                <a:latin typeface="+mj-lt"/>
              </a:rPr>
              <a:t>контрольна</a:t>
            </a:r>
            <a:r>
              <a:rPr lang="ru-RU" sz="2000" b="1" dirty="0" smtClean="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група</a:t>
            </a:r>
            <a:r>
              <a:rPr lang="ru-RU" sz="2000" b="1" dirty="0">
                <a:solidFill>
                  <a:schemeClr val="bg1"/>
                </a:solidFill>
                <a:effectLst>
                  <a:outerShdw blurRad="38100" dist="38100" dir="2700000" algn="tl">
                    <a:srgbClr val="000000">
                      <a:alpha val="43137"/>
                    </a:srgbClr>
                  </a:outerShdw>
                </a:effectLst>
                <a:latin typeface="+mj-lt"/>
              </a:rPr>
              <a:t> 20% </a:t>
            </a:r>
            <a:r>
              <a:rPr lang="uk-UA" sz="2000" b="1" dirty="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показники</a:t>
            </a:r>
            <a:r>
              <a:rPr lang="ru-RU" sz="2000" b="1" dirty="0">
                <a:solidFill>
                  <a:schemeClr val="bg1"/>
                </a:solidFill>
                <a:effectLst>
                  <a:outerShdw blurRad="38100" dist="38100" dir="2700000" algn="tl">
                    <a:srgbClr val="000000">
                      <a:alpha val="43137"/>
                    </a:srgbClr>
                  </a:outerShdw>
                </a:effectLst>
                <a:latin typeface="+mj-lt"/>
              </a:rPr>
              <a:t> не </a:t>
            </a:r>
            <a:r>
              <a:rPr lang="ru-RU" sz="2000" b="1" dirty="0" err="1">
                <a:solidFill>
                  <a:schemeClr val="bg1"/>
                </a:solidFill>
                <a:effectLst>
                  <a:outerShdw blurRad="38100" dist="38100" dir="2700000" algn="tl">
                    <a:srgbClr val="000000">
                      <a:alpha val="43137"/>
                    </a:srgbClr>
                  </a:outerShdw>
                </a:effectLst>
                <a:latin typeface="+mj-lt"/>
              </a:rPr>
              <a:t>змінилися</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4585" name="Rectangle 9"/>
          <p:cNvSpPr>
            <a:spLocks noChangeArrowheads="1"/>
          </p:cNvSpPr>
          <p:nvPr/>
        </p:nvSpPr>
        <p:spPr bwMode="gray">
          <a:xfrm>
            <a:off x="1626097" y="3501008"/>
            <a:ext cx="218931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uk-UA" sz="2000" b="1" dirty="0">
                <a:effectLst>
                  <a:outerShdw blurRad="38100" dist="38100" dir="2700000" algn="tl">
                    <a:srgbClr val="000000">
                      <a:alpha val="43137"/>
                    </a:srgbClr>
                  </a:outerShdw>
                </a:effectLst>
                <a:latin typeface="+mj-lt"/>
              </a:rPr>
              <a:t> </a:t>
            </a:r>
            <a:r>
              <a:rPr lang="uk-UA" sz="2000" b="1" dirty="0">
                <a:solidFill>
                  <a:schemeClr val="bg1"/>
                </a:solidFill>
                <a:effectLst>
                  <a:outerShdw blurRad="38100" dist="38100" dir="2700000" algn="tl">
                    <a:srgbClr val="000000">
                      <a:alpha val="43137"/>
                    </a:srgbClr>
                  </a:outerShdw>
                </a:effectLst>
                <a:latin typeface="+mj-lt"/>
              </a:rPr>
              <a:t>Показник застосування фітотерапії збільшився на 20%</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4586" name="Rectangle 10"/>
          <p:cNvSpPr>
            <a:spLocks noChangeArrowheads="1"/>
          </p:cNvSpPr>
          <p:nvPr/>
        </p:nvSpPr>
        <p:spPr bwMode="gray">
          <a:xfrm>
            <a:off x="2945161" y="4869160"/>
            <a:ext cx="324651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ru-RU" sz="1900" b="1" dirty="0">
                <a:solidFill>
                  <a:schemeClr val="bg1"/>
                </a:solidFill>
                <a:effectLst>
                  <a:outerShdw blurRad="38100" dist="38100" dir="2700000" algn="tl">
                    <a:srgbClr val="000000">
                      <a:alpha val="43137"/>
                    </a:srgbClr>
                  </a:outerShdw>
                </a:effectLst>
                <a:latin typeface="+mj-lt"/>
              </a:rPr>
              <a:t>50% </a:t>
            </a:r>
            <a:r>
              <a:rPr lang="ru-RU" sz="1900" b="1" dirty="0" err="1">
                <a:solidFill>
                  <a:schemeClr val="bg1"/>
                </a:solidFill>
                <a:effectLst>
                  <a:outerShdw blurRad="38100" dist="38100" dir="2700000" algn="tl">
                    <a:srgbClr val="000000">
                      <a:alpha val="43137"/>
                    </a:srgbClr>
                  </a:outerShdw>
                </a:effectLst>
                <a:latin typeface="+mj-lt"/>
              </a:rPr>
              <a:t>пацієнтів</a:t>
            </a:r>
            <a:r>
              <a:rPr lang="uk-UA" sz="1900" b="1" dirty="0">
                <a:solidFill>
                  <a:schemeClr val="bg1"/>
                </a:solidFill>
                <a:effectLst>
                  <a:outerShdw blurRad="38100" dist="38100" dir="2700000" algn="tl">
                    <a:srgbClr val="000000">
                      <a:alpha val="43137"/>
                    </a:srgbClr>
                  </a:outerShdw>
                </a:effectLst>
                <a:latin typeface="+mj-lt"/>
              </a:rPr>
              <a:t>    </a:t>
            </a:r>
            <a:endParaRPr lang="uk-UA" sz="1900" b="1" dirty="0" smtClean="0">
              <a:solidFill>
                <a:schemeClr val="bg1"/>
              </a:solidFill>
              <a:effectLst>
                <a:outerShdw blurRad="38100" dist="38100" dir="2700000" algn="tl">
                  <a:srgbClr val="000000">
                    <a:alpha val="43137"/>
                  </a:srgbClr>
                </a:outerShdw>
              </a:effectLst>
              <a:latin typeface="+mj-lt"/>
            </a:endParaRPr>
          </a:p>
          <a:p>
            <a:pPr algn="ctr" eaLnBrk="0" hangingPunct="0"/>
            <a:r>
              <a:rPr lang="uk-UA" sz="1900" b="1" dirty="0" smtClean="0">
                <a:solidFill>
                  <a:schemeClr val="bg1"/>
                </a:solidFill>
                <a:effectLst>
                  <a:outerShdw blurRad="38100" dist="38100" dir="2700000" algn="tl">
                    <a:srgbClr val="000000">
                      <a:alpha val="43137"/>
                    </a:srgbClr>
                  </a:outerShdw>
                </a:effectLst>
                <a:latin typeface="+mj-lt"/>
              </a:rPr>
              <a:t> (</a:t>
            </a:r>
            <a:r>
              <a:rPr lang="ru-RU" sz="1900" b="1" dirty="0" err="1" smtClean="0">
                <a:solidFill>
                  <a:schemeClr val="bg1"/>
                </a:solidFill>
                <a:effectLst>
                  <a:outerShdw blurRad="38100" dist="38100" dir="2700000" algn="tl">
                    <a:srgbClr val="000000">
                      <a:alpha val="43137"/>
                    </a:srgbClr>
                  </a:outerShdw>
                </a:effectLst>
                <a:latin typeface="+mj-lt"/>
              </a:rPr>
              <a:t>контрольна</a:t>
            </a:r>
            <a:r>
              <a:rPr lang="ru-RU" sz="1900" b="1" dirty="0" smtClean="0">
                <a:solidFill>
                  <a:schemeClr val="bg1"/>
                </a:solidFill>
                <a:effectLst>
                  <a:outerShdw blurRad="38100" dist="38100" dir="2700000" algn="tl">
                    <a:srgbClr val="000000">
                      <a:alpha val="43137"/>
                    </a:srgbClr>
                  </a:outerShdw>
                </a:effectLst>
                <a:latin typeface="+mj-lt"/>
              </a:rPr>
              <a:t> </a:t>
            </a:r>
            <a:r>
              <a:rPr lang="ru-RU" sz="1900" b="1" dirty="0" err="1">
                <a:solidFill>
                  <a:schemeClr val="bg1"/>
                </a:solidFill>
                <a:effectLst>
                  <a:outerShdw blurRad="38100" dist="38100" dir="2700000" algn="tl">
                    <a:srgbClr val="000000">
                      <a:alpha val="43137"/>
                    </a:srgbClr>
                  </a:outerShdw>
                </a:effectLst>
                <a:latin typeface="+mj-lt"/>
              </a:rPr>
              <a:t>група</a:t>
            </a:r>
            <a:r>
              <a:rPr lang="ru-RU" sz="1900" b="1" dirty="0">
                <a:solidFill>
                  <a:schemeClr val="bg1"/>
                </a:solidFill>
                <a:effectLst>
                  <a:outerShdw blurRad="38100" dist="38100" dir="2700000" algn="tl">
                    <a:srgbClr val="000000">
                      <a:alpha val="43137"/>
                    </a:srgbClr>
                  </a:outerShdw>
                </a:effectLst>
                <a:latin typeface="+mj-lt"/>
              </a:rPr>
              <a:t> 70%</a:t>
            </a:r>
            <a:r>
              <a:rPr lang="uk-UA" sz="1900" b="1" dirty="0">
                <a:solidFill>
                  <a:schemeClr val="bg1"/>
                </a:solidFill>
                <a:effectLst>
                  <a:outerShdw blurRad="38100" dist="38100" dir="2700000" algn="tl">
                    <a:srgbClr val="000000">
                      <a:alpha val="43137"/>
                    </a:srgbClr>
                  </a:outerShdw>
                </a:effectLst>
                <a:latin typeface="+mj-lt"/>
              </a:rPr>
              <a:t>) </a:t>
            </a:r>
            <a:endParaRPr lang="uk-UA" sz="1900" b="1" dirty="0" smtClean="0">
              <a:solidFill>
                <a:schemeClr val="bg1"/>
              </a:solidFill>
              <a:effectLst>
                <a:outerShdw blurRad="38100" dist="38100" dir="2700000" algn="tl">
                  <a:srgbClr val="000000">
                    <a:alpha val="43137"/>
                  </a:srgbClr>
                </a:outerShdw>
              </a:effectLst>
              <a:latin typeface="+mj-lt"/>
            </a:endParaRPr>
          </a:p>
          <a:p>
            <a:pPr algn="ctr" eaLnBrk="0" hangingPunct="0"/>
            <a:r>
              <a:rPr lang="ru-RU" sz="1900" b="1" dirty="0" smtClean="0">
                <a:solidFill>
                  <a:schemeClr val="bg1"/>
                </a:solidFill>
                <a:effectLst>
                  <a:outerShdw blurRad="38100" dist="38100" dir="2700000" algn="tl">
                    <a:srgbClr val="000000">
                      <a:alpha val="43137"/>
                    </a:srgbClr>
                  </a:outerShdw>
                </a:effectLst>
                <a:latin typeface="+mj-lt"/>
              </a:rPr>
              <a:t> </a:t>
            </a:r>
            <a:r>
              <a:rPr lang="ru-RU" sz="1900" b="1" dirty="0">
                <a:solidFill>
                  <a:schemeClr val="bg1"/>
                </a:solidFill>
                <a:effectLst>
                  <a:outerShdw blurRad="38100" dist="38100" dir="2700000" algn="tl">
                    <a:srgbClr val="000000">
                      <a:alpha val="43137"/>
                    </a:srgbClr>
                  </a:outerShdw>
                </a:effectLst>
                <a:latin typeface="+mj-lt"/>
              </a:rPr>
              <a:t>- </a:t>
            </a:r>
            <a:r>
              <a:rPr lang="ru-RU" sz="1900" b="1" dirty="0" err="1">
                <a:solidFill>
                  <a:schemeClr val="bg1"/>
                </a:solidFill>
                <a:effectLst>
                  <a:outerShdw blurRad="38100" dist="38100" dir="2700000" algn="tl">
                    <a:srgbClr val="000000">
                      <a:alpha val="43137"/>
                    </a:srgbClr>
                  </a:outerShdw>
                </a:effectLst>
                <a:latin typeface="+mj-lt"/>
              </a:rPr>
              <a:t>показники</a:t>
            </a:r>
            <a:r>
              <a:rPr lang="ru-RU" sz="1900" b="1" dirty="0">
                <a:solidFill>
                  <a:schemeClr val="bg1"/>
                </a:solidFill>
                <a:effectLst>
                  <a:outerShdw blurRad="38100" dist="38100" dir="2700000" algn="tl">
                    <a:srgbClr val="000000">
                      <a:alpha val="43137"/>
                    </a:srgbClr>
                  </a:outerShdw>
                </a:effectLst>
                <a:latin typeface="+mj-lt"/>
              </a:rPr>
              <a:t> </a:t>
            </a:r>
            <a:r>
              <a:rPr lang="ru-RU" sz="1900" b="1" dirty="0" err="1">
                <a:solidFill>
                  <a:schemeClr val="bg1"/>
                </a:solidFill>
                <a:effectLst>
                  <a:outerShdw blurRad="38100" dist="38100" dir="2700000" algn="tl">
                    <a:srgbClr val="000000">
                      <a:alpha val="43137"/>
                    </a:srgbClr>
                  </a:outerShdw>
                </a:effectLst>
                <a:latin typeface="+mj-lt"/>
              </a:rPr>
              <a:t>знизились</a:t>
            </a:r>
            <a:r>
              <a:rPr lang="ru-RU" sz="1900" b="1" dirty="0">
                <a:solidFill>
                  <a:schemeClr val="bg1"/>
                </a:solidFill>
                <a:effectLst>
                  <a:outerShdw blurRad="38100" dist="38100" dir="2700000" algn="tl">
                    <a:srgbClr val="000000">
                      <a:alpha val="43137"/>
                    </a:srgbClr>
                  </a:outerShdw>
                </a:effectLst>
                <a:latin typeface="+mj-lt"/>
              </a:rPr>
              <a:t> на 20-30%</a:t>
            </a:r>
            <a:endParaRPr lang="en-US" sz="1900" b="1" dirty="0">
              <a:solidFill>
                <a:schemeClr val="bg1"/>
              </a:solidFill>
              <a:effectLst>
                <a:outerShdw blurRad="38100" dist="38100" dir="2700000" algn="tl">
                  <a:srgbClr val="000000">
                    <a:alpha val="43137"/>
                  </a:srgbClr>
                </a:outerShdw>
              </a:effectLst>
              <a:latin typeface="+mj-lt"/>
            </a:endParaRPr>
          </a:p>
        </p:txBody>
      </p:sp>
      <p:sp>
        <p:nvSpPr>
          <p:cNvPr id="24587" name="Rectangle 11"/>
          <p:cNvSpPr>
            <a:spLocks noChangeArrowheads="1"/>
          </p:cNvSpPr>
          <p:nvPr/>
        </p:nvSpPr>
        <p:spPr bwMode="gray">
          <a:xfrm>
            <a:off x="5471592" y="3645024"/>
            <a:ext cx="22347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uk-UA" sz="2000" b="1" dirty="0">
                <a:solidFill>
                  <a:schemeClr val="bg1"/>
                </a:solidFill>
                <a:effectLst>
                  <a:outerShdw blurRad="38100" dist="38100" dir="2700000" algn="tl">
                    <a:srgbClr val="000000">
                      <a:alpha val="43137"/>
                    </a:srgbClr>
                  </a:outerShdw>
                </a:effectLst>
                <a:latin typeface="+mj-lt"/>
              </a:rPr>
              <a:t>10%    нормалізувалися показники АТ.</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24588" name="Rectangle 18"/>
          <p:cNvSpPr>
            <a:spLocks noChangeArrowheads="1"/>
          </p:cNvSpPr>
          <p:nvPr/>
        </p:nvSpPr>
        <p:spPr bwMode="gray">
          <a:xfrm>
            <a:off x="1367136" y="1874728"/>
            <a:ext cx="2549351"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uk-UA" sz="1900" b="1" dirty="0">
                <a:solidFill>
                  <a:schemeClr val="bg1"/>
                </a:solidFill>
                <a:effectLst>
                  <a:outerShdw blurRad="38100" dist="38100" dir="2700000" algn="tl">
                    <a:srgbClr val="000000">
                      <a:alpha val="43137"/>
                    </a:srgbClr>
                  </a:outerShdw>
                </a:effectLst>
                <a:latin typeface="+mj-lt"/>
              </a:rPr>
              <a:t>Споживання пектинів з продуктами харчування зросло на 15%</a:t>
            </a:r>
            <a:endParaRPr lang="en-US" sz="1900" b="1" dirty="0">
              <a:solidFill>
                <a:schemeClr val="bg1"/>
              </a:solidFill>
              <a:effectLst>
                <a:outerShdw blurRad="38100" dist="38100" dir="2700000" algn="tl">
                  <a:srgbClr val="000000">
                    <a:alpha val="43137"/>
                  </a:srgbClr>
                </a:outerShdw>
              </a:effectLst>
              <a:latin typeface="+mj-lt"/>
            </a:endParaRPr>
          </a:p>
        </p:txBody>
      </p:sp>
      <p:sp>
        <p:nvSpPr>
          <p:cNvPr id="24589" name="Rectangle 19"/>
          <p:cNvSpPr>
            <a:spLocks noChangeArrowheads="1"/>
          </p:cNvSpPr>
          <p:nvPr/>
        </p:nvSpPr>
        <p:spPr bwMode="gray">
          <a:xfrm>
            <a:off x="5321995" y="2033553"/>
            <a:ext cx="259786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eaLnBrk="0" hangingPunct="0"/>
            <a:r>
              <a:rPr lang="ru-RU" sz="2000" b="1" dirty="0">
                <a:solidFill>
                  <a:schemeClr val="bg1"/>
                </a:solidFill>
                <a:effectLst>
                  <a:outerShdw blurRad="38100" dist="38100" dir="2700000" algn="tl">
                    <a:srgbClr val="000000">
                      <a:alpha val="43137"/>
                    </a:srgbClr>
                  </a:outerShdw>
                </a:effectLst>
                <a:latin typeface="+mj-lt"/>
              </a:rPr>
              <a:t> 30% </a:t>
            </a:r>
            <a:r>
              <a:rPr lang="ru-RU" sz="2000" b="1" dirty="0" err="1">
                <a:solidFill>
                  <a:schemeClr val="bg1"/>
                </a:solidFill>
                <a:effectLst>
                  <a:outerShdw blurRad="38100" dist="38100" dir="2700000" algn="tl">
                    <a:srgbClr val="000000">
                      <a:alpha val="43137"/>
                    </a:srgbClr>
                  </a:outerShdw>
                </a:effectLst>
                <a:latin typeface="+mj-lt"/>
              </a:rPr>
              <a:t>пацієнтів</a:t>
            </a:r>
            <a:r>
              <a:rPr lang="uk-UA" sz="2000" b="1" dirty="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контрольна</a:t>
            </a:r>
            <a:r>
              <a:rPr lang="ru-RU" sz="2000" b="1" dirty="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група</a:t>
            </a:r>
            <a:r>
              <a:rPr lang="ru-RU" sz="2000" b="1" dirty="0">
                <a:solidFill>
                  <a:schemeClr val="bg1"/>
                </a:solidFill>
                <a:effectLst>
                  <a:outerShdw blurRad="38100" dist="38100" dir="2700000" algn="tl">
                    <a:srgbClr val="000000">
                      <a:alpha val="43137"/>
                    </a:srgbClr>
                  </a:outerShdw>
                </a:effectLst>
                <a:latin typeface="+mj-lt"/>
              </a:rPr>
              <a:t> 10%</a:t>
            </a:r>
            <a:r>
              <a:rPr lang="uk-UA" sz="2000" b="1" dirty="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показники</a:t>
            </a:r>
            <a:r>
              <a:rPr lang="ru-RU" sz="2000" b="1" dirty="0">
                <a:solidFill>
                  <a:schemeClr val="bg1"/>
                </a:solidFill>
                <a:effectLst>
                  <a:outerShdw blurRad="38100" dist="38100" dir="2700000" algn="tl">
                    <a:srgbClr val="000000">
                      <a:alpha val="43137"/>
                    </a:srgbClr>
                  </a:outerShdw>
                </a:effectLst>
                <a:latin typeface="+mj-lt"/>
              </a:rPr>
              <a:t> </a:t>
            </a:r>
            <a:r>
              <a:rPr lang="ru-RU" sz="2000" b="1" dirty="0" err="1">
                <a:solidFill>
                  <a:schemeClr val="bg1"/>
                </a:solidFill>
                <a:effectLst>
                  <a:outerShdw blurRad="38100" dist="38100" dir="2700000" algn="tl">
                    <a:srgbClr val="000000">
                      <a:alpha val="43137"/>
                    </a:srgbClr>
                  </a:outerShdw>
                </a:effectLst>
                <a:latin typeface="+mj-lt"/>
              </a:rPr>
              <a:t>прийшли</a:t>
            </a:r>
            <a:r>
              <a:rPr lang="ru-RU" sz="2000" b="1" dirty="0">
                <a:solidFill>
                  <a:schemeClr val="bg1"/>
                </a:solidFill>
                <a:effectLst>
                  <a:outerShdw blurRad="38100" dist="38100" dir="2700000" algn="tl">
                    <a:srgbClr val="000000">
                      <a:alpha val="43137"/>
                    </a:srgbClr>
                  </a:outerShdw>
                </a:effectLst>
                <a:latin typeface="+mj-lt"/>
              </a:rPr>
              <a:t> в норму</a:t>
            </a:r>
            <a:endParaRPr lang="en-US" sz="2000" b="1" dirty="0">
              <a:solidFill>
                <a:schemeClr val="bg1"/>
              </a:solidFill>
              <a:effectLst>
                <a:outerShdw blurRad="38100" dist="38100" dir="2700000" algn="tl">
                  <a:srgbClr val="000000">
                    <a:alpha val="43137"/>
                  </a:srgbClr>
                </a:outerShdw>
              </a:effectLst>
              <a:latin typeface="+mj-lt"/>
            </a:endParaRPr>
          </a:p>
        </p:txBody>
      </p:sp>
      <p:grpSp>
        <p:nvGrpSpPr>
          <p:cNvPr id="24590" name="Group 20"/>
          <p:cNvGrpSpPr>
            <a:grpSpLocks/>
          </p:cNvGrpSpPr>
          <p:nvPr/>
        </p:nvGrpSpPr>
        <p:grpSpPr bwMode="auto">
          <a:xfrm>
            <a:off x="3455368" y="2651863"/>
            <a:ext cx="2196257" cy="1664753"/>
            <a:chOff x="2363" y="2075"/>
            <a:chExt cx="1210" cy="812"/>
          </a:xfrm>
        </p:grpSpPr>
        <p:sp>
          <p:nvSpPr>
            <p:cNvPr id="24593"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195"/>
              </a:srgbClr>
            </a:solidFill>
            <a:ln w="19050" algn="ctr">
              <a:solidFill>
                <a:srgbClr val="F8F8F8"/>
              </a:solidFill>
              <a:miter lim="800000"/>
              <a:headEnd/>
              <a:tailEnd/>
            </a:ln>
          </p:spPr>
          <p:txBody>
            <a:bodyPr wrap="none" anchor="ctr"/>
            <a:lstStyle/>
            <a:p>
              <a:endParaRPr lang="uk-UA">
                <a:latin typeface="+mj-lt"/>
              </a:endParaRPr>
            </a:p>
          </p:txBody>
        </p:sp>
        <p:sp>
          <p:nvSpPr>
            <p:cNvPr id="24594" name="AutoShape 22"/>
            <p:cNvSpPr>
              <a:spLocks noChangeArrowheads="1"/>
            </p:cNvSpPr>
            <p:nvPr/>
          </p:nvSpPr>
          <p:spPr bwMode="gray">
            <a:xfrm>
              <a:off x="2395" y="2095"/>
              <a:ext cx="1138" cy="764"/>
            </a:xfrm>
            <a:prstGeom prst="hexagon">
              <a:avLst>
                <a:gd name="adj" fmla="val 37238"/>
                <a:gd name="vf" fmla="val 115470"/>
              </a:avLst>
            </a:prstGeom>
            <a:solidFill>
              <a:srgbClr val="F8F8F8"/>
            </a:solidFill>
            <a:ln w="19050" algn="ctr">
              <a:solidFill>
                <a:srgbClr val="F8F8F8"/>
              </a:solidFill>
              <a:miter lim="800000"/>
              <a:headEnd/>
              <a:tailEnd/>
            </a:ln>
          </p:spPr>
          <p:txBody>
            <a:bodyPr wrap="none" anchor="ctr"/>
            <a:lstStyle/>
            <a:p>
              <a:endParaRPr lang="uk-UA">
                <a:latin typeface="+mj-lt"/>
              </a:endParaRPr>
            </a:p>
          </p:txBody>
        </p:sp>
      </p:grpSp>
      <p:sp>
        <p:nvSpPr>
          <p:cNvPr id="24591" name="Прямоугольник 56"/>
          <p:cNvSpPr>
            <a:spLocks noChangeArrowheads="1"/>
          </p:cNvSpPr>
          <p:nvPr/>
        </p:nvSpPr>
        <p:spPr bwMode="auto">
          <a:xfrm>
            <a:off x="3743400" y="2906713"/>
            <a:ext cx="156108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uk-UA" sz="3200" b="1" dirty="0">
                <a:latin typeface="+mj-lt"/>
              </a:rPr>
              <a:t>Через 6      місяців</a:t>
            </a:r>
            <a:endParaRPr lang="ru-RU" sz="3200" b="1" dirty="0">
              <a:latin typeface="+mj-lt"/>
            </a:endParaRPr>
          </a:p>
        </p:txBody>
      </p:sp>
      <p:sp>
        <p:nvSpPr>
          <p:cNvPr id="2" name="Номер слайда 1"/>
          <p:cNvSpPr>
            <a:spLocks noGrp="1"/>
          </p:cNvSpPr>
          <p:nvPr>
            <p:ph type="sldNum" sz="quarter" idx="12"/>
          </p:nvPr>
        </p:nvSpPr>
        <p:spPr>
          <a:xfrm>
            <a:off x="8532440" y="6356350"/>
            <a:ext cx="561975" cy="365125"/>
          </a:xfrm>
        </p:spPr>
        <p:txBody>
          <a:bodyPr/>
          <a:lstStyle/>
          <a:p>
            <a:pPr>
              <a:defRPr/>
            </a:pPr>
            <a:fld id="{5D1F0425-F08B-46BD-9080-CA5BE93CEF15}" type="slidenum">
              <a:rPr lang="ru-RU" smtClean="0"/>
              <a:pPr>
                <a:defRPr/>
              </a:pPr>
              <a:t>19</a:t>
            </a:fld>
            <a:endParaRPr lang="ru-RU"/>
          </a:p>
        </p:txBody>
      </p:sp>
      <p:sp>
        <p:nvSpPr>
          <p:cNvPr id="20" name="Rectangle 40"/>
          <p:cNvSpPr txBox="1">
            <a:spLocks noChangeArrowheads="1"/>
          </p:cNvSpPr>
          <p:nvPr/>
        </p:nvSpPr>
        <p:spPr>
          <a:xfrm>
            <a:off x="0" y="116632"/>
            <a:ext cx="9180512"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eaLnBrk="0" hangingPunct="0">
              <a:lnSpc>
                <a:spcPct val="100000"/>
              </a:lnSpc>
            </a:pP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РЕЗУЛЬТАТИ ПОВТОРНОГО ДОСЛІДЖЕННЯ</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5069502"/>
            <a:ext cx="9144000"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defRPr/>
            </a:pPr>
            <a:r>
              <a:rPr lang="uk-UA" sz="2800" b="1" dirty="0">
                <a:ln w="10541" cmpd="sng">
                  <a:solidFill>
                    <a:schemeClr val="tx1"/>
                  </a:solidFill>
                  <a:prstDash val="solid"/>
                </a:ln>
                <a:solidFill>
                  <a:srgbClr val="C00000"/>
                </a:solidFill>
                <a:latin typeface="Tahoma" pitchFamily="34" charset="0"/>
                <a:ea typeface="Tahoma" pitchFamily="34" charset="0"/>
                <a:cs typeface="Tahoma" pitchFamily="34" charset="0"/>
              </a:rPr>
              <a:t>Нам поле люте миром перебути,</a:t>
            </a:r>
          </a:p>
          <a:p>
            <a:pPr algn="ctr">
              <a:defRPr/>
            </a:pPr>
            <a:r>
              <a:rPr lang="uk-UA" sz="2800" b="1" dirty="0">
                <a:ln w="10541" cmpd="sng">
                  <a:solidFill>
                    <a:schemeClr val="tx1"/>
                  </a:solidFill>
                  <a:prstDash val="solid"/>
                </a:ln>
                <a:solidFill>
                  <a:srgbClr val="C00000"/>
                </a:solidFill>
                <a:latin typeface="Tahoma" pitchFamily="34" charset="0"/>
                <a:ea typeface="Tahoma" pitchFamily="34" charset="0"/>
                <a:cs typeface="Tahoma" pitchFamily="34" charset="0"/>
              </a:rPr>
              <a:t>Нам поховати зло в бетон і </a:t>
            </a:r>
            <a:r>
              <a:rPr lang="uk-UA" sz="2800" b="1" dirty="0" err="1">
                <a:ln w="10541" cmpd="sng">
                  <a:solidFill>
                    <a:schemeClr val="tx1"/>
                  </a:solidFill>
                  <a:prstDash val="solid"/>
                </a:ln>
                <a:solidFill>
                  <a:srgbClr val="C00000"/>
                </a:solidFill>
                <a:latin typeface="Tahoma" pitchFamily="34" charset="0"/>
                <a:ea typeface="Tahoma" pitchFamily="34" charset="0"/>
                <a:cs typeface="Tahoma" pitchFamily="34" charset="0"/>
              </a:rPr>
              <a:t>бронь</a:t>
            </a:r>
            <a:r>
              <a:rPr lang="uk-UA" sz="2800" b="1" dirty="0">
                <a:ln w="10541" cmpd="sng">
                  <a:solidFill>
                    <a:schemeClr val="tx1"/>
                  </a:solidFill>
                  <a:prstDash val="solid"/>
                </a:ln>
                <a:solidFill>
                  <a:srgbClr val="C00000"/>
                </a:solidFill>
                <a:latin typeface="Tahoma" pitchFamily="34" charset="0"/>
                <a:ea typeface="Tahoma" pitchFamily="34" charset="0"/>
                <a:cs typeface="Tahoma" pitchFamily="34" charset="0"/>
              </a:rPr>
              <a:t>.</a:t>
            </a:r>
          </a:p>
          <a:p>
            <a:pPr algn="ctr">
              <a:defRPr/>
            </a:pPr>
            <a:r>
              <a:rPr lang="uk-UA" sz="2800" b="1" dirty="0">
                <a:ln w="10541" cmpd="sng">
                  <a:solidFill>
                    <a:schemeClr val="tx1"/>
                  </a:solidFill>
                  <a:prstDash val="solid"/>
                </a:ln>
                <a:solidFill>
                  <a:srgbClr val="C00000"/>
                </a:solidFill>
                <a:latin typeface="Tahoma" pitchFamily="34" charset="0"/>
                <a:ea typeface="Tahoma" pitchFamily="34" charset="0"/>
                <a:cs typeface="Tahoma" pitchFamily="34" charset="0"/>
              </a:rPr>
              <a:t>І – не забути! – Доки світ і люди, </a:t>
            </a:r>
          </a:p>
          <a:p>
            <a:pPr algn="ctr">
              <a:defRPr/>
            </a:pPr>
            <a:r>
              <a:rPr lang="uk-UA" sz="2800" b="1" dirty="0">
                <a:ln w="10541" cmpd="sng">
                  <a:solidFill>
                    <a:schemeClr val="tx1"/>
                  </a:solidFill>
                  <a:prstDash val="solid"/>
                </a:ln>
                <a:solidFill>
                  <a:srgbClr val="C00000"/>
                </a:solidFill>
                <a:latin typeface="Tahoma" pitchFamily="34" charset="0"/>
                <a:ea typeface="Tahoma" pitchFamily="34" charset="0"/>
                <a:cs typeface="Tahoma" pitchFamily="34" charset="0"/>
              </a:rPr>
              <a:t>Синів землі, що відвели вогонь.</a:t>
            </a:r>
          </a:p>
        </p:txBody>
      </p:sp>
      <p:pic>
        <p:nvPicPr>
          <p:cNvPr id="1027" name="Picture 3" descr="C:\Documents and Settings\MAROLAN\Рабочий стол\чернобыль\49297709.jpg"/>
          <p:cNvPicPr>
            <a:picLocks noChangeAspect="1" noChangeArrowheads="1"/>
          </p:cNvPicPr>
          <p:nvPr/>
        </p:nvPicPr>
        <p:blipFill>
          <a:blip r:embed="rId2" cstate="print"/>
          <a:srcRect l="1500" t="9203" r="999" b="5674"/>
          <a:stretch>
            <a:fillRect/>
          </a:stretch>
        </p:blipFill>
        <p:spPr bwMode="auto">
          <a:xfrm>
            <a:off x="0" y="-30336"/>
            <a:ext cx="9144000" cy="5205046"/>
          </a:xfrm>
          <a:prstGeom prst="rect">
            <a:avLst/>
          </a:prstGeom>
          <a:ln w="228600" cap="sq" cmpd="thickThin">
            <a:noFill/>
            <a:prstDash val="solid"/>
            <a:miter lim="800000"/>
          </a:ln>
          <a:effectLst>
            <a:innerShdw blurRad="76200">
              <a:srgbClr val="000000"/>
            </a:innerShdw>
          </a:effec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solidFill>
                  <a:schemeClr val="tx1"/>
                </a:solidFill>
                <a:latin typeface="+mj-lt"/>
              </a:rPr>
              <a:pPr>
                <a:defRPr/>
              </a:pPr>
              <a:t>2</a:t>
            </a:fld>
            <a:endParaRPr lang="ru-RU" dirty="0">
              <a:solidFill>
                <a:schemeClr val="tx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3"/>
          <p:cNvGraphicFramePr>
            <a:graphicFrameLocks/>
          </p:cNvGraphicFramePr>
          <p:nvPr/>
        </p:nvGraphicFramePr>
        <p:xfrm>
          <a:off x="50800" y="265113"/>
          <a:ext cx="4470400" cy="23987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6"/>
          <p:cNvGraphicFramePr>
            <a:graphicFrameLocks/>
          </p:cNvGraphicFramePr>
          <p:nvPr/>
        </p:nvGraphicFramePr>
        <p:xfrm>
          <a:off x="2836863" y="2336800"/>
          <a:ext cx="4398962" cy="1970088"/>
        </p:xfrm>
        <a:graphic>
          <a:graphicData uri="http://schemas.openxmlformats.org/drawingml/2006/chart">
            <c:chart xmlns:c="http://schemas.openxmlformats.org/drawingml/2006/chart" xmlns:r="http://schemas.openxmlformats.org/officeDocument/2006/relationships" r:id="rId4"/>
          </a:graphicData>
        </a:graphic>
      </p:graphicFrame>
      <p:pic>
        <p:nvPicPr>
          <p:cNvPr id="2054" name="Рисунок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6700"/>
            <a:ext cx="2843808"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Объект 10"/>
          <p:cNvGraphicFramePr>
            <a:graphicFrameLocks/>
          </p:cNvGraphicFramePr>
          <p:nvPr/>
        </p:nvGraphicFramePr>
        <p:xfrm>
          <a:off x="5694363" y="265113"/>
          <a:ext cx="3398837" cy="2255837"/>
        </p:xfrm>
        <a:graphic>
          <a:graphicData uri="http://schemas.openxmlformats.org/drawingml/2006/chart">
            <c:chart xmlns:c="http://schemas.openxmlformats.org/drawingml/2006/chart" xmlns:r="http://schemas.openxmlformats.org/officeDocument/2006/relationships" r:id="rId6"/>
          </a:graphicData>
        </a:graphic>
      </p:graphicFrame>
      <p:sp>
        <p:nvSpPr>
          <p:cNvPr id="6" name="Номер слайда 5"/>
          <p:cNvSpPr>
            <a:spLocks noGrp="1"/>
          </p:cNvSpPr>
          <p:nvPr>
            <p:ph type="sldNum" sz="quarter" idx="12"/>
          </p:nvPr>
        </p:nvSpPr>
        <p:spPr/>
        <p:txBody>
          <a:bodyPr/>
          <a:lstStyle/>
          <a:p>
            <a:pPr>
              <a:defRPr/>
            </a:pPr>
            <a:fld id="{5D1F0425-F08B-46BD-9080-CA5BE93CEF15}" type="slidenum">
              <a:rPr lang="ru-RU" smtClean="0"/>
              <a:pPr>
                <a:defRPr/>
              </a:pPr>
              <a:t>20</a:t>
            </a:fld>
            <a:endParaRPr lang="ru-RU"/>
          </a:p>
        </p:txBody>
      </p:sp>
      <p:graphicFrame>
        <p:nvGraphicFramePr>
          <p:cNvPr id="7" name="Объект 6"/>
          <p:cNvGraphicFramePr>
            <a:graphicFrameLocks/>
          </p:cNvGraphicFramePr>
          <p:nvPr/>
        </p:nvGraphicFramePr>
        <p:xfrm>
          <a:off x="3924300" y="4365625"/>
          <a:ext cx="4464050" cy="2178050"/>
        </p:xfrm>
        <a:graphic>
          <a:graphicData uri="http://schemas.openxmlformats.org/presentationml/2006/ole">
            <mc:AlternateContent xmlns:mc="http://schemas.openxmlformats.org/markup-compatibility/2006">
              <mc:Choice xmlns:v="urn:schemas-microsoft-com:vml" Requires="v">
                <p:oleObj spid="_x0000_s2063" r:id="rId8" imgW="5182049" imgH="3249450" progId="Excel.Sheet.8">
                  <p:embed/>
                </p:oleObj>
              </mc:Choice>
              <mc:Fallback>
                <p:oleObj r:id="rId8" imgW="5182049" imgH="3249450" progId="Excel.Sheet.8">
                  <p:embed/>
                  <p:pic>
                    <p:nvPicPr>
                      <p:cNvPr id="0" name="Picture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0" y="4365625"/>
                        <a:ext cx="4464050" cy="217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Содержимое 2"/>
          <p:cNvSpPr>
            <a:spLocks noGrp="1"/>
          </p:cNvSpPr>
          <p:nvPr>
            <p:ph idx="1"/>
          </p:nvPr>
        </p:nvSpPr>
        <p:spPr>
          <a:xfrm>
            <a:off x="0" y="792088"/>
            <a:ext cx="9144000" cy="6093296"/>
          </a:xfrm>
        </p:spPr>
        <p:txBody>
          <a:bodyPr>
            <a:normAutofit/>
          </a:bodyPr>
          <a:lstStyle/>
          <a:p>
            <a:pPr eaLnBrk="1" hangingPunct="1">
              <a:buFont typeface="Wingdings" pitchFamily="2" charset="2"/>
              <a:buChar char="q"/>
            </a:pPr>
            <a:r>
              <a:rPr lang="uk-UA" dirty="0" smtClean="0">
                <a:solidFill>
                  <a:schemeClr val="tx1"/>
                </a:solidFill>
              </a:rPr>
              <a:t>За результатами обстеження пацієнтів відділення реабілітації ліквідаторів аварії на ЧАЕС Кременчуцької  міської лікарні відновного лікування підтверджено, що дія іонізуючого опромінення є фактором, який погіршує показники фізичного здоров’я.</a:t>
            </a:r>
            <a:endParaRPr lang="ru-RU" dirty="0" smtClean="0">
              <a:solidFill>
                <a:schemeClr val="tx1"/>
              </a:solidFill>
            </a:endParaRPr>
          </a:p>
          <a:p>
            <a:pPr eaLnBrk="1" hangingPunct="1">
              <a:buFont typeface="Wingdings" pitchFamily="2" charset="2"/>
              <a:buChar char="q"/>
            </a:pPr>
            <a:r>
              <a:rPr lang="uk-UA" dirty="0" smtClean="0">
                <a:solidFill>
                  <a:schemeClr val="tx1"/>
                </a:solidFill>
              </a:rPr>
              <a:t>Виявлено зміни в органах травлення практично  у всіх контингентів населення, що постраждало від аварії на ЧАЕС. На сьогодні більше вивчені патології  у верхніх відділах кишково-шлункового тракту. Дискусійним лишається питання про подібність деяких змін травної системи під впливом великих та малих доз іонізуючого випромінювання.</a:t>
            </a:r>
          </a:p>
          <a:p>
            <a:pPr eaLnBrk="1" hangingPunct="1">
              <a:buFont typeface="Wingdings" pitchFamily="2" charset="2"/>
              <a:buChar char="q"/>
            </a:pPr>
            <a:r>
              <a:rPr lang="uk-UA" dirty="0" smtClean="0">
                <a:solidFill>
                  <a:schemeClr val="tx1"/>
                </a:solidFill>
              </a:rPr>
              <a:t>В умовах тривалого радіаційного впливу малими дозами радіації, а також оздоровлення та лікування все більшу роль відіграють лікарські рослини та засоби рослинного походження, овочі та фрукти, що містять антиоксиданти. </a:t>
            </a:r>
            <a:endParaRPr lang="ru-RU" dirty="0" smtClean="0">
              <a:solidFill>
                <a:schemeClr val="tx1"/>
              </a:solidFill>
            </a:endParaRPr>
          </a:p>
          <a:p>
            <a:pPr eaLnBrk="1" hangingPunct="1"/>
            <a:endParaRPr lang="ru-RU" sz="1800" dirty="0" smtClean="0"/>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21</a:t>
            </a:fld>
            <a:endParaRPr lang="ru-RU"/>
          </a:p>
        </p:txBody>
      </p:sp>
      <p:sp>
        <p:nvSpPr>
          <p:cNvPr id="7" name="Rectangle 40"/>
          <p:cNvSpPr txBox="1">
            <a:spLocks noChangeArrowheads="1"/>
          </p:cNvSpPr>
          <p:nvPr/>
        </p:nvSpPr>
        <p:spPr>
          <a:xfrm>
            <a:off x="0" y="116632"/>
            <a:ext cx="9180512" cy="64807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eaLnBrk="0" hangingPunct="0">
              <a:lnSpc>
                <a:spcPct val="100000"/>
              </a:lnSpc>
            </a:pPr>
            <a:r>
              <a:rPr lang="uk-UA"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ВИСНОВКИ</a:t>
            </a:r>
            <a:endParaRPr lang="uk-UA"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Прямоугольник 10"/>
          <p:cNvSpPr>
            <a:spLocks noChangeArrowheads="1"/>
          </p:cNvSpPr>
          <p:nvPr/>
        </p:nvSpPr>
        <p:spPr bwMode="auto">
          <a:xfrm>
            <a:off x="3734764" y="1266795"/>
            <a:ext cx="51435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C00000"/>
              </a:buClr>
            </a:pPr>
            <a:r>
              <a:rPr lang="uk-UA" sz="2000" dirty="0">
                <a:latin typeface="Times New Roman" pitchFamily="18" charset="0"/>
                <a:cs typeface="Times New Roman" pitchFamily="18" charset="0"/>
              </a:rPr>
              <a:t>У ході нашого дослідження використовувався унікальний досвід, накопичений за  роки існування відділення реабілітації ліквідаторів аварії на ЧАЕС. </a:t>
            </a:r>
          </a:p>
          <a:p>
            <a:pPr>
              <a:buClr>
                <a:srgbClr val="C00000"/>
              </a:buClr>
            </a:pPr>
            <a:r>
              <a:rPr lang="uk-UA" sz="2000" b="1" dirty="0">
                <a:latin typeface="Times New Roman" pitchFamily="18" charset="0"/>
                <a:cs typeface="Times New Roman" pitchFamily="18" charset="0"/>
              </a:rPr>
              <a:t>Також використовувалися:</a:t>
            </a:r>
          </a:p>
          <a:p>
            <a:pPr>
              <a:buClr>
                <a:srgbClr val="C00000"/>
              </a:buClr>
              <a:buFont typeface="Wingdings" pitchFamily="2" charset="2"/>
              <a:buChar char="§"/>
            </a:pPr>
            <a:r>
              <a:rPr lang="uk-UA" sz="2000" dirty="0">
                <a:latin typeface="Times New Roman" pitchFamily="18" charset="0"/>
                <a:cs typeface="Times New Roman" pitchFamily="18" charset="0"/>
              </a:rPr>
              <a:t> медична документація;</a:t>
            </a:r>
          </a:p>
          <a:p>
            <a:pPr>
              <a:buClr>
                <a:srgbClr val="C00000"/>
              </a:buClr>
              <a:buFont typeface="Wingdings" pitchFamily="2" charset="2"/>
              <a:buChar char="§"/>
            </a:pPr>
            <a:r>
              <a:rPr lang="uk-UA" sz="2000" dirty="0">
                <a:latin typeface="Times New Roman" pitchFamily="18" charset="0"/>
                <a:cs typeface="Times New Roman" pitchFamily="18" charset="0"/>
              </a:rPr>
              <a:t> матеріали досліджень українського науково – дослідного інституту харчування  МОЗ України;</a:t>
            </a:r>
          </a:p>
          <a:p>
            <a:pPr>
              <a:buClr>
                <a:srgbClr val="C00000"/>
              </a:buClr>
              <a:buFont typeface="Wingdings" pitchFamily="2" charset="2"/>
              <a:buChar char="§"/>
            </a:pPr>
            <a:r>
              <a:rPr lang="uk-UA" sz="2000" dirty="0">
                <a:latin typeface="Times New Roman" pitchFamily="18" charset="0"/>
                <a:cs typeface="Times New Roman" pitchFamily="18" charset="0"/>
              </a:rPr>
              <a:t> наукова література</a:t>
            </a:r>
          </a:p>
          <a:p>
            <a:pPr>
              <a:buClr>
                <a:srgbClr val="C00000"/>
              </a:buClr>
              <a:buFont typeface="Wingdings" pitchFamily="2" charset="2"/>
              <a:buChar char="§"/>
            </a:pPr>
            <a:r>
              <a:rPr lang="uk-UA" sz="2000" dirty="0">
                <a:latin typeface="Times New Roman" pitchFamily="18" charset="0"/>
                <a:cs typeface="Times New Roman" pitchFamily="18" charset="0"/>
              </a:rPr>
              <a:t> співпраця з лікарями та пацієнтами  міської лікарні відновного лікування;</a:t>
            </a:r>
          </a:p>
          <a:p>
            <a:pPr>
              <a:buClr>
                <a:srgbClr val="C00000"/>
              </a:buClr>
              <a:buFont typeface="Wingdings" pitchFamily="2" charset="2"/>
              <a:buChar char="§"/>
            </a:pPr>
            <a:r>
              <a:rPr lang="uk-UA" sz="2000" dirty="0">
                <a:latin typeface="Times New Roman" pitchFamily="18" charset="0"/>
                <a:cs typeface="Times New Roman" pitchFamily="18" charset="0"/>
              </a:rPr>
              <a:t> дані мережі Інтернет.</a:t>
            </a:r>
          </a:p>
          <a:p>
            <a:pPr>
              <a:buClr>
                <a:srgbClr val="C00000"/>
              </a:buClr>
            </a:pPr>
            <a:r>
              <a:rPr lang="uk-UA" sz="2000" dirty="0">
                <a:latin typeface="Times New Roman" pitchFamily="18" charset="0"/>
                <a:cs typeface="Times New Roman" pitchFamily="18" charset="0"/>
              </a:rPr>
              <a:t>Робота написана з використанням достатньої кількості інформаційних джерел та аналізом опитування учасників ліквідації наслідків екологічної катастрофи на ЧАЕС.</a:t>
            </a:r>
          </a:p>
        </p:txBody>
      </p:sp>
      <p:pic>
        <p:nvPicPr>
          <p:cNvPr id="26634" name="Рисунок 11" descr="10477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776304"/>
            <a:ext cx="35306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22</a:t>
            </a:fld>
            <a:endParaRPr lang="ru-RU"/>
          </a:p>
        </p:txBody>
      </p:sp>
      <p:sp>
        <p:nvSpPr>
          <p:cNvPr id="13" name="Rectangle 40"/>
          <p:cNvSpPr txBox="1">
            <a:spLocks noChangeArrowheads="1"/>
          </p:cNvSpPr>
          <p:nvPr/>
        </p:nvSpPr>
        <p:spPr>
          <a:xfrm>
            <a:off x="-6357" y="9961"/>
            <a:ext cx="9180512" cy="108012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uk-UA"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МАТЕРІАЛИ,  ЩО ВИКОРИСТОВУВАЛИСЯ ДЛЯ ДОСЛІДЖЕННЯ</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2"/>
          <p:cNvSpPr>
            <a:spLocks noChangeArrowheads="1"/>
          </p:cNvSpPr>
          <p:nvPr/>
        </p:nvSpPr>
        <p:spPr bwMode="auto">
          <a:xfrm>
            <a:off x="187747" y="229662"/>
            <a:ext cx="6000750" cy="40011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uk-UA"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ЗА  РЕЗУЛЬТАТАМИ  РОБОТИ  СТВОРЕНІ:</a:t>
            </a:r>
            <a:endParaRPr lang="ru-RU" sz="2400" b="1" dirty="0">
              <a:solidFill>
                <a:schemeClr val="bg1"/>
              </a:solidFill>
              <a:effectLst>
                <a:outerShdw blurRad="38100" dist="38100" dir="2700000" algn="tl">
                  <a:srgbClr val="000000">
                    <a:alpha val="43137"/>
                  </a:srgbClr>
                </a:outerShdw>
              </a:effectLst>
              <a:latin typeface="Arial" pitchFamily="34" charset="0"/>
            </a:endParaRPr>
          </a:p>
        </p:txBody>
      </p:sp>
      <p:sp>
        <p:nvSpPr>
          <p:cNvPr id="27657" name="Прямоугольник 10"/>
          <p:cNvSpPr>
            <a:spLocks noChangeArrowheads="1"/>
          </p:cNvSpPr>
          <p:nvPr/>
        </p:nvSpPr>
        <p:spPr bwMode="auto">
          <a:xfrm>
            <a:off x="187747" y="629772"/>
            <a:ext cx="6000750" cy="193899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buClr>
                <a:srgbClr val="C00000"/>
              </a:buClr>
            </a:pPr>
            <a:r>
              <a:rPr lang="uk-UA" sz="2000" dirty="0">
                <a:latin typeface="Times New Roman" pitchFamily="18" charset="0"/>
                <a:cs typeface="Times New Roman" pitchFamily="18" charset="0"/>
              </a:rPr>
              <a:t>Навчальні </a:t>
            </a:r>
            <a:r>
              <a:rPr lang="uk-UA" sz="2000" dirty="0" err="1">
                <a:latin typeface="Times New Roman" pitchFamily="18" charset="0"/>
                <a:cs typeface="Times New Roman" pitchFamily="18" charset="0"/>
              </a:rPr>
              <a:t>комп</a:t>
            </a:r>
            <a:r>
              <a:rPr lang="en-US" sz="2000" dirty="0">
                <a:latin typeface="Times New Roman" pitchFamily="18" charset="0"/>
                <a:cs typeface="Times New Roman" pitchFamily="18" charset="0"/>
              </a:rPr>
              <a:t>’</a:t>
            </a:r>
            <a:r>
              <a:rPr lang="uk-UA" sz="2000" dirty="0" err="1">
                <a:latin typeface="Times New Roman" pitchFamily="18" charset="0"/>
                <a:cs typeface="Times New Roman" pitchFamily="18" charset="0"/>
              </a:rPr>
              <a:t>ютерні</a:t>
            </a:r>
            <a:r>
              <a:rPr lang="uk-UA" sz="2000" dirty="0">
                <a:latin typeface="Times New Roman" pitchFamily="18" charset="0"/>
                <a:cs typeface="Times New Roman" pitchFamily="18" charset="0"/>
              </a:rPr>
              <a:t> дидактичні матеріали для дисциплін: хімія та медична  біологія.</a:t>
            </a:r>
          </a:p>
          <a:p>
            <a:pPr>
              <a:buClr>
                <a:srgbClr val="C00000"/>
              </a:buClr>
            </a:pPr>
            <a:r>
              <a:rPr lang="uk-UA" sz="2000" dirty="0">
                <a:latin typeface="Times New Roman" pitchFamily="18" charset="0"/>
                <a:cs typeface="Times New Roman" pitchFamily="18" charset="0"/>
              </a:rPr>
              <a:t>Матеріали доцільно застосовувати при викладанні дисциплін: медичної біології, терапії, анатомії, фармакології , а також з метою профілактики захворювань органів шлунково-кишкового тракту. </a:t>
            </a:r>
          </a:p>
        </p:txBody>
      </p:sp>
      <p:sp>
        <p:nvSpPr>
          <p:cNvPr id="27658" name="Rectangle 2"/>
          <p:cNvSpPr>
            <a:spLocks noChangeArrowheads="1"/>
          </p:cNvSpPr>
          <p:nvPr/>
        </p:nvSpPr>
        <p:spPr bwMode="auto">
          <a:xfrm>
            <a:off x="177875" y="2797879"/>
            <a:ext cx="6010622" cy="40011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uk-UA" sz="2000" b="1">
                <a:solidFill>
                  <a:schemeClr val="bg1"/>
                </a:solidFill>
                <a:latin typeface="Times New Roman" pitchFamily="18" charset="0"/>
                <a:cs typeface="Times New Roman" pitchFamily="18" charset="0"/>
              </a:rPr>
              <a:t>РОЗРОБЛЕНІ:</a:t>
            </a:r>
            <a:endParaRPr lang="ru-RU" sz="2400" b="1">
              <a:solidFill>
                <a:schemeClr val="bg1"/>
              </a:solidFill>
              <a:latin typeface="Arial" pitchFamily="34" charset="0"/>
            </a:endParaRPr>
          </a:p>
        </p:txBody>
      </p:sp>
      <p:sp>
        <p:nvSpPr>
          <p:cNvPr id="27659" name="Прямоугольник 12"/>
          <p:cNvSpPr>
            <a:spLocks noChangeArrowheads="1"/>
          </p:cNvSpPr>
          <p:nvPr/>
        </p:nvSpPr>
        <p:spPr bwMode="auto">
          <a:xfrm>
            <a:off x="187747" y="3197989"/>
            <a:ext cx="6000750" cy="3416320"/>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buClr>
                <a:srgbClr val="C00000"/>
              </a:buClr>
              <a:buFont typeface="Wingdings" pitchFamily="2" charset="2"/>
              <a:buChar char="§"/>
            </a:pPr>
            <a:r>
              <a:rPr lang="uk-UA" sz="2400" dirty="0">
                <a:latin typeface="Times New Roman" pitchFamily="18" charset="0"/>
                <a:cs typeface="Times New Roman" pitchFamily="18" charset="0"/>
              </a:rPr>
              <a:t>Рекомендації щодо радіозахисного харчування ЛНА на ЧАЕС;</a:t>
            </a:r>
          </a:p>
          <a:p>
            <a:pPr>
              <a:buClr>
                <a:srgbClr val="C00000"/>
              </a:buClr>
              <a:buFont typeface="Wingdings" pitchFamily="2" charset="2"/>
              <a:buChar char="§"/>
            </a:pPr>
            <a:r>
              <a:rPr lang="uk-UA" sz="2400" dirty="0">
                <a:latin typeface="Times New Roman" pitchFamily="18" charset="0"/>
                <a:cs typeface="Times New Roman" pitchFamily="18" charset="0"/>
              </a:rPr>
              <a:t>комплекс рекомендацій стосовно використання сорбентів, зокрема пектину; </a:t>
            </a:r>
          </a:p>
          <a:p>
            <a:pPr>
              <a:buClr>
                <a:srgbClr val="C00000"/>
              </a:buClr>
              <a:buFont typeface="Wingdings" pitchFamily="2" charset="2"/>
              <a:buChar char="§"/>
            </a:pPr>
            <a:r>
              <a:rPr lang="uk-UA" sz="2400" dirty="0">
                <a:latin typeface="Times New Roman" pitchFamily="18" charset="0"/>
                <a:cs typeface="Times New Roman" pitchFamily="18" charset="0"/>
              </a:rPr>
              <a:t>харчовий раціон , в якому науково обґрунтована необхідність  підвищення норм споживання овочів, фруктів, вибір продуктів, що містять радіозахисні речовини </a:t>
            </a:r>
            <a:r>
              <a:rPr lang="uk-UA" sz="2400" dirty="0" smtClean="0">
                <a:latin typeface="Times New Roman" pitchFamily="18" charset="0"/>
                <a:cs typeface="Times New Roman" pitchFamily="18" charset="0"/>
              </a:rPr>
              <a:t>.</a:t>
            </a:r>
            <a:endParaRPr lang="uk-UA" sz="2400" dirty="0">
              <a:latin typeface="Times New Roman" pitchFamily="18" charset="0"/>
              <a:cs typeface="Times New Roman" pitchFamily="18" charset="0"/>
            </a:endParaRPr>
          </a:p>
        </p:txBody>
      </p:sp>
      <p:pic>
        <p:nvPicPr>
          <p:cNvPr id="27660" name="Рисунок 13" descr="rabota_medsestri(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0121" y="1192976"/>
            <a:ext cx="2746375" cy="4010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a:xfrm>
            <a:off x="8566678" y="6309320"/>
            <a:ext cx="561975" cy="365125"/>
          </a:xfrm>
        </p:spPr>
        <p:txBody>
          <a:bodyPr/>
          <a:lstStyle/>
          <a:p>
            <a:pPr>
              <a:defRPr/>
            </a:pPr>
            <a:fld id="{5D1F0425-F08B-46BD-9080-CA5BE93CEF15}" type="slidenum">
              <a:rPr lang="ru-RU" smtClean="0"/>
              <a:pPr>
                <a:defRPr/>
              </a:pPr>
              <a:t>23</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475img0003.jpg"/>
          <p:cNvPicPr>
            <a:picLocks noChangeAspect="1"/>
          </p:cNvPicPr>
          <p:nvPr/>
        </p:nvPicPr>
        <p:blipFill>
          <a:blip r:embed="rId2" cstate="print">
            <a:extLst>
              <a:ext uri="{28A0092B-C50C-407E-A947-70E740481C1C}">
                <a14:useLocalDpi xmlns:a14="http://schemas.microsoft.com/office/drawing/2010/main" val="0"/>
              </a:ext>
            </a:extLst>
          </a:blip>
          <a:srcRect b="8694"/>
          <a:stretch>
            <a:fillRect/>
          </a:stretch>
        </p:blipFill>
        <p:spPr bwMode="auto">
          <a:xfrm>
            <a:off x="2851150" y="3071813"/>
            <a:ext cx="25066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23112_Ec696I.jpeg"/>
          <p:cNvPicPr>
            <a:picLocks noChangeAspect="1"/>
          </p:cNvPicPr>
          <p:nvPr/>
        </p:nvPicPr>
        <p:blipFill>
          <a:blip r:embed="rId3" cstate="print">
            <a:extLst>
              <a:ext uri="{28A0092B-C50C-407E-A947-70E740481C1C}">
                <a14:useLocalDpi xmlns:a14="http://schemas.microsoft.com/office/drawing/2010/main" val="0"/>
              </a:ext>
            </a:extLst>
          </a:blip>
          <a:srcRect r="1830"/>
          <a:stretch>
            <a:fillRect/>
          </a:stretch>
        </p:blipFill>
        <p:spPr bwMode="auto">
          <a:xfrm>
            <a:off x="5308600" y="4357688"/>
            <a:ext cx="38354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descr="371108_image_lar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375" y="2262188"/>
            <a:ext cx="3143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539552" y="96635"/>
            <a:ext cx="8429625" cy="707886"/>
          </a:xfrm>
          <a:prstGeom prst="rect">
            <a:avLst/>
          </a:prstGeom>
          <a:solidFill>
            <a:schemeClr val="accent1">
              <a:lumMod val="60000"/>
              <a:lumOff val="40000"/>
            </a:schemeClr>
          </a:solidFill>
          <a:ln w="9525">
            <a:noFill/>
            <a:miter lim="800000"/>
            <a:headEnd/>
            <a:tailEnd/>
          </a:ln>
          <a:effectLst/>
        </p:spPr>
        <p:txBody>
          <a:bodyPr anchor="ctr">
            <a:spAutoFit/>
          </a:bodyPr>
          <a:lstStyle/>
          <a:p>
            <a:pPr>
              <a:defRPr/>
            </a:pPr>
            <a:r>
              <a:rPr lang="uk-UA" sz="2800" b="1" dirty="0">
                <a:solidFill>
                  <a:schemeClr val="bg1"/>
                </a:solidFill>
                <a:latin typeface="Times New Roman" pitchFamily="18" charset="0"/>
                <a:cs typeface="Times New Roman" pitchFamily="18" charset="0"/>
              </a:rPr>
              <a:t>          </a:t>
            </a:r>
            <a:r>
              <a:rPr lang="uk-UA"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ДЯКУЄМО  ЗА  УВАГУ!</a:t>
            </a:r>
            <a:endParaRPr lang="ru-RU" sz="4000" b="1" dirty="0">
              <a:solidFill>
                <a:schemeClr val="bg1"/>
              </a:solidFill>
              <a:effectLst>
                <a:outerShdw blurRad="38100" dist="38100" dir="2700000" algn="tl">
                  <a:srgbClr val="000000">
                    <a:alpha val="43137"/>
                  </a:srgbClr>
                </a:outerShdw>
              </a:effectLst>
              <a:latin typeface="Arial" pitchFamily="34" charset="0"/>
            </a:endParaRPr>
          </a:p>
        </p:txBody>
      </p:sp>
      <p:pic>
        <p:nvPicPr>
          <p:cNvPr id="9" name="Рисунок 8" descr="bigstockphoto_Five_Happy_Kids_199864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4563" y="4786313"/>
            <a:ext cx="3095625"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24</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1000"/>
                                        <p:tgtEl>
                                          <p:spTgt spid="9"/>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Объект 2"/>
          <p:cNvSpPr>
            <a:spLocks noGrp="1"/>
          </p:cNvSpPr>
          <p:nvPr>
            <p:ph idx="1"/>
          </p:nvPr>
        </p:nvSpPr>
        <p:spPr>
          <a:xfrm>
            <a:off x="2843808" y="3212976"/>
            <a:ext cx="6157913" cy="5072063"/>
          </a:xfrm>
        </p:spPr>
        <p:txBody>
          <a:bodyPr>
            <a:normAutofit/>
          </a:bodyPr>
          <a:lstStyle/>
          <a:p>
            <a:pPr marL="0" indent="0" algn="ctr" eaLnBrk="1" fontAlgn="auto" hangingPunct="1">
              <a:lnSpc>
                <a:spcPct val="90000"/>
              </a:lnSpc>
              <a:spcBef>
                <a:spcPts val="0"/>
              </a:spcBef>
              <a:spcAft>
                <a:spcPts val="0"/>
              </a:spcAft>
              <a:buFont typeface="Arial" charset="0"/>
              <a:buNone/>
              <a:defRPr/>
            </a:pPr>
            <a:endParaRPr lang="uk-UA" sz="2800" b="1" dirty="0" smtClean="0">
              <a:solidFill>
                <a:schemeClr val="bg1">
                  <a:lumMod val="95000"/>
                  <a:lumOff val="5000"/>
                </a:schemeClr>
              </a:solidFill>
            </a:endParaRPr>
          </a:p>
          <a:p>
            <a:pPr marL="0" indent="0" algn="ctr" eaLnBrk="1" fontAlgn="auto" hangingPunct="1">
              <a:lnSpc>
                <a:spcPct val="90000"/>
              </a:lnSpc>
              <a:spcBef>
                <a:spcPts val="0"/>
              </a:spcBef>
              <a:spcAft>
                <a:spcPts val="0"/>
              </a:spcAft>
              <a:buFont typeface="Arial" charset="0"/>
              <a:buNone/>
              <a:defRPr/>
            </a:pPr>
            <a:r>
              <a:rPr lang="uk-UA" sz="2800" b="1" i="1" dirty="0" err="1" smtClean="0">
                <a:solidFill>
                  <a:schemeClr val="bg1">
                    <a:lumMod val="95000"/>
                    <a:lumOff val="5000"/>
                  </a:schemeClr>
                </a:solidFill>
              </a:rPr>
              <a:t>з</a:t>
            </a:r>
            <a:r>
              <a:rPr lang="uk-UA" sz="2800" b="1" i="1" dirty="0" err="1" smtClean="0">
                <a:solidFill>
                  <a:prstClr val="black">
                    <a:lumMod val="95000"/>
                    <a:lumOff val="5000"/>
                  </a:prstClr>
                </a:solidFill>
              </a:rPr>
              <a:t>Але</a:t>
            </a:r>
            <a:r>
              <a:rPr lang="uk-UA" sz="2800" b="1" i="1" dirty="0" smtClean="0">
                <a:solidFill>
                  <a:prstClr val="black">
                    <a:lumMod val="95000"/>
                    <a:lumOff val="5000"/>
                  </a:prstClr>
                </a:solidFill>
              </a:rPr>
              <a:t> залишилась радіація…</a:t>
            </a:r>
          </a:p>
          <a:p>
            <a:pPr marL="0" indent="0" algn="ctr" eaLnBrk="1" fontAlgn="auto" hangingPunct="1">
              <a:lnSpc>
                <a:spcPct val="90000"/>
              </a:lnSpc>
              <a:spcBef>
                <a:spcPts val="0"/>
              </a:spcBef>
              <a:spcAft>
                <a:spcPts val="0"/>
              </a:spcAft>
              <a:buFont typeface="Arial" charset="0"/>
              <a:buNone/>
              <a:defRPr/>
            </a:pPr>
            <a:r>
              <a:rPr lang="uk-UA" sz="2800" b="1" i="1" dirty="0" smtClean="0">
                <a:solidFill>
                  <a:prstClr val="black">
                    <a:lumMod val="95000"/>
                    <a:lumOff val="5000"/>
                  </a:prstClr>
                </a:solidFill>
              </a:rPr>
              <a:t>Вона нечутна, невидима, не має запаху і неприступна</a:t>
            </a:r>
          </a:p>
          <a:p>
            <a:pPr marL="0" indent="0" algn="ctr" eaLnBrk="1" fontAlgn="auto" hangingPunct="1">
              <a:lnSpc>
                <a:spcPct val="90000"/>
              </a:lnSpc>
              <a:spcBef>
                <a:spcPts val="0"/>
              </a:spcBef>
              <a:spcAft>
                <a:spcPts val="0"/>
              </a:spcAft>
              <a:buFont typeface="Arial" charset="0"/>
              <a:buNone/>
              <a:defRPr/>
            </a:pPr>
            <a:r>
              <a:rPr lang="uk-UA" sz="2800" b="1" i="1" dirty="0" smtClean="0">
                <a:solidFill>
                  <a:prstClr val="black">
                    <a:lumMod val="95000"/>
                    <a:lumOff val="5000"/>
                  </a:prstClr>
                </a:solidFill>
              </a:rPr>
              <a:t> для наших органів чуття. </a:t>
            </a:r>
            <a:endParaRPr lang="en-US" sz="2800" b="1" i="1" dirty="0" smtClean="0">
              <a:solidFill>
                <a:prstClr val="black">
                  <a:lumMod val="95000"/>
                  <a:lumOff val="5000"/>
                </a:prstClr>
              </a:solidFill>
            </a:endParaRPr>
          </a:p>
          <a:p>
            <a:pPr algn="ctr">
              <a:lnSpc>
                <a:spcPct val="90000"/>
              </a:lnSpc>
              <a:buFont typeface="Arial" charset="0"/>
              <a:buNone/>
              <a:defRPr/>
            </a:pPr>
            <a:endParaRPr lang="uk-UA" sz="2800" b="1" dirty="0" smtClean="0">
              <a:solidFill>
                <a:srgbClr val="C00000"/>
              </a:solidFill>
            </a:endParaRPr>
          </a:p>
          <a:p>
            <a:pPr algn="ctr">
              <a:lnSpc>
                <a:spcPct val="90000"/>
              </a:lnSpc>
              <a:buFont typeface="Arial" charset="0"/>
              <a:buNone/>
              <a:defRPr/>
            </a:pPr>
            <a:r>
              <a:rPr lang="uk-UA" sz="2800" b="1" dirty="0" smtClean="0">
                <a:solidFill>
                  <a:srgbClr val="C00000"/>
                </a:solidFill>
              </a:rPr>
              <a:t>Людина беззахисна перед нею. </a:t>
            </a:r>
            <a:endParaRPr lang="ru-RU" sz="2800" b="1" dirty="0" smtClean="0">
              <a:solidFill>
                <a:srgbClr val="C00000"/>
              </a:solidFill>
            </a:endParaRPr>
          </a:p>
          <a:p>
            <a:pPr eaLnBrk="1" hangingPunct="1">
              <a:buFont typeface="Arial" charset="0"/>
              <a:buNone/>
              <a:defRPr/>
            </a:pPr>
            <a:endParaRPr lang="ru-RU" sz="1800" dirty="0" smtClean="0"/>
          </a:p>
          <a:p>
            <a:pPr eaLnBrk="1" hangingPunct="1">
              <a:buFont typeface="Arial" charset="0"/>
              <a:buChar char="•"/>
              <a:defRPr/>
            </a:pPr>
            <a:endParaRPr lang="ru-RU" sz="1800" dirty="0" smtClean="0"/>
          </a:p>
        </p:txBody>
      </p:sp>
      <p:pic>
        <p:nvPicPr>
          <p:cNvPr id="922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48602"/>
            <a:ext cx="2500314" cy="176506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6" descr="Файл:Ліквідатори наслідків аварії на ЧАЕС.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08720"/>
            <a:ext cx="2500313" cy="172243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3</a:t>
            </a:fld>
            <a:endParaRPr lang="ru-RU"/>
          </a:p>
        </p:txBody>
      </p:sp>
      <p:sp>
        <p:nvSpPr>
          <p:cNvPr id="3" name="Прямоугольник 2"/>
          <p:cNvSpPr/>
          <p:nvPr/>
        </p:nvSpPr>
        <p:spPr>
          <a:xfrm>
            <a:off x="0" y="144016"/>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4" name="TextBox 3"/>
          <p:cNvSpPr txBox="1"/>
          <p:nvPr/>
        </p:nvSpPr>
        <p:spPr>
          <a:xfrm>
            <a:off x="35496" y="251937"/>
            <a:ext cx="9036496" cy="61555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АКТУАЛЬНІСТЬ ТЕМИ ДОСЛІДЖЕННЯ:</a:t>
            </a:r>
            <a:endParaRPr lang="uk-UA" sz="3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6" name="Прямоугольник 5"/>
          <p:cNvSpPr/>
          <p:nvPr/>
        </p:nvSpPr>
        <p:spPr>
          <a:xfrm>
            <a:off x="2552331" y="980728"/>
            <a:ext cx="6556173" cy="2308324"/>
          </a:xfrm>
          <a:prstGeom prst="rect">
            <a:avLst/>
          </a:prstGeom>
        </p:spPr>
        <p:txBody>
          <a:bodyPr wrap="square">
            <a:spAutoFit/>
          </a:bodyPr>
          <a:lstStyle/>
          <a:p>
            <a:pPr algn="just"/>
            <a:r>
              <a:rPr lang="uk-UA" sz="2400" dirty="0" smtClean="0">
                <a:solidFill>
                  <a:schemeClr val="tx2">
                    <a:lumMod val="50000"/>
                  </a:schemeClr>
                </a:solidFill>
                <a:latin typeface="+mj-lt"/>
              </a:rPr>
              <a:t>Аварія  ядерного реактора 26 квітня 1986 р. на ЧАЕС − найсерйозніша за всю історію людства                                              глобальна техногенна радіаційна катастрофа. Десятки тисяч людей брали участь у ліквідації наслідків Чорнобильської катастрофи.  Станцію врятували..</a:t>
            </a:r>
            <a:endParaRPr lang="uk-UA" sz="2400" dirty="0">
              <a:latin typeface="+mj-lt"/>
            </a:endParaRPr>
          </a:p>
        </p:txBody>
      </p:sp>
      <p:pic>
        <p:nvPicPr>
          <p:cNvPr id="9223" name="Picture 7" descr="http://rogozivschool.at.ua/_nw/1/483843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32"/>
          <a:stretch/>
        </p:blipFill>
        <p:spPr bwMode="auto">
          <a:xfrm>
            <a:off x="0" y="4413666"/>
            <a:ext cx="2500313" cy="2444334"/>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404664"/>
            <a:ext cx="9144000" cy="1600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00000"/>
              </a:lnSpc>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a:r>
            <a:b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br>
            <a:r>
              <a:rPr lang="uk-U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ШЛЯХИ НАДХОДЖЕННЯ РАДІОАКТИВНИХ РЕЧОВИН В ОРГАНІЗМ ЛЮДИНИ:</a:t>
            </a: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grpSp>
        <p:nvGrpSpPr>
          <p:cNvPr id="10243" name="Group 3"/>
          <p:cNvGrpSpPr>
            <a:grpSpLocks/>
          </p:cNvGrpSpPr>
          <p:nvPr/>
        </p:nvGrpSpPr>
        <p:grpSpPr bwMode="auto">
          <a:xfrm>
            <a:off x="1259632" y="2501146"/>
            <a:ext cx="6552728" cy="855845"/>
            <a:chOff x="720" y="1392"/>
            <a:chExt cx="4058" cy="480"/>
          </a:xfrm>
        </p:grpSpPr>
        <p:sp>
          <p:nvSpPr>
            <p:cNvPr id="717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uk-UA">
                <a:latin typeface="+mj-lt"/>
                <a:cs typeface="Arial" charset="0"/>
              </a:endParaRPr>
            </a:p>
          </p:txBody>
        </p:sp>
        <p:grpSp>
          <p:nvGrpSpPr>
            <p:cNvPr id="10273" name="Group 5"/>
            <p:cNvGrpSpPr>
              <a:grpSpLocks/>
            </p:cNvGrpSpPr>
            <p:nvPr/>
          </p:nvGrpSpPr>
          <p:grpSpPr bwMode="auto">
            <a:xfrm>
              <a:off x="730" y="1407"/>
              <a:ext cx="4043" cy="444"/>
              <a:chOff x="744" y="1407"/>
              <a:chExt cx="3988" cy="444"/>
            </a:xfrm>
          </p:grpSpPr>
          <p:sp>
            <p:nvSpPr>
              <p:cNvPr id="717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sp>
            <p:nvSpPr>
              <p:cNvPr id="717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grpSp>
      </p:grpSp>
      <p:grpSp>
        <p:nvGrpSpPr>
          <p:cNvPr id="10244" name="Group 8"/>
          <p:cNvGrpSpPr>
            <a:grpSpLocks/>
          </p:cNvGrpSpPr>
          <p:nvPr/>
        </p:nvGrpSpPr>
        <p:grpSpPr bwMode="auto">
          <a:xfrm>
            <a:off x="1275780" y="4378325"/>
            <a:ext cx="6536580" cy="871538"/>
            <a:chOff x="720" y="1392"/>
            <a:chExt cx="4058" cy="480"/>
          </a:xfrm>
        </p:grpSpPr>
        <p:sp>
          <p:nvSpPr>
            <p:cNvPr id="717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pPr>
                <a:defRPr/>
              </a:pPr>
              <a:endParaRPr lang="uk-UA">
                <a:latin typeface="+mj-lt"/>
                <a:cs typeface="Arial" charset="0"/>
              </a:endParaRPr>
            </a:p>
          </p:txBody>
        </p:sp>
        <p:grpSp>
          <p:nvGrpSpPr>
            <p:cNvPr id="10269" name="Group 10"/>
            <p:cNvGrpSpPr>
              <a:grpSpLocks/>
            </p:cNvGrpSpPr>
            <p:nvPr/>
          </p:nvGrpSpPr>
          <p:grpSpPr bwMode="auto">
            <a:xfrm>
              <a:off x="730" y="1407"/>
              <a:ext cx="4043" cy="444"/>
              <a:chOff x="744" y="1407"/>
              <a:chExt cx="3988" cy="444"/>
            </a:xfrm>
          </p:grpSpPr>
          <p:sp>
            <p:nvSpPr>
              <p:cNvPr id="717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sp>
            <p:nvSpPr>
              <p:cNvPr id="718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grpSp>
      </p:grpSp>
      <p:grpSp>
        <p:nvGrpSpPr>
          <p:cNvPr id="10245" name="Group 13"/>
          <p:cNvGrpSpPr>
            <a:grpSpLocks/>
          </p:cNvGrpSpPr>
          <p:nvPr/>
        </p:nvGrpSpPr>
        <p:grpSpPr bwMode="auto">
          <a:xfrm>
            <a:off x="1242999" y="5406118"/>
            <a:ext cx="6553244" cy="937712"/>
            <a:chOff x="720" y="1392"/>
            <a:chExt cx="4058" cy="480"/>
          </a:xfrm>
        </p:grpSpPr>
        <p:sp>
          <p:nvSpPr>
            <p:cNvPr id="7182"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a:defRPr/>
              </a:pPr>
              <a:endParaRPr lang="uk-UA">
                <a:latin typeface="+mj-lt"/>
                <a:cs typeface="Arial" charset="0"/>
              </a:endParaRPr>
            </a:p>
          </p:txBody>
        </p:sp>
        <p:grpSp>
          <p:nvGrpSpPr>
            <p:cNvPr id="10265" name="Group 15"/>
            <p:cNvGrpSpPr>
              <a:grpSpLocks/>
            </p:cNvGrpSpPr>
            <p:nvPr/>
          </p:nvGrpSpPr>
          <p:grpSpPr bwMode="auto">
            <a:xfrm>
              <a:off x="730" y="1407"/>
              <a:ext cx="4043" cy="444"/>
              <a:chOff x="744" y="1407"/>
              <a:chExt cx="3988" cy="444"/>
            </a:xfrm>
          </p:grpSpPr>
          <p:sp>
            <p:nvSpPr>
              <p:cNvPr id="7184"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sp>
            <p:nvSpPr>
              <p:cNvPr id="7185"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grpSp>
      </p:grpSp>
      <p:grpSp>
        <p:nvGrpSpPr>
          <p:cNvPr id="10246" name="Group 18"/>
          <p:cNvGrpSpPr>
            <a:grpSpLocks/>
          </p:cNvGrpSpPr>
          <p:nvPr/>
        </p:nvGrpSpPr>
        <p:grpSpPr bwMode="auto">
          <a:xfrm>
            <a:off x="1275781" y="3429000"/>
            <a:ext cx="6528506" cy="871538"/>
            <a:chOff x="720" y="1392"/>
            <a:chExt cx="4058" cy="480"/>
          </a:xfrm>
        </p:grpSpPr>
        <p:sp>
          <p:nvSpPr>
            <p:cNvPr id="718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uk-UA">
                <a:latin typeface="+mj-lt"/>
                <a:cs typeface="Arial" charset="0"/>
              </a:endParaRPr>
            </a:p>
          </p:txBody>
        </p:sp>
        <p:grpSp>
          <p:nvGrpSpPr>
            <p:cNvPr id="10261" name="Group 20"/>
            <p:cNvGrpSpPr>
              <a:grpSpLocks/>
            </p:cNvGrpSpPr>
            <p:nvPr/>
          </p:nvGrpSpPr>
          <p:grpSpPr bwMode="auto">
            <a:xfrm>
              <a:off x="730" y="1407"/>
              <a:ext cx="4043" cy="444"/>
              <a:chOff x="744" y="1407"/>
              <a:chExt cx="3988" cy="444"/>
            </a:xfrm>
          </p:grpSpPr>
          <p:sp>
            <p:nvSpPr>
              <p:cNvPr id="718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sp>
            <p:nvSpPr>
              <p:cNvPr id="719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uk-UA">
                  <a:latin typeface="+mj-lt"/>
                  <a:cs typeface="Arial" charset="0"/>
                </a:endParaRPr>
              </a:p>
            </p:txBody>
          </p:sp>
        </p:grpSp>
      </p:grpSp>
      <p:sp>
        <p:nvSpPr>
          <p:cNvPr id="10247" name="Text Box 23"/>
          <p:cNvSpPr txBox="1">
            <a:spLocks noChangeArrowheads="1"/>
          </p:cNvSpPr>
          <p:nvPr/>
        </p:nvSpPr>
        <p:spPr bwMode="white">
          <a:xfrm>
            <a:off x="2051795" y="2663825"/>
            <a:ext cx="5711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Clr>
                <a:schemeClr val="tx1"/>
              </a:buClr>
            </a:pPr>
            <a:r>
              <a:rPr lang="uk-UA" sz="2800" b="1" dirty="0">
                <a:solidFill>
                  <a:schemeClr val="bg1"/>
                </a:solidFill>
                <a:effectLst>
                  <a:outerShdw blurRad="38100" dist="38100" dir="2700000" algn="tl">
                    <a:srgbClr val="000000">
                      <a:alpha val="43137"/>
                    </a:srgbClr>
                  </a:outerShdw>
                </a:effectLst>
                <a:latin typeface="+mj-lt"/>
              </a:rPr>
              <a:t>при вдиханні зараженого повітря</a:t>
            </a:r>
            <a:endParaRPr lang="en-US" sz="2800" b="1" dirty="0">
              <a:solidFill>
                <a:schemeClr val="bg1"/>
              </a:solidFill>
              <a:effectLst>
                <a:outerShdw blurRad="38100" dist="38100" dir="2700000" algn="tl">
                  <a:srgbClr val="000000">
                    <a:alpha val="43137"/>
                  </a:srgbClr>
                </a:outerShdw>
              </a:effectLst>
              <a:latin typeface="+mj-lt"/>
            </a:endParaRPr>
          </a:p>
        </p:txBody>
      </p:sp>
      <p:sp>
        <p:nvSpPr>
          <p:cNvPr id="10248" name="Text Box 24"/>
          <p:cNvSpPr txBox="1">
            <a:spLocks noChangeArrowheads="1"/>
          </p:cNvSpPr>
          <p:nvPr/>
        </p:nvSpPr>
        <p:spPr bwMode="white">
          <a:xfrm>
            <a:off x="2051794" y="3568700"/>
            <a:ext cx="5711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Clr>
                <a:schemeClr val="tx1"/>
              </a:buClr>
            </a:pPr>
            <a:r>
              <a:rPr lang="uk-UA" sz="2800" b="1" dirty="0" smtClean="0">
                <a:solidFill>
                  <a:srgbClr val="FFFFFF"/>
                </a:solidFill>
                <a:effectLst>
                  <a:outerShdw blurRad="38100" dist="38100" dir="2700000" algn="tl">
                    <a:srgbClr val="000000">
                      <a:alpha val="43137"/>
                    </a:srgbClr>
                  </a:outerShdw>
                </a:effectLst>
                <a:latin typeface="+mj-lt"/>
              </a:rPr>
              <a:t>із </a:t>
            </a:r>
            <a:r>
              <a:rPr lang="uk-UA" sz="2800" b="1" dirty="0">
                <a:solidFill>
                  <a:srgbClr val="FFFFFF"/>
                </a:solidFill>
                <a:effectLst>
                  <a:outerShdw blurRad="38100" dist="38100" dir="2700000" algn="tl">
                    <a:srgbClr val="000000">
                      <a:alpha val="43137"/>
                    </a:srgbClr>
                  </a:outerShdw>
                </a:effectLst>
                <a:latin typeface="+mj-lt"/>
              </a:rPr>
              <a:t>зараженою їжею</a:t>
            </a:r>
            <a:endParaRPr lang="en-US" sz="2800" b="1" dirty="0">
              <a:solidFill>
                <a:srgbClr val="FFFFFF"/>
              </a:solidFill>
              <a:effectLst>
                <a:outerShdw blurRad="38100" dist="38100" dir="2700000" algn="tl">
                  <a:srgbClr val="000000">
                    <a:alpha val="43137"/>
                  </a:srgbClr>
                </a:outerShdw>
              </a:effectLst>
              <a:latin typeface="+mj-lt"/>
            </a:endParaRPr>
          </a:p>
        </p:txBody>
      </p:sp>
      <p:sp>
        <p:nvSpPr>
          <p:cNvPr id="10249" name="Text Box 25"/>
          <p:cNvSpPr txBox="1">
            <a:spLocks noChangeArrowheads="1"/>
          </p:cNvSpPr>
          <p:nvPr/>
        </p:nvSpPr>
        <p:spPr bwMode="white">
          <a:xfrm>
            <a:off x="2051795" y="4561964"/>
            <a:ext cx="5744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Clr>
                <a:schemeClr val="tx1"/>
              </a:buClr>
            </a:pPr>
            <a:r>
              <a:rPr lang="uk-UA" sz="2800" b="1" dirty="0" smtClean="0">
                <a:solidFill>
                  <a:srgbClr val="FFFFFF"/>
                </a:solidFill>
                <a:effectLst>
                  <a:outerShdw blurRad="38100" dist="38100" dir="2700000" algn="tl">
                    <a:srgbClr val="000000">
                      <a:alpha val="43137"/>
                    </a:srgbClr>
                  </a:outerShdw>
                </a:effectLst>
                <a:latin typeface="+mj-lt"/>
              </a:rPr>
              <a:t>із   </a:t>
            </a:r>
            <a:r>
              <a:rPr lang="uk-UA" sz="2800" b="1" dirty="0">
                <a:solidFill>
                  <a:srgbClr val="FFFFFF"/>
                </a:solidFill>
                <a:effectLst>
                  <a:outerShdw blurRad="38100" dist="38100" dir="2700000" algn="tl">
                    <a:srgbClr val="000000">
                      <a:alpha val="43137"/>
                    </a:srgbClr>
                  </a:outerShdw>
                </a:effectLst>
                <a:latin typeface="+mj-lt"/>
              </a:rPr>
              <a:t>водою</a:t>
            </a:r>
            <a:endParaRPr lang="en-US" sz="2800" b="1" dirty="0">
              <a:solidFill>
                <a:srgbClr val="FFFFFF"/>
              </a:solidFill>
              <a:effectLst>
                <a:outerShdw blurRad="38100" dist="38100" dir="2700000" algn="tl">
                  <a:srgbClr val="000000">
                    <a:alpha val="43137"/>
                  </a:srgbClr>
                </a:outerShdw>
              </a:effectLst>
              <a:latin typeface="+mj-lt"/>
            </a:endParaRPr>
          </a:p>
        </p:txBody>
      </p:sp>
      <p:sp>
        <p:nvSpPr>
          <p:cNvPr id="10250" name="Text Box 26"/>
          <p:cNvSpPr txBox="1">
            <a:spLocks noChangeArrowheads="1"/>
          </p:cNvSpPr>
          <p:nvPr/>
        </p:nvSpPr>
        <p:spPr bwMode="white">
          <a:xfrm>
            <a:off x="2051795" y="5567803"/>
            <a:ext cx="57112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buClr>
                <a:schemeClr val="tx1"/>
              </a:buClr>
            </a:pPr>
            <a:r>
              <a:rPr lang="uk-UA" sz="2800" b="1" dirty="0">
                <a:solidFill>
                  <a:schemeClr val="bg1"/>
                </a:solidFill>
                <a:effectLst>
                  <a:outerShdw blurRad="38100" dist="38100" dir="2700000" algn="tl">
                    <a:srgbClr val="000000">
                      <a:alpha val="43137"/>
                    </a:srgbClr>
                  </a:outerShdw>
                </a:effectLst>
                <a:latin typeface="+mj-lt"/>
              </a:rPr>
              <a:t>крізь шкіру, відкриті рани</a:t>
            </a:r>
            <a:endParaRPr lang="en-US" sz="2800" b="1" dirty="0">
              <a:solidFill>
                <a:schemeClr val="bg1"/>
              </a:solidFill>
              <a:effectLst>
                <a:outerShdw blurRad="38100" dist="38100" dir="2700000" algn="tl">
                  <a:srgbClr val="000000">
                    <a:alpha val="43137"/>
                  </a:srgbClr>
                </a:outerShdw>
              </a:effectLst>
              <a:latin typeface="+mj-lt"/>
            </a:endParaRPr>
          </a:p>
        </p:txBody>
      </p:sp>
      <p:pic>
        <p:nvPicPr>
          <p:cNvPr id="10251" name="Picture 27" descr="1"/>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1259632" y="5576019"/>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28" descr="1"/>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1231900" y="4486097"/>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9" descr="1"/>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1231899" y="3501008"/>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30" descr="1"/>
          <p:cNvPicPr>
            <a:picLocks noChangeAspect="1" noChangeArrowheads="1"/>
          </p:cNvPicPr>
          <p:nvPr/>
        </p:nvPicPr>
        <p:blipFill>
          <a:blip r:embed="rId3" cstate="print">
            <a:lum bright="-6000" contrast="24000"/>
            <a:extLst>
              <a:ext uri="{28A0092B-C50C-407E-A947-70E740481C1C}">
                <a14:useLocalDpi xmlns:a14="http://schemas.microsoft.com/office/drawing/2010/main" val="0"/>
              </a:ext>
            </a:extLst>
          </a:blip>
          <a:srcRect l="42606" t="64474" r="19473"/>
          <a:stretch>
            <a:fillRect/>
          </a:stretch>
        </p:blipFill>
        <p:spPr bwMode="auto">
          <a:xfrm>
            <a:off x="1231900" y="2611314"/>
            <a:ext cx="7921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Text Box 31"/>
          <p:cNvSpPr txBox="1">
            <a:spLocks noChangeArrowheads="1"/>
          </p:cNvSpPr>
          <p:nvPr/>
        </p:nvSpPr>
        <p:spPr bwMode="white">
          <a:xfrm>
            <a:off x="1598712" y="5708104"/>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i="1" dirty="0">
                <a:solidFill>
                  <a:srgbClr val="FFFFFF"/>
                </a:solidFill>
                <a:effectLst>
                  <a:outerShdw blurRad="38100" dist="38100" dir="2700000" algn="tl">
                    <a:srgbClr val="000000">
                      <a:alpha val="43137"/>
                    </a:srgbClr>
                  </a:outerShdw>
                </a:effectLst>
                <a:latin typeface="+mj-lt"/>
              </a:rPr>
              <a:t>4</a:t>
            </a:r>
          </a:p>
        </p:txBody>
      </p:sp>
      <p:sp>
        <p:nvSpPr>
          <p:cNvPr id="10256" name="Text Box 32"/>
          <p:cNvSpPr txBox="1">
            <a:spLocks noChangeArrowheads="1"/>
          </p:cNvSpPr>
          <p:nvPr/>
        </p:nvSpPr>
        <p:spPr bwMode="white">
          <a:xfrm>
            <a:off x="1560967" y="270046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i="1" dirty="0">
                <a:solidFill>
                  <a:srgbClr val="FFFFFF"/>
                </a:solidFill>
                <a:effectLst>
                  <a:outerShdw blurRad="38100" dist="38100" dir="2700000" algn="tl">
                    <a:srgbClr val="000000">
                      <a:alpha val="43137"/>
                    </a:srgbClr>
                  </a:outerShdw>
                </a:effectLst>
                <a:latin typeface="+mj-lt"/>
              </a:rPr>
              <a:t>1</a:t>
            </a:r>
          </a:p>
        </p:txBody>
      </p:sp>
      <p:sp>
        <p:nvSpPr>
          <p:cNvPr id="10257" name="Text Box 33"/>
          <p:cNvSpPr txBox="1">
            <a:spLocks noChangeArrowheads="1"/>
          </p:cNvSpPr>
          <p:nvPr/>
        </p:nvSpPr>
        <p:spPr bwMode="white">
          <a:xfrm>
            <a:off x="1560967" y="362906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i="1" dirty="0">
                <a:solidFill>
                  <a:srgbClr val="FFFFFF"/>
                </a:solidFill>
                <a:effectLst>
                  <a:outerShdw blurRad="38100" dist="38100" dir="2700000" algn="tl">
                    <a:srgbClr val="000000">
                      <a:alpha val="43137"/>
                    </a:srgbClr>
                  </a:outerShdw>
                </a:effectLst>
                <a:latin typeface="+mj-lt"/>
              </a:rPr>
              <a:t>2</a:t>
            </a:r>
          </a:p>
        </p:txBody>
      </p:sp>
      <p:sp>
        <p:nvSpPr>
          <p:cNvPr id="10258" name="Text Box 34"/>
          <p:cNvSpPr txBox="1">
            <a:spLocks noChangeArrowheads="1"/>
          </p:cNvSpPr>
          <p:nvPr/>
        </p:nvSpPr>
        <p:spPr bwMode="white">
          <a:xfrm>
            <a:off x="1552575" y="4581128"/>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en-US" sz="2400" b="1" i="1" dirty="0">
                <a:solidFill>
                  <a:srgbClr val="FFFFFF"/>
                </a:solidFill>
                <a:effectLst>
                  <a:outerShdw blurRad="38100" dist="38100" dir="2700000" algn="tl">
                    <a:srgbClr val="000000">
                      <a:alpha val="43137"/>
                    </a:srgbClr>
                  </a:outerShdw>
                </a:effectLst>
                <a:latin typeface="+mj-lt"/>
              </a:rPr>
              <a:t>3</a:t>
            </a: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latin typeface="+mj-lt"/>
              </a:rPr>
              <a:pPr>
                <a:defRPr/>
              </a:pPr>
              <a:t>4</a:t>
            </a:fld>
            <a:endParaRPr lang="ru-RU">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Прямоугольник 14"/>
          <p:cNvSpPr>
            <a:spLocks noChangeArrowheads="1"/>
          </p:cNvSpPr>
          <p:nvPr/>
        </p:nvSpPr>
        <p:spPr bwMode="auto">
          <a:xfrm>
            <a:off x="20712" y="26160"/>
            <a:ext cx="903649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uk-UA" sz="2800" dirty="0">
                <a:latin typeface="+mj-lt"/>
              </a:rPr>
              <a:t>Захист організму людини від попадання радіоактивних речовин –  одна із найважливіших проблем сьогодення.</a:t>
            </a:r>
          </a:p>
          <a:p>
            <a:pPr algn="just">
              <a:buFont typeface="Arial" pitchFamily="34" charset="0"/>
              <a:buNone/>
            </a:pPr>
            <a:r>
              <a:rPr lang="uk-UA" sz="2800" dirty="0">
                <a:latin typeface="+mj-lt"/>
              </a:rPr>
              <a:t>       Досить актуальною  на сьогодні залишається необхідність докорінного покращення якості диспансеризації, радіозахисного харчування та створення реальних механізмів впровадження сучасних технологій лікування та реабілітації ліквідаторів наслідків аварії на ЧАЕС, розроблених українськими та зарубіжними науковцями.</a:t>
            </a:r>
            <a:r>
              <a:rPr lang="ru-RU" sz="2800" dirty="0">
                <a:latin typeface="+mj-lt"/>
              </a:rPr>
              <a:t> </a:t>
            </a:r>
          </a:p>
        </p:txBody>
      </p:sp>
      <p:pic>
        <p:nvPicPr>
          <p:cNvPr id="11274" name="Рисунок 9" descr="http://uahotels.info/uploads/image/14/1e/1d/141e1dfb423b0658b6d2876d039cbcc3/Sanatoriy-Meditsinskiy-tsentr-reabilitatsii-zheleznodorozhnikov-Hmelnik-13033.3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945972"/>
            <a:ext cx="4576372" cy="2912028"/>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5</a:t>
            </a:fld>
            <a:endParaRPr lang="ru-RU"/>
          </a:p>
        </p:txBody>
      </p:sp>
      <p:pic>
        <p:nvPicPr>
          <p:cNvPr id="11276" name="Picture 12" descr="http://www.eizs.ru/wp-content/images/2013/06/DSC0026___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522" y="3945972"/>
            <a:ext cx="4566477" cy="2912028"/>
          </a:xfrm>
          <a:prstGeom prst="rect">
            <a:avLst/>
          </a:prstGeom>
          <a:noFill/>
          <a:ln w="38100">
            <a:solidFill>
              <a:schemeClr val="tx2">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Прямоугольник 10"/>
          <p:cNvSpPr>
            <a:spLocks noChangeArrowheads="1"/>
          </p:cNvSpPr>
          <p:nvPr/>
        </p:nvSpPr>
        <p:spPr bwMode="auto">
          <a:xfrm>
            <a:off x="0" y="1484784"/>
            <a:ext cx="9144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just">
              <a:buFont typeface="Wingdings" pitchFamily="2" charset="2"/>
              <a:buChar char="ü"/>
            </a:pPr>
            <a:r>
              <a:rPr lang="uk-UA" sz="2800" dirty="0">
                <a:latin typeface="+mj-lt"/>
              </a:rPr>
              <a:t>Вивчення методів та способів захисту організму від радіонуклідів, а саме  вибору повноцінних продуктів, які мають оптимальну кількість радіозахисних речовин або мають адаптогенні, </a:t>
            </a:r>
            <a:r>
              <a:rPr lang="uk-UA" sz="2800" dirty="0" err="1">
                <a:latin typeface="+mj-lt"/>
              </a:rPr>
              <a:t>імуномодулювальні</a:t>
            </a:r>
            <a:r>
              <a:rPr lang="uk-UA" sz="2800" dirty="0">
                <a:latin typeface="+mj-lt"/>
              </a:rPr>
              <a:t> та </a:t>
            </a:r>
            <a:r>
              <a:rPr lang="uk-UA" sz="2800" dirty="0" err="1">
                <a:latin typeface="+mj-lt"/>
              </a:rPr>
              <a:t>комплексотвірні</a:t>
            </a:r>
            <a:r>
              <a:rPr lang="uk-UA" sz="2800" dirty="0">
                <a:latin typeface="+mj-lt"/>
              </a:rPr>
              <a:t> властивості. </a:t>
            </a:r>
          </a:p>
          <a:p>
            <a:pPr marL="342900" indent="-342900" algn="just">
              <a:buFont typeface="Wingdings" pitchFamily="2" charset="2"/>
              <a:buChar char="ü"/>
            </a:pPr>
            <a:endParaRPr lang="ru-RU" sz="2800" dirty="0">
              <a:latin typeface="+mj-lt"/>
            </a:endParaRPr>
          </a:p>
          <a:p>
            <a:pPr marL="342900" indent="-342900" algn="just">
              <a:buFont typeface="Wingdings" pitchFamily="2" charset="2"/>
              <a:buChar char="ü"/>
            </a:pPr>
            <a:r>
              <a:rPr lang="uk-UA" sz="2800" dirty="0">
                <a:latin typeface="+mj-lt"/>
              </a:rPr>
              <a:t>Вивчення ролі раціонального, радіозахисного харчування в реабілітаційному процесі ліквідаторів аварії на ЧАЕС та розробка заходів щодо його поліпшення.</a:t>
            </a:r>
            <a:endParaRPr lang="ru-RU" sz="2800" dirty="0">
              <a:latin typeface="+mj-lt"/>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6</a:t>
            </a:fld>
            <a:endParaRPr lang="ru-RU"/>
          </a:p>
        </p:txBody>
      </p:sp>
      <p:sp>
        <p:nvSpPr>
          <p:cNvPr id="12" name="Прямоугольник 11"/>
          <p:cNvSpPr/>
          <p:nvPr/>
        </p:nvSpPr>
        <p:spPr>
          <a:xfrm>
            <a:off x="0" y="18864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3" name="TextBox 12"/>
          <p:cNvSpPr txBox="1"/>
          <p:nvPr/>
        </p:nvSpPr>
        <p:spPr>
          <a:xfrm>
            <a:off x="72008" y="116632"/>
            <a:ext cx="9036496"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МЕТА РОБОТИ:</a:t>
            </a:r>
            <a:endParaRPr lang="uk-U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51520" y="1340768"/>
            <a:ext cx="8712968" cy="4524315"/>
          </a:xfrm>
          <a:prstGeom prst="rect">
            <a:avLst/>
          </a:prstGeom>
        </p:spPr>
        <p:txBody>
          <a:bodyPr wrap="square">
            <a:spAutoFit/>
          </a:bodyPr>
          <a:lstStyle/>
          <a:p>
            <a:pPr marL="342900" indent="-342900">
              <a:buFont typeface="Wingdings" pitchFamily="2" charset="2"/>
              <a:buChar char="ü"/>
              <a:defRPr/>
            </a:pPr>
            <a:r>
              <a:rPr lang="uk-UA" sz="3200" dirty="0">
                <a:latin typeface="+mj-lt"/>
              </a:rPr>
              <a:t>загальнонаукові методи теоретичного узагальнення; </a:t>
            </a:r>
          </a:p>
          <a:p>
            <a:pPr marL="342900" indent="-342900">
              <a:buFont typeface="Wingdings" pitchFamily="2" charset="2"/>
              <a:buChar char="ü"/>
              <a:defRPr/>
            </a:pPr>
            <a:r>
              <a:rPr lang="uk-UA" sz="3200" dirty="0">
                <a:latin typeface="+mj-lt"/>
              </a:rPr>
              <a:t>аналіз наукової літератури та періодичних видань; </a:t>
            </a:r>
          </a:p>
          <a:p>
            <a:pPr marL="342900" indent="-342900">
              <a:buFont typeface="Wingdings" pitchFamily="2" charset="2"/>
              <a:buChar char="ü"/>
              <a:defRPr/>
            </a:pPr>
            <a:r>
              <a:rPr lang="uk-UA" sz="3200" dirty="0">
                <a:latin typeface="+mj-lt"/>
              </a:rPr>
              <a:t>анкетування; </a:t>
            </a:r>
          </a:p>
          <a:p>
            <a:pPr marL="342900" indent="-342900">
              <a:buFont typeface="Wingdings" pitchFamily="2" charset="2"/>
              <a:buChar char="ü"/>
              <a:defRPr/>
            </a:pPr>
            <a:r>
              <a:rPr lang="uk-UA" sz="3200" dirty="0">
                <a:latin typeface="+mj-lt"/>
              </a:rPr>
              <a:t>аналіз лабораторних клінічних досліджень; </a:t>
            </a:r>
          </a:p>
          <a:p>
            <a:pPr marL="342900" indent="-342900">
              <a:buFont typeface="Wingdings" pitchFamily="2" charset="2"/>
              <a:buChar char="ü"/>
              <a:defRPr/>
            </a:pPr>
            <a:r>
              <a:rPr lang="uk-UA" sz="3200" dirty="0">
                <a:latin typeface="+mj-lt"/>
              </a:rPr>
              <a:t>вивчення архіву історій хвороб;</a:t>
            </a:r>
          </a:p>
          <a:p>
            <a:pPr marL="342900" indent="-342900">
              <a:buFont typeface="Wingdings" pitchFamily="2" charset="2"/>
              <a:buChar char="ü"/>
              <a:defRPr/>
            </a:pPr>
            <a:r>
              <a:rPr lang="uk-UA" sz="3200" dirty="0">
                <a:latin typeface="+mj-lt"/>
              </a:rPr>
              <a:t> графічний; </a:t>
            </a:r>
          </a:p>
          <a:p>
            <a:pPr marL="342900" indent="-342900">
              <a:buFont typeface="Wingdings" pitchFamily="2" charset="2"/>
              <a:buChar char="ü"/>
              <a:defRPr/>
            </a:pPr>
            <a:r>
              <a:rPr lang="uk-UA" sz="3200" dirty="0">
                <a:latin typeface="+mj-lt"/>
              </a:rPr>
              <a:t>статистичні.</a:t>
            </a:r>
            <a:endParaRPr lang="ru-RU" sz="3200" dirty="0">
              <a:latin typeface="+mj-lt"/>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7</a:t>
            </a:fld>
            <a:endParaRPr lang="ru-RU"/>
          </a:p>
        </p:txBody>
      </p:sp>
      <p:sp>
        <p:nvSpPr>
          <p:cNvPr id="14" name="Прямоугольник 13"/>
          <p:cNvSpPr/>
          <p:nvPr/>
        </p:nvSpPr>
        <p:spPr>
          <a:xfrm>
            <a:off x="0" y="188640"/>
            <a:ext cx="9144000" cy="7647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uk-UA"/>
          </a:p>
        </p:txBody>
      </p:sp>
      <p:sp>
        <p:nvSpPr>
          <p:cNvPr id="12" name="TextBox 11"/>
          <p:cNvSpPr txBox="1"/>
          <p:nvPr/>
        </p:nvSpPr>
        <p:spPr>
          <a:xfrm>
            <a:off x="72008" y="116632"/>
            <a:ext cx="9036496"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МЕТОДИ ДОСЛІДЖЕННЯ:</a:t>
            </a:r>
            <a:endParaRPr lang="uk-UA"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5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98" y="1682119"/>
            <a:ext cx="6319838"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i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8296" y="1719287"/>
            <a:ext cx="22733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Freeform 4"/>
          <p:cNvSpPr>
            <a:spLocks/>
          </p:cNvSpPr>
          <p:nvPr/>
        </p:nvSpPr>
        <p:spPr bwMode="gray">
          <a:xfrm>
            <a:off x="1123058" y="1728812"/>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uk-UA"/>
          </a:p>
        </p:txBody>
      </p:sp>
      <p:sp>
        <p:nvSpPr>
          <p:cNvPr id="14342" name="Freeform 6"/>
          <p:cNvSpPr>
            <a:spLocks/>
          </p:cNvSpPr>
          <p:nvPr/>
        </p:nvSpPr>
        <p:spPr bwMode="gray">
          <a:xfrm>
            <a:off x="1918396" y="2403500"/>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uk-UA"/>
          </a:p>
        </p:txBody>
      </p:sp>
      <p:sp>
        <p:nvSpPr>
          <p:cNvPr id="14343" name="Text Box 7"/>
          <p:cNvSpPr txBox="1">
            <a:spLocks noChangeArrowheads="1"/>
          </p:cNvSpPr>
          <p:nvPr/>
        </p:nvSpPr>
        <p:spPr bwMode="gray">
          <a:xfrm>
            <a:off x="1588196" y="21399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dirty="0">
                <a:solidFill>
                  <a:srgbClr val="7030A0"/>
                </a:solidFill>
                <a:effectLst>
                  <a:outerShdw blurRad="38100" dist="38100" dir="2700000" algn="tl">
                    <a:srgbClr val="000000">
                      <a:alpha val="43137"/>
                    </a:srgbClr>
                  </a:outerShdw>
                </a:effectLst>
                <a:latin typeface="Arial Black" pitchFamily="34" charset="0"/>
              </a:rPr>
              <a:t>1</a:t>
            </a:r>
          </a:p>
        </p:txBody>
      </p:sp>
      <p:sp>
        <p:nvSpPr>
          <p:cNvPr id="16391" name="Rectangle 24"/>
          <p:cNvSpPr>
            <a:spLocks noChangeArrowheads="1"/>
          </p:cNvSpPr>
          <p:nvPr/>
        </p:nvSpPr>
        <p:spPr bwMode="black">
          <a:xfrm>
            <a:off x="3707904" y="1847726"/>
            <a:ext cx="5436096" cy="1077218"/>
          </a:xfrm>
          <a:prstGeom prst="rect">
            <a:avLst/>
          </a:prstGeom>
          <a:noFill/>
          <a:ln w="9525" algn="ctr">
            <a:noFill/>
            <a:miter lim="800000"/>
            <a:headEnd/>
            <a:tailEnd/>
          </a:ln>
        </p:spPr>
        <p:txBody>
          <a:bodyPr wrap="square">
            <a:spAutoFit/>
          </a:bodyPr>
          <a:lstStyle/>
          <a:p>
            <a:pPr>
              <a:defRPr/>
            </a:pPr>
            <a:r>
              <a:rPr lang="uk-UA" sz="3200" b="1" i="1" dirty="0" smtClean="0">
                <a:solidFill>
                  <a:srgbClr val="7030A0"/>
                </a:solidFill>
                <a:effectLst>
                  <a:outerShdw blurRad="38100" dist="38100" dir="2700000" algn="tl">
                    <a:srgbClr val="000000">
                      <a:alpha val="43137"/>
                    </a:srgbClr>
                  </a:outerShdw>
                </a:effectLst>
                <a:latin typeface="+mj-lt"/>
              </a:rPr>
              <a:t>1. </a:t>
            </a:r>
            <a:r>
              <a:rPr lang="uk-UA" sz="3200" b="1" dirty="0" smtClean="0">
                <a:solidFill>
                  <a:srgbClr val="7030A0"/>
                </a:solidFill>
                <a:effectLst>
                  <a:outerShdw blurRad="38100" dist="38100" dir="2700000" algn="tl">
                    <a:srgbClr val="000000">
                      <a:alpha val="43137"/>
                    </a:srgbClr>
                  </a:outerShdw>
                </a:effectLst>
                <a:latin typeface="+mj-lt"/>
              </a:rPr>
              <a:t>Зменшення </a:t>
            </a:r>
            <a:r>
              <a:rPr lang="uk-UA" sz="3200" b="1" dirty="0">
                <a:solidFill>
                  <a:srgbClr val="7030A0"/>
                </a:solidFill>
                <a:effectLst>
                  <a:outerShdw blurRad="38100" dist="38100" dir="2700000" algn="tl">
                    <a:srgbClr val="000000">
                      <a:alpha val="43137"/>
                    </a:srgbClr>
                  </a:outerShdw>
                </a:effectLst>
                <a:latin typeface="+mj-lt"/>
              </a:rPr>
              <a:t>надходження радіонуклідів з </a:t>
            </a:r>
            <a:r>
              <a:rPr lang="uk-UA" sz="3200" b="1" dirty="0" smtClean="0">
                <a:solidFill>
                  <a:srgbClr val="7030A0"/>
                </a:solidFill>
                <a:effectLst>
                  <a:outerShdw blurRad="38100" dist="38100" dir="2700000" algn="tl">
                    <a:srgbClr val="000000">
                      <a:alpha val="43137"/>
                    </a:srgbClr>
                  </a:outerShdw>
                </a:effectLst>
                <a:latin typeface="+mj-lt"/>
              </a:rPr>
              <a:t>їжею.</a:t>
            </a:r>
            <a:endParaRPr lang="en-US" sz="3200" b="1" dirty="0">
              <a:solidFill>
                <a:srgbClr val="7030A0"/>
              </a:solidFill>
              <a:effectLst>
                <a:outerShdw blurRad="38100" dist="38100" dir="2700000" algn="tl">
                  <a:srgbClr val="000000">
                    <a:alpha val="43137"/>
                  </a:srgbClr>
                </a:outerShdw>
              </a:effectLst>
              <a:latin typeface="+mj-lt"/>
            </a:endParaRPr>
          </a:p>
        </p:txBody>
      </p:sp>
      <p:sp>
        <p:nvSpPr>
          <p:cNvPr id="14344" name="Rectangle 25"/>
          <p:cNvSpPr>
            <a:spLocks noChangeArrowheads="1"/>
          </p:cNvSpPr>
          <p:nvPr/>
        </p:nvSpPr>
        <p:spPr bwMode="black">
          <a:xfrm>
            <a:off x="3707904" y="3011964"/>
            <a:ext cx="54360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uk-UA" sz="3200" b="1" i="1" dirty="0" smtClean="0">
                <a:solidFill>
                  <a:srgbClr val="0070C0"/>
                </a:solidFill>
                <a:effectLst>
                  <a:outerShdw blurRad="38100" dist="38100" dir="2700000" algn="tl">
                    <a:srgbClr val="000000">
                      <a:alpha val="43137"/>
                    </a:srgbClr>
                  </a:outerShdw>
                </a:effectLst>
                <a:latin typeface="+mj-lt"/>
              </a:rPr>
              <a:t>2. </a:t>
            </a:r>
            <a:r>
              <a:rPr lang="uk-UA" sz="3200" b="1" dirty="0" smtClean="0">
                <a:solidFill>
                  <a:srgbClr val="0070C0"/>
                </a:solidFill>
                <a:effectLst>
                  <a:outerShdw blurRad="38100" dist="38100" dir="2700000" algn="tl">
                    <a:srgbClr val="000000">
                      <a:alpha val="43137"/>
                    </a:srgbClr>
                  </a:outerShdw>
                </a:effectLst>
                <a:latin typeface="+mj-lt"/>
              </a:rPr>
              <a:t>Гальмування </a:t>
            </a:r>
            <a:r>
              <a:rPr lang="uk-UA" sz="3200" b="1" dirty="0">
                <a:solidFill>
                  <a:srgbClr val="0070C0"/>
                </a:solidFill>
                <a:effectLst>
                  <a:outerShdw blurRad="38100" dist="38100" dir="2700000" algn="tl">
                    <a:srgbClr val="000000">
                      <a:alpha val="43137"/>
                    </a:srgbClr>
                  </a:outerShdw>
                </a:effectLst>
                <a:latin typeface="+mj-lt"/>
              </a:rPr>
              <a:t>процесу всмоктування і нагромадження радіонуклідів в </a:t>
            </a:r>
            <a:r>
              <a:rPr lang="uk-UA" sz="3200" b="1" dirty="0" smtClean="0">
                <a:solidFill>
                  <a:srgbClr val="0070C0"/>
                </a:solidFill>
                <a:effectLst>
                  <a:outerShdw blurRad="38100" dist="38100" dir="2700000" algn="tl">
                    <a:srgbClr val="000000">
                      <a:alpha val="43137"/>
                    </a:srgbClr>
                  </a:outerShdw>
                </a:effectLst>
                <a:latin typeface="+mj-lt"/>
              </a:rPr>
              <a:t>організмі.</a:t>
            </a:r>
            <a:endParaRPr lang="en-US" sz="3200" b="1" dirty="0">
              <a:solidFill>
                <a:srgbClr val="0070C0"/>
              </a:solidFill>
              <a:effectLst>
                <a:outerShdw blurRad="38100" dist="38100" dir="2700000" algn="tl">
                  <a:srgbClr val="000000">
                    <a:alpha val="43137"/>
                  </a:srgbClr>
                </a:outerShdw>
              </a:effectLst>
              <a:latin typeface="+mj-lt"/>
            </a:endParaRPr>
          </a:p>
        </p:txBody>
      </p:sp>
      <p:sp>
        <p:nvSpPr>
          <p:cNvPr id="14345" name="Rectangle 26"/>
          <p:cNvSpPr>
            <a:spLocks noChangeArrowheads="1"/>
          </p:cNvSpPr>
          <p:nvPr/>
        </p:nvSpPr>
        <p:spPr bwMode="black">
          <a:xfrm>
            <a:off x="3730735" y="5167611"/>
            <a:ext cx="54132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r>
              <a:rPr lang="uk-UA" sz="3200" b="1" i="1" dirty="0" smtClean="0">
                <a:solidFill>
                  <a:srgbClr val="FF0000"/>
                </a:solidFill>
                <a:effectLst>
                  <a:outerShdw blurRad="38100" dist="38100" dir="2700000" algn="tl">
                    <a:srgbClr val="000000">
                      <a:alpha val="43137"/>
                    </a:srgbClr>
                  </a:outerShdw>
                </a:effectLst>
                <a:latin typeface="+mj-lt"/>
              </a:rPr>
              <a:t>3. </a:t>
            </a:r>
            <a:r>
              <a:rPr lang="uk-UA" sz="3200" b="1" dirty="0" smtClean="0">
                <a:solidFill>
                  <a:srgbClr val="FF0000"/>
                </a:solidFill>
                <a:effectLst>
                  <a:outerShdw blurRad="38100" dist="38100" dir="2700000" algn="tl">
                    <a:srgbClr val="000000">
                      <a:alpha val="43137"/>
                    </a:srgbClr>
                  </a:outerShdw>
                </a:effectLst>
                <a:latin typeface="+mj-lt"/>
              </a:rPr>
              <a:t>Дотримання </a:t>
            </a:r>
            <a:r>
              <a:rPr lang="uk-UA" sz="3200" b="1" dirty="0">
                <a:solidFill>
                  <a:srgbClr val="FF0000"/>
                </a:solidFill>
                <a:effectLst>
                  <a:outerShdw blurRad="38100" dist="38100" dir="2700000" algn="tl">
                    <a:srgbClr val="000000">
                      <a:alpha val="43137"/>
                    </a:srgbClr>
                  </a:outerShdw>
                </a:effectLst>
                <a:latin typeface="+mj-lt"/>
              </a:rPr>
              <a:t>принципів раціонального </a:t>
            </a:r>
            <a:r>
              <a:rPr lang="uk-UA" sz="3200" b="1" dirty="0" smtClean="0">
                <a:solidFill>
                  <a:srgbClr val="FF0000"/>
                </a:solidFill>
                <a:effectLst>
                  <a:outerShdw blurRad="38100" dist="38100" dir="2700000" algn="tl">
                    <a:srgbClr val="000000">
                      <a:alpha val="43137"/>
                    </a:srgbClr>
                  </a:outerShdw>
                </a:effectLst>
                <a:latin typeface="+mj-lt"/>
              </a:rPr>
              <a:t>харчування.</a:t>
            </a:r>
            <a:endParaRPr lang="en-US" sz="3200" b="1" dirty="0">
              <a:solidFill>
                <a:srgbClr val="FF0000"/>
              </a:solidFill>
              <a:effectLst>
                <a:outerShdw blurRad="38100" dist="38100" dir="2700000" algn="tl">
                  <a:srgbClr val="000000">
                    <a:alpha val="43137"/>
                  </a:srgbClr>
                </a:outerShdw>
              </a:effectLst>
              <a:latin typeface="+mj-lt"/>
            </a:endParaRPr>
          </a:p>
        </p:txBody>
      </p:sp>
      <p:sp>
        <p:nvSpPr>
          <p:cNvPr id="14365" name="Freeform 29"/>
          <p:cNvSpPr>
            <a:spLocks/>
          </p:cNvSpPr>
          <p:nvPr/>
        </p:nvSpPr>
        <p:spPr bwMode="gray">
          <a:xfrm>
            <a:off x="1921571" y="3970362"/>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uk-UA"/>
          </a:p>
        </p:txBody>
      </p:sp>
      <p:sp>
        <p:nvSpPr>
          <p:cNvPr id="14366" name="Text Box 30"/>
          <p:cNvSpPr txBox="1">
            <a:spLocks noChangeArrowheads="1"/>
          </p:cNvSpPr>
          <p:nvPr/>
        </p:nvSpPr>
        <p:spPr bwMode="gray">
          <a:xfrm>
            <a:off x="2410521" y="2955950"/>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dirty="0">
                <a:solidFill>
                  <a:srgbClr val="0070C0"/>
                </a:solidFill>
                <a:effectLst>
                  <a:outerShdw blurRad="38100" dist="38100" dir="2700000" algn="tl">
                    <a:srgbClr val="000000">
                      <a:alpha val="43137"/>
                    </a:srgbClr>
                  </a:outerShdw>
                </a:effectLst>
                <a:latin typeface="Arial Black" pitchFamily="34" charset="0"/>
              </a:rPr>
              <a:t>2</a:t>
            </a:r>
          </a:p>
        </p:txBody>
      </p:sp>
      <p:sp>
        <p:nvSpPr>
          <p:cNvPr id="14367" name="Text Box 31"/>
          <p:cNvSpPr txBox="1">
            <a:spLocks noChangeArrowheads="1"/>
          </p:cNvSpPr>
          <p:nvPr/>
        </p:nvSpPr>
        <p:spPr bwMode="gray">
          <a:xfrm>
            <a:off x="2347021" y="4233887"/>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sz="5000" dirty="0">
                <a:solidFill>
                  <a:srgbClr val="FF0000"/>
                </a:solidFill>
                <a:effectLst>
                  <a:outerShdw blurRad="38100" dist="38100" dir="2700000" algn="tl">
                    <a:srgbClr val="000000">
                      <a:alpha val="43137"/>
                    </a:srgbClr>
                  </a:outerShdw>
                </a:effectLst>
                <a:latin typeface="Arial Black" pitchFamily="34" charset="0"/>
              </a:rPr>
              <a:t>3</a:t>
            </a:r>
          </a:p>
        </p:txBody>
      </p:sp>
      <p:grpSp>
        <p:nvGrpSpPr>
          <p:cNvPr id="14349" name="Group 34"/>
          <p:cNvGrpSpPr>
            <a:grpSpLocks/>
          </p:cNvGrpSpPr>
          <p:nvPr/>
        </p:nvGrpSpPr>
        <p:grpSpPr bwMode="auto">
          <a:xfrm rot="19378231" flipV="1">
            <a:off x="1578671" y="5024462"/>
            <a:ext cx="2066925" cy="412750"/>
            <a:chOff x="1565" y="2568"/>
            <a:chExt cx="1118" cy="279"/>
          </a:xfrm>
        </p:grpSpPr>
        <p:sp>
          <p:nvSpPr>
            <p:cNvPr id="14352" name="AutoShape 35"/>
            <p:cNvSpPr>
              <a:spLocks noChangeArrowheads="1"/>
            </p:cNvSpPr>
            <p:nvPr/>
          </p:nvSpPr>
          <p:spPr bwMode="white">
            <a:xfrm rot="5263130">
              <a:off x="1859" y="2274"/>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14353" name="AutoShape 36"/>
            <p:cNvSpPr>
              <a:spLocks noChangeArrowheads="1"/>
            </p:cNvSpPr>
            <p:nvPr/>
          </p:nvSpPr>
          <p:spPr bwMode="white">
            <a:xfrm rot="6078281">
              <a:off x="1995" y="2274"/>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14354" name="AutoShape 37"/>
            <p:cNvSpPr>
              <a:spLocks noChangeArrowheads="1"/>
            </p:cNvSpPr>
            <p:nvPr/>
          </p:nvSpPr>
          <p:spPr bwMode="white">
            <a:xfrm rot="6373927">
              <a:off x="2071" y="2296"/>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sp>
          <p:nvSpPr>
            <p:cNvPr id="14355" name="AutoShape 38"/>
            <p:cNvSpPr>
              <a:spLocks noChangeArrowheads="1"/>
            </p:cNvSpPr>
            <p:nvPr/>
          </p:nvSpPr>
          <p:spPr bwMode="white">
            <a:xfrm rot="6906312">
              <a:off x="2161" y="2326"/>
              <a:ext cx="227" cy="816"/>
            </a:xfrm>
            <a:prstGeom prst="moon">
              <a:avLst>
                <a:gd name="adj" fmla="val 49773"/>
              </a:avLst>
            </a:prstGeom>
            <a:solidFill>
              <a:srgbClr val="FFFFFF">
                <a:alpha val="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uk-UA"/>
            </a:p>
          </p:txBody>
        </p:sp>
      </p:grpSp>
      <p:pic>
        <p:nvPicPr>
          <p:cNvPr id="14351"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128193"/>
            <a:ext cx="17430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8</a:t>
            </a:fld>
            <a:endParaRPr lang="ru-RU"/>
          </a:p>
        </p:txBody>
      </p:sp>
      <p:sp>
        <p:nvSpPr>
          <p:cNvPr id="14350" name="Rectangle 40"/>
          <p:cNvSpPr>
            <a:spLocks noGrp="1" noChangeArrowheads="1"/>
          </p:cNvSpPr>
          <p:nvPr>
            <p:ph type="title"/>
          </p:nvPr>
        </p:nvSpPr>
        <p:spPr>
          <a:xfrm>
            <a:off x="0" y="0"/>
            <a:ext cx="9144000" cy="1505880"/>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00000"/>
              </a:lnSpc>
            </a:pP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СУЧАСНА КОНЦЕПЦІЯ </a:t>
            </a:r>
            <a:b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b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РАДІОЗАХИСНОГО ХАРЧУВАННЯ</a:t>
            </a: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
            </a:r>
            <a:b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b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(за </a:t>
            </a:r>
            <a:r>
              <a:rPr lang="uk-UA"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Смоляром</a:t>
            </a:r>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a:t>
            </a: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AutoShape 3"/>
          <p:cNvSpPr>
            <a:spLocks noChangeArrowheads="1"/>
          </p:cNvSpPr>
          <p:nvPr/>
        </p:nvSpPr>
        <p:spPr bwMode="ltGray">
          <a:xfrm flipV="1">
            <a:off x="-1332656" y="-1883297"/>
            <a:ext cx="11809312" cy="6248401"/>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183 w 21600"/>
              <a:gd name="T13" fmla="*/ 0 h 21600"/>
              <a:gd name="T14" fmla="*/ 20417 w 21600"/>
              <a:gd name="T15" fmla="*/ 7512 h 21600"/>
            </a:gdLst>
            <a:ahLst/>
            <a:cxnLst>
              <a:cxn ang="T8">
                <a:pos x="T0" y="T1"/>
              </a:cxn>
              <a:cxn ang="T9">
                <a:pos x="T2" y="T3"/>
              </a:cxn>
              <a:cxn ang="T10">
                <a:pos x="T4" y="T5"/>
              </a:cxn>
              <a:cxn ang="T11">
                <a:pos x="T6" y="T7"/>
              </a:cxn>
            </a:cxnLst>
            <a:rect l="T12" t="T13" r="T14" b="T15"/>
            <a:pathLst>
              <a:path w="21600" h="21600">
                <a:moveTo>
                  <a:pt x="5265" y="6157"/>
                </a:moveTo>
                <a:cubicBezTo>
                  <a:pt x="6637" y="4521"/>
                  <a:pt x="8664" y="3575"/>
                  <a:pt x="10800" y="3576"/>
                </a:cubicBezTo>
                <a:cubicBezTo>
                  <a:pt x="12935" y="3576"/>
                  <a:pt x="14962" y="4521"/>
                  <a:pt x="16334" y="6157"/>
                </a:cubicBezTo>
                <a:lnTo>
                  <a:pt x="19074" y="3859"/>
                </a:lnTo>
                <a:cubicBezTo>
                  <a:pt x="17022" y="1412"/>
                  <a:pt x="13992" y="-1"/>
                  <a:pt x="10799" y="0"/>
                </a:cubicBezTo>
                <a:cubicBezTo>
                  <a:pt x="7607" y="0"/>
                  <a:pt x="4577" y="1412"/>
                  <a:pt x="2525" y="3859"/>
                </a:cubicBezTo>
                <a:close/>
              </a:path>
            </a:pathLst>
          </a:custGeom>
          <a:gradFill rotWithShape="1">
            <a:gsLst>
              <a:gs pos="0">
                <a:srgbClr val="006699"/>
              </a:gs>
              <a:gs pos="100000">
                <a:srgbClr val="BDCBDB"/>
              </a:gs>
            </a:gsLst>
            <a:lin ang="0" scaled="1"/>
          </a:gradFill>
          <a:ln w="9525">
            <a:round/>
            <a:headEnd/>
            <a:tailEnd/>
          </a:ln>
          <a:scene3d>
            <a:camera prst="legacyPerspectiveBottom">
              <a:rot lat="20099989" lon="0" rev="0"/>
            </a:camera>
            <a:lightRig rig="legacyHarsh3" dir="l"/>
          </a:scene3d>
          <a:sp3d extrusionH="2259000" prstMaterial="legacyPlastic">
            <a:bevelT w="13500" h="13500" prst="angle"/>
            <a:bevelB w="13500" h="13500" prst="angle"/>
            <a:extrusionClr>
              <a:srgbClr val="003366"/>
            </a:extrusionClr>
          </a:sp3d>
        </p:spPr>
        <p:txBody>
          <a:bodyPr wrap="none" anchor="ctr">
            <a:flatTx/>
          </a:bodyPr>
          <a:lstStyle/>
          <a:p>
            <a:endParaRPr lang="uk-UA"/>
          </a:p>
        </p:txBody>
      </p:sp>
      <p:sp>
        <p:nvSpPr>
          <p:cNvPr id="15364" name="Freeform 4"/>
          <p:cNvSpPr>
            <a:spLocks/>
          </p:cNvSpPr>
          <p:nvPr/>
        </p:nvSpPr>
        <p:spPr bwMode="ltGray">
          <a:xfrm>
            <a:off x="107504" y="3500562"/>
            <a:ext cx="8928991" cy="3043237"/>
          </a:xfrm>
          <a:custGeom>
            <a:avLst/>
            <a:gdLst>
              <a:gd name="T0" fmla="*/ 2147483647 w 4893"/>
              <a:gd name="T1" fmla="*/ 0 h 1917"/>
              <a:gd name="T2" fmla="*/ 2147483647 w 4893"/>
              <a:gd name="T3" fmla="*/ 2147483647 h 1917"/>
              <a:gd name="T4" fmla="*/ 2147483647 w 4893"/>
              <a:gd name="T5" fmla="*/ 2147483647 h 1917"/>
              <a:gd name="T6" fmla="*/ 2147483647 w 4893"/>
              <a:gd name="T7" fmla="*/ 2147483647 h 1917"/>
              <a:gd name="T8" fmla="*/ 0 w 4893"/>
              <a:gd name="T9" fmla="*/ 2147483647 h 1917"/>
              <a:gd name="T10" fmla="*/ 2147483647 w 4893"/>
              <a:gd name="T11" fmla="*/ 2147483647 h 1917"/>
              <a:gd name="T12" fmla="*/ 2147483647 w 4893"/>
              <a:gd name="T13" fmla="*/ 0 h 1917"/>
              <a:gd name="T14" fmla="*/ 0 60000 65536"/>
              <a:gd name="T15" fmla="*/ 0 60000 65536"/>
              <a:gd name="T16" fmla="*/ 0 60000 65536"/>
              <a:gd name="T17" fmla="*/ 0 60000 65536"/>
              <a:gd name="T18" fmla="*/ 0 60000 65536"/>
              <a:gd name="T19" fmla="*/ 0 60000 65536"/>
              <a:gd name="T20" fmla="*/ 0 60000 65536"/>
              <a:gd name="T21" fmla="*/ 0 w 4893"/>
              <a:gd name="T22" fmla="*/ 0 h 1917"/>
              <a:gd name="T23" fmla="*/ 4893 w 4893"/>
              <a:gd name="T24" fmla="*/ 1917 h 19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3" h="1917">
                <a:moveTo>
                  <a:pt x="4878" y="0"/>
                </a:moveTo>
                <a:cubicBezTo>
                  <a:pt x="4878" y="0"/>
                  <a:pt x="4891" y="226"/>
                  <a:pt x="4893" y="440"/>
                </a:cubicBezTo>
                <a:cubicBezTo>
                  <a:pt x="3867" y="440"/>
                  <a:pt x="3815" y="1811"/>
                  <a:pt x="2467" y="1917"/>
                </a:cubicBezTo>
                <a:cubicBezTo>
                  <a:pt x="1073" y="1877"/>
                  <a:pt x="1309" y="493"/>
                  <a:pt x="21" y="500"/>
                </a:cubicBezTo>
                <a:lnTo>
                  <a:pt x="0" y="2"/>
                </a:lnTo>
                <a:cubicBezTo>
                  <a:pt x="620" y="518"/>
                  <a:pt x="1873" y="671"/>
                  <a:pt x="2461" y="667"/>
                </a:cubicBezTo>
                <a:cubicBezTo>
                  <a:pt x="2461" y="667"/>
                  <a:pt x="4076" y="668"/>
                  <a:pt x="4878" y="0"/>
                </a:cubicBezTo>
                <a:close/>
              </a:path>
            </a:pathLst>
          </a:custGeom>
          <a:gradFill rotWithShape="1">
            <a:gsLst>
              <a:gs pos="0">
                <a:srgbClr val="0D2D47"/>
              </a:gs>
              <a:gs pos="50000">
                <a:srgbClr val="0F5C83"/>
              </a:gs>
              <a:gs pos="100000">
                <a:srgbClr val="0D2D47"/>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uk-UA"/>
          </a:p>
        </p:txBody>
      </p:sp>
      <p:sp>
        <p:nvSpPr>
          <p:cNvPr id="15365" name="Line 5"/>
          <p:cNvSpPr>
            <a:spLocks noChangeShapeType="1"/>
          </p:cNvSpPr>
          <p:nvPr/>
        </p:nvSpPr>
        <p:spPr bwMode="gray">
          <a:xfrm flipH="1">
            <a:off x="2216150" y="5388099"/>
            <a:ext cx="874713" cy="712788"/>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66" name="Line 6"/>
          <p:cNvSpPr>
            <a:spLocks noChangeShapeType="1"/>
          </p:cNvSpPr>
          <p:nvPr/>
        </p:nvSpPr>
        <p:spPr bwMode="gray">
          <a:xfrm>
            <a:off x="5970588" y="5403974"/>
            <a:ext cx="874712" cy="712788"/>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67" name="Line 7"/>
          <p:cNvSpPr>
            <a:spLocks noChangeShapeType="1"/>
          </p:cNvSpPr>
          <p:nvPr/>
        </p:nvSpPr>
        <p:spPr bwMode="gray">
          <a:xfrm flipH="1">
            <a:off x="666750" y="5043612"/>
            <a:ext cx="1143000" cy="331787"/>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68" name="Line 8"/>
          <p:cNvSpPr>
            <a:spLocks noChangeShapeType="1"/>
          </p:cNvSpPr>
          <p:nvPr/>
        </p:nvSpPr>
        <p:spPr bwMode="gray">
          <a:xfrm>
            <a:off x="7362825" y="5038849"/>
            <a:ext cx="1103313" cy="331788"/>
          </a:xfrm>
          <a:prstGeom prst="line">
            <a:avLst/>
          </a:prstGeom>
          <a:noFill/>
          <a:ln w="9525">
            <a:solidFill>
              <a:srgbClr val="F8F8F8">
                <a:alpha val="10196"/>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69" name="Text Box 9"/>
          <p:cNvSpPr txBox="1">
            <a:spLocks noChangeArrowheads="1"/>
          </p:cNvSpPr>
          <p:nvPr/>
        </p:nvSpPr>
        <p:spPr bwMode="white">
          <a:xfrm>
            <a:off x="2732088" y="4581128"/>
            <a:ext cx="366871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uk-UA" sz="2000" b="1" dirty="0" err="1">
                <a:solidFill>
                  <a:schemeClr val="bg1"/>
                </a:solidFill>
                <a:effectLst>
                  <a:outerShdw blurRad="38100" dist="38100" dir="2700000" algn="tl">
                    <a:srgbClr val="000000">
                      <a:alpha val="43137"/>
                    </a:srgbClr>
                  </a:outerShdw>
                </a:effectLst>
                <a:latin typeface="+mj-lt"/>
              </a:rPr>
              <a:t>Ентеросорбенти</a:t>
            </a:r>
            <a:r>
              <a:rPr lang="uk-UA" sz="2000" b="1" dirty="0">
                <a:solidFill>
                  <a:schemeClr val="bg1"/>
                </a:solidFill>
                <a:effectLst>
                  <a:outerShdw blurRad="38100" dist="38100" dir="2700000" algn="tl">
                    <a:srgbClr val="000000">
                      <a:alpha val="43137"/>
                    </a:srgbClr>
                  </a:outerShdw>
                </a:effectLst>
                <a:latin typeface="+mj-lt"/>
              </a:rPr>
              <a:t> – це речовини здатні поглинати різні </a:t>
            </a:r>
            <a:r>
              <a:rPr lang="uk-UA" sz="2000" b="1" dirty="0" err="1">
                <a:solidFill>
                  <a:schemeClr val="bg1"/>
                </a:solidFill>
                <a:effectLst>
                  <a:outerShdw blurRad="38100" dist="38100" dir="2700000" algn="tl">
                    <a:srgbClr val="000000">
                      <a:alpha val="43137"/>
                    </a:srgbClr>
                  </a:outerShdw>
                </a:effectLst>
                <a:latin typeface="+mj-lt"/>
              </a:rPr>
              <a:t>ксенобіотики</a:t>
            </a:r>
            <a:r>
              <a:rPr lang="uk-UA" sz="2000" b="1" dirty="0">
                <a:solidFill>
                  <a:schemeClr val="bg1"/>
                </a:solidFill>
                <a:effectLst>
                  <a:outerShdw blurRad="38100" dist="38100" dir="2700000" algn="tl">
                    <a:srgbClr val="000000">
                      <a:alpha val="43137"/>
                    </a:srgbClr>
                  </a:outerShdw>
                </a:effectLst>
                <a:latin typeface="+mj-lt"/>
              </a:rPr>
              <a:t> в травному каналі  і сприяти їх виведенню із організму</a:t>
            </a:r>
            <a:endParaRPr lang="en-US" sz="2000" b="1" dirty="0">
              <a:solidFill>
                <a:schemeClr val="bg1"/>
              </a:solidFill>
              <a:effectLst>
                <a:outerShdw blurRad="38100" dist="38100" dir="2700000" algn="tl">
                  <a:srgbClr val="000000">
                    <a:alpha val="43137"/>
                  </a:srgbClr>
                </a:outerShdw>
              </a:effectLst>
              <a:latin typeface="+mj-lt"/>
            </a:endParaRPr>
          </a:p>
        </p:txBody>
      </p:sp>
      <p:sp>
        <p:nvSpPr>
          <p:cNvPr id="15370" name="Line 10"/>
          <p:cNvSpPr>
            <a:spLocks noChangeShapeType="1"/>
          </p:cNvSpPr>
          <p:nvPr/>
        </p:nvSpPr>
        <p:spPr bwMode="gray">
          <a:xfrm flipH="1">
            <a:off x="2227263" y="3398962"/>
            <a:ext cx="874712" cy="712787"/>
          </a:xfrm>
          <a:prstGeom prst="line">
            <a:avLst/>
          </a:prstGeom>
          <a:noFill/>
          <a:ln w="9525">
            <a:solidFill>
              <a:srgbClr val="F8F8F8">
                <a:alpha val="39999"/>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71" name="Line 11"/>
          <p:cNvSpPr>
            <a:spLocks noChangeShapeType="1"/>
          </p:cNvSpPr>
          <p:nvPr/>
        </p:nvSpPr>
        <p:spPr bwMode="gray">
          <a:xfrm>
            <a:off x="5981700" y="3414837"/>
            <a:ext cx="874713" cy="712787"/>
          </a:xfrm>
          <a:prstGeom prst="line">
            <a:avLst/>
          </a:prstGeom>
          <a:noFill/>
          <a:ln w="9525">
            <a:solidFill>
              <a:srgbClr val="F8F8F8">
                <a:alpha val="39999"/>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72" name="Line 12"/>
          <p:cNvSpPr>
            <a:spLocks noChangeShapeType="1"/>
          </p:cNvSpPr>
          <p:nvPr/>
        </p:nvSpPr>
        <p:spPr bwMode="gray">
          <a:xfrm>
            <a:off x="4575175" y="3597399"/>
            <a:ext cx="0" cy="825500"/>
          </a:xfrm>
          <a:prstGeom prst="line">
            <a:avLst/>
          </a:prstGeom>
          <a:noFill/>
          <a:ln w="9525">
            <a:solidFill>
              <a:srgbClr val="F8F8F8">
                <a:alpha val="30196"/>
              </a:srgbClr>
            </a:solidFill>
            <a:round/>
            <a:headEnd/>
            <a:tailEnd/>
          </a:ln>
          <a:extLst>
            <a:ext uri="{909E8E84-426E-40DD-AFC4-6F175D3DCCD1}">
              <a14:hiddenFill xmlns:a14="http://schemas.microsoft.com/office/drawing/2010/main">
                <a:noFill/>
              </a14:hiddenFill>
            </a:ext>
          </a:extLst>
        </p:spPr>
        <p:txBody>
          <a:bodyPr/>
          <a:lstStyle/>
          <a:p>
            <a:endParaRPr lang="uk-UA"/>
          </a:p>
        </p:txBody>
      </p:sp>
      <p:sp>
        <p:nvSpPr>
          <p:cNvPr id="15373" name="Freeform 13"/>
          <p:cNvSpPr>
            <a:spLocks/>
          </p:cNvSpPr>
          <p:nvPr/>
        </p:nvSpPr>
        <p:spPr bwMode="gray">
          <a:xfrm>
            <a:off x="685801" y="3500562"/>
            <a:ext cx="8206679" cy="939800"/>
          </a:xfrm>
          <a:custGeom>
            <a:avLst/>
            <a:gdLst>
              <a:gd name="T0" fmla="*/ 0 w 4878"/>
              <a:gd name="T1" fmla="*/ 0 h 653"/>
              <a:gd name="T2" fmla="*/ 2147483647 w 4878"/>
              <a:gd name="T3" fmla="*/ 2147483647 h 653"/>
              <a:gd name="T4" fmla="*/ 2147483647 w 4878"/>
              <a:gd name="T5" fmla="*/ 2147483647 h 653"/>
              <a:gd name="T6" fmla="*/ 0 60000 65536"/>
              <a:gd name="T7" fmla="*/ 0 60000 65536"/>
              <a:gd name="T8" fmla="*/ 0 60000 65536"/>
              <a:gd name="T9" fmla="*/ 0 w 4878"/>
              <a:gd name="T10" fmla="*/ 0 h 653"/>
              <a:gd name="T11" fmla="*/ 4878 w 4878"/>
              <a:gd name="T12" fmla="*/ 653 h 653"/>
            </a:gdLst>
            <a:ahLst/>
            <a:cxnLst>
              <a:cxn ang="T6">
                <a:pos x="T0" y="T1"/>
              </a:cxn>
              <a:cxn ang="T7">
                <a:pos x="T2" y="T3"/>
              </a:cxn>
              <a:cxn ang="T8">
                <a:pos x="T4" y="T5"/>
              </a:cxn>
            </a:cxnLst>
            <a:rect l="T9" t="T10" r="T11" b="T12"/>
            <a:pathLst>
              <a:path w="4878" h="653">
                <a:moveTo>
                  <a:pt x="0" y="0"/>
                </a:moveTo>
                <a:cubicBezTo>
                  <a:pt x="522" y="422"/>
                  <a:pt x="1577" y="653"/>
                  <a:pt x="2443" y="649"/>
                </a:cubicBezTo>
                <a:cubicBezTo>
                  <a:pt x="3387" y="645"/>
                  <a:pt x="4229" y="447"/>
                  <a:pt x="4878" y="17"/>
                </a:cubicBezTo>
              </a:path>
            </a:pathLst>
          </a:custGeom>
          <a:noFill/>
          <a:ln w="28575">
            <a:solidFill>
              <a:srgbClr val="FFFFFF">
                <a:alpha val="79999"/>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uk-UA"/>
          </a:p>
        </p:txBody>
      </p:sp>
      <p:grpSp>
        <p:nvGrpSpPr>
          <p:cNvPr id="15374" name="Group 14"/>
          <p:cNvGrpSpPr>
            <a:grpSpLocks/>
          </p:cNvGrpSpPr>
          <p:nvPr/>
        </p:nvGrpSpPr>
        <p:grpSpPr bwMode="auto">
          <a:xfrm>
            <a:off x="35496" y="1096556"/>
            <a:ext cx="2324546" cy="2468805"/>
            <a:chOff x="699" y="1238"/>
            <a:chExt cx="898" cy="950"/>
          </a:xfrm>
        </p:grpSpPr>
        <p:grpSp>
          <p:nvGrpSpPr>
            <p:cNvPr id="15397" name="Group 15"/>
            <p:cNvGrpSpPr>
              <a:grpSpLocks/>
            </p:cNvGrpSpPr>
            <p:nvPr/>
          </p:nvGrpSpPr>
          <p:grpSpPr bwMode="auto">
            <a:xfrm>
              <a:off x="699" y="1238"/>
              <a:ext cx="898" cy="950"/>
              <a:chOff x="192" y="1917"/>
              <a:chExt cx="1042" cy="1102"/>
            </a:xfrm>
          </p:grpSpPr>
          <p:pic>
            <p:nvPicPr>
              <p:cNvPr id="15399" name="Picture 16"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lt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00" name="Picture 17"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0" name="Oval 18"/>
              <p:cNvSpPr>
                <a:spLocks noChangeArrowheads="1"/>
              </p:cNvSpPr>
              <p:nvPr/>
            </p:nvSpPr>
            <p:spPr bwMode="ltGray">
              <a:xfrm>
                <a:off x="192" y="1917"/>
                <a:ext cx="1035" cy="1019"/>
              </a:xfrm>
              <a:prstGeom prst="ellipse">
                <a:avLst/>
              </a:prstGeom>
              <a:gradFill rotWithShape="1">
                <a:gsLst>
                  <a:gs pos="0">
                    <a:srgbClr val="FF66FF">
                      <a:gamma/>
                      <a:shade val="63529"/>
                      <a:invGamma/>
                      <a:alpha val="89999"/>
                    </a:srgbClr>
                  </a:gs>
                  <a:gs pos="50000">
                    <a:srgbClr val="FF66FF">
                      <a:alpha val="55000"/>
                    </a:srgbClr>
                  </a:gs>
                  <a:gs pos="100000">
                    <a:srgbClr val="FF66FF">
                      <a:gamma/>
                      <a:shade val="63529"/>
                      <a:invGamma/>
                      <a:alpha val="89999"/>
                    </a:srgbClr>
                  </a:gs>
                </a:gsLst>
                <a:lin ang="5400000" scaled="1"/>
              </a:gradFill>
              <a:ln w="9525" algn="ctr">
                <a:noFill/>
                <a:round/>
                <a:headEnd/>
                <a:tailEnd/>
              </a:ln>
              <a:effectLst/>
            </p:spPr>
            <p:txBody>
              <a:bodyPr wrap="none" anchor="ctr"/>
              <a:lstStyle/>
              <a:p>
                <a:pPr>
                  <a:defRPr/>
                </a:pPr>
                <a:endParaRPr lang="uk-UA"/>
              </a:p>
            </p:txBody>
          </p:sp>
        </p:grpSp>
        <p:pic>
          <p:nvPicPr>
            <p:cNvPr id="15398" name="Picture 1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789" y="1247"/>
              <a:ext cx="70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5" name="Group 20"/>
          <p:cNvGrpSpPr>
            <a:grpSpLocks/>
          </p:cNvGrpSpPr>
          <p:nvPr/>
        </p:nvGrpSpPr>
        <p:grpSpPr bwMode="auto">
          <a:xfrm>
            <a:off x="6804833" y="1086042"/>
            <a:ext cx="2375679" cy="2558982"/>
            <a:chOff x="192" y="1917"/>
            <a:chExt cx="1058" cy="1102"/>
          </a:xfrm>
        </p:grpSpPr>
        <p:grpSp>
          <p:nvGrpSpPr>
            <p:cNvPr id="15392" name="Group 21"/>
            <p:cNvGrpSpPr>
              <a:grpSpLocks/>
            </p:cNvGrpSpPr>
            <p:nvPr/>
          </p:nvGrpSpPr>
          <p:grpSpPr bwMode="auto">
            <a:xfrm>
              <a:off x="192" y="1917"/>
              <a:ext cx="1058" cy="1102"/>
              <a:chOff x="192" y="1917"/>
              <a:chExt cx="1058" cy="1102"/>
            </a:xfrm>
          </p:grpSpPr>
          <p:pic>
            <p:nvPicPr>
              <p:cNvPr id="15394" name="Picture 22" descr="light_shadow"/>
              <p:cNvPicPr>
                <a:picLocks noChangeAspect="1" noChangeArrowheads="1"/>
              </p:cNvPicPr>
              <p:nvPr/>
            </p:nvPicPr>
            <p:blipFill>
              <a:blip r:embed="rId2" cstate="print">
                <a:lum bright="-78000" contrast="-78000"/>
                <a:extLst>
                  <a:ext uri="{28A0092B-C50C-407E-A947-70E740481C1C}">
                    <a14:useLocalDpi xmlns:a14="http://schemas.microsoft.com/office/drawing/2010/main" val="0"/>
                  </a:ext>
                </a:extLst>
              </a:blip>
              <a:srcRect/>
              <a:stretch>
                <a:fillRect/>
              </a:stretch>
            </p:blipFill>
            <p:spPr bwMode="lt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5" name="Picture 23"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6" name="Oval 24"/>
              <p:cNvSpPr>
                <a:spLocks noChangeArrowheads="1"/>
              </p:cNvSpPr>
              <p:nvPr/>
            </p:nvSpPr>
            <p:spPr bwMode="ltGray">
              <a:xfrm>
                <a:off x="215" y="1917"/>
                <a:ext cx="1035" cy="1019"/>
              </a:xfrm>
              <a:prstGeom prst="ellipse">
                <a:avLst/>
              </a:prstGeom>
              <a:gradFill rotWithShape="1">
                <a:gsLst>
                  <a:gs pos="0">
                    <a:schemeClr val="folHlink">
                      <a:gamma/>
                      <a:shade val="46275"/>
                      <a:invGamma/>
                      <a:alpha val="89999"/>
                    </a:schemeClr>
                  </a:gs>
                  <a:gs pos="50000">
                    <a:schemeClr val="folHlink">
                      <a:alpha val="55000"/>
                    </a:schemeClr>
                  </a:gs>
                  <a:gs pos="100000">
                    <a:schemeClr val="folHlink">
                      <a:gamma/>
                      <a:shade val="46275"/>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15393" name="Picture 25"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6" name="Rectangle 26"/>
          <p:cNvSpPr>
            <a:spLocks noChangeArrowheads="1"/>
          </p:cNvSpPr>
          <p:nvPr/>
        </p:nvSpPr>
        <p:spPr bwMode="gray">
          <a:xfrm>
            <a:off x="107504" y="1628800"/>
            <a:ext cx="2324546"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FF0066"/>
              </a:buClr>
              <a:buSzPct val="75000"/>
              <a:buFont typeface="Arial" pitchFamily="34" charset="0"/>
              <a:buNone/>
            </a:pPr>
            <a:r>
              <a:rPr lang="uk-UA" sz="2400" b="1" dirty="0">
                <a:ln w="3175">
                  <a:noFill/>
                </a:ln>
                <a:effectLst>
                  <a:outerShdw blurRad="38100" dist="38100" dir="2700000" algn="tl">
                    <a:srgbClr val="000000">
                      <a:alpha val="43137"/>
                    </a:srgbClr>
                  </a:outerShdw>
                </a:effectLst>
                <a:latin typeface="+mj-lt"/>
              </a:rPr>
              <a:t>Блокатори </a:t>
            </a:r>
          </a:p>
          <a:p>
            <a:pPr algn="ctr">
              <a:buClr>
                <a:srgbClr val="FF0066"/>
              </a:buClr>
              <a:buSzPct val="75000"/>
              <a:buFont typeface="Arial" pitchFamily="34" charset="0"/>
              <a:buNone/>
            </a:pPr>
            <a:r>
              <a:rPr lang="uk-UA" sz="2400" b="1" dirty="0">
                <a:ln w="3175">
                  <a:noFill/>
                </a:ln>
                <a:effectLst>
                  <a:outerShdw blurRad="38100" dist="38100" dir="2700000" algn="tl">
                    <a:srgbClr val="000000">
                      <a:alpha val="43137"/>
                    </a:srgbClr>
                  </a:outerShdw>
                </a:effectLst>
                <a:latin typeface="+mj-lt"/>
              </a:rPr>
              <a:t>надходження</a:t>
            </a:r>
          </a:p>
          <a:p>
            <a:pPr algn="ctr">
              <a:buClr>
                <a:srgbClr val="FF0066"/>
              </a:buClr>
              <a:buSzPct val="75000"/>
              <a:buFont typeface="Arial" pitchFamily="34" charset="0"/>
              <a:buNone/>
            </a:pPr>
            <a:r>
              <a:rPr lang="uk-UA" sz="2400" b="1" dirty="0">
                <a:ln w="3175">
                  <a:noFill/>
                </a:ln>
                <a:effectLst>
                  <a:outerShdw blurRad="38100" dist="38100" dir="2700000" algn="tl">
                    <a:srgbClr val="000000">
                      <a:alpha val="43137"/>
                    </a:srgbClr>
                  </a:outerShdw>
                </a:effectLst>
                <a:latin typeface="+mj-lt"/>
              </a:rPr>
              <a:t>радіонуклідів</a:t>
            </a:r>
          </a:p>
          <a:p>
            <a:pPr algn="ctr">
              <a:buClr>
                <a:srgbClr val="FF0066"/>
              </a:buClr>
              <a:buSzPct val="75000"/>
              <a:buFont typeface="Arial" pitchFamily="34" charset="0"/>
              <a:buNone/>
            </a:pPr>
            <a:endParaRPr lang="en-US" sz="2800" b="1" dirty="0">
              <a:ln w="3175">
                <a:noFill/>
              </a:ln>
              <a:effectLst>
                <a:outerShdw blurRad="38100" dist="38100" dir="2700000" algn="tl">
                  <a:srgbClr val="000000">
                    <a:alpha val="43137"/>
                  </a:srgbClr>
                </a:outerShdw>
              </a:effectLst>
              <a:latin typeface="+mj-lt"/>
            </a:endParaRPr>
          </a:p>
        </p:txBody>
      </p:sp>
      <p:sp>
        <p:nvSpPr>
          <p:cNvPr id="15377" name="Rectangle 27"/>
          <p:cNvSpPr>
            <a:spLocks noChangeArrowheads="1"/>
          </p:cNvSpPr>
          <p:nvPr/>
        </p:nvSpPr>
        <p:spPr bwMode="gray">
          <a:xfrm>
            <a:off x="6758009" y="2013520"/>
            <a:ext cx="27105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FF0066"/>
              </a:buClr>
              <a:buSzPct val="75000"/>
              <a:buFont typeface="Arial" pitchFamily="34" charset="0"/>
              <a:buNone/>
            </a:pPr>
            <a:r>
              <a:rPr lang="uk-UA" sz="2400" b="1" dirty="0" err="1" smtClean="0">
                <a:solidFill>
                  <a:srgbClr val="080808"/>
                </a:solidFill>
                <a:latin typeface="+mj-lt"/>
              </a:rPr>
              <a:t>Ентеросорбенти</a:t>
            </a:r>
            <a:endParaRPr lang="en-US" sz="2400" b="1" dirty="0">
              <a:solidFill>
                <a:srgbClr val="080808"/>
              </a:solidFill>
              <a:latin typeface="+mj-lt"/>
            </a:endParaRPr>
          </a:p>
        </p:txBody>
      </p:sp>
      <p:grpSp>
        <p:nvGrpSpPr>
          <p:cNvPr id="15378" name="Group 28"/>
          <p:cNvGrpSpPr>
            <a:grpSpLocks/>
          </p:cNvGrpSpPr>
          <p:nvPr/>
        </p:nvGrpSpPr>
        <p:grpSpPr bwMode="auto">
          <a:xfrm>
            <a:off x="2339752" y="1824513"/>
            <a:ext cx="2250676" cy="2415315"/>
            <a:chOff x="192" y="1917"/>
            <a:chExt cx="1042" cy="1102"/>
          </a:xfrm>
        </p:grpSpPr>
        <p:grpSp>
          <p:nvGrpSpPr>
            <p:cNvPr id="15387" name="Group 29"/>
            <p:cNvGrpSpPr>
              <a:grpSpLocks/>
            </p:cNvGrpSpPr>
            <p:nvPr/>
          </p:nvGrpSpPr>
          <p:grpSpPr bwMode="auto">
            <a:xfrm>
              <a:off x="192" y="1917"/>
              <a:ext cx="1042" cy="1102"/>
              <a:chOff x="192" y="1917"/>
              <a:chExt cx="1042" cy="1102"/>
            </a:xfrm>
          </p:grpSpPr>
          <p:pic>
            <p:nvPicPr>
              <p:cNvPr id="15389" name="Picture 30" descr="light_shadow"/>
              <p:cNvPicPr>
                <a:picLocks noChangeAspect="1" noChangeArrowheads="1"/>
              </p:cNvPicPr>
              <p:nvPr/>
            </p:nvPicPr>
            <p:blipFill>
              <a:blip r:embed="rId5" cstate="print">
                <a:lum bright="-78000" contrast="-78000"/>
                <a:extLst>
                  <a:ext uri="{28A0092B-C50C-407E-A947-70E740481C1C}">
                    <a14:useLocalDpi xmlns:a14="http://schemas.microsoft.com/office/drawing/2010/main" val="0"/>
                  </a:ext>
                </a:extLst>
              </a:blip>
              <a:srcRect/>
              <a:stretch>
                <a:fillRect/>
              </a:stretch>
            </p:blipFill>
            <p:spPr bwMode="lt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0" name="Picture 31"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4" name="Oval 32"/>
              <p:cNvSpPr>
                <a:spLocks noChangeArrowheads="1"/>
              </p:cNvSpPr>
              <p:nvPr/>
            </p:nvSpPr>
            <p:spPr bwMode="ltGray">
              <a:xfrm>
                <a:off x="199" y="1917"/>
                <a:ext cx="1035" cy="1019"/>
              </a:xfrm>
              <a:prstGeom prst="ellipse">
                <a:avLst/>
              </a:prstGeom>
              <a:gradFill rotWithShape="1">
                <a:gsLst>
                  <a:gs pos="0">
                    <a:schemeClr val="accent2">
                      <a:gamma/>
                      <a:shade val="36078"/>
                      <a:invGamma/>
                      <a:alpha val="89999"/>
                    </a:schemeClr>
                  </a:gs>
                  <a:gs pos="50000">
                    <a:schemeClr val="accent2">
                      <a:alpha val="55000"/>
                    </a:schemeClr>
                  </a:gs>
                  <a:gs pos="100000">
                    <a:schemeClr val="accent2">
                      <a:gamma/>
                      <a:shade val="36078"/>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15388" name="Picture 33"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9" name="Group 34"/>
          <p:cNvGrpSpPr>
            <a:grpSpLocks/>
          </p:cNvGrpSpPr>
          <p:nvPr/>
        </p:nvGrpSpPr>
        <p:grpSpPr bwMode="auto">
          <a:xfrm>
            <a:off x="4611300" y="1925555"/>
            <a:ext cx="2264956" cy="2314273"/>
            <a:chOff x="192" y="1917"/>
            <a:chExt cx="1042" cy="1102"/>
          </a:xfrm>
        </p:grpSpPr>
        <p:grpSp>
          <p:nvGrpSpPr>
            <p:cNvPr id="15382" name="Group 35"/>
            <p:cNvGrpSpPr>
              <a:grpSpLocks/>
            </p:cNvGrpSpPr>
            <p:nvPr/>
          </p:nvGrpSpPr>
          <p:grpSpPr bwMode="auto">
            <a:xfrm>
              <a:off x="192" y="1917"/>
              <a:ext cx="1042" cy="1102"/>
              <a:chOff x="192" y="1917"/>
              <a:chExt cx="1042" cy="1102"/>
            </a:xfrm>
          </p:grpSpPr>
          <p:pic>
            <p:nvPicPr>
              <p:cNvPr id="15384" name="Picture 36" descr="light_shadow"/>
              <p:cNvPicPr>
                <a:picLocks noChangeAspect="1" noChangeArrowheads="1"/>
              </p:cNvPicPr>
              <p:nvPr/>
            </p:nvPicPr>
            <p:blipFill>
              <a:blip r:embed="rId5" cstate="print">
                <a:lum bright="-78000" contrast="-78000"/>
                <a:extLst>
                  <a:ext uri="{28A0092B-C50C-407E-A947-70E740481C1C}">
                    <a14:useLocalDpi xmlns:a14="http://schemas.microsoft.com/office/drawing/2010/main" val="0"/>
                  </a:ext>
                </a:extLst>
              </a:blip>
              <a:srcRect/>
              <a:stretch>
                <a:fillRect/>
              </a:stretch>
            </p:blipFill>
            <p:spPr bwMode="ltGray">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37" descr="circuler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ltGray">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0" name="Oval 38"/>
              <p:cNvSpPr>
                <a:spLocks noChangeArrowheads="1"/>
              </p:cNvSpPr>
              <p:nvPr/>
            </p:nvSpPr>
            <p:spPr bwMode="ltGray">
              <a:xfrm>
                <a:off x="192" y="1917"/>
                <a:ext cx="1035" cy="1019"/>
              </a:xfrm>
              <a:prstGeom prst="ellipse">
                <a:avLst/>
              </a:prstGeom>
              <a:gradFill rotWithShape="1">
                <a:gsLst>
                  <a:gs pos="0">
                    <a:schemeClr val="hlink">
                      <a:gamma/>
                      <a:shade val="26275"/>
                      <a:invGamma/>
                      <a:alpha val="89999"/>
                    </a:schemeClr>
                  </a:gs>
                  <a:gs pos="50000">
                    <a:schemeClr val="hlink">
                      <a:alpha val="55000"/>
                    </a:schemeClr>
                  </a:gs>
                  <a:gs pos="100000">
                    <a:schemeClr val="hlink">
                      <a:gamma/>
                      <a:shade val="26275"/>
                      <a:invGamma/>
                      <a:alpha val="89999"/>
                    </a:schemeClr>
                  </a:gs>
                </a:gsLst>
                <a:lin ang="5400000" scaled="1"/>
              </a:gradFill>
              <a:ln w="9525" algn="ctr">
                <a:noFill/>
                <a:round/>
                <a:headEnd/>
                <a:tailEnd/>
              </a:ln>
              <a:effectLst/>
            </p:spPr>
            <p:txBody>
              <a:bodyPr wrap="none" anchor="ctr"/>
              <a:lstStyle/>
              <a:p>
                <a:pPr>
                  <a:defRPr/>
                </a:pPr>
                <a:endParaRPr lang="uk-UA"/>
              </a:p>
            </p:txBody>
          </p:sp>
        </p:grpSp>
        <p:pic>
          <p:nvPicPr>
            <p:cNvPr id="15383" name="Picture 3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ltGray">
            <a:xfrm>
              <a:off x="296" y="1927"/>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80" name="Rectangle 40"/>
          <p:cNvSpPr>
            <a:spLocks noChangeArrowheads="1"/>
          </p:cNvSpPr>
          <p:nvPr/>
        </p:nvSpPr>
        <p:spPr bwMode="gray">
          <a:xfrm>
            <a:off x="2281014" y="2710379"/>
            <a:ext cx="23629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Clr>
                <a:srgbClr val="FF0066"/>
              </a:buClr>
              <a:buSzPct val="75000"/>
              <a:buFont typeface="Arial" pitchFamily="34" charset="0"/>
              <a:buNone/>
            </a:pPr>
            <a:r>
              <a:rPr lang="uk-UA" sz="2400" b="1" dirty="0" err="1">
                <a:solidFill>
                  <a:srgbClr val="080808"/>
                </a:solidFill>
                <a:latin typeface="+mj-lt"/>
              </a:rPr>
              <a:t>Декорпоранти</a:t>
            </a:r>
            <a:endParaRPr lang="en-US" sz="2400" b="1" dirty="0">
              <a:solidFill>
                <a:srgbClr val="080808"/>
              </a:solidFill>
              <a:latin typeface="+mj-lt"/>
            </a:endParaRPr>
          </a:p>
        </p:txBody>
      </p:sp>
      <p:sp>
        <p:nvSpPr>
          <p:cNvPr id="15381" name="Rectangle 41"/>
          <p:cNvSpPr>
            <a:spLocks noChangeArrowheads="1"/>
          </p:cNvSpPr>
          <p:nvPr/>
        </p:nvSpPr>
        <p:spPr bwMode="gray">
          <a:xfrm>
            <a:off x="4716016" y="2517861"/>
            <a:ext cx="20780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FF0066"/>
              </a:buClr>
              <a:buSzPct val="75000"/>
              <a:buFont typeface="Arial" pitchFamily="34" charset="0"/>
              <a:buNone/>
            </a:pPr>
            <a:r>
              <a:rPr lang="uk-UA" sz="2400" b="1" dirty="0">
                <a:solidFill>
                  <a:srgbClr val="080808"/>
                </a:solidFill>
                <a:latin typeface="+mj-lt"/>
              </a:rPr>
              <a:t>Стимулятори</a:t>
            </a:r>
          </a:p>
          <a:p>
            <a:pPr algn="ctr">
              <a:buClr>
                <a:srgbClr val="FF0066"/>
              </a:buClr>
              <a:buSzPct val="75000"/>
              <a:buFont typeface="Arial" pitchFamily="34" charset="0"/>
              <a:buNone/>
            </a:pPr>
            <a:r>
              <a:rPr lang="uk-UA" sz="2400" b="1" dirty="0">
                <a:solidFill>
                  <a:srgbClr val="080808"/>
                </a:solidFill>
                <a:latin typeface="+mj-lt"/>
              </a:rPr>
              <a:t>видільних </a:t>
            </a:r>
          </a:p>
          <a:p>
            <a:pPr algn="ctr">
              <a:buClr>
                <a:srgbClr val="FF0066"/>
              </a:buClr>
              <a:buSzPct val="75000"/>
              <a:buFont typeface="Arial" pitchFamily="34" charset="0"/>
              <a:buNone/>
            </a:pPr>
            <a:r>
              <a:rPr lang="uk-UA" sz="2400" b="1" dirty="0">
                <a:solidFill>
                  <a:srgbClr val="080808"/>
                </a:solidFill>
                <a:latin typeface="+mj-lt"/>
              </a:rPr>
              <a:t>процесів</a:t>
            </a:r>
            <a:endParaRPr lang="en-US" sz="2400" b="1" dirty="0">
              <a:solidFill>
                <a:srgbClr val="080808"/>
              </a:solidFill>
              <a:latin typeface="+mj-lt"/>
            </a:endParaRPr>
          </a:p>
        </p:txBody>
      </p:sp>
      <p:sp>
        <p:nvSpPr>
          <p:cNvPr id="2" name="Номер слайда 1"/>
          <p:cNvSpPr>
            <a:spLocks noGrp="1"/>
          </p:cNvSpPr>
          <p:nvPr>
            <p:ph type="sldNum" sz="quarter" idx="12"/>
          </p:nvPr>
        </p:nvSpPr>
        <p:spPr/>
        <p:txBody>
          <a:bodyPr/>
          <a:lstStyle/>
          <a:p>
            <a:pPr>
              <a:defRPr/>
            </a:pPr>
            <a:fld id="{5D1F0425-F08B-46BD-9080-CA5BE93CEF15}" type="slidenum">
              <a:rPr lang="ru-RU" smtClean="0"/>
              <a:pPr>
                <a:defRPr/>
              </a:pPr>
              <a:t>9</a:t>
            </a:fld>
            <a:endParaRPr lang="ru-RU"/>
          </a:p>
        </p:txBody>
      </p:sp>
      <p:sp>
        <p:nvSpPr>
          <p:cNvPr id="43" name="Rectangle 40"/>
          <p:cNvSpPr txBox="1">
            <a:spLocks noChangeArrowheads="1"/>
          </p:cNvSpPr>
          <p:nvPr/>
        </p:nvSpPr>
        <p:spPr>
          <a:xfrm>
            <a:off x="-3969" y="188640"/>
            <a:ext cx="9144000" cy="75294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defTabSz="914400" rtl="0" eaLnBrk="1" latinLnBrk="0" hangingPunct="1">
              <a:lnSpc>
                <a:spcPts val="5800"/>
              </a:lnSpc>
              <a:spcBef>
                <a:spcPct val="0"/>
              </a:spcBef>
              <a:buNone/>
              <a:defRPr sz="5400" kern="1200">
                <a:solidFill>
                  <a:schemeClr val="dk1"/>
                </a:solidFill>
                <a:effectLst>
                  <a:outerShdw blurRad="63500" dist="38100" dir="5400000" algn="t" rotWithShape="0">
                    <a:prstClr val="black">
                      <a:alpha val="25000"/>
                    </a:prst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15362" name="Rectangle 2"/>
          <p:cNvSpPr>
            <a:spLocks noGrp="1" noChangeArrowheads="1"/>
          </p:cNvSpPr>
          <p:nvPr>
            <p:ph type="title"/>
          </p:nvPr>
        </p:nvSpPr>
        <p:spPr>
          <a:xfrm>
            <a:off x="28802" y="219370"/>
            <a:ext cx="9144000" cy="69148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ЗАСОБИ З АНТИРАДІОНУКЛІДНОЮ ДІЄЮ</a:t>
            </a:r>
            <a:endPar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Другая 2">
      <a:majorFont>
        <a:latin typeface="Times New Roman"/>
        <a:ea typeface=""/>
        <a:cs typeface=""/>
      </a:majorFont>
      <a:minorFont>
        <a:latin typeface="Times New Roman"/>
        <a:ea typeface=""/>
        <a:cs typeface=""/>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Executive</Template>
  <TotalTime>958</TotalTime>
  <Words>1368</Words>
  <Application>Microsoft Office PowerPoint</Application>
  <PresentationFormat>Экран (4:3)</PresentationFormat>
  <Paragraphs>212</Paragraphs>
  <Slides>24</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24</vt:i4>
      </vt:variant>
    </vt:vector>
  </HeadingPairs>
  <TitlesOfParts>
    <vt:vector size="26" baseType="lpstr">
      <vt:lpstr>Исполнительная</vt:lpstr>
      <vt:lpstr>Лист Microsoft Excel 97-2003</vt:lpstr>
      <vt:lpstr>Презентация PowerPoint</vt:lpstr>
      <vt:lpstr>Презентация PowerPoint</vt:lpstr>
      <vt:lpstr>Презентация PowerPoint</vt:lpstr>
      <vt:lpstr> ШЛЯХИ НАДХОДЖЕННЯ РАДІОАКТИВНИХ РЕЧОВИН В ОРГАНІЗМ ЛЮДИНИ:</vt:lpstr>
      <vt:lpstr>Презентация PowerPoint</vt:lpstr>
      <vt:lpstr>Презентация PowerPoint</vt:lpstr>
      <vt:lpstr>Презентация PowerPoint</vt:lpstr>
      <vt:lpstr>СУЧАСНА КОНЦЕПЦІЯ  РАДІОЗАХИСНОГО ХАРЧУВАННЯ (за Смоляром)</vt:lpstr>
      <vt:lpstr>ЗАСОБИ З АНТИРАДІОНУКЛІДНОЮ ДІЄЮ</vt:lpstr>
      <vt:lpstr>АНТИОКСИДАНТИ</vt:lpstr>
      <vt:lpstr>Презентация PowerPoint</vt:lpstr>
      <vt:lpstr>Презентация PowerPoint</vt:lpstr>
      <vt:lpstr>Презентация PowerPoint</vt:lpstr>
      <vt:lpstr>Презентация PowerPoint</vt:lpstr>
      <vt:lpstr> МОРФОЛОГІЧНЕ ОБСТЕЖЕННЯ ПЕЧІНКИ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inna</cp:lastModifiedBy>
  <cp:revision>100</cp:revision>
  <dcterms:created xsi:type="dcterms:W3CDTF">2014-05-22T19:45:49Z</dcterms:created>
  <dcterms:modified xsi:type="dcterms:W3CDTF">2016-06-07T16:18:59Z</dcterms:modified>
</cp:coreProperties>
</file>