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4" r:id="rId3"/>
    <p:sldId id="307" r:id="rId4"/>
    <p:sldId id="306" r:id="rId5"/>
    <p:sldId id="302" r:id="rId6"/>
    <p:sldId id="257" r:id="rId7"/>
    <p:sldId id="308" r:id="rId8"/>
    <p:sldId id="290" r:id="rId9"/>
    <p:sldId id="298" r:id="rId10"/>
    <p:sldId id="295" r:id="rId11"/>
    <p:sldId id="297" r:id="rId12"/>
    <p:sldId id="303" r:id="rId13"/>
    <p:sldId id="291" r:id="rId14"/>
    <p:sldId id="311" r:id="rId15"/>
    <p:sldId id="309" r:id="rId16"/>
    <p:sldId id="299" r:id="rId17"/>
    <p:sldId id="310" r:id="rId18"/>
    <p:sldId id="300" r:id="rId19"/>
    <p:sldId id="301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F83A3D8-DE6A-47B8-B0E1-A6259AC438F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F83A3D8-DE6A-47B8-B0E1-A6259AC438F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F83A3D8-DE6A-47B8-B0E1-A6259AC438F8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000372"/>
            <a:ext cx="8643998" cy="2252674"/>
          </a:xfrm>
        </p:spPr>
        <p:txBody>
          <a:bodyPr>
            <a:noAutofit/>
          </a:bodyPr>
          <a:lstStyle/>
          <a:p>
            <a:r>
              <a:rPr lang="en-US" sz="2800" dirty="0" smtClean="0"/>
              <a:t>Lecture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“clinical anatomy of peritoneum”</a:t>
            </a:r>
          </a:p>
          <a:p>
            <a:endParaRPr lang="en-US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17579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Department of human anatomy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94116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Lecturer: MD, PhD 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Oleg Vovk 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34400" cy="75895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Mesentery</a:t>
            </a:r>
            <a:endParaRPr lang="ru-RU" dirty="0"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46196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85926"/>
            <a:ext cx="392607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Ligaments of stomach</a:t>
            </a:r>
            <a:endParaRPr lang="ru-RU" dirty="0">
              <a:latin typeface="+mn-lt"/>
            </a:endParaRPr>
          </a:p>
        </p:txBody>
      </p:sp>
      <p:pic>
        <p:nvPicPr>
          <p:cNvPr id="4" name="Рисунок 3" descr="0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643050"/>
            <a:ext cx="6215106" cy="4483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34400" cy="75895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Ligaments of the liver</a:t>
            </a:r>
            <a:endParaRPr lang="ru-RU" dirty="0">
              <a:latin typeface="+mn-lt"/>
            </a:endParaRPr>
          </a:p>
        </p:txBody>
      </p:sp>
      <p:pic>
        <p:nvPicPr>
          <p:cNvPr id="1026" name="Picture 2" descr="Описание: 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5748367" cy="3000396"/>
          </a:xfrm>
          <a:prstGeom prst="rect">
            <a:avLst/>
          </a:prstGeom>
          <a:noFill/>
        </p:spPr>
      </p:pic>
      <p:pic>
        <p:nvPicPr>
          <p:cNvPr id="1028" name="Picture 4" descr="Описание: ima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107147"/>
            <a:ext cx="5500694" cy="3569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Omental bursa</a:t>
            </a:r>
            <a:endParaRPr lang="ru-RU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7143800" cy="556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Omental bursa</a:t>
            </a:r>
            <a:endParaRPr lang="ru-RU" dirty="0">
              <a:latin typeface="+mn-lt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827584" y="1628800"/>
            <a:ext cx="7488832" cy="4912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34" y="476672"/>
            <a:ext cx="4071966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Anatomy of the peritoneum</a:t>
            </a:r>
            <a:endParaRPr lang="ru-RU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5143536" cy="676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Mesenteric sinuses</a:t>
            </a:r>
            <a:endParaRPr lang="ru-RU" dirty="0">
              <a:latin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643050"/>
            <a:ext cx="8231245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Organs of the lower floor (storey) 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of the abdominal cavity</a:t>
            </a:r>
            <a:endParaRPr lang="ru-RU" sz="2800" dirty="0">
              <a:latin typeface="+mn-lt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115616" y="980728"/>
            <a:ext cx="6912768" cy="5669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Peritoneal floor (storey) of the pelvis</a:t>
            </a:r>
            <a:endParaRPr lang="ru-RU" dirty="0">
              <a:latin typeface="+mn-lt"/>
            </a:endParaRPr>
          </a:p>
        </p:txBody>
      </p:sp>
      <p:pic>
        <p:nvPicPr>
          <p:cNvPr id="5" name="Picture 5" descr="таз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30000"/>
          </a:blip>
          <a:srcRect b="27907"/>
          <a:stretch>
            <a:fillRect/>
          </a:stretch>
        </p:blipFill>
        <p:spPr>
          <a:xfrm>
            <a:off x="5000628" y="1500174"/>
            <a:ext cx="3643338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 descr="http://player.myshared.ru/430546/data/images/img28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1785926"/>
            <a:ext cx="4658793" cy="37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8" name="Picture 4" descr="http://uroweb.ru/catalog/med_lib/uro_gin/img/02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929066"/>
            <a:ext cx="3643338" cy="2691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The Douglas pouch</a:t>
            </a:r>
            <a:endParaRPr lang="ru-RU" dirty="0">
              <a:latin typeface="+mn-lt"/>
            </a:endParaRPr>
          </a:p>
        </p:txBody>
      </p:sp>
      <p:pic>
        <p:nvPicPr>
          <p:cNvPr id="30722" name="Picture 2" descr="pouch of douglas - rectouterine pou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71612"/>
            <a:ext cx="6215106" cy="5101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Anatomy of the peritoneum</a:t>
            </a:r>
            <a:endParaRPr lang="ru-RU" dirty="0">
              <a:latin typeface="+mn-lt"/>
            </a:endParaRPr>
          </a:p>
        </p:txBody>
      </p:sp>
      <p:pic>
        <p:nvPicPr>
          <p:cNvPr id="4" name="Picture 2" descr="http://www.eurolab.ua/img/anatomy/a_560_5.jpg"/>
          <p:cNvPicPr>
            <a:picLocks noChangeAspect="1" noChangeArrowheads="1"/>
          </p:cNvPicPr>
          <p:nvPr/>
        </p:nvPicPr>
        <p:blipFill>
          <a:blip r:embed="rId2" cstate="print"/>
          <a:srcRect t="3408"/>
          <a:stretch>
            <a:fillRect/>
          </a:stretch>
        </p:blipFill>
        <p:spPr bwMode="auto">
          <a:xfrm>
            <a:off x="0" y="908720"/>
            <a:ext cx="4561012" cy="583264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5204" y="908720"/>
            <a:ext cx="462879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Divisions of peritoneal cavity</a:t>
            </a:r>
            <a:endParaRPr lang="ru-RU" dirty="0">
              <a:latin typeface="+mn-lt"/>
            </a:endParaRPr>
          </a:p>
        </p:txBody>
      </p:sp>
      <p:pic>
        <p:nvPicPr>
          <p:cNvPr id="3074" name="Picture 2" descr="http://o.quizlet.com/i/NS7h5N5W5DlXHL_utzYp1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3495675" cy="4762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3501008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Upper floor  (storey)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4581128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Middle floor  (storey)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5301208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floor  (storey)</a:t>
            </a:r>
            <a:endParaRPr lang="ru-RU" dirty="0"/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3347864" y="3140968"/>
            <a:ext cx="216024" cy="11521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9" name="Левая фигурная скобка 8"/>
          <p:cNvSpPr/>
          <p:nvPr/>
        </p:nvSpPr>
        <p:spPr>
          <a:xfrm rot="10800000">
            <a:off x="5580112" y="4293096"/>
            <a:ext cx="288032" cy="9361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203848" y="5229200"/>
            <a:ext cx="216024" cy="5760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+mn-lt"/>
              </a:rPr>
              <a:t>Parietal peritoneum</a:t>
            </a:r>
            <a:r>
              <a:rPr lang="en-US" sz="4400" dirty="0" smtClean="0">
                <a:latin typeface="+mn-lt"/>
              </a:rPr>
              <a:t/>
            </a:r>
            <a:br>
              <a:rPr lang="en-US" sz="4400" dirty="0" smtClean="0">
                <a:latin typeface="+mn-lt"/>
              </a:rPr>
            </a:br>
            <a:r>
              <a:rPr lang="en-US" sz="3100" dirty="0" smtClean="0">
                <a:latin typeface="+mn-lt"/>
              </a:rPr>
              <a:t>(posterior wall of abdominal cavity)</a:t>
            </a:r>
            <a:endParaRPr lang="ru-RU" sz="31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400933" cy="577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Parietal peritoneum</a:t>
            </a:r>
            <a:br>
              <a:rPr lang="en-US" dirty="0" smtClean="0">
                <a:latin typeface="+mn-lt"/>
              </a:rPr>
            </a:br>
            <a:r>
              <a:rPr lang="en-US" sz="2700" dirty="0" smtClean="0">
                <a:latin typeface="+mn-lt"/>
              </a:rPr>
              <a:t>(Internal surface of anterolateral abdominal wall)</a:t>
            </a:r>
            <a:endParaRPr lang="ru-RU" sz="2700" dirty="0">
              <a:latin typeface="+mn-lt"/>
            </a:endParaRPr>
          </a:p>
        </p:txBody>
      </p:sp>
      <p:pic>
        <p:nvPicPr>
          <p:cNvPr id="4" name="Содержимое 3" descr="0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000108"/>
            <a:ext cx="8072494" cy="5403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34" y="476672"/>
            <a:ext cx="4071966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Anatomy of the peritoneum</a:t>
            </a:r>
            <a:endParaRPr lang="ru-RU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5143536" cy="676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5895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How does a peritoneum cover organs?</a:t>
            </a:r>
            <a:endParaRPr lang="ru-RU" dirty="0">
              <a:latin typeface="+mn-lt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79512" y="1412776"/>
            <a:ext cx="2880320" cy="2592288"/>
          </a:xfrm>
          <a:prstGeom prst="downArrowCallout">
            <a:avLst/>
          </a:prstGeom>
          <a:solidFill>
            <a:schemeClr val="bg1">
              <a:alpha val="0"/>
            </a:schemeClr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Completely (From all sides)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3131840" y="1412776"/>
            <a:ext cx="2880320" cy="2592288"/>
          </a:xfrm>
          <a:prstGeom prst="downArrowCallout">
            <a:avLst/>
          </a:prstGeom>
          <a:solidFill>
            <a:schemeClr val="bg1">
              <a:alpha val="0"/>
            </a:schemeClr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From three sides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6084168" y="1412776"/>
            <a:ext cx="2880320" cy="2592288"/>
          </a:xfrm>
          <a:prstGeom prst="downArrowCallout">
            <a:avLst/>
          </a:prstGeom>
          <a:solidFill>
            <a:schemeClr val="bg1">
              <a:alpha val="0"/>
            </a:schemeClr>
          </a:solid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Only from one sides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077072"/>
            <a:ext cx="2295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Intraperitoneal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347864" y="4077072"/>
            <a:ext cx="2414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Mesoperitoneal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300192" y="4005064"/>
            <a:ext cx="239520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Extraperitoneal</a:t>
            </a:r>
            <a:endParaRPr lang="en-US" sz="2800" dirty="0" smtClean="0"/>
          </a:p>
          <a:p>
            <a:r>
              <a:rPr lang="en-US" sz="2400" dirty="0" smtClean="0"/>
              <a:t>    (retro-; infra-)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4869160"/>
            <a:ext cx="284565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n-US" dirty="0" smtClean="0"/>
              <a:t>Stomach,  jejunum, ileum,</a:t>
            </a:r>
          </a:p>
          <a:p>
            <a:pPr algn="just"/>
            <a:r>
              <a:rPr lang="en-US" dirty="0" err="1" smtClean="0"/>
              <a:t>cecum</a:t>
            </a:r>
            <a:r>
              <a:rPr lang="en-US" dirty="0" smtClean="0"/>
              <a:t> with appendix, </a:t>
            </a:r>
          </a:p>
          <a:p>
            <a:pPr algn="just"/>
            <a:r>
              <a:rPr lang="en-US" dirty="0" smtClean="0"/>
              <a:t>transverse &amp; sigmoid colon, </a:t>
            </a:r>
          </a:p>
          <a:p>
            <a:pPr algn="just"/>
            <a:r>
              <a:rPr lang="en-US" dirty="0" smtClean="0"/>
              <a:t>spleen, fallopian tube, </a:t>
            </a:r>
          </a:p>
          <a:p>
            <a:pPr algn="just"/>
            <a:r>
              <a:rPr lang="en-US" dirty="0" smtClean="0"/>
              <a:t>upper third of the rectum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347864" y="4869160"/>
            <a:ext cx="260840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Liver, ascending &amp; </a:t>
            </a:r>
          </a:p>
          <a:p>
            <a:r>
              <a:rPr lang="en-US" dirty="0" smtClean="0"/>
              <a:t>descending colon, </a:t>
            </a:r>
          </a:p>
          <a:p>
            <a:r>
              <a:rPr lang="en-US" dirty="0" smtClean="0"/>
              <a:t>uterus, </a:t>
            </a:r>
          </a:p>
          <a:p>
            <a:r>
              <a:rPr lang="en-US" dirty="0" smtClean="0"/>
              <a:t>urinary bladder (full), </a:t>
            </a:r>
          </a:p>
          <a:p>
            <a:r>
              <a:rPr lang="en-US" dirty="0" smtClean="0"/>
              <a:t>middle third of the rectum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8184" y="4869160"/>
            <a:ext cx="249299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Pancreas, duodenum, </a:t>
            </a:r>
          </a:p>
          <a:p>
            <a:r>
              <a:rPr lang="en-US" dirty="0" smtClean="0"/>
              <a:t>kidney, adrenal gland, </a:t>
            </a:r>
          </a:p>
          <a:p>
            <a:r>
              <a:rPr lang="en-US" dirty="0" err="1" smtClean="0"/>
              <a:t>ureters</a:t>
            </a:r>
            <a:r>
              <a:rPr lang="en-US" dirty="0" smtClean="0"/>
              <a:t>,</a:t>
            </a:r>
          </a:p>
          <a:p>
            <a:r>
              <a:rPr lang="en-US" dirty="0" smtClean="0"/>
              <a:t>urinary bladder (empty),</a:t>
            </a:r>
          </a:p>
          <a:p>
            <a:r>
              <a:rPr lang="en-US" dirty="0" smtClean="0"/>
              <a:t>lower third of the rectum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Брюшина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19080" t="19003" r="19275" b="3716"/>
          <a:stretch>
            <a:fillRect/>
          </a:stretch>
        </p:blipFill>
        <p:spPr bwMode="auto">
          <a:xfrm>
            <a:off x="6732240" y="3356992"/>
            <a:ext cx="2240228" cy="3253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6" descr="http://anatomiya-atlas.ru/wp-content/uploads/67_1.jpg"/>
          <p:cNvPicPr>
            <a:picLocks noChangeAspect="1" noChangeArrowheads="1"/>
          </p:cNvPicPr>
          <p:nvPr/>
        </p:nvPicPr>
        <p:blipFill>
          <a:blip r:embed="rId3" cstate="print"/>
          <a:srcRect l="20270" t="5587" r="15800" b="12011"/>
          <a:stretch>
            <a:fillRect/>
          </a:stretch>
        </p:blipFill>
        <p:spPr bwMode="auto">
          <a:xfrm>
            <a:off x="251519" y="3645024"/>
            <a:ext cx="2090567" cy="3008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 descr="http://anatomiya-atlas.ru/wp-content/uploads/67_2.jpg"/>
          <p:cNvPicPr>
            <a:picLocks noChangeAspect="1" noChangeArrowheads="1"/>
          </p:cNvPicPr>
          <p:nvPr/>
        </p:nvPicPr>
        <p:blipFill>
          <a:blip r:embed="rId4" cstate="print"/>
          <a:srcRect l="16500" t="11574" r="14499" b="7407"/>
          <a:stretch>
            <a:fillRect/>
          </a:stretch>
        </p:blipFill>
        <p:spPr bwMode="auto">
          <a:xfrm>
            <a:off x="2843808" y="4005064"/>
            <a:ext cx="3286148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8" descr="http://www.zoovet.ru/slovar/4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980728"/>
            <a:ext cx="2286016" cy="2779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Derivatives of peritoneum</a:t>
            </a:r>
            <a:endParaRPr lang="ru-RU" dirty="0">
              <a:latin typeface="+mn-lt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822484">
            <a:off x="2203015" y="1158102"/>
            <a:ext cx="401268" cy="992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559930">
            <a:off x="6281935" y="946564"/>
            <a:ext cx="396554" cy="9471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27584" y="1916832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Structures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876256" y="1556792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Spaces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43608" y="2492896"/>
            <a:ext cx="1425390" cy="147732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Omentums</a:t>
            </a:r>
          </a:p>
          <a:p>
            <a:endParaRPr lang="en-US" dirty="0" smtClean="0"/>
          </a:p>
          <a:p>
            <a:r>
              <a:rPr lang="en-US" dirty="0" smtClean="0"/>
              <a:t>Mesenteries</a:t>
            </a:r>
          </a:p>
          <a:p>
            <a:endParaRPr lang="en-US" dirty="0" smtClean="0"/>
          </a:p>
          <a:p>
            <a:r>
              <a:rPr lang="en-US" dirty="0" smtClean="0"/>
              <a:t>Ligaments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084168" y="2060848"/>
            <a:ext cx="1656184" cy="2585323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Bursa`s</a:t>
            </a:r>
          </a:p>
          <a:p>
            <a:endParaRPr lang="en-US" dirty="0" smtClean="0"/>
          </a:p>
          <a:p>
            <a:r>
              <a:rPr lang="en-US" dirty="0" smtClean="0"/>
              <a:t>Sinuses</a:t>
            </a:r>
          </a:p>
          <a:p>
            <a:endParaRPr lang="en-US" dirty="0" smtClean="0"/>
          </a:p>
          <a:p>
            <a:r>
              <a:rPr lang="en-US" dirty="0" smtClean="0"/>
              <a:t>Canals (gutters)</a:t>
            </a:r>
          </a:p>
          <a:p>
            <a:endParaRPr lang="en-US" dirty="0" smtClean="0"/>
          </a:p>
          <a:p>
            <a:r>
              <a:rPr lang="en-US" dirty="0" smtClean="0"/>
              <a:t>Recesses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Pouches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gastricballoon.ru/files/artfor/ana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861048"/>
            <a:ext cx="2905982" cy="28975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Omentums</a:t>
            </a:r>
            <a:endParaRPr lang="ru-RU" dirty="0">
              <a:latin typeface="+mn-lt"/>
            </a:endParaRPr>
          </a:p>
        </p:txBody>
      </p:sp>
      <p:pic>
        <p:nvPicPr>
          <p:cNvPr id="9218" name="Picture 2" descr="F:\Кафедра\Топочка Киев\Диск 1\Живіт\шлунок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268760"/>
            <a:ext cx="3312368" cy="432292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6769" y="0"/>
            <a:ext cx="3247231" cy="426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1859</TotalTime>
  <Words>199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Department of human anatomy</vt:lpstr>
      <vt:lpstr>Anatomy of the peritoneum</vt:lpstr>
      <vt:lpstr>Divisions of peritoneal cavity</vt:lpstr>
      <vt:lpstr>Parietal peritoneum (posterior wall of abdominal cavity)</vt:lpstr>
      <vt:lpstr>Parietal peritoneum (Internal surface of anterolateral abdominal wall)</vt:lpstr>
      <vt:lpstr>Anatomy of the peritoneum</vt:lpstr>
      <vt:lpstr>How does a peritoneum cover organs?</vt:lpstr>
      <vt:lpstr>Derivatives of peritoneum</vt:lpstr>
      <vt:lpstr>Omentums</vt:lpstr>
      <vt:lpstr>Mesentery</vt:lpstr>
      <vt:lpstr>Ligaments of stomach</vt:lpstr>
      <vt:lpstr>Ligaments of the liver</vt:lpstr>
      <vt:lpstr>Omental bursa</vt:lpstr>
      <vt:lpstr>Omental bursa</vt:lpstr>
      <vt:lpstr>Anatomy of the peritoneum</vt:lpstr>
      <vt:lpstr>Mesenteric sinuses</vt:lpstr>
      <vt:lpstr>Organs of the lower floor (storey)  of the abdominal cavity</vt:lpstr>
      <vt:lpstr>Peritoneal floor (storey) of the pelvis</vt:lpstr>
      <vt:lpstr>The Douglas pouch</vt:lpstr>
    </vt:vector>
  </TitlesOfParts>
  <Company>Бук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clinical anatomy and operative surgery.</dc:title>
  <dc:creator>Customer</dc:creator>
  <cp:lastModifiedBy>Customer</cp:lastModifiedBy>
  <cp:revision>167</cp:revision>
  <dcterms:created xsi:type="dcterms:W3CDTF">2009-02-04T06:51:45Z</dcterms:created>
  <dcterms:modified xsi:type="dcterms:W3CDTF">2015-02-03T14:29:59Z</dcterms:modified>
</cp:coreProperties>
</file>