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5" r:id="rId3"/>
    <p:sldId id="313" r:id="rId4"/>
    <p:sldId id="312" r:id="rId5"/>
    <p:sldId id="311" r:id="rId6"/>
    <p:sldId id="314" r:id="rId7"/>
    <p:sldId id="305" r:id="rId8"/>
    <p:sldId id="304" r:id="rId9"/>
    <p:sldId id="306" r:id="rId10"/>
    <p:sldId id="307" r:id="rId11"/>
    <p:sldId id="320" r:id="rId12"/>
    <p:sldId id="309" r:id="rId13"/>
    <p:sldId id="310" r:id="rId14"/>
    <p:sldId id="316" r:id="rId15"/>
    <p:sldId id="323" r:id="rId16"/>
    <p:sldId id="322" r:id="rId17"/>
    <p:sldId id="327" r:id="rId18"/>
    <p:sldId id="321" r:id="rId19"/>
    <p:sldId id="319" r:id="rId20"/>
    <p:sldId id="325" r:id="rId21"/>
    <p:sldId id="326" r:id="rId22"/>
    <p:sldId id="328" r:id="rId23"/>
    <p:sldId id="329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83A3D8-DE6A-47B8-B0E1-A6259AC438F8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643998" cy="2252674"/>
          </a:xfrm>
        </p:spPr>
        <p:txBody>
          <a:bodyPr>
            <a:noAutofit/>
          </a:bodyPr>
          <a:lstStyle/>
          <a:p>
            <a:r>
              <a:rPr lang="en-US" sz="2800" dirty="0" smtClean="0"/>
              <a:t>Lecture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“introduction to human anatomy.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Osteology &amp; </a:t>
            </a:r>
            <a:r>
              <a:rPr lang="en-US" sz="2800" dirty="0" err="1" smtClean="0"/>
              <a:t>Syndesmology</a:t>
            </a:r>
            <a:r>
              <a:rPr lang="en-US" sz="2800" dirty="0" smtClean="0"/>
              <a:t> ”</a:t>
            </a:r>
          </a:p>
          <a:p>
            <a:endParaRPr lang="en-US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757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human anatomy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30120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Lecturer: MD, PhD 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Oleg Vovk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organmusumeciaphonors.weebly.com/uploads/2/8/6/6/28662077/5589536_orig.jpg?328"/>
          <p:cNvPicPr>
            <a:picLocks noChangeAspect="1" noChangeArrowheads="1"/>
          </p:cNvPicPr>
          <p:nvPr/>
        </p:nvPicPr>
        <p:blipFill>
          <a:blip r:embed="rId2" cstate="print"/>
          <a:srcRect b="4132"/>
          <a:stretch>
            <a:fillRect/>
          </a:stretch>
        </p:blipFill>
        <p:spPr bwMode="auto">
          <a:xfrm>
            <a:off x="-1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3.amazonaws.com/rapgenius/skeleton-label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99364" cy="6858000"/>
          </a:xfrm>
          <a:prstGeom prst="rect">
            <a:avLst/>
          </a:prstGeom>
          <a:noFill/>
        </p:spPr>
      </p:pic>
      <p:pic>
        <p:nvPicPr>
          <p:cNvPr id="48134" name="Picture 6" descr="http://www.atlasofanatomy.com/basics/slides/Skeleton.jpg"/>
          <p:cNvPicPr>
            <a:picLocks noChangeAspect="1" noChangeArrowheads="1"/>
          </p:cNvPicPr>
          <p:nvPr/>
        </p:nvPicPr>
        <p:blipFill>
          <a:blip r:embed="rId3" cstate="print"/>
          <a:srcRect l="49058" t="3019" b="4787"/>
          <a:stretch>
            <a:fillRect/>
          </a:stretch>
        </p:blipFill>
        <p:spPr bwMode="auto">
          <a:xfrm>
            <a:off x="5292080" y="0"/>
            <a:ext cx="3851920" cy="6827685"/>
          </a:xfrm>
          <a:prstGeom prst="rect">
            <a:avLst/>
          </a:prstGeom>
          <a:noFill/>
        </p:spPr>
      </p:pic>
      <p:pic>
        <p:nvPicPr>
          <p:cNvPr id="7" name="Picture 6" descr="http://bestanimations.com/Humans/Skeletons/skeleton-animated-gif-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191683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23.photobucket.com/albums/b399/neottix/UCA%20Unit%201%20Albumn/hand-bones-192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93" cy="5157192"/>
          </a:xfrm>
          <a:prstGeom prst="rect">
            <a:avLst/>
          </a:prstGeom>
          <a:noFill/>
        </p:spPr>
      </p:pic>
      <p:pic>
        <p:nvPicPr>
          <p:cNvPr id="5" name="Picture 4" descr="http://www.iaeeperth2012.org/wp-content/uploads/2015/01/What-are-the-distal-row-of-bones-in-the-wrist.jpg"/>
          <p:cNvPicPr>
            <a:picLocks noChangeAspect="1" noChangeArrowheads="1"/>
          </p:cNvPicPr>
          <p:nvPr/>
        </p:nvPicPr>
        <p:blipFill>
          <a:blip r:embed="rId3" cstate="print"/>
          <a:srcRect t="61270"/>
          <a:stretch>
            <a:fillRect/>
          </a:stretch>
        </p:blipFill>
        <p:spPr bwMode="auto">
          <a:xfrm>
            <a:off x="0" y="4869160"/>
            <a:ext cx="5023350" cy="19888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12127" y="5445224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Bones of the hand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alletnews.co.uk/wp-content/uploads/2010/10/dreamstime_86164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6816904"/>
          </a:xfrm>
          <a:prstGeom prst="rect">
            <a:avLst/>
          </a:prstGeom>
          <a:noFill/>
        </p:spPr>
      </p:pic>
      <p:pic>
        <p:nvPicPr>
          <p:cNvPr id="37892" name="Picture 4" descr="http://image.wikifoundry.com/image/1/AHg-4R-0RQNDMOL8xUXGCA839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879" y="0"/>
            <a:ext cx="3153121" cy="4293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44208" y="4725144"/>
            <a:ext cx="23230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Bones </a:t>
            </a:r>
          </a:p>
          <a:p>
            <a:pPr algn="ctr"/>
            <a:r>
              <a:rPr lang="en-US" sz="4000" dirty="0" smtClean="0"/>
              <a:t>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healthcare.utah.edu/healthlibrary/health-lib-image.php?imageid=126063"/>
          <p:cNvPicPr>
            <a:picLocks noChangeAspect="1" noChangeArrowheads="1"/>
          </p:cNvPicPr>
          <p:nvPr/>
        </p:nvPicPr>
        <p:blipFill>
          <a:blip r:embed="rId2" cstate="print"/>
          <a:srcRect t="7978"/>
          <a:stretch>
            <a:fillRect/>
          </a:stretch>
        </p:blipFill>
        <p:spPr bwMode="auto">
          <a:xfrm>
            <a:off x="0" y="0"/>
            <a:ext cx="5220072" cy="4667671"/>
          </a:xfrm>
          <a:prstGeom prst="rect">
            <a:avLst/>
          </a:prstGeom>
          <a:noFill/>
        </p:spPr>
      </p:pic>
      <p:pic>
        <p:nvPicPr>
          <p:cNvPr id="44036" name="Picture 4" descr="http://www.daviddarling.info/images/parietal_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190787"/>
            <a:ext cx="4211960" cy="3667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157192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Bones of the skull</a:t>
            </a:r>
          </a:p>
        </p:txBody>
      </p:sp>
      <p:pic>
        <p:nvPicPr>
          <p:cNvPr id="44040" name="Picture 8" descr="https://classconnection.s3.amazonaws.com/112/flashcards/353112/png/screen_shot_2013-10-22_at_64333_am-141E116A728217D3368.png"/>
          <p:cNvPicPr>
            <a:picLocks noChangeAspect="1" noChangeArrowheads="1"/>
          </p:cNvPicPr>
          <p:nvPr/>
        </p:nvPicPr>
        <p:blipFill>
          <a:blip r:embed="rId4" cstate="print"/>
          <a:srcRect r="29702"/>
          <a:stretch>
            <a:fillRect/>
          </a:stretch>
        </p:blipFill>
        <p:spPr bwMode="auto">
          <a:xfrm>
            <a:off x="5220072" y="1"/>
            <a:ext cx="3923928" cy="321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 descr="yellow 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yellow 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https://www.hscripts.com/freeimages/icons/human/hip-ball-socket-joint/hip-ball-socket-joint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://cdn.slidesharecdn.com/ss_thumbnails/articulations-111014195933-phpapp02-thumbnail-4.jpg?cb=1318623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140968"/>
            <a:ext cx="2123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Syndesmology</a:t>
            </a:r>
            <a:r>
              <a:rPr lang="en-US" sz="2000" b="1" dirty="0" smtClean="0"/>
              <a:t>  </a:t>
            </a:r>
            <a:r>
              <a:rPr lang="en-US" sz="2000" dirty="0" smtClean="0"/>
              <a:t>the branch of anatomy dealing with joints and their components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Syndesmology</a:t>
            </a:r>
            <a:r>
              <a:rPr lang="en-US" sz="2400" b="1" dirty="0" smtClean="0"/>
              <a:t>  </a:t>
            </a:r>
            <a:r>
              <a:rPr lang="en-US" sz="2400" dirty="0" smtClean="0"/>
              <a:t>the branch of anatomy dealing with joints and their </a:t>
            </a:r>
          </a:p>
          <a:p>
            <a:r>
              <a:rPr lang="en-US" sz="2400" dirty="0" smtClean="0"/>
              <a:t>                                                                                              components</a:t>
            </a:r>
            <a:endParaRPr lang="ru-RU" sz="2400" dirty="0"/>
          </a:p>
        </p:txBody>
      </p:sp>
      <p:pic>
        <p:nvPicPr>
          <p:cNvPr id="45058" name="Picture 2" descr="http://upload.wikimedia.org/wikipedia/commons/thumb/1/19/Joint.png/788px-J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112568" cy="4968552"/>
          </a:xfrm>
          <a:prstGeom prst="rect">
            <a:avLst/>
          </a:prstGeom>
          <a:noFill/>
        </p:spPr>
      </p:pic>
      <p:sp>
        <p:nvSpPr>
          <p:cNvPr id="45060" name="AutoShape 4" descr="yellow 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yellow 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https://www.hscripts.com/freeimages/icons/human/hip-ball-socket-joint/hip-ball-socket-joint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0" name="Picture 14" descr="http://www.medicalook.com/systems_images/Joints_large.gif"/>
          <p:cNvPicPr>
            <a:picLocks noChangeAspect="1" noChangeArrowheads="1"/>
          </p:cNvPicPr>
          <p:nvPr/>
        </p:nvPicPr>
        <p:blipFill>
          <a:blip r:embed="rId3" cstate="print"/>
          <a:srcRect l="28179" r="2939"/>
          <a:stretch>
            <a:fillRect/>
          </a:stretch>
        </p:blipFill>
        <p:spPr bwMode="auto">
          <a:xfrm>
            <a:off x="5327576" y="1484784"/>
            <a:ext cx="38164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ighlands.edu/academics/divisions/scipe/biology/faculty/harnden/2121/images/artictypes.jpg"/>
          <p:cNvPicPr>
            <a:picLocks noChangeAspect="1" noChangeArrowheads="1"/>
          </p:cNvPicPr>
          <p:nvPr/>
        </p:nvPicPr>
        <p:blipFill>
          <a:blip r:embed="rId2" cstate="print"/>
          <a:srcRect b="3012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skriley.weebly.com/uploads/1/3/1/5/13158617/634995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lassroom.sdmesa.edu/eschmid/F07.04.L.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6862388"/>
          </a:xfrm>
          <a:prstGeom prst="rect">
            <a:avLst/>
          </a:prstGeom>
          <a:noFill/>
        </p:spPr>
      </p:pic>
      <p:pic>
        <p:nvPicPr>
          <p:cNvPr id="6" name="Picture 2" descr="https://s-media-cache-ak0.pinimg.com/736x/56/72/1d/56721d3666ce55a3a334aa2a26a620b6.jpg"/>
          <p:cNvPicPr>
            <a:picLocks noChangeAspect="1" noChangeArrowheads="1"/>
          </p:cNvPicPr>
          <p:nvPr/>
        </p:nvPicPr>
        <p:blipFill>
          <a:blip r:embed="rId3" cstate="print"/>
          <a:srcRect l="55380" t="1575"/>
          <a:stretch>
            <a:fillRect/>
          </a:stretch>
        </p:blipFill>
        <p:spPr bwMode="auto">
          <a:xfrm>
            <a:off x="6598995" y="3068959"/>
            <a:ext cx="2545005" cy="3789041"/>
          </a:xfrm>
          <a:prstGeom prst="rect">
            <a:avLst/>
          </a:prstGeom>
          <a:noFill/>
        </p:spPr>
      </p:pic>
      <p:pic>
        <p:nvPicPr>
          <p:cNvPr id="5" name="Picture 2" descr="https://s-media-cache-ak0.pinimg.com/736x/56/72/1d/56721d3666ce55a3a334aa2a26a620b6.jpg"/>
          <p:cNvPicPr>
            <a:picLocks noChangeAspect="1" noChangeArrowheads="1"/>
          </p:cNvPicPr>
          <p:nvPr/>
        </p:nvPicPr>
        <p:blipFill>
          <a:blip r:embed="rId3" cstate="print"/>
          <a:srcRect t="1575" r="51569"/>
          <a:stretch>
            <a:fillRect/>
          </a:stretch>
        </p:blipFill>
        <p:spPr bwMode="auto">
          <a:xfrm>
            <a:off x="6588224" y="0"/>
            <a:ext cx="2420747" cy="31409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191683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Types of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Human anatomy!</a:t>
            </a:r>
            <a:endParaRPr lang="ru-RU" dirty="0"/>
          </a:p>
        </p:txBody>
      </p:sp>
      <p:pic>
        <p:nvPicPr>
          <p:cNvPr id="5" name="Picture 2" descr="http://photos.wikimapia.org/p/00/01/51/11/72_big.jpg"/>
          <p:cNvPicPr>
            <a:picLocks noChangeAspect="1" noChangeArrowheads="1"/>
          </p:cNvPicPr>
          <p:nvPr/>
        </p:nvPicPr>
        <p:blipFill>
          <a:blip r:embed="rId2" cstate="print"/>
          <a:srcRect t="11912" b="6478"/>
          <a:stretch>
            <a:fillRect/>
          </a:stretch>
        </p:blipFill>
        <p:spPr bwMode="auto">
          <a:xfrm>
            <a:off x="2483768" y="1628800"/>
            <a:ext cx="4427984" cy="2710232"/>
          </a:xfrm>
          <a:prstGeom prst="rect">
            <a:avLst/>
          </a:prstGeom>
          <a:noFill/>
        </p:spPr>
      </p:pic>
      <p:pic>
        <p:nvPicPr>
          <p:cNvPr id="43012" name="Picture 4" descr="http://i.otzovik.com/product/2014/03/228614.png"/>
          <p:cNvPicPr>
            <a:picLocks noChangeAspect="1" noChangeArrowheads="1"/>
          </p:cNvPicPr>
          <p:nvPr/>
        </p:nvPicPr>
        <p:blipFill>
          <a:blip r:embed="rId3" cstate="print"/>
          <a:srcRect t="12096" b="12305"/>
          <a:stretch>
            <a:fillRect/>
          </a:stretch>
        </p:blipFill>
        <p:spPr bwMode="auto">
          <a:xfrm>
            <a:off x="3347864" y="4581128"/>
            <a:ext cx="2592288" cy="1959743"/>
          </a:xfrm>
          <a:prstGeom prst="rect">
            <a:avLst/>
          </a:prstGeom>
          <a:noFill/>
        </p:spPr>
      </p:pic>
      <p:pic>
        <p:nvPicPr>
          <p:cNvPr id="43014" name="Picture 6" descr="http://nauka.knmu.edu.ua/sierep/pics/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2090032" cy="1944216"/>
          </a:xfrm>
          <a:prstGeom prst="rect">
            <a:avLst/>
          </a:prstGeom>
          <a:noFill/>
        </p:spPr>
      </p:pic>
      <p:pic>
        <p:nvPicPr>
          <p:cNvPr id="43016" name="Picture 8" descr="https://upload.wikimedia.org/wikipedia/commons/thumb/4/4a/Vorobjov.gif/200px-Vorobjo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1905000" cy="2600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6381328"/>
            <a:ext cx="19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Vorobiev</a:t>
            </a:r>
            <a:r>
              <a:rPr lang="en-US" dirty="0" smtClean="0"/>
              <a:t> V.P.</a:t>
            </a:r>
            <a:endParaRPr lang="ru-RU" dirty="0"/>
          </a:p>
        </p:txBody>
      </p:sp>
      <p:pic>
        <p:nvPicPr>
          <p:cNvPr id="43018" name="Picture 10" descr="http://www.gorod-online.net/text/253/img/1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005064"/>
            <a:ext cx="1619250" cy="23050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76256" y="630932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Sinelnikov</a:t>
            </a:r>
            <a:r>
              <a:rPr lang="en-US" dirty="0" smtClean="0"/>
              <a:t> R.D.</a:t>
            </a:r>
            <a:endParaRPr lang="ru-RU" dirty="0"/>
          </a:p>
        </p:txBody>
      </p:sp>
      <p:pic>
        <p:nvPicPr>
          <p:cNvPr id="43020" name="Picture 12" descr="http://samlib.ru/img/g/gomonow_s_j/future/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484784"/>
            <a:ext cx="168952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lassroom.sdmesa.edu/eschmid/F07.06.L.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lassroom.sdmesa.edu/eschmid/F07.07.L.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543300"/>
          </a:xfrm>
          <a:prstGeom prst="rect">
            <a:avLst/>
          </a:prstGeom>
          <a:noFill/>
        </p:spPr>
      </p:pic>
      <p:pic>
        <p:nvPicPr>
          <p:cNvPr id="34820" name="Picture 4" descr="http://higheredbcs.wiley.com/legacy/college/tortora/0470565101/hearthis_ill/pap13e_ch09_illustr_audio_mp3_am/simulations/figures/circum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6372200" cy="2740448"/>
          </a:xfrm>
          <a:prstGeom prst="rect">
            <a:avLst/>
          </a:prstGeom>
          <a:noFill/>
        </p:spPr>
      </p:pic>
      <p:pic>
        <p:nvPicPr>
          <p:cNvPr id="34822" name="Picture 6" descr="http://d75822.medialib.glogster.com/javieloski/media/c5/c540da5d40c96ac231070bc2c8684ecf78bcb062/cuepo.jpg"/>
          <p:cNvPicPr>
            <a:picLocks noChangeAspect="1" noChangeArrowheads="1"/>
          </p:cNvPicPr>
          <p:nvPr/>
        </p:nvPicPr>
        <p:blipFill>
          <a:blip r:embed="rId4" cstate="print"/>
          <a:srcRect t="50280" r="50453"/>
          <a:stretch>
            <a:fillRect/>
          </a:stretch>
        </p:blipFill>
        <p:spPr bwMode="auto">
          <a:xfrm>
            <a:off x="6228184" y="3573016"/>
            <a:ext cx="291581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lassconnection.s3.amazonaws.com/391/flashcards/2717391/png/synovial_joints-141EDF00C6423382AEF.png"/>
          <p:cNvPicPr>
            <a:picLocks noChangeAspect="1" noChangeArrowheads="1"/>
          </p:cNvPicPr>
          <p:nvPr/>
        </p:nvPicPr>
        <p:blipFill>
          <a:blip r:embed="rId2" cstate="print"/>
          <a:srcRect r="48617"/>
          <a:stretch>
            <a:fillRect/>
          </a:stretch>
        </p:blipFill>
        <p:spPr bwMode="auto">
          <a:xfrm>
            <a:off x="0" y="0"/>
            <a:ext cx="91498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lassconnection.s3.amazonaws.com/391/flashcards/2717391/png/synovial_joints-141EDF00C6423382AEF.png"/>
          <p:cNvPicPr>
            <a:picLocks noChangeAspect="1" noChangeArrowheads="1"/>
          </p:cNvPicPr>
          <p:nvPr/>
        </p:nvPicPr>
        <p:blipFill>
          <a:blip r:embed="rId2" cstate="print"/>
          <a:srcRect l="51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anatomy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12968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Anatomy</a:t>
            </a:r>
            <a:r>
              <a:rPr lang="en-US" dirty="0" smtClean="0"/>
              <a:t> is the scientific study of the structure of human bodies</a:t>
            </a:r>
          </a:p>
          <a:p>
            <a:r>
              <a:rPr lang="en-US" dirty="0" smtClean="0"/>
              <a:t>In relation to the size of the parts studied, anatomy is usually divided into (1) </a:t>
            </a:r>
            <a:r>
              <a:rPr lang="en-US" b="1" dirty="0" smtClean="0"/>
              <a:t>macroscopic</a:t>
            </a:r>
            <a:r>
              <a:rPr lang="en-US" dirty="0" smtClean="0"/>
              <a:t> or gross anatomy, and (2) </a:t>
            </a:r>
            <a:r>
              <a:rPr lang="en-US" b="1" dirty="0" smtClean="0"/>
              <a:t>microscopic</a:t>
            </a:r>
            <a:r>
              <a:rPr lang="en-US" dirty="0" smtClean="0"/>
              <a:t> anatomy or histology (now used synonymously).</a:t>
            </a:r>
          </a:p>
          <a:p>
            <a:r>
              <a:rPr lang="en-US" dirty="0" smtClean="0"/>
              <a:t>In general, works dealing with human anatomy are arranged either (1) </a:t>
            </a:r>
            <a:r>
              <a:rPr lang="en-US" b="1" dirty="0" smtClean="0"/>
              <a:t>systemically</a:t>
            </a:r>
            <a:r>
              <a:rPr lang="en-US" dirty="0" smtClean="0"/>
              <a:t>, that is, according to the various systems of the body (skeletal, muscular, digestive, etc.) or (2) </a:t>
            </a:r>
            <a:r>
              <a:rPr lang="en-US" b="1" dirty="0" smtClean="0"/>
              <a:t>regionally</a:t>
            </a:r>
            <a:r>
              <a:rPr lang="en-US" dirty="0" smtClean="0"/>
              <a:t>, that is, according to the natural, main subdivisions of the body (head and neck, upper limb, thorax, etc.).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spineanatomybasicspine2009-141002185648-phpapp02/95/spine-anatomy-basic-spine-2009-4-638.jpg?cb=1413125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metrocrossfit.com/wp-content/uploads/2014/05/directional1_352151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4581128"/>
            <a:ext cx="3763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Osteology</a:t>
            </a:r>
            <a:r>
              <a:rPr lang="en-US" sz="3200" dirty="0" smtClean="0"/>
              <a:t> is the scientific study of bones</a:t>
            </a:r>
            <a:endParaRPr lang="ru-RU" sz="3200" dirty="0"/>
          </a:p>
        </p:txBody>
      </p:sp>
      <p:pic>
        <p:nvPicPr>
          <p:cNvPr id="38919" name="Picture 7" descr="http://www.netanimations.net/skeltw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25144"/>
            <a:ext cx="1438275" cy="1905000"/>
          </a:xfrm>
          <a:prstGeom prst="rect">
            <a:avLst/>
          </a:prstGeom>
          <a:noFill/>
        </p:spPr>
      </p:pic>
      <p:pic>
        <p:nvPicPr>
          <p:cNvPr id="38923" name="Picture 11" descr="http://i.dailymail.co.uk/i/pix/2013/06/16/article-2342643-1A595663000005DC-54_634x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5796136" cy="4385592"/>
          </a:xfrm>
          <a:prstGeom prst="rect">
            <a:avLst/>
          </a:prstGeom>
          <a:noFill/>
        </p:spPr>
      </p:pic>
      <p:pic>
        <p:nvPicPr>
          <p:cNvPr id="38917" name="Picture 5" descr="http://dreamatico.com/data_images/skeleton/skeleton-6.jpg"/>
          <p:cNvPicPr>
            <a:picLocks noChangeAspect="1" noChangeArrowheads="1"/>
          </p:cNvPicPr>
          <p:nvPr/>
        </p:nvPicPr>
        <p:blipFill>
          <a:blip r:embed="rId4" cstate="print"/>
          <a:srcRect l="21762" r="19753"/>
          <a:stretch>
            <a:fillRect/>
          </a:stretch>
        </p:blipFill>
        <p:spPr bwMode="auto">
          <a:xfrm>
            <a:off x="0" y="0"/>
            <a:ext cx="37328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roualb.faculty.mjc.edu/Course%20Materials/Elementary%20Anatomy%20and%20Physiology%2050/Lecture%20outlines/05_01Figure-L.jpg"/>
          <p:cNvPicPr>
            <a:picLocks noChangeAspect="1" noChangeArrowheads="1"/>
          </p:cNvPicPr>
          <p:nvPr/>
        </p:nvPicPr>
        <p:blipFill>
          <a:blip r:embed="rId2" cstate="print"/>
          <a:srcRect b="4896"/>
          <a:stretch>
            <a:fillRect/>
          </a:stretch>
        </p:blipFill>
        <p:spPr bwMode="auto">
          <a:xfrm>
            <a:off x="0" y="0"/>
            <a:ext cx="5431931" cy="5013176"/>
          </a:xfrm>
          <a:prstGeom prst="rect">
            <a:avLst/>
          </a:prstGeom>
          <a:noFill/>
        </p:spPr>
      </p:pic>
      <p:pic>
        <p:nvPicPr>
          <p:cNvPr id="32772" name="Picture 4" descr="https://classconnection.s3.amazonaws.com/861/flashcards/752861/png/shpes_of_bones13179337470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4191170"/>
            <a:ext cx="5652120" cy="2666830"/>
          </a:xfrm>
          <a:prstGeom prst="rect">
            <a:avLst/>
          </a:prstGeom>
          <a:noFill/>
        </p:spPr>
      </p:pic>
      <p:pic>
        <p:nvPicPr>
          <p:cNvPr id="6" name="Picture 4" descr="http://biology-forums.com/gallery/14755_16_09_12_6_09_26_8781137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4067944" cy="2419071"/>
          </a:xfrm>
          <a:prstGeom prst="rect">
            <a:avLst/>
          </a:prstGeom>
          <a:noFill/>
        </p:spPr>
      </p:pic>
      <p:pic>
        <p:nvPicPr>
          <p:cNvPr id="32774" name="Picture 6" descr="http://scienceunraveled.com/wp-content/uploads/2013/08/bones43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3491880" cy="18448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96136" y="2564904"/>
            <a:ext cx="28937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Bones </a:t>
            </a:r>
          </a:p>
          <a:p>
            <a:pPr algn="ctr"/>
            <a:r>
              <a:rPr lang="en-US" sz="4000" dirty="0" smtClean="0"/>
              <a:t>classification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ology-forums.com/gallery/14755_24_09_12_7_37_44_894613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9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psubiology.org/anatomy/2010/2010_Exam_Reviews/Exam_2_Review/06-03_LongBone.JPG"/>
          <p:cNvPicPr>
            <a:picLocks noChangeAspect="1" noChangeArrowheads="1"/>
          </p:cNvPicPr>
          <p:nvPr/>
        </p:nvPicPr>
        <p:blipFill>
          <a:blip r:embed="rId2" cstate="print"/>
          <a:srcRect b="4496"/>
          <a:stretch>
            <a:fillRect/>
          </a:stretch>
        </p:blipFill>
        <p:spPr bwMode="auto">
          <a:xfrm>
            <a:off x="0" y="-1"/>
            <a:ext cx="9144000" cy="674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197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Department of human anatomy</vt:lpstr>
      <vt:lpstr>Welcome to Human anatomy!</vt:lpstr>
      <vt:lpstr>Introduction to anatomy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Бук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clinical anatomy and operative surgery.</dc:title>
  <dc:creator>Customer</dc:creator>
  <cp:lastModifiedBy>Customer</cp:lastModifiedBy>
  <cp:revision>199</cp:revision>
  <dcterms:created xsi:type="dcterms:W3CDTF">2009-02-04T06:51:45Z</dcterms:created>
  <dcterms:modified xsi:type="dcterms:W3CDTF">2015-09-09T08:30:43Z</dcterms:modified>
</cp:coreProperties>
</file>