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7" r:id="rId3"/>
    <p:sldId id="267" r:id="rId4"/>
    <p:sldId id="268" r:id="rId5"/>
    <p:sldId id="258" r:id="rId6"/>
    <p:sldId id="259" r:id="rId7"/>
    <p:sldId id="260" r:id="rId8"/>
    <p:sldId id="261" r:id="rId9"/>
    <p:sldId id="269" r:id="rId10"/>
    <p:sldId id="262" r:id="rId11"/>
    <p:sldId id="264" r:id="rId12"/>
    <p:sldId id="263" r:id="rId13"/>
    <p:sldId id="265" r:id="rId14"/>
    <p:sldId id="266" r:id="rId15"/>
    <p:sldId id="271" r:id="rId16"/>
    <p:sldId id="277" r:id="rId17"/>
    <p:sldId id="278" r:id="rId18"/>
    <p:sldId id="279" r:id="rId19"/>
    <p:sldId id="272" r:id="rId20"/>
    <p:sldId id="280" r:id="rId21"/>
    <p:sldId id="273" r:id="rId22"/>
    <p:sldId id="274" r:id="rId23"/>
    <p:sldId id="275" r:id="rId24"/>
    <p:sldId id="276" r:id="rId25"/>
    <p:sldId id="281" r:id="rId26"/>
    <p:sldId id="282" r:id="rId27"/>
    <p:sldId id="283"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28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p:scale>
          <a:sx n="75" d="100"/>
          <a:sy n="75" d="100"/>
        </p:scale>
        <p:origin x="-534" y="-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9/29/2015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n.wikipedia.org/wiki/Parathyroid_glan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182590"/>
          </a:xfrm>
        </p:spPr>
        <p:txBody>
          <a:bodyPr>
            <a:normAutofit fontScale="90000"/>
          </a:bodyPr>
          <a:lstStyle/>
          <a:p>
            <a:r>
              <a:rPr lang="ru-RU" sz="2200" b="1" dirty="0" smtClean="0">
                <a:solidFill>
                  <a:schemeClr val="tx1"/>
                </a:solidFill>
              </a:rPr>
              <a:t/>
            </a:r>
            <a:br>
              <a:rPr lang="ru-RU" sz="2200" b="1" dirty="0" smtClean="0">
                <a:solidFill>
                  <a:schemeClr val="tx1"/>
                </a:solidFill>
              </a:rPr>
            </a:br>
            <a:r>
              <a:rPr lang="en-US" sz="2200" b="1" dirty="0" smtClean="0">
                <a:solidFill>
                  <a:schemeClr val="tx1"/>
                </a:solidFill>
              </a:rPr>
              <a:t>Department of Human Anatomy</a:t>
            </a:r>
            <a:r>
              <a:rPr lang="ru-RU" sz="2200" b="1" dirty="0" smtClean="0">
                <a:solidFill>
                  <a:schemeClr val="tx1"/>
                </a:solidFill>
              </a:rPr>
              <a:t> </a:t>
            </a:r>
            <a:r>
              <a:rPr lang="en-US" sz="2200" b="1" dirty="0" smtClean="0">
                <a:solidFill>
                  <a:schemeClr val="tx1"/>
                </a:solidFill>
              </a:rPr>
              <a:t>KNMU</a:t>
            </a:r>
            <a:r>
              <a:rPr lang="ru-RU" b="1" dirty="0" smtClean="0"/>
              <a:t/>
            </a:r>
            <a:br>
              <a:rPr lang="ru-RU" b="1" dirty="0" smtClean="0"/>
            </a:br>
            <a:r>
              <a:rPr lang="ru-RU" b="1" dirty="0" smtClean="0"/>
              <a:t/>
            </a:r>
            <a:br>
              <a:rPr lang="ru-RU" b="1" dirty="0" smtClean="0"/>
            </a:br>
            <a:r>
              <a:rPr lang="en-US" sz="5300" b="1" dirty="0" smtClean="0">
                <a:latin typeface="Arial" pitchFamily="34" charset="0"/>
                <a:cs typeface="Arial" pitchFamily="34" charset="0"/>
              </a:rPr>
              <a:t>Anatomy of the </a:t>
            </a:r>
            <a:r>
              <a:rPr lang="ru-RU" sz="5300" b="1" dirty="0" smtClean="0">
                <a:latin typeface="Arial" pitchFamily="34" charset="0"/>
                <a:cs typeface="Arial" pitchFamily="34" charset="0"/>
              </a:rPr>
              <a:t/>
            </a:r>
            <a:br>
              <a:rPr lang="ru-RU" sz="5300" b="1" dirty="0" smtClean="0">
                <a:latin typeface="Arial" pitchFamily="34" charset="0"/>
                <a:cs typeface="Arial" pitchFamily="34" charset="0"/>
              </a:rPr>
            </a:br>
            <a:r>
              <a:rPr lang="en-US" sz="5300" b="1" dirty="0" smtClean="0">
                <a:latin typeface="Arial" pitchFamily="34" charset="0"/>
                <a:cs typeface="Arial" pitchFamily="34" charset="0"/>
              </a:rPr>
              <a:t>endocrine glands</a:t>
            </a:r>
            <a:r>
              <a:rPr lang="ru-RU" sz="5300" b="1" dirty="0" smtClean="0"/>
              <a:t/>
            </a:r>
            <a:br>
              <a:rPr lang="ru-RU" sz="5300" b="1" dirty="0" smtClean="0"/>
            </a:br>
            <a:r>
              <a:rPr lang="ru-RU" sz="5300" b="1" dirty="0" smtClean="0"/>
              <a:t/>
            </a:r>
            <a:br>
              <a:rPr lang="ru-RU" sz="5300" b="1" dirty="0" smtClean="0"/>
            </a:br>
            <a:r>
              <a:rPr lang="en-US" b="1" dirty="0" smtClean="0"/>
              <a:t/>
            </a:r>
            <a:br>
              <a:rPr lang="en-US" b="1" dirty="0" smtClean="0"/>
            </a:br>
            <a:endParaRPr lang="ru-RU" dirty="0"/>
          </a:p>
        </p:txBody>
      </p:sp>
      <p:sp>
        <p:nvSpPr>
          <p:cNvPr id="3" name="Содержимое 2"/>
          <p:cNvSpPr>
            <a:spLocks noGrp="1"/>
          </p:cNvSpPr>
          <p:nvPr>
            <p:ph idx="1"/>
          </p:nvPr>
        </p:nvSpPr>
        <p:spPr>
          <a:xfrm>
            <a:off x="2589212" y="4191000"/>
            <a:ext cx="8915400" cy="1720222"/>
          </a:xfrm>
        </p:spPr>
        <p:txBody>
          <a:bodyPr>
            <a:normAutofit/>
          </a:bodyPr>
          <a:lstStyle/>
          <a:p>
            <a:r>
              <a:rPr lang="en-US" b="1" dirty="0" smtClean="0">
                <a:solidFill>
                  <a:schemeClr val="tx1"/>
                </a:solidFill>
              </a:rPr>
              <a:t>Slide-lecture for students of the 6 Faculty of Medicine</a:t>
            </a:r>
            <a:endParaRPr lang="ru-RU" b="1" dirty="0" smtClean="0">
              <a:solidFill>
                <a:schemeClr val="tx1"/>
              </a:solidFill>
            </a:endParaRPr>
          </a:p>
          <a:p>
            <a:pPr>
              <a:buNone/>
            </a:pPr>
            <a:r>
              <a:rPr lang="en-US" b="1" dirty="0" smtClean="0">
                <a:solidFill>
                  <a:schemeClr val="tx1"/>
                </a:solidFill>
              </a:rPr>
              <a:t>Lector – associate professor </a:t>
            </a:r>
            <a:r>
              <a:rPr lang="en-US" b="1" dirty="0" err="1" smtClean="0">
                <a:solidFill>
                  <a:schemeClr val="tx1"/>
                </a:solidFill>
              </a:rPr>
              <a:t>Zharova</a:t>
            </a:r>
            <a:r>
              <a:rPr lang="en-US" b="1" dirty="0" smtClean="0">
                <a:solidFill>
                  <a:schemeClr val="tx1"/>
                </a:solidFill>
              </a:rPr>
              <a:t> </a:t>
            </a:r>
            <a:r>
              <a:rPr lang="en-US" b="1" dirty="0" err="1" smtClean="0">
                <a:solidFill>
                  <a:schemeClr val="tx1"/>
                </a:solidFill>
              </a:rPr>
              <a:t>Nataliya</a:t>
            </a:r>
            <a:endParaRPr lang="ru-RU" b="1" dirty="0" smtClean="0">
              <a:solidFill>
                <a:schemeClr val="tx1"/>
              </a:solidFill>
            </a:endParaRPr>
          </a:p>
          <a:p>
            <a:pPr>
              <a:buNone/>
            </a:pPr>
            <a:endParaRPr lang="ru-RU" b="1" dirty="0" smtClean="0">
              <a:solidFill>
                <a:schemeClr val="tx1"/>
              </a:solidFill>
            </a:endParaRPr>
          </a:p>
          <a:p>
            <a:pPr>
              <a:buNone/>
            </a:pPr>
            <a:r>
              <a:rPr lang="ru-RU" b="1" dirty="0" smtClean="0">
                <a:solidFill>
                  <a:schemeClr val="tx1"/>
                </a:solidFill>
              </a:rPr>
              <a:t>2015</a:t>
            </a:r>
            <a:endParaRPr lang="en-US" b="1" dirty="0" smtClean="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635000"/>
            <a:ext cx="2476500" cy="523220"/>
          </a:xfrm>
          <a:prstGeom prst="rect">
            <a:avLst/>
          </a:prstGeom>
          <a:noFill/>
        </p:spPr>
        <p:txBody>
          <a:bodyPr wrap="square" rtlCol="1">
            <a:spAutoFit/>
          </a:bodyPr>
          <a:lstStyle/>
          <a:p>
            <a:r>
              <a:rPr lang="en-US" sz="2800" b="1" dirty="0" smtClean="0">
                <a:solidFill>
                  <a:srgbClr val="0070C0"/>
                </a:solidFill>
                <a:latin typeface="Arial" pitchFamily="34" charset="0"/>
                <a:cs typeface="Arial" pitchFamily="34" charset="0"/>
              </a:rPr>
              <a:t>Physiology</a:t>
            </a:r>
            <a:endParaRPr lang="he-IL" sz="2800" b="1" dirty="0">
              <a:solidFill>
                <a:srgbClr val="0070C0"/>
              </a:solidFill>
              <a:latin typeface="Arial" pitchFamily="34" charset="0"/>
              <a:cs typeface="Arial" pitchFamily="34" charset="0"/>
            </a:endParaRPr>
          </a:p>
        </p:txBody>
      </p:sp>
      <p:sp>
        <p:nvSpPr>
          <p:cNvPr id="5" name="מלבן 4"/>
          <p:cNvSpPr/>
          <p:nvPr/>
        </p:nvSpPr>
        <p:spPr>
          <a:xfrm>
            <a:off x="2209800" y="1319937"/>
            <a:ext cx="9677400" cy="1785104"/>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itchFamily="34" charset="0"/>
                <a:cs typeface="Arial" pitchFamily="34" charset="0"/>
              </a:rPr>
              <a:t>The primary function of the thyroid is production of the hormones </a:t>
            </a:r>
            <a:r>
              <a:rPr lang="en-US" sz="2200" dirty="0">
                <a:solidFill>
                  <a:srgbClr val="FF0000"/>
                </a:solidFill>
                <a:latin typeface="Arial" pitchFamily="34" charset="0"/>
                <a:cs typeface="Arial" pitchFamily="34" charset="0"/>
              </a:rPr>
              <a:t>T</a:t>
            </a:r>
            <a:r>
              <a:rPr lang="en-US" sz="2200" baseline="-25000" dirty="0">
                <a:solidFill>
                  <a:srgbClr val="FF0000"/>
                </a:solidFill>
                <a:latin typeface="Arial" pitchFamily="34" charset="0"/>
                <a:cs typeface="Arial" pitchFamily="34" charset="0"/>
              </a:rPr>
              <a:t>3</a:t>
            </a:r>
            <a:r>
              <a:rPr lang="en-US" sz="2200" dirty="0">
                <a:solidFill>
                  <a:srgbClr val="FF0000"/>
                </a:solidFill>
                <a:latin typeface="Arial" pitchFamily="34" charset="0"/>
                <a:cs typeface="Arial" pitchFamily="34" charset="0"/>
              </a:rPr>
              <a:t>, T</a:t>
            </a:r>
            <a:r>
              <a:rPr lang="en-US" sz="2200" baseline="-25000" dirty="0">
                <a:solidFill>
                  <a:srgbClr val="FF0000"/>
                </a:solidFill>
                <a:latin typeface="Arial" pitchFamily="34" charset="0"/>
                <a:cs typeface="Arial" pitchFamily="34" charset="0"/>
              </a:rPr>
              <a:t>4</a:t>
            </a:r>
            <a:r>
              <a:rPr lang="en-US" sz="2200" dirty="0">
                <a:solidFill>
                  <a:srgbClr val="FF0000"/>
                </a:solidFill>
                <a:latin typeface="Arial" pitchFamily="34" charset="0"/>
                <a:cs typeface="Arial" pitchFamily="34" charset="0"/>
              </a:rPr>
              <a:t> and calcitonin</a:t>
            </a:r>
            <a:r>
              <a:rPr lang="en-US" sz="2200" dirty="0">
                <a:latin typeface="Arial" pitchFamily="34" charset="0"/>
                <a:cs typeface="Arial" pitchFamily="34" charset="0"/>
              </a:rPr>
              <a:t>. Up to 80% of the T</a:t>
            </a:r>
            <a:r>
              <a:rPr lang="en-US" sz="2200" baseline="-25000" dirty="0">
                <a:latin typeface="Arial" pitchFamily="34" charset="0"/>
                <a:cs typeface="Arial" pitchFamily="34" charset="0"/>
              </a:rPr>
              <a:t>4</a:t>
            </a:r>
            <a:r>
              <a:rPr lang="en-US" sz="2200" dirty="0">
                <a:latin typeface="Arial" pitchFamily="34" charset="0"/>
                <a:cs typeface="Arial" pitchFamily="34" charset="0"/>
              </a:rPr>
              <a:t> is converted to T</a:t>
            </a:r>
            <a:r>
              <a:rPr lang="en-US" sz="2200" baseline="-25000" dirty="0">
                <a:latin typeface="Arial" pitchFamily="34" charset="0"/>
                <a:cs typeface="Arial" pitchFamily="34" charset="0"/>
              </a:rPr>
              <a:t>3</a:t>
            </a:r>
            <a:r>
              <a:rPr lang="en-US" sz="2200" dirty="0">
                <a:latin typeface="Arial" pitchFamily="34" charset="0"/>
                <a:cs typeface="Arial" pitchFamily="34" charset="0"/>
              </a:rPr>
              <a:t> by organs such as the liver, kidney and spleen. T</a:t>
            </a:r>
            <a:r>
              <a:rPr lang="en-US" sz="2200" baseline="-25000" dirty="0">
                <a:latin typeface="Arial" pitchFamily="34" charset="0"/>
                <a:cs typeface="Arial" pitchFamily="34" charset="0"/>
              </a:rPr>
              <a:t>3</a:t>
            </a:r>
            <a:r>
              <a:rPr lang="en-US" sz="2200" dirty="0">
                <a:latin typeface="Arial" pitchFamily="34" charset="0"/>
                <a:cs typeface="Arial" pitchFamily="34" charset="0"/>
              </a:rPr>
              <a:t> is several times more powerful than </a:t>
            </a:r>
            <a:r>
              <a:rPr lang="en-US" sz="2200" dirty="0" smtClean="0">
                <a:latin typeface="Arial" pitchFamily="34" charset="0"/>
                <a:cs typeface="Arial" pitchFamily="34" charset="0"/>
              </a:rPr>
              <a:t>T</a:t>
            </a:r>
            <a:r>
              <a:rPr lang="en-US" sz="2200" baseline="-25000" dirty="0" smtClean="0">
                <a:latin typeface="Arial" pitchFamily="34" charset="0"/>
                <a:cs typeface="Arial" pitchFamily="34" charset="0"/>
              </a:rPr>
              <a:t>4</a:t>
            </a:r>
            <a:r>
              <a:rPr lang="en-US" sz="2200" dirty="0" smtClean="0">
                <a:latin typeface="Arial" pitchFamily="34" charset="0"/>
                <a:cs typeface="Arial" pitchFamily="34" charset="0"/>
              </a:rPr>
              <a:t> ,which </a:t>
            </a:r>
            <a:r>
              <a:rPr lang="en-US" sz="2200" dirty="0">
                <a:latin typeface="Arial" pitchFamily="34" charset="0"/>
                <a:cs typeface="Arial" pitchFamily="34" charset="0"/>
              </a:rPr>
              <a:t>is largely a prohormone, perhaps </a:t>
            </a:r>
            <a:r>
              <a:rPr lang="en-US" sz="2200" dirty="0" smtClean="0">
                <a:latin typeface="Arial" pitchFamily="34" charset="0"/>
                <a:cs typeface="Arial" pitchFamily="34" charset="0"/>
              </a:rPr>
              <a:t>four</a:t>
            </a:r>
            <a:r>
              <a:rPr lang="en-US" sz="2200" baseline="30000" dirty="0">
                <a:latin typeface="Arial" pitchFamily="34" charset="0"/>
                <a:cs typeface="Arial" pitchFamily="34" charset="0"/>
              </a:rPr>
              <a:t> </a:t>
            </a:r>
            <a:r>
              <a:rPr lang="en-US" sz="2200" dirty="0" smtClean="0">
                <a:latin typeface="Arial" pitchFamily="34" charset="0"/>
                <a:cs typeface="Arial" pitchFamily="34" charset="0"/>
              </a:rPr>
              <a:t>or </a:t>
            </a:r>
            <a:r>
              <a:rPr lang="en-US" sz="2200" dirty="0">
                <a:latin typeface="Arial" pitchFamily="34" charset="0"/>
                <a:cs typeface="Arial" pitchFamily="34" charset="0"/>
              </a:rPr>
              <a:t>even ten times more </a:t>
            </a:r>
            <a:r>
              <a:rPr lang="en-US" sz="2200" dirty="0" smtClean="0">
                <a:latin typeface="Arial" pitchFamily="34" charset="0"/>
                <a:cs typeface="Arial" pitchFamily="34" charset="0"/>
              </a:rPr>
              <a:t>active.</a:t>
            </a:r>
            <a:endParaRPr lang="he-IL" sz="2200" dirty="0">
              <a:latin typeface="Arial" pitchFamily="34" charset="0"/>
              <a:cs typeface="Arial" pitchFamily="34" charset="0"/>
            </a:endParaRPr>
          </a:p>
        </p:txBody>
      </p:sp>
      <p:sp>
        <p:nvSpPr>
          <p:cNvPr id="7" name="מלבן 6"/>
          <p:cNvSpPr/>
          <p:nvPr/>
        </p:nvSpPr>
        <p:spPr>
          <a:xfrm>
            <a:off x="2209800" y="2928204"/>
            <a:ext cx="9677400" cy="769441"/>
          </a:xfrm>
          <a:prstGeom prst="rect">
            <a:avLst/>
          </a:prstGeom>
        </p:spPr>
        <p:txBody>
          <a:bodyPr wrap="square">
            <a:spAutoFit/>
          </a:bodyPr>
          <a:lstStyle/>
          <a:p>
            <a:pPr marL="285750" indent="-285750">
              <a:buFont typeface="Arial" panose="020B0604020202020204" pitchFamily="34" charset="0"/>
              <a:buChar char="•"/>
            </a:pPr>
            <a:r>
              <a:rPr lang="en-US" sz="2200" dirty="0">
                <a:latin typeface="Arial" pitchFamily="34" charset="0"/>
                <a:cs typeface="Arial" pitchFamily="34" charset="0"/>
              </a:rPr>
              <a:t>Thyroid hormones play a particularly crucial role in brain maturation during fetal development</a:t>
            </a:r>
            <a:r>
              <a:rPr lang="en-US" sz="2200" dirty="0" smtClean="0">
                <a:latin typeface="Arial" pitchFamily="34" charset="0"/>
                <a:cs typeface="Arial" pitchFamily="34" charset="0"/>
              </a:rPr>
              <a:t>.</a:t>
            </a:r>
            <a:endParaRPr lang="he-IL" sz="2200" dirty="0">
              <a:latin typeface="Arial" pitchFamily="34" charset="0"/>
              <a:cs typeface="Arial" pitchFamily="34" charset="0"/>
            </a:endParaRPr>
          </a:p>
        </p:txBody>
      </p:sp>
      <p:sp>
        <p:nvSpPr>
          <p:cNvPr id="8" name="מלבן 7"/>
          <p:cNvSpPr/>
          <p:nvPr/>
        </p:nvSpPr>
        <p:spPr>
          <a:xfrm>
            <a:off x="2209800" y="3859362"/>
            <a:ext cx="9677400" cy="769441"/>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itchFamily="34" charset="0"/>
                <a:cs typeface="Arial" pitchFamily="34" charset="0"/>
              </a:rPr>
              <a:t>Regulation of actin polymerization by T</a:t>
            </a:r>
            <a:r>
              <a:rPr lang="en-US" sz="2200" baseline="-25000" dirty="0">
                <a:latin typeface="Arial" pitchFamily="34" charset="0"/>
                <a:cs typeface="Arial" pitchFamily="34" charset="0"/>
              </a:rPr>
              <a:t>4</a:t>
            </a:r>
            <a:r>
              <a:rPr lang="en-US" sz="2200" dirty="0">
                <a:latin typeface="Arial" pitchFamily="34" charset="0"/>
                <a:cs typeface="Arial" pitchFamily="34" charset="0"/>
              </a:rPr>
              <a:t> is critical to cell migration in neurons and glial cells and is important to brain development.</a:t>
            </a:r>
            <a:endParaRPr lang="he-IL" sz="2200" dirty="0">
              <a:latin typeface="Arial" pitchFamily="34" charset="0"/>
              <a:cs typeface="Arial" pitchFamily="34" charset="0"/>
            </a:endParaRPr>
          </a:p>
        </p:txBody>
      </p:sp>
      <p:sp>
        <p:nvSpPr>
          <p:cNvPr id="10" name="מלבן 9"/>
          <p:cNvSpPr/>
          <p:nvPr/>
        </p:nvSpPr>
        <p:spPr>
          <a:xfrm>
            <a:off x="2209800" y="4790520"/>
            <a:ext cx="9677400" cy="1107996"/>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itchFamily="34" charset="0"/>
                <a:cs typeface="Arial" pitchFamily="34" charset="0"/>
              </a:rPr>
              <a:t>The </a:t>
            </a:r>
            <a:r>
              <a:rPr lang="en-US" sz="2200" dirty="0" smtClean="0">
                <a:latin typeface="Arial" pitchFamily="34" charset="0"/>
                <a:cs typeface="Arial" pitchFamily="34" charset="0"/>
              </a:rPr>
              <a:t>hormone calcitonin </a:t>
            </a:r>
            <a:r>
              <a:rPr lang="en-US" sz="2200" dirty="0">
                <a:latin typeface="Arial" pitchFamily="34" charset="0"/>
                <a:cs typeface="Arial" pitchFamily="34" charset="0"/>
              </a:rPr>
              <a:t>participates in calcium (Ca</a:t>
            </a:r>
            <a:r>
              <a:rPr lang="en-US" sz="2200" baseline="30000" dirty="0">
                <a:latin typeface="Arial" pitchFamily="34" charset="0"/>
                <a:cs typeface="Arial" pitchFamily="34" charset="0"/>
              </a:rPr>
              <a:t>2+</a:t>
            </a:r>
            <a:r>
              <a:rPr lang="en-US" sz="2200" dirty="0">
                <a:latin typeface="Arial" pitchFamily="34" charset="0"/>
                <a:cs typeface="Arial" pitchFamily="34" charset="0"/>
              </a:rPr>
              <a:t>) and phosphorus metabolism. In many ways, calcitonin counteracts parathyroid hormone (PTH).</a:t>
            </a:r>
            <a:endParaRPr lang="he-IL" sz="2200" dirty="0">
              <a:latin typeface="Arial" pitchFamily="34" charset="0"/>
              <a:cs typeface="Arial" pitchFamily="34" charset="0"/>
            </a:endParaRPr>
          </a:p>
        </p:txBody>
      </p:sp>
    </p:spTree>
    <p:extLst>
      <p:ext uri="{BB962C8B-B14F-4D97-AF65-F5344CB8AC3E}">
        <p14:creationId xmlns:p14="http://schemas.microsoft.com/office/powerpoint/2010/main" xmlns="" val="226740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146300" y="1374049"/>
            <a:ext cx="9804400" cy="3816429"/>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itchFamily="34" charset="0"/>
                <a:cs typeface="Arial" pitchFamily="34" charset="0"/>
              </a:rPr>
              <a:t>The production of thyroxine and triiodothyronine is regulated by thyroid-stimulating hormone </a:t>
            </a:r>
            <a:r>
              <a:rPr lang="en-US" sz="2200" b="1" dirty="0">
                <a:latin typeface="Arial" pitchFamily="34" charset="0"/>
                <a:cs typeface="Arial" pitchFamily="34" charset="0"/>
              </a:rPr>
              <a:t>(TSH), </a:t>
            </a:r>
            <a:r>
              <a:rPr lang="en-US" sz="2200" dirty="0">
                <a:latin typeface="Arial" pitchFamily="34" charset="0"/>
                <a:cs typeface="Arial" pitchFamily="34" charset="0"/>
              </a:rPr>
              <a:t>released by the </a:t>
            </a:r>
            <a:r>
              <a:rPr lang="en-US" sz="2200" b="1" dirty="0" smtClean="0">
                <a:latin typeface="Arial" pitchFamily="34" charset="0"/>
                <a:cs typeface="Arial" pitchFamily="34" charset="0"/>
              </a:rPr>
              <a:t>Anterior </a:t>
            </a:r>
            <a:r>
              <a:rPr lang="en-US" sz="2200" b="1" dirty="0">
                <a:latin typeface="Arial" pitchFamily="34" charset="0"/>
                <a:cs typeface="Arial" pitchFamily="34" charset="0"/>
              </a:rPr>
              <a:t>pituitary</a:t>
            </a:r>
            <a:r>
              <a:rPr lang="en-US" sz="2200" dirty="0">
                <a:latin typeface="Arial" pitchFamily="34" charset="0"/>
                <a:cs typeface="Arial" pitchFamily="34" charset="0"/>
              </a:rPr>
              <a:t>. The thyroid and </a:t>
            </a:r>
            <a:r>
              <a:rPr lang="en-US" sz="2200" dirty="0" smtClean="0">
                <a:latin typeface="Arial" pitchFamily="34" charset="0"/>
                <a:cs typeface="Arial" pitchFamily="34" charset="0"/>
              </a:rPr>
              <a:t>thyrotropes form </a:t>
            </a:r>
            <a:r>
              <a:rPr lang="en-US" sz="2200" dirty="0">
                <a:latin typeface="Arial" pitchFamily="34" charset="0"/>
                <a:cs typeface="Arial" pitchFamily="34" charset="0"/>
              </a:rPr>
              <a:t>a negative feedback loop: </a:t>
            </a:r>
            <a:r>
              <a:rPr lang="en-US" sz="2200" b="1" dirty="0">
                <a:latin typeface="Arial" pitchFamily="34" charset="0"/>
                <a:cs typeface="Arial" pitchFamily="34" charset="0"/>
              </a:rPr>
              <a:t>TSH </a:t>
            </a:r>
            <a:r>
              <a:rPr lang="en-US" sz="2200" dirty="0">
                <a:latin typeface="Arial" pitchFamily="34" charset="0"/>
                <a:cs typeface="Arial" pitchFamily="34" charset="0"/>
              </a:rPr>
              <a:t>production is suppressed when the </a:t>
            </a:r>
            <a:r>
              <a:rPr lang="en-US" sz="2200" b="1" dirty="0">
                <a:latin typeface="Arial" pitchFamily="34" charset="0"/>
                <a:cs typeface="Arial" pitchFamily="34" charset="0"/>
              </a:rPr>
              <a:t>T</a:t>
            </a:r>
            <a:r>
              <a:rPr lang="en-US" sz="2200" b="1" baseline="-25000" dirty="0">
                <a:latin typeface="Arial" pitchFamily="34" charset="0"/>
                <a:cs typeface="Arial" pitchFamily="34" charset="0"/>
              </a:rPr>
              <a:t>4</a:t>
            </a:r>
            <a:r>
              <a:rPr lang="en-US" sz="2200" dirty="0">
                <a:latin typeface="Arial" pitchFamily="34" charset="0"/>
                <a:cs typeface="Arial" pitchFamily="34" charset="0"/>
              </a:rPr>
              <a:t> levels are </a:t>
            </a:r>
            <a:r>
              <a:rPr lang="en-US" sz="2200" dirty="0" smtClean="0">
                <a:latin typeface="Arial" pitchFamily="34" charset="0"/>
                <a:cs typeface="Arial" pitchFamily="34" charset="0"/>
              </a:rPr>
              <a:t>high. The </a:t>
            </a:r>
            <a:r>
              <a:rPr lang="en-US" sz="2200" b="1" dirty="0">
                <a:latin typeface="Arial" pitchFamily="34" charset="0"/>
                <a:cs typeface="Arial" pitchFamily="34" charset="0"/>
              </a:rPr>
              <a:t>TSH</a:t>
            </a:r>
            <a:r>
              <a:rPr lang="en-US" sz="2200" dirty="0">
                <a:latin typeface="Arial" pitchFamily="34" charset="0"/>
                <a:cs typeface="Arial" pitchFamily="34" charset="0"/>
              </a:rPr>
              <a:t> production itself is modulated by thyrotropin-releasing hormone </a:t>
            </a:r>
            <a:r>
              <a:rPr lang="en-US" sz="2200" b="1" dirty="0">
                <a:latin typeface="Arial" pitchFamily="34" charset="0"/>
                <a:cs typeface="Arial" pitchFamily="34" charset="0"/>
              </a:rPr>
              <a:t>(TRH), </a:t>
            </a:r>
            <a:r>
              <a:rPr lang="en-US" sz="2200" dirty="0">
                <a:latin typeface="Arial" pitchFamily="34" charset="0"/>
                <a:cs typeface="Arial" pitchFamily="34" charset="0"/>
              </a:rPr>
              <a:t>which is produced by the hypothalamus and secreted at an increased rate in situations such as cold exposure (to stimulate thermogenesis</a:t>
            </a:r>
            <a:r>
              <a:rPr lang="en-US" sz="2200" dirty="0" smtClean="0">
                <a:latin typeface="Arial" pitchFamily="34" charset="0"/>
                <a:cs typeface="Arial" pitchFamily="34" charset="0"/>
              </a:rPr>
              <a:t>).</a:t>
            </a:r>
          </a:p>
          <a:p>
            <a:endParaRPr lang="en-US" sz="2200" dirty="0" smtClean="0">
              <a:latin typeface="Arial" pitchFamily="34" charset="0"/>
              <a:cs typeface="Arial" pitchFamily="34" charset="0"/>
            </a:endParaRPr>
          </a:p>
          <a:p>
            <a:pPr marL="342900" indent="-342900">
              <a:buFont typeface="Arial" panose="020B0604020202020204" pitchFamily="34" charset="0"/>
              <a:buChar char="•"/>
            </a:pPr>
            <a:r>
              <a:rPr lang="en-US" sz="2200" dirty="0" smtClean="0">
                <a:latin typeface="Arial" pitchFamily="34" charset="0"/>
                <a:cs typeface="Arial" pitchFamily="34" charset="0"/>
              </a:rPr>
              <a:t> </a:t>
            </a:r>
            <a:r>
              <a:rPr lang="en-US" sz="2200" b="1" dirty="0">
                <a:latin typeface="Arial" pitchFamily="34" charset="0"/>
                <a:cs typeface="Arial" pitchFamily="34" charset="0"/>
              </a:rPr>
              <a:t>TSH</a:t>
            </a:r>
            <a:r>
              <a:rPr lang="en-US" sz="2200" dirty="0">
                <a:latin typeface="Arial" pitchFamily="34" charset="0"/>
                <a:cs typeface="Arial" pitchFamily="34" charset="0"/>
              </a:rPr>
              <a:t> production is blunted by somatostatin </a:t>
            </a:r>
            <a:r>
              <a:rPr lang="en-US" sz="2200" b="1" dirty="0">
                <a:latin typeface="Arial" pitchFamily="34" charset="0"/>
                <a:cs typeface="Arial" pitchFamily="34" charset="0"/>
              </a:rPr>
              <a:t>(SRIH), </a:t>
            </a:r>
            <a:r>
              <a:rPr lang="en-US" sz="2200" dirty="0">
                <a:latin typeface="Arial" pitchFamily="34" charset="0"/>
                <a:cs typeface="Arial" pitchFamily="34" charset="0"/>
              </a:rPr>
              <a:t>rising levels of glucocorticoids and sex hormones (estrogen and testosterone), and excessively high blood iodide concentration.</a:t>
            </a:r>
          </a:p>
        </p:txBody>
      </p:sp>
      <p:sp>
        <p:nvSpPr>
          <p:cNvPr id="5" name="מלבן 4"/>
          <p:cNvSpPr/>
          <p:nvPr/>
        </p:nvSpPr>
        <p:spPr>
          <a:xfrm>
            <a:off x="2146300" y="628134"/>
            <a:ext cx="3664786" cy="523220"/>
          </a:xfrm>
          <a:prstGeom prst="rect">
            <a:avLst/>
          </a:prstGeom>
        </p:spPr>
        <p:txBody>
          <a:bodyPr wrap="none">
            <a:spAutoFit/>
          </a:bodyPr>
          <a:lstStyle/>
          <a:p>
            <a:r>
              <a:rPr lang="en-US" sz="2800" b="1" dirty="0">
                <a:solidFill>
                  <a:srgbClr val="0070C0"/>
                </a:solidFill>
                <a:latin typeface="Arial" pitchFamily="34" charset="0"/>
                <a:cs typeface="Arial" pitchFamily="34" charset="0"/>
              </a:rPr>
              <a:t>T</a:t>
            </a:r>
            <a:r>
              <a:rPr lang="en-US" sz="2800" b="1" baseline="-25000" dirty="0">
                <a:solidFill>
                  <a:srgbClr val="0070C0"/>
                </a:solidFill>
                <a:latin typeface="Arial" pitchFamily="34" charset="0"/>
                <a:cs typeface="Arial" pitchFamily="34" charset="0"/>
              </a:rPr>
              <a:t>3</a:t>
            </a:r>
            <a:r>
              <a:rPr lang="en-US" sz="2800" b="1" dirty="0">
                <a:solidFill>
                  <a:srgbClr val="0070C0"/>
                </a:solidFill>
                <a:latin typeface="Arial" pitchFamily="34" charset="0"/>
                <a:cs typeface="Arial" pitchFamily="34" charset="0"/>
              </a:rPr>
              <a:t> and T</a:t>
            </a:r>
            <a:r>
              <a:rPr lang="en-US" sz="2800" b="1" baseline="-25000" dirty="0">
                <a:solidFill>
                  <a:srgbClr val="0070C0"/>
                </a:solidFill>
                <a:latin typeface="Arial" pitchFamily="34" charset="0"/>
                <a:cs typeface="Arial" pitchFamily="34" charset="0"/>
              </a:rPr>
              <a:t>4</a:t>
            </a:r>
            <a:r>
              <a:rPr lang="en-US" sz="2800" b="1" dirty="0">
                <a:solidFill>
                  <a:srgbClr val="0070C0"/>
                </a:solidFill>
                <a:latin typeface="Arial" pitchFamily="34" charset="0"/>
                <a:cs typeface="Arial" pitchFamily="34" charset="0"/>
              </a:rPr>
              <a:t> </a:t>
            </a:r>
            <a:r>
              <a:rPr lang="en-US" sz="2800" b="1" dirty="0" smtClean="0">
                <a:solidFill>
                  <a:srgbClr val="0070C0"/>
                </a:solidFill>
                <a:latin typeface="Arial" pitchFamily="34" charset="0"/>
                <a:cs typeface="Arial" pitchFamily="34" charset="0"/>
              </a:rPr>
              <a:t>regulation </a:t>
            </a:r>
            <a:endParaRPr lang="he-IL"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320878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17900" y="0"/>
            <a:ext cx="5865813" cy="6807520"/>
          </a:xfrm>
          <a:prstGeom prst="rect">
            <a:avLst/>
          </a:prstGeom>
        </p:spPr>
      </p:pic>
    </p:spTree>
    <p:extLst>
      <p:ext uri="{BB962C8B-B14F-4D97-AF65-F5344CB8AC3E}">
        <p14:creationId xmlns:p14="http://schemas.microsoft.com/office/powerpoint/2010/main" xmlns="" val="235791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635000"/>
            <a:ext cx="2171700" cy="523220"/>
          </a:xfrm>
          <a:prstGeom prst="rect">
            <a:avLst/>
          </a:prstGeom>
          <a:noFill/>
        </p:spPr>
        <p:txBody>
          <a:bodyPr wrap="square" rtlCol="1">
            <a:spAutoFit/>
          </a:bodyPr>
          <a:lstStyle/>
          <a:p>
            <a:r>
              <a:rPr lang="en-US" sz="2800" b="1" dirty="0" smtClean="0">
                <a:solidFill>
                  <a:srgbClr val="0070C0"/>
                </a:solidFill>
                <a:latin typeface="Arial" pitchFamily="34" charset="0"/>
                <a:cs typeface="Arial" pitchFamily="34" charset="0"/>
              </a:rPr>
              <a:t>Pathology</a:t>
            </a:r>
            <a:endParaRPr lang="he-IL" sz="2800" b="1" dirty="0">
              <a:solidFill>
                <a:srgbClr val="0070C0"/>
              </a:solidFill>
              <a:latin typeface="Arial" pitchFamily="34" charset="0"/>
              <a:cs typeface="Arial" pitchFamily="34" charset="0"/>
            </a:endParaRPr>
          </a:p>
        </p:txBody>
      </p:sp>
      <p:sp>
        <p:nvSpPr>
          <p:cNvPr id="5" name="מלבן 4"/>
          <p:cNvSpPr/>
          <p:nvPr/>
        </p:nvSpPr>
        <p:spPr>
          <a:xfrm>
            <a:off x="2209800" y="1415534"/>
            <a:ext cx="3751348" cy="430887"/>
          </a:xfrm>
          <a:prstGeom prst="rect">
            <a:avLst/>
          </a:prstGeom>
        </p:spPr>
        <p:txBody>
          <a:bodyPr wrap="none">
            <a:spAutoFit/>
          </a:bodyPr>
          <a:lstStyle/>
          <a:p>
            <a:r>
              <a:rPr lang="en-US" sz="2200" b="1" u="sng" dirty="0">
                <a:latin typeface="Arial" pitchFamily="34" charset="0"/>
                <a:cs typeface="Arial" pitchFamily="34" charset="0"/>
              </a:rPr>
              <a:t>Thyroid disorders </a:t>
            </a:r>
            <a:r>
              <a:rPr lang="en-US" sz="2200" b="1" u="sng" dirty="0" smtClean="0">
                <a:latin typeface="Arial" pitchFamily="34" charset="0"/>
                <a:cs typeface="Arial" pitchFamily="34" charset="0"/>
              </a:rPr>
              <a:t>include:</a:t>
            </a:r>
            <a:endParaRPr lang="en-US" sz="2200" b="1" u="sng" dirty="0">
              <a:latin typeface="Arial" pitchFamily="34" charset="0"/>
              <a:cs typeface="Arial" pitchFamily="34" charset="0"/>
            </a:endParaRPr>
          </a:p>
        </p:txBody>
      </p:sp>
      <p:sp>
        <p:nvSpPr>
          <p:cNvPr id="6" name="מלבן 5"/>
          <p:cNvSpPr/>
          <p:nvPr/>
        </p:nvSpPr>
        <p:spPr>
          <a:xfrm>
            <a:off x="2209800" y="2103735"/>
            <a:ext cx="9550400" cy="3077766"/>
          </a:xfrm>
          <a:prstGeom prst="rect">
            <a:avLst/>
          </a:prstGeom>
        </p:spPr>
        <p:txBody>
          <a:bodyPr wrap="square">
            <a:spAutoFit/>
          </a:bodyPr>
          <a:lstStyle/>
          <a:p>
            <a:pPr marL="342900" indent="-342900">
              <a:buFont typeface="Arial" panose="020B0604020202020204" pitchFamily="34" charset="0"/>
              <a:buChar char="•"/>
            </a:pPr>
            <a:r>
              <a:rPr lang="en-US" sz="2200" b="1" dirty="0" smtClean="0">
                <a:latin typeface="Arial" pitchFamily="34" charset="0"/>
                <a:cs typeface="Arial" pitchFamily="34" charset="0"/>
              </a:rPr>
              <a:t>Hyperthyroidism</a:t>
            </a:r>
            <a:r>
              <a:rPr lang="en-US" sz="2200" dirty="0" smtClean="0">
                <a:latin typeface="Arial" pitchFamily="34" charset="0"/>
                <a:cs typeface="Arial" pitchFamily="34" charset="0"/>
              </a:rPr>
              <a:t> </a:t>
            </a:r>
            <a:r>
              <a:rPr lang="en-US" sz="2200" dirty="0">
                <a:latin typeface="Arial" pitchFamily="34" charset="0"/>
                <a:cs typeface="Arial" pitchFamily="34" charset="0"/>
              </a:rPr>
              <a:t>(abnormally increased activity</a:t>
            </a:r>
            <a:r>
              <a:rPr lang="en-US" sz="2200" dirty="0" smtClean="0">
                <a:latin typeface="Arial" pitchFamily="34" charset="0"/>
                <a:cs typeface="Arial" pitchFamily="34" charset="0"/>
              </a:rPr>
              <a:t>) - </a:t>
            </a:r>
            <a:r>
              <a:rPr lang="en-US" sz="2200" dirty="0">
                <a:latin typeface="Arial" pitchFamily="34" charset="0"/>
                <a:cs typeface="Arial" pitchFamily="34" charset="0"/>
              </a:rPr>
              <a:t>is due to the overproduction </a:t>
            </a:r>
            <a:r>
              <a:rPr lang="en-US" sz="2200" dirty="0" smtClean="0">
                <a:latin typeface="Arial" pitchFamily="34" charset="0"/>
                <a:cs typeface="Arial" pitchFamily="34" charset="0"/>
              </a:rPr>
              <a:t>of</a:t>
            </a:r>
            <a:r>
              <a:rPr lang="en-US" sz="2200" dirty="0">
                <a:latin typeface="Arial" pitchFamily="34" charset="0"/>
                <a:cs typeface="Arial" pitchFamily="34" charset="0"/>
              </a:rPr>
              <a:t>t</a:t>
            </a:r>
            <a:r>
              <a:rPr lang="en-US" sz="2200" dirty="0" smtClean="0">
                <a:latin typeface="Arial" pitchFamily="34" charset="0"/>
                <a:cs typeface="Arial" pitchFamily="34" charset="0"/>
              </a:rPr>
              <a:t> he </a:t>
            </a:r>
            <a:r>
              <a:rPr lang="en-US" sz="2200" dirty="0">
                <a:latin typeface="Arial" pitchFamily="34" charset="0"/>
                <a:cs typeface="Arial" pitchFamily="34" charset="0"/>
              </a:rPr>
              <a:t>thyroid hormones T</a:t>
            </a:r>
            <a:r>
              <a:rPr lang="en-US" sz="2200" baseline="-25000" dirty="0">
                <a:latin typeface="Arial" pitchFamily="34" charset="0"/>
                <a:cs typeface="Arial" pitchFamily="34" charset="0"/>
              </a:rPr>
              <a:t>3</a:t>
            </a:r>
            <a:r>
              <a:rPr lang="en-US" sz="2200" dirty="0">
                <a:latin typeface="Arial" pitchFamily="34" charset="0"/>
                <a:cs typeface="Arial" pitchFamily="34" charset="0"/>
              </a:rPr>
              <a:t> and T</a:t>
            </a:r>
            <a:r>
              <a:rPr lang="en-US" sz="2200" baseline="-25000" dirty="0">
                <a:latin typeface="Arial" pitchFamily="34" charset="0"/>
                <a:cs typeface="Arial" pitchFamily="34" charset="0"/>
              </a:rPr>
              <a:t>4</a:t>
            </a:r>
            <a:r>
              <a:rPr lang="en-US" sz="2200" dirty="0">
                <a:latin typeface="Arial" pitchFamily="34" charset="0"/>
                <a:cs typeface="Arial" pitchFamily="34" charset="0"/>
              </a:rPr>
              <a:t>, which is most commonly caused by the development of </a:t>
            </a:r>
            <a:r>
              <a:rPr lang="en-US" sz="2200" dirty="0">
                <a:solidFill>
                  <a:srgbClr val="FF0000"/>
                </a:solidFill>
                <a:latin typeface="Arial" pitchFamily="34" charset="0"/>
                <a:cs typeface="Arial" pitchFamily="34" charset="0"/>
              </a:rPr>
              <a:t>Graves' disease</a:t>
            </a:r>
            <a:r>
              <a:rPr lang="en-US" sz="2200" dirty="0">
                <a:latin typeface="Arial" pitchFamily="34" charset="0"/>
                <a:cs typeface="Arial" pitchFamily="34" charset="0"/>
              </a:rPr>
              <a:t>, an autoimmune disease in which antibodies are produced which stimulate the thyroid to secrete excessive quantities of thyroid </a:t>
            </a:r>
            <a:r>
              <a:rPr lang="en-US" sz="2200" dirty="0" smtClean="0">
                <a:latin typeface="Arial" pitchFamily="34" charset="0"/>
                <a:cs typeface="Arial" pitchFamily="34" charset="0"/>
              </a:rPr>
              <a:t>hormones</a:t>
            </a:r>
            <a:r>
              <a:rPr lang="en-US" sz="2200" dirty="0">
                <a:latin typeface="Arial" pitchFamily="34" charset="0"/>
                <a:cs typeface="Arial" pitchFamily="34" charset="0"/>
              </a:rPr>
              <a:t>.</a:t>
            </a:r>
          </a:p>
          <a:p>
            <a:r>
              <a:rPr lang="en-US" sz="2200" dirty="0">
                <a:latin typeface="Arial" pitchFamily="34" charset="0"/>
                <a:cs typeface="Arial" pitchFamily="34" charset="0"/>
              </a:rPr>
              <a:t> </a:t>
            </a:r>
          </a:p>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b="1" dirty="0"/>
          </a:p>
        </p:txBody>
      </p:sp>
      <p:sp>
        <p:nvSpPr>
          <p:cNvPr id="8" name="מלבן 7"/>
          <p:cNvSpPr/>
          <p:nvPr/>
        </p:nvSpPr>
        <p:spPr>
          <a:xfrm>
            <a:off x="2209800" y="4027339"/>
            <a:ext cx="9410700" cy="1785104"/>
          </a:xfrm>
          <a:prstGeom prst="rect">
            <a:avLst/>
          </a:prstGeom>
        </p:spPr>
        <p:txBody>
          <a:bodyPr wrap="square">
            <a:spAutoFit/>
          </a:bodyPr>
          <a:lstStyle/>
          <a:p>
            <a:pPr marL="285750" indent="-285750">
              <a:buFont typeface="Arial" panose="020B0604020202020204" pitchFamily="34" charset="0"/>
              <a:buChar char="•"/>
            </a:pPr>
            <a:r>
              <a:rPr lang="en-US" sz="2200" b="1" dirty="0" smtClean="0">
                <a:latin typeface="Arial" pitchFamily="34" charset="0"/>
                <a:cs typeface="Arial" pitchFamily="34" charset="0"/>
              </a:rPr>
              <a:t>Hypothyroidism</a:t>
            </a:r>
            <a:r>
              <a:rPr lang="en-US" sz="2200" dirty="0">
                <a:latin typeface="Arial" pitchFamily="34" charset="0"/>
                <a:cs typeface="Arial" pitchFamily="34" charset="0"/>
              </a:rPr>
              <a:t> (abnormally </a:t>
            </a:r>
            <a:r>
              <a:rPr lang="en-US" sz="2200" dirty="0" smtClean="0">
                <a:latin typeface="Arial" pitchFamily="34" charset="0"/>
                <a:cs typeface="Arial" pitchFamily="34" charset="0"/>
              </a:rPr>
              <a:t>decreased </a:t>
            </a:r>
            <a:r>
              <a:rPr lang="en-US" sz="2200" dirty="0">
                <a:latin typeface="Arial" pitchFamily="34" charset="0"/>
                <a:cs typeface="Arial" pitchFamily="34" charset="0"/>
              </a:rPr>
              <a:t>activity) </a:t>
            </a:r>
            <a:r>
              <a:rPr lang="en-US" sz="2200" dirty="0" smtClean="0">
                <a:latin typeface="Arial" pitchFamily="34" charset="0"/>
                <a:cs typeface="Arial" pitchFamily="34" charset="0"/>
              </a:rPr>
              <a:t>- </a:t>
            </a:r>
            <a:r>
              <a:rPr lang="en-US" sz="2200" dirty="0">
                <a:latin typeface="Arial" pitchFamily="34" charset="0"/>
                <a:cs typeface="Arial" pitchFamily="34" charset="0"/>
              </a:rPr>
              <a:t>disorders may occur as a result </a:t>
            </a:r>
            <a:r>
              <a:rPr lang="en-US" sz="2200" dirty="0" err="1" smtClean="0">
                <a:latin typeface="Arial" pitchFamily="34" charset="0"/>
                <a:cs typeface="Arial" pitchFamily="34" charset="0"/>
              </a:rPr>
              <a:t>of:congenital</a:t>
            </a:r>
            <a:r>
              <a:rPr lang="en-US" sz="2200" dirty="0" smtClean="0">
                <a:latin typeface="Arial" pitchFamily="34" charset="0"/>
                <a:cs typeface="Arial" pitchFamily="34" charset="0"/>
              </a:rPr>
              <a:t> </a:t>
            </a:r>
            <a:r>
              <a:rPr lang="en-US" sz="2200" dirty="0">
                <a:latin typeface="Arial" pitchFamily="34" charset="0"/>
                <a:cs typeface="Arial" pitchFamily="34" charset="0"/>
              </a:rPr>
              <a:t>thyroid abnormalities (Thyroid deficiency at </a:t>
            </a:r>
            <a:r>
              <a:rPr lang="en-US" sz="2200" dirty="0" err="1" smtClean="0">
                <a:latin typeface="Arial" pitchFamily="34" charset="0"/>
                <a:cs typeface="Arial" pitchFamily="34" charset="0"/>
              </a:rPr>
              <a:t>birth,autoimmune</a:t>
            </a:r>
            <a:r>
              <a:rPr lang="en-US" sz="2200" dirty="0" smtClean="0">
                <a:latin typeface="Arial" pitchFamily="34" charset="0"/>
                <a:cs typeface="Arial" pitchFamily="34" charset="0"/>
              </a:rPr>
              <a:t> </a:t>
            </a:r>
            <a:r>
              <a:rPr lang="en-US" sz="2200" dirty="0">
                <a:latin typeface="Arial" pitchFamily="34" charset="0"/>
                <a:cs typeface="Arial" pitchFamily="34" charset="0"/>
              </a:rPr>
              <a:t>disorders such as Hashimoto's </a:t>
            </a:r>
            <a:r>
              <a:rPr lang="en-US" sz="2200" dirty="0" smtClean="0">
                <a:latin typeface="Arial" pitchFamily="34" charset="0"/>
                <a:cs typeface="Arial" pitchFamily="34" charset="0"/>
              </a:rPr>
              <a:t>thyroiditis, iodine </a:t>
            </a:r>
            <a:r>
              <a:rPr lang="en-US" sz="2200" dirty="0">
                <a:latin typeface="Arial" pitchFamily="34" charset="0"/>
                <a:cs typeface="Arial" pitchFamily="34" charset="0"/>
              </a:rPr>
              <a:t>deficiency (more likely in poorer countries) </a:t>
            </a:r>
            <a:r>
              <a:rPr lang="en-US" sz="2200" dirty="0" err="1" smtClean="0">
                <a:latin typeface="Arial" pitchFamily="34" charset="0"/>
                <a:cs typeface="Arial" pitchFamily="34" charset="0"/>
              </a:rPr>
              <a:t>or,the</a:t>
            </a:r>
            <a:r>
              <a:rPr lang="en-US" sz="2200" dirty="0" smtClean="0">
                <a:latin typeface="Arial" pitchFamily="34" charset="0"/>
                <a:cs typeface="Arial" pitchFamily="34" charset="0"/>
              </a:rPr>
              <a:t> </a:t>
            </a:r>
            <a:r>
              <a:rPr lang="en-US" sz="2200" dirty="0">
                <a:latin typeface="Arial" pitchFamily="34" charset="0"/>
                <a:cs typeface="Arial" pitchFamily="34" charset="0"/>
              </a:rPr>
              <a:t>removal of the thyroid following surgery to treat severe hyperthyroidism and/or thyroid cancer.</a:t>
            </a:r>
          </a:p>
        </p:txBody>
      </p:sp>
    </p:spTree>
    <p:extLst>
      <p:ext uri="{BB962C8B-B14F-4D97-AF65-F5344CB8AC3E}">
        <p14:creationId xmlns:p14="http://schemas.microsoft.com/office/powerpoint/2010/main" xmlns="" val="294155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133600" y="749638"/>
            <a:ext cx="9728200" cy="3693319"/>
          </a:xfrm>
          <a:prstGeom prst="rect">
            <a:avLst/>
          </a:prstGeom>
        </p:spPr>
        <p:txBody>
          <a:bodyPr wrap="square">
            <a:spAutoFit/>
          </a:bodyPr>
          <a:lstStyle/>
          <a:p>
            <a:pPr marL="342900" indent="-342900">
              <a:buFont typeface="Arial" panose="020B0604020202020204" pitchFamily="34" charset="0"/>
              <a:buChar char="•"/>
            </a:pPr>
            <a:r>
              <a:rPr lang="en-US" sz="2200" b="1" dirty="0" smtClean="0">
                <a:latin typeface="Arial" pitchFamily="34" charset="0"/>
                <a:cs typeface="Arial" pitchFamily="34" charset="0"/>
              </a:rPr>
              <a:t>Thyroiditis</a:t>
            </a:r>
            <a:r>
              <a:rPr lang="en-US" sz="2200" dirty="0" smtClean="0">
                <a:latin typeface="Arial" pitchFamily="34" charset="0"/>
                <a:cs typeface="Arial" pitchFamily="34" charset="0"/>
              </a:rPr>
              <a:t> </a:t>
            </a:r>
            <a:r>
              <a:rPr lang="en-US" sz="2200" dirty="0">
                <a:latin typeface="Arial" pitchFamily="34" charset="0"/>
                <a:cs typeface="Arial" pitchFamily="34" charset="0"/>
              </a:rPr>
              <a:t>(inflammation of the thyroid</a:t>
            </a:r>
            <a:r>
              <a:rPr lang="en-US" sz="2200" dirty="0" smtClean="0">
                <a:latin typeface="Arial" pitchFamily="34" charset="0"/>
                <a:cs typeface="Arial" pitchFamily="34" charset="0"/>
              </a:rPr>
              <a:t>)- </a:t>
            </a:r>
            <a:r>
              <a:rPr lang="en-US" sz="2200" dirty="0">
                <a:latin typeface="Arial" pitchFamily="34" charset="0"/>
                <a:cs typeface="Arial" pitchFamily="34" charset="0"/>
              </a:rPr>
              <a:t>There are two types of thyroiditis where initially hyperthyroidism presents which is followed by a period of hypothyroidism; (the overproduction of T</a:t>
            </a:r>
            <a:r>
              <a:rPr lang="en-US" sz="2200" baseline="-25000" dirty="0">
                <a:latin typeface="Arial" pitchFamily="34" charset="0"/>
                <a:cs typeface="Arial" pitchFamily="34" charset="0"/>
              </a:rPr>
              <a:t>3</a:t>
            </a:r>
            <a:r>
              <a:rPr lang="en-US" sz="2200" dirty="0">
                <a:latin typeface="Arial" pitchFamily="34" charset="0"/>
                <a:cs typeface="Arial" pitchFamily="34" charset="0"/>
              </a:rPr>
              <a:t> and T</a:t>
            </a:r>
            <a:r>
              <a:rPr lang="en-US" sz="2200" baseline="-25000" dirty="0">
                <a:latin typeface="Arial" pitchFamily="34" charset="0"/>
                <a:cs typeface="Arial" pitchFamily="34" charset="0"/>
              </a:rPr>
              <a:t>4</a:t>
            </a:r>
            <a:r>
              <a:rPr lang="en-US" sz="2200" dirty="0">
                <a:latin typeface="Arial" pitchFamily="34" charset="0"/>
                <a:cs typeface="Arial" pitchFamily="34" charset="0"/>
              </a:rPr>
              <a:t> followed by the </a:t>
            </a:r>
            <a:r>
              <a:rPr lang="en-US" sz="2200" dirty="0" smtClean="0">
                <a:latin typeface="Arial" pitchFamily="34" charset="0"/>
                <a:cs typeface="Arial" pitchFamily="34" charset="0"/>
              </a:rPr>
              <a:t>underproduction </a:t>
            </a:r>
            <a:r>
              <a:rPr lang="en-US" sz="2200" dirty="0">
                <a:latin typeface="Arial" pitchFamily="34" charset="0"/>
                <a:cs typeface="Arial" pitchFamily="34" charset="0"/>
              </a:rPr>
              <a:t>of T</a:t>
            </a:r>
            <a:r>
              <a:rPr lang="en-US" sz="2200" baseline="-25000" dirty="0">
                <a:latin typeface="Arial" pitchFamily="34" charset="0"/>
                <a:cs typeface="Arial" pitchFamily="34" charset="0"/>
              </a:rPr>
              <a:t>3</a:t>
            </a:r>
            <a:r>
              <a:rPr lang="en-US" sz="2200" dirty="0">
                <a:latin typeface="Arial" pitchFamily="34" charset="0"/>
                <a:cs typeface="Arial" pitchFamily="34" charset="0"/>
              </a:rPr>
              <a:t> and T</a:t>
            </a:r>
            <a:r>
              <a:rPr lang="en-US" sz="2200" baseline="-25000" dirty="0">
                <a:latin typeface="Arial" pitchFamily="34" charset="0"/>
                <a:cs typeface="Arial" pitchFamily="34" charset="0"/>
              </a:rPr>
              <a:t>4</a:t>
            </a:r>
            <a:r>
              <a:rPr lang="en-US" sz="2200" dirty="0">
                <a:latin typeface="Arial" pitchFamily="34" charset="0"/>
                <a:cs typeface="Arial" pitchFamily="34" charset="0"/>
              </a:rPr>
              <a:t>). These are Hashimoto's thyroiditis and postpartum thyroiditis.</a:t>
            </a:r>
          </a:p>
          <a:p>
            <a:endParaRPr lang="en-US" dirty="0">
              <a:latin typeface="Arial" pitchFamily="34" charset="0"/>
              <a:cs typeface="Arial" pitchFamily="34" charset="0"/>
            </a:endParaRPr>
          </a:p>
          <a:p>
            <a:pPr marL="285750" indent="-285750">
              <a:buFont typeface="Arial" panose="020B0604020202020204" pitchFamily="34" charset="0"/>
              <a:buChar char="•"/>
            </a:pPr>
            <a:r>
              <a:rPr lang="en-US" sz="2200" dirty="0">
                <a:latin typeface="Arial" pitchFamily="34" charset="0"/>
                <a:cs typeface="Arial" pitchFamily="34" charset="0"/>
              </a:rPr>
              <a:t>T</a:t>
            </a:r>
            <a:r>
              <a:rPr lang="en-US" sz="2200" dirty="0" smtClean="0">
                <a:latin typeface="Arial" pitchFamily="34" charset="0"/>
                <a:cs typeface="Arial" pitchFamily="34" charset="0"/>
              </a:rPr>
              <a:t>hyroid </a:t>
            </a:r>
            <a:r>
              <a:rPr lang="en-US" sz="2200" dirty="0">
                <a:latin typeface="Arial" pitchFamily="34" charset="0"/>
                <a:cs typeface="Arial" pitchFamily="34" charset="0"/>
              </a:rPr>
              <a:t>nodules, which are generally benign thyroid neoplasms (tumors), but may be thyroid cancers.</a:t>
            </a:r>
          </a:p>
          <a:p>
            <a:endParaRPr lang="en-US" dirty="0">
              <a:latin typeface="Arial" pitchFamily="34" charset="0"/>
              <a:cs typeface="Arial" pitchFamily="34" charset="0"/>
            </a:endParaRPr>
          </a:p>
          <a:p>
            <a:r>
              <a:rPr lang="en-US" sz="2200" b="1" dirty="0">
                <a:solidFill>
                  <a:srgbClr val="FF0000"/>
                </a:solidFill>
                <a:latin typeface="Arial" pitchFamily="34" charset="0"/>
                <a:cs typeface="Arial" pitchFamily="34" charset="0"/>
              </a:rPr>
              <a:t>All these disorders may give rise to a goiter, that is, an enlarged thyroid.</a:t>
            </a:r>
          </a:p>
        </p:txBody>
      </p:sp>
    </p:spTree>
    <p:extLst>
      <p:ext uri="{BB962C8B-B14F-4D97-AF65-F5344CB8AC3E}">
        <p14:creationId xmlns:p14="http://schemas.microsoft.com/office/powerpoint/2010/main" xmlns="" val="2574466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smtClean="0">
                <a:solidFill>
                  <a:srgbClr val="002060"/>
                </a:solidFill>
              </a:rPr>
              <a:t>PARATHYROID GLAND</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OVERVIEW OF PARATHYROID GLAND</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790700" y="1790700"/>
            <a:ext cx="9713912" cy="4120522"/>
          </a:xfrm>
        </p:spPr>
        <p:txBody>
          <a:bodyPr>
            <a:normAutofit fontScale="85000" lnSpcReduction="20000"/>
          </a:bodyPr>
          <a:lstStyle/>
          <a:p>
            <a:pPr algn="l">
              <a:buNone/>
            </a:pPr>
            <a:r>
              <a:rPr lang="en-GB" dirty="0" smtClean="0"/>
              <a:t>Four parathyroid glands are found near the posterior aspect of the thyroid gland. </a:t>
            </a:r>
            <a:endParaRPr lang="ru-RU" dirty="0" smtClean="0"/>
          </a:p>
          <a:p>
            <a:pPr algn="l">
              <a:buNone/>
            </a:pPr>
            <a:r>
              <a:rPr lang="en-GB" dirty="0" smtClean="0"/>
              <a:t>They are small (20-40 mg) and have a beanlike shape.</a:t>
            </a:r>
          </a:p>
          <a:p>
            <a:pPr algn="l">
              <a:buNone/>
            </a:pPr>
            <a:r>
              <a:rPr lang="en-GB" dirty="0" smtClean="0"/>
              <a:t>These 4 glands produce parathyroid hormone (PTH), which helps to maintain calcium homeostasis by acting on the renal tubule as well as calcium stores in the skeletal system and by acting indirectly on the gastrointestinal tract through the activation of vitamin D.</a:t>
            </a:r>
          </a:p>
          <a:p>
            <a:pPr algn="l">
              <a:buNone/>
            </a:pPr>
            <a:r>
              <a:rPr lang="en-GB" dirty="0" smtClean="0"/>
              <a:t>The parathyroid glands have a distinct, encapsulated, smooth surface that differs from the thyroid gland, which is has a more lobular surface, and lymph nodes, which are more pitted in appearance. The </a:t>
            </a:r>
            <a:r>
              <a:rPr lang="en-GB" dirty="0" err="1" smtClean="0"/>
              <a:t>color</a:t>
            </a:r>
            <a:r>
              <a:rPr lang="en-GB" dirty="0" smtClean="0"/>
              <a:t> of the parathyroid glands is typically light brown to tan, which relates to their fat content, </a:t>
            </a:r>
            <a:r>
              <a:rPr lang="en-GB" dirty="0" err="1" smtClean="0"/>
              <a:t>vascularity</a:t>
            </a:r>
            <a:r>
              <a:rPr lang="en-GB" dirty="0" smtClean="0"/>
              <a:t>, and percentage of </a:t>
            </a:r>
            <a:r>
              <a:rPr lang="en-GB" dirty="0" err="1" smtClean="0"/>
              <a:t>oxyphil</a:t>
            </a:r>
            <a:r>
              <a:rPr lang="en-GB" dirty="0" smtClean="0"/>
              <a:t> cells within the glands.</a:t>
            </a:r>
            <a:r>
              <a:rPr lang="en-GB" baseline="30000" dirty="0" smtClean="0"/>
              <a:t>[1] </a:t>
            </a:r>
            <a:r>
              <a:rPr lang="en-GB" dirty="0" smtClean="0"/>
              <a:t>The yellow </a:t>
            </a:r>
            <a:r>
              <a:rPr lang="en-GB" dirty="0" err="1" smtClean="0"/>
              <a:t>color</a:t>
            </a:r>
            <a:r>
              <a:rPr lang="en-GB" dirty="0" smtClean="0"/>
              <a:t> may be confused with surrounding fat. A distinct </a:t>
            </a:r>
            <a:r>
              <a:rPr lang="en-GB" dirty="0" err="1" smtClean="0"/>
              <a:t>hilar</a:t>
            </a:r>
            <a:r>
              <a:rPr lang="en-GB" dirty="0" smtClean="0"/>
              <a:t> vessel is also present that can be seen if the surrounding fat does not obscure the glands' </a:t>
            </a:r>
            <a:r>
              <a:rPr lang="en-GB" dirty="0" err="1" smtClean="0"/>
              <a:t>hila</a:t>
            </a:r>
            <a:r>
              <a:rPr lang="en-GB" dirty="0" smtClean="0"/>
              <a:t>.</a:t>
            </a:r>
          </a:p>
          <a:p>
            <a:pPr algn="l">
              <a:buNone/>
            </a:pPr>
            <a:r>
              <a:rPr lang="en-GB" dirty="0" smtClean="0"/>
              <a:t>The superior parathyroid glands are most commonly located in the </a:t>
            </a:r>
            <a:r>
              <a:rPr lang="en-GB" dirty="0" err="1" smtClean="0"/>
              <a:t>posterolateral</a:t>
            </a:r>
            <a:r>
              <a:rPr lang="en-GB" dirty="0" smtClean="0"/>
              <a:t> aspect of the superior pole of the thyroid gland at the </a:t>
            </a:r>
            <a:r>
              <a:rPr lang="en-GB" dirty="0" err="1" smtClean="0"/>
              <a:t>cricothyroidal</a:t>
            </a:r>
            <a:r>
              <a:rPr lang="en-GB" dirty="0" smtClean="0"/>
              <a:t> cartilage junction. They are most commonly found 1 cm above the intersection of the inferior thyroid artery and the recurrent laryngeal nerve (see the image below). The inferior parathyroid glands are more variable in location and are most commonly found near the lower thyroid pole of the thyroid.</a:t>
            </a:r>
          </a:p>
          <a:p>
            <a:pPr algn="l">
              <a:buNone/>
            </a:pPr>
            <a:r>
              <a:rPr lang="en-GB" dirty="0" smtClean="0"/>
              <a:t>Recurrent laryngeal nerve and parathyroid relationship.</a:t>
            </a:r>
          </a:p>
          <a:p>
            <a:pPr algn="l"/>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3657410" y="609600"/>
            <a:ext cx="4851589" cy="52336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3233841" y="1866900"/>
            <a:ext cx="5427560" cy="353835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6839479" y="2819400"/>
            <a:ext cx="5037667" cy="37782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1714500" y="482600"/>
            <a:ext cx="5029200" cy="4114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latin typeface="Arial" pitchFamily="34" charset="0"/>
                <a:cs typeface="Arial" pitchFamily="34" charset="0"/>
              </a:rPr>
              <a:t>BLOOD SUPPLY AND VASCULAR ANATOMY</a:t>
            </a:r>
            <a:endParaRPr lang="ru-RU" dirty="0">
              <a:latin typeface="Arial" pitchFamily="34" charset="0"/>
              <a:cs typeface="Arial" pitchFamily="34" charset="0"/>
            </a:endParaRPr>
          </a:p>
        </p:txBody>
      </p:sp>
      <p:sp>
        <p:nvSpPr>
          <p:cNvPr id="3" name="Содержимое 2"/>
          <p:cNvSpPr>
            <a:spLocks noGrp="1"/>
          </p:cNvSpPr>
          <p:nvPr>
            <p:ph idx="1"/>
          </p:nvPr>
        </p:nvSpPr>
        <p:spPr>
          <a:xfrm>
            <a:off x="1955800" y="1866900"/>
            <a:ext cx="9144000" cy="4635500"/>
          </a:xfrm>
        </p:spPr>
        <p:txBody>
          <a:bodyPr>
            <a:normAutofit fontScale="92500" lnSpcReduction="20000"/>
          </a:bodyPr>
          <a:lstStyle/>
          <a:p>
            <a:pPr algn="l">
              <a:buNone/>
            </a:pPr>
            <a:r>
              <a:rPr lang="en-GB" dirty="0" smtClean="0">
                <a:latin typeface="Arial" pitchFamily="34" charset="0"/>
                <a:cs typeface="Arial" pitchFamily="34" charset="0"/>
              </a:rPr>
              <a:t>Because the inferior thyroid arteries provide the primary blood supply to the posterior aspect of the thyroid gland where the parathyroid glands are located, branches of these arteries usually supply the parathyroid glands. However they may also be supplied by the branches of the superior thyroid arteries; the thyroid </a:t>
            </a:r>
            <a:r>
              <a:rPr lang="en-GB" dirty="0" err="1" smtClean="0">
                <a:latin typeface="Arial" pitchFamily="34" charset="0"/>
                <a:cs typeface="Arial" pitchFamily="34" charset="0"/>
              </a:rPr>
              <a:t>ima</a:t>
            </a:r>
            <a:r>
              <a:rPr lang="en-GB" dirty="0" smtClean="0">
                <a:latin typeface="Arial" pitchFamily="34" charset="0"/>
                <a:cs typeface="Arial" pitchFamily="34" charset="0"/>
              </a:rPr>
              <a:t> artery; or the laryngeal, tracheal and </a:t>
            </a:r>
            <a:r>
              <a:rPr lang="en-GB" dirty="0" err="1" smtClean="0">
                <a:latin typeface="Arial" pitchFamily="34" charset="0"/>
                <a:cs typeface="Arial" pitchFamily="34" charset="0"/>
              </a:rPr>
              <a:t>esophageal</a:t>
            </a:r>
            <a:r>
              <a:rPr lang="en-GB" dirty="0" smtClean="0">
                <a:latin typeface="Arial" pitchFamily="34" charset="0"/>
                <a:cs typeface="Arial" pitchFamily="34" charset="0"/>
              </a:rPr>
              <a:t> artery. Parathyroid veins drain into thyroid plexus of veins of the thyroid gland.</a:t>
            </a:r>
          </a:p>
          <a:p>
            <a:pPr algn="l">
              <a:buNone/>
            </a:pPr>
            <a:r>
              <a:rPr lang="en-GB" dirty="0" smtClean="0">
                <a:latin typeface="Arial" pitchFamily="34" charset="0"/>
                <a:cs typeface="Arial" pitchFamily="34" charset="0"/>
              </a:rPr>
              <a:t>The inferior parathyroid gland is supplied by the inferior thyroid artery from the </a:t>
            </a:r>
            <a:r>
              <a:rPr lang="en-GB" dirty="0" err="1" smtClean="0">
                <a:latin typeface="Arial" pitchFamily="34" charset="0"/>
                <a:cs typeface="Arial" pitchFamily="34" charset="0"/>
              </a:rPr>
              <a:t>thyrocervical</a:t>
            </a:r>
            <a:r>
              <a:rPr lang="en-GB" dirty="0" smtClean="0">
                <a:latin typeface="Arial" pitchFamily="34" charset="0"/>
                <a:cs typeface="Arial" pitchFamily="34" charset="0"/>
              </a:rPr>
              <a:t> trunk. Studies have shown that in approximately 10% of patients, the inferior thyroid artery is absent, most commonly on the left side. In these cases, a branch from the superior thyroid artery supplies the inferior parathyroid gland.</a:t>
            </a:r>
            <a:r>
              <a:rPr lang="en-GB" baseline="30000" dirty="0" smtClean="0">
                <a:latin typeface="Arial" pitchFamily="34" charset="0"/>
                <a:cs typeface="Arial" pitchFamily="34" charset="0"/>
              </a:rPr>
              <a:t>[3]</a:t>
            </a:r>
            <a:r>
              <a:rPr lang="en-GB" dirty="0" smtClean="0">
                <a:latin typeface="Arial" pitchFamily="34" charset="0"/>
                <a:cs typeface="Arial" pitchFamily="34" charset="0"/>
              </a:rPr>
              <a:t>Inferior parathyroid glands that descend into the anterior </a:t>
            </a:r>
            <a:r>
              <a:rPr lang="en-GB" dirty="0" err="1" smtClean="0">
                <a:latin typeface="Arial" pitchFamily="34" charset="0"/>
                <a:cs typeface="Arial" pitchFamily="34" charset="0"/>
              </a:rPr>
              <a:t>mediastinum</a:t>
            </a:r>
            <a:r>
              <a:rPr lang="en-GB" dirty="0" smtClean="0">
                <a:latin typeface="Arial" pitchFamily="34" charset="0"/>
                <a:cs typeface="Arial" pitchFamily="34" charset="0"/>
              </a:rPr>
              <a:t> are usually </a:t>
            </a:r>
            <a:r>
              <a:rPr lang="en-GB" dirty="0" err="1" smtClean="0">
                <a:latin typeface="Arial" pitchFamily="34" charset="0"/>
                <a:cs typeface="Arial" pitchFamily="34" charset="0"/>
              </a:rPr>
              <a:t>vascularized</a:t>
            </a:r>
            <a:r>
              <a:rPr lang="en-GB" dirty="0" smtClean="0">
                <a:latin typeface="Arial" pitchFamily="34" charset="0"/>
                <a:cs typeface="Arial" pitchFamily="34" charset="0"/>
              </a:rPr>
              <a:t> by the inferior thyroid artery. If a parathyroid is positioned low in the </a:t>
            </a:r>
            <a:r>
              <a:rPr lang="en-GB" dirty="0" err="1" smtClean="0">
                <a:latin typeface="Arial" pitchFamily="34" charset="0"/>
                <a:cs typeface="Arial" pitchFamily="34" charset="0"/>
              </a:rPr>
              <a:t>mediastinum</a:t>
            </a:r>
            <a:r>
              <a:rPr lang="en-GB" dirty="0" smtClean="0">
                <a:latin typeface="Arial" pitchFamily="34" charset="0"/>
                <a:cs typeface="Arial" pitchFamily="34" charset="0"/>
              </a:rPr>
              <a:t>, it may be supplied by a </a:t>
            </a:r>
            <a:r>
              <a:rPr lang="en-GB" dirty="0" err="1" smtClean="0">
                <a:latin typeface="Arial" pitchFamily="34" charset="0"/>
                <a:cs typeface="Arial" pitchFamily="34" charset="0"/>
              </a:rPr>
              <a:t>thymic</a:t>
            </a:r>
            <a:r>
              <a:rPr lang="en-GB" dirty="0" smtClean="0">
                <a:latin typeface="Arial" pitchFamily="34" charset="0"/>
                <a:cs typeface="Arial" pitchFamily="34" charset="0"/>
              </a:rPr>
              <a:t> branch of the internal thoracic artery or even a direct branch of the aortic arch.</a:t>
            </a:r>
            <a:r>
              <a:rPr lang="en-GB" baseline="30000" dirty="0" smtClean="0">
                <a:latin typeface="Arial" pitchFamily="34" charset="0"/>
                <a:cs typeface="Arial" pitchFamily="34" charset="0"/>
              </a:rPr>
              <a:t>[4]</a:t>
            </a:r>
            <a:endParaRPr lang="en-GB" dirty="0" smtClean="0">
              <a:latin typeface="Arial" pitchFamily="34" charset="0"/>
              <a:cs typeface="Arial" pitchFamily="34" charset="0"/>
            </a:endParaRPr>
          </a:p>
          <a:p>
            <a:pPr algn="l">
              <a:buNone/>
            </a:pPr>
            <a:r>
              <a:rPr lang="en-GB" dirty="0" smtClean="0">
                <a:latin typeface="Arial" pitchFamily="34" charset="0"/>
                <a:cs typeface="Arial" pitchFamily="34" charset="0"/>
              </a:rPr>
              <a:t>The superior parathyroid gland is also usually supplied by the inferior thyroid artery or by an </a:t>
            </a:r>
            <a:r>
              <a:rPr lang="en-GB" dirty="0" err="1" smtClean="0">
                <a:latin typeface="Arial" pitchFamily="34" charset="0"/>
                <a:cs typeface="Arial" pitchFamily="34" charset="0"/>
              </a:rPr>
              <a:t>anastomotic</a:t>
            </a:r>
            <a:r>
              <a:rPr lang="en-GB" dirty="0" smtClean="0">
                <a:latin typeface="Arial" pitchFamily="34" charset="0"/>
                <a:cs typeface="Arial" pitchFamily="34" charset="0"/>
              </a:rPr>
              <a:t> branch between the inferior thyroid and the superior thyroid artery. Several studies have indicated that in 20-45% of cases, the superior parathyroid glands receive significant </a:t>
            </a:r>
            <a:r>
              <a:rPr lang="en-GB" dirty="0" err="1" smtClean="0">
                <a:latin typeface="Arial" pitchFamily="34" charset="0"/>
                <a:cs typeface="Arial" pitchFamily="34" charset="0"/>
              </a:rPr>
              <a:t>vascularity</a:t>
            </a:r>
            <a:r>
              <a:rPr lang="en-GB" dirty="0" smtClean="0">
                <a:latin typeface="Arial" pitchFamily="34" charset="0"/>
                <a:cs typeface="Arial" pitchFamily="34" charset="0"/>
              </a:rPr>
              <a:t> from the superior thyroid artery. This is usually in the form of a posterior branch of the superior thyroid artery given off at the level of the superior pole of the thyroid</a:t>
            </a:r>
          </a:p>
          <a:p>
            <a:endParaRPr lang="ru-RU"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1500" y="812800"/>
            <a:ext cx="8953500" cy="646331"/>
          </a:xfrm>
          <a:prstGeom prst="rect">
            <a:avLst/>
          </a:prstGeom>
          <a:noFill/>
        </p:spPr>
        <p:txBody>
          <a:bodyPr wrap="square" rtlCol="1">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002060"/>
                </a:solidFill>
                <a:latin typeface="Arial" pitchFamily="34" charset="0"/>
                <a:cs typeface="Arial" pitchFamily="34" charset="0"/>
              </a:rPr>
              <a:t>THE THYROID GLAND</a:t>
            </a:r>
            <a:endParaRPr lang="ru-RU" sz="3600" b="1" dirty="0" smtClean="0">
              <a:ln/>
              <a:solidFill>
                <a:srgbClr val="002060"/>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3407833" y="1790700"/>
            <a:ext cx="5596467" cy="4197350"/>
          </a:xfrm>
          <a:prstGeom prst="rect">
            <a:avLst/>
          </a:prstGeom>
          <a:noFill/>
          <a:ln w="9525">
            <a:noFill/>
            <a:miter lim="800000"/>
            <a:headEnd/>
            <a:tailEnd/>
          </a:ln>
          <a:effectLst/>
        </p:spPr>
      </p:pic>
    </p:spTree>
    <p:extLst>
      <p:ext uri="{BB962C8B-B14F-4D97-AF65-F5344CB8AC3E}">
        <p14:creationId xmlns:p14="http://schemas.microsoft.com/office/powerpoint/2010/main" xmlns="" val="2669410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3530600" y="462520"/>
            <a:ext cx="5918200" cy="599207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latin typeface="Arial" pitchFamily="34" charset="0"/>
                <a:cs typeface="Arial" pitchFamily="34" charset="0"/>
              </a:rPr>
              <a:t>DEVELOPMENT OF PARATHYROID GLANDS</a:t>
            </a:r>
            <a:endParaRPr lang="ru-RU" dirty="0">
              <a:latin typeface="Arial" pitchFamily="34" charset="0"/>
              <a:cs typeface="Arial" pitchFamily="34" charset="0"/>
            </a:endParaRPr>
          </a:p>
        </p:txBody>
      </p:sp>
      <p:sp>
        <p:nvSpPr>
          <p:cNvPr id="3" name="Содержимое 2"/>
          <p:cNvSpPr>
            <a:spLocks noGrp="1"/>
          </p:cNvSpPr>
          <p:nvPr>
            <p:ph idx="1"/>
          </p:nvPr>
        </p:nvSpPr>
        <p:spPr>
          <a:xfrm>
            <a:off x="2589212" y="1866900"/>
            <a:ext cx="8915400" cy="4572000"/>
          </a:xfrm>
        </p:spPr>
        <p:txBody>
          <a:bodyPr>
            <a:normAutofit fontScale="92500" lnSpcReduction="10000"/>
          </a:bodyPr>
          <a:lstStyle/>
          <a:p>
            <a:pPr algn="l">
              <a:buNone/>
            </a:pPr>
            <a:r>
              <a:rPr lang="en-GB" dirty="0" smtClean="0">
                <a:latin typeface="Arial" pitchFamily="34" charset="0"/>
                <a:cs typeface="Arial" pitchFamily="34" charset="0"/>
              </a:rPr>
              <a:t>The parathyroid glands develop from the endoderm of the third and fourth pharyngeal pouches. The thymus is also derived from the third pharyngeal pouch. The inferior parathyroid glands are derived from the dorsal part of the third pharyngeal pouch, and the thymus arises from the ventral part of the third pharyngeal pouch. As the inferior parathyroid glands and the thymus migrate together toward the </a:t>
            </a:r>
            <a:r>
              <a:rPr lang="en-GB" dirty="0" err="1" smtClean="0">
                <a:latin typeface="Arial" pitchFamily="34" charset="0"/>
                <a:cs typeface="Arial" pitchFamily="34" charset="0"/>
              </a:rPr>
              <a:t>mediastinum</a:t>
            </a:r>
            <a:r>
              <a:rPr lang="en-GB" dirty="0" smtClean="0">
                <a:latin typeface="Arial" pitchFamily="34" charset="0"/>
                <a:cs typeface="Arial" pitchFamily="34" charset="0"/>
              </a:rPr>
              <a:t>, they eventually separate. In most cases, the inferior parathyroid glands become localized near the inferior poles of the thyroid, and the thymus continues to migrate toward the </a:t>
            </a:r>
            <a:r>
              <a:rPr lang="en-GB" dirty="0" err="1" smtClean="0">
                <a:latin typeface="Arial" pitchFamily="34" charset="0"/>
                <a:cs typeface="Arial" pitchFamily="34" charset="0"/>
              </a:rPr>
              <a:t>mediastinum</a:t>
            </a:r>
            <a:r>
              <a:rPr lang="en-GB" dirty="0" smtClean="0">
                <a:latin typeface="Arial" pitchFamily="34" charset="0"/>
                <a:cs typeface="Arial" pitchFamily="34" charset="0"/>
              </a:rPr>
              <a:t>.</a:t>
            </a:r>
          </a:p>
          <a:p>
            <a:pPr algn="l">
              <a:buNone/>
            </a:pPr>
            <a:r>
              <a:rPr lang="en-GB" dirty="0" smtClean="0">
                <a:latin typeface="Arial" pitchFamily="34" charset="0"/>
                <a:cs typeface="Arial" pitchFamily="34" charset="0"/>
              </a:rPr>
              <a:t>The superior parathyroid glands are derived from the fourth pharyngeal pouch and migrate together with the </a:t>
            </a:r>
            <a:r>
              <a:rPr lang="en-GB" dirty="0" err="1" smtClean="0">
                <a:latin typeface="Arial" pitchFamily="34" charset="0"/>
                <a:cs typeface="Arial" pitchFamily="34" charset="0"/>
              </a:rPr>
              <a:t>ultimobranchial</a:t>
            </a:r>
            <a:r>
              <a:rPr lang="en-GB" dirty="0" smtClean="0">
                <a:latin typeface="Arial" pitchFamily="34" charset="0"/>
                <a:cs typeface="Arial" pitchFamily="34" charset="0"/>
              </a:rPr>
              <a:t> bodies. The </a:t>
            </a:r>
            <a:r>
              <a:rPr lang="en-GB" dirty="0" err="1" smtClean="0">
                <a:latin typeface="Arial" pitchFamily="34" charset="0"/>
                <a:cs typeface="Arial" pitchFamily="34" charset="0"/>
              </a:rPr>
              <a:t>ultimobranchial</a:t>
            </a:r>
            <a:r>
              <a:rPr lang="en-GB" dirty="0" smtClean="0">
                <a:latin typeface="Arial" pitchFamily="34" charset="0"/>
                <a:cs typeface="Arial" pitchFamily="34" charset="0"/>
              </a:rPr>
              <a:t> bodies also develop from the fourth pharyngeal pouch, and, during the fifth week of development, these cells detach from the pharyngeal wall and fuse with the posterior aspect of the main body of the thyroid as it descends into the neck. These cells differentiate into the </a:t>
            </a:r>
            <a:r>
              <a:rPr lang="en-GB" dirty="0" err="1" smtClean="0">
                <a:latin typeface="Arial" pitchFamily="34" charset="0"/>
                <a:cs typeface="Arial" pitchFamily="34" charset="0"/>
              </a:rPr>
              <a:t>parafollicular</a:t>
            </a:r>
            <a:r>
              <a:rPr lang="en-GB" dirty="0" smtClean="0">
                <a:latin typeface="Arial" pitchFamily="34" charset="0"/>
                <a:cs typeface="Arial" pitchFamily="34" charset="0"/>
              </a:rPr>
              <a:t> cells (C cells) that secrete </a:t>
            </a:r>
            <a:r>
              <a:rPr lang="en-GB" dirty="0" err="1" smtClean="0">
                <a:latin typeface="Arial" pitchFamily="34" charset="0"/>
                <a:cs typeface="Arial" pitchFamily="34" charset="0"/>
              </a:rPr>
              <a:t>calcitonin</a:t>
            </a:r>
            <a:r>
              <a:rPr lang="en-GB" dirty="0" smtClean="0">
                <a:latin typeface="Arial" pitchFamily="34" charset="0"/>
                <a:cs typeface="Arial" pitchFamily="34" charset="0"/>
              </a:rPr>
              <a:t>.</a:t>
            </a:r>
            <a:r>
              <a:rPr lang="en-GB" baseline="30000" dirty="0" smtClean="0">
                <a:latin typeface="Arial" pitchFamily="34" charset="0"/>
                <a:cs typeface="Arial" pitchFamily="34" charset="0"/>
              </a:rPr>
              <a:t>[2] </a:t>
            </a:r>
            <a:r>
              <a:rPr lang="en-GB" dirty="0" smtClean="0">
                <a:latin typeface="Arial" pitchFamily="34" charset="0"/>
                <a:cs typeface="Arial" pitchFamily="34" charset="0"/>
              </a:rPr>
              <a:t>The superior parathyroid glands migrate a shorter distance than the inferior glands, which results in a relatively more constant location in the neck.</a:t>
            </a:r>
          </a:p>
          <a:p>
            <a:pPr algn="l">
              <a:buNone/>
            </a:pPr>
            <a:r>
              <a:rPr lang="en-GB" dirty="0" smtClean="0">
                <a:latin typeface="Arial" pitchFamily="34" charset="0"/>
                <a:cs typeface="Arial" pitchFamily="34" charset="0"/>
              </a:rPr>
              <a:t>Because the superior parathyroid glands travel with the </a:t>
            </a:r>
            <a:r>
              <a:rPr lang="en-GB" dirty="0" err="1" smtClean="0">
                <a:latin typeface="Arial" pitchFamily="34" charset="0"/>
                <a:cs typeface="Arial" pitchFamily="34" charset="0"/>
              </a:rPr>
              <a:t>ultimobranchial</a:t>
            </a:r>
            <a:r>
              <a:rPr lang="en-GB" dirty="0" smtClean="0">
                <a:latin typeface="Arial" pitchFamily="34" charset="0"/>
                <a:cs typeface="Arial" pitchFamily="34" charset="0"/>
              </a:rPr>
              <a:t> bodies, they remain in contact with the posterior part of the middle third of the thyroid lobes.</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latin typeface="Arial" pitchFamily="34" charset="0"/>
                <a:cs typeface="Arial" pitchFamily="34" charset="0"/>
              </a:rPr>
              <a:t>FUNCTIONS OF PARATHYROID GLANDS</a:t>
            </a:r>
            <a:endParaRPr lang="ru-RU" dirty="0">
              <a:latin typeface="Arial" pitchFamily="34" charset="0"/>
              <a:cs typeface="Arial" pitchFamily="34" charset="0"/>
            </a:endParaRPr>
          </a:p>
        </p:txBody>
      </p:sp>
      <p:sp>
        <p:nvSpPr>
          <p:cNvPr id="3" name="Содержимое 2"/>
          <p:cNvSpPr>
            <a:spLocks noGrp="1"/>
          </p:cNvSpPr>
          <p:nvPr>
            <p:ph idx="1"/>
          </p:nvPr>
        </p:nvSpPr>
        <p:spPr>
          <a:xfrm>
            <a:off x="2589212" y="2133600"/>
            <a:ext cx="8915400" cy="4292600"/>
          </a:xfrm>
        </p:spPr>
        <p:txBody>
          <a:bodyPr>
            <a:normAutofit lnSpcReduction="10000"/>
          </a:bodyPr>
          <a:lstStyle/>
          <a:p>
            <a:pPr algn="l">
              <a:buNone/>
            </a:pPr>
            <a:r>
              <a:rPr lang="en-GB" dirty="0" smtClean="0">
                <a:latin typeface="Arial" pitchFamily="34" charset="0"/>
                <a:cs typeface="Arial" pitchFamily="34" charset="0"/>
              </a:rPr>
              <a:t>The major function of the parathyroid glands is to maintain the body's calcium level within a very narrow range, so that the nervous and muscular systems can function properly.</a:t>
            </a:r>
          </a:p>
          <a:p>
            <a:pPr algn="l">
              <a:buNone/>
            </a:pPr>
            <a:r>
              <a:rPr lang="en-GB" dirty="0" smtClean="0">
                <a:latin typeface="Arial" pitchFamily="34" charset="0"/>
                <a:cs typeface="Arial" pitchFamily="34" charset="0"/>
              </a:rPr>
              <a:t>Parathyroid hormone (PTH, also known as </a:t>
            </a:r>
            <a:r>
              <a:rPr lang="en-GB" dirty="0" err="1" smtClean="0">
                <a:latin typeface="Arial" pitchFamily="34" charset="0"/>
                <a:cs typeface="Arial" pitchFamily="34" charset="0"/>
              </a:rPr>
              <a:t>parathormone</a:t>
            </a:r>
            <a:r>
              <a:rPr lang="en-GB" dirty="0" smtClean="0">
                <a:latin typeface="Arial" pitchFamily="34" charset="0"/>
                <a:cs typeface="Arial" pitchFamily="34" charset="0"/>
              </a:rPr>
              <a:t>) is a small protein that takes part in the control of calcium and phosphate homeostasis, as well as bone physiology. Parathyroid hormone has effects antagonistic to those of </a:t>
            </a:r>
            <a:r>
              <a:rPr lang="en-GB" dirty="0" err="1" smtClean="0">
                <a:latin typeface="Arial" pitchFamily="34" charset="0"/>
                <a:cs typeface="Arial" pitchFamily="34" charset="0"/>
              </a:rPr>
              <a:t>calcitonin</a:t>
            </a:r>
            <a:r>
              <a:rPr lang="en-GB" dirty="0" smtClean="0">
                <a:latin typeface="Arial" pitchFamily="34" charset="0"/>
                <a:cs typeface="Arial" pitchFamily="34" charset="0"/>
              </a:rPr>
              <a:t>.</a:t>
            </a:r>
          </a:p>
          <a:p>
            <a:pPr algn="l">
              <a:buNone/>
            </a:pPr>
            <a:r>
              <a:rPr lang="en-GB" b="1" dirty="0" smtClean="0">
                <a:latin typeface="Arial" pitchFamily="34" charset="0"/>
                <a:cs typeface="Arial" pitchFamily="34" charset="0"/>
              </a:rPr>
              <a:t>Calcium</a:t>
            </a:r>
            <a:r>
              <a:rPr lang="en-GB" dirty="0" smtClean="0">
                <a:latin typeface="Arial" pitchFamily="34" charset="0"/>
                <a:cs typeface="Arial" pitchFamily="34" charset="0"/>
              </a:rPr>
              <a:t>. PTH increases blood calcium levels by stimulating </a:t>
            </a:r>
            <a:r>
              <a:rPr lang="en-GB" dirty="0" err="1" smtClean="0">
                <a:latin typeface="Arial" pitchFamily="34" charset="0"/>
                <a:cs typeface="Arial" pitchFamily="34" charset="0"/>
              </a:rPr>
              <a:t>osteoclasts</a:t>
            </a:r>
            <a:r>
              <a:rPr lang="en-GB" dirty="0" smtClean="0">
                <a:latin typeface="Arial" pitchFamily="34" charset="0"/>
                <a:cs typeface="Arial" pitchFamily="34" charset="0"/>
              </a:rPr>
              <a:t> to break down bone and release calcium. PTH also increases gastrointestinal calcium absorption by activating vitamin D, and promotes calcium conservation (</a:t>
            </a:r>
            <a:r>
              <a:rPr lang="en-GB" dirty="0" err="1" smtClean="0">
                <a:latin typeface="Arial" pitchFamily="34" charset="0"/>
                <a:cs typeface="Arial" pitchFamily="34" charset="0"/>
              </a:rPr>
              <a:t>reabsorption</a:t>
            </a:r>
            <a:r>
              <a:rPr lang="en-GB" dirty="0" smtClean="0">
                <a:latin typeface="Arial" pitchFamily="34" charset="0"/>
                <a:cs typeface="Arial" pitchFamily="34" charset="0"/>
              </a:rPr>
              <a:t>) by the kidneys.</a:t>
            </a:r>
          </a:p>
          <a:p>
            <a:pPr algn="l">
              <a:buNone/>
            </a:pPr>
            <a:r>
              <a:rPr lang="en-GB" b="1" dirty="0" smtClean="0">
                <a:latin typeface="Arial" pitchFamily="34" charset="0"/>
                <a:cs typeface="Arial" pitchFamily="34" charset="0"/>
              </a:rPr>
              <a:t>Phosphate</a:t>
            </a:r>
            <a:r>
              <a:rPr lang="en-GB" dirty="0" smtClean="0">
                <a:latin typeface="Arial" pitchFamily="34" charset="0"/>
                <a:cs typeface="Arial" pitchFamily="34" charset="0"/>
              </a:rPr>
              <a:t>. PTH is the major regulator of serum phosphate concentrations via actions on the kidney. It is an inhibitor of proximal and also distal tubular </a:t>
            </a:r>
            <a:r>
              <a:rPr lang="en-GB" dirty="0" err="1" smtClean="0">
                <a:latin typeface="Arial" pitchFamily="34" charset="0"/>
                <a:cs typeface="Arial" pitchFamily="34" charset="0"/>
              </a:rPr>
              <a:t>reabsorption</a:t>
            </a:r>
            <a:r>
              <a:rPr lang="en-GB" dirty="0" smtClean="0">
                <a:latin typeface="Arial" pitchFamily="34" charset="0"/>
                <a:cs typeface="Arial" pitchFamily="34" charset="0"/>
              </a:rPr>
              <a:t> of phosphorus. Through activation of Vitamin D the absorption of Phosphate is increased.</a:t>
            </a:r>
          </a:p>
          <a:p>
            <a:endParaRPr lang="ru-RU"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latin typeface="Times New Roman" pitchFamily="18" charset="0"/>
                <a:cs typeface="Times New Roman" pitchFamily="18" charset="0"/>
              </a:rPr>
              <a:t>DISEASES AND LYMPHATIC DRAINAGE</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l">
              <a:buNone/>
            </a:pPr>
            <a:r>
              <a:rPr lang="en-GB" dirty="0" smtClean="0">
                <a:latin typeface="Arial" pitchFamily="34" charset="0"/>
                <a:cs typeface="Arial" pitchFamily="34" charset="0"/>
              </a:rPr>
              <a:t>Many conditions are associated with disorders of parathyroid function. These can be divided into those causing hyperparathyroidism, and those causing hyperparathyroidism.</a:t>
            </a:r>
          </a:p>
          <a:p>
            <a:pPr algn="l">
              <a:buNone/>
            </a:pPr>
            <a:r>
              <a:rPr lang="en-GB" dirty="0" smtClean="0">
                <a:latin typeface="Arial" pitchFamily="34" charset="0"/>
                <a:cs typeface="Arial" pitchFamily="34" charset="0"/>
              </a:rPr>
              <a:t>Lymphatic vessels from the parathyroid glands drain into deep cervical lymph nodes and </a:t>
            </a:r>
            <a:r>
              <a:rPr lang="en-GB" dirty="0" err="1" smtClean="0">
                <a:latin typeface="Arial" pitchFamily="34" charset="0"/>
                <a:cs typeface="Arial" pitchFamily="34" charset="0"/>
              </a:rPr>
              <a:t>paratracheal</a:t>
            </a:r>
            <a:r>
              <a:rPr lang="en-GB" dirty="0" smtClean="0">
                <a:latin typeface="Arial" pitchFamily="34" charset="0"/>
                <a:cs typeface="Arial" pitchFamily="34" charset="0"/>
              </a:rPr>
              <a:t> lymph nodes.</a:t>
            </a:r>
          </a:p>
          <a:p>
            <a:pPr algn="l">
              <a:buNone/>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101" y="279400"/>
            <a:ext cx="8926512" cy="1206500"/>
          </a:xfrm>
        </p:spPr>
        <p:txBody>
          <a:bodyPr/>
          <a:lstStyle/>
          <a:p>
            <a:r>
              <a:rPr lang="en-GB" dirty="0" smtClean="0">
                <a:latin typeface="Arial" pitchFamily="34" charset="0"/>
                <a:cs typeface="Arial" pitchFamily="34" charset="0"/>
              </a:rPr>
              <a:t>SURGERY AND SURGERY PROCEDURE FOR PARATHYROID GLANDS</a:t>
            </a:r>
            <a:endParaRPr lang="ru-RU" dirty="0">
              <a:latin typeface="Arial" pitchFamily="34" charset="0"/>
              <a:cs typeface="Arial" pitchFamily="34" charset="0"/>
            </a:endParaRPr>
          </a:p>
        </p:txBody>
      </p:sp>
      <p:sp>
        <p:nvSpPr>
          <p:cNvPr id="3" name="Содержимое 2"/>
          <p:cNvSpPr>
            <a:spLocks noGrp="1"/>
          </p:cNvSpPr>
          <p:nvPr>
            <p:ph idx="1"/>
          </p:nvPr>
        </p:nvSpPr>
        <p:spPr>
          <a:xfrm>
            <a:off x="1638300" y="1524000"/>
            <a:ext cx="10248900" cy="5041900"/>
          </a:xfrm>
        </p:spPr>
        <p:txBody>
          <a:bodyPr>
            <a:normAutofit fontScale="77500" lnSpcReduction="20000"/>
          </a:bodyPr>
          <a:lstStyle/>
          <a:p>
            <a:pPr algn="l">
              <a:buNone/>
            </a:pPr>
            <a:r>
              <a:rPr lang="en-GB" dirty="0" smtClean="0">
                <a:latin typeface="Arial" pitchFamily="34" charset="0"/>
                <a:cs typeface="Arial" pitchFamily="34" charset="0"/>
              </a:rPr>
              <a:t>Parathyroid surgery is usually performed when there is hyperparathyroidism. This condition causes many diseases related with calcium </a:t>
            </a:r>
            <a:r>
              <a:rPr lang="en-GB" dirty="0" err="1" smtClean="0">
                <a:latin typeface="Arial" pitchFamily="34" charset="0"/>
                <a:cs typeface="Arial" pitchFamily="34" charset="0"/>
              </a:rPr>
              <a:t>reabsorption</a:t>
            </a:r>
            <a:r>
              <a:rPr lang="en-GB" dirty="0" smtClean="0">
                <a:latin typeface="Arial" pitchFamily="34" charset="0"/>
                <a:cs typeface="Arial" pitchFamily="34" charset="0"/>
              </a:rPr>
              <a:t>, because the principal function of the parathyroid hormone is to regulate it. Parathyroid surgery could be performed in two different ways: first is a complete </a:t>
            </a:r>
            <a:r>
              <a:rPr lang="en-GB" dirty="0" err="1" smtClean="0">
                <a:latin typeface="Arial" pitchFamily="34" charset="0"/>
                <a:cs typeface="Arial" pitchFamily="34" charset="0"/>
              </a:rPr>
              <a:t>parathyroidectomy</a:t>
            </a:r>
            <a:r>
              <a:rPr lang="en-GB" dirty="0" smtClean="0">
                <a:latin typeface="Arial" pitchFamily="34" charset="0"/>
                <a:cs typeface="Arial" pitchFamily="34" charset="0"/>
              </a:rPr>
              <a:t>, and second is the auto transplantation of the removed parathyroid glands. There are various conditions that can indicate the need for the removal or transplant of the parathyroid glands. Hyperparathyroidism is a condition caused by overproduction of PTH, and can be divided into three types.</a:t>
            </a:r>
          </a:p>
          <a:p>
            <a:pPr algn="l">
              <a:buNone/>
            </a:pPr>
            <a:r>
              <a:rPr lang="en-GB" dirty="0" smtClean="0">
                <a:latin typeface="Arial" pitchFamily="34" charset="0"/>
                <a:cs typeface="Arial" pitchFamily="34" charset="0"/>
              </a:rPr>
              <a:t>Primary hyperparathyroidism happens when the normal mechanism of regulation by negative feedback of calcium is interrupted, or in other words the amount of blood calcium would ordinarily signal less production of PTH. Most of the time this is caused by adenomas, hyperplasia or carcinomas.</a:t>
            </a:r>
            <a:r>
              <a:rPr lang="en-GB" baseline="30000" dirty="0" smtClean="0">
                <a:latin typeface="Arial" pitchFamily="34" charset="0"/>
                <a:cs typeface="Arial" pitchFamily="34" charset="0"/>
                <a:hlinkClick r:id="rId2"/>
              </a:rPr>
              <a:t>]</a:t>
            </a:r>
            <a:endParaRPr lang="en-GB" dirty="0" smtClean="0">
              <a:latin typeface="Arial" pitchFamily="34" charset="0"/>
              <a:cs typeface="Arial" pitchFamily="34" charset="0"/>
            </a:endParaRPr>
          </a:p>
          <a:p>
            <a:pPr algn="l">
              <a:buNone/>
            </a:pPr>
            <a:r>
              <a:rPr lang="en-GB" dirty="0" smtClean="0">
                <a:latin typeface="Arial" pitchFamily="34" charset="0"/>
                <a:cs typeface="Arial" pitchFamily="34" charset="0"/>
              </a:rPr>
              <a:t>Secondary hyperparathyroidism normally occurs in patients that suffer renal disease. Poor kidney function leads to a mineral disequilibrium that causes the glands hypertrophy in order to synthesize and release more PTH.</a:t>
            </a:r>
          </a:p>
          <a:p>
            <a:pPr algn="l">
              <a:buNone/>
            </a:pPr>
            <a:r>
              <a:rPr lang="en-GB" dirty="0" smtClean="0">
                <a:latin typeface="Arial" pitchFamily="34" charset="0"/>
                <a:cs typeface="Arial" pitchFamily="34" charset="0"/>
              </a:rPr>
              <a:t>Tertiary hyperparathyroidism develops when the </a:t>
            </a:r>
            <a:r>
              <a:rPr lang="en-GB" dirty="0" err="1" smtClean="0">
                <a:latin typeface="Arial" pitchFamily="34" charset="0"/>
                <a:cs typeface="Arial" pitchFamily="34" charset="0"/>
              </a:rPr>
              <a:t>hyperplastic</a:t>
            </a:r>
            <a:r>
              <a:rPr lang="en-GB" dirty="0" smtClean="0">
                <a:latin typeface="Arial" pitchFamily="34" charset="0"/>
                <a:cs typeface="Arial" pitchFamily="34" charset="0"/>
              </a:rPr>
              <a:t> gland of secondary hyperparathyroidism constantly releases PTH, independent of the regulation systems.</a:t>
            </a:r>
          </a:p>
          <a:p>
            <a:pPr algn="l">
              <a:buNone/>
            </a:pPr>
            <a:r>
              <a:rPr lang="en-GB" dirty="0" smtClean="0">
                <a:latin typeface="Arial" pitchFamily="34" charset="0"/>
                <a:cs typeface="Arial" pitchFamily="34" charset="0"/>
              </a:rPr>
              <a:t>Another condition is </a:t>
            </a:r>
            <a:r>
              <a:rPr lang="en-GB" dirty="0" err="1" smtClean="0">
                <a:latin typeface="Arial" pitchFamily="34" charset="0"/>
                <a:cs typeface="Arial" pitchFamily="34" charset="0"/>
              </a:rPr>
              <a:t>hypercalcemia</a:t>
            </a:r>
            <a:r>
              <a:rPr lang="en-GB" dirty="0" smtClean="0">
                <a:latin typeface="Arial" pitchFamily="34" charset="0"/>
                <a:cs typeface="Arial" pitchFamily="34" charset="0"/>
              </a:rPr>
              <a:t>, which refers to a calcium level above 10.5 mg/</a:t>
            </a:r>
            <a:r>
              <a:rPr lang="en-GB" dirty="0" err="1" smtClean="0">
                <a:latin typeface="Arial" pitchFamily="34" charset="0"/>
                <a:cs typeface="Arial" pitchFamily="34" charset="0"/>
              </a:rPr>
              <a:t>dL</a:t>
            </a:r>
            <a:r>
              <a:rPr lang="en-GB" dirty="0" smtClean="0">
                <a:latin typeface="Arial" pitchFamily="34" charset="0"/>
                <a:cs typeface="Arial" pitchFamily="34" charset="0"/>
              </a:rPr>
              <a:t>. Consequences of this are heart rhythm diseases, and extra production of </a:t>
            </a:r>
            <a:r>
              <a:rPr lang="en-GB" dirty="0" err="1" smtClean="0">
                <a:latin typeface="Arial" pitchFamily="34" charset="0"/>
                <a:cs typeface="Arial" pitchFamily="34" charset="0"/>
              </a:rPr>
              <a:t>gastrin</a:t>
            </a:r>
            <a:r>
              <a:rPr lang="en-GB" dirty="0" smtClean="0">
                <a:latin typeface="Arial" pitchFamily="34" charset="0"/>
                <a:cs typeface="Arial" pitchFamily="34" charset="0"/>
              </a:rPr>
              <a:t> that causes peptic ulcers.</a:t>
            </a:r>
          </a:p>
          <a:p>
            <a:pPr algn="l">
              <a:buNone/>
            </a:pPr>
            <a:r>
              <a:rPr lang="en-GB" dirty="0" smtClean="0">
                <a:latin typeface="Arial" pitchFamily="34" charset="0"/>
                <a:cs typeface="Arial" pitchFamily="34" charset="0"/>
              </a:rPr>
              <a:t>Parathyroid transplant is recommended if the parathyroid glands are removed accidentally during a </a:t>
            </a:r>
            <a:r>
              <a:rPr lang="en-GB" dirty="0" err="1" smtClean="0">
                <a:latin typeface="Arial" pitchFamily="34" charset="0"/>
                <a:cs typeface="Arial" pitchFamily="34" charset="0"/>
              </a:rPr>
              <a:t>thyroidectomy</a:t>
            </a:r>
            <a:r>
              <a:rPr lang="en-GB" dirty="0" smtClean="0">
                <a:latin typeface="Arial" pitchFamily="34" charset="0"/>
                <a:cs typeface="Arial" pitchFamily="34" charset="0"/>
              </a:rPr>
              <a:t>. They are </a:t>
            </a:r>
            <a:r>
              <a:rPr lang="en-GB" dirty="0" err="1" smtClean="0">
                <a:latin typeface="Arial" pitchFamily="34" charset="0"/>
                <a:cs typeface="Arial" pitchFamily="34" charset="0"/>
              </a:rPr>
              <a:t>autotransplanted</a:t>
            </a:r>
            <a:r>
              <a:rPr lang="en-GB" dirty="0" smtClean="0">
                <a:latin typeface="Arial" pitchFamily="34" charset="0"/>
                <a:cs typeface="Arial" pitchFamily="34" charset="0"/>
              </a:rPr>
              <a:t> to the nearby </a:t>
            </a:r>
            <a:r>
              <a:rPr lang="en-GB" dirty="0" err="1" smtClean="0">
                <a:latin typeface="Arial" pitchFamily="34" charset="0"/>
                <a:cs typeface="Arial" pitchFamily="34" charset="0"/>
              </a:rPr>
              <a:t>sternocleidomastoid</a:t>
            </a:r>
            <a:r>
              <a:rPr lang="en-GB" dirty="0" smtClean="0">
                <a:latin typeface="Arial" pitchFamily="34" charset="0"/>
                <a:cs typeface="Arial" pitchFamily="34" charset="0"/>
              </a:rPr>
              <a:t> muscle, or to the forearm so that another intervention would be less risky. A biopsy is recommended to be sure that the transplanted tissue is parathyroid and not a lymph node with metastatic disease. During parathyroid surgery if there is an adenoma the transplantation is not recommended; instead it is </a:t>
            </a:r>
            <a:r>
              <a:rPr lang="en-GB" dirty="0" err="1" smtClean="0">
                <a:latin typeface="Arial" pitchFamily="34" charset="0"/>
                <a:cs typeface="Arial" pitchFamily="34" charset="0"/>
              </a:rPr>
              <a:t>cryopreserved</a:t>
            </a:r>
            <a:r>
              <a:rPr lang="en-GB" dirty="0" smtClean="0">
                <a:latin typeface="Arial" pitchFamily="34" charset="0"/>
                <a:cs typeface="Arial" pitchFamily="34" charset="0"/>
              </a:rPr>
              <a:t> for research an if there is a recurrent </a:t>
            </a:r>
            <a:r>
              <a:rPr lang="en-GB" dirty="0" err="1" smtClean="0">
                <a:latin typeface="Arial" pitchFamily="34" charset="0"/>
                <a:cs typeface="Arial" pitchFamily="34" charset="0"/>
              </a:rPr>
              <a:t>hypoparathyroidism</a:t>
            </a:r>
            <a:r>
              <a:rPr lang="en-GB" dirty="0" smtClean="0">
                <a:latin typeface="Arial" pitchFamily="34" charset="0"/>
                <a:cs typeface="Arial" pitchFamily="34" charset="0"/>
              </a:rPr>
              <a:t>.</a:t>
            </a:r>
          </a:p>
          <a:p>
            <a:pPr algn="l">
              <a:buNone/>
            </a:pPr>
            <a:r>
              <a:rPr lang="en-GB" dirty="0" smtClean="0">
                <a:latin typeface="Arial" pitchFamily="34" charset="0"/>
                <a:cs typeface="Arial" pitchFamily="34" charset="0"/>
              </a:rPr>
              <a:t>The surgery is indicated for all patients that are diagnosed with hyperparathyroidism with or without symptoms, especially in younger patients. In some cases the surgery works as therapy for </a:t>
            </a:r>
            <a:r>
              <a:rPr lang="en-GB" dirty="0" err="1" smtClean="0">
                <a:latin typeface="Arial" pitchFamily="34" charset="0"/>
                <a:cs typeface="Arial" pitchFamily="34" charset="0"/>
              </a:rPr>
              <a:t>nephrolithiasis</a:t>
            </a:r>
            <a:r>
              <a:rPr lang="en-GB" dirty="0" smtClean="0">
                <a:latin typeface="Arial" pitchFamily="34" charset="0"/>
                <a:cs typeface="Arial" pitchFamily="34" charset="0"/>
              </a:rPr>
              <a:t>, bone changes, and neuromuscular symptoms</a:t>
            </a:r>
          </a:p>
          <a:p>
            <a:pPr algn="l">
              <a:buNone/>
            </a:pP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09390"/>
          </a:xfrm>
        </p:spPr>
        <p:txBody>
          <a:bodyPr/>
          <a:lstStyle/>
          <a:p>
            <a:pPr algn="ctr"/>
            <a:r>
              <a:rPr lang="en-US" b="1" dirty="0" smtClean="0">
                <a:solidFill>
                  <a:srgbClr val="002060"/>
                </a:solidFill>
                <a:latin typeface="Arial" pitchFamily="34" charset="0"/>
                <a:cs typeface="Arial" pitchFamily="34" charset="0"/>
              </a:rPr>
              <a:t>SUPRARENAL GLANDS</a:t>
            </a:r>
            <a:endParaRPr lang="ru-RU" b="1" dirty="0">
              <a:solidFill>
                <a:srgbClr val="002060"/>
              </a:solidFill>
              <a:latin typeface="Arial" pitchFamily="34" charset="0"/>
              <a:cs typeface="Arial" pitchFamily="34" charset="0"/>
            </a:endParaRPr>
          </a:p>
        </p:txBody>
      </p:sp>
      <p:sp>
        <p:nvSpPr>
          <p:cNvPr id="3" name="Содержимое 2"/>
          <p:cNvSpPr>
            <a:spLocks noGrp="1"/>
          </p:cNvSpPr>
          <p:nvPr>
            <p:ph idx="1"/>
          </p:nvPr>
        </p:nvSpPr>
        <p:spPr>
          <a:xfrm>
            <a:off x="1384300" y="1739900"/>
            <a:ext cx="3302000" cy="5118100"/>
          </a:xfrm>
        </p:spPr>
        <p:txBody>
          <a:bodyPr>
            <a:normAutofit fontScale="92500" lnSpcReduction="10000"/>
          </a:bodyPr>
          <a:lstStyle/>
          <a:p>
            <a:pPr algn="l">
              <a:buNone/>
            </a:pPr>
            <a:r>
              <a:rPr lang="fr-FR" dirty="0" smtClean="0">
                <a:latin typeface="Arial" pitchFamily="34" charset="0"/>
                <a:cs typeface="Arial" pitchFamily="34" charset="0"/>
              </a:rPr>
              <a:t>Paired  organs situated  in the extraperitoneal space on the upper poles of kidneys.</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-Right suprarenal gland has a shape of triangular pyramid and the left is crescent shaped.</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 size: 50x30x5 mm</a:t>
            </a:r>
            <a:br>
              <a:rPr lang="fr-FR" dirty="0" smtClean="0">
                <a:latin typeface="Arial" pitchFamily="34" charset="0"/>
                <a:cs typeface="Arial" pitchFamily="34" charset="0"/>
              </a:rPr>
            </a:br>
            <a:r>
              <a:rPr lang="fr-FR" dirty="0" smtClean="0">
                <a:latin typeface="Arial" pitchFamily="34" charset="0"/>
                <a:cs typeface="Arial" pitchFamily="34" charset="0"/>
              </a:rPr>
              <a:t>       - weigh: about 12g</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 each gland has: anterior; posterior and renal surfaces delimited by posterior and medial borders.</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-the anterior surface contains the hilium of gland</a:t>
            </a:r>
            <a:r>
              <a:rPr lang="fr-FR" dirty="0" smtClean="0">
                <a:latin typeface="Times New Roman" panose="02020603050405020304" pitchFamily="18" charset="0"/>
                <a:cs typeface="Times New Roman" panose="02020603050405020304" pitchFamily="18" charset="0"/>
              </a:rPr>
              <a:t>.</a:t>
            </a:r>
            <a:endParaRPr lang="ru-RU" dirty="0"/>
          </a:p>
        </p:txBody>
      </p:sp>
      <p:pic>
        <p:nvPicPr>
          <p:cNvPr id="9219" name="Picture 3"/>
          <p:cNvPicPr>
            <a:picLocks noChangeAspect="1" noChangeArrowheads="1"/>
          </p:cNvPicPr>
          <p:nvPr/>
        </p:nvPicPr>
        <p:blipFill>
          <a:blip r:embed="rId2"/>
          <a:srcRect/>
          <a:stretch>
            <a:fillRect/>
          </a:stretch>
        </p:blipFill>
        <p:spPr bwMode="auto">
          <a:xfrm>
            <a:off x="4705710" y="1739900"/>
            <a:ext cx="7181489" cy="482435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b="1" dirty="0" smtClean="0">
                <a:latin typeface="Arial" pitchFamily="34" charset="0"/>
                <a:cs typeface="Arial" pitchFamily="34" charset="0"/>
              </a:rPr>
              <a:t>TOPOGRAPHY</a:t>
            </a:r>
            <a:endParaRPr lang="ru-RU" dirty="0">
              <a:latin typeface="Arial" pitchFamily="34" charset="0"/>
              <a:cs typeface="Arial" pitchFamily="34" charset="0"/>
            </a:endParaRPr>
          </a:p>
        </p:txBody>
      </p:sp>
      <p:sp>
        <p:nvSpPr>
          <p:cNvPr id="3" name="Содержимое 2"/>
          <p:cNvSpPr>
            <a:spLocks noGrp="1"/>
          </p:cNvSpPr>
          <p:nvPr>
            <p:ph idx="1"/>
          </p:nvPr>
        </p:nvSpPr>
        <p:spPr>
          <a:xfrm>
            <a:off x="2552700" y="1270000"/>
            <a:ext cx="6134100" cy="5118100"/>
          </a:xfrm>
        </p:spPr>
        <p:txBody>
          <a:bodyPr>
            <a:normAutofit/>
          </a:bodyPr>
          <a:lstStyle/>
          <a:p>
            <a:pPr algn="l">
              <a:buNone/>
            </a:pP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t>
            </a:r>
            <a:r>
              <a:rPr lang="fr-FR" dirty="0" smtClean="0">
                <a:latin typeface="Arial" pitchFamily="34" charset="0"/>
                <a:cs typeface="Arial" pitchFamily="34" charset="0"/>
              </a:rPr>
              <a:t>They reside at the level of Th 11- Th 12 </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The right gland neighbors the lumbar part of diaphragm posteriorly, the visceral </a:t>
            </a:r>
            <a:br>
              <a:rPr lang="fr-FR" dirty="0" smtClean="0">
                <a:latin typeface="Arial" pitchFamily="34" charset="0"/>
                <a:cs typeface="Arial" pitchFamily="34" charset="0"/>
              </a:rPr>
            </a:br>
            <a:r>
              <a:rPr lang="fr-FR" dirty="0" smtClean="0">
                <a:latin typeface="Arial" pitchFamily="34" charset="0"/>
                <a:cs typeface="Arial" pitchFamily="34" charset="0"/>
              </a:rPr>
              <a:t>surface of liver and ascending part of duodenum anteriorly, the upper pole of kidney inferiorly, and the inferior vena cava medially.</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-The left gland neighbors the descending aorta -medially, the tail of pancreas and cardial part of stomach -anteriorly, the diaphragm -posteriorly and the upper pole of the left kidney -inferiorly.</a:t>
            </a:r>
            <a:br>
              <a:rPr lang="fr-FR" dirty="0" smtClean="0">
                <a:latin typeface="Arial" pitchFamily="34" charset="0"/>
                <a:cs typeface="Arial" pitchFamily="34" charset="0"/>
              </a:rPr>
            </a:br>
            <a:r>
              <a:rPr lang="fr-FR" dirty="0" smtClean="0">
                <a:latin typeface="Arial" pitchFamily="34" charset="0"/>
                <a:cs typeface="Arial" pitchFamily="34" charset="0"/>
              </a:rPr>
              <a:t>- </a:t>
            </a:r>
            <a:r>
              <a:rPr lang="en-US" dirty="0" smtClean="0">
                <a:latin typeface="Arial" pitchFamily="34" charset="0"/>
                <a:cs typeface="Arial" pitchFamily="34" charset="0"/>
              </a:rPr>
              <a:t>Each adrenal gland has two distinct structures, the outer adrenal cortex and the inner medulla, both of which produce hormones.</a:t>
            </a:r>
            <a:endParaRPr lang="ru-RU"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660400"/>
            <a:ext cx="4876800" cy="787400"/>
          </a:xfrm>
        </p:spPr>
        <p:txBody>
          <a:bodyPr/>
          <a:lstStyle/>
          <a:p>
            <a:r>
              <a:rPr lang="fr-FR" b="1" dirty="0" smtClean="0">
                <a:latin typeface="Arial" pitchFamily="34" charset="0"/>
                <a:cs typeface="Arial" pitchFamily="34" charset="0"/>
              </a:rPr>
              <a:t>STRUCTURES</a:t>
            </a:r>
            <a:endParaRPr lang="ru-RU" dirty="0">
              <a:latin typeface="Arial" pitchFamily="34" charset="0"/>
              <a:cs typeface="Arial" pitchFamily="34" charset="0"/>
            </a:endParaRPr>
          </a:p>
        </p:txBody>
      </p:sp>
      <p:sp>
        <p:nvSpPr>
          <p:cNvPr id="3" name="Содержимое 2"/>
          <p:cNvSpPr>
            <a:spLocks noGrp="1"/>
          </p:cNvSpPr>
          <p:nvPr>
            <p:ph idx="1"/>
          </p:nvPr>
        </p:nvSpPr>
        <p:spPr>
          <a:xfrm>
            <a:off x="1765300" y="1358900"/>
            <a:ext cx="5283200" cy="5499100"/>
          </a:xfrm>
        </p:spPr>
        <p:txBody>
          <a:bodyPr>
            <a:normAutofit fontScale="85000" lnSpcReduction="10000"/>
          </a:bodyPr>
          <a:lstStyle/>
          <a:p>
            <a:pPr algn="l">
              <a:buNone/>
            </a:pP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dirty="0" smtClean="0">
                <a:latin typeface="Arial" pitchFamily="34" charset="0"/>
                <a:cs typeface="Arial" pitchFamily="34" charset="0"/>
              </a:rPr>
              <a:t>Yellowish and covered with connective </a:t>
            </a:r>
            <a:endParaRPr lang="ru-RU" dirty="0" smtClean="0">
              <a:latin typeface="Arial" pitchFamily="34" charset="0"/>
              <a:cs typeface="Arial" pitchFamily="34" charset="0"/>
            </a:endParaRPr>
          </a:p>
          <a:p>
            <a:pPr algn="l">
              <a:buNone/>
            </a:pPr>
            <a:r>
              <a:rPr lang="fr-FR" dirty="0" smtClean="0">
                <a:latin typeface="Arial" pitchFamily="34" charset="0"/>
                <a:cs typeface="Arial" pitchFamily="34" charset="0"/>
              </a:rPr>
              <a:t>tissue capsule.</a:t>
            </a:r>
            <a:br>
              <a:rPr lang="fr-FR" dirty="0" smtClean="0">
                <a:latin typeface="Arial" pitchFamily="34" charset="0"/>
                <a:cs typeface="Arial" pitchFamily="34" charset="0"/>
              </a:rPr>
            </a:br>
            <a:r>
              <a:rPr lang="fr-FR" dirty="0" smtClean="0">
                <a:latin typeface="Arial" pitchFamily="34" charset="0"/>
                <a:cs typeface="Arial" pitchFamily="34" charset="0"/>
              </a:rPr>
              <a:t>The adrenal cortex comprises three zones, or layers: Zona glomerulosa, fasciculata and reticularis</a:t>
            </a:r>
            <a:r>
              <a:rPr lang="ru-RU" dirty="0" smtClean="0">
                <a:latin typeface="Arial" pitchFamily="34" charset="0"/>
                <a:cs typeface="Arial" pitchFamily="34" charset="0"/>
              </a:rPr>
              <a:t>. </a:t>
            </a:r>
          </a:p>
          <a:p>
            <a:pPr algn="l">
              <a:buNone/>
            </a:pPr>
            <a:r>
              <a:rPr lang="ru-RU" dirty="0" smtClean="0">
                <a:latin typeface="Arial" pitchFamily="34" charset="0"/>
                <a:cs typeface="Arial" pitchFamily="34" charset="0"/>
              </a:rPr>
              <a:t>- </a:t>
            </a:r>
            <a:r>
              <a:rPr lang="fr-FR" dirty="0" smtClean="0">
                <a:latin typeface="Arial" pitchFamily="34" charset="0"/>
                <a:cs typeface="Arial" pitchFamily="34" charset="0"/>
              </a:rPr>
              <a:t>Zona glomerulosa: produces mineralocorticoid hormone e.g: aldosterone</a:t>
            </a:r>
            <a:br>
              <a:rPr lang="fr-FR" dirty="0" smtClean="0">
                <a:latin typeface="Arial" pitchFamily="34" charset="0"/>
                <a:cs typeface="Arial" pitchFamily="34" charset="0"/>
              </a:rPr>
            </a:br>
            <a:r>
              <a:rPr lang="fr-FR" dirty="0" smtClean="0">
                <a:latin typeface="Arial" pitchFamily="34" charset="0"/>
                <a:cs typeface="Arial" pitchFamily="34" charset="0"/>
              </a:rPr>
              <a:t>-Zona fasciculatta: involves in production of glucocorticoid hormones e.g : cortisol</a:t>
            </a:r>
            <a:br>
              <a:rPr lang="fr-FR" dirty="0" smtClean="0">
                <a:latin typeface="Arial" pitchFamily="34" charset="0"/>
                <a:cs typeface="Arial" pitchFamily="34" charset="0"/>
              </a:rPr>
            </a:br>
            <a:r>
              <a:rPr lang="fr-FR" dirty="0" smtClean="0">
                <a:latin typeface="Arial" pitchFamily="34" charset="0"/>
                <a:cs typeface="Arial" pitchFamily="34" charset="0"/>
              </a:rPr>
              <a:t>-Zona reticumaris: produces androgens</a:t>
            </a:r>
            <a:r>
              <a:rPr lang="ru-RU" dirty="0" smtClean="0">
                <a:latin typeface="Arial" pitchFamily="34" charset="0"/>
                <a:cs typeface="Arial" pitchFamily="34" charset="0"/>
              </a:rPr>
              <a:t>.</a:t>
            </a:r>
          </a:p>
          <a:p>
            <a:pPr algn="l">
              <a:buNone/>
            </a:pPr>
            <a:r>
              <a:rPr lang="fr-FR" dirty="0" smtClean="0">
                <a:latin typeface="Arial" pitchFamily="34" charset="0"/>
                <a:cs typeface="Arial" pitchFamily="34" charset="0"/>
              </a:rPr>
              <a:t> Consist of Medulla,</a:t>
            </a:r>
            <a:br>
              <a:rPr lang="fr-FR" dirty="0" smtClean="0">
                <a:latin typeface="Arial" pitchFamily="34" charset="0"/>
                <a:cs typeface="Arial" pitchFamily="34" charset="0"/>
              </a:rPr>
            </a:br>
            <a:r>
              <a:rPr lang="fr-FR" dirty="0" smtClean="0">
                <a:latin typeface="Arial" pitchFamily="34" charset="0"/>
                <a:cs typeface="Arial" pitchFamily="34" charset="0"/>
              </a:rPr>
              <a:t>-The medulla </a:t>
            </a:r>
            <a:r>
              <a:rPr lang="en-US" dirty="0" smtClean="0">
                <a:latin typeface="Arial" pitchFamily="34" charset="0"/>
                <a:cs typeface="Arial" pitchFamily="34" charset="0"/>
              </a:rPr>
              <a:t>is the core of the adrenal gland, and is surrounded by the adrenal cortex.</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-It secretes approximately 20% </a:t>
            </a:r>
            <a:r>
              <a:rPr lang="en-US" dirty="0" err="1" smtClean="0">
                <a:latin typeface="Arial" pitchFamily="34" charset="0"/>
                <a:cs typeface="Arial" pitchFamily="34" charset="0"/>
              </a:rPr>
              <a:t>noradrenaline</a:t>
            </a:r>
            <a:r>
              <a:rPr lang="en-US" dirty="0" smtClean="0">
                <a:latin typeface="Arial" pitchFamily="34" charset="0"/>
                <a:cs typeface="Arial" pitchFamily="34" charset="0"/>
              </a:rPr>
              <a:t> (</a:t>
            </a:r>
            <a:r>
              <a:rPr lang="en-US" dirty="0" err="1" smtClean="0">
                <a:latin typeface="Arial" pitchFamily="34" charset="0"/>
                <a:cs typeface="Arial" pitchFamily="34" charset="0"/>
              </a:rPr>
              <a:t>norepinephrine</a:t>
            </a:r>
            <a:r>
              <a:rPr lang="en-US" dirty="0" smtClean="0">
                <a:latin typeface="Arial" pitchFamily="34" charset="0"/>
                <a:cs typeface="Arial" pitchFamily="34" charset="0"/>
              </a:rPr>
              <a:t>) and 80% adrenaline (epinephrine).</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a:t>
            </a:r>
            <a:r>
              <a:rPr lang="en-US" dirty="0" err="1" smtClean="0">
                <a:latin typeface="Arial" pitchFamily="34" charset="0"/>
                <a:cs typeface="Arial" pitchFamily="34" charset="0"/>
              </a:rPr>
              <a:t>chromaffin</a:t>
            </a:r>
            <a:r>
              <a:rPr lang="en-US" dirty="0" smtClean="0">
                <a:latin typeface="Arial" pitchFamily="34" charset="0"/>
                <a:cs typeface="Arial" pitchFamily="34" charset="0"/>
              </a:rPr>
              <a:t> cells of the medulla, named for their characteristic brown staining with chromic acid salts, are the body's main source of the circulating </a:t>
            </a:r>
            <a:r>
              <a:rPr lang="en-US" dirty="0" err="1" smtClean="0">
                <a:latin typeface="Arial" pitchFamily="34" charset="0"/>
                <a:cs typeface="Arial" pitchFamily="34" charset="0"/>
              </a:rPr>
              <a:t>catecholamines</a:t>
            </a:r>
            <a:r>
              <a:rPr lang="en-US" dirty="0" smtClean="0">
                <a:latin typeface="Arial" pitchFamily="34" charset="0"/>
                <a:cs typeface="Arial" pitchFamily="34" charset="0"/>
              </a:rPr>
              <a:t> adrenaline and </a:t>
            </a:r>
            <a:r>
              <a:rPr lang="en-US" dirty="0" err="1" smtClean="0">
                <a:latin typeface="Arial" pitchFamily="34" charset="0"/>
                <a:cs typeface="Arial" pitchFamily="34" charset="0"/>
              </a:rPr>
              <a:t>noradrenaline</a:t>
            </a:r>
            <a:r>
              <a:rPr lang="fr-FR" dirty="0" smtClean="0">
                <a:latin typeface="Arial" pitchFamily="34" charset="0"/>
                <a:cs typeface="Arial" pitchFamily="34" charset="0"/>
              </a:rPr>
              <a:t>that are precursor to testoterone</a:t>
            </a:r>
            <a:r>
              <a:rPr lang="fr-FR" dirty="0" smtClean="0">
                <a:latin typeface="Times New Roman" panose="02020603050405020304" pitchFamily="18" charset="0"/>
                <a:cs typeface="Times New Roman" panose="02020603050405020304" pitchFamily="18" charset="0"/>
              </a:rPr>
              <a:t>.</a:t>
            </a:r>
            <a:endParaRPr lang="ru-RU" dirty="0"/>
          </a:p>
        </p:txBody>
      </p:sp>
      <p:pic>
        <p:nvPicPr>
          <p:cNvPr id="6" name="Picture 2"/>
          <p:cNvPicPr>
            <a:picLocks noChangeAspect="1" noChangeArrowheads="1"/>
          </p:cNvPicPr>
          <p:nvPr/>
        </p:nvPicPr>
        <p:blipFill>
          <a:blip r:embed="rId2"/>
          <a:srcRect/>
          <a:stretch>
            <a:fillRect/>
          </a:stretch>
        </p:blipFill>
        <p:spPr bwMode="auto">
          <a:xfrm>
            <a:off x="7124179" y="1424125"/>
            <a:ext cx="4851920" cy="486237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33190"/>
          </a:xfrm>
        </p:spPr>
        <p:txBody>
          <a:bodyPr>
            <a:normAutofit fontScale="90000"/>
          </a:bodyPr>
          <a:lstStyle/>
          <a:p>
            <a:r>
              <a:rPr lang="fr-FR" dirty="0" smtClean="0">
                <a:latin typeface="Arial" pitchFamily="34" charset="0"/>
                <a:cs typeface="Arial" pitchFamily="34" charset="0"/>
              </a:rPr>
              <a:t>HYSTOLOGY OF SUPRARENAL GLANDS</a:t>
            </a:r>
            <a:br>
              <a:rPr lang="fr-FR" dirty="0" smtClean="0">
                <a:latin typeface="Arial" pitchFamily="34" charset="0"/>
                <a:cs typeface="Arial" pitchFamily="34" charset="0"/>
              </a:rPr>
            </a:br>
            <a:endParaRPr lang="ru-RU" dirty="0">
              <a:latin typeface="Arial" pitchFamily="34" charset="0"/>
              <a:cs typeface="Arial" pitchFamily="34" charset="0"/>
            </a:endParaRPr>
          </a:p>
        </p:txBody>
      </p:sp>
      <p:sp>
        <p:nvSpPr>
          <p:cNvPr id="3" name="Содержимое 2"/>
          <p:cNvSpPr>
            <a:spLocks noGrp="1"/>
          </p:cNvSpPr>
          <p:nvPr>
            <p:ph idx="1"/>
          </p:nvPr>
        </p:nvSpPr>
        <p:spPr>
          <a:xfrm>
            <a:off x="1397000" y="1295400"/>
            <a:ext cx="9931400" cy="5372100"/>
          </a:xfrm>
        </p:spPr>
        <p:txBody>
          <a:bodyPr>
            <a:normAutofit fontScale="70000" lnSpcReduction="20000"/>
          </a:bodyPr>
          <a:lstStyle/>
          <a:p>
            <a:pPr algn="l">
              <a:buNone/>
            </a:pPr>
            <a:r>
              <a:rPr lang="ru-RU" sz="2300" dirty="0" smtClean="0">
                <a:latin typeface="Arial" pitchFamily="34" charset="0"/>
                <a:cs typeface="Arial" pitchFamily="34" charset="0"/>
              </a:rPr>
              <a:t>1-</a:t>
            </a:r>
            <a:r>
              <a:rPr lang="fr-FR" sz="2300" dirty="0" smtClean="0">
                <a:latin typeface="Arial" pitchFamily="34" charset="0"/>
                <a:cs typeface="Arial" pitchFamily="34" charset="0"/>
              </a:rPr>
              <a:t>Cortex</a:t>
            </a:r>
            <a:br>
              <a:rPr lang="fr-FR" sz="2300" dirty="0" smtClean="0">
                <a:latin typeface="Arial" pitchFamily="34" charset="0"/>
                <a:cs typeface="Arial" pitchFamily="34" charset="0"/>
              </a:rPr>
            </a:b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-develops from interrenal tissue which arises from mesoderm and appears as cell aggregation residing in area of dorsal mesentery root.</a:t>
            </a:r>
            <a:br>
              <a:rPr lang="fr-FR" sz="2300" dirty="0" smtClean="0">
                <a:latin typeface="Arial" pitchFamily="34" charset="0"/>
                <a:cs typeface="Arial" pitchFamily="34" charset="0"/>
              </a:rPr>
            </a:br>
            <a:endParaRPr lang="ru-RU" sz="2300" dirty="0" smtClean="0">
              <a:latin typeface="Arial" pitchFamily="34" charset="0"/>
              <a:cs typeface="Arial" pitchFamily="34" charset="0"/>
            </a:endParaRPr>
          </a:p>
          <a:p>
            <a:pPr algn="l">
              <a:buNone/>
            </a:pPr>
            <a:r>
              <a:rPr lang="fr-FR" sz="2300" dirty="0" smtClean="0">
                <a:latin typeface="Arial" pitchFamily="34" charset="0"/>
                <a:cs typeface="Arial" pitchFamily="34" charset="0"/>
              </a:rPr>
              <a:t>-In the process of development , the primary primordia of cortex become enfolded by secondary mesodermal cell aggregation.</a:t>
            </a:r>
            <a:br>
              <a:rPr lang="fr-FR" sz="2300" dirty="0" smtClean="0">
                <a:latin typeface="Arial" pitchFamily="34" charset="0"/>
                <a:cs typeface="Arial" pitchFamily="34" charset="0"/>
              </a:rPr>
            </a:br>
            <a:endParaRPr lang="ru-RU" sz="2300" dirty="0" smtClean="0">
              <a:latin typeface="Arial" pitchFamily="34" charset="0"/>
              <a:cs typeface="Arial" pitchFamily="34" charset="0"/>
            </a:endParaRPr>
          </a:p>
          <a:p>
            <a:pPr algn="l">
              <a:buNone/>
            </a:pPr>
            <a:r>
              <a:rPr lang="fr-FR" sz="2300" dirty="0" smtClean="0">
                <a:latin typeface="Arial" pitchFamily="34" charset="0"/>
                <a:cs typeface="Arial" pitchFamily="34" charset="0"/>
              </a:rPr>
              <a:t>-During the embryonic stage, the cells of primary cortex grow to form the most part of gland.</a:t>
            </a:r>
            <a:endParaRPr lang="ru-RU" sz="2300" dirty="0" smtClean="0">
              <a:latin typeface="Arial" pitchFamily="34" charset="0"/>
              <a:cs typeface="Arial" pitchFamily="34" charset="0"/>
            </a:endParaRPr>
          </a:p>
          <a:p>
            <a:pPr algn="l">
              <a:buNone/>
            </a:pP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-After birth, the primary cortex involutes and becomes replaced by definitive tisuue, which functions through the rest of individuals’ life.</a:t>
            </a:r>
            <a:br>
              <a:rPr lang="fr-FR" sz="2300" dirty="0" smtClean="0">
                <a:latin typeface="Arial" pitchFamily="34" charset="0"/>
                <a:cs typeface="Arial" pitchFamily="34" charset="0"/>
              </a:rPr>
            </a:br>
            <a:endParaRPr lang="ru-RU" sz="2300" dirty="0" smtClean="0">
              <a:latin typeface="Arial" pitchFamily="34" charset="0"/>
              <a:cs typeface="Arial" pitchFamily="34" charset="0"/>
            </a:endParaRPr>
          </a:p>
          <a:p>
            <a:pPr algn="l">
              <a:buNone/>
            </a:pPr>
            <a:r>
              <a:rPr lang="fr-FR" sz="2300" dirty="0" smtClean="0">
                <a:latin typeface="Arial" pitchFamily="34" charset="0"/>
                <a:cs typeface="Arial" pitchFamily="34" charset="0"/>
              </a:rPr>
              <a:t>2-</a:t>
            </a:r>
            <a:r>
              <a:rPr lang="ru-RU" sz="2300" dirty="0" smtClean="0">
                <a:latin typeface="Arial" pitchFamily="34" charset="0"/>
                <a:cs typeface="Arial" pitchFamily="34" charset="0"/>
              </a:rPr>
              <a:t> </a:t>
            </a:r>
            <a:r>
              <a:rPr lang="fr-FR" sz="2300" dirty="0" smtClean="0">
                <a:latin typeface="Arial" pitchFamily="34" charset="0"/>
                <a:cs typeface="Arial" pitchFamily="34" charset="0"/>
              </a:rPr>
              <a:t>Medulla</a:t>
            </a:r>
            <a:br>
              <a:rPr lang="fr-FR" sz="2300" dirty="0" smtClean="0">
                <a:latin typeface="Arial" pitchFamily="34" charset="0"/>
                <a:cs typeface="Arial" pitchFamily="34" charset="0"/>
              </a:rPr>
            </a:b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-develops from ectodermal cells, which generally from the sympathetic ganglia (sympathoblasts).</a:t>
            </a:r>
            <a:br>
              <a:rPr lang="fr-FR" sz="2300" dirty="0" smtClean="0">
                <a:latin typeface="Arial" pitchFamily="34" charset="0"/>
                <a:cs typeface="Arial" pitchFamily="34" charset="0"/>
              </a:rPr>
            </a:b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-A part of cells from developing ganglia travel in direction of cortical substance and accumulate inside it to form the medulla.</a:t>
            </a:r>
            <a:br>
              <a:rPr lang="fr-FR" sz="2300" dirty="0" smtClean="0">
                <a:latin typeface="Arial" pitchFamily="34" charset="0"/>
                <a:cs typeface="Arial" pitchFamily="34" charset="0"/>
              </a:rPr>
            </a:b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-As a far as the medulla migrates to the cortex its tissue gained the name  adrenal ( kidney)</a:t>
            </a:r>
            <a:br>
              <a:rPr lang="fr-FR" sz="2300" dirty="0" smtClean="0">
                <a:latin typeface="Arial" pitchFamily="34" charset="0"/>
                <a:cs typeface="Arial" pitchFamily="34" charset="0"/>
              </a:rPr>
            </a:br>
            <a:r>
              <a:rPr lang="fr-FR" sz="2300" dirty="0" smtClean="0">
                <a:latin typeface="Arial" pitchFamily="34" charset="0"/>
                <a:cs typeface="Arial" pitchFamily="34" charset="0"/>
              </a:rPr>
              <a:t/>
            </a:r>
            <a:br>
              <a:rPr lang="fr-FR" sz="2300" dirty="0" smtClean="0">
                <a:latin typeface="Arial" pitchFamily="34" charset="0"/>
                <a:cs typeface="Arial" pitchFamily="34" charset="0"/>
              </a:rPr>
            </a:br>
            <a:r>
              <a:rPr lang="fr-FR" sz="2300" dirty="0" smtClean="0">
                <a:latin typeface="Arial" pitchFamily="34" charset="0"/>
                <a:cs typeface="Arial" pitchFamily="34" charset="0"/>
              </a:rPr>
              <a:t>-The adrenal tissue is well stainable zith chromium salts and thus gained another name: chromaffin tissue possessing affinity to chromium</a:t>
            </a:r>
            <a:r>
              <a:rPr lang="fr-FR" dirty="0" smtClean="0">
                <a:latin typeface="Times New Roman" panose="02020603050405020304" pitchFamily="18" charset="0"/>
                <a:cs typeface="Times New Roman" panose="02020603050405020304" pitchFamily="18" charset="0"/>
              </a:rPr>
              <a:t>.</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b="1" dirty="0" smtClean="0">
                <a:latin typeface="Arial" pitchFamily="34" charset="0"/>
                <a:cs typeface="Arial" pitchFamily="34" charset="0"/>
              </a:rPr>
              <a:t>F</a:t>
            </a:r>
            <a:r>
              <a:rPr lang="en-US" b="1" dirty="0" smtClean="0">
                <a:latin typeface="Arial" pitchFamily="34" charset="0"/>
                <a:cs typeface="Arial" pitchFamily="34" charset="0"/>
              </a:rPr>
              <a:t>U</a:t>
            </a:r>
            <a:r>
              <a:rPr lang="fr-FR" b="1" dirty="0" smtClean="0">
                <a:latin typeface="Arial" pitchFamily="34" charset="0"/>
                <a:cs typeface="Arial" pitchFamily="34" charset="0"/>
              </a:rPr>
              <a:t>NCTIONS OF SUPRARENAL GLANDS</a:t>
            </a: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1625600" y="1308100"/>
            <a:ext cx="9879012" cy="4603122"/>
          </a:xfrm>
        </p:spPr>
        <p:txBody>
          <a:bodyPr>
            <a:normAutofit fontScale="92500" lnSpcReduction="20000"/>
          </a:bodyPr>
          <a:lstStyle/>
          <a:p>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1-CORTEX</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-Production of a large number of hormones generally called corticosteroids.</a:t>
            </a:r>
            <a:br>
              <a:rPr lang="fr-FR" dirty="0" smtClean="0">
                <a:latin typeface="Arial" pitchFamily="34" charset="0"/>
                <a:cs typeface="Arial" pitchFamily="34" charset="0"/>
              </a:rPr>
            </a:br>
            <a:r>
              <a:rPr lang="fr-FR" dirty="0" smtClean="0">
                <a:latin typeface="Arial" pitchFamily="34" charset="0"/>
                <a:cs typeface="Arial" pitchFamily="34" charset="0"/>
              </a:rPr>
              <a:t>-The corticosteroids are subdivided into three groups: Glucocorticoids, mineralocorticoids and gonadocorticoids (sex hormones).</a:t>
            </a:r>
            <a:br>
              <a:rPr lang="fr-FR" dirty="0" smtClean="0">
                <a:latin typeface="Arial" pitchFamily="34" charset="0"/>
                <a:cs typeface="Arial" pitchFamily="34" charset="0"/>
              </a:rPr>
            </a:br>
            <a:r>
              <a:rPr lang="fr-FR" dirty="0" smtClean="0">
                <a:latin typeface="Arial" pitchFamily="34" charset="0"/>
                <a:cs typeface="Arial" pitchFamily="34" charset="0"/>
              </a:rPr>
              <a:t>- These hormones infmuence metabolism of proteins and carbohydrates, inhibit </a:t>
            </a:r>
            <a:br>
              <a:rPr lang="fr-FR" dirty="0" smtClean="0">
                <a:latin typeface="Arial" pitchFamily="34" charset="0"/>
                <a:cs typeface="Arial" pitchFamily="34" charset="0"/>
              </a:rPr>
            </a:br>
            <a:r>
              <a:rPr lang="fr-FR" dirty="0" smtClean="0">
                <a:latin typeface="Arial" pitchFamily="34" charset="0"/>
                <a:cs typeface="Arial" pitchFamily="34" charset="0"/>
              </a:rPr>
              <a:t>immunity ( cortisone and cortycosterone), regulate sodium and potassium turnover (aldosterone) and influence also reproductive system ( androgens, estrogens and progesterones)</a:t>
            </a:r>
          </a:p>
          <a:p>
            <a:r>
              <a:rPr lang="fr-FR" dirty="0" smtClean="0">
                <a:latin typeface="Arial" pitchFamily="34" charset="0"/>
                <a:cs typeface="Arial" pitchFamily="34" charset="0"/>
              </a:rPr>
              <a:t/>
            </a:r>
            <a:br>
              <a:rPr lang="fr-FR" dirty="0" smtClean="0">
                <a:latin typeface="Arial" pitchFamily="34" charset="0"/>
                <a:cs typeface="Arial" pitchFamily="34" charset="0"/>
              </a:rPr>
            </a:br>
            <a:r>
              <a:rPr lang="fr-FR" b="1" dirty="0" smtClean="0">
                <a:latin typeface="Arial" pitchFamily="34" charset="0"/>
                <a:cs typeface="Arial" pitchFamily="34" charset="0"/>
              </a:rPr>
              <a:t>2-MEDULLA</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-produces two related hormones : epinephrine and norepinephrine, which exert the effects similar to effects produced by sympathetic part of ANS (elevation of blood pressure and acceleretion of heart rate).</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-During stress situation accompanied by strong emotional reactions ( fear or orage); increased secretion of epinephrine and norepeinephrine is obsreved.</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-epinephrine counteracts insulin action and is able to influence metabolism of proteins, lipids and carbohydrates.</a:t>
            </a:r>
            <a:endParaRPr lang="ru-RU"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3314700" y="510629"/>
            <a:ext cx="5727699" cy="591098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7901" y="596900"/>
            <a:ext cx="9256712" cy="1308100"/>
          </a:xfrm>
        </p:spPr>
        <p:txBody>
          <a:bodyPr>
            <a:normAutofit fontScale="90000"/>
          </a:bodyPr>
          <a:lstStyle/>
          <a:p>
            <a:r>
              <a:rPr lang="fr-FR" b="1" dirty="0" smtClean="0">
                <a:latin typeface="Arial" pitchFamily="34" charset="0"/>
                <a:cs typeface="Arial" pitchFamily="34" charset="0"/>
              </a:rPr>
              <a:t>PATHOLOGIES 0F SUPRARENAL GLANDS</a:t>
            </a: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2133600" y="1270000"/>
            <a:ext cx="9371012" cy="5346700"/>
          </a:xfrm>
        </p:spPr>
        <p:txBody>
          <a:bodyPr>
            <a:normAutofit fontScale="92500" lnSpcReduction="20000"/>
          </a:bodyPr>
          <a:lstStyle/>
          <a:p>
            <a:pPr algn="l"/>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         </a:t>
            </a:r>
            <a:r>
              <a:rPr lang="fr-FR" b="1" dirty="0" smtClean="0">
                <a:latin typeface="Arial" pitchFamily="34" charset="0"/>
                <a:cs typeface="Arial" pitchFamily="34" charset="0"/>
              </a:rPr>
              <a:t>1-</a:t>
            </a:r>
            <a:r>
              <a:rPr lang="en-US" b="1" dirty="0" err="1" smtClean="0">
                <a:latin typeface="Arial" pitchFamily="34" charset="0"/>
                <a:cs typeface="Arial" pitchFamily="34" charset="0"/>
              </a:rPr>
              <a:t>Hypercortisolism</a:t>
            </a:r>
            <a:r>
              <a:rPr lang="en-US" b="1" dirty="0" smtClean="0">
                <a:latin typeface="Arial" pitchFamily="34" charset="0"/>
                <a:cs typeface="Arial" pitchFamily="34" charset="0"/>
              </a:rPr>
              <a:t> </a:t>
            </a:r>
            <a:r>
              <a:rPr lang="en-US" dirty="0" smtClean="0">
                <a:latin typeface="Arial" pitchFamily="34" charset="0"/>
                <a:cs typeface="Arial" pitchFamily="34" charset="0"/>
              </a:rPr>
              <a:t>(Cushing Syndrome)</a:t>
            </a:r>
            <a:br>
              <a:rPr lang="en-US" dirty="0" smtClean="0">
                <a:latin typeface="Arial" pitchFamily="34" charset="0"/>
                <a:cs typeface="Arial" pitchFamily="34" charset="0"/>
              </a:rPr>
            </a:br>
            <a:r>
              <a:rPr lang="en-US" dirty="0" smtClean="0">
                <a:latin typeface="Arial" pitchFamily="34" charset="0"/>
                <a:cs typeface="Arial" pitchFamily="34" charset="0"/>
              </a:rPr>
              <a:t>This disorder is caused by any condition that produces elevated </a:t>
            </a:r>
            <a:r>
              <a:rPr lang="en-US" dirty="0" err="1" smtClean="0">
                <a:latin typeface="Arial" pitchFamily="34" charset="0"/>
                <a:cs typeface="Arial" pitchFamily="34" charset="0"/>
              </a:rPr>
              <a:t>glucocorticoid</a:t>
            </a:r>
            <a:r>
              <a:rPr lang="en-US" dirty="0" smtClean="0">
                <a:latin typeface="Arial" pitchFamily="34" charset="0"/>
                <a:cs typeface="Arial" pitchFamily="34" charset="0"/>
              </a:rPr>
              <a:t> levels. Cushing syndrome can be broadly divided into exogenous and endogenous causes.</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Arial" pitchFamily="34" charset="0"/>
                <a:cs typeface="Arial" pitchFamily="34" charset="0"/>
              </a:rPr>
              <a:t>         2-Addison’s disease</a:t>
            </a:r>
            <a:br>
              <a:rPr lang="en-US" b="1" dirty="0" smtClean="0">
                <a:latin typeface="Arial" pitchFamily="34" charset="0"/>
                <a:cs typeface="Arial" pitchFamily="34" charset="0"/>
              </a:rPr>
            </a:br>
            <a:r>
              <a:rPr lang="en-US" dirty="0" smtClean="0">
                <a:latin typeface="Arial" pitchFamily="34" charset="0"/>
                <a:cs typeface="Arial" pitchFamily="34" charset="0"/>
              </a:rPr>
              <a:t>This disease is characterized by a failure to produce adequate levels of </a:t>
            </a:r>
            <a:r>
              <a:rPr lang="en-US" dirty="0" err="1" smtClean="0">
                <a:latin typeface="Arial" pitchFamily="34" charset="0"/>
                <a:cs typeface="Arial" pitchFamily="34" charset="0"/>
              </a:rPr>
              <a:t>cortisol</a:t>
            </a:r>
            <a:r>
              <a:rPr lang="en-US" dirty="0" smtClean="0">
                <a:latin typeface="Arial" pitchFamily="34" charset="0"/>
                <a:cs typeface="Arial" pitchFamily="34" charset="0"/>
              </a:rPr>
              <a:t>. This can be caused by a disorder of the adrenal glands, autoimmune disorder. The disorder causes the body’s immune system to gradually destroy the adrenal cortex</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Arial" pitchFamily="34" charset="0"/>
                <a:cs typeface="Arial" pitchFamily="34" charset="0"/>
              </a:rPr>
              <a:t>         3- </a:t>
            </a:r>
            <a:r>
              <a:rPr lang="en-US" b="1" dirty="0" err="1" smtClean="0">
                <a:latin typeface="Arial" pitchFamily="34" charset="0"/>
                <a:cs typeface="Arial" pitchFamily="34" charset="0"/>
              </a:rPr>
              <a:t>Pheochromocytoma</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dirty="0" smtClean="0">
                <a:latin typeface="Arial" pitchFamily="34" charset="0"/>
                <a:cs typeface="Arial" pitchFamily="34" charset="0"/>
              </a:rPr>
              <a:t>It is a tumor of special cells that arises inside the “adrenal glands’ </a:t>
            </a:r>
            <a:r>
              <a:rPr lang="en-US" dirty="0" err="1" smtClean="0">
                <a:latin typeface="Arial" pitchFamily="34" charset="0"/>
                <a:cs typeface="Arial" pitchFamily="34" charset="0"/>
              </a:rPr>
              <a:t>chromaffin</a:t>
            </a:r>
            <a:r>
              <a:rPr lang="en-US" dirty="0" smtClean="0">
                <a:latin typeface="Arial" pitchFamily="34" charset="0"/>
                <a:cs typeface="Arial" pitchFamily="34" charset="0"/>
              </a:rPr>
              <a:t> cells.</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Arial" pitchFamily="34" charset="0"/>
                <a:cs typeface="Arial" pitchFamily="34" charset="0"/>
              </a:rPr>
              <a:t>         4-Hyperaldosteronism</a:t>
            </a:r>
            <a:br>
              <a:rPr lang="en-US" b="1" dirty="0" smtClean="0">
                <a:latin typeface="Arial" pitchFamily="34" charset="0"/>
                <a:cs typeface="Arial" pitchFamily="34" charset="0"/>
              </a:rPr>
            </a:br>
            <a:r>
              <a:rPr lang="en-US" dirty="0" smtClean="0">
                <a:latin typeface="Arial" pitchFamily="34" charset="0"/>
                <a:cs typeface="Arial" pitchFamily="34" charset="0"/>
              </a:rPr>
              <a:t> There is a primary and secondary condition. </a:t>
            </a:r>
            <a:br>
              <a:rPr lang="en-US" dirty="0" smtClean="0">
                <a:latin typeface="Arial" pitchFamily="34" charset="0"/>
                <a:cs typeface="Arial" pitchFamily="34" charset="0"/>
              </a:rPr>
            </a:br>
            <a:r>
              <a:rPr lang="en-US" dirty="0" smtClean="0">
                <a:latin typeface="Arial" pitchFamily="34" charset="0"/>
                <a:cs typeface="Arial" pitchFamily="34" charset="0"/>
              </a:rPr>
              <a:t>-Primary </a:t>
            </a:r>
            <a:r>
              <a:rPr lang="en-US" dirty="0" err="1" smtClean="0">
                <a:latin typeface="Arial" pitchFamily="34" charset="0"/>
                <a:cs typeface="Arial" pitchFamily="34" charset="0"/>
              </a:rPr>
              <a:t>hyperaldosteronism</a:t>
            </a:r>
            <a:r>
              <a:rPr lang="en-US" dirty="0" smtClean="0">
                <a:latin typeface="Arial" pitchFamily="34" charset="0"/>
                <a:cs typeface="Arial" pitchFamily="34" charset="0"/>
              </a:rPr>
              <a:t> are conditions in which the adrenal gland releases too much of the hormone </a:t>
            </a:r>
            <a:r>
              <a:rPr lang="en-US" dirty="0" err="1" smtClean="0">
                <a:latin typeface="Arial" pitchFamily="34" charset="0"/>
                <a:cs typeface="Arial" pitchFamily="34" charset="0"/>
              </a:rPr>
              <a:t>aldosterone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-Secondary </a:t>
            </a:r>
            <a:r>
              <a:rPr lang="en-US" dirty="0" err="1" smtClean="0">
                <a:latin typeface="Arial" pitchFamily="34" charset="0"/>
                <a:cs typeface="Arial" pitchFamily="34" charset="0"/>
              </a:rPr>
              <a:t>hyperaldosteronism</a:t>
            </a:r>
            <a:r>
              <a:rPr lang="en-US" dirty="0" smtClean="0">
                <a:latin typeface="Arial" pitchFamily="34" charset="0"/>
                <a:cs typeface="Arial" pitchFamily="34" charset="0"/>
              </a:rPr>
              <a:t> is generally related to high blood pressures, it also can be related to: cirrhosis of the liver, heart failure and nephritic syndrome.</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Arial" pitchFamily="34" charset="0"/>
                <a:cs typeface="Arial" pitchFamily="34" charset="0"/>
              </a:rPr>
              <a:t>         5- Adrenal hyperglycemia:</a:t>
            </a:r>
            <a:br>
              <a:rPr lang="en-US" b="1" dirty="0" smtClean="0">
                <a:latin typeface="Arial" pitchFamily="34" charset="0"/>
                <a:cs typeface="Arial" pitchFamily="34" charset="0"/>
              </a:rPr>
            </a:br>
            <a:r>
              <a:rPr lang="en-US" dirty="0" smtClean="0">
                <a:latin typeface="Arial" pitchFamily="34" charset="0"/>
                <a:cs typeface="Arial" pitchFamily="34" charset="0"/>
              </a:rPr>
              <a:t>This disorder can be caused by elevation of blood glucose level due to epinephrine emission caused also by emotional stress</a:t>
            </a:r>
            <a:r>
              <a:rPr lang="en-US" dirty="0" smtClean="0">
                <a:latin typeface="Times New Roman" panose="02020603050405020304" pitchFamily="18" charset="0"/>
                <a:cs typeface="Times New Roman" panose="02020603050405020304" pitchFamily="18" charset="0"/>
              </a:rPr>
              <a:t>.</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0" y="624110"/>
            <a:ext cx="6742112" cy="1280890"/>
          </a:xfrm>
        </p:spPr>
        <p:txBody>
          <a:bodyPr/>
          <a:lstStyle/>
          <a:p>
            <a:pPr algn="ctr"/>
            <a:r>
              <a:rPr lang="en-US" b="1" dirty="0" smtClean="0">
                <a:latin typeface="Arial" pitchFamily="34" charset="0"/>
                <a:cs typeface="Arial" pitchFamily="34" charset="0"/>
              </a:rPr>
              <a:t>The </a:t>
            </a:r>
            <a:r>
              <a:rPr lang="en-US" b="1" dirty="0" err="1" smtClean="0">
                <a:latin typeface="Arial" pitchFamily="34" charset="0"/>
                <a:cs typeface="Arial" pitchFamily="34" charset="0"/>
              </a:rPr>
              <a:t>Hypophysis</a:t>
            </a:r>
            <a:r>
              <a:rPr lang="en-US" b="1" dirty="0" smtClean="0">
                <a:latin typeface="Arial" pitchFamily="34" charset="0"/>
                <a:cs typeface="Arial" pitchFamily="34" charset="0"/>
              </a:rPr>
              <a:t> </a:t>
            </a:r>
            <a:r>
              <a:rPr lang="en-US" b="1" dirty="0" err="1" smtClean="0">
                <a:latin typeface="Arial" pitchFamily="34" charset="0"/>
                <a:cs typeface="Arial" pitchFamily="34" charset="0"/>
              </a:rPr>
              <a:t>Cerebri</a:t>
            </a:r>
            <a:endParaRPr lang="ru-RU" b="1" dirty="0">
              <a:latin typeface="Arial" pitchFamily="34" charset="0"/>
              <a:cs typeface="Arial" pitchFamily="34" charset="0"/>
            </a:endParaRPr>
          </a:p>
        </p:txBody>
      </p:sp>
      <p:sp>
        <p:nvSpPr>
          <p:cNvPr id="3" name="Содержимое 2"/>
          <p:cNvSpPr>
            <a:spLocks noGrp="1"/>
          </p:cNvSpPr>
          <p:nvPr>
            <p:ph idx="1"/>
          </p:nvPr>
        </p:nvSpPr>
        <p:spPr>
          <a:xfrm>
            <a:off x="4648200" y="1409700"/>
            <a:ext cx="7175500" cy="5181600"/>
          </a:xfrm>
        </p:spPr>
        <p:txBody>
          <a:bodyPr>
            <a:normAutofit/>
          </a:bodyPr>
          <a:lstStyle/>
          <a:p>
            <a:pPr algn="just">
              <a:buNone/>
            </a:pPr>
            <a:r>
              <a:rPr lang="en-US" dirty="0" smtClean="0">
                <a:latin typeface="Arial" pitchFamily="34" charset="0"/>
                <a:cs typeface="Arial" pitchFamily="34" charset="0"/>
              </a:rPr>
              <a:t>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a:t>
            </a:r>
            <a:r>
              <a:rPr lang="en-US" dirty="0" err="1" smtClean="0">
                <a:latin typeface="Arial" pitchFamily="34" charset="0"/>
                <a:cs typeface="Arial" pitchFamily="34" charset="0"/>
              </a:rPr>
              <a:t>cerebri</a:t>
            </a:r>
            <a:r>
              <a:rPr lang="en-US" dirty="0" smtClean="0">
                <a:latin typeface="Arial" pitchFamily="34" charset="0"/>
                <a:cs typeface="Arial" pitchFamily="34" charset="0"/>
              </a:rPr>
              <a:t>, commonly known as the pituitary gland, is a pea-sized gland with an endocrine function. Life isn’t sustainable without the pituitary gland so it is highly protected in the brain.  This gland sits essentially in the part of middle of the brain called the </a:t>
            </a:r>
            <a:r>
              <a:rPr lang="en-US" dirty="0" err="1" smtClean="0">
                <a:latin typeface="Arial" pitchFamily="34" charset="0"/>
                <a:cs typeface="Arial" pitchFamily="34" charset="0"/>
              </a:rPr>
              <a:t>sella</a:t>
            </a:r>
            <a:r>
              <a:rPr lang="en-US" dirty="0" smtClean="0">
                <a:latin typeface="Arial" pitchFamily="34" charset="0"/>
                <a:cs typeface="Arial" pitchFamily="34" charset="0"/>
              </a:rPr>
              <a:t> </a:t>
            </a:r>
            <a:r>
              <a:rPr lang="en-US" dirty="0" err="1" smtClean="0">
                <a:latin typeface="Arial" pitchFamily="34" charset="0"/>
                <a:cs typeface="Arial" pitchFamily="34" charset="0"/>
              </a:rPr>
              <a:t>turcica</a:t>
            </a:r>
            <a:r>
              <a:rPr lang="en-US" dirty="0" smtClean="0">
                <a:latin typeface="Arial" pitchFamily="34" charset="0"/>
                <a:cs typeface="Arial" pitchFamily="34" charset="0"/>
              </a:rPr>
              <a:t> . It occupies the </a:t>
            </a:r>
            <a:r>
              <a:rPr lang="en-US" dirty="0" err="1" smtClean="0">
                <a:latin typeface="Arial" pitchFamily="34" charset="0"/>
                <a:cs typeface="Arial" pitchFamily="34" charset="0"/>
              </a:rPr>
              <a:t>hypophyseal</a:t>
            </a:r>
            <a:r>
              <a:rPr lang="en-US" dirty="0" smtClean="0">
                <a:latin typeface="Arial" pitchFamily="34" charset="0"/>
                <a:cs typeface="Arial" pitchFamily="34" charset="0"/>
              </a:rPr>
              <a:t> </a:t>
            </a:r>
            <a:r>
              <a:rPr lang="en-US" dirty="0" err="1" smtClean="0">
                <a:latin typeface="Arial" pitchFamily="34" charset="0"/>
                <a:cs typeface="Arial" pitchFamily="34" charset="0"/>
              </a:rPr>
              <a:t>fossa</a:t>
            </a:r>
            <a:r>
              <a:rPr lang="en-US" dirty="0" smtClean="0">
                <a:latin typeface="Arial" pitchFamily="34" charset="0"/>
                <a:cs typeface="Arial" pitchFamily="34" charset="0"/>
              </a:rPr>
              <a:t> of the sphenoid bone. The </a:t>
            </a:r>
            <a:r>
              <a:rPr lang="en-US" dirty="0" err="1" smtClean="0">
                <a:latin typeface="Arial" pitchFamily="34" charset="0"/>
                <a:cs typeface="Arial" pitchFamily="34" charset="0"/>
              </a:rPr>
              <a:t>fossa</a:t>
            </a:r>
            <a:r>
              <a:rPr lang="en-US" dirty="0" smtClean="0">
                <a:latin typeface="Arial" pitchFamily="34" charset="0"/>
                <a:cs typeface="Arial" pitchFamily="34" charset="0"/>
              </a:rPr>
              <a:t> is roofed by the </a:t>
            </a:r>
            <a:r>
              <a:rPr lang="en-US" dirty="0" err="1" smtClean="0">
                <a:latin typeface="Arial" pitchFamily="34" charset="0"/>
                <a:cs typeface="Arial" pitchFamily="34" charset="0"/>
              </a:rPr>
              <a:t>diaphragma</a:t>
            </a:r>
            <a:r>
              <a:rPr lang="en-US" dirty="0" smtClean="0">
                <a:latin typeface="Arial" pitchFamily="34" charset="0"/>
                <a:cs typeface="Arial" pitchFamily="34" charset="0"/>
              </a:rPr>
              <a:t> </a:t>
            </a:r>
            <a:r>
              <a:rPr lang="en-US" dirty="0" err="1" smtClean="0">
                <a:latin typeface="Arial" pitchFamily="34" charset="0"/>
                <a:cs typeface="Arial" pitchFamily="34" charset="0"/>
              </a:rPr>
              <a:t>sellae</a:t>
            </a:r>
            <a:r>
              <a:rPr lang="en-US" dirty="0" smtClean="0">
                <a:latin typeface="Arial" pitchFamily="34" charset="0"/>
                <a:cs typeface="Arial" pitchFamily="34" charset="0"/>
              </a:rPr>
              <a:t>, which is a fold derived from the </a:t>
            </a:r>
            <a:r>
              <a:rPr lang="en-US" dirty="0" err="1" smtClean="0">
                <a:latin typeface="Arial" pitchFamily="34" charset="0"/>
                <a:cs typeface="Arial" pitchFamily="34" charset="0"/>
              </a:rPr>
              <a:t>meningeal</a:t>
            </a:r>
            <a:r>
              <a:rPr lang="en-US" dirty="0" smtClean="0">
                <a:latin typeface="Arial" pitchFamily="34" charset="0"/>
                <a:cs typeface="Arial" pitchFamily="34" charset="0"/>
              </a:rPr>
              <a:t> layer of Dura mater and extends from the </a:t>
            </a:r>
            <a:r>
              <a:rPr lang="en-US" dirty="0" err="1" smtClean="0">
                <a:latin typeface="Arial" pitchFamily="34" charset="0"/>
                <a:cs typeface="Arial" pitchFamily="34" charset="0"/>
              </a:rPr>
              <a:t>tuberculum</a:t>
            </a:r>
            <a:r>
              <a:rPr lang="en-US" dirty="0" smtClean="0">
                <a:latin typeface="Arial" pitchFamily="34" charset="0"/>
                <a:cs typeface="Arial" pitchFamily="34" charset="0"/>
              </a:rPr>
              <a:t> </a:t>
            </a:r>
            <a:r>
              <a:rPr lang="en-US" dirty="0" err="1" smtClean="0">
                <a:latin typeface="Arial" pitchFamily="34" charset="0"/>
                <a:cs typeface="Arial" pitchFamily="34" charset="0"/>
              </a:rPr>
              <a:t>sellae</a:t>
            </a:r>
            <a:r>
              <a:rPr lang="en-US" dirty="0" smtClean="0">
                <a:latin typeface="Arial" pitchFamily="34" charset="0"/>
                <a:cs typeface="Arial" pitchFamily="34" charset="0"/>
              </a:rPr>
              <a:t> and middle </a:t>
            </a:r>
            <a:r>
              <a:rPr lang="en-US" dirty="0" err="1" smtClean="0">
                <a:latin typeface="Arial" pitchFamily="34" charset="0"/>
                <a:cs typeface="Arial" pitchFamily="34" charset="0"/>
              </a:rPr>
              <a:t>clinoid</a:t>
            </a:r>
            <a:r>
              <a:rPr lang="en-US" dirty="0" smtClean="0">
                <a:latin typeface="Arial" pitchFamily="34" charset="0"/>
                <a:cs typeface="Arial" pitchFamily="34" charset="0"/>
              </a:rPr>
              <a:t> processes in front to the upper margin of the dorsum </a:t>
            </a:r>
            <a:r>
              <a:rPr lang="en-US" dirty="0" err="1" smtClean="0">
                <a:latin typeface="Arial" pitchFamily="34" charset="0"/>
                <a:cs typeface="Arial" pitchFamily="34" charset="0"/>
              </a:rPr>
              <a:t>sellae</a:t>
            </a:r>
            <a:r>
              <a:rPr lang="en-US" dirty="0" smtClean="0">
                <a:latin typeface="Arial" pitchFamily="34" charset="0"/>
                <a:cs typeface="Arial" pitchFamily="34" charset="0"/>
              </a:rPr>
              <a:t> and posterior </a:t>
            </a:r>
            <a:r>
              <a:rPr lang="en-US" dirty="0" err="1" smtClean="0">
                <a:latin typeface="Arial" pitchFamily="34" charset="0"/>
                <a:cs typeface="Arial" pitchFamily="34" charset="0"/>
              </a:rPr>
              <a:t>clinoid</a:t>
            </a:r>
            <a:r>
              <a:rPr lang="en-US" dirty="0" smtClean="0">
                <a:latin typeface="Arial" pitchFamily="34" charset="0"/>
                <a:cs typeface="Arial" pitchFamily="34" charset="0"/>
              </a:rPr>
              <a:t> </a:t>
            </a:r>
            <a:r>
              <a:rPr lang="en-US" dirty="0" err="1" smtClean="0">
                <a:latin typeface="Arial" pitchFamily="34" charset="0"/>
                <a:cs typeface="Arial" pitchFamily="34" charset="0"/>
              </a:rPr>
              <a:t>precesses</a:t>
            </a:r>
            <a:r>
              <a:rPr lang="en-US" dirty="0" smtClean="0">
                <a:latin typeface="Arial" pitchFamily="34" charset="0"/>
                <a:cs typeface="Arial" pitchFamily="34" charset="0"/>
              </a:rPr>
              <a:t> behind. The capsule of the gland is adherent to the </a:t>
            </a:r>
            <a:r>
              <a:rPr lang="en-US" dirty="0" err="1" smtClean="0">
                <a:latin typeface="Arial" pitchFamily="34" charset="0"/>
                <a:cs typeface="Arial" pitchFamily="34" charset="0"/>
              </a:rPr>
              <a:t>meninges</a:t>
            </a:r>
            <a:r>
              <a:rPr lang="en-US" dirty="0" smtClean="0">
                <a:latin typeface="Arial" pitchFamily="34" charset="0"/>
                <a:cs typeface="Arial" pitchFamily="34" charset="0"/>
              </a:rPr>
              <a:t> of the </a:t>
            </a:r>
            <a:r>
              <a:rPr lang="en-US" dirty="0" err="1" smtClean="0">
                <a:latin typeface="Arial" pitchFamily="34" charset="0"/>
                <a:cs typeface="Arial" pitchFamily="34" charset="0"/>
              </a:rPr>
              <a:t>fossa</a:t>
            </a:r>
            <a:r>
              <a:rPr lang="en-US" dirty="0" smtClean="0">
                <a:latin typeface="Arial" pitchFamily="34" charset="0"/>
                <a:cs typeface="Arial" pitchFamily="34" charset="0"/>
              </a:rPr>
              <a:t>; hence the gland is not surrounded by a film of </a:t>
            </a:r>
            <a:r>
              <a:rPr lang="en-US" dirty="0" err="1" smtClean="0">
                <a:latin typeface="Arial" pitchFamily="34" charset="0"/>
                <a:cs typeface="Arial" pitchFamily="34" charset="0"/>
              </a:rPr>
              <a:t>cerbro</a:t>
            </a:r>
            <a:r>
              <a:rPr lang="en-US" dirty="0" smtClean="0">
                <a:latin typeface="Arial" pitchFamily="34" charset="0"/>
                <a:cs typeface="Arial" pitchFamily="34" charset="0"/>
              </a:rPr>
              <a:t>-spinal fluid. The pituitary gland </a:t>
            </a:r>
            <a:r>
              <a:rPr lang="en-US" dirty="0" err="1" smtClean="0">
                <a:latin typeface="Arial" pitchFamily="34" charset="0"/>
                <a:cs typeface="Arial" pitchFamily="34" charset="0"/>
              </a:rPr>
              <a:t>contols</a:t>
            </a:r>
            <a:r>
              <a:rPr lang="en-US" dirty="0" smtClean="0">
                <a:latin typeface="Arial" pitchFamily="34" charset="0"/>
                <a:cs typeface="Arial" pitchFamily="34" charset="0"/>
              </a:rPr>
              <a:t> multitudes of important functions in the body. This gland was for a long time , referred to as “the master gland” because It regulates the </a:t>
            </a:r>
            <a:r>
              <a:rPr lang="en-US" dirty="0" err="1" smtClean="0">
                <a:latin typeface="Arial" pitchFamily="34" charset="0"/>
                <a:cs typeface="Arial" pitchFamily="34" charset="0"/>
              </a:rPr>
              <a:t>secretory</a:t>
            </a:r>
            <a:r>
              <a:rPr lang="en-US" dirty="0" smtClean="0">
                <a:latin typeface="Arial" pitchFamily="34" charset="0"/>
                <a:cs typeface="Arial" pitchFamily="34" charset="0"/>
              </a:rPr>
              <a:t> activity of many other endocrine glands and tissues; however it is now known that 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itself is under the control of the hypothalamus</a:t>
            </a:r>
            <a:r>
              <a:rPr lang="ru-RU" dirty="0" smtClean="0">
                <a:latin typeface="Arial" pitchFamily="34" charset="0"/>
                <a:cs typeface="Arial" pitchFamily="34" charset="0"/>
              </a:rPr>
              <a:t>.</a:t>
            </a:r>
            <a:endParaRPr lang="en-US" dirty="0" smtClean="0">
              <a:latin typeface="Arial" pitchFamily="34" charset="0"/>
              <a:cs typeface="Arial" pitchFamily="34" charset="0"/>
            </a:endParaRPr>
          </a:p>
          <a:p>
            <a:pPr algn="just">
              <a:buNone/>
            </a:pPr>
            <a:endParaRPr lang="ru-RU" dirty="0"/>
          </a:p>
        </p:txBody>
      </p:sp>
      <p:pic>
        <p:nvPicPr>
          <p:cNvPr id="4" name="Picture Placeholder 7"/>
          <p:cNvPicPr>
            <a:picLocks noChangeAspect="1"/>
          </p:cNvPicPr>
          <p:nvPr/>
        </p:nvPicPr>
        <p:blipFill>
          <a:blip r:embed="rId2">
            <a:extLst>
              <a:ext uri="{28A0092B-C50C-407E-A947-70E740481C1C}">
                <a14:useLocalDpi xmlns:a14="http://schemas.microsoft.com/office/drawing/2010/main" xmlns="" val="0"/>
              </a:ext>
            </a:extLst>
          </a:blip>
          <a:srcRect l="1208" r="1208"/>
          <a:stretch>
            <a:fillRect/>
          </a:stretch>
        </p:blipFill>
        <p:spPr>
          <a:xfrm>
            <a:off x="666046" y="2806700"/>
            <a:ext cx="3668533" cy="3778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026890"/>
          </a:xfrm>
        </p:spPr>
        <p:txBody>
          <a:bodyPr>
            <a:normAutofit fontScale="90000"/>
          </a:bodyPr>
          <a:lstStyle/>
          <a:p>
            <a:r>
              <a:rPr lang="en-US" b="1" dirty="0" smtClean="0">
                <a:latin typeface="Arial" pitchFamily="34" charset="0"/>
                <a:cs typeface="Arial" pitchFamily="34" charset="0"/>
              </a:rPr>
              <a:t>STRUCTURE OF THE HYPOPHYSIS CEREBRI </a:t>
            </a:r>
            <a:r>
              <a:rPr lang="en-US" b="1" dirty="0" smtClean="0"/>
              <a:t/>
            </a:r>
            <a:br>
              <a:rPr lang="en-US" b="1" dirty="0" smtClean="0"/>
            </a:br>
            <a:endParaRPr lang="ru-RU" dirty="0"/>
          </a:p>
        </p:txBody>
      </p:sp>
      <p:sp>
        <p:nvSpPr>
          <p:cNvPr id="7" name="Содержимое 6"/>
          <p:cNvSpPr>
            <a:spLocks noGrp="1"/>
          </p:cNvSpPr>
          <p:nvPr>
            <p:ph idx="1"/>
          </p:nvPr>
        </p:nvSpPr>
        <p:spPr>
          <a:xfrm>
            <a:off x="1638300" y="1562100"/>
            <a:ext cx="9866312" cy="4978400"/>
          </a:xfrm>
        </p:spPr>
        <p:txBody>
          <a:bodyPr>
            <a:normAutofit lnSpcReduction="10000"/>
          </a:bodyPr>
          <a:lstStyle/>
          <a:p>
            <a:pPr algn="l">
              <a:buNone/>
            </a:pPr>
            <a:r>
              <a:rPr lang="en-US" dirty="0" smtClean="0">
                <a:latin typeface="Arial" pitchFamily="34" charset="0"/>
                <a:cs typeface="Arial" pitchFamily="34" charset="0"/>
              </a:rPr>
              <a:t>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consists of an anterior lobe(</a:t>
            </a:r>
            <a:r>
              <a:rPr lang="en-US" dirty="0" err="1" smtClean="0">
                <a:latin typeface="Arial" pitchFamily="34" charset="0"/>
                <a:cs typeface="Arial" pitchFamily="34" charset="0"/>
              </a:rPr>
              <a:t>adeno-hypophysis</a:t>
            </a:r>
            <a:r>
              <a:rPr lang="en-US" dirty="0" smtClean="0">
                <a:latin typeface="Arial" pitchFamily="34" charset="0"/>
                <a:cs typeface="Arial" pitchFamily="34" charset="0"/>
              </a:rPr>
              <a:t>) and a posterior lobe(</a:t>
            </a:r>
            <a:r>
              <a:rPr lang="en-US" dirty="0" err="1" smtClean="0">
                <a:latin typeface="Arial" pitchFamily="34" charset="0"/>
                <a:cs typeface="Arial" pitchFamily="34" charset="0"/>
              </a:rPr>
              <a:t>neuro-hypophysis</a:t>
            </a:r>
            <a:r>
              <a:rPr lang="en-US" dirty="0" smtClean="0">
                <a:latin typeface="Arial" pitchFamily="34" charset="0"/>
                <a:cs typeface="Arial" pitchFamily="34" charset="0"/>
              </a:rPr>
              <a:t>) which differ from one another in their mode of development and in their structure. </a:t>
            </a:r>
          </a:p>
          <a:p>
            <a:pPr algn="l">
              <a:buNone/>
            </a:pPr>
            <a:r>
              <a:rPr lang="en-US" sz="2000" u="sng" dirty="0" smtClean="0">
                <a:latin typeface="Arial" pitchFamily="34" charset="0"/>
                <a:cs typeface="Arial" pitchFamily="34" charset="0"/>
              </a:rPr>
              <a:t>The Anterior Lobe:</a:t>
            </a:r>
          </a:p>
          <a:p>
            <a:pPr algn="l">
              <a:buNone/>
            </a:pPr>
            <a:r>
              <a:rPr lang="en-US" dirty="0" smtClean="0">
                <a:latin typeface="Arial" pitchFamily="34" charset="0"/>
                <a:cs typeface="Arial" pitchFamily="34" charset="0"/>
              </a:rPr>
              <a:t>The anterior lobe is larger and is somewhat kidney-shaped, the concavity being directed backward and embracing the posterior lobe. The </a:t>
            </a:r>
            <a:r>
              <a:rPr lang="en-US" dirty="0" err="1" smtClean="0">
                <a:latin typeface="Arial" pitchFamily="34" charset="0"/>
                <a:cs typeface="Arial" pitchFamily="34" charset="0"/>
              </a:rPr>
              <a:t>adeno-hypophysis</a:t>
            </a:r>
            <a:r>
              <a:rPr lang="en-US" dirty="0" smtClean="0">
                <a:latin typeface="Arial" pitchFamily="34" charset="0"/>
                <a:cs typeface="Arial" pitchFamily="34" charset="0"/>
              </a:rPr>
              <a:t> consists of three parts—pars anterior, pars </a:t>
            </a:r>
            <a:r>
              <a:rPr lang="en-US" dirty="0" err="1" smtClean="0">
                <a:latin typeface="Arial" pitchFamily="34" charset="0"/>
                <a:cs typeface="Arial" pitchFamily="34" charset="0"/>
              </a:rPr>
              <a:t>tuberalis</a:t>
            </a:r>
            <a:r>
              <a:rPr lang="en-US" dirty="0" smtClean="0">
                <a:latin typeface="Arial" pitchFamily="34" charset="0"/>
                <a:cs typeface="Arial" pitchFamily="34" charset="0"/>
              </a:rPr>
              <a:t> and pars </a:t>
            </a:r>
            <a:r>
              <a:rPr lang="en-US" dirty="0" err="1" smtClean="0">
                <a:latin typeface="Arial" pitchFamily="34" charset="0"/>
                <a:cs typeface="Arial" pitchFamily="34" charset="0"/>
              </a:rPr>
              <a:t>intermedia</a:t>
            </a:r>
            <a:r>
              <a:rPr lang="en-US" dirty="0" smtClean="0">
                <a:latin typeface="Arial" pitchFamily="34" charset="0"/>
                <a:cs typeface="Arial" pitchFamily="34" charset="0"/>
              </a:rPr>
              <a:t>. It is highly cellular and occasionally presents an intra-glandular cleft. The part of the gland behind the cleft is known as pars </a:t>
            </a:r>
            <a:r>
              <a:rPr lang="en-US" dirty="0" err="1" smtClean="0">
                <a:latin typeface="Arial" pitchFamily="34" charset="0"/>
                <a:cs typeface="Arial" pitchFamily="34" charset="0"/>
              </a:rPr>
              <a:t>intermedia</a:t>
            </a:r>
            <a:r>
              <a:rPr lang="en-US" dirty="0" smtClean="0">
                <a:latin typeface="Arial" pitchFamily="34" charset="0"/>
                <a:cs typeface="Arial" pitchFamily="34" charset="0"/>
              </a:rPr>
              <a:t> which is rudimentary in man and embraces the front and side of the posterior lobe. It extends onto the neighboring parts of the brain; it contains few blood vessels and consists of finely granular cells between which are small masses of colloid material.  The part extending upward along the </a:t>
            </a:r>
            <a:r>
              <a:rPr lang="en-US" dirty="0" err="1" smtClean="0">
                <a:latin typeface="Arial" pitchFamily="34" charset="0"/>
                <a:cs typeface="Arial" pitchFamily="34" charset="0"/>
              </a:rPr>
              <a:t>infundibular</a:t>
            </a:r>
            <a:r>
              <a:rPr lang="en-US" dirty="0" smtClean="0">
                <a:latin typeface="Arial" pitchFamily="34" charset="0"/>
                <a:cs typeface="Arial" pitchFamily="34" charset="0"/>
              </a:rPr>
              <a:t> stem is known as pars </a:t>
            </a:r>
            <a:r>
              <a:rPr lang="en-US" dirty="0" err="1" smtClean="0">
                <a:latin typeface="Arial" pitchFamily="34" charset="0"/>
                <a:cs typeface="Arial" pitchFamily="34" charset="0"/>
              </a:rPr>
              <a:t>tuberalis</a:t>
            </a:r>
            <a:r>
              <a:rPr lang="en-US" dirty="0" smtClean="0">
                <a:latin typeface="Arial" pitchFamily="34" charset="0"/>
                <a:cs typeface="Arial" pitchFamily="34" charset="0"/>
              </a:rPr>
              <a:t>. The rest of the gland in front of the cleft is called pars anterior (pars </a:t>
            </a:r>
            <a:r>
              <a:rPr lang="en-US" dirty="0" err="1" smtClean="0">
                <a:latin typeface="Arial" pitchFamily="34" charset="0"/>
                <a:cs typeface="Arial" pitchFamily="34" charset="0"/>
              </a:rPr>
              <a:t>distalis</a:t>
            </a:r>
            <a:r>
              <a:rPr lang="en-US" dirty="0" smtClean="0">
                <a:latin typeface="Arial" pitchFamily="34" charset="0"/>
                <a:cs typeface="Arial" pitchFamily="34" charset="0"/>
              </a:rPr>
              <a:t>). The cells constituting the anterior lobe of the pituitary gland are </a:t>
            </a:r>
            <a:r>
              <a:rPr lang="en-US" dirty="0" err="1" smtClean="0">
                <a:latin typeface="Arial" pitchFamily="34" charset="0"/>
                <a:cs typeface="Arial" pitchFamily="34" charset="0"/>
              </a:rPr>
              <a:t>embryologically</a:t>
            </a:r>
            <a:r>
              <a:rPr lang="en-US" dirty="0" smtClean="0">
                <a:latin typeface="Arial" pitchFamily="34" charset="0"/>
                <a:cs typeface="Arial" pitchFamily="34" charset="0"/>
              </a:rPr>
              <a:t> derived from an </a:t>
            </a:r>
            <a:r>
              <a:rPr lang="en-US" dirty="0" err="1" smtClean="0">
                <a:latin typeface="Arial" pitchFamily="34" charset="0"/>
                <a:cs typeface="Arial" pitchFamily="34" charset="0"/>
              </a:rPr>
              <a:t>outpouching</a:t>
            </a:r>
            <a:r>
              <a:rPr lang="en-US" dirty="0" smtClean="0">
                <a:latin typeface="Arial" pitchFamily="34" charset="0"/>
                <a:cs typeface="Arial" pitchFamily="34" charset="0"/>
              </a:rPr>
              <a:t> of the roof of the pharynx, known as </a:t>
            </a:r>
            <a:r>
              <a:rPr lang="en-US" dirty="0" err="1" smtClean="0">
                <a:latin typeface="Arial" pitchFamily="34" charset="0"/>
                <a:cs typeface="Arial" pitchFamily="34" charset="0"/>
              </a:rPr>
              <a:t>Rathke’s</a:t>
            </a:r>
            <a:r>
              <a:rPr lang="en-US" dirty="0" smtClean="0">
                <a:latin typeface="Arial" pitchFamily="34" charset="0"/>
                <a:cs typeface="Arial" pitchFamily="34" charset="0"/>
              </a:rPr>
              <a:t> pouch. The pars anterior is extremely vascular and consists of epithelial cells of varying size and shape, arranged in cord-like </a:t>
            </a:r>
            <a:r>
              <a:rPr lang="en-US" dirty="0" err="1" smtClean="0">
                <a:latin typeface="Arial" pitchFamily="34" charset="0"/>
                <a:cs typeface="Arial" pitchFamily="34" charset="0"/>
              </a:rPr>
              <a:t>trabeculæ</a:t>
            </a:r>
            <a:r>
              <a:rPr lang="en-US" dirty="0" smtClean="0">
                <a:latin typeface="Arial" pitchFamily="34" charset="0"/>
                <a:cs typeface="Arial" pitchFamily="34" charset="0"/>
              </a:rPr>
              <a:t> or alveoli and separated by large, thin-walled blood vessels. </a:t>
            </a:r>
          </a:p>
          <a:p>
            <a:pPr algn="l">
              <a:buNone/>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39900" y="774700"/>
            <a:ext cx="4749800" cy="5461000"/>
          </a:xfrm>
        </p:spPr>
        <p:txBody>
          <a:bodyPr>
            <a:normAutofit fontScale="92500" lnSpcReduction="20000"/>
          </a:bodyPr>
          <a:lstStyle/>
          <a:p>
            <a:pPr algn="l">
              <a:buNone/>
            </a:pPr>
            <a:r>
              <a:rPr lang="en-US" sz="1900" dirty="0" smtClean="0">
                <a:latin typeface="Arial" pitchFamily="34" charset="0"/>
                <a:cs typeface="Arial" pitchFamily="34" charset="0"/>
              </a:rPr>
              <a:t>While the cells appear to be relatively homogeneous under a light microscope, there are in fact five different types of cells, each of which secretes a different hormone or hormones. The </a:t>
            </a:r>
            <a:r>
              <a:rPr lang="en-US" sz="1900" dirty="0" err="1" smtClean="0">
                <a:latin typeface="Arial" pitchFamily="34" charset="0"/>
                <a:cs typeface="Arial" pitchFamily="34" charset="0"/>
              </a:rPr>
              <a:t>thyrotrophs</a:t>
            </a:r>
            <a:r>
              <a:rPr lang="en-US" sz="1900" dirty="0" smtClean="0">
                <a:latin typeface="Arial" pitchFamily="34" charset="0"/>
                <a:cs typeface="Arial" pitchFamily="34" charset="0"/>
              </a:rPr>
              <a:t> synthesize and secrete </a:t>
            </a:r>
            <a:r>
              <a:rPr lang="en-US" sz="1900" dirty="0" err="1" smtClean="0">
                <a:latin typeface="Arial" pitchFamily="34" charset="0"/>
                <a:cs typeface="Arial" pitchFamily="34" charset="0"/>
              </a:rPr>
              <a:t>thyrotropin</a:t>
            </a:r>
            <a:r>
              <a:rPr lang="en-US" sz="1900" dirty="0" smtClean="0">
                <a:latin typeface="Arial" pitchFamily="34" charset="0"/>
                <a:cs typeface="Arial" pitchFamily="34" charset="0"/>
              </a:rPr>
              <a:t> (thyroid-stimulating hormone; TSH); the </a:t>
            </a:r>
            <a:r>
              <a:rPr lang="en-US" sz="1900" dirty="0" err="1" smtClean="0">
                <a:latin typeface="Arial" pitchFamily="34" charset="0"/>
                <a:cs typeface="Arial" pitchFamily="34" charset="0"/>
              </a:rPr>
              <a:t>gonadotrophs</a:t>
            </a:r>
            <a:r>
              <a:rPr lang="en-US" sz="1900" dirty="0" smtClean="0">
                <a:latin typeface="Arial" pitchFamily="34" charset="0"/>
                <a:cs typeface="Arial" pitchFamily="34" charset="0"/>
              </a:rPr>
              <a:t>, both luteinizing hormone (LH) and follicle-stimulating hormone (FSH); the </a:t>
            </a:r>
            <a:r>
              <a:rPr lang="en-US" sz="1900" dirty="0" err="1" smtClean="0">
                <a:latin typeface="Arial" pitchFamily="34" charset="0"/>
                <a:cs typeface="Arial" pitchFamily="34" charset="0"/>
              </a:rPr>
              <a:t>corticotrophs</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adrenocorticotropic</a:t>
            </a:r>
            <a:r>
              <a:rPr lang="en-US" sz="1900" dirty="0" smtClean="0">
                <a:latin typeface="Arial" pitchFamily="34" charset="0"/>
                <a:cs typeface="Arial" pitchFamily="34" charset="0"/>
              </a:rPr>
              <a:t> hormone (ACTH; </a:t>
            </a:r>
            <a:r>
              <a:rPr lang="en-US" sz="1900" dirty="0" err="1" smtClean="0">
                <a:latin typeface="Arial" pitchFamily="34" charset="0"/>
                <a:cs typeface="Arial" pitchFamily="34" charset="0"/>
              </a:rPr>
              <a:t>corticotropin</a:t>
            </a:r>
            <a:r>
              <a:rPr lang="en-US" sz="1900" dirty="0" smtClean="0">
                <a:latin typeface="Arial" pitchFamily="34" charset="0"/>
                <a:cs typeface="Arial" pitchFamily="34" charset="0"/>
              </a:rPr>
              <a:t>); the </a:t>
            </a:r>
            <a:r>
              <a:rPr lang="en-US" sz="1900" dirty="0" err="1" smtClean="0">
                <a:latin typeface="Arial" pitchFamily="34" charset="0"/>
                <a:cs typeface="Arial" pitchFamily="34" charset="0"/>
              </a:rPr>
              <a:t>somatotrophs</a:t>
            </a:r>
            <a:r>
              <a:rPr lang="en-US" sz="1900" dirty="0" smtClean="0">
                <a:latin typeface="Arial" pitchFamily="34" charset="0"/>
                <a:cs typeface="Arial" pitchFamily="34" charset="0"/>
              </a:rPr>
              <a:t>, growth hormone (GH; </a:t>
            </a:r>
            <a:r>
              <a:rPr lang="en-US" sz="1900" dirty="0" err="1" smtClean="0">
                <a:latin typeface="Arial" pitchFamily="34" charset="0"/>
                <a:cs typeface="Arial" pitchFamily="34" charset="0"/>
              </a:rPr>
              <a:t>somatotropin</a:t>
            </a:r>
            <a:r>
              <a:rPr lang="en-US" sz="1900" dirty="0" smtClean="0">
                <a:latin typeface="Arial" pitchFamily="34" charset="0"/>
                <a:cs typeface="Arial" pitchFamily="34" charset="0"/>
              </a:rPr>
              <a:t>); and the </a:t>
            </a:r>
            <a:r>
              <a:rPr lang="en-US" sz="1900" dirty="0" err="1" smtClean="0">
                <a:latin typeface="Arial" pitchFamily="34" charset="0"/>
                <a:cs typeface="Arial" pitchFamily="34" charset="0"/>
              </a:rPr>
              <a:t>lactotrophs</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prolactin</a:t>
            </a:r>
            <a:r>
              <a:rPr lang="en-US" sz="1900" dirty="0" smtClean="0">
                <a:latin typeface="Arial" pitchFamily="34" charset="0"/>
                <a:cs typeface="Arial" pitchFamily="34" charset="0"/>
              </a:rPr>
              <a:t>.</a:t>
            </a:r>
          </a:p>
          <a:p>
            <a:pPr algn="l">
              <a:buNone/>
            </a:pPr>
            <a:endParaRPr lang="en-US" sz="1900" dirty="0" smtClean="0">
              <a:latin typeface="Arial" pitchFamily="34" charset="0"/>
              <a:cs typeface="Arial" pitchFamily="34" charset="0"/>
            </a:endParaRPr>
          </a:p>
          <a:p>
            <a:pPr algn="l">
              <a:buNone/>
            </a:pPr>
            <a:r>
              <a:rPr lang="en-US" sz="1900" dirty="0" err="1" smtClean="0">
                <a:latin typeface="Arial" pitchFamily="34" charset="0"/>
                <a:cs typeface="Arial" pitchFamily="34" charset="0"/>
              </a:rPr>
              <a:t>Somatotrophs</a:t>
            </a:r>
            <a:r>
              <a:rPr lang="en-US" sz="1900" dirty="0" smtClean="0">
                <a:latin typeface="Arial" pitchFamily="34" charset="0"/>
                <a:cs typeface="Arial" pitchFamily="34" charset="0"/>
              </a:rPr>
              <a:t> are plentiful in the anterior pituitary gland, constituting about 40 percent of the tissue. They are located predominantly in the anterior and the lateral regions of the gland and secrete between one and two milligrams of GH each day.</a:t>
            </a:r>
          </a:p>
          <a:p>
            <a:pPr algn="l">
              <a:buNone/>
            </a:pPr>
            <a:endParaRPr lang="ru-RU" dirty="0">
              <a:latin typeface="Times New Roman" pitchFamily="18" charset="0"/>
              <a:cs typeface="Times New Roman" pitchFamily="18" charset="0"/>
            </a:endParaRPr>
          </a:p>
        </p:txBody>
      </p:sp>
      <p:pic>
        <p:nvPicPr>
          <p:cNvPr id="4" name="Picture Placeholder 4"/>
          <p:cNvPicPr>
            <a:picLocks noChangeAspect="1"/>
          </p:cNvPicPr>
          <p:nvPr/>
        </p:nvPicPr>
        <p:blipFill>
          <a:blip r:embed="rId2">
            <a:extLst>
              <a:ext uri="{28A0092B-C50C-407E-A947-70E740481C1C}">
                <a14:useLocalDpi xmlns:a14="http://schemas.microsoft.com/office/drawing/2010/main" xmlns="" val="0"/>
              </a:ext>
            </a:extLst>
          </a:blip>
          <a:srcRect t="12097" b="12097"/>
          <a:stretch>
            <a:fillRect/>
          </a:stretch>
        </p:blipFill>
        <p:spPr>
          <a:xfrm>
            <a:off x="6533321" y="821633"/>
            <a:ext cx="5523832" cy="53538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803400" y="685800"/>
            <a:ext cx="5664200" cy="6172200"/>
          </a:xfrm>
        </p:spPr>
        <p:txBody>
          <a:bodyPr>
            <a:normAutofit fontScale="92500" lnSpcReduction="20000"/>
          </a:bodyPr>
          <a:lstStyle/>
          <a:p>
            <a:pPr algn="l">
              <a:buNone/>
            </a:pPr>
            <a:r>
              <a:rPr lang="en-US" sz="2400" u="sng" dirty="0" smtClean="0">
                <a:latin typeface="Arial" pitchFamily="34" charset="0"/>
                <a:cs typeface="Arial" pitchFamily="34" charset="0"/>
              </a:rPr>
              <a:t>The Posterior Lobe</a:t>
            </a:r>
          </a:p>
          <a:p>
            <a:pPr algn="l">
              <a:buNone/>
            </a:pPr>
            <a:r>
              <a:rPr lang="en-US" dirty="0" smtClean="0">
                <a:latin typeface="Arial" pitchFamily="34" charset="0"/>
                <a:cs typeface="Arial" pitchFamily="34" charset="0"/>
              </a:rPr>
              <a:t>It is continuous above with the </a:t>
            </a:r>
            <a:r>
              <a:rPr lang="en-US" dirty="0" err="1" smtClean="0">
                <a:latin typeface="Arial" pitchFamily="34" charset="0"/>
                <a:cs typeface="Arial" pitchFamily="34" charset="0"/>
              </a:rPr>
              <a:t>infundibulum</a:t>
            </a:r>
            <a:r>
              <a:rPr lang="en-US" dirty="0" smtClean="0">
                <a:latin typeface="Arial" pitchFamily="34" charset="0"/>
                <a:cs typeface="Arial" pitchFamily="34" charset="0"/>
              </a:rPr>
              <a:t> which extends downward and forward from the floor of third ventricle and enters the </a:t>
            </a:r>
            <a:r>
              <a:rPr lang="en-US" dirty="0" err="1" smtClean="0">
                <a:latin typeface="Arial" pitchFamily="34" charset="0"/>
                <a:cs typeface="Arial" pitchFamily="34" charset="0"/>
              </a:rPr>
              <a:t>hypophyseal</a:t>
            </a:r>
            <a:r>
              <a:rPr lang="en-US" dirty="0" smtClean="0">
                <a:latin typeface="Arial" pitchFamily="34" charset="0"/>
                <a:cs typeface="Arial" pitchFamily="34" charset="0"/>
              </a:rPr>
              <a:t> </a:t>
            </a:r>
            <a:r>
              <a:rPr lang="en-US" dirty="0" err="1" smtClean="0">
                <a:latin typeface="Arial" pitchFamily="34" charset="0"/>
                <a:cs typeface="Arial" pitchFamily="34" charset="0"/>
              </a:rPr>
              <a:t>fossa</a:t>
            </a:r>
            <a:r>
              <a:rPr lang="en-US" dirty="0" smtClean="0">
                <a:latin typeface="Arial" pitchFamily="34" charset="0"/>
                <a:cs typeface="Arial" pitchFamily="34" charset="0"/>
              </a:rPr>
              <a:t> through an aperture in </a:t>
            </a:r>
            <a:r>
              <a:rPr lang="en-US" dirty="0" err="1" smtClean="0">
                <a:latin typeface="Arial" pitchFamily="34" charset="0"/>
                <a:cs typeface="Arial" pitchFamily="34" charset="0"/>
              </a:rPr>
              <a:t>diaphragma</a:t>
            </a:r>
            <a:r>
              <a:rPr lang="en-US" dirty="0" smtClean="0">
                <a:latin typeface="Arial" pitchFamily="34" charset="0"/>
                <a:cs typeface="Arial" pitchFamily="34" charset="0"/>
              </a:rPr>
              <a:t> </a:t>
            </a:r>
            <a:r>
              <a:rPr lang="en-US" dirty="0" err="1" smtClean="0">
                <a:latin typeface="Arial" pitchFamily="34" charset="0"/>
                <a:cs typeface="Arial" pitchFamily="34" charset="0"/>
              </a:rPr>
              <a:t>sellae</a:t>
            </a:r>
            <a:r>
              <a:rPr lang="en-US" dirty="0" smtClean="0">
                <a:latin typeface="Arial" pitchFamily="34" charset="0"/>
                <a:cs typeface="Arial" pitchFamily="34" charset="0"/>
              </a:rPr>
              <a:t>. The </a:t>
            </a:r>
            <a:r>
              <a:rPr lang="en-US" dirty="0" err="1" smtClean="0">
                <a:latin typeface="Arial" pitchFamily="34" charset="0"/>
                <a:cs typeface="Arial" pitchFamily="34" charset="0"/>
              </a:rPr>
              <a:t>neuro-hypophysis</a:t>
            </a:r>
            <a:r>
              <a:rPr lang="en-US" dirty="0" smtClean="0">
                <a:latin typeface="Arial" pitchFamily="34" charset="0"/>
                <a:cs typeface="Arial" pitchFamily="34" charset="0"/>
              </a:rPr>
              <a:t> consists of three parts— median eminence of tuber </a:t>
            </a:r>
            <a:r>
              <a:rPr lang="en-US" dirty="0" err="1" smtClean="0">
                <a:latin typeface="Arial" pitchFamily="34" charset="0"/>
                <a:cs typeface="Arial" pitchFamily="34" charset="0"/>
              </a:rPr>
              <a:t>cinerium</a:t>
            </a:r>
            <a:r>
              <a:rPr lang="en-US" dirty="0" smtClean="0">
                <a:latin typeface="Arial" pitchFamily="34" charset="0"/>
                <a:cs typeface="Arial" pitchFamily="34" charset="0"/>
              </a:rPr>
              <a:t>, </a:t>
            </a:r>
            <a:r>
              <a:rPr lang="en-US" dirty="0" err="1" smtClean="0">
                <a:latin typeface="Arial" pitchFamily="34" charset="0"/>
                <a:cs typeface="Arial" pitchFamily="34" charset="0"/>
              </a:rPr>
              <a:t>infundibular</a:t>
            </a:r>
            <a:r>
              <a:rPr lang="en-US" dirty="0" smtClean="0">
                <a:latin typeface="Arial" pitchFamily="34" charset="0"/>
                <a:cs typeface="Arial" pitchFamily="34" charset="0"/>
              </a:rPr>
              <a:t> stem and pars nervosa. The </a:t>
            </a:r>
            <a:r>
              <a:rPr lang="en-US" dirty="0" err="1" smtClean="0">
                <a:latin typeface="Arial" pitchFamily="34" charset="0"/>
                <a:cs typeface="Arial" pitchFamily="34" charset="0"/>
              </a:rPr>
              <a:t>infundi-bular</a:t>
            </a:r>
            <a:r>
              <a:rPr lang="en-US" dirty="0" smtClean="0">
                <a:latin typeface="Arial" pitchFamily="34" charset="0"/>
                <a:cs typeface="Arial" pitchFamily="34" charset="0"/>
              </a:rPr>
              <a:t> stem possesses an anterior covering of pars </a:t>
            </a:r>
            <a:r>
              <a:rPr lang="en-US" dirty="0" err="1" smtClean="0">
                <a:latin typeface="Arial" pitchFamily="34" charset="0"/>
                <a:cs typeface="Arial" pitchFamily="34" charset="0"/>
              </a:rPr>
              <a:t>tuberalis</a:t>
            </a:r>
            <a:r>
              <a:rPr lang="en-US" dirty="0" smtClean="0">
                <a:latin typeface="Arial" pitchFamily="34" charset="0"/>
                <a:cs typeface="Arial" pitchFamily="34" charset="0"/>
              </a:rPr>
              <a:t> and rest belongs to the </a:t>
            </a:r>
            <a:r>
              <a:rPr lang="en-US" dirty="0" err="1" smtClean="0">
                <a:latin typeface="Arial" pitchFamily="34" charset="0"/>
                <a:cs typeface="Arial" pitchFamily="34" charset="0"/>
              </a:rPr>
              <a:t>neuro-hypophysis</a:t>
            </a:r>
            <a:r>
              <a:rPr lang="en-US" dirty="0" smtClean="0">
                <a:latin typeface="Arial" pitchFamily="34" charset="0"/>
                <a:cs typeface="Arial" pitchFamily="34" charset="0"/>
              </a:rPr>
              <a:t>. Although of nervous origin the posterior lobe contains no nerve cells or fibers. It consists of </a:t>
            </a:r>
            <a:r>
              <a:rPr lang="en-US" dirty="0" err="1" smtClean="0">
                <a:latin typeface="Arial" pitchFamily="34" charset="0"/>
                <a:cs typeface="Arial" pitchFamily="34" charset="0"/>
              </a:rPr>
              <a:t>neuroglia</a:t>
            </a:r>
            <a:r>
              <a:rPr lang="en-US" dirty="0" smtClean="0">
                <a:latin typeface="Arial" pitchFamily="34" charset="0"/>
                <a:cs typeface="Arial" pitchFamily="34" charset="0"/>
              </a:rPr>
              <a:t> cells and fibers and is invaded by columns which grow into it from the pars </a:t>
            </a:r>
            <a:r>
              <a:rPr lang="en-US" dirty="0" err="1" smtClean="0">
                <a:latin typeface="Arial" pitchFamily="34" charset="0"/>
                <a:cs typeface="Arial" pitchFamily="34" charset="0"/>
              </a:rPr>
              <a:t>intermedia</a:t>
            </a:r>
            <a:r>
              <a:rPr lang="en-US" dirty="0" smtClean="0">
                <a:latin typeface="Arial" pitchFamily="34" charset="0"/>
                <a:cs typeface="Arial" pitchFamily="34" charset="0"/>
              </a:rPr>
              <a:t>; imbedded in it are large quantities of a colloid substance </a:t>
            </a:r>
            <a:r>
              <a:rPr lang="en-US" dirty="0" err="1" smtClean="0">
                <a:latin typeface="Arial" pitchFamily="34" charset="0"/>
                <a:cs typeface="Arial" pitchFamily="34" charset="0"/>
              </a:rPr>
              <a:t>histologically</a:t>
            </a:r>
            <a:r>
              <a:rPr lang="en-US" dirty="0" smtClean="0">
                <a:latin typeface="Arial" pitchFamily="34" charset="0"/>
                <a:cs typeface="Arial" pitchFamily="34" charset="0"/>
              </a:rPr>
              <a:t> similar to that found in the thyroid gland. In certain of the lower vertebrates, e.g., fishes, nervous structures are present, and the lobe is of large size. The posterior pituitary consists mainly of neuronal projections (axons) of </a:t>
            </a:r>
            <a:r>
              <a:rPr lang="en-US" dirty="0" err="1" smtClean="0">
                <a:latin typeface="Arial" pitchFamily="34" charset="0"/>
                <a:cs typeface="Arial" pitchFamily="34" charset="0"/>
              </a:rPr>
              <a:t>magnocellular</a:t>
            </a:r>
            <a:r>
              <a:rPr lang="en-US" dirty="0" smtClean="0">
                <a:latin typeface="Arial" pitchFamily="34" charset="0"/>
                <a:cs typeface="Arial" pitchFamily="34" charset="0"/>
              </a:rPr>
              <a:t> </a:t>
            </a:r>
            <a:r>
              <a:rPr lang="en-US" dirty="0" err="1" smtClean="0">
                <a:latin typeface="Arial" pitchFamily="34" charset="0"/>
                <a:cs typeface="Arial" pitchFamily="34" charset="0"/>
              </a:rPr>
              <a:t>neurosecretory</a:t>
            </a:r>
            <a:r>
              <a:rPr lang="en-US" dirty="0" smtClean="0">
                <a:latin typeface="Arial" pitchFamily="34" charset="0"/>
                <a:cs typeface="Arial" pitchFamily="34" charset="0"/>
              </a:rPr>
              <a:t> cells extending from the </a:t>
            </a:r>
            <a:r>
              <a:rPr lang="en-US" dirty="0" err="1" smtClean="0">
                <a:latin typeface="Arial" pitchFamily="34" charset="0"/>
                <a:cs typeface="Arial" pitchFamily="34" charset="0"/>
              </a:rPr>
              <a:t>supraoptic</a:t>
            </a:r>
            <a:r>
              <a:rPr lang="en-US" dirty="0" smtClean="0">
                <a:latin typeface="Arial" pitchFamily="34" charset="0"/>
                <a:cs typeface="Arial" pitchFamily="34" charset="0"/>
              </a:rPr>
              <a:t> and </a:t>
            </a:r>
            <a:r>
              <a:rPr lang="en-US" dirty="0" err="1" smtClean="0">
                <a:latin typeface="Arial" pitchFamily="34" charset="0"/>
                <a:cs typeface="Arial" pitchFamily="34" charset="0"/>
              </a:rPr>
              <a:t>paraventricular</a:t>
            </a:r>
            <a:r>
              <a:rPr lang="en-US" dirty="0" smtClean="0">
                <a:latin typeface="Arial" pitchFamily="34" charset="0"/>
                <a:cs typeface="Arial" pitchFamily="34" charset="0"/>
              </a:rPr>
              <a:t> nuclei of the hypothalamus. These axons store and release </a:t>
            </a:r>
            <a:r>
              <a:rPr lang="en-US" dirty="0" err="1" smtClean="0">
                <a:latin typeface="Arial" pitchFamily="34" charset="0"/>
                <a:cs typeface="Arial" pitchFamily="34" charset="0"/>
              </a:rPr>
              <a:t>neurohypophysial</a:t>
            </a:r>
            <a:r>
              <a:rPr lang="en-US" dirty="0" smtClean="0">
                <a:latin typeface="Arial" pitchFamily="34" charset="0"/>
                <a:cs typeface="Arial" pitchFamily="34" charset="0"/>
              </a:rPr>
              <a:t> hormones </a:t>
            </a:r>
            <a:r>
              <a:rPr lang="en-US" dirty="0" err="1" smtClean="0">
                <a:latin typeface="Arial" pitchFamily="34" charset="0"/>
                <a:cs typeface="Arial" pitchFamily="34" charset="0"/>
              </a:rPr>
              <a:t>oxytocin</a:t>
            </a:r>
            <a:r>
              <a:rPr lang="en-US" dirty="0" smtClean="0">
                <a:latin typeface="Arial" pitchFamily="34" charset="0"/>
                <a:cs typeface="Arial" pitchFamily="34" charset="0"/>
              </a:rPr>
              <a:t> and vasopressin into the </a:t>
            </a:r>
            <a:r>
              <a:rPr lang="en-US" dirty="0" err="1" smtClean="0">
                <a:latin typeface="Arial" pitchFamily="34" charset="0"/>
                <a:cs typeface="Arial" pitchFamily="34" charset="0"/>
              </a:rPr>
              <a:t>neurohypohyseal</a:t>
            </a:r>
            <a:r>
              <a:rPr lang="en-US" dirty="0" smtClean="0">
                <a:latin typeface="Arial" pitchFamily="34" charset="0"/>
                <a:cs typeface="Arial" pitchFamily="34" charset="0"/>
              </a:rPr>
              <a:t> capillaries, from there they get into the systemic circulation (and partly back to the </a:t>
            </a:r>
            <a:r>
              <a:rPr lang="en-US" dirty="0" err="1" smtClean="0">
                <a:latin typeface="Arial" pitchFamily="34" charset="0"/>
                <a:cs typeface="Arial" pitchFamily="34" charset="0"/>
              </a:rPr>
              <a:t>hypophyseal</a:t>
            </a:r>
            <a:r>
              <a:rPr lang="en-US" dirty="0" smtClean="0">
                <a:latin typeface="Arial" pitchFamily="34" charset="0"/>
                <a:cs typeface="Arial" pitchFamily="34" charset="0"/>
              </a:rPr>
              <a:t> portal system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4" name="Picture Placeholder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3990" y="1197735"/>
            <a:ext cx="4290540" cy="44537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1" y="624110"/>
            <a:ext cx="9904412" cy="1280890"/>
          </a:xfrm>
        </p:spPr>
        <p:txBody>
          <a:bodyPr/>
          <a:lstStyle/>
          <a:p>
            <a:r>
              <a:rPr lang="en-US" dirty="0" smtClean="0">
                <a:latin typeface="Times New Roman" pitchFamily="18" charset="0"/>
                <a:cs typeface="Times New Roman" pitchFamily="18" charset="0"/>
              </a:rPr>
              <a:t>FUNCTIONS OF THE PITUITARY GLAND</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651000" y="1282700"/>
            <a:ext cx="9853612" cy="5575300"/>
          </a:xfrm>
        </p:spPr>
        <p:txBody>
          <a:bodyPr>
            <a:noAutofit/>
          </a:bodyPr>
          <a:lstStyle/>
          <a:p>
            <a:r>
              <a:rPr lang="en-US" sz="1200" dirty="0" smtClean="0">
                <a:latin typeface="Times New Roman" pitchFamily="18" charset="0"/>
                <a:cs typeface="Times New Roman" pitchFamily="18" charset="0"/>
              </a:rPr>
              <a:t>The pituitary, a pea-sized gland at the base of the brain, produces a number of hormones. Each of these hormones affects a specific part of the body (a target organ or tissue). The anterior lobe of the pituitary produces and releases (secretes) six main hormones:</a:t>
            </a:r>
          </a:p>
          <a:p>
            <a:r>
              <a:rPr lang="en-US" sz="1200" dirty="0" smtClean="0">
                <a:latin typeface="Times New Roman" pitchFamily="18" charset="0"/>
                <a:cs typeface="Times New Roman" pitchFamily="18" charset="0"/>
              </a:rPr>
              <a:t>Growth hormone, which regulates growth and physical development and has important effects on body shape by stimulating muscle formation and reducing fat tissue</a:t>
            </a:r>
          </a:p>
          <a:p>
            <a:r>
              <a:rPr lang="en-US" sz="1200" dirty="0" smtClean="0">
                <a:latin typeface="Times New Roman" pitchFamily="18" charset="0"/>
                <a:cs typeface="Times New Roman" pitchFamily="18" charset="0"/>
              </a:rPr>
              <a:t>Thyroid-stimulating hormone, which stimulates the thyroid gland to produce thyroid hormones</a:t>
            </a:r>
          </a:p>
          <a:p>
            <a:r>
              <a:rPr lang="en-US" sz="1200" dirty="0" err="1" smtClean="0">
                <a:latin typeface="Times New Roman" pitchFamily="18" charset="0"/>
                <a:cs typeface="Times New Roman" pitchFamily="18" charset="0"/>
              </a:rPr>
              <a:t>Adrenocorticotropic</a:t>
            </a:r>
            <a:r>
              <a:rPr lang="en-US" sz="1200" dirty="0" smtClean="0">
                <a:latin typeface="Times New Roman" pitchFamily="18" charset="0"/>
                <a:cs typeface="Times New Roman" pitchFamily="18" charset="0"/>
              </a:rPr>
              <a:t> hormone (ACTH, also called corticotrophin, which stimulates the adrenal glands to produce </a:t>
            </a:r>
            <a:r>
              <a:rPr lang="en-US" sz="1200" dirty="0" err="1" smtClean="0">
                <a:latin typeface="Times New Roman" pitchFamily="18" charset="0"/>
                <a:cs typeface="Times New Roman" pitchFamily="18" charset="0"/>
              </a:rPr>
              <a:t>cortisol</a:t>
            </a:r>
            <a:r>
              <a:rPr lang="en-US" sz="1200" dirty="0" smtClean="0">
                <a:latin typeface="Times New Roman" pitchFamily="18" charset="0"/>
                <a:cs typeface="Times New Roman" pitchFamily="18" charset="0"/>
              </a:rPr>
              <a:t> and other hormones</a:t>
            </a:r>
          </a:p>
          <a:p>
            <a:r>
              <a:rPr lang="en-US" sz="1200" dirty="0" smtClean="0">
                <a:latin typeface="Times New Roman" pitchFamily="18" charset="0"/>
                <a:cs typeface="Times New Roman" pitchFamily="18" charset="0"/>
              </a:rPr>
              <a:t>Follicle-stimulating hormone and luteinizing hormone (the </a:t>
            </a:r>
            <a:r>
              <a:rPr lang="en-US" sz="1200" dirty="0" err="1" smtClean="0">
                <a:latin typeface="Times New Roman" pitchFamily="18" charset="0"/>
                <a:cs typeface="Times New Roman" pitchFamily="18" charset="0"/>
              </a:rPr>
              <a:t>gonadotropins</a:t>
            </a:r>
            <a:r>
              <a:rPr lang="en-US" sz="1200" dirty="0" smtClean="0">
                <a:latin typeface="Times New Roman" pitchFamily="18" charset="0"/>
                <a:cs typeface="Times New Roman" pitchFamily="18" charset="0"/>
              </a:rPr>
              <a:t>), which stimulate the testes to produce sperm, the ovaries to produce eggs, and the sex organs to produce sex hormones (testosterone and estrogen)</a:t>
            </a:r>
          </a:p>
          <a:p>
            <a:r>
              <a:rPr lang="en-US" sz="1200" dirty="0" err="1" smtClean="0">
                <a:latin typeface="Times New Roman" pitchFamily="18" charset="0"/>
                <a:cs typeface="Times New Roman" pitchFamily="18" charset="0"/>
              </a:rPr>
              <a:t>Prolactin</a:t>
            </a:r>
            <a:r>
              <a:rPr lang="en-US" sz="1200" dirty="0" smtClean="0">
                <a:latin typeface="Times New Roman" pitchFamily="18" charset="0"/>
                <a:cs typeface="Times New Roman" pitchFamily="18" charset="0"/>
              </a:rPr>
              <a:t>, which stimulates the mammary glands of the breasts to produce milk</a:t>
            </a:r>
          </a:p>
          <a:p>
            <a:r>
              <a:rPr lang="en-US" sz="1200" dirty="0" smtClean="0">
                <a:latin typeface="Times New Roman" pitchFamily="18" charset="0"/>
                <a:cs typeface="Times New Roman" pitchFamily="18" charset="0"/>
              </a:rPr>
              <a:t>The anterior lobe also produces several other hormones, including one that causes the skin to darken (beta-</a:t>
            </a:r>
            <a:r>
              <a:rPr lang="en-US" sz="1200" dirty="0" err="1" smtClean="0">
                <a:latin typeface="Times New Roman" pitchFamily="18" charset="0"/>
                <a:cs typeface="Times New Roman" pitchFamily="18" charset="0"/>
              </a:rPr>
              <a:t>melanocyte</a:t>
            </a:r>
            <a:r>
              <a:rPr lang="en-US" sz="1200" dirty="0" smtClean="0">
                <a:latin typeface="Times New Roman" pitchFamily="18" charset="0"/>
                <a:cs typeface="Times New Roman" pitchFamily="18" charset="0"/>
              </a:rPr>
              <a:t>–stimulating hormone) and ones that inhibit pain sensations and help control the immune system (endorphins).</a:t>
            </a:r>
          </a:p>
          <a:p>
            <a:r>
              <a:rPr lang="en-US" sz="1200" dirty="0" smtClean="0">
                <a:latin typeface="Times New Roman" pitchFamily="18" charset="0"/>
                <a:cs typeface="Times New Roman" pitchFamily="18" charset="0"/>
              </a:rPr>
              <a:t>The posterior lobe of the pituitary produces only two hormones: </a:t>
            </a:r>
            <a:r>
              <a:rPr lang="en-US" sz="1200" dirty="0" err="1" smtClean="0">
                <a:latin typeface="Times New Roman" pitchFamily="18" charset="0"/>
                <a:cs typeface="Times New Roman" pitchFamily="18" charset="0"/>
              </a:rPr>
              <a:t>antidiuretic</a:t>
            </a:r>
            <a:r>
              <a:rPr lang="en-US" sz="1200" dirty="0" smtClean="0">
                <a:latin typeface="Times New Roman" pitchFamily="18" charset="0"/>
                <a:cs typeface="Times New Roman" pitchFamily="18" charset="0"/>
              </a:rPr>
              <a:t> hormone and </a:t>
            </a:r>
            <a:r>
              <a:rPr lang="en-US" sz="1200" dirty="0" err="1" smtClean="0">
                <a:latin typeface="Times New Roman" pitchFamily="18" charset="0"/>
                <a:cs typeface="Times New Roman" pitchFamily="18" charset="0"/>
              </a:rPr>
              <a:t>oxytocin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Antidiuretic</a:t>
            </a:r>
            <a:r>
              <a:rPr lang="en-US" sz="1200" dirty="0" smtClean="0">
                <a:latin typeface="Times New Roman" pitchFamily="18" charset="0"/>
                <a:cs typeface="Times New Roman" pitchFamily="18" charset="0"/>
              </a:rPr>
              <a:t> hormone (also called vasopressin) regulates the amount of water excreted by the kidneys and is therefore important in maintaining water balance in the body (see </a:t>
            </a:r>
            <a:r>
              <a:rPr lang="en-US" sz="1200" dirty="0" err="1" smtClean="0">
                <a:latin typeface="Times New Roman" pitchFamily="18" charset="0"/>
                <a:cs typeface="Times New Roman" pitchFamily="18" charset="0"/>
              </a:rPr>
              <a:t>see</a:t>
            </a:r>
            <a:r>
              <a:rPr lang="en-US" sz="1200" dirty="0" smtClean="0">
                <a:latin typeface="Times New Roman" pitchFamily="18" charset="0"/>
                <a:cs typeface="Times New Roman" pitchFamily="18" charset="0"/>
              </a:rPr>
              <a:t> About Body Water). </a:t>
            </a:r>
            <a:r>
              <a:rPr lang="en-US" sz="1200" dirty="0" err="1" smtClean="0">
                <a:latin typeface="Times New Roman" pitchFamily="18" charset="0"/>
                <a:cs typeface="Times New Roman" pitchFamily="18" charset="0"/>
              </a:rPr>
              <a:t>Oxytocin</a:t>
            </a:r>
            <a:r>
              <a:rPr lang="en-US" sz="1200" dirty="0" smtClean="0">
                <a:latin typeface="Times New Roman" pitchFamily="18" charset="0"/>
                <a:cs typeface="Times New Roman" pitchFamily="18" charset="0"/>
              </a:rPr>
              <a:t> causes the uterus to contract during childbirth and immediately after delivery to prevent excessive bleeding. </a:t>
            </a:r>
            <a:r>
              <a:rPr lang="en-US" sz="1200" dirty="0" err="1" smtClean="0">
                <a:latin typeface="Times New Roman" pitchFamily="18" charset="0"/>
                <a:cs typeface="Times New Roman" pitchFamily="18" charset="0"/>
              </a:rPr>
              <a:t>Oxytocin</a:t>
            </a:r>
            <a:r>
              <a:rPr lang="en-US" sz="1200" dirty="0" smtClean="0">
                <a:latin typeface="Times New Roman" pitchFamily="18" charset="0"/>
                <a:cs typeface="Times New Roman" pitchFamily="18" charset="0"/>
              </a:rPr>
              <a:t> also stimulates contractions of the milk ducts in the breast, which move milk to the nipple (the let-down) in lactating women.</a:t>
            </a:r>
          </a:p>
          <a:p>
            <a:r>
              <a:rPr lang="en-US" sz="1200" dirty="0" smtClean="0">
                <a:latin typeface="Times New Roman" pitchFamily="18" charset="0"/>
                <a:cs typeface="Times New Roman" pitchFamily="18" charset="0"/>
              </a:rPr>
              <a:t>The hormones produced by the pituitary are not all produced continuously. Most are released in bursts every 1 to 3 hours, with alternating periods of activity and inactivity. Some of the hormones, such as ACTH, growth hormone, and </a:t>
            </a:r>
            <a:r>
              <a:rPr lang="en-US" sz="1200" dirty="0" err="1" smtClean="0">
                <a:latin typeface="Times New Roman" pitchFamily="18" charset="0"/>
                <a:cs typeface="Times New Roman" pitchFamily="18" charset="0"/>
              </a:rPr>
              <a:t>prolactin</a:t>
            </a:r>
            <a:r>
              <a:rPr lang="en-US" sz="1200" dirty="0" smtClean="0">
                <a:latin typeface="Times New Roman" pitchFamily="18" charset="0"/>
                <a:cs typeface="Times New Roman" pitchFamily="18" charset="0"/>
              </a:rPr>
              <a:t>, follow a circadian rhythm: The levels rise and fall predictably during the day, usually peaking just before awakening and dropping to their lowest levels just before sleep. The levels of other hormones vary according to other factors. For example, in women, the levels of luteinizing hormone and follicle-stimulating hormone, which control reproductive functions, vary during the menstrual cycle.</a:t>
            </a:r>
          </a:p>
          <a:p>
            <a:pPr algn="l">
              <a:buFont typeface="Arial" pitchFamily="34" charset="0"/>
              <a:buChar char="•"/>
            </a:pPr>
            <a:endParaRPr lang="ru-RU" sz="1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701" y="624110"/>
            <a:ext cx="9713912" cy="1280890"/>
          </a:xfrm>
        </p:spPr>
        <p:txBody>
          <a:bodyPr/>
          <a:lstStyle/>
          <a:p>
            <a:r>
              <a:rPr lang="en-US" dirty="0" smtClean="0">
                <a:latin typeface="Arial" pitchFamily="34" charset="0"/>
                <a:cs typeface="Arial" pitchFamily="34" charset="0"/>
              </a:rPr>
              <a:t>PATHOLOGY OF THE PITUITARY GLAND</a:t>
            </a:r>
            <a:endParaRPr lang="ru-RU" dirty="0">
              <a:latin typeface="Arial" pitchFamily="34" charset="0"/>
              <a:cs typeface="Arial" pitchFamily="34" charset="0"/>
            </a:endParaRPr>
          </a:p>
        </p:txBody>
      </p:sp>
      <p:sp>
        <p:nvSpPr>
          <p:cNvPr id="3" name="Содержимое 2"/>
          <p:cNvSpPr>
            <a:spLocks noGrp="1"/>
          </p:cNvSpPr>
          <p:nvPr>
            <p:ph idx="1"/>
          </p:nvPr>
        </p:nvSpPr>
        <p:spPr>
          <a:xfrm>
            <a:off x="1511300" y="1473200"/>
            <a:ext cx="9956800" cy="4838700"/>
          </a:xfrm>
        </p:spPr>
        <p:txBody>
          <a:bodyPr>
            <a:normAutofit fontScale="92500" lnSpcReduction="20000"/>
          </a:bodyPr>
          <a:lstStyle/>
          <a:p>
            <a:r>
              <a:rPr lang="en-US" dirty="0" smtClean="0">
                <a:latin typeface="Arial" pitchFamily="34" charset="0"/>
                <a:cs typeface="Arial" pitchFamily="34" charset="0"/>
              </a:rPr>
              <a:t>The pituitary gland can malfunction in several ways, usually as a result of developing a noncancerous tumor (adenoma).</a:t>
            </a:r>
          </a:p>
          <a:p>
            <a:r>
              <a:rPr lang="en-US" dirty="0" smtClean="0">
                <a:latin typeface="Arial" pitchFamily="34" charset="0"/>
                <a:cs typeface="Arial" pitchFamily="34" charset="0"/>
              </a:rPr>
              <a:t>Pituitary adenomas are tumors that occur in the pituitary gland, which account for 15% of intracranial </a:t>
            </a:r>
            <a:r>
              <a:rPr lang="en-US" dirty="0" err="1" smtClean="0">
                <a:latin typeface="Arial" pitchFamily="34" charset="0"/>
                <a:cs typeface="Arial" pitchFamily="34" charset="0"/>
              </a:rPr>
              <a:t>neoplasms</a:t>
            </a:r>
            <a:r>
              <a:rPr lang="en-US" dirty="0" smtClean="0">
                <a:latin typeface="Arial" pitchFamily="34" charset="0"/>
                <a:cs typeface="Arial" pitchFamily="34" charset="0"/>
              </a:rPr>
              <a:t>. There are many different types of adenomas, like </a:t>
            </a:r>
            <a:r>
              <a:rPr lang="en-US" dirty="0" err="1" smtClean="0">
                <a:latin typeface="Arial" pitchFamily="34" charset="0"/>
                <a:cs typeface="Arial" pitchFamily="34" charset="0"/>
              </a:rPr>
              <a:t>corticotropic</a:t>
            </a:r>
            <a:r>
              <a:rPr lang="en-US" dirty="0" smtClean="0">
                <a:latin typeface="Arial" pitchFamily="34" charset="0"/>
                <a:cs typeface="Arial" pitchFamily="34" charset="0"/>
              </a:rPr>
              <a:t> adenoma, </a:t>
            </a:r>
            <a:r>
              <a:rPr lang="en-US" dirty="0" err="1" smtClean="0">
                <a:latin typeface="Arial" pitchFamily="34" charset="0"/>
                <a:cs typeface="Arial" pitchFamily="34" charset="0"/>
              </a:rPr>
              <a:t>somatotropic</a:t>
            </a:r>
            <a:r>
              <a:rPr lang="en-US" dirty="0" smtClean="0">
                <a:latin typeface="Arial" pitchFamily="34" charset="0"/>
                <a:cs typeface="Arial" pitchFamily="34" charset="0"/>
              </a:rPr>
              <a:t> adenoma, </a:t>
            </a:r>
            <a:r>
              <a:rPr lang="en-US" dirty="0" err="1" smtClean="0">
                <a:latin typeface="Arial" pitchFamily="34" charset="0"/>
                <a:cs typeface="Arial" pitchFamily="34" charset="0"/>
              </a:rPr>
              <a:t>gonadotrophic</a:t>
            </a:r>
            <a:r>
              <a:rPr lang="en-US" dirty="0" smtClean="0">
                <a:latin typeface="Arial" pitchFamily="34" charset="0"/>
                <a:cs typeface="Arial" pitchFamily="34" charset="0"/>
              </a:rPr>
              <a:t> adenoma, thyrotrophic adenoma, and null cell adenoma. In such cases, the symptoms will depend on the region of pituitary gland affected, like </a:t>
            </a:r>
            <a:r>
              <a:rPr lang="en-US" dirty="0" err="1" smtClean="0">
                <a:latin typeface="Arial" pitchFamily="34" charset="0"/>
                <a:cs typeface="Arial" pitchFamily="34" charset="0"/>
              </a:rPr>
              <a:t>corticotropic</a:t>
            </a:r>
            <a:r>
              <a:rPr lang="en-US" dirty="0" smtClean="0">
                <a:latin typeface="Arial" pitchFamily="34" charset="0"/>
                <a:cs typeface="Arial" pitchFamily="34" charset="0"/>
              </a:rPr>
              <a:t> adenoma will lead to Cushing's syndrome, while </a:t>
            </a:r>
            <a:r>
              <a:rPr lang="en-US" dirty="0" err="1" smtClean="0">
                <a:latin typeface="Arial" pitchFamily="34" charset="0"/>
                <a:cs typeface="Arial" pitchFamily="34" charset="0"/>
              </a:rPr>
              <a:t>somatotropic</a:t>
            </a:r>
            <a:r>
              <a:rPr lang="en-US" dirty="0" smtClean="0">
                <a:latin typeface="Arial" pitchFamily="34" charset="0"/>
                <a:cs typeface="Arial" pitchFamily="34" charset="0"/>
              </a:rPr>
              <a:t> adenoma will lead to </a:t>
            </a:r>
            <a:r>
              <a:rPr lang="en-US" dirty="0" err="1" smtClean="0">
                <a:latin typeface="Arial" pitchFamily="34" charset="0"/>
                <a:cs typeface="Arial" pitchFamily="34" charset="0"/>
              </a:rPr>
              <a:t>acromegaly</a:t>
            </a:r>
            <a:r>
              <a:rPr lang="en-US" dirty="0" smtClean="0">
                <a:latin typeface="Arial" pitchFamily="34" charset="0"/>
                <a:cs typeface="Arial" pitchFamily="34" charset="0"/>
              </a:rPr>
              <a:t>. The biggest risk that can occur with a pituitary adenoma is a pituitary apoplexy, that is infarction due to hemorrhage of the gland. Pituitary gland can also enlarge as a result of internal bleeding into the gland, or in response to underlying ailments, like </a:t>
            </a:r>
            <a:r>
              <a:rPr lang="en-US" dirty="0" err="1" smtClean="0">
                <a:latin typeface="Arial" pitchFamily="34" charset="0"/>
                <a:cs typeface="Arial" pitchFamily="34" charset="0"/>
              </a:rPr>
              <a:t>sarcoidosis</a:t>
            </a:r>
            <a:r>
              <a:rPr lang="en-US" dirty="0" smtClean="0">
                <a:latin typeface="Arial" pitchFamily="34" charset="0"/>
                <a:cs typeface="Arial" pitchFamily="34" charset="0"/>
              </a:rPr>
              <a:t>, which results in the formation of </a:t>
            </a:r>
            <a:r>
              <a:rPr lang="en-US" dirty="0" err="1" smtClean="0">
                <a:latin typeface="Arial" pitchFamily="34" charset="0"/>
                <a:cs typeface="Arial" pitchFamily="34" charset="0"/>
              </a:rPr>
              <a:t>granulomas</a:t>
            </a:r>
            <a:r>
              <a:rPr lang="en-US" dirty="0" smtClean="0">
                <a:latin typeface="Arial" pitchFamily="34" charset="0"/>
                <a:cs typeface="Arial" pitchFamily="34" charset="0"/>
              </a:rPr>
              <a:t> in various parts of the body, or the Cushing's syndrome, which develops when the pituitary gland secretes </a:t>
            </a:r>
            <a:r>
              <a:rPr lang="en-US" dirty="0" err="1" smtClean="0">
                <a:latin typeface="Arial" pitchFamily="34" charset="0"/>
                <a:cs typeface="Arial" pitchFamily="34" charset="0"/>
              </a:rPr>
              <a:t>adrenocorticotropic</a:t>
            </a:r>
            <a:r>
              <a:rPr lang="en-US" dirty="0" smtClean="0">
                <a:latin typeface="Arial" pitchFamily="34" charset="0"/>
                <a:cs typeface="Arial" pitchFamily="34" charset="0"/>
              </a:rPr>
              <a:t> hormone (ACTH) in excess. Slight enlargement of this gland is also associated with thyroid disorder at times. In fact, secondary hypothyroidism is primarily caused when the pituitary gland fails to release thyroid-stimulating hormone (TSH) or </a:t>
            </a:r>
            <a:r>
              <a:rPr lang="en-US" dirty="0" err="1" smtClean="0">
                <a:latin typeface="Arial" pitchFamily="34" charset="0"/>
                <a:cs typeface="Arial" pitchFamily="34" charset="0"/>
              </a:rPr>
              <a:t>thyrotropin</a:t>
            </a:r>
            <a:r>
              <a:rPr lang="en-US" dirty="0" smtClean="0">
                <a:latin typeface="Arial" pitchFamily="34" charset="0"/>
                <a:cs typeface="Arial" pitchFamily="34" charset="0"/>
              </a:rPr>
              <a:t>-releasing hormone (TRH). Vision problems are relatively common in this case as the pituitary gland tends to press on the optic nerve passing above it as it enlarges. At times, it can even result in loss of vision.</a:t>
            </a:r>
          </a:p>
          <a:p>
            <a:r>
              <a:rPr lang="en-US" dirty="0" smtClean="0">
                <a:latin typeface="Arial" pitchFamily="34" charset="0"/>
                <a:cs typeface="Arial" pitchFamily="34" charset="0"/>
              </a:rPr>
              <a:t>Swelling of the pituitary gland caused as a result of pituitary adenoma may or may not affect hormone production. When it does affect the hormone production, it reflects in the form of obvious symptoms, like headache, lethargy, nausea, vomiting, double vision, drooping eyelids, problems with sense of smell, etc.</a:t>
            </a:r>
          </a:p>
          <a:p>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905000" y="622300"/>
            <a:ext cx="9599612" cy="5288922"/>
          </a:xfrm>
        </p:spPr>
        <p:txBody>
          <a:bodyPr>
            <a:normAutofit fontScale="92500" lnSpcReduction="10000"/>
          </a:bodyPr>
          <a:lstStyle/>
          <a:p>
            <a:pPr algn="just"/>
            <a:r>
              <a:rPr lang="en-US" dirty="0" smtClean="0">
                <a:latin typeface="Arial" pitchFamily="34" charset="0"/>
                <a:cs typeface="Arial" pitchFamily="34" charset="0"/>
              </a:rPr>
              <a:t>The pituitary gland can malfunction in several ways, usually as a result of developing a noncancerous tumor (adenoma).</a:t>
            </a:r>
          </a:p>
          <a:p>
            <a:pPr algn="just"/>
            <a:r>
              <a:rPr lang="en-US" dirty="0" smtClean="0">
                <a:latin typeface="Arial" pitchFamily="34" charset="0"/>
                <a:cs typeface="Arial" pitchFamily="34" charset="0"/>
              </a:rPr>
              <a:t>Pituitary adenomas are tumors that occur in the pituitary gland, which account for 15% of intracranial </a:t>
            </a:r>
            <a:r>
              <a:rPr lang="en-US" dirty="0" err="1" smtClean="0">
                <a:latin typeface="Arial" pitchFamily="34" charset="0"/>
                <a:cs typeface="Arial" pitchFamily="34" charset="0"/>
              </a:rPr>
              <a:t>neoplasms</a:t>
            </a:r>
            <a:r>
              <a:rPr lang="en-US" dirty="0" smtClean="0">
                <a:latin typeface="Arial" pitchFamily="34" charset="0"/>
                <a:cs typeface="Arial" pitchFamily="34" charset="0"/>
              </a:rPr>
              <a:t>. There are many different types of adenomas, like </a:t>
            </a:r>
            <a:r>
              <a:rPr lang="en-US" dirty="0" err="1" smtClean="0">
                <a:latin typeface="Arial" pitchFamily="34" charset="0"/>
                <a:cs typeface="Arial" pitchFamily="34" charset="0"/>
              </a:rPr>
              <a:t>corticotropic</a:t>
            </a:r>
            <a:r>
              <a:rPr lang="en-US" dirty="0" smtClean="0">
                <a:latin typeface="Arial" pitchFamily="34" charset="0"/>
                <a:cs typeface="Arial" pitchFamily="34" charset="0"/>
              </a:rPr>
              <a:t> adenoma, </a:t>
            </a:r>
            <a:r>
              <a:rPr lang="en-US" dirty="0" err="1" smtClean="0">
                <a:latin typeface="Arial" pitchFamily="34" charset="0"/>
                <a:cs typeface="Arial" pitchFamily="34" charset="0"/>
              </a:rPr>
              <a:t>somatotropic</a:t>
            </a:r>
            <a:r>
              <a:rPr lang="en-US" dirty="0" smtClean="0">
                <a:latin typeface="Arial" pitchFamily="34" charset="0"/>
                <a:cs typeface="Arial" pitchFamily="34" charset="0"/>
              </a:rPr>
              <a:t> adenoma, </a:t>
            </a:r>
            <a:r>
              <a:rPr lang="en-US" dirty="0" err="1" smtClean="0">
                <a:latin typeface="Arial" pitchFamily="34" charset="0"/>
                <a:cs typeface="Arial" pitchFamily="34" charset="0"/>
              </a:rPr>
              <a:t>gonadotrophic</a:t>
            </a:r>
            <a:r>
              <a:rPr lang="en-US" dirty="0" smtClean="0">
                <a:latin typeface="Arial" pitchFamily="34" charset="0"/>
                <a:cs typeface="Arial" pitchFamily="34" charset="0"/>
              </a:rPr>
              <a:t> adenoma, thyrotrophic adenoma, and null cell adenoma. In such cases, the symptoms will depend on the region of pituitary gland affected, like </a:t>
            </a:r>
            <a:r>
              <a:rPr lang="en-US" dirty="0" err="1" smtClean="0">
                <a:latin typeface="Arial" pitchFamily="34" charset="0"/>
                <a:cs typeface="Arial" pitchFamily="34" charset="0"/>
              </a:rPr>
              <a:t>corticotropic</a:t>
            </a:r>
            <a:r>
              <a:rPr lang="en-US" dirty="0" smtClean="0">
                <a:latin typeface="Arial" pitchFamily="34" charset="0"/>
                <a:cs typeface="Arial" pitchFamily="34" charset="0"/>
              </a:rPr>
              <a:t> adenoma will lead to Cushing's syndrome, while </a:t>
            </a:r>
            <a:r>
              <a:rPr lang="en-US" dirty="0" err="1" smtClean="0">
                <a:latin typeface="Arial" pitchFamily="34" charset="0"/>
                <a:cs typeface="Arial" pitchFamily="34" charset="0"/>
              </a:rPr>
              <a:t>somatotropic</a:t>
            </a:r>
            <a:r>
              <a:rPr lang="en-US" dirty="0" smtClean="0">
                <a:latin typeface="Arial" pitchFamily="34" charset="0"/>
                <a:cs typeface="Arial" pitchFamily="34" charset="0"/>
              </a:rPr>
              <a:t> adenoma will lead to </a:t>
            </a:r>
            <a:r>
              <a:rPr lang="en-US" dirty="0" err="1" smtClean="0">
                <a:latin typeface="Arial" pitchFamily="34" charset="0"/>
                <a:cs typeface="Arial" pitchFamily="34" charset="0"/>
              </a:rPr>
              <a:t>acromegaly</a:t>
            </a:r>
            <a:r>
              <a:rPr lang="en-US" dirty="0" smtClean="0">
                <a:latin typeface="Arial" pitchFamily="34" charset="0"/>
                <a:cs typeface="Arial" pitchFamily="34" charset="0"/>
              </a:rPr>
              <a:t>. The biggest risk that can occur with a pituitary adenoma is a pituitary apoplexy, that is infarction due to hemorrhage of the gland. Pituitary gland can also enlarge as a result of internal bleeding into the gland, or in response to underlying ailments, like </a:t>
            </a:r>
            <a:r>
              <a:rPr lang="en-US" dirty="0" err="1" smtClean="0">
                <a:latin typeface="Arial" pitchFamily="34" charset="0"/>
                <a:cs typeface="Arial" pitchFamily="34" charset="0"/>
              </a:rPr>
              <a:t>sarcoidosis</a:t>
            </a:r>
            <a:r>
              <a:rPr lang="en-US" dirty="0" smtClean="0">
                <a:latin typeface="Arial" pitchFamily="34" charset="0"/>
                <a:cs typeface="Arial" pitchFamily="34" charset="0"/>
              </a:rPr>
              <a:t>, which results in the formation of </a:t>
            </a:r>
            <a:r>
              <a:rPr lang="en-US" dirty="0" err="1" smtClean="0">
                <a:latin typeface="Arial" pitchFamily="34" charset="0"/>
                <a:cs typeface="Arial" pitchFamily="34" charset="0"/>
              </a:rPr>
              <a:t>granulomas</a:t>
            </a:r>
            <a:r>
              <a:rPr lang="en-US" dirty="0" smtClean="0">
                <a:latin typeface="Arial" pitchFamily="34" charset="0"/>
                <a:cs typeface="Arial" pitchFamily="34" charset="0"/>
              </a:rPr>
              <a:t> in various parts of the body, or the Cushing's syndrome, which develops when the pituitary gland secretes </a:t>
            </a:r>
            <a:r>
              <a:rPr lang="en-US" dirty="0" err="1" smtClean="0">
                <a:latin typeface="Arial" pitchFamily="34" charset="0"/>
                <a:cs typeface="Arial" pitchFamily="34" charset="0"/>
              </a:rPr>
              <a:t>adrenocorticotropic</a:t>
            </a:r>
            <a:r>
              <a:rPr lang="en-US" dirty="0" smtClean="0">
                <a:latin typeface="Arial" pitchFamily="34" charset="0"/>
                <a:cs typeface="Arial" pitchFamily="34" charset="0"/>
              </a:rPr>
              <a:t> hormone (ACTH) in excess. Slight enlargement of this gland is also associated with thyroid disorder at times. In fact, secondary hypothyroidism is primarily caused when the pituitary gland fails to release thyroid-stimulating hormone (TSH) or </a:t>
            </a:r>
            <a:r>
              <a:rPr lang="en-US" dirty="0" err="1" smtClean="0">
                <a:latin typeface="Arial" pitchFamily="34" charset="0"/>
                <a:cs typeface="Arial" pitchFamily="34" charset="0"/>
              </a:rPr>
              <a:t>thyrotropin</a:t>
            </a:r>
            <a:r>
              <a:rPr lang="en-US" dirty="0" smtClean="0">
                <a:latin typeface="Arial" pitchFamily="34" charset="0"/>
                <a:cs typeface="Arial" pitchFamily="34" charset="0"/>
              </a:rPr>
              <a:t>-releasing hormone (TRH). Vision problems are relatively common in this case as the pituitary gland tends to press on the optic nerve passing above it as it enlarges. At times, it can even result in loss of vision.</a:t>
            </a:r>
          </a:p>
          <a:p>
            <a:pPr algn="just"/>
            <a:r>
              <a:rPr lang="en-US" dirty="0" smtClean="0">
                <a:latin typeface="Arial" pitchFamily="34" charset="0"/>
                <a:cs typeface="Arial" pitchFamily="34" charset="0"/>
              </a:rPr>
              <a:t>Swelling of the pituitary gland caused as a result of pituitary adenoma may or may not affect hormone production. When it does affect the hormone production, it reflects in the form of obvious symptoms, like headache, lethargy, nausea, vomiting, double vision, drooping eyelids, problems with sense of smell, etc.</a:t>
            </a:r>
          </a:p>
          <a:p>
            <a:pPr algn="just"/>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8700" y="624110"/>
            <a:ext cx="5395912" cy="1280890"/>
          </a:xfrm>
        </p:spPr>
        <p:txBody>
          <a:bodyPr/>
          <a:lstStyle/>
          <a:p>
            <a:pPr algn="ctr"/>
            <a:r>
              <a:rPr lang="en-US" b="1" dirty="0" smtClean="0">
                <a:solidFill>
                  <a:srgbClr val="002060"/>
                </a:solidFill>
                <a:latin typeface="Arial" pitchFamily="34" charset="0"/>
                <a:cs typeface="Arial" pitchFamily="34" charset="0"/>
              </a:rPr>
              <a:t>THE HYPOTHALAMUS</a:t>
            </a:r>
            <a:endParaRPr lang="ru-RU" b="1" dirty="0">
              <a:solidFill>
                <a:srgbClr val="002060"/>
              </a:solidFill>
              <a:latin typeface="Arial" pitchFamily="34" charset="0"/>
              <a:cs typeface="Arial" pitchFamily="34" charset="0"/>
            </a:endParaRPr>
          </a:p>
        </p:txBody>
      </p:sp>
      <p:sp>
        <p:nvSpPr>
          <p:cNvPr id="3" name="Содержимое 2"/>
          <p:cNvSpPr>
            <a:spLocks noGrp="1"/>
          </p:cNvSpPr>
          <p:nvPr>
            <p:ph idx="1"/>
          </p:nvPr>
        </p:nvSpPr>
        <p:spPr>
          <a:xfrm>
            <a:off x="6832600" y="2133600"/>
            <a:ext cx="4672012" cy="3721100"/>
          </a:xfrm>
        </p:spPr>
        <p:txBody>
          <a:bodyPr/>
          <a:lstStyle/>
          <a:p>
            <a:r>
              <a:rPr lang="en-US" dirty="0" smtClean="0">
                <a:latin typeface="Arial" pitchFamily="34" charset="0"/>
                <a:cs typeface="Arial" pitchFamily="34" charset="0"/>
              </a:rPr>
              <a:t>The hypothalamus is a portion of the brain that contains a number of small nuclei with a variety of functions. </a:t>
            </a:r>
          </a:p>
          <a:p>
            <a:r>
              <a:rPr lang="en-US" dirty="0" smtClean="0">
                <a:latin typeface="Arial" pitchFamily="34" charset="0"/>
                <a:cs typeface="Arial" pitchFamily="34" charset="0"/>
              </a:rPr>
              <a:t>One of the most important functions of the hypothalamus is to link the nervous system to the endocrine system via the pituitary gland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5200" y="1918026"/>
            <a:ext cx="5054600" cy="4406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101" y="624110"/>
            <a:ext cx="3759199" cy="1280890"/>
          </a:xfrm>
        </p:spPr>
        <p:txBody>
          <a:bodyPr/>
          <a:lstStyle/>
          <a:p>
            <a:r>
              <a:rPr lang="en-US" dirty="0" smtClean="0">
                <a:latin typeface="Arial" pitchFamily="34" charset="0"/>
                <a:cs typeface="Arial" pitchFamily="34" charset="0"/>
              </a:rPr>
              <a:t>TOPOGRAPHY</a:t>
            </a:r>
            <a:endParaRPr lang="ru-RU" dirty="0">
              <a:latin typeface="Arial" pitchFamily="34" charset="0"/>
              <a:cs typeface="Arial" pitchFamily="34" charset="0"/>
            </a:endParaRPr>
          </a:p>
        </p:txBody>
      </p:sp>
      <p:sp>
        <p:nvSpPr>
          <p:cNvPr id="3" name="Содержимое 2"/>
          <p:cNvSpPr>
            <a:spLocks noGrp="1"/>
          </p:cNvSpPr>
          <p:nvPr>
            <p:ph idx="1"/>
          </p:nvPr>
        </p:nvSpPr>
        <p:spPr>
          <a:xfrm>
            <a:off x="6946900" y="1524000"/>
            <a:ext cx="4557712" cy="5118100"/>
          </a:xfrm>
        </p:spPr>
        <p:txBody>
          <a:bodyPr/>
          <a:lstStyle/>
          <a:p>
            <a:r>
              <a:rPr lang="en-US" dirty="0" smtClean="0">
                <a:latin typeface="Arial" pitchFamily="34" charset="0"/>
                <a:cs typeface="Arial" pitchFamily="34" charset="0"/>
              </a:rPr>
              <a:t>Directionally, the hypothalamus is inferior to the thalamus. It is posterior to the optic chiasm and bordered on the sides by the temporal lobes and optic tracts.</a:t>
            </a:r>
          </a:p>
          <a:p>
            <a:r>
              <a:rPr lang="en-US" dirty="0" smtClean="0">
                <a:latin typeface="Arial" pitchFamily="34" charset="0"/>
                <a:cs typeface="Arial" pitchFamily="34" charset="0"/>
              </a:rPr>
              <a:t>The thalamus is a midline symmetrical structure of two halves, within the vertebrate brain, situated between the cerebral cortex and the midbrain.</a:t>
            </a:r>
          </a:p>
          <a:p>
            <a:r>
              <a:rPr lang="en-US" dirty="0" smtClean="0">
                <a:latin typeface="Arial" pitchFamily="34" charset="0"/>
                <a:cs typeface="Arial" pitchFamily="34" charset="0"/>
              </a:rPr>
              <a:t> The optic chiasm or optic </a:t>
            </a:r>
            <a:r>
              <a:rPr lang="en-US" dirty="0" err="1" smtClean="0">
                <a:latin typeface="Arial" pitchFamily="34" charset="0"/>
                <a:cs typeface="Arial" pitchFamily="34" charset="0"/>
              </a:rPr>
              <a:t>chiasma</a:t>
            </a:r>
            <a:r>
              <a:rPr lang="en-US" dirty="0" smtClean="0">
                <a:latin typeface="Arial" pitchFamily="34" charset="0"/>
                <a:cs typeface="Arial" pitchFamily="34" charset="0"/>
              </a:rPr>
              <a:t> is the part of the brain where the optic nerves (CN II) partially cross. The optic chiasm is located at the bottom of the brain immediately below the hypothalamus</a:t>
            </a:r>
            <a:r>
              <a:rPr lang="en-US" dirty="0" smtClean="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0800" y="1524000"/>
            <a:ext cx="5554436" cy="4241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1553394" y="838200"/>
            <a:ext cx="9660706" cy="5600191"/>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39900" y="368300"/>
            <a:ext cx="10007600" cy="6134100"/>
          </a:xfrm>
        </p:spPr>
        <p:txBody>
          <a:bodyPr>
            <a:normAutofit/>
          </a:bodyPr>
          <a:lstStyle/>
          <a:p>
            <a:r>
              <a:rPr lang="en-US" dirty="0" smtClean="0">
                <a:latin typeface="Arial" pitchFamily="34" charset="0"/>
                <a:cs typeface="Arial" pitchFamily="34" charset="0"/>
              </a:rPr>
              <a:t>The </a:t>
            </a:r>
            <a:r>
              <a:rPr lang="en-US" dirty="0" err="1" smtClean="0">
                <a:latin typeface="Arial" pitchFamily="34" charset="0"/>
                <a:cs typeface="Arial" pitchFamily="34" charset="0"/>
              </a:rPr>
              <a:t>rostral</a:t>
            </a:r>
            <a:r>
              <a:rPr lang="en-US" dirty="0" smtClean="0">
                <a:latin typeface="Arial" pitchFamily="34" charset="0"/>
                <a:cs typeface="Arial" pitchFamily="34" charset="0"/>
              </a:rPr>
              <a:t> boundary of the hypothalamus is the lamina </a:t>
            </a:r>
            <a:r>
              <a:rPr lang="en-US" dirty="0" err="1" smtClean="0">
                <a:latin typeface="Arial" pitchFamily="34" charset="0"/>
                <a:cs typeface="Arial" pitchFamily="34" charset="0"/>
              </a:rPr>
              <a:t>terminalis</a:t>
            </a:r>
            <a:r>
              <a:rPr lang="en-US" dirty="0" smtClean="0">
                <a:latin typeface="Arial" pitchFamily="34" charset="0"/>
                <a:cs typeface="Arial" pitchFamily="34" charset="0"/>
              </a:rPr>
              <a:t>, a thin membrane that extends ventrally from the anterior </a:t>
            </a:r>
            <a:r>
              <a:rPr lang="en-US" dirty="0" err="1" smtClean="0">
                <a:latin typeface="Arial" pitchFamily="34" charset="0"/>
                <a:cs typeface="Arial" pitchFamily="34" charset="0"/>
              </a:rPr>
              <a:t>commissure</a:t>
            </a:r>
            <a:r>
              <a:rPr lang="en-US" dirty="0" smtClean="0">
                <a:latin typeface="Arial" pitchFamily="34" charset="0"/>
                <a:cs typeface="Arial" pitchFamily="34" charset="0"/>
              </a:rPr>
              <a:t> to the </a:t>
            </a:r>
            <a:r>
              <a:rPr lang="en-US" dirty="0" err="1" smtClean="0">
                <a:latin typeface="Arial" pitchFamily="34" charset="0"/>
                <a:cs typeface="Arial" pitchFamily="34" charset="0"/>
              </a:rPr>
              <a:t>rostral</a:t>
            </a:r>
            <a:r>
              <a:rPr lang="en-US" dirty="0" smtClean="0">
                <a:latin typeface="Arial" pitchFamily="34" charset="0"/>
                <a:cs typeface="Arial" pitchFamily="34" charset="0"/>
              </a:rPr>
              <a:t> edge of the optic chiasm and represents the anterior boundary of the third ventricle</a:t>
            </a:r>
          </a:p>
          <a:p>
            <a:r>
              <a:rPr lang="en-US" dirty="0" smtClean="0">
                <a:latin typeface="Arial" pitchFamily="34" charset="0"/>
                <a:cs typeface="Arial" pitchFamily="34" charset="0"/>
              </a:rPr>
              <a:t>The lamina </a:t>
            </a:r>
            <a:r>
              <a:rPr lang="en-US" dirty="0" err="1" smtClean="0">
                <a:latin typeface="Arial" pitchFamily="34" charset="0"/>
                <a:cs typeface="Arial" pitchFamily="34" charset="0"/>
              </a:rPr>
              <a:t>terminalis</a:t>
            </a:r>
            <a:r>
              <a:rPr lang="en-US" dirty="0" smtClean="0">
                <a:latin typeface="Arial" pitchFamily="34" charset="0"/>
                <a:cs typeface="Arial" pitchFamily="34" charset="0"/>
              </a:rPr>
              <a:t> separates the hypothalamus from the more </a:t>
            </a:r>
            <a:r>
              <a:rPr lang="en-US" dirty="0" err="1" smtClean="0">
                <a:latin typeface="Arial" pitchFamily="34" charset="0"/>
                <a:cs typeface="Arial" pitchFamily="34" charset="0"/>
              </a:rPr>
              <a:t>rostrally</a:t>
            </a:r>
            <a:r>
              <a:rPr lang="en-US" dirty="0" smtClean="0">
                <a:latin typeface="Arial" pitchFamily="34" charset="0"/>
                <a:cs typeface="Arial" pitchFamily="34" charset="0"/>
              </a:rPr>
              <a:t> located </a:t>
            </a:r>
            <a:r>
              <a:rPr lang="en-US" dirty="0" err="1" smtClean="0">
                <a:latin typeface="Arial" pitchFamily="34" charset="0"/>
                <a:cs typeface="Arial" pitchFamily="34" charset="0"/>
              </a:rPr>
              <a:t>septal</a:t>
            </a:r>
            <a:r>
              <a:rPr lang="en-US" dirty="0" smtClean="0">
                <a:latin typeface="Arial" pitchFamily="34" charset="0"/>
                <a:cs typeface="Arial" pitchFamily="34" charset="0"/>
              </a:rPr>
              <a:t> nuclei. Superiorly, the hypothalamus is bounded by the hypothalamic </a:t>
            </a:r>
            <a:r>
              <a:rPr lang="en-US" dirty="0" err="1" smtClean="0">
                <a:latin typeface="Arial" pitchFamily="34" charset="0"/>
                <a:cs typeface="Arial" pitchFamily="34" charset="0"/>
              </a:rPr>
              <a:t>sulcus</a:t>
            </a:r>
            <a:r>
              <a:rPr lang="en-US" dirty="0" smtClean="0">
                <a:latin typeface="Arial" pitchFamily="34" charset="0"/>
                <a:cs typeface="Arial" pitchFamily="34" charset="0"/>
              </a:rPr>
              <a:t>, a shallow groove that separates the hypothalamus from the dorsal thalamus</a:t>
            </a:r>
          </a:p>
          <a:p>
            <a:r>
              <a:rPr lang="en-US" dirty="0" smtClean="0">
                <a:latin typeface="Arial" pitchFamily="34" charset="0"/>
                <a:cs typeface="Arial" pitchFamily="34" charset="0"/>
              </a:rPr>
              <a:t>The lateral boundary of the hypothalamus is formed </a:t>
            </a:r>
            <a:r>
              <a:rPr lang="en-US" dirty="0" err="1" smtClean="0">
                <a:latin typeface="Arial" pitchFamily="34" charset="0"/>
                <a:cs typeface="Arial" pitchFamily="34" charset="0"/>
              </a:rPr>
              <a:t>rostrally</a:t>
            </a:r>
            <a:r>
              <a:rPr lang="en-US" dirty="0" smtClean="0">
                <a:latin typeface="Arial" pitchFamily="34" charset="0"/>
                <a:cs typeface="Arial" pitchFamily="34" charset="0"/>
              </a:rPr>
              <a:t> by the </a:t>
            </a:r>
            <a:r>
              <a:rPr lang="en-US" dirty="0" err="1" smtClean="0">
                <a:latin typeface="Arial" pitchFamily="34" charset="0"/>
                <a:cs typeface="Arial" pitchFamily="34" charset="0"/>
              </a:rPr>
              <a:t>substantia</a:t>
            </a:r>
            <a:r>
              <a:rPr lang="en-US" dirty="0" smtClean="0">
                <a:latin typeface="Arial" pitchFamily="34" charset="0"/>
                <a:cs typeface="Arial" pitchFamily="34" charset="0"/>
              </a:rPr>
              <a:t> </a:t>
            </a:r>
            <a:r>
              <a:rPr lang="en-US" dirty="0" err="1" smtClean="0">
                <a:latin typeface="Arial" pitchFamily="34" charset="0"/>
                <a:cs typeface="Arial" pitchFamily="34" charset="0"/>
              </a:rPr>
              <a:t>innominata</a:t>
            </a:r>
            <a:r>
              <a:rPr lang="en-US" dirty="0" smtClean="0">
                <a:latin typeface="Arial" pitchFamily="34" charset="0"/>
                <a:cs typeface="Arial" pitchFamily="34" charset="0"/>
              </a:rPr>
              <a:t> and caudally by the medial edge of the posterior limb of the internal capsule</a:t>
            </a:r>
          </a:p>
          <a:p>
            <a:r>
              <a:rPr lang="en-US" dirty="0" smtClean="0">
                <a:latin typeface="Arial" pitchFamily="34" charset="0"/>
                <a:cs typeface="Arial" pitchFamily="34" charset="0"/>
              </a:rPr>
              <a:t>Medially, the hypothalamus is bordered by the inferior portion of the third ventricle. </a:t>
            </a:r>
          </a:p>
          <a:p>
            <a:r>
              <a:rPr lang="en-US" dirty="0" smtClean="0">
                <a:latin typeface="Arial" pitchFamily="34" charset="0"/>
                <a:cs typeface="Arial" pitchFamily="34" charset="0"/>
              </a:rPr>
              <a:t>Caudally, the hypothalamus is not sharply demarcated, merging instead into the midbrain </a:t>
            </a:r>
            <a:r>
              <a:rPr lang="en-US" dirty="0" err="1" smtClean="0">
                <a:latin typeface="Arial" pitchFamily="34" charset="0"/>
                <a:cs typeface="Arial" pitchFamily="34" charset="0"/>
              </a:rPr>
              <a:t>tegmentum</a:t>
            </a:r>
            <a:r>
              <a:rPr lang="en-US" dirty="0" smtClean="0">
                <a:latin typeface="Arial" pitchFamily="34" charset="0"/>
                <a:cs typeface="Arial" pitchFamily="34" charset="0"/>
              </a:rPr>
              <a:t> and the </a:t>
            </a:r>
            <a:r>
              <a:rPr lang="en-US" dirty="0" err="1" smtClean="0">
                <a:latin typeface="Arial" pitchFamily="34" charset="0"/>
                <a:cs typeface="Arial" pitchFamily="34" charset="0"/>
              </a:rPr>
              <a:t>periaqueductal</a:t>
            </a:r>
            <a:r>
              <a:rPr lang="en-US" dirty="0" smtClean="0">
                <a:latin typeface="Arial" pitchFamily="34" charset="0"/>
                <a:cs typeface="Arial" pitchFamily="34" charset="0"/>
              </a:rPr>
              <a:t> gray.</a:t>
            </a:r>
          </a:p>
          <a:p>
            <a:r>
              <a:rPr lang="en-US" dirty="0" smtClean="0">
                <a:latin typeface="Arial" pitchFamily="34" charset="0"/>
                <a:cs typeface="Arial" pitchFamily="34" charset="0"/>
              </a:rPr>
              <a:t>Externally, the boundary between the hypothalamus and the midbrain is represented by the caudal edge of the </a:t>
            </a:r>
            <a:r>
              <a:rPr lang="en-US" dirty="0" err="1" smtClean="0">
                <a:latin typeface="Arial" pitchFamily="34" charset="0"/>
                <a:cs typeface="Arial" pitchFamily="34" charset="0"/>
              </a:rPr>
              <a:t>mammillary</a:t>
            </a:r>
            <a:r>
              <a:rPr lang="en-US" dirty="0" smtClean="0">
                <a:latin typeface="Arial" pitchFamily="34" charset="0"/>
                <a:cs typeface="Arial" pitchFamily="34" charset="0"/>
              </a:rPr>
              <a:t> body. This is an especially good landmark to use when viewing a </a:t>
            </a:r>
            <a:r>
              <a:rPr lang="en-US" dirty="0" err="1" smtClean="0">
                <a:latin typeface="Arial" pitchFamily="34" charset="0"/>
                <a:cs typeface="Arial" pitchFamily="34" charset="0"/>
              </a:rPr>
              <a:t>sagittal</a:t>
            </a:r>
            <a:r>
              <a:rPr lang="en-US" dirty="0" smtClean="0">
                <a:latin typeface="Arial" pitchFamily="34" charset="0"/>
                <a:cs typeface="Arial" pitchFamily="34" charset="0"/>
              </a:rPr>
              <a:t> magnetic resonance image in the diagnosis of hypothalamic lesions.</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rial" pitchFamily="34" charset="0"/>
                <a:cs typeface="Arial" pitchFamily="34" charset="0"/>
              </a:rPr>
              <a:t>INTERNAL STRUCTURE </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en-US" dirty="0" smtClean="0">
                <a:latin typeface="Arial" pitchFamily="34" charset="0"/>
                <a:cs typeface="Arial" pitchFamily="34" charset="0"/>
              </a:rPr>
              <a:t>The hypothalamus is a portion of the brain that contains a number of small nuclei.</a:t>
            </a:r>
          </a:p>
          <a:p>
            <a:r>
              <a:rPr lang="en-US" dirty="0" smtClean="0">
                <a:latin typeface="Arial" pitchFamily="34" charset="0"/>
                <a:cs typeface="Arial" pitchFamily="34" charset="0"/>
              </a:rPr>
              <a:t>The structure of the hypothalamus in three representative coronal sections showing the general arrangement of the nuclei at these levels and the relationships of immediately adjacent fiber bundles and nuclei.</a:t>
            </a:r>
          </a:p>
          <a:p>
            <a:endParaRPr lang="ru-RU"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rial" pitchFamily="34" charset="0"/>
                <a:cs typeface="Arial" pitchFamily="34" charset="0"/>
              </a:rPr>
              <a:t>HISTOLOGY</a:t>
            </a:r>
            <a:endParaRPr lang="ru-RU" dirty="0">
              <a:latin typeface="Arial" pitchFamily="34" charset="0"/>
              <a:cs typeface="Arial" pitchFamily="34" charset="0"/>
            </a:endParaRPr>
          </a:p>
        </p:txBody>
      </p:sp>
      <p:sp>
        <p:nvSpPr>
          <p:cNvPr id="3" name="Содержимое 2"/>
          <p:cNvSpPr>
            <a:spLocks noGrp="1"/>
          </p:cNvSpPr>
          <p:nvPr>
            <p:ph idx="1"/>
          </p:nvPr>
        </p:nvSpPr>
        <p:spPr>
          <a:xfrm>
            <a:off x="1905000" y="1244600"/>
            <a:ext cx="9728200" cy="5257800"/>
          </a:xfrm>
        </p:spPr>
        <p:txBody>
          <a:bodyPr>
            <a:normAutofit fontScale="92500" lnSpcReduction="10000"/>
          </a:bodyPr>
          <a:lstStyle/>
          <a:p>
            <a:r>
              <a:rPr lang="en-US" dirty="0" smtClean="0">
                <a:latin typeface="Arial" pitchFamily="34" charset="0"/>
                <a:cs typeface="Arial" pitchFamily="34" charset="0"/>
              </a:rPr>
              <a:t>Two of the most prominent hypothalamic nuclei (because their neurons are large) are the </a:t>
            </a:r>
            <a:r>
              <a:rPr lang="en-US" dirty="0" err="1" smtClean="0">
                <a:latin typeface="Arial" pitchFamily="34" charset="0"/>
                <a:cs typeface="Arial" pitchFamily="34" charset="0"/>
              </a:rPr>
              <a:t>paraventricular</a:t>
            </a:r>
            <a:r>
              <a:rPr lang="en-US" dirty="0" smtClean="0">
                <a:latin typeface="Arial" pitchFamily="34" charset="0"/>
                <a:cs typeface="Arial" pitchFamily="34" charset="0"/>
              </a:rPr>
              <a:t> nucleus and </a:t>
            </a:r>
            <a:r>
              <a:rPr lang="en-US" dirty="0" err="1" smtClean="0">
                <a:latin typeface="Arial" pitchFamily="34" charset="0"/>
                <a:cs typeface="Arial" pitchFamily="34" charset="0"/>
              </a:rPr>
              <a:t>supraoptic</a:t>
            </a:r>
            <a:r>
              <a:rPr lang="en-US" dirty="0" smtClean="0">
                <a:latin typeface="Arial" pitchFamily="34" charset="0"/>
                <a:cs typeface="Arial" pitchFamily="34" charset="0"/>
              </a:rPr>
              <a:t> nucleus. Upon appropriate stimulation, cells in these nuclei secrete (release) two hormones into the bloodstream. </a:t>
            </a:r>
            <a:r>
              <a:rPr lang="en-US" dirty="0" err="1" smtClean="0">
                <a:latin typeface="Arial" pitchFamily="34" charset="0"/>
                <a:cs typeface="Arial" pitchFamily="34" charset="0"/>
              </a:rPr>
              <a:t>Oxytocin</a:t>
            </a:r>
            <a:r>
              <a:rPr lang="en-US" dirty="0" smtClean="0">
                <a:latin typeface="Arial" pitchFamily="34" charset="0"/>
                <a:cs typeface="Arial" pitchFamily="34" charset="0"/>
              </a:rPr>
              <a:t> causes uterine contraction during birth and induces milk release in females with young. </a:t>
            </a:r>
            <a:r>
              <a:rPr lang="en-US" dirty="0" err="1" smtClean="0">
                <a:latin typeface="Arial" pitchFamily="34" charset="0"/>
                <a:cs typeface="Arial" pitchFamily="34" charset="0"/>
              </a:rPr>
              <a:t>Antidiuretic</a:t>
            </a:r>
            <a:r>
              <a:rPr lang="en-US" dirty="0" smtClean="0">
                <a:latin typeface="Arial" pitchFamily="34" charset="0"/>
                <a:cs typeface="Arial" pitchFamily="34" charset="0"/>
              </a:rPr>
              <a:t> hormone (ADH) travels to the kidneys to help the body retain water by decreasing urinary output.</a:t>
            </a:r>
          </a:p>
          <a:p>
            <a:r>
              <a:rPr lang="en-US" dirty="0" smtClean="0">
                <a:latin typeface="Arial" pitchFamily="34" charset="0"/>
                <a:cs typeface="Arial" pitchFamily="34" charset="0"/>
              </a:rPr>
              <a:t>Several other hypothalamic nuclei, mostly located in the anterior area, respond to several different hormones circulating in the body. When hormone levels change, cells in these nuclei release peptide signaling molecules into a special system of blood vessels that carry them to the anterior lobe of the pituitary. These peptides cause pituitary cells to either increase or decrease the secretion of one of about eight specific hormones into the bloodstream. This basic mechanism regulates blood levels of growth hormone, </a:t>
            </a:r>
            <a:r>
              <a:rPr lang="en-US" dirty="0" err="1" smtClean="0">
                <a:latin typeface="Arial" pitchFamily="34" charset="0"/>
                <a:cs typeface="Arial" pitchFamily="34" charset="0"/>
              </a:rPr>
              <a:t>adrenocorticotropic</a:t>
            </a:r>
            <a:r>
              <a:rPr lang="en-US" dirty="0" smtClean="0">
                <a:latin typeface="Arial" pitchFamily="34" charset="0"/>
                <a:cs typeface="Arial" pitchFamily="34" charset="0"/>
              </a:rPr>
              <a:t> hormone (for response to stress), </a:t>
            </a:r>
            <a:r>
              <a:rPr lang="en-US" dirty="0" err="1" smtClean="0">
                <a:latin typeface="Arial" pitchFamily="34" charset="0"/>
                <a:cs typeface="Arial" pitchFamily="34" charset="0"/>
              </a:rPr>
              <a:t>thyrotropin</a:t>
            </a:r>
            <a:r>
              <a:rPr lang="en-US" dirty="0" smtClean="0">
                <a:latin typeface="Arial" pitchFamily="34" charset="0"/>
                <a:cs typeface="Arial" pitchFamily="34" charset="0"/>
              </a:rPr>
              <a:t> (regulating basal metabolism), and the several hormones that regulate the reproductive organs and sexual behavior.</a:t>
            </a:r>
          </a:p>
          <a:p>
            <a:r>
              <a:rPr lang="en-US" dirty="0" smtClean="0">
                <a:latin typeface="Arial" pitchFamily="34" charset="0"/>
                <a:cs typeface="Arial" pitchFamily="34" charset="0"/>
              </a:rPr>
              <a:t>In the </a:t>
            </a:r>
            <a:r>
              <a:rPr lang="en-US" dirty="0" err="1" smtClean="0">
                <a:latin typeface="Arial" pitchFamily="34" charset="0"/>
                <a:cs typeface="Arial" pitchFamily="34" charset="0"/>
              </a:rPr>
              <a:t>preoptic</a:t>
            </a:r>
            <a:r>
              <a:rPr lang="en-US" dirty="0" smtClean="0">
                <a:latin typeface="Arial" pitchFamily="34" charset="0"/>
                <a:cs typeface="Arial" pitchFamily="34" charset="0"/>
              </a:rPr>
              <a:t> area at the front end of the hypothalamus are cells that use several of the hormonal mechanisms already described to drive and regulate the menstrual cycles and other aspects of reproductive organ function and behavior. Finally, a range of behaviors characterized as rage or aggression represent physiological responses to stress; these can be seen following experimental stimulation of the </a:t>
            </a:r>
            <a:r>
              <a:rPr lang="en-US" dirty="0" err="1" smtClean="0">
                <a:latin typeface="Arial" pitchFamily="34" charset="0"/>
                <a:cs typeface="Arial" pitchFamily="34" charset="0"/>
              </a:rPr>
              <a:t>dorsomedial</a:t>
            </a:r>
            <a:r>
              <a:rPr lang="en-US" dirty="0" smtClean="0">
                <a:latin typeface="Arial" pitchFamily="34" charset="0"/>
                <a:cs typeface="Arial" pitchFamily="34" charset="0"/>
              </a:rPr>
              <a:t> nucleus of animals. Blood pressure and heart rate are elevated, muscles are tensed, the animals show signs of strong internal, emotional feeling.</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0" y="624110"/>
            <a:ext cx="6170612" cy="1280890"/>
          </a:xfrm>
        </p:spPr>
        <p:txBody>
          <a:bodyPr/>
          <a:lstStyle/>
          <a:p>
            <a:pPr algn="ctr"/>
            <a:r>
              <a:rPr lang="en-US" dirty="0" smtClean="0">
                <a:latin typeface="Arial" pitchFamily="34" charset="0"/>
                <a:cs typeface="Arial" pitchFamily="34" charset="0"/>
              </a:rPr>
              <a:t>HISTOLOGY</a:t>
            </a:r>
            <a:endParaRPr lang="ru-RU" dirty="0">
              <a:latin typeface="Arial" pitchFamily="34" charset="0"/>
              <a:cs typeface="Arial" pitchFamily="34" charset="0"/>
            </a:endParaRPr>
          </a:p>
        </p:txBody>
      </p:sp>
      <p:sp>
        <p:nvSpPr>
          <p:cNvPr id="3" name="Содержимое 2"/>
          <p:cNvSpPr>
            <a:spLocks noGrp="1"/>
          </p:cNvSpPr>
          <p:nvPr>
            <p:ph idx="1"/>
          </p:nvPr>
        </p:nvSpPr>
        <p:spPr>
          <a:xfrm>
            <a:off x="5245100" y="1270000"/>
            <a:ext cx="6692900" cy="5410200"/>
          </a:xfrm>
        </p:spPr>
        <p:txBody>
          <a:bodyPr>
            <a:normAutofit fontScale="92500" lnSpcReduction="10000"/>
          </a:bodyPr>
          <a:lstStyle/>
          <a:p>
            <a:r>
              <a:rPr lang="en-US" dirty="0" smtClean="0">
                <a:latin typeface="Arial" pitchFamily="34" charset="0"/>
                <a:cs typeface="Arial" pitchFamily="34" charset="0"/>
              </a:rPr>
              <a:t>Also in the anterior hypothalamus, the tiny </a:t>
            </a:r>
            <a:r>
              <a:rPr lang="en-US" dirty="0" err="1" smtClean="0">
                <a:latin typeface="Arial" pitchFamily="34" charset="0"/>
                <a:cs typeface="Arial" pitchFamily="34" charset="0"/>
              </a:rPr>
              <a:t>suprachiasmatic</a:t>
            </a:r>
            <a:r>
              <a:rPr lang="en-US" dirty="0" smtClean="0">
                <a:latin typeface="Arial" pitchFamily="34" charset="0"/>
                <a:cs typeface="Arial" pitchFamily="34" charset="0"/>
              </a:rPr>
              <a:t> nuclei sit atop the optic chiasm. A few optic nerve fibers from the eyes end here, informing these cells about cycles of light and darkness. Through their expansive projections to other brain areas, especially the pineal organ, these cells evoke release of the hormone melatonin into the bloodstream and thus help to regulate the body's circadian rhythms. Circadian rhythms are the cyclic, often subtle, fluctuations in many body functions that reoccur at intervals of about twenty-four hours.</a:t>
            </a:r>
          </a:p>
          <a:p>
            <a:r>
              <a:rPr lang="en-US" dirty="0" smtClean="0">
                <a:latin typeface="Arial" pitchFamily="34" charset="0"/>
                <a:cs typeface="Arial" pitchFamily="34" charset="0"/>
              </a:rPr>
              <a:t>Cells in the anterior and posterior hypothalamic areas detect blood temperature and have connections that allow them to adjust abnormal body temperature. Neural activity in the anterior area activates systems for heat loss, dilating blood vessels of the skin and causing sweating and panting. Neurons in the posterior hypothalamus help to preserve heat by constricting blood vessels of the skin, causing shivering and slowed breathing. Still other hypothalamic nuclei work together to balance food intake. Activity in the lateral hypothalamic area encourages eating while the </a:t>
            </a:r>
            <a:r>
              <a:rPr lang="en-US" dirty="0" err="1" smtClean="0">
                <a:latin typeface="Arial" pitchFamily="34" charset="0"/>
                <a:cs typeface="Arial" pitchFamily="34" charset="0"/>
              </a:rPr>
              <a:t>ventromedial</a:t>
            </a:r>
            <a:r>
              <a:rPr lang="en-US" dirty="0" smtClean="0">
                <a:latin typeface="Arial" pitchFamily="34" charset="0"/>
                <a:cs typeface="Arial" pitchFamily="34" charset="0"/>
              </a:rPr>
              <a:t> nucleus (VMN) suppresses food intake. Damage to the VMN results in animals (and humans) that overeat to excess and become obese.</a:t>
            </a:r>
            <a:endParaRPr lang="ru-RU"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200" y="3276600"/>
            <a:ext cx="5029200" cy="3428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29500" y="624110"/>
            <a:ext cx="4113212" cy="1280890"/>
          </a:xfrm>
        </p:spPr>
        <p:txBody>
          <a:bodyPr/>
          <a:lstStyle/>
          <a:p>
            <a:r>
              <a:rPr lang="en-US" dirty="0" smtClean="0">
                <a:latin typeface="Arial" pitchFamily="34" charset="0"/>
                <a:cs typeface="Arial" pitchFamily="34" charset="0"/>
              </a:rPr>
              <a:t>FUNCTIONS</a:t>
            </a:r>
            <a:endParaRPr lang="ru-RU" dirty="0">
              <a:latin typeface="Arial" pitchFamily="34" charset="0"/>
              <a:cs typeface="Arial" pitchFamily="34" charset="0"/>
            </a:endParaRPr>
          </a:p>
        </p:txBody>
      </p:sp>
      <p:sp>
        <p:nvSpPr>
          <p:cNvPr id="3" name="Содержимое 2"/>
          <p:cNvSpPr>
            <a:spLocks noGrp="1"/>
          </p:cNvSpPr>
          <p:nvPr>
            <p:ph idx="1"/>
          </p:nvPr>
        </p:nvSpPr>
        <p:spPr>
          <a:xfrm>
            <a:off x="1333500" y="1244600"/>
            <a:ext cx="10617200" cy="5295900"/>
          </a:xfrm>
        </p:spPr>
        <p:txBody>
          <a:bodyPr>
            <a:normAutofit lnSpcReduction="10000"/>
          </a:bodyPr>
          <a:lstStyle/>
          <a:p>
            <a:r>
              <a:rPr lang="en-US" dirty="0" smtClean="0">
                <a:latin typeface="Arial" pitchFamily="34" charset="0"/>
                <a:cs typeface="Arial" pitchFamily="34" charset="0"/>
              </a:rPr>
              <a:t>The hypothalamus controls the autonomic nervous system.</a:t>
            </a:r>
          </a:p>
          <a:p>
            <a:r>
              <a:rPr lang="en-US" dirty="0" smtClean="0">
                <a:latin typeface="Arial" pitchFamily="34" charset="0"/>
                <a:cs typeface="Arial" pitchFamily="34" charset="0"/>
              </a:rPr>
              <a:t>The autonomic nervous system is the portion of the nervous system responsible for maintaining homeostasis.</a:t>
            </a:r>
          </a:p>
          <a:p>
            <a:r>
              <a:rPr lang="en-US" dirty="0" smtClean="0">
                <a:latin typeface="Arial" pitchFamily="34" charset="0"/>
                <a:cs typeface="Arial" pitchFamily="34" charset="0"/>
              </a:rPr>
              <a:t>Thus, damage to the hypothalamus results in severe imbalances in the internal environment.</a:t>
            </a:r>
          </a:p>
          <a:p>
            <a:r>
              <a:rPr lang="en-US" dirty="0" smtClean="0">
                <a:latin typeface="Arial" pitchFamily="34" charset="0"/>
                <a:cs typeface="Arial" pitchFamily="34" charset="0"/>
              </a:rPr>
              <a:t>The hypothalamus contains the thirst center, the hunger center and the body's thermostat.</a:t>
            </a:r>
          </a:p>
          <a:p>
            <a:r>
              <a:rPr lang="en-US" dirty="0" smtClean="0">
                <a:latin typeface="Arial" pitchFamily="34" charset="0"/>
                <a:cs typeface="Arial" pitchFamily="34" charset="0"/>
              </a:rPr>
              <a:t>Thus, damage to the hypothalamus frequently results in water, glucose and temperature imbalances.</a:t>
            </a:r>
          </a:p>
          <a:p>
            <a:r>
              <a:rPr lang="en-US" dirty="0" smtClean="0">
                <a:latin typeface="Arial" pitchFamily="34" charset="0"/>
                <a:cs typeface="Arial" pitchFamily="34" charset="0"/>
              </a:rPr>
              <a:t>The hypothalamus controls 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(pituitary gland).</a:t>
            </a:r>
          </a:p>
          <a:p>
            <a:r>
              <a:rPr lang="en-US" dirty="0" smtClean="0">
                <a:latin typeface="Arial" pitchFamily="34" charset="0"/>
                <a:cs typeface="Arial" pitchFamily="34" charset="0"/>
              </a:rPr>
              <a:t>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is the most important endocrine gland in the body and is often referred to as the "master gland".</a:t>
            </a:r>
          </a:p>
          <a:p>
            <a:r>
              <a:rPr lang="en-US" dirty="0" smtClean="0">
                <a:latin typeface="Arial" pitchFamily="34" charset="0"/>
                <a:cs typeface="Arial" pitchFamily="34" charset="0"/>
              </a:rPr>
              <a:t>The </a:t>
            </a:r>
            <a:r>
              <a:rPr lang="en-US" dirty="0" err="1" smtClean="0">
                <a:latin typeface="Arial" pitchFamily="34" charset="0"/>
                <a:cs typeface="Arial" pitchFamily="34" charset="0"/>
              </a:rPr>
              <a:t>hypohysis</a:t>
            </a:r>
            <a:r>
              <a:rPr lang="en-US" dirty="0" smtClean="0">
                <a:latin typeface="Arial" pitchFamily="34" charset="0"/>
                <a:cs typeface="Arial" pitchFamily="34" charset="0"/>
              </a:rPr>
              <a:t> is referred to as the master gland because it controls most of the other endocrine glands in the body such as the thyroid, adrenal gland, testis and ovaries.</a:t>
            </a:r>
          </a:p>
          <a:p>
            <a:r>
              <a:rPr lang="en-US" dirty="0" smtClean="0">
                <a:latin typeface="Arial" pitchFamily="34" charset="0"/>
                <a:cs typeface="Arial" pitchFamily="34" charset="0"/>
              </a:rPr>
              <a:t>By controlling 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the hypothalamus exerts control over most endocrine glands.</a:t>
            </a:r>
          </a:p>
          <a:p>
            <a:r>
              <a:rPr lang="en-US" dirty="0" smtClean="0">
                <a:latin typeface="Arial" pitchFamily="34" charset="0"/>
                <a:cs typeface="Arial" pitchFamily="34" charset="0"/>
              </a:rPr>
              <a:t>The control of the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 by the hypothalamus is the best example in the human body of the big boss nervous system (hypothalamus) controlling the little boss endocrine system (</a:t>
            </a:r>
            <a:r>
              <a:rPr lang="en-US" dirty="0" err="1" smtClean="0">
                <a:latin typeface="Arial" pitchFamily="34" charset="0"/>
                <a:cs typeface="Arial" pitchFamily="34" charset="0"/>
              </a:rPr>
              <a:t>hypophysis</a:t>
            </a:r>
            <a:r>
              <a:rPr lang="en-US" dirty="0" smtClean="0">
                <a:latin typeface="Arial" pitchFamily="34" charset="0"/>
                <a:cs typeface="Arial" pitchFamily="34" charset="0"/>
              </a:rPr>
              <a:t>).</a:t>
            </a:r>
          </a:p>
          <a:p>
            <a:endParaRPr lang="ru-RU"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rial" pitchFamily="34" charset="0"/>
                <a:cs typeface="Arial" pitchFamily="34" charset="0"/>
              </a:rPr>
              <a:t>PATHOLOGY</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en-US" dirty="0" smtClean="0">
                <a:latin typeface="Arial" pitchFamily="34" charset="0"/>
                <a:cs typeface="Arial" pitchFamily="34" charset="0"/>
              </a:rPr>
              <a:t>Hypothalamic Diseases: </a:t>
            </a:r>
            <a:r>
              <a:rPr lang="en-US" dirty="0" err="1" smtClean="0">
                <a:latin typeface="Arial" pitchFamily="34" charset="0"/>
                <a:cs typeface="Arial" pitchFamily="34" charset="0"/>
              </a:rPr>
              <a:t>Neoplastic</a:t>
            </a:r>
            <a:r>
              <a:rPr lang="en-US" dirty="0" smtClean="0">
                <a:latin typeface="Arial" pitchFamily="34" charset="0"/>
                <a:cs typeface="Arial" pitchFamily="34" charset="0"/>
              </a:rPr>
              <a:t>, inflammatory, infectious, and other diseases of the hypothalamus. Clinical manifestations include appetite disorders; AUTONOMIC NERVOUS SYSTEM DISEASES; SLEEP DISORDERS; </a:t>
            </a:r>
            <a:endParaRPr lang="ru-RU" dirty="0" smtClean="0">
              <a:latin typeface="Arial" pitchFamily="34" charset="0"/>
              <a:cs typeface="Arial" pitchFamily="34" charset="0"/>
            </a:endParaRPr>
          </a:p>
          <a:p>
            <a:r>
              <a:rPr lang="en-US" dirty="0" smtClean="0">
                <a:latin typeface="Arial" pitchFamily="34" charset="0"/>
                <a:cs typeface="Arial" pitchFamily="34" charset="0"/>
              </a:rPr>
              <a:t>behavioral symptoms related to dysfunction of the LIMBIC SYSTEM; and </a:t>
            </a:r>
            <a:r>
              <a:rPr lang="en-US" dirty="0" err="1" smtClean="0">
                <a:latin typeface="Arial" pitchFamily="34" charset="0"/>
                <a:cs typeface="Arial" pitchFamily="34" charset="0"/>
              </a:rPr>
              <a:t>neuroendocrine</a:t>
            </a:r>
            <a:r>
              <a:rPr lang="en-US" dirty="0" smtClean="0">
                <a:latin typeface="Arial" pitchFamily="34" charset="0"/>
                <a:cs typeface="Arial" pitchFamily="34" charset="0"/>
              </a:rPr>
              <a:t> disorders. </a:t>
            </a:r>
          </a:p>
          <a:p>
            <a:endParaRPr lang="ru-RU"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rial" pitchFamily="34" charset="0"/>
                <a:cs typeface="Arial" pitchFamily="34" charset="0"/>
              </a:rPr>
              <a:t>DYSAUTONOMIA (NSD)</a:t>
            </a:r>
            <a:endParaRPr lang="ru-RU" dirty="0">
              <a:latin typeface="Arial" pitchFamily="34" charset="0"/>
              <a:cs typeface="Arial" pitchFamily="34" charset="0"/>
            </a:endParaRPr>
          </a:p>
        </p:txBody>
      </p:sp>
      <p:sp>
        <p:nvSpPr>
          <p:cNvPr id="3" name="Содержимое 2"/>
          <p:cNvSpPr>
            <a:spLocks noGrp="1"/>
          </p:cNvSpPr>
          <p:nvPr>
            <p:ph idx="1"/>
          </p:nvPr>
        </p:nvSpPr>
        <p:spPr>
          <a:xfrm>
            <a:off x="1625600" y="1435100"/>
            <a:ext cx="9879012" cy="4476122"/>
          </a:xfrm>
        </p:spPr>
        <p:txBody>
          <a:bodyPr>
            <a:normAutofit/>
          </a:bodyPr>
          <a:lstStyle/>
          <a:p>
            <a:r>
              <a:rPr lang="en-US" dirty="0" smtClean="0">
                <a:latin typeface="Arial" pitchFamily="34" charset="0"/>
                <a:cs typeface="Arial" pitchFamily="34" charset="0"/>
              </a:rPr>
              <a:t>The symptoms of </a:t>
            </a:r>
            <a:r>
              <a:rPr lang="en-US" dirty="0" err="1" smtClean="0">
                <a:latin typeface="Arial" pitchFamily="34" charset="0"/>
                <a:cs typeface="Arial" pitchFamily="34" charset="0"/>
              </a:rPr>
              <a:t>dysautonomia</a:t>
            </a:r>
            <a:r>
              <a:rPr lang="en-US" dirty="0" smtClean="0">
                <a:latin typeface="Arial" pitchFamily="34" charset="0"/>
                <a:cs typeface="Arial" pitchFamily="34" charset="0"/>
              </a:rPr>
              <a:t> are numerous and vary widely from person to person. Since </a:t>
            </a:r>
            <a:r>
              <a:rPr lang="en-US" dirty="0" err="1" smtClean="0">
                <a:latin typeface="Arial" pitchFamily="34" charset="0"/>
                <a:cs typeface="Arial" pitchFamily="34" charset="0"/>
              </a:rPr>
              <a:t>dysautonomia</a:t>
            </a:r>
            <a:r>
              <a:rPr lang="en-US" dirty="0" smtClean="0">
                <a:latin typeface="Arial" pitchFamily="34" charset="0"/>
                <a:cs typeface="Arial" pitchFamily="34" charset="0"/>
              </a:rPr>
              <a:t> is a full-body condition, a large number of symptoms may be present that can greatly alter a person's quality of life. Each patient with </a:t>
            </a:r>
            <a:r>
              <a:rPr lang="en-US" dirty="0" err="1" smtClean="0">
                <a:latin typeface="Arial" pitchFamily="34" charset="0"/>
                <a:cs typeface="Arial" pitchFamily="34" charset="0"/>
              </a:rPr>
              <a:t>dysautonomia</a:t>
            </a:r>
            <a:r>
              <a:rPr lang="en-US" dirty="0" smtClean="0">
                <a:latin typeface="Arial" pitchFamily="34" charset="0"/>
                <a:cs typeface="Arial" pitchFamily="34" charset="0"/>
              </a:rPr>
              <a:t> is different—some are affected only mildly, while others are left completely bed-ridden and disabled.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primary symptoms present in patients with </a:t>
            </a:r>
            <a:r>
              <a:rPr lang="en-US" dirty="0" err="1" smtClean="0">
                <a:latin typeface="Arial" pitchFamily="34" charset="0"/>
                <a:cs typeface="Arial" pitchFamily="34" charset="0"/>
              </a:rPr>
              <a:t>dysautonomia</a:t>
            </a:r>
            <a:r>
              <a:rPr lang="en-US" dirty="0" smtClean="0">
                <a:latin typeface="Arial" pitchFamily="34" charset="0"/>
                <a:cs typeface="Arial" pitchFamily="34" charset="0"/>
              </a:rPr>
              <a:t> are:</a:t>
            </a:r>
          </a:p>
          <a:p>
            <a:r>
              <a:rPr lang="en-US" dirty="0" smtClean="0">
                <a:latin typeface="Arial" pitchFamily="34" charset="0"/>
                <a:cs typeface="Arial" pitchFamily="34" charset="0"/>
              </a:rPr>
              <a:t>Excessive fatigue</a:t>
            </a:r>
          </a:p>
          <a:p>
            <a:r>
              <a:rPr lang="en-US" dirty="0" smtClean="0">
                <a:latin typeface="Arial" pitchFamily="34" charset="0"/>
                <a:cs typeface="Arial" pitchFamily="34" charset="0"/>
              </a:rPr>
              <a:t>Excessive thirst (</a:t>
            </a:r>
            <a:r>
              <a:rPr lang="en-US" dirty="0" err="1" smtClean="0">
                <a:latin typeface="Arial" pitchFamily="34" charset="0"/>
                <a:cs typeface="Arial" pitchFamily="34" charset="0"/>
              </a:rPr>
              <a:t>polydipsia</a:t>
            </a:r>
            <a:r>
              <a:rPr lang="en-US" dirty="0" smtClean="0">
                <a:latin typeface="Arial" pitchFamily="34" charset="0"/>
                <a:cs typeface="Arial" pitchFamily="34" charset="0"/>
              </a:rPr>
              <a:t>)</a:t>
            </a:r>
          </a:p>
          <a:p>
            <a:r>
              <a:rPr lang="en-US" dirty="0" smtClean="0">
                <a:latin typeface="Arial" pitchFamily="34" charset="0"/>
                <a:cs typeface="Arial" pitchFamily="34" charset="0"/>
              </a:rPr>
              <a:t>Lightheadedness, dizziness or vertigo</a:t>
            </a:r>
          </a:p>
          <a:p>
            <a:r>
              <a:rPr lang="en-US" dirty="0" smtClean="0">
                <a:latin typeface="Arial" pitchFamily="34" charset="0"/>
                <a:cs typeface="Arial" pitchFamily="34" charset="0"/>
              </a:rPr>
              <a:t>Heat Intolerance</a:t>
            </a:r>
          </a:p>
          <a:p>
            <a:r>
              <a:rPr lang="en-US" dirty="0" smtClean="0">
                <a:latin typeface="Arial" pitchFamily="34" charset="0"/>
                <a:cs typeface="Arial" pitchFamily="34" charset="0"/>
              </a:rPr>
              <a:t>Rapid heart rate or slow heart rate</a:t>
            </a:r>
          </a:p>
          <a:p>
            <a:r>
              <a:rPr lang="en-US" dirty="0" smtClean="0">
                <a:latin typeface="Arial" pitchFamily="34" charset="0"/>
                <a:cs typeface="Arial" pitchFamily="34" charset="0"/>
              </a:rPr>
              <a:t>Orthostatic hypotension, sometimes resulting in syncope (fainting)</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133600"/>
            <a:ext cx="8911687" cy="3048000"/>
          </a:xfrm>
        </p:spPr>
        <p:txBody>
          <a:bodyPr/>
          <a:lstStyle/>
          <a:p>
            <a:r>
              <a:rPr lang="fr-FR" dirty="0" smtClean="0"/>
              <a:t>THANK YOU VERY MUCH FOR YOUR ATTENTION!!!</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647700"/>
            <a:ext cx="6413500" cy="523220"/>
          </a:xfrm>
          <a:prstGeom prst="rect">
            <a:avLst/>
          </a:prstGeom>
          <a:noFill/>
        </p:spPr>
        <p:txBody>
          <a:bodyPr wrap="square" rtlCol="1">
            <a:spAutoFit/>
          </a:bodyPr>
          <a:lstStyle/>
          <a:p>
            <a:r>
              <a:rPr lang="en-US" sz="2800" b="1" dirty="0" smtClean="0">
                <a:solidFill>
                  <a:srgbClr val="0070C0"/>
                </a:solidFill>
                <a:latin typeface="Arial" pitchFamily="34" charset="0"/>
                <a:cs typeface="Arial" pitchFamily="34" charset="0"/>
              </a:rPr>
              <a:t>Anatomy of and organ- topography</a:t>
            </a:r>
            <a:endParaRPr lang="he-IL" sz="2800" b="1" dirty="0">
              <a:solidFill>
                <a:srgbClr val="0070C0"/>
              </a:solidFill>
              <a:latin typeface="Arial" pitchFamily="34" charset="0"/>
              <a:cs typeface="Arial" pitchFamily="34" charset="0"/>
            </a:endParaRPr>
          </a:p>
        </p:txBody>
      </p:sp>
      <p:sp>
        <p:nvSpPr>
          <p:cNvPr id="5" name="מלבן 4"/>
          <p:cNvSpPr/>
          <p:nvPr/>
        </p:nvSpPr>
        <p:spPr>
          <a:xfrm>
            <a:off x="2171700" y="1478340"/>
            <a:ext cx="8623300" cy="3139321"/>
          </a:xfrm>
          <a:prstGeom prst="rect">
            <a:avLst/>
          </a:prstGeom>
        </p:spPr>
        <p:txBody>
          <a:bodyPr wrap="square">
            <a:spAutoFit/>
          </a:bodyPr>
          <a:lstStyle/>
          <a:p>
            <a:r>
              <a:rPr lang="en-US" sz="2200" dirty="0">
                <a:latin typeface="Arial" pitchFamily="34" charset="0"/>
                <a:cs typeface="Arial" pitchFamily="34" charset="0"/>
              </a:rPr>
              <a:t>The thyroid gland is a butterfly-shaped organ and is composed of two cone-like lobes or wings, </a:t>
            </a:r>
            <a:r>
              <a:rPr lang="en-US" sz="2200" i="1" dirty="0" err="1">
                <a:latin typeface="Arial" pitchFamily="34" charset="0"/>
                <a:cs typeface="Arial" pitchFamily="34" charset="0"/>
              </a:rPr>
              <a:t>lobus</a:t>
            </a:r>
            <a:r>
              <a:rPr lang="en-US" sz="2200" i="1" dirty="0">
                <a:latin typeface="Arial" pitchFamily="34" charset="0"/>
                <a:cs typeface="Arial" pitchFamily="34" charset="0"/>
              </a:rPr>
              <a:t> </a:t>
            </a:r>
            <a:r>
              <a:rPr lang="en-US" sz="2200" i="1" dirty="0" err="1">
                <a:latin typeface="Arial" pitchFamily="34" charset="0"/>
                <a:cs typeface="Arial" pitchFamily="34" charset="0"/>
              </a:rPr>
              <a:t>dexter</a:t>
            </a:r>
            <a:r>
              <a:rPr lang="en-US" sz="2200" dirty="0">
                <a:latin typeface="Arial" pitchFamily="34" charset="0"/>
                <a:cs typeface="Arial" pitchFamily="34" charset="0"/>
              </a:rPr>
              <a:t> (right lobe) and </a:t>
            </a:r>
            <a:r>
              <a:rPr lang="en-US" sz="2200" i="1" dirty="0" err="1">
                <a:latin typeface="Arial" pitchFamily="34" charset="0"/>
                <a:cs typeface="Arial" pitchFamily="34" charset="0"/>
              </a:rPr>
              <a:t>lobus</a:t>
            </a:r>
            <a:r>
              <a:rPr lang="en-US" sz="2200" i="1" dirty="0">
                <a:latin typeface="Arial" pitchFamily="34" charset="0"/>
                <a:cs typeface="Arial" pitchFamily="34" charset="0"/>
              </a:rPr>
              <a:t> sinister</a:t>
            </a:r>
            <a:r>
              <a:rPr lang="en-US" sz="2200" dirty="0">
                <a:latin typeface="Arial" pitchFamily="34" charset="0"/>
                <a:cs typeface="Arial" pitchFamily="34" charset="0"/>
              </a:rPr>
              <a:t> (left lobe), connected via the </a:t>
            </a:r>
            <a:r>
              <a:rPr lang="en-US" sz="2200" dirty="0" smtClean="0">
                <a:latin typeface="Arial" pitchFamily="34" charset="0"/>
                <a:cs typeface="Arial" pitchFamily="34" charset="0"/>
              </a:rPr>
              <a:t>isthmus. </a:t>
            </a:r>
            <a:r>
              <a:rPr lang="en-US" sz="2200" dirty="0">
                <a:latin typeface="Arial" pitchFamily="34" charset="0"/>
                <a:cs typeface="Arial" pitchFamily="34" charset="0"/>
              </a:rPr>
              <a:t>The organ is situated on the </a:t>
            </a:r>
            <a:r>
              <a:rPr lang="en-US" sz="2200" b="1" dirty="0">
                <a:latin typeface="Arial" pitchFamily="34" charset="0"/>
                <a:cs typeface="Arial" pitchFamily="34" charset="0"/>
              </a:rPr>
              <a:t>anterior side of the neck</a:t>
            </a:r>
            <a:r>
              <a:rPr lang="en-US" sz="2200" dirty="0">
                <a:latin typeface="Arial" pitchFamily="34" charset="0"/>
                <a:cs typeface="Arial" pitchFamily="34" charset="0"/>
              </a:rPr>
              <a:t>, lying against and </a:t>
            </a:r>
            <a:r>
              <a:rPr lang="en-US" sz="2200" b="1" dirty="0">
                <a:latin typeface="Arial" pitchFamily="34" charset="0"/>
                <a:cs typeface="Arial" pitchFamily="34" charset="0"/>
              </a:rPr>
              <a:t>around </a:t>
            </a:r>
            <a:r>
              <a:rPr lang="en-US" sz="2200" b="1" dirty="0" smtClean="0">
                <a:latin typeface="Arial" pitchFamily="34" charset="0"/>
                <a:cs typeface="Arial" pitchFamily="34" charset="0"/>
              </a:rPr>
              <a:t>the larynx and trachea</a:t>
            </a:r>
            <a:r>
              <a:rPr lang="en-US" sz="2200" dirty="0" smtClean="0">
                <a:latin typeface="Arial" pitchFamily="34" charset="0"/>
                <a:cs typeface="Arial" pitchFamily="34" charset="0"/>
              </a:rPr>
              <a:t>, </a:t>
            </a:r>
            <a:r>
              <a:rPr lang="en-US" sz="2200" dirty="0">
                <a:latin typeface="Arial" pitchFamily="34" charset="0"/>
                <a:cs typeface="Arial" pitchFamily="34" charset="0"/>
              </a:rPr>
              <a:t>reaching </a:t>
            </a:r>
            <a:r>
              <a:rPr lang="en-US" sz="2200" b="1" dirty="0">
                <a:latin typeface="Arial" pitchFamily="34" charset="0"/>
                <a:cs typeface="Arial" pitchFamily="34" charset="0"/>
              </a:rPr>
              <a:t>posteriorly </a:t>
            </a:r>
            <a:r>
              <a:rPr lang="en-US" sz="2200" b="1" dirty="0" smtClean="0">
                <a:latin typeface="Arial" pitchFamily="34" charset="0"/>
                <a:cs typeface="Arial" pitchFamily="34" charset="0"/>
              </a:rPr>
              <a:t>the esophagus and carotid sheath</a:t>
            </a:r>
            <a:r>
              <a:rPr lang="en-US" sz="2200" dirty="0" smtClean="0">
                <a:latin typeface="Arial" pitchFamily="34" charset="0"/>
                <a:cs typeface="Arial" pitchFamily="34" charset="0"/>
              </a:rPr>
              <a:t>. </a:t>
            </a:r>
            <a:r>
              <a:rPr lang="en-US" sz="2200" dirty="0">
                <a:latin typeface="Arial" pitchFamily="34" charset="0"/>
                <a:cs typeface="Arial" pitchFamily="34" charset="0"/>
              </a:rPr>
              <a:t>It starts cranially at the oblique line on </a:t>
            </a:r>
            <a:r>
              <a:rPr lang="en-US" sz="2200" dirty="0" smtClean="0">
                <a:latin typeface="Arial" pitchFamily="34" charset="0"/>
                <a:cs typeface="Arial" pitchFamily="34" charset="0"/>
              </a:rPr>
              <a:t>the thyroid cartilage (</a:t>
            </a:r>
            <a:r>
              <a:rPr lang="en-US" sz="2200" dirty="0">
                <a:latin typeface="Arial" pitchFamily="34" charset="0"/>
                <a:cs typeface="Arial" pitchFamily="34" charset="0"/>
              </a:rPr>
              <a:t>just below the laryngeal prominence, or </a:t>
            </a:r>
            <a:r>
              <a:rPr lang="en-US" sz="2200" dirty="0" smtClean="0">
                <a:latin typeface="Arial" pitchFamily="34" charset="0"/>
                <a:cs typeface="Arial" pitchFamily="34" charset="0"/>
              </a:rPr>
              <a:t>“Adam’s apple”), </a:t>
            </a:r>
            <a:r>
              <a:rPr lang="en-US" sz="2200" dirty="0">
                <a:latin typeface="Arial" pitchFamily="34" charset="0"/>
                <a:cs typeface="Arial" pitchFamily="34" charset="0"/>
              </a:rPr>
              <a:t>and </a:t>
            </a:r>
            <a:r>
              <a:rPr lang="en-US" sz="2200" b="1" dirty="0">
                <a:latin typeface="Arial" pitchFamily="34" charset="0"/>
                <a:cs typeface="Arial" pitchFamily="34" charset="0"/>
              </a:rPr>
              <a:t>extends inferiorly to approximately the fifth or </a:t>
            </a:r>
            <a:r>
              <a:rPr lang="en-US" sz="2200" b="1" dirty="0" smtClean="0">
                <a:latin typeface="Arial" pitchFamily="34" charset="0"/>
                <a:cs typeface="Arial" pitchFamily="34" charset="0"/>
              </a:rPr>
              <a:t>sixth tracheal ring.</a:t>
            </a:r>
            <a:endParaRPr lang="he-IL" sz="2200" b="1" dirty="0">
              <a:latin typeface="Arial" pitchFamily="34" charset="0"/>
              <a:cs typeface="Arial" pitchFamily="34" charset="0"/>
            </a:endParaRPr>
          </a:p>
        </p:txBody>
      </p:sp>
    </p:spTree>
    <p:extLst>
      <p:ext uri="{BB962C8B-B14F-4D97-AF65-F5344CB8AC3E}">
        <p14:creationId xmlns:p14="http://schemas.microsoft.com/office/powerpoint/2010/main" xmlns="" val="142439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647700"/>
            <a:ext cx="3352800" cy="523220"/>
          </a:xfrm>
          <a:prstGeom prst="rect">
            <a:avLst/>
          </a:prstGeom>
          <a:noFill/>
        </p:spPr>
        <p:txBody>
          <a:bodyPr wrap="square" rtlCol="1">
            <a:spAutoFit/>
          </a:bodyPr>
          <a:lstStyle/>
          <a:p>
            <a:r>
              <a:rPr lang="en-US" sz="2800" b="1" dirty="0" smtClean="0">
                <a:solidFill>
                  <a:srgbClr val="0070C0"/>
                </a:solidFill>
                <a:latin typeface="Arial" pitchFamily="34" charset="0"/>
                <a:cs typeface="Arial" pitchFamily="34" charset="0"/>
              </a:rPr>
              <a:t>External structure</a:t>
            </a:r>
            <a:endParaRPr lang="he-IL" sz="2800" b="1" dirty="0">
              <a:solidFill>
                <a:srgbClr val="0070C0"/>
              </a:solidFill>
              <a:latin typeface="Arial" pitchFamily="34" charset="0"/>
              <a:cs typeface="Arial" pitchFamily="34" charset="0"/>
            </a:endParaRPr>
          </a:p>
        </p:txBody>
      </p:sp>
      <p:sp>
        <p:nvSpPr>
          <p:cNvPr id="2" name="מלבן 1"/>
          <p:cNvSpPr/>
          <p:nvPr/>
        </p:nvSpPr>
        <p:spPr>
          <a:xfrm>
            <a:off x="2171700" y="1403846"/>
            <a:ext cx="9652000" cy="4708981"/>
          </a:xfrm>
          <a:prstGeom prst="rect">
            <a:avLst/>
          </a:prstGeom>
        </p:spPr>
        <p:txBody>
          <a:bodyPr wrap="square">
            <a:spAutoFit/>
          </a:bodyPr>
          <a:lstStyle/>
          <a:p>
            <a:r>
              <a:rPr lang="en-US" sz="2000" dirty="0">
                <a:latin typeface="Arial" pitchFamily="34" charset="0"/>
                <a:cs typeface="Arial" pitchFamily="34" charset="0"/>
              </a:rPr>
              <a:t>The thyroid gland is covered by a thin fibrous </a:t>
            </a:r>
            <a:r>
              <a:rPr lang="en-US" sz="2000" dirty="0" smtClean="0">
                <a:latin typeface="Arial" pitchFamily="34" charset="0"/>
                <a:cs typeface="Arial" pitchFamily="34" charset="0"/>
              </a:rPr>
              <a:t>sheath (</a:t>
            </a:r>
            <a:r>
              <a:rPr lang="en-US" sz="2000" i="1" dirty="0" smtClean="0">
                <a:latin typeface="Arial" pitchFamily="34" charset="0"/>
                <a:cs typeface="Arial" pitchFamily="34" charset="0"/>
              </a:rPr>
              <a:t>capsula </a:t>
            </a:r>
            <a:r>
              <a:rPr lang="en-US" sz="2000" i="1" dirty="0">
                <a:latin typeface="Arial" pitchFamily="34" charset="0"/>
                <a:cs typeface="Arial" pitchFamily="34" charset="0"/>
              </a:rPr>
              <a:t>glandulae </a:t>
            </a:r>
            <a:r>
              <a:rPr lang="en-US" sz="2000" i="1" dirty="0" smtClean="0">
                <a:latin typeface="Arial" pitchFamily="34" charset="0"/>
                <a:cs typeface="Arial" pitchFamily="34" charset="0"/>
              </a:rPr>
              <a:t>thyroidea)</a:t>
            </a:r>
            <a:r>
              <a:rPr lang="en-US" sz="2000" dirty="0" smtClean="0">
                <a:latin typeface="Arial" pitchFamily="34" charset="0"/>
                <a:cs typeface="Arial" pitchFamily="34" charset="0"/>
              </a:rPr>
              <a:t>, </a:t>
            </a:r>
            <a:r>
              <a:rPr lang="en-US" sz="2000" dirty="0">
                <a:latin typeface="Arial" pitchFamily="34" charset="0"/>
                <a:cs typeface="Arial" pitchFamily="34" charset="0"/>
              </a:rPr>
              <a:t>composed of an internal and external layer. The external layer is anteriorly continuous with </a:t>
            </a:r>
            <a:r>
              <a:rPr lang="en-US" sz="2000" dirty="0" smtClean="0">
                <a:latin typeface="Arial" pitchFamily="34" charset="0"/>
                <a:cs typeface="Arial" pitchFamily="34" charset="0"/>
              </a:rPr>
              <a:t>the pretracheal fascia and </a:t>
            </a:r>
            <a:r>
              <a:rPr lang="en-US" sz="2000" dirty="0">
                <a:latin typeface="Arial" pitchFamily="34" charset="0"/>
                <a:cs typeface="Arial" pitchFamily="34" charset="0"/>
              </a:rPr>
              <a:t>posteriorolaterally continuous with the carotid sheath. The gland is covered anteriorly with </a:t>
            </a:r>
            <a:r>
              <a:rPr lang="en-US" sz="2000" b="1" dirty="0" smtClean="0">
                <a:latin typeface="Arial" pitchFamily="34" charset="0"/>
                <a:cs typeface="Arial" pitchFamily="34" charset="0"/>
              </a:rPr>
              <a:t>infrahyoid muscles </a:t>
            </a:r>
            <a:r>
              <a:rPr lang="en-US" sz="2000" dirty="0" smtClean="0">
                <a:latin typeface="Arial" pitchFamily="34" charset="0"/>
                <a:cs typeface="Arial" pitchFamily="34" charset="0"/>
              </a:rPr>
              <a:t>and </a:t>
            </a:r>
            <a:r>
              <a:rPr lang="en-US" sz="2000" dirty="0">
                <a:latin typeface="Arial" pitchFamily="34" charset="0"/>
                <a:cs typeface="Arial" pitchFamily="34" charset="0"/>
              </a:rPr>
              <a:t>laterally with </a:t>
            </a:r>
            <a:r>
              <a:rPr lang="en-US" sz="2000" dirty="0" smtClean="0">
                <a:latin typeface="Arial" pitchFamily="34" charset="0"/>
                <a:cs typeface="Arial" pitchFamily="34" charset="0"/>
              </a:rPr>
              <a:t>the </a:t>
            </a:r>
            <a:r>
              <a:rPr lang="en-US" sz="2000" b="1" dirty="0" smtClean="0">
                <a:latin typeface="Arial" pitchFamily="34" charset="0"/>
                <a:cs typeface="Arial" pitchFamily="34" charset="0"/>
              </a:rPr>
              <a:t>sternocleidomastoid muscle</a:t>
            </a:r>
            <a:r>
              <a:rPr lang="en-US" sz="2000" dirty="0" smtClean="0">
                <a:latin typeface="Arial" pitchFamily="34" charset="0"/>
                <a:cs typeface="Arial" pitchFamily="34" charset="0"/>
              </a:rPr>
              <a:t>. On </a:t>
            </a:r>
            <a:r>
              <a:rPr lang="en-US" sz="2000" dirty="0">
                <a:latin typeface="Arial" pitchFamily="34" charset="0"/>
                <a:cs typeface="Arial" pitchFamily="34" charset="0"/>
              </a:rPr>
              <a:t>the posterior side, the gland is fixed to the </a:t>
            </a:r>
            <a:r>
              <a:rPr lang="en-US" sz="2000" dirty="0" smtClean="0">
                <a:latin typeface="Arial" pitchFamily="34" charset="0"/>
                <a:cs typeface="Arial" pitchFamily="34" charset="0"/>
              </a:rPr>
              <a:t>cricoid </a:t>
            </a:r>
            <a:r>
              <a:rPr lang="en-US" sz="2000" dirty="0">
                <a:latin typeface="Arial" pitchFamily="34" charset="0"/>
                <a:cs typeface="Arial" pitchFamily="34" charset="0"/>
              </a:rPr>
              <a:t>and tracheal cartilage and </a:t>
            </a:r>
            <a:r>
              <a:rPr lang="en-US" sz="2000" dirty="0" smtClean="0">
                <a:latin typeface="Arial" pitchFamily="34" charset="0"/>
                <a:cs typeface="Arial" pitchFamily="34" charset="0"/>
              </a:rPr>
              <a:t>cricopharyngeus muscle by </a:t>
            </a:r>
            <a:r>
              <a:rPr lang="en-US" sz="2000" dirty="0">
                <a:latin typeface="Arial" pitchFamily="34" charset="0"/>
                <a:cs typeface="Arial" pitchFamily="34" charset="0"/>
              </a:rPr>
              <a:t>a thickening of the fascia to form </a:t>
            </a:r>
            <a:r>
              <a:rPr lang="en-US" sz="2000" dirty="0" smtClean="0">
                <a:latin typeface="Arial" pitchFamily="34" charset="0"/>
                <a:cs typeface="Arial" pitchFamily="34" charset="0"/>
              </a:rPr>
              <a:t>the </a:t>
            </a:r>
            <a:r>
              <a:rPr lang="en-US" sz="2000" b="1" dirty="0" smtClean="0">
                <a:latin typeface="Arial" pitchFamily="34" charset="0"/>
                <a:cs typeface="Arial" pitchFamily="34" charset="0"/>
              </a:rPr>
              <a:t>posterior </a:t>
            </a:r>
            <a:r>
              <a:rPr lang="en-US" sz="2000" b="1" dirty="0">
                <a:latin typeface="Arial" pitchFamily="34" charset="0"/>
                <a:cs typeface="Arial" pitchFamily="34" charset="0"/>
              </a:rPr>
              <a:t>suspensory ligament of </a:t>
            </a:r>
            <a:r>
              <a:rPr lang="en-US" sz="2000" b="1" dirty="0" smtClean="0">
                <a:latin typeface="Arial" pitchFamily="34" charset="0"/>
                <a:cs typeface="Arial" pitchFamily="34" charset="0"/>
              </a:rPr>
              <a:t>Berry</a:t>
            </a:r>
            <a:r>
              <a:rPr lang="en-US" sz="2000" dirty="0" smtClean="0">
                <a:latin typeface="Arial" pitchFamily="34" charset="0"/>
                <a:cs typeface="Arial" pitchFamily="34" charset="0"/>
              </a:rPr>
              <a:t>. The </a:t>
            </a:r>
            <a:r>
              <a:rPr lang="en-US" sz="2000" dirty="0">
                <a:latin typeface="Arial" pitchFamily="34" charset="0"/>
                <a:cs typeface="Arial" pitchFamily="34" charset="0"/>
              </a:rPr>
              <a:t>thyroid gland's firm attachment to the underlying trachea is the reason behind its movement with </a:t>
            </a:r>
            <a:r>
              <a:rPr lang="en-US" sz="2000" dirty="0" smtClean="0">
                <a:latin typeface="Arial" pitchFamily="34" charset="0"/>
                <a:cs typeface="Arial" pitchFamily="34" charset="0"/>
              </a:rPr>
              <a:t>swallowing. </a:t>
            </a:r>
            <a:r>
              <a:rPr lang="en-US" sz="2000" dirty="0">
                <a:latin typeface="Arial" pitchFamily="34" charset="0"/>
                <a:cs typeface="Arial" pitchFamily="34" charset="0"/>
              </a:rPr>
              <a:t>In variable extent, </a:t>
            </a:r>
            <a:r>
              <a:rPr lang="en-US" sz="2000" b="1" dirty="0">
                <a:latin typeface="Arial" pitchFamily="34" charset="0"/>
                <a:cs typeface="Arial" pitchFamily="34" charset="0"/>
              </a:rPr>
              <a:t>Lalouette's </a:t>
            </a:r>
            <a:r>
              <a:rPr lang="en-US" sz="2000" b="1" dirty="0" smtClean="0">
                <a:latin typeface="Arial" pitchFamily="34" charset="0"/>
                <a:cs typeface="Arial" pitchFamily="34" charset="0"/>
              </a:rPr>
              <a:t>Pyramid </a:t>
            </a:r>
            <a:r>
              <a:rPr lang="en-US" sz="2000" dirty="0">
                <a:latin typeface="Arial" pitchFamily="34" charset="0"/>
                <a:cs typeface="Arial" pitchFamily="34" charset="0"/>
              </a:rPr>
              <a:t>a pyramidal extension of the thyroid lobe, is present at the most anterior side of the lobe. In this region, the </a:t>
            </a:r>
            <a:r>
              <a:rPr lang="en-US" sz="2000" b="1" dirty="0" smtClean="0">
                <a:latin typeface="Arial" pitchFamily="34" charset="0"/>
                <a:cs typeface="Arial" pitchFamily="34" charset="0"/>
              </a:rPr>
              <a:t>recurrent laryngeal nerve </a:t>
            </a:r>
            <a:r>
              <a:rPr lang="en-US" sz="2000" dirty="0">
                <a:latin typeface="Arial" pitchFamily="34" charset="0"/>
                <a:cs typeface="Arial" pitchFamily="34" charset="0"/>
              </a:rPr>
              <a:t>and the inferior thyroid artery pass next to or in the ligament and tubercle</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solidFill>
                  <a:srgbClr val="FF0000"/>
                </a:solidFill>
                <a:latin typeface="Arial" pitchFamily="34" charset="0"/>
                <a:cs typeface="Arial" pitchFamily="34" charset="0"/>
              </a:rPr>
              <a:t>Between the two layers of the capsule and on the posterior side of the lobes, there are on each side two </a:t>
            </a:r>
            <a:r>
              <a:rPr lang="en-US" sz="2000" dirty="0" smtClean="0">
                <a:solidFill>
                  <a:srgbClr val="FF0000"/>
                </a:solidFill>
                <a:latin typeface="Arial" pitchFamily="34" charset="0"/>
                <a:cs typeface="Arial" pitchFamily="34" charset="0"/>
              </a:rPr>
              <a:t>parathyroid glands.</a:t>
            </a:r>
            <a:endParaRPr lang="en-US"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33477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4400" y="647700"/>
            <a:ext cx="2222500" cy="523220"/>
          </a:xfrm>
          <a:prstGeom prst="rect">
            <a:avLst/>
          </a:prstGeom>
          <a:noFill/>
        </p:spPr>
        <p:txBody>
          <a:bodyPr wrap="square" rtlCol="1">
            <a:spAutoFit/>
          </a:bodyPr>
          <a:lstStyle/>
          <a:p>
            <a:r>
              <a:rPr lang="en-US" sz="2800" b="1" dirty="0" smtClean="0">
                <a:solidFill>
                  <a:srgbClr val="0070C0"/>
                </a:solidFill>
                <a:latin typeface="Arial" pitchFamily="34" charset="0"/>
                <a:cs typeface="Arial" pitchFamily="34" charset="0"/>
              </a:rPr>
              <a:t>Histology</a:t>
            </a:r>
            <a:endParaRPr lang="he-IL" sz="2800" b="1" dirty="0">
              <a:solidFill>
                <a:srgbClr val="0070C0"/>
              </a:solidFill>
              <a:latin typeface="Arial" pitchFamily="34" charset="0"/>
              <a:cs typeface="Arial" pitchFamily="34" charset="0"/>
            </a:endParaRPr>
          </a:p>
        </p:txBody>
      </p:sp>
      <p:graphicFrame>
        <p:nvGraphicFramePr>
          <p:cNvPr id="9" name="טבלה 8"/>
          <p:cNvGraphicFramePr>
            <a:graphicFrameLocks noGrp="1"/>
          </p:cNvGraphicFramePr>
          <p:nvPr>
            <p:extLst>
              <p:ext uri="{D42A27DB-BD31-4B8C-83A1-F6EECF244321}">
                <p14:modId xmlns:p14="http://schemas.microsoft.com/office/powerpoint/2010/main" xmlns="" val="1868849098"/>
              </p:ext>
            </p:extLst>
          </p:nvPr>
        </p:nvGraphicFramePr>
        <p:xfrm>
          <a:off x="965200" y="1957407"/>
          <a:ext cx="10896600" cy="4742824"/>
        </p:xfrm>
        <a:graphic>
          <a:graphicData uri="http://schemas.openxmlformats.org/drawingml/2006/table">
            <a:tbl>
              <a:tblPr>
                <a:tableStyleId>{8799B23B-EC83-4686-B30A-512413B5E67A}</a:tableStyleId>
              </a:tblPr>
              <a:tblGrid>
                <a:gridCol w="2987344"/>
                <a:gridCol w="7909256"/>
              </a:tblGrid>
              <a:tr h="169619">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Feature</a:t>
                      </a:r>
                    </a:p>
                  </a:txBody>
                  <a:tcPr marL="42705" marR="42705" marT="21353" marB="21353" anchor="ctr"/>
                </a:tc>
                <a:tc>
                  <a:txBody>
                    <a:bodyPr/>
                    <a:lstStyle/>
                    <a:p>
                      <a:pPr algn="ctr"/>
                      <a:r>
                        <a:rPr lang="en-US" sz="2000" b="1" i="0" dirty="0">
                          <a:solidFill>
                            <a:srgbClr val="FF0000"/>
                          </a:solidFill>
                          <a:latin typeface="Times New Roman" panose="02020603050405020304" pitchFamily="18" charset="0"/>
                          <a:cs typeface="Times New Roman" panose="02020603050405020304" pitchFamily="18" charset="0"/>
                        </a:rPr>
                        <a:t>Description</a:t>
                      </a:r>
                    </a:p>
                  </a:txBody>
                  <a:tcPr marL="42705" marR="42705" marT="21353" marB="21353" anchor="ctr"/>
                </a:tc>
              </a:tr>
              <a:tr h="1784086">
                <a:tc>
                  <a:txBody>
                    <a:bodyPr/>
                    <a:lstStyle/>
                    <a:p>
                      <a:pPr algn="l"/>
                      <a:r>
                        <a:rPr lang="en-US" sz="2000" b="0" dirty="0" smtClean="0">
                          <a:solidFill>
                            <a:schemeClr val="tx1"/>
                          </a:solidFill>
                          <a:latin typeface="Times New Roman" panose="02020603050405020304" pitchFamily="18" charset="0"/>
                          <a:cs typeface="Times New Roman" panose="02020603050405020304" pitchFamily="18" charset="0"/>
                        </a:rPr>
                        <a:t>Follicles</a:t>
                      </a:r>
                      <a:endParaRPr lang="en-US" sz="2000" b="0" dirty="0">
                        <a:solidFill>
                          <a:schemeClr val="tx1"/>
                        </a:solidFill>
                        <a:latin typeface="Times New Roman" panose="02020603050405020304" pitchFamily="18" charset="0"/>
                        <a:cs typeface="Times New Roman" panose="02020603050405020304" pitchFamily="18" charset="0"/>
                      </a:endParaRPr>
                    </a:p>
                  </a:txBody>
                  <a:tcPr marL="42705" marR="42705" marT="21353" marB="21353" anchor="ctr"/>
                </a:tc>
                <a:tc>
                  <a:txBody>
                    <a:bodyPr/>
                    <a:lstStyle/>
                    <a:p>
                      <a:pPr algn="l"/>
                      <a:r>
                        <a:rPr lang="en-US" sz="2000" dirty="0">
                          <a:latin typeface="Times New Roman" panose="02020603050405020304" pitchFamily="18" charset="0"/>
                          <a:cs typeface="Times New Roman" panose="02020603050405020304" pitchFamily="18" charset="0"/>
                        </a:rPr>
                        <a:t>The thyroid is composed of spherical follicles that selectively absorb iodine (as </a:t>
                      </a:r>
                      <a:r>
                        <a:rPr lang="en-US" sz="2000" dirty="0" smtClean="0">
                          <a:latin typeface="Times New Roman" panose="02020603050405020304" pitchFamily="18" charset="0"/>
                          <a:cs typeface="Times New Roman" panose="02020603050405020304" pitchFamily="18" charset="0"/>
                        </a:rPr>
                        <a:t>iodide </a:t>
                      </a:r>
                      <a:r>
                        <a:rPr lang="en-US" sz="2000" dirty="0">
                          <a:latin typeface="Times New Roman" panose="02020603050405020304" pitchFamily="18" charset="0"/>
                          <a:cs typeface="Times New Roman" panose="02020603050405020304" pitchFamily="18" charset="0"/>
                        </a:rPr>
                        <a:t>ions, I</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from the blood for production of thyroid hormones, and also for storage of iodine in </a:t>
                      </a:r>
                      <a:r>
                        <a:rPr lang="en-US" sz="2000" dirty="0" smtClean="0">
                          <a:latin typeface="Times New Roman" panose="02020603050405020304" pitchFamily="18" charset="0"/>
                          <a:cs typeface="Times New Roman" panose="02020603050405020304" pitchFamily="18" charset="0"/>
                        </a:rPr>
                        <a:t>thyroglobulin</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25% of </a:t>
                      </a:r>
                      <a:r>
                        <a:rPr lang="en-US" sz="2000" dirty="0">
                          <a:latin typeface="Times New Roman" panose="02020603050405020304" pitchFamily="18" charset="0"/>
                          <a:cs typeface="Times New Roman" panose="02020603050405020304" pitchFamily="18" charset="0"/>
                        </a:rPr>
                        <a:t>the body's iodide ions are in the thyroid gland. Inside the follicles, in a region called the follicular lumen, colloid serves as a reservoir of materials for thyroid hormone production and, to a lesser extent, acts as a reservoir for the hormones themselves. Colloid is rich in a protein called </a:t>
                      </a:r>
                      <a:r>
                        <a:rPr lang="en-US" sz="2000" b="1" dirty="0">
                          <a:latin typeface="Times New Roman" panose="02020603050405020304" pitchFamily="18" charset="0"/>
                          <a:cs typeface="Times New Roman" panose="02020603050405020304" pitchFamily="18" charset="0"/>
                        </a:rPr>
                        <a:t>thyroglobulin</a:t>
                      </a:r>
                      <a:r>
                        <a:rPr lang="en-US" sz="2000" dirty="0">
                          <a:latin typeface="Times New Roman" panose="02020603050405020304" pitchFamily="18" charset="0"/>
                          <a:cs typeface="Times New Roman" panose="02020603050405020304" pitchFamily="18" charset="0"/>
                        </a:rPr>
                        <a:t>.</a:t>
                      </a:r>
                    </a:p>
                  </a:txBody>
                  <a:tcPr marL="42705" marR="42705" marT="21353" marB="21353" anchor="ctr"/>
                </a:tc>
              </a:tr>
              <a:tr h="903467">
                <a:tc>
                  <a:txBody>
                    <a:bodyPr/>
                    <a:lstStyle/>
                    <a:p>
                      <a:pPr algn="l"/>
                      <a:r>
                        <a:rPr lang="en-US" sz="2000" b="0" dirty="0" smtClean="0">
                          <a:solidFill>
                            <a:schemeClr val="tx1"/>
                          </a:solidFill>
                          <a:latin typeface="Times New Roman" panose="02020603050405020304" pitchFamily="18" charset="0"/>
                          <a:cs typeface="Times New Roman" panose="02020603050405020304" pitchFamily="18" charset="0"/>
                        </a:rPr>
                        <a:t>Thyroid</a:t>
                      </a:r>
                      <a:r>
                        <a:rPr lang="en-US" sz="2000" b="0" baseline="0" dirty="0" smtClean="0">
                          <a:solidFill>
                            <a:schemeClr val="tx1"/>
                          </a:solidFill>
                          <a:latin typeface="Times New Roman" panose="02020603050405020304" pitchFamily="18" charset="0"/>
                          <a:cs typeface="Times New Roman" panose="02020603050405020304" pitchFamily="18" charset="0"/>
                        </a:rPr>
                        <a:t> epithelial cells</a:t>
                      </a:r>
                      <a:r>
                        <a:rPr lang="en-US" sz="2000" b="0" dirty="0">
                          <a:solidFill>
                            <a:schemeClr val="tx1"/>
                          </a:solidFill>
                          <a:latin typeface="Times New Roman" panose="02020603050405020304" pitchFamily="18" charset="0"/>
                          <a:cs typeface="Times New Roman" panose="02020603050405020304" pitchFamily="18" charset="0"/>
                        </a:rPr>
                        <a:t/>
                      </a:r>
                      <a:br>
                        <a:rPr lang="en-US" sz="2000" b="0" dirty="0">
                          <a:solidFill>
                            <a:schemeClr val="tx1"/>
                          </a:solidFill>
                          <a:latin typeface="Times New Roman" panose="02020603050405020304" pitchFamily="18" charset="0"/>
                          <a:cs typeface="Times New Roman" panose="02020603050405020304" pitchFamily="18" charset="0"/>
                        </a:rPr>
                      </a:br>
                      <a:r>
                        <a:rPr lang="en-US" sz="2000" b="0" dirty="0">
                          <a:solidFill>
                            <a:schemeClr val="tx1"/>
                          </a:solidFill>
                          <a:latin typeface="Times New Roman" panose="02020603050405020304" pitchFamily="18" charset="0"/>
                          <a:cs typeface="Times New Roman" panose="02020603050405020304" pitchFamily="18" charset="0"/>
                        </a:rPr>
                        <a:t>(or "follicular cells")</a:t>
                      </a:r>
                    </a:p>
                  </a:txBody>
                  <a:tcPr marL="42705" marR="42705" marT="21353" marB="21353" anchor="ctr"/>
                </a:tc>
                <a:tc>
                  <a:txBody>
                    <a:bodyPr/>
                    <a:lstStyle/>
                    <a:p>
                      <a:pPr algn="l"/>
                      <a:r>
                        <a:rPr lang="en-US" sz="2000" dirty="0">
                          <a:latin typeface="Times New Roman" panose="02020603050405020304" pitchFamily="18" charset="0"/>
                          <a:cs typeface="Times New Roman" panose="02020603050405020304" pitchFamily="18" charset="0"/>
                        </a:rPr>
                        <a:t>The follicles are surrounded by a single layer of thyroid epithelial cells, which secrete </a:t>
                      </a:r>
                      <a:r>
                        <a:rPr lang="en-US" sz="2000" b="1" dirty="0">
                          <a:latin typeface="Times New Roman" panose="02020603050405020304" pitchFamily="18" charset="0"/>
                          <a:cs typeface="Times New Roman" panose="02020603050405020304" pitchFamily="18" charset="0"/>
                        </a:rPr>
                        <a:t>T</a:t>
                      </a:r>
                      <a:r>
                        <a:rPr lang="en-US" sz="2000" b="1"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T</a:t>
                      </a:r>
                      <a:r>
                        <a:rPr lang="en-US" sz="2000" b="1"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When the gland is not secreting T</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and T</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(inactive), the epithelial cells range from low columnar to cuboidal cells. When active, the epithelial cells become tall columnar cells.</a:t>
                      </a:r>
                    </a:p>
                  </a:txBody>
                  <a:tcPr marL="42705" marR="42705" marT="21353" marB="21353" anchor="ctr"/>
                </a:tc>
              </a:tr>
              <a:tr h="609928">
                <a:tc>
                  <a:txBody>
                    <a:bodyPr/>
                    <a:lstStyle/>
                    <a:p>
                      <a:pPr algn="l"/>
                      <a:r>
                        <a:rPr lang="en-US" sz="2000" b="0" dirty="0" smtClean="0">
                          <a:solidFill>
                            <a:schemeClr val="tx1"/>
                          </a:solidFill>
                          <a:latin typeface="Times New Roman" panose="02020603050405020304" pitchFamily="18" charset="0"/>
                          <a:cs typeface="Times New Roman" panose="02020603050405020304" pitchFamily="18" charset="0"/>
                        </a:rPr>
                        <a:t>Parafollicular cells</a:t>
                      </a:r>
                      <a:r>
                        <a:rPr lang="en-US" sz="2000" b="0" dirty="0">
                          <a:solidFill>
                            <a:schemeClr val="tx1"/>
                          </a:solidFill>
                          <a:latin typeface="Times New Roman" panose="02020603050405020304" pitchFamily="18" charset="0"/>
                          <a:cs typeface="Times New Roman" panose="02020603050405020304" pitchFamily="18" charset="0"/>
                        </a:rPr>
                        <a:t/>
                      </a:r>
                      <a:br>
                        <a:rPr lang="en-US" sz="2000" b="0" dirty="0">
                          <a:solidFill>
                            <a:schemeClr val="tx1"/>
                          </a:solidFill>
                          <a:latin typeface="Times New Roman" panose="02020603050405020304" pitchFamily="18" charset="0"/>
                          <a:cs typeface="Times New Roman" panose="02020603050405020304" pitchFamily="18" charset="0"/>
                        </a:rPr>
                      </a:br>
                      <a:r>
                        <a:rPr lang="en-US" sz="2000" b="0" dirty="0">
                          <a:solidFill>
                            <a:schemeClr val="tx1"/>
                          </a:solidFill>
                          <a:latin typeface="Times New Roman" panose="02020603050405020304" pitchFamily="18" charset="0"/>
                          <a:cs typeface="Times New Roman" panose="02020603050405020304" pitchFamily="18" charset="0"/>
                        </a:rPr>
                        <a:t>(or "C cells")</a:t>
                      </a:r>
                    </a:p>
                  </a:txBody>
                  <a:tcPr marL="42705" marR="42705" marT="21353" marB="21353" anchor="ctr"/>
                </a:tc>
                <a:tc>
                  <a:txBody>
                    <a:bodyPr/>
                    <a:lstStyle/>
                    <a:p>
                      <a:pPr algn="l"/>
                      <a:r>
                        <a:rPr lang="en-US" sz="2000" dirty="0">
                          <a:latin typeface="Times New Roman" panose="02020603050405020304" pitchFamily="18" charset="0"/>
                          <a:cs typeface="Times New Roman" panose="02020603050405020304" pitchFamily="18" charset="0"/>
                        </a:rPr>
                        <a:t>Scattered among follicular cells and in spaces between the spherical follicles are another type of thyroid cell, parafollicular cells, which secrete </a:t>
                      </a:r>
                      <a:r>
                        <a:rPr lang="en-US" sz="2000" b="1" dirty="0" smtClean="0">
                          <a:latin typeface="Times New Roman" panose="02020603050405020304" pitchFamily="18" charset="0"/>
                          <a:cs typeface="Times New Roman" panose="02020603050405020304" pitchFamily="18" charset="0"/>
                        </a:rPr>
                        <a:t>calcitonin</a:t>
                      </a:r>
                      <a:r>
                        <a:rPr lang="en-US" sz="2000" dirty="0">
                          <a:latin typeface="Times New Roman" panose="02020603050405020304" pitchFamily="18" charset="0"/>
                          <a:cs typeface="Times New Roman" panose="02020603050405020304" pitchFamily="18" charset="0"/>
                        </a:rPr>
                        <a:t>.</a:t>
                      </a:r>
                    </a:p>
                  </a:txBody>
                  <a:tcPr marL="42705" marR="42705" marT="21353" marB="21353" anchor="ctr"/>
                </a:tc>
              </a:tr>
            </a:tbl>
          </a:graphicData>
        </a:graphic>
      </p:graphicFrame>
      <p:sp>
        <p:nvSpPr>
          <p:cNvPr id="10" name="מלבן 9"/>
          <p:cNvSpPr/>
          <p:nvPr/>
        </p:nvSpPr>
        <p:spPr>
          <a:xfrm>
            <a:off x="2184400" y="1348720"/>
            <a:ext cx="9677400" cy="430887"/>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itchFamily="34" charset="0"/>
                <a:cs typeface="Arial" pitchFamily="34" charset="0"/>
              </a:rPr>
              <a:t>At the microscopic level, there are three primary features of the </a:t>
            </a:r>
            <a:r>
              <a:rPr lang="en-US" sz="2200" dirty="0" smtClean="0">
                <a:latin typeface="Arial" pitchFamily="34" charset="0"/>
                <a:cs typeface="Arial" pitchFamily="34" charset="0"/>
              </a:rPr>
              <a:t>thyroid:</a:t>
            </a:r>
            <a:endParaRPr lang="he-IL" sz="2200" dirty="0">
              <a:latin typeface="Arial" pitchFamily="34" charset="0"/>
              <a:cs typeface="Arial" pitchFamily="34" charset="0"/>
            </a:endParaRPr>
          </a:p>
        </p:txBody>
      </p:sp>
    </p:spTree>
    <p:extLst>
      <p:ext uri="{BB962C8B-B14F-4D97-AF65-F5344CB8AC3E}">
        <p14:creationId xmlns:p14="http://schemas.microsoft.com/office/powerpoint/2010/main" xmlns="" val="354169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86842" y="700532"/>
            <a:ext cx="6868308" cy="4215424"/>
          </a:xfrm>
          <a:prstGeom prst="rect">
            <a:avLst/>
          </a:prstGeom>
        </p:spPr>
      </p:pic>
      <p:sp>
        <p:nvSpPr>
          <p:cNvPr id="5" name="מלבן 4"/>
          <p:cNvSpPr/>
          <p:nvPr/>
        </p:nvSpPr>
        <p:spPr>
          <a:xfrm>
            <a:off x="2586842" y="5169956"/>
            <a:ext cx="6909583" cy="400110"/>
          </a:xfrm>
          <a:prstGeom prst="rect">
            <a:avLst/>
          </a:prstGeom>
        </p:spPr>
        <p:txBody>
          <a:bodyPr wrap="square">
            <a:spAutoFit/>
          </a:bodyPr>
          <a:lstStyle/>
          <a:p>
            <a:r>
              <a:rPr lang="en-US" sz="2000" dirty="0">
                <a:latin typeface="Arial" pitchFamily="34" charset="0"/>
                <a:cs typeface="Arial" pitchFamily="34" charset="0"/>
              </a:rPr>
              <a:t>1 follicles, 2 follicular epithelial cells, 3 endothelial cells</a:t>
            </a:r>
            <a:endParaRPr lang="he-IL" sz="2000" dirty="0">
              <a:latin typeface="Arial" pitchFamily="34" charset="0"/>
              <a:cs typeface="Arial" pitchFamily="34" charset="0"/>
            </a:endParaRPr>
          </a:p>
        </p:txBody>
      </p:sp>
    </p:spTree>
    <p:extLst>
      <p:ext uri="{BB962C8B-B14F-4D97-AF65-F5344CB8AC3E}">
        <p14:creationId xmlns:p14="http://schemas.microsoft.com/office/powerpoint/2010/main" xmlns="" val="417623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2400300" y="1345391"/>
            <a:ext cx="7950199" cy="458082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עשן מתפתל">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553</TotalTime>
  <Words>4739</Words>
  <Application>Microsoft Office PowerPoint</Application>
  <PresentationFormat>Произвольный</PresentationFormat>
  <Paragraphs>170</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עשן מתפתל</vt:lpstr>
      <vt:lpstr> Department of Human Anatomy KNMU  Anatomy of the  endocrine glands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PARATHYROID GLAND OVERVIEW OF PARATHYROID GLAND</vt:lpstr>
      <vt:lpstr>Слайд 16</vt:lpstr>
      <vt:lpstr>Слайд 17</vt:lpstr>
      <vt:lpstr>Слайд 18</vt:lpstr>
      <vt:lpstr>BLOOD SUPPLY AND VASCULAR ANATOMY</vt:lpstr>
      <vt:lpstr>Слайд 20</vt:lpstr>
      <vt:lpstr>DEVELOPMENT OF PARATHYROID GLANDS</vt:lpstr>
      <vt:lpstr>FUNCTIONS OF PARATHYROID GLANDS</vt:lpstr>
      <vt:lpstr>DISEASES AND LYMPHATIC DRAINAGE</vt:lpstr>
      <vt:lpstr>SURGERY AND SURGERY PROCEDURE FOR PARATHYROID GLANDS</vt:lpstr>
      <vt:lpstr>SUPRARENAL GLANDS</vt:lpstr>
      <vt:lpstr>TOPOGRAPHY</vt:lpstr>
      <vt:lpstr>STRUCTURES</vt:lpstr>
      <vt:lpstr>HYSTOLOGY OF SUPRARENAL GLANDS </vt:lpstr>
      <vt:lpstr>FUNCTIONS OF SUPRARENAL GLANDS </vt:lpstr>
      <vt:lpstr>PATHOLOGIES 0F SUPRARENAL GLANDS </vt:lpstr>
      <vt:lpstr>The Hypophysis Cerebri</vt:lpstr>
      <vt:lpstr>STRUCTURE OF THE HYPOPHYSIS CEREBRI  </vt:lpstr>
      <vt:lpstr>Слайд 33</vt:lpstr>
      <vt:lpstr>Слайд 34</vt:lpstr>
      <vt:lpstr>FUNCTIONS OF THE PITUITARY GLAND</vt:lpstr>
      <vt:lpstr>PATHOLOGY OF THE PITUITARY GLAND</vt:lpstr>
      <vt:lpstr>Слайд 37</vt:lpstr>
      <vt:lpstr>THE HYPOTHALAMUS</vt:lpstr>
      <vt:lpstr>TOPOGRAPHY</vt:lpstr>
      <vt:lpstr>Слайд 40</vt:lpstr>
      <vt:lpstr>INTERNAL STRUCTURE </vt:lpstr>
      <vt:lpstr>HISTOLOGY</vt:lpstr>
      <vt:lpstr>HISTOLOGY</vt:lpstr>
      <vt:lpstr>FUNCTIONS</vt:lpstr>
      <vt:lpstr>PATHOLOGY</vt:lpstr>
      <vt:lpstr>DYSAUTONOMIA (NSD)</vt:lpstr>
      <vt:lpstr>THANK YOU VERY MUCH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HP</dc:creator>
  <cp:lastModifiedBy>user</cp:lastModifiedBy>
  <cp:revision>46</cp:revision>
  <dcterms:created xsi:type="dcterms:W3CDTF">2014-02-21T20:46:41Z</dcterms:created>
  <dcterms:modified xsi:type="dcterms:W3CDTF">2015-09-29T10:07:02Z</dcterms:modified>
</cp:coreProperties>
</file>